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1.xml" ContentType="application/vnd.openxmlformats-officedocument.presentationml.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comment2.xml" ContentType="application/vnd.openxmlformats-officedocument.presentationml.comments+xml"/>
  <Override PartName="/ppt/notesSlides/notesSlide16.xml" ContentType="application/vnd.openxmlformats-officedocument.presentationml.notesSlide+xml"/>
  <Override PartName="/ppt/comments/comment3.xml" ContentType="application/vnd.openxmlformats-officedocument.presentationml.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omments/comment4.xml" ContentType="application/vnd.openxmlformats-officedocument.presentationml.comment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50.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 id="2147483699" r:id="rId2"/>
    <p:sldMasterId id="2147483715" r:id="rId3"/>
  </p:sldMasterIdLst>
  <p:notesMasterIdLst>
    <p:notesMasterId r:id="rId158"/>
  </p:notesMasterIdLst>
  <p:sldIdLst>
    <p:sldId id="542" r:id="rId4"/>
    <p:sldId id="508" r:id="rId5"/>
    <p:sldId id="552" r:id="rId6"/>
    <p:sldId id="547" r:id="rId7"/>
    <p:sldId id="509" r:id="rId8"/>
    <p:sldId id="510" r:id="rId9"/>
    <p:sldId id="511" r:id="rId10"/>
    <p:sldId id="512" r:id="rId11"/>
    <p:sldId id="513" r:id="rId12"/>
    <p:sldId id="514" r:id="rId13"/>
    <p:sldId id="515" r:id="rId14"/>
    <p:sldId id="516" r:id="rId15"/>
    <p:sldId id="517" r:id="rId16"/>
    <p:sldId id="518" r:id="rId17"/>
    <p:sldId id="544" r:id="rId18"/>
    <p:sldId id="519" r:id="rId19"/>
    <p:sldId id="545" r:id="rId20"/>
    <p:sldId id="520" r:id="rId21"/>
    <p:sldId id="546" r:id="rId22"/>
    <p:sldId id="521" r:id="rId23"/>
    <p:sldId id="522" r:id="rId24"/>
    <p:sldId id="523" r:id="rId25"/>
    <p:sldId id="524" r:id="rId26"/>
    <p:sldId id="525" r:id="rId27"/>
    <p:sldId id="526" r:id="rId28"/>
    <p:sldId id="527" r:id="rId29"/>
    <p:sldId id="528" r:id="rId30"/>
    <p:sldId id="529" r:id="rId31"/>
    <p:sldId id="530" r:id="rId32"/>
    <p:sldId id="531" r:id="rId33"/>
    <p:sldId id="532" r:id="rId34"/>
    <p:sldId id="533" r:id="rId35"/>
    <p:sldId id="534" r:id="rId36"/>
    <p:sldId id="535" r:id="rId37"/>
    <p:sldId id="536" r:id="rId38"/>
    <p:sldId id="537" r:id="rId39"/>
    <p:sldId id="538" r:id="rId40"/>
    <p:sldId id="539" r:id="rId41"/>
    <p:sldId id="540" r:id="rId42"/>
    <p:sldId id="541" r:id="rId43"/>
    <p:sldId id="471" r:id="rId44"/>
    <p:sldId id="553" r:id="rId45"/>
    <p:sldId id="472" r:id="rId46"/>
    <p:sldId id="473" r:id="rId47"/>
    <p:sldId id="474" r:id="rId48"/>
    <p:sldId id="475" r:id="rId49"/>
    <p:sldId id="476" r:id="rId50"/>
    <p:sldId id="477" r:id="rId51"/>
    <p:sldId id="478" r:id="rId52"/>
    <p:sldId id="479" r:id="rId53"/>
    <p:sldId id="480" r:id="rId54"/>
    <p:sldId id="481" r:id="rId55"/>
    <p:sldId id="482" r:id="rId56"/>
    <p:sldId id="483" r:id="rId57"/>
    <p:sldId id="484" r:id="rId58"/>
    <p:sldId id="485" r:id="rId59"/>
    <p:sldId id="486" r:id="rId60"/>
    <p:sldId id="487" r:id="rId61"/>
    <p:sldId id="488" r:id="rId62"/>
    <p:sldId id="489" r:id="rId63"/>
    <p:sldId id="490" r:id="rId64"/>
    <p:sldId id="491" r:id="rId65"/>
    <p:sldId id="492" r:id="rId66"/>
    <p:sldId id="493" r:id="rId67"/>
    <p:sldId id="494" r:id="rId68"/>
    <p:sldId id="495" r:id="rId69"/>
    <p:sldId id="496" r:id="rId70"/>
    <p:sldId id="497" r:id="rId71"/>
    <p:sldId id="498" r:id="rId72"/>
    <p:sldId id="499" r:id="rId73"/>
    <p:sldId id="500" r:id="rId74"/>
    <p:sldId id="501" r:id="rId75"/>
    <p:sldId id="502" r:id="rId76"/>
    <p:sldId id="503" r:id="rId77"/>
    <p:sldId id="356" r:id="rId78"/>
    <p:sldId id="505" r:id="rId79"/>
    <p:sldId id="548" r:id="rId80"/>
    <p:sldId id="392" r:id="rId81"/>
    <p:sldId id="394" r:id="rId82"/>
    <p:sldId id="395" r:id="rId83"/>
    <p:sldId id="396" r:id="rId84"/>
    <p:sldId id="397" r:id="rId85"/>
    <p:sldId id="398" r:id="rId86"/>
    <p:sldId id="463" r:id="rId87"/>
    <p:sldId id="465" r:id="rId88"/>
    <p:sldId id="466" r:id="rId89"/>
    <p:sldId id="399" r:id="rId90"/>
    <p:sldId id="404" r:id="rId91"/>
    <p:sldId id="400" r:id="rId92"/>
    <p:sldId id="406" r:id="rId93"/>
    <p:sldId id="405" r:id="rId94"/>
    <p:sldId id="407" r:id="rId95"/>
    <p:sldId id="469" r:id="rId96"/>
    <p:sldId id="470" r:id="rId97"/>
    <p:sldId id="408" r:id="rId98"/>
    <p:sldId id="410" r:id="rId99"/>
    <p:sldId id="409" r:id="rId100"/>
    <p:sldId id="403" r:id="rId101"/>
    <p:sldId id="412" r:id="rId102"/>
    <p:sldId id="467" r:id="rId103"/>
    <p:sldId id="468" r:id="rId104"/>
    <p:sldId id="359" r:id="rId105"/>
    <p:sldId id="311" r:id="rId106"/>
    <p:sldId id="506" r:id="rId107"/>
    <p:sldId id="549" r:id="rId108"/>
    <p:sldId id="413" r:id="rId109"/>
    <p:sldId id="414" r:id="rId110"/>
    <p:sldId id="415" r:id="rId111"/>
    <p:sldId id="416" r:id="rId112"/>
    <p:sldId id="417" r:id="rId113"/>
    <p:sldId id="430" r:id="rId114"/>
    <p:sldId id="419" r:id="rId115"/>
    <p:sldId id="421" r:id="rId116"/>
    <p:sldId id="434" r:id="rId117"/>
    <p:sldId id="433" r:id="rId118"/>
    <p:sldId id="432" r:id="rId119"/>
    <p:sldId id="426" r:id="rId120"/>
    <p:sldId id="427" r:id="rId121"/>
    <p:sldId id="428" r:id="rId122"/>
    <p:sldId id="429" r:id="rId123"/>
    <p:sldId id="386" r:id="rId124"/>
    <p:sldId id="435" r:id="rId125"/>
    <p:sldId id="438" r:id="rId126"/>
    <p:sldId id="440" r:id="rId127"/>
    <p:sldId id="439" r:id="rId128"/>
    <p:sldId id="441" r:id="rId129"/>
    <p:sldId id="436" r:id="rId130"/>
    <p:sldId id="437" r:id="rId131"/>
    <p:sldId id="342" r:id="rId132"/>
    <p:sldId id="261" r:id="rId133"/>
    <p:sldId id="507" r:id="rId134"/>
    <p:sldId id="550" r:id="rId135"/>
    <p:sldId id="443" r:id="rId136"/>
    <p:sldId id="444" r:id="rId137"/>
    <p:sldId id="445" r:id="rId138"/>
    <p:sldId id="446" r:id="rId139"/>
    <p:sldId id="447" r:id="rId140"/>
    <p:sldId id="551" r:id="rId141"/>
    <p:sldId id="448" r:id="rId142"/>
    <p:sldId id="449" r:id="rId143"/>
    <p:sldId id="450" r:id="rId144"/>
    <p:sldId id="451" r:id="rId145"/>
    <p:sldId id="460" r:id="rId146"/>
    <p:sldId id="457" r:id="rId147"/>
    <p:sldId id="461" r:id="rId148"/>
    <p:sldId id="458" r:id="rId149"/>
    <p:sldId id="462" r:id="rId150"/>
    <p:sldId id="459" r:id="rId151"/>
    <p:sldId id="504" r:id="rId152"/>
    <p:sldId id="455" r:id="rId153"/>
    <p:sldId id="456" r:id="rId154"/>
    <p:sldId id="453" r:id="rId155"/>
    <p:sldId id="454" r:id="rId156"/>
    <p:sldId id="343" r:id="rId1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aff" initials="s" lastIdx="3" clrIdx="0">
    <p:extLst>
      <p:ext uri="{19B8F6BF-5375-455C-9EA6-DF929625EA0E}">
        <p15:presenceInfo xmlns:p15="http://schemas.microsoft.com/office/powerpoint/2012/main" userId="staff"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ED7D31"/>
    <a:srgbClr val="FFFFE5"/>
    <a:srgbClr val="252A98"/>
    <a:srgbClr val="E5F1FF"/>
    <a:srgbClr val="CCCCFF"/>
    <a:srgbClr val="41719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06" autoAdjust="0"/>
    <p:restoredTop sz="94660"/>
  </p:normalViewPr>
  <p:slideViewPr>
    <p:cSldViewPr snapToGrid="0">
      <p:cViewPr varScale="1">
        <p:scale>
          <a:sx n="70" d="100"/>
          <a:sy n="70" d="100"/>
        </p:scale>
        <p:origin x="456"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38" Type="http://schemas.openxmlformats.org/officeDocument/2006/relationships/slide" Target="slides/slide135.xml"/><Relationship Id="rId154" Type="http://schemas.openxmlformats.org/officeDocument/2006/relationships/slide" Target="slides/slide151.xml"/><Relationship Id="rId159" Type="http://schemas.openxmlformats.org/officeDocument/2006/relationships/commentAuthors" Target="commentAuthors.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144" Type="http://schemas.openxmlformats.org/officeDocument/2006/relationships/slide" Target="slides/slide141.xml"/><Relationship Id="rId149" Type="http://schemas.openxmlformats.org/officeDocument/2006/relationships/slide" Target="slides/slide146.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160" Type="http://schemas.openxmlformats.org/officeDocument/2006/relationships/presProps" Target="presProps.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slide" Target="slides/slide131.xml"/><Relationship Id="rId139" Type="http://schemas.openxmlformats.org/officeDocument/2006/relationships/slide" Target="slides/slide136.xml"/><Relationship Id="rId80" Type="http://schemas.openxmlformats.org/officeDocument/2006/relationships/slide" Target="slides/slide77.xml"/><Relationship Id="rId85" Type="http://schemas.openxmlformats.org/officeDocument/2006/relationships/slide" Target="slides/slide82.xml"/><Relationship Id="rId150" Type="http://schemas.openxmlformats.org/officeDocument/2006/relationships/slide" Target="slides/slide147.xml"/><Relationship Id="rId155" Type="http://schemas.openxmlformats.org/officeDocument/2006/relationships/slide" Target="slides/slide15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slide" Target="slides/slide142.xml"/><Relationship Id="rId16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slide" Target="slides/slide111.xml"/><Relationship Id="rId119" Type="http://schemas.openxmlformats.org/officeDocument/2006/relationships/slide" Target="slides/slide116.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30" Type="http://schemas.openxmlformats.org/officeDocument/2006/relationships/slide" Target="slides/slide127.xml"/><Relationship Id="rId135" Type="http://schemas.openxmlformats.org/officeDocument/2006/relationships/slide" Target="slides/slide132.xml"/><Relationship Id="rId143" Type="http://schemas.openxmlformats.org/officeDocument/2006/relationships/slide" Target="slides/slide140.xml"/><Relationship Id="rId148" Type="http://schemas.openxmlformats.org/officeDocument/2006/relationships/slide" Target="slides/slide145.xml"/><Relationship Id="rId151" Type="http://schemas.openxmlformats.org/officeDocument/2006/relationships/slide" Target="slides/slide148.xml"/><Relationship Id="rId156" Type="http://schemas.openxmlformats.org/officeDocument/2006/relationships/slide" Target="slides/slide153.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tableStyles" Target="tableStyles.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1-27T09:18:02.769" idx="1">
    <p:pos x="10" y="10"/>
    <p:text>I would pergaps consider introducing the first quadrant, in the first instance, before introducing the second quadrant. So re-order the slides to do this first, then introduce the second quadrant.</p:text>
    <p:extLst>
      <p:ext uri="{C676402C-5697-4E1C-873F-D02D1690AC5C}">
        <p15:threadingInfo xmlns:p15="http://schemas.microsoft.com/office/powerpoint/2012/main" timeZoneBias="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1-01-27T09:19:12.800" idx="2">
    <p:pos x="10" y="10"/>
    <p:text>More examples of coordiantes on the first quadrant followed by some more examples of the second quadrant would certainly help (more of the the 'I do')</p:text>
    <p:extLst>
      <p:ext uri="{C676402C-5697-4E1C-873F-D02D1690AC5C}">
        <p15:threadingInfo xmlns:p15="http://schemas.microsoft.com/office/powerpoint/2012/main" timeZoneBias="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1-01-27T09:19:12.800" idx="2">
    <p:pos x="10" y="10"/>
    <p:text>More examples of coordiantes on the first quadrant followed by some more examples of the second quadrant would certainly help (more of the the 'I do')</p:text>
    <p:extLst>
      <p:ext uri="{C676402C-5697-4E1C-873F-D02D1690AC5C}">
        <p15:threadingInfo xmlns:p15="http://schemas.microsoft.com/office/powerpoint/2012/main" timeZoneBias="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21-01-27T09:20:16.414" idx="3">
    <p:pos x="10" y="10"/>
    <p:text>Plotting across the origin as the first task may be tricky. Try giving the children tasks on the first quadrant initially, then the second quadrnt then shapes that would combine both.</p:text>
    <p:extLst>
      <p:ext uri="{C676402C-5697-4E1C-873F-D02D1690AC5C}">
        <p15:threadingInfo xmlns:p15="http://schemas.microsoft.com/office/powerpoint/2012/main" timeZoneBias="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576FEF-92B3-4ACA-84F8-D667E2DFAE86}" type="datetimeFigureOut">
              <a:rPr lang="en-US" smtClean="0"/>
              <a:t>1/29/2021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295DD0-B432-4415-AECA-EA2B425BBA77}" type="slidenum">
              <a:rPr lang="en-US" smtClean="0"/>
              <a:t>‹#›</a:t>
            </a:fld>
            <a:endParaRPr lang="en-US"/>
          </a:p>
        </p:txBody>
      </p:sp>
    </p:spTree>
    <p:extLst>
      <p:ext uri="{BB962C8B-B14F-4D97-AF65-F5344CB8AC3E}">
        <p14:creationId xmlns:p14="http://schemas.microsoft.com/office/powerpoint/2010/main" val="17697463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E7DBF01-2E21-4778-B3AE-9CE212D2F467}" type="slidenum">
              <a:rPr lang="en-GB" smtClean="0"/>
              <a:t>1</a:t>
            </a:fld>
            <a:endParaRPr lang="en-GB" dirty="0"/>
          </a:p>
        </p:txBody>
      </p:sp>
    </p:spTree>
    <p:extLst>
      <p:ext uri="{BB962C8B-B14F-4D97-AF65-F5344CB8AC3E}">
        <p14:creationId xmlns:p14="http://schemas.microsoft.com/office/powerpoint/2010/main" val="8247236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D295DD0-B432-4415-AECA-EA2B425BBA77}" type="slidenum">
              <a:rPr lang="en-US" smtClean="0"/>
              <a:t>12</a:t>
            </a:fld>
            <a:endParaRPr lang="en-US"/>
          </a:p>
        </p:txBody>
      </p:sp>
    </p:spTree>
    <p:extLst>
      <p:ext uri="{BB962C8B-B14F-4D97-AF65-F5344CB8AC3E}">
        <p14:creationId xmlns:p14="http://schemas.microsoft.com/office/powerpoint/2010/main" val="9313610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D295DD0-B432-4415-AECA-EA2B425BBA77}" type="slidenum">
              <a:rPr lang="en-US" smtClean="0"/>
              <a:t>13</a:t>
            </a:fld>
            <a:endParaRPr lang="en-US"/>
          </a:p>
        </p:txBody>
      </p:sp>
    </p:spTree>
    <p:extLst>
      <p:ext uri="{BB962C8B-B14F-4D97-AF65-F5344CB8AC3E}">
        <p14:creationId xmlns:p14="http://schemas.microsoft.com/office/powerpoint/2010/main" val="21683148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D295DD0-B432-4415-AECA-EA2B425BBA77}" type="slidenum">
              <a:rPr lang="en-US" smtClean="0"/>
              <a:t>14</a:t>
            </a:fld>
            <a:endParaRPr lang="en-US"/>
          </a:p>
        </p:txBody>
      </p:sp>
    </p:spTree>
    <p:extLst>
      <p:ext uri="{BB962C8B-B14F-4D97-AF65-F5344CB8AC3E}">
        <p14:creationId xmlns:p14="http://schemas.microsoft.com/office/powerpoint/2010/main" val="32513525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D295DD0-B432-4415-AECA-EA2B425BBA77}" type="slidenum">
              <a:rPr lang="en-US" smtClean="0"/>
              <a:t>15</a:t>
            </a:fld>
            <a:endParaRPr lang="en-US"/>
          </a:p>
        </p:txBody>
      </p:sp>
    </p:spTree>
    <p:extLst>
      <p:ext uri="{BB962C8B-B14F-4D97-AF65-F5344CB8AC3E}">
        <p14:creationId xmlns:p14="http://schemas.microsoft.com/office/powerpoint/2010/main" val="31828486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D295DD0-B432-4415-AECA-EA2B425BBA77}" type="slidenum">
              <a:rPr lang="en-US" smtClean="0"/>
              <a:t>16</a:t>
            </a:fld>
            <a:endParaRPr lang="en-US"/>
          </a:p>
        </p:txBody>
      </p:sp>
    </p:spTree>
    <p:extLst>
      <p:ext uri="{BB962C8B-B14F-4D97-AF65-F5344CB8AC3E}">
        <p14:creationId xmlns:p14="http://schemas.microsoft.com/office/powerpoint/2010/main" val="32866384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D295DD0-B432-4415-AECA-EA2B425BBA77}" type="slidenum">
              <a:rPr lang="en-US" smtClean="0"/>
              <a:t>17</a:t>
            </a:fld>
            <a:endParaRPr lang="en-US"/>
          </a:p>
        </p:txBody>
      </p:sp>
    </p:spTree>
    <p:extLst>
      <p:ext uri="{BB962C8B-B14F-4D97-AF65-F5344CB8AC3E}">
        <p14:creationId xmlns:p14="http://schemas.microsoft.com/office/powerpoint/2010/main" val="2612073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D295DD0-B432-4415-AECA-EA2B425BBA77}" type="slidenum">
              <a:rPr lang="en-US" smtClean="0"/>
              <a:t>18</a:t>
            </a:fld>
            <a:endParaRPr lang="en-US"/>
          </a:p>
        </p:txBody>
      </p:sp>
    </p:spTree>
    <p:extLst>
      <p:ext uri="{BB962C8B-B14F-4D97-AF65-F5344CB8AC3E}">
        <p14:creationId xmlns:p14="http://schemas.microsoft.com/office/powerpoint/2010/main" val="38192834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D295DD0-B432-4415-AECA-EA2B425BBA77}" type="slidenum">
              <a:rPr lang="en-US" smtClean="0"/>
              <a:t>19</a:t>
            </a:fld>
            <a:endParaRPr lang="en-US"/>
          </a:p>
        </p:txBody>
      </p:sp>
    </p:spTree>
    <p:extLst>
      <p:ext uri="{BB962C8B-B14F-4D97-AF65-F5344CB8AC3E}">
        <p14:creationId xmlns:p14="http://schemas.microsoft.com/office/powerpoint/2010/main" val="34955868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D295DD0-B432-4415-AECA-EA2B425BBA77}" type="slidenum">
              <a:rPr lang="en-US" smtClean="0"/>
              <a:t>20</a:t>
            </a:fld>
            <a:endParaRPr lang="en-US"/>
          </a:p>
        </p:txBody>
      </p:sp>
    </p:spTree>
    <p:extLst>
      <p:ext uri="{BB962C8B-B14F-4D97-AF65-F5344CB8AC3E}">
        <p14:creationId xmlns:p14="http://schemas.microsoft.com/office/powerpoint/2010/main" val="39903274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D295DD0-B432-4415-AECA-EA2B425BBA77}" type="slidenum">
              <a:rPr lang="en-US" smtClean="0"/>
              <a:t>21</a:t>
            </a:fld>
            <a:endParaRPr lang="en-US"/>
          </a:p>
        </p:txBody>
      </p:sp>
    </p:spTree>
    <p:extLst>
      <p:ext uri="{BB962C8B-B14F-4D97-AF65-F5344CB8AC3E}">
        <p14:creationId xmlns:p14="http://schemas.microsoft.com/office/powerpoint/2010/main" val="13916896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D295DD0-B432-4415-AECA-EA2B425BBA77}" type="slidenum">
              <a:rPr lang="en-US" smtClean="0"/>
              <a:t>2</a:t>
            </a:fld>
            <a:endParaRPr lang="en-US"/>
          </a:p>
        </p:txBody>
      </p:sp>
    </p:spTree>
    <p:extLst>
      <p:ext uri="{BB962C8B-B14F-4D97-AF65-F5344CB8AC3E}">
        <p14:creationId xmlns:p14="http://schemas.microsoft.com/office/powerpoint/2010/main" val="13731500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D295DD0-B432-4415-AECA-EA2B425BBA77}" type="slidenum">
              <a:rPr lang="en-US" smtClean="0"/>
              <a:t>22</a:t>
            </a:fld>
            <a:endParaRPr lang="en-US"/>
          </a:p>
        </p:txBody>
      </p:sp>
    </p:spTree>
    <p:extLst>
      <p:ext uri="{BB962C8B-B14F-4D97-AF65-F5344CB8AC3E}">
        <p14:creationId xmlns:p14="http://schemas.microsoft.com/office/powerpoint/2010/main" val="27805794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D295DD0-B432-4415-AECA-EA2B425BBA77}" type="slidenum">
              <a:rPr lang="en-US" smtClean="0"/>
              <a:t>23</a:t>
            </a:fld>
            <a:endParaRPr lang="en-US"/>
          </a:p>
        </p:txBody>
      </p:sp>
    </p:spTree>
    <p:extLst>
      <p:ext uri="{BB962C8B-B14F-4D97-AF65-F5344CB8AC3E}">
        <p14:creationId xmlns:p14="http://schemas.microsoft.com/office/powerpoint/2010/main" val="23032560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D295DD0-B432-4415-AECA-EA2B425BBA77}" type="slidenum">
              <a:rPr lang="en-US" smtClean="0"/>
              <a:t>24</a:t>
            </a:fld>
            <a:endParaRPr lang="en-US"/>
          </a:p>
        </p:txBody>
      </p:sp>
    </p:spTree>
    <p:extLst>
      <p:ext uri="{BB962C8B-B14F-4D97-AF65-F5344CB8AC3E}">
        <p14:creationId xmlns:p14="http://schemas.microsoft.com/office/powerpoint/2010/main" val="41222608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D295DD0-B432-4415-AECA-EA2B425BBA77}" type="slidenum">
              <a:rPr lang="en-US" smtClean="0"/>
              <a:t>25</a:t>
            </a:fld>
            <a:endParaRPr lang="en-US"/>
          </a:p>
        </p:txBody>
      </p:sp>
    </p:spTree>
    <p:extLst>
      <p:ext uri="{BB962C8B-B14F-4D97-AF65-F5344CB8AC3E}">
        <p14:creationId xmlns:p14="http://schemas.microsoft.com/office/powerpoint/2010/main" val="34380584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i="1" dirty="0"/>
          </a:p>
        </p:txBody>
      </p:sp>
      <p:sp>
        <p:nvSpPr>
          <p:cNvPr id="4" name="Slide Number Placeholder 3"/>
          <p:cNvSpPr>
            <a:spLocks noGrp="1"/>
          </p:cNvSpPr>
          <p:nvPr>
            <p:ph type="sldNum" sz="quarter" idx="5"/>
          </p:nvPr>
        </p:nvSpPr>
        <p:spPr/>
        <p:txBody>
          <a:bodyPr/>
          <a:lstStyle/>
          <a:p>
            <a:fld id="{FD295DD0-B432-4415-AECA-EA2B425BBA77}" type="slidenum">
              <a:rPr lang="en-US" smtClean="0"/>
              <a:t>26</a:t>
            </a:fld>
            <a:endParaRPr lang="en-US"/>
          </a:p>
        </p:txBody>
      </p:sp>
    </p:spTree>
    <p:extLst>
      <p:ext uri="{BB962C8B-B14F-4D97-AF65-F5344CB8AC3E}">
        <p14:creationId xmlns:p14="http://schemas.microsoft.com/office/powerpoint/2010/main" val="31995303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p>
        </p:txBody>
      </p:sp>
      <p:sp>
        <p:nvSpPr>
          <p:cNvPr id="4" name="Slide Number Placeholder 3"/>
          <p:cNvSpPr>
            <a:spLocks noGrp="1"/>
          </p:cNvSpPr>
          <p:nvPr>
            <p:ph type="sldNum" sz="quarter" idx="5"/>
          </p:nvPr>
        </p:nvSpPr>
        <p:spPr/>
        <p:txBody>
          <a:bodyPr/>
          <a:lstStyle/>
          <a:p>
            <a:fld id="{FD295DD0-B432-4415-AECA-EA2B425BBA77}" type="slidenum">
              <a:rPr lang="en-US" smtClean="0"/>
              <a:t>27</a:t>
            </a:fld>
            <a:endParaRPr lang="en-US"/>
          </a:p>
        </p:txBody>
      </p:sp>
    </p:spTree>
    <p:extLst>
      <p:ext uri="{BB962C8B-B14F-4D97-AF65-F5344CB8AC3E}">
        <p14:creationId xmlns:p14="http://schemas.microsoft.com/office/powerpoint/2010/main" val="13072064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p>
        </p:txBody>
      </p:sp>
      <p:sp>
        <p:nvSpPr>
          <p:cNvPr id="4" name="Slide Number Placeholder 3"/>
          <p:cNvSpPr>
            <a:spLocks noGrp="1"/>
          </p:cNvSpPr>
          <p:nvPr>
            <p:ph type="sldNum" sz="quarter" idx="5"/>
          </p:nvPr>
        </p:nvSpPr>
        <p:spPr/>
        <p:txBody>
          <a:bodyPr/>
          <a:lstStyle/>
          <a:p>
            <a:fld id="{FD295DD0-B432-4415-AECA-EA2B425BBA77}" type="slidenum">
              <a:rPr lang="en-US" smtClean="0"/>
              <a:t>28</a:t>
            </a:fld>
            <a:endParaRPr lang="en-US"/>
          </a:p>
        </p:txBody>
      </p:sp>
    </p:spTree>
    <p:extLst>
      <p:ext uri="{BB962C8B-B14F-4D97-AF65-F5344CB8AC3E}">
        <p14:creationId xmlns:p14="http://schemas.microsoft.com/office/powerpoint/2010/main" val="26027904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i="1" dirty="0"/>
          </a:p>
        </p:txBody>
      </p:sp>
      <p:sp>
        <p:nvSpPr>
          <p:cNvPr id="4" name="Slide Number Placeholder 3"/>
          <p:cNvSpPr>
            <a:spLocks noGrp="1"/>
          </p:cNvSpPr>
          <p:nvPr>
            <p:ph type="sldNum" sz="quarter" idx="5"/>
          </p:nvPr>
        </p:nvSpPr>
        <p:spPr/>
        <p:txBody>
          <a:bodyPr/>
          <a:lstStyle/>
          <a:p>
            <a:fld id="{FD295DD0-B432-4415-AECA-EA2B425BBA77}" type="slidenum">
              <a:rPr lang="en-US" smtClean="0"/>
              <a:t>29</a:t>
            </a:fld>
            <a:endParaRPr lang="en-US"/>
          </a:p>
        </p:txBody>
      </p:sp>
    </p:spTree>
    <p:extLst>
      <p:ext uri="{BB962C8B-B14F-4D97-AF65-F5344CB8AC3E}">
        <p14:creationId xmlns:p14="http://schemas.microsoft.com/office/powerpoint/2010/main" val="31516475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p>
        </p:txBody>
      </p:sp>
      <p:sp>
        <p:nvSpPr>
          <p:cNvPr id="4" name="Slide Number Placeholder 3"/>
          <p:cNvSpPr>
            <a:spLocks noGrp="1"/>
          </p:cNvSpPr>
          <p:nvPr>
            <p:ph type="sldNum" sz="quarter" idx="5"/>
          </p:nvPr>
        </p:nvSpPr>
        <p:spPr/>
        <p:txBody>
          <a:bodyPr/>
          <a:lstStyle/>
          <a:p>
            <a:fld id="{FD295DD0-B432-4415-AECA-EA2B425BBA77}" type="slidenum">
              <a:rPr lang="en-US" smtClean="0"/>
              <a:t>30</a:t>
            </a:fld>
            <a:endParaRPr lang="en-US"/>
          </a:p>
        </p:txBody>
      </p:sp>
    </p:spTree>
    <p:extLst>
      <p:ext uri="{BB962C8B-B14F-4D97-AF65-F5344CB8AC3E}">
        <p14:creationId xmlns:p14="http://schemas.microsoft.com/office/powerpoint/2010/main" val="27040239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p>
        </p:txBody>
      </p:sp>
      <p:sp>
        <p:nvSpPr>
          <p:cNvPr id="4" name="Slide Number Placeholder 3"/>
          <p:cNvSpPr>
            <a:spLocks noGrp="1"/>
          </p:cNvSpPr>
          <p:nvPr>
            <p:ph type="sldNum" sz="quarter" idx="5"/>
          </p:nvPr>
        </p:nvSpPr>
        <p:spPr/>
        <p:txBody>
          <a:bodyPr/>
          <a:lstStyle/>
          <a:p>
            <a:fld id="{FD295DD0-B432-4415-AECA-EA2B425BBA77}" type="slidenum">
              <a:rPr lang="en-US" smtClean="0"/>
              <a:t>31</a:t>
            </a:fld>
            <a:endParaRPr lang="en-US"/>
          </a:p>
        </p:txBody>
      </p:sp>
    </p:spTree>
    <p:extLst>
      <p:ext uri="{BB962C8B-B14F-4D97-AF65-F5344CB8AC3E}">
        <p14:creationId xmlns:p14="http://schemas.microsoft.com/office/powerpoint/2010/main" val="17053500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 cartesian coordinate system is a coordinate system that we are going to use today. This is a 10 by 10 grid cartesian coordinate system.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Outside of a cartesian coordinate system, coordinates is used in mapping to chart the landscape.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 a cartesian coordinate system, coordinates are a set of values that shows an exact position on a grid. The horizontal line are called x-axis, and the vertical line are called a y-axis.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origin is the starting point. The origin is the point where the planes meet, and the value of coordinates are normally defied as zero. Here is a definition of Origin from a dictionary. Axes refers to the two line, x-axis and y-axis and the word, intersect means a place where two things meet.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 have explained the basics of a cartesian coordinate system, now we are going to use coordinates to plot and discover shapes, let’s move on.</a:t>
            </a:r>
          </a:p>
        </p:txBody>
      </p:sp>
      <p:sp>
        <p:nvSpPr>
          <p:cNvPr id="4" name="Slide Number Placeholder 3"/>
          <p:cNvSpPr>
            <a:spLocks noGrp="1"/>
          </p:cNvSpPr>
          <p:nvPr>
            <p:ph type="sldNum" sz="quarter" idx="5"/>
          </p:nvPr>
        </p:nvSpPr>
        <p:spPr/>
        <p:txBody>
          <a:bodyPr/>
          <a:lstStyle/>
          <a:p>
            <a:fld id="{FD295DD0-B432-4415-AECA-EA2B425BBA77}" type="slidenum">
              <a:rPr lang="en-US" smtClean="0"/>
              <a:t>5</a:t>
            </a:fld>
            <a:endParaRPr lang="en-US"/>
          </a:p>
        </p:txBody>
      </p:sp>
    </p:spTree>
    <p:extLst>
      <p:ext uri="{BB962C8B-B14F-4D97-AF65-F5344CB8AC3E}">
        <p14:creationId xmlns:p14="http://schemas.microsoft.com/office/powerpoint/2010/main" val="25474612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D295DD0-B432-4415-AECA-EA2B425BBA77}" type="slidenum">
              <a:rPr lang="en-US" smtClean="0"/>
              <a:t>32</a:t>
            </a:fld>
            <a:endParaRPr lang="en-US"/>
          </a:p>
        </p:txBody>
      </p:sp>
    </p:spTree>
    <p:extLst>
      <p:ext uri="{BB962C8B-B14F-4D97-AF65-F5344CB8AC3E}">
        <p14:creationId xmlns:p14="http://schemas.microsoft.com/office/powerpoint/2010/main" val="17212305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i="1" dirty="0"/>
          </a:p>
        </p:txBody>
      </p:sp>
      <p:sp>
        <p:nvSpPr>
          <p:cNvPr id="4" name="Slide Number Placeholder 3"/>
          <p:cNvSpPr>
            <a:spLocks noGrp="1"/>
          </p:cNvSpPr>
          <p:nvPr>
            <p:ph type="sldNum" sz="quarter" idx="5"/>
          </p:nvPr>
        </p:nvSpPr>
        <p:spPr/>
        <p:txBody>
          <a:bodyPr/>
          <a:lstStyle/>
          <a:p>
            <a:fld id="{FD295DD0-B432-4415-AECA-EA2B425BBA77}" type="slidenum">
              <a:rPr lang="en-US" smtClean="0"/>
              <a:t>33</a:t>
            </a:fld>
            <a:endParaRPr lang="en-US"/>
          </a:p>
        </p:txBody>
      </p:sp>
    </p:spTree>
    <p:extLst>
      <p:ext uri="{BB962C8B-B14F-4D97-AF65-F5344CB8AC3E}">
        <p14:creationId xmlns:p14="http://schemas.microsoft.com/office/powerpoint/2010/main" val="15743535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D295DD0-B432-4415-AECA-EA2B425BBA77}" type="slidenum">
              <a:rPr lang="en-US" smtClean="0"/>
              <a:t>34</a:t>
            </a:fld>
            <a:endParaRPr lang="en-US"/>
          </a:p>
        </p:txBody>
      </p:sp>
    </p:spTree>
    <p:extLst>
      <p:ext uri="{BB962C8B-B14F-4D97-AF65-F5344CB8AC3E}">
        <p14:creationId xmlns:p14="http://schemas.microsoft.com/office/powerpoint/2010/main" val="10663395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i="1" dirty="0"/>
          </a:p>
        </p:txBody>
      </p:sp>
      <p:sp>
        <p:nvSpPr>
          <p:cNvPr id="4" name="Slide Number Placeholder 3"/>
          <p:cNvSpPr>
            <a:spLocks noGrp="1"/>
          </p:cNvSpPr>
          <p:nvPr>
            <p:ph type="sldNum" sz="quarter" idx="5"/>
          </p:nvPr>
        </p:nvSpPr>
        <p:spPr/>
        <p:txBody>
          <a:bodyPr/>
          <a:lstStyle/>
          <a:p>
            <a:fld id="{FD295DD0-B432-4415-AECA-EA2B425BBA77}" type="slidenum">
              <a:rPr lang="en-US" smtClean="0"/>
              <a:t>35</a:t>
            </a:fld>
            <a:endParaRPr lang="en-US"/>
          </a:p>
        </p:txBody>
      </p:sp>
    </p:spTree>
    <p:extLst>
      <p:ext uri="{BB962C8B-B14F-4D97-AF65-F5344CB8AC3E}">
        <p14:creationId xmlns:p14="http://schemas.microsoft.com/office/powerpoint/2010/main" val="7383825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D295DD0-B432-4415-AECA-EA2B425BBA77}" type="slidenum">
              <a:rPr lang="en-US" smtClean="0"/>
              <a:t>36</a:t>
            </a:fld>
            <a:endParaRPr lang="en-US"/>
          </a:p>
        </p:txBody>
      </p:sp>
    </p:spTree>
    <p:extLst>
      <p:ext uri="{BB962C8B-B14F-4D97-AF65-F5344CB8AC3E}">
        <p14:creationId xmlns:p14="http://schemas.microsoft.com/office/powerpoint/2010/main" val="8842741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D295DD0-B432-4415-AECA-EA2B425BBA77}" type="slidenum">
              <a:rPr lang="en-US" smtClean="0"/>
              <a:t>37</a:t>
            </a:fld>
            <a:endParaRPr lang="en-US"/>
          </a:p>
        </p:txBody>
      </p:sp>
    </p:spTree>
    <p:extLst>
      <p:ext uri="{BB962C8B-B14F-4D97-AF65-F5344CB8AC3E}">
        <p14:creationId xmlns:p14="http://schemas.microsoft.com/office/powerpoint/2010/main" val="42146617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p>
        </p:txBody>
      </p:sp>
      <p:sp>
        <p:nvSpPr>
          <p:cNvPr id="4" name="Slide Number Placeholder 3"/>
          <p:cNvSpPr>
            <a:spLocks noGrp="1"/>
          </p:cNvSpPr>
          <p:nvPr>
            <p:ph type="sldNum" sz="quarter" idx="5"/>
          </p:nvPr>
        </p:nvSpPr>
        <p:spPr/>
        <p:txBody>
          <a:bodyPr/>
          <a:lstStyle/>
          <a:p>
            <a:fld id="{FD295DD0-B432-4415-AECA-EA2B425BBA77}" type="slidenum">
              <a:rPr lang="en-US" smtClean="0"/>
              <a:t>38</a:t>
            </a:fld>
            <a:endParaRPr lang="en-US"/>
          </a:p>
        </p:txBody>
      </p:sp>
    </p:spTree>
    <p:extLst>
      <p:ext uri="{BB962C8B-B14F-4D97-AF65-F5344CB8AC3E}">
        <p14:creationId xmlns:p14="http://schemas.microsoft.com/office/powerpoint/2010/main" val="34916401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p>
        </p:txBody>
      </p:sp>
      <p:sp>
        <p:nvSpPr>
          <p:cNvPr id="4" name="Slide Number Placeholder 3"/>
          <p:cNvSpPr>
            <a:spLocks noGrp="1"/>
          </p:cNvSpPr>
          <p:nvPr>
            <p:ph type="sldNum" sz="quarter" idx="5"/>
          </p:nvPr>
        </p:nvSpPr>
        <p:spPr/>
        <p:txBody>
          <a:bodyPr/>
          <a:lstStyle/>
          <a:p>
            <a:fld id="{FD295DD0-B432-4415-AECA-EA2B425BBA77}" type="slidenum">
              <a:rPr lang="en-US" smtClean="0"/>
              <a:t>39</a:t>
            </a:fld>
            <a:endParaRPr lang="en-US"/>
          </a:p>
        </p:txBody>
      </p:sp>
    </p:spTree>
    <p:extLst>
      <p:ext uri="{BB962C8B-B14F-4D97-AF65-F5344CB8AC3E}">
        <p14:creationId xmlns:p14="http://schemas.microsoft.com/office/powerpoint/2010/main" val="10521308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A3D14F-A7D6-8440-A589-036B19B461BB}" type="slidenum">
              <a:rPr lang="en-US" smtClean="0"/>
              <a:t>44</a:t>
            </a:fld>
            <a:endParaRPr lang="en-US"/>
          </a:p>
        </p:txBody>
      </p:sp>
    </p:spTree>
    <p:extLst>
      <p:ext uri="{BB962C8B-B14F-4D97-AF65-F5344CB8AC3E}">
        <p14:creationId xmlns:p14="http://schemas.microsoft.com/office/powerpoint/2010/main" val="30302850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A3D14F-A7D6-8440-A589-036B19B461BB}" type="slidenum">
              <a:rPr lang="en-US" smtClean="0"/>
              <a:t>45</a:t>
            </a:fld>
            <a:endParaRPr lang="en-US"/>
          </a:p>
        </p:txBody>
      </p:sp>
    </p:spTree>
    <p:extLst>
      <p:ext uri="{BB962C8B-B14F-4D97-AF65-F5344CB8AC3E}">
        <p14:creationId xmlns:p14="http://schemas.microsoft.com/office/powerpoint/2010/main" val="311798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Before we start, I am going to explain what x and y axis are, and doing this, I will quickly recap a lesson that you all probably have learnt before.</a:t>
            </a:r>
          </a:p>
          <a:p>
            <a:endParaRPr lang="en-GB" dirty="0"/>
          </a:p>
          <a:p>
            <a:r>
              <a:rPr lang="en-GB" dirty="0"/>
              <a:t>x-axis are horizontal, which is a straight line that goes from left to right or right to left, and a tip for you, horizontal sounds like horizon, which is a landscape, which should help you remember the direction of a horizonal. Horizon lies on the ground.</a:t>
            </a:r>
          </a:p>
          <a:p>
            <a:endParaRPr lang="en-GB" dirty="0"/>
          </a:p>
          <a:p>
            <a:r>
              <a:rPr lang="en-GB" dirty="0"/>
              <a:t>y-axis are vertical, which is a straight line that goes from top to bottom or bottom to top.</a:t>
            </a:r>
          </a:p>
        </p:txBody>
      </p:sp>
      <p:sp>
        <p:nvSpPr>
          <p:cNvPr id="4" name="Slide Number Placeholder 3"/>
          <p:cNvSpPr>
            <a:spLocks noGrp="1"/>
          </p:cNvSpPr>
          <p:nvPr>
            <p:ph type="sldNum" sz="quarter" idx="5"/>
          </p:nvPr>
        </p:nvSpPr>
        <p:spPr/>
        <p:txBody>
          <a:bodyPr/>
          <a:lstStyle/>
          <a:p>
            <a:fld id="{FD295DD0-B432-4415-AECA-EA2B425BBA77}" type="slidenum">
              <a:rPr lang="en-US" smtClean="0"/>
              <a:t>6</a:t>
            </a:fld>
            <a:endParaRPr lang="en-US"/>
          </a:p>
        </p:txBody>
      </p:sp>
    </p:spTree>
    <p:extLst>
      <p:ext uri="{BB962C8B-B14F-4D97-AF65-F5344CB8AC3E}">
        <p14:creationId xmlns:p14="http://schemas.microsoft.com/office/powerpoint/2010/main" val="31230669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A3D14F-A7D6-8440-A589-036B19B461BB}" type="slidenum">
              <a:rPr lang="en-US" smtClean="0"/>
              <a:t>46</a:t>
            </a:fld>
            <a:endParaRPr lang="en-US"/>
          </a:p>
        </p:txBody>
      </p:sp>
    </p:spTree>
    <p:extLst>
      <p:ext uri="{BB962C8B-B14F-4D97-AF65-F5344CB8AC3E}">
        <p14:creationId xmlns:p14="http://schemas.microsoft.com/office/powerpoint/2010/main" val="7929232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A3D14F-A7D6-8440-A589-036B19B461BB}" type="slidenum">
              <a:rPr lang="en-US" smtClean="0"/>
              <a:t>50</a:t>
            </a:fld>
            <a:endParaRPr lang="en-US"/>
          </a:p>
        </p:txBody>
      </p:sp>
    </p:spTree>
    <p:extLst>
      <p:ext uri="{BB962C8B-B14F-4D97-AF65-F5344CB8AC3E}">
        <p14:creationId xmlns:p14="http://schemas.microsoft.com/office/powerpoint/2010/main" val="7154675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A3D14F-A7D6-8440-A589-036B19B461BB}" type="slidenum">
              <a:rPr lang="en-US" smtClean="0"/>
              <a:t>51</a:t>
            </a:fld>
            <a:endParaRPr lang="en-US"/>
          </a:p>
        </p:txBody>
      </p:sp>
    </p:spTree>
    <p:extLst>
      <p:ext uri="{BB962C8B-B14F-4D97-AF65-F5344CB8AC3E}">
        <p14:creationId xmlns:p14="http://schemas.microsoft.com/office/powerpoint/2010/main" val="39498152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A3D14F-A7D6-8440-A589-036B19B461BB}" type="slidenum">
              <a:rPr lang="en-US" smtClean="0"/>
              <a:t>53</a:t>
            </a:fld>
            <a:endParaRPr lang="en-US"/>
          </a:p>
        </p:txBody>
      </p:sp>
    </p:spTree>
    <p:extLst>
      <p:ext uri="{BB962C8B-B14F-4D97-AF65-F5344CB8AC3E}">
        <p14:creationId xmlns:p14="http://schemas.microsoft.com/office/powerpoint/2010/main" val="322799719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A3D14F-A7D6-8440-A589-036B19B461BB}" type="slidenum">
              <a:rPr lang="en-US" smtClean="0"/>
              <a:t>54</a:t>
            </a:fld>
            <a:endParaRPr lang="en-US"/>
          </a:p>
        </p:txBody>
      </p:sp>
    </p:spTree>
    <p:extLst>
      <p:ext uri="{BB962C8B-B14F-4D97-AF65-F5344CB8AC3E}">
        <p14:creationId xmlns:p14="http://schemas.microsoft.com/office/powerpoint/2010/main" val="5429819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A3D14F-A7D6-8440-A589-036B19B461BB}" type="slidenum">
              <a:rPr lang="en-US" smtClean="0"/>
              <a:t>56</a:t>
            </a:fld>
            <a:endParaRPr lang="en-US"/>
          </a:p>
        </p:txBody>
      </p:sp>
    </p:spTree>
    <p:extLst>
      <p:ext uri="{BB962C8B-B14F-4D97-AF65-F5344CB8AC3E}">
        <p14:creationId xmlns:p14="http://schemas.microsoft.com/office/powerpoint/2010/main" val="8765027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A3D14F-A7D6-8440-A589-036B19B461BB}" type="slidenum">
              <a:rPr lang="en-US" smtClean="0"/>
              <a:t>57</a:t>
            </a:fld>
            <a:endParaRPr lang="en-US"/>
          </a:p>
        </p:txBody>
      </p:sp>
    </p:spTree>
    <p:extLst>
      <p:ext uri="{BB962C8B-B14F-4D97-AF65-F5344CB8AC3E}">
        <p14:creationId xmlns:p14="http://schemas.microsoft.com/office/powerpoint/2010/main" val="38493695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A3D14F-A7D6-8440-A589-036B19B461BB}" type="slidenum">
              <a:rPr lang="en-US" smtClean="0"/>
              <a:t>59</a:t>
            </a:fld>
            <a:endParaRPr lang="en-US"/>
          </a:p>
        </p:txBody>
      </p:sp>
    </p:spTree>
    <p:extLst>
      <p:ext uri="{BB962C8B-B14F-4D97-AF65-F5344CB8AC3E}">
        <p14:creationId xmlns:p14="http://schemas.microsoft.com/office/powerpoint/2010/main" val="33446235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A3D14F-A7D6-8440-A589-036B19B461BB}" type="slidenum">
              <a:rPr lang="en-US" smtClean="0"/>
              <a:t>60</a:t>
            </a:fld>
            <a:endParaRPr lang="en-US"/>
          </a:p>
        </p:txBody>
      </p:sp>
    </p:spTree>
    <p:extLst>
      <p:ext uri="{BB962C8B-B14F-4D97-AF65-F5344CB8AC3E}">
        <p14:creationId xmlns:p14="http://schemas.microsoft.com/office/powerpoint/2010/main" val="31691028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8CC9E79-FA9E-4760-928C-EF5EB1B4B2B9}" type="slidenum">
              <a:rPr lang="en-GB" smtClean="0"/>
              <a:t>78</a:t>
            </a:fld>
            <a:endParaRPr lang="en-GB" dirty="0"/>
          </a:p>
        </p:txBody>
      </p:sp>
    </p:spTree>
    <p:extLst>
      <p:ext uri="{BB962C8B-B14F-4D97-AF65-F5344CB8AC3E}">
        <p14:creationId xmlns:p14="http://schemas.microsoft.com/office/powerpoint/2010/main" val="16389646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D295DD0-B432-4415-AECA-EA2B425BBA77}" type="slidenum">
              <a:rPr lang="en-US" smtClean="0"/>
              <a:t>7</a:t>
            </a:fld>
            <a:endParaRPr lang="en-US"/>
          </a:p>
        </p:txBody>
      </p:sp>
    </p:spTree>
    <p:extLst>
      <p:ext uri="{BB962C8B-B14F-4D97-AF65-F5344CB8AC3E}">
        <p14:creationId xmlns:p14="http://schemas.microsoft.com/office/powerpoint/2010/main" val="363200148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D295DD0-B432-4415-AECA-EA2B425BBA77}" type="slidenum">
              <a:rPr lang="en-US" smtClean="0"/>
              <a:t>130</a:t>
            </a:fld>
            <a:endParaRPr lang="en-US"/>
          </a:p>
        </p:txBody>
      </p:sp>
    </p:spTree>
    <p:extLst>
      <p:ext uri="{BB962C8B-B14F-4D97-AF65-F5344CB8AC3E}">
        <p14:creationId xmlns:p14="http://schemas.microsoft.com/office/powerpoint/2010/main" val="25981064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D295DD0-B432-4415-AECA-EA2B425BBA77}" type="slidenum">
              <a:rPr lang="en-US" smtClean="0"/>
              <a:t>8</a:t>
            </a:fld>
            <a:endParaRPr lang="en-US"/>
          </a:p>
        </p:txBody>
      </p:sp>
    </p:spTree>
    <p:extLst>
      <p:ext uri="{BB962C8B-B14F-4D97-AF65-F5344CB8AC3E}">
        <p14:creationId xmlns:p14="http://schemas.microsoft.com/office/powerpoint/2010/main" val="16735633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D295DD0-B432-4415-AECA-EA2B425BBA77}" type="slidenum">
              <a:rPr lang="en-US" smtClean="0"/>
              <a:t>9</a:t>
            </a:fld>
            <a:endParaRPr lang="en-US"/>
          </a:p>
        </p:txBody>
      </p:sp>
    </p:spTree>
    <p:extLst>
      <p:ext uri="{BB962C8B-B14F-4D97-AF65-F5344CB8AC3E}">
        <p14:creationId xmlns:p14="http://schemas.microsoft.com/office/powerpoint/2010/main" val="10866922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 cartesian coordinate system covering both first and second quadrant? Can you guess which part of the grid belongs to the first quadrant? Which part of the grid belongs to the second quadrant? Pause the video and attempt to answer the question, before continuing the video. The first quadrant of the grid is actually on the right side, while the second quadrant is on the left side of the grid.</a:t>
            </a:r>
          </a:p>
          <a:p>
            <a:endParaRPr lang="en-GB" dirty="0"/>
          </a:p>
          <a:p>
            <a:r>
              <a:rPr lang="en-GB" dirty="0"/>
              <a:t>Got that? Now let’s go in depth about the first and second quadrant and how to mark coordinates to describe the position of a shape on the grid in both first and second quadrant.</a:t>
            </a:r>
          </a:p>
        </p:txBody>
      </p:sp>
      <p:sp>
        <p:nvSpPr>
          <p:cNvPr id="4" name="Slide Number Placeholder 3"/>
          <p:cNvSpPr>
            <a:spLocks noGrp="1"/>
          </p:cNvSpPr>
          <p:nvPr>
            <p:ph type="sldNum" sz="quarter" idx="5"/>
          </p:nvPr>
        </p:nvSpPr>
        <p:spPr/>
        <p:txBody>
          <a:bodyPr/>
          <a:lstStyle/>
          <a:p>
            <a:fld id="{FD295DD0-B432-4415-AECA-EA2B425BBA77}" type="slidenum">
              <a:rPr lang="en-US" smtClean="0"/>
              <a:t>10</a:t>
            </a:fld>
            <a:endParaRPr lang="en-US"/>
          </a:p>
        </p:txBody>
      </p:sp>
    </p:spTree>
    <p:extLst>
      <p:ext uri="{BB962C8B-B14F-4D97-AF65-F5344CB8AC3E}">
        <p14:creationId xmlns:p14="http://schemas.microsoft.com/office/powerpoint/2010/main" val="9225519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D295DD0-B432-4415-AECA-EA2B425BBA77}" type="slidenum">
              <a:rPr lang="en-US" smtClean="0"/>
              <a:t>11</a:t>
            </a:fld>
            <a:endParaRPr lang="en-US"/>
          </a:p>
        </p:txBody>
      </p:sp>
    </p:spTree>
    <p:extLst>
      <p:ext uri="{BB962C8B-B14F-4D97-AF65-F5344CB8AC3E}">
        <p14:creationId xmlns:p14="http://schemas.microsoft.com/office/powerpoint/2010/main" val="11344073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1A81FE5E-4EA8-48A8-8F1B-D4BDB6075AEA}" type="datetimeFigureOut">
              <a:rPr lang="en-GB" smtClean="0"/>
              <a:t>29/01/2021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19438230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A81FE5E-4EA8-48A8-8F1B-D4BDB6075AEA}" type="datetimeFigureOut">
              <a:rPr lang="en-GB" smtClean="0"/>
              <a:t>29/01/2021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34212036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A81FE5E-4EA8-48A8-8F1B-D4BDB6075AEA}" type="datetimeFigureOut">
              <a:rPr lang="en-GB" smtClean="0"/>
              <a:t>29/01/2021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30431256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文本占位符 2"/>
          <p:cNvSpPr>
            <a:spLocks noGrp="1"/>
          </p:cNvSpPr>
          <p:nvPr>
            <p:ph type="body" sz="half" idx="1"/>
          </p:nvPr>
        </p:nvSpPr>
        <p:spPr>
          <a:xfrm>
            <a:off x="838200" y="1825625"/>
            <a:ext cx="5181600" cy="4351338"/>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日期占位符 1027"/>
          <p:cNvSpPr>
            <a:spLocks noGrp="1"/>
          </p:cNvSpPr>
          <p:nvPr>
            <p:ph type="dt" sz="half" idx="10"/>
          </p:nvPr>
        </p:nvSpPr>
        <p:spPr/>
        <p:txBody>
          <a:bodyPr/>
          <a:lstStyle>
            <a:lvl1pPr>
              <a:defRPr/>
            </a:lvl1pPr>
          </a:lstStyle>
          <a:p>
            <a:pPr>
              <a:defRPr/>
            </a:pPr>
            <a:endParaRPr lang="zh-CN" altLang="en-US"/>
          </a:p>
        </p:txBody>
      </p:sp>
      <p:sp>
        <p:nvSpPr>
          <p:cNvPr id="6" name="页脚占位符 1028"/>
          <p:cNvSpPr>
            <a:spLocks noGrp="1"/>
          </p:cNvSpPr>
          <p:nvPr>
            <p:ph type="ftr" sz="quarter" idx="11"/>
          </p:nvPr>
        </p:nvSpPr>
        <p:spPr/>
        <p:txBody>
          <a:bodyPr/>
          <a:lstStyle>
            <a:lvl1pPr>
              <a:defRPr/>
            </a:lvl1pPr>
          </a:lstStyle>
          <a:p>
            <a:pPr>
              <a:defRPr/>
            </a:pPr>
            <a:endParaRPr lang="zh-CN"/>
          </a:p>
        </p:txBody>
      </p:sp>
      <p:sp>
        <p:nvSpPr>
          <p:cNvPr id="7" name="灯片编号占位符 1029"/>
          <p:cNvSpPr>
            <a:spLocks noGrp="1"/>
          </p:cNvSpPr>
          <p:nvPr>
            <p:ph type="sldNum" sz="quarter" idx="12"/>
          </p:nvPr>
        </p:nvSpPr>
        <p:spPr/>
        <p:txBody>
          <a:bodyPr/>
          <a:lstStyle>
            <a:lvl1pPr>
              <a:defRPr/>
            </a:lvl1pPr>
          </a:lstStyle>
          <a:p>
            <a:fld id="{2DF1B3E2-3279-499B-810A-974DB2075612}" type="slidenum">
              <a:rPr altLang="zh-CN"/>
              <a:pPr/>
              <a:t>‹#›</a:t>
            </a:fld>
            <a:endParaRPr lang="en-GB" altLang="en-US"/>
          </a:p>
        </p:txBody>
      </p:sp>
    </p:spTree>
    <p:extLst>
      <p:ext uri="{BB962C8B-B14F-4D97-AF65-F5344CB8AC3E}">
        <p14:creationId xmlns:p14="http://schemas.microsoft.com/office/powerpoint/2010/main" val="40346114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Rounded Rectangle 4"/>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7880306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77642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Your turn KS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84109" y="1989209"/>
            <a:ext cx="7605216" cy="3005873"/>
          </a:xfrm>
          <a:prstGeom prst="rect">
            <a:avLst/>
          </a:prstGeom>
        </p:spPr>
        <p:txBody>
          <a:bodyPr anchor="ctr"/>
          <a:lstStyle>
            <a:lvl1pPr algn="ctr">
              <a:defRPr sz="4000" u="none" baseline="0">
                <a:latin typeface="Comic Sans MS" panose="030F0702030302020204" pitchFamily="66" charset="0"/>
              </a:defRPr>
            </a:lvl1pPr>
          </a:lstStyle>
          <a:p>
            <a:r>
              <a:rPr lang="en-US" dirty="0"/>
              <a:t>Have a go at questions 		 on the worksheet</a:t>
            </a:r>
            <a:endParaRPr lang="en-GB" dirty="0"/>
          </a:p>
        </p:txBody>
      </p:sp>
    </p:spTree>
    <p:extLst>
      <p:ext uri="{BB962C8B-B14F-4D97-AF65-F5344CB8AC3E}">
        <p14:creationId xmlns:p14="http://schemas.microsoft.com/office/powerpoint/2010/main" val="37259188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EC0FE-0046-F84C-9DAE-C4E3317E067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704C3F78-BE97-7940-9626-91F05B13A0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67F744E6-979F-8C4C-B8CE-42AA8E82409B}"/>
              </a:ext>
            </a:extLst>
          </p:cNvPr>
          <p:cNvSpPr>
            <a:spLocks noGrp="1"/>
          </p:cNvSpPr>
          <p:nvPr>
            <p:ph type="dt" sz="half" idx="10"/>
          </p:nvPr>
        </p:nvSpPr>
        <p:spPr/>
        <p:txBody>
          <a:bodyPr/>
          <a:lstStyle/>
          <a:p>
            <a:fld id="{B718BDB0-5EA0-734C-9CE0-FB4AEEB46A38}" type="datetimeFigureOut">
              <a:rPr lang="en-US" smtClean="0"/>
              <a:t>1/29/2021</a:t>
            </a:fld>
            <a:endParaRPr lang="en-US"/>
          </a:p>
        </p:txBody>
      </p:sp>
      <p:sp>
        <p:nvSpPr>
          <p:cNvPr id="5" name="Footer Placeholder 4">
            <a:extLst>
              <a:ext uri="{FF2B5EF4-FFF2-40B4-BE49-F238E27FC236}">
                <a16:creationId xmlns:a16="http://schemas.microsoft.com/office/drawing/2014/main" id="{E965D1B5-686D-3D49-8D65-63318770E3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6B469C-9B4C-0F44-A7D6-3E9650943572}"/>
              </a:ext>
            </a:extLst>
          </p:cNvPr>
          <p:cNvSpPr>
            <a:spLocks noGrp="1"/>
          </p:cNvSpPr>
          <p:nvPr>
            <p:ph type="sldNum" sz="quarter" idx="12"/>
          </p:nvPr>
        </p:nvSpPr>
        <p:spPr/>
        <p:txBody>
          <a:bodyPr/>
          <a:lstStyle/>
          <a:p>
            <a:fld id="{D0D31439-96BD-3F4E-A205-3495E0BB7CC3}" type="slidenum">
              <a:rPr lang="en-US" smtClean="0"/>
              <a:t>‹#›</a:t>
            </a:fld>
            <a:endParaRPr lang="en-US"/>
          </a:p>
        </p:txBody>
      </p:sp>
    </p:spTree>
    <p:extLst>
      <p:ext uri="{BB962C8B-B14F-4D97-AF65-F5344CB8AC3E}">
        <p14:creationId xmlns:p14="http://schemas.microsoft.com/office/powerpoint/2010/main" val="1196370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4945D-4D08-C344-8283-99D81C9E969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D3FE387-F5D1-7A48-AA36-CB0F77FCCB0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F205DC4-7A11-6A4A-9408-DCF7B647C750}"/>
              </a:ext>
            </a:extLst>
          </p:cNvPr>
          <p:cNvSpPr>
            <a:spLocks noGrp="1"/>
          </p:cNvSpPr>
          <p:nvPr>
            <p:ph type="dt" sz="half" idx="10"/>
          </p:nvPr>
        </p:nvSpPr>
        <p:spPr/>
        <p:txBody>
          <a:bodyPr/>
          <a:lstStyle/>
          <a:p>
            <a:fld id="{B718BDB0-5EA0-734C-9CE0-FB4AEEB46A38}" type="datetimeFigureOut">
              <a:rPr lang="en-US" smtClean="0"/>
              <a:t>1/29/2021</a:t>
            </a:fld>
            <a:endParaRPr lang="en-US"/>
          </a:p>
        </p:txBody>
      </p:sp>
      <p:sp>
        <p:nvSpPr>
          <p:cNvPr id="5" name="Footer Placeholder 4">
            <a:extLst>
              <a:ext uri="{FF2B5EF4-FFF2-40B4-BE49-F238E27FC236}">
                <a16:creationId xmlns:a16="http://schemas.microsoft.com/office/drawing/2014/main" id="{A50191E9-67EB-1E43-BE92-F6A97356E2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F9EC78-3E30-D847-A187-C78D7FF60D68}"/>
              </a:ext>
            </a:extLst>
          </p:cNvPr>
          <p:cNvSpPr>
            <a:spLocks noGrp="1"/>
          </p:cNvSpPr>
          <p:nvPr>
            <p:ph type="sldNum" sz="quarter" idx="12"/>
          </p:nvPr>
        </p:nvSpPr>
        <p:spPr/>
        <p:txBody>
          <a:bodyPr/>
          <a:lstStyle/>
          <a:p>
            <a:fld id="{D0D31439-96BD-3F4E-A205-3495E0BB7CC3}" type="slidenum">
              <a:rPr lang="en-US" smtClean="0"/>
              <a:t>‹#›</a:t>
            </a:fld>
            <a:endParaRPr lang="en-US"/>
          </a:p>
        </p:txBody>
      </p:sp>
    </p:spTree>
    <p:extLst>
      <p:ext uri="{BB962C8B-B14F-4D97-AF65-F5344CB8AC3E}">
        <p14:creationId xmlns:p14="http://schemas.microsoft.com/office/powerpoint/2010/main" val="17278797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41DC1-188F-0744-8FD0-A08EBB93B65D}"/>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36E7C995-CEBA-4945-A5DD-D9AC0CA401E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570C5F2-D3FA-964C-BEB4-B7C1A3B6A106}"/>
              </a:ext>
            </a:extLst>
          </p:cNvPr>
          <p:cNvSpPr>
            <a:spLocks noGrp="1"/>
          </p:cNvSpPr>
          <p:nvPr>
            <p:ph type="dt" sz="half" idx="10"/>
          </p:nvPr>
        </p:nvSpPr>
        <p:spPr/>
        <p:txBody>
          <a:bodyPr/>
          <a:lstStyle/>
          <a:p>
            <a:fld id="{B718BDB0-5EA0-734C-9CE0-FB4AEEB46A38}" type="datetimeFigureOut">
              <a:rPr lang="en-US" smtClean="0"/>
              <a:t>1/29/2021</a:t>
            </a:fld>
            <a:endParaRPr lang="en-US"/>
          </a:p>
        </p:txBody>
      </p:sp>
      <p:sp>
        <p:nvSpPr>
          <p:cNvPr id="5" name="Footer Placeholder 4">
            <a:extLst>
              <a:ext uri="{FF2B5EF4-FFF2-40B4-BE49-F238E27FC236}">
                <a16:creationId xmlns:a16="http://schemas.microsoft.com/office/drawing/2014/main" id="{5DD57E10-C8AF-B948-8EF6-DB0A892E8C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D8D061-B35D-BD4A-86FF-AA3EEA9CE22D}"/>
              </a:ext>
            </a:extLst>
          </p:cNvPr>
          <p:cNvSpPr>
            <a:spLocks noGrp="1"/>
          </p:cNvSpPr>
          <p:nvPr>
            <p:ph type="sldNum" sz="quarter" idx="12"/>
          </p:nvPr>
        </p:nvSpPr>
        <p:spPr/>
        <p:txBody>
          <a:bodyPr/>
          <a:lstStyle/>
          <a:p>
            <a:fld id="{D0D31439-96BD-3F4E-A205-3495E0BB7CC3}" type="slidenum">
              <a:rPr lang="en-US" smtClean="0"/>
              <a:t>‹#›</a:t>
            </a:fld>
            <a:endParaRPr lang="en-US"/>
          </a:p>
        </p:txBody>
      </p:sp>
    </p:spTree>
    <p:extLst>
      <p:ext uri="{BB962C8B-B14F-4D97-AF65-F5344CB8AC3E}">
        <p14:creationId xmlns:p14="http://schemas.microsoft.com/office/powerpoint/2010/main" val="15648754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58DE7-DF81-8845-B202-F3F4E7FBB3A1}"/>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23F5BED-2300-C24B-85F0-8596D7B397F8}"/>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A70AC553-B9D4-9947-B6A8-5C6E20C911DB}"/>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84A1DB52-679B-6E49-86E0-A1FEC9717D73}"/>
              </a:ext>
            </a:extLst>
          </p:cNvPr>
          <p:cNvSpPr>
            <a:spLocks noGrp="1"/>
          </p:cNvSpPr>
          <p:nvPr>
            <p:ph type="dt" sz="half" idx="10"/>
          </p:nvPr>
        </p:nvSpPr>
        <p:spPr/>
        <p:txBody>
          <a:bodyPr/>
          <a:lstStyle/>
          <a:p>
            <a:fld id="{B718BDB0-5EA0-734C-9CE0-FB4AEEB46A38}" type="datetimeFigureOut">
              <a:rPr lang="en-US" smtClean="0"/>
              <a:t>1/29/2021</a:t>
            </a:fld>
            <a:endParaRPr lang="en-US"/>
          </a:p>
        </p:txBody>
      </p:sp>
      <p:sp>
        <p:nvSpPr>
          <p:cNvPr id="6" name="Footer Placeholder 5">
            <a:extLst>
              <a:ext uri="{FF2B5EF4-FFF2-40B4-BE49-F238E27FC236}">
                <a16:creationId xmlns:a16="http://schemas.microsoft.com/office/drawing/2014/main" id="{42EE2DB6-4706-5649-9377-A854CA1BC2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7FD3DF-4607-E54A-96E6-568F01D8FC1E}"/>
              </a:ext>
            </a:extLst>
          </p:cNvPr>
          <p:cNvSpPr>
            <a:spLocks noGrp="1"/>
          </p:cNvSpPr>
          <p:nvPr>
            <p:ph type="sldNum" sz="quarter" idx="12"/>
          </p:nvPr>
        </p:nvSpPr>
        <p:spPr/>
        <p:txBody>
          <a:bodyPr/>
          <a:lstStyle/>
          <a:p>
            <a:fld id="{D0D31439-96BD-3F4E-A205-3495E0BB7CC3}" type="slidenum">
              <a:rPr lang="en-US" smtClean="0"/>
              <a:t>‹#›</a:t>
            </a:fld>
            <a:endParaRPr lang="en-US"/>
          </a:p>
        </p:txBody>
      </p:sp>
    </p:spTree>
    <p:extLst>
      <p:ext uri="{BB962C8B-B14F-4D97-AF65-F5344CB8AC3E}">
        <p14:creationId xmlns:p14="http://schemas.microsoft.com/office/powerpoint/2010/main" val="11606720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A81FE5E-4EA8-48A8-8F1B-D4BDB6075AEA}" type="datetimeFigureOut">
              <a:rPr lang="en-GB" smtClean="0"/>
              <a:t>29/01/2021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6844721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6C358-E542-9D47-BC00-6851311ADFE5}"/>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1053157-7686-3643-9C8D-0714FEC4C61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2C833180-8C93-AE47-A50F-E2DFCD9CC34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384A2B19-E5A5-374F-BA78-E6389814B2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974B6A9-8A70-A941-86D2-4DC3CC73FE71}"/>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0E6336E6-C098-9A47-8B8C-2830392E6541}"/>
              </a:ext>
            </a:extLst>
          </p:cNvPr>
          <p:cNvSpPr>
            <a:spLocks noGrp="1"/>
          </p:cNvSpPr>
          <p:nvPr>
            <p:ph type="dt" sz="half" idx="10"/>
          </p:nvPr>
        </p:nvSpPr>
        <p:spPr/>
        <p:txBody>
          <a:bodyPr/>
          <a:lstStyle/>
          <a:p>
            <a:fld id="{B718BDB0-5EA0-734C-9CE0-FB4AEEB46A38}" type="datetimeFigureOut">
              <a:rPr lang="en-US" smtClean="0"/>
              <a:t>1/29/2021</a:t>
            </a:fld>
            <a:endParaRPr lang="en-US"/>
          </a:p>
        </p:txBody>
      </p:sp>
      <p:sp>
        <p:nvSpPr>
          <p:cNvPr id="8" name="Footer Placeholder 7">
            <a:extLst>
              <a:ext uri="{FF2B5EF4-FFF2-40B4-BE49-F238E27FC236}">
                <a16:creationId xmlns:a16="http://schemas.microsoft.com/office/drawing/2014/main" id="{C11623B2-2500-5548-A064-820660FDCF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35E9E8E-E6CE-5F4F-AF9B-541974E831AB}"/>
              </a:ext>
            </a:extLst>
          </p:cNvPr>
          <p:cNvSpPr>
            <a:spLocks noGrp="1"/>
          </p:cNvSpPr>
          <p:nvPr>
            <p:ph type="sldNum" sz="quarter" idx="12"/>
          </p:nvPr>
        </p:nvSpPr>
        <p:spPr/>
        <p:txBody>
          <a:bodyPr/>
          <a:lstStyle/>
          <a:p>
            <a:fld id="{D0D31439-96BD-3F4E-A205-3495E0BB7CC3}" type="slidenum">
              <a:rPr lang="en-US" smtClean="0"/>
              <a:t>‹#›</a:t>
            </a:fld>
            <a:endParaRPr lang="en-US"/>
          </a:p>
        </p:txBody>
      </p:sp>
    </p:spTree>
    <p:extLst>
      <p:ext uri="{BB962C8B-B14F-4D97-AF65-F5344CB8AC3E}">
        <p14:creationId xmlns:p14="http://schemas.microsoft.com/office/powerpoint/2010/main" val="13409223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65A6F-8E7C-6E45-9B13-E281EFF2528B}"/>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6C48DFE0-63A1-744C-B585-476406CF4C7D}"/>
              </a:ext>
            </a:extLst>
          </p:cNvPr>
          <p:cNvSpPr>
            <a:spLocks noGrp="1"/>
          </p:cNvSpPr>
          <p:nvPr>
            <p:ph type="dt" sz="half" idx="10"/>
          </p:nvPr>
        </p:nvSpPr>
        <p:spPr/>
        <p:txBody>
          <a:bodyPr/>
          <a:lstStyle/>
          <a:p>
            <a:fld id="{B718BDB0-5EA0-734C-9CE0-FB4AEEB46A38}" type="datetimeFigureOut">
              <a:rPr lang="en-US" smtClean="0"/>
              <a:t>1/29/2021</a:t>
            </a:fld>
            <a:endParaRPr lang="en-US"/>
          </a:p>
        </p:txBody>
      </p:sp>
      <p:sp>
        <p:nvSpPr>
          <p:cNvPr id="4" name="Footer Placeholder 3">
            <a:extLst>
              <a:ext uri="{FF2B5EF4-FFF2-40B4-BE49-F238E27FC236}">
                <a16:creationId xmlns:a16="http://schemas.microsoft.com/office/drawing/2014/main" id="{D9980F67-2344-1F4C-8692-EE8D334D38F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49143B2-BBC2-CB48-BF44-F827E1F1F2E5}"/>
              </a:ext>
            </a:extLst>
          </p:cNvPr>
          <p:cNvSpPr>
            <a:spLocks noGrp="1"/>
          </p:cNvSpPr>
          <p:nvPr>
            <p:ph type="sldNum" sz="quarter" idx="12"/>
          </p:nvPr>
        </p:nvSpPr>
        <p:spPr/>
        <p:txBody>
          <a:bodyPr/>
          <a:lstStyle/>
          <a:p>
            <a:fld id="{D0D31439-96BD-3F4E-A205-3495E0BB7CC3}" type="slidenum">
              <a:rPr lang="en-US" smtClean="0"/>
              <a:t>‹#›</a:t>
            </a:fld>
            <a:endParaRPr lang="en-US"/>
          </a:p>
        </p:txBody>
      </p:sp>
    </p:spTree>
    <p:extLst>
      <p:ext uri="{BB962C8B-B14F-4D97-AF65-F5344CB8AC3E}">
        <p14:creationId xmlns:p14="http://schemas.microsoft.com/office/powerpoint/2010/main" val="31699918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546FB9-4491-6C43-B55E-331EDDACD706}"/>
              </a:ext>
            </a:extLst>
          </p:cNvPr>
          <p:cNvSpPr>
            <a:spLocks noGrp="1"/>
          </p:cNvSpPr>
          <p:nvPr>
            <p:ph type="dt" sz="half" idx="10"/>
          </p:nvPr>
        </p:nvSpPr>
        <p:spPr/>
        <p:txBody>
          <a:bodyPr/>
          <a:lstStyle/>
          <a:p>
            <a:fld id="{B718BDB0-5EA0-734C-9CE0-FB4AEEB46A38}" type="datetimeFigureOut">
              <a:rPr lang="en-US" smtClean="0"/>
              <a:t>1/29/2021</a:t>
            </a:fld>
            <a:endParaRPr lang="en-US"/>
          </a:p>
        </p:txBody>
      </p:sp>
      <p:sp>
        <p:nvSpPr>
          <p:cNvPr id="3" name="Footer Placeholder 2">
            <a:extLst>
              <a:ext uri="{FF2B5EF4-FFF2-40B4-BE49-F238E27FC236}">
                <a16:creationId xmlns:a16="http://schemas.microsoft.com/office/drawing/2014/main" id="{87EEE3AA-7B1D-8445-8B40-7C7A2EF2C0D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12BF19-6BC1-D947-B4EA-0A15A27A1C3C}"/>
              </a:ext>
            </a:extLst>
          </p:cNvPr>
          <p:cNvSpPr>
            <a:spLocks noGrp="1"/>
          </p:cNvSpPr>
          <p:nvPr>
            <p:ph type="sldNum" sz="quarter" idx="12"/>
          </p:nvPr>
        </p:nvSpPr>
        <p:spPr/>
        <p:txBody>
          <a:bodyPr/>
          <a:lstStyle/>
          <a:p>
            <a:fld id="{D0D31439-96BD-3F4E-A205-3495E0BB7CC3}" type="slidenum">
              <a:rPr lang="en-US" smtClean="0"/>
              <a:t>‹#›</a:t>
            </a:fld>
            <a:endParaRPr lang="en-US"/>
          </a:p>
        </p:txBody>
      </p:sp>
    </p:spTree>
    <p:extLst>
      <p:ext uri="{BB962C8B-B14F-4D97-AF65-F5344CB8AC3E}">
        <p14:creationId xmlns:p14="http://schemas.microsoft.com/office/powerpoint/2010/main" val="39979409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EE840-1AC8-6348-84A0-DAC7DEDB2A1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5FA838E2-DD1E-174A-BFE3-C3841DB7B9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9510055C-E028-FB47-87FF-77D27E5375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C4ACBF3-7FE3-D74A-9CCB-10B3D5281169}"/>
              </a:ext>
            </a:extLst>
          </p:cNvPr>
          <p:cNvSpPr>
            <a:spLocks noGrp="1"/>
          </p:cNvSpPr>
          <p:nvPr>
            <p:ph type="dt" sz="half" idx="10"/>
          </p:nvPr>
        </p:nvSpPr>
        <p:spPr/>
        <p:txBody>
          <a:bodyPr/>
          <a:lstStyle/>
          <a:p>
            <a:fld id="{B718BDB0-5EA0-734C-9CE0-FB4AEEB46A38}" type="datetimeFigureOut">
              <a:rPr lang="en-US" smtClean="0"/>
              <a:t>1/29/2021</a:t>
            </a:fld>
            <a:endParaRPr lang="en-US"/>
          </a:p>
        </p:txBody>
      </p:sp>
      <p:sp>
        <p:nvSpPr>
          <p:cNvPr id="6" name="Footer Placeholder 5">
            <a:extLst>
              <a:ext uri="{FF2B5EF4-FFF2-40B4-BE49-F238E27FC236}">
                <a16:creationId xmlns:a16="http://schemas.microsoft.com/office/drawing/2014/main" id="{F83F3ABB-478B-7747-B494-DA9C2B8820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6948A9-692C-6A4F-8D0E-9EE86112DF16}"/>
              </a:ext>
            </a:extLst>
          </p:cNvPr>
          <p:cNvSpPr>
            <a:spLocks noGrp="1"/>
          </p:cNvSpPr>
          <p:nvPr>
            <p:ph type="sldNum" sz="quarter" idx="12"/>
          </p:nvPr>
        </p:nvSpPr>
        <p:spPr/>
        <p:txBody>
          <a:bodyPr/>
          <a:lstStyle/>
          <a:p>
            <a:fld id="{D0D31439-96BD-3F4E-A205-3495E0BB7CC3}" type="slidenum">
              <a:rPr lang="en-US" smtClean="0"/>
              <a:t>‹#›</a:t>
            </a:fld>
            <a:endParaRPr lang="en-US"/>
          </a:p>
        </p:txBody>
      </p:sp>
    </p:spTree>
    <p:extLst>
      <p:ext uri="{BB962C8B-B14F-4D97-AF65-F5344CB8AC3E}">
        <p14:creationId xmlns:p14="http://schemas.microsoft.com/office/powerpoint/2010/main" val="21295845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AC7E8-A89B-964D-AC8C-8C533CBAD17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7182522B-E67C-C148-8E9E-7C29B3F7E5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6A44CCB-FC7B-8B42-B863-99D5782A1B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594517B-5F15-3444-A3D2-7CFE202CE1BE}"/>
              </a:ext>
            </a:extLst>
          </p:cNvPr>
          <p:cNvSpPr>
            <a:spLocks noGrp="1"/>
          </p:cNvSpPr>
          <p:nvPr>
            <p:ph type="dt" sz="half" idx="10"/>
          </p:nvPr>
        </p:nvSpPr>
        <p:spPr/>
        <p:txBody>
          <a:bodyPr/>
          <a:lstStyle/>
          <a:p>
            <a:fld id="{B718BDB0-5EA0-734C-9CE0-FB4AEEB46A38}" type="datetimeFigureOut">
              <a:rPr lang="en-US" smtClean="0"/>
              <a:t>1/29/2021</a:t>
            </a:fld>
            <a:endParaRPr lang="en-US"/>
          </a:p>
        </p:txBody>
      </p:sp>
      <p:sp>
        <p:nvSpPr>
          <p:cNvPr id="6" name="Footer Placeholder 5">
            <a:extLst>
              <a:ext uri="{FF2B5EF4-FFF2-40B4-BE49-F238E27FC236}">
                <a16:creationId xmlns:a16="http://schemas.microsoft.com/office/drawing/2014/main" id="{E5FF5367-196B-BF49-A8F0-DFC8F1EFBA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DA984B-1990-244F-82BB-B5E51DFA8014}"/>
              </a:ext>
            </a:extLst>
          </p:cNvPr>
          <p:cNvSpPr>
            <a:spLocks noGrp="1"/>
          </p:cNvSpPr>
          <p:nvPr>
            <p:ph type="sldNum" sz="quarter" idx="12"/>
          </p:nvPr>
        </p:nvSpPr>
        <p:spPr/>
        <p:txBody>
          <a:bodyPr/>
          <a:lstStyle/>
          <a:p>
            <a:fld id="{D0D31439-96BD-3F4E-A205-3495E0BB7CC3}" type="slidenum">
              <a:rPr lang="en-US" smtClean="0"/>
              <a:t>‹#›</a:t>
            </a:fld>
            <a:endParaRPr lang="en-US"/>
          </a:p>
        </p:txBody>
      </p:sp>
    </p:spTree>
    <p:extLst>
      <p:ext uri="{BB962C8B-B14F-4D97-AF65-F5344CB8AC3E}">
        <p14:creationId xmlns:p14="http://schemas.microsoft.com/office/powerpoint/2010/main" val="10260839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B36FF-3B66-7843-98B4-96365E5FC2F0}"/>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3B64432-103B-E040-8A4E-24771526F6B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9DF9165-8767-F94A-8309-65D0B99A5BA7}"/>
              </a:ext>
            </a:extLst>
          </p:cNvPr>
          <p:cNvSpPr>
            <a:spLocks noGrp="1"/>
          </p:cNvSpPr>
          <p:nvPr>
            <p:ph type="dt" sz="half" idx="10"/>
          </p:nvPr>
        </p:nvSpPr>
        <p:spPr/>
        <p:txBody>
          <a:bodyPr/>
          <a:lstStyle/>
          <a:p>
            <a:fld id="{B718BDB0-5EA0-734C-9CE0-FB4AEEB46A38}" type="datetimeFigureOut">
              <a:rPr lang="en-US" smtClean="0"/>
              <a:t>1/29/2021</a:t>
            </a:fld>
            <a:endParaRPr lang="en-US"/>
          </a:p>
        </p:txBody>
      </p:sp>
      <p:sp>
        <p:nvSpPr>
          <p:cNvPr id="5" name="Footer Placeholder 4">
            <a:extLst>
              <a:ext uri="{FF2B5EF4-FFF2-40B4-BE49-F238E27FC236}">
                <a16:creationId xmlns:a16="http://schemas.microsoft.com/office/drawing/2014/main" id="{86BB94D4-E2E2-7143-B93D-550AF849A7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EAFEB0-9360-F446-B7B0-068CB193DF8F}"/>
              </a:ext>
            </a:extLst>
          </p:cNvPr>
          <p:cNvSpPr>
            <a:spLocks noGrp="1"/>
          </p:cNvSpPr>
          <p:nvPr>
            <p:ph type="sldNum" sz="quarter" idx="12"/>
          </p:nvPr>
        </p:nvSpPr>
        <p:spPr/>
        <p:txBody>
          <a:bodyPr/>
          <a:lstStyle/>
          <a:p>
            <a:fld id="{D0D31439-96BD-3F4E-A205-3495E0BB7CC3}" type="slidenum">
              <a:rPr lang="en-US" smtClean="0"/>
              <a:t>‹#›</a:t>
            </a:fld>
            <a:endParaRPr lang="en-US"/>
          </a:p>
        </p:txBody>
      </p:sp>
    </p:spTree>
    <p:extLst>
      <p:ext uri="{BB962C8B-B14F-4D97-AF65-F5344CB8AC3E}">
        <p14:creationId xmlns:p14="http://schemas.microsoft.com/office/powerpoint/2010/main" val="33539631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1753A8-4C1F-9046-9930-54302EFEE2FC}"/>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FC6A00C-D47E-CE4F-B8C5-EF5FA83243EE}"/>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35FCF9A-D47D-2D46-8BB9-BF9798A00EBB}"/>
              </a:ext>
            </a:extLst>
          </p:cNvPr>
          <p:cNvSpPr>
            <a:spLocks noGrp="1"/>
          </p:cNvSpPr>
          <p:nvPr>
            <p:ph type="dt" sz="half" idx="10"/>
          </p:nvPr>
        </p:nvSpPr>
        <p:spPr/>
        <p:txBody>
          <a:bodyPr/>
          <a:lstStyle/>
          <a:p>
            <a:fld id="{B718BDB0-5EA0-734C-9CE0-FB4AEEB46A38}" type="datetimeFigureOut">
              <a:rPr lang="en-US" smtClean="0"/>
              <a:t>1/29/2021</a:t>
            </a:fld>
            <a:endParaRPr lang="en-US"/>
          </a:p>
        </p:txBody>
      </p:sp>
      <p:sp>
        <p:nvSpPr>
          <p:cNvPr id="5" name="Footer Placeholder 4">
            <a:extLst>
              <a:ext uri="{FF2B5EF4-FFF2-40B4-BE49-F238E27FC236}">
                <a16:creationId xmlns:a16="http://schemas.microsoft.com/office/drawing/2014/main" id="{2BBDEAEA-4609-5F4C-AEC8-8B9177983A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CDB21D-16E9-9A44-8E74-09FE4BD761A5}"/>
              </a:ext>
            </a:extLst>
          </p:cNvPr>
          <p:cNvSpPr>
            <a:spLocks noGrp="1"/>
          </p:cNvSpPr>
          <p:nvPr>
            <p:ph type="sldNum" sz="quarter" idx="12"/>
          </p:nvPr>
        </p:nvSpPr>
        <p:spPr/>
        <p:txBody>
          <a:bodyPr/>
          <a:lstStyle/>
          <a:p>
            <a:fld id="{D0D31439-96BD-3F4E-A205-3495E0BB7CC3}" type="slidenum">
              <a:rPr lang="en-US" smtClean="0"/>
              <a:t>‹#›</a:t>
            </a:fld>
            <a:endParaRPr lang="en-US"/>
          </a:p>
        </p:txBody>
      </p:sp>
    </p:spTree>
    <p:extLst>
      <p:ext uri="{BB962C8B-B14F-4D97-AF65-F5344CB8AC3E}">
        <p14:creationId xmlns:p14="http://schemas.microsoft.com/office/powerpoint/2010/main" val="5619989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1A81FE5E-4EA8-48A8-8F1B-D4BDB6075AEA}" type="datetimeFigureOut">
              <a:rPr lang="en-GB" smtClean="0"/>
              <a:t>29/01/2021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39518081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A81FE5E-4EA8-48A8-8F1B-D4BDB6075AEA}" type="datetimeFigureOut">
              <a:rPr lang="en-GB" smtClean="0"/>
              <a:t>29/01/2021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14014067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A81FE5E-4EA8-48A8-8F1B-D4BDB6075AEA}" type="datetimeFigureOut">
              <a:rPr lang="en-GB" smtClean="0"/>
              <a:t>29/01/2021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7419898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A81FE5E-4EA8-48A8-8F1B-D4BDB6075AEA}" type="datetimeFigureOut">
              <a:rPr lang="en-GB" smtClean="0"/>
              <a:t>29/01/2021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14544468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1A81FE5E-4EA8-48A8-8F1B-D4BDB6075AEA}" type="datetimeFigureOut">
              <a:rPr lang="en-GB" smtClean="0"/>
              <a:t>29/01/2021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18838936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1A81FE5E-4EA8-48A8-8F1B-D4BDB6075AEA}" type="datetimeFigureOut">
              <a:rPr lang="en-GB" smtClean="0"/>
              <a:t>29/01/2021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2002737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1A81FE5E-4EA8-48A8-8F1B-D4BDB6075AEA}" type="datetimeFigureOut">
              <a:rPr lang="en-GB" smtClean="0"/>
              <a:t>29/01/2021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27289311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81FE5E-4EA8-48A8-8F1B-D4BDB6075AEA}" type="datetimeFigureOut">
              <a:rPr lang="en-GB" smtClean="0"/>
              <a:t>29/01/2021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6975568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A81FE5E-4EA8-48A8-8F1B-D4BDB6075AEA}" type="datetimeFigureOut">
              <a:rPr lang="en-GB" smtClean="0"/>
              <a:t>29/01/2021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42058017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A81FE5E-4EA8-48A8-8F1B-D4BDB6075AEA}" type="datetimeFigureOut">
              <a:rPr lang="en-GB" smtClean="0"/>
              <a:t>29/01/2021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39300960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A81FE5E-4EA8-48A8-8F1B-D4BDB6075AEA}" type="datetimeFigureOut">
              <a:rPr lang="en-GB" smtClean="0"/>
              <a:t>29/01/2021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11029326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A81FE5E-4EA8-48A8-8F1B-D4BDB6075AEA}" type="datetimeFigureOut">
              <a:rPr lang="en-GB" smtClean="0"/>
              <a:t>29/01/2021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35571566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1A81FE5E-4EA8-48A8-8F1B-D4BDB6075AEA}" type="datetimeFigureOut">
              <a:rPr lang="en-GB" smtClean="0"/>
              <a:t>29/01/2021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38173533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1A81FE5E-4EA8-48A8-8F1B-D4BDB6075AEA}" type="datetimeFigureOut">
              <a:rPr lang="en-GB" smtClean="0"/>
              <a:t>29/01/2021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31119459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1A81FE5E-4EA8-48A8-8F1B-D4BDB6075AEA}" type="datetimeFigureOut">
              <a:rPr lang="en-GB" smtClean="0"/>
              <a:t>29/01/2021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3482819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81FE5E-4EA8-48A8-8F1B-D4BDB6075AEA}" type="datetimeFigureOut">
              <a:rPr lang="en-GB" smtClean="0"/>
              <a:t>29/01/2021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20164203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A81FE5E-4EA8-48A8-8F1B-D4BDB6075AEA}" type="datetimeFigureOut">
              <a:rPr lang="en-GB" smtClean="0"/>
              <a:t>29/01/2021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32319526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A81FE5E-4EA8-48A8-8F1B-D4BDB6075AEA}" type="datetimeFigureOut">
              <a:rPr lang="en-GB" smtClean="0"/>
              <a:t>29/01/2021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30557891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1.pn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81FE5E-4EA8-48A8-8F1B-D4BDB6075AEA}" type="datetimeFigureOut">
              <a:rPr lang="en-GB" smtClean="0"/>
              <a:t>29/01/2021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438A07-A0CF-4F91-A839-A5E4F718ED93}" type="slidenum">
              <a:rPr lang="en-GB" smtClean="0"/>
              <a:t>‹#›</a:t>
            </a:fld>
            <a:endParaRPr lang="en-GB"/>
          </a:p>
        </p:txBody>
      </p:sp>
    </p:spTree>
    <p:extLst>
      <p:ext uri="{BB962C8B-B14F-4D97-AF65-F5344CB8AC3E}">
        <p14:creationId xmlns:p14="http://schemas.microsoft.com/office/powerpoint/2010/main" val="18150074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98" r:id="rId12"/>
    <p:sldLayoutId id="2147483712" r:id="rId13"/>
    <p:sldLayoutId id="2147483713" r:id="rId14"/>
    <p:sldLayoutId id="2147483714" r:id="rId15"/>
  </p:sldLayoutIdLst>
  <p:txStyles>
    <p:title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1662DF-939C-EF4A-AE49-69AA66CFF1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39F4872-13A1-614E-9B8D-B23D37F2A8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FFE479C-754B-6C46-976E-A7547C1B0F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18BDB0-5EA0-734C-9CE0-FB4AEEB46A38}" type="datetimeFigureOut">
              <a:rPr lang="en-US" smtClean="0"/>
              <a:t>1/29/2021</a:t>
            </a:fld>
            <a:endParaRPr lang="en-US"/>
          </a:p>
        </p:txBody>
      </p:sp>
      <p:sp>
        <p:nvSpPr>
          <p:cNvPr id="5" name="Footer Placeholder 4">
            <a:extLst>
              <a:ext uri="{FF2B5EF4-FFF2-40B4-BE49-F238E27FC236}">
                <a16:creationId xmlns:a16="http://schemas.microsoft.com/office/drawing/2014/main" id="{63FF7EB0-B62D-2343-9329-1F7214EA5C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53576E2-48B7-D34A-B400-0F2CA3CC44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D31439-96BD-3F4E-A205-3495E0BB7CC3}" type="slidenum">
              <a:rPr lang="en-US" smtClean="0"/>
              <a:t>‹#›</a:t>
            </a:fld>
            <a:endParaRPr lang="en-US"/>
          </a:p>
        </p:txBody>
      </p:sp>
    </p:spTree>
    <p:extLst>
      <p:ext uri="{BB962C8B-B14F-4D97-AF65-F5344CB8AC3E}">
        <p14:creationId xmlns:p14="http://schemas.microsoft.com/office/powerpoint/2010/main" val="669336092"/>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81FE5E-4EA8-48A8-8F1B-D4BDB6075AEA}" type="datetimeFigureOut">
              <a:rPr lang="en-GB" smtClean="0"/>
              <a:t>29/01/2021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438A07-A0CF-4F91-A839-A5E4F718ED93}" type="slidenum">
              <a:rPr lang="en-GB" smtClean="0"/>
              <a:t>‹#›</a:t>
            </a:fld>
            <a:endParaRPr lang="en-GB"/>
          </a:p>
        </p:txBody>
      </p:sp>
    </p:spTree>
    <p:extLst>
      <p:ext uri="{BB962C8B-B14F-4D97-AF65-F5344CB8AC3E}">
        <p14:creationId xmlns:p14="http://schemas.microsoft.com/office/powerpoint/2010/main" val="13090101"/>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10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0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topmarks.co.uk/maths-games/7-11-years/times-tables" TargetMode="Externa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hyperlink" Target="https://classroom.thenational.academy/lessons/to-recognise-and-describe-repeating-patterns-6hjk4c?step=1&amp;activity=video" TargetMode="External"/><Relationship Id="rId2" Type="http://schemas.openxmlformats.org/officeDocument/2006/relationships/hyperlink" Target="https://whiterosemaths.com/homelearning/year-6/week-13-geometry-position-direction/" TargetMode="External"/><Relationship Id="rId1" Type="http://schemas.openxmlformats.org/officeDocument/2006/relationships/slideLayout" Target="../slideLayouts/slideLayout28.xml"/><Relationship Id="rId4" Type="http://schemas.openxmlformats.org/officeDocument/2006/relationships/image" Target="../media/image32.png"/></Relationships>
</file>

<file path=ppt/slides/_rels/slide10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10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14.xml"/><Relationship Id="rId1" Type="http://schemas.openxmlformats.org/officeDocument/2006/relationships/tags" Target="../tags/tag1.xml"/><Relationship Id="rId6" Type="http://schemas.openxmlformats.org/officeDocument/2006/relationships/image" Target="../media/image13.png"/><Relationship Id="rId5" Type="http://schemas.openxmlformats.org/officeDocument/2006/relationships/image" Target="../media/image17.png"/><Relationship Id="rId4" Type="http://schemas.openxmlformats.org/officeDocument/2006/relationships/image" Target="../media/image16.png"/></Relationships>
</file>

<file path=ppt/slides/_rels/slide10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14.xml"/><Relationship Id="rId1" Type="http://schemas.openxmlformats.org/officeDocument/2006/relationships/tags" Target="../tags/tag2.xml"/><Relationship Id="rId4" Type="http://schemas.openxmlformats.org/officeDocument/2006/relationships/image" Target="../media/image9.png"/></Relationships>
</file>

<file path=ppt/slides/_rels/slide10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14.xml"/><Relationship Id="rId1" Type="http://schemas.openxmlformats.org/officeDocument/2006/relationships/tags" Target="../tags/tag3.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1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14.xml"/><Relationship Id="rId1" Type="http://schemas.openxmlformats.org/officeDocument/2006/relationships/tags" Target="../tags/tag4.xml"/><Relationship Id="rId4" Type="http://schemas.openxmlformats.org/officeDocument/2006/relationships/image" Target="../media/image13.png"/></Relationships>
</file>

<file path=ppt/slides/_rels/slide1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14.xml"/><Relationship Id="rId1" Type="http://schemas.openxmlformats.org/officeDocument/2006/relationships/tags" Target="../tags/tag5.xml"/><Relationship Id="rId4" Type="http://schemas.openxmlformats.org/officeDocument/2006/relationships/image" Target="../media/image9.png"/></Relationships>
</file>

<file path=ppt/slides/_rels/slide1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14.xml"/><Relationship Id="rId1" Type="http://schemas.openxmlformats.org/officeDocument/2006/relationships/tags" Target="../tags/tag6.xml"/><Relationship Id="rId4" Type="http://schemas.openxmlformats.org/officeDocument/2006/relationships/image" Target="../media/image9.png"/></Relationships>
</file>

<file path=ppt/slides/_rels/slide1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14.xml"/><Relationship Id="rId1" Type="http://schemas.openxmlformats.org/officeDocument/2006/relationships/tags" Target="../tags/tag7.xml"/><Relationship Id="rId4" Type="http://schemas.openxmlformats.org/officeDocument/2006/relationships/image" Target="../media/image9.png"/></Relationships>
</file>

<file path=ppt/slides/_rels/slide1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1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1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1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1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0.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topmarks.co.uk/maths-games/7-11-years/times-tables" TargetMode="Externa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hyperlink" Target="https://classroom.thenational.academy/lessons/reflecting-simple-shapes-6mu3ec?step=2&amp;activity=video" TargetMode="External"/><Relationship Id="rId2" Type="http://schemas.openxmlformats.org/officeDocument/2006/relationships/image" Target="../media/image24.png"/><Relationship Id="rId1" Type="http://schemas.openxmlformats.org/officeDocument/2006/relationships/slideLayout" Target="../slideLayouts/slideLayout28.xml"/><Relationship Id="rId4" Type="http://schemas.openxmlformats.org/officeDocument/2006/relationships/hyperlink" Target="https://classroom.thenational.academy/lessons/to-recognise-and-describe-repeating-patterns-6hjk4c?step=1&amp;activity=video" TargetMode="External"/></Relationships>
</file>

<file path=ppt/slides/_rels/slide1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1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14.xml"/><Relationship Id="rId1" Type="http://schemas.openxmlformats.org/officeDocument/2006/relationships/tags" Target="../tags/tag8.xml"/><Relationship Id="rId4" Type="http://schemas.openxmlformats.org/officeDocument/2006/relationships/image" Target="../media/image13.png"/></Relationships>
</file>

<file path=ppt/slides/_rels/slide1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4.xml"/><Relationship Id="rId1" Type="http://schemas.openxmlformats.org/officeDocument/2006/relationships/tags" Target="../tags/tag9.xml"/></Relationships>
</file>

<file path=ppt/slides/_rels/slide1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14.xml"/><Relationship Id="rId1" Type="http://schemas.openxmlformats.org/officeDocument/2006/relationships/tags" Target="../tags/tag10.xml"/><Relationship Id="rId4" Type="http://schemas.openxmlformats.org/officeDocument/2006/relationships/image" Target="../media/image9.png"/></Relationships>
</file>

<file path=ppt/slides/_rels/slide13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slideLayout" Target="../slideLayouts/slideLayout14.xml"/><Relationship Id="rId1" Type="http://schemas.openxmlformats.org/officeDocument/2006/relationships/tags" Target="../tags/tag11.xml"/><Relationship Id="rId6" Type="http://schemas.openxmlformats.org/officeDocument/2006/relationships/image" Target="../media/image52.png"/><Relationship Id="rId11" Type="http://schemas.openxmlformats.org/officeDocument/2006/relationships/image" Target="../media/image13.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slides/_rels/slide13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slideLayout" Target="../slideLayouts/slideLayout14.xml"/><Relationship Id="rId1" Type="http://schemas.openxmlformats.org/officeDocument/2006/relationships/tags" Target="../tags/tag12.xml"/><Relationship Id="rId6" Type="http://schemas.openxmlformats.org/officeDocument/2006/relationships/image" Target="../media/image52.png"/><Relationship Id="rId11" Type="http://schemas.openxmlformats.org/officeDocument/2006/relationships/image" Target="../media/image13.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slides/_rels/slide1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14.xml"/><Relationship Id="rId1" Type="http://schemas.openxmlformats.org/officeDocument/2006/relationships/tags" Target="../tags/tag13.xml"/><Relationship Id="rId5" Type="http://schemas.openxmlformats.org/officeDocument/2006/relationships/image" Target="../media/image9.png"/><Relationship Id="rId4" Type="http://schemas.openxmlformats.org/officeDocument/2006/relationships/image" Target="../media/image410.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1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14.xml"/><Relationship Id="rId1" Type="http://schemas.openxmlformats.org/officeDocument/2006/relationships/tags" Target="../tags/tag14.xml"/><Relationship Id="rId5" Type="http://schemas.openxmlformats.org/officeDocument/2006/relationships/image" Target="../media/image9.png"/><Relationship Id="rId4" Type="http://schemas.openxmlformats.org/officeDocument/2006/relationships/image" Target="../media/image420.png"/></Relationships>
</file>

<file path=ppt/slides/_rels/slide1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14.xml"/><Relationship Id="rId1" Type="http://schemas.openxmlformats.org/officeDocument/2006/relationships/tags" Target="../tags/tag15.xml"/><Relationship Id="rId5" Type="http://schemas.openxmlformats.org/officeDocument/2006/relationships/image" Target="../media/image9.png"/><Relationship Id="rId4" Type="http://schemas.openxmlformats.org/officeDocument/2006/relationships/image" Target="../media/image430.png"/></Relationships>
</file>

<file path=ppt/slides/_rels/slide14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7.png"/><Relationship Id="rId1" Type="http://schemas.openxmlformats.org/officeDocument/2006/relationships/slideLayout" Target="../slideLayouts/slideLayout15.xml"/></Relationships>
</file>

<file path=ppt/slides/_rels/slide1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7.png"/><Relationship Id="rId1" Type="http://schemas.openxmlformats.org/officeDocument/2006/relationships/slideLayout" Target="../slideLayouts/slideLayout15.xml"/></Relationships>
</file>

<file path=ppt/slides/_rels/slide14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8.png"/><Relationship Id="rId1" Type="http://schemas.openxmlformats.org/officeDocument/2006/relationships/slideLayout" Target="../slideLayouts/slideLayout15.xml"/></Relationships>
</file>

<file path=ppt/slides/_rels/slide14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9.png"/><Relationship Id="rId1" Type="http://schemas.openxmlformats.org/officeDocument/2006/relationships/slideLayout" Target="../slideLayouts/slideLayout15.xml"/></Relationships>
</file>

<file path=ppt/slides/_rels/slide14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0.png"/><Relationship Id="rId1" Type="http://schemas.openxmlformats.org/officeDocument/2006/relationships/slideLayout" Target="../slideLayouts/slideLayout15.xml"/></Relationships>
</file>

<file path=ppt/slides/_rels/slide14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1.png"/><Relationship Id="rId1" Type="http://schemas.openxmlformats.org/officeDocument/2006/relationships/slideLayout" Target="../slideLayouts/slideLayout15.xml"/></Relationships>
</file>

<file path=ppt/slides/_rels/slide14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2.png"/><Relationship Id="rId1" Type="http://schemas.openxmlformats.org/officeDocument/2006/relationships/slideLayout" Target="../slideLayouts/slideLayout15.xml"/></Relationships>
</file>

<file path=ppt/slides/_rels/slide14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5.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150.xml.rels><?xml version="1.0" encoding="UTF-8" standalone="yes"?>
<Relationships xmlns="http://schemas.openxmlformats.org/package/2006/relationships"><Relationship Id="rId8" Type="http://schemas.openxmlformats.org/officeDocument/2006/relationships/image" Target="../media/image550.png"/><Relationship Id="rId7" Type="http://schemas.openxmlformats.org/officeDocument/2006/relationships/image" Target="../media/image540.png"/><Relationship Id="rId1" Type="http://schemas.openxmlformats.org/officeDocument/2006/relationships/slideLayout" Target="../slideLayouts/slideLayout14.xml"/><Relationship Id="rId6" Type="http://schemas.openxmlformats.org/officeDocument/2006/relationships/image" Target="../media/image530.png"/><Relationship Id="rId5" Type="http://schemas.openxmlformats.org/officeDocument/2006/relationships/image" Target="../media/image270.png"/><Relationship Id="rId4" Type="http://schemas.openxmlformats.org/officeDocument/2006/relationships/image" Target="../media/image260.png"/><Relationship Id="rId9" Type="http://schemas.openxmlformats.org/officeDocument/2006/relationships/image" Target="../media/image9.png"/></Relationships>
</file>

<file path=ppt/slides/_rels/slide151.xml.rels><?xml version="1.0" encoding="UTF-8" standalone="yes"?>
<Relationships xmlns="http://schemas.openxmlformats.org/package/2006/relationships"><Relationship Id="rId8" Type="http://schemas.openxmlformats.org/officeDocument/2006/relationships/image" Target="../media/image570.png"/><Relationship Id="rId7" Type="http://schemas.openxmlformats.org/officeDocument/2006/relationships/image" Target="../media/image560.png"/><Relationship Id="rId2" Type="http://schemas.openxmlformats.org/officeDocument/2006/relationships/slideLayout" Target="../slideLayouts/slideLayout14.xml"/><Relationship Id="rId1" Type="http://schemas.openxmlformats.org/officeDocument/2006/relationships/tags" Target="../tags/tag16.xml"/><Relationship Id="rId6" Type="http://schemas.openxmlformats.org/officeDocument/2006/relationships/image" Target="../media/image270.png"/><Relationship Id="rId11" Type="http://schemas.openxmlformats.org/officeDocument/2006/relationships/image" Target="../media/image9.png"/><Relationship Id="rId5" Type="http://schemas.openxmlformats.org/officeDocument/2006/relationships/image" Target="../media/image260.png"/><Relationship Id="rId10" Type="http://schemas.openxmlformats.org/officeDocument/2006/relationships/image" Target="../media/image580.png"/><Relationship Id="rId9" Type="http://schemas.openxmlformats.org/officeDocument/2006/relationships/image" Target="../media/image540.png"/></Relationships>
</file>

<file path=ppt/slides/_rels/slide152.xml.rels><?xml version="1.0" encoding="UTF-8" standalone="yes"?>
<Relationships xmlns="http://schemas.openxmlformats.org/package/2006/relationships"><Relationship Id="rId8" Type="http://schemas.openxmlformats.org/officeDocument/2006/relationships/image" Target="../media/image600.png"/><Relationship Id="rId7" Type="http://schemas.openxmlformats.org/officeDocument/2006/relationships/image" Target="../media/image590.png"/><Relationship Id="rId1" Type="http://schemas.openxmlformats.org/officeDocument/2006/relationships/slideLayout" Target="../slideLayouts/slideLayout14.xml"/><Relationship Id="rId6" Type="http://schemas.openxmlformats.org/officeDocument/2006/relationships/image" Target="../media/image530.png"/><Relationship Id="rId5" Type="http://schemas.openxmlformats.org/officeDocument/2006/relationships/image" Target="../media/image270.png"/><Relationship Id="rId4" Type="http://schemas.openxmlformats.org/officeDocument/2006/relationships/image" Target="../media/image260.png"/><Relationship Id="rId9" Type="http://schemas.openxmlformats.org/officeDocument/2006/relationships/image" Target="../media/image14.png"/></Relationships>
</file>

<file path=ppt/slides/_rels/slide153.xml.rels><?xml version="1.0" encoding="UTF-8" standalone="yes"?>
<Relationships xmlns="http://schemas.openxmlformats.org/package/2006/relationships"><Relationship Id="rId8" Type="http://schemas.openxmlformats.org/officeDocument/2006/relationships/image" Target="../media/image600.png"/><Relationship Id="rId7" Type="http://schemas.openxmlformats.org/officeDocument/2006/relationships/image" Target="../media/image530.png"/><Relationship Id="rId2" Type="http://schemas.openxmlformats.org/officeDocument/2006/relationships/slideLayout" Target="../slideLayouts/slideLayout14.xml"/><Relationship Id="rId1" Type="http://schemas.openxmlformats.org/officeDocument/2006/relationships/tags" Target="../tags/tag17.xml"/><Relationship Id="rId6" Type="http://schemas.openxmlformats.org/officeDocument/2006/relationships/image" Target="../media/image270.png"/><Relationship Id="rId11" Type="http://schemas.openxmlformats.org/officeDocument/2006/relationships/image" Target="../media/image14.png"/><Relationship Id="rId5" Type="http://schemas.openxmlformats.org/officeDocument/2006/relationships/image" Target="../media/image260.png"/><Relationship Id="rId10" Type="http://schemas.openxmlformats.org/officeDocument/2006/relationships/image" Target="../media/image590.png"/><Relationship Id="rId9" Type="http://schemas.openxmlformats.org/officeDocument/2006/relationships/image" Target="../media/image610.pn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comments" Target="../comments/comment2.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comments" Target="../comments/comment3.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12.xml"/><Relationship Id="rId5" Type="http://schemas.openxmlformats.org/officeDocument/2006/relationships/comments" Target="../comments/comment4.xml"/><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hyperlink" Target="https://www.whprimary.com/copy-4-of-covid19" TargetMode="External"/><Relationship Id="rId2" Type="http://schemas.openxmlformats.org/officeDocument/2006/relationships/hyperlink" Target="https://classroom.thenational.academy/lessons/to-recognise-and-describe-repeating-patterns-6hjk4c?step=1&amp;activity=video" TargetMode="External"/><Relationship Id="rId1" Type="http://schemas.openxmlformats.org/officeDocument/2006/relationships/slideLayout" Target="../slideLayouts/slideLayout28.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7.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topmarks.co.uk/maths-games/7-11-years/times-tables"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2.xml.rels><?xml version="1.0" encoding="UTF-8" standalone="yes"?>
<Relationships xmlns="http://schemas.openxmlformats.org/package/2006/relationships"><Relationship Id="rId3" Type="http://schemas.openxmlformats.org/officeDocument/2006/relationships/hyperlink" Target="https://www.whprimary.com/copy-4-of-covid19" TargetMode="External"/><Relationship Id="rId2" Type="http://schemas.openxmlformats.org/officeDocument/2006/relationships/hyperlink" Target="https://classroom.thenational.academy/lessons/to-recognise-and-describe-repeating-patterns-6hjk4c?step=1&amp;activity=video" TargetMode="External"/><Relationship Id="rId1" Type="http://schemas.openxmlformats.org/officeDocument/2006/relationships/slideLayout" Target="../slideLayouts/slideLayout28.xml"/><Relationship Id="rId4" Type="http://schemas.openxmlformats.org/officeDocument/2006/relationships/image" Target="../media/image15.png"/></Relationships>
</file>

<file path=ppt/slides/_rels/slide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topmarks.co.uk/maths-games/7-11-years/times-tables"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16.tiff"/></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16.tiff"/></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tiff"/><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tiff"/><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tiff"/><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5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tiff"/><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53.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tiff"/><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56.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2.png"/></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tiff"/><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tiff"/><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tiff"/><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tiff"/><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tiff"/><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tiff"/><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tiff"/><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tiff"/><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21.png"/></Relationships>
</file>

<file path=ppt/slides/_rels/slide6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22.tiff"/></Relationships>
</file>

<file path=ppt/slides/_rels/slide6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comments" Target="../comments/comment1.xml"/><Relationship Id="rId4" Type="http://schemas.openxmlformats.org/officeDocument/2006/relationships/image" Target="../media/image13.png"/></Relationships>
</file>

<file path=ppt/slides/_rels/slide7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7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72.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73.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21.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7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topmarks.co.uk/maths-games/7-11-years/times-tables" TargetMode="Externa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hyperlink" Target="https://classroom.thenational.academy/lessons/to-describe-movement-between-positions-as-translations-of-a-given-unit-leftright-or-updown-1-65h36t?step=2&amp;activity=video" TargetMode="External"/><Relationship Id="rId2" Type="http://schemas.openxmlformats.org/officeDocument/2006/relationships/image" Target="../media/image24.png"/><Relationship Id="rId1" Type="http://schemas.openxmlformats.org/officeDocument/2006/relationships/slideLayout" Target="../slideLayouts/slideLayout28.xml"/><Relationship Id="rId4" Type="http://schemas.openxmlformats.org/officeDocument/2006/relationships/hyperlink" Target="https://classroom.thenational.academy/lessons/to-recognise-and-describe-repeating-patterns-6hjk4c?step=1&amp;activity=video"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8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8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Layout" Target="../slideLayouts/slideLayout13.xml"/><Relationship Id="rId5" Type="http://schemas.openxmlformats.org/officeDocument/2006/relationships/image" Target="../media/image13.png"/><Relationship Id="rId4" Type="http://schemas.openxmlformats.org/officeDocument/2006/relationships/image" Target="../media/image27.png"/></Relationships>
</file>

<file path=ppt/slides/_rels/slide8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9.png"/><Relationship Id="rId1" Type="http://schemas.openxmlformats.org/officeDocument/2006/relationships/slideLayout" Target="../slideLayouts/slideLayout13.xml"/><Relationship Id="rId5" Type="http://schemas.openxmlformats.org/officeDocument/2006/relationships/image" Target="../media/image13.png"/><Relationship Id="rId4" Type="http://schemas.openxmlformats.org/officeDocument/2006/relationships/image" Target="../media/image27.png"/></Relationships>
</file>

<file path=ppt/slides/_rels/slide8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9.png"/><Relationship Id="rId1" Type="http://schemas.openxmlformats.org/officeDocument/2006/relationships/slideLayout" Target="../slideLayouts/slideLayout13.xml"/><Relationship Id="rId5" Type="http://schemas.openxmlformats.org/officeDocument/2006/relationships/image" Target="../media/image13.png"/><Relationship Id="rId4" Type="http://schemas.openxmlformats.org/officeDocument/2006/relationships/image" Target="../media/image27.png"/></Relationships>
</file>

<file path=ppt/slides/_rels/slide8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8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8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8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9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092" y="90616"/>
            <a:ext cx="11977816" cy="664793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5676" y="5987219"/>
            <a:ext cx="588390" cy="588390"/>
          </a:xfrm>
          <a:prstGeom prst="rect">
            <a:avLst/>
          </a:prstGeom>
        </p:spPr>
      </p:pic>
      <p:sp>
        <p:nvSpPr>
          <p:cNvPr id="7" name="TextBox 6"/>
          <p:cNvSpPr txBox="1"/>
          <p:nvPr/>
        </p:nvSpPr>
        <p:spPr>
          <a:xfrm>
            <a:off x="864066" y="6033803"/>
            <a:ext cx="1101212" cy="461665"/>
          </a:xfrm>
          <a:prstGeom prst="rect">
            <a:avLst/>
          </a:prstGeom>
          <a:noFill/>
        </p:spPr>
        <p:txBody>
          <a:bodyPr wrap="square" rtlCol="0">
            <a:spAutoFit/>
          </a:bodyPr>
          <a:lstStyle/>
          <a:p>
            <a:r>
              <a:rPr lang="en-GB" sz="2400" dirty="0" smtClean="0"/>
              <a:t>Pack: A</a:t>
            </a:r>
            <a:endParaRPr lang="en-GB" sz="2400" dirty="0"/>
          </a:p>
        </p:txBody>
      </p:sp>
      <p:sp>
        <p:nvSpPr>
          <p:cNvPr id="9" name="TextBox 8"/>
          <p:cNvSpPr txBox="1"/>
          <p:nvPr/>
        </p:nvSpPr>
        <p:spPr>
          <a:xfrm>
            <a:off x="273361" y="222475"/>
            <a:ext cx="7426334" cy="584775"/>
          </a:xfrm>
          <a:prstGeom prst="rect">
            <a:avLst/>
          </a:prstGeom>
          <a:noFill/>
        </p:spPr>
        <p:txBody>
          <a:bodyPr wrap="square" rtlCol="0">
            <a:spAutoFit/>
          </a:bodyPr>
          <a:lstStyle/>
          <a:p>
            <a:r>
              <a:rPr lang="en-GB" sz="3200" dirty="0"/>
              <a:t>Subject: </a:t>
            </a:r>
            <a:r>
              <a:rPr lang="en-GB" sz="3200" dirty="0" smtClean="0"/>
              <a:t>Maths</a:t>
            </a:r>
            <a:endParaRPr lang="en-GB" sz="3200" dirty="0"/>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703" y="5970440"/>
            <a:ext cx="588390" cy="588390"/>
          </a:xfrm>
          <a:prstGeom prst="rect">
            <a:avLst/>
          </a:prstGeom>
        </p:spPr>
      </p:pic>
      <p:pic>
        <p:nvPicPr>
          <p:cNvPr id="2" name="Picture 1"/>
          <p:cNvPicPr>
            <a:picLocks noChangeAspect="1"/>
          </p:cNvPicPr>
          <p:nvPr/>
        </p:nvPicPr>
        <p:blipFill>
          <a:blip r:embed="rId4"/>
          <a:stretch>
            <a:fillRect/>
          </a:stretch>
        </p:blipFill>
        <p:spPr>
          <a:xfrm>
            <a:off x="3759200" y="1092200"/>
            <a:ext cx="4638239" cy="4638239"/>
          </a:xfrm>
          <a:prstGeom prst="rect">
            <a:avLst/>
          </a:prstGeom>
        </p:spPr>
      </p:pic>
    </p:spTree>
    <p:extLst>
      <p:ext uri="{BB962C8B-B14F-4D97-AF65-F5344CB8AC3E}">
        <p14:creationId xmlns:p14="http://schemas.microsoft.com/office/powerpoint/2010/main" val="18513444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标题 57345"/>
          <p:cNvSpPr>
            <a:spLocks noGrp="1" noChangeArrowheads="1"/>
          </p:cNvSpPr>
          <p:nvPr>
            <p:ph type="title"/>
          </p:nvPr>
        </p:nvSpPr>
        <p:spPr>
          <a:xfrm>
            <a:off x="316328" y="284085"/>
            <a:ext cx="10336876" cy="1054386"/>
          </a:xfrm>
        </p:spPr>
        <p:txBody>
          <a:bodyPr>
            <a:normAutofit/>
          </a:bodyPr>
          <a:lstStyle/>
          <a:p>
            <a:pPr eaLnBrk="1" hangingPunct="1"/>
            <a:r>
              <a:rPr lang="en-GB" altLang="zh-CN" dirty="0">
                <a:solidFill>
                  <a:srgbClr val="C00000"/>
                </a:solidFill>
              </a:rPr>
              <a:t>The first and second quadrant</a:t>
            </a:r>
            <a:endParaRPr lang="zh-CN" altLang="en-US" dirty="0">
              <a:solidFill>
                <a:srgbClr val="C00000"/>
              </a:solidFill>
            </a:endParaRPr>
          </a:p>
        </p:txBody>
      </p:sp>
      <p:grpSp>
        <p:nvGrpSpPr>
          <p:cNvPr id="7" name="Group 6">
            <a:extLst>
              <a:ext uri="{FF2B5EF4-FFF2-40B4-BE49-F238E27FC236}">
                <a16:creationId xmlns:a16="http://schemas.microsoft.com/office/drawing/2014/main" id="{67D9D1CF-5672-4607-AD36-673679EB1C1B}"/>
              </a:ext>
            </a:extLst>
          </p:cNvPr>
          <p:cNvGrpSpPr/>
          <p:nvPr/>
        </p:nvGrpSpPr>
        <p:grpSpPr>
          <a:xfrm>
            <a:off x="1334824" y="1084565"/>
            <a:ext cx="10259617" cy="5273520"/>
            <a:chOff x="1466904" y="1308085"/>
            <a:chExt cx="10259617" cy="5273520"/>
          </a:xfrm>
        </p:grpSpPr>
        <p:grpSp>
          <p:nvGrpSpPr>
            <p:cNvPr id="2" name="Group 1">
              <a:extLst>
                <a:ext uri="{FF2B5EF4-FFF2-40B4-BE49-F238E27FC236}">
                  <a16:creationId xmlns:a16="http://schemas.microsoft.com/office/drawing/2014/main" id="{81CA0B2D-D9E3-4891-9140-9155B63874E9}"/>
                </a:ext>
              </a:extLst>
            </p:cNvPr>
            <p:cNvGrpSpPr/>
            <p:nvPr/>
          </p:nvGrpSpPr>
          <p:grpSpPr>
            <a:xfrm>
              <a:off x="1639180" y="1615399"/>
              <a:ext cx="4335339" cy="4632759"/>
              <a:chOff x="1639180" y="1615399"/>
              <a:chExt cx="4335339" cy="4632759"/>
            </a:xfrm>
          </p:grpSpPr>
          <p:pic>
            <p:nvPicPr>
              <p:cNvPr id="43" name="Picture 2" descr="Image result for square paper">
                <a:extLst>
                  <a:ext uri="{FF2B5EF4-FFF2-40B4-BE49-F238E27FC236}">
                    <a16:creationId xmlns:a16="http://schemas.microsoft.com/office/drawing/2014/main" id="{F28D4F8D-1AA0-4FCA-AEE7-613F0A608D6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877"/>
              <a:stretch/>
            </p:blipFill>
            <p:spPr bwMode="auto">
              <a:xfrm rot="5400000">
                <a:off x="1932651" y="2206291"/>
                <a:ext cx="3752057" cy="4331678"/>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Image result for square paper">
                <a:extLst>
                  <a:ext uri="{FF2B5EF4-FFF2-40B4-BE49-F238E27FC236}">
                    <a16:creationId xmlns:a16="http://schemas.microsoft.com/office/drawing/2014/main" id="{9A83AC5D-E92D-4FD9-B5D7-5BB2D4551BF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877"/>
              <a:stretch/>
            </p:blipFill>
            <p:spPr bwMode="auto">
              <a:xfrm rot="5400000">
                <a:off x="1928990" y="1325589"/>
                <a:ext cx="3752057" cy="433167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a:extLst>
                <a:ext uri="{FF2B5EF4-FFF2-40B4-BE49-F238E27FC236}">
                  <a16:creationId xmlns:a16="http://schemas.microsoft.com/office/drawing/2014/main" id="{D5DDA93A-48B2-4EDA-B664-0F1333DEFE3B}"/>
                </a:ext>
              </a:extLst>
            </p:cNvPr>
            <p:cNvGrpSpPr/>
            <p:nvPr/>
          </p:nvGrpSpPr>
          <p:grpSpPr>
            <a:xfrm>
              <a:off x="1466904" y="1308085"/>
              <a:ext cx="10259617" cy="5273520"/>
              <a:chOff x="1466904" y="1308085"/>
              <a:chExt cx="10259617" cy="5273520"/>
            </a:xfrm>
          </p:grpSpPr>
          <p:grpSp>
            <p:nvGrpSpPr>
              <p:cNvPr id="3" name="Group 2">
                <a:extLst>
                  <a:ext uri="{FF2B5EF4-FFF2-40B4-BE49-F238E27FC236}">
                    <a16:creationId xmlns:a16="http://schemas.microsoft.com/office/drawing/2014/main" id="{C6FEB2D7-CB6B-4573-9B9E-05F6D470F765}"/>
                  </a:ext>
                </a:extLst>
              </p:cNvPr>
              <p:cNvGrpSpPr/>
              <p:nvPr/>
            </p:nvGrpSpPr>
            <p:grpSpPr>
              <a:xfrm>
                <a:off x="1760343" y="1622802"/>
                <a:ext cx="9074012" cy="4632759"/>
                <a:chOff x="1760343" y="1622802"/>
                <a:chExt cx="9074012" cy="4632759"/>
              </a:xfrm>
            </p:grpSpPr>
            <p:pic>
              <p:nvPicPr>
                <p:cNvPr id="5" name="Picture 2" descr="Image result for square paper">
                  <a:extLst>
                    <a:ext uri="{FF2B5EF4-FFF2-40B4-BE49-F238E27FC236}">
                      <a16:creationId xmlns:a16="http://schemas.microsoft.com/office/drawing/2014/main" id="{E9B5CEE4-99EF-4778-8D1C-75BC796727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6522951" y="1949375"/>
                  <a:ext cx="3752057" cy="486031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mage result for square paper">
                  <a:extLst>
                    <a:ext uri="{FF2B5EF4-FFF2-40B4-BE49-F238E27FC236}">
                      <a16:creationId xmlns:a16="http://schemas.microsoft.com/office/drawing/2014/main" id="{B263C2DD-59A6-450C-89CE-16CC2C9789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6528168" y="1068673"/>
                  <a:ext cx="3752057" cy="4860316"/>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A6F0BC65-149B-4EFE-BE60-A4A885641B09}"/>
                    </a:ext>
                  </a:extLst>
                </p:cNvPr>
                <p:cNvCxnSpPr>
                  <a:cxnSpLocks/>
                </p:cNvCxnSpPr>
                <p:nvPr/>
              </p:nvCxnSpPr>
              <p:spPr>
                <a:xfrm>
                  <a:off x="6195842" y="1748901"/>
                  <a:ext cx="2701" cy="439149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0A1A8EE-9FDE-432C-B803-D5BF818CE15C}"/>
                    </a:ext>
                  </a:extLst>
                </p:cNvPr>
                <p:cNvCxnSpPr>
                  <a:cxnSpLocks/>
                </p:cNvCxnSpPr>
                <p:nvPr/>
              </p:nvCxnSpPr>
              <p:spPr>
                <a:xfrm flipH="1" flipV="1">
                  <a:off x="1760343" y="6119407"/>
                  <a:ext cx="8866341" cy="613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66B5E6B3-3973-403C-87C4-D829F5B6F2D3}"/>
                  </a:ext>
                </a:extLst>
              </p:cNvPr>
              <p:cNvGrpSpPr/>
              <p:nvPr/>
            </p:nvGrpSpPr>
            <p:grpSpPr>
              <a:xfrm>
                <a:off x="1466904" y="1308085"/>
                <a:ext cx="10259617" cy="5273520"/>
                <a:chOff x="1466904" y="1308085"/>
                <a:chExt cx="10259617" cy="5273520"/>
              </a:xfrm>
            </p:grpSpPr>
            <p:sp>
              <p:nvSpPr>
                <p:cNvPr id="16" name="TextBox 15">
                  <a:extLst>
                    <a:ext uri="{FF2B5EF4-FFF2-40B4-BE49-F238E27FC236}">
                      <a16:creationId xmlns:a16="http://schemas.microsoft.com/office/drawing/2014/main" id="{8683F75F-9816-4DEB-BC8E-9B7E4BFBCF57}"/>
                    </a:ext>
                  </a:extLst>
                </p:cNvPr>
                <p:cNvSpPr txBox="1"/>
                <p:nvPr/>
              </p:nvSpPr>
              <p:spPr>
                <a:xfrm>
                  <a:off x="5854337" y="1308085"/>
                  <a:ext cx="841261" cy="369332"/>
                </a:xfrm>
                <a:prstGeom prst="rect">
                  <a:avLst/>
                </a:prstGeom>
                <a:noFill/>
              </p:spPr>
              <p:txBody>
                <a:bodyPr wrap="square" rtlCol="0">
                  <a:spAutoFit/>
                </a:bodyPr>
                <a:lstStyle/>
                <a:p>
                  <a:r>
                    <a:rPr lang="en-GB" dirty="0">
                      <a:solidFill>
                        <a:schemeClr val="tx2"/>
                      </a:solidFill>
                    </a:rPr>
                    <a:t>y-axis</a:t>
                  </a:r>
                </a:p>
              </p:txBody>
            </p:sp>
            <p:sp>
              <p:nvSpPr>
                <p:cNvPr id="20" name="TextBox 19">
                  <a:extLst>
                    <a:ext uri="{FF2B5EF4-FFF2-40B4-BE49-F238E27FC236}">
                      <a16:creationId xmlns:a16="http://schemas.microsoft.com/office/drawing/2014/main" id="{0DF41D92-A399-421C-9819-15DAAEF70A46}"/>
                    </a:ext>
                  </a:extLst>
                </p:cNvPr>
                <p:cNvSpPr txBox="1"/>
                <p:nvPr/>
              </p:nvSpPr>
              <p:spPr>
                <a:xfrm>
                  <a:off x="10885260" y="5940875"/>
                  <a:ext cx="841261" cy="369332"/>
                </a:xfrm>
                <a:prstGeom prst="rect">
                  <a:avLst/>
                </a:prstGeom>
                <a:noFill/>
              </p:spPr>
              <p:txBody>
                <a:bodyPr wrap="square" rtlCol="0">
                  <a:spAutoFit/>
                </a:bodyPr>
                <a:lstStyle/>
                <a:p>
                  <a:r>
                    <a:rPr lang="en-GB" dirty="0">
                      <a:solidFill>
                        <a:schemeClr val="tx2"/>
                      </a:solidFill>
                    </a:rPr>
                    <a:t>x-axis</a:t>
                  </a:r>
                </a:p>
              </p:txBody>
            </p:sp>
            <p:sp>
              <p:nvSpPr>
                <p:cNvPr id="21" name="TextBox 20">
                  <a:extLst>
                    <a:ext uri="{FF2B5EF4-FFF2-40B4-BE49-F238E27FC236}">
                      <a16:creationId xmlns:a16="http://schemas.microsoft.com/office/drawing/2014/main" id="{31A2E458-BBCA-4001-A50F-82D496B14482}"/>
                    </a:ext>
                  </a:extLst>
                </p:cNvPr>
                <p:cNvSpPr txBox="1"/>
                <p:nvPr/>
              </p:nvSpPr>
              <p:spPr>
                <a:xfrm>
                  <a:off x="5948045" y="5504440"/>
                  <a:ext cx="430008" cy="369332"/>
                </a:xfrm>
                <a:prstGeom prst="rect">
                  <a:avLst/>
                </a:prstGeom>
                <a:noFill/>
              </p:spPr>
              <p:txBody>
                <a:bodyPr wrap="square" rtlCol="0">
                  <a:spAutoFit/>
                </a:bodyPr>
                <a:lstStyle/>
                <a:p>
                  <a:r>
                    <a:rPr lang="en-GB" dirty="0">
                      <a:solidFill>
                        <a:schemeClr val="tx2"/>
                      </a:solidFill>
                    </a:rPr>
                    <a:t>1</a:t>
                  </a:r>
                </a:p>
              </p:txBody>
            </p:sp>
            <p:sp>
              <p:nvSpPr>
                <p:cNvPr id="22" name="TextBox 21">
                  <a:extLst>
                    <a:ext uri="{FF2B5EF4-FFF2-40B4-BE49-F238E27FC236}">
                      <a16:creationId xmlns:a16="http://schemas.microsoft.com/office/drawing/2014/main" id="{D8B45C3E-AB74-4BBC-B212-45E248BF8802}"/>
                    </a:ext>
                  </a:extLst>
                </p:cNvPr>
                <p:cNvSpPr txBox="1"/>
                <p:nvPr/>
              </p:nvSpPr>
              <p:spPr>
                <a:xfrm>
                  <a:off x="5955218" y="5068005"/>
                  <a:ext cx="430008" cy="369332"/>
                </a:xfrm>
                <a:prstGeom prst="rect">
                  <a:avLst/>
                </a:prstGeom>
                <a:noFill/>
              </p:spPr>
              <p:txBody>
                <a:bodyPr wrap="square" rtlCol="0">
                  <a:spAutoFit/>
                </a:bodyPr>
                <a:lstStyle/>
                <a:p>
                  <a:r>
                    <a:rPr lang="en-GB" dirty="0">
                      <a:solidFill>
                        <a:schemeClr val="tx2"/>
                      </a:solidFill>
                    </a:rPr>
                    <a:t>2</a:t>
                  </a:r>
                </a:p>
              </p:txBody>
            </p:sp>
            <p:sp>
              <p:nvSpPr>
                <p:cNvPr id="23" name="TextBox 22">
                  <a:extLst>
                    <a:ext uri="{FF2B5EF4-FFF2-40B4-BE49-F238E27FC236}">
                      <a16:creationId xmlns:a16="http://schemas.microsoft.com/office/drawing/2014/main" id="{9499F72E-216D-4BCC-A761-52B067B2D566}"/>
                    </a:ext>
                  </a:extLst>
                </p:cNvPr>
                <p:cNvSpPr txBox="1"/>
                <p:nvPr/>
              </p:nvSpPr>
              <p:spPr>
                <a:xfrm>
                  <a:off x="5947075" y="4631570"/>
                  <a:ext cx="430008" cy="369332"/>
                </a:xfrm>
                <a:prstGeom prst="rect">
                  <a:avLst/>
                </a:prstGeom>
                <a:noFill/>
              </p:spPr>
              <p:txBody>
                <a:bodyPr wrap="square" rtlCol="0">
                  <a:spAutoFit/>
                </a:bodyPr>
                <a:lstStyle/>
                <a:p>
                  <a:r>
                    <a:rPr lang="en-GB" dirty="0">
                      <a:solidFill>
                        <a:schemeClr val="tx2"/>
                      </a:solidFill>
                    </a:rPr>
                    <a:t>3</a:t>
                  </a:r>
                </a:p>
              </p:txBody>
            </p:sp>
            <p:sp>
              <p:nvSpPr>
                <p:cNvPr id="24" name="TextBox 23">
                  <a:extLst>
                    <a:ext uri="{FF2B5EF4-FFF2-40B4-BE49-F238E27FC236}">
                      <a16:creationId xmlns:a16="http://schemas.microsoft.com/office/drawing/2014/main" id="{F0B1D141-1C7E-4307-B9B5-C86E01120805}"/>
                    </a:ext>
                  </a:extLst>
                </p:cNvPr>
                <p:cNvSpPr txBox="1"/>
                <p:nvPr/>
              </p:nvSpPr>
              <p:spPr>
                <a:xfrm>
                  <a:off x="5947072" y="4195135"/>
                  <a:ext cx="430008" cy="369332"/>
                </a:xfrm>
                <a:prstGeom prst="rect">
                  <a:avLst/>
                </a:prstGeom>
                <a:noFill/>
              </p:spPr>
              <p:txBody>
                <a:bodyPr wrap="square" rtlCol="0">
                  <a:spAutoFit/>
                </a:bodyPr>
                <a:lstStyle/>
                <a:p>
                  <a:r>
                    <a:rPr lang="en-GB" dirty="0">
                      <a:solidFill>
                        <a:schemeClr val="tx2"/>
                      </a:solidFill>
                    </a:rPr>
                    <a:t>4</a:t>
                  </a:r>
                </a:p>
              </p:txBody>
            </p:sp>
            <p:sp>
              <p:nvSpPr>
                <p:cNvPr id="25" name="TextBox 24">
                  <a:extLst>
                    <a:ext uri="{FF2B5EF4-FFF2-40B4-BE49-F238E27FC236}">
                      <a16:creationId xmlns:a16="http://schemas.microsoft.com/office/drawing/2014/main" id="{491CD708-7853-4696-9744-A75910E25F8A}"/>
                    </a:ext>
                  </a:extLst>
                </p:cNvPr>
                <p:cNvSpPr txBox="1"/>
                <p:nvPr/>
              </p:nvSpPr>
              <p:spPr>
                <a:xfrm>
                  <a:off x="5948045" y="3738733"/>
                  <a:ext cx="430008" cy="369332"/>
                </a:xfrm>
                <a:prstGeom prst="rect">
                  <a:avLst/>
                </a:prstGeom>
                <a:noFill/>
              </p:spPr>
              <p:txBody>
                <a:bodyPr wrap="square" rtlCol="0">
                  <a:spAutoFit/>
                </a:bodyPr>
                <a:lstStyle/>
                <a:p>
                  <a:r>
                    <a:rPr lang="en-GB" dirty="0">
                      <a:solidFill>
                        <a:schemeClr val="tx2"/>
                      </a:solidFill>
                    </a:rPr>
                    <a:t>5</a:t>
                  </a:r>
                </a:p>
              </p:txBody>
            </p:sp>
            <p:sp>
              <p:nvSpPr>
                <p:cNvPr id="26" name="TextBox 25">
                  <a:extLst>
                    <a:ext uri="{FF2B5EF4-FFF2-40B4-BE49-F238E27FC236}">
                      <a16:creationId xmlns:a16="http://schemas.microsoft.com/office/drawing/2014/main" id="{11C61782-9A79-43A7-8852-DF243F7D1606}"/>
                    </a:ext>
                  </a:extLst>
                </p:cNvPr>
                <p:cNvSpPr txBox="1"/>
                <p:nvPr/>
              </p:nvSpPr>
              <p:spPr>
                <a:xfrm>
                  <a:off x="5948047" y="3314165"/>
                  <a:ext cx="430008" cy="369332"/>
                </a:xfrm>
                <a:prstGeom prst="rect">
                  <a:avLst/>
                </a:prstGeom>
                <a:noFill/>
              </p:spPr>
              <p:txBody>
                <a:bodyPr wrap="square" rtlCol="0">
                  <a:spAutoFit/>
                </a:bodyPr>
                <a:lstStyle/>
                <a:p>
                  <a:r>
                    <a:rPr lang="en-GB" dirty="0">
                      <a:solidFill>
                        <a:schemeClr val="tx2"/>
                      </a:solidFill>
                    </a:rPr>
                    <a:t>6</a:t>
                  </a:r>
                </a:p>
              </p:txBody>
            </p:sp>
            <p:sp>
              <p:nvSpPr>
                <p:cNvPr id="27" name="TextBox 26">
                  <a:extLst>
                    <a:ext uri="{FF2B5EF4-FFF2-40B4-BE49-F238E27FC236}">
                      <a16:creationId xmlns:a16="http://schemas.microsoft.com/office/drawing/2014/main" id="{CBC03B2C-4C95-4D9A-923A-1101D4F54E54}"/>
                    </a:ext>
                  </a:extLst>
                </p:cNvPr>
                <p:cNvSpPr txBox="1"/>
                <p:nvPr/>
              </p:nvSpPr>
              <p:spPr>
                <a:xfrm>
                  <a:off x="5955219" y="2857763"/>
                  <a:ext cx="430008" cy="369332"/>
                </a:xfrm>
                <a:prstGeom prst="rect">
                  <a:avLst/>
                </a:prstGeom>
                <a:noFill/>
              </p:spPr>
              <p:txBody>
                <a:bodyPr wrap="square" rtlCol="0">
                  <a:spAutoFit/>
                </a:bodyPr>
                <a:lstStyle/>
                <a:p>
                  <a:r>
                    <a:rPr lang="en-GB" dirty="0">
                      <a:solidFill>
                        <a:schemeClr val="tx2"/>
                      </a:solidFill>
                    </a:rPr>
                    <a:t>7</a:t>
                  </a:r>
                </a:p>
              </p:txBody>
            </p:sp>
            <p:sp>
              <p:nvSpPr>
                <p:cNvPr id="28" name="TextBox 27">
                  <a:extLst>
                    <a:ext uri="{FF2B5EF4-FFF2-40B4-BE49-F238E27FC236}">
                      <a16:creationId xmlns:a16="http://schemas.microsoft.com/office/drawing/2014/main" id="{0D29F21A-D86E-4C0D-A669-E9907596DE3B}"/>
                    </a:ext>
                  </a:extLst>
                </p:cNvPr>
                <p:cNvSpPr txBox="1"/>
                <p:nvPr/>
              </p:nvSpPr>
              <p:spPr>
                <a:xfrm>
                  <a:off x="5955219" y="2423641"/>
                  <a:ext cx="430008" cy="369332"/>
                </a:xfrm>
                <a:prstGeom prst="rect">
                  <a:avLst/>
                </a:prstGeom>
                <a:noFill/>
              </p:spPr>
              <p:txBody>
                <a:bodyPr wrap="square" rtlCol="0">
                  <a:spAutoFit/>
                </a:bodyPr>
                <a:lstStyle/>
                <a:p>
                  <a:r>
                    <a:rPr lang="en-GB" dirty="0">
                      <a:solidFill>
                        <a:schemeClr val="tx2"/>
                      </a:solidFill>
                    </a:rPr>
                    <a:t>8</a:t>
                  </a:r>
                </a:p>
              </p:txBody>
            </p:sp>
            <p:sp>
              <p:nvSpPr>
                <p:cNvPr id="29" name="TextBox 28">
                  <a:extLst>
                    <a:ext uri="{FF2B5EF4-FFF2-40B4-BE49-F238E27FC236}">
                      <a16:creationId xmlns:a16="http://schemas.microsoft.com/office/drawing/2014/main" id="{BBC5A408-1B3E-4347-84C9-7A511DF95CAC}"/>
                    </a:ext>
                  </a:extLst>
                </p:cNvPr>
                <p:cNvSpPr txBox="1"/>
                <p:nvPr/>
              </p:nvSpPr>
              <p:spPr>
                <a:xfrm>
                  <a:off x="5957135" y="1999073"/>
                  <a:ext cx="430008" cy="369332"/>
                </a:xfrm>
                <a:prstGeom prst="rect">
                  <a:avLst/>
                </a:prstGeom>
                <a:noFill/>
              </p:spPr>
              <p:txBody>
                <a:bodyPr wrap="square" rtlCol="0">
                  <a:spAutoFit/>
                </a:bodyPr>
                <a:lstStyle/>
                <a:p>
                  <a:r>
                    <a:rPr lang="en-GB" dirty="0">
                      <a:solidFill>
                        <a:schemeClr val="tx2"/>
                      </a:solidFill>
                    </a:rPr>
                    <a:t>9</a:t>
                  </a:r>
                </a:p>
              </p:txBody>
            </p:sp>
            <p:sp>
              <p:nvSpPr>
                <p:cNvPr id="30" name="TextBox 29">
                  <a:extLst>
                    <a:ext uri="{FF2B5EF4-FFF2-40B4-BE49-F238E27FC236}">
                      <a16:creationId xmlns:a16="http://schemas.microsoft.com/office/drawing/2014/main" id="{A5916D57-1C56-4BE1-B540-C70C0A837942}"/>
                    </a:ext>
                  </a:extLst>
                </p:cNvPr>
                <p:cNvSpPr txBox="1"/>
                <p:nvPr/>
              </p:nvSpPr>
              <p:spPr>
                <a:xfrm>
                  <a:off x="5831661" y="1576572"/>
                  <a:ext cx="430008" cy="369332"/>
                </a:xfrm>
                <a:prstGeom prst="rect">
                  <a:avLst/>
                </a:prstGeom>
                <a:noFill/>
              </p:spPr>
              <p:txBody>
                <a:bodyPr wrap="square" rtlCol="0">
                  <a:spAutoFit/>
                </a:bodyPr>
                <a:lstStyle/>
                <a:p>
                  <a:r>
                    <a:rPr lang="en-GB" dirty="0">
                      <a:solidFill>
                        <a:schemeClr val="tx2"/>
                      </a:solidFill>
                    </a:rPr>
                    <a:t>10</a:t>
                  </a:r>
                </a:p>
              </p:txBody>
            </p:sp>
            <p:sp>
              <p:nvSpPr>
                <p:cNvPr id="32" name="TextBox 31">
                  <a:extLst>
                    <a:ext uri="{FF2B5EF4-FFF2-40B4-BE49-F238E27FC236}">
                      <a16:creationId xmlns:a16="http://schemas.microsoft.com/office/drawing/2014/main" id="{B2576E45-1DD9-4BB7-9DFF-1FB81945B1D5}"/>
                    </a:ext>
                  </a:extLst>
                </p:cNvPr>
                <p:cNvSpPr txBox="1"/>
                <p:nvPr/>
              </p:nvSpPr>
              <p:spPr>
                <a:xfrm>
                  <a:off x="6482563" y="6201234"/>
                  <a:ext cx="430008" cy="369332"/>
                </a:xfrm>
                <a:prstGeom prst="rect">
                  <a:avLst/>
                </a:prstGeom>
                <a:noFill/>
              </p:spPr>
              <p:txBody>
                <a:bodyPr wrap="square" rtlCol="0">
                  <a:spAutoFit/>
                </a:bodyPr>
                <a:lstStyle/>
                <a:p>
                  <a:r>
                    <a:rPr lang="en-GB" dirty="0">
                      <a:solidFill>
                        <a:schemeClr val="tx2"/>
                      </a:solidFill>
                    </a:rPr>
                    <a:t>1</a:t>
                  </a:r>
                </a:p>
              </p:txBody>
            </p:sp>
            <p:sp>
              <p:nvSpPr>
                <p:cNvPr id="33" name="TextBox 32">
                  <a:extLst>
                    <a:ext uri="{FF2B5EF4-FFF2-40B4-BE49-F238E27FC236}">
                      <a16:creationId xmlns:a16="http://schemas.microsoft.com/office/drawing/2014/main" id="{200EE2FD-F8FC-4994-9263-F62D58212690}"/>
                    </a:ext>
                  </a:extLst>
                </p:cNvPr>
                <p:cNvSpPr txBox="1"/>
                <p:nvPr/>
              </p:nvSpPr>
              <p:spPr>
                <a:xfrm>
                  <a:off x="6925399" y="6198837"/>
                  <a:ext cx="430008" cy="369332"/>
                </a:xfrm>
                <a:prstGeom prst="rect">
                  <a:avLst/>
                </a:prstGeom>
                <a:noFill/>
              </p:spPr>
              <p:txBody>
                <a:bodyPr wrap="square" rtlCol="0">
                  <a:spAutoFit/>
                </a:bodyPr>
                <a:lstStyle/>
                <a:p>
                  <a:r>
                    <a:rPr lang="en-GB" dirty="0">
                      <a:solidFill>
                        <a:schemeClr val="tx2"/>
                      </a:solidFill>
                    </a:rPr>
                    <a:t>2</a:t>
                  </a:r>
                </a:p>
              </p:txBody>
            </p:sp>
            <p:sp>
              <p:nvSpPr>
                <p:cNvPr id="34" name="TextBox 33">
                  <a:extLst>
                    <a:ext uri="{FF2B5EF4-FFF2-40B4-BE49-F238E27FC236}">
                      <a16:creationId xmlns:a16="http://schemas.microsoft.com/office/drawing/2014/main" id="{CE35BD74-BC96-4D83-BBD0-478E1683ABD9}"/>
                    </a:ext>
                  </a:extLst>
                </p:cNvPr>
                <p:cNvSpPr txBox="1"/>
                <p:nvPr/>
              </p:nvSpPr>
              <p:spPr>
                <a:xfrm>
                  <a:off x="7368235" y="6196780"/>
                  <a:ext cx="430008" cy="369332"/>
                </a:xfrm>
                <a:prstGeom prst="rect">
                  <a:avLst/>
                </a:prstGeom>
                <a:noFill/>
              </p:spPr>
              <p:txBody>
                <a:bodyPr wrap="square" rtlCol="0">
                  <a:spAutoFit/>
                </a:bodyPr>
                <a:lstStyle/>
                <a:p>
                  <a:r>
                    <a:rPr lang="en-GB" dirty="0">
                      <a:solidFill>
                        <a:schemeClr val="tx2"/>
                      </a:solidFill>
                    </a:rPr>
                    <a:t>3</a:t>
                  </a:r>
                </a:p>
              </p:txBody>
            </p:sp>
            <p:sp>
              <p:nvSpPr>
                <p:cNvPr id="35" name="TextBox 34">
                  <a:extLst>
                    <a:ext uri="{FF2B5EF4-FFF2-40B4-BE49-F238E27FC236}">
                      <a16:creationId xmlns:a16="http://schemas.microsoft.com/office/drawing/2014/main" id="{E33E4B0E-DD94-474F-AA38-FDA723DF0B62}"/>
                    </a:ext>
                  </a:extLst>
                </p:cNvPr>
                <p:cNvSpPr txBox="1"/>
                <p:nvPr/>
              </p:nvSpPr>
              <p:spPr>
                <a:xfrm>
                  <a:off x="7811027" y="6196780"/>
                  <a:ext cx="430008" cy="369332"/>
                </a:xfrm>
                <a:prstGeom prst="rect">
                  <a:avLst/>
                </a:prstGeom>
                <a:noFill/>
              </p:spPr>
              <p:txBody>
                <a:bodyPr wrap="square" rtlCol="0">
                  <a:spAutoFit/>
                </a:bodyPr>
                <a:lstStyle/>
                <a:p>
                  <a:r>
                    <a:rPr lang="en-GB" dirty="0">
                      <a:solidFill>
                        <a:schemeClr val="tx2"/>
                      </a:solidFill>
                    </a:rPr>
                    <a:t>4</a:t>
                  </a:r>
                </a:p>
              </p:txBody>
            </p:sp>
            <p:sp>
              <p:nvSpPr>
                <p:cNvPr id="36" name="TextBox 35">
                  <a:extLst>
                    <a:ext uri="{FF2B5EF4-FFF2-40B4-BE49-F238E27FC236}">
                      <a16:creationId xmlns:a16="http://schemas.microsoft.com/office/drawing/2014/main" id="{5DB9BE8B-F8F1-4860-9AE8-9DE1FDAAAF53}"/>
                    </a:ext>
                  </a:extLst>
                </p:cNvPr>
                <p:cNvSpPr txBox="1"/>
                <p:nvPr/>
              </p:nvSpPr>
              <p:spPr>
                <a:xfrm>
                  <a:off x="8240586" y="6194383"/>
                  <a:ext cx="430008" cy="369332"/>
                </a:xfrm>
                <a:prstGeom prst="rect">
                  <a:avLst/>
                </a:prstGeom>
                <a:noFill/>
              </p:spPr>
              <p:txBody>
                <a:bodyPr wrap="square" rtlCol="0">
                  <a:spAutoFit/>
                </a:bodyPr>
                <a:lstStyle/>
                <a:p>
                  <a:r>
                    <a:rPr lang="en-GB" dirty="0">
                      <a:solidFill>
                        <a:schemeClr val="tx2"/>
                      </a:solidFill>
                    </a:rPr>
                    <a:t>5</a:t>
                  </a:r>
                </a:p>
              </p:txBody>
            </p:sp>
            <p:sp>
              <p:nvSpPr>
                <p:cNvPr id="37" name="TextBox 36">
                  <a:extLst>
                    <a:ext uri="{FF2B5EF4-FFF2-40B4-BE49-F238E27FC236}">
                      <a16:creationId xmlns:a16="http://schemas.microsoft.com/office/drawing/2014/main" id="{71F14B0B-6BDF-408C-8ACB-02D366DE4CFC}"/>
                    </a:ext>
                  </a:extLst>
                </p:cNvPr>
                <p:cNvSpPr txBox="1"/>
                <p:nvPr/>
              </p:nvSpPr>
              <p:spPr>
                <a:xfrm>
                  <a:off x="8695626" y="6212273"/>
                  <a:ext cx="430008" cy="369332"/>
                </a:xfrm>
                <a:prstGeom prst="rect">
                  <a:avLst/>
                </a:prstGeom>
                <a:noFill/>
              </p:spPr>
              <p:txBody>
                <a:bodyPr wrap="square" rtlCol="0">
                  <a:spAutoFit/>
                </a:bodyPr>
                <a:lstStyle/>
                <a:p>
                  <a:r>
                    <a:rPr lang="en-GB" dirty="0">
                      <a:solidFill>
                        <a:schemeClr val="tx2"/>
                      </a:solidFill>
                    </a:rPr>
                    <a:t>6</a:t>
                  </a:r>
                </a:p>
              </p:txBody>
            </p:sp>
            <p:sp>
              <p:nvSpPr>
                <p:cNvPr id="38" name="TextBox 37">
                  <a:extLst>
                    <a:ext uri="{FF2B5EF4-FFF2-40B4-BE49-F238E27FC236}">
                      <a16:creationId xmlns:a16="http://schemas.microsoft.com/office/drawing/2014/main" id="{A8B4BE21-62BA-4CFB-9CF1-A94704C00C19}"/>
                    </a:ext>
                  </a:extLst>
                </p:cNvPr>
                <p:cNvSpPr txBox="1"/>
                <p:nvPr/>
              </p:nvSpPr>
              <p:spPr>
                <a:xfrm>
                  <a:off x="9137969" y="6200947"/>
                  <a:ext cx="430008" cy="369332"/>
                </a:xfrm>
                <a:prstGeom prst="rect">
                  <a:avLst/>
                </a:prstGeom>
                <a:noFill/>
              </p:spPr>
              <p:txBody>
                <a:bodyPr wrap="square" rtlCol="0">
                  <a:spAutoFit/>
                </a:bodyPr>
                <a:lstStyle/>
                <a:p>
                  <a:r>
                    <a:rPr lang="en-GB" dirty="0">
                      <a:solidFill>
                        <a:schemeClr val="tx2"/>
                      </a:solidFill>
                    </a:rPr>
                    <a:t>7</a:t>
                  </a:r>
                </a:p>
              </p:txBody>
            </p:sp>
            <p:sp>
              <p:nvSpPr>
                <p:cNvPr id="39" name="TextBox 38">
                  <a:extLst>
                    <a:ext uri="{FF2B5EF4-FFF2-40B4-BE49-F238E27FC236}">
                      <a16:creationId xmlns:a16="http://schemas.microsoft.com/office/drawing/2014/main" id="{B3A3B507-E574-4A1C-A58F-45DAF48F7E1C}"/>
                    </a:ext>
                  </a:extLst>
                </p:cNvPr>
                <p:cNvSpPr txBox="1"/>
                <p:nvPr/>
              </p:nvSpPr>
              <p:spPr>
                <a:xfrm>
                  <a:off x="9580761" y="6200567"/>
                  <a:ext cx="430008" cy="369332"/>
                </a:xfrm>
                <a:prstGeom prst="rect">
                  <a:avLst/>
                </a:prstGeom>
                <a:noFill/>
              </p:spPr>
              <p:txBody>
                <a:bodyPr wrap="square" rtlCol="0">
                  <a:spAutoFit/>
                </a:bodyPr>
                <a:lstStyle/>
                <a:p>
                  <a:r>
                    <a:rPr lang="en-GB" dirty="0">
                      <a:solidFill>
                        <a:schemeClr val="tx2"/>
                      </a:solidFill>
                    </a:rPr>
                    <a:t>8</a:t>
                  </a:r>
                </a:p>
              </p:txBody>
            </p:sp>
            <p:sp>
              <p:nvSpPr>
                <p:cNvPr id="40" name="TextBox 39">
                  <a:extLst>
                    <a:ext uri="{FF2B5EF4-FFF2-40B4-BE49-F238E27FC236}">
                      <a16:creationId xmlns:a16="http://schemas.microsoft.com/office/drawing/2014/main" id="{821BDD48-BB88-4B2F-94CE-C5A356E1AAC4}"/>
                    </a:ext>
                  </a:extLst>
                </p:cNvPr>
                <p:cNvSpPr txBox="1"/>
                <p:nvPr/>
              </p:nvSpPr>
              <p:spPr>
                <a:xfrm>
                  <a:off x="10018031" y="6194383"/>
                  <a:ext cx="430008" cy="369332"/>
                </a:xfrm>
                <a:prstGeom prst="rect">
                  <a:avLst/>
                </a:prstGeom>
                <a:noFill/>
              </p:spPr>
              <p:txBody>
                <a:bodyPr wrap="square" rtlCol="0">
                  <a:spAutoFit/>
                </a:bodyPr>
                <a:lstStyle/>
                <a:p>
                  <a:r>
                    <a:rPr lang="en-GB" dirty="0">
                      <a:solidFill>
                        <a:schemeClr val="tx2"/>
                      </a:solidFill>
                    </a:rPr>
                    <a:t>9</a:t>
                  </a:r>
                </a:p>
              </p:txBody>
            </p:sp>
            <p:sp>
              <p:nvSpPr>
                <p:cNvPr id="41" name="TextBox 40">
                  <a:extLst>
                    <a:ext uri="{FF2B5EF4-FFF2-40B4-BE49-F238E27FC236}">
                      <a16:creationId xmlns:a16="http://schemas.microsoft.com/office/drawing/2014/main" id="{C1AB56EB-C3A0-45C2-877D-F3222CC4368D}"/>
                    </a:ext>
                  </a:extLst>
                </p:cNvPr>
                <p:cNvSpPr txBox="1"/>
                <p:nvPr/>
              </p:nvSpPr>
              <p:spPr>
                <a:xfrm>
                  <a:off x="10391350" y="6194383"/>
                  <a:ext cx="430008" cy="369332"/>
                </a:xfrm>
                <a:prstGeom prst="rect">
                  <a:avLst/>
                </a:prstGeom>
                <a:noFill/>
              </p:spPr>
              <p:txBody>
                <a:bodyPr wrap="square" rtlCol="0">
                  <a:spAutoFit/>
                </a:bodyPr>
                <a:lstStyle/>
                <a:p>
                  <a:r>
                    <a:rPr lang="en-GB" dirty="0">
                      <a:solidFill>
                        <a:schemeClr val="tx2"/>
                      </a:solidFill>
                    </a:rPr>
                    <a:t>10</a:t>
                  </a:r>
                </a:p>
              </p:txBody>
            </p:sp>
            <p:sp>
              <p:nvSpPr>
                <p:cNvPr id="42" name="TextBox 41">
                  <a:extLst>
                    <a:ext uri="{FF2B5EF4-FFF2-40B4-BE49-F238E27FC236}">
                      <a16:creationId xmlns:a16="http://schemas.microsoft.com/office/drawing/2014/main" id="{39B76EC4-EC3E-4C30-A641-7317DC36A8A0}"/>
                    </a:ext>
                  </a:extLst>
                </p:cNvPr>
                <p:cNvSpPr txBox="1"/>
                <p:nvPr/>
              </p:nvSpPr>
              <p:spPr>
                <a:xfrm>
                  <a:off x="6039727" y="6212273"/>
                  <a:ext cx="430008" cy="369332"/>
                </a:xfrm>
                <a:prstGeom prst="rect">
                  <a:avLst/>
                </a:prstGeom>
                <a:noFill/>
              </p:spPr>
              <p:txBody>
                <a:bodyPr wrap="square" rtlCol="0">
                  <a:spAutoFit/>
                </a:bodyPr>
                <a:lstStyle/>
                <a:p>
                  <a:r>
                    <a:rPr lang="en-GB" dirty="0">
                      <a:solidFill>
                        <a:schemeClr val="tx2"/>
                      </a:solidFill>
                    </a:rPr>
                    <a:t>0</a:t>
                  </a:r>
                </a:p>
              </p:txBody>
            </p:sp>
            <p:sp>
              <p:nvSpPr>
                <p:cNvPr id="45" name="TextBox 44">
                  <a:extLst>
                    <a:ext uri="{FF2B5EF4-FFF2-40B4-BE49-F238E27FC236}">
                      <a16:creationId xmlns:a16="http://schemas.microsoft.com/office/drawing/2014/main" id="{8AE88552-B00C-45D3-AD2D-FFAED3936BA5}"/>
                    </a:ext>
                  </a:extLst>
                </p:cNvPr>
                <p:cNvSpPr txBox="1"/>
                <p:nvPr/>
              </p:nvSpPr>
              <p:spPr>
                <a:xfrm>
                  <a:off x="1466904" y="6200068"/>
                  <a:ext cx="568863" cy="369332"/>
                </a:xfrm>
                <a:prstGeom prst="rect">
                  <a:avLst/>
                </a:prstGeom>
                <a:noFill/>
              </p:spPr>
              <p:txBody>
                <a:bodyPr wrap="square" rtlCol="0">
                  <a:spAutoFit/>
                </a:bodyPr>
                <a:lstStyle/>
                <a:p>
                  <a:r>
                    <a:rPr lang="en-GB" dirty="0">
                      <a:solidFill>
                        <a:schemeClr val="tx2"/>
                      </a:solidFill>
                    </a:rPr>
                    <a:t>-10</a:t>
                  </a:r>
                </a:p>
              </p:txBody>
            </p:sp>
            <p:sp>
              <p:nvSpPr>
                <p:cNvPr id="46" name="TextBox 45">
                  <a:extLst>
                    <a:ext uri="{FF2B5EF4-FFF2-40B4-BE49-F238E27FC236}">
                      <a16:creationId xmlns:a16="http://schemas.microsoft.com/office/drawing/2014/main" id="{E1685462-A4B2-47AE-8533-3213653E68C7}"/>
                    </a:ext>
                  </a:extLst>
                </p:cNvPr>
                <p:cNvSpPr txBox="1"/>
                <p:nvPr/>
              </p:nvSpPr>
              <p:spPr>
                <a:xfrm>
                  <a:off x="2048595" y="6197671"/>
                  <a:ext cx="430008" cy="369332"/>
                </a:xfrm>
                <a:prstGeom prst="rect">
                  <a:avLst/>
                </a:prstGeom>
                <a:noFill/>
              </p:spPr>
              <p:txBody>
                <a:bodyPr wrap="square" rtlCol="0">
                  <a:spAutoFit/>
                </a:bodyPr>
                <a:lstStyle/>
                <a:p>
                  <a:r>
                    <a:rPr lang="en-GB" dirty="0">
                      <a:solidFill>
                        <a:schemeClr val="tx2"/>
                      </a:solidFill>
                    </a:rPr>
                    <a:t>-9</a:t>
                  </a:r>
                </a:p>
              </p:txBody>
            </p:sp>
            <p:sp>
              <p:nvSpPr>
                <p:cNvPr id="47" name="TextBox 46">
                  <a:extLst>
                    <a:ext uri="{FF2B5EF4-FFF2-40B4-BE49-F238E27FC236}">
                      <a16:creationId xmlns:a16="http://schemas.microsoft.com/office/drawing/2014/main" id="{67453818-FDFC-4421-94C1-2589998B6A87}"/>
                    </a:ext>
                  </a:extLst>
                </p:cNvPr>
                <p:cNvSpPr txBox="1"/>
                <p:nvPr/>
              </p:nvSpPr>
              <p:spPr>
                <a:xfrm>
                  <a:off x="2491431" y="6195614"/>
                  <a:ext cx="430008" cy="369332"/>
                </a:xfrm>
                <a:prstGeom prst="rect">
                  <a:avLst/>
                </a:prstGeom>
                <a:noFill/>
              </p:spPr>
              <p:txBody>
                <a:bodyPr wrap="square" rtlCol="0">
                  <a:spAutoFit/>
                </a:bodyPr>
                <a:lstStyle/>
                <a:p>
                  <a:r>
                    <a:rPr lang="en-GB" dirty="0">
                      <a:solidFill>
                        <a:schemeClr val="tx2"/>
                      </a:solidFill>
                    </a:rPr>
                    <a:t>-8</a:t>
                  </a:r>
                </a:p>
              </p:txBody>
            </p:sp>
            <p:sp>
              <p:nvSpPr>
                <p:cNvPr id="48" name="TextBox 47">
                  <a:extLst>
                    <a:ext uri="{FF2B5EF4-FFF2-40B4-BE49-F238E27FC236}">
                      <a16:creationId xmlns:a16="http://schemas.microsoft.com/office/drawing/2014/main" id="{FEC457D9-9131-48D0-9A49-8651CC7A912A}"/>
                    </a:ext>
                  </a:extLst>
                </p:cNvPr>
                <p:cNvSpPr txBox="1"/>
                <p:nvPr/>
              </p:nvSpPr>
              <p:spPr>
                <a:xfrm>
                  <a:off x="2934223" y="6195614"/>
                  <a:ext cx="430008" cy="369332"/>
                </a:xfrm>
                <a:prstGeom prst="rect">
                  <a:avLst/>
                </a:prstGeom>
                <a:noFill/>
              </p:spPr>
              <p:txBody>
                <a:bodyPr wrap="square" rtlCol="0">
                  <a:spAutoFit/>
                </a:bodyPr>
                <a:lstStyle/>
                <a:p>
                  <a:r>
                    <a:rPr lang="en-GB" dirty="0">
                      <a:solidFill>
                        <a:schemeClr val="tx2"/>
                      </a:solidFill>
                    </a:rPr>
                    <a:t>-7</a:t>
                  </a:r>
                </a:p>
              </p:txBody>
            </p:sp>
            <p:sp>
              <p:nvSpPr>
                <p:cNvPr id="49" name="TextBox 48">
                  <a:extLst>
                    <a:ext uri="{FF2B5EF4-FFF2-40B4-BE49-F238E27FC236}">
                      <a16:creationId xmlns:a16="http://schemas.microsoft.com/office/drawing/2014/main" id="{66311481-6A3B-4E74-B138-5A7D2374F057}"/>
                    </a:ext>
                  </a:extLst>
                </p:cNvPr>
                <p:cNvSpPr txBox="1"/>
                <p:nvPr/>
              </p:nvSpPr>
              <p:spPr>
                <a:xfrm>
                  <a:off x="3363782" y="6193217"/>
                  <a:ext cx="430008" cy="369332"/>
                </a:xfrm>
                <a:prstGeom prst="rect">
                  <a:avLst/>
                </a:prstGeom>
                <a:noFill/>
              </p:spPr>
              <p:txBody>
                <a:bodyPr wrap="square" rtlCol="0">
                  <a:spAutoFit/>
                </a:bodyPr>
                <a:lstStyle/>
                <a:p>
                  <a:r>
                    <a:rPr lang="en-GB" dirty="0">
                      <a:solidFill>
                        <a:schemeClr val="tx2"/>
                      </a:solidFill>
                    </a:rPr>
                    <a:t>-6</a:t>
                  </a:r>
                </a:p>
              </p:txBody>
            </p:sp>
            <p:sp>
              <p:nvSpPr>
                <p:cNvPr id="50" name="TextBox 49">
                  <a:extLst>
                    <a:ext uri="{FF2B5EF4-FFF2-40B4-BE49-F238E27FC236}">
                      <a16:creationId xmlns:a16="http://schemas.microsoft.com/office/drawing/2014/main" id="{AD22D088-BFBA-44CC-A829-CA7E1ABE33F4}"/>
                    </a:ext>
                  </a:extLst>
                </p:cNvPr>
                <p:cNvSpPr txBox="1"/>
                <p:nvPr/>
              </p:nvSpPr>
              <p:spPr>
                <a:xfrm>
                  <a:off x="3818822" y="6211107"/>
                  <a:ext cx="430008" cy="369332"/>
                </a:xfrm>
                <a:prstGeom prst="rect">
                  <a:avLst/>
                </a:prstGeom>
                <a:noFill/>
              </p:spPr>
              <p:txBody>
                <a:bodyPr wrap="square" rtlCol="0">
                  <a:spAutoFit/>
                </a:bodyPr>
                <a:lstStyle/>
                <a:p>
                  <a:r>
                    <a:rPr lang="en-GB" dirty="0">
                      <a:solidFill>
                        <a:schemeClr val="tx2"/>
                      </a:solidFill>
                    </a:rPr>
                    <a:t>-5</a:t>
                  </a:r>
                </a:p>
              </p:txBody>
            </p:sp>
            <p:sp>
              <p:nvSpPr>
                <p:cNvPr id="51" name="TextBox 50">
                  <a:extLst>
                    <a:ext uri="{FF2B5EF4-FFF2-40B4-BE49-F238E27FC236}">
                      <a16:creationId xmlns:a16="http://schemas.microsoft.com/office/drawing/2014/main" id="{B64E64DF-5418-46BA-B9B1-F8DC547E6FC4}"/>
                    </a:ext>
                  </a:extLst>
                </p:cNvPr>
                <p:cNvSpPr txBox="1"/>
                <p:nvPr/>
              </p:nvSpPr>
              <p:spPr>
                <a:xfrm>
                  <a:off x="4261165" y="6199781"/>
                  <a:ext cx="430008" cy="369332"/>
                </a:xfrm>
                <a:prstGeom prst="rect">
                  <a:avLst/>
                </a:prstGeom>
                <a:noFill/>
              </p:spPr>
              <p:txBody>
                <a:bodyPr wrap="square" rtlCol="0">
                  <a:spAutoFit/>
                </a:bodyPr>
                <a:lstStyle/>
                <a:p>
                  <a:r>
                    <a:rPr lang="en-GB" dirty="0">
                      <a:solidFill>
                        <a:schemeClr val="tx2"/>
                      </a:solidFill>
                    </a:rPr>
                    <a:t>-4</a:t>
                  </a:r>
                </a:p>
              </p:txBody>
            </p:sp>
            <p:sp>
              <p:nvSpPr>
                <p:cNvPr id="52" name="TextBox 51">
                  <a:extLst>
                    <a:ext uri="{FF2B5EF4-FFF2-40B4-BE49-F238E27FC236}">
                      <a16:creationId xmlns:a16="http://schemas.microsoft.com/office/drawing/2014/main" id="{531B66F7-9F1B-4953-B682-02DA1EBB912A}"/>
                    </a:ext>
                  </a:extLst>
                </p:cNvPr>
                <p:cNvSpPr txBox="1"/>
                <p:nvPr/>
              </p:nvSpPr>
              <p:spPr>
                <a:xfrm>
                  <a:off x="4703957" y="6199401"/>
                  <a:ext cx="430008" cy="369332"/>
                </a:xfrm>
                <a:prstGeom prst="rect">
                  <a:avLst/>
                </a:prstGeom>
                <a:noFill/>
              </p:spPr>
              <p:txBody>
                <a:bodyPr wrap="square" rtlCol="0">
                  <a:spAutoFit/>
                </a:bodyPr>
                <a:lstStyle/>
                <a:p>
                  <a:r>
                    <a:rPr lang="en-GB" dirty="0">
                      <a:solidFill>
                        <a:schemeClr val="tx2"/>
                      </a:solidFill>
                    </a:rPr>
                    <a:t>-3</a:t>
                  </a:r>
                </a:p>
              </p:txBody>
            </p:sp>
            <p:sp>
              <p:nvSpPr>
                <p:cNvPr id="53" name="TextBox 52">
                  <a:extLst>
                    <a:ext uri="{FF2B5EF4-FFF2-40B4-BE49-F238E27FC236}">
                      <a16:creationId xmlns:a16="http://schemas.microsoft.com/office/drawing/2014/main" id="{C713D5AB-5D37-4C31-ABEF-F6BA46886173}"/>
                    </a:ext>
                  </a:extLst>
                </p:cNvPr>
                <p:cNvSpPr txBox="1"/>
                <p:nvPr/>
              </p:nvSpPr>
              <p:spPr>
                <a:xfrm>
                  <a:off x="5141227" y="6193217"/>
                  <a:ext cx="430008" cy="369332"/>
                </a:xfrm>
                <a:prstGeom prst="rect">
                  <a:avLst/>
                </a:prstGeom>
                <a:noFill/>
              </p:spPr>
              <p:txBody>
                <a:bodyPr wrap="square" rtlCol="0">
                  <a:spAutoFit/>
                </a:bodyPr>
                <a:lstStyle/>
                <a:p>
                  <a:r>
                    <a:rPr lang="en-GB" dirty="0">
                      <a:solidFill>
                        <a:schemeClr val="tx2"/>
                      </a:solidFill>
                    </a:rPr>
                    <a:t>-2</a:t>
                  </a:r>
                </a:p>
              </p:txBody>
            </p:sp>
            <p:sp>
              <p:nvSpPr>
                <p:cNvPr id="54" name="TextBox 53">
                  <a:extLst>
                    <a:ext uri="{FF2B5EF4-FFF2-40B4-BE49-F238E27FC236}">
                      <a16:creationId xmlns:a16="http://schemas.microsoft.com/office/drawing/2014/main" id="{DFAD82F8-69C5-45DC-AEA6-1CAB93C96893}"/>
                    </a:ext>
                  </a:extLst>
                </p:cNvPr>
                <p:cNvSpPr txBox="1"/>
                <p:nvPr/>
              </p:nvSpPr>
              <p:spPr>
                <a:xfrm>
                  <a:off x="5547968" y="6203633"/>
                  <a:ext cx="430008" cy="369332"/>
                </a:xfrm>
                <a:prstGeom prst="rect">
                  <a:avLst/>
                </a:prstGeom>
                <a:noFill/>
              </p:spPr>
              <p:txBody>
                <a:bodyPr wrap="square" rtlCol="0">
                  <a:spAutoFit/>
                </a:bodyPr>
                <a:lstStyle/>
                <a:p>
                  <a:r>
                    <a:rPr lang="en-GB" dirty="0">
                      <a:solidFill>
                        <a:schemeClr val="tx2"/>
                      </a:solidFill>
                    </a:rPr>
                    <a:t>-1</a:t>
                  </a:r>
                </a:p>
              </p:txBody>
            </p:sp>
          </p:grpSp>
        </p:grpSp>
      </p:grpSp>
      <p:sp>
        <p:nvSpPr>
          <p:cNvPr id="9" name="Oval 8">
            <a:extLst>
              <a:ext uri="{FF2B5EF4-FFF2-40B4-BE49-F238E27FC236}">
                <a16:creationId xmlns:a16="http://schemas.microsoft.com/office/drawing/2014/main" id="{DCCDD56B-753E-421C-9A4B-737A2BE90BB2}"/>
              </a:ext>
            </a:extLst>
          </p:cNvPr>
          <p:cNvSpPr/>
          <p:nvPr/>
        </p:nvSpPr>
        <p:spPr>
          <a:xfrm>
            <a:off x="6991528" y="1939472"/>
            <a:ext cx="3151481" cy="3151481"/>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t>First</a:t>
            </a:r>
          </a:p>
          <a:p>
            <a:pPr algn="ctr"/>
            <a:r>
              <a:rPr lang="en-GB" sz="4000" dirty="0"/>
              <a:t>quadrant</a:t>
            </a:r>
          </a:p>
        </p:txBody>
      </p:sp>
      <p:sp>
        <p:nvSpPr>
          <p:cNvPr id="55" name="Oval 54">
            <a:extLst>
              <a:ext uri="{FF2B5EF4-FFF2-40B4-BE49-F238E27FC236}">
                <a16:creationId xmlns:a16="http://schemas.microsoft.com/office/drawing/2014/main" id="{47DD14E9-5F2C-4C0D-BEA4-FC8FCDD88DC1}"/>
              </a:ext>
            </a:extLst>
          </p:cNvPr>
          <p:cNvSpPr/>
          <p:nvPr/>
        </p:nvSpPr>
        <p:spPr>
          <a:xfrm>
            <a:off x="1981330" y="1939471"/>
            <a:ext cx="3151481" cy="3151481"/>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4000" dirty="0"/>
              <a:t>Second</a:t>
            </a:r>
          </a:p>
          <a:p>
            <a:pPr algn="ctr"/>
            <a:r>
              <a:rPr lang="en-GB" sz="4000" dirty="0"/>
              <a:t>quadrant</a:t>
            </a:r>
          </a:p>
        </p:txBody>
      </p:sp>
      <p:pic>
        <p:nvPicPr>
          <p:cNvPr id="56" name="Picture 55">
            <a:extLst>
              <a:ext uri="{FF2B5EF4-FFF2-40B4-BE49-F238E27FC236}">
                <a16:creationId xmlns:a16="http://schemas.microsoft.com/office/drawing/2014/main" id="{4B2ADB20-86BB-4EB5-A059-DC737C8A84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7427" y="267294"/>
            <a:ext cx="1442518" cy="1071177"/>
          </a:xfrm>
          <a:prstGeom prst="rect">
            <a:avLst/>
          </a:prstGeom>
        </p:spPr>
      </p:pic>
    </p:spTree>
    <p:extLst>
      <p:ext uri="{BB962C8B-B14F-4D97-AF65-F5344CB8AC3E}">
        <p14:creationId xmlns:p14="http://schemas.microsoft.com/office/powerpoint/2010/main" val="2264039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wipe(down)">
                                      <p:cBhvr>
                                        <p:cTn id="7" dur="500"/>
                                        <p:tgtEl>
                                          <p:spTgt spid="1536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wipe(down)">
                                      <p:cBhvr>
                                        <p:cTn id="22"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p:bldP spid="9" grpId="0" animBg="1"/>
      <p:bldP spid="55"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8FB7DFA6-9076-4AB6-95B4-AD8A7D7D1056}"/>
              </a:ext>
            </a:extLst>
          </p:cNvPr>
          <p:cNvGrpSpPr/>
          <p:nvPr/>
        </p:nvGrpSpPr>
        <p:grpSpPr>
          <a:xfrm>
            <a:off x="1079086" y="774987"/>
            <a:ext cx="10259617" cy="5273520"/>
            <a:chOff x="1466904" y="1308085"/>
            <a:chExt cx="10259617" cy="5273520"/>
          </a:xfrm>
        </p:grpSpPr>
        <p:grpSp>
          <p:nvGrpSpPr>
            <p:cNvPr id="19" name="Group 18">
              <a:extLst>
                <a:ext uri="{FF2B5EF4-FFF2-40B4-BE49-F238E27FC236}">
                  <a16:creationId xmlns:a16="http://schemas.microsoft.com/office/drawing/2014/main" id="{D4755C20-278D-4E0B-AD7F-48CC6F3E895B}"/>
                </a:ext>
              </a:extLst>
            </p:cNvPr>
            <p:cNvGrpSpPr/>
            <p:nvPr/>
          </p:nvGrpSpPr>
          <p:grpSpPr>
            <a:xfrm>
              <a:off x="1639180" y="1615399"/>
              <a:ext cx="4335339" cy="4632759"/>
              <a:chOff x="1639180" y="1615399"/>
              <a:chExt cx="4335339" cy="4632759"/>
            </a:xfrm>
          </p:grpSpPr>
          <p:pic>
            <p:nvPicPr>
              <p:cNvPr id="63" name="Picture 2" descr="Image result for square paper">
                <a:extLst>
                  <a:ext uri="{FF2B5EF4-FFF2-40B4-BE49-F238E27FC236}">
                    <a16:creationId xmlns:a16="http://schemas.microsoft.com/office/drawing/2014/main" id="{11058A98-7056-46CC-BB49-6EE5ECAB976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0877"/>
              <a:stretch/>
            </p:blipFill>
            <p:spPr bwMode="auto">
              <a:xfrm rot="5400000">
                <a:off x="1928990" y="1325589"/>
                <a:ext cx="3752057" cy="4331677"/>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2" descr="Image result for square paper">
                <a:extLst>
                  <a:ext uri="{FF2B5EF4-FFF2-40B4-BE49-F238E27FC236}">
                    <a16:creationId xmlns:a16="http://schemas.microsoft.com/office/drawing/2014/main" id="{453E3A97-E113-49DB-BCE4-5442068B05B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0877"/>
              <a:stretch/>
            </p:blipFill>
            <p:spPr bwMode="auto">
              <a:xfrm rot="5400000">
                <a:off x="1932651" y="2206291"/>
                <a:ext cx="3752057" cy="433167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a:extLst>
                <a:ext uri="{FF2B5EF4-FFF2-40B4-BE49-F238E27FC236}">
                  <a16:creationId xmlns:a16="http://schemas.microsoft.com/office/drawing/2014/main" id="{BFF00524-12A7-4CE8-9C5A-D516B7E435A0}"/>
                </a:ext>
              </a:extLst>
            </p:cNvPr>
            <p:cNvGrpSpPr/>
            <p:nvPr/>
          </p:nvGrpSpPr>
          <p:grpSpPr>
            <a:xfrm>
              <a:off x="1466904" y="1308085"/>
              <a:ext cx="10259617" cy="5273520"/>
              <a:chOff x="1466904" y="1308085"/>
              <a:chExt cx="10259617" cy="5273520"/>
            </a:xfrm>
          </p:grpSpPr>
          <p:grpSp>
            <p:nvGrpSpPr>
              <p:cNvPr id="24" name="Group 23">
                <a:extLst>
                  <a:ext uri="{FF2B5EF4-FFF2-40B4-BE49-F238E27FC236}">
                    <a16:creationId xmlns:a16="http://schemas.microsoft.com/office/drawing/2014/main" id="{EE7784F6-6C71-4FA3-A39C-D7BD2F2E5AA4}"/>
                  </a:ext>
                </a:extLst>
              </p:cNvPr>
              <p:cNvGrpSpPr/>
              <p:nvPr/>
            </p:nvGrpSpPr>
            <p:grpSpPr>
              <a:xfrm>
                <a:off x="1760343" y="1622802"/>
                <a:ext cx="9074012" cy="4632759"/>
                <a:chOff x="1760343" y="1622802"/>
                <a:chExt cx="9074012" cy="4632759"/>
              </a:xfrm>
            </p:grpSpPr>
            <p:pic>
              <p:nvPicPr>
                <p:cNvPr id="59" name="Picture 2" descr="Image result for square paper">
                  <a:extLst>
                    <a:ext uri="{FF2B5EF4-FFF2-40B4-BE49-F238E27FC236}">
                      <a16:creationId xmlns:a16="http://schemas.microsoft.com/office/drawing/2014/main" id="{168B1CD9-C20B-4B18-A70E-0E3115FA14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6522951" y="1949375"/>
                  <a:ext cx="3752057" cy="4860316"/>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 descr="Image result for square paper">
                  <a:extLst>
                    <a:ext uri="{FF2B5EF4-FFF2-40B4-BE49-F238E27FC236}">
                      <a16:creationId xmlns:a16="http://schemas.microsoft.com/office/drawing/2014/main" id="{19A9F63C-0070-4FB6-87A6-0519D19487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6528168" y="1068673"/>
                  <a:ext cx="3752057" cy="4860316"/>
                </a:xfrm>
                <a:prstGeom prst="rect">
                  <a:avLst/>
                </a:prstGeom>
                <a:noFill/>
                <a:extLst>
                  <a:ext uri="{909E8E84-426E-40DD-AFC4-6F175D3DCCD1}">
                    <a14:hiddenFill xmlns:a14="http://schemas.microsoft.com/office/drawing/2010/main">
                      <a:solidFill>
                        <a:srgbClr val="FFFFFF"/>
                      </a:solidFill>
                    </a14:hiddenFill>
                  </a:ext>
                </a:extLst>
              </p:spPr>
            </p:pic>
            <p:cxnSp>
              <p:nvCxnSpPr>
                <p:cNvPr id="61" name="Straight Connector 60">
                  <a:extLst>
                    <a:ext uri="{FF2B5EF4-FFF2-40B4-BE49-F238E27FC236}">
                      <a16:creationId xmlns:a16="http://schemas.microsoft.com/office/drawing/2014/main" id="{61C150A3-E2BA-420F-89A2-DC3CDDD302B8}"/>
                    </a:ext>
                  </a:extLst>
                </p:cNvPr>
                <p:cNvCxnSpPr>
                  <a:cxnSpLocks/>
                </p:cNvCxnSpPr>
                <p:nvPr/>
              </p:nvCxnSpPr>
              <p:spPr>
                <a:xfrm>
                  <a:off x="6195842" y="1748901"/>
                  <a:ext cx="2701" cy="439149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9184874-3332-485F-8E9B-145F4B82866C}"/>
                    </a:ext>
                  </a:extLst>
                </p:cNvPr>
                <p:cNvCxnSpPr>
                  <a:cxnSpLocks/>
                </p:cNvCxnSpPr>
                <p:nvPr/>
              </p:nvCxnSpPr>
              <p:spPr>
                <a:xfrm flipH="1" flipV="1">
                  <a:off x="1760343" y="6119407"/>
                  <a:ext cx="8866341" cy="613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EB55D42A-1FE1-42EA-B216-04C6E1BA42FE}"/>
                  </a:ext>
                </a:extLst>
              </p:cNvPr>
              <p:cNvGrpSpPr/>
              <p:nvPr/>
            </p:nvGrpSpPr>
            <p:grpSpPr>
              <a:xfrm>
                <a:off x="1466904" y="1308085"/>
                <a:ext cx="10259617" cy="5273520"/>
                <a:chOff x="1466904" y="1308085"/>
                <a:chExt cx="10259617" cy="5273520"/>
              </a:xfrm>
            </p:grpSpPr>
            <p:sp>
              <p:nvSpPr>
                <p:cNvPr id="26" name="TextBox 25">
                  <a:extLst>
                    <a:ext uri="{FF2B5EF4-FFF2-40B4-BE49-F238E27FC236}">
                      <a16:creationId xmlns:a16="http://schemas.microsoft.com/office/drawing/2014/main" id="{8453C04A-9465-4ECA-B551-987658F60686}"/>
                    </a:ext>
                  </a:extLst>
                </p:cNvPr>
                <p:cNvSpPr txBox="1"/>
                <p:nvPr/>
              </p:nvSpPr>
              <p:spPr>
                <a:xfrm>
                  <a:off x="5854337" y="1308085"/>
                  <a:ext cx="841261" cy="369332"/>
                </a:xfrm>
                <a:prstGeom prst="rect">
                  <a:avLst/>
                </a:prstGeom>
                <a:noFill/>
              </p:spPr>
              <p:txBody>
                <a:bodyPr wrap="square" rtlCol="0">
                  <a:spAutoFit/>
                </a:bodyPr>
                <a:lstStyle/>
                <a:p>
                  <a:r>
                    <a:rPr lang="en-GB" dirty="0">
                      <a:solidFill>
                        <a:schemeClr val="tx2"/>
                      </a:solidFill>
                    </a:rPr>
                    <a:t>y-axis</a:t>
                  </a:r>
                </a:p>
              </p:txBody>
            </p:sp>
            <p:sp>
              <p:nvSpPr>
                <p:cNvPr id="27" name="TextBox 26">
                  <a:extLst>
                    <a:ext uri="{FF2B5EF4-FFF2-40B4-BE49-F238E27FC236}">
                      <a16:creationId xmlns:a16="http://schemas.microsoft.com/office/drawing/2014/main" id="{B14A3A95-2A51-42B0-BF2C-FF3C7C606D7D}"/>
                    </a:ext>
                  </a:extLst>
                </p:cNvPr>
                <p:cNvSpPr txBox="1"/>
                <p:nvPr/>
              </p:nvSpPr>
              <p:spPr>
                <a:xfrm>
                  <a:off x="10885260" y="5940875"/>
                  <a:ext cx="841261" cy="369332"/>
                </a:xfrm>
                <a:prstGeom prst="rect">
                  <a:avLst/>
                </a:prstGeom>
                <a:noFill/>
              </p:spPr>
              <p:txBody>
                <a:bodyPr wrap="square" rtlCol="0">
                  <a:spAutoFit/>
                </a:bodyPr>
                <a:lstStyle/>
                <a:p>
                  <a:r>
                    <a:rPr lang="en-GB" dirty="0">
                      <a:solidFill>
                        <a:schemeClr val="tx2"/>
                      </a:solidFill>
                    </a:rPr>
                    <a:t>x-axis</a:t>
                  </a:r>
                </a:p>
              </p:txBody>
            </p:sp>
            <p:sp>
              <p:nvSpPr>
                <p:cNvPr id="28" name="TextBox 27">
                  <a:extLst>
                    <a:ext uri="{FF2B5EF4-FFF2-40B4-BE49-F238E27FC236}">
                      <a16:creationId xmlns:a16="http://schemas.microsoft.com/office/drawing/2014/main" id="{80C189CC-8E1E-4FC9-A8D3-4FDE09DE8824}"/>
                    </a:ext>
                  </a:extLst>
                </p:cNvPr>
                <p:cNvSpPr txBox="1"/>
                <p:nvPr/>
              </p:nvSpPr>
              <p:spPr>
                <a:xfrm>
                  <a:off x="5948045" y="5504440"/>
                  <a:ext cx="430008" cy="369332"/>
                </a:xfrm>
                <a:prstGeom prst="rect">
                  <a:avLst/>
                </a:prstGeom>
                <a:noFill/>
              </p:spPr>
              <p:txBody>
                <a:bodyPr wrap="square" rtlCol="0">
                  <a:spAutoFit/>
                </a:bodyPr>
                <a:lstStyle/>
                <a:p>
                  <a:r>
                    <a:rPr lang="en-GB" dirty="0">
                      <a:solidFill>
                        <a:schemeClr val="tx2"/>
                      </a:solidFill>
                    </a:rPr>
                    <a:t>1</a:t>
                  </a:r>
                </a:p>
              </p:txBody>
            </p:sp>
            <p:sp>
              <p:nvSpPr>
                <p:cNvPr id="29" name="TextBox 28">
                  <a:extLst>
                    <a:ext uri="{FF2B5EF4-FFF2-40B4-BE49-F238E27FC236}">
                      <a16:creationId xmlns:a16="http://schemas.microsoft.com/office/drawing/2014/main" id="{2056A92E-1FAE-42F3-AF38-869B4FC6292D}"/>
                    </a:ext>
                  </a:extLst>
                </p:cNvPr>
                <p:cNvSpPr txBox="1"/>
                <p:nvPr/>
              </p:nvSpPr>
              <p:spPr>
                <a:xfrm>
                  <a:off x="5955218" y="5068005"/>
                  <a:ext cx="430008" cy="369332"/>
                </a:xfrm>
                <a:prstGeom prst="rect">
                  <a:avLst/>
                </a:prstGeom>
                <a:noFill/>
              </p:spPr>
              <p:txBody>
                <a:bodyPr wrap="square" rtlCol="0">
                  <a:spAutoFit/>
                </a:bodyPr>
                <a:lstStyle/>
                <a:p>
                  <a:r>
                    <a:rPr lang="en-GB" dirty="0">
                      <a:solidFill>
                        <a:schemeClr val="tx2"/>
                      </a:solidFill>
                    </a:rPr>
                    <a:t>2</a:t>
                  </a:r>
                </a:p>
              </p:txBody>
            </p:sp>
            <p:sp>
              <p:nvSpPr>
                <p:cNvPr id="30" name="TextBox 29">
                  <a:extLst>
                    <a:ext uri="{FF2B5EF4-FFF2-40B4-BE49-F238E27FC236}">
                      <a16:creationId xmlns:a16="http://schemas.microsoft.com/office/drawing/2014/main" id="{B8530512-8CC1-42D0-BFA7-AE9EAF254D31}"/>
                    </a:ext>
                  </a:extLst>
                </p:cNvPr>
                <p:cNvSpPr txBox="1"/>
                <p:nvPr/>
              </p:nvSpPr>
              <p:spPr>
                <a:xfrm>
                  <a:off x="5947075" y="4631570"/>
                  <a:ext cx="430008" cy="369332"/>
                </a:xfrm>
                <a:prstGeom prst="rect">
                  <a:avLst/>
                </a:prstGeom>
                <a:noFill/>
              </p:spPr>
              <p:txBody>
                <a:bodyPr wrap="square" rtlCol="0">
                  <a:spAutoFit/>
                </a:bodyPr>
                <a:lstStyle/>
                <a:p>
                  <a:r>
                    <a:rPr lang="en-GB" dirty="0">
                      <a:solidFill>
                        <a:schemeClr val="tx2"/>
                      </a:solidFill>
                    </a:rPr>
                    <a:t>3</a:t>
                  </a:r>
                </a:p>
              </p:txBody>
            </p:sp>
            <p:sp>
              <p:nvSpPr>
                <p:cNvPr id="31" name="TextBox 30">
                  <a:extLst>
                    <a:ext uri="{FF2B5EF4-FFF2-40B4-BE49-F238E27FC236}">
                      <a16:creationId xmlns:a16="http://schemas.microsoft.com/office/drawing/2014/main" id="{F7DA4BB9-F7C9-41D3-B4F3-83D79184724A}"/>
                    </a:ext>
                  </a:extLst>
                </p:cNvPr>
                <p:cNvSpPr txBox="1"/>
                <p:nvPr/>
              </p:nvSpPr>
              <p:spPr>
                <a:xfrm>
                  <a:off x="5947072" y="4195135"/>
                  <a:ext cx="430008" cy="369332"/>
                </a:xfrm>
                <a:prstGeom prst="rect">
                  <a:avLst/>
                </a:prstGeom>
                <a:noFill/>
              </p:spPr>
              <p:txBody>
                <a:bodyPr wrap="square" rtlCol="0">
                  <a:spAutoFit/>
                </a:bodyPr>
                <a:lstStyle/>
                <a:p>
                  <a:r>
                    <a:rPr lang="en-GB" dirty="0">
                      <a:solidFill>
                        <a:schemeClr val="tx2"/>
                      </a:solidFill>
                    </a:rPr>
                    <a:t>4</a:t>
                  </a:r>
                </a:p>
              </p:txBody>
            </p:sp>
            <p:sp>
              <p:nvSpPr>
                <p:cNvPr id="32" name="TextBox 31">
                  <a:extLst>
                    <a:ext uri="{FF2B5EF4-FFF2-40B4-BE49-F238E27FC236}">
                      <a16:creationId xmlns:a16="http://schemas.microsoft.com/office/drawing/2014/main" id="{036E5F6A-A4EE-4889-962E-C15F3D409BC5}"/>
                    </a:ext>
                  </a:extLst>
                </p:cNvPr>
                <p:cNvSpPr txBox="1"/>
                <p:nvPr/>
              </p:nvSpPr>
              <p:spPr>
                <a:xfrm>
                  <a:off x="5948045" y="3738733"/>
                  <a:ext cx="430008" cy="369332"/>
                </a:xfrm>
                <a:prstGeom prst="rect">
                  <a:avLst/>
                </a:prstGeom>
                <a:noFill/>
              </p:spPr>
              <p:txBody>
                <a:bodyPr wrap="square" rtlCol="0">
                  <a:spAutoFit/>
                </a:bodyPr>
                <a:lstStyle/>
                <a:p>
                  <a:r>
                    <a:rPr lang="en-GB" dirty="0">
                      <a:solidFill>
                        <a:schemeClr val="tx2"/>
                      </a:solidFill>
                    </a:rPr>
                    <a:t>5</a:t>
                  </a:r>
                </a:p>
              </p:txBody>
            </p:sp>
            <p:sp>
              <p:nvSpPr>
                <p:cNvPr id="33" name="TextBox 32">
                  <a:extLst>
                    <a:ext uri="{FF2B5EF4-FFF2-40B4-BE49-F238E27FC236}">
                      <a16:creationId xmlns:a16="http://schemas.microsoft.com/office/drawing/2014/main" id="{155E4BEE-DC0B-4F21-95A1-65B57372A04C}"/>
                    </a:ext>
                  </a:extLst>
                </p:cNvPr>
                <p:cNvSpPr txBox="1"/>
                <p:nvPr/>
              </p:nvSpPr>
              <p:spPr>
                <a:xfrm>
                  <a:off x="5948047" y="3314165"/>
                  <a:ext cx="430008" cy="369332"/>
                </a:xfrm>
                <a:prstGeom prst="rect">
                  <a:avLst/>
                </a:prstGeom>
                <a:noFill/>
              </p:spPr>
              <p:txBody>
                <a:bodyPr wrap="square" rtlCol="0">
                  <a:spAutoFit/>
                </a:bodyPr>
                <a:lstStyle/>
                <a:p>
                  <a:r>
                    <a:rPr lang="en-GB" dirty="0">
                      <a:solidFill>
                        <a:schemeClr val="tx2"/>
                      </a:solidFill>
                    </a:rPr>
                    <a:t>6</a:t>
                  </a:r>
                </a:p>
              </p:txBody>
            </p:sp>
            <p:sp>
              <p:nvSpPr>
                <p:cNvPr id="34" name="TextBox 33">
                  <a:extLst>
                    <a:ext uri="{FF2B5EF4-FFF2-40B4-BE49-F238E27FC236}">
                      <a16:creationId xmlns:a16="http://schemas.microsoft.com/office/drawing/2014/main" id="{84EB0447-E816-495F-BD23-6B0579499456}"/>
                    </a:ext>
                  </a:extLst>
                </p:cNvPr>
                <p:cNvSpPr txBox="1"/>
                <p:nvPr/>
              </p:nvSpPr>
              <p:spPr>
                <a:xfrm>
                  <a:off x="5955219" y="2857763"/>
                  <a:ext cx="430008" cy="369332"/>
                </a:xfrm>
                <a:prstGeom prst="rect">
                  <a:avLst/>
                </a:prstGeom>
                <a:noFill/>
              </p:spPr>
              <p:txBody>
                <a:bodyPr wrap="square" rtlCol="0">
                  <a:spAutoFit/>
                </a:bodyPr>
                <a:lstStyle/>
                <a:p>
                  <a:r>
                    <a:rPr lang="en-GB" dirty="0">
                      <a:solidFill>
                        <a:schemeClr val="tx2"/>
                      </a:solidFill>
                    </a:rPr>
                    <a:t>7</a:t>
                  </a:r>
                </a:p>
              </p:txBody>
            </p:sp>
            <p:sp>
              <p:nvSpPr>
                <p:cNvPr id="35" name="TextBox 34">
                  <a:extLst>
                    <a:ext uri="{FF2B5EF4-FFF2-40B4-BE49-F238E27FC236}">
                      <a16:creationId xmlns:a16="http://schemas.microsoft.com/office/drawing/2014/main" id="{78A14C28-C27A-46A0-A27F-08F5A63577F0}"/>
                    </a:ext>
                  </a:extLst>
                </p:cNvPr>
                <p:cNvSpPr txBox="1"/>
                <p:nvPr/>
              </p:nvSpPr>
              <p:spPr>
                <a:xfrm>
                  <a:off x="5955219" y="2423641"/>
                  <a:ext cx="430008" cy="369332"/>
                </a:xfrm>
                <a:prstGeom prst="rect">
                  <a:avLst/>
                </a:prstGeom>
                <a:noFill/>
              </p:spPr>
              <p:txBody>
                <a:bodyPr wrap="square" rtlCol="0">
                  <a:spAutoFit/>
                </a:bodyPr>
                <a:lstStyle/>
                <a:p>
                  <a:r>
                    <a:rPr lang="en-GB" dirty="0">
                      <a:solidFill>
                        <a:schemeClr val="tx2"/>
                      </a:solidFill>
                    </a:rPr>
                    <a:t>8</a:t>
                  </a:r>
                </a:p>
              </p:txBody>
            </p:sp>
            <p:sp>
              <p:nvSpPr>
                <p:cNvPr id="36" name="TextBox 35">
                  <a:extLst>
                    <a:ext uri="{FF2B5EF4-FFF2-40B4-BE49-F238E27FC236}">
                      <a16:creationId xmlns:a16="http://schemas.microsoft.com/office/drawing/2014/main" id="{1FB90A23-4573-4BD0-9716-97F8ABA3C5F2}"/>
                    </a:ext>
                  </a:extLst>
                </p:cNvPr>
                <p:cNvSpPr txBox="1"/>
                <p:nvPr/>
              </p:nvSpPr>
              <p:spPr>
                <a:xfrm>
                  <a:off x="5957135" y="1999073"/>
                  <a:ext cx="430008" cy="369332"/>
                </a:xfrm>
                <a:prstGeom prst="rect">
                  <a:avLst/>
                </a:prstGeom>
                <a:noFill/>
              </p:spPr>
              <p:txBody>
                <a:bodyPr wrap="square" rtlCol="0">
                  <a:spAutoFit/>
                </a:bodyPr>
                <a:lstStyle/>
                <a:p>
                  <a:r>
                    <a:rPr lang="en-GB" dirty="0">
                      <a:solidFill>
                        <a:schemeClr val="tx2"/>
                      </a:solidFill>
                    </a:rPr>
                    <a:t>9</a:t>
                  </a:r>
                </a:p>
              </p:txBody>
            </p:sp>
            <p:sp>
              <p:nvSpPr>
                <p:cNvPr id="37" name="TextBox 36">
                  <a:extLst>
                    <a:ext uri="{FF2B5EF4-FFF2-40B4-BE49-F238E27FC236}">
                      <a16:creationId xmlns:a16="http://schemas.microsoft.com/office/drawing/2014/main" id="{2694DE01-81C9-45A7-91CB-82D32825E301}"/>
                    </a:ext>
                  </a:extLst>
                </p:cNvPr>
                <p:cNvSpPr txBox="1"/>
                <p:nvPr/>
              </p:nvSpPr>
              <p:spPr>
                <a:xfrm>
                  <a:off x="5831661" y="1576572"/>
                  <a:ext cx="430008" cy="369332"/>
                </a:xfrm>
                <a:prstGeom prst="rect">
                  <a:avLst/>
                </a:prstGeom>
                <a:noFill/>
              </p:spPr>
              <p:txBody>
                <a:bodyPr wrap="square" rtlCol="0">
                  <a:spAutoFit/>
                </a:bodyPr>
                <a:lstStyle/>
                <a:p>
                  <a:r>
                    <a:rPr lang="en-GB" dirty="0">
                      <a:solidFill>
                        <a:schemeClr val="tx2"/>
                      </a:solidFill>
                    </a:rPr>
                    <a:t>10</a:t>
                  </a:r>
                </a:p>
              </p:txBody>
            </p:sp>
            <p:sp>
              <p:nvSpPr>
                <p:cNvPr id="38" name="TextBox 37">
                  <a:extLst>
                    <a:ext uri="{FF2B5EF4-FFF2-40B4-BE49-F238E27FC236}">
                      <a16:creationId xmlns:a16="http://schemas.microsoft.com/office/drawing/2014/main" id="{C7DACF04-F952-46D4-BB57-AC3662A512EB}"/>
                    </a:ext>
                  </a:extLst>
                </p:cNvPr>
                <p:cNvSpPr txBox="1"/>
                <p:nvPr/>
              </p:nvSpPr>
              <p:spPr>
                <a:xfrm>
                  <a:off x="6482563" y="6201234"/>
                  <a:ext cx="430008" cy="369332"/>
                </a:xfrm>
                <a:prstGeom prst="rect">
                  <a:avLst/>
                </a:prstGeom>
                <a:noFill/>
              </p:spPr>
              <p:txBody>
                <a:bodyPr wrap="square" rtlCol="0">
                  <a:spAutoFit/>
                </a:bodyPr>
                <a:lstStyle/>
                <a:p>
                  <a:r>
                    <a:rPr lang="en-GB" dirty="0">
                      <a:solidFill>
                        <a:schemeClr val="tx2"/>
                      </a:solidFill>
                    </a:rPr>
                    <a:t>1</a:t>
                  </a:r>
                </a:p>
              </p:txBody>
            </p:sp>
            <p:sp>
              <p:nvSpPr>
                <p:cNvPr id="39" name="TextBox 38">
                  <a:extLst>
                    <a:ext uri="{FF2B5EF4-FFF2-40B4-BE49-F238E27FC236}">
                      <a16:creationId xmlns:a16="http://schemas.microsoft.com/office/drawing/2014/main" id="{608DFB99-6D37-45BB-B9A7-736130F151EE}"/>
                    </a:ext>
                  </a:extLst>
                </p:cNvPr>
                <p:cNvSpPr txBox="1"/>
                <p:nvPr/>
              </p:nvSpPr>
              <p:spPr>
                <a:xfrm>
                  <a:off x="6925399" y="6198837"/>
                  <a:ext cx="430008" cy="369332"/>
                </a:xfrm>
                <a:prstGeom prst="rect">
                  <a:avLst/>
                </a:prstGeom>
                <a:noFill/>
              </p:spPr>
              <p:txBody>
                <a:bodyPr wrap="square" rtlCol="0">
                  <a:spAutoFit/>
                </a:bodyPr>
                <a:lstStyle/>
                <a:p>
                  <a:r>
                    <a:rPr lang="en-GB" dirty="0">
                      <a:solidFill>
                        <a:schemeClr val="tx2"/>
                      </a:solidFill>
                    </a:rPr>
                    <a:t>2</a:t>
                  </a:r>
                </a:p>
              </p:txBody>
            </p:sp>
            <p:sp>
              <p:nvSpPr>
                <p:cNvPr id="40" name="TextBox 39">
                  <a:extLst>
                    <a:ext uri="{FF2B5EF4-FFF2-40B4-BE49-F238E27FC236}">
                      <a16:creationId xmlns:a16="http://schemas.microsoft.com/office/drawing/2014/main" id="{3948FF59-D9F7-4E07-BD6B-F8C9CB700C25}"/>
                    </a:ext>
                  </a:extLst>
                </p:cNvPr>
                <p:cNvSpPr txBox="1"/>
                <p:nvPr/>
              </p:nvSpPr>
              <p:spPr>
                <a:xfrm>
                  <a:off x="7368235" y="6196780"/>
                  <a:ext cx="430008" cy="369332"/>
                </a:xfrm>
                <a:prstGeom prst="rect">
                  <a:avLst/>
                </a:prstGeom>
                <a:noFill/>
              </p:spPr>
              <p:txBody>
                <a:bodyPr wrap="square" rtlCol="0">
                  <a:spAutoFit/>
                </a:bodyPr>
                <a:lstStyle/>
                <a:p>
                  <a:r>
                    <a:rPr lang="en-GB" dirty="0">
                      <a:solidFill>
                        <a:schemeClr val="tx2"/>
                      </a:solidFill>
                    </a:rPr>
                    <a:t>3</a:t>
                  </a:r>
                </a:p>
              </p:txBody>
            </p:sp>
            <p:sp>
              <p:nvSpPr>
                <p:cNvPr id="41" name="TextBox 40">
                  <a:extLst>
                    <a:ext uri="{FF2B5EF4-FFF2-40B4-BE49-F238E27FC236}">
                      <a16:creationId xmlns:a16="http://schemas.microsoft.com/office/drawing/2014/main" id="{7F2C55AF-A600-4A05-961A-44A24F40EDEA}"/>
                    </a:ext>
                  </a:extLst>
                </p:cNvPr>
                <p:cNvSpPr txBox="1"/>
                <p:nvPr/>
              </p:nvSpPr>
              <p:spPr>
                <a:xfrm>
                  <a:off x="7811027" y="6196780"/>
                  <a:ext cx="430008" cy="369332"/>
                </a:xfrm>
                <a:prstGeom prst="rect">
                  <a:avLst/>
                </a:prstGeom>
                <a:noFill/>
              </p:spPr>
              <p:txBody>
                <a:bodyPr wrap="square" rtlCol="0">
                  <a:spAutoFit/>
                </a:bodyPr>
                <a:lstStyle/>
                <a:p>
                  <a:r>
                    <a:rPr lang="en-GB" dirty="0">
                      <a:solidFill>
                        <a:schemeClr val="tx2"/>
                      </a:solidFill>
                    </a:rPr>
                    <a:t>4</a:t>
                  </a:r>
                </a:p>
              </p:txBody>
            </p:sp>
            <p:sp>
              <p:nvSpPr>
                <p:cNvPr id="42" name="TextBox 41">
                  <a:extLst>
                    <a:ext uri="{FF2B5EF4-FFF2-40B4-BE49-F238E27FC236}">
                      <a16:creationId xmlns:a16="http://schemas.microsoft.com/office/drawing/2014/main" id="{DDF19FD2-9D2A-4017-A0D2-E1D23BF9D9E6}"/>
                    </a:ext>
                  </a:extLst>
                </p:cNvPr>
                <p:cNvSpPr txBox="1"/>
                <p:nvPr/>
              </p:nvSpPr>
              <p:spPr>
                <a:xfrm>
                  <a:off x="8240586" y="6194383"/>
                  <a:ext cx="430008" cy="369332"/>
                </a:xfrm>
                <a:prstGeom prst="rect">
                  <a:avLst/>
                </a:prstGeom>
                <a:noFill/>
              </p:spPr>
              <p:txBody>
                <a:bodyPr wrap="square" rtlCol="0">
                  <a:spAutoFit/>
                </a:bodyPr>
                <a:lstStyle/>
                <a:p>
                  <a:r>
                    <a:rPr lang="en-GB" dirty="0">
                      <a:solidFill>
                        <a:schemeClr val="tx2"/>
                      </a:solidFill>
                    </a:rPr>
                    <a:t>5</a:t>
                  </a:r>
                </a:p>
              </p:txBody>
            </p:sp>
            <p:sp>
              <p:nvSpPr>
                <p:cNvPr id="43" name="TextBox 42">
                  <a:extLst>
                    <a:ext uri="{FF2B5EF4-FFF2-40B4-BE49-F238E27FC236}">
                      <a16:creationId xmlns:a16="http://schemas.microsoft.com/office/drawing/2014/main" id="{AE1BE34B-0347-4F06-A383-0CD5007D0EF6}"/>
                    </a:ext>
                  </a:extLst>
                </p:cNvPr>
                <p:cNvSpPr txBox="1"/>
                <p:nvPr/>
              </p:nvSpPr>
              <p:spPr>
                <a:xfrm>
                  <a:off x="8695626" y="6212273"/>
                  <a:ext cx="430008" cy="369332"/>
                </a:xfrm>
                <a:prstGeom prst="rect">
                  <a:avLst/>
                </a:prstGeom>
                <a:noFill/>
              </p:spPr>
              <p:txBody>
                <a:bodyPr wrap="square" rtlCol="0">
                  <a:spAutoFit/>
                </a:bodyPr>
                <a:lstStyle/>
                <a:p>
                  <a:r>
                    <a:rPr lang="en-GB" dirty="0">
                      <a:solidFill>
                        <a:schemeClr val="tx2"/>
                      </a:solidFill>
                    </a:rPr>
                    <a:t>6</a:t>
                  </a:r>
                </a:p>
              </p:txBody>
            </p:sp>
            <p:sp>
              <p:nvSpPr>
                <p:cNvPr id="44" name="TextBox 43">
                  <a:extLst>
                    <a:ext uri="{FF2B5EF4-FFF2-40B4-BE49-F238E27FC236}">
                      <a16:creationId xmlns:a16="http://schemas.microsoft.com/office/drawing/2014/main" id="{4658E600-6F87-4681-9711-1C8FEFD356C0}"/>
                    </a:ext>
                  </a:extLst>
                </p:cNvPr>
                <p:cNvSpPr txBox="1"/>
                <p:nvPr/>
              </p:nvSpPr>
              <p:spPr>
                <a:xfrm>
                  <a:off x="9137969" y="6200947"/>
                  <a:ext cx="430008" cy="369332"/>
                </a:xfrm>
                <a:prstGeom prst="rect">
                  <a:avLst/>
                </a:prstGeom>
                <a:noFill/>
              </p:spPr>
              <p:txBody>
                <a:bodyPr wrap="square" rtlCol="0">
                  <a:spAutoFit/>
                </a:bodyPr>
                <a:lstStyle/>
                <a:p>
                  <a:r>
                    <a:rPr lang="en-GB" dirty="0">
                      <a:solidFill>
                        <a:schemeClr val="tx2"/>
                      </a:solidFill>
                    </a:rPr>
                    <a:t>7</a:t>
                  </a:r>
                </a:p>
              </p:txBody>
            </p:sp>
            <p:sp>
              <p:nvSpPr>
                <p:cNvPr id="45" name="TextBox 44">
                  <a:extLst>
                    <a:ext uri="{FF2B5EF4-FFF2-40B4-BE49-F238E27FC236}">
                      <a16:creationId xmlns:a16="http://schemas.microsoft.com/office/drawing/2014/main" id="{FE148E1D-1D79-4BBA-887B-87B8742CEEB6}"/>
                    </a:ext>
                  </a:extLst>
                </p:cNvPr>
                <p:cNvSpPr txBox="1"/>
                <p:nvPr/>
              </p:nvSpPr>
              <p:spPr>
                <a:xfrm>
                  <a:off x="9580761" y="6200567"/>
                  <a:ext cx="430008" cy="369332"/>
                </a:xfrm>
                <a:prstGeom prst="rect">
                  <a:avLst/>
                </a:prstGeom>
                <a:noFill/>
              </p:spPr>
              <p:txBody>
                <a:bodyPr wrap="square" rtlCol="0">
                  <a:spAutoFit/>
                </a:bodyPr>
                <a:lstStyle/>
                <a:p>
                  <a:r>
                    <a:rPr lang="en-GB" dirty="0">
                      <a:solidFill>
                        <a:schemeClr val="tx2"/>
                      </a:solidFill>
                    </a:rPr>
                    <a:t>8</a:t>
                  </a:r>
                </a:p>
              </p:txBody>
            </p:sp>
            <p:sp>
              <p:nvSpPr>
                <p:cNvPr id="46" name="TextBox 45">
                  <a:extLst>
                    <a:ext uri="{FF2B5EF4-FFF2-40B4-BE49-F238E27FC236}">
                      <a16:creationId xmlns:a16="http://schemas.microsoft.com/office/drawing/2014/main" id="{7804D80C-4A24-4E65-8C57-8399CB72CCCF}"/>
                    </a:ext>
                  </a:extLst>
                </p:cNvPr>
                <p:cNvSpPr txBox="1"/>
                <p:nvPr/>
              </p:nvSpPr>
              <p:spPr>
                <a:xfrm>
                  <a:off x="10018031" y="6194383"/>
                  <a:ext cx="430008" cy="369332"/>
                </a:xfrm>
                <a:prstGeom prst="rect">
                  <a:avLst/>
                </a:prstGeom>
                <a:noFill/>
              </p:spPr>
              <p:txBody>
                <a:bodyPr wrap="square" rtlCol="0">
                  <a:spAutoFit/>
                </a:bodyPr>
                <a:lstStyle/>
                <a:p>
                  <a:r>
                    <a:rPr lang="en-GB" dirty="0">
                      <a:solidFill>
                        <a:schemeClr val="tx2"/>
                      </a:solidFill>
                    </a:rPr>
                    <a:t>9</a:t>
                  </a:r>
                </a:p>
              </p:txBody>
            </p:sp>
            <p:sp>
              <p:nvSpPr>
                <p:cNvPr id="47" name="TextBox 46">
                  <a:extLst>
                    <a:ext uri="{FF2B5EF4-FFF2-40B4-BE49-F238E27FC236}">
                      <a16:creationId xmlns:a16="http://schemas.microsoft.com/office/drawing/2014/main" id="{ACEE1E98-AB71-466F-8D41-3DA19E6FFE7C}"/>
                    </a:ext>
                  </a:extLst>
                </p:cNvPr>
                <p:cNvSpPr txBox="1"/>
                <p:nvPr/>
              </p:nvSpPr>
              <p:spPr>
                <a:xfrm>
                  <a:off x="10391350" y="6194383"/>
                  <a:ext cx="430008" cy="369332"/>
                </a:xfrm>
                <a:prstGeom prst="rect">
                  <a:avLst/>
                </a:prstGeom>
                <a:noFill/>
              </p:spPr>
              <p:txBody>
                <a:bodyPr wrap="square" rtlCol="0">
                  <a:spAutoFit/>
                </a:bodyPr>
                <a:lstStyle/>
                <a:p>
                  <a:r>
                    <a:rPr lang="en-GB" dirty="0">
                      <a:solidFill>
                        <a:schemeClr val="tx2"/>
                      </a:solidFill>
                    </a:rPr>
                    <a:t>10</a:t>
                  </a:r>
                </a:p>
              </p:txBody>
            </p:sp>
            <p:sp>
              <p:nvSpPr>
                <p:cNvPr id="48" name="TextBox 47">
                  <a:extLst>
                    <a:ext uri="{FF2B5EF4-FFF2-40B4-BE49-F238E27FC236}">
                      <a16:creationId xmlns:a16="http://schemas.microsoft.com/office/drawing/2014/main" id="{89F740B9-B018-4DA4-8C9A-CF4C8C32747C}"/>
                    </a:ext>
                  </a:extLst>
                </p:cNvPr>
                <p:cNvSpPr txBox="1"/>
                <p:nvPr/>
              </p:nvSpPr>
              <p:spPr>
                <a:xfrm>
                  <a:off x="6039727" y="6212273"/>
                  <a:ext cx="430008" cy="369332"/>
                </a:xfrm>
                <a:prstGeom prst="rect">
                  <a:avLst/>
                </a:prstGeom>
                <a:noFill/>
              </p:spPr>
              <p:txBody>
                <a:bodyPr wrap="square" rtlCol="0">
                  <a:spAutoFit/>
                </a:bodyPr>
                <a:lstStyle/>
                <a:p>
                  <a:r>
                    <a:rPr lang="en-GB" dirty="0">
                      <a:solidFill>
                        <a:schemeClr val="tx2"/>
                      </a:solidFill>
                    </a:rPr>
                    <a:t>0</a:t>
                  </a:r>
                </a:p>
              </p:txBody>
            </p:sp>
            <p:sp>
              <p:nvSpPr>
                <p:cNvPr id="49" name="TextBox 48">
                  <a:extLst>
                    <a:ext uri="{FF2B5EF4-FFF2-40B4-BE49-F238E27FC236}">
                      <a16:creationId xmlns:a16="http://schemas.microsoft.com/office/drawing/2014/main" id="{830A3330-C6B3-48B7-B412-0BFCC209D5A7}"/>
                    </a:ext>
                  </a:extLst>
                </p:cNvPr>
                <p:cNvSpPr txBox="1"/>
                <p:nvPr/>
              </p:nvSpPr>
              <p:spPr>
                <a:xfrm>
                  <a:off x="1466904" y="6200068"/>
                  <a:ext cx="568863" cy="369332"/>
                </a:xfrm>
                <a:prstGeom prst="rect">
                  <a:avLst/>
                </a:prstGeom>
                <a:noFill/>
              </p:spPr>
              <p:txBody>
                <a:bodyPr wrap="square" rtlCol="0">
                  <a:spAutoFit/>
                </a:bodyPr>
                <a:lstStyle/>
                <a:p>
                  <a:r>
                    <a:rPr lang="en-GB" dirty="0">
                      <a:solidFill>
                        <a:schemeClr val="tx2"/>
                      </a:solidFill>
                    </a:rPr>
                    <a:t>-10</a:t>
                  </a:r>
                </a:p>
              </p:txBody>
            </p:sp>
            <p:sp>
              <p:nvSpPr>
                <p:cNvPr id="50" name="TextBox 49">
                  <a:extLst>
                    <a:ext uri="{FF2B5EF4-FFF2-40B4-BE49-F238E27FC236}">
                      <a16:creationId xmlns:a16="http://schemas.microsoft.com/office/drawing/2014/main" id="{4F47A06D-3557-46B5-88C6-10C263C2C3F7}"/>
                    </a:ext>
                  </a:extLst>
                </p:cNvPr>
                <p:cNvSpPr txBox="1"/>
                <p:nvPr/>
              </p:nvSpPr>
              <p:spPr>
                <a:xfrm>
                  <a:off x="2048595" y="6197671"/>
                  <a:ext cx="430008" cy="369332"/>
                </a:xfrm>
                <a:prstGeom prst="rect">
                  <a:avLst/>
                </a:prstGeom>
                <a:noFill/>
              </p:spPr>
              <p:txBody>
                <a:bodyPr wrap="square" rtlCol="0">
                  <a:spAutoFit/>
                </a:bodyPr>
                <a:lstStyle/>
                <a:p>
                  <a:r>
                    <a:rPr lang="en-GB" dirty="0">
                      <a:solidFill>
                        <a:schemeClr val="tx2"/>
                      </a:solidFill>
                    </a:rPr>
                    <a:t>-9</a:t>
                  </a:r>
                </a:p>
              </p:txBody>
            </p:sp>
            <p:sp>
              <p:nvSpPr>
                <p:cNvPr id="51" name="TextBox 50">
                  <a:extLst>
                    <a:ext uri="{FF2B5EF4-FFF2-40B4-BE49-F238E27FC236}">
                      <a16:creationId xmlns:a16="http://schemas.microsoft.com/office/drawing/2014/main" id="{4EB5CFE1-C2EE-4AFF-ACAD-BDCF7E8E258A}"/>
                    </a:ext>
                  </a:extLst>
                </p:cNvPr>
                <p:cNvSpPr txBox="1"/>
                <p:nvPr/>
              </p:nvSpPr>
              <p:spPr>
                <a:xfrm>
                  <a:off x="2491431" y="6195614"/>
                  <a:ext cx="430008" cy="369332"/>
                </a:xfrm>
                <a:prstGeom prst="rect">
                  <a:avLst/>
                </a:prstGeom>
                <a:noFill/>
              </p:spPr>
              <p:txBody>
                <a:bodyPr wrap="square" rtlCol="0">
                  <a:spAutoFit/>
                </a:bodyPr>
                <a:lstStyle/>
                <a:p>
                  <a:r>
                    <a:rPr lang="en-GB" dirty="0">
                      <a:solidFill>
                        <a:schemeClr val="tx2"/>
                      </a:solidFill>
                    </a:rPr>
                    <a:t>-8</a:t>
                  </a:r>
                </a:p>
              </p:txBody>
            </p:sp>
            <p:sp>
              <p:nvSpPr>
                <p:cNvPr id="52" name="TextBox 51">
                  <a:extLst>
                    <a:ext uri="{FF2B5EF4-FFF2-40B4-BE49-F238E27FC236}">
                      <a16:creationId xmlns:a16="http://schemas.microsoft.com/office/drawing/2014/main" id="{35A03822-D045-4E50-9312-3DB8780FAC93}"/>
                    </a:ext>
                  </a:extLst>
                </p:cNvPr>
                <p:cNvSpPr txBox="1"/>
                <p:nvPr/>
              </p:nvSpPr>
              <p:spPr>
                <a:xfrm>
                  <a:off x="2934223" y="6195614"/>
                  <a:ext cx="430008" cy="369332"/>
                </a:xfrm>
                <a:prstGeom prst="rect">
                  <a:avLst/>
                </a:prstGeom>
                <a:noFill/>
              </p:spPr>
              <p:txBody>
                <a:bodyPr wrap="square" rtlCol="0">
                  <a:spAutoFit/>
                </a:bodyPr>
                <a:lstStyle/>
                <a:p>
                  <a:r>
                    <a:rPr lang="en-GB" dirty="0">
                      <a:solidFill>
                        <a:schemeClr val="tx2"/>
                      </a:solidFill>
                    </a:rPr>
                    <a:t>-7</a:t>
                  </a:r>
                </a:p>
              </p:txBody>
            </p:sp>
            <p:sp>
              <p:nvSpPr>
                <p:cNvPr id="53" name="TextBox 52">
                  <a:extLst>
                    <a:ext uri="{FF2B5EF4-FFF2-40B4-BE49-F238E27FC236}">
                      <a16:creationId xmlns:a16="http://schemas.microsoft.com/office/drawing/2014/main" id="{B09909B3-816F-4442-9781-F6192463379C}"/>
                    </a:ext>
                  </a:extLst>
                </p:cNvPr>
                <p:cNvSpPr txBox="1"/>
                <p:nvPr/>
              </p:nvSpPr>
              <p:spPr>
                <a:xfrm>
                  <a:off x="3363782" y="6193217"/>
                  <a:ext cx="430008" cy="369332"/>
                </a:xfrm>
                <a:prstGeom prst="rect">
                  <a:avLst/>
                </a:prstGeom>
                <a:noFill/>
              </p:spPr>
              <p:txBody>
                <a:bodyPr wrap="square" rtlCol="0">
                  <a:spAutoFit/>
                </a:bodyPr>
                <a:lstStyle/>
                <a:p>
                  <a:r>
                    <a:rPr lang="en-GB" dirty="0">
                      <a:solidFill>
                        <a:schemeClr val="tx2"/>
                      </a:solidFill>
                    </a:rPr>
                    <a:t>-6</a:t>
                  </a:r>
                </a:p>
              </p:txBody>
            </p:sp>
            <p:sp>
              <p:nvSpPr>
                <p:cNvPr id="54" name="TextBox 53">
                  <a:extLst>
                    <a:ext uri="{FF2B5EF4-FFF2-40B4-BE49-F238E27FC236}">
                      <a16:creationId xmlns:a16="http://schemas.microsoft.com/office/drawing/2014/main" id="{21BD147A-A59A-46CD-A91B-122BF545C885}"/>
                    </a:ext>
                  </a:extLst>
                </p:cNvPr>
                <p:cNvSpPr txBox="1"/>
                <p:nvPr/>
              </p:nvSpPr>
              <p:spPr>
                <a:xfrm>
                  <a:off x="3818822" y="6211107"/>
                  <a:ext cx="430008" cy="369332"/>
                </a:xfrm>
                <a:prstGeom prst="rect">
                  <a:avLst/>
                </a:prstGeom>
                <a:noFill/>
              </p:spPr>
              <p:txBody>
                <a:bodyPr wrap="square" rtlCol="0">
                  <a:spAutoFit/>
                </a:bodyPr>
                <a:lstStyle/>
                <a:p>
                  <a:r>
                    <a:rPr lang="en-GB" dirty="0">
                      <a:solidFill>
                        <a:schemeClr val="tx2"/>
                      </a:solidFill>
                    </a:rPr>
                    <a:t>-5</a:t>
                  </a:r>
                </a:p>
              </p:txBody>
            </p:sp>
            <p:sp>
              <p:nvSpPr>
                <p:cNvPr id="55" name="TextBox 54">
                  <a:extLst>
                    <a:ext uri="{FF2B5EF4-FFF2-40B4-BE49-F238E27FC236}">
                      <a16:creationId xmlns:a16="http://schemas.microsoft.com/office/drawing/2014/main" id="{CE14E546-34AF-4567-B78B-2B69CA6DC71F}"/>
                    </a:ext>
                  </a:extLst>
                </p:cNvPr>
                <p:cNvSpPr txBox="1"/>
                <p:nvPr/>
              </p:nvSpPr>
              <p:spPr>
                <a:xfrm>
                  <a:off x="4261165" y="6199781"/>
                  <a:ext cx="430008" cy="369332"/>
                </a:xfrm>
                <a:prstGeom prst="rect">
                  <a:avLst/>
                </a:prstGeom>
                <a:noFill/>
              </p:spPr>
              <p:txBody>
                <a:bodyPr wrap="square" rtlCol="0">
                  <a:spAutoFit/>
                </a:bodyPr>
                <a:lstStyle/>
                <a:p>
                  <a:r>
                    <a:rPr lang="en-GB" dirty="0">
                      <a:solidFill>
                        <a:schemeClr val="tx2"/>
                      </a:solidFill>
                    </a:rPr>
                    <a:t>-4</a:t>
                  </a:r>
                </a:p>
              </p:txBody>
            </p:sp>
            <p:sp>
              <p:nvSpPr>
                <p:cNvPr id="56" name="TextBox 55">
                  <a:extLst>
                    <a:ext uri="{FF2B5EF4-FFF2-40B4-BE49-F238E27FC236}">
                      <a16:creationId xmlns:a16="http://schemas.microsoft.com/office/drawing/2014/main" id="{73EB7E6C-9310-4610-A7D2-4325838DFFD4}"/>
                    </a:ext>
                  </a:extLst>
                </p:cNvPr>
                <p:cNvSpPr txBox="1"/>
                <p:nvPr/>
              </p:nvSpPr>
              <p:spPr>
                <a:xfrm>
                  <a:off x="4703957" y="6199401"/>
                  <a:ext cx="430008" cy="369332"/>
                </a:xfrm>
                <a:prstGeom prst="rect">
                  <a:avLst/>
                </a:prstGeom>
                <a:noFill/>
              </p:spPr>
              <p:txBody>
                <a:bodyPr wrap="square" rtlCol="0">
                  <a:spAutoFit/>
                </a:bodyPr>
                <a:lstStyle/>
                <a:p>
                  <a:r>
                    <a:rPr lang="en-GB" dirty="0">
                      <a:solidFill>
                        <a:schemeClr val="tx2"/>
                      </a:solidFill>
                    </a:rPr>
                    <a:t>-3</a:t>
                  </a:r>
                </a:p>
              </p:txBody>
            </p:sp>
            <p:sp>
              <p:nvSpPr>
                <p:cNvPr id="57" name="TextBox 56">
                  <a:extLst>
                    <a:ext uri="{FF2B5EF4-FFF2-40B4-BE49-F238E27FC236}">
                      <a16:creationId xmlns:a16="http://schemas.microsoft.com/office/drawing/2014/main" id="{72A9CB82-D6C5-472B-83D9-FFCBD3C961C6}"/>
                    </a:ext>
                  </a:extLst>
                </p:cNvPr>
                <p:cNvSpPr txBox="1"/>
                <p:nvPr/>
              </p:nvSpPr>
              <p:spPr>
                <a:xfrm>
                  <a:off x="5141227" y="6193217"/>
                  <a:ext cx="430008" cy="369332"/>
                </a:xfrm>
                <a:prstGeom prst="rect">
                  <a:avLst/>
                </a:prstGeom>
                <a:noFill/>
              </p:spPr>
              <p:txBody>
                <a:bodyPr wrap="square" rtlCol="0">
                  <a:spAutoFit/>
                </a:bodyPr>
                <a:lstStyle/>
                <a:p>
                  <a:r>
                    <a:rPr lang="en-GB" dirty="0">
                      <a:solidFill>
                        <a:schemeClr val="tx2"/>
                      </a:solidFill>
                    </a:rPr>
                    <a:t>-2</a:t>
                  </a:r>
                </a:p>
              </p:txBody>
            </p:sp>
            <p:sp>
              <p:nvSpPr>
                <p:cNvPr id="58" name="TextBox 57">
                  <a:extLst>
                    <a:ext uri="{FF2B5EF4-FFF2-40B4-BE49-F238E27FC236}">
                      <a16:creationId xmlns:a16="http://schemas.microsoft.com/office/drawing/2014/main" id="{B468B4C1-F714-44A8-92FE-9B0A17154C56}"/>
                    </a:ext>
                  </a:extLst>
                </p:cNvPr>
                <p:cNvSpPr txBox="1"/>
                <p:nvPr/>
              </p:nvSpPr>
              <p:spPr>
                <a:xfrm>
                  <a:off x="5547968" y="6203633"/>
                  <a:ext cx="430008" cy="369332"/>
                </a:xfrm>
                <a:prstGeom prst="rect">
                  <a:avLst/>
                </a:prstGeom>
                <a:noFill/>
              </p:spPr>
              <p:txBody>
                <a:bodyPr wrap="square" rtlCol="0">
                  <a:spAutoFit/>
                </a:bodyPr>
                <a:lstStyle/>
                <a:p>
                  <a:r>
                    <a:rPr lang="en-GB" dirty="0">
                      <a:solidFill>
                        <a:schemeClr val="tx2"/>
                      </a:solidFill>
                    </a:rPr>
                    <a:t>-1</a:t>
                  </a:r>
                </a:p>
              </p:txBody>
            </p:sp>
          </p:grpSp>
        </p:grpSp>
      </p:grpSp>
      <p:pic>
        <p:nvPicPr>
          <p:cNvPr id="65" name="Picture 6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785" y="5947953"/>
            <a:ext cx="911490" cy="676849"/>
          </a:xfrm>
          <a:prstGeom prst="rect">
            <a:avLst/>
          </a:prstGeom>
        </p:spPr>
      </p:pic>
      <p:sp>
        <p:nvSpPr>
          <p:cNvPr id="66" name="TextBox 65"/>
          <p:cNvSpPr txBox="1"/>
          <p:nvPr/>
        </p:nvSpPr>
        <p:spPr>
          <a:xfrm>
            <a:off x="251759" y="86562"/>
            <a:ext cx="10455429" cy="830997"/>
          </a:xfrm>
          <a:prstGeom prst="rect">
            <a:avLst/>
          </a:prstGeom>
          <a:noFill/>
        </p:spPr>
        <p:txBody>
          <a:bodyPr wrap="square" rtlCol="0">
            <a:spAutoFit/>
          </a:bodyPr>
          <a:lstStyle/>
          <a:p>
            <a:r>
              <a:rPr lang="en-GB" sz="2400" i="1" dirty="0" smtClean="0">
                <a:solidFill>
                  <a:srgbClr val="C00000"/>
                </a:solidFill>
                <a:latin typeface="Calibri" panose="020F0502020204030204" pitchFamily="34" charset="0"/>
              </a:rPr>
              <a:t>Task 6:</a:t>
            </a:r>
          </a:p>
          <a:p>
            <a:r>
              <a:rPr lang="en-GB" sz="2400" i="1" dirty="0" smtClean="0">
                <a:solidFill>
                  <a:srgbClr val="C00000"/>
                </a:solidFill>
                <a:latin typeface="Calibri" panose="020F0502020204030204" pitchFamily="34" charset="0"/>
              </a:rPr>
              <a:t>Here are the coordinates of a rectangle: (2,1), (3,1), (2,4), (3,4).</a:t>
            </a:r>
            <a:endParaRPr lang="en-GB" sz="2400" dirty="0">
              <a:solidFill>
                <a:srgbClr val="C00000"/>
              </a:solidFill>
              <a:latin typeface="Calibri" panose="020F0502020204030204" pitchFamily="34" charset="0"/>
            </a:endParaRPr>
          </a:p>
        </p:txBody>
      </p:sp>
      <p:sp>
        <p:nvSpPr>
          <p:cNvPr id="67" name="TextBox 66"/>
          <p:cNvSpPr txBox="1"/>
          <p:nvPr/>
        </p:nvSpPr>
        <p:spPr>
          <a:xfrm>
            <a:off x="1660777" y="6008372"/>
            <a:ext cx="9968662" cy="646331"/>
          </a:xfrm>
          <a:prstGeom prst="rect">
            <a:avLst/>
          </a:prstGeom>
          <a:noFill/>
        </p:spPr>
        <p:txBody>
          <a:bodyPr wrap="square" rtlCol="0">
            <a:spAutoFit/>
          </a:bodyPr>
          <a:lstStyle/>
          <a:p>
            <a:r>
              <a:rPr lang="en-GB" dirty="0" smtClean="0">
                <a:solidFill>
                  <a:srgbClr val="C00000"/>
                </a:solidFill>
                <a:latin typeface="Calibri" panose="020F0502020204030204" pitchFamily="34" charset="0"/>
              </a:rPr>
              <a:t>Two of the coordinates are (-5,1) and (-6,4) after it has been translated.</a:t>
            </a:r>
          </a:p>
          <a:p>
            <a:r>
              <a:rPr lang="en-GB" dirty="0" smtClean="0">
                <a:solidFill>
                  <a:srgbClr val="C00000"/>
                </a:solidFill>
                <a:latin typeface="Calibri" panose="020F0502020204030204" pitchFamily="34" charset="0"/>
              </a:rPr>
              <a:t>What are the </a:t>
            </a:r>
            <a:r>
              <a:rPr lang="en-GB" dirty="0" err="1" smtClean="0">
                <a:solidFill>
                  <a:srgbClr val="C00000"/>
                </a:solidFill>
                <a:latin typeface="Calibri" panose="020F0502020204030204" pitchFamily="34" charset="0"/>
              </a:rPr>
              <a:t>tw</a:t>
            </a:r>
            <a:r>
              <a:rPr lang="en-GB" dirty="0" smtClean="0">
                <a:solidFill>
                  <a:srgbClr val="C00000"/>
                </a:solidFill>
                <a:latin typeface="Calibri" panose="020F0502020204030204" pitchFamily="34" charset="0"/>
              </a:rPr>
              <a:t> other coordinates and can you plot both rectangles on the grid, above? </a:t>
            </a:r>
            <a:endParaRPr lang="en-GB" dirty="0">
              <a:solidFill>
                <a:srgbClr val="C00000"/>
              </a:solidFill>
              <a:latin typeface="Calibri" panose="020F0502020204030204" pitchFamily="34" charset="0"/>
            </a:endParaRPr>
          </a:p>
        </p:txBody>
      </p:sp>
    </p:spTree>
    <p:extLst>
      <p:ext uri="{BB962C8B-B14F-4D97-AF65-F5344CB8AC3E}">
        <p14:creationId xmlns:p14="http://schemas.microsoft.com/office/powerpoint/2010/main" val="863733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wipe(down)">
                                      <p:cBhvr>
                                        <p:cTn id="7"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8FB7DFA6-9076-4AB6-95B4-AD8A7D7D1056}"/>
              </a:ext>
            </a:extLst>
          </p:cNvPr>
          <p:cNvGrpSpPr/>
          <p:nvPr/>
        </p:nvGrpSpPr>
        <p:grpSpPr>
          <a:xfrm>
            <a:off x="1079086" y="774987"/>
            <a:ext cx="10259617" cy="5273520"/>
            <a:chOff x="1466904" y="1308085"/>
            <a:chExt cx="10259617" cy="5273520"/>
          </a:xfrm>
        </p:grpSpPr>
        <p:grpSp>
          <p:nvGrpSpPr>
            <p:cNvPr id="19" name="Group 18">
              <a:extLst>
                <a:ext uri="{FF2B5EF4-FFF2-40B4-BE49-F238E27FC236}">
                  <a16:creationId xmlns:a16="http://schemas.microsoft.com/office/drawing/2014/main" id="{D4755C20-278D-4E0B-AD7F-48CC6F3E895B}"/>
                </a:ext>
              </a:extLst>
            </p:cNvPr>
            <p:cNvGrpSpPr/>
            <p:nvPr/>
          </p:nvGrpSpPr>
          <p:grpSpPr>
            <a:xfrm>
              <a:off x="1639180" y="1615399"/>
              <a:ext cx="4335339" cy="4632759"/>
              <a:chOff x="1639180" y="1615399"/>
              <a:chExt cx="4335339" cy="4632759"/>
            </a:xfrm>
          </p:grpSpPr>
          <p:pic>
            <p:nvPicPr>
              <p:cNvPr id="63" name="Picture 2" descr="Image result for square paper">
                <a:extLst>
                  <a:ext uri="{FF2B5EF4-FFF2-40B4-BE49-F238E27FC236}">
                    <a16:creationId xmlns:a16="http://schemas.microsoft.com/office/drawing/2014/main" id="{11058A98-7056-46CC-BB49-6EE5ECAB976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0877"/>
              <a:stretch/>
            </p:blipFill>
            <p:spPr bwMode="auto">
              <a:xfrm rot="5400000">
                <a:off x="1928990" y="1325589"/>
                <a:ext cx="3752057" cy="4331677"/>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2" descr="Image result for square paper">
                <a:extLst>
                  <a:ext uri="{FF2B5EF4-FFF2-40B4-BE49-F238E27FC236}">
                    <a16:creationId xmlns:a16="http://schemas.microsoft.com/office/drawing/2014/main" id="{453E3A97-E113-49DB-BCE4-5442068B05B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0877"/>
              <a:stretch/>
            </p:blipFill>
            <p:spPr bwMode="auto">
              <a:xfrm rot="5400000">
                <a:off x="1932651" y="2206291"/>
                <a:ext cx="3752057" cy="433167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a:extLst>
                <a:ext uri="{FF2B5EF4-FFF2-40B4-BE49-F238E27FC236}">
                  <a16:creationId xmlns:a16="http://schemas.microsoft.com/office/drawing/2014/main" id="{BFF00524-12A7-4CE8-9C5A-D516B7E435A0}"/>
                </a:ext>
              </a:extLst>
            </p:cNvPr>
            <p:cNvGrpSpPr/>
            <p:nvPr/>
          </p:nvGrpSpPr>
          <p:grpSpPr>
            <a:xfrm>
              <a:off x="1466904" y="1308085"/>
              <a:ext cx="10259617" cy="5273520"/>
              <a:chOff x="1466904" y="1308085"/>
              <a:chExt cx="10259617" cy="5273520"/>
            </a:xfrm>
          </p:grpSpPr>
          <p:grpSp>
            <p:nvGrpSpPr>
              <p:cNvPr id="24" name="Group 23">
                <a:extLst>
                  <a:ext uri="{FF2B5EF4-FFF2-40B4-BE49-F238E27FC236}">
                    <a16:creationId xmlns:a16="http://schemas.microsoft.com/office/drawing/2014/main" id="{EE7784F6-6C71-4FA3-A39C-D7BD2F2E5AA4}"/>
                  </a:ext>
                </a:extLst>
              </p:cNvPr>
              <p:cNvGrpSpPr/>
              <p:nvPr/>
            </p:nvGrpSpPr>
            <p:grpSpPr>
              <a:xfrm>
                <a:off x="1760343" y="1622802"/>
                <a:ext cx="9074012" cy="4632759"/>
                <a:chOff x="1760343" y="1622802"/>
                <a:chExt cx="9074012" cy="4632759"/>
              </a:xfrm>
            </p:grpSpPr>
            <p:pic>
              <p:nvPicPr>
                <p:cNvPr id="59" name="Picture 2" descr="Image result for square paper">
                  <a:extLst>
                    <a:ext uri="{FF2B5EF4-FFF2-40B4-BE49-F238E27FC236}">
                      <a16:creationId xmlns:a16="http://schemas.microsoft.com/office/drawing/2014/main" id="{168B1CD9-C20B-4B18-A70E-0E3115FA14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6522951" y="1949375"/>
                  <a:ext cx="3752057" cy="4860316"/>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 descr="Image result for square paper">
                  <a:extLst>
                    <a:ext uri="{FF2B5EF4-FFF2-40B4-BE49-F238E27FC236}">
                      <a16:creationId xmlns:a16="http://schemas.microsoft.com/office/drawing/2014/main" id="{19A9F63C-0070-4FB6-87A6-0519D19487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6528168" y="1068673"/>
                  <a:ext cx="3752057" cy="4860316"/>
                </a:xfrm>
                <a:prstGeom prst="rect">
                  <a:avLst/>
                </a:prstGeom>
                <a:noFill/>
                <a:extLst>
                  <a:ext uri="{909E8E84-426E-40DD-AFC4-6F175D3DCCD1}">
                    <a14:hiddenFill xmlns:a14="http://schemas.microsoft.com/office/drawing/2010/main">
                      <a:solidFill>
                        <a:srgbClr val="FFFFFF"/>
                      </a:solidFill>
                    </a14:hiddenFill>
                  </a:ext>
                </a:extLst>
              </p:spPr>
            </p:pic>
            <p:cxnSp>
              <p:nvCxnSpPr>
                <p:cNvPr id="61" name="Straight Connector 60">
                  <a:extLst>
                    <a:ext uri="{FF2B5EF4-FFF2-40B4-BE49-F238E27FC236}">
                      <a16:creationId xmlns:a16="http://schemas.microsoft.com/office/drawing/2014/main" id="{61C150A3-E2BA-420F-89A2-DC3CDDD302B8}"/>
                    </a:ext>
                  </a:extLst>
                </p:cNvPr>
                <p:cNvCxnSpPr>
                  <a:cxnSpLocks/>
                </p:cNvCxnSpPr>
                <p:nvPr/>
              </p:nvCxnSpPr>
              <p:spPr>
                <a:xfrm>
                  <a:off x="6195842" y="1748901"/>
                  <a:ext cx="2701" cy="439149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9184874-3332-485F-8E9B-145F4B82866C}"/>
                    </a:ext>
                  </a:extLst>
                </p:cNvPr>
                <p:cNvCxnSpPr>
                  <a:cxnSpLocks/>
                </p:cNvCxnSpPr>
                <p:nvPr/>
              </p:nvCxnSpPr>
              <p:spPr>
                <a:xfrm flipH="1" flipV="1">
                  <a:off x="1760343" y="6119407"/>
                  <a:ext cx="8866341" cy="613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EB55D42A-1FE1-42EA-B216-04C6E1BA42FE}"/>
                  </a:ext>
                </a:extLst>
              </p:cNvPr>
              <p:cNvGrpSpPr/>
              <p:nvPr/>
            </p:nvGrpSpPr>
            <p:grpSpPr>
              <a:xfrm>
                <a:off x="1466904" y="1308085"/>
                <a:ext cx="10259617" cy="5273520"/>
                <a:chOff x="1466904" y="1308085"/>
                <a:chExt cx="10259617" cy="5273520"/>
              </a:xfrm>
            </p:grpSpPr>
            <p:sp>
              <p:nvSpPr>
                <p:cNvPr id="26" name="TextBox 25">
                  <a:extLst>
                    <a:ext uri="{FF2B5EF4-FFF2-40B4-BE49-F238E27FC236}">
                      <a16:creationId xmlns:a16="http://schemas.microsoft.com/office/drawing/2014/main" id="{8453C04A-9465-4ECA-B551-987658F60686}"/>
                    </a:ext>
                  </a:extLst>
                </p:cNvPr>
                <p:cNvSpPr txBox="1"/>
                <p:nvPr/>
              </p:nvSpPr>
              <p:spPr>
                <a:xfrm>
                  <a:off x="5854337" y="1308085"/>
                  <a:ext cx="841261" cy="369332"/>
                </a:xfrm>
                <a:prstGeom prst="rect">
                  <a:avLst/>
                </a:prstGeom>
                <a:noFill/>
              </p:spPr>
              <p:txBody>
                <a:bodyPr wrap="square" rtlCol="0">
                  <a:spAutoFit/>
                </a:bodyPr>
                <a:lstStyle/>
                <a:p>
                  <a:r>
                    <a:rPr lang="en-GB" dirty="0">
                      <a:solidFill>
                        <a:schemeClr val="tx2"/>
                      </a:solidFill>
                    </a:rPr>
                    <a:t>y-axis</a:t>
                  </a:r>
                </a:p>
              </p:txBody>
            </p:sp>
            <p:sp>
              <p:nvSpPr>
                <p:cNvPr id="27" name="TextBox 26">
                  <a:extLst>
                    <a:ext uri="{FF2B5EF4-FFF2-40B4-BE49-F238E27FC236}">
                      <a16:creationId xmlns:a16="http://schemas.microsoft.com/office/drawing/2014/main" id="{B14A3A95-2A51-42B0-BF2C-FF3C7C606D7D}"/>
                    </a:ext>
                  </a:extLst>
                </p:cNvPr>
                <p:cNvSpPr txBox="1"/>
                <p:nvPr/>
              </p:nvSpPr>
              <p:spPr>
                <a:xfrm>
                  <a:off x="10885260" y="5940875"/>
                  <a:ext cx="841261" cy="369332"/>
                </a:xfrm>
                <a:prstGeom prst="rect">
                  <a:avLst/>
                </a:prstGeom>
                <a:noFill/>
              </p:spPr>
              <p:txBody>
                <a:bodyPr wrap="square" rtlCol="0">
                  <a:spAutoFit/>
                </a:bodyPr>
                <a:lstStyle/>
                <a:p>
                  <a:r>
                    <a:rPr lang="en-GB" dirty="0">
                      <a:solidFill>
                        <a:schemeClr val="tx2"/>
                      </a:solidFill>
                    </a:rPr>
                    <a:t>x-axis</a:t>
                  </a:r>
                </a:p>
              </p:txBody>
            </p:sp>
            <p:sp>
              <p:nvSpPr>
                <p:cNvPr id="28" name="TextBox 27">
                  <a:extLst>
                    <a:ext uri="{FF2B5EF4-FFF2-40B4-BE49-F238E27FC236}">
                      <a16:creationId xmlns:a16="http://schemas.microsoft.com/office/drawing/2014/main" id="{80C189CC-8E1E-4FC9-A8D3-4FDE09DE8824}"/>
                    </a:ext>
                  </a:extLst>
                </p:cNvPr>
                <p:cNvSpPr txBox="1"/>
                <p:nvPr/>
              </p:nvSpPr>
              <p:spPr>
                <a:xfrm>
                  <a:off x="5948045" y="5504440"/>
                  <a:ext cx="430008" cy="369332"/>
                </a:xfrm>
                <a:prstGeom prst="rect">
                  <a:avLst/>
                </a:prstGeom>
                <a:noFill/>
              </p:spPr>
              <p:txBody>
                <a:bodyPr wrap="square" rtlCol="0">
                  <a:spAutoFit/>
                </a:bodyPr>
                <a:lstStyle/>
                <a:p>
                  <a:r>
                    <a:rPr lang="en-GB" dirty="0">
                      <a:solidFill>
                        <a:schemeClr val="tx2"/>
                      </a:solidFill>
                    </a:rPr>
                    <a:t>1</a:t>
                  </a:r>
                </a:p>
              </p:txBody>
            </p:sp>
            <p:sp>
              <p:nvSpPr>
                <p:cNvPr id="29" name="TextBox 28">
                  <a:extLst>
                    <a:ext uri="{FF2B5EF4-FFF2-40B4-BE49-F238E27FC236}">
                      <a16:creationId xmlns:a16="http://schemas.microsoft.com/office/drawing/2014/main" id="{2056A92E-1FAE-42F3-AF38-869B4FC6292D}"/>
                    </a:ext>
                  </a:extLst>
                </p:cNvPr>
                <p:cNvSpPr txBox="1"/>
                <p:nvPr/>
              </p:nvSpPr>
              <p:spPr>
                <a:xfrm>
                  <a:off x="5955218" y="5068005"/>
                  <a:ext cx="430008" cy="369332"/>
                </a:xfrm>
                <a:prstGeom prst="rect">
                  <a:avLst/>
                </a:prstGeom>
                <a:noFill/>
              </p:spPr>
              <p:txBody>
                <a:bodyPr wrap="square" rtlCol="0">
                  <a:spAutoFit/>
                </a:bodyPr>
                <a:lstStyle/>
                <a:p>
                  <a:r>
                    <a:rPr lang="en-GB" dirty="0">
                      <a:solidFill>
                        <a:schemeClr val="tx2"/>
                      </a:solidFill>
                    </a:rPr>
                    <a:t>2</a:t>
                  </a:r>
                </a:p>
              </p:txBody>
            </p:sp>
            <p:sp>
              <p:nvSpPr>
                <p:cNvPr id="30" name="TextBox 29">
                  <a:extLst>
                    <a:ext uri="{FF2B5EF4-FFF2-40B4-BE49-F238E27FC236}">
                      <a16:creationId xmlns:a16="http://schemas.microsoft.com/office/drawing/2014/main" id="{B8530512-8CC1-42D0-BFA7-AE9EAF254D31}"/>
                    </a:ext>
                  </a:extLst>
                </p:cNvPr>
                <p:cNvSpPr txBox="1"/>
                <p:nvPr/>
              </p:nvSpPr>
              <p:spPr>
                <a:xfrm>
                  <a:off x="5947075" y="4631570"/>
                  <a:ext cx="430008" cy="369332"/>
                </a:xfrm>
                <a:prstGeom prst="rect">
                  <a:avLst/>
                </a:prstGeom>
                <a:noFill/>
              </p:spPr>
              <p:txBody>
                <a:bodyPr wrap="square" rtlCol="0">
                  <a:spAutoFit/>
                </a:bodyPr>
                <a:lstStyle/>
                <a:p>
                  <a:r>
                    <a:rPr lang="en-GB" dirty="0">
                      <a:solidFill>
                        <a:schemeClr val="tx2"/>
                      </a:solidFill>
                    </a:rPr>
                    <a:t>3</a:t>
                  </a:r>
                </a:p>
              </p:txBody>
            </p:sp>
            <p:sp>
              <p:nvSpPr>
                <p:cNvPr id="31" name="TextBox 30">
                  <a:extLst>
                    <a:ext uri="{FF2B5EF4-FFF2-40B4-BE49-F238E27FC236}">
                      <a16:creationId xmlns:a16="http://schemas.microsoft.com/office/drawing/2014/main" id="{F7DA4BB9-F7C9-41D3-B4F3-83D79184724A}"/>
                    </a:ext>
                  </a:extLst>
                </p:cNvPr>
                <p:cNvSpPr txBox="1"/>
                <p:nvPr/>
              </p:nvSpPr>
              <p:spPr>
                <a:xfrm>
                  <a:off x="5947072" y="4195135"/>
                  <a:ext cx="430008" cy="369332"/>
                </a:xfrm>
                <a:prstGeom prst="rect">
                  <a:avLst/>
                </a:prstGeom>
                <a:noFill/>
              </p:spPr>
              <p:txBody>
                <a:bodyPr wrap="square" rtlCol="0">
                  <a:spAutoFit/>
                </a:bodyPr>
                <a:lstStyle/>
                <a:p>
                  <a:r>
                    <a:rPr lang="en-GB" dirty="0">
                      <a:solidFill>
                        <a:schemeClr val="tx2"/>
                      </a:solidFill>
                    </a:rPr>
                    <a:t>4</a:t>
                  </a:r>
                </a:p>
              </p:txBody>
            </p:sp>
            <p:sp>
              <p:nvSpPr>
                <p:cNvPr id="32" name="TextBox 31">
                  <a:extLst>
                    <a:ext uri="{FF2B5EF4-FFF2-40B4-BE49-F238E27FC236}">
                      <a16:creationId xmlns:a16="http://schemas.microsoft.com/office/drawing/2014/main" id="{036E5F6A-A4EE-4889-962E-C15F3D409BC5}"/>
                    </a:ext>
                  </a:extLst>
                </p:cNvPr>
                <p:cNvSpPr txBox="1"/>
                <p:nvPr/>
              </p:nvSpPr>
              <p:spPr>
                <a:xfrm>
                  <a:off x="5948045" y="3738733"/>
                  <a:ext cx="430008" cy="369332"/>
                </a:xfrm>
                <a:prstGeom prst="rect">
                  <a:avLst/>
                </a:prstGeom>
                <a:noFill/>
              </p:spPr>
              <p:txBody>
                <a:bodyPr wrap="square" rtlCol="0">
                  <a:spAutoFit/>
                </a:bodyPr>
                <a:lstStyle/>
                <a:p>
                  <a:r>
                    <a:rPr lang="en-GB" dirty="0">
                      <a:solidFill>
                        <a:schemeClr val="tx2"/>
                      </a:solidFill>
                    </a:rPr>
                    <a:t>5</a:t>
                  </a:r>
                </a:p>
              </p:txBody>
            </p:sp>
            <p:sp>
              <p:nvSpPr>
                <p:cNvPr id="33" name="TextBox 32">
                  <a:extLst>
                    <a:ext uri="{FF2B5EF4-FFF2-40B4-BE49-F238E27FC236}">
                      <a16:creationId xmlns:a16="http://schemas.microsoft.com/office/drawing/2014/main" id="{155E4BEE-DC0B-4F21-95A1-65B57372A04C}"/>
                    </a:ext>
                  </a:extLst>
                </p:cNvPr>
                <p:cNvSpPr txBox="1"/>
                <p:nvPr/>
              </p:nvSpPr>
              <p:spPr>
                <a:xfrm>
                  <a:off x="5948047" y="3314165"/>
                  <a:ext cx="430008" cy="369332"/>
                </a:xfrm>
                <a:prstGeom prst="rect">
                  <a:avLst/>
                </a:prstGeom>
                <a:noFill/>
              </p:spPr>
              <p:txBody>
                <a:bodyPr wrap="square" rtlCol="0">
                  <a:spAutoFit/>
                </a:bodyPr>
                <a:lstStyle/>
                <a:p>
                  <a:r>
                    <a:rPr lang="en-GB" dirty="0">
                      <a:solidFill>
                        <a:schemeClr val="tx2"/>
                      </a:solidFill>
                    </a:rPr>
                    <a:t>6</a:t>
                  </a:r>
                </a:p>
              </p:txBody>
            </p:sp>
            <p:sp>
              <p:nvSpPr>
                <p:cNvPr id="34" name="TextBox 33">
                  <a:extLst>
                    <a:ext uri="{FF2B5EF4-FFF2-40B4-BE49-F238E27FC236}">
                      <a16:creationId xmlns:a16="http://schemas.microsoft.com/office/drawing/2014/main" id="{84EB0447-E816-495F-BD23-6B0579499456}"/>
                    </a:ext>
                  </a:extLst>
                </p:cNvPr>
                <p:cNvSpPr txBox="1"/>
                <p:nvPr/>
              </p:nvSpPr>
              <p:spPr>
                <a:xfrm>
                  <a:off x="5955219" y="2857763"/>
                  <a:ext cx="430008" cy="369332"/>
                </a:xfrm>
                <a:prstGeom prst="rect">
                  <a:avLst/>
                </a:prstGeom>
                <a:noFill/>
              </p:spPr>
              <p:txBody>
                <a:bodyPr wrap="square" rtlCol="0">
                  <a:spAutoFit/>
                </a:bodyPr>
                <a:lstStyle/>
                <a:p>
                  <a:r>
                    <a:rPr lang="en-GB" dirty="0">
                      <a:solidFill>
                        <a:schemeClr val="tx2"/>
                      </a:solidFill>
                    </a:rPr>
                    <a:t>7</a:t>
                  </a:r>
                </a:p>
              </p:txBody>
            </p:sp>
            <p:sp>
              <p:nvSpPr>
                <p:cNvPr id="35" name="TextBox 34">
                  <a:extLst>
                    <a:ext uri="{FF2B5EF4-FFF2-40B4-BE49-F238E27FC236}">
                      <a16:creationId xmlns:a16="http://schemas.microsoft.com/office/drawing/2014/main" id="{78A14C28-C27A-46A0-A27F-08F5A63577F0}"/>
                    </a:ext>
                  </a:extLst>
                </p:cNvPr>
                <p:cNvSpPr txBox="1"/>
                <p:nvPr/>
              </p:nvSpPr>
              <p:spPr>
                <a:xfrm>
                  <a:off x="5955219" y="2423641"/>
                  <a:ext cx="430008" cy="369332"/>
                </a:xfrm>
                <a:prstGeom prst="rect">
                  <a:avLst/>
                </a:prstGeom>
                <a:noFill/>
              </p:spPr>
              <p:txBody>
                <a:bodyPr wrap="square" rtlCol="0">
                  <a:spAutoFit/>
                </a:bodyPr>
                <a:lstStyle/>
                <a:p>
                  <a:r>
                    <a:rPr lang="en-GB" dirty="0">
                      <a:solidFill>
                        <a:schemeClr val="tx2"/>
                      </a:solidFill>
                    </a:rPr>
                    <a:t>8</a:t>
                  </a:r>
                </a:p>
              </p:txBody>
            </p:sp>
            <p:sp>
              <p:nvSpPr>
                <p:cNvPr id="36" name="TextBox 35">
                  <a:extLst>
                    <a:ext uri="{FF2B5EF4-FFF2-40B4-BE49-F238E27FC236}">
                      <a16:creationId xmlns:a16="http://schemas.microsoft.com/office/drawing/2014/main" id="{1FB90A23-4573-4BD0-9716-97F8ABA3C5F2}"/>
                    </a:ext>
                  </a:extLst>
                </p:cNvPr>
                <p:cNvSpPr txBox="1"/>
                <p:nvPr/>
              </p:nvSpPr>
              <p:spPr>
                <a:xfrm>
                  <a:off x="5957135" y="1999073"/>
                  <a:ext cx="430008" cy="369332"/>
                </a:xfrm>
                <a:prstGeom prst="rect">
                  <a:avLst/>
                </a:prstGeom>
                <a:noFill/>
              </p:spPr>
              <p:txBody>
                <a:bodyPr wrap="square" rtlCol="0">
                  <a:spAutoFit/>
                </a:bodyPr>
                <a:lstStyle/>
                <a:p>
                  <a:r>
                    <a:rPr lang="en-GB" dirty="0">
                      <a:solidFill>
                        <a:schemeClr val="tx2"/>
                      </a:solidFill>
                    </a:rPr>
                    <a:t>9</a:t>
                  </a:r>
                </a:p>
              </p:txBody>
            </p:sp>
            <p:sp>
              <p:nvSpPr>
                <p:cNvPr id="37" name="TextBox 36">
                  <a:extLst>
                    <a:ext uri="{FF2B5EF4-FFF2-40B4-BE49-F238E27FC236}">
                      <a16:creationId xmlns:a16="http://schemas.microsoft.com/office/drawing/2014/main" id="{2694DE01-81C9-45A7-91CB-82D32825E301}"/>
                    </a:ext>
                  </a:extLst>
                </p:cNvPr>
                <p:cNvSpPr txBox="1"/>
                <p:nvPr/>
              </p:nvSpPr>
              <p:spPr>
                <a:xfrm>
                  <a:off x="5831661" y="1576572"/>
                  <a:ext cx="430008" cy="369332"/>
                </a:xfrm>
                <a:prstGeom prst="rect">
                  <a:avLst/>
                </a:prstGeom>
                <a:noFill/>
              </p:spPr>
              <p:txBody>
                <a:bodyPr wrap="square" rtlCol="0">
                  <a:spAutoFit/>
                </a:bodyPr>
                <a:lstStyle/>
                <a:p>
                  <a:r>
                    <a:rPr lang="en-GB" dirty="0">
                      <a:solidFill>
                        <a:schemeClr val="tx2"/>
                      </a:solidFill>
                    </a:rPr>
                    <a:t>10</a:t>
                  </a:r>
                </a:p>
              </p:txBody>
            </p:sp>
            <p:sp>
              <p:nvSpPr>
                <p:cNvPr id="38" name="TextBox 37">
                  <a:extLst>
                    <a:ext uri="{FF2B5EF4-FFF2-40B4-BE49-F238E27FC236}">
                      <a16:creationId xmlns:a16="http://schemas.microsoft.com/office/drawing/2014/main" id="{C7DACF04-F952-46D4-BB57-AC3662A512EB}"/>
                    </a:ext>
                  </a:extLst>
                </p:cNvPr>
                <p:cNvSpPr txBox="1"/>
                <p:nvPr/>
              </p:nvSpPr>
              <p:spPr>
                <a:xfrm>
                  <a:off x="6482563" y="6201234"/>
                  <a:ext cx="430008" cy="369332"/>
                </a:xfrm>
                <a:prstGeom prst="rect">
                  <a:avLst/>
                </a:prstGeom>
                <a:noFill/>
              </p:spPr>
              <p:txBody>
                <a:bodyPr wrap="square" rtlCol="0">
                  <a:spAutoFit/>
                </a:bodyPr>
                <a:lstStyle/>
                <a:p>
                  <a:r>
                    <a:rPr lang="en-GB" dirty="0">
                      <a:solidFill>
                        <a:schemeClr val="tx2"/>
                      </a:solidFill>
                    </a:rPr>
                    <a:t>1</a:t>
                  </a:r>
                </a:p>
              </p:txBody>
            </p:sp>
            <p:sp>
              <p:nvSpPr>
                <p:cNvPr id="39" name="TextBox 38">
                  <a:extLst>
                    <a:ext uri="{FF2B5EF4-FFF2-40B4-BE49-F238E27FC236}">
                      <a16:creationId xmlns:a16="http://schemas.microsoft.com/office/drawing/2014/main" id="{608DFB99-6D37-45BB-B9A7-736130F151EE}"/>
                    </a:ext>
                  </a:extLst>
                </p:cNvPr>
                <p:cNvSpPr txBox="1"/>
                <p:nvPr/>
              </p:nvSpPr>
              <p:spPr>
                <a:xfrm>
                  <a:off x="6925399" y="6198837"/>
                  <a:ext cx="430008" cy="369332"/>
                </a:xfrm>
                <a:prstGeom prst="rect">
                  <a:avLst/>
                </a:prstGeom>
                <a:noFill/>
              </p:spPr>
              <p:txBody>
                <a:bodyPr wrap="square" rtlCol="0">
                  <a:spAutoFit/>
                </a:bodyPr>
                <a:lstStyle/>
                <a:p>
                  <a:r>
                    <a:rPr lang="en-GB" dirty="0">
                      <a:solidFill>
                        <a:schemeClr val="tx2"/>
                      </a:solidFill>
                    </a:rPr>
                    <a:t>2</a:t>
                  </a:r>
                </a:p>
              </p:txBody>
            </p:sp>
            <p:sp>
              <p:nvSpPr>
                <p:cNvPr id="40" name="TextBox 39">
                  <a:extLst>
                    <a:ext uri="{FF2B5EF4-FFF2-40B4-BE49-F238E27FC236}">
                      <a16:creationId xmlns:a16="http://schemas.microsoft.com/office/drawing/2014/main" id="{3948FF59-D9F7-4E07-BD6B-F8C9CB700C25}"/>
                    </a:ext>
                  </a:extLst>
                </p:cNvPr>
                <p:cNvSpPr txBox="1"/>
                <p:nvPr/>
              </p:nvSpPr>
              <p:spPr>
                <a:xfrm>
                  <a:off x="7368235" y="6196780"/>
                  <a:ext cx="430008" cy="369332"/>
                </a:xfrm>
                <a:prstGeom prst="rect">
                  <a:avLst/>
                </a:prstGeom>
                <a:noFill/>
              </p:spPr>
              <p:txBody>
                <a:bodyPr wrap="square" rtlCol="0">
                  <a:spAutoFit/>
                </a:bodyPr>
                <a:lstStyle/>
                <a:p>
                  <a:r>
                    <a:rPr lang="en-GB" dirty="0">
                      <a:solidFill>
                        <a:schemeClr val="tx2"/>
                      </a:solidFill>
                    </a:rPr>
                    <a:t>3</a:t>
                  </a:r>
                </a:p>
              </p:txBody>
            </p:sp>
            <p:sp>
              <p:nvSpPr>
                <p:cNvPr id="41" name="TextBox 40">
                  <a:extLst>
                    <a:ext uri="{FF2B5EF4-FFF2-40B4-BE49-F238E27FC236}">
                      <a16:creationId xmlns:a16="http://schemas.microsoft.com/office/drawing/2014/main" id="{7F2C55AF-A600-4A05-961A-44A24F40EDEA}"/>
                    </a:ext>
                  </a:extLst>
                </p:cNvPr>
                <p:cNvSpPr txBox="1"/>
                <p:nvPr/>
              </p:nvSpPr>
              <p:spPr>
                <a:xfrm>
                  <a:off x="7811027" y="6196780"/>
                  <a:ext cx="430008" cy="369332"/>
                </a:xfrm>
                <a:prstGeom prst="rect">
                  <a:avLst/>
                </a:prstGeom>
                <a:noFill/>
              </p:spPr>
              <p:txBody>
                <a:bodyPr wrap="square" rtlCol="0">
                  <a:spAutoFit/>
                </a:bodyPr>
                <a:lstStyle/>
                <a:p>
                  <a:r>
                    <a:rPr lang="en-GB" dirty="0">
                      <a:solidFill>
                        <a:schemeClr val="tx2"/>
                      </a:solidFill>
                    </a:rPr>
                    <a:t>4</a:t>
                  </a:r>
                </a:p>
              </p:txBody>
            </p:sp>
            <p:sp>
              <p:nvSpPr>
                <p:cNvPr id="42" name="TextBox 41">
                  <a:extLst>
                    <a:ext uri="{FF2B5EF4-FFF2-40B4-BE49-F238E27FC236}">
                      <a16:creationId xmlns:a16="http://schemas.microsoft.com/office/drawing/2014/main" id="{DDF19FD2-9D2A-4017-A0D2-E1D23BF9D9E6}"/>
                    </a:ext>
                  </a:extLst>
                </p:cNvPr>
                <p:cNvSpPr txBox="1"/>
                <p:nvPr/>
              </p:nvSpPr>
              <p:spPr>
                <a:xfrm>
                  <a:off x="8240586" y="6194383"/>
                  <a:ext cx="430008" cy="369332"/>
                </a:xfrm>
                <a:prstGeom prst="rect">
                  <a:avLst/>
                </a:prstGeom>
                <a:noFill/>
              </p:spPr>
              <p:txBody>
                <a:bodyPr wrap="square" rtlCol="0">
                  <a:spAutoFit/>
                </a:bodyPr>
                <a:lstStyle/>
                <a:p>
                  <a:r>
                    <a:rPr lang="en-GB" dirty="0">
                      <a:solidFill>
                        <a:schemeClr val="tx2"/>
                      </a:solidFill>
                    </a:rPr>
                    <a:t>5</a:t>
                  </a:r>
                </a:p>
              </p:txBody>
            </p:sp>
            <p:sp>
              <p:nvSpPr>
                <p:cNvPr id="43" name="TextBox 42">
                  <a:extLst>
                    <a:ext uri="{FF2B5EF4-FFF2-40B4-BE49-F238E27FC236}">
                      <a16:creationId xmlns:a16="http://schemas.microsoft.com/office/drawing/2014/main" id="{AE1BE34B-0347-4F06-A383-0CD5007D0EF6}"/>
                    </a:ext>
                  </a:extLst>
                </p:cNvPr>
                <p:cNvSpPr txBox="1"/>
                <p:nvPr/>
              </p:nvSpPr>
              <p:spPr>
                <a:xfrm>
                  <a:off x="8695626" y="6212273"/>
                  <a:ext cx="430008" cy="369332"/>
                </a:xfrm>
                <a:prstGeom prst="rect">
                  <a:avLst/>
                </a:prstGeom>
                <a:noFill/>
              </p:spPr>
              <p:txBody>
                <a:bodyPr wrap="square" rtlCol="0">
                  <a:spAutoFit/>
                </a:bodyPr>
                <a:lstStyle/>
                <a:p>
                  <a:r>
                    <a:rPr lang="en-GB" dirty="0">
                      <a:solidFill>
                        <a:schemeClr val="tx2"/>
                      </a:solidFill>
                    </a:rPr>
                    <a:t>6</a:t>
                  </a:r>
                </a:p>
              </p:txBody>
            </p:sp>
            <p:sp>
              <p:nvSpPr>
                <p:cNvPr id="44" name="TextBox 43">
                  <a:extLst>
                    <a:ext uri="{FF2B5EF4-FFF2-40B4-BE49-F238E27FC236}">
                      <a16:creationId xmlns:a16="http://schemas.microsoft.com/office/drawing/2014/main" id="{4658E600-6F87-4681-9711-1C8FEFD356C0}"/>
                    </a:ext>
                  </a:extLst>
                </p:cNvPr>
                <p:cNvSpPr txBox="1"/>
                <p:nvPr/>
              </p:nvSpPr>
              <p:spPr>
                <a:xfrm>
                  <a:off x="9137969" y="6200947"/>
                  <a:ext cx="430008" cy="369332"/>
                </a:xfrm>
                <a:prstGeom prst="rect">
                  <a:avLst/>
                </a:prstGeom>
                <a:noFill/>
              </p:spPr>
              <p:txBody>
                <a:bodyPr wrap="square" rtlCol="0">
                  <a:spAutoFit/>
                </a:bodyPr>
                <a:lstStyle/>
                <a:p>
                  <a:r>
                    <a:rPr lang="en-GB" dirty="0">
                      <a:solidFill>
                        <a:schemeClr val="tx2"/>
                      </a:solidFill>
                    </a:rPr>
                    <a:t>7</a:t>
                  </a:r>
                </a:p>
              </p:txBody>
            </p:sp>
            <p:sp>
              <p:nvSpPr>
                <p:cNvPr id="45" name="TextBox 44">
                  <a:extLst>
                    <a:ext uri="{FF2B5EF4-FFF2-40B4-BE49-F238E27FC236}">
                      <a16:creationId xmlns:a16="http://schemas.microsoft.com/office/drawing/2014/main" id="{FE148E1D-1D79-4BBA-887B-87B8742CEEB6}"/>
                    </a:ext>
                  </a:extLst>
                </p:cNvPr>
                <p:cNvSpPr txBox="1"/>
                <p:nvPr/>
              </p:nvSpPr>
              <p:spPr>
                <a:xfrm>
                  <a:off x="9580761" y="6200567"/>
                  <a:ext cx="430008" cy="369332"/>
                </a:xfrm>
                <a:prstGeom prst="rect">
                  <a:avLst/>
                </a:prstGeom>
                <a:noFill/>
              </p:spPr>
              <p:txBody>
                <a:bodyPr wrap="square" rtlCol="0">
                  <a:spAutoFit/>
                </a:bodyPr>
                <a:lstStyle/>
                <a:p>
                  <a:r>
                    <a:rPr lang="en-GB" dirty="0">
                      <a:solidFill>
                        <a:schemeClr val="tx2"/>
                      </a:solidFill>
                    </a:rPr>
                    <a:t>8</a:t>
                  </a:r>
                </a:p>
              </p:txBody>
            </p:sp>
            <p:sp>
              <p:nvSpPr>
                <p:cNvPr id="46" name="TextBox 45">
                  <a:extLst>
                    <a:ext uri="{FF2B5EF4-FFF2-40B4-BE49-F238E27FC236}">
                      <a16:creationId xmlns:a16="http://schemas.microsoft.com/office/drawing/2014/main" id="{7804D80C-4A24-4E65-8C57-8399CB72CCCF}"/>
                    </a:ext>
                  </a:extLst>
                </p:cNvPr>
                <p:cNvSpPr txBox="1"/>
                <p:nvPr/>
              </p:nvSpPr>
              <p:spPr>
                <a:xfrm>
                  <a:off x="10018031" y="6194383"/>
                  <a:ext cx="430008" cy="369332"/>
                </a:xfrm>
                <a:prstGeom prst="rect">
                  <a:avLst/>
                </a:prstGeom>
                <a:noFill/>
              </p:spPr>
              <p:txBody>
                <a:bodyPr wrap="square" rtlCol="0">
                  <a:spAutoFit/>
                </a:bodyPr>
                <a:lstStyle/>
                <a:p>
                  <a:r>
                    <a:rPr lang="en-GB" dirty="0">
                      <a:solidFill>
                        <a:schemeClr val="tx2"/>
                      </a:solidFill>
                    </a:rPr>
                    <a:t>9</a:t>
                  </a:r>
                </a:p>
              </p:txBody>
            </p:sp>
            <p:sp>
              <p:nvSpPr>
                <p:cNvPr id="47" name="TextBox 46">
                  <a:extLst>
                    <a:ext uri="{FF2B5EF4-FFF2-40B4-BE49-F238E27FC236}">
                      <a16:creationId xmlns:a16="http://schemas.microsoft.com/office/drawing/2014/main" id="{ACEE1E98-AB71-466F-8D41-3DA19E6FFE7C}"/>
                    </a:ext>
                  </a:extLst>
                </p:cNvPr>
                <p:cNvSpPr txBox="1"/>
                <p:nvPr/>
              </p:nvSpPr>
              <p:spPr>
                <a:xfrm>
                  <a:off x="10391350" y="6194383"/>
                  <a:ext cx="430008" cy="369332"/>
                </a:xfrm>
                <a:prstGeom prst="rect">
                  <a:avLst/>
                </a:prstGeom>
                <a:noFill/>
              </p:spPr>
              <p:txBody>
                <a:bodyPr wrap="square" rtlCol="0">
                  <a:spAutoFit/>
                </a:bodyPr>
                <a:lstStyle/>
                <a:p>
                  <a:r>
                    <a:rPr lang="en-GB" dirty="0">
                      <a:solidFill>
                        <a:schemeClr val="tx2"/>
                      </a:solidFill>
                    </a:rPr>
                    <a:t>10</a:t>
                  </a:r>
                </a:p>
              </p:txBody>
            </p:sp>
            <p:sp>
              <p:nvSpPr>
                <p:cNvPr id="48" name="TextBox 47">
                  <a:extLst>
                    <a:ext uri="{FF2B5EF4-FFF2-40B4-BE49-F238E27FC236}">
                      <a16:creationId xmlns:a16="http://schemas.microsoft.com/office/drawing/2014/main" id="{89F740B9-B018-4DA4-8C9A-CF4C8C32747C}"/>
                    </a:ext>
                  </a:extLst>
                </p:cNvPr>
                <p:cNvSpPr txBox="1"/>
                <p:nvPr/>
              </p:nvSpPr>
              <p:spPr>
                <a:xfrm>
                  <a:off x="6039727" y="6212273"/>
                  <a:ext cx="430008" cy="369332"/>
                </a:xfrm>
                <a:prstGeom prst="rect">
                  <a:avLst/>
                </a:prstGeom>
                <a:noFill/>
              </p:spPr>
              <p:txBody>
                <a:bodyPr wrap="square" rtlCol="0">
                  <a:spAutoFit/>
                </a:bodyPr>
                <a:lstStyle/>
                <a:p>
                  <a:r>
                    <a:rPr lang="en-GB" dirty="0">
                      <a:solidFill>
                        <a:schemeClr val="tx2"/>
                      </a:solidFill>
                    </a:rPr>
                    <a:t>0</a:t>
                  </a:r>
                </a:p>
              </p:txBody>
            </p:sp>
            <p:sp>
              <p:nvSpPr>
                <p:cNvPr id="49" name="TextBox 48">
                  <a:extLst>
                    <a:ext uri="{FF2B5EF4-FFF2-40B4-BE49-F238E27FC236}">
                      <a16:creationId xmlns:a16="http://schemas.microsoft.com/office/drawing/2014/main" id="{830A3330-C6B3-48B7-B412-0BFCC209D5A7}"/>
                    </a:ext>
                  </a:extLst>
                </p:cNvPr>
                <p:cNvSpPr txBox="1"/>
                <p:nvPr/>
              </p:nvSpPr>
              <p:spPr>
                <a:xfrm>
                  <a:off x="1466904" y="6200068"/>
                  <a:ext cx="568863" cy="369332"/>
                </a:xfrm>
                <a:prstGeom prst="rect">
                  <a:avLst/>
                </a:prstGeom>
                <a:noFill/>
              </p:spPr>
              <p:txBody>
                <a:bodyPr wrap="square" rtlCol="0">
                  <a:spAutoFit/>
                </a:bodyPr>
                <a:lstStyle/>
                <a:p>
                  <a:r>
                    <a:rPr lang="en-GB" dirty="0">
                      <a:solidFill>
                        <a:schemeClr val="tx2"/>
                      </a:solidFill>
                    </a:rPr>
                    <a:t>-10</a:t>
                  </a:r>
                </a:p>
              </p:txBody>
            </p:sp>
            <p:sp>
              <p:nvSpPr>
                <p:cNvPr id="50" name="TextBox 49">
                  <a:extLst>
                    <a:ext uri="{FF2B5EF4-FFF2-40B4-BE49-F238E27FC236}">
                      <a16:creationId xmlns:a16="http://schemas.microsoft.com/office/drawing/2014/main" id="{4F47A06D-3557-46B5-88C6-10C263C2C3F7}"/>
                    </a:ext>
                  </a:extLst>
                </p:cNvPr>
                <p:cNvSpPr txBox="1"/>
                <p:nvPr/>
              </p:nvSpPr>
              <p:spPr>
                <a:xfrm>
                  <a:off x="2048595" y="6197671"/>
                  <a:ext cx="430008" cy="369332"/>
                </a:xfrm>
                <a:prstGeom prst="rect">
                  <a:avLst/>
                </a:prstGeom>
                <a:noFill/>
              </p:spPr>
              <p:txBody>
                <a:bodyPr wrap="square" rtlCol="0">
                  <a:spAutoFit/>
                </a:bodyPr>
                <a:lstStyle/>
                <a:p>
                  <a:r>
                    <a:rPr lang="en-GB" dirty="0">
                      <a:solidFill>
                        <a:schemeClr val="tx2"/>
                      </a:solidFill>
                    </a:rPr>
                    <a:t>-9</a:t>
                  </a:r>
                </a:p>
              </p:txBody>
            </p:sp>
            <p:sp>
              <p:nvSpPr>
                <p:cNvPr id="51" name="TextBox 50">
                  <a:extLst>
                    <a:ext uri="{FF2B5EF4-FFF2-40B4-BE49-F238E27FC236}">
                      <a16:creationId xmlns:a16="http://schemas.microsoft.com/office/drawing/2014/main" id="{4EB5CFE1-C2EE-4AFF-ACAD-BDCF7E8E258A}"/>
                    </a:ext>
                  </a:extLst>
                </p:cNvPr>
                <p:cNvSpPr txBox="1"/>
                <p:nvPr/>
              </p:nvSpPr>
              <p:spPr>
                <a:xfrm>
                  <a:off x="2491431" y="6195614"/>
                  <a:ext cx="430008" cy="369332"/>
                </a:xfrm>
                <a:prstGeom prst="rect">
                  <a:avLst/>
                </a:prstGeom>
                <a:noFill/>
              </p:spPr>
              <p:txBody>
                <a:bodyPr wrap="square" rtlCol="0">
                  <a:spAutoFit/>
                </a:bodyPr>
                <a:lstStyle/>
                <a:p>
                  <a:r>
                    <a:rPr lang="en-GB" dirty="0">
                      <a:solidFill>
                        <a:schemeClr val="tx2"/>
                      </a:solidFill>
                    </a:rPr>
                    <a:t>-8</a:t>
                  </a:r>
                </a:p>
              </p:txBody>
            </p:sp>
            <p:sp>
              <p:nvSpPr>
                <p:cNvPr id="52" name="TextBox 51">
                  <a:extLst>
                    <a:ext uri="{FF2B5EF4-FFF2-40B4-BE49-F238E27FC236}">
                      <a16:creationId xmlns:a16="http://schemas.microsoft.com/office/drawing/2014/main" id="{35A03822-D045-4E50-9312-3DB8780FAC93}"/>
                    </a:ext>
                  </a:extLst>
                </p:cNvPr>
                <p:cNvSpPr txBox="1"/>
                <p:nvPr/>
              </p:nvSpPr>
              <p:spPr>
                <a:xfrm>
                  <a:off x="2934223" y="6195614"/>
                  <a:ext cx="430008" cy="369332"/>
                </a:xfrm>
                <a:prstGeom prst="rect">
                  <a:avLst/>
                </a:prstGeom>
                <a:noFill/>
              </p:spPr>
              <p:txBody>
                <a:bodyPr wrap="square" rtlCol="0">
                  <a:spAutoFit/>
                </a:bodyPr>
                <a:lstStyle/>
                <a:p>
                  <a:r>
                    <a:rPr lang="en-GB" dirty="0">
                      <a:solidFill>
                        <a:schemeClr val="tx2"/>
                      </a:solidFill>
                    </a:rPr>
                    <a:t>-7</a:t>
                  </a:r>
                </a:p>
              </p:txBody>
            </p:sp>
            <p:sp>
              <p:nvSpPr>
                <p:cNvPr id="53" name="TextBox 52">
                  <a:extLst>
                    <a:ext uri="{FF2B5EF4-FFF2-40B4-BE49-F238E27FC236}">
                      <a16:creationId xmlns:a16="http://schemas.microsoft.com/office/drawing/2014/main" id="{B09909B3-816F-4442-9781-F6192463379C}"/>
                    </a:ext>
                  </a:extLst>
                </p:cNvPr>
                <p:cNvSpPr txBox="1"/>
                <p:nvPr/>
              </p:nvSpPr>
              <p:spPr>
                <a:xfrm>
                  <a:off x="3363782" y="6193217"/>
                  <a:ext cx="430008" cy="369332"/>
                </a:xfrm>
                <a:prstGeom prst="rect">
                  <a:avLst/>
                </a:prstGeom>
                <a:noFill/>
              </p:spPr>
              <p:txBody>
                <a:bodyPr wrap="square" rtlCol="0">
                  <a:spAutoFit/>
                </a:bodyPr>
                <a:lstStyle/>
                <a:p>
                  <a:r>
                    <a:rPr lang="en-GB" dirty="0">
                      <a:solidFill>
                        <a:schemeClr val="tx2"/>
                      </a:solidFill>
                    </a:rPr>
                    <a:t>-6</a:t>
                  </a:r>
                </a:p>
              </p:txBody>
            </p:sp>
            <p:sp>
              <p:nvSpPr>
                <p:cNvPr id="54" name="TextBox 53">
                  <a:extLst>
                    <a:ext uri="{FF2B5EF4-FFF2-40B4-BE49-F238E27FC236}">
                      <a16:creationId xmlns:a16="http://schemas.microsoft.com/office/drawing/2014/main" id="{21BD147A-A59A-46CD-A91B-122BF545C885}"/>
                    </a:ext>
                  </a:extLst>
                </p:cNvPr>
                <p:cNvSpPr txBox="1"/>
                <p:nvPr/>
              </p:nvSpPr>
              <p:spPr>
                <a:xfrm>
                  <a:off x="3818822" y="6211107"/>
                  <a:ext cx="430008" cy="369332"/>
                </a:xfrm>
                <a:prstGeom prst="rect">
                  <a:avLst/>
                </a:prstGeom>
                <a:noFill/>
              </p:spPr>
              <p:txBody>
                <a:bodyPr wrap="square" rtlCol="0">
                  <a:spAutoFit/>
                </a:bodyPr>
                <a:lstStyle/>
                <a:p>
                  <a:r>
                    <a:rPr lang="en-GB" dirty="0">
                      <a:solidFill>
                        <a:schemeClr val="tx2"/>
                      </a:solidFill>
                    </a:rPr>
                    <a:t>-5</a:t>
                  </a:r>
                </a:p>
              </p:txBody>
            </p:sp>
            <p:sp>
              <p:nvSpPr>
                <p:cNvPr id="55" name="TextBox 54">
                  <a:extLst>
                    <a:ext uri="{FF2B5EF4-FFF2-40B4-BE49-F238E27FC236}">
                      <a16:creationId xmlns:a16="http://schemas.microsoft.com/office/drawing/2014/main" id="{CE14E546-34AF-4567-B78B-2B69CA6DC71F}"/>
                    </a:ext>
                  </a:extLst>
                </p:cNvPr>
                <p:cNvSpPr txBox="1"/>
                <p:nvPr/>
              </p:nvSpPr>
              <p:spPr>
                <a:xfrm>
                  <a:off x="4261165" y="6199781"/>
                  <a:ext cx="430008" cy="369332"/>
                </a:xfrm>
                <a:prstGeom prst="rect">
                  <a:avLst/>
                </a:prstGeom>
                <a:noFill/>
              </p:spPr>
              <p:txBody>
                <a:bodyPr wrap="square" rtlCol="0">
                  <a:spAutoFit/>
                </a:bodyPr>
                <a:lstStyle/>
                <a:p>
                  <a:r>
                    <a:rPr lang="en-GB" dirty="0">
                      <a:solidFill>
                        <a:schemeClr val="tx2"/>
                      </a:solidFill>
                    </a:rPr>
                    <a:t>-4</a:t>
                  </a:r>
                </a:p>
              </p:txBody>
            </p:sp>
            <p:sp>
              <p:nvSpPr>
                <p:cNvPr id="56" name="TextBox 55">
                  <a:extLst>
                    <a:ext uri="{FF2B5EF4-FFF2-40B4-BE49-F238E27FC236}">
                      <a16:creationId xmlns:a16="http://schemas.microsoft.com/office/drawing/2014/main" id="{73EB7E6C-9310-4610-A7D2-4325838DFFD4}"/>
                    </a:ext>
                  </a:extLst>
                </p:cNvPr>
                <p:cNvSpPr txBox="1"/>
                <p:nvPr/>
              </p:nvSpPr>
              <p:spPr>
                <a:xfrm>
                  <a:off x="4703957" y="6199401"/>
                  <a:ext cx="430008" cy="369332"/>
                </a:xfrm>
                <a:prstGeom prst="rect">
                  <a:avLst/>
                </a:prstGeom>
                <a:noFill/>
              </p:spPr>
              <p:txBody>
                <a:bodyPr wrap="square" rtlCol="0">
                  <a:spAutoFit/>
                </a:bodyPr>
                <a:lstStyle/>
                <a:p>
                  <a:r>
                    <a:rPr lang="en-GB" dirty="0">
                      <a:solidFill>
                        <a:schemeClr val="tx2"/>
                      </a:solidFill>
                    </a:rPr>
                    <a:t>-3</a:t>
                  </a:r>
                </a:p>
              </p:txBody>
            </p:sp>
            <p:sp>
              <p:nvSpPr>
                <p:cNvPr id="57" name="TextBox 56">
                  <a:extLst>
                    <a:ext uri="{FF2B5EF4-FFF2-40B4-BE49-F238E27FC236}">
                      <a16:creationId xmlns:a16="http://schemas.microsoft.com/office/drawing/2014/main" id="{72A9CB82-D6C5-472B-83D9-FFCBD3C961C6}"/>
                    </a:ext>
                  </a:extLst>
                </p:cNvPr>
                <p:cNvSpPr txBox="1"/>
                <p:nvPr/>
              </p:nvSpPr>
              <p:spPr>
                <a:xfrm>
                  <a:off x="5141227" y="6193217"/>
                  <a:ext cx="430008" cy="369332"/>
                </a:xfrm>
                <a:prstGeom prst="rect">
                  <a:avLst/>
                </a:prstGeom>
                <a:noFill/>
              </p:spPr>
              <p:txBody>
                <a:bodyPr wrap="square" rtlCol="0">
                  <a:spAutoFit/>
                </a:bodyPr>
                <a:lstStyle/>
                <a:p>
                  <a:r>
                    <a:rPr lang="en-GB" dirty="0">
                      <a:solidFill>
                        <a:schemeClr val="tx2"/>
                      </a:solidFill>
                    </a:rPr>
                    <a:t>-2</a:t>
                  </a:r>
                </a:p>
              </p:txBody>
            </p:sp>
            <p:sp>
              <p:nvSpPr>
                <p:cNvPr id="58" name="TextBox 57">
                  <a:extLst>
                    <a:ext uri="{FF2B5EF4-FFF2-40B4-BE49-F238E27FC236}">
                      <a16:creationId xmlns:a16="http://schemas.microsoft.com/office/drawing/2014/main" id="{B468B4C1-F714-44A8-92FE-9B0A17154C56}"/>
                    </a:ext>
                  </a:extLst>
                </p:cNvPr>
                <p:cNvSpPr txBox="1"/>
                <p:nvPr/>
              </p:nvSpPr>
              <p:spPr>
                <a:xfrm>
                  <a:off x="5547968" y="6203633"/>
                  <a:ext cx="430008" cy="369332"/>
                </a:xfrm>
                <a:prstGeom prst="rect">
                  <a:avLst/>
                </a:prstGeom>
                <a:noFill/>
              </p:spPr>
              <p:txBody>
                <a:bodyPr wrap="square" rtlCol="0">
                  <a:spAutoFit/>
                </a:bodyPr>
                <a:lstStyle/>
                <a:p>
                  <a:r>
                    <a:rPr lang="en-GB" dirty="0">
                      <a:solidFill>
                        <a:schemeClr val="tx2"/>
                      </a:solidFill>
                    </a:rPr>
                    <a:t>-1</a:t>
                  </a:r>
                </a:p>
              </p:txBody>
            </p:sp>
          </p:grpSp>
        </p:grpSp>
      </p:grpSp>
      <p:pic>
        <p:nvPicPr>
          <p:cNvPr id="65" name="Picture 6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785" y="5947953"/>
            <a:ext cx="911490" cy="676849"/>
          </a:xfrm>
          <a:prstGeom prst="rect">
            <a:avLst/>
          </a:prstGeom>
        </p:spPr>
      </p:pic>
      <p:sp>
        <p:nvSpPr>
          <p:cNvPr id="66" name="TextBox 65"/>
          <p:cNvSpPr txBox="1"/>
          <p:nvPr/>
        </p:nvSpPr>
        <p:spPr>
          <a:xfrm>
            <a:off x="251759" y="86562"/>
            <a:ext cx="10455429" cy="830997"/>
          </a:xfrm>
          <a:prstGeom prst="rect">
            <a:avLst/>
          </a:prstGeom>
          <a:noFill/>
        </p:spPr>
        <p:txBody>
          <a:bodyPr wrap="square" rtlCol="0">
            <a:spAutoFit/>
          </a:bodyPr>
          <a:lstStyle/>
          <a:p>
            <a:r>
              <a:rPr lang="en-GB" sz="2400" i="1" dirty="0" smtClean="0">
                <a:solidFill>
                  <a:srgbClr val="C00000"/>
                </a:solidFill>
                <a:latin typeface="Calibri" panose="020F0502020204030204" pitchFamily="34" charset="0"/>
              </a:rPr>
              <a:t>Task </a:t>
            </a:r>
            <a:r>
              <a:rPr lang="en-GB" sz="2400" i="1" dirty="0">
                <a:solidFill>
                  <a:srgbClr val="C00000"/>
                </a:solidFill>
                <a:latin typeface="Calibri" panose="020F0502020204030204" pitchFamily="34" charset="0"/>
              </a:rPr>
              <a:t>6</a:t>
            </a:r>
            <a:r>
              <a:rPr lang="en-GB" sz="2400" i="1" dirty="0" smtClean="0">
                <a:solidFill>
                  <a:srgbClr val="C00000"/>
                </a:solidFill>
                <a:latin typeface="Calibri" panose="020F0502020204030204" pitchFamily="34" charset="0"/>
              </a:rPr>
              <a:t> answers:</a:t>
            </a:r>
          </a:p>
          <a:p>
            <a:r>
              <a:rPr lang="en-GB" sz="2400" i="1" dirty="0" smtClean="0">
                <a:solidFill>
                  <a:srgbClr val="C00000"/>
                </a:solidFill>
                <a:latin typeface="Calibri" panose="020F0502020204030204" pitchFamily="34" charset="0"/>
              </a:rPr>
              <a:t>Here are the coordinates of a rectangle: (2,1), (3,1), (2,4), (3,4).</a:t>
            </a:r>
            <a:endParaRPr lang="en-GB" sz="2400" dirty="0">
              <a:solidFill>
                <a:srgbClr val="C00000"/>
              </a:solidFill>
              <a:latin typeface="Calibri" panose="020F0502020204030204" pitchFamily="34" charset="0"/>
            </a:endParaRPr>
          </a:p>
        </p:txBody>
      </p:sp>
      <p:sp>
        <p:nvSpPr>
          <p:cNvPr id="67" name="TextBox 66"/>
          <p:cNvSpPr txBox="1"/>
          <p:nvPr/>
        </p:nvSpPr>
        <p:spPr>
          <a:xfrm>
            <a:off x="1660777" y="6008372"/>
            <a:ext cx="9968662" cy="646331"/>
          </a:xfrm>
          <a:prstGeom prst="rect">
            <a:avLst/>
          </a:prstGeom>
          <a:noFill/>
        </p:spPr>
        <p:txBody>
          <a:bodyPr wrap="square" rtlCol="0">
            <a:spAutoFit/>
          </a:bodyPr>
          <a:lstStyle/>
          <a:p>
            <a:r>
              <a:rPr lang="en-GB" dirty="0" smtClean="0">
                <a:solidFill>
                  <a:srgbClr val="C00000"/>
                </a:solidFill>
                <a:latin typeface="Calibri" panose="020F0502020204030204" pitchFamily="34" charset="0"/>
              </a:rPr>
              <a:t>Two of the coordinates are (-5,1) and (-6,4) after it has been translated.</a:t>
            </a:r>
          </a:p>
          <a:p>
            <a:r>
              <a:rPr lang="en-GB" dirty="0" smtClean="0">
                <a:solidFill>
                  <a:srgbClr val="C00000"/>
                </a:solidFill>
                <a:latin typeface="Calibri" panose="020F0502020204030204" pitchFamily="34" charset="0"/>
              </a:rPr>
              <a:t>What are the </a:t>
            </a:r>
            <a:r>
              <a:rPr lang="en-GB" dirty="0" err="1" smtClean="0">
                <a:solidFill>
                  <a:srgbClr val="C00000"/>
                </a:solidFill>
                <a:latin typeface="Calibri" panose="020F0502020204030204" pitchFamily="34" charset="0"/>
              </a:rPr>
              <a:t>tw</a:t>
            </a:r>
            <a:r>
              <a:rPr lang="en-GB" dirty="0" smtClean="0">
                <a:solidFill>
                  <a:srgbClr val="C00000"/>
                </a:solidFill>
                <a:latin typeface="Calibri" panose="020F0502020204030204" pitchFamily="34" charset="0"/>
              </a:rPr>
              <a:t> other coordinates and can you plot both rectangles on the grid, above? </a:t>
            </a:r>
            <a:endParaRPr lang="en-GB" dirty="0">
              <a:solidFill>
                <a:srgbClr val="C00000"/>
              </a:solidFill>
              <a:latin typeface="Calibri" panose="020F0502020204030204" pitchFamily="34" charset="0"/>
            </a:endParaRPr>
          </a:p>
        </p:txBody>
      </p:sp>
      <p:sp>
        <p:nvSpPr>
          <p:cNvPr id="2" name="Rectangle 1"/>
          <p:cNvSpPr/>
          <p:nvPr/>
        </p:nvSpPr>
        <p:spPr>
          <a:xfrm>
            <a:off x="6675120" y="3840480"/>
            <a:ext cx="457200" cy="13004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p:cNvSpPr/>
          <p:nvPr/>
        </p:nvSpPr>
        <p:spPr>
          <a:xfrm>
            <a:off x="3128345" y="3840480"/>
            <a:ext cx="457200" cy="13004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ular Callout 68"/>
          <p:cNvSpPr/>
          <p:nvPr/>
        </p:nvSpPr>
        <p:spPr>
          <a:xfrm>
            <a:off x="3898258" y="4632227"/>
            <a:ext cx="1275938" cy="552741"/>
          </a:xfrm>
          <a:prstGeom prst="wedgeRectCallout">
            <a:avLst>
              <a:gd name="adj1" fmla="val -70796"/>
              <a:gd name="adj2" fmla="val 44580"/>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i="1" dirty="0" smtClean="0">
                <a:solidFill>
                  <a:schemeClr val="tx1"/>
                </a:solidFill>
              </a:rPr>
              <a:t>(-5,1)</a:t>
            </a:r>
            <a:endParaRPr lang="en-GB" dirty="0">
              <a:solidFill>
                <a:schemeClr val="tx1"/>
              </a:solidFill>
            </a:endParaRPr>
          </a:p>
        </p:txBody>
      </p:sp>
      <p:sp>
        <p:nvSpPr>
          <p:cNvPr id="70" name="Rectangular Callout 69"/>
          <p:cNvSpPr/>
          <p:nvPr/>
        </p:nvSpPr>
        <p:spPr>
          <a:xfrm>
            <a:off x="1908436" y="3065064"/>
            <a:ext cx="1275938" cy="552741"/>
          </a:xfrm>
          <a:prstGeom prst="wedgeRectCallout">
            <a:avLst>
              <a:gd name="adj1" fmla="val 41479"/>
              <a:gd name="adj2" fmla="val 77666"/>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i="1" dirty="0" smtClean="0">
                <a:solidFill>
                  <a:schemeClr val="tx1"/>
                </a:solidFill>
              </a:rPr>
              <a:t>(-6,4)</a:t>
            </a:r>
            <a:endParaRPr lang="en-GB" dirty="0">
              <a:solidFill>
                <a:schemeClr val="tx1"/>
              </a:solidFill>
            </a:endParaRPr>
          </a:p>
        </p:txBody>
      </p:sp>
      <p:sp>
        <p:nvSpPr>
          <p:cNvPr id="71" name="Rectangular Callout 70"/>
          <p:cNvSpPr/>
          <p:nvPr/>
        </p:nvSpPr>
        <p:spPr>
          <a:xfrm>
            <a:off x="7538350" y="3574967"/>
            <a:ext cx="1275938" cy="552741"/>
          </a:xfrm>
          <a:prstGeom prst="wedgeRectCallout">
            <a:avLst>
              <a:gd name="adj1" fmla="val -85925"/>
              <a:gd name="adj2" fmla="val 114428"/>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i="1" dirty="0" smtClean="0">
                <a:solidFill>
                  <a:schemeClr val="tx1"/>
                </a:solidFill>
              </a:rPr>
              <a:t>Before translation</a:t>
            </a:r>
            <a:endParaRPr lang="en-GB" dirty="0">
              <a:solidFill>
                <a:schemeClr val="tx1"/>
              </a:solidFill>
            </a:endParaRPr>
          </a:p>
        </p:txBody>
      </p:sp>
    </p:spTree>
    <p:extLst>
      <p:ext uri="{BB962C8B-B14F-4D97-AF65-F5344CB8AC3E}">
        <p14:creationId xmlns:p14="http://schemas.microsoft.com/office/powerpoint/2010/main" val="2452323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1000"/>
                                        <p:tgtEl>
                                          <p:spTgt spid="71"/>
                                        </p:tgtEl>
                                      </p:cBhvr>
                                    </p:animEffect>
                                    <p:anim calcmode="lin" valueType="num">
                                      <p:cBhvr>
                                        <p:cTn id="8" dur="1000" fill="hold"/>
                                        <p:tgtEl>
                                          <p:spTgt spid="71"/>
                                        </p:tgtEl>
                                        <p:attrNameLst>
                                          <p:attrName>ppt_x</p:attrName>
                                        </p:attrNameLst>
                                      </p:cBhvr>
                                      <p:tavLst>
                                        <p:tav tm="0">
                                          <p:val>
                                            <p:strVal val="#ppt_x"/>
                                          </p:val>
                                        </p:tav>
                                        <p:tav tm="100000">
                                          <p:val>
                                            <p:strVal val="#ppt_x"/>
                                          </p:val>
                                        </p:tav>
                                      </p:tavLst>
                                    </p:anim>
                                    <p:anim calcmode="lin" valueType="num">
                                      <p:cBhvr>
                                        <p:cTn id="9"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67"/>
                                        </p:tgtEl>
                                        <p:attrNameLst>
                                          <p:attrName>style.visibility</p:attrName>
                                        </p:attrNameLst>
                                      </p:cBhvr>
                                      <p:to>
                                        <p:strVal val="visible"/>
                                      </p:to>
                                    </p:set>
                                    <p:animEffect transition="in" filter="wipe(down)">
                                      <p:cBhvr>
                                        <p:cTn id="14" dur="500"/>
                                        <p:tgtEl>
                                          <p:spTgt spid="6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9"/>
                                        </p:tgtEl>
                                        <p:attrNameLst>
                                          <p:attrName>style.visibility</p:attrName>
                                        </p:attrNameLst>
                                      </p:cBhvr>
                                      <p:to>
                                        <p:strVal val="visible"/>
                                      </p:to>
                                    </p:set>
                                    <p:animEffect transition="in" filter="fade">
                                      <p:cBhvr>
                                        <p:cTn id="19" dur="1000"/>
                                        <p:tgtEl>
                                          <p:spTgt spid="69"/>
                                        </p:tgtEl>
                                      </p:cBhvr>
                                    </p:animEffect>
                                    <p:anim calcmode="lin" valueType="num">
                                      <p:cBhvr>
                                        <p:cTn id="20" dur="1000" fill="hold"/>
                                        <p:tgtEl>
                                          <p:spTgt spid="69"/>
                                        </p:tgtEl>
                                        <p:attrNameLst>
                                          <p:attrName>ppt_x</p:attrName>
                                        </p:attrNameLst>
                                      </p:cBhvr>
                                      <p:tavLst>
                                        <p:tav tm="0">
                                          <p:val>
                                            <p:strVal val="#ppt_x"/>
                                          </p:val>
                                        </p:tav>
                                        <p:tav tm="100000">
                                          <p:val>
                                            <p:strVal val="#ppt_x"/>
                                          </p:val>
                                        </p:tav>
                                      </p:tavLst>
                                    </p:anim>
                                    <p:anim calcmode="lin" valueType="num">
                                      <p:cBhvr>
                                        <p:cTn id="21" dur="1000" fill="hold"/>
                                        <p:tgtEl>
                                          <p:spTgt spid="6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70"/>
                                        </p:tgtEl>
                                        <p:attrNameLst>
                                          <p:attrName>style.visibility</p:attrName>
                                        </p:attrNameLst>
                                      </p:cBhvr>
                                      <p:to>
                                        <p:strVal val="visible"/>
                                      </p:to>
                                    </p:set>
                                    <p:animEffect transition="in" filter="fade">
                                      <p:cBhvr>
                                        <p:cTn id="26" dur="1000"/>
                                        <p:tgtEl>
                                          <p:spTgt spid="70"/>
                                        </p:tgtEl>
                                      </p:cBhvr>
                                    </p:animEffect>
                                    <p:anim calcmode="lin" valueType="num">
                                      <p:cBhvr>
                                        <p:cTn id="27" dur="1000" fill="hold"/>
                                        <p:tgtEl>
                                          <p:spTgt spid="70"/>
                                        </p:tgtEl>
                                        <p:attrNameLst>
                                          <p:attrName>ppt_x</p:attrName>
                                        </p:attrNameLst>
                                      </p:cBhvr>
                                      <p:tavLst>
                                        <p:tav tm="0">
                                          <p:val>
                                            <p:strVal val="#ppt_x"/>
                                          </p:val>
                                        </p:tav>
                                        <p:tav tm="100000">
                                          <p:val>
                                            <p:strVal val="#ppt_x"/>
                                          </p:val>
                                        </p:tav>
                                      </p:tavLst>
                                    </p:anim>
                                    <p:anim calcmode="lin" valueType="num">
                                      <p:cBhvr>
                                        <p:cTn id="28"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69" grpId="0" animBg="1"/>
      <p:bldP spid="70" grpId="0" animBg="1"/>
      <p:bldP spid="71"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7C1659-2D08-CF42-8C99-09E6DBDC3555}"/>
              </a:ext>
            </a:extLst>
          </p:cNvPr>
          <p:cNvSpPr txBox="1"/>
          <p:nvPr/>
        </p:nvSpPr>
        <p:spPr>
          <a:xfrm>
            <a:off x="5254752" y="2962656"/>
            <a:ext cx="147508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End of Lesson</a:t>
            </a:r>
          </a:p>
        </p:txBody>
      </p:sp>
    </p:spTree>
    <p:extLst>
      <p:ext uri="{BB962C8B-B14F-4D97-AF65-F5344CB8AC3E}">
        <p14:creationId xmlns:p14="http://schemas.microsoft.com/office/powerpoint/2010/main" val="997377164"/>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4C9DD5A-446A-FB40-8770-FAD8F8741C1C}"/>
              </a:ext>
            </a:extLst>
          </p:cNvPr>
          <p:cNvSpPr/>
          <p:nvPr/>
        </p:nvSpPr>
        <p:spPr>
          <a:xfrm>
            <a:off x="107092" y="90616"/>
            <a:ext cx="11977816" cy="6647935"/>
          </a:xfrm>
          <a:prstGeom prst="rect">
            <a:avLst/>
          </a:prstGeom>
          <a:solidFill>
            <a:srgbClr val="CCCCFF"/>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4A0489BF-7DCA-F342-8CB4-9886D7AB787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5676" y="5987219"/>
            <a:ext cx="588390" cy="588390"/>
          </a:xfrm>
          <a:prstGeom prst="rect">
            <a:avLst/>
          </a:prstGeom>
        </p:spPr>
      </p:pic>
      <p:sp>
        <p:nvSpPr>
          <p:cNvPr id="8" name="Rectangle 7">
            <a:extLst>
              <a:ext uri="{FF2B5EF4-FFF2-40B4-BE49-F238E27FC236}">
                <a16:creationId xmlns:a16="http://schemas.microsoft.com/office/drawing/2014/main" id="{08C30EA8-5B59-6F4A-9387-838C38A8EA9D}"/>
              </a:ext>
            </a:extLst>
          </p:cNvPr>
          <p:cNvSpPr/>
          <p:nvPr/>
        </p:nvSpPr>
        <p:spPr>
          <a:xfrm>
            <a:off x="189471" y="5905850"/>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42F6FD89-AE46-B941-B92E-A46A288DF79F}"/>
              </a:ext>
            </a:extLst>
          </p:cNvPr>
          <p:cNvSpPr txBox="1"/>
          <p:nvPr/>
        </p:nvSpPr>
        <p:spPr>
          <a:xfrm>
            <a:off x="864066" y="6033803"/>
            <a:ext cx="40283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Subject</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Maths </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51C2E7D-4597-FF4E-B287-E8068B634D67}"/>
              </a:ext>
            </a:extLst>
          </p:cNvPr>
          <p:cNvSpPr/>
          <p:nvPr/>
        </p:nvSpPr>
        <p:spPr>
          <a:xfrm>
            <a:off x="189471" y="164755"/>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F0A17CDC-4080-5948-8724-2B2D32C7D179}"/>
              </a:ext>
            </a:extLst>
          </p:cNvPr>
          <p:cNvSpPr txBox="1"/>
          <p:nvPr/>
        </p:nvSpPr>
        <p:spPr>
          <a:xfrm>
            <a:off x="273361" y="222475"/>
            <a:ext cx="742633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Date:	</a:t>
            </a:r>
            <a:r>
              <a:rPr kumimoji="0" lang="en-GB" sz="3200" b="0" i="0" u="none" strike="noStrike" kern="1200" cap="none" spc="0" normalizeH="0" noProof="0" dirty="0">
                <a:ln>
                  <a:noFill/>
                </a:ln>
                <a:solidFill>
                  <a:prstClr val="black"/>
                </a:solidFill>
                <a:effectLst/>
                <a:uLnTx/>
                <a:uFillTx/>
                <a:latin typeface="Calibri" panose="020F0502020204030204"/>
                <a:ea typeface="+mn-ea"/>
                <a:cs typeface="+mn-cs"/>
              </a:rPr>
              <a:t>  </a:t>
            </a:r>
            <a:r>
              <a:rPr lang="en-GB" sz="3200" u="sng" noProof="0" dirty="0" smtClean="0">
                <a:solidFill>
                  <a:prstClr val="black"/>
                </a:solidFill>
                <a:latin typeface="Calibri" panose="020F0502020204030204"/>
              </a:rPr>
              <a:t>04.02.2021</a:t>
            </a: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3D0F7548-CBED-B94E-BC8E-0787BD3B7438}"/>
              </a:ext>
            </a:extLst>
          </p:cNvPr>
          <p:cNvPicPr>
            <a:picLocks noChangeAspect="1"/>
          </p:cNvPicPr>
          <p:nvPr/>
        </p:nvPicPr>
        <p:blipFill>
          <a:blip r:embed="rId3"/>
          <a:stretch>
            <a:fillRect/>
          </a:stretch>
        </p:blipFill>
        <p:spPr>
          <a:xfrm>
            <a:off x="562617" y="1727624"/>
            <a:ext cx="2219325" cy="1104900"/>
          </a:xfrm>
          <a:prstGeom prst="rect">
            <a:avLst/>
          </a:prstGeom>
          <a:ln>
            <a:solidFill>
              <a:srgbClr val="41719C"/>
            </a:solidFill>
          </a:ln>
        </p:spPr>
      </p:pic>
      <p:sp>
        <p:nvSpPr>
          <p:cNvPr id="13" name="Rectangle 12">
            <a:extLst>
              <a:ext uri="{FF2B5EF4-FFF2-40B4-BE49-F238E27FC236}">
                <a16:creationId xmlns:a16="http://schemas.microsoft.com/office/drawing/2014/main" id="{131F661F-61B2-7941-8420-4E233975008B}"/>
              </a:ext>
            </a:extLst>
          </p:cNvPr>
          <p:cNvSpPr/>
          <p:nvPr/>
        </p:nvSpPr>
        <p:spPr>
          <a:xfrm>
            <a:off x="572141" y="2831793"/>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89F2E373-D525-3943-BF5F-CB8436196953}"/>
              </a:ext>
            </a:extLst>
          </p:cNvPr>
          <p:cNvSpPr txBox="1"/>
          <p:nvPr/>
        </p:nvSpPr>
        <p:spPr>
          <a:xfrm>
            <a:off x="635485" y="2832960"/>
            <a:ext cx="10429593" cy="1938992"/>
          </a:xfrm>
          <a:prstGeom prst="rect">
            <a:avLst/>
          </a:prstGeom>
          <a:noFill/>
        </p:spPr>
        <p:txBody>
          <a:bodyPr wrap="square" rtlCol="0">
            <a:spAutoFit/>
          </a:bodyPr>
          <a:lstStyle/>
          <a:p>
            <a:pPr lvl="0">
              <a:defRPr/>
            </a:pPr>
            <a:r>
              <a:rPr lang="en-GB" sz="4000" u="sng" dirty="0">
                <a:solidFill>
                  <a:prstClr val="black"/>
                </a:solidFill>
              </a:rPr>
              <a:t>LO: To be able to represent the position of a shape, after a translation.</a:t>
            </a:r>
          </a:p>
          <a:p>
            <a:pPr lvl="0">
              <a:defRPr/>
            </a:pPr>
            <a:endParaRPr lang="en-GB" sz="4000" u="sng" dirty="0">
              <a:solidFill>
                <a:prstClr val="black"/>
              </a:solidFill>
            </a:endParaRPr>
          </a:p>
        </p:txBody>
      </p:sp>
      <p:pic>
        <p:nvPicPr>
          <p:cNvPr id="15" name="Picture 14">
            <a:extLst>
              <a:ext uri="{FF2B5EF4-FFF2-40B4-BE49-F238E27FC236}">
                <a16:creationId xmlns:a16="http://schemas.microsoft.com/office/drawing/2014/main" id="{19C89584-1FBF-F143-A42E-421D1D3A4DD9}"/>
              </a:ext>
            </a:extLst>
          </p:cNvPr>
          <p:cNvPicPr>
            <a:picLocks noChangeAspect="1"/>
          </p:cNvPicPr>
          <p:nvPr/>
        </p:nvPicPr>
        <p:blipFill>
          <a:blip r:embed="rId4"/>
          <a:stretch>
            <a:fillRect/>
          </a:stretch>
        </p:blipFill>
        <p:spPr>
          <a:xfrm>
            <a:off x="4721657" y="5940593"/>
            <a:ext cx="759101" cy="681642"/>
          </a:xfrm>
          <a:prstGeom prst="rect">
            <a:avLst/>
          </a:prstGeom>
        </p:spPr>
      </p:pic>
      <p:pic>
        <p:nvPicPr>
          <p:cNvPr id="16" name="Picture 15">
            <a:extLst>
              <a:ext uri="{FF2B5EF4-FFF2-40B4-BE49-F238E27FC236}">
                <a16:creationId xmlns:a16="http://schemas.microsoft.com/office/drawing/2014/main" id="{DA66EAC4-35C8-2D49-8A0E-B3009A8716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8898" y="5980303"/>
            <a:ext cx="588390" cy="588390"/>
          </a:xfrm>
          <a:prstGeom prst="rect">
            <a:avLst/>
          </a:prstGeom>
        </p:spPr>
      </p:pic>
    </p:spTree>
    <p:extLst>
      <p:ext uri="{BB962C8B-B14F-4D97-AF65-F5344CB8AC3E}">
        <p14:creationId xmlns:p14="http://schemas.microsoft.com/office/powerpoint/2010/main" val="3499173985"/>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6289" y="1614274"/>
            <a:ext cx="7886700" cy="994172"/>
          </a:xfrm>
        </p:spPr>
        <p:txBody>
          <a:bodyPr/>
          <a:lstStyle/>
          <a:p>
            <a:r>
              <a:rPr lang="en-GB" dirty="0"/>
              <a:t>Times table practise</a:t>
            </a:r>
          </a:p>
        </p:txBody>
      </p:sp>
      <p:sp>
        <p:nvSpPr>
          <p:cNvPr id="3" name="Content Placeholder 2"/>
          <p:cNvSpPr>
            <a:spLocks noGrp="1"/>
          </p:cNvSpPr>
          <p:nvPr>
            <p:ph idx="1"/>
          </p:nvPr>
        </p:nvSpPr>
        <p:spPr>
          <a:xfrm>
            <a:off x="1686289" y="2539977"/>
            <a:ext cx="8828324" cy="3263504"/>
          </a:xfrm>
        </p:spPr>
        <p:txBody>
          <a:bodyPr>
            <a:normAutofit fontScale="92500" lnSpcReduction="20000"/>
          </a:bodyPr>
          <a:lstStyle/>
          <a:p>
            <a:r>
              <a:rPr lang="en-GB" dirty="0"/>
              <a:t>Spend at least 15mins practising your times tables.</a:t>
            </a:r>
          </a:p>
          <a:p>
            <a:endParaRPr lang="en-GB" dirty="0"/>
          </a:p>
          <a:p>
            <a:r>
              <a:rPr lang="en-GB" dirty="0"/>
              <a:t>This can be done on TTRS, hit the button or any other times table website.</a:t>
            </a:r>
          </a:p>
          <a:p>
            <a:pPr marL="0" indent="0">
              <a:buNone/>
            </a:pPr>
            <a:endParaRPr lang="en-GB" dirty="0"/>
          </a:p>
          <a:p>
            <a:pPr marL="0" indent="0">
              <a:buNone/>
            </a:pPr>
            <a:r>
              <a:rPr lang="en-GB" dirty="0" smtClean="0"/>
              <a:t>Use the Times Tables Rock Stars app or website.</a:t>
            </a:r>
          </a:p>
          <a:p>
            <a:pPr marL="0" indent="0">
              <a:buNone/>
            </a:pPr>
            <a:r>
              <a:rPr lang="en-GB" dirty="0" smtClean="0"/>
              <a:t>Alternatively, copy </a:t>
            </a:r>
            <a:r>
              <a:rPr lang="en-GB" dirty="0"/>
              <a:t>and paste the following link into a web browser:</a:t>
            </a:r>
          </a:p>
          <a:p>
            <a:pPr marL="0" indent="0">
              <a:buNone/>
            </a:pPr>
            <a:r>
              <a:rPr lang="en-GB" sz="1700" dirty="0">
                <a:hlinkClick r:id="rId2"/>
              </a:rPr>
              <a:t>https://www.topmarks.co.uk/maths-games/7-11-years/times-tables</a:t>
            </a:r>
            <a:endParaRPr lang="en-GB" sz="1700" dirty="0"/>
          </a:p>
          <a:p>
            <a:pPr marL="0" indent="0">
              <a:buNone/>
            </a:pPr>
            <a:endParaRPr lang="en-GB" sz="1125" dirty="0"/>
          </a:p>
          <a:p>
            <a:endParaRPr lang="en-GB" dirty="0"/>
          </a:p>
        </p:txBody>
      </p:sp>
      <p:pic>
        <p:nvPicPr>
          <p:cNvPr id="7" name="Picture 6"/>
          <p:cNvPicPr>
            <a:picLocks noChangeAspect="1"/>
          </p:cNvPicPr>
          <p:nvPr/>
        </p:nvPicPr>
        <p:blipFill>
          <a:blip r:embed="rId3"/>
          <a:stretch>
            <a:fillRect/>
          </a:stretch>
        </p:blipFill>
        <p:spPr>
          <a:xfrm>
            <a:off x="4465942" y="358132"/>
            <a:ext cx="3583333" cy="1337648"/>
          </a:xfrm>
          <a:prstGeom prst="rect">
            <a:avLst/>
          </a:prstGeom>
        </p:spPr>
      </p:pic>
    </p:spTree>
    <p:extLst>
      <p:ext uri="{BB962C8B-B14F-4D97-AF65-F5344CB8AC3E}">
        <p14:creationId xmlns:p14="http://schemas.microsoft.com/office/powerpoint/2010/main" val="1597734132"/>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864320" y="100310"/>
            <a:ext cx="6482417"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ysClr val="windowText" lastClr="000000"/>
                </a:solidFill>
                <a:effectLst>
                  <a:outerShdw blurRad="38100" dist="19050" dir="2700000" algn="tl" rotWithShape="0">
                    <a:prstClr val="black">
                      <a:alpha val="40000"/>
                    </a:prstClr>
                  </a:outerShdw>
                </a:effectLst>
                <a:uLnTx/>
                <a:uFillTx/>
                <a:latin typeface="Calibri" panose="020F0502020204030204"/>
                <a:ea typeface="+mn-ea"/>
                <a:cs typeface="+mn-cs"/>
              </a:rPr>
              <a:t>Pre-recorded Teaching</a:t>
            </a:r>
          </a:p>
        </p:txBody>
      </p:sp>
      <p:sp>
        <p:nvSpPr>
          <p:cNvPr id="8" name="TextBox 7"/>
          <p:cNvSpPr txBox="1"/>
          <p:nvPr/>
        </p:nvSpPr>
        <p:spPr>
          <a:xfrm>
            <a:off x="1123950" y="1201783"/>
            <a:ext cx="9953353"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Access the online teaching video below that will support you to complete the work in this lesson. This video will act as a support but all of the work can still be successfully understood &amp; completed using paper-based versions of this pack. If you need further support to understand / complete work then please contact school via e-mail or telephone.</a:t>
            </a:r>
            <a:endParaRPr kumimoji="0" lang="en-GB"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9" name="Rectangle 8">
            <a:hlinkClick r:id="rId2"/>
          </p:cNvPr>
          <p:cNvSpPr/>
          <p:nvPr/>
        </p:nvSpPr>
        <p:spPr>
          <a:xfrm>
            <a:off x="6217920" y="3779520"/>
            <a:ext cx="4415246" cy="1410789"/>
          </a:xfrm>
          <a:prstGeom prst="rect">
            <a:avLst/>
          </a:prstGeom>
          <a:solidFill>
            <a:schemeClr val="accent1">
              <a:lumMod val="50000"/>
            </a:schemeClr>
          </a:solidFill>
          <a:ln>
            <a:solidFill>
              <a:schemeClr val="accent1">
                <a:lumMod val="60000"/>
                <a:lumOff val="40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Play Video</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207132" y="5751511"/>
            <a:ext cx="11756268" cy="61555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You can also copy and paste this link if you would prefer:</a:t>
            </a:r>
            <a:endPar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hlinkClick r:id="rId3"/>
            </a:endParaRPr>
          </a:p>
          <a:p>
            <a:pPr lvl="0"/>
            <a:r>
              <a:rPr lang="en-GB" sz="1600" dirty="0">
                <a:hlinkClick r:id="rId2"/>
              </a:rPr>
              <a:t>https://whiterosemaths.com/homelearning/year-6/week-13-geometry-position-direction/</a:t>
            </a: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6085266" y="5190309"/>
            <a:ext cx="4547900" cy="707886"/>
          </a:xfrm>
          <a:prstGeom prst="rect">
            <a:avLst/>
          </a:prstGeom>
        </p:spPr>
        <p:txBody>
          <a:bodyPr wrap="square">
            <a:spAutoFit/>
          </a:bodyPr>
          <a:lstStyle/>
          <a:p>
            <a:pPr lvl="0" algn="ctr"/>
            <a:r>
              <a:rPr lang="en-GB" sz="2000" i="1" dirty="0">
                <a:solidFill>
                  <a:srgbClr val="C00000"/>
                </a:solidFill>
                <a:latin typeface="Calibri" panose="020F0502020204030204" pitchFamily="34" charset="0"/>
              </a:rPr>
              <a:t>Please select the ‘translation’ video.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smtClean="0">
                <a:ln>
                  <a:noFill/>
                </a:ln>
                <a:solidFill>
                  <a:srgbClr val="C00000"/>
                </a:solidFill>
                <a:effectLst/>
                <a:uLnTx/>
                <a:uFillTx/>
                <a:latin typeface="Calibri" panose="020F0502020204030204" pitchFamily="34" charset="0"/>
                <a:ea typeface="+mn-ea"/>
                <a:cs typeface="+mn-cs"/>
              </a:rPr>
              <a:t> </a:t>
            </a:r>
            <a:endParaRPr kumimoji="0" lang="en-GB" sz="2000" b="0" i="0" u="none" strike="noStrike" kern="1200" cap="none" spc="0" normalizeH="0" baseline="0" noProof="0" dirty="0">
              <a:ln>
                <a:noFill/>
              </a:ln>
              <a:solidFill>
                <a:srgbClr val="C00000"/>
              </a:solidFill>
              <a:effectLst/>
              <a:uLnTx/>
              <a:uFillTx/>
              <a:latin typeface="Calibri" panose="020F0502020204030204" pitchFamily="34" charset="0"/>
              <a:ea typeface="+mn-ea"/>
              <a:cs typeface="+mn-cs"/>
            </a:endParaRPr>
          </a:p>
        </p:txBody>
      </p:sp>
      <p:pic>
        <p:nvPicPr>
          <p:cNvPr id="4" name="Picture 3"/>
          <p:cNvPicPr>
            <a:picLocks noChangeAspect="1"/>
          </p:cNvPicPr>
          <p:nvPr/>
        </p:nvPicPr>
        <p:blipFill>
          <a:blip r:embed="rId4"/>
          <a:stretch>
            <a:fillRect/>
          </a:stretch>
        </p:blipFill>
        <p:spPr>
          <a:xfrm>
            <a:off x="2074637" y="3374580"/>
            <a:ext cx="2143125" cy="2143125"/>
          </a:xfrm>
          <a:prstGeom prst="rect">
            <a:avLst/>
          </a:prstGeom>
        </p:spPr>
      </p:pic>
    </p:spTree>
    <p:extLst>
      <p:ext uri="{BB962C8B-B14F-4D97-AF65-F5344CB8AC3E}">
        <p14:creationId xmlns:p14="http://schemas.microsoft.com/office/powerpoint/2010/main" val="1643979612"/>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5966" y="682127"/>
            <a:ext cx="4318854" cy="4481302"/>
          </a:xfrm>
          <a:prstGeom prst="rect">
            <a:avLst/>
          </a:prstGeom>
        </p:spPr>
      </p:pic>
      <p:sp>
        <p:nvSpPr>
          <p:cNvPr id="2" name="TextBox 1"/>
          <p:cNvSpPr txBox="1"/>
          <p:nvPr/>
        </p:nvSpPr>
        <p:spPr>
          <a:xfrm>
            <a:off x="437380" y="2014837"/>
            <a:ext cx="5075419" cy="1815882"/>
          </a:xfrm>
          <a:prstGeom prst="rect">
            <a:avLst/>
          </a:prstGeom>
          <a:noFill/>
        </p:spPr>
        <p:txBody>
          <a:bodyPr wrap="square" rtlCol="0">
            <a:spAutoFit/>
          </a:bodyPr>
          <a:lstStyle/>
          <a:p>
            <a:r>
              <a:rPr lang="en-GB" sz="2800" dirty="0" smtClean="0">
                <a:latin typeface="Calibri" panose="020F0502020204030204" pitchFamily="34" charset="0"/>
                <a:cs typeface="Calibri" panose="020F0502020204030204" pitchFamily="34" charset="0"/>
              </a:rPr>
              <a:t>We are going to recap the learning you did on Tuesday about coordinates in all 4 quadrants.</a:t>
            </a:r>
            <a:endParaRPr lang="en-GB" sz="2800" dirty="0">
              <a:latin typeface="Calibri" panose="020F0502020204030204" pitchFamily="34" charset="0"/>
              <a:cs typeface="Calibri" panose="020F0502020204030204" pitchFamily="34" charset="0"/>
            </a:endParaRPr>
          </a:p>
        </p:txBody>
      </p:sp>
      <p:sp>
        <p:nvSpPr>
          <p:cNvPr id="8" name="标题 57345"/>
          <p:cNvSpPr txBox="1">
            <a:spLocks noChangeArrowheads="1"/>
          </p:cNvSpPr>
          <p:nvPr/>
        </p:nvSpPr>
        <p:spPr>
          <a:xfrm>
            <a:off x="303828" y="251455"/>
            <a:ext cx="8925516" cy="98209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a:lstStyle>
          <a:p>
            <a:r>
              <a:rPr lang="en-GB" altLang="zh-CN" sz="3200" b="1" dirty="0" smtClean="0">
                <a:solidFill>
                  <a:srgbClr val="C00000"/>
                </a:solidFill>
              </a:rPr>
              <a:t>Recap</a:t>
            </a:r>
            <a:endParaRPr lang="zh-CN" altLang="en-US" sz="3200" i="1" dirty="0">
              <a:solidFill>
                <a:srgbClr val="C00000"/>
              </a:solidFill>
            </a:endParaRPr>
          </a:p>
        </p:txBody>
      </p:sp>
    </p:spTree>
    <p:extLst>
      <p:ext uri="{BB962C8B-B14F-4D97-AF65-F5344CB8AC3E}">
        <p14:creationId xmlns:p14="http://schemas.microsoft.com/office/powerpoint/2010/main" val="2479342233"/>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3646" y="211864"/>
            <a:ext cx="4318854" cy="4481302"/>
          </a:xfrm>
          <a:prstGeom prst="rect">
            <a:avLst/>
          </a:prstGeom>
        </p:spPr>
      </p:pic>
      <mc:AlternateContent xmlns:mc="http://schemas.openxmlformats.org/markup-compatibility/2006" xmlns:a14="http://schemas.microsoft.com/office/drawing/2010/main">
        <mc:Choice Requires="a14">
          <p:sp>
            <p:nvSpPr>
              <p:cNvPr id="2" name="TextBox 1"/>
              <p:cNvSpPr txBox="1"/>
              <p:nvPr/>
            </p:nvSpPr>
            <p:spPr>
              <a:xfrm>
                <a:off x="1095807" y="764946"/>
                <a:ext cx="7497474" cy="4832092"/>
              </a:xfrm>
              <a:prstGeom prst="rect">
                <a:avLst/>
              </a:prstGeom>
              <a:noFill/>
            </p:spPr>
            <p:txBody>
              <a:bodyPr wrap="square" rtlCol="0">
                <a:spAutoFit/>
              </a:bodyPr>
              <a:lstStyle/>
              <a:p>
                <a:r>
                  <a:rPr lang="en-GB" sz="2800" i="1" dirty="0" smtClean="0">
                    <a:solidFill>
                      <a:schemeClr val="accent5">
                        <a:lumMod val="50000"/>
                      </a:schemeClr>
                    </a:solidFill>
                    <a:latin typeface="Calibri" panose="020F0502020204030204" pitchFamily="34" charset="0"/>
                    <a:cs typeface="Calibri" panose="020F0502020204030204" pitchFamily="34" charset="0"/>
                  </a:rPr>
                  <a:t>1) What are the coordinates</a:t>
                </a:r>
              </a:p>
              <a:p>
                <a:r>
                  <a:rPr lang="en-GB" sz="2800" i="1" dirty="0">
                    <a:solidFill>
                      <a:schemeClr val="accent5">
                        <a:lumMod val="50000"/>
                      </a:schemeClr>
                    </a:solidFill>
                    <a:latin typeface="Calibri" panose="020F0502020204030204" pitchFamily="34" charset="0"/>
                    <a:cs typeface="Calibri" panose="020F0502020204030204" pitchFamily="34" charset="0"/>
                  </a:rPr>
                  <a:t>     of point A and B.</a:t>
                </a:r>
              </a:p>
              <a:p>
                <a:endParaRPr lang="en-GB" sz="2800" i="1" dirty="0">
                  <a:solidFill>
                    <a:schemeClr val="accent5">
                      <a:lumMod val="50000"/>
                    </a:schemeClr>
                  </a:solidFill>
                  <a:latin typeface="Calibri" panose="020F0502020204030204" pitchFamily="34" charset="0"/>
                  <a:cs typeface="Calibri" panose="020F0502020204030204" pitchFamily="34" charset="0"/>
                </a:endParaRPr>
              </a:p>
              <a:p>
                <a:endParaRPr lang="en-GB" sz="2800" i="1" dirty="0">
                  <a:solidFill>
                    <a:schemeClr val="accent5">
                      <a:lumMod val="50000"/>
                    </a:schemeClr>
                  </a:solidFill>
                  <a:latin typeface="Calibri" panose="020F0502020204030204" pitchFamily="34" charset="0"/>
                  <a:cs typeface="Calibri" panose="020F0502020204030204" pitchFamily="34" charset="0"/>
                </a:endParaRPr>
              </a:p>
              <a:p>
                <a:r>
                  <a:rPr lang="en-GB" sz="2800" i="1" dirty="0">
                    <a:solidFill>
                      <a:schemeClr val="accent5">
                        <a:lumMod val="50000"/>
                      </a:schemeClr>
                    </a:solidFill>
                    <a:latin typeface="Calibri" panose="020F0502020204030204" pitchFamily="34" charset="0"/>
                    <a:cs typeface="Calibri" panose="020F0502020204030204" pitchFamily="34" charset="0"/>
                  </a:rPr>
                  <a:t>2) Plot the coordinate</a:t>
                </a:r>
              </a:p>
              <a:p>
                <a:r>
                  <a:rPr lang="en-GB" sz="2800" i="1" dirty="0">
                    <a:solidFill>
                      <a:schemeClr val="accent5">
                        <a:lumMod val="50000"/>
                      </a:schemeClr>
                    </a:solidFill>
                    <a:latin typeface="Calibri" panose="020F0502020204030204" pitchFamily="34" charset="0"/>
                    <a:cs typeface="Calibri" panose="020F0502020204030204" pitchFamily="34" charset="0"/>
                  </a:rPr>
                  <a:t>     (0,</a:t>
                </a:r>
                <a14:m>
                  <m:oMath xmlns:m="http://schemas.openxmlformats.org/officeDocument/2006/math">
                    <m:r>
                      <a:rPr lang="en-GB" sz="2800" i="1">
                        <a:solidFill>
                          <a:schemeClr val="accent5">
                            <a:lumMod val="50000"/>
                          </a:schemeClr>
                        </a:solidFill>
                        <a:latin typeface="Cambria Math" panose="02040503050406030204" pitchFamily="18" charset="0"/>
                        <a:cs typeface="Calibri" panose="020F0502020204030204" pitchFamily="34" charset="0"/>
                      </a:rPr>
                      <m:t>−</m:t>
                    </m:r>
                  </m:oMath>
                </a14:m>
                <a:r>
                  <a:rPr lang="en-GB" sz="2800" i="1" dirty="0">
                    <a:solidFill>
                      <a:schemeClr val="accent5">
                        <a:lumMod val="50000"/>
                      </a:schemeClr>
                    </a:solidFill>
                    <a:latin typeface="Calibri" panose="020F0502020204030204" pitchFamily="34" charset="0"/>
                    <a:cs typeface="Calibri" panose="020F0502020204030204" pitchFamily="34" charset="0"/>
                  </a:rPr>
                  <a:t>4)</a:t>
                </a:r>
              </a:p>
              <a:p>
                <a:endParaRPr lang="en-GB" sz="2800" i="1" dirty="0">
                  <a:solidFill>
                    <a:schemeClr val="accent5">
                      <a:lumMod val="50000"/>
                    </a:schemeClr>
                  </a:solidFill>
                  <a:latin typeface="Calibri" panose="020F0502020204030204" pitchFamily="34" charset="0"/>
                  <a:cs typeface="Calibri" panose="020F0502020204030204" pitchFamily="34" charset="0"/>
                </a:endParaRPr>
              </a:p>
              <a:p>
                <a:r>
                  <a:rPr lang="en-GB" sz="2800" i="1" dirty="0">
                    <a:solidFill>
                      <a:schemeClr val="accent5">
                        <a:lumMod val="50000"/>
                      </a:schemeClr>
                    </a:solidFill>
                    <a:latin typeface="Calibri" panose="020F0502020204030204" pitchFamily="34" charset="0"/>
                    <a:cs typeface="Calibri" panose="020F0502020204030204" pitchFamily="34" charset="0"/>
                  </a:rPr>
                  <a:t>3) Plot the coordinate</a:t>
                </a:r>
              </a:p>
              <a:p>
                <a:r>
                  <a:rPr lang="en-GB" sz="2800" i="1" dirty="0">
                    <a:solidFill>
                      <a:schemeClr val="accent5">
                        <a:lumMod val="50000"/>
                      </a:schemeClr>
                    </a:solidFill>
                    <a:latin typeface="Calibri" panose="020F0502020204030204" pitchFamily="34" charset="0"/>
                    <a:cs typeface="Calibri" panose="020F0502020204030204" pitchFamily="34" charset="0"/>
                  </a:rPr>
                  <a:t>     (</a:t>
                </a:r>
                <a14:m>
                  <m:oMath xmlns:m="http://schemas.openxmlformats.org/officeDocument/2006/math">
                    <m:r>
                      <a:rPr lang="en-GB" sz="2800" i="1">
                        <a:solidFill>
                          <a:schemeClr val="accent5">
                            <a:lumMod val="50000"/>
                          </a:schemeClr>
                        </a:solidFill>
                        <a:latin typeface="Cambria Math" panose="02040503050406030204" pitchFamily="18" charset="0"/>
                        <a:cs typeface="Calibri" panose="020F0502020204030204" pitchFamily="34" charset="0"/>
                      </a:rPr>
                      <m:t>−</m:t>
                    </m:r>
                  </m:oMath>
                </a14:m>
                <a:r>
                  <a:rPr lang="en-GB" sz="2800" i="1" dirty="0">
                    <a:solidFill>
                      <a:schemeClr val="accent5">
                        <a:lumMod val="50000"/>
                      </a:schemeClr>
                    </a:solidFill>
                    <a:latin typeface="Calibri" panose="020F0502020204030204" pitchFamily="34" charset="0"/>
                    <a:cs typeface="Calibri" panose="020F0502020204030204" pitchFamily="34" charset="0"/>
                  </a:rPr>
                  <a:t>3,</a:t>
                </a:r>
                <a14:m>
                  <m:oMath xmlns:m="http://schemas.openxmlformats.org/officeDocument/2006/math">
                    <m:r>
                      <a:rPr lang="en-GB" sz="2800" i="1">
                        <a:solidFill>
                          <a:schemeClr val="accent5">
                            <a:lumMod val="50000"/>
                          </a:schemeClr>
                        </a:solidFill>
                        <a:latin typeface="Cambria Math" panose="02040503050406030204" pitchFamily="18" charset="0"/>
                        <a:cs typeface="Calibri" panose="020F0502020204030204" pitchFamily="34" charset="0"/>
                      </a:rPr>
                      <m:t>−</m:t>
                    </m:r>
                  </m:oMath>
                </a14:m>
                <a:r>
                  <a:rPr lang="en-GB" sz="2800" i="1" dirty="0">
                    <a:solidFill>
                      <a:schemeClr val="accent5">
                        <a:lumMod val="50000"/>
                      </a:schemeClr>
                    </a:solidFill>
                    <a:latin typeface="Calibri" panose="020F0502020204030204" pitchFamily="34" charset="0"/>
                    <a:cs typeface="Calibri" panose="020F0502020204030204" pitchFamily="34" charset="0"/>
                  </a:rPr>
                  <a:t>7 )</a:t>
                </a:r>
              </a:p>
              <a:p>
                <a:endParaRPr lang="en-GB" sz="2800" i="1" dirty="0">
                  <a:solidFill>
                    <a:schemeClr val="accent5">
                      <a:lumMod val="50000"/>
                    </a:schemeClr>
                  </a:solidFill>
                  <a:latin typeface="Calibri" panose="020F0502020204030204" pitchFamily="34" charset="0"/>
                  <a:cs typeface="Calibri" panose="020F0502020204030204" pitchFamily="34" charset="0"/>
                </a:endParaRPr>
              </a:p>
              <a:p>
                <a:r>
                  <a:rPr lang="en-GB" sz="2800" i="1" dirty="0">
                    <a:solidFill>
                      <a:schemeClr val="accent5">
                        <a:lumMod val="50000"/>
                      </a:schemeClr>
                    </a:solidFill>
                    <a:latin typeface="Calibri" panose="020F0502020204030204" pitchFamily="34" charset="0"/>
                    <a:cs typeface="Calibri" panose="020F0502020204030204" pitchFamily="34" charset="0"/>
                  </a:rPr>
                  <a:t>4) Which quadrants are the points in?</a:t>
                </a:r>
              </a:p>
            </p:txBody>
          </p:sp>
        </mc:Choice>
        <mc:Fallback xmlns="">
          <p:sp>
            <p:nvSpPr>
              <p:cNvPr id="2" name="TextBox 1"/>
              <p:cNvSpPr txBox="1">
                <a:spLocks noRot="1" noChangeAspect="1" noMove="1" noResize="1" noEditPoints="1" noAdjustHandles="1" noChangeArrowheads="1" noChangeShapeType="1" noTextEdit="1"/>
              </p:cNvSpPr>
              <p:nvPr/>
            </p:nvSpPr>
            <p:spPr>
              <a:xfrm>
                <a:off x="1095807" y="764946"/>
                <a:ext cx="7497474" cy="4832092"/>
              </a:xfrm>
              <a:prstGeom prst="rect">
                <a:avLst/>
              </a:prstGeom>
              <a:blipFill>
                <a:blip r:embed="rId4"/>
                <a:stretch>
                  <a:fillRect l="-1707" t="-1135" b="-2648"/>
                </a:stretch>
              </a:blipFill>
            </p:spPr>
            <p:txBody>
              <a:bodyPr/>
              <a:lstStyle/>
              <a:p>
                <a:r>
                  <a:rPr lang="en-GB">
                    <a:noFill/>
                  </a:rPr>
                  <a:t> </a:t>
                </a:r>
              </a:p>
            </p:txBody>
          </p:sp>
        </mc:Fallback>
      </mc:AlternateContent>
      <p:sp>
        <p:nvSpPr>
          <p:cNvPr id="31" name="Multiply 30"/>
          <p:cNvSpPr/>
          <p:nvPr/>
        </p:nvSpPr>
        <p:spPr>
          <a:xfrm>
            <a:off x="5872288" y="2372414"/>
            <a:ext cx="298938" cy="298938"/>
          </a:xfrm>
          <a:prstGeom prst="mathMultiply">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p>
        </p:txBody>
      </p:sp>
      <p:sp>
        <p:nvSpPr>
          <p:cNvPr id="33" name="Multiply 32"/>
          <p:cNvSpPr/>
          <p:nvPr/>
        </p:nvSpPr>
        <p:spPr>
          <a:xfrm>
            <a:off x="8152885" y="1375378"/>
            <a:ext cx="298938" cy="298938"/>
          </a:xfrm>
          <a:prstGeom prst="mathMultiply">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p>
        </p:txBody>
      </p:sp>
      <p:sp>
        <p:nvSpPr>
          <p:cNvPr id="5" name="TextBox 4"/>
          <p:cNvSpPr txBox="1"/>
          <p:nvPr/>
        </p:nvSpPr>
        <p:spPr>
          <a:xfrm>
            <a:off x="5785467" y="2130326"/>
            <a:ext cx="365640" cy="400110"/>
          </a:xfrm>
          <a:prstGeom prst="rect">
            <a:avLst/>
          </a:prstGeom>
          <a:noFill/>
        </p:spPr>
        <p:txBody>
          <a:bodyPr wrap="square" rtlCol="0">
            <a:spAutoFit/>
          </a:bodyPr>
          <a:lstStyle/>
          <a:p>
            <a:r>
              <a:rPr lang="en-GB" sz="2000" dirty="0"/>
              <a:t>A</a:t>
            </a:r>
            <a:endParaRPr lang="en-GB" dirty="0"/>
          </a:p>
        </p:txBody>
      </p:sp>
      <p:sp>
        <p:nvSpPr>
          <p:cNvPr id="34" name="TextBox 33"/>
          <p:cNvSpPr txBox="1"/>
          <p:nvPr/>
        </p:nvSpPr>
        <p:spPr>
          <a:xfrm>
            <a:off x="8227641" y="1527402"/>
            <a:ext cx="365640" cy="400110"/>
          </a:xfrm>
          <a:prstGeom prst="rect">
            <a:avLst/>
          </a:prstGeom>
          <a:noFill/>
        </p:spPr>
        <p:txBody>
          <a:bodyPr wrap="square" rtlCol="0">
            <a:spAutoFit/>
          </a:bodyPr>
          <a:lstStyle/>
          <a:p>
            <a:r>
              <a:rPr lang="en-GB" sz="2000" dirty="0"/>
              <a:t>B</a:t>
            </a:r>
            <a:endParaRPr lang="en-GB" dirty="0"/>
          </a:p>
        </p:txBody>
      </p:sp>
      <mc:AlternateContent xmlns:mc="http://schemas.openxmlformats.org/markup-compatibility/2006" xmlns:a14="http://schemas.microsoft.com/office/drawing/2010/main">
        <mc:Choice Requires="a14">
          <p:sp>
            <p:nvSpPr>
              <p:cNvPr id="10" name="TextBox 9"/>
              <p:cNvSpPr txBox="1"/>
              <p:nvPr/>
            </p:nvSpPr>
            <p:spPr>
              <a:xfrm>
                <a:off x="1448249" y="1747041"/>
                <a:ext cx="1254034" cy="461665"/>
              </a:xfrm>
              <a:prstGeom prst="rect">
                <a:avLst/>
              </a:prstGeom>
              <a:noFill/>
            </p:spPr>
            <p:txBody>
              <a:bodyPr wrap="square" rtlCol="0">
                <a:spAutoFit/>
              </a:bodyPr>
              <a:lstStyle/>
              <a:p>
                <a:r>
                  <a:rPr lang="en-GB" sz="2400" i="1" dirty="0">
                    <a:solidFill>
                      <a:schemeClr val="accent1"/>
                    </a:solidFill>
                  </a:rPr>
                  <a:t>A (</a:t>
                </a:r>
                <a14:m>
                  <m:oMath xmlns:m="http://schemas.openxmlformats.org/officeDocument/2006/math">
                    <m:r>
                      <a:rPr lang="en-GB" sz="2400" i="1">
                        <a:solidFill>
                          <a:schemeClr val="accent1"/>
                        </a:solidFill>
                        <a:latin typeface="Cambria Math" panose="02040503050406030204" pitchFamily="18" charset="0"/>
                      </a:rPr>
                      <m:t>−</m:t>
                    </m:r>
                  </m:oMath>
                </a14:m>
                <a:r>
                  <a:rPr lang="en-GB" sz="2400" i="1" dirty="0">
                    <a:solidFill>
                      <a:schemeClr val="accent1"/>
                    </a:solidFill>
                  </a:rPr>
                  <a:t>9,0)</a:t>
                </a:r>
              </a:p>
            </p:txBody>
          </p:sp>
        </mc:Choice>
        <mc:Fallback xmlns="">
          <p:sp>
            <p:nvSpPr>
              <p:cNvPr id="10" name="TextBox 9"/>
              <p:cNvSpPr txBox="1">
                <a:spLocks noRot="1" noChangeAspect="1" noMove="1" noResize="1" noEditPoints="1" noAdjustHandles="1" noChangeArrowheads="1" noChangeShapeType="1" noTextEdit="1"/>
              </p:cNvSpPr>
              <p:nvPr/>
            </p:nvSpPr>
            <p:spPr>
              <a:xfrm>
                <a:off x="1448249" y="1747041"/>
                <a:ext cx="1254034" cy="461665"/>
              </a:xfrm>
              <a:prstGeom prst="rect">
                <a:avLst/>
              </a:prstGeom>
              <a:blipFill>
                <a:blip r:embed="rId5"/>
                <a:stretch>
                  <a:fillRect l="-7805" t="-10667" r="-4390" b="-30667"/>
                </a:stretch>
              </a:blipFill>
            </p:spPr>
            <p:txBody>
              <a:bodyPr/>
              <a:lstStyle/>
              <a:p>
                <a:r>
                  <a:rPr lang="en-GB">
                    <a:noFill/>
                  </a:rPr>
                  <a:t> </a:t>
                </a:r>
              </a:p>
            </p:txBody>
          </p:sp>
        </mc:Fallback>
      </mc:AlternateContent>
      <p:sp>
        <p:nvSpPr>
          <p:cNvPr id="11" name="TextBox 10"/>
          <p:cNvSpPr txBox="1"/>
          <p:nvPr/>
        </p:nvSpPr>
        <p:spPr>
          <a:xfrm>
            <a:off x="2964104" y="1741600"/>
            <a:ext cx="1254034" cy="461665"/>
          </a:xfrm>
          <a:prstGeom prst="rect">
            <a:avLst/>
          </a:prstGeom>
          <a:noFill/>
        </p:spPr>
        <p:txBody>
          <a:bodyPr wrap="square" rtlCol="0">
            <a:spAutoFit/>
          </a:bodyPr>
          <a:lstStyle/>
          <a:p>
            <a:r>
              <a:rPr lang="en-GB" sz="2400" i="1" dirty="0">
                <a:solidFill>
                  <a:schemeClr val="accent1"/>
                </a:solidFill>
              </a:rPr>
              <a:t>B (3,5)</a:t>
            </a:r>
          </a:p>
        </p:txBody>
      </p:sp>
      <p:sp>
        <p:nvSpPr>
          <p:cNvPr id="12" name="Multiply 11"/>
          <p:cNvSpPr/>
          <p:nvPr/>
        </p:nvSpPr>
        <p:spPr>
          <a:xfrm>
            <a:off x="7576468" y="3180992"/>
            <a:ext cx="298938" cy="298938"/>
          </a:xfrm>
          <a:prstGeom prst="mathMultiply">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p>
        </p:txBody>
      </p:sp>
      <p:sp>
        <p:nvSpPr>
          <p:cNvPr id="13" name="Multiply 12"/>
          <p:cNvSpPr/>
          <p:nvPr/>
        </p:nvSpPr>
        <p:spPr>
          <a:xfrm>
            <a:off x="6991712" y="3758931"/>
            <a:ext cx="298938" cy="298938"/>
          </a:xfrm>
          <a:prstGeom prst="mathMultiply">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p>
        </p:txBody>
      </p:sp>
      <p:sp>
        <p:nvSpPr>
          <p:cNvPr id="14" name="TextBox 13"/>
          <p:cNvSpPr txBox="1"/>
          <p:nvPr/>
        </p:nvSpPr>
        <p:spPr>
          <a:xfrm>
            <a:off x="1448249" y="5507875"/>
            <a:ext cx="2399473" cy="461665"/>
          </a:xfrm>
          <a:prstGeom prst="rect">
            <a:avLst/>
          </a:prstGeom>
          <a:noFill/>
        </p:spPr>
        <p:txBody>
          <a:bodyPr wrap="square" rtlCol="0">
            <a:spAutoFit/>
          </a:bodyPr>
          <a:lstStyle/>
          <a:p>
            <a:r>
              <a:rPr lang="en-GB" sz="2400" i="1" dirty="0">
                <a:solidFill>
                  <a:schemeClr val="accent1"/>
                </a:solidFill>
              </a:rPr>
              <a:t>1</a:t>
            </a:r>
            <a:r>
              <a:rPr lang="en-GB" sz="2400" i="1" baseline="30000" dirty="0">
                <a:solidFill>
                  <a:schemeClr val="accent1"/>
                </a:solidFill>
              </a:rPr>
              <a:t>st</a:t>
            </a:r>
            <a:r>
              <a:rPr lang="en-GB" sz="2400" i="1" dirty="0">
                <a:solidFill>
                  <a:schemeClr val="accent1"/>
                </a:solidFill>
              </a:rPr>
              <a:t> quadrant</a:t>
            </a:r>
          </a:p>
        </p:txBody>
      </p:sp>
      <p:sp>
        <p:nvSpPr>
          <p:cNvPr id="15" name="TextBox 14"/>
          <p:cNvSpPr txBox="1"/>
          <p:nvPr/>
        </p:nvSpPr>
        <p:spPr>
          <a:xfrm>
            <a:off x="3472815" y="5494191"/>
            <a:ext cx="2399473" cy="461665"/>
          </a:xfrm>
          <a:prstGeom prst="rect">
            <a:avLst/>
          </a:prstGeom>
          <a:noFill/>
        </p:spPr>
        <p:txBody>
          <a:bodyPr wrap="square" rtlCol="0">
            <a:spAutoFit/>
          </a:bodyPr>
          <a:lstStyle/>
          <a:p>
            <a:r>
              <a:rPr lang="en-GB" sz="2400" i="1" dirty="0">
                <a:solidFill>
                  <a:schemeClr val="accent1"/>
                </a:solidFill>
              </a:rPr>
              <a:t>3</a:t>
            </a:r>
            <a:r>
              <a:rPr lang="en-GB" sz="2400" i="1" baseline="30000" dirty="0">
                <a:solidFill>
                  <a:schemeClr val="accent1"/>
                </a:solidFill>
              </a:rPr>
              <a:t>rd</a:t>
            </a:r>
            <a:r>
              <a:rPr lang="en-GB" sz="2400" i="1" dirty="0">
                <a:solidFill>
                  <a:schemeClr val="accent1"/>
                </a:solidFill>
              </a:rPr>
              <a:t> quadrant</a:t>
            </a:r>
          </a:p>
        </p:txBody>
      </p:sp>
      <p:sp>
        <p:nvSpPr>
          <p:cNvPr id="16" name="标题 57345"/>
          <p:cNvSpPr txBox="1">
            <a:spLocks noChangeArrowheads="1"/>
          </p:cNvSpPr>
          <p:nvPr/>
        </p:nvSpPr>
        <p:spPr>
          <a:xfrm>
            <a:off x="303828" y="251455"/>
            <a:ext cx="8925516" cy="98209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a:lstStyle>
          <a:p>
            <a:r>
              <a:rPr lang="en-GB" altLang="zh-CN" sz="3200" b="1" dirty="0" smtClean="0">
                <a:solidFill>
                  <a:srgbClr val="C00000"/>
                </a:solidFill>
              </a:rPr>
              <a:t>Recap</a:t>
            </a:r>
            <a:endParaRPr lang="zh-CN" altLang="en-US" sz="3200" i="1" dirty="0">
              <a:solidFill>
                <a:srgbClr val="C00000"/>
              </a:solidFill>
            </a:endParaRPr>
          </a:p>
        </p:txBody>
      </p:sp>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2087" y="5711759"/>
            <a:ext cx="1254732" cy="931732"/>
          </a:xfrm>
          <a:prstGeom prst="rect">
            <a:avLst/>
          </a:prstGeom>
        </p:spPr>
      </p:pic>
    </p:spTree>
    <p:custDataLst>
      <p:tags r:id="rId1"/>
    </p:custDataLst>
    <p:extLst>
      <p:ext uri="{BB962C8B-B14F-4D97-AF65-F5344CB8AC3E}">
        <p14:creationId xmlns:p14="http://schemas.microsoft.com/office/powerpoint/2010/main" val="623560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wipe(down)">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500" fill="hold"/>
                                        <p:tgtEl>
                                          <p:spTgt spid="31"/>
                                        </p:tgtEl>
                                        <p:attrNameLst>
                                          <p:attrName>ppt_x</p:attrName>
                                        </p:attrNameLst>
                                      </p:cBhvr>
                                      <p:tavLst>
                                        <p:tav tm="0">
                                          <p:val>
                                            <p:strVal val="#ppt_x"/>
                                          </p:val>
                                        </p:tav>
                                        <p:tav tm="100000">
                                          <p:val>
                                            <p:strVal val="#ppt_x"/>
                                          </p:val>
                                        </p:tav>
                                      </p:tavLst>
                                    </p:anim>
                                    <p:anim calcmode="lin" valueType="num">
                                      <p:cBhvr additive="base">
                                        <p:cTn id="2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 calcmode="lin" valueType="num">
                                      <p:cBhvr additive="base">
                                        <p:cTn id="32" dur="500" fill="hold"/>
                                        <p:tgtEl>
                                          <p:spTgt spid="34"/>
                                        </p:tgtEl>
                                        <p:attrNameLst>
                                          <p:attrName>ppt_x</p:attrName>
                                        </p:attrNameLst>
                                      </p:cBhvr>
                                      <p:tavLst>
                                        <p:tav tm="0">
                                          <p:val>
                                            <p:strVal val="#ppt_x"/>
                                          </p:val>
                                        </p:tav>
                                        <p:tav tm="100000">
                                          <p:val>
                                            <p:strVal val="#ppt_x"/>
                                          </p:val>
                                        </p:tav>
                                      </p:tavLst>
                                    </p:anim>
                                    <p:anim calcmode="lin" valueType="num">
                                      <p:cBhvr additive="base">
                                        <p:cTn id="33" dur="500" fill="hold"/>
                                        <p:tgtEl>
                                          <p:spTgt spid="34"/>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33"/>
                                        </p:tgtEl>
                                        <p:attrNameLst>
                                          <p:attrName>style.visibility</p:attrName>
                                        </p:attrNameLst>
                                      </p:cBhvr>
                                      <p:to>
                                        <p:strVal val="visible"/>
                                      </p:to>
                                    </p:set>
                                    <p:anim calcmode="lin" valueType="num">
                                      <p:cBhvr additive="base">
                                        <p:cTn id="36" dur="500" fill="hold"/>
                                        <p:tgtEl>
                                          <p:spTgt spid="33"/>
                                        </p:tgtEl>
                                        <p:attrNameLst>
                                          <p:attrName>ppt_x</p:attrName>
                                        </p:attrNameLst>
                                      </p:cBhvr>
                                      <p:tavLst>
                                        <p:tav tm="0">
                                          <p:val>
                                            <p:strVal val="#ppt_x"/>
                                          </p:val>
                                        </p:tav>
                                        <p:tav tm="100000">
                                          <p:val>
                                            <p:strVal val="#ppt_x"/>
                                          </p:val>
                                        </p:tav>
                                      </p:tavLst>
                                    </p:anim>
                                    <p:anim calcmode="lin" valueType="num">
                                      <p:cBhvr additive="base">
                                        <p:cTn id="37"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
                                            <p:txEl>
                                              <p:pRg st="4" end="4"/>
                                            </p:txEl>
                                          </p:spTgt>
                                        </p:tgtEl>
                                        <p:attrNameLst>
                                          <p:attrName>style.visibility</p:attrName>
                                        </p:attrNameLst>
                                      </p:cBhvr>
                                      <p:to>
                                        <p:strVal val="visible"/>
                                      </p:to>
                                    </p:set>
                                    <p:animEffect transition="in" filter="fade">
                                      <p:cBhvr>
                                        <p:cTn id="49" dur="1000"/>
                                        <p:tgtEl>
                                          <p:spTgt spid="2">
                                            <p:txEl>
                                              <p:pRg st="4" end="4"/>
                                            </p:txEl>
                                          </p:spTgt>
                                        </p:tgtEl>
                                      </p:cBhvr>
                                    </p:animEffect>
                                    <p:anim calcmode="lin" valueType="num">
                                      <p:cBhvr>
                                        <p:cTn id="50"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51" dur="1000" fill="hold"/>
                                        <p:tgtEl>
                                          <p:spTgt spid="2">
                                            <p:txEl>
                                              <p:pRg st="4" end="4"/>
                                            </p:txEl>
                                          </p:spTgt>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2">
                                            <p:txEl>
                                              <p:pRg st="5" end="5"/>
                                            </p:txEl>
                                          </p:spTgt>
                                        </p:tgtEl>
                                        <p:attrNameLst>
                                          <p:attrName>style.visibility</p:attrName>
                                        </p:attrNameLst>
                                      </p:cBhvr>
                                      <p:to>
                                        <p:strVal val="visible"/>
                                      </p:to>
                                    </p:set>
                                    <p:animEffect transition="in" filter="fade">
                                      <p:cBhvr>
                                        <p:cTn id="54" dur="1000"/>
                                        <p:tgtEl>
                                          <p:spTgt spid="2">
                                            <p:txEl>
                                              <p:pRg st="5" end="5"/>
                                            </p:txEl>
                                          </p:spTgt>
                                        </p:tgtEl>
                                      </p:cBhvr>
                                    </p:animEffect>
                                    <p:anim calcmode="lin" valueType="num">
                                      <p:cBhvr>
                                        <p:cTn id="55"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56"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2"/>
                                        </p:tgtEl>
                                        <p:attrNameLst>
                                          <p:attrName>style.visibility</p:attrName>
                                        </p:attrNameLst>
                                      </p:cBhvr>
                                      <p:to>
                                        <p:strVal val="visible"/>
                                      </p:to>
                                    </p:set>
                                    <p:anim calcmode="lin" valueType="num">
                                      <p:cBhvr additive="base">
                                        <p:cTn id="61" dur="500" fill="hold"/>
                                        <p:tgtEl>
                                          <p:spTgt spid="12"/>
                                        </p:tgtEl>
                                        <p:attrNameLst>
                                          <p:attrName>ppt_x</p:attrName>
                                        </p:attrNameLst>
                                      </p:cBhvr>
                                      <p:tavLst>
                                        <p:tav tm="0">
                                          <p:val>
                                            <p:strVal val="#ppt_x"/>
                                          </p:val>
                                        </p:tav>
                                        <p:tav tm="100000">
                                          <p:val>
                                            <p:strVal val="#ppt_x"/>
                                          </p:val>
                                        </p:tav>
                                      </p:tavLst>
                                    </p:anim>
                                    <p:anim calcmode="lin" valueType="num">
                                      <p:cBhvr additive="base">
                                        <p:cTn id="6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nodeType="clickEffect">
                                  <p:stCondLst>
                                    <p:cond delay="0"/>
                                  </p:stCondLst>
                                  <p:childTnLst>
                                    <p:set>
                                      <p:cBhvr>
                                        <p:cTn id="66" dur="1" fill="hold">
                                          <p:stCondLst>
                                            <p:cond delay="0"/>
                                          </p:stCondLst>
                                        </p:cTn>
                                        <p:tgtEl>
                                          <p:spTgt spid="2">
                                            <p:txEl>
                                              <p:pRg st="7" end="7"/>
                                            </p:txEl>
                                          </p:spTgt>
                                        </p:tgtEl>
                                        <p:attrNameLst>
                                          <p:attrName>style.visibility</p:attrName>
                                        </p:attrNameLst>
                                      </p:cBhvr>
                                      <p:to>
                                        <p:strVal val="visible"/>
                                      </p:to>
                                    </p:set>
                                    <p:animEffect transition="in" filter="fade">
                                      <p:cBhvr>
                                        <p:cTn id="67" dur="1000"/>
                                        <p:tgtEl>
                                          <p:spTgt spid="2">
                                            <p:txEl>
                                              <p:pRg st="7" end="7"/>
                                            </p:txEl>
                                          </p:spTgt>
                                        </p:tgtEl>
                                      </p:cBhvr>
                                    </p:animEffect>
                                    <p:anim calcmode="lin" valueType="num">
                                      <p:cBhvr>
                                        <p:cTn id="68"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69"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nodeType="clickEffect">
                                  <p:stCondLst>
                                    <p:cond delay="0"/>
                                  </p:stCondLst>
                                  <p:childTnLst>
                                    <p:set>
                                      <p:cBhvr>
                                        <p:cTn id="73" dur="1" fill="hold">
                                          <p:stCondLst>
                                            <p:cond delay="0"/>
                                          </p:stCondLst>
                                        </p:cTn>
                                        <p:tgtEl>
                                          <p:spTgt spid="2">
                                            <p:txEl>
                                              <p:pRg st="8" end="8"/>
                                            </p:txEl>
                                          </p:spTgt>
                                        </p:tgtEl>
                                        <p:attrNameLst>
                                          <p:attrName>style.visibility</p:attrName>
                                        </p:attrNameLst>
                                      </p:cBhvr>
                                      <p:to>
                                        <p:strVal val="visible"/>
                                      </p:to>
                                    </p:set>
                                    <p:animEffect transition="in" filter="fade">
                                      <p:cBhvr>
                                        <p:cTn id="74" dur="1000"/>
                                        <p:tgtEl>
                                          <p:spTgt spid="2">
                                            <p:txEl>
                                              <p:pRg st="8" end="8"/>
                                            </p:txEl>
                                          </p:spTgt>
                                        </p:tgtEl>
                                      </p:cBhvr>
                                    </p:animEffect>
                                    <p:anim calcmode="lin" valueType="num">
                                      <p:cBhvr>
                                        <p:cTn id="75"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76"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13"/>
                                        </p:tgtEl>
                                        <p:attrNameLst>
                                          <p:attrName>style.visibility</p:attrName>
                                        </p:attrNameLst>
                                      </p:cBhvr>
                                      <p:to>
                                        <p:strVal val="visible"/>
                                      </p:to>
                                    </p:set>
                                    <p:anim calcmode="lin" valueType="num">
                                      <p:cBhvr additive="base">
                                        <p:cTn id="81" dur="500" fill="hold"/>
                                        <p:tgtEl>
                                          <p:spTgt spid="13"/>
                                        </p:tgtEl>
                                        <p:attrNameLst>
                                          <p:attrName>ppt_x</p:attrName>
                                        </p:attrNameLst>
                                      </p:cBhvr>
                                      <p:tavLst>
                                        <p:tav tm="0">
                                          <p:val>
                                            <p:strVal val="#ppt_x"/>
                                          </p:val>
                                        </p:tav>
                                        <p:tav tm="100000">
                                          <p:val>
                                            <p:strVal val="#ppt_x"/>
                                          </p:val>
                                        </p:tav>
                                      </p:tavLst>
                                    </p:anim>
                                    <p:anim calcmode="lin" valueType="num">
                                      <p:cBhvr additive="base">
                                        <p:cTn id="8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nodeType="clickEffect">
                                  <p:stCondLst>
                                    <p:cond delay="0"/>
                                  </p:stCondLst>
                                  <p:childTnLst>
                                    <p:set>
                                      <p:cBhvr>
                                        <p:cTn id="86" dur="1" fill="hold">
                                          <p:stCondLst>
                                            <p:cond delay="0"/>
                                          </p:stCondLst>
                                        </p:cTn>
                                        <p:tgtEl>
                                          <p:spTgt spid="2">
                                            <p:txEl>
                                              <p:pRg st="10" end="10"/>
                                            </p:txEl>
                                          </p:spTgt>
                                        </p:tgtEl>
                                        <p:attrNameLst>
                                          <p:attrName>style.visibility</p:attrName>
                                        </p:attrNameLst>
                                      </p:cBhvr>
                                      <p:to>
                                        <p:strVal val="visible"/>
                                      </p:to>
                                    </p:set>
                                    <p:animEffect transition="in" filter="fade">
                                      <p:cBhvr>
                                        <p:cTn id="87" dur="1000"/>
                                        <p:tgtEl>
                                          <p:spTgt spid="2">
                                            <p:txEl>
                                              <p:pRg st="10" end="10"/>
                                            </p:txEl>
                                          </p:spTgt>
                                        </p:tgtEl>
                                      </p:cBhvr>
                                    </p:animEffect>
                                    <p:anim calcmode="lin" valueType="num">
                                      <p:cBhvr>
                                        <p:cTn id="88"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89" dur="1000" fill="hold"/>
                                        <p:tgtEl>
                                          <p:spTgt spid="2">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2" presetClass="entr" presetSubtype="4" fill="hold" grpId="0" nodeType="clickEffect">
                                  <p:stCondLst>
                                    <p:cond delay="0"/>
                                  </p:stCondLst>
                                  <p:childTnLst>
                                    <p:set>
                                      <p:cBhvr>
                                        <p:cTn id="93" dur="1" fill="hold">
                                          <p:stCondLst>
                                            <p:cond delay="0"/>
                                          </p:stCondLst>
                                        </p:cTn>
                                        <p:tgtEl>
                                          <p:spTgt spid="14"/>
                                        </p:tgtEl>
                                        <p:attrNameLst>
                                          <p:attrName>style.visibility</p:attrName>
                                        </p:attrNameLst>
                                      </p:cBhvr>
                                      <p:to>
                                        <p:strVal val="visible"/>
                                      </p:to>
                                    </p:set>
                                    <p:anim calcmode="lin" valueType="num">
                                      <p:cBhvr additive="base">
                                        <p:cTn id="94" dur="500" fill="hold"/>
                                        <p:tgtEl>
                                          <p:spTgt spid="14"/>
                                        </p:tgtEl>
                                        <p:attrNameLst>
                                          <p:attrName>ppt_x</p:attrName>
                                        </p:attrNameLst>
                                      </p:cBhvr>
                                      <p:tavLst>
                                        <p:tav tm="0">
                                          <p:val>
                                            <p:strVal val="#ppt_x"/>
                                          </p:val>
                                        </p:tav>
                                        <p:tav tm="100000">
                                          <p:val>
                                            <p:strVal val="#ppt_x"/>
                                          </p:val>
                                        </p:tav>
                                      </p:tavLst>
                                    </p:anim>
                                    <p:anim calcmode="lin" valueType="num">
                                      <p:cBhvr additive="base">
                                        <p:cTn id="9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2" presetClass="entr" presetSubtype="4" fill="hold" grpId="0" nodeType="clickEffect">
                                  <p:stCondLst>
                                    <p:cond delay="0"/>
                                  </p:stCondLst>
                                  <p:childTnLst>
                                    <p:set>
                                      <p:cBhvr>
                                        <p:cTn id="99" dur="1" fill="hold">
                                          <p:stCondLst>
                                            <p:cond delay="0"/>
                                          </p:stCondLst>
                                        </p:cTn>
                                        <p:tgtEl>
                                          <p:spTgt spid="15"/>
                                        </p:tgtEl>
                                        <p:attrNameLst>
                                          <p:attrName>style.visibility</p:attrName>
                                        </p:attrNameLst>
                                      </p:cBhvr>
                                      <p:to>
                                        <p:strVal val="visible"/>
                                      </p:to>
                                    </p:set>
                                    <p:anim calcmode="lin" valueType="num">
                                      <p:cBhvr additive="base">
                                        <p:cTn id="100" dur="500" fill="hold"/>
                                        <p:tgtEl>
                                          <p:spTgt spid="15"/>
                                        </p:tgtEl>
                                        <p:attrNameLst>
                                          <p:attrName>ppt_x</p:attrName>
                                        </p:attrNameLst>
                                      </p:cBhvr>
                                      <p:tavLst>
                                        <p:tav tm="0">
                                          <p:val>
                                            <p:strVal val="#ppt_x"/>
                                          </p:val>
                                        </p:tav>
                                        <p:tav tm="100000">
                                          <p:val>
                                            <p:strVal val="#ppt_x"/>
                                          </p:val>
                                        </p:tav>
                                      </p:tavLst>
                                    </p:anim>
                                    <p:anim calcmode="lin" valueType="num">
                                      <p:cBhvr additive="base">
                                        <p:cTn id="10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3" grpId="0" animBg="1"/>
      <p:bldP spid="5" grpId="0"/>
      <p:bldP spid="34" grpId="0"/>
      <p:bldP spid="10" grpId="0"/>
      <p:bldP spid="11" grpId="0"/>
      <p:bldP spid="12" grpId="0" animBg="1"/>
      <p:bldP spid="13" grpId="0" animBg="1"/>
      <p:bldP spid="14" grpId="0"/>
      <p:bldP spid="15"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1153" y="701596"/>
            <a:ext cx="4608864" cy="4428308"/>
          </a:xfrm>
          <a:prstGeom prst="rect">
            <a:avLst/>
          </a:prstGeom>
        </p:spPr>
      </p:pic>
      <p:sp>
        <p:nvSpPr>
          <p:cNvPr id="12" name="Multiply 11"/>
          <p:cNvSpPr/>
          <p:nvPr/>
        </p:nvSpPr>
        <p:spPr>
          <a:xfrm>
            <a:off x="4716433" y="2754403"/>
            <a:ext cx="312018" cy="312018"/>
          </a:xfrm>
          <a:prstGeom prst="mathMultiply">
            <a:avLst/>
          </a:prstGeom>
          <a:solidFill>
            <a:schemeClr val="bg2"/>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3" name="Right Arrow 12"/>
          <p:cNvSpPr/>
          <p:nvPr/>
        </p:nvSpPr>
        <p:spPr>
          <a:xfrm>
            <a:off x="4897625" y="2858219"/>
            <a:ext cx="1351722" cy="121378"/>
          </a:xfrm>
          <a:prstGeom prst="rightArrow">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4" name="TextBox 13"/>
          <p:cNvSpPr txBox="1"/>
          <p:nvPr/>
        </p:nvSpPr>
        <p:spPr>
          <a:xfrm>
            <a:off x="5130591" y="2385095"/>
            <a:ext cx="1055077" cy="461665"/>
          </a:xfrm>
          <a:prstGeom prst="rect">
            <a:avLst/>
          </a:prstGeom>
          <a:noFill/>
        </p:spPr>
        <p:txBody>
          <a:bodyPr wrap="square" rtlCol="0">
            <a:spAutoFit/>
          </a:bodyPr>
          <a:lstStyle/>
          <a:p>
            <a:r>
              <a:rPr lang="en-GB" sz="2400" dirty="0"/>
              <a:t>4 right</a:t>
            </a:r>
          </a:p>
        </p:txBody>
      </p:sp>
      <p:sp>
        <p:nvSpPr>
          <p:cNvPr id="15" name="Right Arrow 14"/>
          <p:cNvSpPr/>
          <p:nvPr/>
        </p:nvSpPr>
        <p:spPr>
          <a:xfrm rot="16200000">
            <a:off x="6016270" y="2580390"/>
            <a:ext cx="512885" cy="122293"/>
          </a:xfrm>
          <a:prstGeom prst="rightArrow">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6" name="TextBox 15"/>
          <p:cNvSpPr txBox="1"/>
          <p:nvPr/>
        </p:nvSpPr>
        <p:spPr>
          <a:xfrm>
            <a:off x="6321633" y="2081491"/>
            <a:ext cx="1055077" cy="461665"/>
          </a:xfrm>
          <a:prstGeom prst="rect">
            <a:avLst/>
          </a:prstGeom>
          <a:noFill/>
        </p:spPr>
        <p:txBody>
          <a:bodyPr wrap="square" rtlCol="0">
            <a:spAutoFit/>
          </a:bodyPr>
          <a:lstStyle/>
          <a:p>
            <a:r>
              <a:rPr lang="en-GB" sz="2400" dirty="0"/>
              <a:t>2 up</a:t>
            </a:r>
          </a:p>
        </p:txBody>
      </p:sp>
      <p:sp>
        <p:nvSpPr>
          <p:cNvPr id="17" name="TextBox 16"/>
          <p:cNvSpPr txBox="1"/>
          <p:nvPr/>
        </p:nvSpPr>
        <p:spPr>
          <a:xfrm>
            <a:off x="3145230" y="5496724"/>
            <a:ext cx="7007591" cy="461665"/>
          </a:xfrm>
          <a:prstGeom prst="rect">
            <a:avLst/>
          </a:prstGeom>
          <a:noFill/>
        </p:spPr>
        <p:txBody>
          <a:bodyPr wrap="square" rtlCol="0">
            <a:spAutoFit/>
          </a:bodyPr>
          <a:lstStyle/>
          <a:p>
            <a:r>
              <a:rPr lang="en-GB" sz="2400" i="1" dirty="0">
                <a:solidFill>
                  <a:schemeClr val="accent5">
                    <a:lumMod val="50000"/>
                  </a:schemeClr>
                </a:solidFill>
              </a:rPr>
              <a:t>The point has been translated 4 right and 2 up.</a:t>
            </a:r>
          </a:p>
        </p:txBody>
      </p:sp>
      <p:sp>
        <p:nvSpPr>
          <p:cNvPr id="18" name="Multiply 17"/>
          <p:cNvSpPr/>
          <p:nvPr/>
        </p:nvSpPr>
        <p:spPr>
          <a:xfrm>
            <a:off x="4716433" y="2754403"/>
            <a:ext cx="312018" cy="312018"/>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0" name="标题 57345"/>
          <p:cNvSpPr txBox="1">
            <a:spLocks noChangeArrowheads="1"/>
          </p:cNvSpPr>
          <p:nvPr/>
        </p:nvSpPr>
        <p:spPr>
          <a:xfrm>
            <a:off x="303828" y="251455"/>
            <a:ext cx="8925516" cy="98209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a:lstStyle>
          <a:p>
            <a:r>
              <a:rPr lang="en-GB" altLang="zh-CN" sz="3200" b="1" dirty="0" smtClean="0">
                <a:solidFill>
                  <a:srgbClr val="C00000"/>
                </a:solidFill>
              </a:rPr>
              <a:t>Recap</a:t>
            </a:r>
            <a:endParaRPr lang="zh-CN" altLang="en-US" sz="3200" i="1" dirty="0">
              <a:solidFill>
                <a:srgbClr val="C00000"/>
              </a:solidFill>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415" y="5727262"/>
            <a:ext cx="1217834" cy="904332"/>
          </a:xfrm>
          <a:prstGeom prst="rect">
            <a:avLst/>
          </a:prstGeom>
        </p:spPr>
      </p:pic>
    </p:spTree>
    <p:custDataLst>
      <p:tags r:id="rId1"/>
    </p:custDataLst>
    <p:extLst>
      <p:ext uri="{BB962C8B-B14F-4D97-AF65-F5344CB8AC3E}">
        <p14:creationId xmlns:p14="http://schemas.microsoft.com/office/powerpoint/2010/main" val="4101155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6.25E-7 4.44444E-6 L 0.11302 4.44444E-6 " pathEditMode="relative" rAng="0" ptsTypes="AA">
                                      <p:cBhvr>
                                        <p:cTn id="6" dur="2000" fill="hold"/>
                                        <p:tgtEl>
                                          <p:spTgt spid="18"/>
                                        </p:tgtEl>
                                        <p:attrNameLst>
                                          <p:attrName>ppt_x</p:attrName>
                                          <p:attrName>ppt_y</p:attrName>
                                        </p:attrNameLst>
                                      </p:cBhvr>
                                      <p:rCtr x="5651" y="0"/>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1" nodeType="clickEffect">
                                  <p:stCondLst>
                                    <p:cond delay="0"/>
                                  </p:stCondLst>
                                  <p:childTnLst>
                                    <p:animMotion origin="layout" path="M 0.11302 4.44444E-6 L 0.1151 -0.09237 " pathEditMode="relative" rAng="0" ptsTypes="AA">
                                      <p:cBhvr>
                                        <p:cTn id="10" dur="2000" fill="hold"/>
                                        <p:tgtEl>
                                          <p:spTgt spid="18"/>
                                        </p:tgtEl>
                                        <p:attrNameLst>
                                          <p:attrName>ppt_x</p:attrName>
                                          <p:attrName>ppt_y</p:attrName>
                                        </p:attrNameLst>
                                      </p:cBhvr>
                                      <p:rCtr x="104" y="-4630"/>
                                    </p:animMotion>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animBg="1"/>
      <p:bldP spid="16" grpId="0"/>
      <p:bldP spid="17" grpId="0"/>
      <p:bldP spid="18" grpId="0" animBg="1"/>
      <p:bldP spid="18" grpId="1"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1153" y="701596"/>
            <a:ext cx="4608864" cy="4428308"/>
          </a:xfrm>
          <a:prstGeom prst="rect">
            <a:avLst/>
          </a:prstGeom>
        </p:spPr>
      </p:pic>
      <p:sp>
        <p:nvSpPr>
          <p:cNvPr id="4" name="TextBox 3"/>
          <p:cNvSpPr txBox="1"/>
          <p:nvPr/>
        </p:nvSpPr>
        <p:spPr>
          <a:xfrm>
            <a:off x="3781153" y="5395220"/>
            <a:ext cx="6194574" cy="461665"/>
          </a:xfrm>
          <a:prstGeom prst="rect">
            <a:avLst/>
          </a:prstGeom>
          <a:noFill/>
        </p:spPr>
        <p:txBody>
          <a:bodyPr wrap="square" rtlCol="0">
            <a:spAutoFit/>
          </a:bodyPr>
          <a:lstStyle/>
          <a:p>
            <a:r>
              <a:rPr lang="en-GB" sz="2400" dirty="0"/>
              <a:t>Can you describe the translation?</a:t>
            </a:r>
          </a:p>
        </p:txBody>
      </p:sp>
      <p:sp>
        <p:nvSpPr>
          <p:cNvPr id="5" name="Right Arrow 4"/>
          <p:cNvSpPr/>
          <p:nvPr/>
        </p:nvSpPr>
        <p:spPr>
          <a:xfrm rot="5400000">
            <a:off x="6222632" y="2682669"/>
            <a:ext cx="781246" cy="112418"/>
          </a:xfrm>
          <a:prstGeom prst="rightArrow">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6" name="TextBox 5"/>
          <p:cNvSpPr txBox="1"/>
          <p:nvPr/>
        </p:nvSpPr>
        <p:spPr>
          <a:xfrm>
            <a:off x="6612836" y="2513476"/>
            <a:ext cx="1263227" cy="461665"/>
          </a:xfrm>
          <a:prstGeom prst="rect">
            <a:avLst/>
          </a:prstGeom>
          <a:noFill/>
        </p:spPr>
        <p:txBody>
          <a:bodyPr wrap="square" rtlCol="0">
            <a:spAutoFit/>
          </a:bodyPr>
          <a:lstStyle/>
          <a:p>
            <a:r>
              <a:rPr lang="en-GB" sz="2400" dirty="0"/>
              <a:t>3 down</a:t>
            </a:r>
          </a:p>
        </p:txBody>
      </p:sp>
      <p:sp>
        <p:nvSpPr>
          <p:cNvPr id="7" name="Right Arrow 6"/>
          <p:cNvSpPr/>
          <p:nvPr/>
        </p:nvSpPr>
        <p:spPr>
          <a:xfrm>
            <a:off x="5557759" y="2237723"/>
            <a:ext cx="1055077" cy="110530"/>
          </a:xfrm>
          <a:prstGeom prst="rightArrow">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8" name="TextBox 7"/>
          <p:cNvSpPr txBox="1"/>
          <p:nvPr/>
        </p:nvSpPr>
        <p:spPr>
          <a:xfrm>
            <a:off x="5614389" y="1744107"/>
            <a:ext cx="1055077" cy="461665"/>
          </a:xfrm>
          <a:prstGeom prst="rect">
            <a:avLst/>
          </a:prstGeom>
          <a:noFill/>
        </p:spPr>
        <p:txBody>
          <a:bodyPr wrap="square" rtlCol="0">
            <a:spAutoFit/>
          </a:bodyPr>
          <a:lstStyle/>
          <a:p>
            <a:r>
              <a:rPr lang="en-GB" sz="2400" dirty="0"/>
              <a:t>3 right</a:t>
            </a:r>
          </a:p>
        </p:txBody>
      </p:sp>
      <p:sp>
        <p:nvSpPr>
          <p:cNvPr id="9" name="Multiply 8"/>
          <p:cNvSpPr/>
          <p:nvPr/>
        </p:nvSpPr>
        <p:spPr>
          <a:xfrm>
            <a:off x="5406237" y="2128516"/>
            <a:ext cx="312018" cy="312018"/>
          </a:xfrm>
          <a:prstGeom prst="mathMultiply">
            <a:avLst/>
          </a:prstGeom>
          <a:solidFill>
            <a:schemeClr val="bg2"/>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0" name="Multiply 9"/>
          <p:cNvSpPr/>
          <p:nvPr/>
        </p:nvSpPr>
        <p:spPr>
          <a:xfrm>
            <a:off x="5406237" y="2128516"/>
            <a:ext cx="312018" cy="312018"/>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4" name="标题 57345"/>
          <p:cNvSpPr txBox="1">
            <a:spLocks noChangeArrowheads="1"/>
          </p:cNvSpPr>
          <p:nvPr/>
        </p:nvSpPr>
        <p:spPr>
          <a:xfrm>
            <a:off x="303828" y="251455"/>
            <a:ext cx="8925516" cy="98209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a:lstStyle>
          <a:p>
            <a:r>
              <a:rPr lang="en-GB" altLang="zh-CN" sz="3200" b="1" dirty="0" smtClean="0">
                <a:solidFill>
                  <a:srgbClr val="C00000"/>
                </a:solidFill>
              </a:rPr>
              <a:t>Recap</a:t>
            </a:r>
            <a:endParaRPr lang="zh-CN" altLang="en-US" sz="3200" i="1" dirty="0">
              <a:solidFill>
                <a:srgbClr val="C00000"/>
              </a:solidFill>
            </a:endParaRP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087" y="5711759"/>
            <a:ext cx="1254732" cy="931732"/>
          </a:xfrm>
          <a:prstGeom prst="rect">
            <a:avLst/>
          </a:prstGeom>
        </p:spPr>
      </p:pic>
    </p:spTree>
    <p:custDataLst>
      <p:tags r:id="rId1"/>
    </p:custDataLst>
    <p:extLst>
      <p:ext uri="{BB962C8B-B14F-4D97-AF65-F5344CB8AC3E}">
        <p14:creationId xmlns:p14="http://schemas.microsoft.com/office/powerpoint/2010/main" val="1451329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 -1.85185E-6 L 0.0862 0.0044 " pathEditMode="relative" rAng="0" ptsTypes="AA">
                                      <p:cBhvr>
                                        <p:cTn id="6" dur="2000" fill="hold"/>
                                        <p:tgtEl>
                                          <p:spTgt spid="10"/>
                                        </p:tgtEl>
                                        <p:attrNameLst>
                                          <p:attrName>ppt_x</p:attrName>
                                          <p:attrName>ppt_y</p:attrName>
                                        </p:attrNameLst>
                                      </p:cBhvr>
                                      <p:rCtr x="4310" y="208"/>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1" nodeType="clickEffect">
                                  <p:stCondLst>
                                    <p:cond delay="0"/>
                                  </p:stCondLst>
                                  <p:childTnLst>
                                    <p:animMotion origin="layout" path="M 0.0862 0.0044 L 0.0862 0.13796 " pathEditMode="relative" rAng="0" ptsTypes="AA">
                                      <p:cBhvr>
                                        <p:cTn id="10" dur="2000" fill="hold"/>
                                        <p:tgtEl>
                                          <p:spTgt spid="10"/>
                                        </p:tgtEl>
                                        <p:attrNameLst>
                                          <p:attrName>ppt_x</p:attrName>
                                          <p:attrName>ppt_y</p:attrName>
                                        </p:attrNameLst>
                                      </p:cBhvr>
                                      <p:rCtr x="0" y="6667"/>
                                    </p:animMotion>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up)">
                                      <p:cBhvr>
                                        <p:cTn id="28" dur="500"/>
                                        <p:tgtEl>
                                          <p:spTgt spid="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P spid="7" grpId="0" animBg="1"/>
      <p:bldP spid="8" grpId="0"/>
      <p:bldP spid="10" grpId="0" animBg="1"/>
      <p:bldP spid="10"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标题 57345"/>
          <p:cNvSpPr>
            <a:spLocks noGrp="1" noChangeArrowheads="1"/>
          </p:cNvSpPr>
          <p:nvPr>
            <p:ph type="title"/>
          </p:nvPr>
        </p:nvSpPr>
        <p:spPr>
          <a:xfrm>
            <a:off x="316328" y="284085"/>
            <a:ext cx="10336876" cy="1054386"/>
          </a:xfrm>
        </p:spPr>
        <p:txBody>
          <a:bodyPr>
            <a:normAutofit/>
          </a:bodyPr>
          <a:lstStyle/>
          <a:p>
            <a:pPr eaLnBrk="1" hangingPunct="1"/>
            <a:r>
              <a:rPr lang="en-GB" altLang="zh-CN" dirty="0">
                <a:solidFill>
                  <a:srgbClr val="C00000"/>
                </a:solidFill>
              </a:rPr>
              <a:t>The first and second quadrant</a:t>
            </a:r>
            <a:endParaRPr lang="zh-CN" altLang="en-US" dirty="0">
              <a:solidFill>
                <a:srgbClr val="C00000"/>
              </a:solidFill>
            </a:endParaRPr>
          </a:p>
        </p:txBody>
      </p:sp>
      <p:pic>
        <p:nvPicPr>
          <p:cNvPr id="17" name="Picture 16">
            <a:extLst>
              <a:ext uri="{FF2B5EF4-FFF2-40B4-BE49-F238E27FC236}">
                <a16:creationId xmlns:a16="http://schemas.microsoft.com/office/drawing/2014/main" id="{A00529FC-DCC3-4931-88BB-AC5D56E4929E}"/>
              </a:ext>
            </a:extLst>
          </p:cNvPr>
          <p:cNvPicPr>
            <a:picLocks noChangeAspect="1"/>
          </p:cNvPicPr>
          <p:nvPr/>
        </p:nvPicPr>
        <p:blipFill rotWithShape="1">
          <a:blip r:embed="rId3"/>
          <a:srcRect l="31563" t="30666" r="44500" b="24148"/>
          <a:stretch/>
        </p:blipFill>
        <p:spPr>
          <a:xfrm>
            <a:off x="316328" y="1418916"/>
            <a:ext cx="4663440" cy="4951799"/>
          </a:xfrm>
          <a:prstGeom prst="rect">
            <a:avLst/>
          </a:prstGeom>
        </p:spPr>
      </p:pic>
      <p:sp>
        <p:nvSpPr>
          <p:cNvPr id="56" name="TextBox 55">
            <a:extLst>
              <a:ext uri="{FF2B5EF4-FFF2-40B4-BE49-F238E27FC236}">
                <a16:creationId xmlns:a16="http://schemas.microsoft.com/office/drawing/2014/main" id="{D7A37AC2-5937-485E-91E0-6AFBBA73832E}"/>
              </a:ext>
            </a:extLst>
          </p:cNvPr>
          <p:cNvSpPr txBox="1"/>
          <p:nvPr/>
        </p:nvSpPr>
        <p:spPr>
          <a:xfrm>
            <a:off x="2285748" y="1049584"/>
            <a:ext cx="841261" cy="369332"/>
          </a:xfrm>
          <a:prstGeom prst="rect">
            <a:avLst/>
          </a:prstGeom>
          <a:noFill/>
        </p:spPr>
        <p:txBody>
          <a:bodyPr wrap="square" rtlCol="0">
            <a:spAutoFit/>
          </a:bodyPr>
          <a:lstStyle/>
          <a:p>
            <a:r>
              <a:rPr lang="en-GB" dirty="0">
                <a:solidFill>
                  <a:schemeClr val="tx2"/>
                </a:solidFill>
              </a:rPr>
              <a:t>y-axis</a:t>
            </a:r>
          </a:p>
        </p:txBody>
      </p:sp>
      <p:sp>
        <p:nvSpPr>
          <p:cNvPr id="57" name="TextBox 56">
            <a:extLst>
              <a:ext uri="{FF2B5EF4-FFF2-40B4-BE49-F238E27FC236}">
                <a16:creationId xmlns:a16="http://schemas.microsoft.com/office/drawing/2014/main" id="{B46566FE-9C89-44BF-BC1B-6D485995F9C2}"/>
              </a:ext>
            </a:extLst>
          </p:cNvPr>
          <p:cNvSpPr txBox="1"/>
          <p:nvPr/>
        </p:nvSpPr>
        <p:spPr>
          <a:xfrm>
            <a:off x="4440823" y="6285028"/>
            <a:ext cx="841261" cy="369332"/>
          </a:xfrm>
          <a:prstGeom prst="rect">
            <a:avLst/>
          </a:prstGeom>
          <a:noFill/>
        </p:spPr>
        <p:txBody>
          <a:bodyPr wrap="square" rtlCol="0">
            <a:spAutoFit/>
          </a:bodyPr>
          <a:lstStyle/>
          <a:p>
            <a:r>
              <a:rPr lang="en-GB" dirty="0">
                <a:solidFill>
                  <a:schemeClr val="tx2"/>
                </a:solidFill>
              </a:rPr>
              <a:t>x-axis</a:t>
            </a:r>
          </a:p>
        </p:txBody>
      </p:sp>
      <p:sp>
        <p:nvSpPr>
          <p:cNvPr id="31" name="Freeform: Shape 30">
            <a:extLst>
              <a:ext uri="{FF2B5EF4-FFF2-40B4-BE49-F238E27FC236}">
                <a16:creationId xmlns:a16="http://schemas.microsoft.com/office/drawing/2014/main" id="{E54C635F-3487-42B7-A6BA-1501F98A4B2C}"/>
              </a:ext>
            </a:extLst>
          </p:cNvPr>
          <p:cNvSpPr/>
          <p:nvPr/>
        </p:nvSpPr>
        <p:spPr>
          <a:xfrm>
            <a:off x="5282083" y="1427117"/>
            <a:ext cx="6390627" cy="2349506"/>
          </a:xfrm>
          <a:custGeom>
            <a:avLst/>
            <a:gdLst>
              <a:gd name="connsiteX0" fmla="*/ 0 w 6390627"/>
              <a:gd name="connsiteY0" fmla="*/ 391592 h 2349506"/>
              <a:gd name="connsiteX1" fmla="*/ 391592 w 6390627"/>
              <a:gd name="connsiteY1" fmla="*/ 0 h 2349506"/>
              <a:gd name="connsiteX2" fmla="*/ 5999035 w 6390627"/>
              <a:gd name="connsiteY2" fmla="*/ 0 h 2349506"/>
              <a:gd name="connsiteX3" fmla="*/ 6390627 w 6390627"/>
              <a:gd name="connsiteY3" fmla="*/ 391592 h 2349506"/>
              <a:gd name="connsiteX4" fmla="*/ 6390627 w 6390627"/>
              <a:gd name="connsiteY4" fmla="*/ 1957914 h 2349506"/>
              <a:gd name="connsiteX5" fmla="*/ 5999035 w 6390627"/>
              <a:gd name="connsiteY5" fmla="*/ 2349506 h 2349506"/>
              <a:gd name="connsiteX6" fmla="*/ 391592 w 6390627"/>
              <a:gd name="connsiteY6" fmla="*/ 2349506 h 2349506"/>
              <a:gd name="connsiteX7" fmla="*/ 0 w 6390627"/>
              <a:gd name="connsiteY7" fmla="*/ 1957914 h 2349506"/>
              <a:gd name="connsiteX8" fmla="*/ 0 w 6390627"/>
              <a:gd name="connsiteY8" fmla="*/ 391592 h 2349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90627" h="2349506">
                <a:moveTo>
                  <a:pt x="0" y="391592"/>
                </a:moveTo>
                <a:cubicBezTo>
                  <a:pt x="0" y="175322"/>
                  <a:pt x="175322" y="0"/>
                  <a:pt x="391592" y="0"/>
                </a:cubicBezTo>
                <a:lnTo>
                  <a:pt x="5999035" y="0"/>
                </a:lnTo>
                <a:cubicBezTo>
                  <a:pt x="6215305" y="0"/>
                  <a:pt x="6390627" y="175322"/>
                  <a:pt x="6390627" y="391592"/>
                </a:cubicBezTo>
                <a:lnTo>
                  <a:pt x="6390627" y="1957914"/>
                </a:lnTo>
                <a:cubicBezTo>
                  <a:pt x="6390627" y="2174184"/>
                  <a:pt x="6215305" y="2349506"/>
                  <a:pt x="5999035" y="2349506"/>
                </a:cubicBezTo>
                <a:lnTo>
                  <a:pt x="391592" y="2349506"/>
                </a:lnTo>
                <a:cubicBezTo>
                  <a:pt x="175322" y="2349506"/>
                  <a:pt x="0" y="2174184"/>
                  <a:pt x="0" y="1957914"/>
                </a:cubicBezTo>
                <a:lnTo>
                  <a:pt x="0" y="391592"/>
                </a:lnTo>
                <a:close/>
              </a:path>
            </a:pathLst>
          </a:custGeom>
          <a:solidFill>
            <a:schemeClr val="tx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17563" tIns="217563" rIns="217563" bIns="217563" numCol="1" spcCol="1270" anchor="ctr" anchorCtr="0">
            <a:noAutofit/>
          </a:bodyPr>
          <a:lstStyle/>
          <a:p>
            <a:pPr marL="0" lvl="0" indent="0" algn="l" defTabSz="1200150">
              <a:lnSpc>
                <a:spcPct val="90000"/>
              </a:lnSpc>
              <a:spcBef>
                <a:spcPct val="0"/>
              </a:spcBef>
              <a:spcAft>
                <a:spcPct val="35000"/>
              </a:spcAft>
              <a:buNone/>
            </a:pPr>
            <a:r>
              <a:rPr lang="en-GB" sz="2700" kern="1200" dirty="0"/>
              <a:t>The point where the horizonal and vertical axes intersect is at (0, 0) called the </a:t>
            </a:r>
            <a:r>
              <a:rPr lang="en-GB" sz="2700" b="1" kern="1200" dirty="0"/>
              <a:t>origin</a:t>
            </a:r>
            <a:r>
              <a:rPr lang="en-GB" sz="2700" b="0" kern="1200" dirty="0"/>
              <a:t>.</a:t>
            </a:r>
            <a:endParaRPr lang="en-GB" sz="2700" kern="1200" dirty="0"/>
          </a:p>
        </p:txBody>
      </p:sp>
      <p:sp>
        <p:nvSpPr>
          <p:cNvPr id="61" name="Freeform: Shape 60">
            <a:extLst>
              <a:ext uri="{FF2B5EF4-FFF2-40B4-BE49-F238E27FC236}">
                <a16:creationId xmlns:a16="http://schemas.microsoft.com/office/drawing/2014/main" id="{17E775EF-365E-402F-B4AA-D8D89B56C0BB}"/>
              </a:ext>
            </a:extLst>
          </p:cNvPr>
          <p:cNvSpPr/>
          <p:nvPr/>
        </p:nvSpPr>
        <p:spPr>
          <a:xfrm>
            <a:off x="5282083" y="3855222"/>
            <a:ext cx="6390627" cy="2349506"/>
          </a:xfrm>
          <a:custGeom>
            <a:avLst/>
            <a:gdLst>
              <a:gd name="connsiteX0" fmla="*/ 0 w 6390627"/>
              <a:gd name="connsiteY0" fmla="*/ 391592 h 2349506"/>
              <a:gd name="connsiteX1" fmla="*/ 391592 w 6390627"/>
              <a:gd name="connsiteY1" fmla="*/ 0 h 2349506"/>
              <a:gd name="connsiteX2" fmla="*/ 5999035 w 6390627"/>
              <a:gd name="connsiteY2" fmla="*/ 0 h 2349506"/>
              <a:gd name="connsiteX3" fmla="*/ 6390627 w 6390627"/>
              <a:gd name="connsiteY3" fmla="*/ 391592 h 2349506"/>
              <a:gd name="connsiteX4" fmla="*/ 6390627 w 6390627"/>
              <a:gd name="connsiteY4" fmla="*/ 1957914 h 2349506"/>
              <a:gd name="connsiteX5" fmla="*/ 5999035 w 6390627"/>
              <a:gd name="connsiteY5" fmla="*/ 2349506 h 2349506"/>
              <a:gd name="connsiteX6" fmla="*/ 391592 w 6390627"/>
              <a:gd name="connsiteY6" fmla="*/ 2349506 h 2349506"/>
              <a:gd name="connsiteX7" fmla="*/ 0 w 6390627"/>
              <a:gd name="connsiteY7" fmla="*/ 1957914 h 2349506"/>
              <a:gd name="connsiteX8" fmla="*/ 0 w 6390627"/>
              <a:gd name="connsiteY8" fmla="*/ 391592 h 2349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90627" h="2349506">
                <a:moveTo>
                  <a:pt x="0" y="391592"/>
                </a:moveTo>
                <a:cubicBezTo>
                  <a:pt x="0" y="175322"/>
                  <a:pt x="175322" y="0"/>
                  <a:pt x="391592" y="0"/>
                </a:cubicBezTo>
                <a:lnTo>
                  <a:pt x="5999035" y="0"/>
                </a:lnTo>
                <a:cubicBezTo>
                  <a:pt x="6215305" y="0"/>
                  <a:pt x="6390627" y="175322"/>
                  <a:pt x="6390627" y="391592"/>
                </a:cubicBezTo>
                <a:lnTo>
                  <a:pt x="6390627" y="1957914"/>
                </a:lnTo>
                <a:cubicBezTo>
                  <a:pt x="6390627" y="2174184"/>
                  <a:pt x="6215305" y="2349506"/>
                  <a:pt x="5999035" y="2349506"/>
                </a:cubicBezTo>
                <a:lnTo>
                  <a:pt x="391592" y="2349506"/>
                </a:lnTo>
                <a:cubicBezTo>
                  <a:pt x="175322" y="2349506"/>
                  <a:pt x="0" y="2174184"/>
                  <a:pt x="0" y="1957914"/>
                </a:cubicBezTo>
                <a:lnTo>
                  <a:pt x="0" y="39159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7563" tIns="217563" rIns="217563" bIns="217563" numCol="1" spcCol="1270" anchor="ctr" anchorCtr="0">
            <a:noAutofit/>
          </a:bodyPr>
          <a:lstStyle/>
          <a:p>
            <a:pPr marL="0" lvl="0" indent="0" algn="l" defTabSz="1200150">
              <a:lnSpc>
                <a:spcPct val="90000"/>
              </a:lnSpc>
              <a:spcBef>
                <a:spcPct val="0"/>
              </a:spcBef>
              <a:spcAft>
                <a:spcPct val="35000"/>
              </a:spcAft>
              <a:buNone/>
            </a:pPr>
            <a:r>
              <a:rPr lang="en-GB" sz="2700" kern="1200" dirty="0"/>
              <a:t>When the x-axis line is extended beyond the origin into </a:t>
            </a:r>
            <a:r>
              <a:rPr lang="en-GB" sz="2700" b="1" kern="1200" dirty="0"/>
              <a:t>negative numbers</a:t>
            </a:r>
            <a:r>
              <a:rPr lang="en-GB" sz="2700" b="0" kern="1200" dirty="0"/>
              <a:t>, a much larger grid is created, which is made of two areas called </a:t>
            </a:r>
            <a:r>
              <a:rPr lang="en-GB" sz="2700" b="1" kern="1200" dirty="0"/>
              <a:t>quadrants</a:t>
            </a:r>
            <a:r>
              <a:rPr lang="en-GB" sz="2700" b="0" kern="1200" dirty="0"/>
              <a:t>. The first and second quadrant are displayed in the grid.</a:t>
            </a:r>
            <a:endParaRPr lang="en-GB" sz="2700" kern="1200" dirty="0"/>
          </a:p>
        </p:txBody>
      </p:sp>
      <p:sp>
        <p:nvSpPr>
          <p:cNvPr id="58" name="Oval 57">
            <a:extLst>
              <a:ext uri="{FF2B5EF4-FFF2-40B4-BE49-F238E27FC236}">
                <a16:creationId xmlns:a16="http://schemas.microsoft.com/office/drawing/2014/main" id="{EE8FA7F2-0553-43A4-B269-731A387E0052}"/>
              </a:ext>
            </a:extLst>
          </p:cNvPr>
          <p:cNvSpPr/>
          <p:nvPr/>
        </p:nvSpPr>
        <p:spPr>
          <a:xfrm>
            <a:off x="2352232" y="5943494"/>
            <a:ext cx="523897" cy="536046"/>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Oval 58">
            <a:extLst>
              <a:ext uri="{FF2B5EF4-FFF2-40B4-BE49-F238E27FC236}">
                <a16:creationId xmlns:a16="http://schemas.microsoft.com/office/drawing/2014/main" id="{BEBFDFE5-4E85-4ED1-A6C8-BABB6855346E}"/>
              </a:ext>
            </a:extLst>
          </p:cNvPr>
          <p:cNvSpPr/>
          <p:nvPr/>
        </p:nvSpPr>
        <p:spPr>
          <a:xfrm>
            <a:off x="2990526" y="2638945"/>
            <a:ext cx="1580108" cy="1580108"/>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First</a:t>
            </a:r>
          </a:p>
          <a:p>
            <a:pPr algn="ctr"/>
            <a:r>
              <a:rPr lang="en-GB" dirty="0"/>
              <a:t>quadrant</a:t>
            </a:r>
          </a:p>
        </p:txBody>
      </p:sp>
      <p:sp>
        <p:nvSpPr>
          <p:cNvPr id="60" name="Oval 59">
            <a:extLst>
              <a:ext uri="{FF2B5EF4-FFF2-40B4-BE49-F238E27FC236}">
                <a16:creationId xmlns:a16="http://schemas.microsoft.com/office/drawing/2014/main" id="{F7ECD8A5-BCB1-449F-AB38-B036954E90CB}"/>
              </a:ext>
            </a:extLst>
          </p:cNvPr>
          <p:cNvSpPr/>
          <p:nvPr/>
        </p:nvSpPr>
        <p:spPr>
          <a:xfrm>
            <a:off x="621928" y="2638945"/>
            <a:ext cx="1580108" cy="1580108"/>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dirty="0"/>
              <a:t>Second</a:t>
            </a:r>
          </a:p>
          <a:p>
            <a:pPr algn="ctr"/>
            <a:r>
              <a:rPr lang="en-GB" dirty="0"/>
              <a:t>quadrant</a:t>
            </a:r>
          </a:p>
        </p:txBody>
      </p:sp>
      <p:pic>
        <p:nvPicPr>
          <p:cNvPr id="11" name="Picture 10">
            <a:extLst>
              <a:ext uri="{FF2B5EF4-FFF2-40B4-BE49-F238E27FC236}">
                <a16:creationId xmlns:a16="http://schemas.microsoft.com/office/drawing/2014/main" id="{1E0D5617-43D2-497C-80F3-4670B0E67F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7427" y="267294"/>
            <a:ext cx="1442518" cy="1071177"/>
          </a:xfrm>
          <a:prstGeom prst="rect">
            <a:avLst/>
          </a:prstGeom>
        </p:spPr>
      </p:pic>
    </p:spTree>
    <p:extLst>
      <p:ext uri="{BB962C8B-B14F-4D97-AF65-F5344CB8AC3E}">
        <p14:creationId xmlns:p14="http://schemas.microsoft.com/office/powerpoint/2010/main" val="3483827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wipe(down)">
                                      <p:cBhvr>
                                        <p:cTn id="7" dur="500"/>
                                        <p:tgtEl>
                                          <p:spTgt spid="1536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1">
                                            <p:txEl>
                                              <p:pRg st="0" end="0"/>
                                            </p:txEl>
                                          </p:spTgt>
                                        </p:tgtEl>
                                        <p:attrNameLst>
                                          <p:attrName>style.visibility</p:attrName>
                                        </p:attrNameLst>
                                      </p:cBhvr>
                                      <p:to>
                                        <p:strVal val="visible"/>
                                      </p:to>
                                    </p:set>
                                    <p:animEffect transition="in" filter="wipe(down)">
                                      <p:cBhvr>
                                        <p:cTn id="12" dur="500"/>
                                        <p:tgtEl>
                                          <p:spTgt spid="31">
                                            <p:txEl>
                                              <p:pRg st="0" end="0"/>
                                            </p:txEl>
                                          </p:spTgt>
                                        </p:tgtEl>
                                      </p:cBhvr>
                                    </p:animEffect>
                                  </p:childTnLst>
                                </p:cTn>
                              </p:par>
                            </p:childTnLst>
                          </p:cTn>
                        </p:par>
                        <p:par>
                          <p:cTn id="13" fill="hold">
                            <p:stCondLst>
                              <p:cond delay="500"/>
                            </p:stCondLst>
                            <p:childTnLst>
                              <p:par>
                                <p:cTn id="14" presetID="31" presetClass="entr" presetSubtype="0" fill="hold" grpId="0" nodeType="afterEffect">
                                  <p:stCondLst>
                                    <p:cond delay="0"/>
                                  </p:stCondLst>
                                  <p:childTnLst>
                                    <p:set>
                                      <p:cBhvr>
                                        <p:cTn id="15" dur="1" fill="hold">
                                          <p:stCondLst>
                                            <p:cond delay="0"/>
                                          </p:stCondLst>
                                        </p:cTn>
                                        <p:tgtEl>
                                          <p:spTgt spid="58"/>
                                        </p:tgtEl>
                                        <p:attrNameLst>
                                          <p:attrName>style.visibility</p:attrName>
                                        </p:attrNameLst>
                                      </p:cBhvr>
                                      <p:to>
                                        <p:strVal val="visible"/>
                                      </p:to>
                                    </p:set>
                                    <p:anim calcmode="lin" valueType="num">
                                      <p:cBhvr>
                                        <p:cTn id="16" dur="500" fill="hold"/>
                                        <p:tgtEl>
                                          <p:spTgt spid="58"/>
                                        </p:tgtEl>
                                        <p:attrNameLst>
                                          <p:attrName>ppt_w</p:attrName>
                                        </p:attrNameLst>
                                      </p:cBhvr>
                                      <p:tavLst>
                                        <p:tav tm="0">
                                          <p:val>
                                            <p:fltVal val="0"/>
                                          </p:val>
                                        </p:tav>
                                        <p:tav tm="100000">
                                          <p:val>
                                            <p:strVal val="#ppt_w"/>
                                          </p:val>
                                        </p:tav>
                                      </p:tavLst>
                                    </p:anim>
                                    <p:anim calcmode="lin" valueType="num">
                                      <p:cBhvr>
                                        <p:cTn id="17" dur="500" fill="hold"/>
                                        <p:tgtEl>
                                          <p:spTgt spid="58"/>
                                        </p:tgtEl>
                                        <p:attrNameLst>
                                          <p:attrName>ppt_h</p:attrName>
                                        </p:attrNameLst>
                                      </p:cBhvr>
                                      <p:tavLst>
                                        <p:tav tm="0">
                                          <p:val>
                                            <p:fltVal val="0"/>
                                          </p:val>
                                        </p:tav>
                                        <p:tav tm="100000">
                                          <p:val>
                                            <p:strVal val="#ppt_h"/>
                                          </p:val>
                                        </p:tav>
                                      </p:tavLst>
                                    </p:anim>
                                    <p:anim calcmode="lin" valueType="num">
                                      <p:cBhvr>
                                        <p:cTn id="18" dur="500" fill="hold"/>
                                        <p:tgtEl>
                                          <p:spTgt spid="58"/>
                                        </p:tgtEl>
                                        <p:attrNameLst>
                                          <p:attrName>style.rotation</p:attrName>
                                        </p:attrNameLst>
                                      </p:cBhvr>
                                      <p:tavLst>
                                        <p:tav tm="0">
                                          <p:val>
                                            <p:fltVal val="90"/>
                                          </p:val>
                                        </p:tav>
                                        <p:tav tm="100000">
                                          <p:val>
                                            <p:fltVal val="0"/>
                                          </p:val>
                                        </p:tav>
                                      </p:tavLst>
                                    </p:anim>
                                    <p:animEffect transition="in" filter="fade">
                                      <p:cBhvr>
                                        <p:cTn id="19" dur="500"/>
                                        <p:tgtEl>
                                          <p:spTgt spid="5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1">
                                            <p:txEl>
                                              <p:pRg st="0" end="0"/>
                                            </p:txEl>
                                          </p:spTgt>
                                        </p:tgtEl>
                                        <p:attrNameLst>
                                          <p:attrName>style.visibility</p:attrName>
                                        </p:attrNameLst>
                                      </p:cBhvr>
                                      <p:to>
                                        <p:strVal val="visible"/>
                                      </p:to>
                                    </p:set>
                                    <p:animEffect transition="in" filter="wipe(down)">
                                      <p:cBhvr>
                                        <p:cTn id="24" dur="500"/>
                                        <p:tgtEl>
                                          <p:spTgt spid="61">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wipe(down)">
                                      <p:cBhvr>
                                        <p:cTn id="29" dur="500"/>
                                        <p:tgtEl>
                                          <p:spTgt spid="5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60"/>
                                        </p:tgtEl>
                                        <p:attrNameLst>
                                          <p:attrName>style.visibility</p:attrName>
                                        </p:attrNameLst>
                                      </p:cBhvr>
                                      <p:to>
                                        <p:strVal val="visible"/>
                                      </p:to>
                                    </p:set>
                                    <p:animEffect transition="in" filter="wipe(down)">
                                      <p:cBhvr>
                                        <p:cTn id="34"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p:bldP spid="58" grpId="0" animBg="1"/>
      <p:bldP spid="59" grpId="0" animBg="1"/>
      <p:bldP spid="60"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7669" y="1047467"/>
            <a:ext cx="4608864" cy="4428308"/>
          </a:xfrm>
          <a:prstGeom prst="rect">
            <a:avLst/>
          </a:prstGeom>
        </p:spPr>
      </p:pic>
      <p:sp>
        <p:nvSpPr>
          <p:cNvPr id="3" name="TextBox 2"/>
          <p:cNvSpPr txBox="1"/>
          <p:nvPr/>
        </p:nvSpPr>
        <p:spPr>
          <a:xfrm>
            <a:off x="2362743" y="448933"/>
            <a:ext cx="6194574" cy="461665"/>
          </a:xfrm>
          <a:prstGeom prst="rect">
            <a:avLst/>
          </a:prstGeom>
          <a:noFill/>
        </p:spPr>
        <p:txBody>
          <a:bodyPr wrap="square" rtlCol="0">
            <a:spAutoFit/>
          </a:bodyPr>
          <a:lstStyle/>
          <a:p>
            <a:r>
              <a:rPr lang="en-GB" sz="2400" i="1" dirty="0">
                <a:solidFill>
                  <a:schemeClr val="accent5">
                    <a:lumMod val="50000"/>
                  </a:schemeClr>
                </a:solidFill>
              </a:rPr>
              <a:t>Can you describe the translations?</a:t>
            </a:r>
          </a:p>
        </p:txBody>
      </p:sp>
      <p:sp>
        <p:nvSpPr>
          <p:cNvPr id="4" name="Multiply 3"/>
          <p:cNvSpPr/>
          <p:nvPr/>
        </p:nvSpPr>
        <p:spPr>
          <a:xfrm>
            <a:off x="3571626" y="2474684"/>
            <a:ext cx="312018" cy="312018"/>
          </a:xfrm>
          <a:prstGeom prst="mathMultiply">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5" name="Multiply 4"/>
          <p:cNvSpPr/>
          <p:nvPr/>
        </p:nvSpPr>
        <p:spPr>
          <a:xfrm>
            <a:off x="4664058" y="3695866"/>
            <a:ext cx="312018" cy="312018"/>
          </a:xfrm>
          <a:prstGeom prst="mathMultiply">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6" name="Multiply 5"/>
          <p:cNvSpPr/>
          <p:nvPr/>
        </p:nvSpPr>
        <p:spPr>
          <a:xfrm>
            <a:off x="5338694" y="2786702"/>
            <a:ext cx="312018" cy="312018"/>
          </a:xfrm>
          <a:prstGeom prst="mathMultiply">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7" name="TextBox 6"/>
          <p:cNvSpPr txBox="1"/>
          <p:nvPr/>
        </p:nvSpPr>
        <p:spPr>
          <a:xfrm>
            <a:off x="3372442" y="2182559"/>
            <a:ext cx="428767" cy="461665"/>
          </a:xfrm>
          <a:prstGeom prst="rect">
            <a:avLst/>
          </a:prstGeom>
          <a:noFill/>
        </p:spPr>
        <p:txBody>
          <a:bodyPr wrap="square" rtlCol="0">
            <a:spAutoFit/>
          </a:bodyPr>
          <a:lstStyle/>
          <a:p>
            <a:r>
              <a:rPr lang="en-GB" sz="2400" dirty="0"/>
              <a:t>A</a:t>
            </a:r>
          </a:p>
        </p:txBody>
      </p:sp>
      <p:sp>
        <p:nvSpPr>
          <p:cNvPr id="8" name="TextBox 7"/>
          <p:cNvSpPr txBox="1"/>
          <p:nvPr/>
        </p:nvSpPr>
        <p:spPr>
          <a:xfrm>
            <a:off x="5138266" y="2483359"/>
            <a:ext cx="428767" cy="461665"/>
          </a:xfrm>
          <a:prstGeom prst="rect">
            <a:avLst/>
          </a:prstGeom>
          <a:noFill/>
        </p:spPr>
        <p:txBody>
          <a:bodyPr wrap="square" rtlCol="0">
            <a:spAutoFit/>
          </a:bodyPr>
          <a:lstStyle/>
          <a:p>
            <a:r>
              <a:rPr lang="en-GB" sz="2400" dirty="0"/>
              <a:t>B</a:t>
            </a:r>
          </a:p>
        </p:txBody>
      </p:sp>
      <p:sp>
        <p:nvSpPr>
          <p:cNvPr id="9" name="TextBox 8"/>
          <p:cNvSpPr txBox="1"/>
          <p:nvPr/>
        </p:nvSpPr>
        <p:spPr>
          <a:xfrm>
            <a:off x="4494359" y="3396600"/>
            <a:ext cx="428767" cy="461665"/>
          </a:xfrm>
          <a:prstGeom prst="rect">
            <a:avLst/>
          </a:prstGeom>
          <a:noFill/>
        </p:spPr>
        <p:txBody>
          <a:bodyPr wrap="square" rtlCol="0">
            <a:spAutoFit/>
          </a:bodyPr>
          <a:lstStyle/>
          <a:p>
            <a:r>
              <a:rPr lang="en-GB" sz="2400" dirty="0"/>
              <a:t>C</a:t>
            </a:r>
          </a:p>
        </p:txBody>
      </p:sp>
      <p:sp>
        <p:nvSpPr>
          <p:cNvPr id="10" name="Multiply 9"/>
          <p:cNvSpPr/>
          <p:nvPr/>
        </p:nvSpPr>
        <p:spPr>
          <a:xfrm>
            <a:off x="7879635" y="2021399"/>
            <a:ext cx="312018" cy="312018"/>
          </a:xfrm>
          <a:prstGeom prst="mathMultiply">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1" name="Multiply 10"/>
          <p:cNvSpPr/>
          <p:nvPr/>
        </p:nvSpPr>
        <p:spPr>
          <a:xfrm>
            <a:off x="8492758" y="2025812"/>
            <a:ext cx="312018" cy="312018"/>
          </a:xfrm>
          <a:prstGeom prst="mathMultiply">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2" name="TextBox 11"/>
          <p:cNvSpPr txBox="1"/>
          <p:nvPr/>
        </p:nvSpPr>
        <p:spPr>
          <a:xfrm>
            <a:off x="7853260" y="1654189"/>
            <a:ext cx="428767" cy="461665"/>
          </a:xfrm>
          <a:prstGeom prst="rect">
            <a:avLst/>
          </a:prstGeom>
          <a:noFill/>
        </p:spPr>
        <p:txBody>
          <a:bodyPr wrap="square" rtlCol="0">
            <a:spAutoFit/>
          </a:bodyPr>
          <a:lstStyle/>
          <a:p>
            <a:r>
              <a:rPr lang="en-GB" sz="2400" dirty="0"/>
              <a:t>A</a:t>
            </a:r>
          </a:p>
        </p:txBody>
      </p:sp>
      <p:sp>
        <p:nvSpPr>
          <p:cNvPr id="13" name="TextBox 12"/>
          <p:cNvSpPr txBox="1"/>
          <p:nvPr/>
        </p:nvSpPr>
        <p:spPr>
          <a:xfrm>
            <a:off x="8486897" y="1654189"/>
            <a:ext cx="428767" cy="461665"/>
          </a:xfrm>
          <a:prstGeom prst="rect">
            <a:avLst/>
          </a:prstGeom>
          <a:noFill/>
        </p:spPr>
        <p:txBody>
          <a:bodyPr wrap="square" rtlCol="0">
            <a:spAutoFit/>
          </a:bodyPr>
          <a:lstStyle/>
          <a:p>
            <a:r>
              <a:rPr lang="en-GB" sz="2400" dirty="0"/>
              <a:t>B</a:t>
            </a:r>
          </a:p>
        </p:txBody>
      </p:sp>
      <p:cxnSp>
        <p:nvCxnSpPr>
          <p:cNvPr id="14" name="Straight Arrow Connector 13"/>
          <p:cNvCxnSpPr/>
          <p:nvPr/>
        </p:nvCxnSpPr>
        <p:spPr>
          <a:xfrm>
            <a:off x="8246856" y="2038891"/>
            <a:ext cx="20487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344135" y="2430625"/>
            <a:ext cx="1005156" cy="461665"/>
          </a:xfrm>
          <a:prstGeom prst="rect">
            <a:avLst/>
          </a:prstGeom>
          <a:noFill/>
        </p:spPr>
        <p:txBody>
          <a:bodyPr wrap="square" rtlCol="0">
            <a:spAutoFit/>
          </a:bodyPr>
          <a:lstStyle/>
          <a:p>
            <a:r>
              <a:rPr lang="en-GB" sz="2400" dirty="0"/>
              <a:t>5 right</a:t>
            </a:r>
          </a:p>
        </p:txBody>
      </p:sp>
      <p:sp>
        <p:nvSpPr>
          <p:cNvPr id="16" name="TextBox 15"/>
          <p:cNvSpPr txBox="1"/>
          <p:nvPr/>
        </p:nvSpPr>
        <p:spPr>
          <a:xfrm>
            <a:off x="8249739" y="2430625"/>
            <a:ext cx="1374769" cy="461665"/>
          </a:xfrm>
          <a:prstGeom prst="rect">
            <a:avLst/>
          </a:prstGeom>
          <a:noFill/>
        </p:spPr>
        <p:txBody>
          <a:bodyPr wrap="square" rtlCol="0">
            <a:spAutoFit/>
          </a:bodyPr>
          <a:lstStyle/>
          <a:p>
            <a:r>
              <a:rPr lang="en-GB" sz="2400" dirty="0"/>
              <a:t>1  down</a:t>
            </a:r>
          </a:p>
        </p:txBody>
      </p:sp>
      <p:sp>
        <p:nvSpPr>
          <p:cNvPr id="17" name="Rounded Rectangle 16"/>
          <p:cNvSpPr/>
          <p:nvPr/>
        </p:nvSpPr>
        <p:spPr>
          <a:xfrm>
            <a:off x="7387198" y="2483359"/>
            <a:ext cx="248017" cy="417751"/>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8" name="Rounded Rectangle 17"/>
          <p:cNvSpPr/>
          <p:nvPr/>
        </p:nvSpPr>
        <p:spPr>
          <a:xfrm>
            <a:off x="8336464" y="2483359"/>
            <a:ext cx="248017" cy="417751"/>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9" name="Multiply 18"/>
          <p:cNvSpPr/>
          <p:nvPr/>
        </p:nvSpPr>
        <p:spPr>
          <a:xfrm>
            <a:off x="7856022" y="3623493"/>
            <a:ext cx="312018" cy="312018"/>
          </a:xfrm>
          <a:prstGeom prst="mathMultiply">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0" name="TextBox 19"/>
          <p:cNvSpPr txBox="1"/>
          <p:nvPr/>
        </p:nvSpPr>
        <p:spPr>
          <a:xfrm>
            <a:off x="7849634" y="3225247"/>
            <a:ext cx="428767" cy="461665"/>
          </a:xfrm>
          <a:prstGeom prst="rect">
            <a:avLst/>
          </a:prstGeom>
          <a:noFill/>
        </p:spPr>
        <p:txBody>
          <a:bodyPr wrap="square" rtlCol="0">
            <a:spAutoFit/>
          </a:bodyPr>
          <a:lstStyle/>
          <a:p>
            <a:r>
              <a:rPr lang="en-GB" sz="2400" dirty="0"/>
              <a:t>B</a:t>
            </a:r>
          </a:p>
        </p:txBody>
      </p:sp>
      <p:sp>
        <p:nvSpPr>
          <p:cNvPr id="21" name="TextBox 20"/>
          <p:cNvSpPr txBox="1"/>
          <p:nvPr/>
        </p:nvSpPr>
        <p:spPr>
          <a:xfrm>
            <a:off x="8483271" y="3225247"/>
            <a:ext cx="428767" cy="461665"/>
          </a:xfrm>
          <a:prstGeom prst="rect">
            <a:avLst/>
          </a:prstGeom>
          <a:noFill/>
        </p:spPr>
        <p:txBody>
          <a:bodyPr wrap="square" rtlCol="0">
            <a:spAutoFit/>
          </a:bodyPr>
          <a:lstStyle/>
          <a:p>
            <a:r>
              <a:rPr lang="en-GB" sz="2400" dirty="0"/>
              <a:t>C</a:t>
            </a:r>
          </a:p>
        </p:txBody>
      </p:sp>
      <p:cxnSp>
        <p:nvCxnSpPr>
          <p:cNvPr id="22" name="Straight Arrow Connector 21"/>
          <p:cNvCxnSpPr/>
          <p:nvPr/>
        </p:nvCxnSpPr>
        <p:spPr>
          <a:xfrm>
            <a:off x="8243230" y="3609949"/>
            <a:ext cx="20487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7340509" y="4001683"/>
            <a:ext cx="1005156" cy="461665"/>
          </a:xfrm>
          <a:prstGeom prst="rect">
            <a:avLst/>
          </a:prstGeom>
          <a:noFill/>
        </p:spPr>
        <p:txBody>
          <a:bodyPr wrap="square" rtlCol="0">
            <a:spAutoFit/>
          </a:bodyPr>
          <a:lstStyle/>
          <a:p>
            <a:r>
              <a:rPr lang="en-GB" sz="2400" dirty="0"/>
              <a:t>2 left</a:t>
            </a:r>
          </a:p>
        </p:txBody>
      </p:sp>
      <p:sp>
        <p:nvSpPr>
          <p:cNvPr id="24" name="TextBox 23"/>
          <p:cNvSpPr txBox="1"/>
          <p:nvPr/>
        </p:nvSpPr>
        <p:spPr>
          <a:xfrm>
            <a:off x="8385567" y="4001683"/>
            <a:ext cx="1456933" cy="461665"/>
          </a:xfrm>
          <a:prstGeom prst="rect">
            <a:avLst/>
          </a:prstGeom>
          <a:noFill/>
        </p:spPr>
        <p:txBody>
          <a:bodyPr wrap="square" rtlCol="0">
            <a:spAutoFit/>
          </a:bodyPr>
          <a:lstStyle/>
          <a:p>
            <a:r>
              <a:rPr lang="en-GB" sz="2400" dirty="0"/>
              <a:t>3 down</a:t>
            </a:r>
          </a:p>
        </p:txBody>
      </p:sp>
      <p:sp>
        <p:nvSpPr>
          <p:cNvPr id="25" name="Rounded Rectangle 24"/>
          <p:cNvSpPr/>
          <p:nvPr/>
        </p:nvSpPr>
        <p:spPr>
          <a:xfrm>
            <a:off x="7350650" y="4050135"/>
            <a:ext cx="248017" cy="417751"/>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6" name="Rounded Rectangle 25"/>
          <p:cNvSpPr/>
          <p:nvPr/>
        </p:nvSpPr>
        <p:spPr>
          <a:xfrm>
            <a:off x="8402022" y="4050134"/>
            <a:ext cx="248017" cy="417751"/>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7" name="Multiply 26"/>
          <p:cNvSpPr/>
          <p:nvPr/>
        </p:nvSpPr>
        <p:spPr>
          <a:xfrm>
            <a:off x="8508722" y="3609949"/>
            <a:ext cx="312018" cy="312018"/>
          </a:xfrm>
          <a:prstGeom prst="mathMultiply">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8" name="Multiply 27"/>
          <p:cNvSpPr/>
          <p:nvPr/>
        </p:nvSpPr>
        <p:spPr>
          <a:xfrm>
            <a:off x="8584557" y="5136728"/>
            <a:ext cx="312018" cy="312018"/>
          </a:xfrm>
          <a:prstGeom prst="mathMultiply">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9" name="Multiply 28"/>
          <p:cNvSpPr/>
          <p:nvPr/>
        </p:nvSpPr>
        <p:spPr>
          <a:xfrm>
            <a:off x="7918922" y="5137148"/>
            <a:ext cx="312018" cy="312018"/>
          </a:xfrm>
          <a:prstGeom prst="mathMultiply">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0" name="TextBox 29"/>
          <p:cNvSpPr txBox="1"/>
          <p:nvPr/>
        </p:nvSpPr>
        <p:spPr>
          <a:xfrm>
            <a:off x="7925469" y="4752026"/>
            <a:ext cx="428767" cy="461665"/>
          </a:xfrm>
          <a:prstGeom prst="rect">
            <a:avLst/>
          </a:prstGeom>
          <a:noFill/>
        </p:spPr>
        <p:txBody>
          <a:bodyPr wrap="square" rtlCol="0">
            <a:spAutoFit/>
          </a:bodyPr>
          <a:lstStyle/>
          <a:p>
            <a:r>
              <a:rPr lang="en-GB" sz="2400" dirty="0"/>
              <a:t>B</a:t>
            </a:r>
          </a:p>
        </p:txBody>
      </p:sp>
      <p:sp>
        <p:nvSpPr>
          <p:cNvPr id="31" name="TextBox 30"/>
          <p:cNvSpPr txBox="1"/>
          <p:nvPr/>
        </p:nvSpPr>
        <p:spPr>
          <a:xfrm>
            <a:off x="8559106" y="4752026"/>
            <a:ext cx="428767" cy="461665"/>
          </a:xfrm>
          <a:prstGeom prst="rect">
            <a:avLst/>
          </a:prstGeom>
          <a:noFill/>
        </p:spPr>
        <p:txBody>
          <a:bodyPr wrap="square" rtlCol="0">
            <a:spAutoFit/>
          </a:bodyPr>
          <a:lstStyle/>
          <a:p>
            <a:r>
              <a:rPr lang="en-GB" sz="2400" dirty="0"/>
              <a:t>A</a:t>
            </a:r>
          </a:p>
        </p:txBody>
      </p:sp>
      <p:cxnSp>
        <p:nvCxnSpPr>
          <p:cNvPr id="32" name="Straight Arrow Connector 31"/>
          <p:cNvCxnSpPr/>
          <p:nvPr/>
        </p:nvCxnSpPr>
        <p:spPr>
          <a:xfrm>
            <a:off x="8319065" y="5136728"/>
            <a:ext cx="20487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7416344" y="5528462"/>
            <a:ext cx="1005156" cy="461665"/>
          </a:xfrm>
          <a:prstGeom prst="rect">
            <a:avLst/>
          </a:prstGeom>
          <a:noFill/>
        </p:spPr>
        <p:txBody>
          <a:bodyPr wrap="square" rtlCol="0">
            <a:spAutoFit/>
          </a:bodyPr>
          <a:lstStyle/>
          <a:p>
            <a:r>
              <a:rPr lang="en-GB" sz="2400" dirty="0"/>
              <a:t>5 left</a:t>
            </a:r>
          </a:p>
        </p:txBody>
      </p:sp>
      <p:sp>
        <p:nvSpPr>
          <p:cNvPr id="34" name="TextBox 33"/>
          <p:cNvSpPr txBox="1"/>
          <p:nvPr/>
        </p:nvSpPr>
        <p:spPr>
          <a:xfrm>
            <a:off x="8402021" y="5502369"/>
            <a:ext cx="1255622" cy="461665"/>
          </a:xfrm>
          <a:prstGeom prst="rect">
            <a:avLst/>
          </a:prstGeom>
          <a:noFill/>
        </p:spPr>
        <p:txBody>
          <a:bodyPr wrap="square" rtlCol="0">
            <a:spAutoFit/>
          </a:bodyPr>
          <a:lstStyle/>
          <a:p>
            <a:r>
              <a:rPr lang="en-GB" sz="2400" dirty="0"/>
              <a:t>1 up</a:t>
            </a:r>
          </a:p>
        </p:txBody>
      </p:sp>
      <p:sp>
        <p:nvSpPr>
          <p:cNvPr id="35" name="Rounded Rectangle 34"/>
          <p:cNvSpPr/>
          <p:nvPr/>
        </p:nvSpPr>
        <p:spPr>
          <a:xfrm>
            <a:off x="7443065" y="5581196"/>
            <a:ext cx="248017" cy="417751"/>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6" name="Rounded Rectangle 35"/>
          <p:cNvSpPr/>
          <p:nvPr/>
        </p:nvSpPr>
        <p:spPr>
          <a:xfrm>
            <a:off x="8409595" y="5572403"/>
            <a:ext cx="248017" cy="417751"/>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41" name="Picture 4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087" y="5711759"/>
            <a:ext cx="1254732" cy="931732"/>
          </a:xfrm>
          <a:prstGeom prst="rect">
            <a:avLst/>
          </a:prstGeom>
        </p:spPr>
      </p:pic>
    </p:spTree>
    <p:custDataLst>
      <p:tags r:id="rId1"/>
    </p:custDataLst>
    <p:extLst>
      <p:ext uri="{BB962C8B-B14F-4D97-AF65-F5344CB8AC3E}">
        <p14:creationId xmlns:p14="http://schemas.microsoft.com/office/powerpoint/2010/main" val="2352269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8"/>
                                        </p:tgtEl>
                                      </p:cBhvr>
                                    </p:animEffect>
                                    <p:set>
                                      <p:cBhvr>
                                        <p:cTn id="10" dur="1" fill="hold">
                                          <p:stCondLst>
                                            <p:cond delay="499"/>
                                          </p:stCondLst>
                                        </p:cTn>
                                        <p:tgtEl>
                                          <p:spTgt spid="1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25"/>
                                        </p:tgtEl>
                                      </p:cBhvr>
                                    </p:animEffect>
                                    <p:set>
                                      <p:cBhvr>
                                        <p:cTn id="15" dur="1" fill="hold">
                                          <p:stCondLst>
                                            <p:cond delay="499"/>
                                          </p:stCondLst>
                                        </p:cTn>
                                        <p:tgtEl>
                                          <p:spTgt spid="25"/>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26"/>
                                        </p:tgtEl>
                                      </p:cBhvr>
                                    </p:animEffect>
                                    <p:set>
                                      <p:cBhvr>
                                        <p:cTn id="18" dur="1" fill="hold">
                                          <p:stCondLst>
                                            <p:cond delay="499"/>
                                          </p:stCondLst>
                                        </p:cTn>
                                        <p:tgtEl>
                                          <p:spTgt spid="2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0" nodeType="clickEffect">
                                  <p:stCondLst>
                                    <p:cond delay="0"/>
                                  </p:stCondLst>
                                  <p:childTnLst>
                                    <p:animEffect transition="out" filter="fade">
                                      <p:cBhvr>
                                        <p:cTn id="22" dur="500"/>
                                        <p:tgtEl>
                                          <p:spTgt spid="35"/>
                                        </p:tgtEl>
                                      </p:cBhvr>
                                    </p:animEffect>
                                    <p:set>
                                      <p:cBhvr>
                                        <p:cTn id="23" dur="1" fill="hold">
                                          <p:stCondLst>
                                            <p:cond delay="499"/>
                                          </p:stCondLst>
                                        </p:cTn>
                                        <p:tgtEl>
                                          <p:spTgt spid="35"/>
                                        </p:tgtEl>
                                        <p:attrNameLst>
                                          <p:attrName>style.visibility</p:attrName>
                                        </p:attrNameLst>
                                      </p:cBhvr>
                                      <p:to>
                                        <p:strVal val="hidden"/>
                                      </p:to>
                                    </p:set>
                                  </p:childTnLst>
                                </p:cTn>
                              </p:par>
                              <p:par>
                                <p:cTn id="24" presetID="10" presetClass="exit" presetSubtype="0" fill="hold" grpId="0" nodeType="withEffect">
                                  <p:stCondLst>
                                    <p:cond delay="0"/>
                                  </p:stCondLst>
                                  <p:childTnLst>
                                    <p:animEffect transition="out" filter="fade">
                                      <p:cBhvr>
                                        <p:cTn id="25" dur="500"/>
                                        <p:tgtEl>
                                          <p:spTgt spid="36"/>
                                        </p:tgtEl>
                                      </p:cBhvr>
                                    </p:animEffect>
                                    <p:set>
                                      <p:cBhvr>
                                        <p:cTn id="26" dur="1" fill="hold">
                                          <p:stCondLst>
                                            <p:cond delay="499"/>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5" grpId="0" animBg="1"/>
      <p:bldP spid="26" grpId="0" animBg="1"/>
      <p:bldP spid="35" grpId="0" animBg="1"/>
      <p:bldP spid="36"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20"/>
          <p:cNvSpPr>
            <a:spLocks noGrp="1"/>
          </p:cNvSpPr>
          <p:nvPr>
            <p:ph type="title"/>
          </p:nvPr>
        </p:nvSpPr>
        <p:spPr>
          <a:xfrm>
            <a:off x="400595" y="199469"/>
            <a:ext cx="10293530" cy="993775"/>
          </a:xfrm>
        </p:spPr>
        <p:txBody>
          <a:bodyPr/>
          <a:lstStyle/>
          <a:p>
            <a:pPr lvl="0">
              <a:lnSpc>
                <a:spcPct val="100000"/>
              </a:lnSpc>
              <a:spcBef>
                <a:spcPts val="0"/>
              </a:spcBef>
            </a:pPr>
            <a:r>
              <a:rPr lang="en-GB" sz="2400" i="1" dirty="0">
                <a:solidFill>
                  <a:srgbClr val="C00000"/>
                </a:solidFill>
                <a:latin typeface="Calibri" panose="020F0502020204030204"/>
                <a:ea typeface="+mn-ea"/>
                <a:cs typeface="+mn-cs"/>
              </a:rPr>
              <a:t>We are now going to look at new learning: translating within all four quadrants.</a:t>
            </a:r>
          </a:p>
        </p:txBody>
      </p:sp>
      <p:graphicFrame>
        <p:nvGraphicFramePr>
          <p:cNvPr id="2" name="Table 1"/>
          <p:cNvGraphicFramePr>
            <a:graphicFrameLocks noGrp="1"/>
          </p:cNvGraphicFramePr>
          <p:nvPr>
            <p:extLst>
              <p:ext uri="{D42A27DB-BD31-4B8C-83A1-F6EECF244321}">
                <p14:modId xmlns:p14="http://schemas.microsoft.com/office/powerpoint/2010/main" val="2722360060"/>
              </p:ext>
            </p:extLst>
          </p:nvPr>
        </p:nvGraphicFramePr>
        <p:xfrm>
          <a:off x="4822176" y="1517968"/>
          <a:ext cx="4035430" cy="4019550"/>
        </p:xfrm>
        <a:graphic>
          <a:graphicData uri="http://schemas.openxmlformats.org/drawingml/2006/table">
            <a:tbl>
              <a:tblPr firstRow="1" bandRow="1">
                <a:tableStyleId>{2D5ABB26-0587-4C30-8999-92F81FD0307C}</a:tableStyleId>
              </a:tblPr>
              <a:tblGrid>
                <a:gridCol w="403543">
                  <a:extLst>
                    <a:ext uri="{9D8B030D-6E8A-4147-A177-3AD203B41FA5}">
                      <a16:colId xmlns:a16="http://schemas.microsoft.com/office/drawing/2014/main" val="20000"/>
                    </a:ext>
                  </a:extLst>
                </a:gridCol>
                <a:gridCol w="403543">
                  <a:extLst>
                    <a:ext uri="{9D8B030D-6E8A-4147-A177-3AD203B41FA5}">
                      <a16:colId xmlns:a16="http://schemas.microsoft.com/office/drawing/2014/main" val="20001"/>
                    </a:ext>
                  </a:extLst>
                </a:gridCol>
                <a:gridCol w="403543">
                  <a:extLst>
                    <a:ext uri="{9D8B030D-6E8A-4147-A177-3AD203B41FA5}">
                      <a16:colId xmlns:a16="http://schemas.microsoft.com/office/drawing/2014/main" val="20002"/>
                    </a:ext>
                  </a:extLst>
                </a:gridCol>
                <a:gridCol w="403543">
                  <a:extLst>
                    <a:ext uri="{9D8B030D-6E8A-4147-A177-3AD203B41FA5}">
                      <a16:colId xmlns:a16="http://schemas.microsoft.com/office/drawing/2014/main" val="20003"/>
                    </a:ext>
                  </a:extLst>
                </a:gridCol>
                <a:gridCol w="403543">
                  <a:extLst>
                    <a:ext uri="{9D8B030D-6E8A-4147-A177-3AD203B41FA5}">
                      <a16:colId xmlns:a16="http://schemas.microsoft.com/office/drawing/2014/main" val="20004"/>
                    </a:ext>
                  </a:extLst>
                </a:gridCol>
                <a:gridCol w="403543">
                  <a:extLst>
                    <a:ext uri="{9D8B030D-6E8A-4147-A177-3AD203B41FA5}">
                      <a16:colId xmlns:a16="http://schemas.microsoft.com/office/drawing/2014/main" val="20005"/>
                    </a:ext>
                  </a:extLst>
                </a:gridCol>
                <a:gridCol w="403543">
                  <a:extLst>
                    <a:ext uri="{9D8B030D-6E8A-4147-A177-3AD203B41FA5}">
                      <a16:colId xmlns:a16="http://schemas.microsoft.com/office/drawing/2014/main" val="20006"/>
                    </a:ext>
                  </a:extLst>
                </a:gridCol>
                <a:gridCol w="403543">
                  <a:extLst>
                    <a:ext uri="{9D8B030D-6E8A-4147-A177-3AD203B41FA5}">
                      <a16:colId xmlns:a16="http://schemas.microsoft.com/office/drawing/2014/main" val="20007"/>
                    </a:ext>
                  </a:extLst>
                </a:gridCol>
                <a:gridCol w="403543">
                  <a:extLst>
                    <a:ext uri="{9D8B030D-6E8A-4147-A177-3AD203B41FA5}">
                      <a16:colId xmlns:a16="http://schemas.microsoft.com/office/drawing/2014/main" val="20008"/>
                    </a:ext>
                  </a:extLst>
                </a:gridCol>
                <a:gridCol w="403543">
                  <a:extLst>
                    <a:ext uri="{9D8B030D-6E8A-4147-A177-3AD203B41FA5}">
                      <a16:colId xmlns:a16="http://schemas.microsoft.com/office/drawing/2014/main" val="20009"/>
                    </a:ext>
                  </a:extLst>
                </a:gridCol>
              </a:tblGrid>
              <a:tr h="401955">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tx1"/>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401955">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tx1"/>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401955">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tx1"/>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401955">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tx1"/>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401955">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tx1"/>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401955">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tx1"/>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401955">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tx1"/>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401955">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tx1"/>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r h="401955">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tx1"/>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b="1"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8"/>
                  </a:ext>
                </a:extLst>
              </a:tr>
              <a:tr h="401955">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tx1"/>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9"/>
                  </a:ext>
                </a:extLst>
              </a:tr>
            </a:tbl>
          </a:graphicData>
        </a:graphic>
      </p:graphicFrame>
      <p:sp>
        <p:nvSpPr>
          <p:cNvPr id="15487" name="Rectangle 2"/>
          <p:cNvSpPr>
            <a:spLocks noChangeArrowheads="1"/>
          </p:cNvSpPr>
          <p:nvPr/>
        </p:nvSpPr>
        <p:spPr bwMode="auto">
          <a:xfrm>
            <a:off x="6612876" y="293243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rgbClr val="000000"/>
                </a:solidFill>
                <a:latin typeface="Calibri" panose="020F0502020204030204" pitchFamily="34" charset="0"/>
              </a:rPr>
              <a:t>1</a:t>
            </a:r>
            <a:endParaRPr lang="en-GB" altLang="en-US">
              <a:solidFill>
                <a:schemeClr val="tx1"/>
              </a:solidFill>
              <a:latin typeface="Calibri" panose="020F0502020204030204" pitchFamily="34" charset="0"/>
            </a:endParaRPr>
          </a:p>
        </p:txBody>
      </p:sp>
      <p:sp>
        <p:nvSpPr>
          <p:cNvPr id="15488" name="Rectangle 5"/>
          <p:cNvSpPr>
            <a:spLocks noChangeArrowheads="1"/>
          </p:cNvSpPr>
          <p:nvPr/>
        </p:nvSpPr>
        <p:spPr bwMode="auto">
          <a:xfrm>
            <a:off x="6598589" y="2537143"/>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rgbClr val="000000"/>
                </a:solidFill>
                <a:latin typeface="Calibri" panose="020F0502020204030204" pitchFamily="34" charset="0"/>
              </a:rPr>
              <a:t>2</a:t>
            </a:r>
            <a:endParaRPr lang="en-GB" altLang="en-US">
              <a:solidFill>
                <a:schemeClr val="tx1"/>
              </a:solidFill>
              <a:latin typeface="Calibri" panose="020F0502020204030204" pitchFamily="34" charset="0"/>
            </a:endParaRPr>
          </a:p>
        </p:txBody>
      </p:sp>
      <p:sp>
        <p:nvSpPr>
          <p:cNvPr id="15489" name="Rectangle 6"/>
          <p:cNvSpPr>
            <a:spLocks noChangeArrowheads="1"/>
          </p:cNvSpPr>
          <p:nvPr/>
        </p:nvSpPr>
        <p:spPr bwMode="auto">
          <a:xfrm>
            <a:off x="6601764" y="2141855"/>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rgbClr val="000000"/>
                </a:solidFill>
                <a:latin typeface="Calibri" panose="020F0502020204030204" pitchFamily="34" charset="0"/>
              </a:rPr>
              <a:t>3</a:t>
            </a:r>
            <a:endParaRPr lang="en-GB" altLang="en-US">
              <a:solidFill>
                <a:schemeClr val="tx1"/>
              </a:solidFill>
              <a:latin typeface="Calibri" panose="020F0502020204030204" pitchFamily="34" charset="0"/>
            </a:endParaRPr>
          </a:p>
        </p:txBody>
      </p:sp>
      <p:sp>
        <p:nvSpPr>
          <p:cNvPr id="15490" name="Rectangle 7"/>
          <p:cNvSpPr>
            <a:spLocks noChangeArrowheads="1"/>
          </p:cNvSpPr>
          <p:nvPr/>
        </p:nvSpPr>
        <p:spPr bwMode="auto">
          <a:xfrm>
            <a:off x="6595415" y="1746569"/>
            <a:ext cx="3016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rgbClr val="000000"/>
                </a:solidFill>
                <a:latin typeface="Calibri" panose="020F0502020204030204" pitchFamily="34" charset="0"/>
              </a:rPr>
              <a:t>4</a:t>
            </a:r>
            <a:endParaRPr lang="en-GB" altLang="en-US">
              <a:solidFill>
                <a:schemeClr val="tx1"/>
              </a:solidFill>
              <a:latin typeface="Calibri" panose="020F0502020204030204" pitchFamily="34" charset="0"/>
            </a:endParaRPr>
          </a:p>
        </p:txBody>
      </p:sp>
      <p:sp>
        <p:nvSpPr>
          <p:cNvPr id="15491" name="Rectangle 8"/>
          <p:cNvSpPr>
            <a:spLocks noChangeArrowheads="1"/>
          </p:cNvSpPr>
          <p:nvPr/>
        </p:nvSpPr>
        <p:spPr bwMode="auto">
          <a:xfrm>
            <a:off x="6598589" y="135128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rgbClr val="000000"/>
                </a:solidFill>
                <a:latin typeface="Calibri" panose="020F0502020204030204" pitchFamily="34" charset="0"/>
              </a:rPr>
              <a:t>5</a:t>
            </a:r>
            <a:endParaRPr lang="en-GB" altLang="en-US">
              <a:solidFill>
                <a:schemeClr val="tx1"/>
              </a:solidFill>
              <a:latin typeface="Calibri" panose="020F0502020204030204" pitchFamily="34" charset="0"/>
            </a:endParaRPr>
          </a:p>
        </p:txBody>
      </p:sp>
      <p:sp>
        <p:nvSpPr>
          <p:cNvPr id="15492" name="Rectangle 9"/>
          <p:cNvSpPr>
            <a:spLocks noChangeArrowheads="1"/>
          </p:cNvSpPr>
          <p:nvPr/>
        </p:nvSpPr>
        <p:spPr bwMode="auto">
          <a:xfrm>
            <a:off x="6501751" y="5327968"/>
            <a:ext cx="3722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rgbClr val="000000"/>
                </a:solidFill>
                <a:latin typeface="Calibri" panose="020F0502020204030204" pitchFamily="34" charset="0"/>
              </a:rPr>
              <a:t>-5</a:t>
            </a:r>
            <a:endParaRPr lang="en-GB" altLang="en-US">
              <a:solidFill>
                <a:schemeClr val="tx1"/>
              </a:solidFill>
              <a:latin typeface="Calibri" panose="020F0502020204030204" pitchFamily="34" charset="0"/>
            </a:endParaRPr>
          </a:p>
        </p:txBody>
      </p:sp>
      <p:sp>
        <p:nvSpPr>
          <p:cNvPr id="15493" name="Rectangle 10"/>
          <p:cNvSpPr>
            <a:spLocks noChangeArrowheads="1"/>
          </p:cNvSpPr>
          <p:nvPr/>
        </p:nvSpPr>
        <p:spPr bwMode="auto">
          <a:xfrm>
            <a:off x="6493815" y="4931094"/>
            <a:ext cx="3722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rgbClr val="000000"/>
                </a:solidFill>
                <a:latin typeface="Calibri" panose="020F0502020204030204" pitchFamily="34" charset="0"/>
              </a:rPr>
              <a:t>-4</a:t>
            </a:r>
            <a:endParaRPr lang="en-GB" altLang="en-US">
              <a:solidFill>
                <a:schemeClr val="tx1"/>
              </a:solidFill>
              <a:latin typeface="Calibri" panose="020F0502020204030204" pitchFamily="34" charset="0"/>
            </a:endParaRPr>
          </a:p>
        </p:txBody>
      </p:sp>
      <p:sp>
        <p:nvSpPr>
          <p:cNvPr id="15494" name="Rectangle 11"/>
          <p:cNvSpPr>
            <a:spLocks noChangeArrowheads="1"/>
          </p:cNvSpPr>
          <p:nvPr/>
        </p:nvSpPr>
        <p:spPr bwMode="auto">
          <a:xfrm>
            <a:off x="6506515" y="4535805"/>
            <a:ext cx="3722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rgbClr val="000000"/>
                </a:solidFill>
                <a:latin typeface="Calibri" panose="020F0502020204030204" pitchFamily="34" charset="0"/>
              </a:rPr>
              <a:t>-3</a:t>
            </a:r>
            <a:endParaRPr lang="en-GB" altLang="en-US">
              <a:solidFill>
                <a:schemeClr val="tx1"/>
              </a:solidFill>
              <a:latin typeface="Calibri" panose="020F0502020204030204" pitchFamily="34" charset="0"/>
            </a:endParaRPr>
          </a:p>
        </p:txBody>
      </p:sp>
      <p:sp>
        <p:nvSpPr>
          <p:cNvPr id="15495" name="Rectangle 12"/>
          <p:cNvSpPr>
            <a:spLocks noChangeArrowheads="1"/>
          </p:cNvSpPr>
          <p:nvPr/>
        </p:nvSpPr>
        <p:spPr bwMode="auto">
          <a:xfrm>
            <a:off x="6501751" y="4140519"/>
            <a:ext cx="3722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rgbClr val="000000"/>
                </a:solidFill>
                <a:latin typeface="Calibri" panose="020F0502020204030204" pitchFamily="34" charset="0"/>
              </a:rPr>
              <a:t>-2</a:t>
            </a:r>
            <a:endParaRPr lang="en-GB" altLang="en-US">
              <a:solidFill>
                <a:schemeClr val="tx1"/>
              </a:solidFill>
              <a:latin typeface="Calibri" panose="020F0502020204030204" pitchFamily="34" charset="0"/>
            </a:endParaRPr>
          </a:p>
        </p:txBody>
      </p:sp>
      <p:sp>
        <p:nvSpPr>
          <p:cNvPr id="15496" name="Rectangle 13"/>
          <p:cNvSpPr>
            <a:spLocks noChangeArrowheads="1"/>
          </p:cNvSpPr>
          <p:nvPr/>
        </p:nvSpPr>
        <p:spPr bwMode="auto">
          <a:xfrm>
            <a:off x="6536676" y="3727768"/>
            <a:ext cx="3722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rgbClr val="000000"/>
                </a:solidFill>
                <a:latin typeface="Calibri" panose="020F0502020204030204" pitchFamily="34" charset="0"/>
              </a:rPr>
              <a:t>-1</a:t>
            </a:r>
            <a:endParaRPr lang="en-GB" altLang="en-US">
              <a:solidFill>
                <a:schemeClr val="tx1"/>
              </a:solidFill>
              <a:latin typeface="Calibri" panose="020F0502020204030204" pitchFamily="34" charset="0"/>
            </a:endParaRPr>
          </a:p>
        </p:txBody>
      </p:sp>
      <p:sp>
        <p:nvSpPr>
          <p:cNvPr id="15497" name="Rectangle 14"/>
          <p:cNvSpPr>
            <a:spLocks noChangeArrowheads="1"/>
          </p:cNvSpPr>
          <p:nvPr/>
        </p:nvSpPr>
        <p:spPr bwMode="auto">
          <a:xfrm>
            <a:off x="4603102" y="3459480"/>
            <a:ext cx="3722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rgbClr val="000000"/>
                </a:solidFill>
                <a:latin typeface="Calibri" panose="020F0502020204030204" pitchFamily="34" charset="0"/>
              </a:rPr>
              <a:t>-5</a:t>
            </a:r>
            <a:endParaRPr lang="en-GB" altLang="en-US">
              <a:solidFill>
                <a:schemeClr val="tx1"/>
              </a:solidFill>
              <a:latin typeface="Calibri" panose="020F0502020204030204" pitchFamily="34" charset="0"/>
            </a:endParaRPr>
          </a:p>
        </p:txBody>
      </p:sp>
      <p:sp>
        <p:nvSpPr>
          <p:cNvPr id="15498" name="Rectangle 15"/>
          <p:cNvSpPr>
            <a:spLocks noChangeArrowheads="1"/>
          </p:cNvSpPr>
          <p:nvPr/>
        </p:nvSpPr>
        <p:spPr bwMode="auto">
          <a:xfrm>
            <a:off x="5011089" y="3459480"/>
            <a:ext cx="3722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rgbClr val="000000"/>
                </a:solidFill>
                <a:latin typeface="Calibri" panose="020F0502020204030204" pitchFamily="34" charset="0"/>
              </a:rPr>
              <a:t>-4</a:t>
            </a:r>
            <a:endParaRPr lang="en-GB" altLang="en-US">
              <a:solidFill>
                <a:schemeClr val="tx1"/>
              </a:solidFill>
              <a:latin typeface="Calibri" panose="020F0502020204030204" pitchFamily="34" charset="0"/>
            </a:endParaRPr>
          </a:p>
        </p:txBody>
      </p:sp>
      <p:sp>
        <p:nvSpPr>
          <p:cNvPr id="15499" name="Rectangle 16"/>
          <p:cNvSpPr>
            <a:spLocks noChangeArrowheads="1"/>
          </p:cNvSpPr>
          <p:nvPr/>
        </p:nvSpPr>
        <p:spPr bwMode="auto">
          <a:xfrm>
            <a:off x="5425426" y="3459480"/>
            <a:ext cx="3722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rgbClr val="000000"/>
                </a:solidFill>
                <a:latin typeface="Calibri" panose="020F0502020204030204" pitchFamily="34" charset="0"/>
              </a:rPr>
              <a:t>-3</a:t>
            </a:r>
            <a:endParaRPr lang="en-GB" altLang="en-US">
              <a:solidFill>
                <a:schemeClr val="tx1"/>
              </a:solidFill>
              <a:latin typeface="Calibri" panose="020F0502020204030204" pitchFamily="34" charset="0"/>
            </a:endParaRPr>
          </a:p>
        </p:txBody>
      </p:sp>
      <p:sp>
        <p:nvSpPr>
          <p:cNvPr id="15500" name="Rectangle 17"/>
          <p:cNvSpPr>
            <a:spLocks noChangeArrowheads="1"/>
          </p:cNvSpPr>
          <p:nvPr/>
        </p:nvSpPr>
        <p:spPr bwMode="auto">
          <a:xfrm>
            <a:off x="5828652" y="3459480"/>
            <a:ext cx="3722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rgbClr val="000000"/>
                </a:solidFill>
                <a:latin typeface="Calibri" panose="020F0502020204030204" pitchFamily="34" charset="0"/>
              </a:rPr>
              <a:t>-2</a:t>
            </a:r>
            <a:endParaRPr lang="en-GB" altLang="en-US">
              <a:solidFill>
                <a:schemeClr val="tx1"/>
              </a:solidFill>
              <a:latin typeface="Calibri" panose="020F0502020204030204" pitchFamily="34" charset="0"/>
            </a:endParaRPr>
          </a:p>
        </p:txBody>
      </p:sp>
      <p:sp>
        <p:nvSpPr>
          <p:cNvPr id="15501" name="Rectangle 18"/>
          <p:cNvSpPr>
            <a:spLocks noChangeArrowheads="1"/>
          </p:cNvSpPr>
          <p:nvPr/>
        </p:nvSpPr>
        <p:spPr bwMode="auto">
          <a:xfrm>
            <a:off x="6235051" y="3459480"/>
            <a:ext cx="3722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rgbClr val="000000"/>
                </a:solidFill>
                <a:latin typeface="Calibri" panose="020F0502020204030204" pitchFamily="34" charset="0"/>
              </a:rPr>
              <a:t>-1</a:t>
            </a:r>
            <a:endParaRPr lang="en-GB" altLang="en-US">
              <a:solidFill>
                <a:schemeClr val="tx1"/>
              </a:solidFill>
              <a:latin typeface="Calibri" panose="020F0502020204030204" pitchFamily="34" charset="0"/>
            </a:endParaRPr>
          </a:p>
        </p:txBody>
      </p:sp>
      <p:sp>
        <p:nvSpPr>
          <p:cNvPr id="15502" name="Rectangle 19"/>
          <p:cNvSpPr>
            <a:spLocks noChangeArrowheads="1"/>
          </p:cNvSpPr>
          <p:nvPr/>
        </p:nvSpPr>
        <p:spPr bwMode="auto">
          <a:xfrm>
            <a:off x="7087539" y="345948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rgbClr val="000000"/>
                </a:solidFill>
                <a:latin typeface="Calibri" panose="020F0502020204030204" pitchFamily="34" charset="0"/>
              </a:rPr>
              <a:t>1</a:t>
            </a:r>
            <a:endParaRPr lang="en-GB" altLang="en-US">
              <a:solidFill>
                <a:schemeClr val="tx1"/>
              </a:solidFill>
              <a:latin typeface="Calibri" panose="020F0502020204030204" pitchFamily="34" charset="0"/>
            </a:endParaRPr>
          </a:p>
        </p:txBody>
      </p:sp>
      <p:sp>
        <p:nvSpPr>
          <p:cNvPr id="15503" name="Rectangle 21"/>
          <p:cNvSpPr>
            <a:spLocks noChangeArrowheads="1"/>
          </p:cNvSpPr>
          <p:nvPr/>
        </p:nvSpPr>
        <p:spPr bwMode="auto">
          <a:xfrm>
            <a:off x="7493939" y="345948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rgbClr val="000000"/>
                </a:solidFill>
                <a:latin typeface="Calibri" panose="020F0502020204030204" pitchFamily="34" charset="0"/>
              </a:rPr>
              <a:t>2</a:t>
            </a:r>
            <a:endParaRPr lang="en-GB" altLang="en-US">
              <a:solidFill>
                <a:schemeClr val="tx1"/>
              </a:solidFill>
              <a:latin typeface="Calibri" panose="020F0502020204030204" pitchFamily="34" charset="0"/>
            </a:endParaRPr>
          </a:p>
        </p:txBody>
      </p:sp>
      <p:sp>
        <p:nvSpPr>
          <p:cNvPr id="15504" name="Rectangle 22"/>
          <p:cNvSpPr>
            <a:spLocks noChangeArrowheads="1"/>
          </p:cNvSpPr>
          <p:nvPr/>
        </p:nvSpPr>
        <p:spPr bwMode="auto">
          <a:xfrm>
            <a:off x="7909864" y="345948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rgbClr val="000000"/>
                </a:solidFill>
                <a:latin typeface="Calibri" panose="020F0502020204030204" pitchFamily="34" charset="0"/>
              </a:rPr>
              <a:t>3</a:t>
            </a:r>
            <a:endParaRPr lang="en-GB" altLang="en-US">
              <a:solidFill>
                <a:schemeClr val="tx1"/>
              </a:solidFill>
              <a:latin typeface="Calibri" panose="020F0502020204030204" pitchFamily="34" charset="0"/>
            </a:endParaRPr>
          </a:p>
        </p:txBody>
      </p:sp>
      <p:sp>
        <p:nvSpPr>
          <p:cNvPr id="15505" name="Rectangle 23"/>
          <p:cNvSpPr>
            <a:spLocks noChangeArrowheads="1"/>
          </p:cNvSpPr>
          <p:nvPr/>
        </p:nvSpPr>
        <p:spPr bwMode="auto">
          <a:xfrm>
            <a:off x="8313090" y="3459480"/>
            <a:ext cx="3016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rgbClr val="000000"/>
                </a:solidFill>
                <a:latin typeface="Calibri" panose="020F0502020204030204" pitchFamily="34" charset="0"/>
              </a:rPr>
              <a:t>4</a:t>
            </a:r>
            <a:endParaRPr lang="en-GB" altLang="en-US">
              <a:solidFill>
                <a:schemeClr val="tx1"/>
              </a:solidFill>
              <a:latin typeface="Calibri" panose="020F0502020204030204" pitchFamily="34" charset="0"/>
            </a:endParaRPr>
          </a:p>
        </p:txBody>
      </p:sp>
      <p:sp>
        <p:nvSpPr>
          <p:cNvPr id="15506" name="Rectangle 24"/>
          <p:cNvSpPr>
            <a:spLocks noChangeArrowheads="1"/>
          </p:cNvSpPr>
          <p:nvPr/>
        </p:nvSpPr>
        <p:spPr bwMode="auto">
          <a:xfrm>
            <a:off x="8719489" y="345948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rgbClr val="000000"/>
                </a:solidFill>
                <a:latin typeface="Calibri" panose="020F0502020204030204" pitchFamily="34" charset="0"/>
              </a:rPr>
              <a:t>5</a:t>
            </a:r>
            <a:endParaRPr lang="en-GB" altLang="en-US">
              <a:solidFill>
                <a:schemeClr val="tx1"/>
              </a:solidFill>
              <a:latin typeface="Calibri" panose="020F0502020204030204" pitchFamily="34" charset="0"/>
            </a:endParaRPr>
          </a:p>
        </p:txBody>
      </p:sp>
      <p:sp>
        <p:nvSpPr>
          <p:cNvPr id="15507" name="Rectangle 25"/>
          <p:cNvSpPr>
            <a:spLocks noChangeArrowheads="1"/>
          </p:cNvSpPr>
          <p:nvPr/>
        </p:nvSpPr>
        <p:spPr bwMode="auto">
          <a:xfrm>
            <a:off x="6576364" y="345948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rgbClr val="000000"/>
                </a:solidFill>
                <a:latin typeface="Calibri" panose="020F0502020204030204" pitchFamily="34" charset="0"/>
              </a:rPr>
              <a:t>0</a:t>
            </a:r>
            <a:endParaRPr lang="en-GB" altLang="en-US">
              <a:solidFill>
                <a:schemeClr val="tx1"/>
              </a:solidFill>
              <a:latin typeface="Calibri" panose="020F0502020204030204" pitchFamily="34" charset="0"/>
            </a:endParaRPr>
          </a:p>
        </p:txBody>
      </p:sp>
      <p:sp>
        <p:nvSpPr>
          <p:cNvPr id="15508" name="Rectangle 26"/>
          <p:cNvSpPr>
            <a:spLocks noChangeArrowheads="1"/>
          </p:cNvSpPr>
          <p:nvPr/>
        </p:nvSpPr>
        <p:spPr bwMode="auto">
          <a:xfrm>
            <a:off x="8887764" y="3307080"/>
            <a:ext cx="2840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rgbClr val="000000"/>
                </a:solidFill>
                <a:latin typeface="Calibri" panose="020F0502020204030204" pitchFamily="34" charset="0"/>
              </a:rPr>
              <a:t>x</a:t>
            </a:r>
            <a:endParaRPr lang="en-GB" altLang="en-US">
              <a:solidFill>
                <a:schemeClr val="tx1"/>
              </a:solidFill>
              <a:latin typeface="Calibri" panose="020F0502020204030204" pitchFamily="34" charset="0"/>
            </a:endParaRPr>
          </a:p>
        </p:txBody>
      </p:sp>
      <p:sp>
        <p:nvSpPr>
          <p:cNvPr id="15509" name="Rectangle 27"/>
          <p:cNvSpPr>
            <a:spLocks noChangeArrowheads="1"/>
          </p:cNvSpPr>
          <p:nvPr/>
        </p:nvSpPr>
        <p:spPr bwMode="auto">
          <a:xfrm>
            <a:off x="6882751" y="997268"/>
            <a:ext cx="3000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rgbClr val="000000"/>
                </a:solidFill>
                <a:latin typeface="Calibri" panose="020F0502020204030204" pitchFamily="34" charset="0"/>
              </a:rPr>
              <a:t>y</a:t>
            </a:r>
            <a:endParaRPr lang="en-GB" altLang="en-US">
              <a:solidFill>
                <a:schemeClr val="tx1"/>
              </a:solidFill>
              <a:latin typeface="Calibri" panose="020F0502020204030204" pitchFamily="34" charset="0"/>
            </a:endParaRPr>
          </a:p>
        </p:txBody>
      </p:sp>
      <p:sp>
        <p:nvSpPr>
          <p:cNvPr id="35" name="Right Triangle 34"/>
          <p:cNvSpPr/>
          <p:nvPr/>
        </p:nvSpPr>
        <p:spPr>
          <a:xfrm>
            <a:off x="5236515" y="3896044"/>
            <a:ext cx="1616075" cy="1228725"/>
          </a:xfrm>
          <a:prstGeom prst="rtTriangle">
            <a:avLst/>
          </a:prstGeom>
          <a:solidFill>
            <a:srgbClr val="EC73A8">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5512" name="Rectangle 29"/>
          <p:cNvSpPr>
            <a:spLocks noChangeArrowheads="1"/>
          </p:cNvSpPr>
          <p:nvPr/>
        </p:nvSpPr>
        <p:spPr bwMode="auto">
          <a:xfrm rot="16200000">
            <a:off x="6633514" y="4070668"/>
            <a:ext cx="1857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endParaRPr lang="en-GB" altLang="en-US" sz="2400">
              <a:solidFill>
                <a:schemeClr val="bg1"/>
              </a:solidFill>
            </a:endParaRPr>
          </a:p>
        </p:txBody>
      </p:sp>
      <p:sp>
        <p:nvSpPr>
          <p:cNvPr id="4" name="Rectangle 3"/>
          <p:cNvSpPr/>
          <p:nvPr/>
        </p:nvSpPr>
        <p:spPr>
          <a:xfrm>
            <a:off x="1209601" y="2662556"/>
            <a:ext cx="3111500" cy="1477328"/>
          </a:xfrm>
          <a:prstGeom prst="rect">
            <a:avLst/>
          </a:prstGeom>
        </p:spPr>
        <p:txBody>
          <a:bodyPr>
            <a:spAutoFit/>
          </a:bodyPr>
          <a:lstStyle/>
          <a:p>
            <a:pPr>
              <a:defRPr/>
            </a:pPr>
            <a:r>
              <a:rPr lang="en-GB" altLang="en-US" i="1" dirty="0">
                <a:solidFill>
                  <a:srgbClr val="000000"/>
                </a:solidFill>
              </a:rPr>
              <a:t>The</a:t>
            </a:r>
            <a:r>
              <a:rPr lang="en-GB" altLang="en-US" dirty="0">
                <a:solidFill>
                  <a:srgbClr val="000000"/>
                </a:solidFill>
              </a:rPr>
              <a:t> </a:t>
            </a:r>
            <a:r>
              <a:rPr lang="en-GB" altLang="en-US" i="1" dirty="0">
                <a:solidFill>
                  <a:srgbClr val="000000"/>
                </a:solidFill>
              </a:rPr>
              <a:t>coordinates</a:t>
            </a:r>
            <a:r>
              <a:rPr lang="en-GB" altLang="en-US" dirty="0">
                <a:solidFill>
                  <a:srgbClr val="000000"/>
                </a:solidFill>
              </a:rPr>
              <a:t> </a:t>
            </a:r>
            <a:r>
              <a:rPr lang="en-GB" altLang="en-US" i="1" dirty="0">
                <a:solidFill>
                  <a:srgbClr val="000000"/>
                </a:solidFill>
              </a:rPr>
              <a:t>of</a:t>
            </a:r>
            <a:r>
              <a:rPr lang="en-GB" altLang="en-US" dirty="0">
                <a:solidFill>
                  <a:srgbClr val="000000"/>
                </a:solidFill>
              </a:rPr>
              <a:t> </a:t>
            </a:r>
            <a:r>
              <a:rPr lang="en-GB" altLang="en-US" i="1" dirty="0">
                <a:solidFill>
                  <a:srgbClr val="000000"/>
                </a:solidFill>
              </a:rPr>
              <a:t>the</a:t>
            </a:r>
            <a:r>
              <a:rPr lang="en-GB" altLang="en-US" dirty="0">
                <a:solidFill>
                  <a:srgbClr val="000000"/>
                </a:solidFill>
              </a:rPr>
              <a:t> </a:t>
            </a:r>
            <a:r>
              <a:rPr lang="en-GB" altLang="en-US" i="1" dirty="0">
                <a:solidFill>
                  <a:srgbClr val="000000"/>
                </a:solidFill>
              </a:rPr>
              <a:t>black</a:t>
            </a:r>
            <a:r>
              <a:rPr lang="en-GB" altLang="en-US" dirty="0">
                <a:solidFill>
                  <a:srgbClr val="000000"/>
                </a:solidFill>
              </a:rPr>
              <a:t> </a:t>
            </a:r>
            <a:r>
              <a:rPr lang="en-GB" altLang="en-US" i="1" dirty="0">
                <a:solidFill>
                  <a:srgbClr val="000000"/>
                </a:solidFill>
              </a:rPr>
              <a:t>point</a:t>
            </a:r>
            <a:r>
              <a:rPr lang="en-GB" altLang="en-US" dirty="0">
                <a:solidFill>
                  <a:srgbClr val="000000"/>
                </a:solidFill>
              </a:rPr>
              <a:t> </a:t>
            </a:r>
            <a:r>
              <a:rPr lang="en-GB" altLang="en-US" i="1" dirty="0">
                <a:solidFill>
                  <a:srgbClr val="000000"/>
                </a:solidFill>
              </a:rPr>
              <a:t>on</a:t>
            </a:r>
            <a:r>
              <a:rPr lang="en-GB" altLang="en-US" dirty="0">
                <a:solidFill>
                  <a:srgbClr val="000000"/>
                </a:solidFill>
              </a:rPr>
              <a:t> </a:t>
            </a:r>
            <a:r>
              <a:rPr lang="en-GB" altLang="en-US" i="1" dirty="0">
                <a:solidFill>
                  <a:srgbClr val="000000"/>
                </a:solidFill>
              </a:rPr>
              <a:t>shape</a:t>
            </a:r>
            <a:r>
              <a:rPr lang="en-GB" altLang="en-US" dirty="0">
                <a:solidFill>
                  <a:srgbClr val="000000"/>
                </a:solidFill>
              </a:rPr>
              <a:t> A </a:t>
            </a:r>
            <a:r>
              <a:rPr lang="en-GB" altLang="en-US" i="1" dirty="0">
                <a:solidFill>
                  <a:srgbClr val="000000"/>
                </a:solidFill>
              </a:rPr>
              <a:t>are</a:t>
            </a:r>
            <a:r>
              <a:rPr lang="en-GB" altLang="en-US" dirty="0">
                <a:solidFill>
                  <a:srgbClr val="000000"/>
                </a:solidFill>
              </a:rPr>
              <a:t> </a:t>
            </a:r>
            <a:r>
              <a:rPr lang="en-GB" altLang="en-US" i="1" dirty="0">
                <a:solidFill>
                  <a:srgbClr val="000000"/>
                </a:solidFill>
              </a:rPr>
              <a:t>(-</a:t>
            </a:r>
            <a:r>
              <a:rPr lang="en-GB" altLang="en-US" dirty="0">
                <a:solidFill>
                  <a:srgbClr val="000000"/>
                </a:solidFill>
              </a:rPr>
              <a:t>4</a:t>
            </a:r>
            <a:r>
              <a:rPr lang="en-GB" altLang="en-US" i="1" dirty="0">
                <a:solidFill>
                  <a:srgbClr val="000000"/>
                </a:solidFill>
              </a:rPr>
              <a:t>,-</a:t>
            </a:r>
            <a:r>
              <a:rPr lang="en-GB" altLang="en-US" dirty="0">
                <a:solidFill>
                  <a:srgbClr val="000000"/>
                </a:solidFill>
              </a:rPr>
              <a:t>1</a:t>
            </a:r>
            <a:r>
              <a:rPr lang="en-GB" altLang="en-US" i="1" dirty="0">
                <a:solidFill>
                  <a:srgbClr val="000000"/>
                </a:solidFill>
              </a:rPr>
              <a:t>).</a:t>
            </a:r>
          </a:p>
          <a:p>
            <a:pPr>
              <a:defRPr/>
            </a:pPr>
            <a:r>
              <a:rPr lang="en-GB" altLang="en-US" i="1" dirty="0" smtClean="0">
                <a:solidFill>
                  <a:srgbClr val="000000"/>
                </a:solidFill>
              </a:rPr>
              <a:t>We are going to move the triangle 5 squares right and 5 squares up.</a:t>
            </a:r>
            <a:endParaRPr lang="en-GB" altLang="en-US" b="1" dirty="0">
              <a:solidFill>
                <a:schemeClr val="accent4">
                  <a:lumMod val="75000"/>
                </a:schemeClr>
              </a:solidFill>
            </a:endParaRPr>
          </a:p>
        </p:txBody>
      </p:sp>
      <p:sp>
        <p:nvSpPr>
          <p:cNvPr id="15514" name="Rectangle 35"/>
          <p:cNvSpPr>
            <a:spLocks noChangeArrowheads="1"/>
          </p:cNvSpPr>
          <p:nvPr/>
        </p:nvSpPr>
        <p:spPr bwMode="auto">
          <a:xfrm>
            <a:off x="5342876" y="4464368"/>
            <a:ext cx="5667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bg1"/>
                </a:solidFill>
                <a:latin typeface="Calibri" panose="020F0502020204030204" pitchFamily="34" charset="0"/>
              </a:rPr>
              <a:t>A</a:t>
            </a:r>
          </a:p>
        </p:txBody>
      </p:sp>
      <p:sp>
        <p:nvSpPr>
          <p:cNvPr id="29" name="Oval 28"/>
          <p:cNvSpPr/>
          <p:nvPr/>
        </p:nvSpPr>
        <p:spPr>
          <a:xfrm>
            <a:off x="5136501" y="3791268"/>
            <a:ext cx="209550" cy="2095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nvGrpSpPr>
          <p:cNvPr id="31" name="Group 30"/>
          <p:cNvGrpSpPr>
            <a:grpSpLocks/>
          </p:cNvGrpSpPr>
          <p:nvPr/>
        </p:nvGrpSpPr>
        <p:grpSpPr bwMode="auto">
          <a:xfrm>
            <a:off x="5134915" y="3808730"/>
            <a:ext cx="1717675" cy="1333500"/>
            <a:chOff x="4464080" y="3913068"/>
            <a:chExt cx="1716855" cy="1333676"/>
          </a:xfrm>
        </p:grpSpPr>
        <p:sp>
          <p:nvSpPr>
            <p:cNvPr id="39" name="Right Triangle 38"/>
            <p:cNvSpPr/>
            <p:nvPr/>
          </p:nvSpPr>
          <p:spPr>
            <a:xfrm>
              <a:off x="4564044" y="4017857"/>
              <a:ext cx="1616891" cy="1228887"/>
            </a:xfrm>
            <a:prstGeom prst="rtTriangle">
              <a:avLst/>
            </a:prstGeom>
            <a:solidFill>
              <a:srgbClr val="EC73A8">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5519" name="Rectangle 39"/>
            <p:cNvSpPr>
              <a:spLocks noChangeArrowheads="1"/>
            </p:cNvSpPr>
            <p:nvPr/>
          </p:nvSpPr>
          <p:spPr bwMode="auto">
            <a:xfrm>
              <a:off x="4669694" y="4586457"/>
              <a:ext cx="56794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bg1"/>
                  </a:solidFill>
                  <a:latin typeface="Calibri" panose="020F0502020204030204" pitchFamily="34" charset="0"/>
                </a:rPr>
                <a:t>B</a:t>
              </a:r>
            </a:p>
          </p:txBody>
        </p:sp>
        <p:sp>
          <p:nvSpPr>
            <p:cNvPr id="41" name="Oval 40"/>
            <p:cNvSpPr/>
            <p:nvPr/>
          </p:nvSpPr>
          <p:spPr>
            <a:xfrm>
              <a:off x="4464080" y="3913068"/>
              <a:ext cx="209450" cy="20957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grpSp>
      <p:pic>
        <p:nvPicPr>
          <p:cNvPr id="3" name="Picture 2"/>
          <p:cNvPicPr>
            <a:picLocks noChangeAspect="1"/>
          </p:cNvPicPr>
          <p:nvPr/>
        </p:nvPicPr>
        <p:blipFill>
          <a:blip r:embed="rId2"/>
          <a:stretch>
            <a:fillRect/>
          </a:stretch>
        </p:blipFill>
        <p:spPr>
          <a:xfrm>
            <a:off x="10799222" y="225290"/>
            <a:ext cx="1148937" cy="1176077"/>
          </a:xfrm>
          <a:prstGeom prst="rect">
            <a:avLst/>
          </a:prstGeom>
        </p:spPr>
      </p:pic>
      <p:pic>
        <p:nvPicPr>
          <p:cNvPr id="40" name="Picture 3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415" y="5727262"/>
            <a:ext cx="1217834" cy="904332"/>
          </a:xfrm>
          <a:prstGeom prst="rect">
            <a:avLst/>
          </a:prstGeom>
        </p:spPr>
      </p:pic>
    </p:spTree>
    <p:extLst>
      <p:ext uri="{BB962C8B-B14F-4D97-AF65-F5344CB8AC3E}">
        <p14:creationId xmlns:p14="http://schemas.microsoft.com/office/powerpoint/2010/main" val="35783389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par>
                          <p:cTn id="8" fill="hold">
                            <p:stCondLst>
                              <p:cond delay="750"/>
                            </p:stCondLst>
                            <p:childTnLst>
                              <p:par>
                                <p:cTn id="9" presetID="1"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par>
                          <p:cTn id="11" fill="hold">
                            <p:stCondLst>
                              <p:cond delay="750"/>
                            </p:stCondLst>
                            <p:childTnLst>
                              <p:par>
                                <p:cTn id="12" presetID="63" presetClass="path" presetSubtype="0" accel="50000" decel="50000" fill="hold" nodeType="afterEffect">
                                  <p:stCondLst>
                                    <p:cond delay="0"/>
                                  </p:stCondLst>
                                  <p:childTnLst>
                                    <p:animMotion origin="layout" path="M -0.00326 3.7037E-6 L 0.16484 3.7037E-6 " pathEditMode="relative" rAng="0" ptsTypes="AA">
                                      <p:cBhvr>
                                        <p:cTn id="13" dur="2000" fill="hold"/>
                                        <p:tgtEl>
                                          <p:spTgt spid="31"/>
                                        </p:tgtEl>
                                        <p:attrNameLst>
                                          <p:attrName>ppt_x</p:attrName>
                                          <p:attrName>ppt_y</p:attrName>
                                        </p:attrNameLst>
                                      </p:cBhvr>
                                      <p:rCtr x="8398" y="0"/>
                                    </p:animMotion>
                                  </p:childTnLst>
                                </p:cTn>
                              </p:par>
                            </p:childTnLst>
                          </p:cTn>
                        </p:par>
                        <p:par>
                          <p:cTn id="14" fill="hold">
                            <p:stCondLst>
                              <p:cond delay="2750"/>
                            </p:stCondLst>
                            <p:childTnLst>
                              <p:par>
                                <p:cTn id="15" presetID="64" presetClass="path" presetSubtype="0" accel="50000" decel="50000" fill="hold" nodeType="afterEffect">
                                  <p:stCondLst>
                                    <p:cond delay="0"/>
                                  </p:stCondLst>
                                  <p:childTnLst>
                                    <p:animMotion origin="layout" path="M 0.16484 3.7037E-6 L 0.16497 -0.2926 " pathEditMode="relative" rAng="0" ptsTypes="AA">
                                      <p:cBhvr>
                                        <p:cTn id="16" dur="2000" fill="hold"/>
                                        <p:tgtEl>
                                          <p:spTgt spid="31"/>
                                        </p:tgtEl>
                                        <p:attrNameLst>
                                          <p:attrName>ppt_x</p:attrName>
                                          <p:attrName>ppt_y</p:attrName>
                                        </p:attrNameLst>
                                      </p:cBhvr>
                                      <p:rCtr x="0" y="-1463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1730" y="674234"/>
            <a:ext cx="5718067" cy="5933144"/>
          </a:xfrm>
          <a:prstGeom prst="rect">
            <a:avLst/>
          </a:prstGeom>
        </p:spPr>
      </p:pic>
      <p:sp>
        <p:nvSpPr>
          <p:cNvPr id="33" name="Isosceles Triangle 32"/>
          <p:cNvSpPr/>
          <p:nvPr/>
        </p:nvSpPr>
        <p:spPr>
          <a:xfrm>
            <a:off x="4075827" y="2503077"/>
            <a:ext cx="489386" cy="720000"/>
          </a:xfrm>
          <a:prstGeom prst="triangle">
            <a:avLst>
              <a:gd name="adj" fmla="val 51752"/>
            </a:avLst>
          </a:prstGeom>
          <a:solidFill>
            <a:schemeClr val="accent1">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A</a:t>
            </a:r>
          </a:p>
        </p:txBody>
      </p:sp>
      <p:sp>
        <p:nvSpPr>
          <p:cNvPr id="36" name="TextBox 35"/>
          <p:cNvSpPr txBox="1"/>
          <p:nvPr/>
        </p:nvSpPr>
        <p:spPr>
          <a:xfrm>
            <a:off x="8692737" y="2532040"/>
            <a:ext cx="2553199" cy="1938992"/>
          </a:xfrm>
          <a:prstGeom prst="rect">
            <a:avLst/>
          </a:prstGeom>
          <a:noFill/>
        </p:spPr>
        <p:txBody>
          <a:bodyPr wrap="square" rtlCol="0">
            <a:spAutoFit/>
          </a:bodyPr>
          <a:lstStyle/>
          <a:p>
            <a:pPr algn="ctr"/>
            <a:r>
              <a:rPr lang="en-GB" sz="2400" i="1" dirty="0" smtClean="0">
                <a:solidFill>
                  <a:schemeClr val="accent5">
                    <a:lumMod val="50000"/>
                  </a:schemeClr>
                </a:solidFill>
              </a:rPr>
              <a:t>We are going to look at the translation of triangle </a:t>
            </a:r>
            <a:r>
              <a:rPr lang="en-GB" sz="2400" i="1" dirty="0">
                <a:solidFill>
                  <a:schemeClr val="accent5">
                    <a:lumMod val="50000"/>
                  </a:schemeClr>
                </a:solidFill>
              </a:rPr>
              <a:t>A to triangle B?</a:t>
            </a:r>
          </a:p>
        </p:txBody>
      </p:sp>
      <p:cxnSp>
        <p:nvCxnSpPr>
          <p:cNvPr id="39" name="Straight Arrow Connector 38"/>
          <p:cNvCxnSpPr/>
          <p:nvPr/>
        </p:nvCxnSpPr>
        <p:spPr>
          <a:xfrm>
            <a:off x="4350276" y="2456548"/>
            <a:ext cx="1761392"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3860169" y="2015584"/>
            <a:ext cx="2220466" cy="461665"/>
          </a:xfrm>
          <a:prstGeom prst="rect">
            <a:avLst/>
          </a:prstGeom>
          <a:noFill/>
        </p:spPr>
        <p:txBody>
          <a:bodyPr wrap="square" rtlCol="0">
            <a:spAutoFit/>
          </a:bodyPr>
          <a:lstStyle/>
          <a:p>
            <a:pPr algn="ctr"/>
            <a:r>
              <a:rPr lang="en-GB" sz="2400" dirty="0"/>
              <a:t>7 right</a:t>
            </a:r>
          </a:p>
        </p:txBody>
      </p:sp>
      <p:cxnSp>
        <p:nvCxnSpPr>
          <p:cNvPr id="41" name="Straight Arrow Connector 40"/>
          <p:cNvCxnSpPr/>
          <p:nvPr/>
        </p:nvCxnSpPr>
        <p:spPr>
          <a:xfrm flipH="1">
            <a:off x="6095621" y="2463028"/>
            <a:ext cx="6210" cy="156990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5578735" y="3019583"/>
            <a:ext cx="2220466" cy="461665"/>
          </a:xfrm>
          <a:prstGeom prst="rect">
            <a:avLst/>
          </a:prstGeom>
          <a:noFill/>
        </p:spPr>
        <p:txBody>
          <a:bodyPr wrap="square" rtlCol="0">
            <a:spAutoFit/>
          </a:bodyPr>
          <a:lstStyle/>
          <a:p>
            <a:pPr algn="ctr"/>
            <a:r>
              <a:rPr lang="en-GB" sz="2400" dirty="0"/>
              <a:t>6 down</a:t>
            </a:r>
          </a:p>
        </p:txBody>
      </p:sp>
      <p:sp>
        <p:nvSpPr>
          <p:cNvPr id="43" name="Isosceles Triangle 42"/>
          <p:cNvSpPr/>
          <p:nvPr/>
        </p:nvSpPr>
        <p:spPr>
          <a:xfrm>
            <a:off x="5866975" y="4080855"/>
            <a:ext cx="489386" cy="720000"/>
          </a:xfrm>
          <a:prstGeom prst="triangle">
            <a:avLst>
              <a:gd name="adj" fmla="val 48738"/>
            </a:avLst>
          </a:prstGeom>
          <a:solidFill>
            <a:schemeClr val="accent1">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B</a:t>
            </a:r>
          </a:p>
        </p:txBody>
      </p:sp>
      <p:sp>
        <p:nvSpPr>
          <p:cNvPr id="45" name="Multiply 44"/>
          <p:cNvSpPr/>
          <p:nvPr/>
        </p:nvSpPr>
        <p:spPr>
          <a:xfrm>
            <a:off x="4188060" y="2317424"/>
            <a:ext cx="266914" cy="266914"/>
          </a:xfrm>
          <a:prstGeom prst="mathMultiply">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Multiply 45"/>
          <p:cNvSpPr/>
          <p:nvPr/>
        </p:nvSpPr>
        <p:spPr>
          <a:xfrm>
            <a:off x="5957014" y="3943317"/>
            <a:ext cx="266914" cy="266914"/>
          </a:xfrm>
          <a:prstGeom prst="mathMultiply">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p:nvSpPr>
        <p:spPr>
          <a:xfrm>
            <a:off x="361879" y="212569"/>
            <a:ext cx="10153513" cy="461665"/>
          </a:xfrm>
          <a:prstGeom prst="rect">
            <a:avLst/>
          </a:prstGeom>
          <a:noFill/>
        </p:spPr>
        <p:txBody>
          <a:bodyPr wrap="square" rtlCol="0">
            <a:spAutoFit/>
          </a:bodyPr>
          <a:lstStyle/>
          <a:p>
            <a:r>
              <a:rPr lang="en-GB" sz="2400" i="1" dirty="0" smtClean="0">
                <a:solidFill>
                  <a:srgbClr val="C00000"/>
                </a:solidFill>
              </a:rPr>
              <a:t>We are now going to look at new learning: translating within all four quadrants.</a:t>
            </a:r>
            <a:endParaRPr lang="en-GB" sz="2400" i="1" dirty="0">
              <a:solidFill>
                <a:srgbClr val="C00000"/>
              </a:solidFill>
            </a:endParaRP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415" y="5727262"/>
            <a:ext cx="1217834" cy="904332"/>
          </a:xfrm>
          <a:prstGeom prst="rect">
            <a:avLst/>
          </a:prstGeom>
        </p:spPr>
      </p:pic>
    </p:spTree>
    <p:custDataLst>
      <p:tags r:id="rId1"/>
    </p:custDataLst>
    <p:extLst>
      <p:ext uri="{BB962C8B-B14F-4D97-AF65-F5344CB8AC3E}">
        <p14:creationId xmlns:p14="http://schemas.microsoft.com/office/powerpoint/2010/main" val="3469265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500"/>
                                        <p:tgtEl>
                                          <p:spTgt spid="3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500"/>
                                        <p:tgtEl>
                                          <p:spTgt spid="4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fade">
                                      <p:cBhvr>
                                        <p:cTn id="3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2" grpId="0"/>
      <p:bldP spid="45" grpId="0" animBg="1"/>
      <p:bldP spid="46"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590CF62D-C294-4F03-9503-DE9C0F02E6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5517" y="549724"/>
            <a:ext cx="5448073" cy="5652995"/>
          </a:xfrm>
          <a:prstGeom prst="rect">
            <a:avLst/>
          </a:prstGeom>
        </p:spPr>
      </p:pic>
      <p:sp>
        <p:nvSpPr>
          <p:cNvPr id="27" name="TextBox 26">
            <a:extLst>
              <a:ext uri="{FF2B5EF4-FFF2-40B4-BE49-F238E27FC236}">
                <a16:creationId xmlns:a16="http://schemas.microsoft.com/office/drawing/2014/main" id="{C71E209F-94E7-4B00-9FB6-71DFED66B75A}"/>
              </a:ext>
            </a:extLst>
          </p:cNvPr>
          <p:cNvSpPr txBox="1"/>
          <p:nvPr/>
        </p:nvSpPr>
        <p:spPr>
          <a:xfrm>
            <a:off x="400595" y="223750"/>
            <a:ext cx="10406742" cy="461665"/>
          </a:xfrm>
          <a:prstGeom prst="rect">
            <a:avLst/>
          </a:prstGeom>
          <a:noFill/>
        </p:spPr>
        <p:txBody>
          <a:bodyPr wrap="square" rtlCol="0">
            <a:spAutoFit/>
          </a:bodyPr>
          <a:lstStyle/>
          <a:p>
            <a:r>
              <a:rPr lang="en-GB" sz="2400" i="1" dirty="0" smtClean="0">
                <a:solidFill>
                  <a:srgbClr val="C00000"/>
                </a:solidFill>
              </a:rPr>
              <a:t>We’re now going to translate the triangle 9 squares to the left, then 11 squares up</a:t>
            </a:r>
            <a:endParaRPr lang="en-GB" sz="2400" i="1" dirty="0">
              <a:solidFill>
                <a:srgbClr val="C00000"/>
              </a:solidFill>
            </a:endParaRPr>
          </a:p>
        </p:txBody>
      </p:sp>
      <p:cxnSp>
        <p:nvCxnSpPr>
          <p:cNvPr id="15" name="Straight Arrow Connector 14"/>
          <p:cNvCxnSpPr>
            <a:cxnSpLocks/>
          </p:cNvCxnSpPr>
          <p:nvPr/>
        </p:nvCxnSpPr>
        <p:spPr>
          <a:xfrm flipV="1">
            <a:off x="3522652" y="2506980"/>
            <a:ext cx="31651" cy="27066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Right Triangle 25">
            <a:extLst>
              <a:ext uri="{FF2B5EF4-FFF2-40B4-BE49-F238E27FC236}">
                <a16:creationId xmlns:a16="http://schemas.microsoft.com/office/drawing/2014/main" id="{A7ED3434-E6E5-4725-9ABC-95A55C4A4F89}"/>
              </a:ext>
            </a:extLst>
          </p:cNvPr>
          <p:cNvSpPr/>
          <p:nvPr/>
        </p:nvSpPr>
        <p:spPr>
          <a:xfrm>
            <a:off x="5714053" y="4525183"/>
            <a:ext cx="688068" cy="713815"/>
          </a:xfrm>
          <a:prstGeom prst="rtTriangle">
            <a:avLst/>
          </a:prstGeom>
          <a:solidFill>
            <a:schemeClr val="accent2">
              <a:lumMod val="60000"/>
              <a:lumOff val="4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A</a:t>
            </a:r>
          </a:p>
        </p:txBody>
      </p:sp>
      <p:sp>
        <p:nvSpPr>
          <p:cNvPr id="8" name="Right Triangle 7"/>
          <p:cNvSpPr/>
          <p:nvPr/>
        </p:nvSpPr>
        <p:spPr>
          <a:xfrm>
            <a:off x="3554303" y="1736685"/>
            <a:ext cx="700088" cy="716216"/>
          </a:xfrm>
          <a:prstGeom prst="rtTriangle">
            <a:avLst/>
          </a:prstGeom>
          <a:solidFill>
            <a:schemeClr val="accent2">
              <a:lumMod val="60000"/>
              <a:lumOff val="4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B</a:t>
            </a:r>
          </a:p>
        </p:txBody>
      </p:sp>
      <p:cxnSp>
        <p:nvCxnSpPr>
          <p:cNvPr id="19" name="Straight Arrow Connector 18"/>
          <p:cNvCxnSpPr>
            <a:cxnSpLocks/>
          </p:cNvCxnSpPr>
          <p:nvPr/>
        </p:nvCxnSpPr>
        <p:spPr>
          <a:xfrm flipH="1">
            <a:off x="3554303" y="5238998"/>
            <a:ext cx="2018184"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Multiply 16"/>
          <p:cNvSpPr/>
          <p:nvPr/>
        </p:nvSpPr>
        <p:spPr>
          <a:xfrm>
            <a:off x="3441586" y="2343833"/>
            <a:ext cx="225434" cy="243554"/>
          </a:xfrm>
          <a:prstGeom prst="mathMultiply">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Multiply 20"/>
          <p:cNvSpPr/>
          <p:nvPr/>
        </p:nvSpPr>
        <p:spPr>
          <a:xfrm>
            <a:off x="5575936" y="5127381"/>
            <a:ext cx="225434" cy="243554"/>
          </a:xfrm>
          <a:prstGeom prst="mathMultiply">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415" y="5727262"/>
            <a:ext cx="1217834" cy="904332"/>
          </a:xfrm>
          <a:prstGeom prst="rect">
            <a:avLst/>
          </a:prstGeom>
        </p:spPr>
      </p:pic>
    </p:spTree>
    <p:custDataLst>
      <p:tags r:id="rId1"/>
    </p:custDataLst>
    <p:extLst>
      <p:ext uri="{BB962C8B-B14F-4D97-AF65-F5344CB8AC3E}">
        <p14:creationId xmlns:p14="http://schemas.microsoft.com/office/powerpoint/2010/main" val="653979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righ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35" presetClass="path" presetSubtype="0" accel="50000" decel="50000" fill="hold" grpId="0" nodeType="clickEffect">
                                  <p:stCondLst>
                                    <p:cond delay="0"/>
                                  </p:stCondLst>
                                  <p:childTnLst>
                                    <p:animMotion origin="layout" path="M 5E-6 4.44444E-6 L -0.17878 0.00046 " pathEditMode="relative" rAng="0" ptsTypes="AA">
                                      <p:cBhvr>
                                        <p:cTn id="11" dur="2000" fill="hold"/>
                                        <p:tgtEl>
                                          <p:spTgt spid="26"/>
                                        </p:tgtEl>
                                        <p:attrNameLst>
                                          <p:attrName>ppt_x</p:attrName>
                                          <p:attrName>ppt_y</p:attrName>
                                        </p:attrNameLst>
                                      </p:cBhvr>
                                      <p:rCtr x="-8945" y="23"/>
                                    </p:animMotion>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down)">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path" presetSubtype="0" accel="50000" decel="50000" fill="hold" grpId="1" nodeType="clickEffect">
                                  <p:stCondLst>
                                    <p:cond delay="0"/>
                                  </p:stCondLst>
                                  <p:childTnLst>
                                    <p:animMotion origin="layout" path="M -0.17878 0.00046 L -0.1754 -0.40417 " pathEditMode="relative" rAng="0" ptsTypes="AA">
                                      <p:cBhvr>
                                        <p:cTn id="25" dur="2000" fill="hold"/>
                                        <p:tgtEl>
                                          <p:spTgt spid="26"/>
                                        </p:tgtEl>
                                        <p:attrNameLst>
                                          <p:attrName>ppt_x</p:attrName>
                                          <p:attrName>ppt_y</p:attrName>
                                        </p:attrNameLst>
                                      </p:cBhvr>
                                      <p:rCtr x="169" y="-20231"/>
                                    </p:animMotion>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8" grpId="0" animBg="1"/>
      <p:bldP spid="17"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590CF62D-C294-4F03-9503-DE9C0F02E6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5517" y="549724"/>
            <a:ext cx="5448073" cy="5652995"/>
          </a:xfrm>
          <a:prstGeom prst="rect">
            <a:avLst/>
          </a:prstGeom>
        </p:spPr>
      </p:pic>
      <p:sp>
        <p:nvSpPr>
          <p:cNvPr id="27" name="TextBox 26">
            <a:extLst>
              <a:ext uri="{FF2B5EF4-FFF2-40B4-BE49-F238E27FC236}">
                <a16:creationId xmlns:a16="http://schemas.microsoft.com/office/drawing/2014/main" id="{C71E209F-94E7-4B00-9FB6-71DFED66B75A}"/>
              </a:ext>
            </a:extLst>
          </p:cNvPr>
          <p:cNvSpPr txBox="1"/>
          <p:nvPr/>
        </p:nvSpPr>
        <p:spPr>
          <a:xfrm>
            <a:off x="400595" y="223750"/>
            <a:ext cx="10406742" cy="461665"/>
          </a:xfrm>
          <a:prstGeom prst="rect">
            <a:avLst/>
          </a:prstGeom>
          <a:noFill/>
        </p:spPr>
        <p:txBody>
          <a:bodyPr wrap="square" rtlCol="0">
            <a:spAutoFit/>
          </a:bodyPr>
          <a:lstStyle/>
          <a:p>
            <a:r>
              <a:rPr lang="en-GB" sz="2400" i="1" dirty="0" smtClean="0">
                <a:solidFill>
                  <a:srgbClr val="C00000"/>
                </a:solidFill>
              </a:rPr>
              <a:t>We’re now going to translate the triangle 9 squares to the right, then 6 squares up</a:t>
            </a:r>
            <a:endParaRPr lang="en-GB" sz="2400" i="1" dirty="0">
              <a:solidFill>
                <a:srgbClr val="C00000"/>
              </a:solidFill>
            </a:endParaRPr>
          </a:p>
        </p:txBody>
      </p:sp>
      <p:cxnSp>
        <p:nvCxnSpPr>
          <p:cNvPr id="15" name="Straight Arrow Connector 14"/>
          <p:cNvCxnSpPr>
            <a:cxnSpLocks/>
          </p:cNvCxnSpPr>
          <p:nvPr/>
        </p:nvCxnSpPr>
        <p:spPr>
          <a:xfrm flipV="1">
            <a:off x="6156957" y="2963407"/>
            <a:ext cx="15825" cy="150052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Right Triangle 25">
            <a:extLst>
              <a:ext uri="{FF2B5EF4-FFF2-40B4-BE49-F238E27FC236}">
                <a16:creationId xmlns:a16="http://schemas.microsoft.com/office/drawing/2014/main" id="{A7ED3434-E6E5-4725-9ABC-95A55C4A4F89}"/>
              </a:ext>
            </a:extLst>
          </p:cNvPr>
          <p:cNvSpPr/>
          <p:nvPr/>
        </p:nvSpPr>
        <p:spPr>
          <a:xfrm>
            <a:off x="4013907" y="3750120"/>
            <a:ext cx="688068" cy="713815"/>
          </a:xfrm>
          <a:prstGeom prst="rtTriangle">
            <a:avLst/>
          </a:prstGeom>
          <a:solidFill>
            <a:schemeClr val="accent2">
              <a:lumMod val="60000"/>
              <a:lumOff val="4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A</a:t>
            </a:r>
          </a:p>
        </p:txBody>
      </p:sp>
      <p:sp>
        <p:nvSpPr>
          <p:cNvPr id="8" name="Right Triangle 7"/>
          <p:cNvSpPr/>
          <p:nvPr/>
        </p:nvSpPr>
        <p:spPr>
          <a:xfrm>
            <a:off x="6193000" y="2247191"/>
            <a:ext cx="700088" cy="716216"/>
          </a:xfrm>
          <a:prstGeom prst="rtTriangle">
            <a:avLst/>
          </a:prstGeom>
          <a:solidFill>
            <a:schemeClr val="accent2">
              <a:lumMod val="60000"/>
              <a:lumOff val="4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B</a:t>
            </a:r>
          </a:p>
        </p:txBody>
      </p:sp>
      <p:cxnSp>
        <p:nvCxnSpPr>
          <p:cNvPr id="19" name="Straight Arrow Connector 18"/>
          <p:cNvCxnSpPr>
            <a:cxnSpLocks/>
          </p:cNvCxnSpPr>
          <p:nvPr/>
        </p:nvCxnSpPr>
        <p:spPr>
          <a:xfrm>
            <a:off x="4126624" y="4463935"/>
            <a:ext cx="2066376"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Multiply 16"/>
          <p:cNvSpPr/>
          <p:nvPr/>
        </p:nvSpPr>
        <p:spPr>
          <a:xfrm>
            <a:off x="6080283" y="2841629"/>
            <a:ext cx="225434" cy="243554"/>
          </a:xfrm>
          <a:prstGeom prst="mathMultiply">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Multiply 20"/>
          <p:cNvSpPr/>
          <p:nvPr/>
        </p:nvSpPr>
        <p:spPr>
          <a:xfrm>
            <a:off x="3901190" y="4342158"/>
            <a:ext cx="225434" cy="243554"/>
          </a:xfrm>
          <a:prstGeom prst="mathMultiply">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415" y="5727262"/>
            <a:ext cx="1217834" cy="904332"/>
          </a:xfrm>
          <a:prstGeom prst="rect">
            <a:avLst/>
          </a:prstGeom>
        </p:spPr>
      </p:pic>
    </p:spTree>
    <p:custDataLst>
      <p:tags r:id="rId1"/>
    </p:custDataLst>
    <p:extLst>
      <p:ext uri="{BB962C8B-B14F-4D97-AF65-F5344CB8AC3E}">
        <p14:creationId xmlns:p14="http://schemas.microsoft.com/office/powerpoint/2010/main" val="126534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35" presetClass="path" presetSubtype="0" accel="50000" decel="50000" fill="hold" grpId="0" nodeType="clickEffect">
                                  <p:stCondLst>
                                    <p:cond delay="0"/>
                                  </p:stCondLst>
                                  <p:childTnLst>
                                    <p:animMotion origin="layout" path="M -1.875E-6 -2.59259E-6 L 0.17682 0.00185 " pathEditMode="relative" rAng="0" ptsTypes="AA">
                                      <p:cBhvr>
                                        <p:cTn id="11" dur="2000" fill="hold"/>
                                        <p:tgtEl>
                                          <p:spTgt spid="26"/>
                                        </p:tgtEl>
                                        <p:attrNameLst>
                                          <p:attrName>ppt_x</p:attrName>
                                          <p:attrName>ppt_y</p:attrName>
                                        </p:attrNameLst>
                                      </p:cBhvr>
                                      <p:rCtr x="8841" y="93"/>
                                    </p:animMotion>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down)">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path" presetSubtype="0" accel="50000" decel="50000" fill="hold" grpId="1" nodeType="clickEffect">
                                  <p:stCondLst>
                                    <p:cond delay="0"/>
                                  </p:stCondLst>
                                  <p:childTnLst>
                                    <p:animMotion origin="layout" path="M 0.17682 0.00185 L 0.17904 -0.21666 " pathEditMode="relative" rAng="0" ptsTypes="AA">
                                      <p:cBhvr>
                                        <p:cTn id="25" dur="2000" fill="hold"/>
                                        <p:tgtEl>
                                          <p:spTgt spid="26"/>
                                        </p:tgtEl>
                                        <p:attrNameLst>
                                          <p:attrName>ppt_x</p:attrName>
                                          <p:attrName>ppt_y</p:attrName>
                                        </p:attrNameLst>
                                      </p:cBhvr>
                                      <p:rCtr x="104" y="-10926"/>
                                    </p:animMotion>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8" grpId="0" animBg="1"/>
      <p:bldP spid="17"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20"/>
          <p:cNvSpPr>
            <a:spLocks noGrp="1"/>
          </p:cNvSpPr>
          <p:nvPr>
            <p:ph type="title"/>
          </p:nvPr>
        </p:nvSpPr>
        <p:spPr>
          <a:xfrm>
            <a:off x="931818" y="400050"/>
            <a:ext cx="9225916" cy="993775"/>
          </a:xfrm>
        </p:spPr>
        <p:txBody>
          <a:bodyPr/>
          <a:lstStyle/>
          <a:p>
            <a:pPr algn="ctr" eaLnBrk="1" hangingPunct="1"/>
            <a:r>
              <a:rPr lang="en-GB" altLang="en-US" sz="3200" i="1" dirty="0">
                <a:solidFill>
                  <a:srgbClr val="C00000"/>
                </a:solidFill>
                <a:latin typeface="Calibri" panose="020F0502020204030204" pitchFamily="34" charset="0"/>
              </a:rPr>
              <a:t>How Has This Shape Been Translated From A to B?</a:t>
            </a:r>
          </a:p>
        </p:txBody>
      </p:sp>
      <p:graphicFrame>
        <p:nvGraphicFramePr>
          <p:cNvPr id="2" name="Table 1"/>
          <p:cNvGraphicFramePr>
            <a:graphicFrameLocks noGrp="1"/>
          </p:cNvGraphicFramePr>
          <p:nvPr/>
        </p:nvGraphicFramePr>
        <p:xfrm>
          <a:off x="5676900" y="1639888"/>
          <a:ext cx="4035430" cy="4019550"/>
        </p:xfrm>
        <a:graphic>
          <a:graphicData uri="http://schemas.openxmlformats.org/drawingml/2006/table">
            <a:tbl>
              <a:tblPr firstRow="1" bandRow="1">
                <a:tableStyleId>{2D5ABB26-0587-4C30-8999-92F81FD0307C}</a:tableStyleId>
              </a:tblPr>
              <a:tblGrid>
                <a:gridCol w="403543">
                  <a:extLst>
                    <a:ext uri="{9D8B030D-6E8A-4147-A177-3AD203B41FA5}">
                      <a16:colId xmlns:a16="http://schemas.microsoft.com/office/drawing/2014/main" val="20000"/>
                    </a:ext>
                  </a:extLst>
                </a:gridCol>
                <a:gridCol w="403543">
                  <a:extLst>
                    <a:ext uri="{9D8B030D-6E8A-4147-A177-3AD203B41FA5}">
                      <a16:colId xmlns:a16="http://schemas.microsoft.com/office/drawing/2014/main" val="20001"/>
                    </a:ext>
                  </a:extLst>
                </a:gridCol>
                <a:gridCol w="403543">
                  <a:extLst>
                    <a:ext uri="{9D8B030D-6E8A-4147-A177-3AD203B41FA5}">
                      <a16:colId xmlns:a16="http://schemas.microsoft.com/office/drawing/2014/main" val="20002"/>
                    </a:ext>
                  </a:extLst>
                </a:gridCol>
                <a:gridCol w="403543">
                  <a:extLst>
                    <a:ext uri="{9D8B030D-6E8A-4147-A177-3AD203B41FA5}">
                      <a16:colId xmlns:a16="http://schemas.microsoft.com/office/drawing/2014/main" val="20003"/>
                    </a:ext>
                  </a:extLst>
                </a:gridCol>
                <a:gridCol w="403543">
                  <a:extLst>
                    <a:ext uri="{9D8B030D-6E8A-4147-A177-3AD203B41FA5}">
                      <a16:colId xmlns:a16="http://schemas.microsoft.com/office/drawing/2014/main" val="20004"/>
                    </a:ext>
                  </a:extLst>
                </a:gridCol>
                <a:gridCol w="403543">
                  <a:extLst>
                    <a:ext uri="{9D8B030D-6E8A-4147-A177-3AD203B41FA5}">
                      <a16:colId xmlns:a16="http://schemas.microsoft.com/office/drawing/2014/main" val="20005"/>
                    </a:ext>
                  </a:extLst>
                </a:gridCol>
                <a:gridCol w="403543">
                  <a:extLst>
                    <a:ext uri="{9D8B030D-6E8A-4147-A177-3AD203B41FA5}">
                      <a16:colId xmlns:a16="http://schemas.microsoft.com/office/drawing/2014/main" val="20006"/>
                    </a:ext>
                  </a:extLst>
                </a:gridCol>
                <a:gridCol w="403543">
                  <a:extLst>
                    <a:ext uri="{9D8B030D-6E8A-4147-A177-3AD203B41FA5}">
                      <a16:colId xmlns:a16="http://schemas.microsoft.com/office/drawing/2014/main" val="20007"/>
                    </a:ext>
                  </a:extLst>
                </a:gridCol>
                <a:gridCol w="403543">
                  <a:extLst>
                    <a:ext uri="{9D8B030D-6E8A-4147-A177-3AD203B41FA5}">
                      <a16:colId xmlns:a16="http://schemas.microsoft.com/office/drawing/2014/main" val="20008"/>
                    </a:ext>
                  </a:extLst>
                </a:gridCol>
                <a:gridCol w="403543">
                  <a:extLst>
                    <a:ext uri="{9D8B030D-6E8A-4147-A177-3AD203B41FA5}">
                      <a16:colId xmlns:a16="http://schemas.microsoft.com/office/drawing/2014/main" val="20009"/>
                    </a:ext>
                  </a:extLst>
                </a:gridCol>
              </a:tblGrid>
              <a:tr h="401955">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tx1"/>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401955">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tx1"/>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401955">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tx1"/>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401955">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tx1"/>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401955">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tx1"/>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401955">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tx1"/>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401955">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tx1"/>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401955">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tx1"/>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r h="401955">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tx1"/>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b="1"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8"/>
                  </a:ext>
                </a:extLst>
              </a:tr>
              <a:tr h="401955">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tx1"/>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9"/>
                  </a:ext>
                </a:extLst>
              </a:tr>
            </a:tbl>
          </a:graphicData>
        </a:graphic>
      </p:graphicFrame>
      <p:sp>
        <p:nvSpPr>
          <p:cNvPr id="18558" name="Rectangle 2"/>
          <p:cNvSpPr>
            <a:spLocks noChangeArrowheads="1"/>
          </p:cNvSpPr>
          <p:nvPr/>
        </p:nvSpPr>
        <p:spPr bwMode="auto">
          <a:xfrm>
            <a:off x="7467600" y="305435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rgbClr val="000000"/>
                </a:solidFill>
                <a:latin typeface="Calibri" panose="020F0502020204030204" pitchFamily="34" charset="0"/>
              </a:rPr>
              <a:t>1</a:t>
            </a:r>
            <a:endParaRPr lang="en-GB" altLang="en-US">
              <a:solidFill>
                <a:schemeClr val="tx1"/>
              </a:solidFill>
              <a:latin typeface="Calibri" panose="020F0502020204030204" pitchFamily="34" charset="0"/>
            </a:endParaRPr>
          </a:p>
        </p:txBody>
      </p:sp>
      <p:sp>
        <p:nvSpPr>
          <p:cNvPr id="18559" name="Rectangle 5"/>
          <p:cNvSpPr>
            <a:spLocks noChangeArrowheads="1"/>
          </p:cNvSpPr>
          <p:nvPr/>
        </p:nvSpPr>
        <p:spPr bwMode="auto">
          <a:xfrm>
            <a:off x="7453313" y="2659063"/>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rgbClr val="000000"/>
                </a:solidFill>
                <a:latin typeface="Calibri" panose="020F0502020204030204" pitchFamily="34" charset="0"/>
              </a:rPr>
              <a:t>2</a:t>
            </a:r>
            <a:endParaRPr lang="en-GB" altLang="en-US">
              <a:solidFill>
                <a:schemeClr val="tx1"/>
              </a:solidFill>
              <a:latin typeface="Calibri" panose="020F0502020204030204" pitchFamily="34" charset="0"/>
            </a:endParaRPr>
          </a:p>
        </p:txBody>
      </p:sp>
      <p:sp>
        <p:nvSpPr>
          <p:cNvPr id="18560" name="Rectangle 6"/>
          <p:cNvSpPr>
            <a:spLocks noChangeArrowheads="1"/>
          </p:cNvSpPr>
          <p:nvPr/>
        </p:nvSpPr>
        <p:spPr bwMode="auto">
          <a:xfrm>
            <a:off x="7456488" y="2263775"/>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rgbClr val="000000"/>
                </a:solidFill>
                <a:latin typeface="Calibri" panose="020F0502020204030204" pitchFamily="34" charset="0"/>
              </a:rPr>
              <a:t>3</a:t>
            </a:r>
            <a:endParaRPr lang="en-GB" altLang="en-US">
              <a:solidFill>
                <a:schemeClr val="tx1"/>
              </a:solidFill>
              <a:latin typeface="Calibri" panose="020F0502020204030204" pitchFamily="34" charset="0"/>
            </a:endParaRPr>
          </a:p>
        </p:txBody>
      </p:sp>
      <p:sp>
        <p:nvSpPr>
          <p:cNvPr id="18561" name="Rectangle 7"/>
          <p:cNvSpPr>
            <a:spLocks noChangeArrowheads="1"/>
          </p:cNvSpPr>
          <p:nvPr/>
        </p:nvSpPr>
        <p:spPr bwMode="auto">
          <a:xfrm>
            <a:off x="7450139" y="1868489"/>
            <a:ext cx="3016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rgbClr val="000000"/>
                </a:solidFill>
                <a:latin typeface="Calibri" panose="020F0502020204030204" pitchFamily="34" charset="0"/>
              </a:rPr>
              <a:t>4</a:t>
            </a:r>
            <a:endParaRPr lang="en-GB" altLang="en-US">
              <a:solidFill>
                <a:schemeClr val="tx1"/>
              </a:solidFill>
              <a:latin typeface="Calibri" panose="020F0502020204030204" pitchFamily="34" charset="0"/>
            </a:endParaRPr>
          </a:p>
        </p:txBody>
      </p:sp>
      <p:sp>
        <p:nvSpPr>
          <p:cNvPr id="18562" name="Rectangle 8"/>
          <p:cNvSpPr>
            <a:spLocks noChangeArrowheads="1"/>
          </p:cNvSpPr>
          <p:nvPr/>
        </p:nvSpPr>
        <p:spPr bwMode="auto">
          <a:xfrm>
            <a:off x="7453313" y="14732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rgbClr val="000000"/>
                </a:solidFill>
                <a:latin typeface="Calibri" panose="020F0502020204030204" pitchFamily="34" charset="0"/>
              </a:rPr>
              <a:t>5</a:t>
            </a:r>
            <a:endParaRPr lang="en-GB" altLang="en-US">
              <a:solidFill>
                <a:schemeClr val="tx1"/>
              </a:solidFill>
              <a:latin typeface="Calibri" panose="020F0502020204030204" pitchFamily="34" charset="0"/>
            </a:endParaRPr>
          </a:p>
        </p:txBody>
      </p:sp>
      <p:sp>
        <p:nvSpPr>
          <p:cNvPr id="18563" name="Rectangle 9"/>
          <p:cNvSpPr>
            <a:spLocks noChangeArrowheads="1"/>
          </p:cNvSpPr>
          <p:nvPr/>
        </p:nvSpPr>
        <p:spPr bwMode="auto">
          <a:xfrm>
            <a:off x="7356475" y="5449888"/>
            <a:ext cx="3722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rgbClr val="000000"/>
                </a:solidFill>
                <a:latin typeface="Calibri" panose="020F0502020204030204" pitchFamily="34" charset="0"/>
              </a:rPr>
              <a:t>-5</a:t>
            </a:r>
            <a:endParaRPr lang="en-GB" altLang="en-US">
              <a:solidFill>
                <a:schemeClr val="tx1"/>
              </a:solidFill>
              <a:latin typeface="Calibri" panose="020F0502020204030204" pitchFamily="34" charset="0"/>
            </a:endParaRPr>
          </a:p>
        </p:txBody>
      </p:sp>
      <p:sp>
        <p:nvSpPr>
          <p:cNvPr id="18564" name="Rectangle 10"/>
          <p:cNvSpPr>
            <a:spLocks noChangeArrowheads="1"/>
          </p:cNvSpPr>
          <p:nvPr/>
        </p:nvSpPr>
        <p:spPr bwMode="auto">
          <a:xfrm>
            <a:off x="7348539" y="5053014"/>
            <a:ext cx="3722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rgbClr val="000000"/>
                </a:solidFill>
                <a:latin typeface="Calibri" panose="020F0502020204030204" pitchFamily="34" charset="0"/>
              </a:rPr>
              <a:t>-4</a:t>
            </a:r>
            <a:endParaRPr lang="en-GB" altLang="en-US">
              <a:solidFill>
                <a:schemeClr val="tx1"/>
              </a:solidFill>
              <a:latin typeface="Calibri" panose="020F0502020204030204" pitchFamily="34" charset="0"/>
            </a:endParaRPr>
          </a:p>
        </p:txBody>
      </p:sp>
      <p:sp>
        <p:nvSpPr>
          <p:cNvPr id="18565" name="Rectangle 11"/>
          <p:cNvSpPr>
            <a:spLocks noChangeArrowheads="1"/>
          </p:cNvSpPr>
          <p:nvPr/>
        </p:nvSpPr>
        <p:spPr bwMode="auto">
          <a:xfrm>
            <a:off x="7361239" y="4657725"/>
            <a:ext cx="3722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rgbClr val="000000"/>
                </a:solidFill>
                <a:latin typeface="Calibri" panose="020F0502020204030204" pitchFamily="34" charset="0"/>
              </a:rPr>
              <a:t>-3</a:t>
            </a:r>
            <a:endParaRPr lang="en-GB" altLang="en-US">
              <a:solidFill>
                <a:schemeClr val="tx1"/>
              </a:solidFill>
              <a:latin typeface="Calibri" panose="020F0502020204030204" pitchFamily="34" charset="0"/>
            </a:endParaRPr>
          </a:p>
        </p:txBody>
      </p:sp>
      <p:sp>
        <p:nvSpPr>
          <p:cNvPr id="18566" name="Rectangle 12"/>
          <p:cNvSpPr>
            <a:spLocks noChangeArrowheads="1"/>
          </p:cNvSpPr>
          <p:nvPr/>
        </p:nvSpPr>
        <p:spPr bwMode="auto">
          <a:xfrm>
            <a:off x="7356475" y="4262439"/>
            <a:ext cx="3722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rgbClr val="000000"/>
                </a:solidFill>
                <a:latin typeface="Calibri" panose="020F0502020204030204" pitchFamily="34" charset="0"/>
              </a:rPr>
              <a:t>-2</a:t>
            </a:r>
            <a:endParaRPr lang="en-GB" altLang="en-US">
              <a:solidFill>
                <a:schemeClr val="tx1"/>
              </a:solidFill>
              <a:latin typeface="Calibri" panose="020F0502020204030204" pitchFamily="34" charset="0"/>
            </a:endParaRPr>
          </a:p>
        </p:txBody>
      </p:sp>
      <p:sp>
        <p:nvSpPr>
          <p:cNvPr id="18567" name="Rectangle 13"/>
          <p:cNvSpPr>
            <a:spLocks noChangeArrowheads="1"/>
          </p:cNvSpPr>
          <p:nvPr/>
        </p:nvSpPr>
        <p:spPr bwMode="auto">
          <a:xfrm>
            <a:off x="7391400" y="3849688"/>
            <a:ext cx="3722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rgbClr val="000000"/>
                </a:solidFill>
                <a:latin typeface="Calibri" panose="020F0502020204030204" pitchFamily="34" charset="0"/>
              </a:rPr>
              <a:t>-1</a:t>
            </a:r>
            <a:endParaRPr lang="en-GB" altLang="en-US">
              <a:solidFill>
                <a:schemeClr val="tx1"/>
              </a:solidFill>
              <a:latin typeface="Calibri" panose="020F0502020204030204" pitchFamily="34" charset="0"/>
            </a:endParaRPr>
          </a:p>
        </p:txBody>
      </p:sp>
      <p:sp>
        <p:nvSpPr>
          <p:cNvPr id="18568" name="Rectangle 14"/>
          <p:cNvSpPr>
            <a:spLocks noChangeArrowheads="1"/>
          </p:cNvSpPr>
          <p:nvPr/>
        </p:nvSpPr>
        <p:spPr bwMode="auto">
          <a:xfrm>
            <a:off x="5457826" y="3581400"/>
            <a:ext cx="3722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rgbClr val="000000"/>
                </a:solidFill>
                <a:latin typeface="Calibri" panose="020F0502020204030204" pitchFamily="34" charset="0"/>
              </a:rPr>
              <a:t>-5</a:t>
            </a:r>
            <a:endParaRPr lang="en-GB" altLang="en-US">
              <a:solidFill>
                <a:schemeClr val="tx1"/>
              </a:solidFill>
              <a:latin typeface="Calibri" panose="020F0502020204030204" pitchFamily="34" charset="0"/>
            </a:endParaRPr>
          </a:p>
        </p:txBody>
      </p:sp>
      <p:sp>
        <p:nvSpPr>
          <p:cNvPr id="18569" name="Rectangle 15"/>
          <p:cNvSpPr>
            <a:spLocks noChangeArrowheads="1"/>
          </p:cNvSpPr>
          <p:nvPr/>
        </p:nvSpPr>
        <p:spPr bwMode="auto">
          <a:xfrm>
            <a:off x="5865813" y="3581400"/>
            <a:ext cx="3722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rgbClr val="000000"/>
                </a:solidFill>
                <a:latin typeface="Calibri" panose="020F0502020204030204" pitchFamily="34" charset="0"/>
              </a:rPr>
              <a:t>-4</a:t>
            </a:r>
            <a:endParaRPr lang="en-GB" altLang="en-US">
              <a:solidFill>
                <a:schemeClr val="tx1"/>
              </a:solidFill>
              <a:latin typeface="Calibri" panose="020F0502020204030204" pitchFamily="34" charset="0"/>
            </a:endParaRPr>
          </a:p>
        </p:txBody>
      </p:sp>
      <p:sp>
        <p:nvSpPr>
          <p:cNvPr id="18570" name="Rectangle 16"/>
          <p:cNvSpPr>
            <a:spLocks noChangeArrowheads="1"/>
          </p:cNvSpPr>
          <p:nvPr/>
        </p:nvSpPr>
        <p:spPr bwMode="auto">
          <a:xfrm>
            <a:off x="6280150" y="3581400"/>
            <a:ext cx="3722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rgbClr val="000000"/>
                </a:solidFill>
                <a:latin typeface="Calibri" panose="020F0502020204030204" pitchFamily="34" charset="0"/>
              </a:rPr>
              <a:t>-3</a:t>
            </a:r>
            <a:endParaRPr lang="en-GB" altLang="en-US">
              <a:solidFill>
                <a:schemeClr val="tx1"/>
              </a:solidFill>
              <a:latin typeface="Calibri" panose="020F0502020204030204" pitchFamily="34" charset="0"/>
            </a:endParaRPr>
          </a:p>
        </p:txBody>
      </p:sp>
      <p:sp>
        <p:nvSpPr>
          <p:cNvPr id="18571" name="Rectangle 17"/>
          <p:cNvSpPr>
            <a:spLocks noChangeArrowheads="1"/>
          </p:cNvSpPr>
          <p:nvPr/>
        </p:nvSpPr>
        <p:spPr bwMode="auto">
          <a:xfrm>
            <a:off x="6683376" y="3581400"/>
            <a:ext cx="3722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rgbClr val="000000"/>
                </a:solidFill>
                <a:latin typeface="Calibri" panose="020F0502020204030204" pitchFamily="34" charset="0"/>
              </a:rPr>
              <a:t>-2</a:t>
            </a:r>
            <a:endParaRPr lang="en-GB" altLang="en-US">
              <a:solidFill>
                <a:schemeClr val="tx1"/>
              </a:solidFill>
              <a:latin typeface="Calibri" panose="020F0502020204030204" pitchFamily="34" charset="0"/>
            </a:endParaRPr>
          </a:p>
        </p:txBody>
      </p:sp>
      <p:sp>
        <p:nvSpPr>
          <p:cNvPr id="18572" name="Rectangle 18"/>
          <p:cNvSpPr>
            <a:spLocks noChangeArrowheads="1"/>
          </p:cNvSpPr>
          <p:nvPr/>
        </p:nvSpPr>
        <p:spPr bwMode="auto">
          <a:xfrm>
            <a:off x="7089775" y="3581400"/>
            <a:ext cx="3722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rgbClr val="000000"/>
                </a:solidFill>
                <a:latin typeface="Calibri" panose="020F0502020204030204" pitchFamily="34" charset="0"/>
              </a:rPr>
              <a:t>-1</a:t>
            </a:r>
            <a:endParaRPr lang="en-GB" altLang="en-US">
              <a:solidFill>
                <a:schemeClr val="tx1"/>
              </a:solidFill>
              <a:latin typeface="Calibri" panose="020F0502020204030204" pitchFamily="34" charset="0"/>
            </a:endParaRPr>
          </a:p>
        </p:txBody>
      </p:sp>
      <p:sp>
        <p:nvSpPr>
          <p:cNvPr id="18573" name="Rectangle 19"/>
          <p:cNvSpPr>
            <a:spLocks noChangeArrowheads="1"/>
          </p:cNvSpPr>
          <p:nvPr/>
        </p:nvSpPr>
        <p:spPr bwMode="auto">
          <a:xfrm>
            <a:off x="7942263" y="35814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rgbClr val="000000"/>
                </a:solidFill>
                <a:latin typeface="Calibri" panose="020F0502020204030204" pitchFamily="34" charset="0"/>
              </a:rPr>
              <a:t>1</a:t>
            </a:r>
            <a:endParaRPr lang="en-GB" altLang="en-US">
              <a:solidFill>
                <a:schemeClr val="tx1"/>
              </a:solidFill>
              <a:latin typeface="Calibri" panose="020F0502020204030204" pitchFamily="34" charset="0"/>
            </a:endParaRPr>
          </a:p>
        </p:txBody>
      </p:sp>
      <p:sp>
        <p:nvSpPr>
          <p:cNvPr id="18574" name="Rectangle 21"/>
          <p:cNvSpPr>
            <a:spLocks noChangeArrowheads="1"/>
          </p:cNvSpPr>
          <p:nvPr/>
        </p:nvSpPr>
        <p:spPr bwMode="auto">
          <a:xfrm>
            <a:off x="8348663" y="35814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rgbClr val="000000"/>
                </a:solidFill>
                <a:latin typeface="Calibri" panose="020F0502020204030204" pitchFamily="34" charset="0"/>
              </a:rPr>
              <a:t>2</a:t>
            </a:r>
            <a:endParaRPr lang="en-GB" altLang="en-US">
              <a:solidFill>
                <a:schemeClr val="tx1"/>
              </a:solidFill>
              <a:latin typeface="Calibri" panose="020F0502020204030204" pitchFamily="34" charset="0"/>
            </a:endParaRPr>
          </a:p>
        </p:txBody>
      </p:sp>
      <p:sp>
        <p:nvSpPr>
          <p:cNvPr id="18575" name="Rectangle 22"/>
          <p:cNvSpPr>
            <a:spLocks noChangeArrowheads="1"/>
          </p:cNvSpPr>
          <p:nvPr/>
        </p:nvSpPr>
        <p:spPr bwMode="auto">
          <a:xfrm>
            <a:off x="8764588" y="35814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rgbClr val="000000"/>
                </a:solidFill>
                <a:latin typeface="Calibri" panose="020F0502020204030204" pitchFamily="34" charset="0"/>
              </a:rPr>
              <a:t>3</a:t>
            </a:r>
            <a:endParaRPr lang="en-GB" altLang="en-US">
              <a:solidFill>
                <a:schemeClr val="tx1"/>
              </a:solidFill>
              <a:latin typeface="Calibri" panose="020F0502020204030204" pitchFamily="34" charset="0"/>
            </a:endParaRPr>
          </a:p>
        </p:txBody>
      </p:sp>
      <p:sp>
        <p:nvSpPr>
          <p:cNvPr id="18576" name="Rectangle 23"/>
          <p:cNvSpPr>
            <a:spLocks noChangeArrowheads="1"/>
          </p:cNvSpPr>
          <p:nvPr/>
        </p:nvSpPr>
        <p:spPr bwMode="auto">
          <a:xfrm>
            <a:off x="9167814" y="3581400"/>
            <a:ext cx="3016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rgbClr val="000000"/>
                </a:solidFill>
                <a:latin typeface="Calibri" panose="020F0502020204030204" pitchFamily="34" charset="0"/>
              </a:rPr>
              <a:t>4</a:t>
            </a:r>
            <a:endParaRPr lang="en-GB" altLang="en-US">
              <a:solidFill>
                <a:schemeClr val="tx1"/>
              </a:solidFill>
              <a:latin typeface="Calibri" panose="020F0502020204030204" pitchFamily="34" charset="0"/>
            </a:endParaRPr>
          </a:p>
        </p:txBody>
      </p:sp>
      <p:sp>
        <p:nvSpPr>
          <p:cNvPr id="18577" name="Rectangle 24"/>
          <p:cNvSpPr>
            <a:spLocks noChangeArrowheads="1"/>
          </p:cNvSpPr>
          <p:nvPr/>
        </p:nvSpPr>
        <p:spPr bwMode="auto">
          <a:xfrm>
            <a:off x="9574213" y="35814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rgbClr val="000000"/>
                </a:solidFill>
                <a:latin typeface="Calibri" panose="020F0502020204030204" pitchFamily="34" charset="0"/>
              </a:rPr>
              <a:t>5</a:t>
            </a:r>
            <a:endParaRPr lang="en-GB" altLang="en-US">
              <a:solidFill>
                <a:schemeClr val="tx1"/>
              </a:solidFill>
              <a:latin typeface="Calibri" panose="020F0502020204030204" pitchFamily="34" charset="0"/>
            </a:endParaRPr>
          </a:p>
        </p:txBody>
      </p:sp>
      <p:sp>
        <p:nvSpPr>
          <p:cNvPr id="18578" name="Rectangle 25"/>
          <p:cNvSpPr>
            <a:spLocks noChangeArrowheads="1"/>
          </p:cNvSpPr>
          <p:nvPr/>
        </p:nvSpPr>
        <p:spPr bwMode="auto">
          <a:xfrm>
            <a:off x="7431088" y="35814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rgbClr val="000000"/>
                </a:solidFill>
                <a:latin typeface="Calibri" panose="020F0502020204030204" pitchFamily="34" charset="0"/>
              </a:rPr>
              <a:t>0</a:t>
            </a:r>
            <a:endParaRPr lang="en-GB" altLang="en-US">
              <a:solidFill>
                <a:schemeClr val="tx1"/>
              </a:solidFill>
              <a:latin typeface="Calibri" panose="020F0502020204030204" pitchFamily="34" charset="0"/>
            </a:endParaRPr>
          </a:p>
        </p:txBody>
      </p:sp>
      <p:sp>
        <p:nvSpPr>
          <p:cNvPr id="18579" name="Rectangle 26"/>
          <p:cNvSpPr>
            <a:spLocks noChangeArrowheads="1"/>
          </p:cNvSpPr>
          <p:nvPr/>
        </p:nvSpPr>
        <p:spPr bwMode="auto">
          <a:xfrm>
            <a:off x="9742488" y="3429000"/>
            <a:ext cx="2840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rgbClr val="000000"/>
                </a:solidFill>
                <a:latin typeface="Calibri" panose="020F0502020204030204" pitchFamily="34" charset="0"/>
              </a:rPr>
              <a:t>x</a:t>
            </a:r>
            <a:endParaRPr lang="en-GB" altLang="en-US">
              <a:solidFill>
                <a:schemeClr val="tx1"/>
              </a:solidFill>
              <a:latin typeface="Calibri" panose="020F0502020204030204" pitchFamily="34" charset="0"/>
            </a:endParaRPr>
          </a:p>
        </p:txBody>
      </p:sp>
      <p:sp>
        <p:nvSpPr>
          <p:cNvPr id="18580" name="Rectangle 27"/>
          <p:cNvSpPr>
            <a:spLocks noChangeArrowheads="1"/>
          </p:cNvSpPr>
          <p:nvPr/>
        </p:nvSpPr>
        <p:spPr bwMode="auto">
          <a:xfrm>
            <a:off x="7737475" y="1119188"/>
            <a:ext cx="3000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rgbClr val="000000"/>
                </a:solidFill>
                <a:latin typeface="Calibri" panose="020F0502020204030204" pitchFamily="34" charset="0"/>
              </a:rPr>
              <a:t>y</a:t>
            </a:r>
            <a:endParaRPr lang="en-GB" altLang="en-US">
              <a:solidFill>
                <a:schemeClr val="tx1"/>
              </a:solidFill>
              <a:latin typeface="Calibri" panose="020F0502020204030204" pitchFamily="34" charset="0"/>
            </a:endParaRPr>
          </a:p>
        </p:txBody>
      </p:sp>
      <p:sp>
        <p:nvSpPr>
          <p:cNvPr id="34" name="Rectangle 33"/>
          <p:cNvSpPr>
            <a:spLocks noChangeArrowheads="1"/>
          </p:cNvSpPr>
          <p:nvPr/>
        </p:nvSpPr>
        <p:spPr bwMode="auto">
          <a:xfrm>
            <a:off x="2295526" y="1639888"/>
            <a:ext cx="308927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i="1" dirty="0" smtClean="0">
                <a:solidFill>
                  <a:srgbClr val="000000"/>
                </a:solidFill>
                <a:latin typeface="Calibri" panose="020F0502020204030204" pitchFamily="34" charset="0"/>
              </a:rPr>
              <a:t>The</a:t>
            </a:r>
            <a:r>
              <a:rPr lang="en-GB" altLang="en-US" dirty="0">
                <a:solidFill>
                  <a:srgbClr val="000000"/>
                </a:solidFill>
                <a:latin typeface="Calibri" panose="020F0502020204030204" pitchFamily="34" charset="0"/>
              </a:rPr>
              <a:t> </a:t>
            </a:r>
            <a:r>
              <a:rPr lang="en-GB" altLang="en-US" dirty="0" smtClean="0">
                <a:solidFill>
                  <a:srgbClr val="000000"/>
                </a:solidFill>
                <a:latin typeface="Calibri" panose="020F0502020204030204" pitchFamily="34" charset="0"/>
              </a:rPr>
              <a:t>black point on the triangle has translated to (1,-4</a:t>
            </a:r>
            <a:r>
              <a:rPr lang="en-GB" altLang="en-US" dirty="0">
                <a:solidFill>
                  <a:srgbClr val="000000"/>
                </a:solidFill>
                <a:latin typeface="Calibri" panose="020F0502020204030204" pitchFamily="34" charset="0"/>
              </a:rPr>
              <a:t>)</a:t>
            </a:r>
            <a:endParaRPr lang="en-GB" altLang="en-US" dirty="0" smtClean="0">
              <a:solidFill>
                <a:srgbClr val="000000"/>
              </a:solidFill>
              <a:latin typeface="Calibri" panose="020F0502020204030204" pitchFamily="34" charset="0"/>
            </a:endParaRPr>
          </a:p>
        </p:txBody>
      </p:sp>
      <p:sp>
        <p:nvSpPr>
          <p:cNvPr id="18582" name="Rectangle 29"/>
          <p:cNvSpPr>
            <a:spLocks noChangeArrowheads="1"/>
          </p:cNvSpPr>
          <p:nvPr/>
        </p:nvSpPr>
        <p:spPr bwMode="auto">
          <a:xfrm rot="16200000">
            <a:off x="7488238" y="4192588"/>
            <a:ext cx="1857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endParaRPr lang="en-GB" altLang="en-US" sz="2400">
              <a:solidFill>
                <a:schemeClr val="bg1"/>
              </a:solidFill>
            </a:endParaRPr>
          </a:p>
        </p:txBody>
      </p:sp>
      <p:sp>
        <p:nvSpPr>
          <p:cNvPr id="4" name="Rectangle 3"/>
          <p:cNvSpPr>
            <a:spLocks noChangeArrowheads="1"/>
          </p:cNvSpPr>
          <p:nvPr/>
        </p:nvSpPr>
        <p:spPr bwMode="auto">
          <a:xfrm>
            <a:off x="2212975" y="2633664"/>
            <a:ext cx="321468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i="1" dirty="0" smtClean="0">
                <a:solidFill>
                  <a:srgbClr val="000000"/>
                </a:solidFill>
                <a:latin typeface="Calibri" panose="020F0502020204030204" pitchFamily="34" charset="0"/>
              </a:rPr>
              <a:t>How many squares left or right and how many squares up or down has the triangle moved?</a:t>
            </a:r>
            <a:endParaRPr lang="en-GB" altLang="en-US" dirty="0">
              <a:solidFill>
                <a:srgbClr val="000000"/>
              </a:solidFill>
              <a:latin typeface="Calibri" panose="020F0502020204030204" pitchFamily="34" charset="0"/>
            </a:endParaRPr>
          </a:p>
        </p:txBody>
      </p:sp>
      <p:grpSp>
        <p:nvGrpSpPr>
          <p:cNvPr id="18584" name="Group 4"/>
          <p:cNvGrpSpPr>
            <a:grpSpLocks/>
          </p:cNvGrpSpPr>
          <p:nvPr/>
        </p:nvGrpSpPr>
        <p:grpSpPr bwMode="auto">
          <a:xfrm>
            <a:off x="8108951" y="2036764"/>
            <a:ext cx="1293813" cy="1298575"/>
            <a:chOff x="6584561" y="2037030"/>
            <a:chExt cx="1294777" cy="1298311"/>
          </a:xfrm>
        </p:grpSpPr>
        <p:sp>
          <p:nvSpPr>
            <p:cNvPr id="35" name="Right Triangle 34"/>
            <p:cNvSpPr/>
            <p:nvPr/>
          </p:nvSpPr>
          <p:spPr>
            <a:xfrm rot="5400000" flipH="1">
              <a:off x="6584342" y="2037249"/>
              <a:ext cx="1211016" cy="1210576"/>
            </a:xfrm>
            <a:prstGeom prst="rtTriangle">
              <a:avLst/>
            </a:prstGeom>
            <a:solidFill>
              <a:srgbClr val="EC73A8">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8593" name="Rectangle 35"/>
            <p:cNvSpPr>
              <a:spLocks noChangeArrowheads="1"/>
            </p:cNvSpPr>
            <p:nvPr/>
          </p:nvSpPr>
          <p:spPr bwMode="auto">
            <a:xfrm>
              <a:off x="6680476" y="2633315"/>
              <a:ext cx="56794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bg1"/>
                  </a:solidFill>
                  <a:latin typeface="Calibri" panose="020F0502020204030204" pitchFamily="34" charset="0"/>
                </a:rPr>
                <a:t>A</a:t>
              </a:r>
            </a:p>
          </p:txBody>
        </p:sp>
        <p:sp>
          <p:nvSpPr>
            <p:cNvPr id="29" name="Oval 28"/>
            <p:cNvSpPr/>
            <p:nvPr/>
          </p:nvSpPr>
          <p:spPr>
            <a:xfrm>
              <a:off x="7669632" y="3125834"/>
              <a:ext cx="209706" cy="20950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sp>
        <p:nvSpPr>
          <p:cNvPr id="32" name="Rectangle 31"/>
          <p:cNvSpPr>
            <a:spLocks noChangeArrowheads="1"/>
          </p:cNvSpPr>
          <p:nvPr/>
        </p:nvSpPr>
        <p:spPr bwMode="auto">
          <a:xfrm>
            <a:off x="2279650" y="3556000"/>
            <a:ext cx="2667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dirty="0" smtClean="0">
                <a:solidFill>
                  <a:srgbClr val="C00000"/>
                </a:solidFill>
                <a:latin typeface="Calibri" panose="020F0502020204030204" pitchFamily="34" charset="0"/>
              </a:rPr>
              <a:t>(</a:t>
            </a:r>
            <a:r>
              <a:rPr lang="en-GB" altLang="en-US" i="1" dirty="0" smtClean="0">
                <a:solidFill>
                  <a:srgbClr val="C00000"/>
                </a:solidFill>
                <a:latin typeface="Calibri" panose="020F0502020204030204" pitchFamily="34" charset="0"/>
              </a:rPr>
              <a:t>3 squares left, 5 squares down</a:t>
            </a:r>
            <a:r>
              <a:rPr lang="en-GB" altLang="en-US" dirty="0" smtClean="0">
                <a:solidFill>
                  <a:srgbClr val="C00000"/>
                </a:solidFill>
                <a:latin typeface="Calibri" panose="020F0502020204030204" pitchFamily="34" charset="0"/>
              </a:rPr>
              <a:t>)</a:t>
            </a:r>
            <a:endParaRPr lang="en-GB" altLang="en-US" dirty="0">
              <a:solidFill>
                <a:srgbClr val="C00000"/>
              </a:solidFill>
              <a:latin typeface="Calibri" panose="020F0502020204030204" pitchFamily="34" charset="0"/>
            </a:endParaRPr>
          </a:p>
        </p:txBody>
      </p:sp>
      <p:grpSp>
        <p:nvGrpSpPr>
          <p:cNvPr id="44" name="Group 43"/>
          <p:cNvGrpSpPr>
            <a:grpSpLocks/>
          </p:cNvGrpSpPr>
          <p:nvPr/>
        </p:nvGrpSpPr>
        <p:grpSpPr bwMode="auto">
          <a:xfrm>
            <a:off x="8099425" y="2036764"/>
            <a:ext cx="1295400" cy="1298575"/>
            <a:chOff x="6584561" y="2037030"/>
            <a:chExt cx="1294777" cy="1298311"/>
          </a:xfrm>
        </p:grpSpPr>
        <p:sp>
          <p:nvSpPr>
            <p:cNvPr id="45" name="Right Triangle 44"/>
            <p:cNvSpPr/>
            <p:nvPr/>
          </p:nvSpPr>
          <p:spPr>
            <a:xfrm rot="5400000" flipH="1">
              <a:off x="6584394" y="2037197"/>
              <a:ext cx="1211016" cy="1210680"/>
            </a:xfrm>
            <a:prstGeom prst="rtTriangle">
              <a:avLst/>
            </a:prstGeom>
            <a:solidFill>
              <a:srgbClr val="EC73A8">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8590" name="Rectangle 45"/>
            <p:cNvSpPr>
              <a:spLocks noChangeArrowheads="1"/>
            </p:cNvSpPr>
            <p:nvPr/>
          </p:nvSpPr>
          <p:spPr bwMode="auto">
            <a:xfrm>
              <a:off x="6680476" y="2633315"/>
              <a:ext cx="56794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bg1"/>
                  </a:solidFill>
                  <a:latin typeface="Calibri" panose="020F0502020204030204" pitchFamily="34" charset="0"/>
                </a:rPr>
                <a:t>B</a:t>
              </a:r>
            </a:p>
          </p:txBody>
        </p:sp>
        <p:sp>
          <p:nvSpPr>
            <p:cNvPr id="47" name="Oval 46"/>
            <p:cNvSpPr/>
            <p:nvPr/>
          </p:nvSpPr>
          <p:spPr>
            <a:xfrm>
              <a:off x="7669889" y="3125834"/>
              <a:ext cx="209449" cy="20950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grpSp>
      <p:pic>
        <p:nvPicPr>
          <p:cNvPr id="41" name="Picture 40"/>
          <p:cNvPicPr>
            <a:picLocks noChangeAspect="1"/>
          </p:cNvPicPr>
          <p:nvPr/>
        </p:nvPicPr>
        <p:blipFill>
          <a:blip r:embed="rId2"/>
          <a:stretch>
            <a:fillRect/>
          </a:stretch>
        </p:blipFill>
        <p:spPr>
          <a:xfrm>
            <a:off x="10799222" y="225290"/>
            <a:ext cx="1148937" cy="1176077"/>
          </a:xfrm>
          <a:prstGeom prst="rect">
            <a:avLst/>
          </a:prstGeom>
        </p:spPr>
      </p:pic>
      <p:pic>
        <p:nvPicPr>
          <p:cNvPr id="46" name="Picture 4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087" y="5711759"/>
            <a:ext cx="1254732" cy="931732"/>
          </a:xfrm>
          <a:prstGeom prst="rect">
            <a:avLst/>
          </a:prstGeom>
        </p:spPr>
      </p:pic>
    </p:spTree>
    <p:extLst>
      <p:ext uri="{BB962C8B-B14F-4D97-AF65-F5344CB8AC3E}">
        <p14:creationId xmlns:p14="http://schemas.microsoft.com/office/powerpoint/2010/main" val="16935348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750"/>
                                        <p:tgtEl>
                                          <p:spTgt spid="34"/>
                                        </p:tgtEl>
                                      </p:cBhvr>
                                    </p:animEffect>
                                  </p:childTnLst>
                                </p:cTn>
                              </p:par>
                            </p:childTnLst>
                          </p:cTn>
                        </p:par>
                        <p:par>
                          <p:cTn id="8" fill="hold" nodeType="afterGroup">
                            <p:stCondLst>
                              <p:cond delay="750"/>
                            </p:stCondLst>
                            <p:childTnLst>
                              <p:par>
                                <p:cTn id="9" presetID="10" presetClass="entr" presetSubtype="0" fill="hold" nodeType="afterEffect">
                                  <p:stCondLst>
                                    <p:cond delay="0"/>
                                  </p:stCondLst>
                                  <p:childTnLst>
                                    <p:set>
                                      <p:cBhvr>
                                        <p:cTn id="10" dur="1" fill="hold">
                                          <p:stCondLst>
                                            <p:cond delay="0"/>
                                          </p:stCondLst>
                                        </p:cTn>
                                        <p:tgtEl>
                                          <p:spTgt spid="44"/>
                                        </p:tgtEl>
                                        <p:attrNameLst>
                                          <p:attrName>style.visibility</p:attrName>
                                        </p:attrNameLst>
                                      </p:cBhvr>
                                      <p:to>
                                        <p:strVal val="visible"/>
                                      </p:to>
                                    </p:set>
                                    <p:animEffect transition="in" filter="fade">
                                      <p:cBhvr>
                                        <p:cTn id="11" dur="750"/>
                                        <p:tgtEl>
                                          <p:spTgt spid="44"/>
                                        </p:tgtEl>
                                      </p:cBhvr>
                                    </p:animEffect>
                                  </p:childTnLst>
                                </p:cTn>
                              </p:par>
                            </p:childTnLst>
                          </p:cTn>
                        </p:par>
                        <p:par>
                          <p:cTn id="12" fill="hold" nodeType="afterGroup">
                            <p:stCondLst>
                              <p:cond delay="1500"/>
                            </p:stCondLst>
                            <p:childTnLst>
                              <p:par>
                                <p:cTn id="13" presetID="35" presetClass="path" presetSubtype="0" accel="50000" decel="50000" fill="hold" nodeType="afterEffect">
                                  <p:stCondLst>
                                    <p:cond delay="0"/>
                                  </p:stCondLst>
                                  <p:childTnLst>
                                    <p:animMotion origin="layout" path="M -5.55556E-7 3.33333E-6 L -0.13246 0.00231 " pathEditMode="relative" rAng="0" ptsTypes="AA">
                                      <p:cBhvr>
                                        <p:cTn id="14" dur="2000" fill="hold"/>
                                        <p:tgtEl>
                                          <p:spTgt spid="44"/>
                                        </p:tgtEl>
                                        <p:attrNameLst>
                                          <p:attrName>ppt_x</p:attrName>
                                          <p:attrName>ppt_y</p:attrName>
                                        </p:attrNameLst>
                                      </p:cBhvr>
                                      <p:rCtr x="-6632" y="116"/>
                                    </p:animMotion>
                                  </p:childTnLst>
                                </p:cTn>
                              </p:par>
                            </p:childTnLst>
                          </p:cTn>
                        </p:par>
                        <p:par>
                          <p:cTn id="15" fill="hold" nodeType="afterGroup">
                            <p:stCondLst>
                              <p:cond delay="3500"/>
                            </p:stCondLst>
                            <p:childTnLst>
                              <p:par>
                                <p:cTn id="16" presetID="42" presetClass="path" presetSubtype="0" accel="50000" decel="50000" fill="hold" nodeType="afterEffect">
                                  <p:stCondLst>
                                    <p:cond delay="0"/>
                                  </p:stCondLst>
                                  <p:childTnLst>
                                    <p:animMotion origin="layout" path="M -0.13246 -0.00834 L -0.1316 0.29398 " pathEditMode="relative" rAng="0" ptsTypes="AA">
                                      <p:cBhvr>
                                        <p:cTn id="17" dur="2000" fill="hold"/>
                                        <p:tgtEl>
                                          <p:spTgt spid="44"/>
                                        </p:tgtEl>
                                        <p:attrNameLst>
                                          <p:attrName>ppt_x</p:attrName>
                                          <p:attrName>ppt_y</p:attrName>
                                        </p:attrNameLst>
                                      </p:cBhvr>
                                      <p:rCtr x="35" y="15116"/>
                                    </p:animMotion>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750"/>
                                        <p:tgtEl>
                                          <p:spTgt spid="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75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 grpId="0"/>
      <p:bldP spid="32"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20"/>
          <p:cNvSpPr>
            <a:spLocks noGrp="1"/>
          </p:cNvSpPr>
          <p:nvPr>
            <p:ph type="title"/>
          </p:nvPr>
        </p:nvSpPr>
        <p:spPr>
          <a:xfrm>
            <a:off x="679405" y="279242"/>
            <a:ext cx="9556842" cy="993775"/>
          </a:xfrm>
        </p:spPr>
        <p:txBody>
          <a:bodyPr/>
          <a:lstStyle/>
          <a:p>
            <a:pPr algn="ctr" eaLnBrk="1" hangingPunct="1"/>
            <a:r>
              <a:rPr lang="en-GB" altLang="en-US" sz="3200" i="1" dirty="0">
                <a:latin typeface="Calibri" panose="020F0502020204030204" pitchFamily="34" charset="0"/>
              </a:rPr>
              <a:t>How</a:t>
            </a:r>
            <a:r>
              <a:rPr lang="en-GB" altLang="en-US" sz="3200" dirty="0">
                <a:latin typeface="Calibri" panose="020F0502020204030204" pitchFamily="34" charset="0"/>
              </a:rPr>
              <a:t> </a:t>
            </a:r>
            <a:r>
              <a:rPr lang="en-GB" altLang="en-US" sz="3200" i="1" dirty="0">
                <a:latin typeface="Calibri" panose="020F0502020204030204" pitchFamily="34" charset="0"/>
              </a:rPr>
              <a:t>Has</a:t>
            </a:r>
            <a:r>
              <a:rPr lang="en-GB" altLang="en-US" sz="3200" dirty="0">
                <a:latin typeface="Calibri" panose="020F0502020204030204" pitchFamily="34" charset="0"/>
              </a:rPr>
              <a:t> </a:t>
            </a:r>
            <a:r>
              <a:rPr lang="en-GB" altLang="en-US" sz="3200" i="1" dirty="0">
                <a:latin typeface="Calibri" panose="020F0502020204030204" pitchFamily="34" charset="0"/>
              </a:rPr>
              <a:t>This</a:t>
            </a:r>
            <a:r>
              <a:rPr lang="en-GB" altLang="en-US" sz="3200" dirty="0">
                <a:latin typeface="Calibri" panose="020F0502020204030204" pitchFamily="34" charset="0"/>
              </a:rPr>
              <a:t> </a:t>
            </a:r>
            <a:r>
              <a:rPr lang="en-GB" altLang="en-US" sz="3200" i="1" dirty="0">
                <a:latin typeface="Calibri" panose="020F0502020204030204" pitchFamily="34" charset="0"/>
              </a:rPr>
              <a:t>Shape</a:t>
            </a:r>
            <a:r>
              <a:rPr lang="en-GB" altLang="en-US" sz="3200" dirty="0">
                <a:latin typeface="Calibri" panose="020F0502020204030204" pitchFamily="34" charset="0"/>
              </a:rPr>
              <a:t> </a:t>
            </a:r>
            <a:r>
              <a:rPr lang="en-GB" altLang="en-US" sz="3200" i="1" dirty="0">
                <a:latin typeface="Calibri" panose="020F0502020204030204" pitchFamily="34" charset="0"/>
              </a:rPr>
              <a:t>Been</a:t>
            </a:r>
            <a:r>
              <a:rPr lang="en-GB" altLang="en-US" sz="3200" dirty="0">
                <a:latin typeface="Calibri" panose="020F0502020204030204" pitchFamily="34" charset="0"/>
              </a:rPr>
              <a:t> </a:t>
            </a:r>
            <a:r>
              <a:rPr lang="en-GB" altLang="en-US" sz="3200" i="1" dirty="0">
                <a:latin typeface="Calibri" panose="020F0502020204030204" pitchFamily="34" charset="0"/>
              </a:rPr>
              <a:t>Translated</a:t>
            </a:r>
            <a:r>
              <a:rPr lang="en-GB" altLang="en-US" sz="3200" dirty="0">
                <a:latin typeface="Calibri" panose="020F0502020204030204" pitchFamily="34" charset="0"/>
              </a:rPr>
              <a:t> </a:t>
            </a:r>
            <a:r>
              <a:rPr lang="en-GB" altLang="en-US" sz="3200" i="1" dirty="0">
                <a:latin typeface="Calibri" panose="020F0502020204030204" pitchFamily="34" charset="0"/>
              </a:rPr>
              <a:t>From</a:t>
            </a:r>
            <a:r>
              <a:rPr lang="en-GB" altLang="en-US" sz="3200" dirty="0">
                <a:latin typeface="Calibri" panose="020F0502020204030204" pitchFamily="34" charset="0"/>
              </a:rPr>
              <a:t> A </a:t>
            </a:r>
            <a:r>
              <a:rPr lang="en-GB" altLang="en-US" sz="3200" i="1" dirty="0">
                <a:latin typeface="Calibri" panose="020F0502020204030204" pitchFamily="34" charset="0"/>
              </a:rPr>
              <a:t>to</a:t>
            </a:r>
            <a:r>
              <a:rPr lang="en-GB" altLang="en-US" sz="3200" dirty="0">
                <a:latin typeface="Calibri" panose="020F0502020204030204" pitchFamily="34" charset="0"/>
              </a:rPr>
              <a:t> B?</a:t>
            </a:r>
          </a:p>
        </p:txBody>
      </p:sp>
      <p:graphicFrame>
        <p:nvGraphicFramePr>
          <p:cNvPr id="2" name="Table 1"/>
          <p:cNvGraphicFramePr>
            <a:graphicFrameLocks noGrp="1"/>
          </p:cNvGraphicFramePr>
          <p:nvPr/>
        </p:nvGraphicFramePr>
        <p:xfrm>
          <a:off x="5676900" y="1639888"/>
          <a:ext cx="4035430" cy="4019550"/>
        </p:xfrm>
        <a:graphic>
          <a:graphicData uri="http://schemas.openxmlformats.org/drawingml/2006/table">
            <a:tbl>
              <a:tblPr firstRow="1" bandRow="1">
                <a:tableStyleId>{2D5ABB26-0587-4C30-8999-92F81FD0307C}</a:tableStyleId>
              </a:tblPr>
              <a:tblGrid>
                <a:gridCol w="403543">
                  <a:extLst>
                    <a:ext uri="{9D8B030D-6E8A-4147-A177-3AD203B41FA5}">
                      <a16:colId xmlns:a16="http://schemas.microsoft.com/office/drawing/2014/main" val="20000"/>
                    </a:ext>
                  </a:extLst>
                </a:gridCol>
                <a:gridCol w="403543">
                  <a:extLst>
                    <a:ext uri="{9D8B030D-6E8A-4147-A177-3AD203B41FA5}">
                      <a16:colId xmlns:a16="http://schemas.microsoft.com/office/drawing/2014/main" val="20001"/>
                    </a:ext>
                  </a:extLst>
                </a:gridCol>
                <a:gridCol w="403543">
                  <a:extLst>
                    <a:ext uri="{9D8B030D-6E8A-4147-A177-3AD203B41FA5}">
                      <a16:colId xmlns:a16="http://schemas.microsoft.com/office/drawing/2014/main" val="20002"/>
                    </a:ext>
                  </a:extLst>
                </a:gridCol>
                <a:gridCol w="403543">
                  <a:extLst>
                    <a:ext uri="{9D8B030D-6E8A-4147-A177-3AD203B41FA5}">
                      <a16:colId xmlns:a16="http://schemas.microsoft.com/office/drawing/2014/main" val="20003"/>
                    </a:ext>
                  </a:extLst>
                </a:gridCol>
                <a:gridCol w="403543">
                  <a:extLst>
                    <a:ext uri="{9D8B030D-6E8A-4147-A177-3AD203B41FA5}">
                      <a16:colId xmlns:a16="http://schemas.microsoft.com/office/drawing/2014/main" val="20004"/>
                    </a:ext>
                  </a:extLst>
                </a:gridCol>
                <a:gridCol w="403543">
                  <a:extLst>
                    <a:ext uri="{9D8B030D-6E8A-4147-A177-3AD203B41FA5}">
                      <a16:colId xmlns:a16="http://schemas.microsoft.com/office/drawing/2014/main" val="20005"/>
                    </a:ext>
                  </a:extLst>
                </a:gridCol>
                <a:gridCol w="403543">
                  <a:extLst>
                    <a:ext uri="{9D8B030D-6E8A-4147-A177-3AD203B41FA5}">
                      <a16:colId xmlns:a16="http://schemas.microsoft.com/office/drawing/2014/main" val="20006"/>
                    </a:ext>
                  </a:extLst>
                </a:gridCol>
                <a:gridCol w="403543">
                  <a:extLst>
                    <a:ext uri="{9D8B030D-6E8A-4147-A177-3AD203B41FA5}">
                      <a16:colId xmlns:a16="http://schemas.microsoft.com/office/drawing/2014/main" val="20007"/>
                    </a:ext>
                  </a:extLst>
                </a:gridCol>
                <a:gridCol w="403543">
                  <a:extLst>
                    <a:ext uri="{9D8B030D-6E8A-4147-A177-3AD203B41FA5}">
                      <a16:colId xmlns:a16="http://schemas.microsoft.com/office/drawing/2014/main" val="20008"/>
                    </a:ext>
                  </a:extLst>
                </a:gridCol>
                <a:gridCol w="403543">
                  <a:extLst>
                    <a:ext uri="{9D8B030D-6E8A-4147-A177-3AD203B41FA5}">
                      <a16:colId xmlns:a16="http://schemas.microsoft.com/office/drawing/2014/main" val="20009"/>
                    </a:ext>
                  </a:extLst>
                </a:gridCol>
              </a:tblGrid>
              <a:tr h="401955">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tx1"/>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401955">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tx1"/>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401955">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tx1"/>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401955">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tx1"/>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401955">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tx1"/>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401955">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tx1"/>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401955">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tx1"/>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401955">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tx1"/>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r h="401955">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tx1"/>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b="1"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8"/>
                  </a:ext>
                </a:extLst>
              </a:tr>
              <a:tr h="401955">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tx1"/>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9"/>
                  </a:ext>
                </a:extLst>
              </a:tr>
            </a:tbl>
          </a:graphicData>
        </a:graphic>
      </p:graphicFrame>
      <p:sp>
        <p:nvSpPr>
          <p:cNvPr id="17534" name="Rectangle 2"/>
          <p:cNvSpPr>
            <a:spLocks noChangeArrowheads="1"/>
          </p:cNvSpPr>
          <p:nvPr/>
        </p:nvSpPr>
        <p:spPr bwMode="auto">
          <a:xfrm>
            <a:off x="7467600" y="305435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rgbClr val="000000"/>
                </a:solidFill>
                <a:latin typeface="Calibri" panose="020F0502020204030204" pitchFamily="34" charset="0"/>
              </a:rPr>
              <a:t>1</a:t>
            </a:r>
            <a:endParaRPr lang="en-GB" altLang="en-US">
              <a:solidFill>
                <a:schemeClr val="tx1"/>
              </a:solidFill>
              <a:latin typeface="Calibri" panose="020F0502020204030204" pitchFamily="34" charset="0"/>
            </a:endParaRPr>
          </a:p>
        </p:txBody>
      </p:sp>
      <p:sp>
        <p:nvSpPr>
          <p:cNvPr id="17535" name="Rectangle 5"/>
          <p:cNvSpPr>
            <a:spLocks noChangeArrowheads="1"/>
          </p:cNvSpPr>
          <p:nvPr/>
        </p:nvSpPr>
        <p:spPr bwMode="auto">
          <a:xfrm>
            <a:off x="7453313" y="2659063"/>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rgbClr val="000000"/>
                </a:solidFill>
                <a:latin typeface="Calibri" panose="020F0502020204030204" pitchFamily="34" charset="0"/>
              </a:rPr>
              <a:t>2</a:t>
            </a:r>
            <a:endParaRPr lang="en-GB" altLang="en-US">
              <a:solidFill>
                <a:schemeClr val="tx1"/>
              </a:solidFill>
              <a:latin typeface="Calibri" panose="020F0502020204030204" pitchFamily="34" charset="0"/>
            </a:endParaRPr>
          </a:p>
        </p:txBody>
      </p:sp>
      <p:sp>
        <p:nvSpPr>
          <p:cNvPr id="17536" name="Rectangle 6"/>
          <p:cNvSpPr>
            <a:spLocks noChangeArrowheads="1"/>
          </p:cNvSpPr>
          <p:nvPr/>
        </p:nvSpPr>
        <p:spPr bwMode="auto">
          <a:xfrm>
            <a:off x="7456488" y="2263775"/>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rgbClr val="000000"/>
                </a:solidFill>
                <a:latin typeface="Calibri" panose="020F0502020204030204" pitchFamily="34" charset="0"/>
              </a:rPr>
              <a:t>3</a:t>
            </a:r>
            <a:endParaRPr lang="en-GB" altLang="en-US">
              <a:solidFill>
                <a:schemeClr val="tx1"/>
              </a:solidFill>
              <a:latin typeface="Calibri" panose="020F0502020204030204" pitchFamily="34" charset="0"/>
            </a:endParaRPr>
          </a:p>
        </p:txBody>
      </p:sp>
      <p:sp>
        <p:nvSpPr>
          <p:cNvPr id="17537" name="Rectangle 7"/>
          <p:cNvSpPr>
            <a:spLocks noChangeArrowheads="1"/>
          </p:cNvSpPr>
          <p:nvPr/>
        </p:nvSpPr>
        <p:spPr bwMode="auto">
          <a:xfrm>
            <a:off x="7450139" y="1868489"/>
            <a:ext cx="3016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rgbClr val="000000"/>
                </a:solidFill>
                <a:latin typeface="Calibri" panose="020F0502020204030204" pitchFamily="34" charset="0"/>
              </a:rPr>
              <a:t>4</a:t>
            </a:r>
            <a:endParaRPr lang="en-GB" altLang="en-US">
              <a:solidFill>
                <a:schemeClr val="tx1"/>
              </a:solidFill>
              <a:latin typeface="Calibri" panose="020F0502020204030204" pitchFamily="34" charset="0"/>
            </a:endParaRPr>
          </a:p>
        </p:txBody>
      </p:sp>
      <p:sp>
        <p:nvSpPr>
          <p:cNvPr id="17538" name="Rectangle 8"/>
          <p:cNvSpPr>
            <a:spLocks noChangeArrowheads="1"/>
          </p:cNvSpPr>
          <p:nvPr/>
        </p:nvSpPr>
        <p:spPr bwMode="auto">
          <a:xfrm>
            <a:off x="7453313" y="14732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rgbClr val="000000"/>
                </a:solidFill>
                <a:latin typeface="Calibri" panose="020F0502020204030204" pitchFamily="34" charset="0"/>
              </a:rPr>
              <a:t>5</a:t>
            </a:r>
            <a:endParaRPr lang="en-GB" altLang="en-US">
              <a:solidFill>
                <a:schemeClr val="tx1"/>
              </a:solidFill>
              <a:latin typeface="Calibri" panose="020F0502020204030204" pitchFamily="34" charset="0"/>
            </a:endParaRPr>
          </a:p>
        </p:txBody>
      </p:sp>
      <p:sp>
        <p:nvSpPr>
          <p:cNvPr id="17539" name="Rectangle 9"/>
          <p:cNvSpPr>
            <a:spLocks noChangeArrowheads="1"/>
          </p:cNvSpPr>
          <p:nvPr/>
        </p:nvSpPr>
        <p:spPr bwMode="auto">
          <a:xfrm>
            <a:off x="7356475" y="5449888"/>
            <a:ext cx="3722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rgbClr val="000000"/>
                </a:solidFill>
                <a:latin typeface="Calibri" panose="020F0502020204030204" pitchFamily="34" charset="0"/>
              </a:rPr>
              <a:t>-5</a:t>
            </a:r>
            <a:endParaRPr lang="en-GB" altLang="en-US">
              <a:solidFill>
                <a:schemeClr val="tx1"/>
              </a:solidFill>
              <a:latin typeface="Calibri" panose="020F0502020204030204" pitchFamily="34" charset="0"/>
            </a:endParaRPr>
          </a:p>
        </p:txBody>
      </p:sp>
      <p:sp>
        <p:nvSpPr>
          <p:cNvPr id="17540" name="Rectangle 10"/>
          <p:cNvSpPr>
            <a:spLocks noChangeArrowheads="1"/>
          </p:cNvSpPr>
          <p:nvPr/>
        </p:nvSpPr>
        <p:spPr bwMode="auto">
          <a:xfrm>
            <a:off x="7348539" y="5053014"/>
            <a:ext cx="3722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rgbClr val="000000"/>
                </a:solidFill>
                <a:latin typeface="Calibri" panose="020F0502020204030204" pitchFamily="34" charset="0"/>
              </a:rPr>
              <a:t>-4</a:t>
            </a:r>
            <a:endParaRPr lang="en-GB" altLang="en-US">
              <a:solidFill>
                <a:schemeClr val="tx1"/>
              </a:solidFill>
              <a:latin typeface="Calibri" panose="020F0502020204030204" pitchFamily="34" charset="0"/>
            </a:endParaRPr>
          </a:p>
        </p:txBody>
      </p:sp>
      <p:sp>
        <p:nvSpPr>
          <p:cNvPr id="17541" name="Rectangle 11"/>
          <p:cNvSpPr>
            <a:spLocks noChangeArrowheads="1"/>
          </p:cNvSpPr>
          <p:nvPr/>
        </p:nvSpPr>
        <p:spPr bwMode="auto">
          <a:xfrm>
            <a:off x="7361239" y="4657725"/>
            <a:ext cx="3722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rgbClr val="000000"/>
                </a:solidFill>
                <a:latin typeface="Calibri" panose="020F0502020204030204" pitchFamily="34" charset="0"/>
              </a:rPr>
              <a:t>-3</a:t>
            </a:r>
            <a:endParaRPr lang="en-GB" altLang="en-US">
              <a:solidFill>
                <a:schemeClr val="tx1"/>
              </a:solidFill>
              <a:latin typeface="Calibri" panose="020F0502020204030204" pitchFamily="34" charset="0"/>
            </a:endParaRPr>
          </a:p>
        </p:txBody>
      </p:sp>
      <p:sp>
        <p:nvSpPr>
          <p:cNvPr id="17542" name="Rectangle 12"/>
          <p:cNvSpPr>
            <a:spLocks noChangeArrowheads="1"/>
          </p:cNvSpPr>
          <p:nvPr/>
        </p:nvSpPr>
        <p:spPr bwMode="auto">
          <a:xfrm>
            <a:off x="7356475" y="4262439"/>
            <a:ext cx="3722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rgbClr val="000000"/>
                </a:solidFill>
                <a:latin typeface="Calibri" panose="020F0502020204030204" pitchFamily="34" charset="0"/>
              </a:rPr>
              <a:t>-2</a:t>
            </a:r>
            <a:endParaRPr lang="en-GB" altLang="en-US">
              <a:solidFill>
                <a:schemeClr val="tx1"/>
              </a:solidFill>
              <a:latin typeface="Calibri" panose="020F0502020204030204" pitchFamily="34" charset="0"/>
            </a:endParaRPr>
          </a:p>
        </p:txBody>
      </p:sp>
      <p:sp>
        <p:nvSpPr>
          <p:cNvPr id="17543" name="Rectangle 13"/>
          <p:cNvSpPr>
            <a:spLocks noChangeArrowheads="1"/>
          </p:cNvSpPr>
          <p:nvPr/>
        </p:nvSpPr>
        <p:spPr bwMode="auto">
          <a:xfrm>
            <a:off x="7391400" y="3849688"/>
            <a:ext cx="3722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rgbClr val="000000"/>
                </a:solidFill>
                <a:latin typeface="Calibri" panose="020F0502020204030204" pitchFamily="34" charset="0"/>
              </a:rPr>
              <a:t>-1</a:t>
            </a:r>
            <a:endParaRPr lang="en-GB" altLang="en-US">
              <a:solidFill>
                <a:schemeClr val="tx1"/>
              </a:solidFill>
              <a:latin typeface="Calibri" panose="020F0502020204030204" pitchFamily="34" charset="0"/>
            </a:endParaRPr>
          </a:p>
        </p:txBody>
      </p:sp>
      <p:sp>
        <p:nvSpPr>
          <p:cNvPr id="17544" name="Rectangle 14"/>
          <p:cNvSpPr>
            <a:spLocks noChangeArrowheads="1"/>
          </p:cNvSpPr>
          <p:nvPr/>
        </p:nvSpPr>
        <p:spPr bwMode="auto">
          <a:xfrm>
            <a:off x="5457826" y="3581400"/>
            <a:ext cx="3722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rgbClr val="000000"/>
                </a:solidFill>
                <a:latin typeface="Calibri" panose="020F0502020204030204" pitchFamily="34" charset="0"/>
              </a:rPr>
              <a:t>-5</a:t>
            </a:r>
            <a:endParaRPr lang="en-GB" altLang="en-US">
              <a:solidFill>
                <a:schemeClr val="tx1"/>
              </a:solidFill>
              <a:latin typeface="Calibri" panose="020F0502020204030204" pitchFamily="34" charset="0"/>
            </a:endParaRPr>
          </a:p>
        </p:txBody>
      </p:sp>
      <p:sp>
        <p:nvSpPr>
          <p:cNvPr id="17545" name="Rectangle 15"/>
          <p:cNvSpPr>
            <a:spLocks noChangeArrowheads="1"/>
          </p:cNvSpPr>
          <p:nvPr/>
        </p:nvSpPr>
        <p:spPr bwMode="auto">
          <a:xfrm>
            <a:off x="5865813" y="3581400"/>
            <a:ext cx="3722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rgbClr val="000000"/>
                </a:solidFill>
                <a:latin typeface="Calibri" panose="020F0502020204030204" pitchFamily="34" charset="0"/>
              </a:rPr>
              <a:t>-4</a:t>
            </a:r>
            <a:endParaRPr lang="en-GB" altLang="en-US">
              <a:solidFill>
                <a:schemeClr val="tx1"/>
              </a:solidFill>
              <a:latin typeface="Calibri" panose="020F0502020204030204" pitchFamily="34" charset="0"/>
            </a:endParaRPr>
          </a:p>
        </p:txBody>
      </p:sp>
      <p:sp>
        <p:nvSpPr>
          <p:cNvPr id="17546" name="Rectangle 16"/>
          <p:cNvSpPr>
            <a:spLocks noChangeArrowheads="1"/>
          </p:cNvSpPr>
          <p:nvPr/>
        </p:nvSpPr>
        <p:spPr bwMode="auto">
          <a:xfrm>
            <a:off x="6280150" y="3581400"/>
            <a:ext cx="3722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rgbClr val="000000"/>
                </a:solidFill>
                <a:latin typeface="Calibri" panose="020F0502020204030204" pitchFamily="34" charset="0"/>
              </a:rPr>
              <a:t>-3</a:t>
            </a:r>
            <a:endParaRPr lang="en-GB" altLang="en-US">
              <a:solidFill>
                <a:schemeClr val="tx1"/>
              </a:solidFill>
              <a:latin typeface="Calibri" panose="020F0502020204030204" pitchFamily="34" charset="0"/>
            </a:endParaRPr>
          </a:p>
        </p:txBody>
      </p:sp>
      <p:sp>
        <p:nvSpPr>
          <p:cNvPr id="17547" name="Rectangle 17"/>
          <p:cNvSpPr>
            <a:spLocks noChangeArrowheads="1"/>
          </p:cNvSpPr>
          <p:nvPr/>
        </p:nvSpPr>
        <p:spPr bwMode="auto">
          <a:xfrm>
            <a:off x="6683376" y="3581400"/>
            <a:ext cx="3722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rgbClr val="000000"/>
                </a:solidFill>
                <a:latin typeface="Calibri" panose="020F0502020204030204" pitchFamily="34" charset="0"/>
              </a:rPr>
              <a:t>-2</a:t>
            </a:r>
            <a:endParaRPr lang="en-GB" altLang="en-US">
              <a:solidFill>
                <a:schemeClr val="tx1"/>
              </a:solidFill>
              <a:latin typeface="Calibri" panose="020F0502020204030204" pitchFamily="34" charset="0"/>
            </a:endParaRPr>
          </a:p>
        </p:txBody>
      </p:sp>
      <p:sp>
        <p:nvSpPr>
          <p:cNvPr id="17548" name="Rectangle 18"/>
          <p:cNvSpPr>
            <a:spLocks noChangeArrowheads="1"/>
          </p:cNvSpPr>
          <p:nvPr/>
        </p:nvSpPr>
        <p:spPr bwMode="auto">
          <a:xfrm>
            <a:off x="7089775" y="3581400"/>
            <a:ext cx="3722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rgbClr val="000000"/>
                </a:solidFill>
                <a:latin typeface="Calibri" panose="020F0502020204030204" pitchFamily="34" charset="0"/>
              </a:rPr>
              <a:t>-1</a:t>
            </a:r>
            <a:endParaRPr lang="en-GB" altLang="en-US">
              <a:solidFill>
                <a:schemeClr val="tx1"/>
              </a:solidFill>
              <a:latin typeface="Calibri" panose="020F0502020204030204" pitchFamily="34" charset="0"/>
            </a:endParaRPr>
          </a:p>
        </p:txBody>
      </p:sp>
      <p:sp>
        <p:nvSpPr>
          <p:cNvPr id="17549" name="Rectangle 19"/>
          <p:cNvSpPr>
            <a:spLocks noChangeArrowheads="1"/>
          </p:cNvSpPr>
          <p:nvPr/>
        </p:nvSpPr>
        <p:spPr bwMode="auto">
          <a:xfrm>
            <a:off x="7942263" y="35814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rgbClr val="000000"/>
                </a:solidFill>
                <a:latin typeface="Calibri" panose="020F0502020204030204" pitchFamily="34" charset="0"/>
              </a:rPr>
              <a:t>1</a:t>
            </a:r>
            <a:endParaRPr lang="en-GB" altLang="en-US">
              <a:solidFill>
                <a:schemeClr val="tx1"/>
              </a:solidFill>
              <a:latin typeface="Calibri" panose="020F0502020204030204" pitchFamily="34" charset="0"/>
            </a:endParaRPr>
          </a:p>
        </p:txBody>
      </p:sp>
      <p:sp>
        <p:nvSpPr>
          <p:cNvPr id="17550" name="Rectangle 21"/>
          <p:cNvSpPr>
            <a:spLocks noChangeArrowheads="1"/>
          </p:cNvSpPr>
          <p:nvPr/>
        </p:nvSpPr>
        <p:spPr bwMode="auto">
          <a:xfrm>
            <a:off x="8348663" y="35814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rgbClr val="000000"/>
                </a:solidFill>
                <a:latin typeface="Calibri" panose="020F0502020204030204" pitchFamily="34" charset="0"/>
              </a:rPr>
              <a:t>2</a:t>
            </a:r>
            <a:endParaRPr lang="en-GB" altLang="en-US">
              <a:solidFill>
                <a:schemeClr val="tx1"/>
              </a:solidFill>
              <a:latin typeface="Calibri" panose="020F0502020204030204" pitchFamily="34" charset="0"/>
            </a:endParaRPr>
          </a:p>
        </p:txBody>
      </p:sp>
      <p:sp>
        <p:nvSpPr>
          <p:cNvPr id="17551" name="Rectangle 22"/>
          <p:cNvSpPr>
            <a:spLocks noChangeArrowheads="1"/>
          </p:cNvSpPr>
          <p:nvPr/>
        </p:nvSpPr>
        <p:spPr bwMode="auto">
          <a:xfrm>
            <a:off x="8764588" y="35814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rgbClr val="000000"/>
                </a:solidFill>
                <a:latin typeface="Calibri" panose="020F0502020204030204" pitchFamily="34" charset="0"/>
              </a:rPr>
              <a:t>3</a:t>
            </a:r>
            <a:endParaRPr lang="en-GB" altLang="en-US">
              <a:solidFill>
                <a:schemeClr val="tx1"/>
              </a:solidFill>
              <a:latin typeface="Calibri" panose="020F0502020204030204" pitchFamily="34" charset="0"/>
            </a:endParaRPr>
          </a:p>
        </p:txBody>
      </p:sp>
      <p:sp>
        <p:nvSpPr>
          <p:cNvPr id="17552" name="Rectangle 23"/>
          <p:cNvSpPr>
            <a:spLocks noChangeArrowheads="1"/>
          </p:cNvSpPr>
          <p:nvPr/>
        </p:nvSpPr>
        <p:spPr bwMode="auto">
          <a:xfrm>
            <a:off x="9167814" y="3581400"/>
            <a:ext cx="3016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rgbClr val="000000"/>
                </a:solidFill>
                <a:latin typeface="Calibri" panose="020F0502020204030204" pitchFamily="34" charset="0"/>
              </a:rPr>
              <a:t>4</a:t>
            </a:r>
            <a:endParaRPr lang="en-GB" altLang="en-US">
              <a:solidFill>
                <a:schemeClr val="tx1"/>
              </a:solidFill>
              <a:latin typeface="Calibri" panose="020F0502020204030204" pitchFamily="34" charset="0"/>
            </a:endParaRPr>
          </a:p>
        </p:txBody>
      </p:sp>
      <p:sp>
        <p:nvSpPr>
          <p:cNvPr id="17553" name="Rectangle 24"/>
          <p:cNvSpPr>
            <a:spLocks noChangeArrowheads="1"/>
          </p:cNvSpPr>
          <p:nvPr/>
        </p:nvSpPr>
        <p:spPr bwMode="auto">
          <a:xfrm>
            <a:off x="9574213" y="35814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rgbClr val="000000"/>
                </a:solidFill>
                <a:latin typeface="Calibri" panose="020F0502020204030204" pitchFamily="34" charset="0"/>
              </a:rPr>
              <a:t>5</a:t>
            </a:r>
            <a:endParaRPr lang="en-GB" altLang="en-US">
              <a:solidFill>
                <a:schemeClr val="tx1"/>
              </a:solidFill>
              <a:latin typeface="Calibri" panose="020F0502020204030204" pitchFamily="34" charset="0"/>
            </a:endParaRPr>
          </a:p>
        </p:txBody>
      </p:sp>
      <p:sp>
        <p:nvSpPr>
          <p:cNvPr id="17554" name="Rectangle 25"/>
          <p:cNvSpPr>
            <a:spLocks noChangeArrowheads="1"/>
          </p:cNvSpPr>
          <p:nvPr/>
        </p:nvSpPr>
        <p:spPr bwMode="auto">
          <a:xfrm>
            <a:off x="7431088" y="35814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rgbClr val="000000"/>
                </a:solidFill>
                <a:latin typeface="Calibri" panose="020F0502020204030204" pitchFamily="34" charset="0"/>
              </a:rPr>
              <a:t>0</a:t>
            </a:r>
            <a:endParaRPr lang="en-GB" altLang="en-US">
              <a:solidFill>
                <a:schemeClr val="tx1"/>
              </a:solidFill>
              <a:latin typeface="Calibri" panose="020F0502020204030204" pitchFamily="34" charset="0"/>
            </a:endParaRPr>
          </a:p>
        </p:txBody>
      </p:sp>
      <p:sp>
        <p:nvSpPr>
          <p:cNvPr id="17555" name="Rectangle 26"/>
          <p:cNvSpPr>
            <a:spLocks noChangeArrowheads="1"/>
          </p:cNvSpPr>
          <p:nvPr/>
        </p:nvSpPr>
        <p:spPr bwMode="auto">
          <a:xfrm>
            <a:off x="9742488" y="3429000"/>
            <a:ext cx="2840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rgbClr val="000000"/>
                </a:solidFill>
                <a:latin typeface="Calibri" panose="020F0502020204030204" pitchFamily="34" charset="0"/>
              </a:rPr>
              <a:t>x</a:t>
            </a:r>
            <a:endParaRPr lang="en-GB" altLang="en-US">
              <a:solidFill>
                <a:schemeClr val="tx1"/>
              </a:solidFill>
              <a:latin typeface="Calibri" panose="020F0502020204030204" pitchFamily="34" charset="0"/>
            </a:endParaRPr>
          </a:p>
        </p:txBody>
      </p:sp>
      <p:sp>
        <p:nvSpPr>
          <p:cNvPr id="17556" name="Rectangle 27"/>
          <p:cNvSpPr>
            <a:spLocks noChangeArrowheads="1"/>
          </p:cNvSpPr>
          <p:nvPr/>
        </p:nvSpPr>
        <p:spPr bwMode="auto">
          <a:xfrm>
            <a:off x="7737475" y="1119188"/>
            <a:ext cx="3000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rgbClr val="000000"/>
                </a:solidFill>
                <a:latin typeface="Calibri" panose="020F0502020204030204" pitchFamily="34" charset="0"/>
              </a:rPr>
              <a:t>y</a:t>
            </a:r>
            <a:endParaRPr lang="en-GB" altLang="en-US">
              <a:solidFill>
                <a:schemeClr val="tx1"/>
              </a:solidFill>
              <a:latin typeface="Calibri" panose="020F0502020204030204" pitchFamily="34" charset="0"/>
            </a:endParaRPr>
          </a:p>
        </p:txBody>
      </p:sp>
      <p:sp>
        <p:nvSpPr>
          <p:cNvPr id="34" name="Rectangle 33"/>
          <p:cNvSpPr>
            <a:spLocks noChangeArrowheads="1"/>
          </p:cNvSpPr>
          <p:nvPr/>
        </p:nvSpPr>
        <p:spPr bwMode="auto">
          <a:xfrm>
            <a:off x="2295526" y="1639888"/>
            <a:ext cx="30892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i="1" dirty="0">
                <a:solidFill>
                  <a:srgbClr val="000000"/>
                </a:solidFill>
                <a:latin typeface="Calibri" panose="020F0502020204030204" pitchFamily="34" charset="0"/>
              </a:rPr>
              <a:t>The</a:t>
            </a:r>
            <a:r>
              <a:rPr lang="en-GB" altLang="en-US" dirty="0">
                <a:solidFill>
                  <a:srgbClr val="000000"/>
                </a:solidFill>
                <a:latin typeface="Calibri" panose="020F0502020204030204" pitchFamily="34" charset="0"/>
              </a:rPr>
              <a:t> </a:t>
            </a:r>
            <a:r>
              <a:rPr lang="en-GB" altLang="en-US" i="1" dirty="0">
                <a:solidFill>
                  <a:srgbClr val="000000"/>
                </a:solidFill>
                <a:latin typeface="Calibri" panose="020F0502020204030204" pitchFamily="34" charset="0"/>
              </a:rPr>
              <a:t>shape</a:t>
            </a:r>
            <a:r>
              <a:rPr lang="en-GB" altLang="en-US" dirty="0">
                <a:solidFill>
                  <a:srgbClr val="000000"/>
                </a:solidFill>
                <a:latin typeface="Calibri" panose="020F0502020204030204" pitchFamily="34" charset="0"/>
              </a:rPr>
              <a:t> </a:t>
            </a:r>
            <a:r>
              <a:rPr lang="en-GB" altLang="en-US" i="1" dirty="0">
                <a:solidFill>
                  <a:srgbClr val="000000"/>
                </a:solidFill>
                <a:latin typeface="Calibri" panose="020F0502020204030204" pitchFamily="34" charset="0"/>
              </a:rPr>
              <a:t>has</a:t>
            </a:r>
            <a:r>
              <a:rPr lang="en-GB" altLang="en-US" dirty="0">
                <a:solidFill>
                  <a:srgbClr val="000000"/>
                </a:solidFill>
                <a:latin typeface="Calibri" panose="020F0502020204030204" pitchFamily="34" charset="0"/>
              </a:rPr>
              <a:t> </a:t>
            </a:r>
            <a:r>
              <a:rPr lang="en-GB" altLang="en-US" i="1" dirty="0">
                <a:solidFill>
                  <a:srgbClr val="000000"/>
                </a:solidFill>
                <a:latin typeface="Calibri" panose="020F0502020204030204" pitchFamily="34" charset="0"/>
              </a:rPr>
              <a:t>been</a:t>
            </a:r>
            <a:r>
              <a:rPr lang="en-GB" altLang="en-US" dirty="0">
                <a:solidFill>
                  <a:srgbClr val="000000"/>
                </a:solidFill>
                <a:latin typeface="Calibri" panose="020F0502020204030204" pitchFamily="34" charset="0"/>
              </a:rPr>
              <a:t> </a:t>
            </a:r>
            <a:r>
              <a:rPr lang="en-GB" altLang="en-US" i="1" dirty="0">
                <a:solidFill>
                  <a:srgbClr val="000000"/>
                </a:solidFill>
                <a:latin typeface="Calibri" panose="020F0502020204030204" pitchFamily="34" charset="0"/>
              </a:rPr>
              <a:t>translated</a:t>
            </a:r>
            <a:r>
              <a:rPr lang="en-GB" altLang="en-US" dirty="0">
                <a:solidFill>
                  <a:srgbClr val="000000"/>
                </a:solidFill>
                <a:latin typeface="Calibri" panose="020F0502020204030204" pitchFamily="34" charset="0"/>
              </a:rPr>
              <a:t> 3 </a:t>
            </a:r>
            <a:r>
              <a:rPr lang="en-GB" altLang="en-US" i="1" dirty="0">
                <a:solidFill>
                  <a:srgbClr val="000000"/>
                </a:solidFill>
                <a:latin typeface="Calibri" panose="020F0502020204030204" pitchFamily="34" charset="0"/>
              </a:rPr>
              <a:t>squares</a:t>
            </a:r>
            <a:r>
              <a:rPr lang="en-GB" altLang="en-US" dirty="0">
                <a:solidFill>
                  <a:srgbClr val="000000"/>
                </a:solidFill>
                <a:latin typeface="Calibri" panose="020F0502020204030204" pitchFamily="34" charset="0"/>
              </a:rPr>
              <a:t> </a:t>
            </a:r>
            <a:r>
              <a:rPr lang="en-GB" altLang="en-US" i="1" dirty="0">
                <a:solidFill>
                  <a:srgbClr val="000000"/>
                </a:solidFill>
                <a:latin typeface="Calibri" panose="020F0502020204030204" pitchFamily="34" charset="0"/>
              </a:rPr>
              <a:t>to</a:t>
            </a:r>
            <a:r>
              <a:rPr lang="en-GB" altLang="en-US" dirty="0">
                <a:solidFill>
                  <a:srgbClr val="000000"/>
                </a:solidFill>
                <a:latin typeface="Calibri" panose="020F0502020204030204" pitchFamily="34" charset="0"/>
              </a:rPr>
              <a:t> </a:t>
            </a:r>
            <a:r>
              <a:rPr lang="en-GB" altLang="en-US" i="1" dirty="0">
                <a:solidFill>
                  <a:srgbClr val="000000"/>
                </a:solidFill>
                <a:latin typeface="Calibri" panose="020F0502020204030204" pitchFamily="34" charset="0"/>
              </a:rPr>
              <a:t>the</a:t>
            </a:r>
            <a:r>
              <a:rPr lang="en-GB" altLang="en-US" dirty="0">
                <a:solidFill>
                  <a:srgbClr val="000000"/>
                </a:solidFill>
                <a:latin typeface="Calibri" panose="020F0502020204030204" pitchFamily="34" charset="0"/>
              </a:rPr>
              <a:t> </a:t>
            </a:r>
            <a:r>
              <a:rPr lang="en-GB" altLang="en-US" i="1" dirty="0">
                <a:solidFill>
                  <a:srgbClr val="000000"/>
                </a:solidFill>
                <a:latin typeface="Calibri" panose="020F0502020204030204" pitchFamily="34" charset="0"/>
              </a:rPr>
              <a:t>right</a:t>
            </a:r>
            <a:r>
              <a:rPr lang="en-GB" altLang="en-US" dirty="0">
                <a:solidFill>
                  <a:srgbClr val="000000"/>
                </a:solidFill>
                <a:latin typeface="Calibri" panose="020F0502020204030204" pitchFamily="34" charset="0"/>
              </a:rPr>
              <a:t> </a:t>
            </a:r>
            <a:r>
              <a:rPr lang="en-GB" altLang="en-US" i="1" dirty="0">
                <a:solidFill>
                  <a:srgbClr val="000000"/>
                </a:solidFill>
                <a:latin typeface="Calibri" panose="020F0502020204030204" pitchFamily="34" charset="0"/>
              </a:rPr>
              <a:t>and</a:t>
            </a:r>
            <a:r>
              <a:rPr lang="en-GB" altLang="en-US" dirty="0">
                <a:solidFill>
                  <a:srgbClr val="000000"/>
                </a:solidFill>
                <a:latin typeface="Calibri" panose="020F0502020204030204" pitchFamily="34" charset="0"/>
              </a:rPr>
              <a:t> </a:t>
            </a:r>
            <a:br>
              <a:rPr lang="en-GB" altLang="en-US" dirty="0">
                <a:solidFill>
                  <a:srgbClr val="000000"/>
                </a:solidFill>
                <a:latin typeface="Calibri" panose="020F0502020204030204" pitchFamily="34" charset="0"/>
              </a:rPr>
            </a:br>
            <a:r>
              <a:rPr lang="en-GB" altLang="en-US" b="1" dirty="0">
                <a:solidFill>
                  <a:srgbClr val="000000"/>
                </a:solidFill>
                <a:latin typeface="Calibri" panose="020F0502020204030204" pitchFamily="34" charset="0"/>
              </a:rPr>
              <a:t>4 </a:t>
            </a:r>
            <a:r>
              <a:rPr lang="en-GB" altLang="en-US" b="1" i="1" dirty="0">
                <a:solidFill>
                  <a:srgbClr val="000000"/>
                </a:solidFill>
                <a:latin typeface="Calibri" panose="020F0502020204030204" pitchFamily="34" charset="0"/>
              </a:rPr>
              <a:t>squares</a:t>
            </a:r>
            <a:r>
              <a:rPr lang="en-GB" altLang="en-US" b="1" dirty="0">
                <a:solidFill>
                  <a:srgbClr val="000000"/>
                </a:solidFill>
                <a:latin typeface="Calibri" panose="020F0502020204030204" pitchFamily="34" charset="0"/>
              </a:rPr>
              <a:t> </a:t>
            </a:r>
            <a:r>
              <a:rPr lang="en-GB" altLang="en-US" b="1" i="1" dirty="0">
                <a:solidFill>
                  <a:srgbClr val="000000"/>
                </a:solidFill>
                <a:latin typeface="Calibri" panose="020F0502020204030204" pitchFamily="34" charset="0"/>
              </a:rPr>
              <a:t>down</a:t>
            </a:r>
            <a:r>
              <a:rPr lang="en-GB" altLang="en-US" dirty="0">
                <a:solidFill>
                  <a:srgbClr val="000000"/>
                </a:solidFill>
                <a:latin typeface="Calibri" panose="020F0502020204030204" pitchFamily="34" charset="0"/>
              </a:rPr>
              <a:t>.</a:t>
            </a:r>
          </a:p>
        </p:txBody>
      </p:sp>
      <p:sp>
        <p:nvSpPr>
          <p:cNvPr id="35" name="Rectangle 34"/>
          <p:cNvSpPr/>
          <p:nvPr/>
        </p:nvSpPr>
        <p:spPr>
          <a:xfrm rot="10800000">
            <a:off x="6080125" y="2041525"/>
            <a:ext cx="1606550" cy="808038"/>
          </a:xfrm>
          <a:prstGeom prst="rect">
            <a:avLst/>
          </a:prstGeom>
          <a:solidFill>
            <a:srgbClr val="EC73A8">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7559" name="Rectangle 29"/>
          <p:cNvSpPr>
            <a:spLocks noChangeArrowheads="1"/>
          </p:cNvSpPr>
          <p:nvPr/>
        </p:nvSpPr>
        <p:spPr bwMode="auto">
          <a:xfrm rot="16200000">
            <a:off x="7488238" y="4192588"/>
            <a:ext cx="1857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endParaRPr lang="en-GB" altLang="en-US" sz="2400">
              <a:solidFill>
                <a:schemeClr val="bg1"/>
              </a:solidFill>
            </a:endParaRPr>
          </a:p>
        </p:txBody>
      </p:sp>
      <p:sp>
        <p:nvSpPr>
          <p:cNvPr id="4" name="Rectangle 3"/>
          <p:cNvSpPr>
            <a:spLocks noChangeArrowheads="1"/>
          </p:cNvSpPr>
          <p:nvPr/>
        </p:nvSpPr>
        <p:spPr bwMode="auto">
          <a:xfrm>
            <a:off x="2212975" y="2633664"/>
            <a:ext cx="321468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i="1" dirty="0" smtClean="0">
                <a:solidFill>
                  <a:srgbClr val="000000"/>
                </a:solidFill>
                <a:latin typeface="Calibri" panose="020F0502020204030204" pitchFamily="34" charset="0"/>
              </a:rPr>
              <a:t>What are he coordinates</a:t>
            </a:r>
            <a:r>
              <a:rPr lang="en-GB" altLang="en-US" dirty="0" smtClean="0">
                <a:solidFill>
                  <a:srgbClr val="000000"/>
                </a:solidFill>
                <a:latin typeface="Calibri" panose="020F0502020204030204" pitchFamily="34" charset="0"/>
              </a:rPr>
              <a:t> </a:t>
            </a:r>
            <a:r>
              <a:rPr lang="en-GB" altLang="en-US" i="1" dirty="0">
                <a:solidFill>
                  <a:srgbClr val="000000"/>
                </a:solidFill>
                <a:latin typeface="Calibri" panose="020F0502020204030204" pitchFamily="34" charset="0"/>
              </a:rPr>
              <a:t>of</a:t>
            </a:r>
            <a:r>
              <a:rPr lang="en-GB" altLang="en-US" dirty="0">
                <a:solidFill>
                  <a:srgbClr val="000000"/>
                </a:solidFill>
                <a:latin typeface="Calibri" panose="020F0502020204030204" pitchFamily="34" charset="0"/>
              </a:rPr>
              <a:t> </a:t>
            </a:r>
            <a:r>
              <a:rPr lang="en-GB" altLang="en-US" i="1" dirty="0">
                <a:solidFill>
                  <a:srgbClr val="000000"/>
                </a:solidFill>
                <a:latin typeface="Calibri" panose="020F0502020204030204" pitchFamily="34" charset="0"/>
              </a:rPr>
              <a:t>the</a:t>
            </a:r>
            <a:r>
              <a:rPr lang="en-GB" altLang="en-US" dirty="0">
                <a:solidFill>
                  <a:srgbClr val="000000"/>
                </a:solidFill>
                <a:latin typeface="Calibri" panose="020F0502020204030204" pitchFamily="34" charset="0"/>
              </a:rPr>
              <a:t> </a:t>
            </a:r>
            <a:r>
              <a:rPr lang="en-GB" altLang="en-US" i="1" dirty="0">
                <a:solidFill>
                  <a:srgbClr val="000000"/>
                </a:solidFill>
                <a:latin typeface="Calibri" panose="020F0502020204030204" pitchFamily="34" charset="0"/>
              </a:rPr>
              <a:t>black</a:t>
            </a:r>
            <a:r>
              <a:rPr lang="en-GB" altLang="en-US" dirty="0">
                <a:solidFill>
                  <a:srgbClr val="000000"/>
                </a:solidFill>
                <a:latin typeface="Calibri" panose="020F0502020204030204" pitchFamily="34" charset="0"/>
              </a:rPr>
              <a:t> </a:t>
            </a:r>
            <a:r>
              <a:rPr lang="en-GB" altLang="en-US" i="1" dirty="0">
                <a:solidFill>
                  <a:srgbClr val="000000"/>
                </a:solidFill>
                <a:latin typeface="Calibri" panose="020F0502020204030204" pitchFamily="34" charset="0"/>
              </a:rPr>
              <a:t>point</a:t>
            </a:r>
            <a:r>
              <a:rPr lang="en-GB" altLang="en-US" dirty="0">
                <a:solidFill>
                  <a:srgbClr val="000000"/>
                </a:solidFill>
                <a:latin typeface="Calibri" panose="020F0502020204030204" pitchFamily="34" charset="0"/>
              </a:rPr>
              <a:t> </a:t>
            </a:r>
            <a:r>
              <a:rPr lang="en-GB" altLang="en-US" i="1" dirty="0">
                <a:solidFill>
                  <a:srgbClr val="000000"/>
                </a:solidFill>
                <a:latin typeface="Calibri" panose="020F0502020204030204" pitchFamily="34" charset="0"/>
              </a:rPr>
              <a:t>on</a:t>
            </a:r>
            <a:r>
              <a:rPr lang="en-GB" altLang="en-US" dirty="0">
                <a:solidFill>
                  <a:srgbClr val="000000"/>
                </a:solidFill>
                <a:latin typeface="Calibri" panose="020F0502020204030204" pitchFamily="34" charset="0"/>
              </a:rPr>
              <a:t> </a:t>
            </a:r>
            <a:r>
              <a:rPr lang="en-GB" altLang="en-US" i="1" dirty="0">
                <a:solidFill>
                  <a:srgbClr val="000000"/>
                </a:solidFill>
                <a:latin typeface="Calibri" panose="020F0502020204030204" pitchFamily="34" charset="0"/>
              </a:rPr>
              <a:t>shape</a:t>
            </a:r>
            <a:r>
              <a:rPr lang="en-GB" altLang="en-US" dirty="0">
                <a:solidFill>
                  <a:srgbClr val="000000"/>
                </a:solidFill>
                <a:latin typeface="Calibri" panose="020F0502020204030204" pitchFamily="34" charset="0"/>
              </a:rPr>
              <a:t> A </a:t>
            </a:r>
            <a:r>
              <a:rPr lang="en-GB" altLang="en-US" i="1" dirty="0">
                <a:solidFill>
                  <a:srgbClr val="000000"/>
                </a:solidFill>
                <a:latin typeface="Calibri" panose="020F0502020204030204" pitchFamily="34" charset="0"/>
              </a:rPr>
              <a:t>and</a:t>
            </a:r>
            <a:r>
              <a:rPr lang="en-GB" altLang="en-US" dirty="0">
                <a:solidFill>
                  <a:srgbClr val="000000"/>
                </a:solidFill>
                <a:latin typeface="Calibri" panose="020F0502020204030204" pitchFamily="34" charset="0"/>
              </a:rPr>
              <a:t> </a:t>
            </a:r>
            <a:r>
              <a:rPr lang="en-GB" altLang="en-US" i="1" dirty="0">
                <a:solidFill>
                  <a:srgbClr val="000000"/>
                </a:solidFill>
                <a:latin typeface="Calibri" panose="020F0502020204030204" pitchFamily="34" charset="0"/>
              </a:rPr>
              <a:t>shape</a:t>
            </a:r>
            <a:r>
              <a:rPr lang="en-GB" altLang="en-US" dirty="0">
                <a:solidFill>
                  <a:srgbClr val="000000"/>
                </a:solidFill>
                <a:latin typeface="Calibri" panose="020F0502020204030204" pitchFamily="34" charset="0"/>
              </a:rPr>
              <a:t> B?</a:t>
            </a:r>
          </a:p>
        </p:txBody>
      </p:sp>
      <p:sp>
        <p:nvSpPr>
          <p:cNvPr id="17561" name="Rectangle 35"/>
          <p:cNvSpPr>
            <a:spLocks noChangeArrowheads="1"/>
          </p:cNvSpPr>
          <p:nvPr/>
        </p:nvSpPr>
        <p:spPr bwMode="auto">
          <a:xfrm>
            <a:off x="6589714" y="2195513"/>
            <a:ext cx="5683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bg1"/>
                </a:solidFill>
                <a:latin typeface="Calibri" panose="020F0502020204030204" pitchFamily="34" charset="0"/>
              </a:rPr>
              <a:t>A</a:t>
            </a:r>
          </a:p>
        </p:txBody>
      </p:sp>
      <p:sp>
        <p:nvSpPr>
          <p:cNvPr id="29" name="Oval 28"/>
          <p:cNvSpPr/>
          <p:nvPr/>
        </p:nvSpPr>
        <p:spPr>
          <a:xfrm>
            <a:off x="5981700" y="2760663"/>
            <a:ext cx="209550" cy="2095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2" name="Rectangle 31"/>
          <p:cNvSpPr>
            <a:spLocks noChangeArrowheads="1"/>
          </p:cNvSpPr>
          <p:nvPr/>
        </p:nvSpPr>
        <p:spPr bwMode="auto">
          <a:xfrm>
            <a:off x="2279650" y="3556000"/>
            <a:ext cx="2667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i="1" dirty="0">
                <a:solidFill>
                  <a:srgbClr val="C00000"/>
                </a:solidFill>
                <a:latin typeface="Calibri" panose="020F0502020204030204" pitchFamily="34" charset="0"/>
              </a:rPr>
              <a:t>(-4,2</a:t>
            </a:r>
            <a:r>
              <a:rPr lang="en-GB" altLang="en-US" dirty="0" smtClean="0">
                <a:solidFill>
                  <a:srgbClr val="C00000"/>
                </a:solidFill>
                <a:latin typeface="Calibri" panose="020F0502020204030204" pitchFamily="34" charset="0"/>
              </a:rPr>
              <a:t>)</a:t>
            </a:r>
            <a:endParaRPr lang="en-GB" altLang="en-US" dirty="0">
              <a:solidFill>
                <a:srgbClr val="C00000"/>
              </a:solidFill>
              <a:latin typeface="Calibri" panose="020F0502020204030204" pitchFamily="34" charset="0"/>
            </a:endParaRPr>
          </a:p>
        </p:txBody>
      </p:sp>
      <p:grpSp>
        <p:nvGrpSpPr>
          <p:cNvPr id="33" name="Group 32"/>
          <p:cNvGrpSpPr>
            <a:grpSpLocks/>
          </p:cNvGrpSpPr>
          <p:nvPr/>
        </p:nvGrpSpPr>
        <p:grpSpPr bwMode="auto">
          <a:xfrm>
            <a:off x="5981701" y="2039939"/>
            <a:ext cx="1704975" cy="928687"/>
            <a:chOff x="4456924" y="2040361"/>
            <a:chExt cx="1705479" cy="928118"/>
          </a:xfrm>
        </p:grpSpPr>
        <p:sp>
          <p:nvSpPr>
            <p:cNvPr id="40" name="Rectangle 39"/>
            <p:cNvSpPr/>
            <p:nvPr/>
          </p:nvSpPr>
          <p:spPr>
            <a:xfrm rot="10800000">
              <a:off x="4555378" y="2040361"/>
              <a:ext cx="1607025" cy="807542"/>
            </a:xfrm>
            <a:prstGeom prst="rect">
              <a:avLst/>
            </a:prstGeom>
            <a:solidFill>
              <a:srgbClr val="EC73A8">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7568" name="Rectangle 40"/>
            <p:cNvSpPr>
              <a:spLocks noChangeArrowheads="1"/>
            </p:cNvSpPr>
            <p:nvPr/>
          </p:nvSpPr>
          <p:spPr bwMode="auto">
            <a:xfrm>
              <a:off x="5049812" y="2220623"/>
              <a:ext cx="56794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bg1"/>
                  </a:solidFill>
                  <a:latin typeface="Calibri" panose="020F0502020204030204" pitchFamily="34" charset="0"/>
                </a:rPr>
                <a:t>B</a:t>
              </a:r>
            </a:p>
          </p:txBody>
        </p:sp>
        <p:sp>
          <p:nvSpPr>
            <p:cNvPr id="42" name="Oval 41"/>
            <p:cNvSpPr/>
            <p:nvPr/>
          </p:nvSpPr>
          <p:spPr>
            <a:xfrm>
              <a:off x="4456924" y="2759057"/>
              <a:ext cx="209612" cy="2094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pic>
        <p:nvPicPr>
          <p:cNvPr id="41" name="Picture 40"/>
          <p:cNvPicPr>
            <a:picLocks noChangeAspect="1"/>
          </p:cNvPicPr>
          <p:nvPr/>
        </p:nvPicPr>
        <p:blipFill>
          <a:blip r:embed="rId2"/>
          <a:stretch>
            <a:fillRect/>
          </a:stretch>
        </p:blipFill>
        <p:spPr>
          <a:xfrm>
            <a:off x="10799222" y="225290"/>
            <a:ext cx="1148937" cy="1176077"/>
          </a:xfrm>
          <a:prstGeom prst="rect">
            <a:avLst/>
          </a:prstGeom>
        </p:spPr>
      </p:pic>
      <p:sp>
        <p:nvSpPr>
          <p:cNvPr id="45" name="Rectangle 44"/>
          <p:cNvSpPr>
            <a:spLocks noChangeArrowheads="1"/>
          </p:cNvSpPr>
          <p:nvPr/>
        </p:nvSpPr>
        <p:spPr bwMode="auto">
          <a:xfrm>
            <a:off x="2279650" y="3993097"/>
            <a:ext cx="2667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i="1" dirty="0" smtClean="0">
                <a:solidFill>
                  <a:srgbClr val="C00000"/>
                </a:solidFill>
                <a:latin typeface="Calibri" panose="020F0502020204030204" pitchFamily="34" charset="0"/>
              </a:rPr>
              <a:t>(-</a:t>
            </a:r>
            <a:r>
              <a:rPr lang="en-GB" altLang="en-US" dirty="0" smtClean="0">
                <a:solidFill>
                  <a:srgbClr val="C00000"/>
                </a:solidFill>
                <a:latin typeface="Calibri" panose="020F0502020204030204" pitchFamily="34" charset="0"/>
              </a:rPr>
              <a:t>1</a:t>
            </a:r>
            <a:r>
              <a:rPr lang="en-GB" altLang="en-US" i="1" dirty="0" smtClean="0">
                <a:solidFill>
                  <a:srgbClr val="C00000"/>
                </a:solidFill>
                <a:latin typeface="Calibri" panose="020F0502020204030204" pitchFamily="34" charset="0"/>
              </a:rPr>
              <a:t>,-</a:t>
            </a:r>
            <a:r>
              <a:rPr lang="en-GB" altLang="en-US" dirty="0" smtClean="0">
                <a:solidFill>
                  <a:srgbClr val="C00000"/>
                </a:solidFill>
                <a:latin typeface="Calibri" panose="020F0502020204030204" pitchFamily="34" charset="0"/>
              </a:rPr>
              <a:t>2)</a:t>
            </a:r>
            <a:endParaRPr lang="en-GB" altLang="en-US" dirty="0">
              <a:solidFill>
                <a:srgbClr val="C00000"/>
              </a:solidFill>
              <a:latin typeface="Calibri" panose="020F0502020204030204" pitchFamily="34" charset="0"/>
            </a:endParaRPr>
          </a:p>
        </p:txBody>
      </p:sp>
      <p:pic>
        <p:nvPicPr>
          <p:cNvPr id="46" name="Picture 4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087" y="5711759"/>
            <a:ext cx="1254732" cy="931732"/>
          </a:xfrm>
          <a:prstGeom prst="rect">
            <a:avLst/>
          </a:prstGeom>
        </p:spPr>
      </p:pic>
    </p:spTree>
    <p:extLst>
      <p:ext uri="{BB962C8B-B14F-4D97-AF65-F5344CB8AC3E}">
        <p14:creationId xmlns:p14="http://schemas.microsoft.com/office/powerpoint/2010/main" val="6574133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750"/>
                                        <p:tgtEl>
                                          <p:spTgt spid="34"/>
                                        </p:tgtEl>
                                      </p:cBhvr>
                                    </p:animEffect>
                                  </p:childTnLst>
                                </p:cTn>
                              </p:par>
                            </p:childTnLst>
                          </p:cTn>
                        </p:par>
                        <p:par>
                          <p:cTn id="8" fill="hold" nodeType="afterGroup">
                            <p:stCondLst>
                              <p:cond delay="750"/>
                            </p:stCondLst>
                            <p:childTnLst>
                              <p:par>
                                <p:cTn id="9" presetID="10" presetClass="entr" presetSubtype="0" fill="hold" nodeType="afterEffect">
                                  <p:stCondLst>
                                    <p:cond delay="5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750"/>
                                        <p:tgtEl>
                                          <p:spTgt spid="33"/>
                                        </p:tgtEl>
                                      </p:cBhvr>
                                    </p:animEffect>
                                  </p:childTnLst>
                                </p:cTn>
                              </p:par>
                            </p:childTnLst>
                          </p:cTn>
                        </p:par>
                        <p:par>
                          <p:cTn id="12" fill="hold" nodeType="afterGroup">
                            <p:stCondLst>
                              <p:cond delay="1550"/>
                            </p:stCondLst>
                            <p:childTnLst>
                              <p:par>
                                <p:cTn id="13" presetID="63" presetClass="path" presetSubtype="0" accel="50000" decel="50000" fill="hold" nodeType="afterEffect">
                                  <p:stCondLst>
                                    <p:cond delay="0"/>
                                  </p:stCondLst>
                                  <p:childTnLst>
                                    <p:animMotion origin="layout" path="M 8.33333E-7 3.7037E-6 L 0.13316 -0.00024 " pathEditMode="relative" rAng="0" ptsTypes="AA">
                                      <p:cBhvr>
                                        <p:cTn id="14" dur="2000" fill="hold"/>
                                        <p:tgtEl>
                                          <p:spTgt spid="33"/>
                                        </p:tgtEl>
                                        <p:attrNameLst>
                                          <p:attrName>ppt_x</p:attrName>
                                          <p:attrName>ppt_y</p:attrName>
                                        </p:attrNameLst>
                                      </p:cBhvr>
                                      <p:rCtr x="6649" y="-23"/>
                                    </p:animMotion>
                                  </p:childTnLst>
                                </p:cTn>
                              </p:par>
                            </p:childTnLst>
                          </p:cTn>
                        </p:par>
                        <p:par>
                          <p:cTn id="15" fill="hold" nodeType="afterGroup">
                            <p:stCondLst>
                              <p:cond delay="3550"/>
                            </p:stCondLst>
                            <p:childTnLst>
                              <p:par>
                                <p:cTn id="16" presetID="42" presetClass="path" presetSubtype="0" accel="50000" decel="50000" fill="hold" nodeType="afterEffect">
                                  <p:stCondLst>
                                    <p:cond delay="0"/>
                                  </p:stCondLst>
                                  <p:childTnLst>
                                    <p:animMotion origin="layout" path="M 0.13316 0.00115 L 0.13316 0.23426 " pathEditMode="relative" rAng="0" ptsTypes="AA">
                                      <p:cBhvr>
                                        <p:cTn id="17" dur="2000" fill="hold"/>
                                        <p:tgtEl>
                                          <p:spTgt spid="33"/>
                                        </p:tgtEl>
                                        <p:attrNameLst>
                                          <p:attrName>ppt_x</p:attrName>
                                          <p:attrName>ppt_y</p:attrName>
                                        </p:attrNameLst>
                                      </p:cBhvr>
                                      <p:rCtr x="0" y="11644"/>
                                    </p:animMotion>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750"/>
                                        <p:tgtEl>
                                          <p:spTgt spid="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75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fade">
                                      <p:cBhvr>
                                        <p:cTn id="32" dur="75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 grpId="0"/>
      <p:bldP spid="32" grpId="0"/>
      <p:bldP spid="45"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011" y="190386"/>
            <a:ext cx="10455429" cy="461665"/>
          </a:xfrm>
          <a:prstGeom prst="rect">
            <a:avLst/>
          </a:prstGeom>
          <a:noFill/>
        </p:spPr>
        <p:txBody>
          <a:bodyPr wrap="square" rtlCol="0">
            <a:spAutoFit/>
          </a:bodyPr>
          <a:lstStyle/>
          <a:p>
            <a:r>
              <a:rPr lang="en-GB" sz="2400" i="1" dirty="0" smtClean="0">
                <a:solidFill>
                  <a:srgbClr val="C00000"/>
                </a:solidFill>
                <a:latin typeface="Calibri" panose="020F0502020204030204" pitchFamily="34" charset="0"/>
              </a:rPr>
              <a:t>Task 1:</a:t>
            </a: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011" y="5617579"/>
            <a:ext cx="1299108" cy="964684"/>
          </a:xfrm>
          <a:prstGeom prst="rect">
            <a:avLst/>
          </a:prstGeom>
        </p:spPr>
      </p:pic>
      <p:pic>
        <p:nvPicPr>
          <p:cNvPr id="5" name="Picture 4"/>
          <p:cNvPicPr>
            <a:picLocks noChangeAspect="1"/>
          </p:cNvPicPr>
          <p:nvPr/>
        </p:nvPicPr>
        <p:blipFill>
          <a:blip r:embed="rId3"/>
          <a:stretch>
            <a:fillRect/>
          </a:stretch>
        </p:blipFill>
        <p:spPr>
          <a:xfrm>
            <a:off x="1325211" y="1056655"/>
            <a:ext cx="4644747" cy="4525651"/>
          </a:xfrm>
          <a:prstGeom prst="rect">
            <a:avLst/>
          </a:prstGeom>
        </p:spPr>
      </p:pic>
      <p:pic>
        <p:nvPicPr>
          <p:cNvPr id="7" name="Picture 6"/>
          <p:cNvPicPr>
            <a:picLocks noChangeAspect="1"/>
          </p:cNvPicPr>
          <p:nvPr/>
        </p:nvPicPr>
        <p:blipFill>
          <a:blip r:embed="rId4"/>
          <a:stretch>
            <a:fillRect/>
          </a:stretch>
        </p:blipFill>
        <p:spPr>
          <a:xfrm>
            <a:off x="6392474" y="1949294"/>
            <a:ext cx="4655627" cy="2875254"/>
          </a:xfrm>
          <a:prstGeom prst="rect">
            <a:avLst/>
          </a:prstGeom>
          <a:ln>
            <a:solidFill>
              <a:schemeClr val="tx1"/>
            </a:solidFill>
          </a:ln>
        </p:spPr>
      </p:pic>
    </p:spTree>
    <p:extLst>
      <p:ext uri="{BB962C8B-B14F-4D97-AF65-F5344CB8AC3E}">
        <p14:creationId xmlns:p14="http://schemas.microsoft.com/office/powerpoint/2010/main" val="2811076485"/>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011" y="190386"/>
            <a:ext cx="10455429" cy="461665"/>
          </a:xfrm>
          <a:prstGeom prst="rect">
            <a:avLst/>
          </a:prstGeom>
          <a:noFill/>
        </p:spPr>
        <p:txBody>
          <a:bodyPr wrap="square" rtlCol="0">
            <a:spAutoFit/>
          </a:bodyPr>
          <a:lstStyle/>
          <a:p>
            <a:r>
              <a:rPr lang="en-GB" sz="2400" i="1" dirty="0" smtClean="0">
                <a:solidFill>
                  <a:srgbClr val="C00000"/>
                </a:solidFill>
                <a:latin typeface="Calibri" panose="020F0502020204030204" pitchFamily="34" charset="0"/>
              </a:rPr>
              <a:t>Task 1 answers:</a:t>
            </a: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011" y="5617579"/>
            <a:ext cx="1299108" cy="964684"/>
          </a:xfrm>
          <a:prstGeom prst="rect">
            <a:avLst/>
          </a:prstGeom>
        </p:spPr>
      </p:pic>
      <p:pic>
        <p:nvPicPr>
          <p:cNvPr id="5" name="Picture 4"/>
          <p:cNvPicPr>
            <a:picLocks noChangeAspect="1"/>
          </p:cNvPicPr>
          <p:nvPr/>
        </p:nvPicPr>
        <p:blipFill>
          <a:blip r:embed="rId3"/>
          <a:stretch>
            <a:fillRect/>
          </a:stretch>
        </p:blipFill>
        <p:spPr>
          <a:xfrm>
            <a:off x="1325211" y="1056655"/>
            <a:ext cx="4644747" cy="4525651"/>
          </a:xfrm>
          <a:prstGeom prst="rect">
            <a:avLst/>
          </a:prstGeom>
        </p:spPr>
      </p:pic>
      <p:pic>
        <p:nvPicPr>
          <p:cNvPr id="2" name="Picture 1"/>
          <p:cNvPicPr>
            <a:picLocks noChangeAspect="1"/>
          </p:cNvPicPr>
          <p:nvPr/>
        </p:nvPicPr>
        <p:blipFill>
          <a:blip r:embed="rId4"/>
          <a:stretch>
            <a:fillRect/>
          </a:stretch>
        </p:blipFill>
        <p:spPr>
          <a:xfrm>
            <a:off x="6488268" y="2039518"/>
            <a:ext cx="4599031" cy="2877921"/>
          </a:xfrm>
          <a:prstGeom prst="rect">
            <a:avLst/>
          </a:prstGeom>
          <a:ln>
            <a:solidFill>
              <a:schemeClr val="tx1"/>
            </a:solidFill>
          </a:ln>
        </p:spPr>
      </p:pic>
    </p:spTree>
    <p:extLst>
      <p:ext uri="{BB962C8B-B14F-4D97-AF65-F5344CB8AC3E}">
        <p14:creationId xmlns:p14="http://schemas.microsoft.com/office/powerpoint/2010/main" val="1118797112"/>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011" y="190386"/>
            <a:ext cx="10455429" cy="461665"/>
          </a:xfrm>
          <a:prstGeom prst="rect">
            <a:avLst/>
          </a:prstGeom>
          <a:noFill/>
        </p:spPr>
        <p:txBody>
          <a:bodyPr wrap="square" rtlCol="0">
            <a:spAutoFit/>
          </a:bodyPr>
          <a:lstStyle/>
          <a:p>
            <a:r>
              <a:rPr lang="en-GB" sz="2400" i="1" dirty="0" smtClean="0">
                <a:solidFill>
                  <a:srgbClr val="C00000"/>
                </a:solidFill>
                <a:latin typeface="Calibri" panose="020F0502020204030204" pitchFamily="34" charset="0"/>
              </a:rPr>
              <a:t>Task 2:</a:t>
            </a: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011" y="5617579"/>
            <a:ext cx="1299108" cy="964684"/>
          </a:xfrm>
          <a:prstGeom prst="rect">
            <a:avLst/>
          </a:prstGeom>
        </p:spPr>
      </p:pic>
      <p:pic>
        <p:nvPicPr>
          <p:cNvPr id="2" name="Picture 1"/>
          <p:cNvPicPr>
            <a:picLocks noChangeAspect="1"/>
          </p:cNvPicPr>
          <p:nvPr/>
        </p:nvPicPr>
        <p:blipFill>
          <a:blip r:embed="rId3"/>
          <a:stretch>
            <a:fillRect/>
          </a:stretch>
        </p:blipFill>
        <p:spPr>
          <a:xfrm>
            <a:off x="1287070" y="1173041"/>
            <a:ext cx="3990324" cy="4046076"/>
          </a:xfrm>
          <a:prstGeom prst="rect">
            <a:avLst/>
          </a:prstGeom>
        </p:spPr>
      </p:pic>
      <p:sp>
        <p:nvSpPr>
          <p:cNvPr id="8" name="TextBox 7"/>
          <p:cNvSpPr txBox="1"/>
          <p:nvPr/>
        </p:nvSpPr>
        <p:spPr>
          <a:xfrm>
            <a:off x="5216434" y="2442317"/>
            <a:ext cx="6824312" cy="2246769"/>
          </a:xfrm>
          <a:prstGeom prst="rect">
            <a:avLst/>
          </a:prstGeom>
          <a:noFill/>
        </p:spPr>
        <p:txBody>
          <a:bodyPr wrap="square" rtlCol="0">
            <a:spAutoFit/>
          </a:bodyPr>
          <a:lstStyle/>
          <a:p>
            <a:r>
              <a:rPr lang="en-GB" sz="2800" i="1" dirty="0" smtClean="0">
                <a:solidFill>
                  <a:srgbClr val="C00000"/>
                </a:solidFill>
              </a:rPr>
              <a:t>“The </a:t>
            </a:r>
            <a:r>
              <a:rPr lang="en-GB" sz="2800" i="1" dirty="0">
                <a:solidFill>
                  <a:srgbClr val="C00000"/>
                </a:solidFill>
              </a:rPr>
              <a:t>translation from A to B is 1 right and 1 </a:t>
            </a:r>
            <a:r>
              <a:rPr lang="en-GB" sz="2800" i="1" dirty="0" smtClean="0">
                <a:solidFill>
                  <a:srgbClr val="C00000"/>
                </a:solidFill>
              </a:rPr>
              <a:t>up.”</a:t>
            </a:r>
          </a:p>
          <a:p>
            <a:endParaRPr lang="en-GB" sz="2800" i="1" dirty="0">
              <a:solidFill>
                <a:schemeClr val="accent5">
                  <a:lumMod val="50000"/>
                </a:schemeClr>
              </a:solidFill>
            </a:endParaRPr>
          </a:p>
          <a:p>
            <a:r>
              <a:rPr lang="en-GB" sz="2800" i="1" dirty="0" smtClean="0">
                <a:solidFill>
                  <a:schemeClr val="accent5">
                    <a:lumMod val="50000"/>
                  </a:schemeClr>
                </a:solidFill>
              </a:rPr>
              <a:t>Do you agree?</a:t>
            </a:r>
          </a:p>
          <a:p>
            <a:r>
              <a:rPr lang="en-GB" sz="2800" i="1" dirty="0" smtClean="0">
                <a:solidFill>
                  <a:schemeClr val="accent5">
                    <a:lumMod val="50000"/>
                  </a:schemeClr>
                </a:solidFill>
              </a:rPr>
              <a:t>Explain your answer.</a:t>
            </a:r>
            <a:endParaRPr lang="en-GB" sz="2800" i="1" dirty="0">
              <a:solidFill>
                <a:schemeClr val="accent5">
                  <a:lumMod val="50000"/>
                </a:schemeClr>
              </a:solidFill>
            </a:endParaRPr>
          </a:p>
        </p:txBody>
      </p:sp>
    </p:spTree>
    <p:extLst>
      <p:ext uri="{BB962C8B-B14F-4D97-AF65-F5344CB8AC3E}">
        <p14:creationId xmlns:p14="http://schemas.microsoft.com/office/powerpoint/2010/main" val="32367594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标题 57345"/>
          <p:cNvSpPr>
            <a:spLocks noGrp="1" noChangeArrowheads="1"/>
          </p:cNvSpPr>
          <p:nvPr>
            <p:ph type="title"/>
          </p:nvPr>
        </p:nvSpPr>
        <p:spPr>
          <a:xfrm>
            <a:off x="316328" y="284085"/>
            <a:ext cx="10336876" cy="1054386"/>
          </a:xfrm>
        </p:spPr>
        <p:txBody>
          <a:bodyPr>
            <a:normAutofit/>
          </a:bodyPr>
          <a:lstStyle/>
          <a:p>
            <a:pPr eaLnBrk="1" hangingPunct="1"/>
            <a:r>
              <a:rPr lang="en-GB" altLang="zh-CN" dirty="0">
                <a:solidFill>
                  <a:srgbClr val="C00000"/>
                </a:solidFill>
              </a:rPr>
              <a:t>The first and second quadrant</a:t>
            </a:r>
            <a:endParaRPr lang="zh-CN" altLang="en-US" dirty="0">
              <a:solidFill>
                <a:srgbClr val="C00000"/>
              </a:solidFill>
            </a:endParaRPr>
          </a:p>
        </p:txBody>
      </p:sp>
      <p:pic>
        <p:nvPicPr>
          <p:cNvPr id="17" name="Picture 16">
            <a:extLst>
              <a:ext uri="{FF2B5EF4-FFF2-40B4-BE49-F238E27FC236}">
                <a16:creationId xmlns:a16="http://schemas.microsoft.com/office/drawing/2014/main" id="{A00529FC-DCC3-4931-88BB-AC5D56E4929E}"/>
              </a:ext>
            </a:extLst>
          </p:cNvPr>
          <p:cNvPicPr>
            <a:picLocks noChangeAspect="1"/>
          </p:cNvPicPr>
          <p:nvPr/>
        </p:nvPicPr>
        <p:blipFill rotWithShape="1">
          <a:blip r:embed="rId3"/>
          <a:srcRect l="31563" t="30666" r="44500" b="24148"/>
          <a:stretch/>
        </p:blipFill>
        <p:spPr>
          <a:xfrm>
            <a:off x="316328" y="1418916"/>
            <a:ext cx="4663440" cy="4951799"/>
          </a:xfrm>
          <a:prstGeom prst="rect">
            <a:avLst/>
          </a:prstGeom>
        </p:spPr>
      </p:pic>
      <p:sp>
        <p:nvSpPr>
          <p:cNvPr id="56" name="TextBox 55">
            <a:extLst>
              <a:ext uri="{FF2B5EF4-FFF2-40B4-BE49-F238E27FC236}">
                <a16:creationId xmlns:a16="http://schemas.microsoft.com/office/drawing/2014/main" id="{D7A37AC2-5937-485E-91E0-6AFBBA73832E}"/>
              </a:ext>
            </a:extLst>
          </p:cNvPr>
          <p:cNvSpPr txBox="1"/>
          <p:nvPr/>
        </p:nvSpPr>
        <p:spPr>
          <a:xfrm>
            <a:off x="2285748" y="1049584"/>
            <a:ext cx="841261" cy="369332"/>
          </a:xfrm>
          <a:prstGeom prst="rect">
            <a:avLst/>
          </a:prstGeom>
          <a:noFill/>
        </p:spPr>
        <p:txBody>
          <a:bodyPr wrap="square" rtlCol="0">
            <a:spAutoFit/>
          </a:bodyPr>
          <a:lstStyle/>
          <a:p>
            <a:r>
              <a:rPr lang="en-GB" dirty="0">
                <a:solidFill>
                  <a:schemeClr val="tx2"/>
                </a:solidFill>
              </a:rPr>
              <a:t>y-axis</a:t>
            </a:r>
          </a:p>
        </p:txBody>
      </p:sp>
      <p:sp>
        <p:nvSpPr>
          <p:cNvPr id="57" name="TextBox 56">
            <a:extLst>
              <a:ext uri="{FF2B5EF4-FFF2-40B4-BE49-F238E27FC236}">
                <a16:creationId xmlns:a16="http://schemas.microsoft.com/office/drawing/2014/main" id="{B46566FE-9C89-44BF-BC1B-6D485995F9C2}"/>
              </a:ext>
            </a:extLst>
          </p:cNvPr>
          <p:cNvSpPr txBox="1"/>
          <p:nvPr/>
        </p:nvSpPr>
        <p:spPr>
          <a:xfrm>
            <a:off x="4440823" y="6285028"/>
            <a:ext cx="841261" cy="369332"/>
          </a:xfrm>
          <a:prstGeom prst="rect">
            <a:avLst/>
          </a:prstGeom>
          <a:noFill/>
        </p:spPr>
        <p:txBody>
          <a:bodyPr wrap="square" rtlCol="0">
            <a:spAutoFit/>
          </a:bodyPr>
          <a:lstStyle/>
          <a:p>
            <a:r>
              <a:rPr lang="en-GB" dirty="0">
                <a:solidFill>
                  <a:schemeClr val="tx2"/>
                </a:solidFill>
              </a:rPr>
              <a:t>x-axis</a:t>
            </a:r>
          </a:p>
        </p:txBody>
      </p:sp>
      <p:sp>
        <p:nvSpPr>
          <p:cNvPr id="3" name="Freeform: Shape 2">
            <a:extLst>
              <a:ext uri="{FF2B5EF4-FFF2-40B4-BE49-F238E27FC236}">
                <a16:creationId xmlns:a16="http://schemas.microsoft.com/office/drawing/2014/main" id="{8E6C1E4E-B9E8-4C92-9692-DFA6E425F6EE}"/>
              </a:ext>
            </a:extLst>
          </p:cNvPr>
          <p:cNvSpPr/>
          <p:nvPr/>
        </p:nvSpPr>
        <p:spPr>
          <a:xfrm>
            <a:off x="5282083" y="1427117"/>
            <a:ext cx="6390627" cy="2349506"/>
          </a:xfrm>
          <a:custGeom>
            <a:avLst/>
            <a:gdLst>
              <a:gd name="connsiteX0" fmla="*/ 0 w 6390627"/>
              <a:gd name="connsiteY0" fmla="*/ 391592 h 2349506"/>
              <a:gd name="connsiteX1" fmla="*/ 391592 w 6390627"/>
              <a:gd name="connsiteY1" fmla="*/ 0 h 2349506"/>
              <a:gd name="connsiteX2" fmla="*/ 5999035 w 6390627"/>
              <a:gd name="connsiteY2" fmla="*/ 0 h 2349506"/>
              <a:gd name="connsiteX3" fmla="*/ 6390627 w 6390627"/>
              <a:gd name="connsiteY3" fmla="*/ 391592 h 2349506"/>
              <a:gd name="connsiteX4" fmla="*/ 6390627 w 6390627"/>
              <a:gd name="connsiteY4" fmla="*/ 1957914 h 2349506"/>
              <a:gd name="connsiteX5" fmla="*/ 5999035 w 6390627"/>
              <a:gd name="connsiteY5" fmla="*/ 2349506 h 2349506"/>
              <a:gd name="connsiteX6" fmla="*/ 391592 w 6390627"/>
              <a:gd name="connsiteY6" fmla="*/ 2349506 h 2349506"/>
              <a:gd name="connsiteX7" fmla="*/ 0 w 6390627"/>
              <a:gd name="connsiteY7" fmla="*/ 1957914 h 2349506"/>
              <a:gd name="connsiteX8" fmla="*/ 0 w 6390627"/>
              <a:gd name="connsiteY8" fmla="*/ 391592 h 2349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90627" h="2349506">
                <a:moveTo>
                  <a:pt x="0" y="391592"/>
                </a:moveTo>
                <a:cubicBezTo>
                  <a:pt x="0" y="175322"/>
                  <a:pt x="175322" y="0"/>
                  <a:pt x="391592" y="0"/>
                </a:cubicBezTo>
                <a:lnTo>
                  <a:pt x="5999035" y="0"/>
                </a:lnTo>
                <a:cubicBezTo>
                  <a:pt x="6215305" y="0"/>
                  <a:pt x="6390627" y="175322"/>
                  <a:pt x="6390627" y="391592"/>
                </a:cubicBezTo>
                <a:lnTo>
                  <a:pt x="6390627" y="1957914"/>
                </a:lnTo>
                <a:cubicBezTo>
                  <a:pt x="6390627" y="2174184"/>
                  <a:pt x="6215305" y="2349506"/>
                  <a:pt x="5999035" y="2349506"/>
                </a:cubicBezTo>
                <a:lnTo>
                  <a:pt x="391592" y="2349506"/>
                </a:lnTo>
                <a:cubicBezTo>
                  <a:pt x="175322" y="2349506"/>
                  <a:pt x="0" y="2174184"/>
                  <a:pt x="0" y="1957914"/>
                </a:cubicBezTo>
                <a:lnTo>
                  <a:pt x="0" y="391592"/>
                </a:lnTo>
                <a:close/>
              </a:path>
            </a:pathLst>
          </a:custGeom>
          <a:solidFill>
            <a:srgbClr val="7030A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17563" tIns="217563" rIns="217563" bIns="217563" numCol="1" spcCol="1270" anchor="ctr" anchorCtr="0">
            <a:noAutofit/>
          </a:bodyPr>
          <a:lstStyle/>
          <a:p>
            <a:pPr marL="0" lvl="0" indent="0" algn="l" defTabSz="1200150">
              <a:lnSpc>
                <a:spcPct val="90000"/>
              </a:lnSpc>
              <a:spcBef>
                <a:spcPct val="0"/>
              </a:spcBef>
              <a:spcAft>
                <a:spcPct val="35000"/>
              </a:spcAft>
              <a:buNone/>
            </a:pPr>
            <a:r>
              <a:rPr lang="en-GB" sz="2700" b="1" kern="1200" dirty="0"/>
              <a:t>The first quadrant</a:t>
            </a:r>
          </a:p>
          <a:p>
            <a:pPr marL="0" lvl="0" indent="0" algn="l" defTabSz="1200150">
              <a:lnSpc>
                <a:spcPct val="90000"/>
              </a:lnSpc>
              <a:spcBef>
                <a:spcPct val="0"/>
              </a:spcBef>
              <a:spcAft>
                <a:spcPct val="35000"/>
              </a:spcAft>
              <a:buNone/>
            </a:pPr>
            <a:r>
              <a:rPr lang="en-GB" sz="2700" dirty="0"/>
              <a:t>Positions in the first quadrant always have a positive x-axis coordinate and a</a:t>
            </a:r>
          </a:p>
          <a:p>
            <a:pPr marL="0" lvl="0" indent="0" algn="l" defTabSz="1200150">
              <a:lnSpc>
                <a:spcPct val="90000"/>
              </a:lnSpc>
              <a:spcBef>
                <a:spcPct val="0"/>
              </a:spcBef>
              <a:spcAft>
                <a:spcPct val="35000"/>
              </a:spcAft>
              <a:buNone/>
            </a:pPr>
            <a:r>
              <a:rPr lang="en-GB" sz="2700" dirty="0"/>
              <a:t>positive y-axis coordinate.</a:t>
            </a:r>
            <a:endParaRPr lang="en-GB" sz="2700" kern="1200" dirty="0"/>
          </a:p>
        </p:txBody>
      </p:sp>
      <p:sp>
        <p:nvSpPr>
          <p:cNvPr id="4" name="Freeform: Shape 3">
            <a:extLst>
              <a:ext uri="{FF2B5EF4-FFF2-40B4-BE49-F238E27FC236}">
                <a16:creationId xmlns:a16="http://schemas.microsoft.com/office/drawing/2014/main" id="{D5148B9F-B559-4920-847E-238FEFE2FBE8}"/>
              </a:ext>
            </a:extLst>
          </p:cNvPr>
          <p:cNvSpPr/>
          <p:nvPr/>
        </p:nvSpPr>
        <p:spPr>
          <a:xfrm>
            <a:off x="5282083" y="3855222"/>
            <a:ext cx="6390627" cy="2349506"/>
          </a:xfrm>
          <a:custGeom>
            <a:avLst/>
            <a:gdLst>
              <a:gd name="connsiteX0" fmla="*/ 0 w 6390627"/>
              <a:gd name="connsiteY0" fmla="*/ 391592 h 2349506"/>
              <a:gd name="connsiteX1" fmla="*/ 391592 w 6390627"/>
              <a:gd name="connsiteY1" fmla="*/ 0 h 2349506"/>
              <a:gd name="connsiteX2" fmla="*/ 5999035 w 6390627"/>
              <a:gd name="connsiteY2" fmla="*/ 0 h 2349506"/>
              <a:gd name="connsiteX3" fmla="*/ 6390627 w 6390627"/>
              <a:gd name="connsiteY3" fmla="*/ 391592 h 2349506"/>
              <a:gd name="connsiteX4" fmla="*/ 6390627 w 6390627"/>
              <a:gd name="connsiteY4" fmla="*/ 1957914 h 2349506"/>
              <a:gd name="connsiteX5" fmla="*/ 5999035 w 6390627"/>
              <a:gd name="connsiteY5" fmla="*/ 2349506 h 2349506"/>
              <a:gd name="connsiteX6" fmla="*/ 391592 w 6390627"/>
              <a:gd name="connsiteY6" fmla="*/ 2349506 h 2349506"/>
              <a:gd name="connsiteX7" fmla="*/ 0 w 6390627"/>
              <a:gd name="connsiteY7" fmla="*/ 1957914 h 2349506"/>
              <a:gd name="connsiteX8" fmla="*/ 0 w 6390627"/>
              <a:gd name="connsiteY8" fmla="*/ 391592 h 2349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90627" h="2349506">
                <a:moveTo>
                  <a:pt x="0" y="391592"/>
                </a:moveTo>
                <a:cubicBezTo>
                  <a:pt x="0" y="175322"/>
                  <a:pt x="175322" y="0"/>
                  <a:pt x="391592" y="0"/>
                </a:cubicBezTo>
                <a:lnTo>
                  <a:pt x="5999035" y="0"/>
                </a:lnTo>
                <a:cubicBezTo>
                  <a:pt x="6215305" y="0"/>
                  <a:pt x="6390627" y="175322"/>
                  <a:pt x="6390627" y="391592"/>
                </a:cubicBezTo>
                <a:lnTo>
                  <a:pt x="6390627" y="1957914"/>
                </a:lnTo>
                <a:cubicBezTo>
                  <a:pt x="6390627" y="2174184"/>
                  <a:pt x="6215305" y="2349506"/>
                  <a:pt x="5999035" y="2349506"/>
                </a:cubicBezTo>
                <a:lnTo>
                  <a:pt x="391592" y="2349506"/>
                </a:lnTo>
                <a:cubicBezTo>
                  <a:pt x="175322" y="2349506"/>
                  <a:pt x="0" y="2174184"/>
                  <a:pt x="0" y="1957914"/>
                </a:cubicBezTo>
                <a:lnTo>
                  <a:pt x="0" y="391592"/>
                </a:lnTo>
                <a:close/>
              </a:path>
            </a:pathLst>
          </a:custGeom>
          <a:solidFill>
            <a:schemeClr val="accent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7563" tIns="217563" rIns="217563" bIns="217563" numCol="1" spcCol="1270" anchor="ctr" anchorCtr="0">
            <a:noAutofit/>
          </a:bodyPr>
          <a:lstStyle/>
          <a:p>
            <a:pPr marL="0" lvl="0" indent="0" algn="l" defTabSz="1200150">
              <a:lnSpc>
                <a:spcPct val="90000"/>
              </a:lnSpc>
              <a:spcBef>
                <a:spcPct val="0"/>
              </a:spcBef>
              <a:spcAft>
                <a:spcPct val="35000"/>
              </a:spcAft>
              <a:buNone/>
            </a:pPr>
            <a:r>
              <a:rPr lang="en-GB" sz="2700" b="1" kern="1200" dirty="0"/>
              <a:t>The second quadrant</a:t>
            </a:r>
            <a:endParaRPr lang="en-GB" sz="2700" kern="1200" dirty="0"/>
          </a:p>
          <a:p>
            <a:pPr marL="0" lvl="0" indent="0" algn="l" defTabSz="1200150">
              <a:lnSpc>
                <a:spcPct val="90000"/>
              </a:lnSpc>
              <a:spcBef>
                <a:spcPct val="0"/>
              </a:spcBef>
              <a:spcAft>
                <a:spcPct val="35000"/>
              </a:spcAft>
              <a:buNone/>
            </a:pPr>
            <a:r>
              <a:rPr lang="en-GB" sz="2700" dirty="0"/>
              <a:t>Positions in the second quadrant always have a negative x-axis coordinate and a positive y-axis coordinate.</a:t>
            </a:r>
            <a:endParaRPr lang="en-GB" sz="2700" kern="1200" dirty="0"/>
          </a:p>
        </p:txBody>
      </p:sp>
      <p:sp>
        <p:nvSpPr>
          <p:cNvPr id="10" name="Oval 9">
            <a:extLst>
              <a:ext uri="{FF2B5EF4-FFF2-40B4-BE49-F238E27FC236}">
                <a16:creationId xmlns:a16="http://schemas.microsoft.com/office/drawing/2014/main" id="{8A9B5E4F-E3FC-47A5-885D-EFD25919E36B}"/>
              </a:ext>
            </a:extLst>
          </p:cNvPr>
          <p:cNvSpPr/>
          <p:nvPr/>
        </p:nvSpPr>
        <p:spPr>
          <a:xfrm>
            <a:off x="2990526" y="2638945"/>
            <a:ext cx="1580108" cy="1580108"/>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First</a:t>
            </a:r>
          </a:p>
          <a:p>
            <a:pPr algn="ctr"/>
            <a:r>
              <a:rPr lang="en-GB" dirty="0"/>
              <a:t>quadrant</a:t>
            </a:r>
          </a:p>
        </p:txBody>
      </p:sp>
      <p:sp>
        <p:nvSpPr>
          <p:cNvPr id="11" name="Oval 10">
            <a:extLst>
              <a:ext uri="{FF2B5EF4-FFF2-40B4-BE49-F238E27FC236}">
                <a16:creationId xmlns:a16="http://schemas.microsoft.com/office/drawing/2014/main" id="{82156BE3-240A-4E08-83D4-07BF03237040}"/>
              </a:ext>
            </a:extLst>
          </p:cNvPr>
          <p:cNvSpPr/>
          <p:nvPr/>
        </p:nvSpPr>
        <p:spPr>
          <a:xfrm>
            <a:off x="621928" y="2638945"/>
            <a:ext cx="1580108" cy="1580108"/>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dirty="0"/>
              <a:t>Second</a:t>
            </a:r>
          </a:p>
          <a:p>
            <a:pPr algn="ctr"/>
            <a:r>
              <a:rPr lang="en-GB" dirty="0"/>
              <a:t>quadrant</a:t>
            </a:r>
          </a:p>
        </p:txBody>
      </p:sp>
      <p:cxnSp>
        <p:nvCxnSpPr>
          <p:cNvPr id="6" name="Straight Arrow Connector 5">
            <a:extLst>
              <a:ext uri="{FF2B5EF4-FFF2-40B4-BE49-F238E27FC236}">
                <a16:creationId xmlns:a16="http://schemas.microsoft.com/office/drawing/2014/main" id="{5499C336-58EA-4D0F-970E-7575CFB8D119}"/>
              </a:ext>
            </a:extLst>
          </p:cNvPr>
          <p:cNvCxnSpPr>
            <a:cxnSpLocks/>
          </p:cNvCxnSpPr>
          <p:nvPr/>
        </p:nvCxnSpPr>
        <p:spPr>
          <a:xfrm flipH="1">
            <a:off x="4114801" y="2992581"/>
            <a:ext cx="1569026" cy="2795155"/>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id="{DFAFDAE9-FC1E-4127-8748-4163DDC551DE}"/>
              </a:ext>
            </a:extLst>
          </p:cNvPr>
          <p:cNvSpPr/>
          <p:nvPr/>
        </p:nvSpPr>
        <p:spPr>
          <a:xfrm>
            <a:off x="5683827" y="2566208"/>
            <a:ext cx="3626428" cy="426373"/>
          </a:xfrm>
          <a:prstGeom prst="round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Rounded Corners 18">
            <a:extLst>
              <a:ext uri="{FF2B5EF4-FFF2-40B4-BE49-F238E27FC236}">
                <a16:creationId xmlns:a16="http://schemas.microsoft.com/office/drawing/2014/main" id="{311088FD-3105-43C3-9765-493175AB1152}"/>
              </a:ext>
            </a:extLst>
          </p:cNvPr>
          <p:cNvSpPr/>
          <p:nvPr/>
        </p:nvSpPr>
        <p:spPr>
          <a:xfrm>
            <a:off x="2469572" y="6032988"/>
            <a:ext cx="2510196" cy="337727"/>
          </a:xfrm>
          <a:prstGeom prst="round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Rounded Corners 20">
            <a:extLst>
              <a:ext uri="{FF2B5EF4-FFF2-40B4-BE49-F238E27FC236}">
                <a16:creationId xmlns:a16="http://schemas.microsoft.com/office/drawing/2014/main" id="{2512CF4C-DCDB-4974-85C2-0B61A0141F77}"/>
              </a:ext>
            </a:extLst>
          </p:cNvPr>
          <p:cNvSpPr/>
          <p:nvPr/>
        </p:nvSpPr>
        <p:spPr>
          <a:xfrm>
            <a:off x="5463034" y="3098544"/>
            <a:ext cx="3626428" cy="426373"/>
          </a:xfrm>
          <a:prstGeom prst="round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 name="Straight Arrow Connector 21">
            <a:extLst>
              <a:ext uri="{FF2B5EF4-FFF2-40B4-BE49-F238E27FC236}">
                <a16:creationId xmlns:a16="http://schemas.microsoft.com/office/drawing/2014/main" id="{3EF3A9B8-02B5-465A-B338-C6F5DB2E9E0A}"/>
              </a:ext>
            </a:extLst>
          </p:cNvPr>
          <p:cNvCxnSpPr>
            <a:cxnSpLocks/>
          </p:cNvCxnSpPr>
          <p:nvPr/>
        </p:nvCxnSpPr>
        <p:spPr>
          <a:xfrm flipH="1" flipV="1">
            <a:off x="2706378" y="1764844"/>
            <a:ext cx="2756657" cy="1387562"/>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Rounded Corners 24">
            <a:extLst>
              <a:ext uri="{FF2B5EF4-FFF2-40B4-BE49-F238E27FC236}">
                <a16:creationId xmlns:a16="http://schemas.microsoft.com/office/drawing/2014/main" id="{67488C67-9D13-4323-98E8-54E0B628BA6F}"/>
              </a:ext>
            </a:extLst>
          </p:cNvPr>
          <p:cNvSpPr/>
          <p:nvPr/>
        </p:nvSpPr>
        <p:spPr>
          <a:xfrm rot="5400000">
            <a:off x="36498" y="3676368"/>
            <a:ext cx="4977895" cy="479396"/>
          </a:xfrm>
          <a:prstGeom prst="round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Rounded Corners 25">
            <a:extLst>
              <a:ext uri="{FF2B5EF4-FFF2-40B4-BE49-F238E27FC236}">
                <a16:creationId xmlns:a16="http://schemas.microsoft.com/office/drawing/2014/main" id="{83084498-609C-4CFB-A152-E739D6DC71FD}"/>
              </a:ext>
            </a:extLst>
          </p:cNvPr>
          <p:cNvSpPr/>
          <p:nvPr/>
        </p:nvSpPr>
        <p:spPr>
          <a:xfrm>
            <a:off x="6412552" y="5088758"/>
            <a:ext cx="3739365" cy="426373"/>
          </a:xfrm>
          <a:prstGeom prst="round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Rounded Corners 26">
            <a:extLst>
              <a:ext uri="{FF2B5EF4-FFF2-40B4-BE49-F238E27FC236}">
                <a16:creationId xmlns:a16="http://schemas.microsoft.com/office/drawing/2014/main" id="{0B695716-E66F-4BC6-BE29-89997791645E}"/>
              </a:ext>
            </a:extLst>
          </p:cNvPr>
          <p:cNvSpPr/>
          <p:nvPr/>
        </p:nvSpPr>
        <p:spPr>
          <a:xfrm>
            <a:off x="5406565" y="5483989"/>
            <a:ext cx="3739365" cy="426373"/>
          </a:xfrm>
          <a:prstGeom prst="round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Rounded Corners 27">
            <a:extLst>
              <a:ext uri="{FF2B5EF4-FFF2-40B4-BE49-F238E27FC236}">
                <a16:creationId xmlns:a16="http://schemas.microsoft.com/office/drawing/2014/main" id="{17BDFDB9-94D1-4B87-8CF9-9E32ED4EFC2B}"/>
              </a:ext>
            </a:extLst>
          </p:cNvPr>
          <p:cNvSpPr/>
          <p:nvPr/>
        </p:nvSpPr>
        <p:spPr>
          <a:xfrm>
            <a:off x="248909" y="6031841"/>
            <a:ext cx="2510196" cy="337727"/>
          </a:xfrm>
          <a:prstGeom prst="round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Rounded Corners 28">
            <a:extLst>
              <a:ext uri="{FF2B5EF4-FFF2-40B4-BE49-F238E27FC236}">
                <a16:creationId xmlns:a16="http://schemas.microsoft.com/office/drawing/2014/main" id="{FC7AD7BD-4033-4F40-ADCA-F50E1C68A6D9}"/>
              </a:ext>
            </a:extLst>
          </p:cNvPr>
          <p:cNvSpPr/>
          <p:nvPr/>
        </p:nvSpPr>
        <p:spPr>
          <a:xfrm rot="5400000">
            <a:off x="33033" y="3672903"/>
            <a:ext cx="4977895" cy="479396"/>
          </a:xfrm>
          <a:prstGeom prst="round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0" name="Straight Arrow Connector 29">
            <a:extLst>
              <a:ext uri="{FF2B5EF4-FFF2-40B4-BE49-F238E27FC236}">
                <a16:creationId xmlns:a16="http://schemas.microsoft.com/office/drawing/2014/main" id="{FFC3D6CE-443B-40CA-9F65-C6614D82D3B0}"/>
              </a:ext>
            </a:extLst>
          </p:cNvPr>
          <p:cNvCxnSpPr>
            <a:cxnSpLocks/>
          </p:cNvCxnSpPr>
          <p:nvPr/>
        </p:nvCxnSpPr>
        <p:spPr>
          <a:xfrm flipH="1">
            <a:off x="2202036" y="5456641"/>
            <a:ext cx="4210515" cy="575200"/>
          </a:xfrm>
          <a:prstGeom prst="straightConnector1">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EB85B20C-C682-4946-B290-F05E1FA84C74}"/>
              </a:ext>
            </a:extLst>
          </p:cNvPr>
          <p:cNvCxnSpPr>
            <a:cxnSpLocks/>
          </p:cNvCxnSpPr>
          <p:nvPr/>
        </p:nvCxnSpPr>
        <p:spPr>
          <a:xfrm flipH="1" flipV="1">
            <a:off x="2772593" y="5439085"/>
            <a:ext cx="2596996" cy="258090"/>
          </a:xfrm>
          <a:prstGeom prst="straightConnector1">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FA1ECCC0-EDDB-4191-BE65-517714CE49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7427" y="267294"/>
            <a:ext cx="1442518" cy="1071177"/>
          </a:xfrm>
          <a:prstGeom prst="rect">
            <a:avLst/>
          </a:prstGeom>
        </p:spPr>
      </p:pic>
    </p:spTree>
    <p:extLst>
      <p:ext uri="{BB962C8B-B14F-4D97-AF65-F5344CB8AC3E}">
        <p14:creationId xmlns:p14="http://schemas.microsoft.com/office/powerpoint/2010/main" val="338228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wipe(down)">
                                      <p:cBhvr>
                                        <p:cTn id="7" dur="500"/>
                                        <p:tgtEl>
                                          <p:spTgt spid="1536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up)">
                                      <p:cBhvr>
                                        <p:cTn id="17" dur="500"/>
                                        <p:tgtEl>
                                          <p:spTgt spid="3">
                                            <p:txEl>
                                              <p:pRg st="0" end="0"/>
                                            </p:txEl>
                                          </p:spTgt>
                                        </p:tgtEl>
                                      </p:cBhvr>
                                    </p:animEffect>
                                  </p:childTnLst>
                                </p:cTn>
                              </p:par>
                              <p:par>
                                <p:cTn id="18" presetID="22" presetClass="entr" presetSubtype="1" fill="hold" nodeType="with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wipe(up)">
                                      <p:cBhvr>
                                        <p:cTn id="20" dur="500"/>
                                        <p:tgtEl>
                                          <p:spTgt spid="3">
                                            <p:txEl>
                                              <p:pRg st="1" end="1"/>
                                            </p:txEl>
                                          </p:spTgt>
                                        </p:tgtEl>
                                      </p:cBhvr>
                                    </p:animEffect>
                                  </p:childTnLst>
                                </p:cTn>
                              </p:par>
                              <p:par>
                                <p:cTn id="21" presetID="22" presetClass="entr" presetSubtype="1" fill="hold"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wipe(up)">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up)">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up)">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up)">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xit" presetSubtype="4" fill="hold" grpId="1" nodeType="clickEffect">
                                  <p:stCondLst>
                                    <p:cond delay="0"/>
                                  </p:stCondLst>
                                  <p:childTnLst>
                                    <p:animEffect transition="out" filter="wipe(down)">
                                      <p:cBhvr>
                                        <p:cTn id="42" dur="500"/>
                                        <p:tgtEl>
                                          <p:spTgt spid="19"/>
                                        </p:tgtEl>
                                      </p:cBhvr>
                                    </p:animEffect>
                                    <p:set>
                                      <p:cBhvr>
                                        <p:cTn id="43" dur="1" fill="hold">
                                          <p:stCondLst>
                                            <p:cond delay="499"/>
                                          </p:stCondLst>
                                        </p:cTn>
                                        <p:tgtEl>
                                          <p:spTgt spid="19"/>
                                        </p:tgtEl>
                                        <p:attrNameLst>
                                          <p:attrName>style.visibility</p:attrName>
                                        </p:attrNameLst>
                                      </p:cBhvr>
                                      <p:to>
                                        <p:strVal val="hidden"/>
                                      </p:to>
                                    </p:set>
                                  </p:childTnLst>
                                </p:cTn>
                              </p:par>
                              <p:par>
                                <p:cTn id="44" presetID="22" presetClass="exit" presetSubtype="4" fill="hold" nodeType="withEffect">
                                  <p:stCondLst>
                                    <p:cond delay="0"/>
                                  </p:stCondLst>
                                  <p:childTnLst>
                                    <p:animEffect transition="out" filter="wipe(down)">
                                      <p:cBhvr>
                                        <p:cTn id="45" dur="500"/>
                                        <p:tgtEl>
                                          <p:spTgt spid="6"/>
                                        </p:tgtEl>
                                      </p:cBhvr>
                                    </p:animEffect>
                                    <p:set>
                                      <p:cBhvr>
                                        <p:cTn id="46" dur="1" fill="hold">
                                          <p:stCondLst>
                                            <p:cond delay="499"/>
                                          </p:stCondLst>
                                        </p:cTn>
                                        <p:tgtEl>
                                          <p:spTgt spid="6"/>
                                        </p:tgtEl>
                                        <p:attrNameLst>
                                          <p:attrName>style.visibility</p:attrName>
                                        </p:attrNameLst>
                                      </p:cBhvr>
                                      <p:to>
                                        <p:strVal val="hidden"/>
                                      </p:to>
                                    </p:set>
                                  </p:childTnLst>
                                </p:cTn>
                              </p:par>
                              <p:par>
                                <p:cTn id="47" presetID="22" presetClass="exit" presetSubtype="4" fill="hold" grpId="1" nodeType="withEffect">
                                  <p:stCondLst>
                                    <p:cond delay="0"/>
                                  </p:stCondLst>
                                  <p:childTnLst>
                                    <p:animEffect transition="out" filter="wipe(down)">
                                      <p:cBhvr>
                                        <p:cTn id="48" dur="500"/>
                                        <p:tgtEl>
                                          <p:spTgt spid="7"/>
                                        </p:tgtEl>
                                      </p:cBhvr>
                                    </p:animEffect>
                                    <p:set>
                                      <p:cBhvr>
                                        <p:cTn id="49" dur="1" fill="hold">
                                          <p:stCondLst>
                                            <p:cond delay="499"/>
                                          </p:stCondLst>
                                        </p:cTn>
                                        <p:tgtEl>
                                          <p:spTgt spid="7"/>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22" presetClass="entr" presetSubtype="2" fill="hold" grpId="0" nodeType="click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wipe(right)">
                                      <p:cBhvr>
                                        <p:cTn id="54" dur="500"/>
                                        <p:tgtEl>
                                          <p:spTgt spid="21"/>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2" fill="hold" nodeType="click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wipe(right)">
                                      <p:cBhvr>
                                        <p:cTn id="59" dur="500"/>
                                        <p:tgtEl>
                                          <p:spTgt spid="22"/>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2" fill="hold" grpId="0" nodeType="click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wipe(right)">
                                      <p:cBhvr>
                                        <p:cTn id="64" dur="500"/>
                                        <p:tgtEl>
                                          <p:spTgt spid="25"/>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xit" presetSubtype="4" fill="hold" grpId="1" nodeType="clickEffect">
                                  <p:stCondLst>
                                    <p:cond delay="0"/>
                                  </p:stCondLst>
                                  <p:childTnLst>
                                    <p:animEffect transition="out" filter="wipe(down)">
                                      <p:cBhvr>
                                        <p:cTn id="68" dur="500"/>
                                        <p:tgtEl>
                                          <p:spTgt spid="21"/>
                                        </p:tgtEl>
                                      </p:cBhvr>
                                    </p:animEffect>
                                    <p:set>
                                      <p:cBhvr>
                                        <p:cTn id="69" dur="1" fill="hold">
                                          <p:stCondLst>
                                            <p:cond delay="499"/>
                                          </p:stCondLst>
                                        </p:cTn>
                                        <p:tgtEl>
                                          <p:spTgt spid="21"/>
                                        </p:tgtEl>
                                        <p:attrNameLst>
                                          <p:attrName>style.visibility</p:attrName>
                                        </p:attrNameLst>
                                      </p:cBhvr>
                                      <p:to>
                                        <p:strVal val="hidden"/>
                                      </p:to>
                                    </p:set>
                                  </p:childTnLst>
                                </p:cTn>
                              </p:par>
                              <p:par>
                                <p:cTn id="70" presetID="22" presetClass="exit" presetSubtype="4" fill="hold" nodeType="withEffect">
                                  <p:stCondLst>
                                    <p:cond delay="0"/>
                                  </p:stCondLst>
                                  <p:childTnLst>
                                    <p:animEffect transition="out" filter="wipe(down)">
                                      <p:cBhvr>
                                        <p:cTn id="71" dur="500"/>
                                        <p:tgtEl>
                                          <p:spTgt spid="22"/>
                                        </p:tgtEl>
                                      </p:cBhvr>
                                    </p:animEffect>
                                    <p:set>
                                      <p:cBhvr>
                                        <p:cTn id="72" dur="1" fill="hold">
                                          <p:stCondLst>
                                            <p:cond delay="499"/>
                                          </p:stCondLst>
                                        </p:cTn>
                                        <p:tgtEl>
                                          <p:spTgt spid="22"/>
                                        </p:tgtEl>
                                        <p:attrNameLst>
                                          <p:attrName>style.visibility</p:attrName>
                                        </p:attrNameLst>
                                      </p:cBhvr>
                                      <p:to>
                                        <p:strVal val="hidden"/>
                                      </p:to>
                                    </p:set>
                                  </p:childTnLst>
                                </p:cTn>
                              </p:par>
                              <p:par>
                                <p:cTn id="73" presetID="22" presetClass="exit" presetSubtype="4" fill="hold" grpId="1" nodeType="withEffect">
                                  <p:stCondLst>
                                    <p:cond delay="0"/>
                                  </p:stCondLst>
                                  <p:childTnLst>
                                    <p:animEffect transition="out" filter="wipe(down)">
                                      <p:cBhvr>
                                        <p:cTn id="74" dur="500"/>
                                        <p:tgtEl>
                                          <p:spTgt spid="25"/>
                                        </p:tgtEl>
                                      </p:cBhvr>
                                    </p:animEffect>
                                    <p:set>
                                      <p:cBhvr>
                                        <p:cTn id="75" dur="1" fill="hold">
                                          <p:stCondLst>
                                            <p:cond delay="499"/>
                                          </p:stCondLst>
                                        </p:cTn>
                                        <p:tgtEl>
                                          <p:spTgt spid="25"/>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grpId="0" nodeType="clickEffect">
                                  <p:stCondLst>
                                    <p:cond delay="0"/>
                                  </p:stCondLst>
                                  <p:childTnLst>
                                    <p:set>
                                      <p:cBhvr>
                                        <p:cTn id="79" dur="1" fill="hold">
                                          <p:stCondLst>
                                            <p:cond delay="0"/>
                                          </p:stCondLst>
                                        </p:cTn>
                                        <p:tgtEl>
                                          <p:spTgt spid="11"/>
                                        </p:tgtEl>
                                        <p:attrNameLst>
                                          <p:attrName>style.visibility</p:attrName>
                                        </p:attrNameLst>
                                      </p:cBhvr>
                                      <p:to>
                                        <p:strVal val="visible"/>
                                      </p:to>
                                    </p:set>
                                    <p:animEffect transition="in" filter="wipe(down)">
                                      <p:cBhvr>
                                        <p:cTn id="80" dur="500"/>
                                        <p:tgtEl>
                                          <p:spTgt spid="11"/>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1" fill="hold" nodeType="clickEffect">
                                  <p:stCondLst>
                                    <p:cond delay="0"/>
                                  </p:stCondLst>
                                  <p:childTnLst>
                                    <p:set>
                                      <p:cBhvr>
                                        <p:cTn id="84" dur="1" fill="hold">
                                          <p:stCondLst>
                                            <p:cond delay="0"/>
                                          </p:stCondLst>
                                        </p:cTn>
                                        <p:tgtEl>
                                          <p:spTgt spid="4">
                                            <p:txEl>
                                              <p:pRg st="0" end="0"/>
                                            </p:txEl>
                                          </p:spTgt>
                                        </p:tgtEl>
                                        <p:attrNameLst>
                                          <p:attrName>style.visibility</p:attrName>
                                        </p:attrNameLst>
                                      </p:cBhvr>
                                      <p:to>
                                        <p:strVal val="visible"/>
                                      </p:to>
                                    </p:set>
                                    <p:animEffect transition="in" filter="wipe(up)">
                                      <p:cBhvr>
                                        <p:cTn id="85" dur="500"/>
                                        <p:tgtEl>
                                          <p:spTgt spid="4">
                                            <p:txEl>
                                              <p:pRg st="0" end="0"/>
                                            </p:txEl>
                                          </p:spTgt>
                                        </p:tgtEl>
                                      </p:cBhvr>
                                    </p:animEffect>
                                  </p:childTnLst>
                                </p:cTn>
                              </p:par>
                              <p:par>
                                <p:cTn id="86" presetID="22" presetClass="entr" presetSubtype="1" fill="hold" nodeType="withEffect">
                                  <p:stCondLst>
                                    <p:cond delay="0"/>
                                  </p:stCondLst>
                                  <p:childTnLst>
                                    <p:set>
                                      <p:cBhvr>
                                        <p:cTn id="87" dur="1" fill="hold">
                                          <p:stCondLst>
                                            <p:cond delay="0"/>
                                          </p:stCondLst>
                                        </p:cTn>
                                        <p:tgtEl>
                                          <p:spTgt spid="4">
                                            <p:txEl>
                                              <p:pRg st="1" end="1"/>
                                            </p:txEl>
                                          </p:spTgt>
                                        </p:tgtEl>
                                        <p:attrNameLst>
                                          <p:attrName>style.visibility</p:attrName>
                                        </p:attrNameLst>
                                      </p:cBhvr>
                                      <p:to>
                                        <p:strVal val="visible"/>
                                      </p:to>
                                    </p:set>
                                    <p:animEffect transition="in" filter="wipe(up)">
                                      <p:cBhvr>
                                        <p:cTn id="88" dur="500"/>
                                        <p:tgtEl>
                                          <p:spTgt spid="4">
                                            <p:txEl>
                                              <p:pRg st="1" end="1"/>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2" fill="hold" grpId="0" nodeType="clickEffect">
                                  <p:stCondLst>
                                    <p:cond delay="0"/>
                                  </p:stCondLst>
                                  <p:childTnLst>
                                    <p:set>
                                      <p:cBhvr>
                                        <p:cTn id="92" dur="1" fill="hold">
                                          <p:stCondLst>
                                            <p:cond delay="0"/>
                                          </p:stCondLst>
                                        </p:cTn>
                                        <p:tgtEl>
                                          <p:spTgt spid="26"/>
                                        </p:tgtEl>
                                        <p:attrNameLst>
                                          <p:attrName>style.visibility</p:attrName>
                                        </p:attrNameLst>
                                      </p:cBhvr>
                                      <p:to>
                                        <p:strVal val="visible"/>
                                      </p:to>
                                    </p:set>
                                    <p:animEffect transition="in" filter="wipe(right)">
                                      <p:cBhvr>
                                        <p:cTn id="93" dur="500"/>
                                        <p:tgtEl>
                                          <p:spTgt spid="26"/>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1" fill="hold" nodeType="clickEffect">
                                  <p:stCondLst>
                                    <p:cond delay="0"/>
                                  </p:stCondLst>
                                  <p:childTnLst>
                                    <p:set>
                                      <p:cBhvr>
                                        <p:cTn id="97" dur="1" fill="hold">
                                          <p:stCondLst>
                                            <p:cond delay="0"/>
                                          </p:stCondLst>
                                        </p:cTn>
                                        <p:tgtEl>
                                          <p:spTgt spid="30"/>
                                        </p:tgtEl>
                                        <p:attrNameLst>
                                          <p:attrName>style.visibility</p:attrName>
                                        </p:attrNameLst>
                                      </p:cBhvr>
                                      <p:to>
                                        <p:strVal val="visible"/>
                                      </p:to>
                                    </p:set>
                                    <p:animEffect transition="in" filter="wipe(up)">
                                      <p:cBhvr>
                                        <p:cTn id="98" dur="500"/>
                                        <p:tgtEl>
                                          <p:spTgt spid="30"/>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1" fill="hold" grpId="0" nodeType="clickEffect">
                                  <p:stCondLst>
                                    <p:cond delay="0"/>
                                  </p:stCondLst>
                                  <p:childTnLst>
                                    <p:set>
                                      <p:cBhvr>
                                        <p:cTn id="102" dur="1" fill="hold">
                                          <p:stCondLst>
                                            <p:cond delay="0"/>
                                          </p:stCondLst>
                                        </p:cTn>
                                        <p:tgtEl>
                                          <p:spTgt spid="28"/>
                                        </p:tgtEl>
                                        <p:attrNameLst>
                                          <p:attrName>style.visibility</p:attrName>
                                        </p:attrNameLst>
                                      </p:cBhvr>
                                      <p:to>
                                        <p:strVal val="visible"/>
                                      </p:to>
                                    </p:set>
                                    <p:animEffect transition="in" filter="wipe(up)">
                                      <p:cBhvr>
                                        <p:cTn id="103" dur="500"/>
                                        <p:tgtEl>
                                          <p:spTgt spid="28"/>
                                        </p:tgtEl>
                                      </p:cBhvr>
                                    </p:animEffect>
                                  </p:childTnLst>
                                </p:cTn>
                              </p:par>
                            </p:childTnLst>
                          </p:cTn>
                        </p:par>
                      </p:childTnLst>
                    </p:cTn>
                  </p:par>
                  <p:par>
                    <p:cTn id="104" fill="hold">
                      <p:stCondLst>
                        <p:cond delay="indefinite"/>
                      </p:stCondLst>
                      <p:childTnLst>
                        <p:par>
                          <p:cTn id="105" fill="hold">
                            <p:stCondLst>
                              <p:cond delay="0"/>
                            </p:stCondLst>
                            <p:childTnLst>
                              <p:par>
                                <p:cTn id="106" presetID="22" presetClass="exit" presetSubtype="4" fill="hold" grpId="1" nodeType="clickEffect">
                                  <p:stCondLst>
                                    <p:cond delay="0"/>
                                  </p:stCondLst>
                                  <p:childTnLst>
                                    <p:animEffect transition="out" filter="wipe(down)">
                                      <p:cBhvr>
                                        <p:cTn id="107" dur="500"/>
                                        <p:tgtEl>
                                          <p:spTgt spid="26"/>
                                        </p:tgtEl>
                                      </p:cBhvr>
                                    </p:animEffect>
                                    <p:set>
                                      <p:cBhvr>
                                        <p:cTn id="108" dur="1" fill="hold">
                                          <p:stCondLst>
                                            <p:cond delay="499"/>
                                          </p:stCondLst>
                                        </p:cTn>
                                        <p:tgtEl>
                                          <p:spTgt spid="26"/>
                                        </p:tgtEl>
                                        <p:attrNameLst>
                                          <p:attrName>style.visibility</p:attrName>
                                        </p:attrNameLst>
                                      </p:cBhvr>
                                      <p:to>
                                        <p:strVal val="hidden"/>
                                      </p:to>
                                    </p:set>
                                  </p:childTnLst>
                                </p:cTn>
                              </p:par>
                              <p:par>
                                <p:cTn id="109" presetID="22" presetClass="exit" presetSubtype="4" fill="hold" nodeType="withEffect">
                                  <p:stCondLst>
                                    <p:cond delay="0"/>
                                  </p:stCondLst>
                                  <p:childTnLst>
                                    <p:animEffect transition="out" filter="wipe(down)">
                                      <p:cBhvr>
                                        <p:cTn id="110" dur="500"/>
                                        <p:tgtEl>
                                          <p:spTgt spid="30"/>
                                        </p:tgtEl>
                                      </p:cBhvr>
                                    </p:animEffect>
                                    <p:set>
                                      <p:cBhvr>
                                        <p:cTn id="111" dur="1" fill="hold">
                                          <p:stCondLst>
                                            <p:cond delay="499"/>
                                          </p:stCondLst>
                                        </p:cTn>
                                        <p:tgtEl>
                                          <p:spTgt spid="30"/>
                                        </p:tgtEl>
                                        <p:attrNameLst>
                                          <p:attrName>style.visibility</p:attrName>
                                        </p:attrNameLst>
                                      </p:cBhvr>
                                      <p:to>
                                        <p:strVal val="hidden"/>
                                      </p:to>
                                    </p:set>
                                  </p:childTnLst>
                                </p:cTn>
                              </p:par>
                              <p:par>
                                <p:cTn id="112" presetID="22" presetClass="exit" presetSubtype="4" fill="hold" grpId="1" nodeType="withEffect">
                                  <p:stCondLst>
                                    <p:cond delay="0"/>
                                  </p:stCondLst>
                                  <p:childTnLst>
                                    <p:animEffect transition="out" filter="wipe(down)">
                                      <p:cBhvr>
                                        <p:cTn id="113" dur="500"/>
                                        <p:tgtEl>
                                          <p:spTgt spid="28"/>
                                        </p:tgtEl>
                                      </p:cBhvr>
                                    </p:animEffect>
                                    <p:set>
                                      <p:cBhvr>
                                        <p:cTn id="114" dur="1" fill="hold">
                                          <p:stCondLst>
                                            <p:cond delay="499"/>
                                          </p:stCondLst>
                                        </p:cTn>
                                        <p:tgtEl>
                                          <p:spTgt spid="28"/>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22" presetClass="entr" presetSubtype="2" fill="hold" grpId="0" nodeType="clickEffect">
                                  <p:stCondLst>
                                    <p:cond delay="0"/>
                                  </p:stCondLst>
                                  <p:childTnLst>
                                    <p:set>
                                      <p:cBhvr>
                                        <p:cTn id="118" dur="1" fill="hold">
                                          <p:stCondLst>
                                            <p:cond delay="0"/>
                                          </p:stCondLst>
                                        </p:cTn>
                                        <p:tgtEl>
                                          <p:spTgt spid="27"/>
                                        </p:tgtEl>
                                        <p:attrNameLst>
                                          <p:attrName>style.visibility</p:attrName>
                                        </p:attrNameLst>
                                      </p:cBhvr>
                                      <p:to>
                                        <p:strVal val="visible"/>
                                      </p:to>
                                    </p:set>
                                    <p:animEffect transition="in" filter="wipe(right)">
                                      <p:cBhvr>
                                        <p:cTn id="119" dur="500"/>
                                        <p:tgtEl>
                                          <p:spTgt spid="27"/>
                                        </p:tgtEl>
                                      </p:cBhvr>
                                    </p:animEffect>
                                  </p:childTnLst>
                                </p:cTn>
                              </p:par>
                            </p:childTnLst>
                          </p:cTn>
                        </p:par>
                      </p:childTnLst>
                    </p:cTn>
                  </p:par>
                  <p:par>
                    <p:cTn id="120" fill="hold">
                      <p:stCondLst>
                        <p:cond delay="indefinite"/>
                      </p:stCondLst>
                      <p:childTnLst>
                        <p:par>
                          <p:cTn id="121" fill="hold">
                            <p:stCondLst>
                              <p:cond delay="0"/>
                            </p:stCondLst>
                            <p:childTnLst>
                              <p:par>
                                <p:cTn id="122" presetID="22" presetClass="entr" presetSubtype="2" fill="hold" nodeType="clickEffect">
                                  <p:stCondLst>
                                    <p:cond delay="0"/>
                                  </p:stCondLst>
                                  <p:childTnLst>
                                    <p:set>
                                      <p:cBhvr>
                                        <p:cTn id="123" dur="1" fill="hold">
                                          <p:stCondLst>
                                            <p:cond delay="0"/>
                                          </p:stCondLst>
                                        </p:cTn>
                                        <p:tgtEl>
                                          <p:spTgt spid="33"/>
                                        </p:tgtEl>
                                        <p:attrNameLst>
                                          <p:attrName>style.visibility</p:attrName>
                                        </p:attrNameLst>
                                      </p:cBhvr>
                                      <p:to>
                                        <p:strVal val="visible"/>
                                      </p:to>
                                    </p:set>
                                    <p:animEffect transition="in" filter="wipe(right)">
                                      <p:cBhvr>
                                        <p:cTn id="124" dur="500"/>
                                        <p:tgtEl>
                                          <p:spTgt spid="33"/>
                                        </p:tgtEl>
                                      </p:cBhvr>
                                    </p:animEffect>
                                  </p:childTnLst>
                                </p:cTn>
                              </p:par>
                            </p:childTnLst>
                          </p:cTn>
                        </p:par>
                      </p:childTnLst>
                    </p:cTn>
                  </p:par>
                  <p:par>
                    <p:cTn id="125" fill="hold">
                      <p:stCondLst>
                        <p:cond delay="indefinite"/>
                      </p:stCondLst>
                      <p:childTnLst>
                        <p:par>
                          <p:cTn id="126" fill="hold">
                            <p:stCondLst>
                              <p:cond delay="0"/>
                            </p:stCondLst>
                            <p:childTnLst>
                              <p:par>
                                <p:cTn id="127" presetID="22" presetClass="entr" presetSubtype="2" fill="hold" grpId="0" nodeType="clickEffect">
                                  <p:stCondLst>
                                    <p:cond delay="0"/>
                                  </p:stCondLst>
                                  <p:childTnLst>
                                    <p:set>
                                      <p:cBhvr>
                                        <p:cTn id="128" dur="1" fill="hold">
                                          <p:stCondLst>
                                            <p:cond delay="0"/>
                                          </p:stCondLst>
                                        </p:cTn>
                                        <p:tgtEl>
                                          <p:spTgt spid="29"/>
                                        </p:tgtEl>
                                        <p:attrNameLst>
                                          <p:attrName>style.visibility</p:attrName>
                                        </p:attrNameLst>
                                      </p:cBhvr>
                                      <p:to>
                                        <p:strVal val="visible"/>
                                      </p:to>
                                    </p:set>
                                    <p:animEffect transition="in" filter="wipe(right)">
                                      <p:cBhvr>
                                        <p:cTn id="129" dur="500"/>
                                        <p:tgtEl>
                                          <p:spTgt spid="29"/>
                                        </p:tgtEl>
                                      </p:cBhvr>
                                    </p:animEffect>
                                  </p:childTnLst>
                                </p:cTn>
                              </p:par>
                            </p:childTnLst>
                          </p:cTn>
                        </p:par>
                      </p:childTnLst>
                    </p:cTn>
                  </p:par>
                  <p:par>
                    <p:cTn id="130" fill="hold">
                      <p:stCondLst>
                        <p:cond delay="indefinite"/>
                      </p:stCondLst>
                      <p:childTnLst>
                        <p:par>
                          <p:cTn id="131" fill="hold">
                            <p:stCondLst>
                              <p:cond delay="0"/>
                            </p:stCondLst>
                            <p:childTnLst>
                              <p:par>
                                <p:cTn id="132" presetID="22" presetClass="exit" presetSubtype="4" fill="hold" grpId="1" nodeType="clickEffect">
                                  <p:stCondLst>
                                    <p:cond delay="0"/>
                                  </p:stCondLst>
                                  <p:childTnLst>
                                    <p:animEffect transition="out" filter="wipe(down)">
                                      <p:cBhvr>
                                        <p:cTn id="133" dur="500"/>
                                        <p:tgtEl>
                                          <p:spTgt spid="27"/>
                                        </p:tgtEl>
                                      </p:cBhvr>
                                    </p:animEffect>
                                    <p:set>
                                      <p:cBhvr>
                                        <p:cTn id="134" dur="1" fill="hold">
                                          <p:stCondLst>
                                            <p:cond delay="499"/>
                                          </p:stCondLst>
                                        </p:cTn>
                                        <p:tgtEl>
                                          <p:spTgt spid="27"/>
                                        </p:tgtEl>
                                        <p:attrNameLst>
                                          <p:attrName>style.visibility</p:attrName>
                                        </p:attrNameLst>
                                      </p:cBhvr>
                                      <p:to>
                                        <p:strVal val="hidden"/>
                                      </p:to>
                                    </p:set>
                                  </p:childTnLst>
                                </p:cTn>
                              </p:par>
                              <p:par>
                                <p:cTn id="135" presetID="22" presetClass="exit" presetSubtype="4" fill="hold" grpId="1" nodeType="withEffect">
                                  <p:stCondLst>
                                    <p:cond delay="0"/>
                                  </p:stCondLst>
                                  <p:childTnLst>
                                    <p:animEffect transition="out" filter="wipe(down)">
                                      <p:cBhvr>
                                        <p:cTn id="136" dur="500"/>
                                        <p:tgtEl>
                                          <p:spTgt spid="29"/>
                                        </p:tgtEl>
                                      </p:cBhvr>
                                    </p:animEffect>
                                    <p:set>
                                      <p:cBhvr>
                                        <p:cTn id="137" dur="1" fill="hold">
                                          <p:stCondLst>
                                            <p:cond delay="499"/>
                                          </p:stCondLst>
                                        </p:cTn>
                                        <p:tgtEl>
                                          <p:spTgt spid="29"/>
                                        </p:tgtEl>
                                        <p:attrNameLst>
                                          <p:attrName>style.visibility</p:attrName>
                                        </p:attrNameLst>
                                      </p:cBhvr>
                                      <p:to>
                                        <p:strVal val="hidden"/>
                                      </p:to>
                                    </p:set>
                                  </p:childTnLst>
                                </p:cTn>
                              </p:par>
                              <p:par>
                                <p:cTn id="138" presetID="22" presetClass="exit" presetSubtype="4" fill="hold" nodeType="withEffect">
                                  <p:stCondLst>
                                    <p:cond delay="0"/>
                                  </p:stCondLst>
                                  <p:childTnLst>
                                    <p:animEffect transition="out" filter="wipe(down)">
                                      <p:cBhvr>
                                        <p:cTn id="139" dur="500"/>
                                        <p:tgtEl>
                                          <p:spTgt spid="33"/>
                                        </p:tgtEl>
                                      </p:cBhvr>
                                    </p:animEffect>
                                    <p:set>
                                      <p:cBhvr>
                                        <p:cTn id="140" dur="1" fill="hold">
                                          <p:stCondLst>
                                            <p:cond delay="4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p:bldP spid="10" grpId="0" animBg="1"/>
      <p:bldP spid="11" grpId="0" animBg="1"/>
      <p:bldP spid="7" grpId="0" animBg="1"/>
      <p:bldP spid="7" grpId="1" animBg="1"/>
      <p:bldP spid="19" grpId="0" animBg="1"/>
      <p:bldP spid="19" grpId="1" animBg="1"/>
      <p:bldP spid="21" grpId="0" animBg="1"/>
      <p:bldP spid="21"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011" y="190386"/>
            <a:ext cx="10455429" cy="461665"/>
          </a:xfrm>
          <a:prstGeom prst="rect">
            <a:avLst/>
          </a:prstGeom>
          <a:noFill/>
        </p:spPr>
        <p:txBody>
          <a:bodyPr wrap="square" rtlCol="0">
            <a:spAutoFit/>
          </a:bodyPr>
          <a:lstStyle/>
          <a:p>
            <a:r>
              <a:rPr lang="en-GB" sz="2400" i="1" dirty="0" smtClean="0">
                <a:solidFill>
                  <a:srgbClr val="C00000"/>
                </a:solidFill>
                <a:latin typeface="Calibri" panose="020F0502020204030204" pitchFamily="34" charset="0"/>
              </a:rPr>
              <a:t>Task 2 answers:</a:t>
            </a: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011" y="5617579"/>
            <a:ext cx="1299108" cy="964684"/>
          </a:xfrm>
          <a:prstGeom prst="rect">
            <a:avLst/>
          </a:prstGeom>
        </p:spPr>
      </p:pic>
      <p:pic>
        <p:nvPicPr>
          <p:cNvPr id="2" name="Picture 1"/>
          <p:cNvPicPr>
            <a:picLocks noChangeAspect="1"/>
          </p:cNvPicPr>
          <p:nvPr/>
        </p:nvPicPr>
        <p:blipFill>
          <a:blip r:embed="rId3"/>
          <a:stretch>
            <a:fillRect/>
          </a:stretch>
        </p:blipFill>
        <p:spPr>
          <a:xfrm>
            <a:off x="1287070" y="1173041"/>
            <a:ext cx="3990324" cy="4046076"/>
          </a:xfrm>
          <a:prstGeom prst="rect">
            <a:avLst/>
          </a:prstGeom>
        </p:spPr>
      </p:pic>
      <p:sp>
        <p:nvSpPr>
          <p:cNvPr id="8" name="TextBox 7"/>
          <p:cNvSpPr txBox="1"/>
          <p:nvPr/>
        </p:nvSpPr>
        <p:spPr>
          <a:xfrm>
            <a:off x="5367688" y="1558397"/>
            <a:ext cx="6824312" cy="3970318"/>
          </a:xfrm>
          <a:prstGeom prst="rect">
            <a:avLst/>
          </a:prstGeom>
          <a:noFill/>
        </p:spPr>
        <p:txBody>
          <a:bodyPr wrap="square" rtlCol="0">
            <a:spAutoFit/>
          </a:bodyPr>
          <a:lstStyle/>
          <a:p>
            <a:r>
              <a:rPr lang="en-GB" sz="2800" i="1" dirty="0" smtClean="0">
                <a:solidFill>
                  <a:srgbClr val="C00000"/>
                </a:solidFill>
              </a:rPr>
              <a:t>“The </a:t>
            </a:r>
            <a:r>
              <a:rPr lang="en-GB" sz="2800" i="1" dirty="0">
                <a:solidFill>
                  <a:srgbClr val="C00000"/>
                </a:solidFill>
              </a:rPr>
              <a:t>translation from A to B is 1 right and 1 </a:t>
            </a:r>
            <a:r>
              <a:rPr lang="en-GB" sz="2800" i="1" dirty="0" smtClean="0">
                <a:solidFill>
                  <a:srgbClr val="C00000"/>
                </a:solidFill>
              </a:rPr>
              <a:t>up.”</a:t>
            </a:r>
          </a:p>
          <a:p>
            <a:endParaRPr lang="en-GB" sz="2800" i="1" dirty="0">
              <a:solidFill>
                <a:schemeClr val="accent5">
                  <a:lumMod val="50000"/>
                </a:schemeClr>
              </a:solidFill>
            </a:endParaRPr>
          </a:p>
          <a:p>
            <a:r>
              <a:rPr lang="en-GB" sz="2800" i="1" dirty="0" smtClean="0">
                <a:solidFill>
                  <a:schemeClr val="accent5">
                    <a:lumMod val="50000"/>
                  </a:schemeClr>
                </a:solidFill>
              </a:rPr>
              <a:t>Do you agree?</a:t>
            </a:r>
          </a:p>
          <a:p>
            <a:r>
              <a:rPr lang="en-GB" sz="2800" i="1" dirty="0" smtClean="0">
                <a:solidFill>
                  <a:schemeClr val="accent5">
                    <a:lumMod val="50000"/>
                  </a:schemeClr>
                </a:solidFill>
              </a:rPr>
              <a:t>Explain your answer.</a:t>
            </a:r>
          </a:p>
          <a:p>
            <a:endParaRPr lang="en-GB" sz="2800" i="1" dirty="0">
              <a:solidFill>
                <a:schemeClr val="accent5">
                  <a:lumMod val="50000"/>
                </a:schemeClr>
              </a:solidFill>
            </a:endParaRPr>
          </a:p>
          <a:p>
            <a:r>
              <a:rPr lang="en-GB" sz="2800" i="1" dirty="0" smtClean="0">
                <a:solidFill>
                  <a:srgbClr val="FF0000"/>
                </a:solidFill>
              </a:rPr>
              <a:t>No. The corners closest to each other have been translated, instead of the corresponding corners.</a:t>
            </a:r>
            <a:endParaRPr lang="en-GB" sz="2800" i="1" dirty="0">
              <a:solidFill>
                <a:srgbClr val="FF0000"/>
              </a:solidFill>
            </a:endParaRPr>
          </a:p>
        </p:txBody>
      </p:sp>
    </p:spTree>
    <p:extLst>
      <p:ext uri="{BB962C8B-B14F-4D97-AF65-F5344CB8AC3E}">
        <p14:creationId xmlns:p14="http://schemas.microsoft.com/office/powerpoint/2010/main" val="2840348010"/>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7345"/>
          <p:cNvSpPr>
            <a:spLocks noGrp="1" noChangeArrowheads="1"/>
          </p:cNvSpPr>
          <p:nvPr>
            <p:ph type="title"/>
          </p:nvPr>
        </p:nvSpPr>
        <p:spPr>
          <a:xfrm>
            <a:off x="244610" y="0"/>
            <a:ext cx="8925516" cy="982095"/>
          </a:xfrm>
        </p:spPr>
        <p:txBody>
          <a:bodyPr>
            <a:normAutofit/>
          </a:bodyPr>
          <a:lstStyle/>
          <a:p>
            <a:r>
              <a:rPr lang="en-GB" altLang="zh-CN" sz="3200" b="1" dirty="0" smtClean="0">
                <a:solidFill>
                  <a:srgbClr val="C00000"/>
                </a:solidFill>
              </a:rPr>
              <a:t>Task 3: </a:t>
            </a:r>
            <a:r>
              <a:rPr lang="en-GB" altLang="en-US" sz="3200" i="1" dirty="0">
                <a:solidFill>
                  <a:schemeClr val="accent5">
                    <a:lumMod val="50000"/>
                  </a:schemeClr>
                </a:solidFill>
              </a:rPr>
              <a:t>Translate the triangle 6 left.</a:t>
            </a:r>
            <a:endParaRPr lang="en-GB" altLang="en-US" sz="3200" i="1" baseline="30000" dirty="0">
              <a:solidFill>
                <a:schemeClr val="accent5">
                  <a:lumMod val="50000"/>
                </a:schemeClr>
              </a:solidFill>
            </a:endParaRPr>
          </a:p>
        </p:txBody>
      </p:sp>
      <p:sp>
        <p:nvSpPr>
          <p:cNvPr id="8" name="标题 57345"/>
          <p:cNvSpPr txBox="1">
            <a:spLocks noChangeArrowheads="1"/>
          </p:cNvSpPr>
          <p:nvPr/>
        </p:nvSpPr>
        <p:spPr>
          <a:xfrm>
            <a:off x="244610" y="749822"/>
            <a:ext cx="7558269" cy="12797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a:lstStyle>
          <a:p>
            <a:endParaRPr lang="zh-CN" altLang="en-US" sz="2800" i="1" dirty="0">
              <a:solidFill>
                <a:schemeClr val="accent6"/>
              </a:solidFill>
            </a:endParaRPr>
          </a:p>
        </p:txBody>
      </p:sp>
      <p:pic>
        <p:nvPicPr>
          <p:cNvPr id="2" name="Picture 1"/>
          <p:cNvPicPr>
            <a:picLocks noChangeAspect="1"/>
          </p:cNvPicPr>
          <p:nvPr/>
        </p:nvPicPr>
        <p:blipFill>
          <a:blip r:embed="rId2"/>
          <a:stretch>
            <a:fillRect/>
          </a:stretch>
        </p:blipFill>
        <p:spPr>
          <a:xfrm>
            <a:off x="2540000" y="1119763"/>
            <a:ext cx="5455920" cy="5132747"/>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011" y="5617579"/>
            <a:ext cx="1299108" cy="964684"/>
          </a:xfrm>
          <a:prstGeom prst="rect">
            <a:avLst/>
          </a:prstGeom>
        </p:spPr>
      </p:pic>
    </p:spTree>
    <p:extLst>
      <p:ext uri="{BB962C8B-B14F-4D97-AF65-F5344CB8AC3E}">
        <p14:creationId xmlns:p14="http://schemas.microsoft.com/office/powerpoint/2010/main" val="2356649446"/>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7345"/>
          <p:cNvSpPr>
            <a:spLocks noGrp="1" noChangeArrowheads="1"/>
          </p:cNvSpPr>
          <p:nvPr>
            <p:ph type="title"/>
          </p:nvPr>
        </p:nvSpPr>
        <p:spPr>
          <a:xfrm>
            <a:off x="244610" y="0"/>
            <a:ext cx="8925516" cy="982095"/>
          </a:xfrm>
        </p:spPr>
        <p:txBody>
          <a:bodyPr>
            <a:normAutofit/>
          </a:bodyPr>
          <a:lstStyle/>
          <a:p>
            <a:r>
              <a:rPr lang="en-GB" altLang="zh-CN" sz="3200" b="1" dirty="0" smtClean="0">
                <a:solidFill>
                  <a:srgbClr val="C00000"/>
                </a:solidFill>
              </a:rPr>
              <a:t>Task 3 answer:</a:t>
            </a:r>
            <a:endParaRPr lang="en-GB" altLang="en-US" sz="3200" i="1" baseline="30000" dirty="0">
              <a:solidFill>
                <a:schemeClr val="accent5">
                  <a:lumMod val="50000"/>
                </a:schemeClr>
              </a:solidFill>
            </a:endParaRPr>
          </a:p>
        </p:txBody>
      </p:sp>
      <p:sp>
        <p:nvSpPr>
          <p:cNvPr id="8" name="标题 57345"/>
          <p:cNvSpPr txBox="1">
            <a:spLocks noChangeArrowheads="1"/>
          </p:cNvSpPr>
          <p:nvPr/>
        </p:nvSpPr>
        <p:spPr>
          <a:xfrm>
            <a:off x="244610" y="749822"/>
            <a:ext cx="7558269" cy="12797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a:lstStyle>
          <a:p>
            <a:endParaRPr lang="zh-CN" altLang="en-US" sz="2800" i="1" dirty="0">
              <a:solidFill>
                <a:schemeClr val="accent6"/>
              </a:solidFill>
            </a:endParaRPr>
          </a:p>
        </p:txBody>
      </p:sp>
      <p:pic>
        <p:nvPicPr>
          <p:cNvPr id="3" name="Picture 2"/>
          <p:cNvPicPr>
            <a:picLocks noChangeAspect="1"/>
          </p:cNvPicPr>
          <p:nvPr/>
        </p:nvPicPr>
        <p:blipFill>
          <a:blip r:embed="rId2"/>
          <a:stretch>
            <a:fillRect/>
          </a:stretch>
        </p:blipFill>
        <p:spPr>
          <a:xfrm>
            <a:off x="2895600" y="939618"/>
            <a:ext cx="5344159" cy="5235586"/>
          </a:xfrm>
          <a:prstGeom prst="rect">
            <a:avLst/>
          </a:prstGeom>
        </p:spPr>
      </p:pic>
      <p:sp>
        <p:nvSpPr>
          <p:cNvPr id="5" name="Freeform 4"/>
          <p:cNvSpPr/>
          <p:nvPr/>
        </p:nvSpPr>
        <p:spPr>
          <a:xfrm>
            <a:off x="3316406" y="1446663"/>
            <a:ext cx="887104" cy="1787856"/>
          </a:xfrm>
          <a:custGeom>
            <a:avLst/>
            <a:gdLst>
              <a:gd name="connsiteX0" fmla="*/ 436728 w 887104"/>
              <a:gd name="connsiteY0" fmla="*/ 0 h 1787856"/>
              <a:gd name="connsiteX1" fmla="*/ 887104 w 887104"/>
              <a:gd name="connsiteY1" fmla="*/ 450376 h 1787856"/>
              <a:gd name="connsiteX2" fmla="*/ 0 w 887104"/>
              <a:gd name="connsiteY2" fmla="*/ 1787856 h 1787856"/>
              <a:gd name="connsiteX3" fmla="*/ 436728 w 887104"/>
              <a:gd name="connsiteY3" fmla="*/ 0 h 1787856"/>
            </a:gdLst>
            <a:ahLst/>
            <a:cxnLst>
              <a:cxn ang="0">
                <a:pos x="connsiteX0" y="connsiteY0"/>
              </a:cxn>
              <a:cxn ang="0">
                <a:pos x="connsiteX1" y="connsiteY1"/>
              </a:cxn>
              <a:cxn ang="0">
                <a:pos x="connsiteX2" y="connsiteY2"/>
              </a:cxn>
              <a:cxn ang="0">
                <a:pos x="connsiteX3" y="connsiteY3"/>
              </a:cxn>
            </a:cxnLst>
            <a:rect l="l" t="t" r="r" b="b"/>
            <a:pathLst>
              <a:path w="887104" h="1787856">
                <a:moveTo>
                  <a:pt x="436728" y="0"/>
                </a:moveTo>
                <a:lnTo>
                  <a:pt x="887104" y="450376"/>
                </a:lnTo>
                <a:lnTo>
                  <a:pt x="0" y="1787856"/>
                </a:lnTo>
                <a:lnTo>
                  <a:pt x="436728" y="0"/>
                </a:ln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98393864"/>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7345"/>
          <p:cNvSpPr>
            <a:spLocks noGrp="1" noChangeArrowheads="1"/>
          </p:cNvSpPr>
          <p:nvPr>
            <p:ph type="title"/>
          </p:nvPr>
        </p:nvSpPr>
        <p:spPr>
          <a:xfrm>
            <a:off x="244610" y="0"/>
            <a:ext cx="8925516" cy="982095"/>
          </a:xfrm>
        </p:spPr>
        <p:txBody>
          <a:bodyPr>
            <a:normAutofit/>
          </a:bodyPr>
          <a:lstStyle/>
          <a:p>
            <a:r>
              <a:rPr lang="en-GB" altLang="zh-CN" sz="3200" b="1" dirty="0" smtClean="0">
                <a:solidFill>
                  <a:srgbClr val="C00000"/>
                </a:solidFill>
              </a:rPr>
              <a:t>Task </a:t>
            </a:r>
            <a:r>
              <a:rPr lang="en-GB" altLang="zh-CN" sz="3200" b="1" dirty="0">
                <a:solidFill>
                  <a:srgbClr val="C00000"/>
                </a:solidFill>
              </a:rPr>
              <a:t>4</a:t>
            </a:r>
            <a:r>
              <a:rPr lang="en-GB" altLang="zh-CN" sz="3200" b="1" dirty="0" smtClean="0">
                <a:solidFill>
                  <a:srgbClr val="C00000"/>
                </a:solidFill>
              </a:rPr>
              <a:t>: </a:t>
            </a:r>
            <a:r>
              <a:rPr lang="en-GB" sz="3200" i="1" dirty="0">
                <a:solidFill>
                  <a:schemeClr val="accent5">
                    <a:lumMod val="50000"/>
                  </a:schemeClr>
                </a:solidFill>
              </a:rPr>
              <a:t>Translate the triangle 9 right and 1 down.</a:t>
            </a:r>
            <a:endParaRPr lang="en-GB" altLang="en-US" sz="3200" i="1" baseline="30000" dirty="0">
              <a:solidFill>
                <a:schemeClr val="accent5">
                  <a:lumMod val="50000"/>
                </a:schemeClr>
              </a:solidFill>
            </a:endParaRPr>
          </a:p>
        </p:txBody>
      </p:sp>
      <p:sp>
        <p:nvSpPr>
          <p:cNvPr id="8" name="标题 57345"/>
          <p:cNvSpPr txBox="1">
            <a:spLocks noChangeArrowheads="1"/>
          </p:cNvSpPr>
          <p:nvPr/>
        </p:nvSpPr>
        <p:spPr>
          <a:xfrm>
            <a:off x="244610" y="749822"/>
            <a:ext cx="7558269" cy="12797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a:lstStyle>
          <a:p>
            <a:endParaRPr lang="zh-CN" altLang="en-US" sz="2800" i="1" dirty="0">
              <a:solidFill>
                <a:schemeClr val="accent6"/>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011" y="5617579"/>
            <a:ext cx="1299108" cy="964684"/>
          </a:xfrm>
          <a:prstGeom prst="rect">
            <a:avLst/>
          </a:prstGeom>
        </p:spPr>
      </p:pic>
      <p:pic>
        <p:nvPicPr>
          <p:cNvPr id="3" name="Picture 2"/>
          <p:cNvPicPr>
            <a:picLocks noChangeAspect="1"/>
          </p:cNvPicPr>
          <p:nvPr/>
        </p:nvPicPr>
        <p:blipFill>
          <a:blip r:embed="rId3"/>
          <a:stretch>
            <a:fillRect/>
          </a:stretch>
        </p:blipFill>
        <p:spPr>
          <a:xfrm>
            <a:off x="2415287" y="1879464"/>
            <a:ext cx="7707254" cy="4145416"/>
          </a:xfrm>
          <a:prstGeom prst="rect">
            <a:avLst/>
          </a:prstGeom>
        </p:spPr>
      </p:pic>
    </p:spTree>
    <p:extLst>
      <p:ext uri="{BB962C8B-B14F-4D97-AF65-F5344CB8AC3E}">
        <p14:creationId xmlns:p14="http://schemas.microsoft.com/office/powerpoint/2010/main" val="3931041036"/>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7345"/>
          <p:cNvSpPr>
            <a:spLocks noGrp="1" noChangeArrowheads="1"/>
          </p:cNvSpPr>
          <p:nvPr>
            <p:ph type="title"/>
          </p:nvPr>
        </p:nvSpPr>
        <p:spPr>
          <a:xfrm>
            <a:off x="304011" y="497840"/>
            <a:ext cx="8925516" cy="982095"/>
          </a:xfrm>
        </p:spPr>
        <p:txBody>
          <a:bodyPr>
            <a:normAutofit fontScale="90000"/>
          </a:bodyPr>
          <a:lstStyle/>
          <a:p>
            <a:r>
              <a:rPr lang="en-GB" altLang="zh-CN" sz="3200" b="1" dirty="0" smtClean="0">
                <a:solidFill>
                  <a:srgbClr val="C00000"/>
                </a:solidFill>
              </a:rPr>
              <a:t>Task 4 extension: </a:t>
            </a:r>
            <a:r>
              <a:rPr lang="en-GB" sz="3200" i="1" dirty="0" smtClean="0">
                <a:solidFill>
                  <a:schemeClr val="accent5">
                    <a:lumMod val="50000"/>
                  </a:schemeClr>
                </a:solidFill>
              </a:rPr>
              <a:t>Using your answer from the previous slide, place a tick in each of the rows, to show where each coordinate can be found.</a:t>
            </a:r>
            <a:endParaRPr lang="en-GB" altLang="en-US" sz="3200" i="1" baseline="30000" dirty="0">
              <a:solidFill>
                <a:schemeClr val="accent5">
                  <a:lumMod val="50000"/>
                </a:schemeClr>
              </a:solidFill>
            </a:endParaRPr>
          </a:p>
        </p:txBody>
      </p:sp>
      <p:sp>
        <p:nvSpPr>
          <p:cNvPr id="8" name="标题 57345"/>
          <p:cNvSpPr txBox="1">
            <a:spLocks noChangeArrowheads="1"/>
          </p:cNvSpPr>
          <p:nvPr/>
        </p:nvSpPr>
        <p:spPr>
          <a:xfrm>
            <a:off x="244610" y="749822"/>
            <a:ext cx="7558269" cy="12797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a:lstStyle>
          <a:p>
            <a:endParaRPr lang="zh-CN" altLang="en-US" sz="2800" i="1" dirty="0">
              <a:solidFill>
                <a:schemeClr val="accent6"/>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011" y="5617579"/>
            <a:ext cx="1299108" cy="964684"/>
          </a:xfrm>
          <a:prstGeom prst="rect">
            <a:avLst/>
          </a:prstGeom>
        </p:spPr>
      </p:pic>
      <p:pic>
        <p:nvPicPr>
          <p:cNvPr id="2" name="Picture 1"/>
          <p:cNvPicPr>
            <a:picLocks noChangeAspect="1"/>
          </p:cNvPicPr>
          <p:nvPr/>
        </p:nvPicPr>
        <p:blipFill>
          <a:blip r:embed="rId3"/>
          <a:stretch>
            <a:fillRect/>
          </a:stretch>
        </p:blipFill>
        <p:spPr>
          <a:xfrm>
            <a:off x="1735532" y="2154118"/>
            <a:ext cx="9094006" cy="3338921"/>
          </a:xfrm>
          <a:prstGeom prst="rect">
            <a:avLst/>
          </a:prstGeom>
        </p:spPr>
      </p:pic>
    </p:spTree>
    <p:extLst>
      <p:ext uri="{BB962C8B-B14F-4D97-AF65-F5344CB8AC3E}">
        <p14:creationId xmlns:p14="http://schemas.microsoft.com/office/powerpoint/2010/main" val="1616204981"/>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7345"/>
          <p:cNvSpPr>
            <a:spLocks noGrp="1" noChangeArrowheads="1"/>
          </p:cNvSpPr>
          <p:nvPr>
            <p:ph type="title"/>
          </p:nvPr>
        </p:nvSpPr>
        <p:spPr>
          <a:xfrm>
            <a:off x="244610" y="0"/>
            <a:ext cx="8925516" cy="982095"/>
          </a:xfrm>
        </p:spPr>
        <p:txBody>
          <a:bodyPr>
            <a:normAutofit/>
          </a:bodyPr>
          <a:lstStyle/>
          <a:p>
            <a:r>
              <a:rPr lang="en-GB" altLang="zh-CN" sz="3200" b="1" dirty="0" smtClean="0">
                <a:solidFill>
                  <a:srgbClr val="C00000"/>
                </a:solidFill>
              </a:rPr>
              <a:t>Task 4 answer:</a:t>
            </a:r>
            <a:endParaRPr lang="en-GB" altLang="en-US" sz="3200" i="1" baseline="30000" dirty="0">
              <a:solidFill>
                <a:schemeClr val="accent5">
                  <a:lumMod val="50000"/>
                </a:schemeClr>
              </a:solidFill>
            </a:endParaRPr>
          </a:p>
        </p:txBody>
      </p:sp>
      <p:sp>
        <p:nvSpPr>
          <p:cNvPr id="8" name="标题 57345"/>
          <p:cNvSpPr txBox="1">
            <a:spLocks noChangeArrowheads="1"/>
          </p:cNvSpPr>
          <p:nvPr/>
        </p:nvSpPr>
        <p:spPr>
          <a:xfrm>
            <a:off x="244610" y="749822"/>
            <a:ext cx="7558269" cy="12797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a:lstStyle>
          <a:p>
            <a:endParaRPr lang="zh-CN" altLang="en-US" sz="2800" i="1" dirty="0">
              <a:solidFill>
                <a:schemeClr val="accent6"/>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011" y="5617579"/>
            <a:ext cx="1299108" cy="964684"/>
          </a:xfrm>
          <a:prstGeom prst="rect">
            <a:avLst/>
          </a:prstGeom>
        </p:spPr>
      </p:pic>
      <p:pic>
        <p:nvPicPr>
          <p:cNvPr id="2" name="Picture 1"/>
          <p:cNvPicPr>
            <a:picLocks noChangeAspect="1"/>
          </p:cNvPicPr>
          <p:nvPr/>
        </p:nvPicPr>
        <p:blipFill>
          <a:blip r:embed="rId3"/>
          <a:stretch>
            <a:fillRect/>
          </a:stretch>
        </p:blipFill>
        <p:spPr>
          <a:xfrm>
            <a:off x="1767840" y="1079931"/>
            <a:ext cx="9367520" cy="5084136"/>
          </a:xfrm>
          <a:prstGeom prst="rect">
            <a:avLst/>
          </a:prstGeom>
        </p:spPr>
      </p:pic>
      <p:sp>
        <p:nvSpPr>
          <p:cNvPr id="9" name="Freeform 8"/>
          <p:cNvSpPr/>
          <p:nvPr/>
        </p:nvSpPr>
        <p:spPr>
          <a:xfrm>
            <a:off x="6892119" y="3152633"/>
            <a:ext cx="1760562" cy="2265528"/>
          </a:xfrm>
          <a:custGeom>
            <a:avLst/>
            <a:gdLst>
              <a:gd name="connsiteX0" fmla="*/ 0 w 1760562"/>
              <a:gd name="connsiteY0" fmla="*/ 0 h 2265528"/>
              <a:gd name="connsiteX1" fmla="*/ 0 w 1760562"/>
              <a:gd name="connsiteY1" fmla="*/ 2265528 h 2265528"/>
              <a:gd name="connsiteX2" fmla="*/ 1760562 w 1760562"/>
              <a:gd name="connsiteY2" fmla="*/ 2251880 h 2265528"/>
              <a:gd name="connsiteX3" fmla="*/ 0 w 1760562"/>
              <a:gd name="connsiteY3" fmla="*/ 0 h 2265528"/>
            </a:gdLst>
            <a:ahLst/>
            <a:cxnLst>
              <a:cxn ang="0">
                <a:pos x="connsiteX0" y="connsiteY0"/>
              </a:cxn>
              <a:cxn ang="0">
                <a:pos x="connsiteX1" y="connsiteY1"/>
              </a:cxn>
              <a:cxn ang="0">
                <a:pos x="connsiteX2" y="connsiteY2"/>
              </a:cxn>
              <a:cxn ang="0">
                <a:pos x="connsiteX3" y="connsiteY3"/>
              </a:cxn>
            </a:cxnLst>
            <a:rect l="l" t="t" r="r" b="b"/>
            <a:pathLst>
              <a:path w="1760562" h="2265528">
                <a:moveTo>
                  <a:pt x="0" y="0"/>
                </a:moveTo>
                <a:lnTo>
                  <a:pt x="0" y="2265528"/>
                </a:lnTo>
                <a:lnTo>
                  <a:pt x="1760562" y="2251880"/>
                </a:lnTo>
                <a:lnTo>
                  <a:pt x="0" y="0"/>
                </a:ln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54685423"/>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7345"/>
          <p:cNvSpPr>
            <a:spLocks noGrp="1" noChangeArrowheads="1"/>
          </p:cNvSpPr>
          <p:nvPr>
            <p:ph type="title"/>
          </p:nvPr>
        </p:nvSpPr>
        <p:spPr>
          <a:xfrm>
            <a:off x="304011" y="497840"/>
            <a:ext cx="8925516" cy="982095"/>
          </a:xfrm>
        </p:spPr>
        <p:txBody>
          <a:bodyPr>
            <a:normAutofit fontScale="90000"/>
          </a:bodyPr>
          <a:lstStyle/>
          <a:p>
            <a:r>
              <a:rPr lang="en-GB" altLang="zh-CN" sz="3200" b="1" dirty="0" smtClean="0">
                <a:solidFill>
                  <a:srgbClr val="C00000"/>
                </a:solidFill>
              </a:rPr>
              <a:t>Task 4 extension answers: </a:t>
            </a:r>
            <a:r>
              <a:rPr lang="en-GB" sz="3200" i="1" dirty="0" smtClean="0">
                <a:solidFill>
                  <a:schemeClr val="accent5">
                    <a:lumMod val="50000"/>
                  </a:schemeClr>
                </a:solidFill>
              </a:rPr>
              <a:t>Using your answer from the previous slide, place a tick in each of the rows, to show where each coordinate can be found.</a:t>
            </a:r>
            <a:endParaRPr lang="en-GB" altLang="en-US" sz="3200" i="1" baseline="30000" dirty="0">
              <a:solidFill>
                <a:schemeClr val="accent5">
                  <a:lumMod val="50000"/>
                </a:schemeClr>
              </a:solidFill>
            </a:endParaRPr>
          </a:p>
        </p:txBody>
      </p:sp>
      <p:sp>
        <p:nvSpPr>
          <p:cNvPr id="8" name="标题 57345"/>
          <p:cNvSpPr txBox="1">
            <a:spLocks noChangeArrowheads="1"/>
          </p:cNvSpPr>
          <p:nvPr/>
        </p:nvSpPr>
        <p:spPr>
          <a:xfrm>
            <a:off x="244610" y="749822"/>
            <a:ext cx="7558269" cy="12797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a:lstStyle>
          <a:p>
            <a:endParaRPr lang="zh-CN" altLang="en-US" sz="2800" i="1" dirty="0">
              <a:solidFill>
                <a:schemeClr val="accent6"/>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011" y="5617579"/>
            <a:ext cx="1299108" cy="964684"/>
          </a:xfrm>
          <a:prstGeom prst="rect">
            <a:avLst/>
          </a:prstGeom>
        </p:spPr>
      </p:pic>
      <p:pic>
        <p:nvPicPr>
          <p:cNvPr id="3" name="Picture 2"/>
          <p:cNvPicPr>
            <a:picLocks noChangeAspect="1"/>
          </p:cNvPicPr>
          <p:nvPr/>
        </p:nvPicPr>
        <p:blipFill>
          <a:blip r:embed="rId3"/>
          <a:stretch>
            <a:fillRect/>
          </a:stretch>
        </p:blipFill>
        <p:spPr>
          <a:xfrm>
            <a:off x="1699523" y="2200282"/>
            <a:ext cx="8460938" cy="3052438"/>
          </a:xfrm>
          <a:prstGeom prst="rect">
            <a:avLst/>
          </a:prstGeom>
        </p:spPr>
      </p:pic>
    </p:spTree>
    <p:extLst>
      <p:ext uri="{BB962C8B-B14F-4D97-AF65-F5344CB8AC3E}">
        <p14:creationId xmlns:p14="http://schemas.microsoft.com/office/powerpoint/2010/main" val="2346730654"/>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7345"/>
          <p:cNvSpPr>
            <a:spLocks noGrp="1" noChangeArrowheads="1"/>
          </p:cNvSpPr>
          <p:nvPr>
            <p:ph type="title"/>
          </p:nvPr>
        </p:nvSpPr>
        <p:spPr>
          <a:xfrm>
            <a:off x="304011" y="407605"/>
            <a:ext cx="10616430" cy="982095"/>
          </a:xfrm>
        </p:spPr>
        <p:txBody>
          <a:bodyPr>
            <a:normAutofit fontScale="90000"/>
          </a:bodyPr>
          <a:lstStyle/>
          <a:p>
            <a:r>
              <a:rPr lang="en-GB" altLang="zh-CN" sz="2700" b="1" dirty="0" smtClean="0">
                <a:solidFill>
                  <a:srgbClr val="C00000"/>
                </a:solidFill>
              </a:rPr>
              <a:t>Task </a:t>
            </a:r>
            <a:r>
              <a:rPr lang="en-GB" altLang="zh-CN" sz="2700" b="1" dirty="0">
                <a:solidFill>
                  <a:srgbClr val="C00000"/>
                </a:solidFill>
              </a:rPr>
              <a:t>5</a:t>
            </a:r>
            <a:r>
              <a:rPr lang="en-GB" altLang="zh-CN" sz="2700" b="1" dirty="0" smtClean="0">
                <a:solidFill>
                  <a:srgbClr val="C00000"/>
                </a:solidFill>
              </a:rPr>
              <a:t>: </a:t>
            </a:r>
            <a:r>
              <a:rPr lang="en-GB" altLang="en-US" sz="2700" i="1" dirty="0">
                <a:solidFill>
                  <a:schemeClr val="accent5">
                    <a:lumMod val="50000"/>
                  </a:schemeClr>
                </a:solidFill>
              </a:rPr>
              <a:t>These coordinates form a quadrilateral: (–5, 5), (–5, 1), (–1, 4), (–1, 2)</a:t>
            </a:r>
            <a:br>
              <a:rPr lang="en-GB" altLang="en-US" sz="2700" i="1" dirty="0">
                <a:solidFill>
                  <a:schemeClr val="accent5">
                    <a:lumMod val="50000"/>
                  </a:schemeClr>
                </a:solidFill>
              </a:rPr>
            </a:br>
            <a:r>
              <a:rPr lang="en-GB" altLang="en-US" sz="2700" i="1" dirty="0">
                <a:solidFill>
                  <a:schemeClr val="accent5">
                    <a:lumMod val="50000"/>
                  </a:schemeClr>
                </a:solidFill>
              </a:rPr>
              <a:t>It is translated 3 right and 4 down.</a:t>
            </a:r>
            <a:br>
              <a:rPr lang="en-GB" altLang="en-US" sz="2700" i="1" dirty="0">
                <a:solidFill>
                  <a:schemeClr val="accent5">
                    <a:lumMod val="50000"/>
                  </a:schemeClr>
                </a:solidFill>
              </a:rPr>
            </a:br>
            <a:r>
              <a:rPr lang="en-GB" altLang="en-US" sz="2700" i="1" dirty="0">
                <a:solidFill>
                  <a:schemeClr val="accent5">
                    <a:lumMod val="50000"/>
                  </a:schemeClr>
                </a:solidFill>
              </a:rPr>
              <a:t>Draw the quadrilateral on the grid in its new position</a:t>
            </a:r>
            <a:r>
              <a:rPr lang="en-GB" altLang="en-US" sz="3200" i="1" dirty="0">
                <a:solidFill>
                  <a:schemeClr val="accent5">
                    <a:lumMod val="50000"/>
                  </a:schemeClr>
                </a:solidFill>
              </a:rPr>
              <a:t>.</a:t>
            </a:r>
            <a:endParaRPr lang="en-GB" altLang="en-US" sz="3200" i="1" baseline="30000" dirty="0">
              <a:solidFill>
                <a:schemeClr val="accent5">
                  <a:lumMod val="50000"/>
                </a:schemeClr>
              </a:solidFill>
            </a:endParaRPr>
          </a:p>
        </p:txBody>
      </p:sp>
      <p:sp>
        <p:nvSpPr>
          <p:cNvPr id="8" name="标题 57345"/>
          <p:cNvSpPr txBox="1">
            <a:spLocks noChangeArrowheads="1"/>
          </p:cNvSpPr>
          <p:nvPr/>
        </p:nvSpPr>
        <p:spPr>
          <a:xfrm>
            <a:off x="244610" y="749822"/>
            <a:ext cx="7558269" cy="12797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a:lstStyle>
          <a:p>
            <a:endParaRPr lang="zh-CN" altLang="en-US" sz="2800" i="1" dirty="0">
              <a:solidFill>
                <a:schemeClr val="accent6"/>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011" y="5617579"/>
            <a:ext cx="1299108" cy="964684"/>
          </a:xfrm>
          <a:prstGeom prst="rect">
            <a:avLst/>
          </a:prstGeom>
        </p:spPr>
      </p:pic>
      <p:pic>
        <p:nvPicPr>
          <p:cNvPr id="3" name="Picture 2"/>
          <p:cNvPicPr>
            <a:picLocks noChangeAspect="1"/>
          </p:cNvPicPr>
          <p:nvPr/>
        </p:nvPicPr>
        <p:blipFill>
          <a:blip r:embed="rId3"/>
          <a:stretch>
            <a:fillRect/>
          </a:stretch>
        </p:blipFill>
        <p:spPr>
          <a:xfrm>
            <a:off x="3179894" y="1389700"/>
            <a:ext cx="5344346" cy="5163019"/>
          </a:xfrm>
          <a:prstGeom prst="rect">
            <a:avLst/>
          </a:prstGeom>
        </p:spPr>
      </p:pic>
    </p:spTree>
    <p:extLst>
      <p:ext uri="{BB962C8B-B14F-4D97-AF65-F5344CB8AC3E}">
        <p14:creationId xmlns:p14="http://schemas.microsoft.com/office/powerpoint/2010/main" val="2174770327"/>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7345"/>
          <p:cNvSpPr>
            <a:spLocks noGrp="1" noChangeArrowheads="1"/>
          </p:cNvSpPr>
          <p:nvPr>
            <p:ph type="title"/>
          </p:nvPr>
        </p:nvSpPr>
        <p:spPr>
          <a:xfrm>
            <a:off x="141450" y="407605"/>
            <a:ext cx="10831349" cy="982095"/>
          </a:xfrm>
        </p:spPr>
        <p:txBody>
          <a:bodyPr>
            <a:normAutofit fontScale="90000"/>
          </a:bodyPr>
          <a:lstStyle/>
          <a:p>
            <a:r>
              <a:rPr lang="en-GB" altLang="zh-CN" sz="2700" b="1" dirty="0" smtClean="0">
                <a:solidFill>
                  <a:srgbClr val="C00000"/>
                </a:solidFill>
              </a:rPr>
              <a:t>Task </a:t>
            </a:r>
            <a:r>
              <a:rPr lang="en-GB" altLang="zh-CN" sz="2700" b="1" dirty="0">
                <a:solidFill>
                  <a:srgbClr val="C00000"/>
                </a:solidFill>
              </a:rPr>
              <a:t>5</a:t>
            </a:r>
            <a:r>
              <a:rPr lang="en-GB" altLang="zh-CN" sz="2700" b="1" dirty="0" smtClean="0">
                <a:solidFill>
                  <a:srgbClr val="C00000"/>
                </a:solidFill>
              </a:rPr>
              <a:t> answers: </a:t>
            </a:r>
            <a:r>
              <a:rPr lang="en-GB" altLang="en-US" sz="2700" i="1" dirty="0">
                <a:solidFill>
                  <a:schemeClr val="accent5">
                    <a:lumMod val="50000"/>
                  </a:schemeClr>
                </a:solidFill>
              </a:rPr>
              <a:t>These coordinates form a quadrilateral: (–5, 5), (–5, 1), (–1, 4), (–1, 2)</a:t>
            </a:r>
            <a:br>
              <a:rPr lang="en-GB" altLang="en-US" sz="2700" i="1" dirty="0">
                <a:solidFill>
                  <a:schemeClr val="accent5">
                    <a:lumMod val="50000"/>
                  </a:schemeClr>
                </a:solidFill>
              </a:rPr>
            </a:br>
            <a:r>
              <a:rPr lang="en-GB" altLang="en-US" sz="2700" i="1" dirty="0">
                <a:solidFill>
                  <a:schemeClr val="accent5">
                    <a:lumMod val="50000"/>
                  </a:schemeClr>
                </a:solidFill>
              </a:rPr>
              <a:t>It is translated 3 right and 4 down.</a:t>
            </a:r>
            <a:br>
              <a:rPr lang="en-GB" altLang="en-US" sz="2700" i="1" dirty="0">
                <a:solidFill>
                  <a:schemeClr val="accent5">
                    <a:lumMod val="50000"/>
                  </a:schemeClr>
                </a:solidFill>
              </a:rPr>
            </a:br>
            <a:r>
              <a:rPr lang="en-GB" altLang="en-US" sz="2700" i="1" dirty="0">
                <a:solidFill>
                  <a:schemeClr val="accent5">
                    <a:lumMod val="50000"/>
                  </a:schemeClr>
                </a:solidFill>
              </a:rPr>
              <a:t>Draw the quadrilateral on the grid in its new position</a:t>
            </a:r>
            <a:r>
              <a:rPr lang="en-GB" altLang="en-US" sz="3200" i="1" dirty="0">
                <a:solidFill>
                  <a:schemeClr val="accent5">
                    <a:lumMod val="50000"/>
                  </a:schemeClr>
                </a:solidFill>
              </a:rPr>
              <a:t>.</a:t>
            </a:r>
            <a:endParaRPr lang="en-GB" altLang="en-US" sz="3200" i="1" baseline="30000" dirty="0">
              <a:solidFill>
                <a:schemeClr val="accent5">
                  <a:lumMod val="50000"/>
                </a:schemeClr>
              </a:solidFill>
            </a:endParaRPr>
          </a:p>
        </p:txBody>
      </p:sp>
      <p:sp>
        <p:nvSpPr>
          <p:cNvPr id="8" name="标题 57345"/>
          <p:cNvSpPr txBox="1">
            <a:spLocks noChangeArrowheads="1"/>
          </p:cNvSpPr>
          <p:nvPr/>
        </p:nvSpPr>
        <p:spPr>
          <a:xfrm>
            <a:off x="244610" y="749822"/>
            <a:ext cx="7558269" cy="12797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a:lstStyle>
          <a:p>
            <a:endParaRPr lang="zh-CN" altLang="en-US" sz="2800" i="1" dirty="0">
              <a:solidFill>
                <a:schemeClr val="accent6"/>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011" y="5617579"/>
            <a:ext cx="1299108" cy="964684"/>
          </a:xfrm>
          <a:prstGeom prst="rect">
            <a:avLst/>
          </a:prstGeom>
        </p:spPr>
      </p:pic>
      <p:pic>
        <p:nvPicPr>
          <p:cNvPr id="2" name="Picture 1"/>
          <p:cNvPicPr>
            <a:picLocks noChangeAspect="1"/>
          </p:cNvPicPr>
          <p:nvPr/>
        </p:nvPicPr>
        <p:blipFill>
          <a:blip r:embed="rId3"/>
          <a:stretch>
            <a:fillRect/>
          </a:stretch>
        </p:blipFill>
        <p:spPr>
          <a:xfrm>
            <a:off x="2978944" y="1488132"/>
            <a:ext cx="5118576" cy="4963468"/>
          </a:xfrm>
          <a:prstGeom prst="rect">
            <a:avLst/>
          </a:prstGeom>
        </p:spPr>
      </p:pic>
      <p:sp>
        <p:nvSpPr>
          <p:cNvPr id="3" name="Freeform 2"/>
          <p:cNvSpPr/>
          <p:nvPr/>
        </p:nvSpPr>
        <p:spPr>
          <a:xfrm>
            <a:off x="4626591" y="3643952"/>
            <a:ext cx="1610436" cy="1624084"/>
          </a:xfrm>
          <a:custGeom>
            <a:avLst/>
            <a:gdLst>
              <a:gd name="connsiteX0" fmla="*/ 0 w 1610436"/>
              <a:gd name="connsiteY0" fmla="*/ 0 h 1624084"/>
              <a:gd name="connsiteX1" fmla="*/ 0 w 1610436"/>
              <a:gd name="connsiteY1" fmla="*/ 1624084 h 1624084"/>
              <a:gd name="connsiteX2" fmla="*/ 1610436 w 1610436"/>
              <a:gd name="connsiteY2" fmla="*/ 1214651 h 1624084"/>
              <a:gd name="connsiteX3" fmla="*/ 1610436 w 1610436"/>
              <a:gd name="connsiteY3" fmla="*/ 409433 h 1624084"/>
              <a:gd name="connsiteX4" fmla="*/ 0 w 1610436"/>
              <a:gd name="connsiteY4" fmla="*/ 0 h 1624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436" h="1624084">
                <a:moveTo>
                  <a:pt x="0" y="0"/>
                </a:moveTo>
                <a:lnTo>
                  <a:pt x="0" y="1624084"/>
                </a:lnTo>
                <a:lnTo>
                  <a:pt x="1610436" y="1214651"/>
                </a:lnTo>
                <a:lnTo>
                  <a:pt x="1610436" y="409433"/>
                </a:lnTo>
                <a:lnTo>
                  <a:pt x="0" y="0"/>
                </a:ln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36641180"/>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7C1659-2D08-CF42-8C99-09E6DBDC3555}"/>
              </a:ext>
            </a:extLst>
          </p:cNvPr>
          <p:cNvSpPr txBox="1"/>
          <p:nvPr/>
        </p:nvSpPr>
        <p:spPr>
          <a:xfrm>
            <a:off x="5254752" y="2962656"/>
            <a:ext cx="147508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End of Lesson</a:t>
            </a:r>
          </a:p>
        </p:txBody>
      </p:sp>
    </p:spTree>
    <p:extLst>
      <p:ext uri="{BB962C8B-B14F-4D97-AF65-F5344CB8AC3E}">
        <p14:creationId xmlns:p14="http://schemas.microsoft.com/office/powerpoint/2010/main" val="77437824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标题 57345"/>
          <p:cNvSpPr>
            <a:spLocks noGrp="1" noChangeArrowheads="1"/>
          </p:cNvSpPr>
          <p:nvPr>
            <p:ph type="title"/>
          </p:nvPr>
        </p:nvSpPr>
        <p:spPr>
          <a:xfrm>
            <a:off x="316328" y="284085"/>
            <a:ext cx="10336876" cy="1054386"/>
          </a:xfrm>
        </p:spPr>
        <p:txBody>
          <a:bodyPr>
            <a:normAutofit/>
          </a:bodyPr>
          <a:lstStyle/>
          <a:p>
            <a:pPr eaLnBrk="1" hangingPunct="1"/>
            <a:r>
              <a:rPr lang="en-GB" altLang="zh-CN" sz="3600" dirty="0">
                <a:solidFill>
                  <a:srgbClr val="C00000"/>
                </a:solidFill>
              </a:rPr>
              <a:t>Marking coordinates in the second quadrant</a:t>
            </a:r>
            <a:endParaRPr lang="zh-CN" altLang="en-US" sz="3600" dirty="0">
              <a:solidFill>
                <a:srgbClr val="C00000"/>
              </a:solidFill>
            </a:endParaRPr>
          </a:p>
        </p:txBody>
      </p:sp>
      <p:pic>
        <p:nvPicPr>
          <p:cNvPr id="17" name="Picture 16">
            <a:extLst>
              <a:ext uri="{FF2B5EF4-FFF2-40B4-BE49-F238E27FC236}">
                <a16:creationId xmlns:a16="http://schemas.microsoft.com/office/drawing/2014/main" id="{A00529FC-DCC3-4931-88BB-AC5D56E4929E}"/>
              </a:ext>
            </a:extLst>
          </p:cNvPr>
          <p:cNvPicPr>
            <a:picLocks noChangeAspect="1"/>
          </p:cNvPicPr>
          <p:nvPr/>
        </p:nvPicPr>
        <p:blipFill rotWithShape="1">
          <a:blip r:embed="rId3"/>
          <a:srcRect l="31563" t="30666" r="55817" b="24148"/>
          <a:stretch/>
        </p:blipFill>
        <p:spPr>
          <a:xfrm>
            <a:off x="316328" y="1418916"/>
            <a:ext cx="2458591" cy="4951799"/>
          </a:xfrm>
          <a:prstGeom prst="rect">
            <a:avLst/>
          </a:prstGeom>
        </p:spPr>
      </p:pic>
      <p:sp>
        <p:nvSpPr>
          <p:cNvPr id="56" name="TextBox 55">
            <a:extLst>
              <a:ext uri="{FF2B5EF4-FFF2-40B4-BE49-F238E27FC236}">
                <a16:creationId xmlns:a16="http://schemas.microsoft.com/office/drawing/2014/main" id="{D7A37AC2-5937-485E-91E0-6AFBBA73832E}"/>
              </a:ext>
            </a:extLst>
          </p:cNvPr>
          <p:cNvSpPr txBox="1"/>
          <p:nvPr/>
        </p:nvSpPr>
        <p:spPr>
          <a:xfrm>
            <a:off x="2285748" y="1049584"/>
            <a:ext cx="841261" cy="369332"/>
          </a:xfrm>
          <a:prstGeom prst="rect">
            <a:avLst/>
          </a:prstGeom>
          <a:noFill/>
        </p:spPr>
        <p:txBody>
          <a:bodyPr wrap="square" rtlCol="0">
            <a:spAutoFit/>
          </a:bodyPr>
          <a:lstStyle/>
          <a:p>
            <a:r>
              <a:rPr lang="en-GB" dirty="0">
                <a:solidFill>
                  <a:schemeClr val="tx2"/>
                </a:solidFill>
              </a:rPr>
              <a:t>y-axis</a:t>
            </a:r>
          </a:p>
        </p:txBody>
      </p:sp>
      <p:sp>
        <p:nvSpPr>
          <p:cNvPr id="57" name="TextBox 56">
            <a:extLst>
              <a:ext uri="{FF2B5EF4-FFF2-40B4-BE49-F238E27FC236}">
                <a16:creationId xmlns:a16="http://schemas.microsoft.com/office/drawing/2014/main" id="{B46566FE-9C89-44BF-BC1B-6D485995F9C2}"/>
              </a:ext>
            </a:extLst>
          </p:cNvPr>
          <p:cNvSpPr txBox="1"/>
          <p:nvPr/>
        </p:nvSpPr>
        <p:spPr>
          <a:xfrm>
            <a:off x="4440823" y="6285028"/>
            <a:ext cx="841261" cy="369332"/>
          </a:xfrm>
          <a:prstGeom prst="rect">
            <a:avLst/>
          </a:prstGeom>
          <a:noFill/>
        </p:spPr>
        <p:txBody>
          <a:bodyPr wrap="square" rtlCol="0">
            <a:spAutoFit/>
          </a:bodyPr>
          <a:lstStyle/>
          <a:p>
            <a:r>
              <a:rPr lang="en-GB" dirty="0">
                <a:solidFill>
                  <a:schemeClr val="tx2"/>
                </a:solidFill>
              </a:rPr>
              <a:t>x-axis</a:t>
            </a:r>
          </a:p>
        </p:txBody>
      </p:sp>
      <p:sp>
        <p:nvSpPr>
          <p:cNvPr id="23" name="TextBox 22">
            <a:extLst>
              <a:ext uri="{FF2B5EF4-FFF2-40B4-BE49-F238E27FC236}">
                <a16:creationId xmlns:a16="http://schemas.microsoft.com/office/drawing/2014/main" id="{EAFEACC3-8C3D-4D12-8BF3-C6E68F4CFD44}"/>
              </a:ext>
            </a:extLst>
          </p:cNvPr>
          <p:cNvSpPr txBox="1"/>
          <p:nvPr/>
        </p:nvSpPr>
        <p:spPr>
          <a:xfrm>
            <a:off x="5953991" y="1528911"/>
            <a:ext cx="5921680" cy="4801314"/>
          </a:xfrm>
          <a:prstGeom prst="rect">
            <a:avLst/>
          </a:prstGeom>
          <a:noFill/>
        </p:spPr>
        <p:txBody>
          <a:bodyPr wrap="square" rtlCol="0">
            <a:spAutoFit/>
          </a:bodyPr>
          <a:lstStyle/>
          <a:p>
            <a:r>
              <a:rPr lang="en-GB" dirty="0">
                <a:solidFill>
                  <a:srgbClr val="C00000"/>
                </a:solidFill>
              </a:rPr>
              <a:t>I am going to explain how to mark a coordinate on the second quadrant.</a:t>
            </a:r>
          </a:p>
          <a:p>
            <a:endParaRPr lang="en-GB" dirty="0">
              <a:solidFill>
                <a:srgbClr val="C00000"/>
              </a:solidFill>
            </a:endParaRPr>
          </a:p>
          <a:p>
            <a:r>
              <a:rPr lang="en-GB" dirty="0">
                <a:solidFill>
                  <a:srgbClr val="C00000"/>
                </a:solidFill>
              </a:rPr>
              <a:t>Firstly, we are going to focus on x-axis on the second quadrant.</a:t>
            </a:r>
          </a:p>
          <a:p>
            <a:endParaRPr lang="en-GB" dirty="0">
              <a:solidFill>
                <a:srgbClr val="C00000"/>
              </a:solidFill>
            </a:endParaRPr>
          </a:p>
          <a:p>
            <a:r>
              <a:rPr lang="en-GB" dirty="0">
                <a:solidFill>
                  <a:srgbClr val="C00000"/>
                </a:solidFill>
              </a:rPr>
              <a:t>Starting from the origin of the x-axis (0), read along the x-axis to the number -4.</a:t>
            </a:r>
          </a:p>
          <a:p>
            <a:endParaRPr lang="en-GB" dirty="0">
              <a:solidFill>
                <a:srgbClr val="C00000"/>
              </a:solidFill>
            </a:endParaRPr>
          </a:p>
          <a:p>
            <a:r>
              <a:rPr lang="en-GB" dirty="0">
                <a:solidFill>
                  <a:srgbClr val="C00000"/>
                </a:solidFill>
              </a:rPr>
              <a:t>Secondly, from the origin of the y-axis, read along to the number 8.</a:t>
            </a:r>
          </a:p>
          <a:p>
            <a:endParaRPr lang="en-GB" dirty="0">
              <a:solidFill>
                <a:srgbClr val="C00000"/>
              </a:solidFill>
            </a:endParaRPr>
          </a:p>
          <a:p>
            <a:r>
              <a:rPr lang="en-GB" dirty="0">
                <a:solidFill>
                  <a:srgbClr val="C00000"/>
                </a:solidFill>
              </a:rPr>
              <a:t>At this point, plot the coordinate with a cross.</a:t>
            </a:r>
          </a:p>
          <a:p>
            <a:endParaRPr lang="en-GB" dirty="0">
              <a:solidFill>
                <a:srgbClr val="C00000"/>
              </a:solidFill>
            </a:endParaRPr>
          </a:p>
          <a:p>
            <a:r>
              <a:rPr lang="en-GB" dirty="0">
                <a:solidFill>
                  <a:srgbClr val="C00000"/>
                </a:solidFill>
              </a:rPr>
              <a:t>How do you write down the coordinate?</a:t>
            </a:r>
          </a:p>
          <a:p>
            <a:endParaRPr lang="en-GB" dirty="0">
              <a:solidFill>
                <a:srgbClr val="C00000"/>
              </a:solidFill>
            </a:endParaRPr>
          </a:p>
          <a:p>
            <a:pPr algn="r"/>
            <a:r>
              <a:rPr lang="en-GB" dirty="0">
                <a:solidFill>
                  <a:srgbClr val="C00000"/>
                </a:solidFill>
              </a:rPr>
              <a:t>It is written (-4, 8)</a:t>
            </a:r>
          </a:p>
        </p:txBody>
      </p:sp>
      <p:sp>
        <p:nvSpPr>
          <p:cNvPr id="24" name="Oval 23">
            <a:extLst>
              <a:ext uri="{FF2B5EF4-FFF2-40B4-BE49-F238E27FC236}">
                <a16:creationId xmlns:a16="http://schemas.microsoft.com/office/drawing/2014/main" id="{A957B1EA-2AD0-4D8A-9B5C-F6CB1E3D9F84}"/>
              </a:ext>
            </a:extLst>
          </p:cNvPr>
          <p:cNvSpPr/>
          <p:nvPr/>
        </p:nvSpPr>
        <p:spPr>
          <a:xfrm>
            <a:off x="2377930" y="5954923"/>
            <a:ext cx="523897" cy="536046"/>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9B9BCEE4-5406-442C-AAC0-62BB1D6B6D0B}"/>
              </a:ext>
            </a:extLst>
          </p:cNvPr>
          <p:cNvSpPr/>
          <p:nvPr/>
        </p:nvSpPr>
        <p:spPr>
          <a:xfrm>
            <a:off x="1947336" y="5958523"/>
            <a:ext cx="523897" cy="536046"/>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DC54AC6A-62F1-447E-8EA7-40CB342D0374}"/>
              </a:ext>
            </a:extLst>
          </p:cNvPr>
          <p:cNvSpPr/>
          <p:nvPr/>
        </p:nvSpPr>
        <p:spPr>
          <a:xfrm>
            <a:off x="1516742" y="5952601"/>
            <a:ext cx="523897" cy="536046"/>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id="{F126EBB5-3F53-4DAE-9655-96CE94FA5CB1}"/>
              </a:ext>
            </a:extLst>
          </p:cNvPr>
          <p:cNvSpPr/>
          <p:nvPr/>
        </p:nvSpPr>
        <p:spPr>
          <a:xfrm>
            <a:off x="2377123" y="5952601"/>
            <a:ext cx="523897" cy="536046"/>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a:extLst>
              <a:ext uri="{FF2B5EF4-FFF2-40B4-BE49-F238E27FC236}">
                <a16:creationId xmlns:a16="http://schemas.microsoft.com/office/drawing/2014/main" id="{9AEBC30F-6377-41C7-8FD5-5E24710FA40A}"/>
              </a:ext>
            </a:extLst>
          </p:cNvPr>
          <p:cNvSpPr/>
          <p:nvPr/>
        </p:nvSpPr>
        <p:spPr>
          <a:xfrm>
            <a:off x="2251023" y="5238426"/>
            <a:ext cx="523897" cy="536046"/>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a:extLst>
              <a:ext uri="{FF2B5EF4-FFF2-40B4-BE49-F238E27FC236}">
                <a16:creationId xmlns:a16="http://schemas.microsoft.com/office/drawing/2014/main" id="{FF70ABA9-D706-4CEC-82D5-CD8972E20743}"/>
              </a:ext>
            </a:extLst>
          </p:cNvPr>
          <p:cNvSpPr/>
          <p:nvPr/>
        </p:nvSpPr>
        <p:spPr>
          <a:xfrm>
            <a:off x="2258222" y="4786417"/>
            <a:ext cx="523897" cy="536046"/>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8" name="Straight Connector 37">
            <a:extLst>
              <a:ext uri="{FF2B5EF4-FFF2-40B4-BE49-F238E27FC236}">
                <a16:creationId xmlns:a16="http://schemas.microsoft.com/office/drawing/2014/main" id="{B26EFF17-ADBC-494D-BEDB-751D8405432D}"/>
              </a:ext>
            </a:extLst>
          </p:cNvPr>
          <p:cNvCxnSpPr>
            <a:cxnSpLocks/>
          </p:cNvCxnSpPr>
          <p:nvPr/>
        </p:nvCxnSpPr>
        <p:spPr>
          <a:xfrm>
            <a:off x="845281" y="2429284"/>
            <a:ext cx="0" cy="3472987"/>
          </a:xfrm>
          <a:prstGeom prst="line">
            <a:avLst/>
          </a:prstGeom>
          <a:ln w="571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91558E0-5CD9-41C2-B662-CEC45CB35C36}"/>
              </a:ext>
            </a:extLst>
          </p:cNvPr>
          <p:cNvCxnSpPr>
            <a:cxnSpLocks/>
          </p:cNvCxnSpPr>
          <p:nvPr/>
        </p:nvCxnSpPr>
        <p:spPr>
          <a:xfrm flipH="1">
            <a:off x="868431" y="2429284"/>
            <a:ext cx="1651740" cy="0"/>
          </a:xfrm>
          <a:prstGeom prst="line">
            <a:avLst/>
          </a:prstGeom>
          <a:ln w="571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40" name="Multiplication Sign 39">
            <a:extLst>
              <a:ext uri="{FF2B5EF4-FFF2-40B4-BE49-F238E27FC236}">
                <a16:creationId xmlns:a16="http://schemas.microsoft.com/office/drawing/2014/main" id="{34A54D59-3713-4AAC-B09D-831CE556D6A7}"/>
              </a:ext>
            </a:extLst>
          </p:cNvPr>
          <p:cNvSpPr/>
          <p:nvPr/>
        </p:nvSpPr>
        <p:spPr>
          <a:xfrm>
            <a:off x="610736" y="2171654"/>
            <a:ext cx="492239" cy="512029"/>
          </a:xfrm>
          <a:prstGeom prst="mathMultiply">
            <a:avLst/>
          </a:prstGeom>
          <a:solidFill>
            <a:srgbClr val="C000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Oval 40">
            <a:extLst>
              <a:ext uri="{FF2B5EF4-FFF2-40B4-BE49-F238E27FC236}">
                <a16:creationId xmlns:a16="http://schemas.microsoft.com/office/drawing/2014/main" id="{B04999A0-5F58-487E-81C3-B7D02A0C76B3}"/>
              </a:ext>
            </a:extLst>
          </p:cNvPr>
          <p:cNvSpPr/>
          <p:nvPr/>
        </p:nvSpPr>
        <p:spPr>
          <a:xfrm>
            <a:off x="2260149" y="4371657"/>
            <a:ext cx="523897" cy="536046"/>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1E198039-FCB2-43B2-A9AD-773900C1FDBC}"/>
              </a:ext>
            </a:extLst>
          </p:cNvPr>
          <p:cNvSpPr/>
          <p:nvPr/>
        </p:nvSpPr>
        <p:spPr>
          <a:xfrm>
            <a:off x="1106955" y="5954923"/>
            <a:ext cx="523897" cy="536046"/>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B36B10FE-1752-4DA4-BCB2-8ABDB8EA63D8}"/>
              </a:ext>
            </a:extLst>
          </p:cNvPr>
          <p:cNvSpPr/>
          <p:nvPr/>
        </p:nvSpPr>
        <p:spPr>
          <a:xfrm>
            <a:off x="2258222" y="3957794"/>
            <a:ext cx="523897" cy="536046"/>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23A965CA-2DCF-479D-8208-F6F926607F35}"/>
              </a:ext>
            </a:extLst>
          </p:cNvPr>
          <p:cNvSpPr/>
          <p:nvPr/>
        </p:nvSpPr>
        <p:spPr>
          <a:xfrm>
            <a:off x="2259594" y="3497392"/>
            <a:ext cx="523897" cy="536046"/>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16266FD7-F36F-43FD-B54D-9EC34440BC6D}"/>
              </a:ext>
            </a:extLst>
          </p:cNvPr>
          <p:cNvSpPr/>
          <p:nvPr/>
        </p:nvSpPr>
        <p:spPr>
          <a:xfrm>
            <a:off x="2251022" y="3082632"/>
            <a:ext cx="523897" cy="536046"/>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5A3A43DA-8453-46DF-B3D7-A07553EDD3AD}"/>
              </a:ext>
            </a:extLst>
          </p:cNvPr>
          <p:cNvSpPr/>
          <p:nvPr/>
        </p:nvSpPr>
        <p:spPr>
          <a:xfrm>
            <a:off x="2258222" y="2644873"/>
            <a:ext cx="523897" cy="536046"/>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E0359BFB-1657-4A52-918D-D1D3AD5AF36C}"/>
              </a:ext>
            </a:extLst>
          </p:cNvPr>
          <p:cNvSpPr/>
          <p:nvPr/>
        </p:nvSpPr>
        <p:spPr>
          <a:xfrm>
            <a:off x="2258222" y="2161261"/>
            <a:ext cx="523897" cy="536046"/>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AD9FF11F-20DC-40BC-AE7D-68BFB8DC81CB}"/>
              </a:ext>
            </a:extLst>
          </p:cNvPr>
          <p:cNvSpPr/>
          <p:nvPr/>
        </p:nvSpPr>
        <p:spPr>
          <a:xfrm>
            <a:off x="606483" y="5952601"/>
            <a:ext cx="523897" cy="536046"/>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Picture 28">
            <a:extLst>
              <a:ext uri="{FF2B5EF4-FFF2-40B4-BE49-F238E27FC236}">
                <a16:creationId xmlns:a16="http://schemas.microsoft.com/office/drawing/2014/main" id="{23E8EA74-3971-4068-8B3A-EDA87911E1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10686" y="267294"/>
            <a:ext cx="1442518" cy="1071177"/>
          </a:xfrm>
          <a:prstGeom prst="rect">
            <a:avLst/>
          </a:prstGeom>
        </p:spPr>
      </p:pic>
    </p:spTree>
    <p:extLst>
      <p:ext uri="{BB962C8B-B14F-4D97-AF65-F5344CB8AC3E}">
        <p14:creationId xmlns:p14="http://schemas.microsoft.com/office/powerpoint/2010/main" val="1292626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wipe(down)">
                                      <p:cBhvr>
                                        <p:cTn id="7" dur="500"/>
                                        <p:tgtEl>
                                          <p:spTgt spid="1536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3">
                                            <p:txEl>
                                              <p:pRg st="0" end="0"/>
                                            </p:txEl>
                                          </p:spTgt>
                                        </p:tgtEl>
                                        <p:attrNameLst>
                                          <p:attrName>style.visibility</p:attrName>
                                        </p:attrNameLst>
                                      </p:cBhvr>
                                      <p:to>
                                        <p:strVal val="visible"/>
                                      </p:to>
                                    </p:set>
                                    <p:animEffect transition="in" filter="wipe(down)">
                                      <p:cBhvr>
                                        <p:cTn id="11" dur="500"/>
                                        <p:tgtEl>
                                          <p:spTgt spid="23">
                                            <p:txEl>
                                              <p:pRg st="0" end="0"/>
                                            </p:txEl>
                                          </p:spTgt>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23">
                                            <p:txEl>
                                              <p:pRg st="2" end="2"/>
                                            </p:txEl>
                                          </p:spTgt>
                                        </p:tgtEl>
                                        <p:attrNameLst>
                                          <p:attrName>style.visibility</p:attrName>
                                        </p:attrNameLst>
                                      </p:cBhvr>
                                      <p:to>
                                        <p:strVal val="visible"/>
                                      </p:to>
                                    </p:set>
                                    <p:animEffect transition="in" filter="wipe(down)">
                                      <p:cBhvr>
                                        <p:cTn id="15" dur="500"/>
                                        <p:tgtEl>
                                          <p:spTgt spid="23">
                                            <p:txEl>
                                              <p:pRg st="2" end="2"/>
                                            </p:txEl>
                                          </p:spTgt>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23">
                                            <p:txEl>
                                              <p:pRg st="4" end="4"/>
                                            </p:txEl>
                                          </p:spTgt>
                                        </p:tgtEl>
                                        <p:attrNameLst>
                                          <p:attrName>style.visibility</p:attrName>
                                        </p:attrNameLst>
                                      </p:cBhvr>
                                      <p:to>
                                        <p:strVal val="visible"/>
                                      </p:to>
                                    </p:set>
                                    <p:animEffect transition="in" filter="wipe(down)">
                                      <p:cBhvr>
                                        <p:cTn id="19" dur="500"/>
                                        <p:tgtEl>
                                          <p:spTgt spid="23">
                                            <p:txEl>
                                              <p:pRg st="4" end="4"/>
                                            </p:txEl>
                                          </p:spTgt>
                                        </p:tgtEl>
                                      </p:cBhvr>
                                    </p:animEffect>
                                  </p:childTnLst>
                                </p:cTn>
                              </p:par>
                            </p:childTnLst>
                          </p:cTn>
                        </p:par>
                        <p:par>
                          <p:cTn id="20" fill="hold">
                            <p:stCondLst>
                              <p:cond delay="2000"/>
                            </p:stCondLst>
                            <p:childTnLst>
                              <p:par>
                                <p:cTn id="21" presetID="31" presetClass="entr" presetSubtype="0"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p:cTn id="23" dur="500" fill="hold"/>
                                        <p:tgtEl>
                                          <p:spTgt spid="24"/>
                                        </p:tgtEl>
                                        <p:attrNameLst>
                                          <p:attrName>ppt_w</p:attrName>
                                        </p:attrNameLst>
                                      </p:cBhvr>
                                      <p:tavLst>
                                        <p:tav tm="0">
                                          <p:val>
                                            <p:fltVal val="0"/>
                                          </p:val>
                                        </p:tav>
                                        <p:tav tm="100000">
                                          <p:val>
                                            <p:strVal val="#ppt_w"/>
                                          </p:val>
                                        </p:tav>
                                      </p:tavLst>
                                    </p:anim>
                                    <p:anim calcmode="lin" valueType="num">
                                      <p:cBhvr>
                                        <p:cTn id="24" dur="500" fill="hold"/>
                                        <p:tgtEl>
                                          <p:spTgt spid="24"/>
                                        </p:tgtEl>
                                        <p:attrNameLst>
                                          <p:attrName>ppt_h</p:attrName>
                                        </p:attrNameLst>
                                      </p:cBhvr>
                                      <p:tavLst>
                                        <p:tav tm="0">
                                          <p:val>
                                            <p:fltVal val="0"/>
                                          </p:val>
                                        </p:tav>
                                        <p:tav tm="100000">
                                          <p:val>
                                            <p:strVal val="#ppt_h"/>
                                          </p:val>
                                        </p:tav>
                                      </p:tavLst>
                                    </p:anim>
                                    <p:anim calcmode="lin" valueType="num">
                                      <p:cBhvr>
                                        <p:cTn id="25" dur="500" fill="hold"/>
                                        <p:tgtEl>
                                          <p:spTgt spid="24"/>
                                        </p:tgtEl>
                                        <p:attrNameLst>
                                          <p:attrName>style.rotation</p:attrName>
                                        </p:attrNameLst>
                                      </p:cBhvr>
                                      <p:tavLst>
                                        <p:tav tm="0">
                                          <p:val>
                                            <p:fltVal val="90"/>
                                          </p:val>
                                        </p:tav>
                                        <p:tav tm="100000">
                                          <p:val>
                                            <p:fltVal val="0"/>
                                          </p:val>
                                        </p:tav>
                                      </p:tavLst>
                                    </p:anim>
                                    <p:animEffect transition="in" filter="fade">
                                      <p:cBhvr>
                                        <p:cTn id="26" dur="500"/>
                                        <p:tgtEl>
                                          <p:spTgt spid="24"/>
                                        </p:tgtEl>
                                      </p:cBhvr>
                                    </p:animEffect>
                                  </p:childTnLst>
                                </p:cTn>
                              </p:par>
                            </p:childTnLst>
                          </p:cTn>
                        </p:par>
                        <p:par>
                          <p:cTn id="27" fill="hold">
                            <p:stCondLst>
                              <p:cond delay="2500"/>
                            </p:stCondLst>
                            <p:childTnLst>
                              <p:par>
                                <p:cTn id="28" presetID="31" presetClass="exit" presetSubtype="0" fill="hold" grpId="1" nodeType="afterEffect">
                                  <p:stCondLst>
                                    <p:cond delay="0"/>
                                  </p:stCondLst>
                                  <p:childTnLst>
                                    <p:anim calcmode="lin" valueType="num">
                                      <p:cBhvr>
                                        <p:cTn id="29" dur="500"/>
                                        <p:tgtEl>
                                          <p:spTgt spid="24"/>
                                        </p:tgtEl>
                                        <p:attrNameLst>
                                          <p:attrName>ppt_w</p:attrName>
                                        </p:attrNameLst>
                                      </p:cBhvr>
                                      <p:tavLst>
                                        <p:tav tm="0">
                                          <p:val>
                                            <p:strVal val="ppt_w"/>
                                          </p:val>
                                        </p:tav>
                                        <p:tav tm="100000">
                                          <p:val>
                                            <p:fltVal val="0"/>
                                          </p:val>
                                        </p:tav>
                                      </p:tavLst>
                                    </p:anim>
                                    <p:anim calcmode="lin" valueType="num">
                                      <p:cBhvr>
                                        <p:cTn id="30" dur="500"/>
                                        <p:tgtEl>
                                          <p:spTgt spid="24"/>
                                        </p:tgtEl>
                                        <p:attrNameLst>
                                          <p:attrName>ppt_h</p:attrName>
                                        </p:attrNameLst>
                                      </p:cBhvr>
                                      <p:tavLst>
                                        <p:tav tm="0">
                                          <p:val>
                                            <p:strVal val="ppt_h"/>
                                          </p:val>
                                        </p:tav>
                                        <p:tav tm="100000">
                                          <p:val>
                                            <p:fltVal val="0"/>
                                          </p:val>
                                        </p:tav>
                                      </p:tavLst>
                                    </p:anim>
                                    <p:anim calcmode="lin" valueType="num">
                                      <p:cBhvr>
                                        <p:cTn id="31" dur="500"/>
                                        <p:tgtEl>
                                          <p:spTgt spid="24"/>
                                        </p:tgtEl>
                                        <p:attrNameLst>
                                          <p:attrName>style.rotation</p:attrName>
                                        </p:attrNameLst>
                                      </p:cBhvr>
                                      <p:tavLst>
                                        <p:tav tm="0">
                                          <p:val>
                                            <p:fltVal val="0"/>
                                          </p:val>
                                        </p:tav>
                                        <p:tav tm="100000">
                                          <p:val>
                                            <p:fltVal val="90"/>
                                          </p:val>
                                        </p:tav>
                                      </p:tavLst>
                                    </p:anim>
                                    <p:animEffect transition="out" filter="fade">
                                      <p:cBhvr>
                                        <p:cTn id="32" dur="500"/>
                                        <p:tgtEl>
                                          <p:spTgt spid="24"/>
                                        </p:tgtEl>
                                      </p:cBhvr>
                                    </p:animEffect>
                                    <p:set>
                                      <p:cBhvr>
                                        <p:cTn id="33" dur="1" fill="hold">
                                          <p:stCondLst>
                                            <p:cond delay="499"/>
                                          </p:stCondLst>
                                        </p:cTn>
                                        <p:tgtEl>
                                          <p:spTgt spid="24"/>
                                        </p:tgtEl>
                                        <p:attrNameLst>
                                          <p:attrName>style.visibility</p:attrName>
                                        </p:attrNameLst>
                                      </p:cBhvr>
                                      <p:to>
                                        <p:strVal val="hidden"/>
                                      </p:to>
                                    </p:set>
                                  </p:childTnLst>
                                </p:cTn>
                              </p:par>
                            </p:childTnLst>
                          </p:cTn>
                        </p:par>
                        <p:par>
                          <p:cTn id="34" fill="hold">
                            <p:stCondLst>
                              <p:cond delay="3000"/>
                            </p:stCondLst>
                            <p:childTnLst>
                              <p:par>
                                <p:cTn id="35" presetID="31" presetClass="entr" presetSubtype="0" fill="hold" grpId="1" nodeType="afterEffect">
                                  <p:stCondLst>
                                    <p:cond delay="0"/>
                                  </p:stCondLst>
                                  <p:childTnLst>
                                    <p:set>
                                      <p:cBhvr>
                                        <p:cTn id="36" dur="1" fill="hold">
                                          <p:stCondLst>
                                            <p:cond delay="0"/>
                                          </p:stCondLst>
                                        </p:cTn>
                                        <p:tgtEl>
                                          <p:spTgt spid="31"/>
                                        </p:tgtEl>
                                        <p:attrNameLst>
                                          <p:attrName>style.visibility</p:attrName>
                                        </p:attrNameLst>
                                      </p:cBhvr>
                                      <p:to>
                                        <p:strVal val="visible"/>
                                      </p:to>
                                    </p:set>
                                    <p:anim calcmode="lin" valueType="num">
                                      <p:cBhvr>
                                        <p:cTn id="37" dur="500" fill="hold"/>
                                        <p:tgtEl>
                                          <p:spTgt spid="31"/>
                                        </p:tgtEl>
                                        <p:attrNameLst>
                                          <p:attrName>ppt_w</p:attrName>
                                        </p:attrNameLst>
                                      </p:cBhvr>
                                      <p:tavLst>
                                        <p:tav tm="0">
                                          <p:val>
                                            <p:fltVal val="0"/>
                                          </p:val>
                                        </p:tav>
                                        <p:tav tm="100000">
                                          <p:val>
                                            <p:strVal val="#ppt_w"/>
                                          </p:val>
                                        </p:tav>
                                      </p:tavLst>
                                    </p:anim>
                                    <p:anim calcmode="lin" valueType="num">
                                      <p:cBhvr>
                                        <p:cTn id="38" dur="500" fill="hold"/>
                                        <p:tgtEl>
                                          <p:spTgt spid="31"/>
                                        </p:tgtEl>
                                        <p:attrNameLst>
                                          <p:attrName>ppt_h</p:attrName>
                                        </p:attrNameLst>
                                      </p:cBhvr>
                                      <p:tavLst>
                                        <p:tav tm="0">
                                          <p:val>
                                            <p:fltVal val="0"/>
                                          </p:val>
                                        </p:tav>
                                        <p:tav tm="100000">
                                          <p:val>
                                            <p:strVal val="#ppt_h"/>
                                          </p:val>
                                        </p:tav>
                                      </p:tavLst>
                                    </p:anim>
                                    <p:anim calcmode="lin" valueType="num">
                                      <p:cBhvr>
                                        <p:cTn id="39" dur="500" fill="hold"/>
                                        <p:tgtEl>
                                          <p:spTgt spid="31"/>
                                        </p:tgtEl>
                                        <p:attrNameLst>
                                          <p:attrName>style.rotation</p:attrName>
                                        </p:attrNameLst>
                                      </p:cBhvr>
                                      <p:tavLst>
                                        <p:tav tm="0">
                                          <p:val>
                                            <p:fltVal val="90"/>
                                          </p:val>
                                        </p:tav>
                                        <p:tav tm="100000">
                                          <p:val>
                                            <p:fltVal val="0"/>
                                          </p:val>
                                        </p:tav>
                                      </p:tavLst>
                                    </p:anim>
                                    <p:animEffect transition="in" filter="fade">
                                      <p:cBhvr>
                                        <p:cTn id="40" dur="500"/>
                                        <p:tgtEl>
                                          <p:spTgt spid="31"/>
                                        </p:tgtEl>
                                      </p:cBhvr>
                                    </p:animEffect>
                                  </p:childTnLst>
                                </p:cTn>
                              </p:par>
                            </p:childTnLst>
                          </p:cTn>
                        </p:par>
                        <p:par>
                          <p:cTn id="41" fill="hold">
                            <p:stCondLst>
                              <p:cond delay="3500"/>
                            </p:stCondLst>
                            <p:childTnLst>
                              <p:par>
                                <p:cTn id="42" presetID="31" presetClass="exit" presetSubtype="0" fill="hold" grpId="0" nodeType="afterEffect">
                                  <p:stCondLst>
                                    <p:cond delay="0"/>
                                  </p:stCondLst>
                                  <p:childTnLst>
                                    <p:anim calcmode="lin" valueType="num">
                                      <p:cBhvr>
                                        <p:cTn id="43" dur="500"/>
                                        <p:tgtEl>
                                          <p:spTgt spid="31"/>
                                        </p:tgtEl>
                                        <p:attrNameLst>
                                          <p:attrName>ppt_w</p:attrName>
                                        </p:attrNameLst>
                                      </p:cBhvr>
                                      <p:tavLst>
                                        <p:tav tm="0">
                                          <p:val>
                                            <p:strVal val="ppt_w"/>
                                          </p:val>
                                        </p:tav>
                                        <p:tav tm="100000">
                                          <p:val>
                                            <p:fltVal val="0"/>
                                          </p:val>
                                        </p:tav>
                                      </p:tavLst>
                                    </p:anim>
                                    <p:anim calcmode="lin" valueType="num">
                                      <p:cBhvr>
                                        <p:cTn id="44" dur="500"/>
                                        <p:tgtEl>
                                          <p:spTgt spid="31"/>
                                        </p:tgtEl>
                                        <p:attrNameLst>
                                          <p:attrName>ppt_h</p:attrName>
                                        </p:attrNameLst>
                                      </p:cBhvr>
                                      <p:tavLst>
                                        <p:tav tm="0">
                                          <p:val>
                                            <p:strVal val="ppt_h"/>
                                          </p:val>
                                        </p:tav>
                                        <p:tav tm="100000">
                                          <p:val>
                                            <p:fltVal val="0"/>
                                          </p:val>
                                        </p:tav>
                                      </p:tavLst>
                                    </p:anim>
                                    <p:anim calcmode="lin" valueType="num">
                                      <p:cBhvr>
                                        <p:cTn id="45" dur="500"/>
                                        <p:tgtEl>
                                          <p:spTgt spid="31"/>
                                        </p:tgtEl>
                                        <p:attrNameLst>
                                          <p:attrName>style.rotation</p:attrName>
                                        </p:attrNameLst>
                                      </p:cBhvr>
                                      <p:tavLst>
                                        <p:tav tm="0">
                                          <p:val>
                                            <p:fltVal val="0"/>
                                          </p:val>
                                        </p:tav>
                                        <p:tav tm="100000">
                                          <p:val>
                                            <p:fltVal val="90"/>
                                          </p:val>
                                        </p:tav>
                                      </p:tavLst>
                                    </p:anim>
                                    <p:animEffect transition="out" filter="fade">
                                      <p:cBhvr>
                                        <p:cTn id="46" dur="500"/>
                                        <p:tgtEl>
                                          <p:spTgt spid="31"/>
                                        </p:tgtEl>
                                      </p:cBhvr>
                                    </p:animEffect>
                                    <p:set>
                                      <p:cBhvr>
                                        <p:cTn id="47" dur="1" fill="hold">
                                          <p:stCondLst>
                                            <p:cond delay="499"/>
                                          </p:stCondLst>
                                        </p:cTn>
                                        <p:tgtEl>
                                          <p:spTgt spid="31"/>
                                        </p:tgtEl>
                                        <p:attrNameLst>
                                          <p:attrName>style.visibility</p:attrName>
                                        </p:attrNameLst>
                                      </p:cBhvr>
                                      <p:to>
                                        <p:strVal val="hidden"/>
                                      </p:to>
                                    </p:set>
                                  </p:childTnLst>
                                </p:cTn>
                              </p:par>
                            </p:childTnLst>
                          </p:cTn>
                        </p:par>
                        <p:par>
                          <p:cTn id="48" fill="hold">
                            <p:stCondLst>
                              <p:cond delay="4000"/>
                            </p:stCondLst>
                            <p:childTnLst>
                              <p:par>
                                <p:cTn id="49" presetID="31" presetClass="entr" presetSubtype="0" fill="hold" grpId="1" nodeType="afterEffect">
                                  <p:stCondLst>
                                    <p:cond delay="0"/>
                                  </p:stCondLst>
                                  <p:childTnLst>
                                    <p:set>
                                      <p:cBhvr>
                                        <p:cTn id="50" dur="1" fill="hold">
                                          <p:stCondLst>
                                            <p:cond delay="0"/>
                                          </p:stCondLst>
                                        </p:cTn>
                                        <p:tgtEl>
                                          <p:spTgt spid="32"/>
                                        </p:tgtEl>
                                        <p:attrNameLst>
                                          <p:attrName>style.visibility</p:attrName>
                                        </p:attrNameLst>
                                      </p:cBhvr>
                                      <p:to>
                                        <p:strVal val="visible"/>
                                      </p:to>
                                    </p:set>
                                    <p:anim calcmode="lin" valueType="num">
                                      <p:cBhvr>
                                        <p:cTn id="51" dur="500" fill="hold"/>
                                        <p:tgtEl>
                                          <p:spTgt spid="32"/>
                                        </p:tgtEl>
                                        <p:attrNameLst>
                                          <p:attrName>ppt_w</p:attrName>
                                        </p:attrNameLst>
                                      </p:cBhvr>
                                      <p:tavLst>
                                        <p:tav tm="0">
                                          <p:val>
                                            <p:fltVal val="0"/>
                                          </p:val>
                                        </p:tav>
                                        <p:tav tm="100000">
                                          <p:val>
                                            <p:strVal val="#ppt_w"/>
                                          </p:val>
                                        </p:tav>
                                      </p:tavLst>
                                    </p:anim>
                                    <p:anim calcmode="lin" valueType="num">
                                      <p:cBhvr>
                                        <p:cTn id="52" dur="500" fill="hold"/>
                                        <p:tgtEl>
                                          <p:spTgt spid="32"/>
                                        </p:tgtEl>
                                        <p:attrNameLst>
                                          <p:attrName>ppt_h</p:attrName>
                                        </p:attrNameLst>
                                      </p:cBhvr>
                                      <p:tavLst>
                                        <p:tav tm="0">
                                          <p:val>
                                            <p:fltVal val="0"/>
                                          </p:val>
                                        </p:tav>
                                        <p:tav tm="100000">
                                          <p:val>
                                            <p:strVal val="#ppt_h"/>
                                          </p:val>
                                        </p:tav>
                                      </p:tavLst>
                                    </p:anim>
                                    <p:anim calcmode="lin" valueType="num">
                                      <p:cBhvr>
                                        <p:cTn id="53" dur="500" fill="hold"/>
                                        <p:tgtEl>
                                          <p:spTgt spid="32"/>
                                        </p:tgtEl>
                                        <p:attrNameLst>
                                          <p:attrName>style.rotation</p:attrName>
                                        </p:attrNameLst>
                                      </p:cBhvr>
                                      <p:tavLst>
                                        <p:tav tm="0">
                                          <p:val>
                                            <p:fltVal val="90"/>
                                          </p:val>
                                        </p:tav>
                                        <p:tav tm="100000">
                                          <p:val>
                                            <p:fltVal val="0"/>
                                          </p:val>
                                        </p:tav>
                                      </p:tavLst>
                                    </p:anim>
                                    <p:animEffect transition="in" filter="fade">
                                      <p:cBhvr>
                                        <p:cTn id="54" dur="500"/>
                                        <p:tgtEl>
                                          <p:spTgt spid="32"/>
                                        </p:tgtEl>
                                      </p:cBhvr>
                                    </p:animEffect>
                                  </p:childTnLst>
                                </p:cTn>
                              </p:par>
                            </p:childTnLst>
                          </p:cTn>
                        </p:par>
                        <p:par>
                          <p:cTn id="55" fill="hold">
                            <p:stCondLst>
                              <p:cond delay="4500"/>
                            </p:stCondLst>
                            <p:childTnLst>
                              <p:par>
                                <p:cTn id="56" presetID="31" presetClass="exit" presetSubtype="0" fill="hold" grpId="0" nodeType="afterEffect">
                                  <p:stCondLst>
                                    <p:cond delay="0"/>
                                  </p:stCondLst>
                                  <p:childTnLst>
                                    <p:anim calcmode="lin" valueType="num">
                                      <p:cBhvr>
                                        <p:cTn id="57" dur="500"/>
                                        <p:tgtEl>
                                          <p:spTgt spid="32"/>
                                        </p:tgtEl>
                                        <p:attrNameLst>
                                          <p:attrName>ppt_w</p:attrName>
                                        </p:attrNameLst>
                                      </p:cBhvr>
                                      <p:tavLst>
                                        <p:tav tm="0">
                                          <p:val>
                                            <p:strVal val="ppt_w"/>
                                          </p:val>
                                        </p:tav>
                                        <p:tav tm="100000">
                                          <p:val>
                                            <p:fltVal val="0"/>
                                          </p:val>
                                        </p:tav>
                                      </p:tavLst>
                                    </p:anim>
                                    <p:anim calcmode="lin" valueType="num">
                                      <p:cBhvr>
                                        <p:cTn id="58" dur="500"/>
                                        <p:tgtEl>
                                          <p:spTgt spid="32"/>
                                        </p:tgtEl>
                                        <p:attrNameLst>
                                          <p:attrName>ppt_h</p:attrName>
                                        </p:attrNameLst>
                                      </p:cBhvr>
                                      <p:tavLst>
                                        <p:tav tm="0">
                                          <p:val>
                                            <p:strVal val="ppt_h"/>
                                          </p:val>
                                        </p:tav>
                                        <p:tav tm="100000">
                                          <p:val>
                                            <p:fltVal val="0"/>
                                          </p:val>
                                        </p:tav>
                                      </p:tavLst>
                                    </p:anim>
                                    <p:anim calcmode="lin" valueType="num">
                                      <p:cBhvr>
                                        <p:cTn id="59" dur="500"/>
                                        <p:tgtEl>
                                          <p:spTgt spid="32"/>
                                        </p:tgtEl>
                                        <p:attrNameLst>
                                          <p:attrName>style.rotation</p:attrName>
                                        </p:attrNameLst>
                                      </p:cBhvr>
                                      <p:tavLst>
                                        <p:tav tm="0">
                                          <p:val>
                                            <p:fltVal val="0"/>
                                          </p:val>
                                        </p:tav>
                                        <p:tav tm="100000">
                                          <p:val>
                                            <p:fltVal val="90"/>
                                          </p:val>
                                        </p:tav>
                                      </p:tavLst>
                                    </p:anim>
                                    <p:animEffect transition="out" filter="fade">
                                      <p:cBhvr>
                                        <p:cTn id="60" dur="500"/>
                                        <p:tgtEl>
                                          <p:spTgt spid="32"/>
                                        </p:tgtEl>
                                      </p:cBhvr>
                                    </p:animEffect>
                                    <p:set>
                                      <p:cBhvr>
                                        <p:cTn id="61" dur="1" fill="hold">
                                          <p:stCondLst>
                                            <p:cond delay="499"/>
                                          </p:stCondLst>
                                        </p:cTn>
                                        <p:tgtEl>
                                          <p:spTgt spid="32"/>
                                        </p:tgtEl>
                                        <p:attrNameLst>
                                          <p:attrName>style.visibility</p:attrName>
                                        </p:attrNameLst>
                                      </p:cBhvr>
                                      <p:to>
                                        <p:strVal val="hidden"/>
                                      </p:to>
                                    </p:set>
                                  </p:childTnLst>
                                </p:cTn>
                              </p:par>
                            </p:childTnLst>
                          </p:cTn>
                        </p:par>
                        <p:par>
                          <p:cTn id="62" fill="hold">
                            <p:stCondLst>
                              <p:cond delay="5000"/>
                            </p:stCondLst>
                            <p:childTnLst>
                              <p:par>
                                <p:cTn id="63" presetID="31" presetClass="entr" presetSubtype="0" fill="hold" grpId="1" nodeType="afterEffect">
                                  <p:stCondLst>
                                    <p:cond delay="0"/>
                                  </p:stCondLst>
                                  <p:childTnLst>
                                    <p:set>
                                      <p:cBhvr>
                                        <p:cTn id="64" dur="1" fill="hold">
                                          <p:stCondLst>
                                            <p:cond delay="0"/>
                                          </p:stCondLst>
                                        </p:cTn>
                                        <p:tgtEl>
                                          <p:spTgt spid="18"/>
                                        </p:tgtEl>
                                        <p:attrNameLst>
                                          <p:attrName>style.visibility</p:attrName>
                                        </p:attrNameLst>
                                      </p:cBhvr>
                                      <p:to>
                                        <p:strVal val="visible"/>
                                      </p:to>
                                    </p:set>
                                    <p:anim calcmode="lin" valueType="num">
                                      <p:cBhvr>
                                        <p:cTn id="65" dur="500" fill="hold"/>
                                        <p:tgtEl>
                                          <p:spTgt spid="18"/>
                                        </p:tgtEl>
                                        <p:attrNameLst>
                                          <p:attrName>ppt_w</p:attrName>
                                        </p:attrNameLst>
                                      </p:cBhvr>
                                      <p:tavLst>
                                        <p:tav tm="0">
                                          <p:val>
                                            <p:fltVal val="0"/>
                                          </p:val>
                                        </p:tav>
                                        <p:tav tm="100000">
                                          <p:val>
                                            <p:strVal val="#ppt_w"/>
                                          </p:val>
                                        </p:tav>
                                      </p:tavLst>
                                    </p:anim>
                                    <p:anim calcmode="lin" valueType="num">
                                      <p:cBhvr>
                                        <p:cTn id="66" dur="500" fill="hold"/>
                                        <p:tgtEl>
                                          <p:spTgt spid="18"/>
                                        </p:tgtEl>
                                        <p:attrNameLst>
                                          <p:attrName>ppt_h</p:attrName>
                                        </p:attrNameLst>
                                      </p:cBhvr>
                                      <p:tavLst>
                                        <p:tav tm="0">
                                          <p:val>
                                            <p:fltVal val="0"/>
                                          </p:val>
                                        </p:tav>
                                        <p:tav tm="100000">
                                          <p:val>
                                            <p:strVal val="#ppt_h"/>
                                          </p:val>
                                        </p:tav>
                                      </p:tavLst>
                                    </p:anim>
                                    <p:anim calcmode="lin" valueType="num">
                                      <p:cBhvr>
                                        <p:cTn id="67" dur="500" fill="hold"/>
                                        <p:tgtEl>
                                          <p:spTgt spid="18"/>
                                        </p:tgtEl>
                                        <p:attrNameLst>
                                          <p:attrName>style.rotation</p:attrName>
                                        </p:attrNameLst>
                                      </p:cBhvr>
                                      <p:tavLst>
                                        <p:tav tm="0">
                                          <p:val>
                                            <p:fltVal val="90"/>
                                          </p:val>
                                        </p:tav>
                                        <p:tav tm="100000">
                                          <p:val>
                                            <p:fltVal val="0"/>
                                          </p:val>
                                        </p:tav>
                                      </p:tavLst>
                                    </p:anim>
                                    <p:animEffect transition="in" filter="fade">
                                      <p:cBhvr>
                                        <p:cTn id="68" dur="500"/>
                                        <p:tgtEl>
                                          <p:spTgt spid="18"/>
                                        </p:tgtEl>
                                      </p:cBhvr>
                                    </p:animEffect>
                                  </p:childTnLst>
                                </p:cTn>
                              </p:par>
                            </p:childTnLst>
                          </p:cTn>
                        </p:par>
                        <p:par>
                          <p:cTn id="69" fill="hold">
                            <p:stCondLst>
                              <p:cond delay="5500"/>
                            </p:stCondLst>
                            <p:childTnLst>
                              <p:par>
                                <p:cTn id="70" presetID="31" presetClass="exit" presetSubtype="0" fill="hold" grpId="0" nodeType="afterEffect">
                                  <p:stCondLst>
                                    <p:cond delay="0"/>
                                  </p:stCondLst>
                                  <p:childTnLst>
                                    <p:anim calcmode="lin" valueType="num">
                                      <p:cBhvr>
                                        <p:cTn id="71" dur="500"/>
                                        <p:tgtEl>
                                          <p:spTgt spid="18"/>
                                        </p:tgtEl>
                                        <p:attrNameLst>
                                          <p:attrName>ppt_w</p:attrName>
                                        </p:attrNameLst>
                                      </p:cBhvr>
                                      <p:tavLst>
                                        <p:tav tm="0">
                                          <p:val>
                                            <p:strVal val="ppt_w"/>
                                          </p:val>
                                        </p:tav>
                                        <p:tav tm="100000">
                                          <p:val>
                                            <p:fltVal val="0"/>
                                          </p:val>
                                        </p:tav>
                                      </p:tavLst>
                                    </p:anim>
                                    <p:anim calcmode="lin" valueType="num">
                                      <p:cBhvr>
                                        <p:cTn id="72" dur="500"/>
                                        <p:tgtEl>
                                          <p:spTgt spid="18"/>
                                        </p:tgtEl>
                                        <p:attrNameLst>
                                          <p:attrName>ppt_h</p:attrName>
                                        </p:attrNameLst>
                                      </p:cBhvr>
                                      <p:tavLst>
                                        <p:tav tm="0">
                                          <p:val>
                                            <p:strVal val="ppt_h"/>
                                          </p:val>
                                        </p:tav>
                                        <p:tav tm="100000">
                                          <p:val>
                                            <p:fltVal val="0"/>
                                          </p:val>
                                        </p:tav>
                                      </p:tavLst>
                                    </p:anim>
                                    <p:anim calcmode="lin" valueType="num">
                                      <p:cBhvr>
                                        <p:cTn id="73" dur="500"/>
                                        <p:tgtEl>
                                          <p:spTgt spid="18"/>
                                        </p:tgtEl>
                                        <p:attrNameLst>
                                          <p:attrName>style.rotation</p:attrName>
                                        </p:attrNameLst>
                                      </p:cBhvr>
                                      <p:tavLst>
                                        <p:tav tm="0">
                                          <p:val>
                                            <p:fltVal val="0"/>
                                          </p:val>
                                        </p:tav>
                                        <p:tav tm="100000">
                                          <p:val>
                                            <p:fltVal val="90"/>
                                          </p:val>
                                        </p:tav>
                                      </p:tavLst>
                                    </p:anim>
                                    <p:animEffect transition="out" filter="fade">
                                      <p:cBhvr>
                                        <p:cTn id="74" dur="500"/>
                                        <p:tgtEl>
                                          <p:spTgt spid="18"/>
                                        </p:tgtEl>
                                      </p:cBhvr>
                                    </p:animEffect>
                                    <p:set>
                                      <p:cBhvr>
                                        <p:cTn id="75" dur="1" fill="hold">
                                          <p:stCondLst>
                                            <p:cond delay="499"/>
                                          </p:stCondLst>
                                        </p:cTn>
                                        <p:tgtEl>
                                          <p:spTgt spid="18"/>
                                        </p:tgtEl>
                                        <p:attrNameLst>
                                          <p:attrName>style.visibility</p:attrName>
                                        </p:attrNameLst>
                                      </p:cBhvr>
                                      <p:to>
                                        <p:strVal val="hidden"/>
                                      </p:to>
                                    </p:set>
                                  </p:childTnLst>
                                </p:cTn>
                              </p:par>
                            </p:childTnLst>
                          </p:cTn>
                        </p:par>
                        <p:par>
                          <p:cTn id="76" fill="hold">
                            <p:stCondLst>
                              <p:cond delay="6000"/>
                            </p:stCondLst>
                            <p:childTnLst>
                              <p:par>
                                <p:cTn id="77" presetID="31" presetClass="entr" presetSubtype="0" fill="hold" grpId="0" nodeType="afterEffect">
                                  <p:stCondLst>
                                    <p:cond delay="0"/>
                                  </p:stCondLst>
                                  <p:childTnLst>
                                    <p:set>
                                      <p:cBhvr>
                                        <p:cTn id="78" dur="1" fill="hold">
                                          <p:stCondLst>
                                            <p:cond delay="0"/>
                                          </p:stCondLst>
                                        </p:cTn>
                                        <p:tgtEl>
                                          <p:spTgt spid="26"/>
                                        </p:tgtEl>
                                        <p:attrNameLst>
                                          <p:attrName>style.visibility</p:attrName>
                                        </p:attrNameLst>
                                      </p:cBhvr>
                                      <p:to>
                                        <p:strVal val="visible"/>
                                      </p:to>
                                    </p:set>
                                    <p:anim calcmode="lin" valueType="num">
                                      <p:cBhvr>
                                        <p:cTn id="79" dur="500" fill="hold"/>
                                        <p:tgtEl>
                                          <p:spTgt spid="26"/>
                                        </p:tgtEl>
                                        <p:attrNameLst>
                                          <p:attrName>ppt_w</p:attrName>
                                        </p:attrNameLst>
                                      </p:cBhvr>
                                      <p:tavLst>
                                        <p:tav tm="0">
                                          <p:val>
                                            <p:fltVal val="0"/>
                                          </p:val>
                                        </p:tav>
                                        <p:tav tm="100000">
                                          <p:val>
                                            <p:strVal val="#ppt_w"/>
                                          </p:val>
                                        </p:tav>
                                      </p:tavLst>
                                    </p:anim>
                                    <p:anim calcmode="lin" valueType="num">
                                      <p:cBhvr>
                                        <p:cTn id="80" dur="500" fill="hold"/>
                                        <p:tgtEl>
                                          <p:spTgt spid="26"/>
                                        </p:tgtEl>
                                        <p:attrNameLst>
                                          <p:attrName>ppt_h</p:attrName>
                                        </p:attrNameLst>
                                      </p:cBhvr>
                                      <p:tavLst>
                                        <p:tav tm="0">
                                          <p:val>
                                            <p:fltVal val="0"/>
                                          </p:val>
                                        </p:tav>
                                        <p:tav tm="100000">
                                          <p:val>
                                            <p:strVal val="#ppt_h"/>
                                          </p:val>
                                        </p:tav>
                                      </p:tavLst>
                                    </p:anim>
                                    <p:anim calcmode="lin" valueType="num">
                                      <p:cBhvr>
                                        <p:cTn id="81" dur="500" fill="hold"/>
                                        <p:tgtEl>
                                          <p:spTgt spid="26"/>
                                        </p:tgtEl>
                                        <p:attrNameLst>
                                          <p:attrName>style.rotation</p:attrName>
                                        </p:attrNameLst>
                                      </p:cBhvr>
                                      <p:tavLst>
                                        <p:tav tm="0">
                                          <p:val>
                                            <p:fltVal val="90"/>
                                          </p:val>
                                        </p:tav>
                                        <p:tav tm="100000">
                                          <p:val>
                                            <p:fltVal val="0"/>
                                          </p:val>
                                        </p:tav>
                                      </p:tavLst>
                                    </p:anim>
                                    <p:animEffect transition="in" filter="fade">
                                      <p:cBhvr>
                                        <p:cTn id="82" dur="500"/>
                                        <p:tgtEl>
                                          <p:spTgt spid="26"/>
                                        </p:tgtEl>
                                      </p:cBhvr>
                                    </p:animEffect>
                                  </p:childTnLst>
                                </p:cTn>
                              </p:par>
                            </p:childTnLst>
                          </p:cTn>
                        </p:par>
                        <p:par>
                          <p:cTn id="83" fill="hold">
                            <p:stCondLst>
                              <p:cond delay="6500"/>
                            </p:stCondLst>
                            <p:childTnLst>
                              <p:par>
                                <p:cTn id="84" presetID="22" presetClass="entr" presetSubtype="4" fill="hold" nodeType="afterEffect">
                                  <p:stCondLst>
                                    <p:cond delay="0"/>
                                  </p:stCondLst>
                                  <p:childTnLst>
                                    <p:set>
                                      <p:cBhvr>
                                        <p:cTn id="85" dur="1" fill="hold">
                                          <p:stCondLst>
                                            <p:cond delay="0"/>
                                          </p:stCondLst>
                                        </p:cTn>
                                        <p:tgtEl>
                                          <p:spTgt spid="23">
                                            <p:txEl>
                                              <p:pRg st="6" end="6"/>
                                            </p:txEl>
                                          </p:spTgt>
                                        </p:tgtEl>
                                        <p:attrNameLst>
                                          <p:attrName>style.visibility</p:attrName>
                                        </p:attrNameLst>
                                      </p:cBhvr>
                                      <p:to>
                                        <p:strVal val="visible"/>
                                      </p:to>
                                    </p:set>
                                    <p:animEffect transition="in" filter="wipe(down)">
                                      <p:cBhvr>
                                        <p:cTn id="86" dur="500"/>
                                        <p:tgtEl>
                                          <p:spTgt spid="23">
                                            <p:txEl>
                                              <p:pRg st="6" end="6"/>
                                            </p:txEl>
                                          </p:spTgt>
                                        </p:tgtEl>
                                      </p:cBhvr>
                                    </p:animEffect>
                                  </p:childTnLst>
                                </p:cTn>
                              </p:par>
                            </p:childTnLst>
                          </p:cTn>
                        </p:par>
                        <p:par>
                          <p:cTn id="87" fill="hold">
                            <p:stCondLst>
                              <p:cond delay="7000"/>
                            </p:stCondLst>
                            <p:childTnLst>
                              <p:par>
                                <p:cTn id="88" presetID="22" presetClass="entr" presetSubtype="4" fill="hold" grpId="0" nodeType="afterEffect">
                                  <p:stCondLst>
                                    <p:cond delay="0"/>
                                  </p:stCondLst>
                                  <p:childTnLst>
                                    <p:set>
                                      <p:cBhvr>
                                        <p:cTn id="89" dur="1" fill="hold">
                                          <p:stCondLst>
                                            <p:cond delay="0"/>
                                          </p:stCondLst>
                                        </p:cTn>
                                        <p:tgtEl>
                                          <p:spTgt spid="23"/>
                                        </p:tgtEl>
                                        <p:attrNameLst>
                                          <p:attrName>style.visibility</p:attrName>
                                        </p:attrNameLst>
                                      </p:cBhvr>
                                      <p:to>
                                        <p:strVal val="visible"/>
                                      </p:to>
                                    </p:set>
                                    <p:animEffect transition="in" filter="wipe(down)">
                                      <p:cBhvr>
                                        <p:cTn id="90" dur="500"/>
                                        <p:tgtEl>
                                          <p:spTgt spid="23"/>
                                        </p:tgtEl>
                                      </p:cBhvr>
                                    </p:animEffect>
                                  </p:childTnLst>
                                </p:cTn>
                              </p:par>
                            </p:childTnLst>
                          </p:cTn>
                        </p:par>
                        <p:par>
                          <p:cTn id="91" fill="hold">
                            <p:stCondLst>
                              <p:cond delay="7500"/>
                            </p:stCondLst>
                            <p:childTnLst>
                              <p:par>
                                <p:cTn id="92" presetID="31" presetClass="entr" presetSubtype="0" fill="hold" grpId="0" nodeType="afterEffect">
                                  <p:stCondLst>
                                    <p:cond delay="0"/>
                                  </p:stCondLst>
                                  <p:childTnLst>
                                    <p:set>
                                      <p:cBhvr>
                                        <p:cTn id="93" dur="1" fill="hold">
                                          <p:stCondLst>
                                            <p:cond delay="0"/>
                                          </p:stCondLst>
                                        </p:cTn>
                                        <p:tgtEl>
                                          <p:spTgt spid="35"/>
                                        </p:tgtEl>
                                        <p:attrNameLst>
                                          <p:attrName>style.visibility</p:attrName>
                                        </p:attrNameLst>
                                      </p:cBhvr>
                                      <p:to>
                                        <p:strVal val="visible"/>
                                      </p:to>
                                    </p:set>
                                    <p:anim calcmode="lin" valueType="num">
                                      <p:cBhvr>
                                        <p:cTn id="94" dur="500" fill="hold"/>
                                        <p:tgtEl>
                                          <p:spTgt spid="35"/>
                                        </p:tgtEl>
                                        <p:attrNameLst>
                                          <p:attrName>ppt_w</p:attrName>
                                        </p:attrNameLst>
                                      </p:cBhvr>
                                      <p:tavLst>
                                        <p:tav tm="0">
                                          <p:val>
                                            <p:fltVal val="0"/>
                                          </p:val>
                                        </p:tav>
                                        <p:tav tm="100000">
                                          <p:val>
                                            <p:strVal val="#ppt_w"/>
                                          </p:val>
                                        </p:tav>
                                      </p:tavLst>
                                    </p:anim>
                                    <p:anim calcmode="lin" valueType="num">
                                      <p:cBhvr>
                                        <p:cTn id="95" dur="500" fill="hold"/>
                                        <p:tgtEl>
                                          <p:spTgt spid="35"/>
                                        </p:tgtEl>
                                        <p:attrNameLst>
                                          <p:attrName>ppt_h</p:attrName>
                                        </p:attrNameLst>
                                      </p:cBhvr>
                                      <p:tavLst>
                                        <p:tav tm="0">
                                          <p:val>
                                            <p:fltVal val="0"/>
                                          </p:val>
                                        </p:tav>
                                        <p:tav tm="100000">
                                          <p:val>
                                            <p:strVal val="#ppt_h"/>
                                          </p:val>
                                        </p:tav>
                                      </p:tavLst>
                                    </p:anim>
                                    <p:anim calcmode="lin" valueType="num">
                                      <p:cBhvr>
                                        <p:cTn id="96" dur="500" fill="hold"/>
                                        <p:tgtEl>
                                          <p:spTgt spid="35"/>
                                        </p:tgtEl>
                                        <p:attrNameLst>
                                          <p:attrName>style.rotation</p:attrName>
                                        </p:attrNameLst>
                                      </p:cBhvr>
                                      <p:tavLst>
                                        <p:tav tm="0">
                                          <p:val>
                                            <p:fltVal val="90"/>
                                          </p:val>
                                        </p:tav>
                                        <p:tav tm="100000">
                                          <p:val>
                                            <p:fltVal val="0"/>
                                          </p:val>
                                        </p:tav>
                                      </p:tavLst>
                                    </p:anim>
                                    <p:animEffect transition="in" filter="fade">
                                      <p:cBhvr>
                                        <p:cTn id="97" dur="500"/>
                                        <p:tgtEl>
                                          <p:spTgt spid="35"/>
                                        </p:tgtEl>
                                      </p:cBhvr>
                                    </p:animEffect>
                                  </p:childTnLst>
                                </p:cTn>
                              </p:par>
                            </p:childTnLst>
                          </p:cTn>
                        </p:par>
                        <p:par>
                          <p:cTn id="98" fill="hold">
                            <p:stCondLst>
                              <p:cond delay="8000"/>
                            </p:stCondLst>
                            <p:childTnLst>
                              <p:par>
                                <p:cTn id="99" presetID="31" presetClass="exit" presetSubtype="0" fill="hold" grpId="1" nodeType="afterEffect">
                                  <p:stCondLst>
                                    <p:cond delay="0"/>
                                  </p:stCondLst>
                                  <p:childTnLst>
                                    <p:anim calcmode="lin" valueType="num">
                                      <p:cBhvr>
                                        <p:cTn id="100" dur="500"/>
                                        <p:tgtEl>
                                          <p:spTgt spid="35"/>
                                        </p:tgtEl>
                                        <p:attrNameLst>
                                          <p:attrName>ppt_w</p:attrName>
                                        </p:attrNameLst>
                                      </p:cBhvr>
                                      <p:tavLst>
                                        <p:tav tm="0">
                                          <p:val>
                                            <p:strVal val="ppt_w"/>
                                          </p:val>
                                        </p:tav>
                                        <p:tav tm="100000">
                                          <p:val>
                                            <p:fltVal val="0"/>
                                          </p:val>
                                        </p:tav>
                                      </p:tavLst>
                                    </p:anim>
                                    <p:anim calcmode="lin" valueType="num">
                                      <p:cBhvr>
                                        <p:cTn id="101" dur="500"/>
                                        <p:tgtEl>
                                          <p:spTgt spid="35"/>
                                        </p:tgtEl>
                                        <p:attrNameLst>
                                          <p:attrName>ppt_h</p:attrName>
                                        </p:attrNameLst>
                                      </p:cBhvr>
                                      <p:tavLst>
                                        <p:tav tm="0">
                                          <p:val>
                                            <p:strVal val="ppt_h"/>
                                          </p:val>
                                        </p:tav>
                                        <p:tav tm="100000">
                                          <p:val>
                                            <p:fltVal val="0"/>
                                          </p:val>
                                        </p:tav>
                                      </p:tavLst>
                                    </p:anim>
                                    <p:anim calcmode="lin" valueType="num">
                                      <p:cBhvr>
                                        <p:cTn id="102" dur="500"/>
                                        <p:tgtEl>
                                          <p:spTgt spid="35"/>
                                        </p:tgtEl>
                                        <p:attrNameLst>
                                          <p:attrName>style.rotation</p:attrName>
                                        </p:attrNameLst>
                                      </p:cBhvr>
                                      <p:tavLst>
                                        <p:tav tm="0">
                                          <p:val>
                                            <p:fltVal val="0"/>
                                          </p:val>
                                        </p:tav>
                                        <p:tav tm="100000">
                                          <p:val>
                                            <p:fltVal val="90"/>
                                          </p:val>
                                        </p:tav>
                                      </p:tavLst>
                                    </p:anim>
                                    <p:animEffect transition="out" filter="fade">
                                      <p:cBhvr>
                                        <p:cTn id="103" dur="500"/>
                                        <p:tgtEl>
                                          <p:spTgt spid="35"/>
                                        </p:tgtEl>
                                      </p:cBhvr>
                                    </p:animEffect>
                                    <p:set>
                                      <p:cBhvr>
                                        <p:cTn id="104" dur="1" fill="hold">
                                          <p:stCondLst>
                                            <p:cond delay="499"/>
                                          </p:stCondLst>
                                        </p:cTn>
                                        <p:tgtEl>
                                          <p:spTgt spid="35"/>
                                        </p:tgtEl>
                                        <p:attrNameLst>
                                          <p:attrName>style.visibility</p:attrName>
                                        </p:attrNameLst>
                                      </p:cBhvr>
                                      <p:to>
                                        <p:strVal val="hidden"/>
                                      </p:to>
                                    </p:set>
                                  </p:childTnLst>
                                </p:cTn>
                              </p:par>
                            </p:childTnLst>
                          </p:cTn>
                        </p:par>
                        <p:par>
                          <p:cTn id="105" fill="hold">
                            <p:stCondLst>
                              <p:cond delay="8500"/>
                            </p:stCondLst>
                            <p:childTnLst>
                              <p:par>
                                <p:cTn id="106" presetID="31" presetClass="entr" presetSubtype="0" fill="hold" grpId="0" nodeType="afterEffect">
                                  <p:stCondLst>
                                    <p:cond delay="0"/>
                                  </p:stCondLst>
                                  <p:childTnLst>
                                    <p:set>
                                      <p:cBhvr>
                                        <p:cTn id="107" dur="1" fill="hold">
                                          <p:stCondLst>
                                            <p:cond delay="0"/>
                                          </p:stCondLst>
                                        </p:cTn>
                                        <p:tgtEl>
                                          <p:spTgt spid="36"/>
                                        </p:tgtEl>
                                        <p:attrNameLst>
                                          <p:attrName>style.visibility</p:attrName>
                                        </p:attrNameLst>
                                      </p:cBhvr>
                                      <p:to>
                                        <p:strVal val="visible"/>
                                      </p:to>
                                    </p:set>
                                    <p:anim calcmode="lin" valueType="num">
                                      <p:cBhvr>
                                        <p:cTn id="108" dur="500" fill="hold"/>
                                        <p:tgtEl>
                                          <p:spTgt spid="36"/>
                                        </p:tgtEl>
                                        <p:attrNameLst>
                                          <p:attrName>ppt_w</p:attrName>
                                        </p:attrNameLst>
                                      </p:cBhvr>
                                      <p:tavLst>
                                        <p:tav tm="0">
                                          <p:val>
                                            <p:fltVal val="0"/>
                                          </p:val>
                                        </p:tav>
                                        <p:tav tm="100000">
                                          <p:val>
                                            <p:strVal val="#ppt_w"/>
                                          </p:val>
                                        </p:tav>
                                      </p:tavLst>
                                    </p:anim>
                                    <p:anim calcmode="lin" valueType="num">
                                      <p:cBhvr>
                                        <p:cTn id="109" dur="500" fill="hold"/>
                                        <p:tgtEl>
                                          <p:spTgt spid="36"/>
                                        </p:tgtEl>
                                        <p:attrNameLst>
                                          <p:attrName>ppt_h</p:attrName>
                                        </p:attrNameLst>
                                      </p:cBhvr>
                                      <p:tavLst>
                                        <p:tav tm="0">
                                          <p:val>
                                            <p:fltVal val="0"/>
                                          </p:val>
                                        </p:tav>
                                        <p:tav tm="100000">
                                          <p:val>
                                            <p:strVal val="#ppt_h"/>
                                          </p:val>
                                        </p:tav>
                                      </p:tavLst>
                                    </p:anim>
                                    <p:anim calcmode="lin" valueType="num">
                                      <p:cBhvr>
                                        <p:cTn id="110" dur="500" fill="hold"/>
                                        <p:tgtEl>
                                          <p:spTgt spid="36"/>
                                        </p:tgtEl>
                                        <p:attrNameLst>
                                          <p:attrName>style.rotation</p:attrName>
                                        </p:attrNameLst>
                                      </p:cBhvr>
                                      <p:tavLst>
                                        <p:tav tm="0">
                                          <p:val>
                                            <p:fltVal val="90"/>
                                          </p:val>
                                        </p:tav>
                                        <p:tav tm="100000">
                                          <p:val>
                                            <p:fltVal val="0"/>
                                          </p:val>
                                        </p:tav>
                                      </p:tavLst>
                                    </p:anim>
                                    <p:animEffect transition="in" filter="fade">
                                      <p:cBhvr>
                                        <p:cTn id="111" dur="500"/>
                                        <p:tgtEl>
                                          <p:spTgt spid="36"/>
                                        </p:tgtEl>
                                      </p:cBhvr>
                                    </p:animEffect>
                                  </p:childTnLst>
                                </p:cTn>
                              </p:par>
                            </p:childTnLst>
                          </p:cTn>
                        </p:par>
                        <p:par>
                          <p:cTn id="112" fill="hold">
                            <p:stCondLst>
                              <p:cond delay="9000"/>
                            </p:stCondLst>
                            <p:childTnLst>
                              <p:par>
                                <p:cTn id="113" presetID="31" presetClass="exit" presetSubtype="0" fill="hold" grpId="1" nodeType="afterEffect">
                                  <p:stCondLst>
                                    <p:cond delay="0"/>
                                  </p:stCondLst>
                                  <p:childTnLst>
                                    <p:anim calcmode="lin" valueType="num">
                                      <p:cBhvr>
                                        <p:cTn id="114" dur="500"/>
                                        <p:tgtEl>
                                          <p:spTgt spid="36"/>
                                        </p:tgtEl>
                                        <p:attrNameLst>
                                          <p:attrName>ppt_w</p:attrName>
                                        </p:attrNameLst>
                                      </p:cBhvr>
                                      <p:tavLst>
                                        <p:tav tm="0">
                                          <p:val>
                                            <p:strVal val="ppt_w"/>
                                          </p:val>
                                        </p:tav>
                                        <p:tav tm="100000">
                                          <p:val>
                                            <p:fltVal val="0"/>
                                          </p:val>
                                        </p:tav>
                                      </p:tavLst>
                                    </p:anim>
                                    <p:anim calcmode="lin" valueType="num">
                                      <p:cBhvr>
                                        <p:cTn id="115" dur="500"/>
                                        <p:tgtEl>
                                          <p:spTgt spid="36"/>
                                        </p:tgtEl>
                                        <p:attrNameLst>
                                          <p:attrName>ppt_h</p:attrName>
                                        </p:attrNameLst>
                                      </p:cBhvr>
                                      <p:tavLst>
                                        <p:tav tm="0">
                                          <p:val>
                                            <p:strVal val="ppt_h"/>
                                          </p:val>
                                        </p:tav>
                                        <p:tav tm="100000">
                                          <p:val>
                                            <p:fltVal val="0"/>
                                          </p:val>
                                        </p:tav>
                                      </p:tavLst>
                                    </p:anim>
                                    <p:anim calcmode="lin" valueType="num">
                                      <p:cBhvr>
                                        <p:cTn id="116" dur="500"/>
                                        <p:tgtEl>
                                          <p:spTgt spid="36"/>
                                        </p:tgtEl>
                                        <p:attrNameLst>
                                          <p:attrName>style.rotation</p:attrName>
                                        </p:attrNameLst>
                                      </p:cBhvr>
                                      <p:tavLst>
                                        <p:tav tm="0">
                                          <p:val>
                                            <p:fltVal val="0"/>
                                          </p:val>
                                        </p:tav>
                                        <p:tav tm="100000">
                                          <p:val>
                                            <p:fltVal val="90"/>
                                          </p:val>
                                        </p:tav>
                                      </p:tavLst>
                                    </p:anim>
                                    <p:animEffect transition="out" filter="fade">
                                      <p:cBhvr>
                                        <p:cTn id="117" dur="500"/>
                                        <p:tgtEl>
                                          <p:spTgt spid="36"/>
                                        </p:tgtEl>
                                      </p:cBhvr>
                                    </p:animEffect>
                                    <p:set>
                                      <p:cBhvr>
                                        <p:cTn id="118" dur="1" fill="hold">
                                          <p:stCondLst>
                                            <p:cond delay="499"/>
                                          </p:stCondLst>
                                        </p:cTn>
                                        <p:tgtEl>
                                          <p:spTgt spid="36"/>
                                        </p:tgtEl>
                                        <p:attrNameLst>
                                          <p:attrName>style.visibility</p:attrName>
                                        </p:attrNameLst>
                                      </p:cBhvr>
                                      <p:to>
                                        <p:strVal val="hidden"/>
                                      </p:to>
                                    </p:set>
                                  </p:childTnLst>
                                </p:cTn>
                              </p:par>
                            </p:childTnLst>
                          </p:cTn>
                        </p:par>
                        <p:par>
                          <p:cTn id="119" fill="hold">
                            <p:stCondLst>
                              <p:cond delay="9500"/>
                            </p:stCondLst>
                            <p:childTnLst>
                              <p:par>
                                <p:cTn id="120" presetID="31" presetClass="entr" presetSubtype="0" fill="hold" grpId="0" nodeType="afterEffect">
                                  <p:stCondLst>
                                    <p:cond delay="0"/>
                                  </p:stCondLst>
                                  <p:childTnLst>
                                    <p:set>
                                      <p:cBhvr>
                                        <p:cTn id="121" dur="1" fill="hold">
                                          <p:stCondLst>
                                            <p:cond delay="0"/>
                                          </p:stCondLst>
                                        </p:cTn>
                                        <p:tgtEl>
                                          <p:spTgt spid="37"/>
                                        </p:tgtEl>
                                        <p:attrNameLst>
                                          <p:attrName>style.visibility</p:attrName>
                                        </p:attrNameLst>
                                      </p:cBhvr>
                                      <p:to>
                                        <p:strVal val="visible"/>
                                      </p:to>
                                    </p:set>
                                    <p:anim calcmode="lin" valueType="num">
                                      <p:cBhvr>
                                        <p:cTn id="122" dur="500" fill="hold"/>
                                        <p:tgtEl>
                                          <p:spTgt spid="37"/>
                                        </p:tgtEl>
                                        <p:attrNameLst>
                                          <p:attrName>ppt_w</p:attrName>
                                        </p:attrNameLst>
                                      </p:cBhvr>
                                      <p:tavLst>
                                        <p:tav tm="0">
                                          <p:val>
                                            <p:fltVal val="0"/>
                                          </p:val>
                                        </p:tav>
                                        <p:tav tm="100000">
                                          <p:val>
                                            <p:strVal val="#ppt_w"/>
                                          </p:val>
                                        </p:tav>
                                      </p:tavLst>
                                    </p:anim>
                                    <p:anim calcmode="lin" valueType="num">
                                      <p:cBhvr>
                                        <p:cTn id="123" dur="500" fill="hold"/>
                                        <p:tgtEl>
                                          <p:spTgt spid="37"/>
                                        </p:tgtEl>
                                        <p:attrNameLst>
                                          <p:attrName>ppt_h</p:attrName>
                                        </p:attrNameLst>
                                      </p:cBhvr>
                                      <p:tavLst>
                                        <p:tav tm="0">
                                          <p:val>
                                            <p:fltVal val="0"/>
                                          </p:val>
                                        </p:tav>
                                        <p:tav tm="100000">
                                          <p:val>
                                            <p:strVal val="#ppt_h"/>
                                          </p:val>
                                        </p:tav>
                                      </p:tavLst>
                                    </p:anim>
                                    <p:anim calcmode="lin" valueType="num">
                                      <p:cBhvr>
                                        <p:cTn id="124" dur="500" fill="hold"/>
                                        <p:tgtEl>
                                          <p:spTgt spid="37"/>
                                        </p:tgtEl>
                                        <p:attrNameLst>
                                          <p:attrName>style.rotation</p:attrName>
                                        </p:attrNameLst>
                                      </p:cBhvr>
                                      <p:tavLst>
                                        <p:tav tm="0">
                                          <p:val>
                                            <p:fltVal val="90"/>
                                          </p:val>
                                        </p:tav>
                                        <p:tav tm="100000">
                                          <p:val>
                                            <p:fltVal val="0"/>
                                          </p:val>
                                        </p:tav>
                                      </p:tavLst>
                                    </p:anim>
                                    <p:animEffect transition="in" filter="fade">
                                      <p:cBhvr>
                                        <p:cTn id="125" dur="500"/>
                                        <p:tgtEl>
                                          <p:spTgt spid="37"/>
                                        </p:tgtEl>
                                      </p:cBhvr>
                                    </p:animEffect>
                                  </p:childTnLst>
                                </p:cTn>
                              </p:par>
                            </p:childTnLst>
                          </p:cTn>
                        </p:par>
                        <p:par>
                          <p:cTn id="126" fill="hold">
                            <p:stCondLst>
                              <p:cond delay="10000"/>
                            </p:stCondLst>
                            <p:childTnLst>
                              <p:par>
                                <p:cTn id="127" presetID="31" presetClass="exit" presetSubtype="0" fill="hold" grpId="1" nodeType="afterEffect">
                                  <p:stCondLst>
                                    <p:cond delay="0"/>
                                  </p:stCondLst>
                                  <p:childTnLst>
                                    <p:anim calcmode="lin" valueType="num">
                                      <p:cBhvr>
                                        <p:cTn id="128" dur="500"/>
                                        <p:tgtEl>
                                          <p:spTgt spid="37"/>
                                        </p:tgtEl>
                                        <p:attrNameLst>
                                          <p:attrName>ppt_w</p:attrName>
                                        </p:attrNameLst>
                                      </p:cBhvr>
                                      <p:tavLst>
                                        <p:tav tm="0">
                                          <p:val>
                                            <p:strVal val="ppt_w"/>
                                          </p:val>
                                        </p:tav>
                                        <p:tav tm="100000">
                                          <p:val>
                                            <p:fltVal val="0"/>
                                          </p:val>
                                        </p:tav>
                                      </p:tavLst>
                                    </p:anim>
                                    <p:anim calcmode="lin" valueType="num">
                                      <p:cBhvr>
                                        <p:cTn id="129" dur="500"/>
                                        <p:tgtEl>
                                          <p:spTgt spid="37"/>
                                        </p:tgtEl>
                                        <p:attrNameLst>
                                          <p:attrName>ppt_h</p:attrName>
                                        </p:attrNameLst>
                                      </p:cBhvr>
                                      <p:tavLst>
                                        <p:tav tm="0">
                                          <p:val>
                                            <p:strVal val="ppt_h"/>
                                          </p:val>
                                        </p:tav>
                                        <p:tav tm="100000">
                                          <p:val>
                                            <p:fltVal val="0"/>
                                          </p:val>
                                        </p:tav>
                                      </p:tavLst>
                                    </p:anim>
                                    <p:anim calcmode="lin" valueType="num">
                                      <p:cBhvr>
                                        <p:cTn id="130" dur="500"/>
                                        <p:tgtEl>
                                          <p:spTgt spid="37"/>
                                        </p:tgtEl>
                                        <p:attrNameLst>
                                          <p:attrName>style.rotation</p:attrName>
                                        </p:attrNameLst>
                                      </p:cBhvr>
                                      <p:tavLst>
                                        <p:tav tm="0">
                                          <p:val>
                                            <p:fltVal val="0"/>
                                          </p:val>
                                        </p:tav>
                                        <p:tav tm="100000">
                                          <p:val>
                                            <p:fltVal val="90"/>
                                          </p:val>
                                        </p:tav>
                                      </p:tavLst>
                                    </p:anim>
                                    <p:animEffect transition="out" filter="fade">
                                      <p:cBhvr>
                                        <p:cTn id="131" dur="500"/>
                                        <p:tgtEl>
                                          <p:spTgt spid="37"/>
                                        </p:tgtEl>
                                      </p:cBhvr>
                                    </p:animEffect>
                                    <p:set>
                                      <p:cBhvr>
                                        <p:cTn id="132" dur="1" fill="hold">
                                          <p:stCondLst>
                                            <p:cond delay="499"/>
                                          </p:stCondLst>
                                        </p:cTn>
                                        <p:tgtEl>
                                          <p:spTgt spid="37"/>
                                        </p:tgtEl>
                                        <p:attrNameLst>
                                          <p:attrName>style.visibility</p:attrName>
                                        </p:attrNameLst>
                                      </p:cBhvr>
                                      <p:to>
                                        <p:strVal val="hidden"/>
                                      </p:to>
                                    </p:set>
                                  </p:childTnLst>
                                </p:cTn>
                              </p:par>
                            </p:childTnLst>
                          </p:cTn>
                        </p:par>
                        <p:par>
                          <p:cTn id="133" fill="hold">
                            <p:stCondLst>
                              <p:cond delay="10500"/>
                            </p:stCondLst>
                            <p:childTnLst>
                              <p:par>
                                <p:cTn id="134" presetID="31" presetClass="entr" presetSubtype="0" fill="hold" grpId="0" nodeType="afterEffect">
                                  <p:stCondLst>
                                    <p:cond delay="0"/>
                                  </p:stCondLst>
                                  <p:childTnLst>
                                    <p:set>
                                      <p:cBhvr>
                                        <p:cTn id="135" dur="1" fill="hold">
                                          <p:stCondLst>
                                            <p:cond delay="0"/>
                                          </p:stCondLst>
                                        </p:cTn>
                                        <p:tgtEl>
                                          <p:spTgt spid="41"/>
                                        </p:tgtEl>
                                        <p:attrNameLst>
                                          <p:attrName>style.visibility</p:attrName>
                                        </p:attrNameLst>
                                      </p:cBhvr>
                                      <p:to>
                                        <p:strVal val="visible"/>
                                      </p:to>
                                    </p:set>
                                    <p:anim calcmode="lin" valueType="num">
                                      <p:cBhvr>
                                        <p:cTn id="136" dur="500" fill="hold"/>
                                        <p:tgtEl>
                                          <p:spTgt spid="41"/>
                                        </p:tgtEl>
                                        <p:attrNameLst>
                                          <p:attrName>ppt_w</p:attrName>
                                        </p:attrNameLst>
                                      </p:cBhvr>
                                      <p:tavLst>
                                        <p:tav tm="0">
                                          <p:val>
                                            <p:fltVal val="0"/>
                                          </p:val>
                                        </p:tav>
                                        <p:tav tm="100000">
                                          <p:val>
                                            <p:strVal val="#ppt_w"/>
                                          </p:val>
                                        </p:tav>
                                      </p:tavLst>
                                    </p:anim>
                                    <p:anim calcmode="lin" valueType="num">
                                      <p:cBhvr>
                                        <p:cTn id="137" dur="500" fill="hold"/>
                                        <p:tgtEl>
                                          <p:spTgt spid="41"/>
                                        </p:tgtEl>
                                        <p:attrNameLst>
                                          <p:attrName>ppt_h</p:attrName>
                                        </p:attrNameLst>
                                      </p:cBhvr>
                                      <p:tavLst>
                                        <p:tav tm="0">
                                          <p:val>
                                            <p:fltVal val="0"/>
                                          </p:val>
                                        </p:tav>
                                        <p:tav tm="100000">
                                          <p:val>
                                            <p:strVal val="#ppt_h"/>
                                          </p:val>
                                        </p:tav>
                                      </p:tavLst>
                                    </p:anim>
                                    <p:anim calcmode="lin" valueType="num">
                                      <p:cBhvr>
                                        <p:cTn id="138" dur="500" fill="hold"/>
                                        <p:tgtEl>
                                          <p:spTgt spid="41"/>
                                        </p:tgtEl>
                                        <p:attrNameLst>
                                          <p:attrName>style.rotation</p:attrName>
                                        </p:attrNameLst>
                                      </p:cBhvr>
                                      <p:tavLst>
                                        <p:tav tm="0">
                                          <p:val>
                                            <p:fltVal val="90"/>
                                          </p:val>
                                        </p:tav>
                                        <p:tav tm="100000">
                                          <p:val>
                                            <p:fltVal val="0"/>
                                          </p:val>
                                        </p:tav>
                                      </p:tavLst>
                                    </p:anim>
                                    <p:animEffect transition="in" filter="fade">
                                      <p:cBhvr>
                                        <p:cTn id="139" dur="500"/>
                                        <p:tgtEl>
                                          <p:spTgt spid="41"/>
                                        </p:tgtEl>
                                      </p:cBhvr>
                                    </p:animEffect>
                                  </p:childTnLst>
                                </p:cTn>
                              </p:par>
                            </p:childTnLst>
                          </p:cTn>
                        </p:par>
                        <p:par>
                          <p:cTn id="140" fill="hold">
                            <p:stCondLst>
                              <p:cond delay="11000"/>
                            </p:stCondLst>
                            <p:childTnLst>
                              <p:par>
                                <p:cTn id="141" presetID="31" presetClass="exit" presetSubtype="0" fill="hold" grpId="1" nodeType="afterEffect">
                                  <p:stCondLst>
                                    <p:cond delay="0"/>
                                  </p:stCondLst>
                                  <p:childTnLst>
                                    <p:anim calcmode="lin" valueType="num">
                                      <p:cBhvr>
                                        <p:cTn id="142" dur="500"/>
                                        <p:tgtEl>
                                          <p:spTgt spid="41"/>
                                        </p:tgtEl>
                                        <p:attrNameLst>
                                          <p:attrName>ppt_w</p:attrName>
                                        </p:attrNameLst>
                                      </p:cBhvr>
                                      <p:tavLst>
                                        <p:tav tm="0">
                                          <p:val>
                                            <p:strVal val="ppt_w"/>
                                          </p:val>
                                        </p:tav>
                                        <p:tav tm="100000">
                                          <p:val>
                                            <p:fltVal val="0"/>
                                          </p:val>
                                        </p:tav>
                                      </p:tavLst>
                                    </p:anim>
                                    <p:anim calcmode="lin" valueType="num">
                                      <p:cBhvr>
                                        <p:cTn id="143" dur="500"/>
                                        <p:tgtEl>
                                          <p:spTgt spid="41"/>
                                        </p:tgtEl>
                                        <p:attrNameLst>
                                          <p:attrName>ppt_h</p:attrName>
                                        </p:attrNameLst>
                                      </p:cBhvr>
                                      <p:tavLst>
                                        <p:tav tm="0">
                                          <p:val>
                                            <p:strVal val="ppt_h"/>
                                          </p:val>
                                        </p:tav>
                                        <p:tav tm="100000">
                                          <p:val>
                                            <p:fltVal val="0"/>
                                          </p:val>
                                        </p:tav>
                                      </p:tavLst>
                                    </p:anim>
                                    <p:anim calcmode="lin" valueType="num">
                                      <p:cBhvr>
                                        <p:cTn id="144" dur="500"/>
                                        <p:tgtEl>
                                          <p:spTgt spid="41"/>
                                        </p:tgtEl>
                                        <p:attrNameLst>
                                          <p:attrName>style.rotation</p:attrName>
                                        </p:attrNameLst>
                                      </p:cBhvr>
                                      <p:tavLst>
                                        <p:tav tm="0">
                                          <p:val>
                                            <p:fltVal val="0"/>
                                          </p:val>
                                        </p:tav>
                                        <p:tav tm="100000">
                                          <p:val>
                                            <p:fltVal val="90"/>
                                          </p:val>
                                        </p:tav>
                                      </p:tavLst>
                                    </p:anim>
                                    <p:animEffect transition="out" filter="fade">
                                      <p:cBhvr>
                                        <p:cTn id="145" dur="500"/>
                                        <p:tgtEl>
                                          <p:spTgt spid="41"/>
                                        </p:tgtEl>
                                      </p:cBhvr>
                                    </p:animEffect>
                                    <p:set>
                                      <p:cBhvr>
                                        <p:cTn id="146" dur="1" fill="hold">
                                          <p:stCondLst>
                                            <p:cond delay="499"/>
                                          </p:stCondLst>
                                        </p:cTn>
                                        <p:tgtEl>
                                          <p:spTgt spid="41"/>
                                        </p:tgtEl>
                                        <p:attrNameLst>
                                          <p:attrName>style.visibility</p:attrName>
                                        </p:attrNameLst>
                                      </p:cBhvr>
                                      <p:to>
                                        <p:strVal val="hidden"/>
                                      </p:to>
                                    </p:set>
                                  </p:childTnLst>
                                </p:cTn>
                              </p:par>
                            </p:childTnLst>
                          </p:cTn>
                        </p:par>
                        <p:par>
                          <p:cTn id="147" fill="hold">
                            <p:stCondLst>
                              <p:cond delay="11500"/>
                            </p:stCondLst>
                            <p:childTnLst>
                              <p:par>
                                <p:cTn id="148" presetID="31" presetClass="entr" presetSubtype="0" fill="hold" grpId="0" nodeType="afterEffect">
                                  <p:stCondLst>
                                    <p:cond delay="0"/>
                                  </p:stCondLst>
                                  <p:childTnLst>
                                    <p:set>
                                      <p:cBhvr>
                                        <p:cTn id="149" dur="1" fill="hold">
                                          <p:stCondLst>
                                            <p:cond delay="0"/>
                                          </p:stCondLst>
                                        </p:cTn>
                                        <p:tgtEl>
                                          <p:spTgt spid="19"/>
                                        </p:tgtEl>
                                        <p:attrNameLst>
                                          <p:attrName>style.visibility</p:attrName>
                                        </p:attrNameLst>
                                      </p:cBhvr>
                                      <p:to>
                                        <p:strVal val="visible"/>
                                      </p:to>
                                    </p:set>
                                    <p:anim calcmode="lin" valueType="num">
                                      <p:cBhvr>
                                        <p:cTn id="150" dur="500" fill="hold"/>
                                        <p:tgtEl>
                                          <p:spTgt spid="19"/>
                                        </p:tgtEl>
                                        <p:attrNameLst>
                                          <p:attrName>ppt_w</p:attrName>
                                        </p:attrNameLst>
                                      </p:cBhvr>
                                      <p:tavLst>
                                        <p:tav tm="0">
                                          <p:val>
                                            <p:fltVal val="0"/>
                                          </p:val>
                                        </p:tav>
                                        <p:tav tm="100000">
                                          <p:val>
                                            <p:strVal val="#ppt_w"/>
                                          </p:val>
                                        </p:tav>
                                      </p:tavLst>
                                    </p:anim>
                                    <p:anim calcmode="lin" valueType="num">
                                      <p:cBhvr>
                                        <p:cTn id="151" dur="500" fill="hold"/>
                                        <p:tgtEl>
                                          <p:spTgt spid="19"/>
                                        </p:tgtEl>
                                        <p:attrNameLst>
                                          <p:attrName>ppt_h</p:attrName>
                                        </p:attrNameLst>
                                      </p:cBhvr>
                                      <p:tavLst>
                                        <p:tav tm="0">
                                          <p:val>
                                            <p:fltVal val="0"/>
                                          </p:val>
                                        </p:tav>
                                        <p:tav tm="100000">
                                          <p:val>
                                            <p:strVal val="#ppt_h"/>
                                          </p:val>
                                        </p:tav>
                                      </p:tavLst>
                                    </p:anim>
                                    <p:anim calcmode="lin" valueType="num">
                                      <p:cBhvr>
                                        <p:cTn id="152" dur="500" fill="hold"/>
                                        <p:tgtEl>
                                          <p:spTgt spid="19"/>
                                        </p:tgtEl>
                                        <p:attrNameLst>
                                          <p:attrName>style.rotation</p:attrName>
                                        </p:attrNameLst>
                                      </p:cBhvr>
                                      <p:tavLst>
                                        <p:tav tm="0">
                                          <p:val>
                                            <p:fltVal val="90"/>
                                          </p:val>
                                        </p:tav>
                                        <p:tav tm="100000">
                                          <p:val>
                                            <p:fltVal val="0"/>
                                          </p:val>
                                        </p:tav>
                                      </p:tavLst>
                                    </p:anim>
                                    <p:animEffect transition="in" filter="fade">
                                      <p:cBhvr>
                                        <p:cTn id="153" dur="500"/>
                                        <p:tgtEl>
                                          <p:spTgt spid="19"/>
                                        </p:tgtEl>
                                      </p:cBhvr>
                                    </p:animEffect>
                                  </p:childTnLst>
                                </p:cTn>
                              </p:par>
                            </p:childTnLst>
                          </p:cTn>
                        </p:par>
                        <p:par>
                          <p:cTn id="154" fill="hold">
                            <p:stCondLst>
                              <p:cond delay="12000"/>
                            </p:stCondLst>
                            <p:childTnLst>
                              <p:par>
                                <p:cTn id="155" presetID="31" presetClass="exit" presetSubtype="0" fill="hold" grpId="1" nodeType="afterEffect">
                                  <p:stCondLst>
                                    <p:cond delay="0"/>
                                  </p:stCondLst>
                                  <p:childTnLst>
                                    <p:anim calcmode="lin" valueType="num">
                                      <p:cBhvr>
                                        <p:cTn id="156" dur="500"/>
                                        <p:tgtEl>
                                          <p:spTgt spid="19"/>
                                        </p:tgtEl>
                                        <p:attrNameLst>
                                          <p:attrName>ppt_w</p:attrName>
                                        </p:attrNameLst>
                                      </p:cBhvr>
                                      <p:tavLst>
                                        <p:tav tm="0">
                                          <p:val>
                                            <p:strVal val="ppt_w"/>
                                          </p:val>
                                        </p:tav>
                                        <p:tav tm="100000">
                                          <p:val>
                                            <p:fltVal val="0"/>
                                          </p:val>
                                        </p:tav>
                                      </p:tavLst>
                                    </p:anim>
                                    <p:anim calcmode="lin" valueType="num">
                                      <p:cBhvr>
                                        <p:cTn id="157" dur="500"/>
                                        <p:tgtEl>
                                          <p:spTgt spid="19"/>
                                        </p:tgtEl>
                                        <p:attrNameLst>
                                          <p:attrName>ppt_h</p:attrName>
                                        </p:attrNameLst>
                                      </p:cBhvr>
                                      <p:tavLst>
                                        <p:tav tm="0">
                                          <p:val>
                                            <p:strVal val="ppt_h"/>
                                          </p:val>
                                        </p:tav>
                                        <p:tav tm="100000">
                                          <p:val>
                                            <p:fltVal val="0"/>
                                          </p:val>
                                        </p:tav>
                                      </p:tavLst>
                                    </p:anim>
                                    <p:anim calcmode="lin" valueType="num">
                                      <p:cBhvr>
                                        <p:cTn id="158" dur="500"/>
                                        <p:tgtEl>
                                          <p:spTgt spid="19"/>
                                        </p:tgtEl>
                                        <p:attrNameLst>
                                          <p:attrName>style.rotation</p:attrName>
                                        </p:attrNameLst>
                                      </p:cBhvr>
                                      <p:tavLst>
                                        <p:tav tm="0">
                                          <p:val>
                                            <p:fltVal val="0"/>
                                          </p:val>
                                        </p:tav>
                                        <p:tav tm="100000">
                                          <p:val>
                                            <p:fltVal val="90"/>
                                          </p:val>
                                        </p:tav>
                                      </p:tavLst>
                                    </p:anim>
                                    <p:animEffect transition="out" filter="fade">
                                      <p:cBhvr>
                                        <p:cTn id="159" dur="500"/>
                                        <p:tgtEl>
                                          <p:spTgt spid="19"/>
                                        </p:tgtEl>
                                      </p:cBhvr>
                                    </p:animEffect>
                                    <p:set>
                                      <p:cBhvr>
                                        <p:cTn id="160" dur="1" fill="hold">
                                          <p:stCondLst>
                                            <p:cond delay="499"/>
                                          </p:stCondLst>
                                        </p:cTn>
                                        <p:tgtEl>
                                          <p:spTgt spid="19"/>
                                        </p:tgtEl>
                                        <p:attrNameLst>
                                          <p:attrName>style.visibility</p:attrName>
                                        </p:attrNameLst>
                                      </p:cBhvr>
                                      <p:to>
                                        <p:strVal val="hidden"/>
                                      </p:to>
                                    </p:set>
                                  </p:childTnLst>
                                </p:cTn>
                              </p:par>
                            </p:childTnLst>
                          </p:cTn>
                        </p:par>
                        <p:par>
                          <p:cTn id="161" fill="hold">
                            <p:stCondLst>
                              <p:cond delay="12500"/>
                            </p:stCondLst>
                            <p:childTnLst>
                              <p:par>
                                <p:cTn id="162" presetID="31" presetClass="entr" presetSubtype="0" fill="hold" grpId="0" nodeType="afterEffect">
                                  <p:stCondLst>
                                    <p:cond delay="0"/>
                                  </p:stCondLst>
                                  <p:childTnLst>
                                    <p:set>
                                      <p:cBhvr>
                                        <p:cTn id="163" dur="1" fill="hold">
                                          <p:stCondLst>
                                            <p:cond delay="0"/>
                                          </p:stCondLst>
                                        </p:cTn>
                                        <p:tgtEl>
                                          <p:spTgt spid="20"/>
                                        </p:tgtEl>
                                        <p:attrNameLst>
                                          <p:attrName>style.visibility</p:attrName>
                                        </p:attrNameLst>
                                      </p:cBhvr>
                                      <p:to>
                                        <p:strVal val="visible"/>
                                      </p:to>
                                    </p:set>
                                    <p:anim calcmode="lin" valueType="num">
                                      <p:cBhvr>
                                        <p:cTn id="164" dur="500" fill="hold"/>
                                        <p:tgtEl>
                                          <p:spTgt spid="20"/>
                                        </p:tgtEl>
                                        <p:attrNameLst>
                                          <p:attrName>ppt_w</p:attrName>
                                        </p:attrNameLst>
                                      </p:cBhvr>
                                      <p:tavLst>
                                        <p:tav tm="0">
                                          <p:val>
                                            <p:fltVal val="0"/>
                                          </p:val>
                                        </p:tav>
                                        <p:tav tm="100000">
                                          <p:val>
                                            <p:strVal val="#ppt_w"/>
                                          </p:val>
                                        </p:tav>
                                      </p:tavLst>
                                    </p:anim>
                                    <p:anim calcmode="lin" valueType="num">
                                      <p:cBhvr>
                                        <p:cTn id="165" dur="500" fill="hold"/>
                                        <p:tgtEl>
                                          <p:spTgt spid="20"/>
                                        </p:tgtEl>
                                        <p:attrNameLst>
                                          <p:attrName>ppt_h</p:attrName>
                                        </p:attrNameLst>
                                      </p:cBhvr>
                                      <p:tavLst>
                                        <p:tav tm="0">
                                          <p:val>
                                            <p:fltVal val="0"/>
                                          </p:val>
                                        </p:tav>
                                        <p:tav tm="100000">
                                          <p:val>
                                            <p:strVal val="#ppt_h"/>
                                          </p:val>
                                        </p:tav>
                                      </p:tavLst>
                                    </p:anim>
                                    <p:anim calcmode="lin" valueType="num">
                                      <p:cBhvr>
                                        <p:cTn id="166" dur="500" fill="hold"/>
                                        <p:tgtEl>
                                          <p:spTgt spid="20"/>
                                        </p:tgtEl>
                                        <p:attrNameLst>
                                          <p:attrName>style.rotation</p:attrName>
                                        </p:attrNameLst>
                                      </p:cBhvr>
                                      <p:tavLst>
                                        <p:tav tm="0">
                                          <p:val>
                                            <p:fltVal val="90"/>
                                          </p:val>
                                        </p:tav>
                                        <p:tav tm="100000">
                                          <p:val>
                                            <p:fltVal val="0"/>
                                          </p:val>
                                        </p:tav>
                                      </p:tavLst>
                                    </p:anim>
                                    <p:animEffect transition="in" filter="fade">
                                      <p:cBhvr>
                                        <p:cTn id="167" dur="500"/>
                                        <p:tgtEl>
                                          <p:spTgt spid="20"/>
                                        </p:tgtEl>
                                      </p:cBhvr>
                                    </p:animEffect>
                                  </p:childTnLst>
                                </p:cTn>
                              </p:par>
                            </p:childTnLst>
                          </p:cTn>
                        </p:par>
                        <p:par>
                          <p:cTn id="168" fill="hold">
                            <p:stCondLst>
                              <p:cond delay="13000"/>
                            </p:stCondLst>
                            <p:childTnLst>
                              <p:par>
                                <p:cTn id="169" presetID="31" presetClass="exit" presetSubtype="0" fill="hold" grpId="1" nodeType="afterEffect">
                                  <p:stCondLst>
                                    <p:cond delay="0"/>
                                  </p:stCondLst>
                                  <p:childTnLst>
                                    <p:anim calcmode="lin" valueType="num">
                                      <p:cBhvr>
                                        <p:cTn id="170" dur="500"/>
                                        <p:tgtEl>
                                          <p:spTgt spid="20"/>
                                        </p:tgtEl>
                                        <p:attrNameLst>
                                          <p:attrName>ppt_w</p:attrName>
                                        </p:attrNameLst>
                                      </p:cBhvr>
                                      <p:tavLst>
                                        <p:tav tm="0">
                                          <p:val>
                                            <p:strVal val="ppt_w"/>
                                          </p:val>
                                        </p:tav>
                                        <p:tav tm="100000">
                                          <p:val>
                                            <p:fltVal val="0"/>
                                          </p:val>
                                        </p:tav>
                                      </p:tavLst>
                                    </p:anim>
                                    <p:anim calcmode="lin" valueType="num">
                                      <p:cBhvr>
                                        <p:cTn id="171" dur="500"/>
                                        <p:tgtEl>
                                          <p:spTgt spid="20"/>
                                        </p:tgtEl>
                                        <p:attrNameLst>
                                          <p:attrName>ppt_h</p:attrName>
                                        </p:attrNameLst>
                                      </p:cBhvr>
                                      <p:tavLst>
                                        <p:tav tm="0">
                                          <p:val>
                                            <p:strVal val="ppt_h"/>
                                          </p:val>
                                        </p:tav>
                                        <p:tav tm="100000">
                                          <p:val>
                                            <p:fltVal val="0"/>
                                          </p:val>
                                        </p:tav>
                                      </p:tavLst>
                                    </p:anim>
                                    <p:anim calcmode="lin" valueType="num">
                                      <p:cBhvr>
                                        <p:cTn id="172" dur="500"/>
                                        <p:tgtEl>
                                          <p:spTgt spid="20"/>
                                        </p:tgtEl>
                                        <p:attrNameLst>
                                          <p:attrName>style.rotation</p:attrName>
                                        </p:attrNameLst>
                                      </p:cBhvr>
                                      <p:tavLst>
                                        <p:tav tm="0">
                                          <p:val>
                                            <p:fltVal val="0"/>
                                          </p:val>
                                        </p:tav>
                                        <p:tav tm="100000">
                                          <p:val>
                                            <p:fltVal val="90"/>
                                          </p:val>
                                        </p:tav>
                                      </p:tavLst>
                                    </p:anim>
                                    <p:animEffect transition="out" filter="fade">
                                      <p:cBhvr>
                                        <p:cTn id="173" dur="500"/>
                                        <p:tgtEl>
                                          <p:spTgt spid="20"/>
                                        </p:tgtEl>
                                      </p:cBhvr>
                                    </p:animEffect>
                                    <p:set>
                                      <p:cBhvr>
                                        <p:cTn id="174" dur="1" fill="hold">
                                          <p:stCondLst>
                                            <p:cond delay="499"/>
                                          </p:stCondLst>
                                        </p:cTn>
                                        <p:tgtEl>
                                          <p:spTgt spid="20"/>
                                        </p:tgtEl>
                                        <p:attrNameLst>
                                          <p:attrName>style.visibility</p:attrName>
                                        </p:attrNameLst>
                                      </p:cBhvr>
                                      <p:to>
                                        <p:strVal val="hidden"/>
                                      </p:to>
                                    </p:set>
                                  </p:childTnLst>
                                </p:cTn>
                              </p:par>
                            </p:childTnLst>
                          </p:cTn>
                        </p:par>
                        <p:par>
                          <p:cTn id="175" fill="hold">
                            <p:stCondLst>
                              <p:cond delay="13500"/>
                            </p:stCondLst>
                            <p:childTnLst>
                              <p:par>
                                <p:cTn id="176" presetID="31" presetClass="entr" presetSubtype="0" fill="hold" grpId="0" nodeType="afterEffect">
                                  <p:stCondLst>
                                    <p:cond delay="0"/>
                                  </p:stCondLst>
                                  <p:childTnLst>
                                    <p:set>
                                      <p:cBhvr>
                                        <p:cTn id="177" dur="1" fill="hold">
                                          <p:stCondLst>
                                            <p:cond delay="0"/>
                                          </p:stCondLst>
                                        </p:cTn>
                                        <p:tgtEl>
                                          <p:spTgt spid="21"/>
                                        </p:tgtEl>
                                        <p:attrNameLst>
                                          <p:attrName>style.visibility</p:attrName>
                                        </p:attrNameLst>
                                      </p:cBhvr>
                                      <p:to>
                                        <p:strVal val="visible"/>
                                      </p:to>
                                    </p:set>
                                    <p:anim calcmode="lin" valueType="num">
                                      <p:cBhvr>
                                        <p:cTn id="178" dur="500" fill="hold"/>
                                        <p:tgtEl>
                                          <p:spTgt spid="21"/>
                                        </p:tgtEl>
                                        <p:attrNameLst>
                                          <p:attrName>ppt_w</p:attrName>
                                        </p:attrNameLst>
                                      </p:cBhvr>
                                      <p:tavLst>
                                        <p:tav tm="0">
                                          <p:val>
                                            <p:fltVal val="0"/>
                                          </p:val>
                                        </p:tav>
                                        <p:tav tm="100000">
                                          <p:val>
                                            <p:strVal val="#ppt_w"/>
                                          </p:val>
                                        </p:tav>
                                      </p:tavLst>
                                    </p:anim>
                                    <p:anim calcmode="lin" valueType="num">
                                      <p:cBhvr>
                                        <p:cTn id="179" dur="500" fill="hold"/>
                                        <p:tgtEl>
                                          <p:spTgt spid="21"/>
                                        </p:tgtEl>
                                        <p:attrNameLst>
                                          <p:attrName>ppt_h</p:attrName>
                                        </p:attrNameLst>
                                      </p:cBhvr>
                                      <p:tavLst>
                                        <p:tav tm="0">
                                          <p:val>
                                            <p:fltVal val="0"/>
                                          </p:val>
                                        </p:tav>
                                        <p:tav tm="100000">
                                          <p:val>
                                            <p:strVal val="#ppt_h"/>
                                          </p:val>
                                        </p:tav>
                                      </p:tavLst>
                                    </p:anim>
                                    <p:anim calcmode="lin" valueType="num">
                                      <p:cBhvr>
                                        <p:cTn id="180" dur="500" fill="hold"/>
                                        <p:tgtEl>
                                          <p:spTgt spid="21"/>
                                        </p:tgtEl>
                                        <p:attrNameLst>
                                          <p:attrName>style.rotation</p:attrName>
                                        </p:attrNameLst>
                                      </p:cBhvr>
                                      <p:tavLst>
                                        <p:tav tm="0">
                                          <p:val>
                                            <p:fltVal val="90"/>
                                          </p:val>
                                        </p:tav>
                                        <p:tav tm="100000">
                                          <p:val>
                                            <p:fltVal val="0"/>
                                          </p:val>
                                        </p:tav>
                                      </p:tavLst>
                                    </p:anim>
                                    <p:animEffect transition="in" filter="fade">
                                      <p:cBhvr>
                                        <p:cTn id="181" dur="500"/>
                                        <p:tgtEl>
                                          <p:spTgt spid="21"/>
                                        </p:tgtEl>
                                      </p:cBhvr>
                                    </p:animEffect>
                                  </p:childTnLst>
                                </p:cTn>
                              </p:par>
                            </p:childTnLst>
                          </p:cTn>
                        </p:par>
                        <p:par>
                          <p:cTn id="182" fill="hold">
                            <p:stCondLst>
                              <p:cond delay="14000"/>
                            </p:stCondLst>
                            <p:childTnLst>
                              <p:par>
                                <p:cTn id="183" presetID="31" presetClass="exit" presetSubtype="0" fill="hold" grpId="1" nodeType="afterEffect">
                                  <p:stCondLst>
                                    <p:cond delay="0"/>
                                  </p:stCondLst>
                                  <p:childTnLst>
                                    <p:anim calcmode="lin" valueType="num">
                                      <p:cBhvr>
                                        <p:cTn id="184" dur="500"/>
                                        <p:tgtEl>
                                          <p:spTgt spid="21"/>
                                        </p:tgtEl>
                                        <p:attrNameLst>
                                          <p:attrName>ppt_w</p:attrName>
                                        </p:attrNameLst>
                                      </p:cBhvr>
                                      <p:tavLst>
                                        <p:tav tm="0">
                                          <p:val>
                                            <p:strVal val="ppt_w"/>
                                          </p:val>
                                        </p:tav>
                                        <p:tav tm="100000">
                                          <p:val>
                                            <p:fltVal val="0"/>
                                          </p:val>
                                        </p:tav>
                                      </p:tavLst>
                                    </p:anim>
                                    <p:anim calcmode="lin" valueType="num">
                                      <p:cBhvr>
                                        <p:cTn id="185" dur="500"/>
                                        <p:tgtEl>
                                          <p:spTgt spid="21"/>
                                        </p:tgtEl>
                                        <p:attrNameLst>
                                          <p:attrName>ppt_h</p:attrName>
                                        </p:attrNameLst>
                                      </p:cBhvr>
                                      <p:tavLst>
                                        <p:tav tm="0">
                                          <p:val>
                                            <p:strVal val="ppt_h"/>
                                          </p:val>
                                        </p:tav>
                                        <p:tav tm="100000">
                                          <p:val>
                                            <p:fltVal val="0"/>
                                          </p:val>
                                        </p:tav>
                                      </p:tavLst>
                                    </p:anim>
                                    <p:anim calcmode="lin" valueType="num">
                                      <p:cBhvr>
                                        <p:cTn id="186" dur="500"/>
                                        <p:tgtEl>
                                          <p:spTgt spid="21"/>
                                        </p:tgtEl>
                                        <p:attrNameLst>
                                          <p:attrName>style.rotation</p:attrName>
                                        </p:attrNameLst>
                                      </p:cBhvr>
                                      <p:tavLst>
                                        <p:tav tm="0">
                                          <p:val>
                                            <p:fltVal val="0"/>
                                          </p:val>
                                        </p:tav>
                                        <p:tav tm="100000">
                                          <p:val>
                                            <p:fltVal val="90"/>
                                          </p:val>
                                        </p:tav>
                                      </p:tavLst>
                                    </p:anim>
                                    <p:animEffect transition="out" filter="fade">
                                      <p:cBhvr>
                                        <p:cTn id="187" dur="500"/>
                                        <p:tgtEl>
                                          <p:spTgt spid="21"/>
                                        </p:tgtEl>
                                      </p:cBhvr>
                                    </p:animEffect>
                                    <p:set>
                                      <p:cBhvr>
                                        <p:cTn id="188" dur="1" fill="hold">
                                          <p:stCondLst>
                                            <p:cond delay="499"/>
                                          </p:stCondLst>
                                        </p:cTn>
                                        <p:tgtEl>
                                          <p:spTgt spid="21"/>
                                        </p:tgtEl>
                                        <p:attrNameLst>
                                          <p:attrName>style.visibility</p:attrName>
                                        </p:attrNameLst>
                                      </p:cBhvr>
                                      <p:to>
                                        <p:strVal val="hidden"/>
                                      </p:to>
                                    </p:set>
                                  </p:childTnLst>
                                </p:cTn>
                              </p:par>
                            </p:childTnLst>
                          </p:cTn>
                        </p:par>
                        <p:par>
                          <p:cTn id="189" fill="hold">
                            <p:stCondLst>
                              <p:cond delay="14500"/>
                            </p:stCondLst>
                            <p:childTnLst>
                              <p:par>
                                <p:cTn id="190" presetID="31" presetClass="entr" presetSubtype="0" fill="hold" grpId="0" nodeType="afterEffect">
                                  <p:stCondLst>
                                    <p:cond delay="0"/>
                                  </p:stCondLst>
                                  <p:childTnLst>
                                    <p:set>
                                      <p:cBhvr>
                                        <p:cTn id="191" dur="1" fill="hold">
                                          <p:stCondLst>
                                            <p:cond delay="0"/>
                                          </p:stCondLst>
                                        </p:cTn>
                                        <p:tgtEl>
                                          <p:spTgt spid="22"/>
                                        </p:tgtEl>
                                        <p:attrNameLst>
                                          <p:attrName>style.visibility</p:attrName>
                                        </p:attrNameLst>
                                      </p:cBhvr>
                                      <p:to>
                                        <p:strVal val="visible"/>
                                      </p:to>
                                    </p:set>
                                    <p:anim calcmode="lin" valueType="num">
                                      <p:cBhvr>
                                        <p:cTn id="192" dur="500" fill="hold"/>
                                        <p:tgtEl>
                                          <p:spTgt spid="22"/>
                                        </p:tgtEl>
                                        <p:attrNameLst>
                                          <p:attrName>ppt_w</p:attrName>
                                        </p:attrNameLst>
                                      </p:cBhvr>
                                      <p:tavLst>
                                        <p:tav tm="0">
                                          <p:val>
                                            <p:fltVal val="0"/>
                                          </p:val>
                                        </p:tav>
                                        <p:tav tm="100000">
                                          <p:val>
                                            <p:strVal val="#ppt_w"/>
                                          </p:val>
                                        </p:tav>
                                      </p:tavLst>
                                    </p:anim>
                                    <p:anim calcmode="lin" valueType="num">
                                      <p:cBhvr>
                                        <p:cTn id="193" dur="500" fill="hold"/>
                                        <p:tgtEl>
                                          <p:spTgt spid="22"/>
                                        </p:tgtEl>
                                        <p:attrNameLst>
                                          <p:attrName>ppt_h</p:attrName>
                                        </p:attrNameLst>
                                      </p:cBhvr>
                                      <p:tavLst>
                                        <p:tav tm="0">
                                          <p:val>
                                            <p:fltVal val="0"/>
                                          </p:val>
                                        </p:tav>
                                        <p:tav tm="100000">
                                          <p:val>
                                            <p:strVal val="#ppt_h"/>
                                          </p:val>
                                        </p:tav>
                                      </p:tavLst>
                                    </p:anim>
                                    <p:anim calcmode="lin" valueType="num">
                                      <p:cBhvr>
                                        <p:cTn id="194" dur="500" fill="hold"/>
                                        <p:tgtEl>
                                          <p:spTgt spid="22"/>
                                        </p:tgtEl>
                                        <p:attrNameLst>
                                          <p:attrName>style.rotation</p:attrName>
                                        </p:attrNameLst>
                                      </p:cBhvr>
                                      <p:tavLst>
                                        <p:tav tm="0">
                                          <p:val>
                                            <p:fltVal val="90"/>
                                          </p:val>
                                        </p:tav>
                                        <p:tav tm="100000">
                                          <p:val>
                                            <p:fltVal val="0"/>
                                          </p:val>
                                        </p:tav>
                                      </p:tavLst>
                                    </p:anim>
                                    <p:animEffect transition="in" filter="fade">
                                      <p:cBhvr>
                                        <p:cTn id="195" dur="500"/>
                                        <p:tgtEl>
                                          <p:spTgt spid="22"/>
                                        </p:tgtEl>
                                      </p:cBhvr>
                                    </p:animEffect>
                                  </p:childTnLst>
                                </p:cTn>
                              </p:par>
                            </p:childTnLst>
                          </p:cTn>
                        </p:par>
                        <p:par>
                          <p:cTn id="196" fill="hold">
                            <p:stCondLst>
                              <p:cond delay="15000"/>
                            </p:stCondLst>
                            <p:childTnLst>
                              <p:par>
                                <p:cTn id="197" presetID="31" presetClass="exit" presetSubtype="0" fill="hold" grpId="1" nodeType="afterEffect">
                                  <p:stCondLst>
                                    <p:cond delay="0"/>
                                  </p:stCondLst>
                                  <p:childTnLst>
                                    <p:anim calcmode="lin" valueType="num">
                                      <p:cBhvr>
                                        <p:cTn id="198" dur="500"/>
                                        <p:tgtEl>
                                          <p:spTgt spid="22"/>
                                        </p:tgtEl>
                                        <p:attrNameLst>
                                          <p:attrName>ppt_w</p:attrName>
                                        </p:attrNameLst>
                                      </p:cBhvr>
                                      <p:tavLst>
                                        <p:tav tm="0">
                                          <p:val>
                                            <p:strVal val="ppt_w"/>
                                          </p:val>
                                        </p:tav>
                                        <p:tav tm="100000">
                                          <p:val>
                                            <p:fltVal val="0"/>
                                          </p:val>
                                        </p:tav>
                                      </p:tavLst>
                                    </p:anim>
                                    <p:anim calcmode="lin" valueType="num">
                                      <p:cBhvr>
                                        <p:cTn id="199" dur="500"/>
                                        <p:tgtEl>
                                          <p:spTgt spid="22"/>
                                        </p:tgtEl>
                                        <p:attrNameLst>
                                          <p:attrName>ppt_h</p:attrName>
                                        </p:attrNameLst>
                                      </p:cBhvr>
                                      <p:tavLst>
                                        <p:tav tm="0">
                                          <p:val>
                                            <p:strVal val="ppt_h"/>
                                          </p:val>
                                        </p:tav>
                                        <p:tav tm="100000">
                                          <p:val>
                                            <p:fltVal val="0"/>
                                          </p:val>
                                        </p:tav>
                                      </p:tavLst>
                                    </p:anim>
                                    <p:anim calcmode="lin" valueType="num">
                                      <p:cBhvr>
                                        <p:cTn id="200" dur="500"/>
                                        <p:tgtEl>
                                          <p:spTgt spid="22"/>
                                        </p:tgtEl>
                                        <p:attrNameLst>
                                          <p:attrName>style.rotation</p:attrName>
                                        </p:attrNameLst>
                                      </p:cBhvr>
                                      <p:tavLst>
                                        <p:tav tm="0">
                                          <p:val>
                                            <p:fltVal val="0"/>
                                          </p:val>
                                        </p:tav>
                                        <p:tav tm="100000">
                                          <p:val>
                                            <p:fltVal val="90"/>
                                          </p:val>
                                        </p:tav>
                                      </p:tavLst>
                                    </p:anim>
                                    <p:animEffect transition="out" filter="fade">
                                      <p:cBhvr>
                                        <p:cTn id="201" dur="500"/>
                                        <p:tgtEl>
                                          <p:spTgt spid="22"/>
                                        </p:tgtEl>
                                      </p:cBhvr>
                                    </p:animEffect>
                                    <p:set>
                                      <p:cBhvr>
                                        <p:cTn id="202" dur="1" fill="hold">
                                          <p:stCondLst>
                                            <p:cond delay="499"/>
                                          </p:stCondLst>
                                        </p:cTn>
                                        <p:tgtEl>
                                          <p:spTgt spid="22"/>
                                        </p:tgtEl>
                                        <p:attrNameLst>
                                          <p:attrName>style.visibility</p:attrName>
                                        </p:attrNameLst>
                                      </p:cBhvr>
                                      <p:to>
                                        <p:strVal val="hidden"/>
                                      </p:to>
                                    </p:set>
                                  </p:childTnLst>
                                </p:cTn>
                              </p:par>
                            </p:childTnLst>
                          </p:cTn>
                        </p:par>
                        <p:par>
                          <p:cTn id="203" fill="hold">
                            <p:stCondLst>
                              <p:cond delay="15500"/>
                            </p:stCondLst>
                            <p:childTnLst>
                              <p:par>
                                <p:cTn id="204" presetID="31" presetClass="entr" presetSubtype="0" fill="hold" grpId="0" nodeType="afterEffect">
                                  <p:stCondLst>
                                    <p:cond delay="0"/>
                                  </p:stCondLst>
                                  <p:childTnLst>
                                    <p:set>
                                      <p:cBhvr>
                                        <p:cTn id="205" dur="1" fill="hold">
                                          <p:stCondLst>
                                            <p:cond delay="0"/>
                                          </p:stCondLst>
                                        </p:cTn>
                                        <p:tgtEl>
                                          <p:spTgt spid="25"/>
                                        </p:tgtEl>
                                        <p:attrNameLst>
                                          <p:attrName>style.visibility</p:attrName>
                                        </p:attrNameLst>
                                      </p:cBhvr>
                                      <p:to>
                                        <p:strVal val="visible"/>
                                      </p:to>
                                    </p:set>
                                    <p:anim calcmode="lin" valueType="num">
                                      <p:cBhvr>
                                        <p:cTn id="206" dur="500" fill="hold"/>
                                        <p:tgtEl>
                                          <p:spTgt spid="25"/>
                                        </p:tgtEl>
                                        <p:attrNameLst>
                                          <p:attrName>ppt_w</p:attrName>
                                        </p:attrNameLst>
                                      </p:cBhvr>
                                      <p:tavLst>
                                        <p:tav tm="0">
                                          <p:val>
                                            <p:fltVal val="0"/>
                                          </p:val>
                                        </p:tav>
                                        <p:tav tm="100000">
                                          <p:val>
                                            <p:strVal val="#ppt_w"/>
                                          </p:val>
                                        </p:tav>
                                      </p:tavLst>
                                    </p:anim>
                                    <p:anim calcmode="lin" valueType="num">
                                      <p:cBhvr>
                                        <p:cTn id="207" dur="500" fill="hold"/>
                                        <p:tgtEl>
                                          <p:spTgt spid="25"/>
                                        </p:tgtEl>
                                        <p:attrNameLst>
                                          <p:attrName>ppt_h</p:attrName>
                                        </p:attrNameLst>
                                      </p:cBhvr>
                                      <p:tavLst>
                                        <p:tav tm="0">
                                          <p:val>
                                            <p:fltVal val="0"/>
                                          </p:val>
                                        </p:tav>
                                        <p:tav tm="100000">
                                          <p:val>
                                            <p:strVal val="#ppt_h"/>
                                          </p:val>
                                        </p:tav>
                                      </p:tavLst>
                                    </p:anim>
                                    <p:anim calcmode="lin" valueType="num">
                                      <p:cBhvr>
                                        <p:cTn id="208" dur="500" fill="hold"/>
                                        <p:tgtEl>
                                          <p:spTgt spid="25"/>
                                        </p:tgtEl>
                                        <p:attrNameLst>
                                          <p:attrName>style.rotation</p:attrName>
                                        </p:attrNameLst>
                                      </p:cBhvr>
                                      <p:tavLst>
                                        <p:tav tm="0">
                                          <p:val>
                                            <p:fltVal val="90"/>
                                          </p:val>
                                        </p:tav>
                                        <p:tav tm="100000">
                                          <p:val>
                                            <p:fltVal val="0"/>
                                          </p:val>
                                        </p:tav>
                                      </p:tavLst>
                                    </p:anim>
                                    <p:animEffect transition="in" filter="fade">
                                      <p:cBhvr>
                                        <p:cTn id="209" dur="500"/>
                                        <p:tgtEl>
                                          <p:spTgt spid="25"/>
                                        </p:tgtEl>
                                      </p:cBhvr>
                                    </p:animEffect>
                                  </p:childTnLst>
                                </p:cTn>
                              </p:par>
                            </p:childTnLst>
                          </p:cTn>
                        </p:par>
                        <p:par>
                          <p:cTn id="210" fill="hold">
                            <p:stCondLst>
                              <p:cond delay="16000"/>
                            </p:stCondLst>
                            <p:childTnLst>
                              <p:par>
                                <p:cTn id="211" presetID="22" presetClass="entr" presetSubtype="4" fill="hold" nodeType="afterEffect">
                                  <p:stCondLst>
                                    <p:cond delay="0"/>
                                  </p:stCondLst>
                                  <p:childTnLst>
                                    <p:set>
                                      <p:cBhvr>
                                        <p:cTn id="212" dur="1" fill="hold">
                                          <p:stCondLst>
                                            <p:cond delay="0"/>
                                          </p:stCondLst>
                                        </p:cTn>
                                        <p:tgtEl>
                                          <p:spTgt spid="23">
                                            <p:txEl>
                                              <p:pRg st="8" end="8"/>
                                            </p:txEl>
                                          </p:spTgt>
                                        </p:tgtEl>
                                        <p:attrNameLst>
                                          <p:attrName>style.visibility</p:attrName>
                                        </p:attrNameLst>
                                      </p:cBhvr>
                                      <p:to>
                                        <p:strVal val="visible"/>
                                      </p:to>
                                    </p:set>
                                    <p:animEffect transition="in" filter="wipe(down)">
                                      <p:cBhvr>
                                        <p:cTn id="213" dur="500"/>
                                        <p:tgtEl>
                                          <p:spTgt spid="23">
                                            <p:txEl>
                                              <p:pRg st="8" end="8"/>
                                            </p:txEl>
                                          </p:spTgt>
                                        </p:tgtEl>
                                      </p:cBhvr>
                                    </p:animEffect>
                                  </p:childTnLst>
                                </p:cTn>
                              </p:par>
                            </p:childTnLst>
                          </p:cTn>
                        </p:par>
                        <p:par>
                          <p:cTn id="214" fill="hold">
                            <p:stCondLst>
                              <p:cond delay="16500"/>
                            </p:stCondLst>
                            <p:childTnLst>
                              <p:par>
                                <p:cTn id="215" presetID="22" presetClass="entr" presetSubtype="4" fill="hold" nodeType="afterEffect">
                                  <p:stCondLst>
                                    <p:cond delay="0"/>
                                  </p:stCondLst>
                                  <p:childTnLst>
                                    <p:set>
                                      <p:cBhvr>
                                        <p:cTn id="216" dur="1" fill="hold">
                                          <p:stCondLst>
                                            <p:cond delay="0"/>
                                          </p:stCondLst>
                                        </p:cTn>
                                        <p:tgtEl>
                                          <p:spTgt spid="38"/>
                                        </p:tgtEl>
                                        <p:attrNameLst>
                                          <p:attrName>style.visibility</p:attrName>
                                        </p:attrNameLst>
                                      </p:cBhvr>
                                      <p:to>
                                        <p:strVal val="visible"/>
                                      </p:to>
                                    </p:set>
                                    <p:animEffect transition="in" filter="wipe(down)">
                                      <p:cBhvr>
                                        <p:cTn id="217" dur="500"/>
                                        <p:tgtEl>
                                          <p:spTgt spid="38"/>
                                        </p:tgtEl>
                                      </p:cBhvr>
                                    </p:animEffect>
                                  </p:childTnLst>
                                </p:cTn>
                              </p:par>
                            </p:childTnLst>
                          </p:cTn>
                        </p:par>
                        <p:par>
                          <p:cTn id="218" fill="hold">
                            <p:stCondLst>
                              <p:cond delay="17000"/>
                            </p:stCondLst>
                            <p:childTnLst>
                              <p:par>
                                <p:cTn id="219" presetID="22" presetClass="entr" presetSubtype="2" fill="hold" nodeType="afterEffect">
                                  <p:stCondLst>
                                    <p:cond delay="0"/>
                                  </p:stCondLst>
                                  <p:childTnLst>
                                    <p:set>
                                      <p:cBhvr>
                                        <p:cTn id="220" dur="1" fill="hold">
                                          <p:stCondLst>
                                            <p:cond delay="0"/>
                                          </p:stCondLst>
                                        </p:cTn>
                                        <p:tgtEl>
                                          <p:spTgt spid="39"/>
                                        </p:tgtEl>
                                        <p:attrNameLst>
                                          <p:attrName>style.visibility</p:attrName>
                                        </p:attrNameLst>
                                      </p:cBhvr>
                                      <p:to>
                                        <p:strVal val="visible"/>
                                      </p:to>
                                    </p:set>
                                    <p:animEffect transition="in" filter="wipe(right)">
                                      <p:cBhvr>
                                        <p:cTn id="221" dur="500"/>
                                        <p:tgtEl>
                                          <p:spTgt spid="39"/>
                                        </p:tgtEl>
                                      </p:cBhvr>
                                    </p:animEffect>
                                  </p:childTnLst>
                                </p:cTn>
                              </p:par>
                            </p:childTnLst>
                          </p:cTn>
                        </p:par>
                        <p:par>
                          <p:cTn id="222" fill="hold">
                            <p:stCondLst>
                              <p:cond delay="17500"/>
                            </p:stCondLst>
                            <p:childTnLst>
                              <p:par>
                                <p:cTn id="223" presetID="21" presetClass="entr" presetSubtype="1" fill="hold" grpId="0" nodeType="afterEffect">
                                  <p:stCondLst>
                                    <p:cond delay="0"/>
                                  </p:stCondLst>
                                  <p:childTnLst>
                                    <p:set>
                                      <p:cBhvr>
                                        <p:cTn id="224" dur="1" fill="hold">
                                          <p:stCondLst>
                                            <p:cond delay="0"/>
                                          </p:stCondLst>
                                        </p:cTn>
                                        <p:tgtEl>
                                          <p:spTgt spid="40"/>
                                        </p:tgtEl>
                                        <p:attrNameLst>
                                          <p:attrName>style.visibility</p:attrName>
                                        </p:attrNameLst>
                                      </p:cBhvr>
                                      <p:to>
                                        <p:strVal val="visible"/>
                                      </p:to>
                                    </p:set>
                                    <p:animEffect transition="in" filter="wheel(1)">
                                      <p:cBhvr>
                                        <p:cTn id="225" dur="500"/>
                                        <p:tgtEl>
                                          <p:spTgt spid="40"/>
                                        </p:tgtEl>
                                      </p:cBhvr>
                                    </p:animEffect>
                                  </p:childTnLst>
                                </p:cTn>
                              </p:par>
                            </p:childTnLst>
                          </p:cTn>
                        </p:par>
                      </p:childTnLst>
                    </p:cTn>
                  </p:par>
                  <p:par>
                    <p:cTn id="226" fill="hold">
                      <p:stCondLst>
                        <p:cond delay="indefinite"/>
                      </p:stCondLst>
                      <p:childTnLst>
                        <p:par>
                          <p:cTn id="227" fill="hold">
                            <p:stCondLst>
                              <p:cond delay="0"/>
                            </p:stCondLst>
                            <p:childTnLst>
                              <p:par>
                                <p:cTn id="228" presetID="22" presetClass="entr" presetSubtype="4" fill="hold" nodeType="clickEffect">
                                  <p:stCondLst>
                                    <p:cond delay="0"/>
                                  </p:stCondLst>
                                  <p:childTnLst>
                                    <p:set>
                                      <p:cBhvr>
                                        <p:cTn id="229" dur="1" fill="hold">
                                          <p:stCondLst>
                                            <p:cond delay="0"/>
                                          </p:stCondLst>
                                        </p:cTn>
                                        <p:tgtEl>
                                          <p:spTgt spid="23">
                                            <p:txEl>
                                              <p:pRg st="10" end="10"/>
                                            </p:txEl>
                                          </p:spTgt>
                                        </p:tgtEl>
                                        <p:attrNameLst>
                                          <p:attrName>style.visibility</p:attrName>
                                        </p:attrNameLst>
                                      </p:cBhvr>
                                      <p:to>
                                        <p:strVal val="visible"/>
                                      </p:to>
                                    </p:set>
                                    <p:animEffect transition="in" filter="wipe(down)">
                                      <p:cBhvr>
                                        <p:cTn id="230" dur="500"/>
                                        <p:tgtEl>
                                          <p:spTgt spid="23">
                                            <p:txEl>
                                              <p:pRg st="10" end="10"/>
                                            </p:txEl>
                                          </p:spTgt>
                                        </p:tgtEl>
                                      </p:cBhvr>
                                    </p:animEffect>
                                  </p:childTnLst>
                                </p:cTn>
                              </p:par>
                            </p:childTnLst>
                          </p:cTn>
                        </p:par>
                      </p:childTnLst>
                    </p:cTn>
                  </p:par>
                  <p:par>
                    <p:cTn id="231" fill="hold">
                      <p:stCondLst>
                        <p:cond delay="indefinite"/>
                      </p:stCondLst>
                      <p:childTnLst>
                        <p:par>
                          <p:cTn id="232" fill="hold">
                            <p:stCondLst>
                              <p:cond delay="0"/>
                            </p:stCondLst>
                            <p:childTnLst>
                              <p:par>
                                <p:cTn id="233" presetID="22" presetClass="entr" presetSubtype="2" fill="hold" nodeType="clickEffect">
                                  <p:stCondLst>
                                    <p:cond delay="0"/>
                                  </p:stCondLst>
                                  <p:childTnLst>
                                    <p:set>
                                      <p:cBhvr>
                                        <p:cTn id="234" dur="1" fill="hold">
                                          <p:stCondLst>
                                            <p:cond delay="0"/>
                                          </p:stCondLst>
                                        </p:cTn>
                                        <p:tgtEl>
                                          <p:spTgt spid="23">
                                            <p:txEl>
                                              <p:pRg st="12" end="12"/>
                                            </p:txEl>
                                          </p:spTgt>
                                        </p:tgtEl>
                                        <p:attrNameLst>
                                          <p:attrName>style.visibility</p:attrName>
                                        </p:attrNameLst>
                                      </p:cBhvr>
                                      <p:to>
                                        <p:strVal val="visible"/>
                                      </p:to>
                                    </p:set>
                                    <p:animEffect transition="in" filter="wipe(right)">
                                      <p:cBhvr>
                                        <p:cTn id="235" dur="500"/>
                                        <p:tgtEl>
                                          <p:spTgt spid="2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p:bldP spid="23" grpId="0"/>
      <p:bldP spid="24" grpId="0" animBg="1"/>
      <p:bldP spid="24" grpId="1" animBg="1"/>
      <p:bldP spid="31" grpId="0" animBg="1"/>
      <p:bldP spid="31" grpId="1" animBg="1"/>
      <p:bldP spid="32" grpId="0" animBg="1"/>
      <p:bldP spid="32" grpId="1" animBg="1"/>
      <p:bldP spid="35" grpId="0" animBg="1"/>
      <p:bldP spid="35" grpId="1" animBg="1"/>
      <p:bldP spid="36" grpId="0" animBg="1"/>
      <p:bldP spid="36" grpId="1" animBg="1"/>
      <p:bldP spid="37" grpId="0" animBg="1"/>
      <p:bldP spid="37" grpId="1" animBg="1"/>
      <p:bldP spid="40" grpId="0" animBg="1"/>
      <p:bldP spid="41" grpId="0" animBg="1"/>
      <p:bldP spid="41"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5" grpId="0" animBg="1"/>
      <p:bldP spid="26"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sp>
        <p:nvSpPr>
          <p:cNvPr id="4" name="Rectangle 3"/>
          <p:cNvSpPr/>
          <p:nvPr/>
        </p:nvSpPr>
        <p:spPr>
          <a:xfrm>
            <a:off x="107092" y="90616"/>
            <a:ext cx="11977816" cy="6647935"/>
          </a:xfrm>
          <a:prstGeom prst="rect">
            <a:avLst/>
          </a:prstGeom>
          <a:solidFill>
            <a:srgbClr val="CCCCFF"/>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5676" y="5987219"/>
            <a:ext cx="588390" cy="588390"/>
          </a:xfrm>
          <a:prstGeom prst="rect">
            <a:avLst/>
          </a:prstGeom>
        </p:spPr>
      </p:pic>
      <p:sp>
        <p:nvSpPr>
          <p:cNvPr id="6" name="Rectangle 5"/>
          <p:cNvSpPr/>
          <p:nvPr/>
        </p:nvSpPr>
        <p:spPr>
          <a:xfrm>
            <a:off x="189471" y="5905850"/>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864066" y="6033803"/>
            <a:ext cx="40283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Subject</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Maths </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p:cNvSpPr/>
          <p:nvPr/>
        </p:nvSpPr>
        <p:spPr>
          <a:xfrm>
            <a:off x="189471" y="164755"/>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273361" y="222475"/>
            <a:ext cx="742633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Date:	</a:t>
            </a:r>
            <a:r>
              <a:rPr kumimoji="0" lang="en-GB" sz="3200" b="0" i="0" u="none" strike="noStrike" kern="1200" cap="none" spc="0" normalizeH="0" noProof="0" dirty="0">
                <a:ln>
                  <a:noFill/>
                </a:ln>
                <a:solidFill>
                  <a:prstClr val="black"/>
                </a:solidFill>
                <a:effectLst/>
                <a:uLnTx/>
                <a:uFillTx/>
                <a:latin typeface="Calibri" panose="020F0502020204030204"/>
                <a:ea typeface="+mn-ea"/>
                <a:cs typeface="+mn-cs"/>
              </a:rPr>
              <a:t>  </a:t>
            </a:r>
            <a:r>
              <a:rPr lang="en-GB" sz="3200" u="sng" dirty="0" smtClean="0">
                <a:solidFill>
                  <a:prstClr val="black"/>
                </a:solidFill>
                <a:latin typeface="Calibri" panose="020F0502020204030204"/>
              </a:rPr>
              <a:t>05.02</a:t>
            </a:r>
            <a:r>
              <a:rPr kumimoji="0" lang="en-GB" sz="3200" b="0" i="0" u="sng" strike="noStrike" kern="1200" cap="none" spc="0" normalizeH="0" noProof="0" dirty="0" smtClean="0">
                <a:ln>
                  <a:noFill/>
                </a:ln>
                <a:solidFill>
                  <a:prstClr val="black"/>
                </a:solidFill>
                <a:effectLst/>
                <a:uLnTx/>
                <a:uFillTx/>
                <a:latin typeface="Calibri" panose="020F0502020204030204"/>
                <a:ea typeface="+mn-ea"/>
                <a:cs typeface="+mn-cs"/>
              </a:rPr>
              <a:t>.2021</a:t>
            </a: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4"/>
          <a:stretch>
            <a:fillRect/>
          </a:stretch>
        </p:blipFill>
        <p:spPr>
          <a:xfrm>
            <a:off x="562617" y="1727624"/>
            <a:ext cx="2219325" cy="1104900"/>
          </a:xfrm>
          <a:prstGeom prst="rect">
            <a:avLst/>
          </a:prstGeom>
          <a:ln>
            <a:solidFill>
              <a:srgbClr val="41719C"/>
            </a:solidFill>
          </a:ln>
        </p:spPr>
      </p:pic>
      <p:sp>
        <p:nvSpPr>
          <p:cNvPr id="11" name="Rectangle 10"/>
          <p:cNvSpPr/>
          <p:nvPr/>
        </p:nvSpPr>
        <p:spPr>
          <a:xfrm>
            <a:off x="562617" y="2832524"/>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635485" y="2832960"/>
            <a:ext cx="10429593" cy="1323439"/>
          </a:xfrm>
          <a:prstGeom prst="rect">
            <a:avLst/>
          </a:prstGeom>
          <a:noFill/>
        </p:spPr>
        <p:txBody>
          <a:bodyPr wrap="square" rtlCol="0">
            <a:spAutoFit/>
          </a:bodyPr>
          <a:lstStyle/>
          <a:p>
            <a:pPr lvl="0">
              <a:defRPr/>
            </a:pPr>
            <a:r>
              <a:rPr lang="en-GB" sz="4000" u="sng" dirty="0">
                <a:solidFill>
                  <a:prstClr val="black"/>
                </a:solidFill>
              </a:rPr>
              <a:t>LO: To be able to represent the position of a shape, after a reflection.</a:t>
            </a:r>
          </a:p>
        </p:txBody>
      </p:sp>
      <p:pic>
        <p:nvPicPr>
          <p:cNvPr id="2" name="Picture 1"/>
          <p:cNvPicPr>
            <a:picLocks noChangeAspect="1"/>
          </p:cNvPicPr>
          <p:nvPr/>
        </p:nvPicPr>
        <p:blipFill>
          <a:blip r:embed="rId5"/>
          <a:stretch>
            <a:fillRect/>
          </a:stretch>
        </p:blipFill>
        <p:spPr>
          <a:xfrm>
            <a:off x="4721657" y="5940593"/>
            <a:ext cx="759101" cy="681642"/>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8898" y="5980303"/>
            <a:ext cx="588390" cy="588390"/>
          </a:xfrm>
          <a:prstGeom prst="rect">
            <a:avLst/>
          </a:prstGeom>
        </p:spPr>
      </p:pic>
    </p:spTree>
    <p:extLst>
      <p:ext uri="{BB962C8B-B14F-4D97-AF65-F5344CB8AC3E}">
        <p14:creationId xmlns:p14="http://schemas.microsoft.com/office/powerpoint/2010/main" val="1167951288"/>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6289" y="1614274"/>
            <a:ext cx="7886700" cy="994172"/>
          </a:xfrm>
        </p:spPr>
        <p:txBody>
          <a:bodyPr/>
          <a:lstStyle/>
          <a:p>
            <a:r>
              <a:rPr lang="en-GB" dirty="0"/>
              <a:t>Times table practise</a:t>
            </a:r>
          </a:p>
        </p:txBody>
      </p:sp>
      <p:sp>
        <p:nvSpPr>
          <p:cNvPr id="3" name="Content Placeholder 2"/>
          <p:cNvSpPr>
            <a:spLocks noGrp="1"/>
          </p:cNvSpPr>
          <p:nvPr>
            <p:ph idx="1"/>
          </p:nvPr>
        </p:nvSpPr>
        <p:spPr>
          <a:xfrm>
            <a:off x="1686289" y="2539977"/>
            <a:ext cx="8828324" cy="3263504"/>
          </a:xfrm>
        </p:spPr>
        <p:txBody>
          <a:bodyPr>
            <a:normAutofit fontScale="92500" lnSpcReduction="20000"/>
          </a:bodyPr>
          <a:lstStyle/>
          <a:p>
            <a:r>
              <a:rPr lang="en-GB" dirty="0"/>
              <a:t>Spend at least 15mins practising your times tables.</a:t>
            </a:r>
          </a:p>
          <a:p>
            <a:endParaRPr lang="en-GB" dirty="0"/>
          </a:p>
          <a:p>
            <a:r>
              <a:rPr lang="en-GB" dirty="0"/>
              <a:t>This can be done on TTRS, hit the button or any other times table website.</a:t>
            </a:r>
          </a:p>
          <a:p>
            <a:pPr marL="0" indent="0">
              <a:buNone/>
            </a:pPr>
            <a:endParaRPr lang="en-GB" dirty="0"/>
          </a:p>
          <a:p>
            <a:pPr marL="0" indent="0">
              <a:buNone/>
            </a:pPr>
            <a:r>
              <a:rPr lang="en-GB" dirty="0" smtClean="0"/>
              <a:t>Use the Times Tables Rock Stars app or website.</a:t>
            </a:r>
          </a:p>
          <a:p>
            <a:pPr marL="0" indent="0">
              <a:buNone/>
            </a:pPr>
            <a:r>
              <a:rPr lang="en-GB" dirty="0" smtClean="0"/>
              <a:t>Alternatively, copy </a:t>
            </a:r>
            <a:r>
              <a:rPr lang="en-GB" dirty="0"/>
              <a:t>and paste the following link into a web browser:</a:t>
            </a:r>
          </a:p>
          <a:p>
            <a:pPr marL="0" indent="0">
              <a:buNone/>
            </a:pPr>
            <a:r>
              <a:rPr lang="en-GB" sz="1700" dirty="0">
                <a:hlinkClick r:id="rId2"/>
              </a:rPr>
              <a:t>https://www.topmarks.co.uk/maths-games/7-11-years/times-tables</a:t>
            </a:r>
            <a:endParaRPr lang="en-GB" sz="1700" dirty="0"/>
          </a:p>
          <a:p>
            <a:pPr marL="0" indent="0">
              <a:buNone/>
            </a:pPr>
            <a:endParaRPr lang="en-GB" sz="1125" dirty="0"/>
          </a:p>
          <a:p>
            <a:endParaRPr lang="en-GB" dirty="0"/>
          </a:p>
        </p:txBody>
      </p:sp>
      <p:pic>
        <p:nvPicPr>
          <p:cNvPr id="7" name="Picture 6"/>
          <p:cNvPicPr>
            <a:picLocks noChangeAspect="1"/>
          </p:cNvPicPr>
          <p:nvPr/>
        </p:nvPicPr>
        <p:blipFill>
          <a:blip r:embed="rId3"/>
          <a:stretch>
            <a:fillRect/>
          </a:stretch>
        </p:blipFill>
        <p:spPr>
          <a:xfrm>
            <a:off x="4465942" y="358132"/>
            <a:ext cx="3583333" cy="1337648"/>
          </a:xfrm>
          <a:prstGeom prst="rect">
            <a:avLst/>
          </a:prstGeom>
        </p:spPr>
      </p:pic>
    </p:spTree>
    <p:extLst>
      <p:ext uri="{BB962C8B-B14F-4D97-AF65-F5344CB8AC3E}">
        <p14:creationId xmlns:p14="http://schemas.microsoft.com/office/powerpoint/2010/main" val="3151840269"/>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864320" y="100310"/>
            <a:ext cx="6482417"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ysClr val="windowText" lastClr="000000"/>
                </a:solidFill>
                <a:effectLst>
                  <a:outerShdw blurRad="38100" dist="19050" dir="2700000" algn="tl" rotWithShape="0">
                    <a:prstClr val="black">
                      <a:alpha val="40000"/>
                    </a:prstClr>
                  </a:outerShdw>
                </a:effectLst>
                <a:uLnTx/>
                <a:uFillTx/>
                <a:latin typeface="Calibri" panose="020F0502020204030204"/>
                <a:ea typeface="+mn-ea"/>
                <a:cs typeface="+mn-cs"/>
              </a:rPr>
              <a:t>Pre-recorded Teaching</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4862" y="3318918"/>
            <a:ext cx="4098916" cy="2224735"/>
          </a:xfrm>
          <a:prstGeom prst="rect">
            <a:avLst/>
          </a:prstGeom>
        </p:spPr>
      </p:pic>
      <p:sp>
        <p:nvSpPr>
          <p:cNvPr id="8" name="TextBox 7"/>
          <p:cNvSpPr txBox="1"/>
          <p:nvPr/>
        </p:nvSpPr>
        <p:spPr>
          <a:xfrm>
            <a:off x="1123950" y="1201783"/>
            <a:ext cx="9953353"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Access the online teaching video below that will support you to complete the work in this lesson. This video will act as a support but all of the work can still be successfully understood &amp; completed using paper-based versions of this pack. If you need further support to understand / complete work then please contact school via e-mail or telephone.</a:t>
            </a:r>
            <a:endParaRPr kumimoji="0" lang="en-GB"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9" name="Rectangle 8">
            <a:hlinkClick r:id="rId3"/>
          </p:cNvPr>
          <p:cNvSpPr/>
          <p:nvPr/>
        </p:nvSpPr>
        <p:spPr>
          <a:xfrm>
            <a:off x="6217920" y="3779520"/>
            <a:ext cx="4415246" cy="1410789"/>
          </a:xfrm>
          <a:prstGeom prst="rect">
            <a:avLst/>
          </a:prstGeom>
          <a:solidFill>
            <a:schemeClr val="accent1">
              <a:lumMod val="50000"/>
            </a:schemeClr>
          </a:solidFill>
          <a:ln>
            <a:solidFill>
              <a:schemeClr val="accent1">
                <a:lumMod val="60000"/>
                <a:lumOff val="40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Play Video</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207132" y="5751511"/>
            <a:ext cx="11756268" cy="61555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You can also copy and paste this link if you would prefer:</a:t>
            </a:r>
            <a:endPar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hlinkClick r:id="rId4"/>
            </a:endParaRPr>
          </a:p>
          <a:p>
            <a:pPr lvl="0"/>
            <a:r>
              <a:rPr lang="en-GB" sz="1600" dirty="0">
                <a:hlinkClick r:id="rId3"/>
              </a:rPr>
              <a:t>https://classroom.thenational.academy/lessons/reflecting-simple-shapes-6mu3ec?step=2&amp;activity=video</a:t>
            </a: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4457102"/>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35177" y="993946"/>
            <a:ext cx="7497474" cy="5693866"/>
          </a:xfrm>
          <a:prstGeom prst="rect">
            <a:avLst/>
          </a:prstGeom>
          <a:noFill/>
        </p:spPr>
        <p:txBody>
          <a:bodyPr wrap="square" rtlCol="0">
            <a:spAutoFit/>
          </a:bodyPr>
          <a:lstStyle/>
          <a:p>
            <a:r>
              <a:rPr lang="en-GB" sz="2800" dirty="0">
                <a:latin typeface="Calibri" panose="020F0502020204030204" pitchFamily="34" charset="0"/>
                <a:cs typeface="Calibri" panose="020F0502020204030204" pitchFamily="34" charset="0"/>
              </a:rPr>
              <a:t>1) Translate shape A</a:t>
            </a:r>
          </a:p>
          <a:p>
            <a:r>
              <a:rPr lang="en-GB" sz="2800" dirty="0">
                <a:latin typeface="Calibri" panose="020F0502020204030204" pitchFamily="34" charset="0"/>
                <a:cs typeface="Calibri" panose="020F0502020204030204" pitchFamily="34" charset="0"/>
              </a:rPr>
              <a:t>     2 left and 4 down. </a:t>
            </a:r>
          </a:p>
          <a:p>
            <a:endParaRPr lang="en-GB" sz="2800" dirty="0">
              <a:latin typeface="Calibri" panose="020F0502020204030204" pitchFamily="34" charset="0"/>
              <a:cs typeface="Calibri" panose="020F0502020204030204" pitchFamily="34" charset="0"/>
            </a:endParaRPr>
          </a:p>
          <a:p>
            <a:endParaRPr lang="en-GB" sz="2800" dirty="0">
              <a:latin typeface="Calibri" panose="020F0502020204030204" pitchFamily="34" charset="0"/>
              <a:cs typeface="Calibri" panose="020F0502020204030204" pitchFamily="34" charset="0"/>
            </a:endParaRPr>
          </a:p>
          <a:p>
            <a:r>
              <a:rPr lang="en-GB" sz="2800" dirty="0">
                <a:latin typeface="Calibri" panose="020F0502020204030204" pitchFamily="34" charset="0"/>
                <a:cs typeface="Calibri" panose="020F0502020204030204" pitchFamily="34" charset="0"/>
              </a:rPr>
              <a:t>2) Write the coordinates</a:t>
            </a:r>
          </a:p>
          <a:p>
            <a:r>
              <a:rPr lang="en-GB" sz="2800" dirty="0">
                <a:latin typeface="Calibri" panose="020F0502020204030204" pitchFamily="34" charset="0"/>
                <a:cs typeface="Calibri" panose="020F0502020204030204" pitchFamily="34" charset="0"/>
              </a:rPr>
              <a:t>     of each vertex of the </a:t>
            </a:r>
          </a:p>
          <a:p>
            <a:r>
              <a:rPr lang="en-GB" sz="2800" dirty="0">
                <a:latin typeface="Calibri" panose="020F0502020204030204" pitchFamily="34" charset="0"/>
                <a:cs typeface="Calibri" panose="020F0502020204030204" pitchFamily="34" charset="0"/>
              </a:rPr>
              <a:t>     translated shape.</a:t>
            </a:r>
          </a:p>
          <a:p>
            <a:endParaRPr lang="en-GB" sz="2800" dirty="0">
              <a:latin typeface="Calibri" panose="020F0502020204030204" pitchFamily="34" charset="0"/>
              <a:cs typeface="Calibri" panose="020F0502020204030204" pitchFamily="34" charset="0"/>
            </a:endParaRPr>
          </a:p>
          <a:p>
            <a:endParaRPr lang="en-GB" sz="2800" dirty="0">
              <a:latin typeface="Calibri" panose="020F0502020204030204" pitchFamily="34" charset="0"/>
              <a:cs typeface="Calibri" panose="020F0502020204030204" pitchFamily="34" charset="0"/>
            </a:endParaRPr>
          </a:p>
          <a:p>
            <a:r>
              <a:rPr lang="en-GB" sz="2800" dirty="0">
                <a:latin typeface="Calibri" panose="020F0502020204030204" pitchFamily="34" charset="0"/>
                <a:cs typeface="Calibri" panose="020F0502020204030204" pitchFamily="34" charset="0"/>
              </a:rPr>
              <a:t>3) Describe the translation</a:t>
            </a:r>
          </a:p>
          <a:p>
            <a:r>
              <a:rPr lang="en-GB" sz="2800" dirty="0">
                <a:latin typeface="Calibri" panose="020F0502020204030204" pitchFamily="34" charset="0"/>
                <a:cs typeface="Calibri" panose="020F0502020204030204" pitchFamily="34" charset="0"/>
              </a:rPr>
              <a:t>     from shape A to C.</a:t>
            </a:r>
          </a:p>
          <a:p>
            <a:endParaRPr lang="en-GB" sz="2800" dirty="0">
              <a:latin typeface="Calibri" panose="020F0502020204030204" pitchFamily="34" charset="0"/>
              <a:cs typeface="Calibri" panose="020F0502020204030204" pitchFamily="34" charset="0"/>
            </a:endParaRPr>
          </a:p>
          <a:p>
            <a:endParaRPr lang="en-GB" sz="2800" dirty="0">
              <a:latin typeface="Calibri" panose="020F0502020204030204" pitchFamily="34" charset="0"/>
              <a:cs typeface="Calibri" panose="020F0502020204030204" pitchFamily="34" charset="0"/>
            </a:endParaRPr>
          </a:p>
        </p:txBody>
      </p:sp>
      <p:pic>
        <p:nvPicPr>
          <p:cNvPr id="35" name="Picture 3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2074" y="1233550"/>
            <a:ext cx="4081162" cy="4234670"/>
          </a:xfrm>
          <a:prstGeom prst="rect">
            <a:avLst/>
          </a:prstGeom>
        </p:spPr>
      </p:pic>
      <p:sp>
        <p:nvSpPr>
          <p:cNvPr id="10" name="Rectangle 9"/>
          <p:cNvSpPr/>
          <p:nvPr/>
        </p:nvSpPr>
        <p:spPr>
          <a:xfrm>
            <a:off x="8753305" y="1755339"/>
            <a:ext cx="891965" cy="542415"/>
          </a:xfrm>
          <a:prstGeom prst="rect">
            <a:avLst/>
          </a:prstGeom>
          <a:solidFill>
            <a:schemeClr val="accent2">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a:t>
            </a:r>
          </a:p>
        </p:txBody>
      </p:sp>
      <p:sp>
        <p:nvSpPr>
          <p:cNvPr id="11" name="Rectangle 10"/>
          <p:cNvSpPr/>
          <p:nvPr/>
        </p:nvSpPr>
        <p:spPr>
          <a:xfrm>
            <a:off x="7125487" y="3820160"/>
            <a:ext cx="886776" cy="542415"/>
          </a:xfrm>
          <a:prstGeom prst="rect">
            <a:avLst/>
          </a:prstGeom>
          <a:solidFill>
            <a:schemeClr val="accent6">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C</a:t>
            </a:r>
          </a:p>
        </p:txBody>
      </p:sp>
      <p:sp>
        <p:nvSpPr>
          <p:cNvPr id="7" name="标题 57345"/>
          <p:cNvSpPr txBox="1">
            <a:spLocks noChangeArrowheads="1"/>
          </p:cNvSpPr>
          <p:nvPr/>
        </p:nvSpPr>
        <p:spPr>
          <a:xfrm>
            <a:off x="303828" y="251455"/>
            <a:ext cx="8925516" cy="98209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a:lstStyle>
          <a:p>
            <a:r>
              <a:rPr lang="en-GB" altLang="zh-CN" sz="3200" b="1" dirty="0" smtClean="0">
                <a:solidFill>
                  <a:srgbClr val="C00000"/>
                </a:solidFill>
              </a:rPr>
              <a:t>Recap</a:t>
            </a:r>
            <a:endParaRPr lang="zh-CN" altLang="en-US" sz="3200" i="1" dirty="0">
              <a:solidFill>
                <a:srgbClr val="C00000"/>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087" y="5711759"/>
            <a:ext cx="1254732" cy="931732"/>
          </a:xfrm>
          <a:prstGeom prst="rect">
            <a:avLst/>
          </a:prstGeom>
        </p:spPr>
      </p:pic>
    </p:spTree>
    <p:extLst>
      <p:ext uri="{BB962C8B-B14F-4D97-AF65-F5344CB8AC3E}">
        <p14:creationId xmlns:p14="http://schemas.microsoft.com/office/powerpoint/2010/main" val="442814942"/>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A31C484B-E4A7-4CD0-8B66-2A22D8D326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3914" y="355599"/>
            <a:ext cx="4081162" cy="4234670"/>
          </a:xfrm>
          <a:prstGeom prst="rect">
            <a:avLst/>
          </a:prstGeom>
        </p:spPr>
      </p:pic>
      <p:sp>
        <p:nvSpPr>
          <p:cNvPr id="21" name="Rectangle 20">
            <a:extLst>
              <a:ext uri="{FF2B5EF4-FFF2-40B4-BE49-F238E27FC236}">
                <a16:creationId xmlns:a16="http://schemas.microsoft.com/office/drawing/2014/main" id="{489C4C1A-DEED-4B43-8E09-7E317057C041}"/>
              </a:ext>
            </a:extLst>
          </p:cNvPr>
          <p:cNvSpPr/>
          <p:nvPr/>
        </p:nvSpPr>
        <p:spPr>
          <a:xfrm>
            <a:off x="8235145" y="877388"/>
            <a:ext cx="891965" cy="542415"/>
          </a:xfrm>
          <a:prstGeom prst="rect">
            <a:avLst/>
          </a:prstGeom>
          <a:solidFill>
            <a:schemeClr val="accent2">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a:t>
            </a:r>
          </a:p>
        </p:txBody>
      </p:sp>
      <p:sp>
        <p:nvSpPr>
          <p:cNvPr id="23" name="Rectangle 22">
            <a:extLst>
              <a:ext uri="{FF2B5EF4-FFF2-40B4-BE49-F238E27FC236}">
                <a16:creationId xmlns:a16="http://schemas.microsoft.com/office/drawing/2014/main" id="{D38AE26D-7449-4EF8-BEDD-151F159B801C}"/>
              </a:ext>
            </a:extLst>
          </p:cNvPr>
          <p:cNvSpPr/>
          <p:nvPr/>
        </p:nvSpPr>
        <p:spPr>
          <a:xfrm>
            <a:off x="6607327" y="2942209"/>
            <a:ext cx="886776" cy="542415"/>
          </a:xfrm>
          <a:prstGeom prst="rect">
            <a:avLst/>
          </a:prstGeom>
          <a:solidFill>
            <a:schemeClr val="accent6">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C</a:t>
            </a:r>
          </a:p>
        </p:txBody>
      </p:sp>
      <p:sp>
        <p:nvSpPr>
          <p:cNvPr id="2" name="TextBox 1"/>
          <p:cNvSpPr txBox="1"/>
          <p:nvPr/>
        </p:nvSpPr>
        <p:spPr>
          <a:xfrm>
            <a:off x="2219550" y="562573"/>
            <a:ext cx="7497474" cy="5262979"/>
          </a:xfrm>
          <a:prstGeom prst="rect">
            <a:avLst/>
          </a:prstGeom>
          <a:noFill/>
        </p:spPr>
        <p:txBody>
          <a:bodyPr wrap="square" rtlCol="0">
            <a:spAutoFit/>
          </a:bodyPr>
          <a:lstStyle/>
          <a:p>
            <a:r>
              <a:rPr lang="en-GB" sz="2800" dirty="0">
                <a:latin typeface="Calibri" panose="020F0502020204030204" pitchFamily="34" charset="0"/>
                <a:cs typeface="Calibri" panose="020F0502020204030204" pitchFamily="34" charset="0"/>
              </a:rPr>
              <a:t>1) Translate shape A</a:t>
            </a:r>
          </a:p>
          <a:p>
            <a:r>
              <a:rPr lang="en-GB" sz="2800" dirty="0">
                <a:latin typeface="Calibri" panose="020F0502020204030204" pitchFamily="34" charset="0"/>
                <a:cs typeface="Calibri" panose="020F0502020204030204" pitchFamily="34" charset="0"/>
              </a:rPr>
              <a:t>     2 left and 4 down. </a:t>
            </a:r>
          </a:p>
          <a:p>
            <a:endParaRPr lang="en-GB" sz="2800" dirty="0">
              <a:latin typeface="Calibri" panose="020F0502020204030204" pitchFamily="34" charset="0"/>
              <a:cs typeface="Calibri" panose="020F0502020204030204" pitchFamily="34" charset="0"/>
            </a:endParaRPr>
          </a:p>
          <a:p>
            <a:endParaRPr lang="en-GB" sz="2800" dirty="0">
              <a:latin typeface="Calibri" panose="020F0502020204030204" pitchFamily="34" charset="0"/>
              <a:cs typeface="Calibri" panose="020F0502020204030204" pitchFamily="34" charset="0"/>
            </a:endParaRPr>
          </a:p>
          <a:p>
            <a:r>
              <a:rPr lang="en-GB" sz="2800" dirty="0">
                <a:latin typeface="Calibri" panose="020F0502020204030204" pitchFamily="34" charset="0"/>
                <a:cs typeface="Calibri" panose="020F0502020204030204" pitchFamily="34" charset="0"/>
              </a:rPr>
              <a:t>2) Write the coordinates</a:t>
            </a:r>
          </a:p>
          <a:p>
            <a:r>
              <a:rPr lang="en-GB" sz="2800" dirty="0">
                <a:latin typeface="Calibri" panose="020F0502020204030204" pitchFamily="34" charset="0"/>
                <a:cs typeface="Calibri" panose="020F0502020204030204" pitchFamily="34" charset="0"/>
              </a:rPr>
              <a:t>     of each vertex of the </a:t>
            </a:r>
          </a:p>
          <a:p>
            <a:r>
              <a:rPr lang="en-GB" sz="2800" dirty="0">
                <a:latin typeface="Calibri" panose="020F0502020204030204" pitchFamily="34" charset="0"/>
                <a:cs typeface="Calibri" panose="020F0502020204030204" pitchFamily="34" charset="0"/>
              </a:rPr>
              <a:t>     translated shape.</a:t>
            </a:r>
          </a:p>
          <a:p>
            <a:endParaRPr lang="en-GB" sz="2800" dirty="0">
              <a:latin typeface="Calibri" panose="020F0502020204030204" pitchFamily="34" charset="0"/>
              <a:cs typeface="Calibri" panose="020F0502020204030204" pitchFamily="34" charset="0"/>
            </a:endParaRPr>
          </a:p>
          <a:p>
            <a:endParaRPr lang="en-GB" sz="2800" dirty="0">
              <a:latin typeface="Calibri" panose="020F0502020204030204" pitchFamily="34" charset="0"/>
              <a:cs typeface="Calibri" panose="020F0502020204030204" pitchFamily="34" charset="0"/>
            </a:endParaRPr>
          </a:p>
          <a:p>
            <a:r>
              <a:rPr lang="en-GB" sz="2800" dirty="0">
                <a:latin typeface="Calibri" panose="020F0502020204030204" pitchFamily="34" charset="0"/>
                <a:cs typeface="Calibri" panose="020F0502020204030204" pitchFamily="34" charset="0"/>
              </a:rPr>
              <a:t>3) Describe the translation</a:t>
            </a:r>
          </a:p>
          <a:p>
            <a:r>
              <a:rPr lang="en-GB" sz="2800" dirty="0">
                <a:latin typeface="Calibri" panose="020F0502020204030204" pitchFamily="34" charset="0"/>
                <a:cs typeface="Calibri" panose="020F0502020204030204" pitchFamily="34" charset="0"/>
              </a:rPr>
              <a:t>     from shape A to C.</a:t>
            </a:r>
          </a:p>
          <a:p>
            <a:endParaRPr lang="en-GB" sz="2800" dirty="0">
              <a:latin typeface="Calibri" panose="020F0502020204030204" pitchFamily="34" charset="0"/>
              <a:cs typeface="Calibri" panose="020F0502020204030204" pitchFamily="34" charset="0"/>
            </a:endParaRPr>
          </a:p>
        </p:txBody>
      </p:sp>
      <p:sp>
        <p:nvSpPr>
          <p:cNvPr id="12" name="Multiply 11"/>
          <p:cNvSpPr/>
          <p:nvPr/>
        </p:nvSpPr>
        <p:spPr>
          <a:xfrm>
            <a:off x="8101687" y="1293400"/>
            <a:ext cx="266914" cy="266914"/>
          </a:xfrm>
          <a:prstGeom prst="mathMultiply">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Multiply 12"/>
          <p:cNvSpPr/>
          <p:nvPr/>
        </p:nvSpPr>
        <p:spPr>
          <a:xfrm>
            <a:off x="8997068" y="1297664"/>
            <a:ext cx="266914" cy="266914"/>
          </a:xfrm>
          <a:prstGeom prst="mathMultiply">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Multiply 13"/>
          <p:cNvSpPr/>
          <p:nvPr/>
        </p:nvSpPr>
        <p:spPr>
          <a:xfrm>
            <a:off x="8101687" y="739812"/>
            <a:ext cx="266914" cy="266914"/>
          </a:xfrm>
          <a:prstGeom prst="mathMultiply">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Multiply 14"/>
          <p:cNvSpPr/>
          <p:nvPr/>
        </p:nvSpPr>
        <p:spPr>
          <a:xfrm>
            <a:off x="8993652" y="743930"/>
            <a:ext cx="266914" cy="266914"/>
          </a:xfrm>
          <a:prstGeom prst="mathMultiply">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7868126" y="1629479"/>
            <a:ext cx="898922" cy="542416"/>
          </a:xfrm>
          <a:prstGeom prst="rect">
            <a:avLst/>
          </a:prstGeom>
          <a:solidFill>
            <a:schemeClr val="bg2">
              <a:lumMod val="9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p:cNvSpPr txBox="1"/>
          <p:nvPr/>
        </p:nvSpPr>
        <p:spPr>
          <a:xfrm>
            <a:off x="2638750" y="3689365"/>
            <a:ext cx="3309916" cy="461665"/>
          </a:xfrm>
          <a:prstGeom prst="rect">
            <a:avLst/>
          </a:prstGeom>
          <a:noFill/>
        </p:spPr>
        <p:txBody>
          <a:bodyPr wrap="square" rtlCol="0">
            <a:spAutoFit/>
          </a:bodyPr>
          <a:lstStyle/>
          <a:p>
            <a:r>
              <a:rPr lang="en-GB" sz="2400" dirty="0">
                <a:solidFill>
                  <a:schemeClr val="accent1"/>
                </a:solidFill>
              </a:rPr>
              <a:t>(0,2) (5,2) (0,5) (5,5)</a:t>
            </a:r>
          </a:p>
        </p:txBody>
      </p:sp>
      <p:sp>
        <p:nvSpPr>
          <p:cNvPr id="18" name="Multiply 17"/>
          <p:cNvSpPr/>
          <p:nvPr/>
        </p:nvSpPr>
        <p:spPr>
          <a:xfrm>
            <a:off x="8099412" y="736875"/>
            <a:ext cx="266914" cy="266914"/>
          </a:xfrm>
          <a:prstGeom prst="mathMultiply">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Multiply 18"/>
          <p:cNvSpPr/>
          <p:nvPr/>
        </p:nvSpPr>
        <p:spPr>
          <a:xfrm>
            <a:off x="6471594" y="2814571"/>
            <a:ext cx="266914" cy="266914"/>
          </a:xfrm>
          <a:prstGeom prst="mathMultiply">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Arrow Connector 5"/>
          <p:cNvCxnSpPr>
            <a:cxnSpLocks/>
          </p:cNvCxnSpPr>
          <p:nvPr/>
        </p:nvCxnSpPr>
        <p:spPr>
          <a:xfrm flipH="1">
            <a:off x="6644135" y="877387"/>
            <a:ext cx="1514762"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cxnSpLocks/>
          </p:cNvCxnSpPr>
          <p:nvPr/>
        </p:nvCxnSpPr>
        <p:spPr>
          <a:xfrm>
            <a:off x="6605053" y="877388"/>
            <a:ext cx="2274" cy="199716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2638750" y="5353389"/>
            <a:ext cx="3309916" cy="461665"/>
          </a:xfrm>
          <a:prstGeom prst="rect">
            <a:avLst/>
          </a:prstGeom>
          <a:noFill/>
        </p:spPr>
        <p:txBody>
          <a:bodyPr wrap="square" rtlCol="0">
            <a:spAutoFit/>
          </a:bodyPr>
          <a:lstStyle/>
          <a:p>
            <a:r>
              <a:rPr lang="en-GB" sz="2400" dirty="0">
                <a:solidFill>
                  <a:schemeClr val="accent1"/>
                </a:solidFill>
              </a:rPr>
              <a:t>9 left and 11 down.</a:t>
            </a:r>
          </a:p>
        </p:txBody>
      </p:sp>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087" y="5711759"/>
            <a:ext cx="1254732" cy="931732"/>
          </a:xfrm>
          <a:prstGeom prst="rect">
            <a:avLst/>
          </a:prstGeom>
        </p:spPr>
      </p:pic>
    </p:spTree>
    <p:custDataLst>
      <p:tags r:id="rId1"/>
    </p:custDataLst>
    <p:extLst>
      <p:ext uri="{BB962C8B-B14F-4D97-AF65-F5344CB8AC3E}">
        <p14:creationId xmlns:p14="http://schemas.microsoft.com/office/powerpoint/2010/main" val="786893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1" nodeType="clickEffect">
                                  <p:stCondLst>
                                    <p:cond delay="0"/>
                                  </p:stCondLst>
                                  <p:childTnLst>
                                    <p:animMotion origin="layout" path="M -0.00138 -1.85185E-6 L -0.04166 -1.85185E-6 " pathEditMode="relative" rAng="0" ptsTypes="AA">
                                      <p:cBhvr>
                                        <p:cTn id="22" dur="2000" fill="hold"/>
                                        <p:tgtEl>
                                          <p:spTgt spid="12"/>
                                        </p:tgtEl>
                                        <p:attrNameLst>
                                          <p:attrName>ppt_x</p:attrName>
                                          <p:attrName>ppt_y</p:attrName>
                                        </p:attrNameLst>
                                      </p:cBhvr>
                                      <p:rCtr x="-2014" y="0"/>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2" nodeType="clickEffect">
                                  <p:stCondLst>
                                    <p:cond delay="0"/>
                                  </p:stCondLst>
                                  <p:childTnLst>
                                    <p:animMotion origin="layout" path="M -0.04166 -1.85185E-6 L -0.04166 0.11667 " pathEditMode="relative" rAng="0" ptsTypes="AA">
                                      <p:cBhvr>
                                        <p:cTn id="26" dur="2000" fill="hold"/>
                                        <p:tgtEl>
                                          <p:spTgt spid="12"/>
                                        </p:tgtEl>
                                        <p:attrNameLst>
                                          <p:attrName>ppt_x</p:attrName>
                                          <p:attrName>ppt_y</p:attrName>
                                        </p:attrNameLst>
                                      </p:cBhvr>
                                      <p:rCtr x="0" y="5833"/>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grpId="1" nodeType="clickEffect">
                                  <p:stCondLst>
                                    <p:cond delay="0"/>
                                  </p:stCondLst>
                                  <p:childTnLst>
                                    <p:animMotion origin="layout" path="M -8.33333E-7 -4.81481E-6 L -0.04028 -4.81481E-6 " pathEditMode="relative" rAng="0" ptsTypes="AA">
                                      <p:cBhvr>
                                        <p:cTn id="30" dur="2000" fill="hold"/>
                                        <p:tgtEl>
                                          <p:spTgt spid="13"/>
                                        </p:tgtEl>
                                        <p:attrNameLst>
                                          <p:attrName>ppt_x</p:attrName>
                                          <p:attrName>ppt_y</p:attrName>
                                        </p:attrNameLst>
                                      </p:cBhvr>
                                      <p:rCtr x="-2014" y="0"/>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grpId="2" nodeType="clickEffect">
                                  <p:stCondLst>
                                    <p:cond delay="0"/>
                                  </p:stCondLst>
                                  <p:childTnLst>
                                    <p:animMotion origin="layout" path="M -0.04028 -4.81481E-6 L -0.04114 0.11389 " pathEditMode="relative" rAng="0" ptsTypes="AA">
                                      <p:cBhvr>
                                        <p:cTn id="34" dur="2000" fill="hold"/>
                                        <p:tgtEl>
                                          <p:spTgt spid="13"/>
                                        </p:tgtEl>
                                        <p:attrNameLst>
                                          <p:attrName>ppt_x</p:attrName>
                                          <p:attrName>ppt_y</p:attrName>
                                        </p:attrNameLst>
                                      </p:cBhvr>
                                      <p:rCtr x="-52" y="5694"/>
                                    </p:animMotion>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grpId="1" nodeType="clickEffect">
                                  <p:stCondLst>
                                    <p:cond delay="0"/>
                                  </p:stCondLst>
                                  <p:childTnLst>
                                    <p:animMotion origin="layout" path="M -4.16667E-6 -4.81481E-6 L -0.0427 0.00093 " pathEditMode="relative" rAng="0" ptsTypes="AA">
                                      <p:cBhvr>
                                        <p:cTn id="38" dur="2000" fill="hold"/>
                                        <p:tgtEl>
                                          <p:spTgt spid="14"/>
                                        </p:tgtEl>
                                        <p:attrNameLst>
                                          <p:attrName>ppt_x</p:attrName>
                                          <p:attrName>ppt_y</p:attrName>
                                        </p:attrNameLst>
                                      </p:cBhvr>
                                      <p:rCtr x="-2135" y="46"/>
                                    </p:animMotion>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grpId="2" nodeType="clickEffect">
                                  <p:stCondLst>
                                    <p:cond delay="0"/>
                                  </p:stCondLst>
                                  <p:childTnLst>
                                    <p:animMotion origin="layout" path="M -0.0427 0.00093 L -0.04288 0.11389 " pathEditMode="relative" rAng="0" ptsTypes="AA">
                                      <p:cBhvr>
                                        <p:cTn id="42" dur="2000" fill="hold"/>
                                        <p:tgtEl>
                                          <p:spTgt spid="14"/>
                                        </p:tgtEl>
                                        <p:attrNameLst>
                                          <p:attrName>ppt_x</p:attrName>
                                          <p:attrName>ppt_y</p:attrName>
                                        </p:attrNameLst>
                                      </p:cBhvr>
                                      <p:rCtr x="-17" y="5648"/>
                                    </p:animMotion>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grpId="1" nodeType="clickEffect">
                                  <p:stCondLst>
                                    <p:cond delay="0"/>
                                  </p:stCondLst>
                                  <p:childTnLst>
                                    <p:animMotion origin="layout" path="M -3.61111E-6 7.40741E-7 L -0.03975 7.40741E-7 " pathEditMode="relative" rAng="0" ptsTypes="AA">
                                      <p:cBhvr>
                                        <p:cTn id="46" dur="2000" fill="hold"/>
                                        <p:tgtEl>
                                          <p:spTgt spid="15"/>
                                        </p:tgtEl>
                                        <p:attrNameLst>
                                          <p:attrName>ppt_x</p:attrName>
                                          <p:attrName>ppt_y</p:attrName>
                                        </p:attrNameLst>
                                      </p:cBhvr>
                                      <p:rCtr x="-1997" y="0"/>
                                    </p:animMotion>
                                  </p:childTnLst>
                                </p:cTn>
                              </p:par>
                            </p:childTnLst>
                          </p:cTn>
                        </p:par>
                      </p:childTnLst>
                    </p:cTn>
                  </p:par>
                  <p:par>
                    <p:cTn id="47" fill="hold">
                      <p:stCondLst>
                        <p:cond delay="indefinite"/>
                      </p:stCondLst>
                      <p:childTnLst>
                        <p:par>
                          <p:cTn id="48" fill="hold">
                            <p:stCondLst>
                              <p:cond delay="0"/>
                            </p:stCondLst>
                            <p:childTnLst>
                              <p:par>
                                <p:cTn id="49" presetID="42" presetClass="path" presetSubtype="0" accel="50000" decel="50000" fill="hold" grpId="2" nodeType="clickEffect">
                                  <p:stCondLst>
                                    <p:cond delay="0"/>
                                  </p:stCondLst>
                                  <p:childTnLst>
                                    <p:animMotion origin="layout" path="M -0.03975 7.40741E-7 L -0.03906 0.11505 " pathEditMode="relative" rAng="0" ptsTypes="AA">
                                      <p:cBhvr>
                                        <p:cTn id="50" dur="2000" fill="hold"/>
                                        <p:tgtEl>
                                          <p:spTgt spid="15"/>
                                        </p:tgtEl>
                                        <p:attrNameLst>
                                          <p:attrName>ppt_x</p:attrName>
                                          <p:attrName>ppt_y</p:attrName>
                                        </p:attrNameLst>
                                      </p:cBhvr>
                                      <p:rCtr x="35" y="5741"/>
                                    </p:animMotion>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500"/>
                                        <p:tgtEl>
                                          <p:spTgt spid="16"/>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17"/>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xit" presetSubtype="0" fill="hold" grpId="3" nodeType="clickEffect">
                                  <p:stCondLst>
                                    <p:cond delay="0"/>
                                  </p:stCondLst>
                                  <p:childTnLst>
                                    <p:set>
                                      <p:cBhvr>
                                        <p:cTn id="63" dur="1" fill="hold">
                                          <p:stCondLst>
                                            <p:cond delay="0"/>
                                          </p:stCondLst>
                                        </p:cTn>
                                        <p:tgtEl>
                                          <p:spTgt spid="12"/>
                                        </p:tgtEl>
                                        <p:attrNameLst>
                                          <p:attrName>style.visibility</p:attrName>
                                        </p:attrNameLst>
                                      </p:cBhvr>
                                      <p:to>
                                        <p:strVal val="hidden"/>
                                      </p:to>
                                    </p:set>
                                  </p:childTnLst>
                                </p:cTn>
                              </p:par>
                              <p:par>
                                <p:cTn id="64" presetID="1" presetClass="exit" presetSubtype="0" fill="hold" grpId="3" nodeType="withEffect">
                                  <p:stCondLst>
                                    <p:cond delay="0"/>
                                  </p:stCondLst>
                                  <p:childTnLst>
                                    <p:set>
                                      <p:cBhvr>
                                        <p:cTn id="65" dur="1" fill="hold">
                                          <p:stCondLst>
                                            <p:cond delay="0"/>
                                          </p:stCondLst>
                                        </p:cTn>
                                        <p:tgtEl>
                                          <p:spTgt spid="13"/>
                                        </p:tgtEl>
                                        <p:attrNameLst>
                                          <p:attrName>style.visibility</p:attrName>
                                        </p:attrNameLst>
                                      </p:cBhvr>
                                      <p:to>
                                        <p:strVal val="hidden"/>
                                      </p:to>
                                    </p:set>
                                  </p:childTnLst>
                                </p:cTn>
                              </p:par>
                              <p:par>
                                <p:cTn id="66" presetID="1" presetClass="exit" presetSubtype="0" fill="hold" grpId="3" nodeType="withEffect">
                                  <p:stCondLst>
                                    <p:cond delay="0"/>
                                  </p:stCondLst>
                                  <p:childTnLst>
                                    <p:set>
                                      <p:cBhvr>
                                        <p:cTn id="67" dur="1" fill="hold">
                                          <p:stCondLst>
                                            <p:cond delay="0"/>
                                          </p:stCondLst>
                                        </p:cTn>
                                        <p:tgtEl>
                                          <p:spTgt spid="14"/>
                                        </p:tgtEl>
                                        <p:attrNameLst>
                                          <p:attrName>style.visibility</p:attrName>
                                        </p:attrNameLst>
                                      </p:cBhvr>
                                      <p:to>
                                        <p:strVal val="hidden"/>
                                      </p:to>
                                    </p:set>
                                  </p:childTnLst>
                                </p:cTn>
                              </p:par>
                              <p:par>
                                <p:cTn id="68" presetID="1" presetClass="exit" presetSubtype="0" fill="hold" grpId="3" nodeType="withEffect">
                                  <p:stCondLst>
                                    <p:cond delay="0"/>
                                  </p:stCondLst>
                                  <p:childTnLst>
                                    <p:set>
                                      <p:cBhvr>
                                        <p:cTn id="69" dur="1" fill="hold">
                                          <p:stCondLst>
                                            <p:cond delay="0"/>
                                          </p:stCondLst>
                                        </p:cTn>
                                        <p:tgtEl>
                                          <p:spTgt spid="15"/>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18"/>
                                        </p:tgtEl>
                                        <p:attrNameLst>
                                          <p:attrName>style.visibility</p:attrName>
                                        </p:attrNameLst>
                                      </p:cBhvr>
                                      <p:to>
                                        <p:strVal val="visible"/>
                                      </p:to>
                                    </p:set>
                                    <p:animEffect transition="in" filter="fade">
                                      <p:cBhvr>
                                        <p:cTn id="74" dur="500"/>
                                        <p:tgtEl>
                                          <p:spTgt spid="18"/>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19"/>
                                        </p:tgtEl>
                                        <p:attrNameLst>
                                          <p:attrName>style.visibility</p:attrName>
                                        </p:attrNameLst>
                                      </p:cBhvr>
                                      <p:to>
                                        <p:strVal val="visible"/>
                                      </p:to>
                                    </p:set>
                                    <p:animEffect transition="in" filter="fade">
                                      <p:cBhvr>
                                        <p:cTn id="79" dur="500"/>
                                        <p:tgtEl>
                                          <p:spTgt spid="19"/>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2" fill="hold" nodeType="clickEffect">
                                  <p:stCondLst>
                                    <p:cond delay="0"/>
                                  </p:stCondLst>
                                  <p:childTnLst>
                                    <p:set>
                                      <p:cBhvr>
                                        <p:cTn id="83" dur="1" fill="hold">
                                          <p:stCondLst>
                                            <p:cond delay="0"/>
                                          </p:stCondLst>
                                        </p:cTn>
                                        <p:tgtEl>
                                          <p:spTgt spid="6"/>
                                        </p:tgtEl>
                                        <p:attrNameLst>
                                          <p:attrName>style.visibility</p:attrName>
                                        </p:attrNameLst>
                                      </p:cBhvr>
                                      <p:to>
                                        <p:strVal val="visible"/>
                                      </p:to>
                                    </p:set>
                                    <p:animEffect transition="in" filter="wipe(right)">
                                      <p:cBhvr>
                                        <p:cTn id="84" dur="500"/>
                                        <p:tgtEl>
                                          <p:spTgt spid="6"/>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1" fill="hold" nodeType="clickEffect">
                                  <p:stCondLst>
                                    <p:cond delay="0"/>
                                  </p:stCondLst>
                                  <p:childTnLst>
                                    <p:set>
                                      <p:cBhvr>
                                        <p:cTn id="88" dur="1" fill="hold">
                                          <p:stCondLst>
                                            <p:cond delay="0"/>
                                          </p:stCondLst>
                                        </p:cTn>
                                        <p:tgtEl>
                                          <p:spTgt spid="22"/>
                                        </p:tgtEl>
                                        <p:attrNameLst>
                                          <p:attrName>style.visibility</p:attrName>
                                        </p:attrNameLst>
                                      </p:cBhvr>
                                      <p:to>
                                        <p:strVal val="visible"/>
                                      </p:to>
                                    </p:set>
                                    <p:animEffect transition="in" filter="wipe(up)">
                                      <p:cBhvr>
                                        <p:cTn id="89" dur="500"/>
                                        <p:tgtEl>
                                          <p:spTgt spid="22"/>
                                        </p:tgtEl>
                                      </p:cBhvr>
                                    </p:animEffect>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grpId="0" nodeType="clickEffect">
                                  <p:stCondLst>
                                    <p:cond delay="0"/>
                                  </p:stCondLst>
                                  <p:childTnLst>
                                    <p:set>
                                      <p:cBhvr>
                                        <p:cTn id="93"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2" grpId="2" animBg="1"/>
      <p:bldP spid="12" grpId="3" animBg="1"/>
      <p:bldP spid="13" grpId="0" animBg="1"/>
      <p:bldP spid="13" grpId="1" animBg="1"/>
      <p:bldP spid="13" grpId="2" animBg="1"/>
      <p:bldP spid="13" grpId="3" animBg="1"/>
      <p:bldP spid="14" grpId="0" animBg="1"/>
      <p:bldP spid="14" grpId="1" animBg="1"/>
      <p:bldP spid="14" grpId="2" animBg="1"/>
      <p:bldP spid="14" grpId="3" animBg="1"/>
      <p:bldP spid="15" grpId="0" animBg="1"/>
      <p:bldP spid="15" grpId="1" animBg="1"/>
      <p:bldP spid="15" grpId="2" animBg="1"/>
      <p:bldP spid="15" grpId="3" animBg="1"/>
      <p:bldP spid="16" grpId="0" animBg="1"/>
      <p:bldP spid="17" grpId="0"/>
      <p:bldP spid="18" grpId="0" animBg="1"/>
      <p:bldP spid="19" grpId="0" animBg="1"/>
      <p:bldP spid="24"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2329494" y="334776"/>
            <a:ext cx="4726112" cy="523220"/>
          </a:xfrm>
          <a:prstGeom prst="rect">
            <a:avLst/>
          </a:prstGeom>
          <a:noFill/>
        </p:spPr>
        <p:txBody>
          <a:bodyPr wrap="square" rtlCol="0">
            <a:spAutoFit/>
          </a:bodyPr>
          <a:lstStyle/>
          <a:p>
            <a:r>
              <a:rPr lang="en-GB" sz="2800" dirty="0"/>
              <a:t>Reflections</a:t>
            </a:r>
          </a:p>
        </p:txBody>
      </p:sp>
      <p:sp>
        <p:nvSpPr>
          <p:cNvPr id="21" name="Oval 20"/>
          <p:cNvSpPr/>
          <p:nvPr/>
        </p:nvSpPr>
        <p:spPr>
          <a:xfrm>
            <a:off x="4337539" y="1318847"/>
            <a:ext cx="2549769" cy="4501661"/>
          </a:xfrm>
          <a:prstGeom prst="ellipse">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762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415" y="5727262"/>
            <a:ext cx="1217834" cy="904332"/>
          </a:xfrm>
          <a:prstGeom prst="rect">
            <a:avLst/>
          </a:prstGeom>
        </p:spPr>
      </p:pic>
    </p:spTree>
    <p:custDataLst>
      <p:tags r:id="rId1"/>
    </p:custDataLst>
    <p:extLst>
      <p:ext uri="{BB962C8B-B14F-4D97-AF65-F5344CB8AC3E}">
        <p14:creationId xmlns:p14="http://schemas.microsoft.com/office/powerpoint/2010/main" val="2561205518"/>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2874" y="2575109"/>
            <a:ext cx="2834534" cy="3482791"/>
          </a:xfrm>
          <a:prstGeom prst="rect">
            <a:avLst/>
          </a:prstGeom>
        </p:spPr>
      </p:pic>
      <p:sp>
        <p:nvSpPr>
          <p:cNvPr id="4" name="Oval 3"/>
          <p:cNvSpPr/>
          <p:nvPr/>
        </p:nvSpPr>
        <p:spPr>
          <a:xfrm>
            <a:off x="2798885" y="1556239"/>
            <a:ext cx="2549769" cy="4501661"/>
          </a:xfrm>
          <a:prstGeom prst="ellipse">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762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656501" y="2575109"/>
            <a:ext cx="2834534" cy="3482791"/>
          </a:xfrm>
          <a:prstGeom prst="rect">
            <a:avLst/>
          </a:prstGeom>
        </p:spPr>
      </p:pic>
      <p:sp>
        <p:nvSpPr>
          <p:cNvPr id="6" name="TextBox 5"/>
          <p:cNvSpPr txBox="1"/>
          <p:nvPr/>
        </p:nvSpPr>
        <p:spPr>
          <a:xfrm>
            <a:off x="3349278" y="600562"/>
            <a:ext cx="3815861" cy="830997"/>
          </a:xfrm>
          <a:prstGeom prst="rect">
            <a:avLst/>
          </a:prstGeom>
          <a:noFill/>
        </p:spPr>
        <p:txBody>
          <a:bodyPr wrap="square" rtlCol="0">
            <a:spAutoFit/>
          </a:bodyPr>
          <a:lstStyle/>
          <a:p>
            <a:pPr algn="ctr"/>
            <a:r>
              <a:rPr lang="en-GB" sz="2400" dirty="0"/>
              <a:t>What’s changed?</a:t>
            </a:r>
          </a:p>
          <a:p>
            <a:pPr algn="ctr"/>
            <a:r>
              <a:rPr lang="en-GB" sz="2400" dirty="0"/>
              <a:t>What’s stayed the same?</a:t>
            </a:r>
          </a:p>
        </p:txBody>
      </p:sp>
      <p:sp>
        <p:nvSpPr>
          <p:cNvPr id="9" name="Donut 8"/>
          <p:cNvSpPr/>
          <p:nvPr/>
        </p:nvSpPr>
        <p:spPr>
          <a:xfrm>
            <a:off x="6685084" y="4352192"/>
            <a:ext cx="720970" cy="720970"/>
          </a:xfrm>
          <a:prstGeom prst="donut">
            <a:avLst>
              <a:gd name="adj" fmla="val 1156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chemeClr val="tx1"/>
              </a:solidFill>
            </a:endParaRPr>
          </a:p>
        </p:txBody>
      </p:sp>
      <p:sp>
        <p:nvSpPr>
          <p:cNvPr id="10" name="Donut 9"/>
          <p:cNvSpPr/>
          <p:nvPr/>
        </p:nvSpPr>
        <p:spPr>
          <a:xfrm>
            <a:off x="4211035" y="4360463"/>
            <a:ext cx="720970" cy="720970"/>
          </a:xfrm>
          <a:prstGeom prst="donut">
            <a:avLst>
              <a:gd name="adj" fmla="val 1156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chemeClr val="tx1"/>
              </a:solidFill>
            </a:endParaRPr>
          </a:p>
        </p:txBody>
      </p:sp>
      <p:sp>
        <p:nvSpPr>
          <p:cNvPr id="11" name="Donut 10"/>
          <p:cNvSpPr/>
          <p:nvPr/>
        </p:nvSpPr>
        <p:spPr>
          <a:xfrm>
            <a:off x="6918775" y="2677936"/>
            <a:ext cx="1199456" cy="720970"/>
          </a:xfrm>
          <a:prstGeom prst="donut">
            <a:avLst>
              <a:gd name="adj" fmla="val 1156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chemeClr val="tx1"/>
              </a:solidFill>
            </a:endParaRPr>
          </a:p>
        </p:txBody>
      </p:sp>
      <p:sp>
        <p:nvSpPr>
          <p:cNvPr id="12" name="Donut 11"/>
          <p:cNvSpPr/>
          <p:nvPr/>
        </p:nvSpPr>
        <p:spPr>
          <a:xfrm>
            <a:off x="3474040" y="2663027"/>
            <a:ext cx="1199456" cy="720970"/>
          </a:xfrm>
          <a:prstGeom prst="donut">
            <a:avLst>
              <a:gd name="adj" fmla="val 1156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chemeClr val="tx1"/>
              </a:solidFill>
            </a:endParaRPr>
          </a:p>
        </p:txBody>
      </p:sp>
      <p:sp>
        <p:nvSpPr>
          <p:cNvPr id="13" name="Rectangular Callout 12"/>
          <p:cNvSpPr/>
          <p:nvPr/>
        </p:nvSpPr>
        <p:spPr>
          <a:xfrm>
            <a:off x="68725" y="2328789"/>
            <a:ext cx="2699240" cy="2956560"/>
          </a:xfrm>
          <a:prstGeom prst="wedgeRectCallout">
            <a:avLst>
              <a:gd name="adj1" fmla="val 85325"/>
              <a:gd name="adj2" fmla="val 2537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i="1" dirty="0" smtClean="0">
                <a:solidFill>
                  <a:schemeClr val="tx1"/>
                </a:solidFill>
              </a:rPr>
              <a:t>The boy looks the same, however his image has been ‘flipped’ in the mirror.</a:t>
            </a:r>
          </a:p>
          <a:p>
            <a:pPr algn="ctr"/>
            <a:endParaRPr lang="en-GB" i="1" dirty="0">
              <a:solidFill>
                <a:schemeClr val="tx1"/>
              </a:solidFill>
            </a:endParaRPr>
          </a:p>
          <a:p>
            <a:pPr algn="ctr"/>
            <a:r>
              <a:rPr lang="en-GB" i="1" dirty="0" smtClean="0">
                <a:solidFill>
                  <a:schemeClr val="tx1"/>
                </a:solidFill>
              </a:rPr>
              <a:t>He has his right hand out, but in the mirror, it looks like his left hand</a:t>
            </a:r>
            <a:endParaRPr lang="en-GB" dirty="0">
              <a:solidFill>
                <a:schemeClr val="tx1"/>
              </a:solidFill>
            </a:endParaRP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415" y="5727262"/>
            <a:ext cx="1217834" cy="904332"/>
          </a:xfrm>
          <a:prstGeom prst="rect">
            <a:avLst/>
          </a:prstGeom>
        </p:spPr>
      </p:pic>
    </p:spTree>
    <p:custDataLst>
      <p:tags r:id="rId1"/>
    </p:custDataLst>
    <p:extLst>
      <p:ext uri="{BB962C8B-B14F-4D97-AF65-F5344CB8AC3E}">
        <p14:creationId xmlns:p14="http://schemas.microsoft.com/office/powerpoint/2010/main" val="3952682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1000"/>
                                        <p:tgtEl>
                                          <p:spTgt spid="13"/>
                                        </p:tgtEl>
                                      </p:cBhvr>
                                    </p:animEffect>
                                    <p:anim calcmode="lin" valueType="num">
                                      <p:cBhvr>
                                        <p:cTn id="41" dur="1000" fill="hold"/>
                                        <p:tgtEl>
                                          <p:spTgt spid="13"/>
                                        </p:tgtEl>
                                        <p:attrNameLst>
                                          <p:attrName>ppt_x</p:attrName>
                                        </p:attrNameLst>
                                      </p:cBhvr>
                                      <p:tavLst>
                                        <p:tav tm="0">
                                          <p:val>
                                            <p:strVal val="#ppt_x"/>
                                          </p:val>
                                        </p:tav>
                                        <p:tav tm="100000">
                                          <p:val>
                                            <p:strVal val="#ppt_x"/>
                                          </p:val>
                                        </p:tav>
                                      </p:tavLst>
                                    </p:anim>
                                    <p:anim calcmode="lin" valueType="num">
                                      <p:cBhvr>
                                        <p:cTn id="4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9" grpId="0" animBg="1"/>
      <p:bldP spid="10" grpId="0" animBg="1"/>
      <p:bldP spid="11" grpId="0" animBg="1"/>
      <p:bldP spid="12" grpId="0" animBg="1"/>
      <p:bldP spid="13"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18350" y="431064"/>
            <a:ext cx="6980662" cy="461665"/>
          </a:xfrm>
          <a:prstGeom prst="rect">
            <a:avLst/>
          </a:prstGeom>
          <a:noFill/>
        </p:spPr>
        <p:txBody>
          <a:bodyPr wrap="square" rtlCol="0">
            <a:spAutoFit/>
          </a:bodyPr>
          <a:lstStyle/>
          <a:p>
            <a:pPr algn="ctr"/>
            <a:r>
              <a:rPr lang="en-GB" sz="2400" dirty="0"/>
              <a:t>Which images are reflections? Which images are not?</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51229" y="4691781"/>
            <a:ext cx="1204538" cy="785568"/>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flipH="1">
            <a:off x="6852483" y="4691781"/>
            <a:ext cx="1204538" cy="785568"/>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84274" y="1281674"/>
            <a:ext cx="1281288" cy="1278967"/>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417203" y="1281673"/>
            <a:ext cx="1281288" cy="1278967"/>
          </a:xfrm>
          <a:prstGeom prst="rect">
            <a:avLst/>
          </a:prstGeom>
        </p:spPr>
      </p:pic>
      <p:cxnSp>
        <p:nvCxnSpPr>
          <p:cNvPr id="7" name="Straight Connector 6"/>
          <p:cNvCxnSpPr/>
          <p:nvPr/>
        </p:nvCxnSpPr>
        <p:spPr>
          <a:xfrm flipV="1">
            <a:off x="3587392" y="900725"/>
            <a:ext cx="0" cy="1837591"/>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12538" y="3366171"/>
            <a:ext cx="908205" cy="125226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07284" y="3366171"/>
            <a:ext cx="908205" cy="1252260"/>
          </a:xfrm>
          <a:prstGeom prst="rect">
            <a:avLst/>
          </a:prstGeom>
        </p:spPr>
      </p:pic>
      <p:cxnSp>
        <p:nvCxnSpPr>
          <p:cNvPr id="10" name="Straight Connector 9"/>
          <p:cNvCxnSpPr/>
          <p:nvPr/>
        </p:nvCxnSpPr>
        <p:spPr>
          <a:xfrm flipV="1">
            <a:off x="3591622" y="3009760"/>
            <a:ext cx="0" cy="1837591"/>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81023" y="1156282"/>
            <a:ext cx="1380393" cy="1404358"/>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559192" y="1156281"/>
            <a:ext cx="1380393" cy="1404358"/>
          </a:xfrm>
          <a:prstGeom prst="rect">
            <a:avLst/>
          </a:prstGeom>
        </p:spPr>
      </p:pic>
      <p:cxnSp>
        <p:nvCxnSpPr>
          <p:cNvPr id="13" name="Straight Connector 12"/>
          <p:cNvCxnSpPr/>
          <p:nvPr/>
        </p:nvCxnSpPr>
        <p:spPr>
          <a:xfrm flipV="1">
            <a:off x="6676423" y="870782"/>
            <a:ext cx="0" cy="1837591"/>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5381023" y="3149880"/>
            <a:ext cx="1178169" cy="865162"/>
            <a:chOff x="3323492" y="3701717"/>
            <a:chExt cx="1178169" cy="865162"/>
          </a:xfrm>
        </p:grpSpPr>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47874" y="4134298"/>
              <a:ext cx="651962" cy="432581"/>
            </a:xfrm>
            <a:prstGeom prst="rect">
              <a:avLst/>
            </a:prstGeom>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49699" y="3701717"/>
              <a:ext cx="651962" cy="432581"/>
            </a:xfrm>
            <a:prstGeom prst="rect">
              <a:avLst/>
            </a:prstGeom>
          </p:spPr>
        </p:pic>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23492" y="4080328"/>
              <a:ext cx="651962" cy="432581"/>
            </a:xfrm>
            <a:prstGeom prst="rect">
              <a:avLst/>
            </a:prstGeom>
          </p:spPr>
        </p:pic>
      </p:grpSp>
      <p:grpSp>
        <p:nvGrpSpPr>
          <p:cNvPr id="18" name="Group 17"/>
          <p:cNvGrpSpPr/>
          <p:nvPr/>
        </p:nvGrpSpPr>
        <p:grpSpPr>
          <a:xfrm flipH="1">
            <a:off x="6795332" y="3522947"/>
            <a:ext cx="1176344" cy="486551"/>
            <a:chOff x="3323492" y="4080328"/>
            <a:chExt cx="1176344" cy="486551"/>
          </a:xfrm>
        </p:grpSpPr>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47874" y="4134298"/>
              <a:ext cx="651962" cy="432581"/>
            </a:xfrm>
            <a:prstGeom prst="rect">
              <a:avLst/>
            </a:prstGeom>
          </p:spPr>
        </p:pic>
        <p:pic>
          <p:nvPicPr>
            <p:cNvPr id="20" name="Picture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23492" y="4080328"/>
              <a:ext cx="651962" cy="432581"/>
            </a:xfrm>
            <a:prstGeom prst="rect">
              <a:avLst/>
            </a:prstGeom>
          </p:spPr>
        </p:pic>
      </p:grpSp>
      <p:pic>
        <p:nvPicPr>
          <p:cNvPr id="21" name="Picture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6755767" y="3144336"/>
            <a:ext cx="651962" cy="432581"/>
          </a:xfrm>
          <a:prstGeom prst="rect">
            <a:avLst/>
          </a:prstGeom>
        </p:spPr>
      </p:pic>
      <p:cxnSp>
        <p:nvCxnSpPr>
          <p:cNvPr id="22" name="Straight Connector 21"/>
          <p:cNvCxnSpPr/>
          <p:nvPr/>
        </p:nvCxnSpPr>
        <p:spPr>
          <a:xfrm flipV="1">
            <a:off x="6676423" y="2957882"/>
            <a:ext cx="0" cy="1150205"/>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600086" y="3366171"/>
            <a:ext cx="908205" cy="1252260"/>
          </a:xfrm>
          <a:prstGeom prst="rect">
            <a:avLst/>
          </a:prstGeom>
        </p:spPr>
      </p:pic>
      <p:cxnSp>
        <p:nvCxnSpPr>
          <p:cNvPr id="30" name="Straight Connector 29"/>
          <p:cNvCxnSpPr/>
          <p:nvPr/>
        </p:nvCxnSpPr>
        <p:spPr>
          <a:xfrm flipV="1">
            <a:off x="5548300" y="5476113"/>
            <a:ext cx="1304183" cy="1"/>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34" name="Picture 3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22087" y="5711759"/>
            <a:ext cx="1254732" cy="931732"/>
          </a:xfrm>
          <a:prstGeom prst="rect">
            <a:avLst/>
          </a:prstGeom>
        </p:spPr>
      </p:pic>
    </p:spTree>
    <p:custDataLst>
      <p:tags r:id="rId1"/>
    </p:custDataLst>
    <p:extLst>
      <p:ext uri="{BB962C8B-B14F-4D97-AF65-F5344CB8AC3E}">
        <p14:creationId xmlns:p14="http://schemas.microsoft.com/office/powerpoint/2010/main" val="3337019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par>
                                <p:cTn id="16" presetID="10" presetClass="exit" presetSubtype="0" fill="hold" nodeType="withEffect">
                                  <p:stCondLst>
                                    <p:cond delay="0"/>
                                  </p:stCondLst>
                                  <p:childTnLst>
                                    <p:animEffect transition="out" filter="fade">
                                      <p:cBhvr>
                                        <p:cTn id="17" dur="500"/>
                                        <p:tgtEl>
                                          <p:spTgt spid="21"/>
                                        </p:tgtEl>
                                      </p:cBhvr>
                                    </p:animEffect>
                                    <p:set>
                                      <p:cBhvr>
                                        <p:cTn id="18" dur="1" fill="hold">
                                          <p:stCondLst>
                                            <p:cond delay="499"/>
                                          </p:stCondLst>
                                        </p:cTn>
                                        <p:tgtEl>
                                          <p:spTgt spid="2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1.66667E-6 -3.7037E-6 L -0.10651 0.12477 " pathEditMode="relative" rAng="0" ptsTypes="AA">
                                      <p:cBhvr>
                                        <p:cTn id="22" dur="2000" fill="hold"/>
                                        <p:tgtEl>
                                          <p:spTgt spid="4"/>
                                        </p:tgtEl>
                                        <p:attrNameLst>
                                          <p:attrName>ppt_x</p:attrName>
                                          <p:attrName>ppt_y</p:attrName>
                                        </p:attrNameLst>
                                      </p:cBhvr>
                                      <p:rCtr x="-5326" y="6227"/>
                                    </p:animMotion>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18350" y="431064"/>
            <a:ext cx="6980662" cy="461665"/>
          </a:xfrm>
          <a:prstGeom prst="rect">
            <a:avLst/>
          </a:prstGeom>
          <a:noFill/>
        </p:spPr>
        <p:txBody>
          <a:bodyPr wrap="square" rtlCol="0">
            <a:spAutoFit/>
          </a:bodyPr>
          <a:lstStyle/>
          <a:p>
            <a:pPr algn="ctr"/>
            <a:r>
              <a:rPr lang="en-GB" sz="2400" dirty="0"/>
              <a:t>Which images are reflections? Which images are not?</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51229" y="4691781"/>
            <a:ext cx="1204538" cy="785568"/>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flipH="1">
            <a:off x="6852483" y="4691781"/>
            <a:ext cx="1204538" cy="785568"/>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84274" y="1281674"/>
            <a:ext cx="1281288" cy="1278967"/>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417203" y="1281673"/>
            <a:ext cx="1281288" cy="1278967"/>
          </a:xfrm>
          <a:prstGeom prst="rect">
            <a:avLst/>
          </a:prstGeom>
        </p:spPr>
      </p:pic>
      <p:cxnSp>
        <p:nvCxnSpPr>
          <p:cNvPr id="7" name="Straight Connector 6"/>
          <p:cNvCxnSpPr/>
          <p:nvPr/>
        </p:nvCxnSpPr>
        <p:spPr>
          <a:xfrm flipV="1">
            <a:off x="3587392" y="900725"/>
            <a:ext cx="0" cy="1837591"/>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12538" y="3366171"/>
            <a:ext cx="908205" cy="125226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07284" y="3366171"/>
            <a:ext cx="908205" cy="1252260"/>
          </a:xfrm>
          <a:prstGeom prst="rect">
            <a:avLst/>
          </a:prstGeom>
        </p:spPr>
      </p:pic>
      <p:cxnSp>
        <p:nvCxnSpPr>
          <p:cNvPr id="10" name="Straight Connector 9"/>
          <p:cNvCxnSpPr/>
          <p:nvPr/>
        </p:nvCxnSpPr>
        <p:spPr>
          <a:xfrm flipV="1">
            <a:off x="3591622" y="3009760"/>
            <a:ext cx="0" cy="1837591"/>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81023" y="1156282"/>
            <a:ext cx="1380393" cy="1404358"/>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559192" y="1156281"/>
            <a:ext cx="1380393" cy="1404358"/>
          </a:xfrm>
          <a:prstGeom prst="rect">
            <a:avLst/>
          </a:prstGeom>
        </p:spPr>
      </p:pic>
      <p:cxnSp>
        <p:nvCxnSpPr>
          <p:cNvPr id="13" name="Straight Connector 12"/>
          <p:cNvCxnSpPr/>
          <p:nvPr/>
        </p:nvCxnSpPr>
        <p:spPr>
          <a:xfrm flipV="1">
            <a:off x="6676423" y="870782"/>
            <a:ext cx="0" cy="1837591"/>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5381023" y="3149880"/>
            <a:ext cx="1178169" cy="865162"/>
            <a:chOff x="3323492" y="3701717"/>
            <a:chExt cx="1178169" cy="865162"/>
          </a:xfrm>
        </p:grpSpPr>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47874" y="4134298"/>
              <a:ext cx="651962" cy="432581"/>
            </a:xfrm>
            <a:prstGeom prst="rect">
              <a:avLst/>
            </a:prstGeom>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49699" y="3701717"/>
              <a:ext cx="651962" cy="432581"/>
            </a:xfrm>
            <a:prstGeom prst="rect">
              <a:avLst/>
            </a:prstGeom>
          </p:spPr>
        </p:pic>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23492" y="4080328"/>
              <a:ext cx="651962" cy="432581"/>
            </a:xfrm>
            <a:prstGeom prst="rect">
              <a:avLst/>
            </a:prstGeom>
          </p:spPr>
        </p:pic>
      </p:grpSp>
      <p:grpSp>
        <p:nvGrpSpPr>
          <p:cNvPr id="18" name="Group 17"/>
          <p:cNvGrpSpPr/>
          <p:nvPr/>
        </p:nvGrpSpPr>
        <p:grpSpPr>
          <a:xfrm flipH="1">
            <a:off x="6795332" y="3522947"/>
            <a:ext cx="1176344" cy="486551"/>
            <a:chOff x="3323492" y="4080328"/>
            <a:chExt cx="1176344" cy="486551"/>
          </a:xfrm>
        </p:grpSpPr>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47874" y="4134298"/>
              <a:ext cx="651962" cy="432581"/>
            </a:xfrm>
            <a:prstGeom prst="rect">
              <a:avLst/>
            </a:prstGeom>
          </p:spPr>
        </p:pic>
        <p:pic>
          <p:nvPicPr>
            <p:cNvPr id="20" name="Picture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23492" y="4080328"/>
              <a:ext cx="651962" cy="432581"/>
            </a:xfrm>
            <a:prstGeom prst="rect">
              <a:avLst/>
            </a:prstGeom>
          </p:spPr>
        </p:pic>
      </p:grpSp>
      <p:pic>
        <p:nvPicPr>
          <p:cNvPr id="21" name="Picture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6755767" y="3144336"/>
            <a:ext cx="651962" cy="432581"/>
          </a:xfrm>
          <a:prstGeom prst="rect">
            <a:avLst/>
          </a:prstGeom>
        </p:spPr>
      </p:pic>
      <p:cxnSp>
        <p:nvCxnSpPr>
          <p:cNvPr id="22" name="Straight Connector 21"/>
          <p:cNvCxnSpPr/>
          <p:nvPr/>
        </p:nvCxnSpPr>
        <p:spPr>
          <a:xfrm flipV="1">
            <a:off x="6676423" y="2957882"/>
            <a:ext cx="0" cy="1150205"/>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3" name="L-Shape 22"/>
          <p:cNvSpPr/>
          <p:nvPr/>
        </p:nvSpPr>
        <p:spPr>
          <a:xfrm rot="19005299">
            <a:off x="4335442" y="2371130"/>
            <a:ext cx="474784" cy="236681"/>
          </a:xfrm>
          <a:prstGeom prst="corner">
            <a:avLst/>
          </a:prstGeom>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sz="2400"/>
          </a:p>
        </p:txBody>
      </p:sp>
      <p:sp>
        <p:nvSpPr>
          <p:cNvPr id="24" name="Multiply 23"/>
          <p:cNvSpPr/>
          <p:nvPr/>
        </p:nvSpPr>
        <p:spPr>
          <a:xfrm>
            <a:off x="4321260" y="4440207"/>
            <a:ext cx="503148" cy="503148"/>
          </a:xfrm>
          <a:prstGeom prst="mathMultiply">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600086" y="3366171"/>
            <a:ext cx="908205" cy="1252260"/>
          </a:xfrm>
          <a:prstGeom prst="rect">
            <a:avLst/>
          </a:prstGeom>
        </p:spPr>
      </p:pic>
      <p:sp>
        <p:nvSpPr>
          <p:cNvPr id="26" name="L-Shape 25"/>
          <p:cNvSpPr/>
          <p:nvPr/>
        </p:nvSpPr>
        <p:spPr>
          <a:xfrm rot="19005299">
            <a:off x="7702192" y="2274685"/>
            <a:ext cx="474784" cy="236681"/>
          </a:xfrm>
          <a:prstGeom prst="corner">
            <a:avLst/>
          </a:prstGeom>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sz="2400"/>
          </a:p>
        </p:txBody>
      </p:sp>
      <p:sp>
        <p:nvSpPr>
          <p:cNvPr id="27" name="Multiply 26"/>
          <p:cNvSpPr/>
          <p:nvPr/>
        </p:nvSpPr>
        <p:spPr>
          <a:xfrm>
            <a:off x="7805447" y="3793206"/>
            <a:ext cx="503148" cy="503148"/>
          </a:xfrm>
          <a:prstGeom prst="mathMultiply">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cxnSp>
        <p:nvCxnSpPr>
          <p:cNvPr id="30" name="Straight Connector 29"/>
          <p:cNvCxnSpPr/>
          <p:nvPr/>
        </p:nvCxnSpPr>
        <p:spPr>
          <a:xfrm flipV="1">
            <a:off x="5548300" y="5476113"/>
            <a:ext cx="1304183" cy="1"/>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34" name="Picture 3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22087" y="5711759"/>
            <a:ext cx="1254732" cy="931732"/>
          </a:xfrm>
          <a:prstGeom prst="rect">
            <a:avLst/>
          </a:prstGeom>
        </p:spPr>
      </p:pic>
      <p:sp>
        <p:nvSpPr>
          <p:cNvPr id="35" name="Multiply 34"/>
          <p:cNvSpPr/>
          <p:nvPr/>
        </p:nvSpPr>
        <p:spPr>
          <a:xfrm>
            <a:off x="7327730" y="5430196"/>
            <a:ext cx="503148" cy="503148"/>
          </a:xfrm>
          <a:prstGeom prst="mathMultiply">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Tree>
    <p:custDataLst>
      <p:tags r:id="rId1"/>
    </p:custDataLst>
    <p:extLst>
      <p:ext uri="{BB962C8B-B14F-4D97-AF65-F5344CB8AC3E}">
        <p14:creationId xmlns:p14="http://schemas.microsoft.com/office/powerpoint/2010/main" val="2542387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24"/>
                                        </p:tgtEl>
                                      </p:cBhvr>
                                    </p:animEffect>
                                    <p:set>
                                      <p:cBhvr>
                                        <p:cTn id="22" dur="1" fill="hold">
                                          <p:stCondLst>
                                            <p:cond delay="499"/>
                                          </p:stCondLst>
                                        </p:cTn>
                                        <p:tgtEl>
                                          <p:spTgt spid="2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500"/>
                                        <p:tgtEl>
                                          <p:spTgt spid="2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500"/>
                                        <p:tgtEl>
                                          <p:spTgt spid="27"/>
                                        </p:tgtEl>
                                      </p:cBhvr>
                                    </p:animEffect>
                                  </p:childTnLst>
                                </p:cTn>
                              </p:par>
                              <p:par>
                                <p:cTn id="41" presetID="10" presetClass="exit" presetSubtype="0" fill="hold" nodeType="withEffect">
                                  <p:stCondLst>
                                    <p:cond delay="0"/>
                                  </p:stCondLst>
                                  <p:childTnLst>
                                    <p:animEffect transition="out" filter="fade">
                                      <p:cBhvr>
                                        <p:cTn id="42" dur="500"/>
                                        <p:tgtEl>
                                          <p:spTgt spid="21"/>
                                        </p:tgtEl>
                                      </p:cBhvr>
                                    </p:animEffect>
                                    <p:set>
                                      <p:cBhvr>
                                        <p:cTn id="43" dur="1" fill="hold">
                                          <p:stCondLst>
                                            <p:cond delay="499"/>
                                          </p:stCondLst>
                                        </p:cTn>
                                        <p:tgtEl>
                                          <p:spTgt spid="21"/>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27"/>
                                        </p:tgtEl>
                                      </p:cBhvr>
                                    </p:animEffect>
                                    <p:set>
                                      <p:cBhvr>
                                        <p:cTn id="46" dur="1" fill="hold">
                                          <p:stCondLst>
                                            <p:cond delay="499"/>
                                          </p:stCondLst>
                                        </p:cTn>
                                        <p:tgtEl>
                                          <p:spTgt spid="2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42" presetClass="path" presetSubtype="0" accel="50000" decel="50000" fill="hold" nodeType="clickEffect">
                                  <p:stCondLst>
                                    <p:cond delay="0"/>
                                  </p:stCondLst>
                                  <p:childTnLst>
                                    <p:animMotion origin="layout" path="M 1.66667E-6 -3.7037E-6 L -0.10651 0.12477 " pathEditMode="relative" rAng="0" ptsTypes="AA">
                                      <p:cBhvr>
                                        <p:cTn id="50" dur="2000" fill="hold"/>
                                        <p:tgtEl>
                                          <p:spTgt spid="4"/>
                                        </p:tgtEl>
                                        <p:attrNameLst>
                                          <p:attrName>ppt_x</p:attrName>
                                          <p:attrName>ppt_y</p:attrName>
                                        </p:attrNameLst>
                                      </p:cBhvr>
                                      <p:rCtr x="-5326" y="6227"/>
                                    </p:animMotion>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fade">
                                      <p:cBhvr>
                                        <p:cTn id="55" dur="500"/>
                                        <p:tgtEl>
                                          <p:spTgt spid="30"/>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35"/>
                                        </p:tgtEl>
                                        <p:attrNameLst>
                                          <p:attrName>style.visibility</p:attrName>
                                        </p:attrNameLst>
                                      </p:cBhvr>
                                      <p:to>
                                        <p:strVal val="visible"/>
                                      </p:to>
                                    </p:set>
                                    <p:animEffect transition="in" filter="fade">
                                      <p:cBhvr>
                                        <p:cTn id="60" dur="500"/>
                                        <p:tgtEl>
                                          <p:spTgt spid="35"/>
                                        </p:tgtEl>
                                      </p:cBhvr>
                                    </p:animEffect>
                                  </p:childTnLst>
                                </p:cTn>
                              </p:par>
                              <p:par>
                                <p:cTn id="61" presetID="10" presetClass="exit" presetSubtype="0" fill="hold" grpId="1" nodeType="withEffect">
                                  <p:stCondLst>
                                    <p:cond delay="0"/>
                                  </p:stCondLst>
                                  <p:childTnLst>
                                    <p:animEffect transition="out" filter="fade">
                                      <p:cBhvr>
                                        <p:cTn id="62" dur="500"/>
                                        <p:tgtEl>
                                          <p:spTgt spid="35"/>
                                        </p:tgtEl>
                                      </p:cBhvr>
                                    </p:animEffect>
                                    <p:set>
                                      <p:cBhvr>
                                        <p:cTn id="63" dur="1" fill="hold">
                                          <p:stCondLst>
                                            <p:cond delay="4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3" grpId="0" animBg="1"/>
      <p:bldP spid="24" grpId="0" animBg="1"/>
      <p:bldP spid="24" grpId="1" animBg="1"/>
      <p:bldP spid="26" grpId="0" animBg="1"/>
      <p:bldP spid="27" grpId="0" animBg="1"/>
      <p:bldP spid="27" grpId="1" animBg="1"/>
      <p:bldP spid="35" grpId="0" animBg="1"/>
      <p:bldP spid="35" grpId="1"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5650" y="253136"/>
            <a:ext cx="5718067" cy="5933144"/>
          </a:xfrm>
          <a:prstGeom prst="rect">
            <a:avLst/>
          </a:prstGeom>
        </p:spPr>
      </p:pic>
      <p:sp>
        <p:nvSpPr>
          <p:cNvPr id="4" name="Right Triangle 3"/>
          <p:cNvSpPr/>
          <p:nvPr/>
        </p:nvSpPr>
        <p:spPr>
          <a:xfrm flipH="1">
            <a:off x="3970982" y="1794911"/>
            <a:ext cx="724651" cy="1026206"/>
          </a:xfrm>
          <a:prstGeom prst="rtTriangle">
            <a:avLst/>
          </a:prstGeom>
          <a:solidFill>
            <a:schemeClr val="accent1">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mc:AlternateContent xmlns:mc="http://schemas.openxmlformats.org/markup-compatibility/2006" xmlns:a14="http://schemas.microsoft.com/office/drawing/2010/main">
        <mc:Choice Requires="a14">
          <p:sp>
            <p:nvSpPr>
              <p:cNvPr id="5" name="TextBox 4"/>
              <p:cNvSpPr txBox="1"/>
              <p:nvPr/>
            </p:nvSpPr>
            <p:spPr>
              <a:xfrm>
                <a:off x="7691160" y="2016760"/>
                <a:ext cx="2210279" cy="1569660"/>
              </a:xfrm>
              <a:prstGeom prst="rect">
                <a:avLst/>
              </a:prstGeom>
              <a:noFill/>
            </p:spPr>
            <p:txBody>
              <a:bodyPr wrap="square" rtlCol="0">
                <a:spAutoFit/>
              </a:bodyPr>
              <a:lstStyle/>
              <a:p>
                <a:pPr algn="ctr"/>
                <a:r>
                  <a:rPr lang="en-GB" sz="2400" dirty="0"/>
                  <a:t>We are going to reflect the triangle in the </a:t>
                </a:r>
                <a14:m>
                  <m:oMath xmlns:m="http://schemas.openxmlformats.org/officeDocument/2006/math">
                    <m:r>
                      <a:rPr lang="en-GB" sz="2400" i="1">
                        <a:latin typeface="Cambria Math" panose="02040503050406030204" pitchFamily="18" charset="0"/>
                      </a:rPr>
                      <m:t>𝑦</m:t>
                    </m:r>
                  </m:oMath>
                </a14:m>
                <a:r>
                  <a:rPr lang="en-GB" sz="2400" dirty="0"/>
                  <a:t>-axis</a:t>
                </a:r>
              </a:p>
            </p:txBody>
          </p:sp>
        </mc:Choice>
        <mc:Fallback xmlns="">
          <p:sp>
            <p:nvSpPr>
              <p:cNvPr id="5" name="TextBox 4"/>
              <p:cNvSpPr txBox="1">
                <a:spLocks noRot="1" noChangeAspect="1" noMove="1" noResize="1" noEditPoints="1" noAdjustHandles="1" noChangeArrowheads="1" noChangeShapeType="1" noTextEdit="1"/>
              </p:cNvSpPr>
              <p:nvPr/>
            </p:nvSpPr>
            <p:spPr>
              <a:xfrm>
                <a:off x="7691160" y="2016760"/>
                <a:ext cx="2210279" cy="1569660"/>
              </a:xfrm>
              <a:prstGeom prst="rect">
                <a:avLst/>
              </a:prstGeom>
              <a:blipFill>
                <a:blip r:embed="rId4"/>
                <a:stretch>
                  <a:fillRect l="-2762" t="-3113" r="-5525" b="-8171"/>
                </a:stretch>
              </a:blipFill>
            </p:spPr>
            <p:txBody>
              <a:bodyPr/>
              <a:lstStyle/>
              <a:p>
                <a:r>
                  <a:rPr lang="en-GB">
                    <a:noFill/>
                  </a:rPr>
                  <a:t> </a:t>
                </a:r>
              </a:p>
            </p:txBody>
          </p:sp>
        </mc:Fallback>
      </mc:AlternateContent>
      <p:cxnSp>
        <p:nvCxnSpPr>
          <p:cNvPr id="6" name="Straight Connector 5"/>
          <p:cNvCxnSpPr/>
          <p:nvPr/>
        </p:nvCxnSpPr>
        <p:spPr>
          <a:xfrm flipV="1">
            <a:off x="5208753" y="659424"/>
            <a:ext cx="0" cy="534572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Right Arrow 7"/>
          <p:cNvSpPr/>
          <p:nvPr/>
        </p:nvSpPr>
        <p:spPr>
          <a:xfrm>
            <a:off x="4708583" y="1743577"/>
            <a:ext cx="466962" cy="45719"/>
          </a:xfrm>
          <a:prstGeom prst="rightArrow">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9" name="TextBox 8"/>
          <p:cNvSpPr txBox="1"/>
          <p:nvPr/>
        </p:nvSpPr>
        <p:spPr>
          <a:xfrm>
            <a:off x="3444659" y="1246314"/>
            <a:ext cx="2210279" cy="461665"/>
          </a:xfrm>
          <a:prstGeom prst="rect">
            <a:avLst/>
          </a:prstGeom>
          <a:noFill/>
        </p:spPr>
        <p:txBody>
          <a:bodyPr wrap="square" rtlCol="0">
            <a:spAutoFit/>
          </a:bodyPr>
          <a:lstStyle/>
          <a:p>
            <a:pPr algn="ctr"/>
            <a:r>
              <a:rPr lang="en-GB" sz="2400" dirty="0"/>
              <a:t>2 away</a:t>
            </a:r>
          </a:p>
        </p:txBody>
      </p:sp>
      <p:sp>
        <p:nvSpPr>
          <p:cNvPr id="10" name="Right Arrow 9"/>
          <p:cNvSpPr/>
          <p:nvPr/>
        </p:nvSpPr>
        <p:spPr>
          <a:xfrm>
            <a:off x="5222679" y="1743577"/>
            <a:ext cx="466962" cy="45719"/>
          </a:xfrm>
          <a:prstGeom prst="rightArrow">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1" name="Multiply 10"/>
          <p:cNvSpPr/>
          <p:nvPr/>
        </p:nvSpPr>
        <p:spPr>
          <a:xfrm>
            <a:off x="5597560" y="1641362"/>
            <a:ext cx="248124" cy="248124"/>
          </a:xfrm>
          <a:prstGeom prst="mathMultiply">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3" name="Right Arrow 12"/>
          <p:cNvSpPr/>
          <p:nvPr/>
        </p:nvSpPr>
        <p:spPr>
          <a:xfrm>
            <a:off x="4708583" y="2793436"/>
            <a:ext cx="466962" cy="45719"/>
          </a:xfrm>
          <a:prstGeom prst="rightArrow">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4" name="Right Arrow 13"/>
          <p:cNvSpPr/>
          <p:nvPr/>
        </p:nvSpPr>
        <p:spPr>
          <a:xfrm>
            <a:off x="5232221" y="2793436"/>
            <a:ext cx="466962" cy="45719"/>
          </a:xfrm>
          <a:prstGeom prst="rightArrow">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5" name="Multiply 14"/>
          <p:cNvSpPr/>
          <p:nvPr/>
        </p:nvSpPr>
        <p:spPr>
          <a:xfrm>
            <a:off x="5611320" y="2697055"/>
            <a:ext cx="248124" cy="248124"/>
          </a:xfrm>
          <a:prstGeom prst="mathMultiply">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7" name="Right Arrow 16"/>
          <p:cNvSpPr/>
          <p:nvPr/>
        </p:nvSpPr>
        <p:spPr>
          <a:xfrm>
            <a:off x="3967121" y="2793436"/>
            <a:ext cx="1204564" cy="45719"/>
          </a:xfrm>
          <a:prstGeom prst="rightArrow">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8" name="Right Arrow 17"/>
          <p:cNvSpPr/>
          <p:nvPr/>
        </p:nvSpPr>
        <p:spPr>
          <a:xfrm>
            <a:off x="5222680" y="2793436"/>
            <a:ext cx="1209433" cy="45719"/>
          </a:xfrm>
          <a:prstGeom prst="rightArrow">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9" name="Multiply 18"/>
          <p:cNvSpPr/>
          <p:nvPr/>
        </p:nvSpPr>
        <p:spPr>
          <a:xfrm>
            <a:off x="6333198" y="2692917"/>
            <a:ext cx="248124" cy="248124"/>
          </a:xfrm>
          <a:prstGeom prst="mathMultiply">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0" name="TextBox 19"/>
          <p:cNvSpPr txBox="1"/>
          <p:nvPr/>
        </p:nvSpPr>
        <p:spPr>
          <a:xfrm>
            <a:off x="2318464" y="2608322"/>
            <a:ext cx="2210279" cy="461665"/>
          </a:xfrm>
          <a:prstGeom prst="rect">
            <a:avLst/>
          </a:prstGeom>
          <a:noFill/>
        </p:spPr>
        <p:txBody>
          <a:bodyPr wrap="square" rtlCol="0">
            <a:spAutoFit/>
          </a:bodyPr>
          <a:lstStyle/>
          <a:p>
            <a:pPr algn="ctr"/>
            <a:r>
              <a:rPr lang="en-GB" sz="2400" dirty="0"/>
              <a:t>5 away</a:t>
            </a:r>
          </a:p>
        </p:txBody>
      </p:sp>
      <p:sp>
        <p:nvSpPr>
          <p:cNvPr id="21" name="Right Triangle 20"/>
          <p:cNvSpPr/>
          <p:nvPr/>
        </p:nvSpPr>
        <p:spPr>
          <a:xfrm>
            <a:off x="5732392" y="1786119"/>
            <a:ext cx="724868" cy="1034998"/>
          </a:xfrm>
          <a:prstGeom prst="rtTriangle">
            <a:avLst/>
          </a:prstGeom>
          <a:solidFill>
            <a:schemeClr val="accent1">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7" name="Multiply 6"/>
          <p:cNvSpPr/>
          <p:nvPr/>
        </p:nvSpPr>
        <p:spPr>
          <a:xfrm>
            <a:off x="4566797" y="1630313"/>
            <a:ext cx="248124" cy="248124"/>
          </a:xfrm>
          <a:prstGeom prst="mathMultiply">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2" name="Multiply 11"/>
          <p:cNvSpPr/>
          <p:nvPr/>
        </p:nvSpPr>
        <p:spPr>
          <a:xfrm>
            <a:off x="4553748" y="2692917"/>
            <a:ext cx="248124" cy="248124"/>
          </a:xfrm>
          <a:prstGeom prst="mathMultiply">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6" name="Multiply 15"/>
          <p:cNvSpPr/>
          <p:nvPr/>
        </p:nvSpPr>
        <p:spPr>
          <a:xfrm>
            <a:off x="3833632" y="2694325"/>
            <a:ext cx="248124" cy="248124"/>
          </a:xfrm>
          <a:prstGeom prst="mathMultiply">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 name="Rounded Rectangular Callout 1"/>
          <p:cNvSpPr/>
          <p:nvPr/>
        </p:nvSpPr>
        <p:spPr>
          <a:xfrm>
            <a:off x="7691160" y="4297680"/>
            <a:ext cx="3047960" cy="1888600"/>
          </a:xfrm>
          <a:prstGeom prst="wedgeRoundRectCallout">
            <a:avLst>
              <a:gd name="adj1" fmla="val -126501"/>
              <a:gd name="adj2" fmla="val -141927"/>
              <a:gd name="adj3" fmla="val 16667"/>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The y-axis is the vertical line, here.</a:t>
            </a:r>
          </a:p>
          <a:p>
            <a:pPr algn="ctr"/>
            <a:r>
              <a:rPr lang="en-GB" dirty="0" smtClean="0"/>
              <a:t>In this case, this is the mirror line</a:t>
            </a:r>
            <a:endParaRPr lang="en-GB" dirty="0"/>
          </a:p>
        </p:txBody>
      </p:sp>
      <p:sp>
        <p:nvSpPr>
          <p:cNvPr id="22" name="Rounded Rectangular Callout 21"/>
          <p:cNvSpPr/>
          <p:nvPr/>
        </p:nvSpPr>
        <p:spPr>
          <a:xfrm>
            <a:off x="1202367" y="4396791"/>
            <a:ext cx="3047960" cy="1888600"/>
          </a:xfrm>
          <a:prstGeom prst="wedgeRoundRectCallout">
            <a:avLst>
              <a:gd name="adj1" fmla="val 90835"/>
              <a:gd name="adj2" fmla="val -119870"/>
              <a:gd name="adj3" fmla="val 16667"/>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You can see that each point is reflected the same distance from the mirror line.</a:t>
            </a:r>
          </a:p>
          <a:p>
            <a:pPr algn="ctr"/>
            <a:r>
              <a:rPr lang="en-GB" dirty="0" smtClean="0"/>
              <a:t>This is unlike translation, where the shape does not change!</a:t>
            </a:r>
            <a:endParaRPr lang="en-GB" dirty="0"/>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0415" y="5909848"/>
            <a:ext cx="971952" cy="721746"/>
          </a:xfrm>
          <a:prstGeom prst="rect">
            <a:avLst/>
          </a:prstGeom>
        </p:spPr>
      </p:pic>
    </p:spTree>
    <p:custDataLst>
      <p:tags r:id="rId1"/>
    </p:custDataLst>
    <p:extLst>
      <p:ext uri="{BB962C8B-B14F-4D97-AF65-F5344CB8AC3E}">
        <p14:creationId xmlns:p14="http://schemas.microsoft.com/office/powerpoint/2010/main" val="770634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xit" presetSubtype="4" fill="hold" grpId="1" nodeType="clickEffect">
                                  <p:stCondLst>
                                    <p:cond delay="0"/>
                                  </p:stCondLst>
                                  <p:childTnLst>
                                    <p:anim calcmode="lin" valueType="num">
                                      <p:cBhvr additive="base">
                                        <p:cTn id="13" dur="500"/>
                                        <p:tgtEl>
                                          <p:spTgt spid="2"/>
                                        </p:tgtEl>
                                        <p:attrNameLst>
                                          <p:attrName>ppt_x</p:attrName>
                                        </p:attrNameLst>
                                      </p:cBhvr>
                                      <p:tavLst>
                                        <p:tav tm="0">
                                          <p:val>
                                            <p:strVal val="ppt_x"/>
                                          </p:val>
                                        </p:tav>
                                        <p:tav tm="100000">
                                          <p:val>
                                            <p:strVal val="ppt_x"/>
                                          </p:val>
                                        </p:tav>
                                      </p:tavLst>
                                    </p:anim>
                                    <p:anim calcmode="lin" valueType="num">
                                      <p:cBhvr additive="base">
                                        <p:cTn id="14" dur="500"/>
                                        <p:tgtEl>
                                          <p:spTgt spid="2"/>
                                        </p:tgtEl>
                                        <p:attrNameLst>
                                          <p:attrName>ppt_y</p:attrName>
                                        </p:attrNameLst>
                                      </p:cBhvr>
                                      <p:tavLst>
                                        <p:tav tm="0">
                                          <p:val>
                                            <p:strVal val="ppt_y"/>
                                          </p:val>
                                        </p:tav>
                                        <p:tav tm="100000">
                                          <p:val>
                                            <p:strVal val="1+ppt_h/2"/>
                                          </p:val>
                                        </p:tav>
                                      </p:tavLst>
                                    </p:anim>
                                    <p:set>
                                      <p:cBhvr>
                                        <p:cTn id="15" dur="1" fill="hold">
                                          <p:stCondLst>
                                            <p:cond delay="499"/>
                                          </p:stCondLst>
                                        </p:cTn>
                                        <p:tgtEl>
                                          <p:spTgt spid="2"/>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500"/>
                                        <p:tgtEl>
                                          <p:spTgt spid="12"/>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500"/>
                                        <p:tgtEl>
                                          <p:spTgt spid="13"/>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fade">
                                      <p:cBhvr>
                                        <p:cTn id="60" dur="500"/>
                                        <p:tgtEl>
                                          <p:spTgt spid="14"/>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fade">
                                      <p:cBhvr>
                                        <p:cTn id="65" dur="500"/>
                                        <p:tgtEl>
                                          <p:spTgt spid="15"/>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grpId="1" nodeType="clickEffect">
                                  <p:stCondLst>
                                    <p:cond delay="0"/>
                                  </p:stCondLst>
                                  <p:childTnLst>
                                    <p:animEffect transition="out" filter="fade">
                                      <p:cBhvr>
                                        <p:cTn id="69" dur="500"/>
                                        <p:tgtEl>
                                          <p:spTgt spid="8"/>
                                        </p:tgtEl>
                                      </p:cBhvr>
                                    </p:animEffect>
                                    <p:set>
                                      <p:cBhvr>
                                        <p:cTn id="70" dur="1" fill="hold">
                                          <p:stCondLst>
                                            <p:cond delay="499"/>
                                          </p:stCondLst>
                                        </p:cTn>
                                        <p:tgtEl>
                                          <p:spTgt spid="8"/>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10"/>
                                        </p:tgtEl>
                                      </p:cBhvr>
                                    </p:animEffect>
                                    <p:set>
                                      <p:cBhvr>
                                        <p:cTn id="73" dur="1" fill="hold">
                                          <p:stCondLst>
                                            <p:cond delay="499"/>
                                          </p:stCondLst>
                                        </p:cTn>
                                        <p:tgtEl>
                                          <p:spTgt spid="10"/>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500"/>
                                        <p:tgtEl>
                                          <p:spTgt spid="13"/>
                                        </p:tgtEl>
                                      </p:cBhvr>
                                    </p:animEffect>
                                    <p:set>
                                      <p:cBhvr>
                                        <p:cTn id="76" dur="1" fill="hold">
                                          <p:stCondLst>
                                            <p:cond delay="499"/>
                                          </p:stCondLst>
                                        </p:cTn>
                                        <p:tgtEl>
                                          <p:spTgt spid="13"/>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14"/>
                                        </p:tgtEl>
                                      </p:cBhvr>
                                    </p:animEffect>
                                    <p:set>
                                      <p:cBhvr>
                                        <p:cTn id="79" dur="1" fill="hold">
                                          <p:stCondLst>
                                            <p:cond delay="499"/>
                                          </p:stCondLst>
                                        </p:cTn>
                                        <p:tgtEl>
                                          <p:spTgt spid="14"/>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16"/>
                                        </p:tgtEl>
                                        <p:attrNameLst>
                                          <p:attrName>style.visibility</p:attrName>
                                        </p:attrNameLst>
                                      </p:cBhvr>
                                      <p:to>
                                        <p:strVal val="visible"/>
                                      </p:to>
                                    </p:set>
                                    <p:animEffect transition="in" filter="fade">
                                      <p:cBhvr>
                                        <p:cTn id="84" dur="500"/>
                                        <p:tgtEl>
                                          <p:spTgt spid="16"/>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17"/>
                                        </p:tgtEl>
                                        <p:attrNameLst>
                                          <p:attrName>style.visibility</p:attrName>
                                        </p:attrNameLst>
                                      </p:cBhvr>
                                      <p:to>
                                        <p:strVal val="visible"/>
                                      </p:to>
                                    </p:set>
                                    <p:animEffect transition="in" filter="fade">
                                      <p:cBhvr>
                                        <p:cTn id="89" dur="500"/>
                                        <p:tgtEl>
                                          <p:spTgt spid="17"/>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20"/>
                                        </p:tgtEl>
                                        <p:attrNameLst>
                                          <p:attrName>style.visibility</p:attrName>
                                        </p:attrNameLst>
                                      </p:cBhvr>
                                      <p:to>
                                        <p:strVal val="visible"/>
                                      </p:to>
                                    </p:set>
                                    <p:animEffect transition="in" filter="fade">
                                      <p:cBhvr>
                                        <p:cTn id="94" dur="500"/>
                                        <p:tgtEl>
                                          <p:spTgt spid="20"/>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grpId="0" nodeType="clickEffect">
                                  <p:stCondLst>
                                    <p:cond delay="0"/>
                                  </p:stCondLst>
                                  <p:childTnLst>
                                    <p:set>
                                      <p:cBhvr>
                                        <p:cTn id="98" dur="1" fill="hold">
                                          <p:stCondLst>
                                            <p:cond delay="0"/>
                                          </p:stCondLst>
                                        </p:cTn>
                                        <p:tgtEl>
                                          <p:spTgt spid="18"/>
                                        </p:tgtEl>
                                        <p:attrNameLst>
                                          <p:attrName>style.visibility</p:attrName>
                                        </p:attrNameLst>
                                      </p:cBhvr>
                                      <p:to>
                                        <p:strVal val="visible"/>
                                      </p:to>
                                    </p:set>
                                    <p:animEffect transition="in" filter="fade">
                                      <p:cBhvr>
                                        <p:cTn id="99" dur="500"/>
                                        <p:tgtEl>
                                          <p:spTgt spid="18"/>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grpId="0" nodeType="clickEffect">
                                  <p:stCondLst>
                                    <p:cond delay="0"/>
                                  </p:stCondLst>
                                  <p:childTnLst>
                                    <p:set>
                                      <p:cBhvr>
                                        <p:cTn id="103" dur="1" fill="hold">
                                          <p:stCondLst>
                                            <p:cond delay="0"/>
                                          </p:stCondLst>
                                        </p:cTn>
                                        <p:tgtEl>
                                          <p:spTgt spid="19"/>
                                        </p:tgtEl>
                                        <p:attrNameLst>
                                          <p:attrName>style.visibility</p:attrName>
                                        </p:attrNameLst>
                                      </p:cBhvr>
                                      <p:to>
                                        <p:strVal val="visible"/>
                                      </p:to>
                                    </p:set>
                                    <p:animEffect transition="in" filter="fade">
                                      <p:cBhvr>
                                        <p:cTn id="104" dur="500"/>
                                        <p:tgtEl>
                                          <p:spTgt spid="19"/>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xit" presetSubtype="0" fill="hold" grpId="1" nodeType="clickEffect">
                                  <p:stCondLst>
                                    <p:cond delay="0"/>
                                  </p:stCondLst>
                                  <p:childTnLst>
                                    <p:animEffect transition="out" filter="fade">
                                      <p:cBhvr>
                                        <p:cTn id="108" dur="500"/>
                                        <p:tgtEl>
                                          <p:spTgt spid="17"/>
                                        </p:tgtEl>
                                      </p:cBhvr>
                                    </p:animEffect>
                                    <p:set>
                                      <p:cBhvr>
                                        <p:cTn id="109" dur="1" fill="hold">
                                          <p:stCondLst>
                                            <p:cond delay="499"/>
                                          </p:stCondLst>
                                        </p:cTn>
                                        <p:tgtEl>
                                          <p:spTgt spid="17"/>
                                        </p:tgtEl>
                                        <p:attrNameLst>
                                          <p:attrName>style.visibility</p:attrName>
                                        </p:attrNameLst>
                                      </p:cBhvr>
                                      <p:to>
                                        <p:strVal val="hidden"/>
                                      </p:to>
                                    </p:set>
                                  </p:childTnLst>
                                </p:cTn>
                              </p:par>
                              <p:par>
                                <p:cTn id="110" presetID="10" presetClass="exit" presetSubtype="0" fill="hold" grpId="1" nodeType="withEffect">
                                  <p:stCondLst>
                                    <p:cond delay="0"/>
                                  </p:stCondLst>
                                  <p:childTnLst>
                                    <p:animEffect transition="out" filter="fade">
                                      <p:cBhvr>
                                        <p:cTn id="111" dur="500"/>
                                        <p:tgtEl>
                                          <p:spTgt spid="18"/>
                                        </p:tgtEl>
                                      </p:cBhvr>
                                    </p:animEffect>
                                    <p:set>
                                      <p:cBhvr>
                                        <p:cTn id="112" dur="1" fill="hold">
                                          <p:stCondLst>
                                            <p:cond delay="499"/>
                                          </p:stCondLst>
                                        </p:cTn>
                                        <p:tgtEl>
                                          <p:spTgt spid="18"/>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10" presetClass="exit" presetSubtype="0" fill="hold" grpId="1" nodeType="clickEffect">
                                  <p:stCondLst>
                                    <p:cond delay="0"/>
                                  </p:stCondLst>
                                  <p:childTnLst>
                                    <p:animEffect transition="out" filter="fade">
                                      <p:cBhvr>
                                        <p:cTn id="116" dur="500"/>
                                        <p:tgtEl>
                                          <p:spTgt spid="9"/>
                                        </p:tgtEl>
                                      </p:cBhvr>
                                    </p:animEffect>
                                    <p:set>
                                      <p:cBhvr>
                                        <p:cTn id="117" dur="1" fill="hold">
                                          <p:stCondLst>
                                            <p:cond delay="499"/>
                                          </p:stCondLst>
                                        </p:cTn>
                                        <p:tgtEl>
                                          <p:spTgt spid="9"/>
                                        </p:tgtEl>
                                        <p:attrNameLst>
                                          <p:attrName>style.visibility</p:attrName>
                                        </p:attrNameLst>
                                      </p:cBhvr>
                                      <p:to>
                                        <p:strVal val="hidden"/>
                                      </p:to>
                                    </p:set>
                                  </p:childTnLst>
                                </p:cTn>
                              </p:par>
                              <p:par>
                                <p:cTn id="118" presetID="10" presetClass="exit" presetSubtype="0" fill="hold" grpId="1" nodeType="withEffect">
                                  <p:stCondLst>
                                    <p:cond delay="0"/>
                                  </p:stCondLst>
                                  <p:childTnLst>
                                    <p:animEffect transition="out" filter="fade">
                                      <p:cBhvr>
                                        <p:cTn id="119" dur="500"/>
                                        <p:tgtEl>
                                          <p:spTgt spid="20"/>
                                        </p:tgtEl>
                                      </p:cBhvr>
                                    </p:animEffect>
                                    <p:set>
                                      <p:cBhvr>
                                        <p:cTn id="120" dur="1" fill="hold">
                                          <p:stCondLst>
                                            <p:cond delay="499"/>
                                          </p:stCondLst>
                                        </p:cTn>
                                        <p:tgtEl>
                                          <p:spTgt spid="20"/>
                                        </p:tgtEl>
                                        <p:attrNameLst>
                                          <p:attrName>style.visibility</p:attrName>
                                        </p:attrNameLst>
                                      </p:cBhvr>
                                      <p:to>
                                        <p:strVal val="hidden"/>
                                      </p:to>
                                    </p:set>
                                  </p:childTnLst>
                                </p:cTn>
                              </p:par>
                            </p:childTnLst>
                          </p:cTn>
                        </p:par>
                      </p:childTnLst>
                    </p:cTn>
                  </p:par>
                  <p:par>
                    <p:cTn id="121" fill="hold">
                      <p:stCondLst>
                        <p:cond delay="indefinite"/>
                      </p:stCondLst>
                      <p:childTnLst>
                        <p:par>
                          <p:cTn id="122" fill="hold">
                            <p:stCondLst>
                              <p:cond delay="0"/>
                            </p:stCondLst>
                            <p:childTnLst>
                              <p:par>
                                <p:cTn id="123" presetID="10" presetClass="entr" presetSubtype="0" fill="hold" grpId="0" nodeType="clickEffect">
                                  <p:stCondLst>
                                    <p:cond delay="0"/>
                                  </p:stCondLst>
                                  <p:childTnLst>
                                    <p:set>
                                      <p:cBhvr>
                                        <p:cTn id="124" dur="1" fill="hold">
                                          <p:stCondLst>
                                            <p:cond delay="0"/>
                                          </p:stCondLst>
                                        </p:cTn>
                                        <p:tgtEl>
                                          <p:spTgt spid="21"/>
                                        </p:tgtEl>
                                        <p:attrNameLst>
                                          <p:attrName>style.visibility</p:attrName>
                                        </p:attrNameLst>
                                      </p:cBhvr>
                                      <p:to>
                                        <p:strVal val="visible"/>
                                      </p:to>
                                    </p:set>
                                    <p:animEffect transition="in" filter="fade">
                                      <p:cBhvr>
                                        <p:cTn id="125" dur="500"/>
                                        <p:tgtEl>
                                          <p:spTgt spid="21"/>
                                        </p:tgtEl>
                                      </p:cBhvr>
                                    </p:animEffect>
                                  </p:childTnLst>
                                </p:cTn>
                              </p:par>
                            </p:childTnLst>
                          </p:cTn>
                        </p:par>
                      </p:childTnLst>
                    </p:cTn>
                  </p:par>
                  <p:par>
                    <p:cTn id="126" fill="hold">
                      <p:stCondLst>
                        <p:cond delay="indefinite"/>
                      </p:stCondLst>
                      <p:childTnLst>
                        <p:par>
                          <p:cTn id="127" fill="hold">
                            <p:stCondLst>
                              <p:cond delay="0"/>
                            </p:stCondLst>
                            <p:childTnLst>
                              <p:par>
                                <p:cTn id="128" presetID="42" presetClass="entr" presetSubtype="0" fill="hold" grpId="0" nodeType="clickEffect">
                                  <p:stCondLst>
                                    <p:cond delay="0"/>
                                  </p:stCondLst>
                                  <p:childTnLst>
                                    <p:set>
                                      <p:cBhvr>
                                        <p:cTn id="129" dur="1" fill="hold">
                                          <p:stCondLst>
                                            <p:cond delay="0"/>
                                          </p:stCondLst>
                                        </p:cTn>
                                        <p:tgtEl>
                                          <p:spTgt spid="22"/>
                                        </p:tgtEl>
                                        <p:attrNameLst>
                                          <p:attrName>style.visibility</p:attrName>
                                        </p:attrNameLst>
                                      </p:cBhvr>
                                      <p:to>
                                        <p:strVal val="visible"/>
                                      </p:to>
                                    </p:set>
                                    <p:animEffect transition="in" filter="fade">
                                      <p:cBhvr>
                                        <p:cTn id="130" dur="1000"/>
                                        <p:tgtEl>
                                          <p:spTgt spid="22"/>
                                        </p:tgtEl>
                                      </p:cBhvr>
                                    </p:animEffect>
                                    <p:anim calcmode="lin" valueType="num">
                                      <p:cBhvr>
                                        <p:cTn id="131" dur="1000" fill="hold"/>
                                        <p:tgtEl>
                                          <p:spTgt spid="22"/>
                                        </p:tgtEl>
                                        <p:attrNameLst>
                                          <p:attrName>ppt_x</p:attrName>
                                        </p:attrNameLst>
                                      </p:cBhvr>
                                      <p:tavLst>
                                        <p:tav tm="0">
                                          <p:val>
                                            <p:strVal val="#ppt_x"/>
                                          </p:val>
                                        </p:tav>
                                        <p:tav tm="100000">
                                          <p:val>
                                            <p:strVal val="#ppt_x"/>
                                          </p:val>
                                        </p:tav>
                                      </p:tavLst>
                                    </p:anim>
                                    <p:anim calcmode="lin" valueType="num">
                                      <p:cBhvr>
                                        <p:cTn id="13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p:bldP spid="9" grpId="1"/>
      <p:bldP spid="10" grpId="0" animBg="1"/>
      <p:bldP spid="10" grpId="1" animBg="1"/>
      <p:bldP spid="11" grpId="0" animBg="1"/>
      <p:bldP spid="13" grpId="0" animBg="1"/>
      <p:bldP spid="13" grpId="1" animBg="1"/>
      <p:bldP spid="14" grpId="0" animBg="1"/>
      <p:bldP spid="14" grpId="1" animBg="1"/>
      <p:bldP spid="15" grpId="0" animBg="1"/>
      <p:bldP spid="17" grpId="0" animBg="1"/>
      <p:bldP spid="17" grpId="1" animBg="1"/>
      <p:bldP spid="18" grpId="0" animBg="1"/>
      <p:bldP spid="18" grpId="1" animBg="1"/>
      <p:bldP spid="19" grpId="0" animBg="1"/>
      <p:bldP spid="20" grpId="0"/>
      <p:bldP spid="20" grpId="1"/>
      <p:bldP spid="21" grpId="0" animBg="1"/>
      <p:bldP spid="7" grpId="0" animBg="1"/>
      <p:bldP spid="12" grpId="0" animBg="1"/>
      <p:bldP spid="16" grpId="0" animBg="1"/>
      <p:bldP spid="2" grpId="0" animBg="1"/>
      <p:bldP spid="2" grpId="1" animBg="1"/>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标题 57345"/>
          <p:cNvSpPr>
            <a:spLocks noGrp="1" noChangeArrowheads="1"/>
          </p:cNvSpPr>
          <p:nvPr>
            <p:ph type="title"/>
          </p:nvPr>
        </p:nvSpPr>
        <p:spPr>
          <a:xfrm>
            <a:off x="316328" y="284085"/>
            <a:ext cx="10336876" cy="1054386"/>
          </a:xfrm>
        </p:spPr>
        <p:txBody>
          <a:bodyPr>
            <a:normAutofit/>
          </a:bodyPr>
          <a:lstStyle/>
          <a:p>
            <a:pPr eaLnBrk="1" hangingPunct="1"/>
            <a:r>
              <a:rPr lang="en-GB" altLang="zh-CN" sz="3600" dirty="0">
                <a:solidFill>
                  <a:srgbClr val="C00000"/>
                </a:solidFill>
              </a:rPr>
              <a:t>Marking coordinates in the second quadrant</a:t>
            </a:r>
            <a:endParaRPr lang="zh-CN" altLang="en-US" sz="3600" dirty="0">
              <a:solidFill>
                <a:srgbClr val="C00000"/>
              </a:solidFill>
            </a:endParaRPr>
          </a:p>
        </p:txBody>
      </p:sp>
      <p:pic>
        <p:nvPicPr>
          <p:cNvPr id="17" name="Picture 16">
            <a:extLst>
              <a:ext uri="{FF2B5EF4-FFF2-40B4-BE49-F238E27FC236}">
                <a16:creationId xmlns:a16="http://schemas.microsoft.com/office/drawing/2014/main" id="{A00529FC-DCC3-4931-88BB-AC5D56E4929E}"/>
              </a:ext>
            </a:extLst>
          </p:cNvPr>
          <p:cNvPicPr>
            <a:picLocks noChangeAspect="1"/>
          </p:cNvPicPr>
          <p:nvPr/>
        </p:nvPicPr>
        <p:blipFill rotWithShape="1">
          <a:blip r:embed="rId3"/>
          <a:srcRect l="31563" t="30666" r="55817" b="24148"/>
          <a:stretch/>
        </p:blipFill>
        <p:spPr>
          <a:xfrm>
            <a:off x="1897713" y="1528911"/>
            <a:ext cx="2458591" cy="4951799"/>
          </a:xfrm>
          <a:prstGeom prst="rect">
            <a:avLst/>
          </a:prstGeom>
        </p:spPr>
      </p:pic>
      <p:sp>
        <p:nvSpPr>
          <p:cNvPr id="56" name="TextBox 55">
            <a:extLst>
              <a:ext uri="{FF2B5EF4-FFF2-40B4-BE49-F238E27FC236}">
                <a16:creationId xmlns:a16="http://schemas.microsoft.com/office/drawing/2014/main" id="{D7A37AC2-5937-485E-91E0-6AFBBA73832E}"/>
              </a:ext>
            </a:extLst>
          </p:cNvPr>
          <p:cNvSpPr txBox="1"/>
          <p:nvPr/>
        </p:nvSpPr>
        <p:spPr>
          <a:xfrm>
            <a:off x="3724404" y="1064359"/>
            <a:ext cx="841261" cy="369332"/>
          </a:xfrm>
          <a:prstGeom prst="rect">
            <a:avLst/>
          </a:prstGeom>
          <a:noFill/>
        </p:spPr>
        <p:txBody>
          <a:bodyPr wrap="square" rtlCol="0">
            <a:spAutoFit/>
          </a:bodyPr>
          <a:lstStyle/>
          <a:p>
            <a:r>
              <a:rPr lang="en-GB" dirty="0">
                <a:solidFill>
                  <a:schemeClr val="tx2"/>
                </a:solidFill>
              </a:rPr>
              <a:t>y-axis</a:t>
            </a:r>
          </a:p>
        </p:txBody>
      </p:sp>
      <p:sp>
        <p:nvSpPr>
          <p:cNvPr id="57" name="TextBox 56">
            <a:extLst>
              <a:ext uri="{FF2B5EF4-FFF2-40B4-BE49-F238E27FC236}">
                <a16:creationId xmlns:a16="http://schemas.microsoft.com/office/drawing/2014/main" id="{B46566FE-9C89-44BF-BC1B-6D485995F9C2}"/>
              </a:ext>
            </a:extLst>
          </p:cNvPr>
          <p:cNvSpPr txBox="1"/>
          <p:nvPr/>
        </p:nvSpPr>
        <p:spPr>
          <a:xfrm>
            <a:off x="1079714" y="5902271"/>
            <a:ext cx="841261" cy="369332"/>
          </a:xfrm>
          <a:prstGeom prst="rect">
            <a:avLst/>
          </a:prstGeom>
          <a:noFill/>
        </p:spPr>
        <p:txBody>
          <a:bodyPr wrap="square" rtlCol="0">
            <a:spAutoFit/>
          </a:bodyPr>
          <a:lstStyle/>
          <a:p>
            <a:r>
              <a:rPr lang="en-GB" dirty="0">
                <a:solidFill>
                  <a:schemeClr val="tx2"/>
                </a:solidFill>
              </a:rPr>
              <a:t>x-axis</a:t>
            </a:r>
          </a:p>
        </p:txBody>
      </p:sp>
      <p:sp>
        <p:nvSpPr>
          <p:cNvPr id="23" name="TextBox 22">
            <a:extLst>
              <a:ext uri="{FF2B5EF4-FFF2-40B4-BE49-F238E27FC236}">
                <a16:creationId xmlns:a16="http://schemas.microsoft.com/office/drawing/2014/main" id="{EAFEACC3-8C3D-4D12-8BF3-C6E68F4CFD44}"/>
              </a:ext>
            </a:extLst>
          </p:cNvPr>
          <p:cNvSpPr txBox="1"/>
          <p:nvPr/>
        </p:nvSpPr>
        <p:spPr>
          <a:xfrm>
            <a:off x="5953991" y="1528911"/>
            <a:ext cx="5921680" cy="4093428"/>
          </a:xfrm>
          <a:prstGeom prst="rect">
            <a:avLst/>
          </a:prstGeom>
          <a:noFill/>
        </p:spPr>
        <p:txBody>
          <a:bodyPr wrap="square" rtlCol="0">
            <a:spAutoFit/>
          </a:bodyPr>
          <a:lstStyle/>
          <a:p>
            <a:r>
              <a:rPr lang="en-GB" sz="2000" dirty="0">
                <a:solidFill>
                  <a:srgbClr val="C00000"/>
                </a:solidFill>
              </a:rPr>
              <a:t>Now we are going to try and plot these four coordinates.</a:t>
            </a:r>
          </a:p>
          <a:p>
            <a:endParaRPr lang="en-GB" sz="2000" dirty="0">
              <a:solidFill>
                <a:srgbClr val="C00000"/>
              </a:solidFill>
            </a:endParaRPr>
          </a:p>
          <a:p>
            <a:r>
              <a:rPr lang="en-GB" sz="2000" dirty="0">
                <a:solidFill>
                  <a:srgbClr val="C00000"/>
                </a:solidFill>
              </a:rPr>
              <a:t>(-3, 8)</a:t>
            </a:r>
          </a:p>
          <a:p>
            <a:endParaRPr lang="en-GB" sz="2000" dirty="0">
              <a:solidFill>
                <a:srgbClr val="C00000"/>
              </a:solidFill>
            </a:endParaRPr>
          </a:p>
          <a:p>
            <a:r>
              <a:rPr lang="en-GB" sz="2000" dirty="0">
                <a:solidFill>
                  <a:srgbClr val="C00000"/>
                </a:solidFill>
              </a:rPr>
              <a:t>(-5, 6)</a:t>
            </a:r>
          </a:p>
          <a:p>
            <a:endParaRPr lang="en-GB" sz="2000" dirty="0">
              <a:solidFill>
                <a:srgbClr val="C00000"/>
              </a:solidFill>
            </a:endParaRPr>
          </a:p>
          <a:p>
            <a:r>
              <a:rPr lang="en-GB" sz="2000" dirty="0">
                <a:solidFill>
                  <a:srgbClr val="C00000"/>
                </a:solidFill>
              </a:rPr>
              <a:t>(-3, 4)</a:t>
            </a:r>
          </a:p>
          <a:p>
            <a:endParaRPr lang="en-GB" sz="2000" dirty="0">
              <a:solidFill>
                <a:srgbClr val="C00000"/>
              </a:solidFill>
            </a:endParaRPr>
          </a:p>
          <a:p>
            <a:r>
              <a:rPr lang="en-GB" sz="2000" dirty="0">
                <a:solidFill>
                  <a:srgbClr val="C00000"/>
                </a:solidFill>
              </a:rPr>
              <a:t>(-1, 6)</a:t>
            </a:r>
          </a:p>
          <a:p>
            <a:endParaRPr lang="en-GB" sz="2000" dirty="0">
              <a:solidFill>
                <a:srgbClr val="C00000"/>
              </a:solidFill>
            </a:endParaRPr>
          </a:p>
          <a:p>
            <a:r>
              <a:rPr lang="en-GB" sz="2000" dirty="0">
                <a:solidFill>
                  <a:srgbClr val="C00000"/>
                </a:solidFill>
              </a:rPr>
              <a:t>Connect these plots to create a quadrilateral, can you name the shape of this quadrilateral?</a:t>
            </a:r>
          </a:p>
        </p:txBody>
      </p:sp>
      <p:pic>
        <p:nvPicPr>
          <p:cNvPr id="29" name="Picture 28">
            <a:extLst>
              <a:ext uri="{FF2B5EF4-FFF2-40B4-BE49-F238E27FC236}">
                <a16:creationId xmlns:a16="http://schemas.microsoft.com/office/drawing/2014/main" id="{23E8EA74-3971-4068-8B3A-EDA87911E1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10686" y="267294"/>
            <a:ext cx="1442518" cy="1071177"/>
          </a:xfrm>
          <a:prstGeom prst="rect">
            <a:avLst/>
          </a:prstGeom>
        </p:spPr>
      </p:pic>
    </p:spTree>
    <p:extLst>
      <p:ext uri="{BB962C8B-B14F-4D97-AF65-F5344CB8AC3E}">
        <p14:creationId xmlns:p14="http://schemas.microsoft.com/office/powerpoint/2010/main" val="2374810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wipe(down)">
                                      <p:cBhvr>
                                        <p:cTn id="7" dur="500"/>
                                        <p:tgtEl>
                                          <p:spTgt spid="1536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3">
                                            <p:txEl>
                                              <p:pRg st="0" end="0"/>
                                            </p:txEl>
                                          </p:spTgt>
                                        </p:tgtEl>
                                        <p:attrNameLst>
                                          <p:attrName>style.visibility</p:attrName>
                                        </p:attrNameLst>
                                      </p:cBhvr>
                                      <p:to>
                                        <p:strVal val="visible"/>
                                      </p:to>
                                    </p:set>
                                    <p:animEffect transition="in" filter="wipe(down)">
                                      <p:cBhvr>
                                        <p:cTn id="11" dur="500"/>
                                        <p:tgtEl>
                                          <p:spTgt spid="2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23">
                                            <p:txEl>
                                              <p:pRg st="2" end="2"/>
                                            </p:txEl>
                                          </p:spTgt>
                                        </p:tgtEl>
                                        <p:attrNameLst>
                                          <p:attrName>style.visibility</p:attrName>
                                        </p:attrNameLst>
                                      </p:cBhvr>
                                      <p:to>
                                        <p:strVal val="visible"/>
                                      </p:to>
                                    </p:set>
                                    <p:animEffect transition="in" filter="wipe(down)">
                                      <p:cBhvr>
                                        <p:cTn id="16" dur="500"/>
                                        <p:tgtEl>
                                          <p:spTgt spid="2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3">
                                            <p:txEl>
                                              <p:pRg st="4" end="4"/>
                                            </p:txEl>
                                          </p:spTgt>
                                        </p:tgtEl>
                                        <p:attrNameLst>
                                          <p:attrName>style.visibility</p:attrName>
                                        </p:attrNameLst>
                                      </p:cBhvr>
                                      <p:to>
                                        <p:strVal val="visible"/>
                                      </p:to>
                                    </p:set>
                                    <p:animEffect transition="in" filter="wipe(down)">
                                      <p:cBhvr>
                                        <p:cTn id="21" dur="500"/>
                                        <p:tgtEl>
                                          <p:spTgt spid="2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23">
                                            <p:txEl>
                                              <p:pRg st="6" end="6"/>
                                            </p:txEl>
                                          </p:spTgt>
                                        </p:tgtEl>
                                        <p:attrNameLst>
                                          <p:attrName>style.visibility</p:attrName>
                                        </p:attrNameLst>
                                      </p:cBhvr>
                                      <p:to>
                                        <p:strVal val="visible"/>
                                      </p:to>
                                    </p:set>
                                    <p:animEffect transition="in" filter="wipe(down)">
                                      <p:cBhvr>
                                        <p:cTn id="26" dur="500"/>
                                        <p:tgtEl>
                                          <p:spTgt spid="23">
                                            <p:txEl>
                                              <p:pRg st="6" end="6"/>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3">
                                            <p:txEl>
                                              <p:pRg st="8" end="8"/>
                                            </p:txEl>
                                          </p:spTgt>
                                        </p:tgtEl>
                                        <p:attrNameLst>
                                          <p:attrName>style.visibility</p:attrName>
                                        </p:attrNameLst>
                                      </p:cBhvr>
                                      <p:to>
                                        <p:strVal val="visible"/>
                                      </p:to>
                                    </p:set>
                                    <p:animEffect transition="in" filter="wipe(down)">
                                      <p:cBhvr>
                                        <p:cTn id="31" dur="500"/>
                                        <p:tgtEl>
                                          <p:spTgt spid="23">
                                            <p:txEl>
                                              <p:pRg st="8" end="8"/>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3">
                                            <p:txEl>
                                              <p:pRg st="10" end="10"/>
                                            </p:txEl>
                                          </p:spTgt>
                                        </p:tgtEl>
                                        <p:attrNameLst>
                                          <p:attrName>style.visibility</p:attrName>
                                        </p:attrNameLst>
                                      </p:cBhvr>
                                      <p:to>
                                        <p:strVal val="visible"/>
                                      </p:to>
                                    </p:set>
                                    <p:animEffect transition="in" filter="wipe(down)">
                                      <p:cBhvr>
                                        <p:cTn id="36" dur="500"/>
                                        <p:tgtEl>
                                          <p:spTgt spid="2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5650" y="253136"/>
            <a:ext cx="5718067" cy="5933144"/>
          </a:xfrm>
          <a:prstGeom prst="rect">
            <a:avLst/>
          </a:prstGeom>
        </p:spPr>
      </p:pic>
      <mc:AlternateContent xmlns:mc="http://schemas.openxmlformats.org/markup-compatibility/2006" xmlns:a14="http://schemas.microsoft.com/office/drawing/2010/main">
        <mc:Choice Requires="a14">
          <p:sp>
            <p:nvSpPr>
              <p:cNvPr id="4" name="TextBox 3"/>
              <p:cNvSpPr txBox="1"/>
              <p:nvPr/>
            </p:nvSpPr>
            <p:spPr>
              <a:xfrm>
                <a:off x="7736871" y="2450550"/>
                <a:ext cx="2210279" cy="1200329"/>
              </a:xfrm>
              <a:prstGeom prst="rect">
                <a:avLst/>
              </a:prstGeom>
              <a:noFill/>
            </p:spPr>
            <p:txBody>
              <a:bodyPr wrap="square" rtlCol="0">
                <a:spAutoFit/>
              </a:bodyPr>
              <a:lstStyle/>
              <a:p>
                <a:pPr algn="ctr"/>
                <a:r>
                  <a:rPr lang="en-GB" sz="2400" dirty="0"/>
                  <a:t>Reflect the shape in the </a:t>
                </a:r>
              </a:p>
              <a:p>
                <a:pPr algn="ctr"/>
                <a14:m>
                  <m:oMath xmlns:m="http://schemas.openxmlformats.org/officeDocument/2006/math">
                    <m:r>
                      <a:rPr lang="en-GB" sz="2400" i="1">
                        <a:latin typeface="Cambria Math" panose="02040503050406030204" pitchFamily="18" charset="0"/>
                      </a:rPr>
                      <m:t>𝑦</m:t>
                    </m:r>
                  </m:oMath>
                </a14:m>
                <a:r>
                  <a:rPr lang="en-GB" sz="2400" dirty="0"/>
                  <a:t>-axis</a:t>
                </a:r>
              </a:p>
            </p:txBody>
          </p:sp>
        </mc:Choice>
        <mc:Fallback xmlns="">
          <p:sp>
            <p:nvSpPr>
              <p:cNvPr id="4" name="TextBox 3"/>
              <p:cNvSpPr txBox="1">
                <a:spLocks noRot="1" noChangeAspect="1" noMove="1" noResize="1" noEditPoints="1" noAdjustHandles="1" noChangeArrowheads="1" noChangeShapeType="1" noTextEdit="1"/>
              </p:cNvSpPr>
              <p:nvPr/>
            </p:nvSpPr>
            <p:spPr>
              <a:xfrm>
                <a:off x="7736871" y="2450550"/>
                <a:ext cx="2210279" cy="1200329"/>
              </a:xfrm>
              <a:prstGeom prst="rect">
                <a:avLst/>
              </a:prstGeom>
              <a:blipFill>
                <a:blip r:embed="rId4"/>
                <a:stretch>
                  <a:fillRect t="-4061" b="-10660"/>
                </a:stretch>
              </a:blipFill>
            </p:spPr>
            <p:txBody>
              <a:bodyPr/>
              <a:lstStyle/>
              <a:p>
                <a:r>
                  <a:rPr lang="en-GB">
                    <a:noFill/>
                  </a:rPr>
                  <a:t> </a:t>
                </a:r>
              </a:p>
            </p:txBody>
          </p:sp>
        </mc:Fallback>
      </mc:AlternateContent>
      <p:cxnSp>
        <p:nvCxnSpPr>
          <p:cNvPr id="5" name="Straight Connector 4"/>
          <p:cNvCxnSpPr/>
          <p:nvPr/>
        </p:nvCxnSpPr>
        <p:spPr>
          <a:xfrm flipV="1">
            <a:off x="5205563" y="577719"/>
            <a:ext cx="0" cy="534572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Right Arrow 5"/>
          <p:cNvSpPr/>
          <p:nvPr/>
        </p:nvSpPr>
        <p:spPr>
          <a:xfrm>
            <a:off x="4705258" y="2273590"/>
            <a:ext cx="466962" cy="45719"/>
          </a:xfrm>
          <a:prstGeom prst="rightArrow">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7" name="TextBox 6"/>
          <p:cNvSpPr txBox="1"/>
          <p:nvPr/>
        </p:nvSpPr>
        <p:spPr>
          <a:xfrm>
            <a:off x="3535307" y="1812446"/>
            <a:ext cx="2210279" cy="461665"/>
          </a:xfrm>
          <a:prstGeom prst="rect">
            <a:avLst/>
          </a:prstGeom>
          <a:noFill/>
        </p:spPr>
        <p:txBody>
          <a:bodyPr wrap="square" rtlCol="0">
            <a:spAutoFit/>
          </a:bodyPr>
          <a:lstStyle/>
          <a:p>
            <a:pPr algn="ctr"/>
            <a:r>
              <a:rPr lang="en-GB" sz="2400" dirty="0"/>
              <a:t>2 away</a:t>
            </a:r>
          </a:p>
        </p:txBody>
      </p:sp>
      <p:sp>
        <p:nvSpPr>
          <p:cNvPr id="8" name="Right Arrow 7"/>
          <p:cNvSpPr/>
          <p:nvPr/>
        </p:nvSpPr>
        <p:spPr>
          <a:xfrm>
            <a:off x="5225589" y="2273590"/>
            <a:ext cx="466962" cy="45719"/>
          </a:xfrm>
          <a:prstGeom prst="rightArrow">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9" name="Multiply 8"/>
          <p:cNvSpPr/>
          <p:nvPr/>
        </p:nvSpPr>
        <p:spPr>
          <a:xfrm>
            <a:off x="5578751" y="2179912"/>
            <a:ext cx="248124" cy="248124"/>
          </a:xfrm>
          <a:prstGeom prst="mathMultiply">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0" name="Parallelogram 9"/>
          <p:cNvSpPr/>
          <p:nvPr/>
        </p:nvSpPr>
        <p:spPr>
          <a:xfrm>
            <a:off x="3684494" y="2289714"/>
            <a:ext cx="993531" cy="773723"/>
          </a:xfrm>
          <a:prstGeom prst="parallelogram">
            <a:avLst>
              <a:gd name="adj" fmla="val 32955"/>
            </a:avLst>
          </a:prstGeom>
          <a:solidFill>
            <a:schemeClr val="accent1">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2" name="Right Arrow 11"/>
          <p:cNvSpPr/>
          <p:nvPr/>
        </p:nvSpPr>
        <p:spPr>
          <a:xfrm>
            <a:off x="4462367" y="3035290"/>
            <a:ext cx="720469" cy="45719"/>
          </a:xfrm>
          <a:prstGeom prst="rightArrow">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3" name="TextBox 12"/>
          <p:cNvSpPr txBox="1"/>
          <p:nvPr/>
        </p:nvSpPr>
        <p:spPr>
          <a:xfrm>
            <a:off x="3456271" y="2988875"/>
            <a:ext cx="2210279" cy="461665"/>
          </a:xfrm>
          <a:prstGeom prst="rect">
            <a:avLst/>
          </a:prstGeom>
          <a:noFill/>
        </p:spPr>
        <p:txBody>
          <a:bodyPr wrap="square" rtlCol="0">
            <a:spAutoFit/>
          </a:bodyPr>
          <a:lstStyle/>
          <a:p>
            <a:pPr algn="ctr"/>
            <a:r>
              <a:rPr lang="en-GB" sz="2400" dirty="0"/>
              <a:t>3 away</a:t>
            </a:r>
          </a:p>
        </p:txBody>
      </p:sp>
      <p:sp>
        <p:nvSpPr>
          <p:cNvPr id="14" name="Right Arrow 13"/>
          <p:cNvSpPr/>
          <p:nvPr/>
        </p:nvSpPr>
        <p:spPr>
          <a:xfrm>
            <a:off x="5220530" y="3035290"/>
            <a:ext cx="732924" cy="45719"/>
          </a:xfrm>
          <a:prstGeom prst="rightArrow">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5" name="Multiply 14"/>
          <p:cNvSpPr/>
          <p:nvPr/>
        </p:nvSpPr>
        <p:spPr>
          <a:xfrm>
            <a:off x="5835084" y="2944829"/>
            <a:ext cx="248124" cy="248124"/>
          </a:xfrm>
          <a:prstGeom prst="mathMultiply">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7" name="Right Arrow 16"/>
          <p:cNvSpPr/>
          <p:nvPr/>
        </p:nvSpPr>
        <p:spPr>
          <a:xfrm>
            <a:off x="3719042" y="3035290"/>
            <a:ext cx="1456165" cy="45719"/>
          </a:xfrm>
          <a:prstGeom prst="rightArrow">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8" name="TextBox 17"/>
          <p:cNvSpPr txBox="1"/>
          <p:nvPr/>
        </p:nvSpPr>
        <p:spPr>
          <a:xfrm>
            <a:off x="2039331" y="2790762"/>
            <a:ext cx="2210279" cy="461665"/>
          </a:xfrm>
          <a:prstGeom prst="rect">
            <a:avLst/>
          </a:prstGeom>
          <a:noFill/>
        </p:spPr>
        <p:txBody>
          <a:bodyPr wrap="square" rtlCol="0">
            <a:spAutoFit/>
          </a:bodyPr>
          <a:lstStyle/>
          <a:p>
            <a:pPr algn="ctr"/>
            <a:r>
              <a:rPr lang="en-GB" sz="2400" dirty="0"/>
              <a:t>6 away</a:t>
            </a:r>
          </a:p>
        </p:txBody>
      </p:sp>
      <p:sp>
        <p:nvSpPr>
          <p:cNvPr id="19" name="Right Arrow 18"/>
          <p:cNvSpPr/>
          <p:nvPr/>
        </p:nvSpPr>
        <p:spPr>
          <a:xfrm>
            <a:off x="5228293" y="3035290"/>
            <a:ext cx="1501631" cy="45719"/>
          </a:xfrm>
          <a:prstGeom prst="rightArrow">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0" name="Multiply 19"/>
          <p:cNvSpPr/>
          <p:nvPr/>
        </p:nvSpPr>
        <p:spPr>
          <a:xfrm>
            <a:off x="6568008" y="2939374"/>
            <a:ext cx="248124" cy="248124"/>
          </a:xfrm>
          <a:prstGeom prst="mathMultiply">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2" name="Right Arrow 21"/>
          <p:cNvSpPr/>
          <p:nvPr/>
        </p:nvSpPr>
        <p:spPr>
          <a:xfrm>
            <a:off x="3933656" y="2273590"/>
            <a:ext cx="1238565" cy="45719"/>
          </a:xfrm>
          <a:prstGeom prst="rightArrow">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3" name="TextBox 22"/>
          <p:cNvSpPr txBox="1"/>
          <p:nvPr/>
        </p:nvSpPr>
        <p:spPr>
          <a:xfrm>
            <a:off x="2298596" y="2026473"/>
            <a:ext cx="2210279" cy="461665"/>
          </a:xfrm>
          <a:prstGeom prst="rect">
            <a:avLst/>
          </a:prstGeom>
          <a:noFill/>
        </p:spPr>
        <p:txBody>
          <a:bodyPr wrap="square" rtlCol="0">
            <a:spAutoFit/>
          </a:bodyPr>
          <a:lstStyle/>
          <a:p>
            <a:pPr algn="ctr"/>
            <a:r>
              <a:rPr lang="en-GB" sz="2400" dirty="0"/>
              <a:t>5 away</a:t>
            </a:r>
          </a:p>
        </p:txBody>
      </p:sp>
      <p:sp>
        <p:nvSpPr>
          <p:cNvPr id="24" name="Right Arrow 23"/>
          <p:cNvSpPr/>
          <p:nvPr/>
        </p:nvSpPr>
        <p:spPr>
          <a:xfrm>
            <a:off x="5238907" y="2273590"/>
            <a:ext cx="1185500" cy="45719"/>
          </a:xfrm>
          <a:prstGeom prst="rightArrow">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5" name="Multiply 24"/>
          <p:cNvSpPr/>
          <p:nvPr/>
        </p:nvSpPr>
        <p:spPr>
          <a:xfrm>
            <a:off x="6327328" y="2161255"/>
            <a:ext cx="248124" cy="248124"/>
          </a:xfrm>
          <a:prstGeom prst="mathMultiply">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7" name="Parallelogram 26"/>
          <p:cNvSpPr/>
          <p:nvPr/>
        </p:nvSpPr>
        <p:spPr>
          <a:xfrm flipH="1">
            <a:off x="5733104" y="2289714"/>
            <a:ext cx="993531" cy="773723"/>
          </a:xfrm>
          <a:prstGeom prst="parallelogram">
            <a:avLst>
              <a:gd name="adj" fmla="val 32955"/>
            </a:avLst>
          </a:prstGeom>
          <a:solidFill>
            <a:schemeClr val="accent1">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1" name="Multiply 10"/>
          <p:cNvSpPr/>
          <p:nvPr/>
        </p:nvSpPr>
        <p:spPr>
          <a:xfrm>
            <a:off x="4569607" y="2165651"/>
            <a:ext cx="248124" cy="248124"/>
          </a:xfrm>
          <a:prstGeom prst="mathMultiply">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6" name="Multiply 15"/>
          <p:cNvSpPr/>
          <p:nvPr/>
        </p:nvSpPr>
        <p:spPr>
          <a:xfrm>
            <a:off x="4311595" y="2929302"/>
            <a:ext cx="248124" cy="248124"/>
          </a:xfrm>
          <a:prstGeom prst="mathMultiply">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1" name="Multiply 20"/>
          <p:cNvSpPr/>
          <p:nvPr/>
        </p:nvSpPr>
        <p:spPr>
          <a:xfrm>
            <a:off x="3571935" y="2920751"/>
            <a:ext cx="248124" cy="248124"/>
          </a:xfrm>
          <a:prstGeom prst="mathMultiply">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6" name="Multiply 25"/>
          <p:cNvSpPr/>
          <p:nvPr/>
        </p:nvSpPr>
        <p:spPr>
          <a:xfrm>
            <a:off x="3823864" y="2165651"/>
            <a:ext cx="248124" cy="248124"/>
          </a:xfrm>
          <a:prstGeom prst="mathMultiply">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1" name="Rounded Rectangular Callout 30"/>
          <p:cNvSpPr/>
          <p:nvPr/>
        </p:nvSpPr>
        <p:spPr>
          <a:xfrm>
            <a:off x="7875670" y="4297680"/>
            <a:ext cx="3047960" cy="1888600"/>
          </a:xfrm>
          <a:prstGeom prst="wedgeRoundRectCallout">
            <a:avLst>
              <a:gd name="adj1" fmla="val -130167"/>
              <a:gd name="adj2" fmla="val -107497"/>
              <a:gd name="adj3" fmla="val 16667"/>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We count how many squares each point of the shape is away from the mirror line.</a:t>
            </a:r>
          </a:p>
          <a:p>
            <a:pPr algn="ctr"/>
            <a:r>
              <a:rPr lang="en-GB" dirty="0" smtClean="0"/>
              <a:t>We then plot that point the same distance on the other side of the mirror line.</a:t>
            </a:r>
            <a:endParaRPr lang="en-GB" dirty="0"/>
          </a:p>
        </p:txBody>
      </p:sp>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0415" y="5727262"/>
            <a:ext cx="1217834" cy="904332"/>
          </a:xfrm>
          <a:prstGeom prst="rect">
            <a:avLst/>
          </a:prstGeom>
        </p:spPr>
      </p:pic>
    </p:spTree>
    <p:custDataLst>
      <p:tags r:id="rId1"/>
    </p:custDataLst>
    <p:extLst>
      <p:ext uri="{BB962C8B-B14F-4D97-AF65-F5344CB8AC3E}">
        <p14:creationId xmlns:p14="http://schemas.microsoft.com/office/powerpoint/2010/main" val="2836148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11"/>
                                        </p:tgtEl>
                                      </p:cBhvr>
                                    </p:animEffect>
                                    <p:set>
                                      <p:cBhvr>
                                        <p:cTn id="32" dur="1" fill="hold">
                                          <p:stCondLst>
                                            <p:cond delay="499"/>
                                          </p:stCondLst>
                                        </p:cTn>
                                        <p:tgtEl>
                                          <p:spTgt spid="11"/>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6"/>
                                        </p:tgtEl>
                                      </p:cBhvr>
                                    </p:animEffect>
                                    <p:set>
                                      <p:cBhvr>
                                        <p:cTn id="35" dur="1" fill="hold">
                                          <p:stCondLst>
                                            <p:cond delay="499"/>
                                          </p:stCondLst>
                                        </p:cTn>
                                        <p:tgtEl>
                                          <p:spTgt spid="6"/>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7"/>
                                        </p:tgtEl>
                                      </p:cBhvr>
                                    </p:animEffect>
                                    <p:set>
                                      <p:cBhvr>
                                        <p:cTn id="38" dur="1" fill="hold">
                                          <p:stCondLst>
                                            <p:cond delay="499"/>
                                          </p:stCondLst>
                                        </p:cTn>
                                        <p:tgtEl>
                                          <p:spTgt spid="7"/>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8"/>
                                        </p:tgtEl>
                                      </p:cBhvr>
                                    </p:animEffect>
                                    <p:set>
                                      <p:cBhvr>
                                        <p:cTn id="41" dur="1" fill="hold">
                                          <p:stCondLst>
                                            <p:cond delay="499"/>
                                          </p:stCondLst>
                                        </p:cTn>
                                        <p:tgtEl>
                                          <p:spTgt spid="8"/>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500"/>
                                        <p:tgtEl>
                                          <p:spTgt spid="12"/>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500"/>
                                        <p:tgtEl>
                                          <p:spTgt spid="13"/>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fade">
                                      <p:cBhvr>
                                        <p:cTn id="61" dur="500"/>
                                        <p:tgtEl>
                                          <p:spTgt spid="14"/>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fade">
                                      <p:cBhvr>
                                        <p:cTn id="66" dur="500"/>
                                        <p:tgtEl>
                                          <p:spTgt spid="15"/>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1" nodeType="clickEffect">
                                  <p:stCondLst>
                                    <p:cond delay="0"/>
                                  </p:stCondLst>
                                  <p:childTnLst>
                                    <p:animEffect transition="out" filter="fade">
                                      <p:cBhvr>
                                        <p:cTn id="70" dur="500"/>
                                        <p:tgtEl>
                                          <p:spTgt spid="16"/>
                                        </p:tgtEl>
                                      </p:cBhvr>
                                    </p:animEffect>
                                    <p:set>
                                      <p:cBhvr>
                                        <p:cTn id="71" dur="1" fill="hold">
                                          <p:stCondLst>
                                            <p:cond delay="499"/>
                                          </p:stCondLst>
                                        </p:cTn>
                                        <p:tgtEl>
                                          <p:spTgt spid="16"/>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12"/>
                                        </p:tgtEl>
                                      </p:cBhvr>
                                    </p:animEffect>
                                    <p:set>
                                      <p:cBhvr>
                                        <p:cTn id="74" dur="1" fill="hold">
                                          <p:stCondLst>
                                            <p:cond delay="499"/>
                                          </p:stCondLst>
                                        </p:cTn>
                                        <p:tgtEl>
                                          <p:spTgt spid="12"/>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13"/>
                                        </p:tgtEl>
                                      </p:cBhvr>
                                    </p:animEffect>
                                    <p:set>
                                      <p:cBhvr>
                                        <p:cTn id="77" dur="1" fill="hold">
                                          <p:stCondLst>
                                            <p:cond delay="499"/>
                                          </p:stCondLst>
                                        </p:cTn>
                                        <p:tgtEl>
                                          <p:spTgt spid="13"/>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14"/>
                                        </p:tgtEl>
                                      </p:cBhvr>
                                    </p:animEffect>
                                    <p:set>
                                      <p:cBhvr>
                                        <p:cTn id="80" dur="1" fill="hold">
                                          <p:stCondLst>
                                            <p:cond delay="499"/>
                                          </p:stCondLst>
                                        </p:cTn>
                                        <p:tgtEl>
                                          <p:spTgt spid="14"/>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21"/>
                                        </p:tgtEl>
                                        <p:attrNameLst>
                                          <p:attrName>style.visibility</p:attrName>
                                        </p:attrNameLst>
                                      </p:cBhvr>
                                      <p:to>
                                        <p:strVal val="visible"/>
                                      </p:to>
                                    </p:set>
                                    <p:animEffect transition="in" filter="fade">
                                      <p:cBhvr>
                                        <p:cTn id="85" dur="500"/>
                                        <p:tgtEl>
                                          <p:spTgt spid="21"/>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17"/>
                                        </p:tgtEl>
                                        <p:attrNameLst>
                                          <p:attrName>style.visibility</p:attrName>
                                        </p:attrNameLst>
                                      </p:cBhvr>
                                      <p:to>
                                        <p:strVal val="visible"/>
                                      </p:to>
                                    </p:set>
                                    <p:animEffect transition="in" filter="fade">
                                      <p:cBhvr>
                                        <p:cTn id="90" dur="500"/>
                                        <p:tgtEl>
                                          <p:spTgt spid="17"/>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18"/>
                                        </p:tgtEl>
                                        <p:attrNameLst>
                                          <p:attrName>style.visibility</p:attrName>
                                        </p:attrNameLst>
                                      </p:cBhvr>
                                      <p:to>
                                        <p:strVal val="visible"/>
                                      </p:to>
                                    </p:set>
                                    <p:animEffect transition="in" filter="fade">
                                      <p:cBhvr>
                                        <p:cTn id="95" dur="500"/>
                                        <p:tgtEl>
                                          <p:spTgt spid="18"/>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19"/>
                                        </p:tgtEl>
                                        <p:attrNameLst>
                                          <p:attrName>style.visibility</p:attrName>
                                        </p:attrNameLst>
                                      </p:cBhvr>
                                      <p:to>
                                        <p:strVal val="visible"/>
                                      </p:to>
                                    </p:set>
                                    <p:animEffect transition="in" filter="fade">
                                      <p:cBhvr>
                                        <p:cTn id="100" dur="500"/>
                                        <p:tgtEl>
                                          <p:spTgt spid="19"/>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20"/>
                                        </p:tgtEl>
                                        <p:attrNameLst>
                                          <p:attrName>style.visibility</p:attrName>
                                        </p:attrNameLst>
                                      </p:cBhvr>
                                      <p:to>
                                        <p:strVal val="visible"/>
                                      </p:to>
                                    </p:set>
                                    <p:animEffect transition="in" filter="fade">
                                      <p:cBhvr>
                                        <p:cTn id="105" dur="500"/>
                                        <p:tgtEl>
                                          <p:spTgt spid="20"/>
                                        </p:tgtEl>
                                      </p:cBhvr>
                                    </p:animEffect>
                                  </p:childTnLst>
                                </p:cTn>
                              </p:par>
                            </p:childTnLst>
                          </p:cTn>
                        </p:par>
                      </p:childTnLst>
                    </p:cTn>
                  </p:par>
                  <p:par>
                    <p:cTn id="106" fill="hold">
                      <p:stCondLst>
                        <p:cond delay="indefinite"/>
                      </p:stCondLst>
                      <p:childTnLst>
                        <p:par>
                          <p:cTn id="107" fill="hold">
                            <p:stCondLst>
                              <p:cond delay="0"/>
                            </p:stCondLst>
                            <p:childTnLst>
                              <p:par>
                                <p:cTn id="108" presetID="10" presetClass="exit" presetSubtype="0" fill="hold" grpId="1" nodeType="clickEffect">
                                  <p:stCondLst>
                                    <p:cond delay="0"/>
                                  </p:stCondLst>
                                  <p:childTnLst>
                                    <p:animEffect transition="out" filter="fade">
                                      <p:cBhvr>
                                        <p:cTn id="109" dur="500"/>
                                        <p:tgtEl>
                                          <p:spTgt spid="21"/>
                                        </p:tgtEl>
                                      </p:cBhvr>
                                    </p:animEffect>
                                    <p:set>
                                      <p:cBhvr>
                                        <p:cTn id="110" dur="1" fill="hold">
                                          <p:stCondLst>
                                            <p:cond delay="499"/>
                                          </p:stCondLst>
                                        </p:cTn>
                                        <p:tgtEl>
                                          <p:spTgt spid="21"/>
                                        </p:tgtEl>
                                        <p:attrNameLst>
                                          <p:attrName>style.visibility</p:attrName>
                                        </p:attrNameLst>
                                      </p:cBhvr>
                                      <p:to>
                                        <p:strVal val="hidden"/>
                                      </p:to>
                                    </p:set>
                                  </p:childTnLst>
                                </p:cTn>
                              </p:par>
                              <p:par>
                                <p:cTn id="111" presetID="10" presetClass="exit" presetSubtype="0" fill="hold" grpId="1" nodeType="withEffect">
                                  <p:stCondLst>
                                    <p:cond delay="0"/>
                                  </p:stCondLst>
                                  <p:childTnLst>
                                    <p:animEffect transition="out" filter="fade">
                                      <p:cBhvr>
                                        <p:cTn id="112" dur="500"/>
                                        <p:tgtEl>
                                          <p:spTgt spid="17"/>
                                        </p:tgtEl>
                                      </p:cBhvr>
                                    </p:animEffect>
                                    <p:set>
                                      <p:cBhvr>
                                        <p:cTn id="113" dur="1" fill="hold">
                                          <p:stCondLst>
                                            <p:cond delay="499"/>
                                          </p:stCondLst>
                                        </p:cTn>
                                        <p:tgtEl>
                                          <p:spTgt spid="17"/>
                                        </p:tgtEl>
                                        <p:attrNameLst>
                                          <p:attrName>style.visibility</p:attrName>
                                        </p:attrNameLst>
                                      </p:cBhvr>
                                      <p:to>
                                        <p:strVal val="hidden"/>
                                      </p:to>
                                    </p:set>
                                  </p:childTnLst>
                                </p:cTn>
                              </p:par>
                              <p:par>
                                <p:cTn id="114" presetID="10" presetClass="exit" presetSubtype="0" fill="hold" grpId="1" nodeType="withEffect">
                                  <p:stCondLst>
                                    <p:cond delay="0"/>
                                  </p:stCondLst>
                                  <p:childTnLst>
                                    <p:animEffect transition="out" filter="fade">
                                      <p:cBhvr>
                                        <p:cTn id="115" dur="500"/>
                                        <p:tgtEl>
                                          <p:spTgt spid="18"/>
                                        </p:tgtEl>
                                      </p:cBhvr>
                                    </p:animEffect>
                                    <p:set>
                                      <p:cBhvr>
                                        <p:cTn id="116" dur="1" fill="hold">
                                          <p:stCondLst>
                                            <p:cond delay="499"/>
                                          </p:stCondLst>
                                        </p:cTn>
                                        <p:tgtEl>
                                          <p:spTgt spid="18"/>
                                        </p:tgtEl>
                                        <p:attrNameLst>
                                          <p:attrName>style.visibility</p:attrName>
                                        </p:attrNameLst>
                                      </p:cBhvr>
                                      <p:to>
                                        <p:strVal val="hidden"/>
                                      </p:to>
                                    </p:set>
                                  </p:childTnLst>
                                </p:cTn>
                              </p:par>
                              <p:par>
                                <p:cTn id="117" presetID="10" presetClass="exit" presetSubtype="0" fill="hold" grpId="1" nodeType="withEffect">
                                  <p:stCondLst>
                                    <p:cond delay="0"/>
                                  </p:stCondLst>
                                  <p:childTnLst>
                                    <p:animEffect transition="out" filter="fade">
                                      <p:cBhvr>
                                        <p:cTn id="118" dur="500"/>
                                        <p:tgtEl>
                                          <p:spTgt spid="19"/>
                                        </p:tgtEl>
                                      </p:cBhvr>
                                    </p:animEffect>
                                    <p:set>
                                      <p:cBhvr>
                                        <p:cTn id="119" dur="1" fill="hold">
                                          <p:stCondLst>
                                            <p:cond delay="499"/>
                                          </p:stCondLst>
                                        </p:cTn>
                                        <p:tgtEl>
                                          <p:spTgt spid="19"/>
                                        </p:tgtEl>
                                        <p:attrNameLst>
                                          <p:attrName>style.visibility</p:attrName>
                                        </p:attrNameLst>
                                      </p:cBhvr>
                                      <p:to>
                                        <p:strVal val="hidden"/>
                                      </p:to>
                                    </p:set>
                                  </p:childTnLst>
                                </p:cTn>
                              </p:par>
                            </p:childTnLst>
                          </p:cTn>
                        </p:par>
                      </p:childTnLst>
                    </p:cTn>
                  </p:par>
                  <p:par>
                    <p:cTn id="120" fill="hold">
                      <p:stCondLst>
                        <p:cond delay="indefinite"/>
                      </p:stCondLst>
                      <p:childTnLst>
                        <p:par>
                          <p:cTn id="121" fill="hold">
                            <p:stCondLst>
                              <p:cond delay="0"/>
                            </p:stCondLst>
                            <p:childTnLst>
                              <p:par>
                                <p:cTn id="122" presetID="10" presetClass="entr" presetSubtype="0" fill="hold" grpId="0" nodeType="clickEffect">
                                  <p:stCondLst>
                                    <p:cond delay="0"/>
                                  </p:stCondLst>
                                  <p:childTnLst>
                                    <p:set>
                                      <p:cBhvr>
                                        <p:cTn id="123" dur="1" fill="hold">
                                          <p:stCondLst>
                                            <p:cond delay="0"/>
                                          </p:stCondLst>
                                        </p:cTn>
                                        <p:tgtEl>
                                          <p:spTgt spid="26"/>
                                        </p:tgtEl>
                                        <p:attrNameLst>
                                          <p:attrName>style.visibility</p:attrName>
                                        </p:attrNameLst>
                                      </p:cBhvr>
                                      <p:to>
                                        <p:strVal val="visible"/>
                                      </p:to>
                                    </p:set>
                                    <p:animEffect transition="in" filter="fade">
                                      <p:cBhvr>
                                        <p:cTn id="124" dur="500"/>
                                        <p:tgtEl>
                                          <p:spTgt spid="26"/>
                                        </p:tgtEl>
                                      </p:cBhvr>
                                    </p:animEffect>
                                  </p:childTnLst>
                                </p:cTn>
                              </p:par>
                            </p:childTnLst>
                          </p:cTn>
                        </p:par>
                      </p:childTnLst>
                    </p:cTn>
                  </p:par>
                  <p:par>
                    <p:cTn id="125" fill="hold">
                      <p:stCondLst>
                        <p:cond delay="indefinite"/>
                      </p:stCondLst>
                      <p:childTnLst>
                        <p:par>
                          <p:cTn id="126" fill="hold">
                            <p:stCondLst>
                              <p:cond delay="0"/>
                            </p:stCondLst>
                            <p:childTnLst>
                              <p:par>
                                <p:cTn id="127" presetID="10" presetClass="entr" presetSubtype="0" fill="hold" grpId="0" nodeType="clickEffect">
                                  <p:stCondLst>
                                    <p:cond delay="0"/>
                                  </p:stCondLst>
                                  <p:childTnLst>
                                    <p:set>
                                      <p:cBhvr>
                                        <p:cTn id="128" dur="1" fill="hold">
                                          <p:stCondLst>
                                            <p:cond delay="0"/>
                                          </p:stCondLst>
                                        </p:cTn>
                                        <p:tgtEl>
                                          <p:spTgt spid="22"/>
                                        </p:tgtEl>
                                        <p:attrNameLst>
                                          <p:attrName>style.visibility</p:attrName>
                                        </p:attrNameLst>
                                      </p:cBhvr>
                                      <p:to>
                                        <p:strVal val="visible"/>
                                      </p:to>
                                    </p:set>
                                    <p:animEffect transition="in" filter="fade">
                                      <p:cBhvr>
                                        <p:cTn id="129" dur="500"/>
                                        <p:tgtEl>
                                          <p:spTgt spid="22"/>
                                        </p:tgtEl>
                                      </p:cBhvr>
                                    </p:animEffect>
                                  </p:childTnLst>
                                </p:cTn>
                              </p:par>
                            </p:childTnLst>
                          </p:cTn>
                        </p:par>
                      </p:childTnLst>
                    </p:cTn>
                  </p:par>
                  <p:par>
                    <p:cTn id="130" fill="hold">
                      <p:stCondLst>
                        <p:cond delay="indefinite"/>
                      </p:stCondLst>
                      <p:childTnLst>
                        <p:par>
                          <p:cTn id="131" fill="hold">
                            <p:stCondLst>
                              <p:cond delay="0"/>
                            </p:stCondLst>
                            <p:childTnLst>
                              <p:par>
                                <p:cTn id="132" presetID="10" presetClass="entr" presetSubtype="0" fill="hold" grpId="0" nodeType="clickEffect">
                                  <p:stCondLst>
                                    <p:cond delay="0"/>
                                  </p:stCondLst>
                                  <p:childTnLst>
                                    <p:set>
                                      <p:cBhvr>
                                        <p:cTn id="133" dur="1" fill="hold">
                                          <p:stCondLst>
                                            <p:cond delay="0"/>
                                          </p:stCondLst>
                                        </p:cTn>
                                        <p:tgtEl>
                                          <p:spTgt spid="23"/>
                                        </p:tgtEl>
                                        <p:attrNameLst>
                                          <p:attrName>style.visibility</p:attrName>
                                        </p:attrNameLst>
                                      </p:cBhvr>
                                      <p:to>
                                        <p:strVal val="visible"/>
                                      </p:to>
                                    </p:set>
                                    <p:animEffect transition="in" filter="fade">
                                      <p:cBhvr>
                                        <p:cTn id="134" dur="500"/>
                                        <p:tgtEl>
                                          <p:spTgt spid="23"/>
                                        </p:tgtEl>
                                      </p:cBhvr>
                                    </p:animEffect>
                                  </p:childTnLst>
                                </p:cTn>
                              </p:par>
                            </p:childTnLst>
                          </p:cTn>
                        </p:par>
                      </p:childTnLst>
                    </p:cTn>
                  </p:par>
                  <p:par>
                    <p:cTn id="135" fill="hold">
                      <p:stCondLst>
                        <p:cond delay="indefinite"/>
                      </p:stCondLst>
                      <p:childTnLst>
                        <p:par>
                          <p:cTn id="136" fill="hold">
                            <p:stCondLst>
                              <p:cond delay="0"/>
                            </p:stCondLst>
                            <p:childTnLst>
                              <p:par>
                                <p:cTn id="137" presetID="10" presetClass="entr" presetSubtype="0" fill="hold" grpId="0" nodeType="clickEffect">
                                  <p:stCondLst>
                                    <p:cond delay="0"/>
                                  </p:stCondLst>
                                  <p:childTnLst>
                                    <p:set>
                                      <p:cBhvr>
                                        <p:cTn id="138" dur="1" fill="hold">
                                          <p:stCondLst>
                                            <p:cond delay="0"/>
                                          </p:stCondLst>
                                        </p:cTn>
                                        <p:tgtEl>
                                          <p:spTgt spid="24"/>
                                        </p:tgtEl>
                                        <p:attrNameLst>
                                          <p:attrName>style.visibility</p:attrName>
                                        </p:attrNameLst>
                                      </p:cBhvr>
                                      <p:to>
                                        <p:strVal val="visible"/>
                                      </p:to>
                                    </p:set>
                                    <p:animEffect transition="in" filter="fade">
                                      <p:cBhvr>
                                        <p:cTn id="139" dur="500"/>
                                        <p:tgtEl>
                                          <p:spTgt spid="24"/>
                                        </p:tgtEl>
                                      </p:cBhvr>
                                    </p:animEffect>
                                  </p:childTnLst>
                                </p:cTn>
                              </p:par>
                            </p:childTnLst>
                          </p:cTn>
                        </p:par>
                      </p:childTnLst>
                    </p:cTn>
                  </p:par>
                  <p:par>
                    <p:cTn id="140" fill="hold">
                      <p:stCondLst>
                        <p:cond delay="indefinite"/>
                      </p:stCondLst>
                      <p:childTnLst>
                        <p:par>
                          <p:cTn id="141" fill="hold">
                            <p:stCondLst>
                              <p:cond delay="0"/>
                            </p:stCondLst>
                            <p:childTnLst>
                              <p:par>
                                <p:cTn id="142" presetID="10" presetClass="entr" presetSubtype="0" fill="hold" grpId="0" nodeType="clickEffect">
                                  <p:stCondLst>
                                    <p:cond delay="0"/>
                                  </p:stCondLst>
                                  <p:childTnLst>
                                    <p:set>
                                      <p:cBhvr>
                                        <p:cTn id="143" dur="1" fill="hold">
                                          <p:stCondLst>
                                            <p:cond delay="0"/>
                                          </p:stCondLst>
                                        </p:cTn>
                                        <p:tgtEl>
                                          <p:spTgt spid="25"/>
                                        </p:tgtEl>
                                        <p:attrNameLst>
                                          <p:attrName>style.visibility</p:attrName>
                                        </p:attrNameLst>
                                      </p:cBhvr>
                                      <p:to>
                                        <p:strVal val="visible"/>
                                      </p:to>
                                    </p:set>
                                    <p:animEffect transition="in" filter="fade">
                                      <p:cBhvr>
                                        <p:cTn id="144" dur="500"/>
                                        <p:tgtEl>
                                          <p:spTgt spid="25"/>
                                        </p:tgtEl>
                                      </p:cBhvr>
                                    </p:animEffect>
                                  </p:childTnLst>
                                </p:cTn>
                              </p:par>
                            </p:childTnLst>
                          </p:cTn>
                        </p:par>
                      </p:childTnLst>
                    </p:cTn>
                  </p:par>
                  <p:par>
                    <p:cTn id="145" fill="hold">
                      <p:stCondLst>
                        <p:cond delay="indefinite"/>
                      </p:stCondLst>
                      <p:childTnLst>
                        <p:par>
                          <p:cTn id="146" fill="hold">
                            <p:stCondLst>
                              <p:cond delay="0"/>
                            </p:stCondLst>
                            <p:childTnLst>
                              <p:par>
                                <p:cTn id="147" presetID="10" presetClass="exit" presetSubtype="0" fill="hold" grpId="1" nodeType="clickEffect">
                                  <p:stCondLst>
                                    <p:cond delay="0"/>
                                  </p:stCondLst>
                                  <p:childTnLst>
                                    <p:animEffect transition="out" filter="fade">
                                      <p:cBhvr>
                                        <p:cTn id="148" dur="500"/>
                                        <p:tgtEl>
                                          <p:spTgt spid="26"/>
                                        </p:tgtEl>
                                      </p:cBhvr>
                                    </p:animEffect>
                                    <p:set>
                                      <p:cBhvr>
                                        <p:cTn id="149" dur="1" fill="hold">
                                          <p:stCondLst>
                                            <p:cond delay="499"/>
                                          </p:stCondLst>
                                        </p:cTn>
                                        <p:tgtEl>
                                          <p:spTgt spid="26"/>
                                        </p:tgtEl>
                                        <p:attrNameLst>
                                          <p:attrName>style.visibility</p:attrName>
                                        </p:attrNameLst>
                                      </p:cBhvr>
                                      <p:to>
                                        <p:strVal val="hidden"/>
                                      </p:to>
                                    </p:set>
                                  </p:childTnLst>
                                </p:cTn>
                              </p:par>
                              <p:par>
                                <p:cTn id="150" presetID="10" presetClass="exit" presetSubtype="0" fill="hold" grpId="1" nodeType="withEffect">
                                  <p:stCondLst>
                                    <p:cond delay="0"/>
                                  </p:stCondLst>
                                  <p:childTnLst>
                                    <p:animEffect transition="out" filter="fade">
                                      <p:cBhvr>
                                        <p:cTn id="151" dur="500"/>
                                        <p:tgtEl>
                                          <p:spTgt spid="22"/>
                                        </p:tgtEl>
                                      </p:cBhvr>
                                    </p:animEffect>
                                    <p:set>
                                      <p:cBhvr>
                                        <p:cTn id="152" dur="1" fill="hold">
                                          <p:stCondLst>
                                            <p:cond delay="499"/>
                                          </p:stCondLst>
                                        </p:cTn>
                                        <p:tgtEl>
                                          <p:spTgt spid="22"/>
                                        </p:tgtEl>
                                        <p:attrNameLst>
                                          <p:attrName>style.visibility</p:attrName>
                                        </p:attrNameLst>
                                      </p:cBhvr>
                                      <p:to>
                                        <p:strVal val="hidden"/>
                                      </p:to>
                                    </p:set>
                                  </p:childTnLst>
                                </p:cTn>
                              </p:par>
                              <p:par>
                                <p:cTn id="153" presetID="10" presetClass="exit" presetSubtype="0" fill="hold" grpId="1" nodeType="withEffect">
                                  <p:stCondLst>
                                    <p:cond delay="0"/>
                                  </p:stCondLst>
                                  <p:childTnLst>
                                    <p:animEffect transition="out" filter="fade">
                                      <p:cBhvr>
                                        <p:cTn id="154" dur="500"/>
                                        <p:tgtEl>
                                          <p:spTgt spid="23"/>
                                        </p:tgtEl>
                                      </p:cBhvr>
                                    </p:animEffect>
                                    <p:set>
                                      <p:cBhvr>
                                        <p:cTn id="155" dur="1" fill="hold">
                                          <p:stCondLst>
                                            <p:cond delay="499"/>
                                          </p:stCondLst>
                                        </p:cTn>
                                        <p:tgtEl>
                                          <p:spTgt spid="23"/>
                                        </p:tgtEl>
                                        <p:attrNameLst>
                                          <p:attrName>style.visibility</p:attrName>
                                        </p:attrNameLst>
                                      </p:cBhvr>
                                      <p:to>
                                        <p:strVal val="hidden"/>
                                      </p:to>
                                    </p:set>
                                  </p:childTnLst>
                                </p:cTn>
                              </p:par>
                              <p:par>
                                <p:cTn id="156" presetID="10" presetClass="exit" presetSubtype="0" fill="hold" grpId="1" nodeType="withEffect">
                                  <p:stCondLst>
                                    <p:cond delay="0"/>
                                  </p:stCondLst>
                                  <p:childTnLst>
                                    <p:animEffect transition="out" filter="fade">
                                      <p:cBhvr>
                                        <p:cTn id="157" dur="500"/>
                                        <p:tgtEl>
                                          <p:spTgt spid="24"/>
                                        </p:tgtEl>
                                      </p:cBhvr>
                                    </p:animEffect>
                                    <p:set>
                                      <p:cBhvr>
                                        <p:cTn id="158" dur="1" fill="hold">
                                          <p:stCondLst>
                                            <p:cond delay="499"/>
                                          </p:stCondLst>
                                        </p:cTn>
                                        <p:tgtEl>
                                          <p:spTgt spid="24"/>
                                        </p:tgtEl>
                                        <p:attrNameLst>
                                          <p:attrName>style.visibility</p:attrName>
                                        </p:attrNameLst>
                                      </p:cBhvr>
                                      <p:to>
                                        <p:strVal val="hidden"/>
                                      </p:to>
                                    </p:set>
                                  </p:childTnLst>
                                </p:cTn>
                              </p:par>
                            </p:childTnLst>
                          </p:cTn>
                        </p:par>
                      </p:childTnLst>
                    </p:cTn>
                  </p:par>
                  <p:par>
                    <p:cTn id="159" fill="hold">
                      <p:stCondLst>
                        <p:cond delay="indefinite"/>
                      </p:stCondLst>
                      <p:childTnLst>
                        <p:par>
                          <p:cTn id="160" fill="hold">
                            <p:stCondLst>
                              <p:cond delay="0"/>
                            </p:stCondLst>
                            <p:childTnLst>
                              <p:par>
                                <p:cTn id="161" presetID="10" presetClass="entr" presetSubtype="0" fill="hold" grpId="0" nodeType="clickEffect">
                                  <p:stCondLst>
                                    <p:cond delay="0"/>
                                  </p:stCondLst>
                                  <p:childTnLst>
                                    <p:set>
                                      <p:cBhvr>
                                        <p:cTn id="162" dur="1" fill="hold">
                                          <p:stCondLst>
                                            <p:cond delay="0"/>
                                          </p:stCondLst>
                                        </p:cTn>
                                        <p:tgtEl>
                                          <p:spTgt spid="27"/>
                                        </p:tgtEl>
                                        <p:attrNameLst>
                                          <p:attrName>style.visibility</p:attrName>
                                        </p:attrNameLst>
                                      </p:cBhvr>
                                      <p:to>
                                        <p:strVal val="visible"/>
                                      </p:to>
                                    </p:set>
                                    <p:animEffect transition="in" filter="fade">
                                      <p:cBhvr>
                                        <p:cTn id="163" dur="500"/>
                                        <p:tgtEl>
                                          <p:spTgt spid="27"/>
                                        </p:tgtEl>
                                      </p:cBhvr>
                                    </p:animEffect>
                                  </p:childTnLst>
                                </p:cTn>
                              </p:par>
                            </p:childTnLst>
                          </p:cTn>
                        </p:par>
                      </p:childTnLst>
                    </p:cTn>
                  </p:par>
                  <p:par>
                    <p:cTn id="164" fill="hold">
                      <p:stCondLst>
                        <p:cond delay="indefinite"/>
                      </p:stCondLst>
                      <p:childTnLst>
                        <p:par>
                          <p:cTn id="165" fill="hold">
                            <p:stCondLst>
                              <p:cond delay="0"/>
                            </p:stCondLst>
                            <p:childTnLst>
                              <p:par>
                                <p:cTn id="166" presetID="42" presetClass="entr" presetSubtype="0" fill="hold" grpId="0" nodeType="clickEffect">
                                  <p:stCondLst>
                                    <p:cond delay="0"/>
                                  </p:stCondLst>
                                  <p:childTnLst>
                                    <p:set>
                                      <p:cBhvr>
                                        <p:cTn id="167" dur="1" fill="hold">
                                          <p:stCondLst>
                                            <p:cond delay="0"/>
                                          </p:stCondLst>
                                        </p:cTn>
                                        <p:tgtEl>
                                          <p:spTgt spid="31"/>
                                        </p:tgtEl>
                                        <p:attrNameLst>
                                          <p:attrName>style.visibility</p:attrName>
                                        </p:attrNameLst>
                                      </p:cBhvr>
                                      <p:to>
                                        <p:strVal val="visible"/>
                                      </p:to>
                                    </p:set>
                                    <p:animEffect transition="in" filter="fade">
                                      <p:cBhvr>
                                        <p:cTn id="168" dur="1000"/>
                                        <p:tgtEl>
                                          <p:spTgt spid="31"/>
                                        </p:tgtEl>
                                      </p:cBhvr>
                                    </p:animEffect>
                                    <p:anim calcmode="lin" valueType="num">
                                      <p:cBhvr>
                                        <p:cTn id="169" dur="1000" fill="hold"/>
                                        <p:tgtEl>
                                          <p:spTgt spid="31"/>
                                        </p:tgtEl>
                                        <p:attrNameLst>
                                          <p:attrName>ppt_x</p:attrName>
                                        </p:attrNameLst>
                                      </p:cBhvr>
                                      <p:tavLst>
                                        <p:tav tm="0">
                                          <p:val>
                                            <p:strVal val="#ppt_x"/>
                                          </p:val>
                                        </p:tav>
                                        <p:tav tm="100000">
                                          <p:val>
                                            <p:strVal val="#ppt_x"/>
                                          </p:val>
                                        </p:tav>
                                      </p:tavLst>
                                    </p:anim>
                                    <p:anim calcmode="lin" valueType="num">
                                      <p:cBhvr>
                                        <p:cTn id="170"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p:bldP spid="7" grpId="1"/>
      <p:bldP spid="8" grpId="0" animBg="1"/>
      <p:bldP spid="8" grpId="1" animBg="1"/>
      <p:bldP spid="9" grpId="0" animBg="1"/>
      <p:bldP spid="12" grpId="0" animBg="1"/>
      <p:bldP spid="12" grpId="1" animBg="1"/>
      <p:bldP spid="13" grpId="0"/>
      <p:bldP spid="13" grpId="1"/>
      <p:bldP spid="14" grpId="0" animBg="1"/>
      <p:bldP spid="14" grpId="1" animBg="1"/>
      <p:bldP spid="15" grpId="0" animBg="1"/>
      <p:bldP spid="17" grpId="0" animBg="1"/>
      <p:bldP spid="17" grpId="1" animBg="1"/>
      <p:bldP spid="18" grpId="0"/>
      <p:bldP spid="18" grpId="1"/>
      <p:bldP spid="19" grpId="0" animBg="1"/>
      <p:bldP spid="19" grpId="1" animBg="1"/>
      <p:bldP spid="20" grpId="0" animBg="1"/>
      <p:bldP spid="22" grpId="0" animBg="1"/>
      <p:bldP spid="22" grpId="1" animBg="1"/>
      <p:bldP spid="23" grpId="0"/>
      <p:bldP spid="23" grpId="1"/>
      <p:bldP spid="24" grpId="0" animBg="1"/>
      <p:bldP spid="24" grpId="1" animBg="1"/>
      <p:bldP spid="25" grpId="0" animBg="1"/>
      <p:bldP spid="27" grpId="0" animBg="1"/>
      <p:bldP spid="11" grpId="0" animBg="1"/>
      <p:bldP spid="11" grpId="1" animBg="1"/>
      <p:bldP spid="16" grpId="0" animBg="1"/>
      <p:bldP spid="16" grpId="1" animBg="1"/>
      <p:bldP spid="21" grpId="0" animBg="1"/>
      <p:bldP spid="21" grpId="1" animBg="1"/>
      <p:bldP spid="26" grpId="0" animBg="1"/>
      <p:bldP spid="26" grpId="1" animBg="1"/>
      <p:bldP spid="31"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5650" y="253136"/>
            <a:ext cx="5718067" cy="5933144"/>
          </a:xfrm>
          <a:prstGeom prst="rect">
            <a:avLst/>
          </a:prstGeom>
        </p:spPr>
      </p:pic>
      <p:sp>
        <p:nvSpPr>
          <p:cNvPr id="4" name="Right Triangle 3"/>
          <p:cNvSpPr/>
          <p:nvPr/>
        </p:nvSpPr>
        <p:spPr>
          <a:xfrm flipH="1">
            <a:off x="3970707" y="1780034"/>
            <a:ext cx="722943" cy="1029083"/>
          </a:xfrm>
          <a:prstGeom prst="rtTriangle">
            <a:avLst/>
          </a:prstGeom>
          <a:solidFill>
            <a:schemeClr val="accent1">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mc:AlternateContent xmlns:mc="http://schemas.openxmlformats.org/markup-compatibility/2006" xmlns:a14="http://schemas.microsoft.com/office/drawing/2010/main">
        <mc:Choice Requires="a14">
          <p:sp>
            <p:nvSpPr>
              <p:cNvPr id="5" name="TextBox 4"/>
              <p:cNvSpPr txBox="1"/>
              <p:nvPr/>
            </p:nvSpPr>
            <p:spPr>
              <a:xfrm>
                <a:off x="7734129" y="1887254"/>
                <a:ext cx="2210279" cy="1569660"/>
              </a:xfrm>
              <a:prstGeom prst="rect">
                <a:avLst/>
              </a:prstGeom>
              <a:noFill/>
            </p:spPr>
            <p:txBody>
              <a:bodyPr wrap="square" rtlCol="0">
                <a:spAutoFit/>
              </a:bodyPr>
              <a:lstStyle/>
              <a:p>
                <a:pPr algn="ctr"/>
                <a:r>
                  <a:rPr lang="en-GB" sz="2400" dirty="0"/>
                  <a:t>We are going to reflect the triangle in the </a:t>
                </a:r>
                <a14:m>
                  <m:oMath xmlns:m="http://schemas.openxmlformats.org/officeDocument/2006/math">
                    <m:r>
                      <a:rPr lang="en-GB" sz="2400" i="1">
                        <a:latin typeface="Cambria Math" panose="02040503050406030204" pitchFamily="18" charset="0"/>
                      </a:rPr>
                      <m:t>𝑥</m:t>
                    </m:r>
                  </m:oMath>
                </a14:m>
                <a:r>
                  <a:rPr lang="en-GB" sz="2400" dirty="0"/>
                  <a:t>-axis</a:t>
                </a:r>
              </a:p>
            </p:txBody>
          </p:sp>
        </mc:Choice>
        <mc:Fallback xmlns="">
          <p:sp>
            <p:nvSpPr>
              <p:cNvPr id="5" name="TextBox 4"/>
              <p:cNvSpPr txBox="1">
                <a:spLocks noRot="1" noChangeAspect="1" noMove="1" noResize="1" noEditPoints="1" noAdjustHandles="1" noChangeArrowheads="1" noChangeShapeType="1" noTextEdit="1"/>
              </p:cNvSpPr>
              <p:nvPr/>
            </p:nvSpPr>
            <p:spPr>
              <a:xfrm>
                <a:off x="7734129" y="1887254"/>
                <a:ext cx="2210279" cy="1569660"/>
              </a:xfrm>
              <a:prstGeom prst="rect">
                <a:avLst/>
              </a:prstGeom>
              <a:blipFill>
                <a:blip r:embed="rId4"/>
                <a:stretch>
                  <a:fillRect l="-2762" t="-3113" r="-5525" b="-8171"/>
                </a:stretch>
              </a:blipFill>
            </p:spPr>
            <p:txBody>
              <a:bodyPr/>
              <a:lstStyle/>
              <a:p>
                <a:r>
                  <a:rPr lang="en-GB">
                    <a:noFill/>
                  </a:rPr>
                  <a:t> </a:t>
                </a:r>
              </a:p>
            </p:txBody>
          </p:sp>
        </mc:Fallback>
      </mc:AlternateContent>
      <p:cxnSp>
        <p:nvCxnSpPr>
          <p:cNvPr id="6" name="Straight Connector 5"/>
          <p:cNvCxnSpPr/>
          <p:nvPr/>
        </p:nvCxnSpPr>
        <p:spPr>
          <a:xfrm>
            <a:off x="2518524" y="3342886"/>
            <a:ext cx="5495192"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Right Arrow 7"/>
          <p:cNvSpPr/>
          <p:nvPr/>
        </p:nvSpPr>
        <p:spPr>
          <a:xfrm rot="5400000">
            <a:off x="3701854" y="3036826"/>
            <a:ext cx="466962" cy="76630"/>
          </a:xfrm>
          <a:prstGeom prst="rightArrow">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9" name="TextBox 8"/>
          <p:cNvSpPr txBox="1"/>
          <p:nvPr/>
        </p:nvSpPr>
        <p:spPr>
          <a:xfrm>
            <a:off x="2311123" y="2545088"/>
            <a:ext cx="2210279" cy="461665"/>
          </a:xfrm>
          <a:prstGeom prst="rect">
            <a:avLst/>
          </a:prstGeom>
          <a:noFill/>
        </p:spPr>
        <p:txBody>
          <a:bodyPr wrap="square" rtlCol="0">
            <a:spAutoFit/>
          </a:bodyPr>
          <a:lstStyle/>
          <a:p>
            <a:pPr algn="ctr"/>
            <a:r>
              <a:rPr lang="en-GB" sz="2400" dirty="0"/>
              <a:t>2 away</a:t>
            </a:r>
          </a:p>
        </p:txBody>
      </p:sp>
      <p:sp>
        <p:nvSpPr>
          <p:cNvPr id="10" name="Right Arrow 9"/>
          <p:cNvSpPr/>
          <p:nvPr/>
        </p:nvSpPr>
        <p:spPr>
          <a:xfrm rot="5400000">
            <a:off x="3701854" y="3559860"/>
            <a:ext cx="466962" cy="76630"/>
          </a:xfrm>
          <a:prstGeom prst="rightArrow">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1" name="Multiply 10"/>
          <p:cNvSpPr/>
          <p:nvPr/>
        </p:nvSpPr>
        <p:spPr>
          <a:xfrm>
            <a:off x="3817871" y="3738159"/>
            <a:ext cx="248124" cy="248124"/>
          </a:xfrm>
          <a:prstGeom prst="mathMultiply">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3" name="Right Arrow 12"/>
          <p:cNvSpPr/>
          <p:nvPr/>
        </p:nvSpPr>
        <p:spPr>
          <a:xfrm rot="5400000">
            <a:off x="4442985" y="3032346"/>
            <a:ext cx="466962" cy="76630"/>
          </a:xfrm>
          <a:prstGeom prst="rightArrow">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5" name="Right Arrow 14"/>
          <p:cNvSpPr/>
          <p:nvPr/>
        </p:nvSpPr>
        <p:spPr>
          <a:xfrm rot="5400000">
            <a:off x="4451434" y="3567485"/>
            <a:ext cx="466962" cy="76630"/>
          </a:xfrm>
          <a:prstGeom prst="rightArrow">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6" name="Multiply 15"/>
          <p:cNvSpPr/>
          <p:nvPr/>
        </p:nvSpPr>
        <p:spPr>
          <a:xfrm>
            <a:off x="4564838" y="3738159"/>
            <a:ext cx="248124" cy="248124"/>
          </a:xfrm>
          <a:prstGeom prst="mathMultiply">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8" name="Right Arrow 17"/>
          <p:cNvSpPr/>
          <p:nvPr/>
        </p:nvSpPr>
        <p:spPr>
          <a:xfrm rot="5400000">
            <a:off x="3929305" y="2519741"/>
            <a:ext cx="1494322" cy="76630"/>
          </a:xfrm>
          <a:prstGeom prst="rightArrow">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9" name="TextBox 18"/>
          <p:cNvSpPr txBox="1"/>
          <p:nvPr/>
        </p:nvSpPr>
        <p:spPr>
          <a:xfrm>
            <a:off x="3477410" y="1326904"/>
            <a:ext cx="2210279" cy="461665"/>
          </a:xfrm>
          <a:prstGeom prst="rect">
            <a:avLst/>
          </a:prstGeom>
          <a:noFill/>
        </p:spPr>
        <p:txBody>
          <a:bodyPr wrap="square" rtlCol="0">
            <a:spAutoFit/>
          </a:bodyPr>
          <a:lstStyle/>
          <a:p>
            <a:pPr algn="ctr"/>
            <a:r>
              <a:rPr lang="en-GB" sz="2400" dirty="0"/>
              <a:t>6 away</a:t>
            </a:r>
          </a:p>
        </p:txBody>
      </p:sp>
      <p:sp>
        <p:nvSpPr>
          <p:cNvPr id="20" name="Right Arrow 19"/>
          <p:cNvSpPr/>
          <p:nvPr/>
        </p:nvSpPr>
        <p:spPr>
          <a:xfrm rot="5400000">
            <a:off x="3946841" y="4063631"/>
            <a:ext cx="1459253" cy="76630"/>
          </a:xfrm>
          <a:prstGeom prst="rightArrow">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1" name="Multiply 20"/>
          <p:cNvSpPr/>
          <p:nvPr/>
        </p:nvSpPr>
        <p:spPr>
          <a:xfrm>
            <a:off x="4582550" y="4785869"/>
            <a:ext cx="248124" cy="248124"/>
          </a:xfrm>
          <a:prstGeom prst="mathMultiply">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2" name="Right Triangle 21"/>
          <p:cNvSpPr/>
          <p:nvPr/>
        </p:nvSpPr>
        <p:spPr>
          <a:xfrm flipH="1" flipV="1">
            <a:off x="3961308" y="3862221"/>
            <a:ext cx="736330" cy="1008000"/>
          </a:xfrm>
          <a:prstGeom prst="rtTriangle">
            <a:avLst/>
          </a:prstGeom>
          <a:solidFill>
            <a:schemeClr val="accent1">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7" name="Multiply 6"/>
          <p:cNvSpPr/>
          <p:nvPr/>
        </p:nvSpPr>
        <p:spPr>
          <a:xfrm>
            <a:off x="3829452" y="2676777"/>
            <a:ext cx="248124" cy="248124"/>
          </a:xfrm>
          <a:prstGeom prst="mathMultiply">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2" name="Multiply 11"/>
          <p:cNvSpPr/>
          <p:nvPr/>
        </p:nvSpPr>
        <p:spPr>
          <a:xfrm>
            <a:off x="4561440" y="2676777"/>
            <a:ext cx="248124" cy="248124"/>
          </a:xfrm>
          <a:prstGeom prst="mathMultiply">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7" name="Multiply 16"/>
          <p:cNvSpPr/>
          <p:nvPr/>
        </p:nvSpPr>
        <p:spPr>
          <a:xfrm>
            <a:off x="4558076" y="1637938"/>
            <a:ext cx="248124" cy="248124"/>
          </a:xfrm>
          <a:prstGeom prst="mathMultiply">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3" name="Rounded Rectangular Callout 22"/>
          <p:cNvSpPr/>
          <p:nvPr/>
        </p:nvSpPr>
        <p:spPr>
          <a:xfrm>
            <a:off x="7965285" y="4348989"/>
            <a:ext cx="3047960" cy="1888600"/>
          </a:xfrm>
          <a:prstGeom prst="wedgeRoundRectCallout">
            <a:avLst>
              <a:gd name="adj1" fmla="val -129167"/>
              <a:gd name="adj2" fmla="val -93510"/>
              <a:gd name="adj3" fmla="val 16667"/>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This time, the mirror line is the x-axis (horizontal line).</a:t>
            </a:r>
          </a:p>
        </p:txBody>
      </p:sp>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0415" y="5727262"/>
            <a:ext cx="1217834" cy="904332"/>
          </a:xfrm>
          <a:prstGeom prst="rect">
            <a:avLst/>
          </a:prstGeom>
        </p:spPr>
      </p:pic>
    </p:spTree>
    <p:custDataLst>
      <p:tags r:id="rId1"/>
    </p:custDataLst>
    <p:extLst>
      <p:ext uri="{BB962C8B-B14F-4D97-AF65-F5344CB8AC3E}">
        <p14:creationId xmlns:p14="http://schemas.microsoft.com/office/powerpoint/2010/main" val="3686709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500"/>
                                        <p:tgtEl>
                                          <p:spTgt spid="8"/>
                                        </p:tgtEl>
                                      </p:cBhvr>
                                    </p:animEffect>
                                    <p:set>
                                      <p:cBhvr>
                                        <p:cTn id="44" dur="1" fill="hold">
                                          <p:stCondLst>
                                            <p:cond delay="499"/>
                                          </p:stCondLst>
                                        </p:cTn>
                                        <p:tgtEl>
                                          <p:spTgt spid="8"/>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10"/>
                                        </p:tgtEl>
                                      </p:cBhvr>
                                    </p:animEffect>
                                    <p:set>
                                      <p:cBhvr>
                                        <p:cTn id="47" dur="1" fill="hold">
                                          <p:stCondLst>
                                            <p:cond delay="499"/>
                                          </p:stCondLst>
                                        </p:cTn>
                                        <p:tgtEl>
                                          <p:spTgt spid="10"/>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9"/>
                                        </p:tgtEl>
                                      </p:cBhvr>
                                    </p:animEffect>
                                    <p:set>
                                      <p:cBhvr>
                                        <p:cTn id="52" dur="1" fill="hold">
                                          <p:stCondLst>
                                            <p:cond delay="499"/>
                                          </p:stCondLst>
                                        </p:cTn>
                                        <p:tgtEl>
                                          <p:spTgt spid="9"/>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500"/>
                                        <p:tgtEl>
                                          <p:spTgt spid="15"/>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fade">
                                      <p:cBhvr>
                                        <p:cTn id="72" dur="500"/>
                                        <p:tgtEl>
                                          <p:spTgt spid="16"/>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1" nodeType="clickEffect">
                                  <p:stCondLst>
                                    <p:cond delay="0"/>
                                  </p:stCondLst>
                                  <p:childTnLst>
                                    <p:animEffect transition="out" filter="fade">
                                      <p:cBhvr>
                                        <p:cTn id="76" dur="500"/>
                                        <p:tgtEl>
                                          <p:spTgt spid="13"/>
                                        </p:tgtEl>
                                      </p:cBhvr>
                                    </p:animEffect>
                                    <p:set>
                                      <p:cBhvr>
                                        <p:cTn id="77" dur="1" fill="hold">
                                          <p:stCondLst>
                                            <p:cond delay="499"/>
                                          </p:stCondLst>
                                        </p:cTn>
                                        <p:tgtEl>
                                          <p:spTgt spid="13"/>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15"/>
                                        </p:tgtEl>
                                      </p:cBhvr>
                                    </p:animEffect>
                                    <p:set>
                                      <p:cBhvr>
                                        <p:cTn id="80" dur="1" fill="hold">
                                          <p:stCondLst>
                                            <p:cond delay="499"/>
                                          </p:stCondLst>
                                        </p:cTn>
                                        <p:tgtEl>
                                          <p:spTgt spid="15"/>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17"/>
                                        </p:tgtEl>
                                        <p:attrNameLst>
                                          <p:attrName>style.visibility</p:attrName>
                                        </p:attrNameLst>
                                      </p:cBhvr>
                                      <p:to>
                                        <p:strVal val="visible"/>
                                      </p:to>
                                    </p:set>
                                    <p:animEffect transition="in" filter="fade">
                                      <p:cBhvr>
                                        <p:cTn id="85" dur="500"/>
                                        <p:tgtEl>
                                          <p:spTgt spid="17"/>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18"/>
                                        </p:tgtEl>
                                        <p:attrNameLst>
                                          <p:attrName>style.visibility</p:attrName>
                                        </p:attrNameLst>
                                      </p:cBhvr>
                                      <p:to>
                                        <p:strVal val="visible"/>
                                      </p:to>
                                    </p:set>
                                    <p:animEffect transition="in" filter="fade">
                                      <p:cBhvr>
                                        <p:cTn id="90" dur="500"/>
                                        <p:tgtEl>
                                          <p:spTgt spid="18"/>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19"/>
                                        </p:tgtEl>
                                        <p:attrNameLst>
                                          <p:attrName>style.visibility</p:attrName>
                                        </p:attrNameLst>
                                      </p:cBhvr>
                                      <p:to>
                                        <p:strVal val="visible"/>
                                      </p:to>
                                    </p:set>
                                    <p:animEffect transition="in" filter="fade">
                                      <p:cBhvr>
                                        <p:cTn id="95" dur="500"/>
                                        <p:tgtEl>
                                          <p:spTgt spid="19"/>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20"/>
                                        </p:tgtEl>
                                        <p:attrNameLst>
                                          <p:attrName>style.visibility</p:attrName>
                                        </p:attrNameLst>
                                      </p:cBhvr>
                                      <p:to>
                                        <p:strVal val="visible"/>
                                      </p:to>
                                    </p:set>
                                    <p:animEffect transition="in" filter="fade">
                                      <p:cBhvr>
                                        <p:cTn id="100" dur="500"/>
                                        <p:tgtEl>
                                          <p:spTgt spid="20"/>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21"/>
                                        </p:tgtEl>
                                        <p:attrNameLst>
                                          <p:attrName>style.visibility</p:attrName>
                                        </p:attrNameLst>
                                      </p:cBhvr>
                                      <p:to>
                                        <p:strVal val="visible"/>
                                      </p:to>
                                    </p:set>
                                    <p:animEffect transition="in" filter="fade">
                                      <p:cBhvr>
                                        <p:cTn id="105" dur="500"/>
                                        <p:tgtEl>
                                          <p:spTgt spid="21"/>
                                        </p:tgtEl>
                                      </p:cBhvr>
                                    </p:animEffect>
                                  </p:childTnLst>
                                </p:cTn>
                              </p:par>
                            </p:childTnLst>
                          </p:cTn>
                        </p:par>
                      </p:childTnLst>
                    </p:cTn>
                  </p:par>
                  <p:par>
                    <p:cTn id="106" fill="hold">
                      <p:stCondLst>
                        <p:cond delay="indefinite"/>
                      </p:stCondLst>
                      <p:childTnLst>
                        <p:par>
                          <p:cTn id="107" fill="hold">
                            <p:stCondLst>
                              <p:cond delay="0"/>
                            </p:stCondLst>
                            <p:childTnLst>
                              <p:par>
                                <p:cTn id="108" presetID="10" presetClass="exit" presetSubtype="0" fill="hold" grpId="1" nodeType="clickEffect">
                                  <p:stCondLst>
                                    <p:cond delay="0"/>
                                  </p:stCondLst>
                                  <p:childTnLst>
                                    <p:animEffect transition="out" filter="fade">
                                      <p:cBhvr>
                                        <p:cTn id="109" dur="500"/>
                                        <p:tgtEl>
                                          <p:spTgt spid="18"/>
                                        </p:tgtEl>
                                      </p:cBhvr>
                                    </p:animEffect>
                                    <p:set>
                                      <p:cBhvr>
                                        <p:cTn id="110" dur="1" fill="hold">
                                          <p:stCondLst>
                                            <p:cond delay="499"/>
                                          </p:stCondLst>
                                        </p:cTn>
                                        <p:tgtEl>
                                          <p:spTgt spid="18"/>
                                        </p:tgtEl>
                                        <p:attrNameLst>
                                          <p:attrName>style.visibility</p:attrName>
                                        </p:attrNameLst>
                                      </p:cBhvr>
                                      <p:to>
                                        <p:strVal val="hidden"/>
                                      </p:to>
                                    </p:set>
                                  </p:childTnLst>
                                </p:cTn>
                              </p:par>
                              <p:par>
                                <p:cTn id="111" presetID="10" presetClass="exit" presetSubtype="0" fill="hold" grpId="1" nodeType="withEffect">
                                  <p:stCondLst>
                                    <p:cond delay="0"/>
                                  </p:stCondLst>
                                  <p:childTnLst>
                                    <p:animEffect transition="out" filter="fade">
                                      <p:cBhvr>
                                        <p:cTn id="112" dur="500"/>
                                        <p:tgtEl>
                                          <p:spTgt spid="20"/>
                                        </p:tgtEl>
                                      </p:cBhvr>
                                    </p:animEffect>
                                    <p:set>
                                      <p:cBhvr>
                                        <p:cTn id="113" dur="1" fill="hold">
                                          <p:stCondLst>
                                            <p:cond delay="499"/>
                                          </p:stCondLst>
                                        </p:cTn>
                                        <p:tgtEl>
                                          <p:spTgt spid="20"/>
                                        </p:tgtEl>
                                        <p:attrNameLst>
                                          <p:attrName>style.visibility</p:attrName>
                                        </p:attrNameLst>
                                      </p:cBhvr>
                                      <p:to>
                                        <p:strVal val="hidden"/>
                                      </p:to>
                                    </p:set>
                                  </p:childTnLst>
                                </p:cTn>
                              </p:par>
                            </p:childTnLst>
                          </p:cTn>
                        </p:par>
                      </p:childTnLst>
                    </p:cTn>
                  </p:par>
                  <p:par>
                    <p:cTn id="114" fill="hold">
                      <p:stCondLst>
                        <p:cond delay="indefinite"/>
                      </p:stCondLst>
                      <p:childTnLst>
                        <p:par>
                          <p:cTn id="115" fill="hold">
                            <p:stCondLst>
                              <p:cond delay="0"/>
                            </p:stCondLst>
                            <p:childTnLst>
                              <p:par>
                                <p:cTn id="116" presetID="10" presetClass="exit" presetSubtype="0" fill="hold" grpId="1" nodeType="clickEffect">
                                  <p:stCondLst>
                                    <p:cond delay="0"/>
                                  </p:stCondLst>
                                  <p:childTnLst>
                                    <p:animEffect transition="out" filter="fade">
                                      <p:cBhvr>
                                        <p:cTn id="117" dur="500"/>
                                        <p:tgtEl>
                                          <p:spTgt spid="19"/>
                                        </p:tgtEl>
                                      </p:cBhvr>
                                    </p:animEffect>
                                    <p:set>
                                      <p:cBhvr>
                                        <p:cTn id="118" dur="1" fill="hold">
                                          <p:stCondLst>
                                            <p:cond delay="499"/>
                                          </p:stCondLst>
                                        </p:cTn>
                                        <p:tgtEl>
                                          <p:spTgt spid="19"/>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0" presetClass="entr" presetSubtype="0" fill="hold" grpId="0" nodeType="clickEffect">
                                  <p:stCondLst>
                                    <p:cond delay="0"/>
                                  </p:stCondLst>
                                  <p:childTnLst>
                                    <p:set>
                                      <p:cBhvr>
                                        <p:cTn id="122" dur="1" fill="hold">
                                          <p:stCondLst>
                                            <p:cond delay="0"/>
                                          </p:stCondLst>
                                        </p:cTn>
                                        <p:tgtEl>
                                          <p:spTgt spid="22"/>
                                        </p:tgtEl>
                                        <p:attrNameLst>
                                          <p:attrName>style.visibility</p:attrName>
                                        </p:attrNameLst>
                                      </p:cBhvr>
                                      <p:to>
                                        <p:strVal val="visible"/>
                                      </p:to>
                                    </p:set>
                                    <p:animEffect transition="in" filter="fade">
                                      <p:cBhvr>
                                        <p:cTn id="1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p:bldP spid="9" grpId="1"/>
      <p:bldP spid="10" grpId="0" animBg="1"/>
      <p:bldP spid="10" grpId="1" animBg="1"/>
      <p:bldP spid="11" grpId="0" animBg="1"/>
      <p:bldP spid="13" grpId="0" animBg="1"/>
      <p:bldP spid="13" grpId="1" animBg="1"/>
      <p:bldP spid="15" grpId="0" animBg="1"/>
      <p:bldP spid="15" grpId="1" animBg="1"/>
      <p:bldP spid="16" grpId="0" animBg="1"/>
      <p:bldP spid="18" grpId="0" animBg="1"/>
      <p:bldP spid="18" grpId="1" animBg="1"/>
      <p:bldP spid="19" grpId="0"/>
      <p:bldP spid="19" grpId="1"/>
      <p:bldP spid="20" grpId="0" animBg="1"/>
      <p:bldP spid="20" grpId="1" animBg="1"/>
      <p:bldP spid="21" grpId="0" animBg="1"/>
      <p:bldP spid="22" grpId="0" animBg="1"/>
      <p:bldP spid="7" grpId="0" animBg="1"/>
      <p:bldP spid="12" grpId="0" animBg="1"/>
      <p:bldP spid="17" grpId="0" animBg="1"/>
      <p:bldP spid="23"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37661" y="1225935"/>
            <a:ext cx="5038279" cy="5398784"/>
          </a:xfrm>
          <a:prstGeom prst="rect">
            <a:avLst/>
          </a:prstGeom>
        </p:spPr>
      </p:pic>
      <p:sp>
        <p:nvSpPr>
          <p:cNvPr id="5" name="标题 57345"/>
          <p:cNvSpPr>
            <a:spLocks noGrp="1" noChangeArrowheads="1"/>
          </p:cNvSpPr>
          <p:nvPr>
            <p:ph type="title"/>
          </p:nvPr>
        </p:nvSpPr>
        <p:spPr>
          <a:xfrm>
            <a:off x="252563" y="243840"/>
            <a:ext cx="10608477" cy="982095"/>
          </a:xfrm>
        </p:spPr>
        <p:txBody>
          <a:bodyPr>
            <a:normAutofit/>
          </a:bodyPr>
          <a:lstStyle/>
          <a:p>
            <a:pPr algn="l"/>
            <a:r>
              <a:rPr lang="en-GB" altLang="zh-CN" sz="3200" b="1" dirty="0" smtClean="0">
                <a:solidFill>
                  <a:srgbClr val="C00000"/>
                </a:solidFill>
                <a:latin typeface="Calibri" panose="020F0502020204030204" pitchFamily="34" charset="0"/>
                <a:cs typeface="Calibri" panose="020F0502020204030204" pitchFamily="34" charset="0"/>
              </a:rPr>
              <a:t>Task 1: </a:t>
            </a:r>
            <a:r>
              <a:rPr lang="en-GB" altLang="en-US" sz="3200" i="1" dirty="0">
                <a:solidFill>
                  <a:schemeClr val="accent5">
                    <a:lumMod val="50000"/>
                  </a:schemeClr>
                </a:solidFill>
                <a:latin typeface="Calibri" panose="020F0502020204030204" pitchFamily="34" charset="0"/>
                <a:cs typeface="Calibri" panose="020F0502020204030204" pitchFamily="34" charset="0"/>
              </a:rPr>
              <a:t>Five parallelograms are shown on the coordinate grid.</a:t>
            </a:r>
            <a:br>
              <a:rPr lang="en-GB" altLang="en-US" sz="3200" i="1" dirty="0">
                <a:solidFill>
                  <a:schemeClr val="accent5">
                    <a:lumMod val="50000"/>
                  </a:schemeClr>
                </a:solidFill>
                <a:latin typeface="Calibri" panose="020F0502020204030204" pitchFamily="34" charset="0"/>
                <a:cs typeface="Calibri" panose="020F0502020204030204" pitchFamily="34" charset="0"/>
              </a:rPr>
            </a:br>
            <a:r>
              <a:rPr lang="en-GB" altLang="en-US" sz="3200" i="1" dirty="0" smtClean="0">
                <a:solidFill>
                  <a:schemeClr val="accent5">
                    <a:lumMod val="50000"/>
                  </a:schemeClr>
                </a:solidFill>
                <a:latin typeface="Calibri" panose="020F0502020204030204" pitchFamily="34" charset="0"/>
                <a:cs typeface="Calibri" panose="020F0502020204030204" pitchFamily="34" charset="0"/>
              </a:rPr>
              <a:t>	   Circle </a:t>
            </a:r>
            <a:r>
              <a:rPr lang="en-GB" altLang="en-US" sz="3200" i="1" dirty="0">
                <a:solidFill>
                  <a:schemeClr val="accent5">
                    <a:lumMod val="50000"/>
                  </a:schemeClr>
                </a:solidFill>
                <a:latin typeface="Calibri" panose="020F0502020204030204" pitchFamily="34" charset="0"/>
                <a:cs typeface="Calibri" panose="020F0502020204030204" pitchFamily="34" charset="0"/>
              </a:rPr>
              <a:t>the shapes that are </a:t>
            </a:r>
            <a:r>
              <a:rPr lang="en-GB" altLang="en-US" sz="3200" b="1" i="1" u="sng" dirty="0">
                <a:solidFill>
                  <a:schemeClr val="accent5">
                    <a:lumMod val="50000"/>
                  </a:schemeClr>
                </a:solidFill>
                <a:latin typeface="Calibri" panose="020F0502020204030204" pitchFamily="34" charset="0"/>
                <a:cs typeface="Calibri" panose="020F0502020204030204" pitchFamily="34" charset="0"/>
              </a:rPr>
              <a:t>reflections</a:t>
            </a:r>
            <a:r>
              <a:rPr lang="en-GB" altLang="en-US" sz="3200" i="1" dirty="0">
                <a:solidFill>
                  <a:schemeClr val="accent5">
                    <a:lumMod val="50000"/>
                  </a:schemeClr>
                </a:solidFill>
                <a:latin typeface="Calibri" panose="020F0502020204030204" pitchFamily="34" charset="0"/>
                <a:cs typeface="Calibri" panose="020F0502020204030204" pitchFamily="34" charset="0"/>
              </a:rPr>
              <a:t> of shape A.</a:t>
            </a:r>
            <a:endParaRPr lang="en-GB" altLang="en-US" sz="3200" i="1" baseline="30000" dirty="0">
              <a:solidFill>
                <a:schemeClr val="accent5">
                  <a:lumMod val="50000"/>
                </a:schemeClr>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011" y="5617579"/>
            <a:ext cx="1299108" cy="964684"/>
          </a:xfrm>
          <a:prstGeom prst="rect">
            <a:avLst/>
          </a:prstGeom>
        </p:spPr>
      </p:pic>
    </p:spTree>
    <p:extLst>
      <p:ext uri="{BB962C8B-B14F-4D97-AF65-F5344CB8AC3E}">
        <p14:creationId xmlns:p14="http://schemas.microsoft.com/office/powerpoint/2010/main" val="2746478326"/>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37661" y="1225935"/>
            <a:ext cx="5038279" cy="5398784"/>
          </a:xfrm>
          <a:prstGeom prst="rect">
            <a:avLst/>
          </a:prstGeom>
        </p:spPr>
      </p:pic>
      <p:sp>
        <p:nvSpPr>
          <p:cNvPr id="5" name="标题 57345"/>
          <p:cNvSpPr>
            <a:spLocks noGrp="1" noChangeArrowheads="1"/>
          </p:cNvSpPr>
          <p:nvPr>
            <p:ph type="title"/>
          </p:nvPr>
        </p:nvSpPr>
        <p:spPr>
          <a:xfrm>
            <a:off x="252563" y="243840"/>
            <a:ext cx="10608477" cy="982095"/>
          </a:xfrm>
        </p:spPr>
        <p:txBody>
          <a:bodyPr>
            <a:normAutofit/>
          </a:bodyPr>
          <a:lstStyle/>
          <a:p>
            <a:pPr algn="l"/>
            <a:r>
              <a:rPr lang="en-GB" altLang="zh-CN" sz="3200" b="1" dirty="0" smtClean="0">
                <a:solidFill>
                  <a:srgbClr val="C00000"/>
                </a:solidFill>
                <a:latin typeface="Calibri" panose="020F0502020204030204" pitchFamily="34" charset="0"/>
                <a:cs typeface="Calibri" panose="020F0502020204030204" pitchFamily="34" charset="0"/>
              </a:rPr>
              <a:t>Task 1 answers:</a:t>
            </a:r>
            <a:endParaRPr lang="en-GB" altLang="en-US" sz="3200" i="1" baseline="30000" dirty="0">
              <a:solidFill>
                <a:schemeClr val="accent5">
                  <a:lumMod val="50000"/>
                </a:schemeClr>
              </a:solidFill>
            </a:endParaRPr>
          </a:p>
        </p:txBody>
      </p:sp>
      <p:sp>
        <p:nvSpPr>
          <p:cNvPr id="3" name="Oval 2"/>
          <p:cNvSpPr/>
          <p:nvPr/>
        </p:nvSpPr>
        <p:spPr>
          <a:xfrm>
            <a:off x="3931920" y="2143760"/>
            <a:ext cx="1290320" cy="156464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6085840" y="4500880"/>
            <a:ext cx="1290320" cy="156464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011" y="5617579"/>
            <a:ext cx="1299108" cy="964684"/>
          </a:xfrm>
          <a:prstGeom prst="rect">
            <a:avLst/>
          </a:prstGeom>
        </p:spPr>
      </p:pic>
    </p:spTree>
    <p:extLst>
      <p:ext uri="{BB962C8B-B14F-4D97-AF65-F5344CB8AC3E}">
        <p14:creationId xmlns:p14="http://schemas.microsoft.com/office/powerpoint/2010/main" val="1763662078"/>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57345"/>
          <p:cNvSpPr>
            <a:spLocks noGrp="1" noChangeArrowheads="1"/>
          </p:cNvSpPr>
          <p:nvPr>
            <p:ph type="title"/>
          </p:nvPr>
        </p:nvSpPr>
        <p:spPr>
          <a:xfrm>
            <a:off x="252563" y="243840"/>
            <a:ext cx="10608477" cy="982095"/>
          </a:xfrm>
        </p:spPr>
        <p:txBody>
          <a:bodyPr>
            <a:normAutofit/>
          </a:bodyPr>
          <a:lstStyle/>
          <a:p>
            <a:pPr algn="l"/>
            <a:r>
              <a:rPr lang="en-GB" altLang="zh-CN" sz="3200" b="1" dirty="0" smtClean="0">
                <a:solidFill>
                  <a:srgbClr val="C00000"/>
                </a:solidFill>
                <a:latin typeface="Calibri" panose="020F0502020204030204" pitchFamily="34" charset="0"/>
                <a:cs typeface="Calibri" panose="020F0502020204030204" pitchFamily="34" charset="0"/>
              </a:rPr>
              <a:t>Task </a:t>
            </a:r>
            <a:r>
              <a:rPr lang="en-GB" altLang="zh-CN" sz="3200" b="1" dirty="0">
                <a:solidFill>
                  <a:srgbClr val="C00000"/>
                </a:solidFill>
                <a:latin typeface="Calibri" panose="020F0502020204030204" pitchFamily="34" charset="0"/>
                <a:cs typeface="Calibri" panose="020F0502020204030204" pitchFamily="34" charset="0"/>
              </a:rPr>
              <a:t>2</a:t>
            </a:r>
            <a:r>
              <a:rPr lang="en-GB" altLang="zh-CN" sz="3200" b="1" dirty="0" smtClean="0">
                <a:solidFill>
                  <a:srgbClr val="C00000"/>
                </a:solidFill>
                <a:latin typeface="Calibri" panose="020F0502020204030204" pitchFamily="34" charset="0"/>
                <a:cs typeface="Calibri" panose="020F0502020204030204" pitchFamily="34" charset="0"/>
              </a:rPr>
              <a:t>: </a:t>
            </a:r>
            <a:r>
              <a:rPr lang="en-GB" altLang="en-US" sz="3200" i="1" dirty="0">
                <a:solidFill>
                  <a:schemeClr val="accent5">
                    <a:lumMod val="50000"/>
                  </a:schemeClr>
                </a:solidFill>
                <a:latin typeface="Calibri" panose="020F0502020204030204" pitchFamily="34" charset="0"/>
                <a:cs typeface="Calibri" panose="020F0502020204030204" pitchFamily="34" charset="0"/>
              </a:rPr>
              <a:t>Reflect the triangle in the y-axis</a:t>
            </a:r>
            <a:endParaRPr lang="en-GB" altLang="en-US" sz="3200" i="1" baseline="30000" dirty="0">
              <a:solidFill>
                <a:schemeClr val="accent5">
                  <a:lumMod val="50000"/>
                </a:schemeClr>
              </a:solidFill>
            </a:endParaRPr>
          </a:p>
        </p:txBody>
      </p:sp>
      <p:pic>
        <p:nvPicPr>
          <p:cNvPr id="3" name="Picture 2"/>
          <p:cNvPicPr>
            <a:picLocks noChangeAspect="1"/>
          </p:cNvPicPr>
          <p:nvPr/>
        </p:nvPicPr>
        <p:blipFill>
          <a:blip r:embed="rId2"/>
          <a:stretch>
            <a:fillRect/>
          </a:stretch>
        </p:blipFill>
        <p:spPr>
          <a:xfrm>
            <a:off x="746498" y="1954465"/>
            <a:ext cx="10114542" cy="319665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011" y="5617579"/>
            <a:ext cx="1299108" cy="964684"/>
          </a:xfrm>
          <a:prstGeom prst="rect">
            <a:avLst/>
          </a:prstGeom>
        </p:spPr>
      </p:pic>
    </p:spTree>
    <p:extLst>
      <p:ext uri="{BB962C8B-B14F-4D97-AF65-F5344CB8AC3E}">
        <p14:creationId xmlns:p14="http://schemas.microsoft.com/office/powerpoint/2010/main" val="2720157165"/>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57345"/>
          <p:cNvSpPr>
            <a:spLocks noGrp="1" noChangeArrowheads="1"/>
          </p:cNvSpPr>
          <p:nvPr>
            <p:ph type="title"/>
          </p:nvPr>
        </p:nvSpPr>
        <p:spPr>
          <a:xfrm>
            <a:off x="252563" y="243840"/>
            <a:ext cx="10608477" cy="982095"/>
          </a:xfrm>
        </p:spPr>
        <p:txBody>
          <a:bodyPr>
            <a:normAutofit/>
          </a:bodyPr>
          <a:lstStyle/>
          <a:p>
            <a:pPr algn="l"/>
            <a:r>
              <a:rPr lang="en-GB" altLang="zh-CN" sz="3200" b="1" dirty="0" smtClean="0">
                <a:solidFill>
                  <a:srgbClr val="C00000"/>
                </a:solidFill>
                <a:latin typeface="Calibri" panose="020F0502020204030204" pitchFamily="34" charset="0"/>
                <a:cs typeface="Calibri" panose="020F0502020204030204" pitchFamily="34" charset="0"/>
              </a:rPr>
              <a:t>Task 2 answers: </a:t>
            </a:r>
            <a:r>
              <a:rPr lang="en-GB" altLang="en-US" sz="3200" i="1" dirty="0">
                <a:solidFill>
                  <a:schemeClr val="accent5">
                    <a:lumMod val="50000"/>
                  </a:schemeClr>
                </a:solidFill>
                <a:latin typeface="Calibri" panose="020F0502020204030204" pitchFamily="34" charset="0"/>
                <a:cs typeface="Calibri" panose="020F0502020204030204" pitchFamily="34" charset="0"/>
              </a:rPr>
              <a:t>Reflect the triangle in the y-axis</a:t>
            </a:r>
            <a:endParaRPr lang="en-GB" altLang="en-US" sz="3200" i="1" baseline="30000" dirty="0">
              <a:solidFill>
                <a:schemeClr val="accent5">
                  <a:lumMod val="50000"/>
                </a:schemeClr>
              </a:solidFill>
            </a:endParaRPr>
          </a:p>
        </p:txBody>
      </p:sp>
      <p:pic>
        <p:nvPicPr>
          <p:cNvPr id="2" name="Picture 1"/>
          <p:cNvPicPr>
            <a:picLocks noChangeAspect="1"/>
          </p:cNvPicPr>
          <p:nvPr/>
        </p:nvPicPr>
        <p:blipFill>
          <a:blip r:embed="rId2"/>
          <a:stretch>
            <a:fillRect/>
          </a:stretch>
        </p:blipFill>
        <p:spPr>
          <a:xfrm>
            <a:off x="1913653" y="1962080"/>
            <a:ext cx="8260524" cy="2762319"/>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011" y="5617579"/>
            <a:ext cx="1299108" cy="964684"/>
          </a:xfrm>
          <a:prstGeom prst="rect">
            <a:avLst/>
          </a:prstGeom>
        </p:spPr>
      </p:pic>
      <p:sp>
        <p:nvSpPr>
          <p:cNvPr id="7" name="Freeform 6"/>
          <p:cNvSpPr/>
          <p:nvPr/>
        </p:nvSpPr>
        <p:spPr>
          <a:xfrm>
            <a:off x="4238171" y="2743200"/>
            <a:ext cx="1146629" cy="754743"/>
          </a:xfrm>
          <a:custGeom>
            <a:avLst/>
            <a:gdLst>
              <a:gd name="connsiteX0" fmla="*/ 391886 w 1146629"/>
              <a:gd name="connsiteY0" fmla="*/ 0 h 754743"/>
              <a:gd name="connsiteX1" fmla="*/ 0 w 1146629"/>
              <a:gd name="connsiteY1" fmla="*/ 754743 h 754743"/>
              <a:gd name="connsiteX2" fmla="*/ 1146629 w 1146629"/>
              <a:gd name="connsiteY2" fmla="*/ 725714 h 754743"/>
              <a:gd name="connsiteX3" fmla="*/ 391886 w 1146629"/>
              <a:gd name="connsiteY3" fmla="*/ 0 h 754743"/>
            </a:gdLst>
            <a:ahLst/>
            <a:cxnLst>
              <a:cxn ang="0">
                <a:pos x="connsiteX0" y="connsiteY0"/>
              </a:cxn>
              <a:cxn ang="0">
                <a:pos x="connsiteX1" y="connsiteY1"/>
              </a:cxn>
              <a:cxn ang="0">
                <a:pos x="connsiteX2" y="connsiteY2"/>
              </a:cxn>
              <a:cxn ang="0">
                <a:pos x="connsiteX3" y="connsiteY3"/>
              </a:cxn>
            </a:cxnLst>
            <a:rect l="l" t="t" r="r" b="b"/>
            <a:pathLst>
              <a:path w="1146629" h="754743">
                <a:moveTo>
                  <a:pt x="391886" y="0"/>
                </a:moveTo>
                <a:lnTo>
                  <a:pt x="0" y="754743"/>
                </a:lnTo>
                <a:lnTo>
                  <a:pt x="1146629" y="725714"/>
                </a:lnTo>
                <a:lnTo>
                  <a:pt x="391886" y="0"/>
                </a:ln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85595656"/>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57345"/>
          <p:cNvSpPr>
            <a:spLocks noGrp="1" noChangeArrowheads="1"/>
          </p:cNvSpPr>
          <p:nvPr>
            <p:ph type="title"/>
          </p:nvPr>
        </p:nvSpPr>
        <p:spPr>
          <a:xfrm>
            <a:off x="252563" y="243840"/>
            <a:ext cx="10608477" cy="982095"/>
          </a:xfrm>
        </p:spPr>
        <p:txBody>
          <a:bodyPr>
            <a:normAutofit/>
          </a:bodyPr>
          <a:lstStyle/>
          <a:p>
            <a:pPr algn="l"/>
            <a:r>
              <a:rPr lang="en-GB" altLang="zh-CN" sz="3200" b="1" dirty="0" smtClean="0">
                <a:solidFill>
                  <a:srgbClr val="C00000"/>
                </a:solidFill>
                <a:latin typeface="Calibri" panose="020F0502020204030204" pitchFamily="34" charset="0"/>
                <a:cs typeface="Calibri" panose="020F0502020204030204" pitchFamily="34" charset="0"/>
              </a:rPr>
              <a:t>Task </a:t>
            </a:r>
            <a:r>
              <a:rPr lang="en-GB" altLang="zh-CN" sz="3200" b="1" dirty="0">
                <a:solidFill>
                  <a:srgbClr val="C00000"/>
                </a:solidFill>
                <a:latin typeface="Calibri" panose="020F0502020204030204" pitchFamily="34" charset="0"/>
                <a:cs typeface="Calibri" panose="020F0502020204030204" pitchFamily="34" charset="0"/>
              </a:rPr>
              <a:t>3</a:t>
            </a:r>
            <a:r>
              <a:rPr lang="en-GB" altLang="zh-CN" sz="3200" b="1" dirty="0" smtClean="0">
                <a:solidFill>
                  <a:srgbClr val="C00000"/>
                </a:solidFill>
                <a:latin typeface="Calibri" panose="020F0502020204030204" pitchFamily="34" charset="0"/>
                <a:cs typeface="Calibri" panose="020F0502020204030204" pitchFamily="34" charset="0"/>
              </a:rPr>
              <a:t>: </a:t>
            </a:r>
            <a:r>
              <a:rPr lang="en-GB" altLang="en-US" sz="3200" i="1" dirty="0">
                <a:solidFill>
                  <a:schemeClr val="accent5">
                    <a:lumMod val="50000"/>
                  </a:schemeClr>
                </a:solidFill>
                <a:latin typeface="Calibri" panose="020F0502020204030204" pitchFamily="34" charset="0"/>
                <a:cs typeface="Calibri" panose="020F0502020204030204" pitchFamily="34" charset="0"/>
              </a:rPr>
              <a:t>Reflect the shape in the x-axis</a:t>
            </a:r>
            <a:endParaRPr lang="en-GB" altLang="en-US" sz="3200" i="1" baseline="30000" dirty="0">
              <a:solidFill>
                <a:schemeClr val="accent5">
                  <a:lumMod val="50000"/>
                </a:schemeClr>
              </a:solidFill>
            </a:endParaRPr>
          </a:p>
        </p:txBody>
      </p:sp>
      <p:pic>
        <p:nvPicPr>
          <p:cNvPr id="2" name="Picture 1"/>
          <p:cNvPicPr>
            <a:picLocks noChangeAspect="1"/>
          </p:cNvPicPr>
          <p:nvPr/>
        </p:nvPicPr>
        <p:blipFill>
          <a:blip r:embed="rId2"/>
          <a:stretch>
            <a:fillRect/>
          </a:stretch>
        </p:blipFill>
        <p:spPr>
          <a:xfrm>
            <a:off x="3139440" y="1704202"/>
            <a:ext cx="5038231" cy="4909046"/>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011" y="5617579"/>
            <a:ext cx="1299108" cy="964684"/>
          </a:xfrm>
          <a:prstGeom prst="rect">
            <a:avLst/>
          </a:prstGeom>
        </p:spPr>
      </p:pic>
    </p:spTree>
    <p:extLst>
      <p:ext uri="{BB962C8B-B14F-4D97-AF65-F5344CB8AC3E}">
        <p14:creationId xmlns:p14="http://schemas.microsoft.com/office/powerpoint/2010/main" val="521452445"/>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57345"/>
          <p:cNvSpPr>
            <a:spLocks noGrp="1" noChangeArrowheads="1"/>
          </p:cNvSpPr>
          <p:nvPr>
            <p:ph type="title"/>
          </p:nvPr>
        </p:nvSpPr>
        <p:spPr>
          <a:xfrm>
            <a:off x="252563" y="243840"/>
            <a:ext cx="10608477" cy="982095"/>
          </a:xfrm>
        </p:spPr>
        <p:txBody>
          <a:bodyPr>
            <a:normAutofit/>
          </a:bodyPr>
          <a:lstStyle/>
          <a:p>
            <a:pPr algn="l"/>
            <a:r>
              <a:rPr lang="en-GB" altLang="zh-CN" sz="3200" b="1" dirty="0" smtClean="0">
                <a:solidFill>
                  <a:srgbClr val="C00000"/>
                </a:solidFill>
                <a:latin typeface="Calibri" panose="020F0502020204030204" pitchFamily="34" charset="0"/>
                <a:cs typeface="Calibri" panose="020F0502020204030204" pitchFamily="34" charset="0"/>
              </a:rPr>
              <a:t>Task 3</a:t>
            </a:r>
            <a:r>
              <a:rPr lang="en-GB" altLang="zh-CN" sz="3200" b="1" dirty="0">
                <a:solidFill>
                  <a:srgbClr val="C00000"/>
                </a:solidFill>
                <a:latin typeface="Calibri" panose="020F0502020204030204" pitchFamily="34" charset="0"/>
                <a:cs typeface="Calibri" panose="020F0502020204030204" pitchFamily="34" charset="0"/>
              </a:rPr>
              <a:t> </a:t>
            </a:r>
            <a:r>
              <a:rPr lang="en-GB" altLang="zh-CN" sz="3200" b="1" dirty="0" smtClean="0">
                <a:solidFill>
                  <a:srgbClr val="C00000"/>
                </a:solidFill>
                <a:latin typeface="Calibri" panose="020F0502020204030204" pitchFamily="34" charset="0"/>
                <a:cs typeface="Calibri" panose="020F0502020204030204" pitchFamily="34" charset="0"/>
              </a:rPr>
              <a:t>answer:</a:t>
            </a:r>
            <a:endParaRPr lang="en-GB" altLang="en-US" sz="3200" i="1" baseline="30000" dirty="0">
              <a:solidFill>
                <a:schemeClr val="accent5">
                  <a:lumMod val="50000"/>
                </a:schemeClr>
              </a:solidFill>
            </a:endParaRPr>
          </a:p>
        </p:txBody>
      </p:sp>
      <p:pic>
        <p:nvPicPr>
          <p:cNvPr id="3" name="Picture 2"/>
          <p:cNvPicPr>
            <a:picLocks noChangeAspect="1"/>
          </p:cNvPicPr>
          <p:nvPr/>
        </p:nvPicPr>
        <p:blipFill>
          <a:blip r:embed="rId2"/>
          <a:stretch>
            <a:fillRect/>
          </a:stretch>
        </p:blipFill>
        <p:spPr>
          <a:xfrm>
            <a:off x="2692401" y="1407028"/>
            <a:ext cx="5453528" cy="484758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011" y="5617579"/>
            <a:ext cx="1299108" cy="964684"/>
          </a:xfrm>
          <a:prstGeom prst="rect">
            <a:avLst/>
          </a:prstGeom>
        </p:spPr>
      </p:pic>
      <p:sp>
        <p:nvSpPr>
          <p:cNvPr id="2" name="Freeform 1"/>
          <p:cNvSpPr/>
          <p:nvPr/>
        </p:nvSpPr>
        <p:spPr>
          <a:xfrm>
            <a:off x="3744686" y="5094514"/>
            <a:ext cx="2075543" cy="856343"/>
          </a:xfrm>
          <a:custGeom>
            <a:avLst/>
            <a:gdLst>
              <a:gd name="connsiteX0" fmla="*/ 2032000 w 2075543"/>
              <a:gd name="connsiteY0" fmla="*/ 0 h 856343"/>
              <a:gd name="connsiteX1" fmla="*/ 0 w 2075543"/>
              <a:gd name="connsiteY1" fmla="*/ 14515 h 856343"/>
              <a:gd name="connsiteX2" fmla="*/ 406400 w 2075543"/>
              <a:gd name="connsiteY2" fmla="*/ 856343 h 856343"/>
              <a:gd name="connsiteX3" fmla="*/ 1625600 w 2075543"/>
              <a:gd name="connsiteY3" fmla="*/ 856343 h 856343"/>
              <a:gd name="connsiteX4" fmla="*/ 2075543 w 2075543"/>
              <a:gd name="connsiteY4" fmla="*/ 29029 h 856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5543" h="856343">
                <a:moveTo>
                  <a:pt x="2032000" y="0"/>
                </a:moveTo>
                <a:lnTo>
                  <a:pt x="0" y="14515"/>
                </a:lnTo>
                <a:lnTo>
                  <a:pt x="406400" y="856343"/>
                </a:lnTo>
                <a:lnTo>
                  <a:pt x="1625600" y="856343"/>
                </a:lnTo>
                <a:lnTo>
                  <a:pt x="2075543" y="29029"/>
                </a:ln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5655651"/>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57345"/>
          <p:cNvSpPr>
            <a:spLocks noGrp="1" noChangeArrowheads="1"/>
          </p:cNvSpPr>
          <p:nvPr>
            <p:ph type="title"/>
          </p:nvPr>
        </p:nvSpPr>
        <p:spPr>
          <a:xfrm>
            <a:off x="252563" y="243840"/>
            <a:ext cx="10608477" cy="982095"/>
          </a:xfrm>
        </p:spPr>
        <p:txBody>
          <a:bodyPr>
            <a:normAutofit/>
          </a:bodyPr>
          <a:lstStyle/>
          <a:p>
            <a:pPr algn="l"/>
            <a:r>
              <a:rPr lang="en-GB" altLang="zh-CN" sz="3200" i="1" dirty="0" smtClean="0">
                <a:solidFill>
                  <a:srgbClr val="C00000"/>
                </a:solidFill>
                <a:latin typeface="Calibri" panose="020F0502020204030204" pitchFamily="34" charset="0"/>
                <a:cs typeface="Calibri" panose="020F0502020204030204" pitchFamily="34" charset="0"/>
              </a:rPr>
              <a:t>Task 4: </a:t>
            </a:r>
            <a:r>
              <a:rPr lang="en-GB" altLang="zh-CN" sz="3200" i="1" dirty="0" smtClean="0">
                <a:solidFill>
                  <a:schemeClr val="accent5">
                    <a:lumMod val="50000"/>
                  </a:schemeClr>
                </a:solidFill>
                <a:latin typeface="Calibri" panose="020F0502020204030204" pitchFamily="34" charset="0"/>
                <a:cs typeface="Calibri" panose="020F0502020204030204" pitchFamily="34" charset="0"/>
              </a:rPr>
              <a:t>Translate the shape in the x-axis.</a:t>
            </a:r>
            <a:endParaRPr lang="en-GB" altLang="en-US" sz="3200" i="1" baseline="30000" dirty="0">
              <a:solidFill>
                <a:schemeClr val="accent5">
                  <a:lumMod val="50000"/>
                </a:schemeClr>
              </a:solidFill>
            </a:endParaRPr>
          </a:p>
        </p:txBody>
      </p:sp>
      <p:pic>
        <p:nvPicPr>
          <p:cNvPr id="3" name="Picture 2"/>
          <p:cNvPicPr>
            <a:picLocks noChangeAspect="1"/>
          </p:cNvPicPr>
          <p:nvPr/>
        </p:nvPicPr>
        <p:blipFill>
          <a:blip r:embed="rId2"/>
          <a:stretch>
            <a:fillRect/>
          </a:stretch>
        </p:blipFill>
        <p:spPr>
          <a:xfrm>
            <a:off x="2661722" y="1060255"/>
            <a:ext cx="5628838" cy="5506881"/>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011" y="5617579"/>
            <a:ext cx="1299108" cy="964684"/>
          </a:xfrm>
          <a:prstGeom prst="rect">
            <a:avLst/>
          </a:prstGeom>
        </p:spPr>
      </p:pic>
    </p:spTree>
    <p:extLst>
      <p:ext uri="{BB962C8B-B14F-4D97-AF65-F5344CB8AC3E}">
        <p14:creationId xmlns:p14="http://schemas.microsoft.com/office/powerpoint/2010/main" val="175792985"/>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57345"/>
          <p:cNvSpPr>
            <a:spLocks noGrp="1" noChangeArrowheads="1"/>
          </p:cNvSpPr>
          <p:nvPr>
            <p:ph type="title"/>
          </p:nvPr>
        </p:nvSpPr>
        <p:spPr>
          <a:xfrm>
            <a:off x="252563" y="243840"/>
            <a:ext cx="10608477" cy="982095"/>
          </a:xfrm>
        </p:spPr>
        <p:txBody>
          <a:bodyPr>
            <a:normAutofit/>
          </a:bodyPr>
          <a:lstStyle/>
          <a:p>
            <a:pPr algn="l"/>
            <a:r>
              <a:rPr lang="en-GB" altLang="zh-CN" sz="3200" b="1" dirty="0" smtClean="0">
                <a:solidFill>
                  <a:srgbClr val="C00000"/>
                </a:solidFill>
                <a:latin typeface="Calibri" panose="020F0502020204030204" pitchFamily="34" charset="0"/>
                <a:cs typeface="Calibri" panose="020F0502020204030204" pitchFamily="34" charset="0"/>
              </a:rPr>
              <a:t>Task 4 answer:</a:t>
            </a:r>
            <a:endParaRPr lang="en-GB" altLang="en-US" sz="3200" i="1" baseline="30000" dirty="0">
              <a:solidFill>
                <a:schemeClr val="accent5">
                  <a:lumMod val="50000"/>
                </a:schemeClr>
              </a:solidFill>
            </a:endParaRPr>
          </a:p>
        </p:txBody>
      </p:sp>
      <p:grpSp>
        <p:nvGrpSpPr>
          <p:cNvPr id="6" name="Group 5"/>
          <p:cNvGrpSpPr/>
          <p:nvPr/>
        </p:nvGrpSpPr>
        <p:grpSpPr>
          <a:xfrm>
            <a:off x="2661722" y="982316"/>
            <a:ext cx="5628838" cy="5692804"/>
            <a:chOff x="2661722" y="982316"/>
            <a:chExt cx="5628838" cy="5692804"/>
          </a:xfrm>
        </p:grpSpPr>
        <p:pic>
          <p:nvPicPr>
            <p:cNvPr id="3" name="Picture 2"/>
            <p:cNvPicPr>
              <a:picLocks noChangeAspect="1"/>
            </p:cNvPicPr>
            <p:nvPr/>
          </p:nvPicPr>
          <p:blipFill>
            <a:blip r:embed="rId2"/>
            <a:stretch>
              <a:fillRect/>
            </a:stretch>
          </p:blipFill>
          <p:spPr>
            <a:xfrm>
              <a:off x="2661722" y="1060255"/>
              <a:ext cx="5628838" cy="5506881"/>
            </a:xfrm>
            <a:prstGeom prst="rect">
              <a:avLst/>
            </a:prstGeom>
          </p:spPr>
        </p:pic>
        <p:pic>
          <p:nvPicPr>
            <p:cNvPr id="4" name="Picture 3"/>
            <p:cNvPicPr>
              <a:picLocks noChangeAspect="1"/>
            </p:cNvPicPr>
            <p:nvPr/>
          </p:nvPicPr>
          <p:blipFill>
            <a:blip r:embed="rId3"/>
            <a:stretch>
              <a:fillRect/>
            </a:stretch>
          </p:blipFill>
          <p:spPr>
            <a:xfrm>
              <a:off x="2661722" y="982316"/>
              <a:ext cx="2959131" cy="5692804"/>
            </a:xfrm>
            <a:prstGeom prst="rect">
              <a:avLst/>
            </a:prstGeom>
          </p:spPr>
        </p:pic>
      </p:gr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011" y="5617579"/>
            <a:ext cx="1299108" cy="964684"/>
          </a:xfrm>
          <a:prstGeom prst="rect">
            <a:avLst/>
          </a:prstGeom>
        </p:spPr>
      </p:pic>
      <p:sp>
        <p:nvSpPr>
          <p:cNvPr id="2" name="Freeform 1"/>
          <p:cNvSpPr/>
          <p:nvPr/>
        </p:nvSpPr>
        <p:spPr>
          <a:xfrm>
            <a:off x="3468914" y="1596571"/>
            <a:ext cx="1161143" cy="1741715"/>
          </a:xfrm>
          <a:custGeom>
            <a:avLst/>
            <a:gdLst>
              <a:gd name="connsiteX0" fmla="*/ 0 w 1161143"/>
              <a:gd name="connsiteY0" fmla="*/ 0 h 1741715"/>
              <a:gd name="connsiteX1" fmla="*/ 0 w 1161143"/>
              <a:gd name="connsiteY1" fmla="*/ 1741715 h 1741715"/>
              <a:gd name="connsiteX2" fmla="*/ 290286 w 1161143"/>
              <a:gd name="connsiteY2" fmla="*/ 1727200 h 1741715"/>
              <a:gd name="connsiteX3" fmla="*/ 304800 w 1161143"/>
              <a:gd name="connsiteY3" fmla="*/ 290286 h 1741715"/>
              <a:gd name="connsiteX4" fmla="*/ 885372 w 1161143"/>
              <a:gd name="connsiteY4" fmla="*/ 261258 h 1741715"/>
              <a:gd name="connsiteX5" fmla="*/ 856343 w 1161143"/>
              <a:gd name="connsiteY5" fmla="*/ 1712686 h 1741715"/>
              <a:gd name="connsiteX6" fmla="*/ 1146629 w 1161143"/>
              <a:gd name="connsiteY6" fmla="*/ 1698172 h 1741715"/>
              <a:gd name="connsiteX7" fmla="*/ 1161143 w 1161143"/>
              <a:gd name="connsiteY7" fmla="*/ 0 h 1741715"/>
              <a:gd name="connsiteX8" fmla="*/ 0 w 1161143"/>
              <a:gd name="connsiteY8" fmla="*/ 0 h 174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1143" h="1741715">
                <a:moveTo>
                  <a:pt x="0" y="0"/>
                </a:moveTo>
                <a:lnTo>
                  <a:pt x="0" y="1741715"/>
                </a:lnTo>
                <a:lnTo>
                  <a:pt x="290286" y="1727200"/>
                </a:lnTo>
                <a:lnTo>
                  <a:pt x="304800" y="290286"/>
                </a:lnTo>
                <a:lnTo>
                  <a:pt x="885372" y="261258"/>
                </a:lnTo>
                <a:lnTo>
                  <a:pt x="856343" y="1712686"/>
                </a:lnTo>
                <a:lnTo>
                  <a:pt x="1146629" y="1698172"/>
                </a:lnTo>
                <a:lnTo>
                  <a:pt x="1161143" y="0"/>
                </a:lnTo>
                <a:lnTo>
                  <a:pt x="0" y="0"/>
                </a:ln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468180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标题 57345"/>
          <p:cNvSpPr>
            <a:spLocks noGrp="1" noChangeArrowheads="1"/>
          </p:cNvSpPr>
          <p:nvPr>
            <p:ph type="title"/>
          </p:nvPr>
        </p:nvSpPr>
        <p:spPr>
          <a:xfrm>
            <a:off x="316328" y="284085"/>
            <a:ext cx="10336876" cy="1054386"/>
          </a:xfrm>
        </p:spPr>
        <p:txBody>
          <a:bodyPr>
            <a:normAutofit/>
          </a:bodyPr>
          <a:lstStyle/>
          <a:p>
            <a:pPr eaLnBrk="1" hangingPunct="1"/>
            <a:r>
              <a:rPr lang="en-GB" altLang="zh-CN" sz="3600" dirty="0">
                <a:solidFill>
                  <a:srgbClr val="C00000"/>
                </a:solidFill>
              </a:rPr>
              <a:t>Marking coordinates in the second quadrant</a:t>
            </a:r>
            <a:endParaRPr lang="zh-CN" altLang="en-US" sz="3600" dirty="0">
              <a:solidFill>
                <a:srgbClr val="C00000"/>
              </a:solidFill>
            </a:endParaRPr>
          </a:p>
        </p:txBody>
      </p:sp>
      <p:pic>
        <p:nvPicPr>
          <p:cNvPr id="17" name="Picture 16">
            <a:extLst>
              <a:ext uri="{FF2B5EF4-FFF2-40B4-BE49-F238E27FC236}">
                <a16:creationId xmlns:a16="http://schemas.microsoft.com/office/drawing/2014/main" id="{A00529FC-DCC3-4931-88BB-AC5D56E4929E}"/>
              </a:ext>
            </a:extLst>
          </p:cNvPr>
          <p:cNvPicPr>
            <a:picLocks noChangeAspect="1"/>
          </p:cNvPicPr>
          <p:nvPr/>
        </p:nvPicPr>
        <p:blipFill rotWithShape="1">
          <a:blip r:embed="rId3"/>
          <a:srcRect l="31563" t="30666" r="55817" b="24148"/>
          <a:stretch/>
        </p:blipFill>
        <p:spPr>
          <a:xfrm>
            <a:off x="1897713" y="1528911"/>
            <a:ext cx="2458591" cy="4951799"/>
          </a:xfrm>
          <a:prstGeom prst="rect">
            <a:avLst/>
          </a:prstGeom>
        </p:spPr>
      </p:pic>
      <p:sp>
        <p:nvSpPr>
          <p:cNvPr id="56" name="TextBox 55">
            <a:extLst>
              <a:ext uri="{FF2B5EF4-FFF2-40B4-BE49-F238E27FC236}">
                <a16:creationId xmlns:a16="http://schemas.microsoft.com/office/drawing/2014/main" id="{D7A37AC2-5937-485E-91E0-6AFBBA73832E}"/>
              </a:ext>
            </a:extLst>
          </p:cNvPr>
          <p:cNvSpPr txBox="1"/>
          <p:nvPr/>
        </p:nvSpPr>
        <p:spPr>
          <a:xfrm>
            <a:off x="3724404" y="1064359"/>
            <a:ext cx="841261" cy="369332"/>
          </a:xfrm>
          <a:prstGeom prst="rect">
            <a:avLst/>
          </a:prstGeom>
          <a:noFill/>
        </p:spPr>
        <p:txBody>
          <a:bodyPr wrap="square" rtlCol="0">
            <a:spAutoFit/>
          </a:bodyPr>
          <a:lstStyle/>
          <a:p>
            <a:r>
              <a:rPr lang="en-GB" dirty="0">
                <a:solidFill>
                  <a:schemeClr val="tx2"/>
                </a:solidFill>
              </a:rPr>
              <a:t>y-axis</a:t>
            </a:r>
          </a:p>
        </p:txBody>
      </p:sp>
      <p:sp>
        <p:nvSpPr>
          <p:cNvPr id="57" name="TextBox 56">
            <a:extLst>
              <a:ext uri="{FF2B5EF4-FFF2-40B4-BE49-F238E27FC236}">
                <a16:creationId xmlns:a16="http://schemas.microsoft.com/office/drawing/2014/main" id="{B46566FE-9C89-44BF-BC1B-6D485995F9C2}"/>
              </a:ext>
            </a:extLst>
          </p:cNvPr>
          <p:cNvSpPr txBox="1"/>
          <p:nvPr/>
        </p:nvSpPr>
        <p:spPr>
          <a:xfrm>
            <a:off x="1079714" y="5902271"/>
            <a:ext cx="841261" cy="369332"/>
          </a:xfrm>
          <a:prstGeom prst="rect">
            <a:avLst/>
          </a:prstGeom>
          <a:noFill/>
        </p:spPr>
        <p:txBody>
          <a:bodyPr wrap="square" rtlCol="0">
            <a:spAutoFit/>
          </a:bodyPr>
          <a:lstStyle/>
          <a:p>
            <a:r>
              <a:rPr lang="en-GB" dirty="0">
                <a:solidFill>
                  <a:schemeClr val="tx2"/>
                </a:solidFill>
              </a:rPr>
              <a:t>x-axis</a:t>
            </a:r>
          </a:p>
        </p:txBody>
      </p:sp>
      <p:sp>
        <p:nvSpPr>
          <p:cNvPr id="23" name="TextBox 22">
            <a:extLst>
              <a:ext uri="{FF2B5EF4-FFF2-40B4-BE49-F238E27FC236}">
                <a16:creationId xmlns:a16="http://schemas.microsoft.com/office/drawing/2014/main" id="{EAFEACC3-8C3D-4D12-8BF3-C6E68F4CFD44}"/>
              </a:ext>
            </a:extLst>
          </p:cNvPr>
          <p:cNvSpPr txBox="1"/>
          <p:nvPr/>
        </p:nvSpPr>
        <p:spPr>
          <a:xfrm>
            <a:off x="5953991" y="1528911"/>
            <a:ext cx="5921680" cy="4093428"/>
          </a:xfrm>
          <a:prstGeom prst="rect">
            <a:avLst/>
          </a:prstGeom>
          <a:noFill/>
        </p:spPr>
        <p:txBody>
          <a:bodyPr wrap="square" rtlCol="0">
            <a:spAutoFit/>
          </a:bodyPr>
          <a:lstStyle/>
          <a:p>
            <a:r>
              <a:rPr lang="en-GB" sz="2000" dirty="0">
                <a:solidFill>
                  <a:srgbClr val="C00000"/>
                </a:solidFill>
              </a:rPr>
              <a:t>Now we are going to try and plot these four coordinates.</a:t>
            </a:r>
          </a:p>
          <a:p>
            <a:endParaRPr lang="en-GB" sz="2000" dirty="0">
              <a:solidFill>
                <a:srgbClr val="C00000"/>
              </a:solidFill>
            </a:endParaRPr>
          </a:p>
          <a:p>
            <a:r>
              <a:rPr lang="en-GB" sz="2000" dirty="0">
                <a:solidFill>
                  <a:srgbClr val="C00000"/>
                </a:solidFill>
              </a:rPr>
              <a:t>(-3, 8)</a:t>
            </a:r>
          </a:p>
          <a:p>
            <a:endParaRPr lang="en-GB" sz="2000" dirty="0">
              <a:solidFill>
                <a:srgbClr val="C00000"/>
              </a:solidFill>
            </a:endParaRPr>
          </a:p>
          <a:p>
            <a:r>
              <a:rPr lang="en-GB" sz="2000" dirty="0">
                <a:solidFill>
                  <a:srgbClr val="C00000"/>
                </a:solidFill>
              </a:rPr>
              <a:t>(-5, 6)</a:t>
            </a:r>
          </a:p>
          <a:p>
            <a:endParaRPr lang="en-GB" sz="2000" dirty="0">
              <a:solidFill>
                <a:srgbClr val="C00000"/>
              </a:solidFill>
            </a:endParaRPr>
          </a:p>
          <a:p>
            <a:r>
              <a:rPr lang="en-GB" sz="2000" dirty="0">
                <a:solidFill>
                  <a:srgbClr val="C00000"/>
                </a:solidFill>
              </a:rPr>
              <a:t>(-3, 4)</a:t>
            </a:r>
          </a:p>
          <a:p>
            <a:endParaRPr lang="en-GB" sz="2000" dirty="0">
              <a:solidFill>
                <a:srgbClr val="C00000"/>
              </a:solidFill>
            </a:endParaRPr>
          </a:p>
          <a:p>
            <a:r>
              <a:rPr lang="en-GB" sz="2000" dirty="0">
                <a:solidFill>
                  <a:srgbClr val="C00000"/>
                </a:solidFill>
              </a:rPr>
              <a:t>(-1, 6)</a:t>
            </a:r>
          </a:p>
          <a:p>
            <a:endParaRPr lang="en-GB" sz="2000" dirty="0">
              <a:solidFill>
                <a:srgbClr val="C00000"/>
              </a:solidFill>
            </a:endParaRPr>
          </a:p>
          <a:p>
            <a:r>
              <a:rPr lang="en-GB" sz="2000" dirty="0">
                <a:solidFill>
                  <a:srgbClr val="C00000"/>
                </a:solidFill>
              </a:rPr>
              <a:t>Connect these plots to create a quadrilateral, can you name the shape of this quadrilateral?</a:t>
            </a:r>
          </a:p>
        </p:txBody>
      </p:sp>
      <p:sp>
        <p:nvSpPr>
          <p:cNvPr id="40" name="Multiplication Sign 39">
            <a:extLst>
              <a:ext uri="{FF2B5EF4-FFF2-40B4-BE49-F238E27FC236}">
                <a16:creationId xmlns:a16="http://schemas.microsoft.com/office/drawing/2014/main" id="{34A54D59-3713-4AAC-B09D-831CE556D6A7}"/>
              </a:ext>
            </a:extLst>
          </p:cNvPr>
          <p:cNvSpPr/>
          <p:nvPr/>
        </p:nvSpPr>
        <p:spPr>
          <a:xfrm>
            <a:off x="1768976" y="3172985"/>
            <a:ext cx="492239" cy="512029"/>
          </a:xfrm>
          <a:prstGeom prst="mathMultiply">
            <a:avLst/>
          </a:prstGeom>
          <a:solidFill>
            <a:srgbClr val="C000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Picture 28">
            <a:extLst>
              <a:ext uri="{FF2B5EF4-FFF2-40B4-BE49-F238E27FC236}">
                <a16:creationId xmlns:a16="http://schemas.microsoft.com/office/drawing/2014/main" id="{23E8EA74-3971-4068-8B3A-EDA87911E1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10686" y="267294"/>
            <a:ext cx="1442518" cy="1071177"/>
          </a:xfrm>
          <a:prstGeom prst="rect">
            <a:avLst/>
          </a:prstGeom>
        </p:spPr>
      </p:pic>
      <p:sp>
        <p:nvSpPr>
          <p:cNvPr id="27" name="Multiplication Sign 26">
            <a:extLst>
              <a:ext uri="{FF2B5EF4-FFF2-40B4-BE49-F238E27FC236}">
                <a16:creationId xmlns:a16="http://schemas.microsoft.com/office/drawing/2014/main" id="{7B5808F2-7B14-4C0A-8C70-08A7EADCEE8A}"/>
              </a:ext>
            </a:extLst>
          </p:cNvPr>
          <p:cNvSpPr/>
          <p:nvPr/>
        </p:nvSpPr>
        <p:spPr>
          <a:xfrm>
            <a:off x="3478284" y="3172984"/>
            <a:ext cx="492239" cy="512029"/>
          </a:xfrm>
          <a:prstGeom prst="mathMultiply">
            <a:avLst/>
          </a:prstGeom>
          <a:solidFill>
            <a:srgbClr val="C000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Multiplication Sign 27">
            <a:extLst>
              <a:ext uri="{FF2B5EF4-FFF2-40B4-BE49-F238E27FC236}">
                <a16:creationId xmlns:a16="http://schemas.microsoft.com/office/drawing/2014/main" id="{335BAD11-B984-4714-B965-F445B5F7A9D0}"/>
              </a:ext>
            </a:extLst>
          </p:cNvPr>
          <p:cNvSpPr/>
          <p:nvPr/>
        </p:nvSpPr>
        <p:spPr>
          <a:xfrm>
            <a:off x="2631180" y="2281382"/>
            <a:ext cx="492239" cy="512029"/>
          </a:xfrm>
          <a:prstGeom prst="mathMultiply">
            <a:avLst/>
          </a:prstGeom>
          <a:solidFill>
            <a:srgbClr val="C000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Multiplication Sign 29">
            <a:extLst>
              <a:ext uri="{FF2B5EF4-FFF2-40B4-BE49-F238E27FC236}">
                <a16:creationId xmlns:a16="http://schemas.microsoft.com/office/drawing/2014/main" id="{97FA7916-0CC4-4660-B0ED-576313495827}"/>
              </a:ext>
            </a:extLst>
          </p:cNvPr>
          <p:cNvSpPr/>
          <p:nvPr/>
        </p:nvSpPr>
        <p:spPr>
          <a:xfrm>
            <a:off x="2631180" y="4064590"/>
            <a:ext cx="492239" cy="512029"/>
          </a:xfrm>
          <a:prstGeom prst="mathMultiply">
            <a:avLst/>
          </a:prstGeom>
          <a:solidFill>
            <a:srgbClr val="C000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48568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wipe(down)">
                                      <p:cBhvr>
                                        <p:cTn id="7" dur="500"/>
                                        <p:tgtEl>
                                          <p:spTgt spid="1536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3">
                                            <p:txEl>
                                              <p:pRg st="0" end="0"/>
                                            </p:txEl>
                                          </p:spTgt>
                                        </p:tgtEl>
                                        <p:attrNameLst>
                                          <p:attrName>style.visibility</p:attrName>
                                        </p:attrNameLst>
                                      </p:cBhvr>
                                      <p:to>
                                        <p:strVal val="visible"/>
                                      </p:to>
                                    </p:set>
                                    <p:animEffect transition="in" filter="wipe(down)">
                                      <p:cBhvr>
                                        <p:cTn id="11" dur="500"/>
                                        <p:tgtEl>
                                          <p:spTgt spid="2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23">
                                            <p:txEl>
                                              <p:pRg st="2" end="2"/>
                                            </p:txEl>
                                          </p:spTgt>
                                        </p:tgtEl>
                                        <p:attrNameLst>
                                          <p:attrName>style.visibility</p:attrName>
                                        </p:attrNameLst>
                                      </p:cBhvr>
                                      <p:to>
                                        <p:strVal val="visible"/>
                                      </p:to>
                                    </p:set>
                                    <p:animEffect transition="in" filter="wipe(down)">
                                      <p:cBhvr>
                                        <p:cTn id="16" dur="500"/>
                                        <p:tgtEl>
                                          <p:spTgt spid="23">
                                            <p:txEl>
                                              <p:pRg st="2" end="2"/>
                                            </p:txEl>
                                          </p:spTgt>
                                        </p:tgtEl>
                                      </p:cBhvr>
                                    </p:animEffect>
                                  </p:childTnLst>
                                </p:cTn>
                              </p:par>
                            </p:childTnLst>
                          </p:cTn>
                        </p:par>
                        <p:par>
                          <p:cTn id="17" fill="hold">
                            <p:stCondLst>
                              <p:cond delay="500"/>
                            </p:stCondLst>
                            <p:childTnLst>
                              <p:par>
                                <p:cTn id="18" presetID="21" presetClass="entr" presetSubtype="1" fill="hold" grpId="0" nodeType="after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heel(1)">
                                      <p:cBhvr>
                                        <p:cTn id="20" dur="500"/>
                                        <p:tgtEl>
                                          <p:spTgt spid="2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3">
                                            <p:txEl>
                                              <p:pRg st="4" end="4"/>
                                            </p:txEl>
                                          </p:spTgt>
                                        </p:tgtEl>
                                        <p:attrNameLst>
                                          <p:attrName>style.visibility</p:attrName>
                                        </p:attrNameLst>
                                      </p:cBhvr>
                                      <p:to>
                                        <p:strVal val="visible"/>
                                      </p:to>
                                    </p:set>
                                    <p:animEffect transition="in" filter="wipe(down)">
                                      <p:cBhvr>
                                        <p:cTn id="25" dur="500"/>
                                        <p:tgtEl>
                                          <p:spTgt spid="23">
                                            <p:txEl>
                                              <p:pRg st="4" end="4"/>
                                            </p:txEl>
                                          </p:spTgt>
                                        </p:tgtEl>
                                      </p:cBhvr>
                                    </p:animEffect>
                                  </p:childTnLst>
                                </p:cTn>
                              </p:par>
                            </p:childTnLst>
                          </p:cTn>
                        </p:par>
                        <p:par>
                          <p:cTn id="26" fill="hold">
                            <p:stCondLst>
                              <p:cond delay="500"/>
                            </p:stCondLst>
                            <p:childTnLst>
                              <p:par>
                                <p:cTn id="27" presetID="21" presetClass="entr" presetSubtype="1" fill="hold" grpId="0" nodeType="after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wheel(1)">
                                      <p:cBhvr>
                                        <p:cTn id="29" dur="500"/>
                                        <p:tgtEl>
                                          <p:spTgt spid="4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3">
                                            <p:txEl>
                                              <p:pRg st="6" end="6"/>
                                            </p:txEl>
                                          </p:spTgt>
                                        </p:tgtEl>
                                        <p:attrNameLst>
                                          <p:attrName>style.visibility</p:attrName>
                                        </p:attrNameLst>
                                      </p:cBhvr>
                                      <p:to>
                                        <p:strVal val="visible"/>
                                      </p:to>
                                    </p:set>
                                    <p:animEffect transition="in" filter="wipe(down)">
                                      <p:cBhvr>
                                        <p:cTn id="34" dur="500"/>
                                        <p:tgtEl>
                                          <p:spTgt spid="23">
                                            <p:txEl>
                                              <p:pRg st="6" end="6"/>
                                            </p:txEl>
                                          </p:spTgt>
                                        </p:tgtEl>
                                      </p:cBhvr>
                                    </p:animEffect>
                                  </p:childTnLst>
                                </p:cTn>
                              </p:par>
                            </p:childTnLst>
                          </p:cTn>
                        </p:par>
                        <p:par>
                          <p:cTn id="35" fill="hold">
                            <p:stCondLst>
                              <p:cond delay="500"/>
                            </p:stCondLst>
                            <p:childTnLst>
                              <p:par>
                                <p:cTn id="36" presetID="21" presetClass="entr" presetSubtype="1" fill="hold" grpId="0" nodeType="after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wheel(1)">
                                      <p:cBhvr>
                                        <p:cTn id="38" dur="500"/>
                                        <p:tgtEl>
                                          <p:spTgt spid="3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3">
                                            <p:txEl>
                                              <p:pRg st="8" end="8"/>
                                            </p:txEl>
                                          </p:spTgt>
                                        </p:tgtEl>
                                        <p:attrNameLst>
                                          <p:attrName>style.visibility</p:attrName>
                                        </p:attrNameLst>
                                      </p:cBhvr>
                                      <p:to>
                                        <p:strVal val="visible"/>
                                      </p:to>
                                    </p:set>
                                    <p:animEffect transition="in" filter="wipe(down)">
                                      <p:cBhvr>
                                        <p:cTn id="43" dur="500"/>
                                        <p:tgtEl>
                                          <p:spTgt spid="23">
                                            <p:txEl>
                                              <p:pRg st="8" end="8"/>
                                            </p:txEl>
                                          </p:spTgt>
                                        </p:tgtEl>
                                      </p:cBhvr>
                                    </p:animEffect>
                                  </p:childTnLst>
                                </p:cTn>
                              </p:par>
                            </p:childTnLst>
                          </p:cTn>
                        </p:par>
                        <p:par>
                          <p:cTn id="44" fill="hold">
                            <p:stCondLst>
                              <p:cond delay="500"/>
                            </p:stCondLst>
                            <p:childTnLst>
                              <p:par>
                                <p:cTn id="45" presetID="21" presetClass="entr" presetSubtype="1" fill="hold" grpId="0" nodeType="after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wheel(1)">
                                      <p:cBhvr>
                                        <p:cTn id="47" dur="500"/>
                                        <p:tgtEl>
                                          <p:spTgt spid="2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23">
                                            <p:txEl>
                                              <p:pRg st="10" end="10"/>
                                            </p:txEl>
                                          </p:spTgt>
                                        </p:tgtEl>
                                        <p:attrNameLst>
                                          <p:attrName>style.visibility</p:attrName>
                                        </p:attrNameLst>
                                      </p:cBhvr>
                                      <p:to>
                                        <p:strVal val="visible"/>
                                      </p:to>
                                    </p:set>
                                    <p:animEffect transition="in" filter="wipe(down)">
                                      <p:cBhvr>
                                        <p:cTn id="52" dur="500"/>
                                        <p:tgtEl>
                                          <p:spTgt spid="2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p:bldP spid="40" grpId="0" animBg="1"/>
      <p:bldP spid="27" grpId="0" animBg="1"/>
      <p:bldP spid="28" grpId="0" animBg="1"/>
      <p:bldP spid="30"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045568" y="508438"/>
            <a:ext cx="4926753" cy="4690861"/>
            <a:chOff x="272561" y="399972"/>
            <a:chExt cx="6394939" cy="6088751"/>
          </a:xfrm>
        </p:grpSpPr>
        <p:cxnSp>
          <p:nvCxnSpPr>
            <p:cNvPr id="3" name="Straight Connector 2"/>
            <p:cNvCxnSpPr/>
            <p:nvPr/>
          </p:nvCxnSpPr>
          <p:spPr>
            <a:xfrm>
              <a:off x="3429000" y="597877"/>
              <a:ext cx="0" cy="589084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272561" y="3543300"/>
              <a:ext cx="617220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 name="TextBox 4"/>
                <p:cNvSpPr txBox="1"/>
                <p:nvPr/>
              </p:nvSpPr>
              <p:spPr>
                <a:xfrm>
                  <a:off x="2892670" y="399972"/>
                  <a:ext cx="685800" cy="59924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sz="2400" i="1">
                            <a:latin typeface="Cambria Math" panose="02040503050406030204" pitchFamily="18" charset="0"/>
                          </a:rPr>
                          <m:t>𝑦</m:t>
                        </m:r>
                      </m:oMath>
                    </m:oMathPara>
                  </a14:m>
                  <a:endParaRPr lang="en-GB" sz="2400" dirty="0"/>
                </a:p>
              </p:txBody>
            </p:sp>
          </mc:Choice>
          <mc:Fallback xmlns="">
            <p:sp>
              <p:nvSpPr>
                <p:cNvPr id="5" name="TextBox 4"/>
                <p:cNvSpPr txBox="1">
                  <a:spLocks noRot="1" noChangeAspect="1" noMove="1" noResize="1" noEditPoints="1" noAdjustHandles="1" noChangeArrowheads="1" noChangeShapeType="1" noTextEdit="1"/>
                </p:cNvSpPr>
                <p:nvPr/>
              </p:nvSpPr>
              <p:spPr>
                <a:xfrm>
                  <a:off x="2892670" y="399972"/>
                  <a:ext cx="685800" cy="599242"/>
                </a:xfrm>
                <a:prstGeom prst="rect">
                  <a:avLst/>
                </a:prstGeom>
                <a:blipFill>
                  <a:blip r:embed="rId4"/>
                  <a:stretch>
                    <a:fillRect b="-1052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5981702" y="2962671"/>
                  <a:ext cx="685798" cy="59924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sz="2400" i="1">
                            <a:latin typeface="Cambria Math" panose="02040503050406030204" pitchFamily="18" charset="0"/>
                          </a:rPr>
                          <m:t>𝑥</m:t>
                        </m:r>
                      </m:oMath>
                    </m:oMathPara>
                  </a14:m>
                  <a:endParaRPr lang="en-GB" sz="2400" dirty="0"/>
                </a:p>
              </p:txBody>
            </p:sp>
          </mc:Choice>
          <mc:Fallback xmlns="">
            <p:sp>
              <p:nvSpPr>
                <p:cNvPr id="6" name="TextBox 5"/>
                <p:cNvSpPr txBox="1">
                  <a:spLocks noRot="1" noChangeAspect="1" noMove="1" noResize="1" noEditPoints="1" noAdjustHandles="1" noChangeArrowheads="1" noChangeShapeType="1" noTextEdit="1"/>
                </p:cNvSpPr>
                <p:nvPr/>
              </p:nvSpPr>
              <p:spPr>
                <a:xfrm>
                  <a:off x="5981702" y="2962671"/>
                  <a:ext cx="685798" cy="599242"/>
                </a:xfrm>
                <a:prstGeom prst="rect">
                  <a:avLst/>
                </a:prstGeom>
                <a:blipFill>
                  <a:blip r:embed="rId5"/>
                  <a:stretch>
                    <a:fillRect/>
                  </a:stretch>
                </a:blipFill>
              </p:spPr>
              <p:txBody>
                <a:bodyPr/>
                <a:lstStyle/>
                <a:p>
                  <a:r>
                    <a:rPr lang="en-GB">
                      <a:noFill/>
                    </a:rPr>
                    <a:t> </a:t>
                  </a:r>
                </a:p>
              </p:txBody>
            </p:sp>
          </mc:Fallback>
        </mc:AlternateContent>
      </p:grpSp>
      <p:sp>
        <p:nvSpPr>
          <p:cNvPr id="7" name="Right Triangle 6"/>
          <p:cNvSpPr/>
          <p:nvPr/>
        </p:nvSpPr>
        <p:spPr>
          <a:xfrm>
            <a:off x="6005980" y="1415561"/>
            <a:ext cx="633046" cy="900162"/>
          </a:xfrm>
          <a:prstGeom prst="rtTriangle">
            <a:avLst/>
          </a:prstGeom>
          <a:solidFill>
            <a:schemeClr val="accent1">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mc:AlternateContent xmlns:mc="http://schemas.openxmlformats.org/markup-compatibility/2006" xmlns:a14="http://schemas.microsoft.com/office/drawing/2010/main">
        <mc:Choice Requires="a14">
          <p:sp>
            <p:nvSpPr>
              <p:cNvPr id="8" name="TextBox 7"/>
              <p:cNvSpPr txBox="1"/>
              <p:nvPr/>
            </p:nvSpPr>
            <p:spPr>
              <a:xfrm>
                <a:off x="5890531" y="830787"/>
                <a:ext cx="1605855" cy="461665"/>
              </a:xfrm>
              <a:prstGeom prst="rect">
                <a:avLst/>
              </a:prstGeom>
              <a:noFill/>
            </p:spPr>
            <p:txBody>
              <a:bodyPr wrap="square" rtlCol="0">
                <a:spAutoFit/>
              </a:bodyPr>
              <a:lstStyle/>
              <a:p>
                <a14:m>
                  <m:oMath xmlns:m="http://schemas.openxmlformats.org/officeDocument/2006/math">
                    <m:r>
                      <a:rPr lang="en-GB" sz="2400" i="1">
                        <a:latin typeface="Cambria Math" panose="02040503050406030204" pitchFamily="18" charset="0"/>
                      </a:rPr>
                      <m:t>(</m:t>
                    </m:r>
                  </m:oMath>
                </a14:m>
                <a:r>
                  <a:rPr lang="en-GB" sz="2400" dirty="0"/>
                  <a:t>3,9</a:t>
                </a:r>
                <a14:m>
                  <m:oMath xmlns:m="http://schemas.openxmlformats.org/officeDocument/2006/math">
                    <m:r>
                      <a:rPr lang="en-GB" sz="2400" i="1" dirty="0">
                        <a:latin typeface="Cambria Math" panose="02040503050406030204" pitchFamily="18" charset="0"/>
                      </a:rPr>
                      <m:t>)</m:t>
                    </m:r>
                  </m:oMath>
                </a14:m>
                <a:endParaRPr lang="en-GB" sz="2400" dirty="0"/>
              </a:p>
            </p:txBody>
          </p:sp>
        </mc:Choice>
        <mc:Fallback xmlns="">
          <p:sp>
            <p:nvSpPr>
              <p:cNvPr id="8" name="TextBox 7"/>
              <p:cNvSpPr txBox="1">
                <a:spLocks noRot="1" noChangeAspect="1" noMove="1" noResize="1" noEditPoints="1" noAdjustHandles="1" noChangeArrowheads="1" noChangeShapeType="1" noTextEdit="1"/>
              </p:cNvSpPr>
              <p:nvPr/>
            </p:nvSpPr>
            <p:spPr>
              <a:xfrm>
                <a:off x="5890531" y="830787"/>
                <a:ext cx="1605855" cy="461665"/>
              </a:xfrm>
              <a:prstGeom prst="rect">
                <a:avLst/>
              </a:prstGeom>
              <a:blipFill>
                <a:blip r:embed="rId6"/>
                <a:stretch>
                  <a:fillRect l="-3030" t="-10526" b="-2894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6025530" y="4335737"/>
                <a:ext cx="549583"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sz="2400" i="1">
                          <a:latin typeface="Cambria Math" panose="02040503050406030204" pitchFamily="18" charset="0"/>
                        </a:rPr>
                        <m:t>𝑝</m:t>
                      </m:r>
                    </m:oMath>
                  </m:oMathPara>
                </a14:m>
                <a:endParaRPr lang="en-GB" sz="2400" dirty="0"/>
              </a:p>
            </p:txBody>
          </p:sp>
        </mc:Choice>
        <mc:Fallback xmlns="">
          <p:sp>
            <p:nvSpPr>
              <p:cNvPr id="10" name="TextBox 9"/>
              <p:cNvSpPr txBox="1">
                <a:spLocks noRot="1" noChangeAspect="1" noMove="1" noResize="1" noEditPoints="1" noAdjustHandles="1" noChangeArrowheads="1" noChangeShapeType="1" noTextEdit="1"/>
              </p:cNvSpPr>
              <p:nvPr/>
            </p:nvSpPr>
            <p:spPr>
              <a:xfrm>
                <a:off x="6025530" y="4335737"/>
                <a:ext cx="549583" cy="461665"/>
              </a:xfrm>
              <a:prstGeom prst="rect">
                <a:avLst/>
              </a:prstGeom>
              <a:blipFill>
                <a:blip r:embed="rId7"/>
                <a:stretch>
                  <a:fillRect b="-10526"/>
                </a:stretch>
              </a:blipFill>
            </p:spPr>
            <p:txBody>
              <a:bodyPr/>
              <a:lstStyle/>
              <a:p>
                <a:r>
                  <a:rPr lang="en-GB">
                    <a:noFill/>
                  </a:rPr>
                  <a:t> </a:t>
                </a:r>
              </a:p>
            </p:txBody>
          </p:sp>
        </mc:Fallback>
      </mc:AlternateContent>
      <p:sp>
        <p:nvSpPr>
          <p:cNvPr id="11" name="Right Triangle 10"/>
          <p:cNvSpPr/>
          <p:nvPr/>
        </p:nvSpPr>
        <p:spPr>
          <a:xfrm flipV="1">
            <a:off x="6060411" y="3544482"/>
            <a:ext cx="633046" cy="900162"/>
          </a:xfrm>
          <a:prstGeom prst="rtTriangle">
            <a:avLst/>
          </a:prstGeom>
          <a:solidFill>
            <a:schemeClr val="accent1">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2" name="Multiply 11"/>
          <p:cNvSpPr/>
          <p:nvPr/>
        </p:nvSpPr>
        <p:spPr>
          <a:xfrm>
            <a:off x="5940456" y="4324689"/>
            <a:ext cx="239910" cy="239910"/>
          </a:xfrm>
          <a:prstGeom prst="mathMultiply">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741F99C7-812C-47C1-BF94-E690B80887CA}"/>
                  </a:ext>
                </a:extLst>
              </p:cNvPr>
              <p:cNvSpPr txBox="1"/>
              <p:nvPr/>
            </p:nvSpPr>
            <p:spPr>
              <a:xfrm>
                <a:off x="2275215" y="5205420"/>
                <a:ext cx="7121768" cy="830997"/>
              </a:xfrm>
              <a:prstGeom prst="rect">
                <a:avLst/>
              </a:prstGeom>
              <a:noFill/>
            </p:spPr>
            <p:txBody>
              <a:bodyPr wrap="square" rtlCol="0">
                <a:spAutoFit/>
              </a:bodyPr>
              <a:lstStyle/>
              <a:p>
                <a:pPr algn="ctr"/>
                <a:r>
                  <a:rPr lang="en-GB" sz="2400" dirty="0" smtClean="0"/>
                  <a:t>The triangle is reflected in the </a:t>
                </a:r>
                <a14:m>
                  <m:oMath xmlns:m="http://schemas.openxmlformats.org/officeDocument/2006/math">
                    <m:r>
                      <a:rPr lang="en-GB" sz="2400" i="1">
                        <a:latin typeface="Cambria Math" panose="02040503050406030204" pitchFamily="18" charset="0"/>
                      </a:rPr>
                      <m:t>𝑥</m:t>
                    </m:r>
                  </m:oMath>
                </a14:m>
                <a:r>
                  <a:rPr lang="en-GB" sz="2400" dirty="0"/>
                  <a:t>-axis. </a:t>
                </a:r>
              </a:p>
              <a:p>
                <a:pPr algn="ctr"/>
                <a:r>
                  <a:rPr lang="en-GB" sz="2400" dirty="0" smtClean="0"/>
                  <a:t>Let’s look at what the coordinate </a:t>
                </a:r>
                <a:r>
                  <a:rPr lang="en-GB" sz="2400" dirty="0"/>
                  <a:t>of the vertex </a:t>
                </a:r>
                <a14:m>
                  <m:oMath xmlns:m="http://schemas.openxmlformats.org/officeDocument/2006/math">
                    <m:r>
                      <a:rPr lang="en-GB" sz="2400" i="1">
                        <a:latin typeface="Cambria Math" panose="02040503050406030204" pitchFamily="18" charset="0"/>
                      </a:rPr>
                      <m:t>𝑝</m:t>
                    </m:r>
                    <m:r>
                      <a:rPr lang="en-GB" sz="2400" b="0" i="1" smtClean="0">
                        <a:latin typeface="Cambria Math" panose="02040503050406030204" pitchFamily="18" charset="0"/>
                      </a:rPr>
                      <m:t> </m:t>
                    </m:r>
                  </m:oMath>
                </a14:m>
                <a:r>
                  <a:rPr lang="en-GB" sz="2400" dirty="0" smtClean="0"/>
                  <a:t>is?</a:t>
                </a:r>
                <a:endParaRPr lang="en-GB" sz="2400" dirty="0"/>
              </a:p>
            </p:txBody>
          </p:sp>
        </mc:Choice>
        <mc:Fallback xmlns="">
          <p:sp>
            <p:nvSpPr>
              <p:cNvPr id="17" name="TextBox 16">
                <a:extLst>
                  <a:ext uri="{FF2B5EF4-FFF2-40B4-BE49-F238E27FC236}">
                    <a16:creationId xmlns:a16="http://schemas.microsoft.com/office/drawing/2014/main" id="{741F99C7-812C-47C1-BF94-E690B80887CA}"/>
                  </a:ext>
                </a:extLst>
              </p:cNvPr>
              <p:cNvSpPr txBox="1">
                <a:spLocks noRot="1" noChangeAspect="1" noMove="1" noResize="1" noEditPoints="1" noAdjustHandles="1" noChangeArrowheads="1" noChangeShapeType="1" noTextEdit="1"/>
              </p:cNvSpPr>
              <p:nvPr/>
            </p:nvSpPr>
            <p:spPr>
              <a:xfrm>
                <a:off x="2275215" y="5205420"/>
                <a:ext cx="7121768" cy="830997"/>
              </a:xfrm>
              <a:prstGeom prst="rect">
                <a:avLst/>
              </a:prstGeom>
              <a:blipFill>
                <a:blip r:embed="rId8"/>
                <a:stretch>
                  <a:fillRect t="-5882" b="-16176"/>
                </a:stretch>
              </a:blipFill>
            </p:spPr>
            <p:txBody>
              <a:bodyPr/>
              <a:lstStyle/>
              <a:p>
                <a:r>
                  <a:rPr lang="en-GB">
                    <a:noFill/>
                  </a:rPr>
                  <a:t> </a:t>
                </a:r>
              </a:p>
            </p:txBody>
          </p:sp>
        </mc:Fallback>
      </mc:AlternateContent>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0415" y="5727262"/>
            <a:ext cx="1217834" cy="904332"/>
          </a:xfrm>
          <a:prstGeom prst="rect">
            <a:avLst/>
          </a:prstGeom>
        </p:spPr>
      </p:pic>
    </p:spTree>
    <p:extLst>
      <p:ext uri="{BB962C8B-B14F-4D97-AF65-F5344CB8AC3E}">
        <p14:creationId xmlns:p14="http://schemas.microsoft.com/office/powerpoint/2010/main" val="3781708089"/>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045568" y="508438"/>
            <a:ext cx="4926753" cy="4690861"/>
            <a:chOff x="272561" y="399972"/>
            <a:chExt cx="6394939" cy="6088751"/>
          </a:xfrm>
        </p:grpSpPr>
        <p:cxnSp>
          <p:nvCxnSpPr>
            <p:cNvPr id="4" name="Straight Connector 3"/>
            <p:cNvCxnSpPr/>
            <p:nvPr/>
          </p:nvCxnSpPr>
          <p:spPr>
            <a:xfrm>
              <a:off x="3429000" y="597877"/>
              <a:ext cx="0" cy="589084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272561" y="3543300"/>
              <a:ext cx="617220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 name="TextBox 5"/>
                <p:cNvSpPr txBox="1"/>
                <p:nvPr/>
              </p:nvSpPr>
              <p:spPr>
                <a:xfrm>
                  <a:off x="2892670" y="399972"/>
                  <a:ext cx="685800" cy="59924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sz="2400" i="1">
                            <a:latin typeface="Cambria Math" panose="02040503050406030204" pitchFamily="18" charset="0"/>
                          </a:rPr>
                          <m:t>𝑦</m:t>
                        </m:r>
                      </m:oMath>
                    </m:oMathPara>
                  </a14:m>
                  <a:endParaRPr lang="en-GB" sz="2400" dirty="0"/>
                </a:p>
              </p:txBody>
            </p:sp>
          </mc:Choice>
          <mc:Fallback xmlns="">
            <p:sp>
              <p:nvSpPr>
                <p:cNvPr id="6" name="TextBox 5"/>
                <p:cNvSpPr txBox="1">
                  <a:spLocks noRot="1" noChangeAspect="1" noMove="1" noResize="1" noEditPoints="1" noAdjustHandles="1" noChangeArrowheads="1" noChangeShapeType="1" noTextEdit="1"/>
                </p:cNvSpPr>
                <p:nvPr/>
              </p:nvSpPr>
              <p:spPr>
                <a:xfrm>
                  <a:off x="2892670" y="399972"/>
                  <a:ext cx="685800" cy="599242"/>
                </a:xfrm>
                <a:prstGeom prst="rect">
                  <a:avLst/>
                </a:prstGeom>
                <a:blipFill>
                  <a:blip r:embed="rId5"/>
                  <a:stretch>
                    <a:fillRect b="-1052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5981702" y="2962671"/>
                  <a:ext cx="685798" cy="59924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sz="2400" i="1">
                            <a:latin typeface="Cambria Math" panose="02040503050406030204" pitchFamily="18" charset="0"/>
                          </a:rPr>
                          <m:t>𝑥</m:t>
                        </m:r>
                      </m:oMath>
                    </m:oMathPara>
                  </a14:m>
                  <a:endParaRPr lang="en-GB" sz="2400" dirty="0"/>
                </a:p>
              </p:txBody>
            </p:sp>
          </mc:Choice>
          <mc:Fallback xmlns="">
            <p:sp>
              <p:nvSpPr>
                <p:cNvPr id="7" name="TextBox 6"/>
                <p:cNvSpPr txBox="1">
                  <a:spLocks noRot="1" noChangeAspect="1" noMove="1" noResize="1" noEditPoints="1" noAdjustHandles="1" noChangeArrowheads="1" noChangeShapeType="1" noTextEdit="1"/>
                </p:cNvSpPr>
                <p:nvPr/>
              </p:nvSpPr>
              <p:spPr>
                <a:xfrm>
                  <a:off x="5981702" y="2962671"/>
                  <a:ext cx="685798" cy="599242"/>
                </a:xfrm>
                <a:prstGeom prst="rect">
                  <a:avLst/>
                </a:prstGeom>
                <a:blipFill>
                  <a:blip r:embed="rId6"/>
                  <a:stretch>
                    <a:fillRect/>
                  </a:stretch>
                </a:blipFill>
              </p:spPr>
              <p:txBody>
                <a:bodyPr/>
                <a:lstStyle/>
                <a:p>
                  <a:r>
                    <a:rPr lang="en-GB">
                      <a:noFill/>
                    </a:rPr>
                    <a:t> </a:t>
                  </a:r>
                </a:p>
              </p:txBody>
            </p:sp>
          </mc:Fallback>
        </mc:AlternateContent>
      </p:grpSp>
      <p:sp>
        <p:nvSpPr>
          <p:cNvPr id="8" name="Right Triangle 7"/>
          <p:cNvSpPr/>
          <p:nvPr/>
        </p:nvSpPr>
        <p:spPr>
          <a:xfrm>
            <a:off x="6005980" y="1415561"/>
            <a:ext cx="633046" cy="900162"/>
          </a:xfrm>
          <a:prstGeom prst="rtTriangle">
            <a:avLst/>
          </a:prstGeom>
          <a:solidFill>
            <a:schemeClr val="accent1">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mc:AlternateContent xmlns:mc="http://schemas.openxmlformats.org/markup-compatibility/2006" xmlns:a14="http://schemas.microsoft.com/office/drawing/2010/main">
        <mc:Choice Requires="a14">
          <p:sp>
            <p:nvSpPr>
              <p:cNvPr id="9" name="TextBox 8"/>
              <p:cNvSpPr txBox="1"/>
              <p:nvPr/>
            </p:nvSpPr>
            <p:spPr>
              <a:xfrm>
                <a:off x="5934745" y="864320"/>
                <a:ext cx="1605855" cy="461665"/>
              </a:xfrm>
              <a:prstGeom prst="rect">
                <a:avLst/>
              </a:prstGeom>
              <a:noFill/>
            </p:spPr>
            <p:txBody>
              <a:bodyPr wrap="square" rtlCol="0">
                <a:spAutoFit/>
              </a:bodyPr>
              <a:lstStyle/>
              <a:p>
                <a14:m>
                  <m:oMath xmlns:m="http://schemas.openxmlformats.org/officeDocument/2006/math">
                    <m:r>
                      <a:rPr lang="en-GB" sz="2400" i="1">
                        <a:latin typeface="Cambria Math" panose="02040503050406030204" pitchFamily="18" charset="0"/>
                      </a:rPr>
                      <m:t>(</m:t>
                    </m:r>
                  </m:oMath>
                </a14:m>
                <a:r>
                  <a:rPr lang="en-GB" sz="2400" dirty="0"/>
                  <a:t>3,9</a:t>
                </a:r>
                <a14:m>
                  <m:oMath xmlns:m="http://schemas.openxmlformats.org/officeDocument/2006/math">
                    <m:r>
                      <a:rPr lang="en-GB" sz="2400" i="1" dirty="0">
                        <a:latin typeface="Cambria Math" panose="02040503050406030204" pitchFamily="18" charset="0"/>
                      </a:rPr>
                      <m:t>)</m:t>
                    </m:r>
                  </m:oMath>
                </a14:m>
                <a:endParaRPr lang="en-GB" sz="2400" dirty="0"/>
              </a:p>
            </p:txBody>
          </p:sp>
        </mc:Choice>
        <mc:Fallback xmlns="">
          <p:sp>
            <p:nvSpPr>
              <p:cNvPr id="9" name="TextBox 8"/>
              <p:cNvSpPr txBox="1">
                <a:spLocks noRot="1" noChangeAspect="1" noMove="1" noResize="1" noEditPoints="1" noAdjustHandles="1" noChangeArrowheads="1" noChangeShapeType="1" noTextEdit="1"/>
              </p:cNvSpPr>
              <p:nvPr/>
            </p:nvSpPr>
            <p:spPr>
              <a:xfrm>
                <a:off x="5934745" y="864320"/>
                <a:ext cx="1605855" cy="461665"/>
              </a:xfrm>
              <a:prstGeom prst="rect">
                <a:avLst/>
              </a:prstGeom>
              <a:blipFill>
                <a:blip r:embed="rId7"/>
                <a:stretch>
                  <a:fillRect l="-3422" t="-10526" b="-2894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2275215" y="5485202"/>
                <a:ext cx="7121768" cy="461665"/>
              </a:xfrm>
              <a:prstGeom prst="rect">
                <a:avLst/>
              </a:prstGeom>
              <a:noFill/>
            </p:spPr>
            <p:txBody>
              <a:bodyPr wrap="square" rtlCol="0">
                <a:spAutoFit/>
              </a:bodyPr>
              <a:lstStyle/>
              <a:p>
                <a:pPr algn="ctr"/>
                <a:r>
                  <a:rPr lang="en-GB" sz="2400" dirty="0"/>
                  <a:t>The triangle is reflected in the </a:t>
                </a:r>
                <a14:m>
                  <m:oMath xmlns:m="http://schemas.openxmlformats.org/officeDocument/2006/math">
                    <m:r>
                      <a:rPr lang="en-GB" sz="2400" i="1">
                        <a:latin typeface="Cambria Math" panose="02040503050406030204" pitchFamily="18" charset="0"/>
                      </a:rPr>
                      <m:t>𝑥</m:t>
                    </m:r>
                  </m:oMath>
                </a14:m>
                <a:r>
                  <a:rPr lang="en-GB" sz="2400" dirty="0"/>
                  <a:t>-axis. </a:t>
                </a:r>
              </a:p>
            </p:txBody>
          </p:sp>
        </mc:Choice>
        <mc:Fallback xmlns="">
          <p:sp>
            <p:nvSpPr>
              <p:cNvPr id="10" name="TextBox 9"/>
              <p:cNvSpPr txBox="1">
                <a:spLocks noRot="1" noChangeAspect="1" noMove="1" noResize="1" noEditPoints="1" noAdjustHandles="1" noChangeArrowheads="1" noChangeShapeType="1" noTextEdit="1"/>
              </p:cNvSpPr>
              <p:nvPr/>
            </p:nvSpPr>
            <p:spPr>
              <a:xfrm>
                <a:off x="2275215" y="5485202"/>
                <a:ext cx="7121768" cy="461665"/>
              </a:xfrm>
              <a:prstGeom prst="rect">
                <a:avLst/>
              </a:prstGeom>
              <a:blipFill>
                <a:blip r:embed="rId8"/>
                <a:stretch>
                  <a:fillRect t="-10526" b="-2894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6025530" y="4335737"/>
                <a:ext cx="549583"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sz="2400" i="1">
                          <a:latin typeface="Cambria Math" panose="02040503050406030204" pitchFamily="18" charset="0"/>
                        </a:rPr>
                        <m:t>𝑝</m:t>
                      </m:r>
                    </m:oMath>
                  </m:oMathPara>
                </a14:m>
                <a:endParaRPr lang="en-GB" sz="2400" dirty="0"/>
              </a:p>
            </p:txBody>
          </p:sp>
        </mc:Choice>
        <mc:Fallback xmlns="">
          <p:sp>
            <p:nvSpPr>
              <p:cNvPr id="11" name="TextBox 10"/>
              <p:cNvSpPr txBox="1">
                <a:spLocks noRot="1" noChangeAspect="1" noMove="1" noResize="1" noEditPoints="1" noAdjustHandles="1" noChangeArrowheads="1" noChangeShapeType="1" noTextEdit="1"/>
              </p:cNvSpPr>
              <p:nvPr/>
            </p:nvSpPr>
            <p:spPr>
              <a:xfrm>
                <a:off x="6025530" y="4335737"/>
                <a:ext cx="549583" cy="461665"/>
              </a:xfrm>
              <a:prstGeom prst="rect">
                <a:avLst/>
              </a:prstGeom>
              <a:blipFill>
                <a:blip r:embed="rId9"/>
                <a:stretch>
                  <a:fillRect b="-10526"/>
                </a:stretch>
              </a:blipFill>
            </p:spPr>
            <p:txBody>
              <a:bodyPr/>
              <a:lstStyle/>
              <a:p>
                <a:r>
                  <a:rPr lang="en-GB">
                    <a:noFill/>
                  </a:rPr>
                  <a:t> </a:t>
                </a:r>
              </a:p>
            </p:txBody>
          </p:sp>
        </mc:Fallback>
      </mc:AlternateContent>
      <p:sp>
        <p:nvSpPr>
          <p:cNvPr id="12" name="Right Triangle 11"/>
          <p:cNvSpPr/>
          <p:nvPr/>
        </p:nvSpPr>
        <p:spPr>
          <a:xfrm flipV="1">
            <a:off x="6060411" y="3544482"/>
            <a:ext cx="633046" cy="900162"/>
          </a:xfrm>
          <a:prstGeom prst="rtTriangle">
            <a:avLst/>
          </a:prstGeom>
          <a:solidFill>
            <a:schemeClr val="accent1">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3" name="Multiply 12"/>
          <p:cNvSpPr/>
          <p:nvPr/>
        </p:nvSpPr>
        <p:spPr>
          <a:xfrm>
            <a:off x="5940456" y="4324689"/>
            <a:ext cx="239910" cy="239910"/>
          </a:xfrm>
          <a:prstGeom prst="mathMultiply">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cxnSp>
        <p:nvCxnSpPr>
          <p:cNvPr id="14" name="Straight Connector 13"/>
          <p:cNvCxnSpPr/>
          <p:nvPr/>
        </p:nvCxnSpPr>
        <p:spPr>
          <a:xfrm>
            <a:off x="6005980" y="2813539"/>
            <a:ext cx="0" cy="237392"/>
          </a:xfrm>
          <a:prstGeom prst="line">
            <a:avLst/>
          </a:prstGeom>
          <a:ln w="28575"/>
        </p:spPr>
        <p:style>
          <a:lnRef idx="1">
            <a:schemeClr val="dk1"/>
          </a:lnRef>
          <a:fillRef idx="0">
            <a:schemeClr val="dk1"/>
          </a:fillRef>
          <a:effectRef idx="0">
            <a:schemeClr val="dk1"/>
          </a:effectRef>
          <a:fontRef idx="minor">
            <a:schemeClr val="tx1"/>
          </a:fontRef>
        </p:style>
      </p:cxnSp>
      <p:sp>
        <p:nvSpPr>
          <p:cNvPr id="15" name="TextBox 14"/>
          <p:cNvSpPr txBox="1"/>
          <p:nvPr/>
        </p:nvSpPr>
        <p:spPr>
          <a:xfrm>
            <a:off x="5836099" y="2973706"/>
            <a:ext cx="426956" cy="461665"/>
          </a:xfrm>
          <a:prstGeom prst="rect">
            <a:avLst/>
          </a:prstGeom>
          <a:noFill/>
        </p:spPr>
        <p:txBody>
          <a:bodyPr wrap="square" rtlCol="0">
            <a:spAutoFit/>
          </a:bodyPr>
          <a:lstStyle/>
          <a:p>
            <a:r>
              <a:rPr lang="en-GB" sz="2400" dirty="0"/>
              <a:t>3</a:t>
            </a:r>
          </a:p>
        </p:txBody>
      </p:sp>
      <p:cxnSp>
        <p:nvCxnSpPr>
          <p:cNvPr id="16" name="Straight Connector 15"/>
          <p:cNvCxnSpPr/>
          <p:nvPr/>
        </p:nvCxnSpPr>
        <p:spPr>
          <a:xfrm flipH="1">
            <a:off x="5351911" y="1380393"/>
            <a:ext cx="248514" cy="0"/>
          </a:xfrm>
          <a:prstGeom prst="line">
            <a:avLst/>
          </a:prstGeom>
          <a:ln w="28575"/>
        </p:spPr>
        <p:style>
          <a:lnRef idx="1">
            <a:schemeClr val="dk1"/>
          </a:lnRef>
          <a:fillRef idx="0">
            <a:schemeClr val="dk1"/>
          </a:fillRef>
          <a:effectRef idx="0">
            <a:schemeClr val="dk1"/>
          </a:effectRef>
          <a:fontRef idx="minor">
            <a:schemeClr val="tx1"/>
          </a:fontRef>
        </p:style>
      </p:cxnSp>
      <p:sp>
        <p:nvSpPr>
          <p:cNvPr id="17" name="TextBox 16"/>
          <p:cNvSpPr txBox="1"/>
          <p:nvPr/>
        </p:nvSpPr>
        <p:spPr>
          <a:xfrm>
            <a:off x="5016283" y="1135074"/>
            <a:ext cx="426956" cy="461665"/>
          </a:xfrm>
          <a:prstGeom prst="rect">
            <a:avLst/>
          </a:prstGeom>
          <a:noFill/>
        </p:spPr>
        <p:txBody>
          <a:bodyPr wrap="square" rtlCol="0">
            <a:spAutoFit/>
          </a:bodyPr>
          <a:lstStyle/>
          <a:p>
            <a:r>
              <a:rPr lang="en-GB" sz="2400" dirty="0"/>
              <a:t>9</a:t>
            </a:r>
          </a:p>
        </p:txBody>
      </p:sp>
      <p:cxnSp>
        <p:nvCxnSpPr>
          <p:cNvPr id="18" name="Straight Arrow Connector 17"/>
          <p:cNvCxnSpPr/>
          <p:nvPr/>
        </p:nvCxnSpPr>
        <p:spPr>
          <a:xfrm>
            <a:off x="5999155" y="1397977"/>
            <a:ext cx="24047" cy="155814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Rounded Rectangle 18"/>
          <p:cNvSpPr/>
          <p:nvPr/>
        </p:nvSpPr>
        <p:spPr>
          <a:xfrm>
            <a:off x="6336108" y="926654"/>
            <a:ext cx="228600" cy="34534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cxnSp>
        <p:nvCxnSpPr>
          <p:cNvPr id="20" name="Straight Arrow Connector 19"/>
          <p:cNvCxnSpPr/>
          <p:nvPr/>
        </p:nvCxnSpPr>
        <p:spPr>
          <a:xfrm>
            <a:off x="6028409" y="2938404"/>
            <a:ext cx="24047" cy="155814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5351911" y="4467470"/>
            <a:ext cx="248514" cy="0"/>
          </a:xfrm>
          <a:prstGeom prst="line">
            <a:avLst/>
          </a:prstGeom>
          <a:ln w="28575"/>
        </p:spPr>
        <p:style>
          <a:lnRef idx="1">
            <a:schemeClr val="dk1"/>
          </a:lnRef>
          <a:fillRef idx="0">
            <a:schemeClr val="dk1"/>
          </a:fillRef>
          <a:effectRef idx="0">
            <a:schemeClr val="dk1"/>
          </a:effectRef>
          <a:fontRef idx="minor">
            <a:schemeClr val="tx1"/>
          </a:fontRef>
        </p:style>
      </p:cxnSp>
      <p:sp>
        <p:nvSpPr>
          <p:cNvPr id="22" name="TextBox 21"/>
          <p:cNvSpPr txBox="1"/>
          <p:nvPr/>
        </p:nvSpPr>
        <p:spPr>
          <a:xfrm>
            <a:off x="4926231" y="4222151"/>
            <a:ext cx="604419" cy="461665"/>
          </a:xfrm>
          <a:prstGeom prst="rect">
            <a:avLst/>
          </a:prstGeom>
          <a:noFill/>
        </p:spPr>
        <p:txBody>
          <a:bodyPr wrap="square" rtlCol="0">
            <a:spAutoFit/>
          </a:bodyPr>
          <a:lstStyle/>
          <a:p>
            <a:r>
              <a:rPr lang="en-GB" sz="2400" dirty="0"/>
              <a:t>-9</a:t>
            </a:r>
          </a:p>
        </p:txBody>
      </p:sp>
      <mc:AlternateContent xmlns:mc="http://schemas.openxmlformats.org/markup-compatibility/2006" xmlns:a14="http://schemas.microsoft.com/office/drawing/2010/main">
        <mc:Choice Requires="a14">
          <p:sp>
            <p:nvSpPr>
              <p:cNvPr id="23" name="TextBox 22"/>
              <p:cNvSpPr txBox="1"/>
              <p:nvPr/>
            </p:nvSpPr>
            <p:spPr>
              <a:xfrm>
                <a:off x="6450409" y="4345868"/>
                <a:ext cx="1605855" cy="461665"/>
              </a:xfrm>
              <a:prstGeom prst="rect">
                <a:avLst/>
              </a:prstGeom>
              <a:noFill/>
            </p:spPr>
            <p:txBody>
              <a:bodyPr wrap="square" rtlCol="0">
                <a:spAutoFit/>
              </a:bodyPr>
              <a:lstStyle/>
              <a:p>
                <a14:m>
                  <m:oMath xmlns:m="http://schemas.openxmlformats.org/officeDocument/2006/math">
                    <m:r>
                      <a:rPr lang="en-GB" sz="2400" i="1">
                        <a:solidFill>
                          <a:srgbClr val="0070C0"/>
                        </a:solidFill>
                        <a:latin typeface="Cambria Math" panose="02040503050406030204" pitchFamily="18" charset="0"/>
                      </a:rPr>
                      <m:t>(</m:t>
                    </m:r>
                  </m:oMath>
                </a14:m>
                <a:r>
                  <a:rPr lang="en-GB" sz="2400" dirty="0">
                    <a:solidFill>
                      <a:srgbClr val="0070C0"/>
                    </a:solidFill>
                  </a:rPr>
                  <a:t>3,-9</a:t>
                </a:r>
                <a14:m>
                  <m:oMath xmlns:m="http://schemas.openxmlformats.org/officeDocument/2006/math">
                    <m:r>
                      <a:rPr lang="en-GB" sz="2400" i="1" dirty="0">
                        <a:solidFill>
                          <a:srgbClr val="0070C0"/>
                        </a:solidFill>
                        <a:latin typeface="Cambria Math" panose="02040503050406030204" pitchFamily="18" charset="0"/>
                      </a:rPr>
                      <m:t>)</m:t>
                    </m:r>
                  </m:oMath>
                </a14:m>
                <a:endParaRPr lang="en-GB" sz="2400" dirty="0">
                  <a:solidFill>
                    <a:srgbClr val="0070C0"/>
                  </a:solidFill>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6450409" y="4345868"/>
                <a:ext cx="1605855" cy="461665"/>
              </a:xfrm>
              <a:prstGeom prst="rect">
                <a:avLst/>
              </a:prstGeom>
              <a:blipFill>
                <a:blip r:embed="rId10"/>
                <a:stretch>
                  <a:fillRect l="-3030" t="-10526" b="-28947"/>
                </a:stretch>
              </a:blipFill>
            </p:spPr>
            <p:txBody>
              <a:bodyPr/>
              <a:lstStyle/>
              <a:p>
                <a:r>
                  <a:rPr lang="en-GB">
                    <a:noFill/>
                  </a:rPr>
                  <a:t> </a:t>
                </a:r>
              </a:p>
            </p:txBody>
          </p:sp>
        </mc:Fallback>
      </mc:AlternateContent>
      <p:sp>
        <p:nvSpPr>
          <p:cNvPr id="24" name="Rounded Rectangular Callout 23"/>
          <p:cNvSpPr/>
          <p:nvPr/>
        </p:nvSpPr>
        <p:spPr>
          <a:xfrm>
            <a:off x="8582347" y="3204538"/>
            <a:ext cx="3047960" cy="1888600"/>
          </a:xfrm>
          <a:prstGeom prst="wedgeRoundRectCallout">
            <a:avLst>
              <a:gd name="adj1" fmla="val -128833"/>
              <a:gd name="adj2" fmla="val -141927"/>
              <a:gd name="adj3" fmla="val 16667"/>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This vertex is 3 on the x-axis, so p must be the same.</a:t>
            </a:r>
          </a:p>
          <a:p>
            <a:pPr algn="ctr"/>
            <a:endParaRPr lang="en-GB" dirty="0"/>
          </a:p>
          <a:p>
            <a:pPr algn="ctr"/>
            <a:r>
              <a:rPr lang="en-GB" dirty="0" smtClean="0"/>
              <a:t>It is 9 on the y-axis (9 away from the mirror line) so p must be -9 (9 away from the mirror line.)</a:t>
            </a:r>
          </a:p>
        </p:txBody>
      </p:sp>
      <p:pic>
        <p:nvPicPr>
          <p:cNvPr id="25" name="Picture 2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0415" y="5727262"/>
            <a:ext cx="1217834" cy="904332"/>
          </a:xfrm>
          <a:prstGeom prst="rect">
            <a:avLst/>
          </a:prstGeom>
        </p:spPr>
      </p:pic>
    </p:spTree>
    <p:custDataLst>
      <p:tags r:id="rId1"/>
    </p:custDataLst>
    <p:extLst>
      <p:ext uri="{BB962C8B-B14F-4D97-AF65-F5344CB8AC3E}">
        <p14:creationId xmlns:p14="http://schemas.microsoft.com/office/powerpoint/2010/main" val="3906727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1000"/>
                                        <p:tgtEl>
                                          <p:spTgt spid="24"/>
                                        </p:tgtEl>
                                      </p:cBhvr>
                                    </p:animEffect>
                                    <p:anim calcmode="lin" valueType="num">
                                      <p:cBhvr>
                                        <p:cTn id="52" dur="1000" fill="hold"/>
                                        <p:tgtEl>
                                          <p:spTgt spid="24"/>
                                        </p:tgtEl>
                                        <p:attrNameLst>
                                          <p:attrName>ppt_x</p:attrName>
                                        </p:attrNameLst>
                                      </p:cBhvr>
                                      <p:tavLst>
                                        <p:tav tm="0">
                                          <p:val>
                                            <p:strVal val="#ppt_x"/>
                                          </p:val>
                                        </p:tav>
                                        <p:tav tm="100000">
                                          <p:val>
                                            <p:strVal val="#ppt_x"/>
                                          </p:val>
                                        </p:tav>
                                      </p:tavLst>
                                    </p:anim>
                                    <p:anim calcmode="lin" valueType="num">
                                      <p:cBhvr>
                                        <p:cTn id="5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9" grpId="0" animBg="1"/>
      <p:bldP spid="22" grpId="0"/>
      <p:bldP spid="23" grpId="0"/>
      <p:bldP spid="24" grpId="0"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045568" y="508438"/>
            <a:ext cx="4926753" cy="4690861"/>
            <a:chOff x="272561" y="399972"/>
            <a:chExt cx="6394939" cy="6088751"/>
          </a:xfrm>
        </p:grpSpPr>
        <p:cxnSp>
          <p:nvCxnSpPr>
            <p:cNvPr id="4" name="Straight Connector 3"/>
            <p:cNvCxnSpPr/>
            <p:nvPr/>
          </p:nvCxnSpPr>
          <p:spPr>
            <a:xfrm>
              <a:off x="3429000" y="597877"/>
              <a:ext cx="0" cy="589084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272561" y="3543300"/>
              <a:ext cx="617220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 name="TextBox 5"/>
                <p:cNvSpPr txBox="1"/>
                <p:nvPr/>
              </p:nvSpPr>
              <p:spPr>
                <a:xfrm>
                  <a:off x="2892670" y="399972"/>
                  <a:ext cx="685800" cy="59924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sz="2400" i="1">
                            <a:latin typeface="Cambria Math" panose="02040503050406030204" pitchFamily="18" charset="0"/>
                          </a:rPr>
                          <m:t>𝑦</m:t>
                        </m:r>
                      </m:oMath>
                    </m:oMathPara>
                  </a14:m>
                  <a:endParaRPr lang="en-GB" sz="2400" dirty="0"/>
                </a:p>
              </p:txBody>
            </p:sp>
          </mc:Choice>
          <mc:Fallback xmlns="">
            <p:sp>
              <p:nvSpPr>
                <p:cNvPr id="6" name="TextBox 5"/>
                <p:cNvSpPr txBox="1">
                  <a:spLocks noRot="1" noChangeAspect="1" noMove="1" noResize="1" noEditPoints="1" noAdjustHandles="1" noChangeArrowheads="1" noChangeShapeType="1" noTextEdit="1"/>
                </p:cNvSpPr>
                <p:nvPr/>
              </p:nvSpPr>
              <p:spPr>
                <a:xfrm>
                  <a:off x="2892670" y="399972"/>
                  <a:ext cx="685800" cy="599242"/>
                </a:xfrm>
                <a:prstGeom prst="rect">
                  <a:avLst/>
                </a:prstGeom>
                <a:blipFill>
                  <a:blip r:embed="rId4"/>
                  <a:stretch>
                    <a:fillRect b="-1052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5981702" y="2962671"/>
                  <a:ext cx="685798" cy="59924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sz="2400" i="1">
                            <a:latin typeface="Cambria Math" panose="02040503050406030204" pitchFamily="18" charset="0"/>
                          </a:rPr>
                          <m:t>𝑥</m:t>
                        </m:r>
                      </m:oMath>
                    </m:oMathPara>
                  </a14:m>
                  <a:endParaRPr lang="en-GB" sz="2400" dirty="0"/>
                </a:p>
              </p:txBody>
            </p:sp>
          </mc:Choice>
          <mc:Fallback xmlns="">
            <p:sp>
              <p:nvSpPr>
                <p:cNvPr id="7" name="TextBox 6"/>
                <p:cNvSpPr txBox="1">
                  <a:spLocks noRot="1" noChangeAspect="1" noMove="1" noResize="1" noEditPoints="1" noAdjustHandles="1" noChangeArrowheads="1" noChangeShapeType="1" noTextEdit="1"/>
                </p:cNvSpPr>
                <p:nvPr/>
              </p:nvSpPr>
              <p:spPr>
                <a:xfrm>
                  <a:off x="5981702" y="2962671"/>
                  <a:ext cx="685798" cy="599242"/>
                </a:xfrm>
                <a:prstGeom prst="rect">
                  <a:avLst/>
                </a:prstGeom>
                <a:blipFill>
                  <a:blip r:embed="rId5"/>
                  <a:stretch>
                    <a:fillRect/>
                  </a:stretch>
                </a:blipFill>
              </p:spPr>
              <p:txBody>
                <a:bodyPr/>
                <a:lstStyle/>
                <a:p>
                  <a:r>
                    <a:rPr lang="en-GB">
                      <a:noFill/>
                    </a:rPr>
                    <a:t> </a:t>
                  </a:r>
                </a:p>
              </p:txBody>
            </p:sp>
          </mc:Fallback>
        </mc:AlternateContent>
      </p:grpSp>
      <p:sp>
        <p:nvSpPr>
          <p:cNvPr id="8" name="Right Triangle 7"/>
          <p:cNvSpPr/>
          <p:nvPr/>
        </p:nvSpPr>
        <p:spPr>
          <a:xfrm>
            <a:off x="6005980" y="1415561"/>
            <a:ext cx="633046" cy="900162"/>
          </a:xfrm>
          <a:prstGeom prst="rtTriangle">
            <a:avLst/>
          </a:prstGeom>
          <a:solidFill>
            <a:schemeClr val="accent1">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mc:AlternateContent xmlns:mc="http://schemas.openxmlformats.org/markup-compatibility/2006" xmlns:a14="http://schemas.microsoft.com/office/drawing/2010/main">
        <mc:Choice Requires="a14">
          <p:sp>
            <p:nvSpPr>
              <p:cNvPr id="9" name="TextBox 8"/>
              <p:cNvSpPr txBox="1"/>
              <p:nvPr/>
            </p:nvSpPr>
            <p:spPr>
              <a:xfrm>
                <a:off x="5890531" y="830787"/>
                <a:ext cx="1605855" cy="461665"/>
              </a:xfrm>
              <a:prstGeom prst="rect">
                <a:avLst/>
              </a:prstGeom>
              <a:noFill/>
            </p:spPr>
            <p:txBody>
              <a:bodyPr wrap="square" rtlCol="0">
                <a:spAutoFit/>
              </a:bodyPr>
              <a:lstStyle/>
              <a:p>
                <a14:m>
                  <m:oMath xmlns:m="http://schemas.openxmlformats.org/officeDocument/2006/math">
                    <m:r>
                      <a:rPr lang="en-GB" sz="2400" i="1">
                        <a:latin typeface="Cambria Math" panose="02040503050406030204" pitchFamily="18" charset="0"/>
                      </a:rPr>
                      <m:t>(</m:t>
                    </m:r>
                  </m:oMath>
                </a14:m>
                <a:r>
                  <a:rPr lang="en-GB" sz="2400" dirty="0"/>
                  <a:t>3,9</a:t>
                </a:r>
                <a14:m>
                  <m:oMath xmlns:m="http://schemas.openxmlformats.org/officeDocument/2006/math">
                    <m:r>
                      <a:rPr lang="en-GB" sz="2400" i="1" dirty="0">
                        <a:latin typeface="Cambria Math" panose="02040503050406030204" pitchFamily="18" charset="0"/>
                      </a:rPr>
                      <m:t>)</m:t>
                    </m:r>
                  </m:oMath>
                </a14:m>
                <a:endParaRPr lang="en-GB" sz="2400" dirty="0"/>
              </a:p>
            </p:txBody>
          </p:sp>
        </mc:Choice>
        <mc:Fallback xmlns="">
          <p:sp>
            <p:nvSpPr>
              <p:cNvPr id="9" name="TextBox 8"/>
              <p:cNvSpPr txBox="1">
                <a:spLocks noRot="1" noChangeAspect="1" noMove="1" noResize="1" noEditPoints="1" noAdjustHandles="1" noChangeArrowheads="1" noChangeShapeType="1" noTextEdit="1"/>
              </p:cNvSpPr>
              <p:nvPr/>
            </p:nvSpPr>
            <p:spPr>
              <a:xfrm>
                <a:off x="5890531" y="830787"/>
                <a:ext cx="1605855" cy="461665"/>
              </a:xfrm>
              <a:prstGeom prst="rect">
                <a:avLst/>
              </a:prstGeom>
              <a:blipFill>
                <a:blip r:embed="rId6"/>
                <a:stretch>
                  <a:fillRect l="-3030" t="-10526" b="-2894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2329646" y="5215176"/>
                <a:ext cx="7121768" cy="830997"/>
              </a:xfrm>
              <a:prstGeom prst="rect">
                <a:avLst/>
              </a:prstGeom>
              <a:noFill/>
            </p:spPr>
            <p:txBody>
              <a:bodyPr wrap="square" rtlCol="0">
                <a:spAutoFit/>
              </a:bodyPr>
              <a:lstStyle/>
              <a:p>
                <a:pPr algn="ctr"/>
                <a:r>
                  <a:rPr lang="en-GB" sz="2400" i="1" dirty="0" smtClean="0">
                    <a:solidFill>
                      <a:schemeClr val="accent5">
                        <a:lumMod val="50000"/>
                      </a:schemeClr>
                    </a:solidFill>
                  </a:rPr>
                  <a:t>The triangle is reflected in the </a:t>
                </a:r>
                <a14:m>
                  <m:oMath xmlns:m="http://schemas.openxmlformats.org/officeDocument/2006/math">
                    <m:r>
                      <a:rPr lang="en-GB" sz="2400" b="0" i="1">
                        <a:solidFill>
                          <a:schemeClr val="accent5">
                            <a:lumMod val="50000"/>
                          </a:schemeClr>
                        </a:solidFill>
                        <a:latin typeface="Cambria Math" panose="02040503050406030204" pitchFamily="18" charset="0"/>
                      </a:rPr>
                      <m:t>𝑦</m:t>
                    </m:r>
                  </m:oMath>
                </a14:m>
                <a:r>
                  <a:rPr lang="en-GB" sz="2400" i="1" dirty="0">
                    <a:solidFill>
                      <a:schemeClr val="accent5">
                        <a:lumMod val="50000"/>
                      </a:schemeClr>
                    </a:solidFill>
                  </a:rPr>
                  <a:t>-axis. </a:t>
                </a:r>
              </a:p>
              <a:p>
                <a:pPr algn="ctr"/>
                <a:r>
                  <a:rPr lang="en-GB" sz="2400" i="1" dirty="0">
                    <a:solidFill>
                      <a:schemeClr val="accent5">
                        <a:lumMod val="50000"/>
                      </a:schemeClr>
                    </a:solidFill>
                  </a:rPr>
                  <a:t>What will be the coordinate of the vertex </a:t>
                </a:r>
                <a14:m>
                  <m:oMath xmlns:m="http://schemas.openxmlformats.org/officeDocument/2006/math">
                    <m:r>
                      <a:rPr lang="en-GB" sz="2400" b="0" i="1">
                        <a:solidFill>
                          <a:schemeClr val="accent5">
                            <a:lumMod val="50000"/>
                          </a:schemeClr>
                        </a:solidFill>
                        <a:latin typeface="Cambria Math" panose="02040503050406030204" pitchFamily="18" charset="0"/>
                      </a:rPr>
                      <m:t>𝑝</m:t>
                    </m:r>
                  </m:oMath>
                </a14:m>
                <a:r>
                  <a:rPr lang="en-GB" sz="2400" i="1" dirty="0">
                    <a:solidFill>
                      <a:schemeClr val="accent5">
                        <a:lumMod val="50000"/>
                      </a:schemeClr>
                    </a:solidFill>
                  </a:rPr>
                  <a:t>?</a:t>
                </a:r>
              </a:p>
            </p:txBody>
          </p:sp>
        </mc:Choice>
        <mc:Fallback xmlns="">
          <p:sp>
            <p:nvSpPr>
              <p:cNvPr id="10" name="TextBox 9"/>
              <p:cNvSpPr txBox="1">
                <a:spLocks noRot="1" noChangeAspect="1" noMove="1" noResize="1" noEditPoints="1" noAdjustHandles="1" noChangeArrowheads="1" noChangeShapeType="1" noTextEdit="1"/>
              </p:cNvSpPr>
              <p:nvPr/>
            </p:nvSpPr>
            <p:spPr>
              <a:xfrm>
                <a:off x="2329646" y="5215176"/>
                <a:ext cx="7121768" cy="830997"/>
              </a:xfrm>
              <a:prstGeom prst="rect">
                <a:avLst/>
              </a:prstGeom>
              <a:blipFill>
                <a:blip r:embed="rId7"/>
                <a:stretch>
                  <a:fillRect t="-5882" b="-16176"/>
                </a:stretch>
              </a:blipFill>
            </p:spPr>
            <p:txBody>
              <a:bodyPr/>
              <a:lstStyle/>
              <a:p>
                <a:r>
                  <a:rPr lang="en-GB">
                    <a:noFill/>
                  </a:rPr>
                  <a:t> </a:t>
                </a:r>
              </a:p>
            </p:txBody>
          </p:sp>
        </mc:Fallback>
      </mc:AlternateContent>
      <p:sp>
        <p:nvSpPr>
          <p:cNvPr id="11" name="Right Triangle 10"/>
          <p:cNvSpPr/>
          <p:nvPr/>
        </p:nvSpPr>
        <p:spPr>
          <a:xfrm flipH="1">
            <a:off x="4263441" y="1415561"/>
            <a:ext cx="633046" cy="900162"/>
          </a:xfrm>
          <a:prstGeom prst="rtTriangle">
            <a:avLst/>
          </a:prstGeom>
          <a:solidFill>
            <a:schemeClr val="accent1">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2" name="Multiply 11"/>
          <p:cNvSpPr/>
          <p:nvPr/>
        </p:nvSpPr>
        <p:spPr>
          <a:xfrm>
            <a:off x="4776532" y="1290104"/>
            <a:ext cx="239910" cy="239910"/>
          </a:xfrm>
          <a:prstGeom prst="mathMultiply">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mc:AlternateContent xmlns:mc="http://schemas.openxmlformats.org/markup-compatibility/2006" xmlns:a14="http://schemas.microsoft.com/office/drawing/2010/main">
        <mc:Choice Requires="a14">
          <p:sp>
            <p:nvSpPr>
              <p:cNvPr id="13" name="TextBox 12"/>
              <p:cNvSpPr txBox="1"/>
              <p:nvPr/>
            </p:nvSpPr>
            <p:spPr>
              <a:xfrm>
                <a:off x="3813754" y="1050760"/>
                <a:ext cx="1605855"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sz="2400" i="1">
                          <a:latin typeface="Cambria Math" panose="02040503050406030204" pitchFamily="18" charset="0"/>
                        </a:rPr>
                        <m:t>𝑝</m:t>
                      </m:r>
                    </m:oMath>
                  </m:oMathPara>
                </a14:m>
                <a:endParaRPr lang="en-GB" sz="2400" dirty="0"/>
              </a:p>
            </p:txBody>
          </p:sp>
        </mc:Choice>
        <mc:Fallback xmlns="">
          <p:sp>
            <p:nvSpPr>
              <p:cNvPr id="13" name="TextBox 12"/>
              <p:cNvSpPr txBox="1">
                <a:spLocks noRot="1" noChangeAspect="1" noMove="1" noResize="1" noEditPoints="1" noAdjustHandles="1" noChangeArrowheads="1" noChangeShapeType="1" noTextEdit="1"/>
              </p:cNvSpPr>
              <p:nvPr/>
            </p:nvSpPr>
            <p:spPr>
              <a:xfrm>
                <a:off x="3813754" y="1050760"/>
                <a:ext cx="1605855" cy="461665"/>
              </a:xfrm>
              <a:prstGeom prst="rect">
                <a:avLst/>
              </a:prstGeom>
              <a:blipFill>
                <a:blip r:embed="rId8"/>
                <a:stretch>
                  <a:fillRect b="-10526"/>
                </a:stretch>
              </a:blipFill>
            </p:spPr>
            <p:txBody>
              <a:bodyPr/>
              <a:lstStyle/>
              <a:p>
                <a:r>
                  <a:rPr lang="en-GB">
                    <a:noFill/>
                  </a:rPr>
                  <a:t> </a:t>
                </a:r>
              </a:p>
            </p:txBody>
          </p:sp>
        </mc:Fallback>
      </mc:AlternateContent>
      <p:sp>
        <p:nvSpPr>
          <p:cNvPr id="17" name="标题 57345"/>
          <p:cNvSpPr txBox="1">
            <a:spLocks noChangeArrowheads="1"/>
          </p:cNvSpPr>
          <p:nvPr/>
        </p:nvSpPr>
        <p:spPr>
          <a:xfrm>
            <a:off x="252563" y="243840"/>
            <a:ext cx="10608477" cy="98209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a:lstStyle>
          <a:p>
            <a:r>
              <a:rPr lang="en-GB" altLang="zh-CN" sz="3200" b="1" dirty="0" smtClean="0">
                <a:solidFill>
                  <a:srgbClr val="C00000"/>
                </a:solidFill>
                <a:cs typeface="Calibri" panose="020F0502020204030204" pitchFamily="34" charset="0"/>
              </a:rPr>
              <a:t>Extension:</a:t>
            </a:r>
            <a:endParaRPr lang="en-GB" altLang="en-US" sz="3200" i="1" baseline="30000" dirty="0">
              <a:solidFill>
                <a:schemeClr val="accent5">
                  <a:lumMod val="50000"/>
                </a:schemeClr>
              </a:solidFill>
            </a:endParaRPr>
          </a:p>
        </p:txBody>
      </p:sp>
      <p:sp>
        <p:nvSpPr>
          <p:cNvPr id="18" name="Rounded Rectangular Callout 17"/>
          <p:cNvSpPr/>
          <p:nvPr/>
        </p:nvSpPr>
        <p:spPr>
          <a:xfrm>
            <a:off x="8582347" y="3204538"/>
            <a:ext cx="3047960" cy="1888600"/>
          </a:xfrm>
          <a:prstGeom prst="wedgeRoundRectCallout">
            <a:avLst>
              <a:gd name="adj1" fmla="val -83499"/>
              <a:gd name="adj2" fmla="val 49051"/>
              <a:gd name="adj3" fmla="val 16667"/>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Use the previous slide to help you with this one.</a:t>
            </a:r>
          </a:p>
        </p:txBody>
      </p:sp>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4011" y="5617579"/>
            <a:ext cx="1299108" cy="964684"/>
          </a:xfrm>
          <a:prstGeom prst="rect">
            <a:avLst/>
          </a:prstGeom>
        </p:spPr>
      </p:pic>
    </p:spTree>
    <p:extLst>
      <p:ext uri="{BB962C8B-B14F-4D97-AF65-F5344CB8AC3E}">
        <p14:creationId xmlns:p14="http://schemas.microsoft.com/office/powerpoint/2010/main" val="2196075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045568" y="508438"/>
            <a:ext cx="4926753" cy="4690861"/>
            <a:chOff x="272561" y="399972"/>
            <a:chExt cx="6394939" cy="6088751"/>
          </a:xfrm>
        </p:grpSpPr>
        <p:cxnSp>
          <p:nvCxnSpPr>
            <p:cNvPr id="4" name="Straight Connector 3"/>
            <p:cNvCxnSpPr/>
            <p:nvPr/>
          </p:nvCxnSpPr>
          <p:spPr>
            <a:xfrm>
              <a:off x="3429000" y="597877"/>
              <a:ext cx="0" cy="589084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272561" y="3543300"/>
              <a:ext cx="617220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 name="TextBox 5"/>
                <p:cNvSpPr txBox="1"/>
                <p:nvPr/>
              </p:nvSpPr>
              <p:spPr>
                <a:xfrm>
                  <a:off x="2892670" y="399972"/>
                  <a:ext cx="685800" cy="59924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sz="2400" i="1">
                            <a:latin typeface="Cambria Math" panose="02040503050406030204" pitchFamily="18" charset="0"/>
                          </a:rPr>
                          <m:t>𝑦</m:t>
                        </m:r>
                      </m:oMath>
                    </m:oMathPara>
                  </a14:m>
                  <a:endParaRPr lang="en-GB" sz="2400" dirty="0"/>
                </a:p>
              </p:txBody>
            </p:sp>
          </mc:Choice>
          <mc:Fallback xmlns="">
            <p:sp>
              <p:nvSpPr>
                <p:cNvPr id="6" name="TextBox 5"/>
                <p:cNvSpPr txBox="1">
                  <a:spLocks noRot="1" noChangeAspect="1" noMove="1" noResize="1" noEditPoints="1" noAdjustHandles="1" noChangeArrowheads="1" noChangeShapeType="1" noTextEdit="1"/>
                </p:cNvSpPr>
                <p:nvPr/>
              </p:nvSpPr>
              <p:spPr>
                <a:xfrm>
                  <a:off x="2892670" y="399972"/>
                  <a:ext cx="685800" cy="599242"/>
                </a:xfrm>
                <a:prstGeom prst="rect">
                  <a:avLst/>
                </a:prstGeom>
                <a:blipFill>
                  <a:blip r:embed="rId5"/>
                  <a:stretch>
                    <a:fillRect b="-1052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5981702" y="2962671"/>
                  <a:ext cx="685798" cy="59924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sz="2400" i="1">
                            <a:latin typeface="Cambria Math" panose="02040503050406030204" pitchFamily="18" charset="0"/>
                          </a:rPr>
                          <m:t>𝑥</m:t>
                        </m:r>
                      </m:oMath>
                    </m:oMathPara>
                  </a14:m>
                  <a:endParaRPr lang="en-GB" sz="2400" dirty="0"/>
                </a:p>
              </p:txBody>
            </p:sp>
          </mc:Choice>
          <mc:Fallback xmlns="">
            <p:sp>
              <p:nvSpPr>
                <p:cNvPr id="7" name="TextBox 6"/>
                <p:cNvSpPr txBox="1">
                  <a:spLocks noRot="1" noChangeAspect="1" noMove="1" noResize="1" noEditPoints="1" noAdjustHandles="1" noChangeArrowheads="1" noChangeShapeType="1" noTextEdit="1"/>
                </p:cNvSpPr>
                <p:nvPr/>
              </p:nvSpPr>
              <p:spPr>
                <a:xfrm>
                  <a:off x="5981702" y="2962671"/>
                  <a:ext cx="685798" cy="599242"/>
                </a:xfrm>
                <a:prstGeom prst="rect">
                  <a:avLst/>
                </a:prstGeom>
                <a:blipFill>
                  <a:blip r:embed="rId6"/>
                  <a:stretch>
                    <a:fillRect/>
                  </a:stretch>
                </a:blipFill>
              </p:spPr>
              <p:txBody>
                <a:bodyPr/>
                <a:lstStyle/>
                <a:p>
                  <a:r>
                    <a:rPr lang="en-GB">
                      <a:noFill/>
                    </a:rPr>
                    <a:t> </a:t>
                  </a:r>
                </a:p>
              </p:txBody>
            </p:sp>
          </mc:Fallback>
        </mc:AlternateContent>
      </p:grpSp>
      <p:sp>
        <p:nvSpPr>
          <p:cNvPr id="8" name="Right Triangle 7"/>
          <p:cNvSpPr/>
          <p:nvPr/>
        </p:nvSpPr>
        <p:spPr>
          <a:xfrm>
            <a:off x="6005980" y="1415561"/>
            <a:ext cx="633046" cy="900162"/>
          </a:xfrm>
          <a:prstGeom prst="rtTriangle">
            <a:avLst/>
          </a:prstGeom>
          <a:solidFill>
            <a:schemeClr val="accent1">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mc:AlternateContent xmlns:mc="http://schemas.openxmlformats.org/markup-compatibility/2006" xmlns:a14="http://schemas.microsoft.com/office/drawing/2010/main">
        <mc:Choice Requires="a14">
          <p:sp>
            <p:nvSpPr>
              <p:cNvPr id="9" name="TextBox 8"/>
              <p:cNvSpPr txBox="1"/>
              <p:nvPr/>
            </p:nvSpPr>
            <p:spPr>
              <a:xfrm>
                <a:off x="5890531" y="830787"/>
                <a:ext cx="1605855" cy="461665"/>
              </a:xfrm>
              <a:prstGeom prst="rect">
                <a:avLst/>
              </a:prstGeom>
              <a:noFill/>
            </p:spPr>
            <p:txBody>
              <a:bodyPr wrap="square" rtlCol="0">
                <a:spAutoFit/>
              </a:bodyPr>
              <a:lstStyle/>
              <a:p>
                <a14:m>
                  <m:oMath xmlns:m="http://schemas.openxmlformats.org/officeDocument/2006/math">
                    <m:r>
                      <a:rPr lang="en-GB" sz="2400" i="1">
                        <a:latin typeface="Cambria Math" panose="02040503050406030204" pitchFamily="18" charset="0"/>
                      </a:rPr>
                      <m:t>(</m:t>
                    </m:r>
                  </m:oMath>
                </a14:m>
                <a:r>
                  <a:rPr lang="en-GB" sz="2400" dirty="0"/>
                  <a:t>3,9</a:t>
                </a:r>
                <a14:m>
                  <m:oMath xmlns:m="http://schemas.openxmlformats.org/officeDocument/2006/math">
                    <m:r>
                      <a:rPr lang="en-GB" sz="2400" i="1" dirty="0">
                        <a:latin typeface="Cambria Math" panose="02040503050406030204" pitchFamily="18" charset="0"/>
                      </a:rPr>
                      <m:t>)</m:t>
                    </m:r>
                  </m:oMath>
                </a14:m>
                <a:endParaRPr lang="en-GB" sz="2400" dirty="0"/>
              </a:p>
            </p:txBody>
          </p:sp>
        </mc:Choice>
        <mc:Fallback xmlns="">
          <p:sp>
            <p:nvSpPr>
              <p:cNvPr id="9" name="TextBox 8"/>
              <p:cNvSpPr txBox="1">
                <a:spLocks noRot="1" noChangeAspect="1" noMove="1" noResize="1" noEditPoints="1" noAdjustHandles="1" noChangeArrowheads="1" noChangeShapeType="1" noTextEdit="1"/>
              </p:cNvSpPr>
              <p:nvPr/>
            </p:nvSpPr>
            <p:spPr>
              <a:xfrm>
                <a:off x="5890531" y="830787"/>
                <a:ext cx="1605855" cy="461665"/>
              </a:xfrm>
              <a:prstGeom prst="rect">
                <a:avLst/>
              </a:prstGeom>
              <a:blipFill>
                <a:blip r:embed="rId7"/>
                <a:stretch>
                  <a:fillRect l="-3030" t="-10526" b="-28947"/>
                </a:stretch>
              </a:blipFill>
            </p:spPr>
            <p:txBody>
              <a:bodyPr/>
              <a:lstStyle/>
              <a:p>
                <a:r>
                  <a:rPr lang="en-GB">
                    <a:noFill/>
                  </a:rPr>
                  <a:t> </a:t>
                </a:r>
              </a:p>
            </p:txBody>
          </p:sp>
        </mc:Fallback>
      </mc:AlternateContent>
      <p:sp>
        <p:nvSpPr>
          <p:cNvPr id="11" name="Right Triangle 10"/>
          <p:cNvSpPr/>
          <p:nvPr/>
        </p:nvSpPr>
        <p:spPr>
          <a:xfrm flipH="1">
            <a:off x="4263441" y="1415561"/>
            <a:ext cx="633046" cy="900162"/>
          </a:xfrm>
          <a:prstGeom prst="rtTriangle">
            <a:avLst/>
          </a:prstGeom>
          <a:solidFill>
            <a:schemeClr val="accent1">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2" name="Multiply 11"/>
          <p:cNvSpPr/>
          <p:nvPr/>
        </p:nvSpPr>
        <p:spPr>
          <a:xfrm>
            <a:off x="4776532" y="1290104"/>
            <a:ext cx="239910" cy="239910"/>
          </a:xfrm>
          <a:prstGeom prst="mathMultiply">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mc:AlternateContent xmlns:mc="http://schemas.openxmlformats.org/markup-compatibility/2006" xmlns:a14="http://schemas.microsoft.com/office/drawing/2010/main">
        <mc:Choice Requires="a14">
          <p:sp>
            <p:nvSpPr>
              <p:cNvPr id="13" name="TextBox 12"/>
              <p:cNvSpPr txBox="1"/>
              <p:nvPr/>
            </p:nvSpPr>
            <p:spPr>
              <a:xfrm>
                <a:off x="3813754" y="1050760"/>
                <a:ext cx="1605855"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sz="2400" i="1">
                          <a:latin typeface="Cambria Math" panose="02040503050406030204" pitchFamily="18" charset="0"/>
                        </a:rPr>
                        <m:t>𝑝</m:t>
                      </m:r>
                    </m:oMath>
                  </m:oMathPara>
                </a14:m>
                <a:endParaRPr lang="en-GB" sz="2400" dirty="0"/>
              </a:p>
            </p:txBody>
          </p:sp>
        </mc:Choice>
        <mc:Fallback xmlns="">
          <p:sp>
            <p:nvSpPr>
              <p:cNvPr id="13" name="TextBox 12"/>
              <p:cNvSpPr txBox="1">
                <a:spLocks noRot="1" noChangeAspect="1" noMove="1" noResize="1" noEditPoints="1" noAdjustHandles="1" noChangeArrowheads="1" noChangeShapeType="1" noTextEdit="1"/>
              </p:cNvSpPr>
              <p:nvPr/>
            </p:nvSpPr>
            <p:spPr>
              <a:xfrm>
                <a:off x="3813754" y="1050760"/>
                <a:ext cx="1605855" cy="461665"/>
              </a:xfrm>
              <a:prstGeom prst="rect">
                <a:avLst/>
              </a:prstGeom>
              <a:blipFill>
                <a:blip r:embed="rId8"/>
                <a:stretch>
                  <a:fillRect b="-10526"/>
                </a:stretch>
              </a:blipFill>
            </p:spPr>
            <p:txBody>
              <a:bodyPr/>
              <a:lstStyle/>
              <a:p>
                <a:r>
                  <a:rPr lang="en-GB">
                    <a:noFill/>
                  </a:rPr>
                  <a:t> </a:t>
                </a:r>
              </a:p>
            </p:txBody>
          </p:sp>
        </mc:Fallback>
      </mc:AlternateContent>
      <p:sp>
        <p:nvSpPr>
          <p:cNvPr id="15" name="Rounded Rectangle 14"/>
          <p:cNvSpPr/>
          <p:nvPr/>
        </p:nvSpPr>
        <p:spPr>
          <a:xfrm>
            <a:off x="6060026" y="888945"/>
            <a:ext cx="228600" cy="34534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cxnSp>
        <p:nvCxnSpPr>
          <p:cNvPr id="16" name="Straight Connector 15"/>
          <p:cNvCxnSpPr/>
          <p:nvPr/>
        </p:nvCxnSpPr>
        <p:spPr>
          <a:xfrm>
            <a:off x="6005980" y="2813539"/>
            <a:ext cx="0" cy="237392"/>
          </a:xfrm>
          <a:prstGeom prst="line">
            <a:avLst/>
          </a:prstGeom>
          <a:ln w="28575"/>
        </p:spPr>
        <p:style>
          <a:lnRef idx="1">
            <a:schemeClr val="dk1"/>
          </a:lnRef>
          <a:fillRef idx="0">
            <a:schemeClr val="dk1"/>
          </a:fillRef>
          <a:effectRef idx="0">
            <a:schemeClr val="dk1"/>
          </a:effectRef>
          <a:fontRef idx="minor">
            <a:schemeClr val="tx1"/>
          </a:fontRef>
        </p:style>
      </p:cxnSp>
      <p:sp>
        <p:nvSpPr>
          <p:cNvPr id="17" name="TextBox 16"/>
          <p:cNvSpPr txBox="1"/>
          <p:nvPr/>
        </p:nvSpPr>
        <p:spPr>
          <a:xfrm>
            <a:off x="5836099" y="2973706"/>
            <a:ext cx="1605855" cy="461665"/>
          </a:xfrm>
          <a:prstGeom prst="rect">
            <a:avLst/>
          </a:prstGeom>
          <a:noFill/>
        </p:spPr>
        <p:txBody>
          <a:bodyPr wrap="square" rtlCol="0">
            <a:spAutoFit/>
          </a:bodyPr>
          <a:lstStyle/>
          <a:p>
            <a:r>
              <a:rPr lang="en-GB" sz="2400" dirty="0"/>
              <a:t>3</a:t>
            </a:r>
          </a:p>
        </p:txBody>
      </p:sp>
      <p:cxnSp>
        <p:nvCxnSpPr>
          <p:cNvPr id="18" name="Straight Connector 17"/>
          <p:cNvCxnSpPr/>
          <p:nvPr/>
        </p:nvCxnSpPr>
        <p:spPr>
          <a:xfrm>
            <a:off x="4896487" y="2828193"/>
            <a:ext cx="0" cy="237392"/>
          </a:xfrm>
          <a:prstGeom prst="line">
            <a:avLst/>
          </a:prstGeom>
          <a:ln w="28575"/>
        </p:spPr>
        <p:style>
          <a:lnRef idx="1">
            <a:schemeClr val="dk1"/>
          </a:lnRef>
          <a:fillRef idx="0">
            <a:schemeClr val="dk1"/>
          </a:fillRef>
          <a:effectRef idx="0">
            <a:schemeClr val="dk1"/>
          </a:effectRef>
          <a:fontRef idx="minor">
            <a:schemeClr val="tx1"/>
          </a:fontRef>
        </p:style>
      </p:cxnSp>
      <p:sp>
        <p:nvSpPr>
          <p:cNvPr id="19" name="TextBox 18"/>
          <p:cNvSpPr txBox="1"/>
          <p:nvPr/>
        </p:nvSpPr>
        <p:spPr>
          <a:xfrm>
            <a:off x="4579965" y="2959708"/>
            <a:ext cx="538605" cy="461665"/>
          </a:xfrm>
          <a:prstGeom prst="rect">
            <a:avLst/>
          </a:prstGeom>
          <a:noFill/>
        </p:spPr>
        <p:txBody>
          <a:bodyPr wrap="square" rtlCol="0">
            <a:spAutoFit/>
          </a:bodyPr>
          <a:lstStyle/>
          <a:p>
            <a:r>
              <a:rPr lang="en-GB" sz="2400" dirty="0"/>
              <a:t>-3</a:t>
            </a:r>
          </a:p>
        </p:txBody>
      </p:sp>
      <mc:AlternateContent xmlns:mc="http://schemas.openxmlformats.org/markup-compatibility/2006" xmlns:a14="http://schemas.microsoft.com/office/drawing/2010/main">
        <mc:Choice Requires="a14">
          <p:sp>
            <p:nvSpPr>
              <p:cNvPr id="20" name="TextBox 19"/>
              <p:cNvSpPr txBox="1"/>
              <p:nvPr/>
            </p:nvSpPr>
            <p:spPr>
              <a:xfrm>
                <a:off x="3566497" y="1076162"/>
                <a:ext cx="1605855" cy="461665"/>
              </a:xfrm>
              <a:prstGeom prst="rect">
                <a:avLst/>
              </a:prstGeom>
              <a:noFill/>
            </p:spPr>
            <p:txBody>
              <a:bodyPr wrap="square" rtlCol="0">
                <a:spAutoFit/>
              </a:bodyPr>
              <a:lstStyle/>
              <a:p>
                <a14:m>
                  <m:oMath xmlns:m="http://schemas.openxmlformats.org/officeDocument/2006/math">
                    <m:r>
                      <a:rPr lang="en-GB" sz="2400" i="1">
                        <a:solidFill>
                          <a:srgbClr val="0070C0"/>
                        </a:solidFill>
                        <a:latin typeface="Cambria Math" panose="02040503050406030204" pitchFamily="18" charset="0"/>
                      </a:rPr>
                      <m:t>(</m:t>
                    </m:r>
                  </m:oMath>
                </a14:m>
                <a:r>
                  <a:rPr lang="en-GB" sz="2400" dirty="0">
                    <a:solidFill>
                      <a:srgbClr val="0070C0"/>
                    </a:solidFill>
                  </a:rPr>
                  <a:t>-3,9</a:t>
                </a:r>
                <a14:m>
                  <m:oMath xmlns:m="http://schemas.openxmlformats.org/officeDocument/2006/math">
                    <m:r>
                      <a:rPr lang="en-GB" sz="2400" i="1" dirty="0">
                        <a:solidFill>
                          <a:srgbClr val="0070C0"/>
                        </a:solidFill>
                        <a:latin typeface="Cambria Math" panose="02040503050406030204" pitchFamily="18" charset="0"/>
                      </a:rPr>
                      <m:t>)</m:t>
                    </m:r>
                  </m:oMath>
                </a14:m>
                <a:endParaRPr lang="en-GB" sz="2400" dirty="0">
                  <a:solidFill>
                    <a:srgbClr val="0070C0"/>
                  </a:solidFill>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3566497" y="1076162"/>
                <a:ext cx="1605855" cy="461665"/>
              </a:xfrm>
              <a:prstGeom prst="rect">
                <a:avLst/>
              </a:prstGeom>
              <a:blipFill>
                <a:blip r:embed="rId9"/>
                <a:stretch>
                  <a:fillRect l="-3042" t="-10667" b="-30667"/>
                </a:stretch>
              </a:blipFill>
            </p:spPr>
            <p:txBody>
              <a:bodyPr/>
              <a:lstStyle/>
              <a:p>
                <a:r>
                  <a:rPr lang="en-GB">
                    <a:noFill/>
                  </a:rPr>
                  <a:t> </a:t>
                </a:r>
              </a:p>
            </p:txBody>
          </p:sp>
        </mc:Fallback>
      </mc:AlternateContent>
      <p:cxnSp>
        <p:nvCxnSpPr>
          <p:cNvPr id="21" name="Straight Connector 20"/>
          <p:cNvCxnSpPr/>
          <p:nvPr/>
        </p:nvCxnSpPr>
        <p:spPr>
          <a:xfrm flipH="1">
            <a:off x="5351911" y="1380393"/>
            <a:ext cx="248514" cy="0"/>
          </a:xfrm>
          <a:prstGeom prst="line">
            <a:avLst/>
          </a:prstGeom>
          <a:ln w="28575"/>
        </p:spPr>
        <p:style>
          <a:lnRef idx="1">
            <a:schemeClr val="dk1"/>
          </a:lnRef>
          <a:fillRef idx="0">
            <a:schemeClr val="dk1"/>
          </a:fillRef>
          <a:effectRef idx="0">
            <a:schemeClr val="dk1"/>
          </a:effectRef>
          <a:fontRef idx="minor">
            <a:schemeClr val="tx1"/>
          </a:fontRef>
        </p:style>
      </p:cxnSp>
      <p:sp>
        <p:nvSpPr>
          <p:cNvPr id="22" name="TextBox 21"/>
          <p:cNvSpPr txBox="1"/>
          <p:nvPr/>
        </p:nvSpPr>
        <p:spPr>
          <a:xfrm>
            <a:off x="5016283" y="1088006"/>
            <a:ext cx="426956" cy="461665"/>
          </a:xfrm>
          <a:prstGeom prst="rect">
            <a:avLst/>
          </a:prstGeom>
          <a:noFill/>
        </p:spPr>
        <p:txBody>
          <a:bodyPr wrap="square" rtlCol="0">
            <a:spAutoFit/>
          </a:bodyPr>
          <a:lstStyle/>
          <a:p>
            <a:r>
              <a:rPr lang="en-GB" sz="2400" dirty="0"/>
              <a:t>9</a:t>
            </a: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EA8B72E2-EF06-40E8-8A5E-836F1C436E35}"/>
                  </a:ext>
                </a:extLst>
              </p:cNvPr>
              <p:cNvSpPr txBox="1"/>
              <p:nvPr/>
            </p:nvSpPr>
            <p:spPr>
              <a:xfrm>
                <a:off x="2329646" y="5215176"/>
                <a:ext cx="7121768" cy="830997"/>
              </a:xfrm>
              <a:prstGeom prst="rect">
                <a:avLst/>
              </a:prstGeom>
              <a:noFill/>
            </p:spPr>
            <p:txBody>
              <a:bodyPr wrap="square" rtlCol="0">
                <a:spAutoFit/>
              </a:bodyPr>
              <a:lstStyle/>
              <a:p>
                <a:pPr algn="ctr"/>
                <a:r>
                  <a:rPr lang="en-GB" sz="2400" i="1" dirty="0" smtClean="0">
                    <a:solidFill>
                      <a:schemeClr val="accent5">
                        <a:lumMod val="50000"/>
                      </a:schemeClr>
                    </a:solidFill>
                  </a:rPr>
                  <a:t>The triangle is reflected in the </a:t>
                </a:r>
                <a14:m>
                  <m:oMath xmlns:m="http://schemas.openxmlformats.org/officeDocument/2006/math">
                    <m:r>
                      <a:rPr lang="en-GB" sz="2400" i="1">
                        <a:solidFill>
                          <a:schemeClr val="accent5">
                            <a:lumMod val="50000"/>
                          </a:schemeClr>
                        </a:solidFill>
                        <a:latin typeface="Cambria Math" panose="02040503050406030204" pitchFamily="18" charset="0"/>
                      </a:rPr>
                      <m:t>𝑦</m:t>
                    </m:r>
                  </m:oMath>
                </a14:m>
                <a:r>
                  <a:rPr lang="en-GB" sz="2400" i="1" dirty="0">
                    <a:solidFill>
                      <a:schemeClr val="accent5">
                        <a:lumMod val="50000"/>
                      </a:schemeClr>
                    </a:solidFill>
                  </a:rPr>
                  <a:t>-axis. </a:t>
                </a:r>
              </a:p>
              <a:p>
                <a:pPr algn="ctr"/>
                <a:r>
                  <a:rPr lang="en-GB" sz="2400" i="1" dirty="0">
                    <a:solidFill>
                      <a:schemeClr val="accent5">
                        <a:lumMod val="50000"/>
                      </a:schemeClr>
                    </a:solidFill>
                  </a:rPr>
                  <a:t>What will be the coordinate of the vertex </a:t>
                </a:r>
                <a14:m>
                  <m:oMath xmlns:m="http://schemas.openxmlformats.org/officeDocument/2006/math">
                    <m:r>
                      <a:rPr lang="en-GB" sz="2400" i="1">
                        <a:solidFill>
                          <a:schemeClr val="accent5">
                            <a:lumMod val="50000"/>
                          </a:schemeClr>
                        </a:solidFill>
                        <a:latin typeface="Cambria Math" panose="02040503050406030204" pitchFamily="18" charset="0"/>
                      </a:rPr>
                      <m:t>𝑝</m:t>
                    </m:r>
                  </m:oMath>
                </a14:m>
                <a:r>
                  <a:rPr lang="en-GB" sz="2400" i="1" dirty="0">
                    <a:solidFill>
                      <a:schemeClr val="accent5">
                        <a:lumMod val="50000"/>
                      </a:schemeClr>
                    </a:solidFill>
                  </a:rPr>
                  <a:t>?</a:t>
                </a:r>
              </a:p>
            </p:txBody>
          </p:sp>
        </mc:Choice>
        <mc:Fallback xmlns="">
          <p:sp>
            <p:nvSpPr>
              <p:cNvPr id="24" name="TextBox 23">
                <a:extLst>
                  <a:ext uri="{FF2B5EF4-FFF2-40B4-BE49-F238E27FC236}">
                    <a16:creationId xmlns:a16="http://schemas.microsoft.com/office/drawing/2014/main" id="{EA8B72E2-EF06-40E8-8A5E-836F1C436E35}"/>
                  </a:ext>
                </a:extLst>
              </p:cNvPr>
              <p:cNvSpPr txBox="1">
                <a:spLocks noRot="1" noChangeAspect="1" noMove="1" noResize="1" noEditPoints="1" noAdjustHandles="1" noChangeArrowheads="1" noChangeShapeType="1" noTextEdit="1"/>
              </p:cNvSpPr>
              <p:nvPr/>
            </p:nvSpPr>
            <p:spPr>
              <a:xfrm>
                <a:off x="2329646" y="5215176"/>
                <a:ext cx="7121768" cy="830997"/>
              </a:xfrm>
              <a:prstGeom prst="rect">
                <a:avLst/>
              </a:prstGeom>
              <a:blipFill>
                <a:blip r:embed="rId10"/>
                <a:stretch>
                  <a:fillRect t="-5882" b="-16176"/>
                </a:stretch>
              </a:blipFill>
            </p:spPr>
            <p:txBody>
              <a:bodyPr/>
              <a:lstStyle/>
              <a:p>
                <a:r>
                  <a:rPr lang="en-GB">
                    <a:noFill/>
                  </a:rPr>
                  <a:t> </a:t>
                </a:r>
              </a:p>
            </p:txBody>
          </p:sp>
        </mc:Fallback>
      </mc:AlternateContent>
      <p:cxnSp>
        <p:nvCxnSpPr>
          <p:cNvPr id="14" name="Straight Arrow Connector 13"/>
          <p:cNvCxnSpPr/>
          <p:nvPr/>
        </p:nvCxnSpPr>
        <p:spPr>
          <a:xfrm flipH="1">
            <a:off x="5512502" y="1380393"/>
            <a:ext cx="413197"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标题 57345"/>
          <p:cNvSpPr txBox="1">
            <a:spLocks noChangeArrowheads="1"/>
          </p:cNvSpPr>
          <p:nvPr/>
        </p:nvSpPr>
        <p:spPr>
          <a:xfrm>
            <a:off x="252563" y="243840"/>
            <a:ext cx="10608477" cy="98209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a:lstStyle>
          <a:p>
            <a:r>
              <a:rPr lang="en-GB" altLang="zh-CN" sz="3200" b="1" dirty="0" smtClean="0">
                <a:solidFill>
                  <a:srgbClr val="C00000"/>
                </a:solidFill>
                <a:cs typeface="Calibri" panose="020F0502020204030204" pitchFamily="34" charset="0"/>
              </a:rPr>
              <a:t>Extension answer:</a:t>
            </a:r>
            <a:endParaRPr lang="en-GB" altLang="en-US" sz="3200" i="1" baseline="30000" dirty="0">
              <a:solidFill>
                <a:schemeClr val="accent5">
                  <a:lumMod val="50000"/>
                </a:schemeClr>
              </a:solidFill>
            </a:endParaRPr>
          </a:p>
        </p:txBody>
      </p:sp>
      <p:pic>
        <p:nvPicPr>
          <p:cNvPr id="25" name="Picture 2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4011" y="5617579"/>
            <a:ext cx="1299108" cy="964684"/>
          </a:xfrm>
          <a:prstGeom prst="rect">
            <a:avLst/>
          </a:prstGeom>
        </p:spPr>
      </p:pic>
    </p:spTree>
    <p:custDataLst>
      <p:tags r:id="rId1"/>
    </p:custDataLst>
    <p:extLst>
      <p:ext uri="{BB962C8B-B14F-4D97-AF65-F5344CB8AC3E}">
        <p14:creationId xmlns:p14="http://schemas.microsoft.com/office/powerpoint/2010/main" val="2036806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0" nodeType="clickEffect">
                                  <p:stCondLst>
                                    <p:cond delay="0"/>
                                  </p:stCondLst>
                                  <p:childTnLst>
                                    <p:animEffect transition="out" filter="fade">
                                      <p:cBhvr>
                                        <p:cTn id="40" dur="500"/>
                                        <p:tgtEl>
                                          <p:spTgt spid="13"/>
                                        </p:tgtEl>
                                      </p:cBhvr>
                                    </p:animEffect>
                                    <p:set>
                                      <p:cBhvr>
                                        <p:cTn id="41" dur="1" fill="hold">
                                          <p:stCondLst>
                                            <p:cond delay="499"/>
                                          </p:stCondLst>
                                        </p:cTn>
                                        <p:tgtEl>
                                          <p:spTgt spid="13"/>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animBg="1"/>
      <p:bldP spid="17" grpId="0"/>
      <p:bldP spid="19" grpId="0"/>
      <p:bldP spid="20" grpId="0"/>
      <p:bldP spid="22" grpId="0"/>
    </p:bldLst>
  </p:timing>
</p:sld>
</file>

<file path=ppt/slides/slide1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7C1659-2D08-CF42-8C99-09E6DBDC3555}"/>
              </a:ext>
            </a:extLst>
          </p:cNvPr>
          <p:cNvSpPr txBox="1"/>
          <p:nvPr/>
        </p:nvSpPr>
        <p:spPr>
          <a:xfrm>
            <a:off x="5254752" y="2962656"/>
            <a:ext cx="147508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End of Lesson</a:t>
            </a:r>
          </a:p>
        </p:txBody>
      </p:sp>
    </p:spTree>
    <p:extLst>
      <p:ext uri="{BB962C8B-B14F-4D97-AF65-F5344CB8AC3E}">
        <p14:creationId xmlns:p14="http://schemas.microsoft.com/office/powerpoint/2010/main" val="40621452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标题 57345"/>
          <p:cNvSpPr>
            <a:spLocks noGrp="1" noChangeArrowheads="1"/>
          </p:cNvSpPr>
          <p:nvPr>
            <p:ph type="title"/>
          </p:nvPr>
        </p:nvSpPr>
        <p:spPr>
          <a:xfrm>
            <a:off x="316328" y="284085"/>
            <a:ext cx="10336876" cy="1054386"/>
          </a:xfrm>
        </p:spPr>
        <p:txBody>
          <a:bodyPr>
            <a:normAutofit/>
          </a:bodyPr>
          <a:lstStyle/>
          <a:p>
            <a:pPr eaLnBrk="1" hangingPunct="1"/>
            <a:r>
              <a:rPr lang="en-GB" altLang="zh-CN" sz="3600" dirty="0">
                <a:solidFill>
                  <a:srgbClr val="C00000"/>
                </a:solidFill>
              </a:rPr>
              <a:t>Marking coordinates in the second quadrant</a:t>
            </a:r>
            <a:endParaRPr lang="zh-CN" altLang="en-US" sz="3600" dirty="0">
              <a:solidFill>
                <a:srgbClr val="C00000"/>
              </a:solidFill>
            </a:endParaRPr>
          </a:p>
        </p:txBody>
      </p:sp>
      <p:pic>
        <p:nvPicPr>
          <p:cNvPr id="17" name="Picture 16">
            <a:extLst>
              <a:ext uri="{FF2B5EF4-FFF2-40B4-BE49-F238E27FC236}">
                <a16:creationId xmlns:a16="http://schemas.microsoft.com/office/drawing/2014/main" id="{A00529FC-DCC3-4931-88BB-AC5D56E4929E}"/>
              </a:ext>
            </a:extLst>
          </p:cNvPr>
          <p:cNvPicPr>
            <a:picLocks noChangeAspect="1"/>
          </p:cNvPicPr>
          <p:nvPr/>
        </p:nvPicPr>
        <p:blipFill rotWithShape="1">
          <a:blip r:embed="rId3"/>
          <a:srcRect l="31563" t="30666" r="55817" b="24148"/>
          <a:stretch/>
        </p:blipFill>
        <p:spPr>
          <a:xfrm>
            <a:off x="1897713" y="1528911"/>
            <a:ext cx="2458591" cy="4951799"/>
          </a:xfrm>
          <a:prstGeom prst="rect">
            <a:avLst/>
          </a:prstGeom>
        </p:spPr>
      </p:pic>
      <p:sp>
        <p:nvSpPr>
          <p:cNvPr id="56" name="TextBox 55">
            <a:extLst>
              <a:ext uri="{FF2B5EF4-FFF2-40B4-BE49-F238E27FC236}">
                <a16:creationId xmlns:a16="http://schemas.microsoft.com/office/drawing/2014/main" id="{D7A37AC2-5937-485E-91E0-6AFBBA73832E}"/>
              </a:ext>
            </a:extLst>
          </p:cNvPr>
          <p:cNvSpPr txBox="1"/>
          <p:nvPr/>
        </p:nvSpPr>
        <p:spPr>
          <a:xfrm>
            <a:off x="3724404" y="1064359"/>
            <a:ext cx="841261" cy="369332"/>
          </a:xfrm>
          <a:prstGeom prst="rect">
            <a:avLst/>
          </a:prstGeom>
          <a:noFill/>
        </p:spPr>
        <p:txBody>
          <a:bodyPr wrap="square" rtlCol="0">
            <a:spAutoFit/>
          </a:bodyPr>
          <a:lstStyle/>
          <a:p>
            <a:r>
              <a:rPr lang="en-GB" dirty="0">
                <a:solidFill>
                  <a:schemeClr val="tx2"/>
                </a:solidFill>
              </a:rPr>
              <a:t>y-axis</a:t>
            </a:r>
          </a:p>
        </p:txBody>
      </p:sp>
      <p:sp>
        <p:nvSpPr>
          <p:cNvPr id="57" name="TextBox 56">
            <a:extLst>
              <a:ext uri="{FF2B5EF4-FFF2-40B4-BE49-F238E27FC236}">
                <a16:creationId xmlns:a16="http://schemas.microsoft.com/office/drawing/2014/main" id="{B46566FE-9C89-44BF-BC1B-6D485995F9C2}"/>
              </a:ext>
            </a:extLst>
          </p:cNvPr>
          <p:cNvSpPr txBox="1"/>
          <p:nvPr/>
        </p:nvSpPr>
        <p:spPr>
          <a:xfrm>
            <a:off x="1079714" y="5902271"/>
            <a:ext cx="841261" cy="369332"/>
          </a:xfrm>
          <a:prstGeom prst="rect">
            <a:avLst/>
          </a:prstGeom>
          <a:noFill/>
        </p:spPr>
        <p:txBody>
          <a:bodyPr wrap="square" rtlCol="0">
            <a:spAutoFit/>
          </a:bodyPr>
          <a:lstStyle/>
          <a:p>
            <a:r>
              <a:rPr lang="en-GB" dirty="0">
                <a:solidFill>
                  <a:schemeClr val="tx2"/>
                </a:solidFill>
              </a:rPr>
              <a:t>x-axis</a:t>
            </a:r>
          </a:p>
        </p:txBody>
      </p:sp>
      <p:sp>
        <p:nvSpPr>
          <p:cNvPr id="23" name="TextBox 22">
            <a:extLst>
              <a:ext uri="{FF2B5EF4-FFF2-40B4-BE49-F238E27FC236}">
                <a16:creationId xmlns:a16="http://schemas.microsoft.com/office/drawing/2014/main" id="{EAFEACC3-8C3D-4D12-8BF3-C6E68F4CFD44}"/>
              </a:ext>
            </a:extLst>
          </p:cNvPr>
          <p:cNvSpPr txBox="1"/>
          <p:nvPr/>
        </p:nvSpPr>
        <p:spPr>
          <a:xfrm>
            <a:off x="5953991" y="1528911"/>
            <a:ext cx="5921680" cy="4708981"/>
          </a:xfrm>
          <a:prstGeom prst="rect">
            <a:avLst/>
          </a:prstGeom>
          <a:noFill/>
        </p:spPr>
        <p:txBody>
          <a:bodyPr wrap="square" rtlCol="0">
            <a:spAutoFit/>
          </a:bodyPr>
          <a:lstStyle/>
          <a:p>
            <a:r>
              <a:rPr lang="en-GB" sz="2000" dirty="0">
                <a:solidFill>
                  <a:srgbClr val="C00000"/>
                </a:solidFill>
              </a:rPr>
              <a:t>Now we are going to try and plot these four coordinates.</a:t>
            </a:r>
          </a:p>
          <a:p>
            <a:endParaRPr lang="en-GB" sz="2000" dirty="0">
              <a:solidFill>
                <a:srgbClr val="C00000"/>
              </a:solidFill>
            </a:endParaRPr>
          </a:p>
          <a:p>
            <a:r>
              <a:rPr lang="en-GB" sz="2000" dirty="0">
                <a:solidFill>
                  <a:srgbClr val="C00000"/>
                </a:solidFill>
              </a:rPr>
              <a:t>(-3, 8)</a:t>
            </a:r>
          </a:p>
          <a:p>
            <a:endParaRPr lang="en-GB" sz="2000" dirty="0">
              <a:solidFill>
                <a:srgbClr val="C00000"/>
              </a:solidFill>
            </a:endParaRPr>
          </a:p>
          <a:p>
            <a:r>
              <a:rPr lang="en-GB" sz="2000" dirty="0">
                <a:solidFill>
                  <a:srgbClr val="C00000"/>
                </a:solidFill>
              </a:rPr>
              <a:t>(-5, 6)</a:t>
            </a:r>
          </a:p>
          <a:p>
            <a:endParaRPr lang="en-GB" sz="2000" dirty="0">
              <a:solidFill>
                <a:srgbClr val="C00000"/>
              </a:solidFill>
            </a:endParaRPr>
          </a:p>
          <a:p>
            <a:r>
              <a:rPr lang="en-GB" sz="2000" dirty="0">
                <a:solidFill>
                  <a:srgbClr val="C00000"/>
                </a:solidFill>
              </a:rPr>
              <a:t>(-3, 4)</a:t>
            </a:r>
          </a:p>
          <a:p>
            <a:endParaRPr lang="en-GB" sz="2000" dirty="0">
              <a:solidFill>
                <a:srgbClr val="C00000"/>
              </a:solidFill>
            </a:endParaRPr>
          </a:p>
          <a:p>
            <a:r>
              <a:rPr lang="en-GB" sz="2000" dirty="0">
                <a:solidFill>
                  <a:srgbClr val="C00000"/>
                </a:solidFill>
              </a:rPr>
              <a:t>(-1, 6)</a:t>
            </a:r>
          </a:p>
          <a:p>
            <a:endParaRPr lang="en-GB" sz="2000" dirty="0">
              <a:solidFill>
                <a:srgbClr val="C00000"/>
              </a:solidFill>
            </a:endParaRPr>
          </a:p>
          <a:p>
            <a:r>
              <a:rPr lang="en-GB" sz="2000" dirty="0">
                <a:solidFill>
                  <a:srgbClr val="C00000"/>
                </a:solidFill>
              </a:rPr>
              <a:t>Connect these plots to create a quadrilateral, can you name the shape of this quadrilateral?</a:t>
            </a:r>
          </a:p>
          <a:p>
            <a:endParaRPr lang="en-GB" sz="2000" dirty="0">
              <a:solidFill>
                <a:srgbClr val="C00000"/>
              </a:solidFill>
            </a:endParaRPr>
          </a:p>
          <a:p>
            <a:r>
              <a:rPr lang="en-GB" sz="2000" dirty="0">
                <a:solidFill>
                  <a:srgbClr val="C00000"/>
                </a:solidFill>
              </a:rPr>
              <a:t>Answer: A rhombus</a:t>
            </a:r>
          </a:p>
        </p:txBody>
      </p:sp>
      <p:sp>
        <p:nvSpPr>
          <p:cNvPr id="40" name="Multiplication Sign 39">
            <a:extLst>
              <a:ext uri="{FF2B5EF4-FFF2-40B4-BE49-F238E27FC236}">
                <a16:creationId xmlns:a16="http://schemas.microsoft.com/office/drawing/2014/main" id="{34A54D59-3713-4AAC-B09D-831CE556D6A7}"/>
              </a:ext>
            </a:extLst>
          </p:cNvPr>
          <p:cNvSpPr/>
          <p:nvPr/>
        </p:nvSpPr>
        <p:spPr>
          <a:xfrm>
            <a:off x="1768976" y="3172985"/>
            <a:ext cx="492239" cy="512029"/>
          </a:xfrm>
          <a:prstGeom prst="mathMultiply">
            <a:avLst/>
          </a:prstGeom>
          <a:solidFill>
            <a:srgbClr val="C000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Picture 28">
            <a:extLst>
              <a:ext uri="{FF2B5EF4-FFF2-40B4-BE49-F238E27FC236}">
                <a16:creationId xmlns:a16="http://schemas.microsoft.com/office/drawing/2014/main" id="{23E8EA74-3971-4068-8B3A-EDA87911E1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10686" y="267294"/>
            <a:ext cx="1442518" cy="1071177"/>
          </a:xfrm>
          <a:prstGeom prst="rect">
            <a:avLst/>
          </a:prstGeom>
        </p:spPr>
      </p:pic>
      <p:sp>
        <p:nvSpPr>
          <p:cNvPr id="27" name="Multiplication Sign 26">
            <a:extLst>
              <a:ext uri="{FF2B5EF4-FFF2-40B4-BE49-F238E27FC236}">
                <a16:creationId xmlns:a16="http://schemas.microsoft.com/office/drawing/2014/main" id="{7B5808F2-7B14-4C0A-8C70-08A7EADCEE8A}"/>
              </a:ext>
            </a:extLst>
          </p:cNvPr>
          <p:cNvSpPr/>
          <p:nvPr/>
        </p:nvSpPr>
        <p:spPr>
          <a:xfrm>
            <a:off x="3478284" y="3172984"/>
            <a:ext cx="492239" cy="512029"/>
          </a:xfrm>
          <a:prstGeom prst="mathMultiply">
            <a:avLst/>
          </a:prstGeom>
          <a:solidFill>
            <a:srgbClr val="C000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Multiplication Sign 27">
            <a:extLst>
              <a:ext uri="{FF2B5EF4-FFF2-40B4-BE49-F238E27FC236}">
                <a16:creationId xmlns:a16="http://schemas.microsoft.com/office/drawing/2014/main" id="{335BAD11-B984-4714-B965-F445B5F7A9D0}"/>
              </a:ext>
            </a:extLst>
          </p:cNvPr>
          <p:cNvSpPr/>
          <p:nvPr/>
        </p:nvSpPr>
        <p:spPr>
          <a:xfrm>
            <a:off x="2631180" y="2281382"/>
            <a:ext cx="492239" cy="512029"/>
          </a:xfrm>
          <a:prstGeom prst="mathMultiply">
            <a:avLst/>
          </a:prstGeom>
          <a:solidFill>
            <a:srgbClr val="C000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Multiplication Sign 29">
            <a:extLst>
              <a:ext uri="{FF2B5EF4-FFF2-40B4-BE49-F238E27FC236}">
                <a16:creationId xmlns:a16="http://schemas.microsoft.com/office/drawing/2014/main" id="{97FA7916-0CC4-4660-B0ED-576313495827}"/>
              </a:ext>
            </a:extLst>
          </p:cNvPr>
          <p:cNvSpPr/>
          <p:nvPr/>
        </p:nvSpPr>
        <p:spPr>
          <a:xfrm>
            <a:off x="2631180" y="4064590"/>
            <a:ext cx="492239" cy="512029"/>
          </a:xfrm>
          <a:prstGeom prst="mathMultiply">
            <a:avLst/>
          </a:prstGeom>
          <a:solidFill>
            <a:srgbClr val="C000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Straight Connector 11">
            <a:extLst>
              <a:ext uri="{FF2B5EF4-FFF2-40B4-BE49-F238E27FC236}">
                <a16:creationId xmlns:a16="http://schemas.microsoft.com/office/drawing/2014/main" id="{DD55AC35-7673-4234-BFB8-16E41441FDA7}"/>
              </a:ext>
            </a:extLst>
          </p:cNvPr>
          <p:cNvCxnSpPr>
            <a:cxnSpLocks/>
          </p:cNvCxnSpPr>
          <p:nvPr/>
        </p:nvCxnSpPr>
        <p:spPr>
          <a:xfrm flipH="1">
            <a:off x="2023873" y="2514544"/>
            <a:ext cx="865631" cy="91445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761D744-908B-4F2E-B0E6-F93D872CF32A}"/>
              </a:ext>
            </a:extLst>
          </p:cNvPr>
          <p:cNvCxnSpPr>
            <a:cxnSpLocks/>
          </p:cNvCxnSpPr>
          <p:nvPr/>
        </p:nvCxnSpPr>
        <p:spPr>
          <a:xfrm flipH="1">
            <a:off x="2889505" y="3429000"/>
            <a:ext cx="834899" cy="91445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1064574-3973-4C16-AECC-70814011ABBD}"/>
              </a:ext>
            </a:extLst>
          </p:cNvPr>
          <p:cNvCxnSpPr>
            <a:cxnSpLocks/>
          </p:cNvCxnSpPr>
          <p:nvPr/>
        </p:nvCxnSpPr>
        <p:spPr>
          <a:xfrm>
            <a:off x="2023873" y="3429000"/>
            <a:ext cx="865631" cy="91445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B997BDF-E9D3-4324-B2F3-D9E22B0B914B}"/>
              </a:ext>
            </a:extLst>
          </p:cNvPr>
          <p:cNvCxnSpPr>
            <a:cxnSpLocks/>
          </p:cNvCxnSpPr>
          <p:nvPr/>
        </p:nvCxnSpPr>
        <p:spPr>
          <a:xfrm>
            <a:off x="2889504" y="2514544"/>
            <a:ext cx="834900" cy="914456"/>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5123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3">
                                            <p:txEl>
                                              <p:pRg st="12" end="12"/>
                                            </p:txEl>
                                          </p:spTgt>
                                        </p:tgtEl>
                                        <p:attrNameLst>
                                          <p:attrName>style.visibility</p:attrName>
                                        </p:attrNameLst>
                                      </p:cBhvr>
                                      <p:to>
                                        <p:strVal val="visible"/>
                                      </p:to>
                                    </p:set>
                                    <p:animEffect transition="in" filter="wipe(down)">
                                      <p:cBhvr>
                                        <p:cTn id="7" dur="500"/>
                                        <p:tgtEl>
                                          <p:spTgt spid="23">
                                            <p:txEl>
                                              <p:pRg st="12" end="12"/>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par>
                                <p:cTn id="17" presetID="22" presetClass="entr" presetSubtype="4"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标题 57345"/>
          <p:cNvSpPr>
            <a:spLocks noGrp="1" noChangeArrowheads="1"/>
          </p:cNvSpPr>
          <p:nvPr>
            <p:ph type="title"/>
          </p:nvPr>
        </p:nvSpPr>
        <p:spPr>
          <a:xfrm>
            <a:off x="316328" y="284085"/>
            <a:ext cx="10336876" cy="1054386"/>
          </a:xfrm>
        </p:spPr>
        <p:txBody>
          <a:bodyPr>
            <a:normAutofit/>
          </a:bodyPr>
          <a:lstStyle/>
          <a:p>
            <a:pPr eaLnBrk="1" hangingPunct="1"/>
            <a:r>
              <a:rPr lang="en-GB" altLang="zh-CN" sz="3600" dirty="0">
                <a:solidFill>
                  <a:srgbClr val="C00000"/>
                </a:solidFill>
              </a:rPr>
              <a:t>First and second quadrant</a:t>
            </a:r>
            <a:endParaRPr lang="zh-CN" altLang="en-US" sz="3600" dirty="0">
              <a:solidFill>
                <a:srgbClr val="C00000"/>
              </a:solidFill>
            </a:endParaRPr>
          </a:p>
        </p:txBody>
      </p:sp>
      <p:pic>
        <p:nvPicPr>
          <p:cNvPr id="17" name="Picture 16">
            <a:extLst>
              <a:ext uri="{FF2B5EF4-FFF2-40B4-BE49-F238E27FC236}">
                <a16:creationId xmlns:a16="http://schemas.microsoft.com/office/drawing/2014/main" id="{A00529FC-DCC3-4931-88BB-AC5D56E4929E}"/>
              </a:ext>
            </a:extLst>
          </p:cNvPr>
          <p:cNvPicPr>
            <a:picLocks noChangeAspect="1"/>
          </p:cNvPicPr>
          <p:nvPr/>
        </p:nvPicPr>
        <p:blipFill rotWithShape="1">
          <a:blip r:embed="rId3"/>
          <a:srcRect l="31563" t="30666" r="44500" b="24148"/>
          <a:stretch/>
        </p:blipFill>
        <p:spPr>
          <a:xfrm>
            <a:off x="316328" y="1418916"/>
            <a:ext cx="4663440" cy="4951799"/>
          </a:xfrm>
          <a:prstGeom prst="rect">
            <a:avLst/>
          </a:prstGeom>
        </p:spPr>
      </p:pic>
      <p:sp>
        <p:nvSpPr>
          <p:cNvPr id="56" name="TextBox 55">
            <a:extLst>
              <a:ext uri="{FF2B5EF4-FFF2-40B4-BE49-F238E27FC236}">
                <a16:creationId xmlns:a16="http://schemas.microsoft.com/office/drawing/2014/main" id="{D7A37AC2-5937-485E-91E0-6AFBBA73832E}"/>
              </a:ext>
            </a:extLst>
          </p:cNvPr>
          <p:cNvSpPr txBox="1"/>
          <p:nvPr/>
        </p:nvSpPr>
        <p:spPr>
          <a:xfrm>
            <a:off x="2285748" y="1049584"/>
            <a:ext cx="841261" cy="369332"/>
          </a:xfrm>
          <a:prstGeom prst="rect">
            <a:avLst/>
          </a:prstGeom>
          <a:noFill/>
        </p:spPr>
        <p:txBody>
          <a:bodyPr wrap="square" rtlCol="0">
            <a:spAutoFit/>
          </a:bodyPr>
          <a:lstStyle/>
          <a:p>
            <a:r>
              <a:rPr lang="en-GB" dirty="0">
                <a:solidFill>
                  <a:schemeClr val="tx2"/>
                </a:solidFill>
              </a:rPr>
              <a:t>y-axis</a:t>
            </a:r>
          </a:p>
        </p:txBody>
      </p:sp>
      <p:sp>
        <p:nvSpPr>
          <p:cNvPr id="57" name="TextBox 56">
            <a:extLst>
              <a:ext uri="{FF2B5EF4-FFF2-40B4-BE49-F238E27FC236}">
                <a16:creationId xmlns:a16="http://schemas.microsoft.com/office/drawing/2014/main" id="{B46566FE-9C89-44BF-BC1B-6D485995F9C2}"/>
              </a:ext>
            </a:extLst>
          </p:cNvPr>
          <p:cNvSpPr txBox="1"/>
          <p:nvPr/>
        </p:nvSpPr>
        <p:spPr>
          <a:xfrm>
            <a:off x="4440823" y="6285028"/>
            <a:ext cx="841261" cy="369332"/>
          </a:xfrm>
          <a:prstGeom prst="rect">
            <a:avLst/>
          </a:prstGeom>
          <a:noFill/>
        </p:spPr>
        <p:txBody>
          <a:bodyPr wrap="square" rtlCol="0">
            <a:spAutoFit/>
          </a:bodyPr>
          <a:lstStyle/>
          <a:p>
            <a:r>
              <a:rPr lang="en-GB" dirty="0">
                <a:solidFill>
                  <a:schemeClr val="tx2"/>
                </a:solidFill>
              </a:rPr>
              <a:t>x-axis</a:t>
            </a:r>
          </a:p>
        </p:txBody>
      </p:sp>
      <p:sp>
        <p:nvSpPr>
          <p:cNvPr id="23" name="TextBox 22">
            <a:extLst>
              <a:ext uri="{FF2B5EF4-FFF2-40B4-BE49-F238E27FC236}">
                <a16:creationId xmlns:a16="http://schemas.microsoft.com/office/drawing/2014/main" id="{EAFEACC3-8C3D-4D12-8BF3-C6E68F4CFD44}"/>
              </a:ext>
            </a:extLst>
          </p:cNvPr>
          <p:cNvSpPr txBox="1"/>
          <p:nvPr/>
        </p:nvSpPr>
        <p:spPr>
          <a:xfrm>
            <a:off x="5953991" y="1528911"/>
            <a:ext cx="5921680" cy="4401205"/>
          </a:xfrm>
          <a:prstGeom prst="rect">
            <a:avLst/>
          </a:prstGeom>
          <a:noFill/>
        </p:spPr>
        <p:txBody>
          <a:bodyPr wrap="square" rtlCol="0">
            <a:spAutoFit/>
          </a:bodyPr>
          <a:lstStyle/>
          <a:p>
            <a:r>
              <a:rPr lang="en-GB" sz="2000" dirty="0">
                <a:solidFill>
                  <a:srgbClr val="C00000"/>
                </a:solidFill>
              </a:rPr>
              <a:t>Together, we have plotted the coordinate (2, 2) on the first quadrant and the coordinate (-4, 8) on the second quadrant.</a:t>
            </a:r>
          </a:p>
          <a:p>
            <a:endParaRPr lang="en-GB" sz="2000" dirty="0">
              <a:solidFill>
                <a:srgbClr val="C00000"/>
              </a:solidFill>
            </a:endParaRPr>
          </a:p>
          <a:p>
            <a:r>
              <a:rPr lang="en-GB" sz="2000" dirty="0">
                <a:solidFill>
                  <a:srgbClr val="C00000"/>
                </a:solidFill>
              </a:rPr>
              <a:t>Now, we are going to try and plot two further coordinates. Plot these coordinates;</a:t>
            </a:r>
          </a:p>
          <a:p>
            <a:endParaRPr lang="en-GB" sz="2000" dirty="0">
              <a:solidFill>
                <a:srgbClr val="C00000"/>
              </a:solidFill>
            </a:endParaRPr>
          </a:p>
          <a:p>
            <a:r>
              <a:rPr lang="en-GB" sz="2000" dirty="0">
                <a:solidFill>
                  <a:srgbClr val="C00000"/>
                </a:solidFill>
              </a:rPr>
              <a:t>(2, 8)</a:t>
            </a:r>
          </a:p>
          <a:p>
            <a:endParaRPr lang="en-GB" sz="2000" dirty="0">
              <a:solidFill>
                <a:srgbClr val="C00000"/>
              </a:solidFill>
            </a:endParaRPr>
          </a:p>
          <a:p>
            <a:r>
              <a:rPr lang="en-GB" sz="2000" dirty="0">
                <a:solidFill>
                  <a:srgbClr val="C00000"/>
                </a:solidFill>
              </a:rPr>
              <a:t>(-4, 2)</a:t>
            </a:r>
          </a:p>
          <a:p>
            <a:endParaRPr lang="en-GB" sz="2000" dirty="0">
              <a:solidFill>
                <a:srgbClr val="C00000"/>
              </a:solidFill>
            </a:endParaRPr>
          </a:p>
          <a:p>
            <a:r>
              <a:rPr lang="en-GB" sz="2000" dirty="0">
                <a:solidFill>
                  <a:srgbClr val="C00000"/>
                </a:solidFill>
              </a:rPr>
              <a:t>Now connect the marked coordinates using a ruler, can anyone confirm what shape is visible on the grid?</a:t>
            </a:r>
          </a:p>
          <a:p>
            <a:endParaRPr lang="en-GB" sz="2000" dirty="0">
              <a:solidFill>
                <a:srgbClr val="C00000"/>
              </a:solidFill>
            </a:endParaRPr>
          </a:p>
        </p:txBody>
      </p:sp>
      <p:pic>
        <p:nvPicPr>
          <p:cNvPr id="9" name="Picture 8">
            <a:extLst>
              <a:ext uri="{FF2B5EF4-FFF2-40B4-BE49-F238E27FC236}">
                <a16:creationId xmlns:a16="http://schemas.microsoft.com/office/drawing/2014/main" id="{DBCBD945-964F-4D9D-9424-BDAAACB6BE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10686" y="267294"/>
            <a:ext cx="1442518" cy="1071177"/>
          </a:xfrm>
          <a:prstGeom prst="rect">
            <a:avLst/>
          </a:prstGeom>
        </p:spPr>
      </p:pic>
    </p:spTree>
    <p:extLst>
      <p:ext uri="{BB962C8B-B14F-4D97-AF65-F5344CB8AC3E}">
        <p14:creationId xmlns:p14="http://schemas.microsoft.com/office/powerpoint/2010/main" val="2834828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wipe(down)">
                                      <p:cBhvr>
                                        <p:cTn id="7" dur="500"/>
                                        <p:tgtEl>
                                          <p:spTgt spid="1536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3">
                                            <p:txEl>
                                              <p:pRg st="0" end="0"/>
                                            </p:txEl>
                                          </p:spTgt>
                                        </p:tgtEl>
                                        <p:attrNameLst>
                                          <p:attrName>style.visibility</p:attrName>
                                        </p:attrNameLst>
                                      </p:cBhvr>
                                      <p:to>
                                        <p:strVal val="visible"/>
                                      </p:to>
                                    </p:set>
                                    <p:animEffect transition="in" filter="wipe(down)">
                                      <p:cBhvr>
                                        <p:cTn id="12" dur="500"/>
                                        <p:tgtEl>
                                          <p:spTgt spid="2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3">
                                            <p:txEl>
                                              <p:pRg st="2" end="2"/>
                                            </p:txEl>
                                          </p:spTgt>
                                        </p:tgtEl>
                                        <p:attrNameLst>
                                          <p:attrName>style.visibility</p:attrName>
                                        </p:attrNameLst>
                                      </p:cBhvr>
                                      <p:to>
                                        <p:strVal val="visible"/>
                                      </p:to>
                                    </p:set>
                                    <p:animEffect transition="in" filter="wipe(down)">
                                      <p:cBhvr>
                                        <p:cTn id="17" dur="500"/>
                                        <p:tgtEl>
                                          <p:spTgt spid="2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3">
                                            <p:txEl>
                                              <p:pRg st="4" end="4"/>
                                            </p:txEl>
                                          </p:spTgt>
                                        </p:tgtEl>
                                        <p:attrNameLst>
                                          <p:attrName>style.visibility</p:attrName>
                                        </p:attrNameLst>
                                      </p:cBhvr>
                                      <p:to>
                                        <p:strVal val="visible"/>
                                      </p:to>
                                    </p:set>
                                    <p:animEffect transition="in" filter="wipe(down)">
                                      <p:cBhvr>
                                        <p:cTn id="22" dur="500"/>
                                        <p:tgtEl>
                                          <p:spTgt spid="2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3">
                                            <p:txEl>
                                              <p:pRg st="6" end="6"/>
                                            </p:txEl>
                                          </p:spTgt>
                                        </p:tgtEl>
                                        <p:attrNameLst>
                                          <p:attrName>style.visibility</p:attrName>
                                        </p:attrNameLst>
                                      </p:cBhvr>
                                      <p:to>
                                        <p:strVal val="visible"/>
                                      </p:to>
                                    </p:set>
                                    <p:animEffect transition="in" filter="wipe(down)">
                                      <p:cBhvr>
                                        <p:cTn id="27" dur="500"/>
                                        <p:tgtEl>
                                          <p:spTgt spid="2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3">
                                            <p:txEl>
                                              <p:pRg st="8" end="8"/>
                                            </p:txEl>
                                          </p:spTgt>
                                        </p:tgtEl>
                                        <p:attrNameLst>
                                          <p:attrName>style.visibility</p:attrName>
                                        </p:attrNameLst>
                                      </p:cBhvr>
                                      <p:to>
                                        <p:strVal val="visible"/>
                                      </p:to>
                                    </p:set>
                                    <p:animEffect transition="in" filter="wipe(down)">
                                      <p:cBhvr>
                                        <p:cTn id="32" dur="500"/>
                                        <p:tgtEl>
                                          <p:spTgt spid="2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标题 57345"/>
          <p:cNvSpPr>
            <a:spLocks noGrp="1" noChangeArrowheads="1"/>
          </p:cNvSpPr>
          <p:nvPr>
            <p:ph type="title"/>
          </p:nvPr>
        </p:nvSpPr>
        <p:spPr>
          <a:xfrm>
            <a:off x="316328" y="284085"/>
            <a:ext cx="10336876" cy="1054386"/>
          </a:xfrm>
        </p:spPr>
        <p:txBody>
          <a:bodyPr>
            <a:normAutofit/>
          </a:bodyPr>
          <a:lstStyle/>
          <a:p>
            <a:pPr eaLnBrk="1" hangingPunct="1"/>
            <a:r>
              <a:rPr lang="en-GB" altLang="zh-CN" sz="3600" dirty="0">
                <a:solidFill>
                  <a:srgbClr val="C00000"/>
                </a:solidFill>
              </a:rPr>
              <a:t>First and second quadrant</a:t>
            </a:r>
            <a:endParaRPr lang="zh-CN" altLang="en-US" sz="3600" dirty="0">
              <a:solidFill>
                <a:srgbClr val="C00000"/>
              </a:solidFill>
            </a:endParaRPr>
          </a:p>
        </p:txBody>
      </p:sp>
      <p:pic>
        <p:nvPicPr>
          <p:cNvPr id="17" name="Picture 16">
            <a:extLst>
              <a:ext uri="{FF2B5EF4-FFF2-40B4-BE49-F238E27FC236}">
                <a16:creationId xmlns:a16="http://schemas.microsoft.com/office/drawing/2014/main" id="{A00529FC-DCC3-4931-88BB-AC5D56E4929E}"/>
              </a:ext>
            </a:extLst>
          </p:cNvPr>
          <p:cNvPicPr>
            <a:picLocks noChangeAspect="1"/>
          </p:cNvPicPr>
          <p:nvPr/>
        </p:nvPicPr>
        <p:blipFill rotWithShape="1">
          <a:blip r:embed="rId3"/>
          <a:srcRect l="31563" t="30666" r="44500" b="24148"/>
          <a:stretch/>
        </p:blipFill>
        <p:spPr>
          <a:xfrm>
            <a:off x="316328" y="1418916"/>
            <a:ext cx="4663440" cy="4951799"/>
          </a:xfrm>
          <a:prstGeom prst="rect">
            <a:avLst/>
          </a:prstGeom>
        </p:spPr>
      </p:pic>
      <p:sp>
        <p:nvSpPr>
          <p:cNvPr id="56" name="TextBox 55">
            <a:extLst>
              <a:ext uri="{FF2B5EF4-FFF2-40B4-BE49-F238E27FC236}">
                <a16:creationId xmlns:a16="http://schemas.microsoft.com/office/drawing/2014/main" id="{D7A37AC2-5937-485E-91E0-6AFBBA73832E}"/>
              </a:ext>
            </a:extLst>
          </p:cNvPr>
          <p:cNvSpPr txBox="1"/>
          <p:nvPr/>
        </p:nvSpPr>
        <p:spPr>
          <a:xfrm>
            <a:off x="2285748" y="1049584"/>
            <a:ext cx="841261" cy="369332"/>
          </a:xfrm>
          <a:prstGeom prst="rect">
            <a:avLst/>
          </a:prstGeom>
          <a:noFill/>
        </p:spPr>
        <p:txBody>
          <a:bodyPr wrap="square" rtlCol="0">
            <a:spAutoFit/>
          </a:bodyPr>
          <a:lstStyle/>
          <a:p>
            <a:r>
              <a:rPr lang="en-GB" dirty="0">
                <a:solidFill>
                  <a:schemeClr val="tx2"/>
                </a:solidFill>
              </a:rPr>
              <a:t>y-axis</a:t>
            </a:r>
          </a:p>
        </p:txBody>
      </p:sp>
      <p:sp>
        <p:nvSpPr>
          <p:cNvPr id="57" name="TextBox 56">
            <a:extLst>
              <a:ext uri="{FF2B5EF4-FFF2-40B4-BE49-F238E27FC236}">
                <a16:creationId xmlns:a16="http://schemas.microsoft.com/office/drawing/2014/main" id="{B46566FE-9C89-44BF-BC1B-6D485995F9C2}"/>
              </a:ext>
            </a:extLst>
          </p:cNvPr>
          <p:cNvSpPr txBox="1"/>
          <p:nvPr/>
        </p:nvSpPr>
        <p:spPr>
          <a:xfrm>
            <a:off x="4440823" y="6285028"/>
            <a:ext cx="841261" cy="369332"/>
          </a:xfrm>
          <a:prstGeom prst="rect">
            <a:avLst/>
          </a:prstGeom>
          <a:noFill/>
        </p:spPr>
        <p:txBody>
          <a:bodyPr wrap="square" rtlCol="0">
            <a:spAutoFit/>
          </a:bodyPr>
          <a:lstStyle/>
          <a:p>
            <a:r>
              <a:rPr lang="en-GB" dirty="0">
                <a:solidFill>
                  <a:schemeClr val="tx2"/>
                </a:solidFill>
              </a:rPr>
              <a:t>x-axis</a:t>
            </a:r>
          </a:p>
        </p:txBody>
      </p:sp>
      <p:sp>
        <p:nvSpPr>
          <p:cNvPr id="23" name="TextBox 22">
            <a:extLst>
              <a:ext uri="{FF2B5EF4-FFF2-40B4-BE49-F238E27FC236}">
                <a16:creationId xmlns:a16="http://schemas.microsoft.com/office/drawing/2014/main" id="{EAFEACC3-8C3D-4D12-8BF3-C6E68F4CFD44}"/>
              </a:ext>
            </a:extLst>
          </p:cNvPr>
          <p:cNvSpPr txBox="1"/>
          <p:nvPr/>
        </p:nvSpPr>
        <p:spPr>
          <a:xfrm>
            <a:off x="5953991" y="1528911"/>
            <a:ext cx="5921680" cy="4708981"/>
          </a:xfrm>
          <a:prstGeom prst="rect">
            <a:avLst/>
          </a:prstGeom>
          <a:noFill/>
        </p:spPr>
        <p:txBody>
          <a:bodyPr wrap="square" rtlCol="0">
            <a:spAutoFit/>
          </a:bodyPr>
          <a:lstStyle/>
          <a:p>
            <a:r>
              <a:rPr lang="en-GB" sz="2000" dirty="0">
                <a:solidFill>
                  <a:srgbClr val="C00000"/>
                </a:solidFill>
              </a:rPr>
              <a:t>Together, we have plotted the coordinate (2, 2) on the first quadrant and the coordinate (-4, 8) on the second quadrant.</a:t>
            </a:r>
          </a:p>
          <a:p>
            <a:endParaRPr lang="en-GB" sz="2000" dirty="0">
              <a:solidFill>
                <a:srgbClr val="C00000"/>
              </a:solidFill>
            </a:endParaRPr>
          </a:p>
          <a:p>
            <a:r>
              <a:rPr lang="en-GB" sz="2000" dirty="0">
                <a:solidFill>
                  <a:srgbClr val="C00000"/>
                </a:solidFill>
              </a:rPr>
              <a:t>Now, we are going to try and plot two further coordinates. Plot these coordinates;</a:t>
            </a:r>
          </a:p>
          <a:p>
            <a:endParaRPr lang="en-GB" sz="2000" dirty="0">
              <a:solidFill>
                <a:srgbClr val="C00000"/>
              </a:solidFill>
            </a:endParaRPr>
          </a:p>
          <a:p>
            <a:r>
              <a:rPr lang="en-GB" sz="2000" dirty="0">
                <a:solidFill>
                  <a:srgbClr val="C00000"/>
                </a:solidFill>
              </a:rPr>
              <a:t>(2, 8)</a:t>
            </a:r>
          </a:p>
          <a:p>
            <a:endParaRPr lang="en-GB" sz="2000" dirty="0">
              <a:solidFill>
                <a:srgbClr val="C00000"/>
              </a:solidFill>
            </a:endParaRPr>
          </a:p>
          <a:p>
            <a:r>
              <a:rPr lang="en-GB" sz="2000" dirty="0">
                <a:solidFill>
                  <a:srgbClr val="C00000"/>
                </a:solidFill>
              </a:rPr>
              <a:t>(-4, 2)</a:t>
            </a:r>
          </a:p>
          <a:p>
            <a:endParaRPr lang="en-GB" sz="2000" dirty="0">
              <a:solidFill>
                <a:srgbClr val="C00000"/>
              </a:solidFill>
            </a:endParaRPr>
          </a:p>
          <a:p>
            <a:r>
              <a:rPr lang="en-GB" sz="2000" dirty="0">
                <a:solidFill>
                  <a:srgbClr val="C00000"/>
                </a:solidFill>
              </a:rPr>
              <a:t>Now connect the marked coordinates using a ruler, can anyone confirm what shape is visible on the grid?</a:t>
            </a:r>
          </a:p>
          <a:p>
            <a:endParaRPr lang="en-GB" sz="2000" dirty="0">
              <a:solidFill>
                <a:srgbClr val="C00000"/>
              </a:solidFill>
            </a:endParaRPr>
          </a:p>
          <a:p>
            <a:r>
              <a:rPr lang="en-GB" sz="2000" dirty="0">
                <a:solidFill>
                  <a:srgbClr val="C00000"/>
                </a:solidFill>
              </a:rPr>
              <a:t>Answer: A square.</a:t>
            </a:r>
          </a:p>
        </p:txBody>
      </p:sp>
      <p:sp>
        <p:nvSpPr>
          <p:cNvPr id="40" name="Multiplication Sign 39">
            <a:extLst>
              <a:ext uri="{FF2B5EF4-FFF2-40B4-BE49-F238E27FC236}">
                <a16:creationId xmlns:a16="http://schemas.microsoft.com/office/drawing/2014/main" id="{34A54D59-3713-4AAC-B09D-831CE556D6A7}"/>
              </a:ext>
            </a:extLst>
          </p:cNvPr>
          <p:cNvSpPr/>
          <p:nvPr/>
        </p:nvSpPr>
        <p:spPr>
          <a:xfrm>
            <a:off x="610736" y="2171654"/>
            <a:ext cx="492239" cy="512029"/>
          </a:xfrm>
          <a:prstGeom prst="mathMultiply">
            <a:avLst/>
          </a:prstGeom>
          <a:solidFill>
            <a:srgbClr val="C000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Multiplication Sign 26">
            <a:extLst>
              <a:ext uri="{FF2B5EF4-FFF2-40B4-BE49-F238E27FC236}">
                <a16:creationId xmlns:a16="http://schemas.microsoft.com/office/drawing/2014/main" id="{EF93F538-7ACA-4151-9EE0-AB52B24B8CA7}"/>
              </a:ext>
            </a:extLst>
          </p:cNvPr>
          <p:cNvSpPr/>
          <p:nvPr/>
        </p:nvSpPr>
        <p:spPr>
          <a:xfrm>
            <a:off x="3241134" y="4790048"/>
            <a:ext cx="492239" cy="512029"/>
          </a:xfrm>
          <a:prstGeom prst="mathMultiply">
            <a:avLst/>
          </a:prstGeom>
          <a:solidFill>
            <a:srgbClr val="C000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DBCBD945-964F-4D9D-9424-BDAAACB6BE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10686" y="267294"/>
            <a:ext cx="1442518" cy="1071177"/>
          </a:xfrm>
          <a:prstGeom prst="rect">
            <a:avLst/>
          </a:prstGeom>
        </p:spPr>
      </p:pic>
      <p:sp>
        <p:nvSpPr>
          <p:cNvPr id="10" name="Multiplication Sign 9">
            <a:extLst>
              <a:ext uri="{FF2B5EF4-FFF2-40B4-BE49-F238E27FC236}">
                <a16:creationId xmlns:a16="http://schemas.microsoft.com/office/drawing/2014/main" id="{065104AE-8461-4D53-BE7D-9C559B3F0FF0}"/>
              </a:ext>
            </a:extLst>
          </p:cNvPr>
          <p:cNvSpPr/>
          <p:nvPr/>
        </p:nvSpPr>
        <p:spPr>
          <a:xfrm>
            <a:off x="3241135" y="2171654"/>
            <a:ext cx="492239" cy="512029"/>
          </a:xfrm>
          <a:prstGeom prst="mathMultiply">
            <a:avLst/>
          </a:prstGeom>
          <a:solidFill>
            <a:srgbClr val="C000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Multiplication Sign 10">
            <a:extLst>
              <a:ext uri="{FF2B5EF4-FFF2-40B4-BE49-F238E27FC236}">
                <a16:creationId xmlns:a16="http://schemas.microsoft.com/office/drawing/2014/main" id="{950152E8-DC93-43FC-812A-9DD15C411D1A}"/>
              </a:ext>
            </a:extLst>
          </p:cNvPr>
          <p:cNvSpPr/>
          <p:nvPr/>
        </p:nvSpPr>
        <p:spPr>
          <a:xfrm>
            <a:off x="623376" y="4790048"/>
            <a:ext cx="492239" cy="512029"/>
          </a:xfrm>
          <a:prstGeom prst="mathMultiply">
            <a:avLst/>
          </a:prstGeom>
          <a:solidFill>
            <a:srgbClr val="C000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2C26FD0B-F6F5-41BF-BB2A-2C7D3882F9B8}"/>
              </a:ext>
            </a:extLst>
          </p:cNvPr>
          <p:cNvSpPr/>
          <p:nvPr/>
        </p:nvSpPr>
        <p:spPr>
          <a:xfrm>
            <a:off x="856854" y="2427668"/>
            <a:ext cx="2678826" cy="2678826"/>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98935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wipe(down)">
                                      <p:cBhvr>
                                        <p:cTn id="7" dur="500"/>
                                        <p:tgtEl>
                                          <p:spTgt spid="1536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3">
                                            <p:txEl>
                                              <p:pRg st="0" end="0"/>
                                            </p:txEl>
                                          </p:spTgt>
                                        </p:tgtEl>
                                        <p:attrNameLst>
                                          <p:attrName>style.visibility</p:attrName>
                                        </p:attrNameLst>
                                      </p:cBhvr>
                                      <p:to>
                                        <p:strVal val="visible"/>
                                      </p:to>
                                    </p:set>
                                    <p:animEffect transition="in" filter="wipe(down)">
                                      <p:cBhvr>
                                        <p:cTn id="12" dur="500"/>
                                        <p:tgtEl>
                                          <p:spTgt spid="23">
                                            <p:txEl>
                                              <p:pRg st="0" end="0"/>
                                            </p:txEl>
                                          </p:spTgt>
                                        </p:tgtEl>
                                      </p:cBhvr>
                                    </p:animEffect>
                                  </p:childTnLst>
                                </p:cTn>
                              </p:par>
                            </p:childTnLst>
                          </p:cTn>
                        </p:par>
                        <p:par>
                          <p:cTn id="13" fill="hold">
                            <p:stCondLst>
                              <p:cond delay="500"/>
                            </p:stCondLst>
                            <p:childTnLst>
                              <p:par>
                                <p:cTn id="14" presetID="21" presetClass="entr" presetSubtype="1" fill="hold" grpId="0" nodeType="after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wheel(1)">
                                      <p:cBhvr>
                                        <p:cTn id="16" dur="500"/>
                                        <p:tgtEl>
                                          <p:spTgt spid="40"/>
                                        </p:tgtEl>
                                      </p:cBhvr>
                                    </p:animEffect>
                                  </p:childTnLst>
                                </p:cTn>
                              </p:par>
                            </p:childTnLst>
                          </p:cTn>
                        </p:par>
                        <p:par>
                          <p:cTn id="17" fill="hold">
                            <p:stCondLst>
                              <p:cond delay="1000"/>
                            </p:stCondLst>
                            <p:childTnLst>
                              <p:par>
                                <p:cTn id="18" presetID="21" presetClass="entr" presetSubtype="1" fill="hold" grpId="0" nodeType="after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heel(1)">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3">
                                            <p:txEl>
                                              <p:pRg st="2" end="2"/>
                                            </p:txEl>
                                          </p:spTgt>
                                        </p:tgtEl>
                                        <p:attrNameLst>
                                          <p:attrName>style.visibility</p:attrName>
                                        </p:attrNameLst>
                                      </p:cBhvr>
                                      <p:to>
                                        <p:strVal val="visible"/>
                                      </p:to>
                                    </p:set>
                                    <p:animEffect transition="in" filter="wipe(down)">
                                      <p:cBhvr>
                                        <p:cTn id="25" dur="500"/>
                                        <p:tgtEl>
                                          <p:spTgt spid="2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23">
                                            <p:txEl>
                                              <p:pRg st="4" end="4"/>
                                            </p:txEl>
                                          </p:spTgt>
                                        </p:tgtEl>
                                        <p:attrNameLst>
                                          <p:attrName>style.visibility</p:attrName>
                                        </p:attrNameLst>
                                      </p:cBhvr>
                                      <p:to>
                                        <p:strVal val="visible"/>
                                      </p:to>
                                    </p:set>
                                    <p:animEffect transition="in" filter="wipe(down)">
                                      <p:cBhvr>
                                        <p:cTn id="30" dur="500"/>
                                        <p:tgtEl>
                                          <p:spTgt spid="23">
                                            <p:txEl>
                                              <p:pRg st="4" end="4"/>
                                            </p:txEl>
                                          </p:spTgt>
                                        </p:tgtEl>
                                      </p:cBhvr>
                                    </p:animEffect>
                                  </p:childTnLst>
                                </p:cTn>
                              </p:par>
                            </p:childTnLst>
                          </p:cTn>
                        </p:par>
                        <p:par>
                          <p:cTn id="31" fill="hold">
                            <p:stCondLst>
                              <p:cond delay="500"/>
                            </p:stCondLst>
                            <p:childTnLst>
                              <p:par>
                                <p:cTn id="32" presetID="21" presetClass="entr" presetSubtype="1"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heel(1)">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3">
                                            <p:txEl>
                                              <p:pRg st="6" end="6"/>
                                            </p:txEl>
                                          </p:spTgt>
                                        </p:tgtEl>
                                        <p:attrNameLst>
                                          <p:attrName>style.visibility</p:attrName>
                                        </p:attrNameLst>
                                      </p:cBhvr>
                                      <p:to>
                                        <p:strVal val="visible"/>
                                      </p:to>
                                    </p:set>
                                    <p:animEffect transition="in" filter="wipe(down)">
                                      <p:cBhvr>
                                        <p:cTn id="39" dur="500"/>
                                        <p:tgtEl>
                                          <p:spTgt spid="23">
                                            <p:txEl>
                                              <p:pRg st="6" end="6"/>
                                            </p:txEl>
                                          </p:spTgt>
                                        </p:tgtEl>
                                      </p:cBhvr>
                                    </p:animEffect>
                                  </p:childTnLst>
                                </p:cTn>
                              </p:par>
                            </p:childTnLst>
                          </p:cTn>
                        </p:par>
                        <p:par>
                          <p:cTn id="40" fill="hold">
                            <p:stCondLst>
                              <p:cond delay="500"/>
                            </p:stCondLst>
                            <p:childTnLst>
                              <p:par>
                                <p:cTn id="41" presetID="21" presetClass="entr" presetSubtype="1" fill="hold" grpId="0"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heel(1)">
                                      <p:cBhvr>
                                        <p:cTn id="43" dur="5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23">
                                            <p:txEl>
                                              <p:pRg st="8" end="8"/>
                                            </p:txEl>
                                          </p:spTgt>
                                        </p:tgtEl>
                                        <p:attrNameLst>
                                          <p:attrName>style.visibility</p:attrName>
                                        </p:attrNameLst>
                                      </p:cBhvr>
                                      <p:to>
                                        <p:strVal val="visible"/>
                                      </p:to>
                                    </p:set>
                                    <p:animEffect transition="in" filter="wipe(down)">
                                      <p:cBhvr>
                                        <p:cTn id="48" dur="500"/>
                                        <p:tgtEl>
                                          <p:spTgt spid="23">
                                            <p:txEl>
                                              <p:pRg st="8" end="8"/>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23">
                                            <p:txEl>
                                              <p:pRg st="10" end="10"/>
                                            </p:txEl>
                                          </p:spTgt>
                                        </p:tgtEl>
                                        <p:attrNameLst>
                                          <p:attrName>style.visibility</p:attrName>
                                        </p:attrNameLst>
                                      </p:cBhvr>
                                      <p:to>
                                        <p:strVal val="visible"/>
                                      </p:to>
                                    </p:set>
                                    <p:animEffect transition="in" filter="wipe(down)">
                                      <p:cBhvr>
                                        <p:cTn id="53" dur="500"/>
                                        <p:tgtEl>
                                          <p:spTgt spid="23">
                                            <p:txEl>
                                              <p:pRg st="10" end="10"/>
                                            </p:txEl>
                                          </p:spTgt>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2"/>
                                        </p:tgtEl>
                                        <p:attrNameLst>
                                          <p:attrName>style.visibility</p:attrName>
                                        </p:attrNameLst>
                                      </p:cBhvr>
                                      <p:to>
                                        <p:strVal val="visible"/>
                                      </p:to>
                                    </p:set>
                                    <p:animEffect transition="in" filter="wipe(down)">
                                      <p:cBhvr>
                                        <p:cTn id="5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p:bldP spid="40" grpId="0" animBg="1"/>
      <p:bldP spid="27" grpId="0" animBg="1"/>
      <p:bldP spid="10" grpId="0" animBg="1"/>
      <p:bldP spid="11" grpId="0" animBg="1"/>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标题 57345"/>
          <p:cNvSpPr>
            <a:spLocks noGrp="1" noChangeArrowheads="1"/>
          </p:cNvSpPr>
          <p:nvPr>
            <p:ph type="title"/>
          </p:nvPr>
        </p:nvSpPr>
        <p:spPr>
          <a:xfrm>
            <a:off x="316328" y="284085"/>
            <a:ext cx="10336876" cy="1054386"/>
          </a:xfrm>
        </p:spPr>
        <p:txBody>
          <a:bodyPr>
            <a:normAutofit/>
          </a:bodyPr>
          <a:lstStyle/>
          <a:p>
            <a:r>
              <a:rPr lang="en-GB" altLang="zh-CN" dirty="0">
                <a:solidFill>
                  <a:srgbClr val="C00000"/>
                </a:solidFill>
              </a:rPr>
              <a:t>Plotting these coordinates</a:t>
            </a:r>
            <a:endParaRPr lang="zh-CN" altLang="en-US" dirty="0">
              <a:solidFill>
                <a:srgbClr val="C00000"/>
              </a:solidFill>
            </a:endParaRPr>
          </a:p>
        </p:txBody>
      </p:sp>
      <p:pic>
        <p:nvPicPr>
          <p:cNvPr id="5" name="Picture 2" descr="Image result for square paper">
            <a:extLst>
              <a:ext uri="{FF2B5EF4-FFF2-40B4-BE49-F238E27FC236}">
                <a16:creationId xmlns:a16="http://schemas.microsoft.com/office/drawing/2014/main" id="{E9B5CEE4-99EF-4778-8D1C-75BC796727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605315" y="1768621"/>
            <a:ext cx="3752057" cy="486031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mage result for square paper">
            <a:extLst>
              <a:ext uri="{FF2B5EF4-FFF2-40B4-BE49-F238E27FC236}">
                <a16:creationId xmlns:a16="http://schemas.microsoft.com/office/drawing/2014/main" id="{B263C2DD-59A6-450C-89CE-16CC2C9789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610532" y="887919"/>
            <a:ext cx="3752057" cy="4860316"/>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A6F0BC65-149B-4EFE-BE60-A4A885641B09}"/>
              </a:ext>
            </a:extLst>
          </p:cNvPr>
          <p:cNvCxnSpPr>
            <a:cxnSpLocks/>
          </p:cNvCxnSpPr>
          <p:nvPr/>
        </p:nvCxnSpPr>
        <p:spPr>
          <a:xfrm>
            <a:off x="2278198" y="1568147"/>
            <a:ext cx="2701" cy="439149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0A1A8EE-9FDE-432C-B803-D5BF818CE15C}"/>
              </a:ext>
            </a:extLst>
          </p:cNvPr>
          <p:cNvCxnSpPr>
            <a:cxnSpLocks/>
          </p:cNvCxnSpPr>
          <p:nvPr/>
        </p:nvCxnSpPr>
        <p:spPr>
          <a:xfrm flipH="1">
            <a:off x="2254266" y="5944787"/>
            <a:ext cx="4434452" cy="1485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8683F75F-9816-4DEB-BC8E-9B7E4BFBCF57}"/>
              </a:ext>
            </a:extLst>
          </p:cNvPr>
          <p:cNvSpPr txBox="1"/>
          <p:nvPr/>
        </p:nvSpPr>
        <p:spPr>
          <a:xfrm>
            <a:off x="851343" y="3502743"/>
            <a:ext cx="841261" cy="369332"/>
          </a:xfrm>
          <a:prstGeom prst="rect">
            <a:avLst/>
          </a:prstGeom>
          <a:noFill/>
        </p:spPr>
        <p:txBody>
          <a:bodyPr wrap="square" rtlCol="0">
            <a:spAutoFit/>
          </a:bodyPr>
          <a:lstStyle/>
          <a:p>
            <a:r>
              <a:rPr lang="en-GB" dirty="0">
                <a:solidFill>
                  <a:schemeClr val="tx2"/>
                </a:solidFill>
              </a:rPr>
              <a:t>y-axis</a:t>
            </a:r>
          </a:p>
        </p:txBody>
      </p:sp>
      <p:sp>
        <p:nvSpPr>
          <p:cNvPr id="20" name="TextBox 19">
            <a:extLst>
              <a:ext uri="{FF2B5EF4-FFF2-40B4-BE49-F238E27FC236}">
                <a16:creationId xmlns:a16="http://schemas.microsoft.com/office/drawing/2014/main" id="{0DF41D92-A399-421C-9819-15DAAEF70A46}"/>
              </a:ext>
            </a:extLst>
          </p:cNvPr>
          <p:cNvSpPr txBox="1"/>
          <p:nvPr/>
        </p:nvSpPr>
        <p:spPr>
          <a:xfrm>
            <a:off x="4137706" y="6270173"/>
            <a:ext cx="841261" cy="369332"/>
          </a:xfrm>
          <a:prstGeom prst="rect">
            <a:avLst/>
          </a:prstGeom>
          <a:noFill/>
        </p:spPr>
        <p:txBody>
          <a:bodyPr wrap="square" rtlCol="0">
            <a:spAutoFit/>
          </a:bodyPr>
          <a:lstStyle/>
          <a:p>
            <a:r>
              <a:rPr lang="en-GB" dirty="0">
                <a:solidFill>
                  <a:schemeClr val="tx2"/>
                </a:solidFill>
              </a:rPr>
              <a:t>x-axis</a:t>
            </a:r>
          </a:p>
        </p:txBody>
      </p:sp>
      <p:sp>
        <p:nvSpPr>
          <p:cNvPr id="21" name="TextBox 20">
            <a:extLst>
              <a:ext uri="{FF2B5EF4-FFF2-40B4-BE49-F238E27FC236}">
                <a16:creationId xmlns:a16="http://schemas.microsoft.com/office/drawing/2014/main" id="{31A2E458-BBCA-4001-A50F-82D496B14482}"/>
              </a:ext>
            </a:extLst>
          </p:cNvPr>
          <p:cNvSpPr txBox="1"/>
          <p:nvPr/>
        </p:nvSpPr>
        <p:spPr>
          <a:xfrm>
            <a:off x="1781834" y="5323686"/>
            <a:ext cx="430008" cy="369332"/>
          </a:xfrm>
          <a:prstGeom prst="rect">
            <a:avLst/>
          </a:prstGeom>
          <a:noFill/>
        </p:spPr>
        <p:txBody>
          <a:bodyPr wrap="square" rtlCol="0">
            <a:spAutoFit/>
          </a:bodyPr>
          <a:lstStyle/>
          <a:p>
            <a:r>
              <a:rPr lang="en-GB" dirty="0">
                <a:solidFill>
                  <a:schemeClr val="tx2"/>
                </a:solidFill>
              </a:rPr>
              <a:t>1</a:t>
            </a:r>
          </a:p>
        </p:txBody>
      </p:sp>
      <p:sp>
        <p:nvSpPr>
          <p:cNvPr id="22" name="TextBox 21">
            <a:extLst>
              <a:ext uri="{FF2B5EF4-FFF2-40B4-BE49-F238E27FC236}">
                <a16:creationId xmlns:a16="http://schemas.microsoft.com/office/drawing/2014/main" id="{D8B45C3E-AB74-4BBC-B212-45E248BF8802}"/>
              </a:ext>
            </a:extLst>
          </p:cNvPr>
          <p:cNvSpPr txBox="1"/>
          <p:nvPr/>
        </p:nvSpPr>
        <p:spPr>
          <a:xfrm>
            <a:off x="1771251" y="4887251"/>
            <a:ext cx="430008" cy="369332"/>
          </a:xfrm>
          <a:prstGeom prst="rect">
            <a:avLst/>
          </a:prstGeom>
          <a:noFill/>
        </p:spPr>
        <p:txBody>
          <a:bodyPr wrap="square" rtlCol="0">
            <a:spAutoFit/>
          </a:bodyPr>
          <a:lstStyle/>
          <a:p>
            <a:r>
              <a:rPr lang="en-GB" dirty="0">
                <a:solidFill>
                  <a:schemeClr val="tx2"/>
                </a:solidFill>
              </a:rPr>
              <a:t>2</a:t>
            </a:r>
          </a:p>
        </p:txBody>
      </p:sp>
      <p:sp>
        <p:nvSpPr>
          <p:cNvPr id="23" name="TextBox 22">
            <a:extLst>
              <a:ext uri="{FF2B5EF4-FFF2-40B4-BE49-F238E27FC236}">
                <a16:creationId xmlns:a16="http://schemas.microsoft.com/office/drawing/2014/main" id="{9499F72E-216D-4BCC-A761-52B067B2D566}"/>
              </a:ext>
            </a:extLst>
          </p:cNvPr>
          <p:cNvSpPr txBox="1"/>
          <p:nvPr/>
        </p:nvSpPr>
        <p:spPr>
          <a:xfrm>
            <a:off x="1771985" y="4450816"/>
            <a:ext cx="430008" cy="369332"/>
          </a:xfrm>
          <a:prstGeom prst="rect">
            <a:avLst/>
          </a:prstGeom>
          <a:noFill/>
        </p:spPr>
        <p:txBody>
          <a:bodyPr wrap="square" rtlCol="0">
            <a:spAutoFit/>
          </a:bodyPr>
          <a:lstStyle/>
          <a:p>
            <a:r>
              <a:rPr lang="en-GB" dirty="0">
                <a:solidFill>
                  <a:schemeClr val="tx2"/>
                </a:solidFill>
              </a:rPr>
              <a:t>3</a:t>
            </a:r>
          </a:p>
        </p:txBody>
      </p:sp>
      <p:sp>
        <p:nvSpPr>
          <p:cNvPr id="24" name="TextBox 23">
            <a:extLst>
              <a:ext uri="{FF2B5EF4-FFF2-40B4-BE49-F238E27FC236}">
                <a16:creationId xmlns:a16="http://schemas.microsoft.com/office/drawing/2014/main" id="{F0B1D141-1C7E-4307-B9B5-C86E01120805}"/>
              </a:ext>
            </a:extLst>
          </p:cNvPr>
          <p:cNvSpPr txBox="1"/>
          <p:nvPr/>
        </p:nvSpPr>
        <p:spPr>
          <a:xfrm>
            <a:off x="1771985" y="4014381"/>
            <a:ext cx="430008" cy="369332"/>
          </a:xfrm>
          <a:prstGeom prst="rect">
            <a:avLst/>
          </a:prstGeom>
          <a:noFill/>
        </p:spPr>
        <p:txBody>
          <a:bodyPr wrap="square" rtlCol="0">
            <a:spAutoFit/>
          </a:bodyPr>
          <a:lstStyle/>
          <a:p>
            <a:r>
              <a:rPr lang="en-GB" dirty="0">
                <a:solidFill>
                  <a:schemeClr val="tx2"/>
                </a:solidFill>
              </a:rPr>
              <a:t>4</a:t>
            </a:r>
          </a:p>
        </p:txBody>
      </p:sp>
      <p:sp>
        <p:nvSpPr>
          <p:cNvPr id="25" name="TextBox 24">
            <a:extLst>
              <a:ext uri="{FF2B5EF4-FFF2-40B4-BE49-F238E27FC236}">
                <a16:creationId xmlns:a16="http://schemas.microsoft.com/office/drawing/2014/main" id="{491CD708-7853-4696-9744-A75910E25F8A}"/>
              </a:ext>
            </a:extLst>
          </p:cNvPr>
          <p:cNvSpPr txBox="1"/>
          <p:nvPr/>
        </p:nvSpPr>
        <p:spPr>
          <a:xfrm>
            <a:off x="1781834" y="3557979"/>
            <a:ext cx="430008" cy="369332"/>
          </a:xfrm>
          <a:prstGeom prst="rect">
            <a:avLst/>
          </a:prstGeom>
          <a:noFill/>
        </p:spPr>
        <p:txBody>
          <a:bodyPr wrap="square" rtlCol="0">
            <a:spAutoFit/>
          </a:bodyPr>
          <a:lstStyle/>
          <a:p>
            <a:r>
              <a:rPr lang="en-GB" dirty="0">
                <a:solidFill>
                  <a:schemeClr val="tx2"/>
                </a:solidFill>
              </a:rPr>
              <a:t>5</a:t>
            </a:r>
          </a:p>
        </p:txBody>
      </p:sp>
      <p:sp>
        <p:nvSpPr>
          <p:cNvPr id="26" name="TextBox 25">
            <a:extLst>
              <a:ext uri="{FF2B5EF4-FFF2-40B4-BE49-F238E27FC236}">
                <a16:creationId xmlns:a16="http://schemas.microsoft.com/office/drawing/2014/main" id="{11C61782-9A79-43A7-8852-DF243F7D1606}"/>
              </a:ext>
            </a:extLst>
          </p:cNvPr>
          <p:cNvSpPr txBox="1"/>
          <p:nvPr/>
        </p:nvSpPr>
        <p:spPr>
          <a:xfrm>
            <a:off x="1781834" y="3133411"/>
            <a:ext cx="430008" cy="369332"/>
          </a:xfrm>
          <a:prstGeom prst="rect">
            <a:avLst/>
          </a:prstGeom>
          <a:noFill/>
        </p:spPr>
        <p:txBody>
          <a:bodyPr wrap="square" rtlCol="0">
            <a:spAutoFit/>
          </a:bodyPr>
          <a:lstStyle/>
          <a:p>
            <a:r>
              <a:rPr lang="en-GB" dirty="0">
                <a:solidFill>
                  <a:schemeClr val="tx2"/>
                </a:solidFill>
              </a:rPr>
              <a:t>6</a:t>
            </a:r>
          </a:p>
        </p:txBody>
      </p:sp>
      <p:sp>
        <p:nvSpPr>
          <p:cNvPr id="27" name="TextBox 26">
            <a:extLst>
              <a:ext uri="{FF2B5EF4-FFF2-40B4-BE49-F238E27FC236}">
                <a16:creationId xmlns:a16="http://schemas.microsoft.com/office/drawing/2014/main" id="{CBC03B2C-4C95-4D9A-923A-1101D4F54E54}"/>
              </a:ext>
            </a:extLst>
          </p:cNvPr>
          <p:cNvSpPr txBox="1"/>
          <p:nvPr/>
        </p:nvSpPr>
        <p:spPr>
          <a:xfrm>
            <a:off x="1771251" y="2677009"/>
            <a:ext cx="430008" cy="369332"/>
          </a:xfrm>
          <a:prstGeom prst="rect">
            <a:avLst/>
          </a:prstGeom>
          <a:noFill/>
        </p:spPr>
        <p:txBody>
          <a:bodyPr wrap="square" rtlCol="0">
            <a:spAutoFit/>
          </a:bodyPr>
          <a:lstStyle/>
          <a:p>
            <a:r>
              <a:rPr lang="en-GB" dirty="0">
                <a:solidFill>
                  <a:schemeClr val="tx2"/>
                </a:solidFill>
              </a:rPr>
              <a:t>7</a:t>
            </a:r>
          </a:p>
        </p:txBody>
      </p:sp>
      <p:sp>
        <p:nvSpPr>
          <p:cNvPr id="28" name="TextBox 27">
            <a:extLst>
              <a:ext uri="{FF2B5EF4-FFF2-40B4-BE49-F238E27FC236}">
                <a16:creationId xmlns:a16="http://schemas.microsoft.com/office/drawing/2014/main" id="{0D29F21A-D86E-4C0D-A669-E9907596DE3B}"/>
              </a:ext>
            </a:extLst>
          </p:cNvPr>
          <p:cNvSpPr txBox="1"/>
          <p:nvPr/>
        </p:nvSpPr>
        <p:spPr>
          <a:xfrm>
            <a:off x="1771251" y="2242887"/>
            <a:ext cx="430008" cy="369332"/>
          </a:xfrm>
          <a:prstGeom prst="rect">
            <a:avLst/>
          </a:prstGeom>
          <a:noFill/>
        </p:spPr>
        <p:txBody>
          <a:bodyPr wrap="square" rtlCol="0">
            <a:spAutoFit/>
          </a:bodyPr>
          <a:lstStyle/>
          <a:p>
            <a:r>
              <a:rPr lang="en-GB" dirty="0">
                <a:solidFill>
                  <a:schemeClr val="tx2"/>
                </a:solidFill>
              </a:rPr>
              <a:t>8</a:t>
            </a:r>
          </a:p>
        </p:txBody>
      </p:sp>
      <p:sp>
        <p:nvSpPr>
          <p:cNvPr id="29" name="TextBox 28">
            <a:extLst>
              <a:ext uri="{FF2B5EF4-FFF2-40B4-BE49-F238E27FC236}">
                <a16:creationId xmlns:a16="http://schemas.microsoft.com/office/drawing/2014/main" id="{BBC5A408-1B3E-4347-84C9-7A511DF95CAC}"/>
              </a:ext>
            </a:extLst>
          </p:cNvPr>
          <p:cNvSpPr txBox="1"/>
          <p:nvPr/>
        </p:nvSpPr>
        <p:spPr>
          <a:xfrm>
            <a:off x="1773166" y="1818319"/>
            <a:ext cx="430008" cy="369332"/>
          </a:xfrm>
          <a:prstGeom prst="rect">
            <a:avLst/>
          </a:prstGeom>
          <a:noFill/>
        </p:spPr>
        <p:txBody>
          <a:bodyPr wrap="square" rtlCol="0">
            <a:spAutoFit/>
          </a:bodyPr>
          <a:lstStyle/>
          <a:p>
            <a:r>
              <a:rPr lang="en-GB" dirty="0">
                <a:solidFill>
                  <a:schemeClr val="tx2"/>
                </a:solidFill>
              </a:rPr>
              <a:t>9</a:t>
            </a:r>
          </a:p>
        </p:txBody>
      </p:sp>
      <p:sp>
        <p:nvSpPr>
          <p:cNvPr id="30" name="TextBox 29">
            <a:extLst>
              <a:ext uri="{FF2B5EF4-FFF2-40B4-BE49-F238E27FC236}">
                <a16:creationId xmlns:a16="http://schemas.microsoft.com/office/drawing/2014/main" id="{A5916D57-1C56-4BE1-B540-C70C0A837942}"/>
              </a:ext>
            </a:extLst>
          </p:cNvPr>
          <p:cNvSpPr txBox="1"/>
          <p:nvPr/>
        </p:nvSpPr>
        <p:spPr>
          <a:xfrm>
            <a:off x="1692083" y="1395818"/>
            <a:ext cx="430008" cy="369332"/>
          </a:xfrm>
          <a:prstGeom prst="rect">
            <a:avLst/>
          </a:prstGeom>
          <a:noFill/>
        </p:spPr>
        <p:txBody>
          <a:bodyPr wrap="square" rtlCol="0">
            <a:spAutoFit/>
          </a:bodyPr>
          <a:lstStyle/>
          <a:p>
            <a:r>
              <a:rPr lang="en-GB" dirty="0">
                <a:solidFill>
                  <a:schemeClr val="tx2"/>
                </a:solidFill>
              </a:rPr>
              <a:t>10</a:t>
            </a:r>
          </a:p>
        </p:txBody>
      </p:sp>
      <p:sp>
        <p:nvSpPr>
          <p:cNvPr id="32" name="TextBox 31">
            <a:extLst>
              <a:ext uri="{FF2B5EF4-FFF2-40B4-BE49-F238E27FC236}">
                <a16:creationId xmlns:a16="http://schemas.microsoft.com/office/drawing/2014/main" id="{B2576E45-1DD9-4BB7-9DFF-1FB81945B1D5}"/>
              </a:ext>
            </a:extLst>
          </p:cNvPr>
          <p:cNvSpPr txBox="1"/>
          <p:nvPr/>
        </p:nvSpPr>
        <p:spPr>
          <a:xfrm>
            <a:off x="2564927" y="6020480"/>
            <a:ext cx="430008" cy="369332"/>
          </a:xfrm>
          <a:prstGeom prst="rect">
            <a:avLst/>
          </a:prstGeom>
          <a:noFill/>
        </p:spPr>
        <p:txBody>
          <a:bodyPr wrap="square" rtlCol="0">
            <a:spAutoFit/>
          </a:bodyPr>
          <a:lstStyle/>
          <a:p>
            <a:r>
              <a:rPr lang="en-GB" dirty="0">
                <a:solidFill>
                  <a:schemeClr val="tx2"/>
                </a:solidFill>
              </a:rPr>
              <a:t>1</a:t>
            </a:r>
          </a:p>
        </p:txBody>
      </p:sp>
      <p:sp>
        <p:nvSpPr>
          <p:cNvPr id="33" name="TextBox 32">
            <a:extLst>
              <a:ext uri="{FF2B5EF4-FFF2-40B4-BE49-F238E27FC236}">
                <a16:creationId xmlns:a16="http://schemas.microsoft.com/office/drawing/2014/main" id="{200EE2FD-F8FC-4994-9263-F62D58212690}"/>
              </a:ext>
            </a:extLst>
          </p:cNvPr>
          <p:cNvSpPr txBox="1"/>
          <p:nvPr/>
        </p:nvSpPr>
        <p:spPr>
          <a:xfrm>
            <a:off x="3007763" y="6018083"/>
            <a:ext cx="430008" cy="369332"/>
          </a:xfrm>
          <a:prstGeom prst="rect">
            <a:avLst/>
          </a:prstGeom>
          <a:noFill/>
        </p:spPr>
        <p:txBody>
          <a:bodyPr wrap="square" rtlCol="0">
            <a:spAutoFit/>
          </a:bodyPr>
          <a:lstStyle/>
          <a:p>
            <a:r>
              <a:rPr lang="en-GB" dirty="0">
                <a:solidFill>
                  <a:schemeClr val="tx2"/>
                </a:solidFill>
              </a:rPr>
              <a:t>2</a:t>
            </a:r>
          </a:p>
        </p:txBody>
      </p:sp>
      <p:sp>
        <p:nvSpPr>
          <p:cNvPr id="34" name="TextBox 33">
            <a:extLst>
              <a:ext uri="{FF2B5EF4-FFF2-40B4-BE49-F238E27FC236}">
                <a16:creationId xmlns:a16="http://schemas.microsoft.com/office/drawing/2014/main" id="{CE35BD74-BC96-4D83-BBD0-478E1683ABD9}"/>
              </a:ext>
            </a:extLst>
          </p:cNvPr>
          <p:cNvSpPr txBox="1"/>
          <p:nvPr/>
        </p:nvSpPr>
        <p:spPr>
          <a:xfrm>
            <a:off x="3450599" y="6016026"/>
            <a:ext cx="430008" cy="369332"/>
          </a:xfrm>
          <a:prstGeom prst="rect">
            <a:avLst/>
          </a:prstGeom>
          <a:noFill/>
        </p:spPr>
        <p:txBody>
          <a:bodyPr wrap="square" rtlCol="0">
            <a:spAutoFit/>
          </a:bodyPr>
          <a:lstStyle/>
          <a:p>
            <a:r>
              <a:rPr lang="en-GB" dirty="0">
                <a:solidFill>
                  <a:schemeClr val="tx2"/>
                </a:solidFill>
              </a:rPr>
              <a:t>3</a:t>
            </a:r>
          </a:p>
        </p:txBody>
      </p:sp>
      <p:sp>
        <p:nvSpPr>
          <p:cNvPr id="35" name="TextBox 34">
            <a:extLst>
              <a:ext uri="{FF2B5EF4-FFF2-40B4-BE49-F238E27FC236}">
                <a16:creationId xmlns:a16="http://schemas.microsoft.com/office/drawing/2014/main" id="{E33E4B0E-DD94-474F-AA38-FDA723DF0B62}"/>
              </a:ext>
            </a:extLst>
          </p:cNvPr>
          <p:cNvSpPr txBox="1"/>
          <p:nvPr/>
        </p:nvSpPr>
        <p:spPr>
          <a:xfrm>
            <a:off x="3893391" y="6016026"/>
            <a:ext cx="430008" cy="369332"/>
          </a:xfrm>
          <a:prstGeom prst="rect">
            <a:avLst/>
          </a:prstGeom>
          <a:noFill/>
        </p:spPr>
        <p:txBody>
          <a:bodyPr wrap="square" rtlCol="0">
            <a:spAutoFit/>
          </a:bodyPr>
          <a:lstStyle/>
          <a:p>
            <a:r>
              <a:rPr lang="en-GB" dirty="0">
                <a:solidFill>
                  <a:schemeClr val="tx2"/>
                </a:solidFill>
              </a:rPr>
              <a:t>4</a:t>
            </a:r>
          </a:p>
        </p:txBody>
      </p:sp>
      <p:sp>
        <p:nvSpPr>
          <p:cNvPr id="36" name="TextBox 35">
            <a:extLst>
              <a:ext uri="{FF2B5EF4-FFF2-40B4-BE49-F238E27FC236}">
                <a16:creationId xmlns:a16="http://schemas.microsoft.com/office/drawing/2014/main" id="{5DB9BE8B-F8F1-4860-9AE8-9DE1FDAAAF53}"/>
              </a:ext>
            </a:extLst>
          </p:cNvPr>
          <p:cNvSpPr txBox="1"/>
          <p:nvPr/>
        </p:nvSpPr>
        <p:spPr>
          <a:xfrm>
            <a:off x="4322950" y="6013629"/>
            <a:ext cx="430008" cy="369332"/>
          </a:xfrm>
          <a:prstGeom prst="rect">
            <a:avLst/>
          </a:prstGeom>
          <a:noFill/>
        </p:spPr>
        <p:txBody>
          <a:bodyPr wrap="square" rtlCol="0">
            <a:spAutoFit/>
          </a:bodyPr>
          <a:lstStyle/>
          <a:p>
            <a:r>
              <a:rPr lang="en-GB" dirty="0">
                <a:solidFill>
                  <a:schemeClr val="tx2"/>
                </a:solidFill>
              </a:rPr>
              <a:t>5</a:t>
            </a:r>
          </a:p>
        </p:txBody>
      </p:sp>
      <p:sp>
        <p:nvSpPr>
          <p:cNvPr id="37" name="TextBox 36">
            <a:extLst>
              <a:ext uri="{FF2B5EF4-FFF2-40B4-BE49-F238E27FC236}">
                <a16:creationId xmlns:a16="http://schemas.microsoft.com/office/drawing/2014/main" id="{71F14B0B-6BDF-408C-8ACB-02D366DE4CFC}"/>
              </a:ext>
            </a:extLst>
          </p:cNvPr>
          <p:cNvSpPr txBox="1"/>
          <p:nvPr/>
        </p:nvSpPr>
        <p:spPr>
          <a:xfrm>
            <a:off x="4777990" y="6031519"/>
            <a:ext cx="430008" cy="369332"/>
          </a:xfrm>
          <a:prstGeom prst="rect">
            <a:avLst/>
          </a:prstGeom>
          <a:noFill/>
        </p:spPr>
        <p:txBody>
          <a:bodyPr wrap="square" rtlCol="0">
            <a:spAutoFit/>
          </a:bodyPr>
          <a:lstStyle/>
          <a:p>
            <a:r>
              <a:rPr lang="en-GB" dirty="0">
                <a:solidFill>
                  <a:schemeClr val="tx2"/>
                </a:solidFill>
              </a:rPr>
              <a:t>6</a:t>
            </a:r>
          </a:p>
        </p:txBody>
      </p:sp>
      <p:sp>
        <p:nvSpPr>
          <p:cNvPr id="38" name="TextBox 37">
            <a:extLst>
              <a:ext uri="{FF2B5EF4-FFF2-40B4-BE49-F238E27FC236}">
                <a16:creationId xmlns:a16="http://schemas.microsoft.com/office/drawing/2014/main" id="{A8B4BE21-62BA-4CFB-9CF1-A94704C00C19}"/>
              </a:ext>
            </a:extLst>
          </p:cNvPr>
          <p:cNvSpPr txBox="1"/>
          <p:nvPr/>
        </p:nvSpPr>
        <p:spPr>
          <a:xfrm>
            <a:off x="5220333" y="6020193"/>
            <a:ext cx="430008" cy="369332"/>
          </a:xfrm>
          <a:prstGeom prst="rect">
            <a:avLst/>
          </a:prstGeom>
          <a:noFill/>
        </p:spPr>
        <p:txBody>
          <a:bodyPr wrap="square" rtlCol="0">
            <a:spAutoFit/>
          </a:bodyPr>
          <a:lstStyle/>
          <a:p>
            <a:r>
              <a:rPr lang="en-GB" dirty="0">
                <a:solidFill>
                  <a:schemeClr val="tx2"/>
                </a:solidFill>
              </a:rPr>
              <a:t>7</a:t>
            </a:r>
          </a:p>
        </p:txBody>
      </p:sp>
      <p:sp>
        <p:nvSpPr>
          <p:cNvPr id="39" name="TextBox 38">
            <a:extLst>
              <a:ext uri="{FF2B5EF4-FFF2-40B4-BE49-F238E27FC236}">
                <a16:creationId xmlns:a16="http://schemas.microsoft.com/office/drawing/2014/main" id="{B3A3B507-E574-4A1C-A58F-45DAF48F7E1C}"/>
              </a:ext>
            </a:extLst>
          </p:cNvPr>
          <p:cNvSpPr txBox="1"/>
          <p:nvPr/>
        </p:nvSpPr>
        <p:spPr>
          <a:xfrm>
            <a:off x="5663125" y="6019813"/>
            <a:ext cx="430008" cy="369332"/>
          </a:xfrm>
          <a:prstGeom prst="rect">
            <a:avLst/>
          </a:prstGeom>
          <a:noFill/>
        </p:spPr>
        <p:txBody>
          <a:bodyPr wrap="square" rtlCol="0">
            <a:spAutoFit/>
          </a:bodyPr>
          <a:lstStyle/>
          <a:p>
            <a:r>
              <a:rPr lang="en-GB" dirty="0">
                <a:solidFill>
                  <a:schemeClr val="tx2"/>
                </a:solidFill>
              </a:rPr>
              <a:t>8</a:t>
            </a:r>
          </a:p>
        </p:txBody>
      </p:sp>
      <p:sp>
        <p:nvSpPr>
          <p:cNvPr id="40" name="TextBox 39">
            <a:extLst>
              <a:ext uri="{FF2B5EF4-FFF2-40B4-BE49-F238E27FC236}">
                <a16:creationId xmlns:a16="http://schemas.microsoft.com/office/drawing/2014/main" id="{821BDD48-BB88-4B2F-94CE-C5A356E1AAC4}"/>
              </a:ext>
            </a:extLst>
          </p:cNvPr>
          <p:cNvSpPr txBox="1"/>
          <p:nvPr/>
        </p:nvSpPr>
        <p:spPr>
          <a:xfrm>
            <a:off x="6100395" y="6013629"/>
            <a:ext cx="430008" cy="369332"/>
          </a:xfrm>
          <a:prstGeom prst="rect">
            <a:avLst/>
          </a:prstGeom>
          <a:noFill/>
        </p:spPr>
        <p:txBody>
          <a:bodyPr wrap="square" rtlCol="0">
            <a:spAutoFit/>
          </a:bodyPr>
          <a:lstStyle/>
          <a:p>
            <a:r>
              <a:rPr lang="en-GB" dirty="0">
                <a:solidFill>
                  <a:schemeClr val="tx2"/>
                </a:solidFill>
              </a:rPr>
              <a:t>9</a:t>
            </a:r>
          </a:p>
        </p:txBody>
      </p:sp>
      <p:sp>
        <p:nvSpPr>
          <p:cNvPr id="41" name="TextBox 40">
            <a:extLst>
              <a:ext uri="{FF2B5EF4-FFF2-40B4-BE49-F238E27FC236}">
                <a16:creationId xmlns:a16="http://schemas.microsoft.com/office/drawing/2014/main" id="{C1AB56EB-C3A0-45C2-877D-F3222CC4368D}"/>
              </a:ext>
            </a:extLst>
          </p:cNvPr>
          <p:cNvSpPr txBox="1"/>
          <p:nvPr/>
        </p:nvSpPr>
        <p:spPr>
          <a:xfrm>
            <a:off x="6473714" y="6013629"/>
            <a:ext cx="430008" cy="369332"/>
          </a:xfrm>
          <a:prstGeom prst="rect">
            <a:avLst/>
          </a:prstGeom>
          <a:noFill/>
        </p:spPr>
        <p:txBody>
          <a:bodyPr wrap="square" rtlCol="0">
            <a:spAutoFit/>
          </a:bodyPr>
          <a:lstStyle/>
          <a:p>
            <a:r>
              <a:rPr lang="en-GB" dirty="0">
                <a:solidFill>
                  <a:schemeClr val="tx2"/>
                </a:solidFill>
              </a:rPr>
              <a:t>10</a:t>
            </a:r>
          </a:p>
        </p:txBody>
      </p:sp>
      <p:sp>
        <p:nvSpPr>
          <p:cNvPr id="42" name="TextBox 41">
            <a:extLst>
              <a:ext uri="{FF2B5EF4-FFF2-40B4-BE49-F238E27FC236}">
                <a16:creationId xmlns:a16="http://schemas.microsoft.com/office/drawing/2014/main" id="{39B76EC4-EC3E-4C30-A641-7317DC36A8A0}"/>
              </a:ext>
            </a:extLst>
          </p:cNvPr>
          <p:cNvSpPr txBox="1"/>
          <p:nvPr/>
        </p:nvSpPr>
        <p:spPr>
          <a:xfrm>
            <a:off x="1994021" y="5916002"/>
            <a:ext cx="430008" cy="369332"/>
          </a:xfrm>
          <a:prstGeom prst="rect">
            <a:avLst/>
          </a:prstGeom>
          <a:noFill/>
        </p:spPr>
        <p:txBody>
          <a:bodyPr wrap="square" rtlCol="0">
            <a:spAutoFit/>
          </a:bodyPr>
          <a:lstStyle/>
          <a:p>
            <a:r>
              <a:rPr lang="en-GB" dirty="0">
                <a:solidFill>
                  <a:schemeClr val="tx2"/>
                </a:solidFill>
              </a:rPr>
              <a:t>0</a:t>
            </a:r>
          </a:p>
        </p:txBody>
      </p:sp>
      <p:sp>
        <p:nvSpPr>
          <p:cNvPr id="43" name="TextBox 42">
            <a:extLst>
              <a:ext uri="{FF2B5EF4-FFF2-40B4-BE49-F238E27FC236}">
                <a16:creationId xmlns:a16="http://schemas.microsoft.com/office/drawing/2014/main" id="{38E0501E-0A63-45F9-BAE4-7ED165F4CEAD}"/>
              </a:ext>
            </a:extLst>
          </p:cNvPr>
          <p:cNvSpPr txBox="1"/>
          <p:nvPr/>
        </p:nvSpPr>
        <p:spPr>
          <a:xfrm>
            <a:off x="7377535" y="1756045"/>
            <a:ext cx="4307646" cy="4401205"/>
          </a:xfrm>
          <a:prstGeom prst="rect">
            <a:avLst/>
          </a:prstGeom>
          <a:noFill/>
        </p:spPr>
        <p:txBody>
          <a:bodyPr wrap="square" rtlCol="0">
            <a:spAutoFit/>
          </a:bodyPr>
          <a:lstStyle/>
          <a:p>
            <a:r>
              <a:rPr lang="en-GB" sz="2000" dirty="0">
                <a:solidFill>
                  <a:srgbClr val="C00000"/>
                </a:solidFill>
              </a:rPr>
              <a:t>Plot these following vertices on the grid.</a:t>
            </a:r>
          </a:p>
          <a:p>
            <a:endParaRPr lang="en-GB" sz="2000" dirty="0">
              <a:solidFill>
                <a:srgbClr val="C00000"/>
              </a:solidFill>
            </a:endParaRPr>
          </a:p>
          <a:p>
            <a:r>
              <a:rPr lang="en-GB" sz="2000" dirty="0">
                <a:solidFill>
                  <a:srgbClr val="C00000"/>
                </a:solidFill>
              </a:rPr>
              <a:t>A vertex, or in plural form, vertices, shows the point of where two lines meet on a grid.</a:t>
            </a:r>
          </a:p>
          <a:p>
            <a:endParaRPr lang="en-GB" sz="2000" dirty="0">
              <a:solidFill>
                <a:srgbClr val="C00000"/>
              </a:solidFill>
            </a:endParaRPr>
          </a:p>
          <a:p>
            <a:r>
              <a:rPr lang="en-GB" sz="2000" dirty="0">
                <a:solidFill>
                  <a:srgbClr val="C00000"/>
                </a:solidFill>
              </a:rPr>
              <a:t>(3, 5)</a:t>
            </a:r>
          </a:p>
          <a:p>
            <a:endParaRPr lang="en-GB" sz="2000" dirty="0">
              <a:solidFill>
                <a:srgbClr val="C00000"/>
              </a:solidFill>
            </a:endParaRPr>
          </a:p>
          <a:p>
            <a:r>
              <a:rPr lang="en-GB" sz="2000" dirty="0">
                <a:solidFill>
                  <a:srgbClr val="C00000"/>
                </a:solidFill>
              </a:rPr>
              <a:t>(4, 4)</a:t>
            </a:r>
          </a:p>
          <a:p>
            <a:endParaRPr lang="en-GB" sz="2000" dirty="0">
              <a:solidFill>
                <a:srgbClr val="C00000"/>
              </a:solidFill>
            </a:endParaRPr>
          </a:p>
          <a:p>
            <a:r>
              <a:rPr lang="en-GB" sz="2000" dirty="0">
                <a:solidFill>
                  <a:srgbClr val="C00000"/>
                </a:solidFill>
              </a:rPr>
              <a:t>(0, 2)</a:t>
            </a:r>
          </a:p>
          <a:p>
            <a:endParaRPr lang="en-GB" sz="2000" dirty="0">
              <a:solidFill>
                <a:srgbClr val="C00000"/>
              </a:solidFill>
            </a:endParaRPr>
          </a:p>
          <a:p>
            <a:r>
              <a:rPr lang="en-GB" sz="2000" dirty="0">
                <a:solidFill>
                  <a:srgbClr val="C00000"/>
                </a:solidFill>
              </a:rPr>
              <a:t>(4, 0) </a:t>
            </a:r>
          </a:p>
        </p:txBody>
      </p:sp>
      <p:pic>
        <p:nvPicPr>
          <p:cNvPr id="49" name="Picture 48">
            <a:extLst>
              <a:ext uri="{FF2B5EF4-FFF2-40B4-BE49-F238E27FC236}">
                <a16:creationId xmlns:a16="http://schemas.microsoft.com/office/drawing/2014/main" id="{73F43F75-C45E-475B-8E4C-0FEC87A90F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565" y="5541697"/>
            <a:ext cx="1442518" cy="1071177"/>
          </a:xfrm>
          <a:prstGeom prst="rect">
            <a:avLst/>
          </a:prstGeom>
        </p:spPr>
      </p:pic>
    </p:spTree>
    <p:extLst>
      <p:ext uri="{BB962C8B-B14F-4D97-AF65-F5344CB8AC3E}">
        <p14:creationId xmlns:p14="http://schemas.microsoft.com/office/powerpoint/2010/main" val="574171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wipe(down)">
                                      <p:cBhvr>
                                        <p:cTn id="7" dur="500"/>
                                        <p:tgtEl>
                                          <p:spTgt spid="1536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wipe(down)">
                                      <p:cBhvr>
                                        <p:cTn id="12" dur="500"/>
                                        <p:tgtEl>
                                          <p:spTgt spid="4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3">
                                            <p:txEl>
                                              <p:pRg st="0" end="0"/>
                                            </p:txEl>
                                          </p:spTgt>
                                        </p:tgtEl>
                                        <p:attrNameLst>
                                          <p:attrName>style.visibility</p:attrName>
                                        </p:attrNameLst>
                                      </p:cBhvr>
                                      <p:to>
                                        <p:strVal val="visible"/>
                                      </p:to>
                                    </p:set>
                                    <p:animEffect transition="in" filter="wipe(down)">
                                      <p:cBhvr>
                                        <p:cTn id="17" dur="500"/>
                                        <p:tgtEl>
                                          <p:spTgt spid="4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3">
                                            <p:txEl>
                                              <p:pRg st="2" end="2"/>
                                            </p:txEl>
                                          </p:spTgt>
                                        </p:tgtEl>
                                        <p:attrNameLst>
                                          <p:attrName>style.visibility</p:attrName>
                                        </p:attrNameLst>
                                      </p:cBhvr>
                                      <p:to>
                                        <p:strVal val="visible"/>
                                      </p:to>
                                    </p:set>
                                    <p:animEffect transition="in" filter="wipe(down)">
                                      <p:cBhvr>
                                        <p:cTn id="22" dur="500"/>
                                        <p:tgtEl>
                                          <p:spTgt spid="4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3">
                                            <p:txEl>
                                              <p:pRg st="4" end="4"/>
                                            </p:txEl>
                                          </p:spTgt>
                                        </p:tgtEl>
                                        <p:attrNameLst>
                                          <p:attrName>style.visibility</p:attrName>
                                        </p:attrNameLst>
                                      </p:cBhvr>
                                      <p:to>
                                        <p:strVal val="visible"/>
                                      </p:to>
                                    </p:set>
                                    <p:animEffect transition="in" filter="wipe(down)">
                                      <p:cBhvr>
                                        <p:cTn id="27" dur="500"/>
                                        <p:tgtEl>
                                          <p:spTgt spid="4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43">
                                            <p:txEl>
                                              <p:pRg st="6" end="6"/>
                                            </p:txEl>
                                          </p:spTgt>
                                        </p:tgtEl>
                                        <p:attrNameLst>
                                          <p:attrName>style.visibility</p:attrName>
                                        </p:attrNameLst>
                                      </p:cBhvr>
                                      <p:to>
                                        <p:strVal val="visible"/>
                                      </p:to>
                                    </p:set>
                                    <p:animEffect transition="in" filter="wipe(down)">
                                      <p:cBhvr>
                                        <p:cTn id="32" dur="500"/>
                                        <p:tgtEl>
                                          <p:spTgt spid="4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43">
                                            <p:txEl>
                                              <p:pRg st="8" end="8"/>
                                            </p:txEl>
                                          </p:spTgt>
                                        </p:tgtEl>
                                        <p:attrNameLst>
                                          <p:attrName>style.visibility</p:attrName>
                                        </p:attrNameLst>
                                      </p:cBhvr>
                                      <p:to>
                                        <p:strVal val="visible"/>
                                      </p:to>
                                    </p:set>
                                    <p:animEffect transition="in" filter="wipe(down)">
                                      <p:cBhvr>
                                        <p:cTn id="37" dur="500"/>
                                        <p:tgtEl>
                                          <p:spTgt spid="43">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43">
                                            <p:txEl>
                                              <p:pRg st="10" end="10"/>
                                            </p:txEl>
                                          </p:spTgt>
                                        </p:tgtEl>
                                        <p:attrNameLst>
                                          <p:attrName>style.visibility</p:attrName>
                                        </p:attrNameLst>
                                      </p:cBhvr>
                                      <p:to>
                                        <p:strVal val="visible"/>
                                      </p:to>
                                    </p:set>
                                    <p:animEffect transition="in" filter="wipe(down)">
                                      <p:cBhvr>
                                        <p:cTn id="42" dur="500"/>
                                        <p:tgtEl>
                                          <p:spTgt spid="4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p:bldP spid="4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092" y="90616"/>
            <a:ext cx="11977816" cy="6647935"/>
          </a:xfrm>
          <a:prstGeom prst="rect">
            <a:avLst/>
          </a:prstGeom>
          <a:solidFill>
            <a:srgbClr val="CCCCFF"/>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5676" y="5987219"/>
            <a:ext cx="588390" cy="588390"/>
          </a:xfrm>
          <a:prstGeom prst="rect">
            <a:avLst/>
          </a:prstGeom>
        </p:spPr>
      </p:pic>
      <p:sp>
        <p:nvSpPr>
          <p:cNvPr id="6" name="Rectangle 5"/>
          <p:cNvSpPr/>
          <p:nvPr/>
        </p:nvSpPr>
        <p:spPr>
          <a:xfrm>
            <a:off x="189471" y="5905850"/>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864066" y="6033803"/>
            <a:ext cx="40283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Subject</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Maths </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p:cNvSpPr/>
          <p:nvPr/>
        </p:nvSpPr>
        <p:spPr>
          <a:xfrm>
            <a:off x="189471" y="164755"/>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273361" y="222475"/>
            <a:ext cx="742633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Date:	</a:t>
            </a:r>
            <a:r>
              <a:rPr kumimoji="0" lang="en-GB" sz="3200" b="0" i="0" u="none" strike="noStrike" kern="1200" cap="none" spc="0" normalizeH="0" noProof="0" dirty="0">
                <a:ln>
                  <a:noFill/>
                </a:ln>
                <a:solidFill>
                  <a:prstClr val="black"/>
                </a:solidFill>
                <a:effectLst/>
                <a:uLnTx/>
                <a:uFillTx/>
                <a:latin typeface="Calibri" panose="020F0502020204030204"/>
                <a:ea typeface="+mn-ea"/>
                <a:cs typeface="+mn-cs"/>
              </a:rPr>
              <a:t>  </a:t>
            </a:r>
            <a:r>
              <a:rPr lang="en-GB" sz="3200" u="sng" dirty="0">
                <a:solidFill>
                  <a:prstClr val="black"/>
                </a:solidFill>
                <a:latin typeface="Calibri" panose="020F0502020204030204"/>
              </a:rPr>
              <a:t>01.02</a:t>
            </a:r>
            <a:r>
              <a:rPr kumimoji="0" lang="en-GB" sz="3200" b="0" i="0" u="sng" strike="noStrike" kern="1200" cap="none" spc="0" normalizeH="0" noProof="0" dirty="0">
                <a:ln>
                  <a:noFill/>
                </a:ln>
                <a:solidFill>
                  <a:prstClr val="black"/>
                </a:solidFill>
                <a:effectLst/>
                <a:uLnTx/>
                <a:uFillTx/>
                <a:latin typeface="Calibri" panose="020F0502020204030204"/>
                <a:ea typeface="+mn-ea"/>
                <a:cs typeface="+mn-cs"/>
              </a:rPr>
              <a:t>.2021</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10" name="Picture 9"/>
          <p:cNvPicPr>
            <a:picLocks noChangeAspect="1"/>
          </p:cNvPicPr>
          <p:nvPr/>
        </p:nvPicPr>
        <p:blipFill>
          <a:blip r:embed="rId4"/>
          <a:stretch>
            <a:fillRect/>
          </a:stretch>
        </p:blipFill>
        <p:spPr>
          <a:xfrm>
            <a:off x="562617" y="1727624"/>
            <a:ext cx="2219325" cy="1104900"/>
          </a:xfrm>
          <a:prstGeom prst="rect">
            <a:avLst/>
          </a:prstGeom>
          <a:ln>
            <a:solidFill>
              <a:srgbClr val="41719C"/>
            </a:solidFill>
          </a:ln>
        </p:spPr>
      </p:pic>
      <p:sp>
        <p:nvSpPr>
          <p:cNvPr id="11" name="Rectangle 10"/>
          <p:cNvSpPr/>
          <p:nvPr/>
        </p:nvSpPr>
        <p:spPr>
          <a:xfrm>
            <a:off x="572141" y="2831793"/>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635485" y="2832960"/>
            <a:ext cx="10429593" cy="1323439"/>
          </a:xfrm>
          <a:prstGeom prst="rect">
            <a:avLst/>
          </a:prstGeom>
          <a:noFill/>
        </p:spPr>
        <p:txBody>
          <a:bodyPr wrap="square" rtlCol="0">
            <a:spAutoFit/>
          </a:bodyPr>
          <a:lstStyle/>
          <a:p>
            <a:pPr lvl="0">
              <a:defRPr/>
            </a:pPr>
            <a:r>
              <a:rPr lang="en-GB" sz="4000" u="sng" dirty="0">
                <a:solidFill>
                  <a:prstClr val="black"/>
                </a:solidFill>
              </a:rPr>
              <a:t>LO: To be able to describe the position of a shape in the first and second quadrant.</a:t>
            </a:r>
          </a:p>
        </p:txBody>
      </p:sp>
      <p:pic>
        <p:nvPicPr>
          <p:cNvPr id="2" name="Picture 1"/>
          <p:cNvPicPr>
            <a:picLocks noChangeAspect="1"/>
          </p:cNvPicPr>
          <p:nvPr/>
        </p:nvPicPr>
        <p:blipFill>
          <a:blip r:embed="rId5"/>
          <a:stretch>
            <a:fillRect/>
          </a:stretch>
        </p:blipFill>
        <p:spPr>
          <a:xfrm>
            <a:off x="4721657" y="5940593"/>
            <a:ext cx="759101" cy="681642"/>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8898" y="5980303"/>
            <a:ext cx="588390" cy="588390"/>
          </a:xfrm>
          <a:prstGeom prst="rect">
            <a:avLst/>
          </a:prstGeom>
        </p:spPr>
      </p:pic>
    </p:spTree>
    <p:extLst>
      <p:ext uri="{BB962C8B-B14F-4D97-AF65-F5344CB8AC3E}">
        <p14:creationId xmlns:p14="http://schemas.microsoft.com/office/powerpoint/2010/main" val="8151773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标题 57345"/>
          <p:cNvSpPr>
            <a:spLocks noGrp="1" noChangeArrowheads="1"/>
          </p:cNvSpPr>
          <p:nvPr>
            <p:ph type="title"/>
          </p:nvPr>
        </p:nvSpPr>
        <p:spPr>
          <a:xfrm>
            <a:off x="316328" y="284085"/>
            <a:ext cx="10336876" cy="1054386"/>
          </a:xfrm>
        </p:spPr>
        <p:txBody>
          <a:bodyPr>
            <a:normAutofit/>
          </a:bodyPr>
          <a:lstStyle/>
          <a:p>
            <a:r>
              <a:rPr lang="en-GB" altLang="zh-CN" dirty="0">
                <a:solidFill>
                  <a:srgbClr val="C00000"/>
                </a:solidFill>
              </a:rPr>
              <a:t>Plotting these coordinates</a:t>
            </a:r>
            <a:endParaRPr lang="zh-CN" altLang="en-US" dirty="0">
              <a:solidFill>
                <a:srgbClr val="C00000"/>
              </a:solidFill>
            </a:endParaRPr>
          </a:p>
        </p:txBody>
      </p:sp>
      <p:pic>
        <p:nvPicPr>
          <p:cNvPr id="5" name="Picture 2" descr="Image result for square paper">
            <a:extLst>
              <a:ext uri="{FF2B5EF4-FFF2-40B4-BE49-F238E27FC236}">
                <a16:creationId xmlns:a16="http://schemas.microsoft.com/office/drawing/2014/main" id="{E9B5CEE4-99EF-4778-8D1C-75BC796727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605315" y="1768621"/>
            <a:ext cx="3752057" cy="486031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mage result for square paper">
            <a:extLst>
              <a:ext uri="{FF2B5EF4-FFF2-40B4-BE49-F238E27FC236}">
                <a16:creationId xmlns:a16="http://schemas.microsoft.com/office/drawing/2014/main" id="{B263C2DD-59A6-450C-89CE-16CC2C9789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610532" y="887919"/>
            <a:ext cx="3752057" cy="4860316"/>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A6F0BC65-149B-4EFE-BE60-A4A885641B09}"/>
              </a:ext>
            </a:extLst>
          </p:cNvPr>
          <p:cNvCxnSpPr>
            <a:cxnSpLocks/>
          </p:cNvCxnSpPr>
          <p:nvPr/>
        </p:nvCxnSpPr>
        <p:spPr>
          <a:xfrm>
            <a:off x="2278198" y="1568147"/>
            <a:ext cx="2701" cy="439149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0A1A8EE-9FDE-432C-B803-D5BF818CE15C}"/>
              </a:ext>
            </a:extLst>
          </p:cNvPr>
          <p:cNvCxnSpPr>
            <a:cxnSpLocks/>
          </p:cNvCxnSpPr>
          <p:nvPr/>
        </p:nvCxnSpPr>
        <p:spPr>
          <a:xfrm flipH="1">
            <a:off x="2254266" y="5944787"/>
            <a:ext cx="4434452" cy="1485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8683F75F-9816-4DEB-BC8E-9B7E4BFBCF57}"/>
              </a:ext>
            </a:extLst>
          </p:cNvPr>
          <p:cNvSpPr txBox="1"/>
          <p:nvPr/>
        </p:nvSpPr>
        <p:spPr>
          <a:xfrm>
            <a:off x="851343" y="3502743"/>
            <a:ext cx="841261" cy="369332"/>
          </a:xfrm>
          <a:prstGeom prst="rect">
            <a:avLst/>
          </a:prstGeom>
          <a:noFill/>
        </p:spPr>
        <p:txBody>
          <a:bodyPr wrap="square" rtlCol="0">
            <a:spAutoFit/>
          </a:bodyPr>
          <a:lstStyle/>
          <a:p>
            <a:r>
              <a:rPr lang="en-GB" dirty="0">
                <a:solidFill>
                  <a:schemeClr val="tx2"/>
                </a:solidFill>
              </a:rPr>
              <a:t>y-axis</a:t>
            </a:r>
          </a:p>
        </p:txBody>
      </p:sp>
      <p:sp>
        <p:nvSpPr>
          <p:cNvPr id="20" name="TextBox 19">
            <a:extLst>
              <a:ext uri="{FF2B5EF4-FFF2-40B4-BE49-F238E27FC236}">
                <a16:creationId xmlns:a16="http://schemas.microsoft.com/office/drawing/2014/main" id="{0DF41D92-A399-421C-9819-15DAAEF70A46}"/>
              </a:ext>
            </a:extLst>
          </p:cNvPr>
          <p:cNvSpPr txBox="1"/>
          <p:nvPr/>
        </p:nvSpPr>
        <p:spPr>
          <a:xfrm>
            <a:off x="4137706" y="6270173"/>
            <a:ext cx="841261" cy="369332"/>
          </a:xfrm>
          <a:prstGeom prst="rect">
            <a:avLst/>
          </a:prstGeom>
          <a:noFill/>
        </p:spPr>
        <p:txBody>
          <a:bodyPr wrap="square" rtlCol="0">
            <a:spAutoFit/>
          </a:bodyPr>
          <a:lstStyle/>
          <a:p>
            <a:r>
              <a:rPr lang="en-GB" dirty="0">
                <a:solidFill>
                  <a:schemeClr val="tx2"/>
                </a:solidFill>
              </a:rPr>
              <a:t>x-axis</a:t>
            </a:r>
          </a:p>
        </p:txBody>
      </p:sp>
      <p:sp>
        <p:nvSpPr>
          <p:cNvPr id="21" name="TextBox 20">
            <a:extLst>
              <a:ext uri="{FF2B5EF4-FFF2-40B4-BE49-F238E27FC236}">
                <a16:creationId xmlns:a16="http://schemas.microsoft.com/office/drawing/2014/main" id="{31A2E458-BBCA-4001-A50F-82D496B14482}"/>
              </a:ext>
            </a:extLst>
          </p:cNvPr>
          <p:cNvSpPr txBox="1"/>
          <p:nvPr/>
        </p:nvSpPr>
        <p:spPr>
          <a:xfrm>
            <a:off x="1781834" y="5323686"/>
            <a:ext cx="430008" cy="369332"/>
          </a:xfrm>
          <a:prstGeom prst="rect">
            <a:avLst/>
          </a:prstGeom>
          <a:noFill/>
        </p:spPr>
        <p:txBody>
          <a:bodyPr wrap="square" rtlCol="0">
            <a:spAutoFit/>
          </a:bodyPr>
          <a:lstStyle/>
          <a:p>
            <a:r>
              <a:rPr lang="en-GB" dirty="0">
                <a:solidFill>
                  <a:schemeClr val="tx2"/>
                </a:solidFill>
              </a:rPr>
              <a:t>1</a:t>
            </a:r>
          </a:p>
        </p:txBody>
      </p:sp>
      <p:sp>
        <p:nvSpPr>
          <p:cNvPr id="22" name="TextBox 21">
            <a:extLst>
              <a:ext uri="{FF2B5EF4-FFF2-40B4-BE49-F238E27FC236}">
                <a16:creationId xmlns:a16="http://schemas.microsoft.com/office/drawing/2014/main" id="{D8B45C3E-AB74-4BBC-B212-45E248BF8802}"/>
              </a:ext>
            </a:extLst>
          </p:cNvPr>
          <p:cNvSpPr txBox="1"/>
          <p:nvPr/>
        </p:nvSpPr>
        <p:spPr>
          <a:xfrm>
            <a:off x="1771251" y="4887251"/>
            <a:ext cx="430008" cy="369332"/>
          </a:xfrm>
          <a:prstGeom prst="rect">
            <a:avLst/>
          </a:prstGeom>
          <a:noFill/>
        </p:spPr>
        <p:txBody>
          <a:bodyPr wrap="square" rtlCol="0">
            <a:spAutoFit/>
          </a:bodyPr>
          <a:lstStyle/>
          <a:p>
            <a:r>
              <a:rPr lang="en-GB" dirty="0">
                <a:solidFill>
                  <a:schemeClr val="tx2"/>
                </a:solidFill>
              </a:rPr>
              <a:t>2</a:t>
            </a:r>
          </a:p>
        </p:txBody>
      </p:sp>
      <p:sp>
        <p:nvSpPr>
          <p:cNvPr id="23" name="TextBox 22">
            <a:extLst>
              <a:ext uri="{FF2B5EF4-FFF2-40B4-BE49-F238E27FC236}">
                <a16:creationId xmlns:a16="http://schemas.microsoft.com/office/drawing/2014/main" id="{9499F72E-216D-4BCC-A761-52B067B2D566}"/>
              </a:ext>
            </a:extLst>
          </p:cNvPr>
          <p:cNvSpPr txBox="1"/>
          <p:nvPr/>
        </p:nvSpPr>
        <p:spPr>
          <a:xfrm>
            <a:off x="1771985" y="4450816"/>
            <a:ext cx="430008" cy="369332"/>
          </a:xfrm>
          <a:prstGeom prst="rect">
            <a:avLst/>
          </a:prstGeom>
          <a:noFill/>
        </p:spPr>
        <p:txBody>
          <a:bodyPr wrap="square" rtlCol="0">
            <a:spAutoFit/>
          </a:bodyPr>
          <a:lstStyle/>
          <a:p>
            <a:r>
              <a:rPr lang="en-GB" dirty="0">
                <a:solidFill>
                  <a:schemeClr val="tx2"/>
                </a:solidFill>
              </a:rPr>
              <a:t>3</a:t>
            </a:r>
          </a:p>
        </p:txBody>
      </p:sp>
      <p:sp>
        <p:nvSpPr>
          <p:cNvPr id="24" name="TextBox 23">
            <a:extLst>
              <a:ext uri="{FF2B5EF4-FFF2-40B4-BE49-F238E27FC236}">
                <a16:creationId xmlns:a16="http://schemas.microsoft.com/office/drawing/2014/main" id="{F0B1D141-1C7E-4307-B9B5-C86E01120805}"/>
              </a:ext>
            </a:extLst>
          </p:cNvPr>
          <p:cNvSpPr txBox="1"/>
          <p:nvPr/>
        </p:nvSpPr>
        <p:spPr>
          <a:xfrm>
            <a:off x="1771985" y="4014381"/>
            <a:ext cx="430008" cy="369332"/>
          </a:xfrm>
          <a:prstGeom prst="rect">
            <a:avLst/>
          </a:prstGeom>
          <a:noFill/>
        </p:spPr>
        <p:txBody>
          <a:bodyPr wrap="square" rtlCol="0">
            <a:spAutoFit/>
          </a:bodyPr>
          <a:lstStyle/>
          <a:p>
            <a:r>
              <a:rPr lang="en-GB" dirty="0">
                <a:solidFill>
                  <a:schemeClr val="tx2"/>
                </a:solidFill>
              </a:rPr>
              <a:t>4</a:t>
            </a:r>
          </a:p>
        </p:txBody>
      </p:sp>
      <p:sp>
        <p:nvSpPr>
          <p:cNvPr id="25" name="TextBox 24">
            <a:extLst>
              <a:ext uri="{FF2B5EF4-FFF2-40B4-BE49-F238E27FC236}">
                <a16:creationId xmlns:a16="http://schemas.microsoft.com/office/drawing/2014/main" id="{491CD708-7853-4696-9744-A75910E25F8A}"/>
              </a:ext>
            </a:extLst>
          </p:cNvPr>
          <p:cNvSpPr txBox="1"/>
          <p:nvPr/>
        </p:nvSpPr>
        <p:spPr>
          <a:xfrm>
            <a:off x="1781834" y="3557979"/>
            <a:ext cx="430008" cy="369332"/>
          </a:xfrm>
          <a:prstGeom prst="rect">
            <a:avLst/>
          </a:prstGeom>
          <a:noFill/>
        </p:spPr>
        <p:txBody>
          <a:bodyPr wrap="square" rtlCol="0">
            <a:spAutoFit/>
          </a:bodyPr>
          <a:lstStyle/>
          <a:p>
            <a:r>
              <a:rPr lang="en-GB" dirty="0">
                <a:solidFill>
                  <a:schemeClr val="tx2"/>
                </a:solidFill>
              </a:rPr>
              <a:t>5</a:t>
            </a:r>
          </a:p>
        </p:txBody>
      </p:sp>
      <p:sp>
        <p:nvSpPr>
          <p:cNvPr id="26" name="TextBox 25">
            <a:extLst>
              <a:ext uri="{FF2B5EF4-FFF2-40B4-BE49-F238E27FC236}">
                <a16:creationId xmlns:a16="http://schemas.microsoft.com/office/drawing/2014/main" id="{11C61782-9A79-43A7-8852-DF243F7D1606}"/>
              </a:ext>
            </a:extLst>
          </p:cNvPr>
          <p:cNvSpPr txBox="1"/>
          <p:nvPr/>
        </p:nvSpPr>
        <p:spPr>
          <a:xfrm>
            <a:off x="1781834" y="3133411"/>
            <a:ext cx="430008" cy="369332"/>
          </a:xfrm>
          <a:prstGeom prst="rect">
            <a:avLst/>
          </a:prstGeom>
          <a:noFill/>
        </p:spPr>
        <p:txBody>
          <a:bodyPr wrap="square" rtlCol="0">
            <a:spAutoFit/>
          </a:bodyPr>
          <a:lstStyle/>
          <a:p>
            <a:r>
              <a:rPr lang="en-GB" dirty="0">
                <a:solidFill>
                  <a:schemeClr val="tx2"/>
                </a:solidFill>
              </a:rPr>
              <a:t>6</a:t>
            </a:r>
          </a:p>
        </p:txBody>
      </p:sp>
      <p:sp>
        <p:nvSpPr>
          <p:cNvPr id="27" name="TextBox 26">
            <a:extLst>
              <a:ext uri="{FF2B5EF4-FFF2-40B4-BE49-F238E27FC236}">
                <a16:creationId xmlns:a16="http://schemas.microsoft.com/office/drawing/2014/main" id="{CBC03B2C-4C95-4D9A-923A-1101D4F54E54}"/>
              </a:ext>
            </a:extLst>
          </p:cNvPr>
          <p:cNvSpPr txBox="1"/>
          <p:nvPr/>
        </p:nvSpPr>
        <p:spPr>
          <a:xfrm>
            <a:off x="1771251" y="2677009"/>
            <a:ext cx="430008" cy="369332"/>
          </a:xfrm>
          <a:prstGeom prst="rect">
            <a:avLst/>
          </a:prstGeom>
          <a:noFill/>
        </p:spPr>
        <p:txBody>
          <a:bodyPr wrap="square" rtlCol="0">
            <a:spAutoFit/>
          </a:bodyPr>
          <a:lstStyle/>
          <a:p>
            <a:r>
              <a:rPr lang="en-GB" dirty="0">
                <a:solidFill>
                  <a:schemeClr val="tx2"/>
                </a:solidFill>
              </a:rPr>
              <a:t>7</a:t>
            </a:r>
          </a:p>
        </p:txBody>
      </p:sp>
      <p:sp>
        <p:nvSpPr>
          <p:cNvPr id="28" name="TextBox 27">
            <a:extLst>
              <a:ext uri="{FF2B5EF4-FFF2-40B4-BE49-F238E27FC236}">
                <a16:creationId xmlns:a16="http://schemas.microsoft.com/office/drawing/2014/main" id="{0D29F21A-D86E-4C0D-A669-E9907596DE3B}"/>
              </a:ext>
            </a:extLst>
          </p:cNvPr>
          <p:cNvSpPr txBox="1"/>
          <p:nvPr/>
        </p:nvSpPr>
        <p:spPr>
          <a:xfrm>
            <a:off x="1771251" y="2242887"/>
            <a:ext cx="430008" cy="369332"/>
          </a:xfrm>
          <a:prstGeom prst="rect">
            <a:avLst/>
          </a:prstGeom>
          <a:noFill/>
        </p:spPr>
        <p:txBody>
          <a:bodyPr wrap="square" rtlCol="0">
            <a:spAutoFit/>
          </a:bodyPr>
          <a:lstStyle/>
          <a:p>
            <a:r>
              <a:rPr lang="en-GB" dirty="0">
                <a:solidFill>
                  <a:schemeClr val="tx2"/>
                </a:solidFill>
              </a:rPr>
              <a:t>8</a:t>
            </a:r>
          </a:p>
        </p:txBody>
      </p:sp>
      <p:sp>
        <p:nvSpPr>
          <p:cNvPr id="29" name="TextBox 28">
            <a:extLst>
              <a:ext uri="{FF2B5EF4-FFF2-40B4-BE49-F238E27FC236}">
                <a16:creationId xmlns:a16="http://schemas.microsoft.com/office/drawing/2014/main" id="{BBC5A408-1B3E-4347-84C9-7A511DF95CAC}"/>
              </a:ext>
            </a:extLst>
          </p:cNvPr>
          <p:cNvSpPr txBox="1"/>
          <p:nvPr/>
        </p:nvSpPr>
        <p:spPr>
          <a:xfrm>
            <a:off x="1773166" y="1818319"/>
            <a:ext cx="430008" cy="369332"/>
          </a:xfrm>
          <a:prstGeom prst="rect">
            <a:avLst/>
          </a:prstGeom>
          <a:noFill/>
        </p:spPr>
        <p:txBody>
          <a:bodyPr wrap="square" rtlCol="0">
            <a:spAutoFit/>
          </a:bodyPr>
          <a:lstStyle/>
          <a:p>
            <a:r>
              <a:rPr lang="en-GB" dirty="0">
                <a:solidFill>
                  <a:schemeClr val="tx2"/>
                </a:solidFill>
              </a:rPr>
              <a:t>9</a:t>
            </a:r>
          </a:p>
        </p:txBody>
      </p:sp>
      <p:sp>
        <p:nvSpPr>
          <p:cNvPr id="30" name="TextBox 29">
            <a:extLst>
              <a:ext uri="{FF2B5EF4-FFF2-40B4-BE49-F238E27FC236}">
                <a16:creationId xmlns:a16="http://schemas.microsoft.com/office/drawing/2014/main" id="{A5916D57-1C56-4BE1-B540-C70C0A837942}"/>
              </a:ext>
            </a:extLst>
          </p:cNvPr>
          <p:cNvSpPr txBox="1"/>
          <p:nvPr/>
        </p:nvSpPr>
        <p:spPr>
          <a:xfrm>
            <a:off x="1692083" y="1395818"/>
            <a:ext cx="430008" cy="369332"/>
          </a:xfrm>
          <a:prstGeom prst="rect">
            <a:avLst/>
          </a:prstGeom>
          <a:noFill/>
        </p:spPr>
        <p:txBody>
          <a:bodyPr wrap="square" rtlCol="0">
            <a:spAutoFit/>
          </a:bodyPr>
          <a:lstStyle/>
          <a:p>
            <a:r>
              <a:rPr lang="en-GB" dirty="0">
                <a:solidFill>
                  <a:schemeClr val="tx2"/>
                </a:solidFill>
              </a:rPr>
              <a:t>10</a:t>
            </a:r>
          </a:p>
        </p:txBody>
      </p:sp>
      <p:sp>
        <p:nvSpPr>
          <p:cNvPr id="32" name="TextBox 31">
            <a:extLst>
              <a:ext uri="{FF2B5EF4-FFF2-40B4-BE49-F238E27FC236}">
                <a16:creationId xmlns:a16="http://schemas.microsoft.com/office/drawing/2014/main" id="{B2576E45-1DD9-4BB7-9DFF-1FB81945B1D5}"/>
              </a:ext>
            </a:extLst>
          </p:cNvPr>
          <p:cNvSpPr txBox="1"/>
          <p:nvPr/>
        </p:nvSpPr>
        <p:spPr>
          <a:xfrm>
            <a:off x="2564927" y="6020480"/>
            <a:ext cx="430008" cy="369332"/>
          </a:xfrm>
          <a:prstGeom prst="rect">
            <a:avLst/>
          </a:prstGeom>
          <a:noFill/>
        </p:spPr>
        <p:txBody>
          <a:bodyPr wrap="square" rtlCol="0">
            <a:spAutoFit/>
          </a:bodyPr>
          <a:lstStyle/>
          <a:p>
            <a:r>
              <a:rPr lang="en-GB" dirty="0">
                <a:solidFill>
                  <a:schemeClr val="tx2"/>
                </a:solidFill>
              </a:rPr>
              <a:t>1</a:t>
            </a:r>
          </a:p>
        </p:txBody>
      </p:sp>
      <p:sp>
        <p:nvSpPr>
          <p:cNvPr id="33" name="TextBox 32">
            <a:extLst>
              <a:ext uri="{FF2B5EF4-FFF2-40B4-BE49-F238E27FC236}">
                <a16:creationId xmlns:a16="http://schemas.microsoft.com/office/drawing/2014/main" id="{200EE2FD-F8FC-4994-9263-F62D58212690}"/>
              </a:ext>
            </a:extLst>
          </p:cNvPr>
          <p:cNvSpPr txBox="1"/>
          <p:nvPr/>
        </p:nvSpPr>
        <p:spPr>
          <a:xfrm>
            <a:off x="3007763" y="6018083"/>
            <a:ext cx="430008" cy="369332"/>
          </a:xfrm>
          <a:prstGeom prst="rect">
            <a:avLst/>
          </a:prstGeom>
          <a:noFill/>
        </p:spPr>
        <p:txBody>
          <a:bodyPr wrap="square" rtlCol="0">
            <a:spAutoFit/>
          </a:bodyPr>
          <a:lstStyle/>
          <a:p>
            <a:r>
              <a:rPr lang="en-GB" dirty="0">
                <a:solidFill>
                  <a:schemeClr val="tx2"/>
                </a:solidFill>
              </a:rPr>
              <a:t>2</a:t>
            </a:r>
          </a:p>
        </p:txBody>
      </p:sp>
      <p:sp>
        <p:nvSpPr>
          <p:cNvPr id="34" name="TextBox 33">
            <a:extLst>
              <a:ext uri="{FF2B5EF4-FFF2-40B4-BE49-F238E27FC236}">
                <a16:creationId xmlns:a16="http://schemas.microsoft.com/office/drawing/2014/main" id="{CE35BD74-BC96-4D83-BBD0-478E1683ABD9}"/>
              </a:ext>
            </a:extLst>
          </p:cNvPr>
          <p:cNvSpPr txBox="1"/>
          <p:nvPr/>
        </p:nvSpPr>
        <p:spPr>
          <a:xfrm>
            <a:off x="3450599" y="6016026"/>
            <a:ext cx="430008" cy="369332"/>
          </a:xfrm>
          <a:prstGeom prst="rect">
            <a:avLst/>
          </a:prstGeom>
          <a:noFill/>
        </p:spPr>
        <p:txBody>
          <a:bodyPr wrap="square" rtlCol="0">
            <a:spAutoFit/>
          </a:bodyPr>
          <a:lstStyle/>
          <a:p>
            <a:r>
              <a:rPr lang="en-GB" dirty="0">
                <a:solidFill>
                  <a:schemeClr val="tx2"/>
                </a:solidFill>
              </a:rPr>
              <a:t>3</a:t>
            </a:r>
          </a:p>
        </p:txBody>
      </p:sp>
      <p:sp>
        <p:nvSpPr>
          <p:cNvPr id="35" name="TextBox 34">
            <a:extLst>
              <a:ext uri="{FF2B5EF4-FFF2-40B4-BE49-F238E27FC236}">
                <a16:creationId xmlns:a16="http://schemas.microsoft.com/office/drawing/2014/main" id="{E33E4B0E-DD94-474F-AA38-FDA723DF0B62}"/>
              </a:ext>
            </a:extLst>
          </p:cNvPr>
          <p:cNvSpPr txBox="1"/>
          <p:nvPr/>
        </p:nvSpPr>
        <p:spPr>
          <a:xfrm>
            <a:off x="3893391" y="6016026"/>
            <a:ext cx="430008" cy="369332"/>
          </a:xfrm>
          <a:prstGeom prst="rect">
            <a:avLst/>
          </a:prstGeom>
          <a:noFill/>
        </p:spPr>
        <p:txBody>
          <a:bodyPr wrap="square" rtlCol="0">
            <a:spAutoFit/>
          </a:bodyPr>
          <a:lstStyle/>
          <a:p>
            <a:r>
              <a:rPr lang="en-GB" dirty="0">
                <a:solidFill>
                  <a:schemeClr val="tx2"/>
                </a:solidFill>
              </a:rPr>
              <a:t>4</a:t>
            </a:r>
          </a:p>
        </p:txBody>
      </p:sp>
      <p:sp>
        <p:nvSpPr>
          <p:cNvPr id="36" name="TextBox 35">
            <a:extLst>
              <a:ext uri="{FF2B5EF4-FFF2-40B4-BE49-F238E27FC236}">
                <a16:creationId xmlns:a16="http://schemas.microsoft.com/office/drawing/2014/main" id="{5DB9BE8B-F8F1-4860-9AE8-9DE1FDAAAF53}"/>
              </a:ext>
            </a:extLst>
          </p:cNvPr>
          <p:cNvSpPr txBox="1"/>
          <p:nvPr/>
        </p:nvSpPr>
        <p:spPr>
          <a:xfrm>
            <a:off x="4322950" y="6013629"/>
            <a:ext cx="430008" cy="369332"/>
          </a:xfrm>
          <a:prstGeom prst="rect">
            <a:avLst/>
          </a:prstGeom>
          <a:noFill/>
        </p:spPr>
        <p:txBody>
          <a:bodyPr wrap="square" rtlCol="0">
            <a:spAutoFit/>
          </a:bodyPr>
          <a:lstStyle/>
          <a:p>
            <a:r>
              <a:rPr lang="en-GB" dirty="0">
                <a:solidFill>
                  <a:schemeClr val="tx2"/>
                </a:solidFill>
              </a:rPr>
              <a:t>5</a:t>
            </a:r>
          </a:p>
        </p:txBody>
      </p:sp>
      <p:sp>
        <p:nvSpPr>
          <p:cNvPr id="37" name="TextBox 36">
            <a:extLst>
              <a:ext uri="{FF2B5EF4-FFF2-40B4-BE49-F238E27FC236}">
                <a16:creationId xmlns:a16="http://schemas.microsoft.com/office/drawing/2014/main" id="{71F14B0B-6BDF-408C-8ACB-02D366DE4CFC}"/>
              </a:ext>
            </a:extLst>
          </p:cNvPr>
          <p:cNvSpPr txBox="1"/>
          <p:nvPr/>
        </p:nvSpPr>
        <p:spPr>
          <a:xfrm>
            <a:off x="4777990" y="6031519"/>
            <a:ext cx="430008" cy="369332"/>
          </a:xfrm>
          <a:prstGeom prst="rect">
            <a:avLst/>
          </a:prstGeom>
          <a:noFill/>
        </p:spPr>
        <p:txBody>
          <a:bodyPr wrap="square" rtlCol="0">
            <a:spAutoFit/>
          </a:bodyPr>
          <a:lstStyle/>
          <a:p>
            <a:r>
              <a:rPr lang="en-GB" dirty="0">
                <a:solidFill>
                  <a:schemeClr val="tx2"/>
                </a:solidFill>
              </a:rPr>
              <a:t>6</a:t>
            </a:r>
          </a:p>
        </p:txBody>
      </p:sp>
      <p:sp>
        <p:nvSpPr>
          <p:cNvPr id="38" name="TextBox 37">
            <a:extLst>
              <a:ext uri="{FF2B5EF4-FFF2-40B4-BE49-F238E27FC236}">
                <a16:creationId xmlns:a16="http://schemas.microsoft.com/office/drawing/2014/main" id="{A8B4BE21-62BA-4CFB-9CF1-A94704C00C19}"/>
              </a:ext>
            </a:extLst>
          </p:cNvPr>
          <p:cNvSpPr txBox="1"/>
          <p:nvPr/>
        </p:nvSpPr>
        <p:spPr>
          <a:xfrm>
            <a:off x="5220333" y="6020193"/>
            <a:ext cx="430008" cy="369332"/>
          </a:xfrm>
          <a:prstGeom prst="rect">
            <a:avLst/>
          </a:prstGeom>
          <a:noFill/>
        </p:spPr>
        <p:txBody>
          <a:bodyPr wrap="square" rtlCol="0">
            <a:spAutoFit/>
          </a:bodyPr>
          <a:lstStyle/>
          <a:p>
            <a:r>
              <a:rPr lang="en-GB" dirty="0">
                <a:solidFill>
                  <a:schemeClr val="tx2"/>
                </a:solidFill>
              </a:rPr>
              <a:t>7</a:t>
            </a:r>
          </a:p>
        </p:txBody>
      </p:sp>
      <p:sp>
        <p:nvSpPr>
          <p:cNvPr id="39" name="TextBox 38">
            <a:extLst>
              <a:ext uri="{FF2B5EF4-FFF2-40B4-BE49-F238E27FC236}">
                <a16:creationId xmlns:a16="http://schemas.microsoft.com/office/drawing/2014/main" id="{B3A3B507-E574-4A1C-A58F-45DAF48F7E1C}"/>
              </a:ext>
            </a:extLst>
          </p:cNvPr>
          <p:cNvSpPr txBox="1"/>
          <p:nvPr/>
        </p:nvSpPr>
        <p:spPr>
          <a:xfrm>
            <a:off x="5663125" y="6019813"/>
            <a:ext cx="430008" cy="369332"/>
          </a:xfrm>
          <a:prstGeom prst="rect">
            <a:avLst/>
          </a:prstGeom>
          <a:noFill/>
        </p:spPr>
        <p:txBody>
          <a:bodyPr wrap="square" rtlCol="0">
            <a:spAutoFit/>
          </a:bodyPr>
          <a:lstStyle/>
          <a:p>
            <a:r>
              <a:rPr lang="en-GB" dirty="0">
                <a:solidFill>
                  <a:schemeClr val="tx2"/>
                </a:solidFill>
              </a:rPr>
              <a:t>8</a:t>
            </a:r>
          </a:p>
        </p:txBody>
      </p:sp>
      <p:sp>
        <p:nvSpPr>
          <p:cNvPr id="40" name="TextBox 39">
            <a:extLst>
              <a:ext uri="{FF2B5EF4-FFF2-40B4-BE49-F238E27FC236}">
                <a16:creationId xmlns:a16="http://schemas.microsoft.com/office/drawing/2014/main" id="{821BDD48-BB88-4B2F-94CE-C5A356E1AAC4}"/>
              </a:ext>
            </a:extLst>
          </p:cNvPr>
          <p:cNvSpPr txBox="1"/>
          <p:nvPr/>
        </p:nvSpPr>
        <p:spPr>
          <a:xfrm>
            <a:off x="6100395" y="6013629"/>
            <a:ext cx="430008" cy="369332"/>
          </a:xfrm>
          <a:prstGeom prst="rect">
            <a:avLst/>
          </a:prstGeom>
          <a:noFill/>
        </p:spPr>
        <p:txBody>
          <a:bodyPr wrap="square" rtlCol="0">
            <a:spAutoFit/>
          </a:bodyPr>
          <a:lstStyle/>
          <a:p>
            <a:r>
              <a:rPr lang="en-GB" dirty="0">
                <a:solidFill>
                  <a:schemeClr val="tx2"/>
                </a:solidFill>
              </a:rPr>
              <a:t>9</a:t>
            </a:r>
          </a:p>
        </p:txBody>
      </p:sp>
      <p:sp>
        <p:nvSpPr>
          <p:cNvPr id="41" name="TextBox 40">
            <a:extLst>
              <a:ext uri="{FF2B5EF4-FFF2-40B4-BE49-F238E27FC236}">
                <a16:creationId xmlns:a16="http://schemas.microsoft.com/office/drawing/2014/main" id="{C1AB56EB-C3A0-45C2-877D-F3222CC4368D}"/>
              </a:ext>
            </a:extLst>
          </p:cNvPr>
          <p:cNvSpPr txBox="1"/>
          <p:nvPr/>
        </p:nvSpPr>
        <p:spPr>
          <a:xfrm>
            <a:off x="6473714" y="6013629"/>
            <a:ext cx="430008" cy="369332"/>
          </a:xfrm>
          <a:prstGeom prst="rect">
            <a:avLst/>
          </a:prstGeom>
          <a:noFill/>
        </p:spPr>
        <p:txBody>
          <a:bodyPr wrap="square" rtlCol="0">
            <a:spAutoFit/>
          </a:bodyPr>
          <a:lstStyle/>
          <a:p>
            <a:r>
              <a:rPr lang="en-GB" dirty="0">
                <a:solidFill>
                  <a:schemeClr val="tx2"/>
                </a:solidFill>
              </a:rPr>
              <a:t>10</a:t>
            </a:r>
          </a:p>
        </p:txBody>
      </p:sp>
      <p:sp>
        <p:nvSpPr>
          <p:cNvPr id="42" name="TextBox 41">
            <a:extLst>
              <a:ext uri="{FF2B5EF4-FFF2-40B4-BE49-F238E27FC236}">
                <a16:creationId xmlns:a16="http://schemas.microsoft.com/office/drawing/2014/main" id="{39B76EC4-EC3E-4C30-A641-7317DC36A8A0}"/>
              </a:ext>
            </a:extLst>
          </p:cNvPr>
          <p:cNvSpPr txBox="1"/>
          <p:nvPr/>
        </p:nvSpPr>
        <p:spPr>
          <a:xfrm>
            <a:off x="1994021" y="5916002"/>
            <a:ext cx="430008" cy="369332"/>
          </a:xfrm>
          <a:prstGeom prst="rect">
            <a:avLst/>
          </a:prstGeom>
          <a:noFill/>
        </p:spPr>
        <p:txBody>
          <a:bodyPr wrap="square" rtlCol="0">
            <a:spAutoFit/>
          </a:bodyPr>
          <a:lstStyle/>
          <a:p>
            <a:r>
              <a:rPr lang="en-GB" dirty="0">
                <a:solidFill>
                  <a:schemeClr val="tx2"/>
                </a:solidFill>
              </a:rPr>
              <a:t>0</a:t>
            </a:r>
          </a:p>
        </p:txBody>
      </p:sp>
      <p:sp>
        <p:nvSpPr>
          <p:cNvPr id="43" name="TextBox 42">
            <a:extLst>
              <a:ext uri="{FF2B5EF4-FFF2-40B4-BE49-F238E27FC236}">
                <a16:creationId xmlns:a16="http://schemas.microsoft.com/office/drawing/2014/main" id="{38E0501E-0A63-45F9-BAE4-7ED165F4CEAD}"/>
              </a:ext>
            </a:extLst>
          </p:cNvPr>
          <p:cNvSpPr txBox="1"/>
          <p:nvPr/>
        </p:nvSpPr>
        <p:spPr>
          <a:xfrm>
            <a:off x="7377535" y="1756045"/>
            <a:ext cx="4307646" cy="4401205"/>
          </a:xfrm>
          <a:prstGeom prst="rect">
            <a:avLst/>
          </a:prstGeom>
          <a:noFill/>
        </p:spPr>
        <p:txBody>
          <a:bodyPr wrap="square" rtlCol="0">
            <a:spAutoFit/>
          </a:bodyPr>
          <a:lstStyle/>
          <a:p>
            <a:r>
              <a:rPr lang="en-GB" sz="2000" dirty="0">
                <a:solidFill>
                  <a:srgbClr val="C00000"/>
                </a:solidFill>
              </a:rPr>
              <a:t>Plot these following vertices on the grid.</a:t>
            </a:r>
          </a:p>
          <a:p>
            <a:endParaRPr lang="en-GB" sz="2000" dirty="0">
              <a:solidFill>
                <a:srgbClr val="C00000"/>
              </a:solidFill>
            </a:endParaRPr>
          </a:p>
          <a:p>
            <a:r>
              <a:rPr lang="en-GB" sz="2000" dirty="0">
                <a:solidFill>
                  <a:srgbClr val="C00000"/>
                </a:solidFill>
              </a:rPr>
              <a:t>A vertex, or in plural form, vertices, shows the point of where two lines meet on a grid.</a:t>
            </a:r>
          </a:p>
          <a:p>
            <a:endParaRPr lang="en-GB" sz="2000" dirty="0">
              <a:solidFill>
                <a:srgbClr val="C00000"/>
              </a:solidFill>
            </a:endParaRPr>
          </a:p>
          <a:p>
            <a:r>
              <a:rPr lang="en-GB" sz="2000" dirty="0">
                <a:solidFill>
                  <a:srgbClr val="C00000"/>
                </a:solidFill>
              </a:rPr>
              <a:t>(3, 5)</a:t>
            </a:r>
          </a:p>
          <a:p>
            <a:endParaRPr lang="en-GB" sz="2000" dirty="0">
              <a:solidFill>
                <a:srgbClr val="C00000"/>
              </a:solidFill>
            </a:endParaRPr>
          </a:p>
          <a:p>
            <a:r>
              <a:rPr lang="en-GB" sz="2000" dirty="0">
                <a:solidFill>
                  <a:srgbClr val="C00000"/>
                </a:solidFill>
              </a:rPr>
              <a:t>(4, 4)</a:t>
            </a:r>
          </a:p>
          <a:p>
            <a:endParaRPr lang="en-GB" sz="2000" dirty="0">
              <a:solidFill>
                <a:srgbClr val="C00000"/>
              </a:solidFill>
            </a:endParaRPr>
          </a:p>
          <a:p>
            <a:r>
              <a:rPr lang="en-GB" sz="2000" dirty="0">
                <a:solidFill>
                  <a:srgbClr val="C00000"/>
                </a:solidFill>
              </a:rPr>
              <a:t>(0, 2)</a:t>
            </a:r>
          </a:p>
          <a:p>
            <a:endParaRPr lang="en-GB" sz="2000" dirty="0">
              <a:solidFill>
                <a:srgbClr val="C00000"/>
              </a:solidFill>
            </a:endParaRPr>
          </a:p>
          <a:p>
            <a:r>
              <a:rPr lang="en-GB" sz="2000" dirty="0">
                <a:solidFill>
                  <a:srgbClr val="C00000"/>
                </a:solidFill>
              </a:rPr>
              <a:t>(4, 0) </a:t>
            </a:r>
          </a:p>
        </p:txBody>
      </p:sp>
      <p:pic>
        <p:nvPicPr>
          <p:cNvPr id="49" name="Picture 48">
            <a:extLst>
              <a:ext uri="{FF2B5EF4-FFF2-40B4-BE49-F238E27FC236}">
                <a16:creationId xmlns:a16="http://schemas.microsoft.com/office/drawing/2014/main" id="{73F43F75-C45E-475B-8E4C-0FEC87A90F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565" y="5541697"/>
            <a:ext cx="1442518" cy="1071177"/>
          </a:xfrm>
          <a:prstGeom prst="rect">
            <a:avLst/>
          </a:prstGeom>
        </p:spPr>
      </p:pic>
      <p:sp>
        <p:nvSpPr>
          <p:cNvPr id="56" name="Multiplication Sign 55">
            <a:extLst>
              <a:ext uri="{FF2B5EF4-FFF2-40B4-BE49-F238E27FC236}">
                <a16:creationId xmlns:a16="http://schemas.microsoft.com/office/drawing/2014/main" id="{F1AF5459-35EC-4DAC-85F5-D4F59E99C93C}"/>
              </a:ext>
            </a:extLst>
          </p:cNvPr>
          <p:cNvSpPr/>
          <p:nvPr/>
        </p:nvSpPr>
        <p:spPr>
          <a:xfrm>
            <a:off x="3356469" y="3507879"/>
            <a:ext cx="492239" cy="512029"/>
          </a:xfrm>
          <a:prstGeom prst="mathMultiply">
            <a:avLst/>
          </a:prstGeom>
          <a:solidFill>
            <a:srgbClr val="C000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Multiplication Sign 59">
            <a:extLst>
              <a:ext uri="{FF2B5EF4-FFF2-40B4-BE49-F238E27FC236}">
                <a16:creationId xmlns:a16="http://schemas.microsoft.com/office/drawing/2014/main" id="{969B9953-99C6-41F6-B6C2-49BEE72F5C5C}"/>
              </a:ext>
            </a:extLst>
          </p:cNvPr>
          <p:cNvSpPr/>
          <p:nvPr/>
        </p:nvSpPr>
        <p:spPr>
          <a:xfrm>
            <a:off x="3783624" y="3947851"/>
            <a:ext cx="492239" cy="512029"/>
          </a:xfrm>
          <a:prstGeom prst="mathMultiply">
            <a:avLst/>
          </a:prstGeom>
          <a:solidFill>
            <a:srgbClr val="C000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1" name="Multiplication Sign 60">
            <a:extLst>
              <a:ext uri="{FF2B5EF4-FFF2-40B4-BE49-F238E27FC236}">
                <a16:creationId xmlns:a16="http://schemas.microsoft.com/office/drawing/2014/main" id="{A6ACBE51-460F-48D2-9AB3-667B38546A4A}"/>
              </a:ext>
            </a:extLst>
          </p:cNvPr>
          <p:cNvSpPr/>
          <p:nvPr/>
        </p:nvSpPr>
        <p:spPr>
          <a:xfrm>
            <a:off x="2029412" y="4796273"/>
            <a:ext cx="492239" cy="512029"/>
          </a:xfrm>
          <a:prstGeom prst="mathMultiply">
            <a:avLst/>
          </a:prstGeom>
          <a:solidFill>
            <a:srgbClr val="C000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2" name="Multiplication Sign 61">
            <a:extLst>
              <a:ext uri="{FF2B5EF4-FFF2-40B4-BE49-F238E27FC236}">
                <a16:creationId xmlns:a16="http://schemas.microsoft.com/office/drawing/2014/main" id="{C994C04F-EF8F-4AB5-B879-EAB68BDCF401}"/>
              </a:ext>
            </a:extLst>
          </p:cNvPr>
          <p:cNvSpPr/>
          <p:nvPr/>
        </p:nvSpPr>
        <p:spPr>
          <a:xfrm>
            <a:off x="3798868" y="5693018"/>
            <a:ext cx="492239" cy="512029"/>
          </a:xfrm>
          <a:prstGeom prst="mathMultiply">
            <a:avLst/>
          </a:prstGeom>
          <a:solidFill>
            <a:srgbClr val="C000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944046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wipe(down)">
                                      <p:cBhvr>
                                        <p:cTn id="7" dur="500"/>
                                        <p:tgtEl>
                                          <p:spTgt spid="1536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wipe(down)">
                                      <p:cBhvr>
                                        <p:cTn id="12" dur="500"/>
                                        <p:tgtEl>
                                          <p:spTgt spid="4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3">
                                            <p:txEl>
                                              <p:pRg st="0" end="0"/>
                                            </p:txEl>
                                          </p:spTgt>
                                        </p:tgtEl>
                                        <p:attrNameLst>
                                          <p:attrName>style.visibility</p:attrName>
                                        </p:attrNameLst>
                                      </p:cBhvr>
                                      <p:to>
                                        <p:strVal val="visible"/>
                                      </p:to>
                                    </p:set>
                                    <p:animEffect transition="in" filter="wipe(down)">
                                      <p:cBhvr>
                                        <p:cTn id="17" dur="500"/>
                                        <p:tgtEl>
                                          <p:spTgt spid="4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3">
                                            <p:txEl>
                                              <p:pRg st="2" end="2"/>
                                            </p:txEl>
                                          </p:spTgt>
                                        </p:tgtEl>
                                        <p:attrNameLst>
                                          <p:attrName>style.visibility</p:attrName>
                                        </p:attrNameLst>
                                      </p:cBhvr>
                                      <p:to>
                                        <p:strVal val="visible"/>
                                      </p:to>
                                    </p:set>
                                    <p:animEffect transition="in" filter="wipe(down)">
                                      <p:cBhvr>
                                        <p:cTn id="22" dur="500"/>
                                        <p:tgtEl>
                                          <p:spTgt spid="4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3">
                                            <p:txEl>
                                              <p:pRg st="4" end="4"/>
                                            </p:txEl>
                                          </p:spTgt>
                                        </p:tgtEl>
                                        <p:attrNameLst>
                                          <p:attrName>style.visibility</p:attrName>
                                        </p:attrNameLst>
                                      </p:cBhvr>
                                      <p:to>
                                        <p:strVal val="visible"/>
                                      </p:to>
                                    </p:set>
                                    <p:animEffect transition="in" filter="wipe(down)">
                                      <p:cBhvr>
                                        <p:cTn id="27" dur="500"/>
                                        <p:tgtEl>
                                          <p:spTgt spid="4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43">
                                            <p:txEl>
                                              <p:pRg st="6" end="6"/>
                                            </p:txEl>
                                          </p:spTgt>
                                        </p:tgtEl>
                                        <p:attrNameLst>
                                          <p:attrName>style.visibility</p:attrName>
                                        </p:attrNameLst>
                                      </p:cBhvr>
                                      <p:to>
                                        <p:strVal val="visible"/>
                                      </p:to>
                                    </p:set>
                                    <p:animEffect transition="in" filter="wipe(down)">
                                      <p:cBhvr>
                                        <p:cTn id="32" dur="500"/>
                                        <p:tgtEl>
                                          <p:spTgt spid="4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43">
                                            <p:txEl>
                                              <p:pRg st="8" end="8"/>
                                            </p:txEl>
                                          </p:spTgt>
                                        </p:tgtEl>
                                        <p:attrNameLst>
                                          <p:attrName>style.visibility</p:attrName>
                                        </p:attrNameLst>
                                      </p:cBhvr>
                                      <p:to>
                                        <p:strVal val="visible"/>
                                      </p:to>
                                    </p:set>
                                    <p:animEffect transition="in" filter="wipe(down)">
                                      <p:cBhvr>
                                        <p:cTn id="37" dur="500"/>
                                        <p:tgtEl>
                                          <p:spTgt spid="43">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43">
                                            <p:txEl>
                                              <p:pRg st="10" end="10"/>
                                            </p:txEl>
                                          </p:spTgt>
                                        </p:tgtEl>
                                        <p:attrNameLst>
                                          <p:attrName>style.visibility</p:attrName>
                                        </p:attrNameLst>
                                      </p:cBhvr>
                                      <p:to>
                                        <p:strVal val="visible"/>
                                      </p:to>
                                    </p:set>
                                    <p:animEffect transition="in" filter="wipe(down)">
                                      <p:cBhvr>
                                        <p:cTn id="42" dur="500"/>
                                        <p:tgtEl>
                                          <p:spTgt spid="43">
                                            <p:txEl>
                                              <p:pRg st="10" end="1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56"/>
                                        </p:tgtEl>
                                        <p:attrNameLst>
                                          <p:attrName>style.visibility</p:attrName>
                                        </p:attrNameLst>
                                      </p:cBhvr>
                                      <p:to>
                                        <p:strVal val="visible"/>
                                      </p:to>
                                    </p:set>
                                    <p:animEffect transition="in" filter="wipe(down)">
                                      <p:cBhvr>
                                        <p:cTn id="47" dur="500"/>
                                        <p:tgtEl>
                                          <p:spTgt spid="5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60"/>
                                        </p:tgtEl>
                                        <p:attrNameLst>
                                          <p:attrName>style.visibility</p:attrName>
                                        </p:attrNameLst>
                                      </p:cBhvr>
                                      <p:to>
                                        <p:strVal val="visible"/>
                                      </p:to>
                                    </p:set>
                                    <p:animEffect transition="in" filter="wipe(down)">
                                      <p:cBhvr>
                                        <p:cTn id="52" dur="500"/>
                                        <p:tgtEl>
                                          <p:spTgt spid="60"/>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61"/>
                                        </p:tgtEl>
                                        <p:attrNameLst>
                                          <p:attrName>style.visibility</p:attrName>
                                        </p:attrNameLst>
                                      </p:cBhvr>
                                      <p:to>
                                        <p:strVal val="visible"/>
                                      </p:to>
                                    </p:set>
                                    <p:animEffect transition="in" filter="wipe(down)">
                                      <p:cBhvr>
                                        <p:cTn id="57" dur="500"/>
                                        <p:tgtEl>
                                          <p:spTgt spid="61"/>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62"/>
                                        </p:tgtEl>
                                        <p:attrNameLst>
                                          <p:attrName>style.visibility</p:attrName>
                                        </p:attrNameLst>
                                      </p:cBhvr>
                                      <p:to>
                                        <p:strVal val="visible"/>
                                      </p:to>
                                    </p:set>
                                    <p:animEffect transition="in" filter="wipe(down)">
                                      <p:cBhvr>
                                        <p:cTn id="62"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p:bldP spid="43" grpId="0"/>
      <p:bldP spid="56" grpId="0" animBg="1"/>
      <p:bldP spid="60" grpId="0" animBg="1"/>
      <p:bldP spid="61" grpId="0" animBg="1"/>
      <p:bldP spid="6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mage result for square paper">
            <a:extLst>
              <a:ext uri="{FF2B5EF4-FFF2-40B4-BE49-F238E27FC236}">
                <a16:creationId xmlns:a16="http://schemas.microsoft.com/office/drawing/2014/main" id="{E9B5CEE4-99EF-4778-8D1C-75BC796727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605315" y="1768621"/>
            <a:ext cx="3752057" cy="486031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mage result for square paper">
            <a:extLst>
              <a:ext uri="{FF2B5EF4-FFF2-40B4-BE49-F238E27FC236}">
                <a16:creationId xmlns:a16="http://schemas.microsoft.com/office/drawing/2014/main" id="{B263C2DD-59A6-450C-89CE-16CC2C9789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610532" y="887919"/>
            <a:ext cx="3752057" cy="4860316"/>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A6F0BC65-149B-4EFE-BE60-A4A885641B09}"/>
              </a:ext>
            </a:extLst>
          </p:cNvPr>
          <p:cNvCxnSpPr>
            <a:cxnSpLocks/>
          </p:cNvCxnSpPr>
          <p:nvPr/>
        </p:nvCxnSpPr>
        <p:spPr>
          <a:xfrm>
            <a:off x="6684763" y="1568147"/>
            <a:ext cx="2701" cy="439149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0A1A8EE-9FDE-432C-B803-D5BF818CE15C}"/>
              </a:ext>
            </a:extLst>
          </p:cNvPr>
          <p:cNvCxnSpPr>
            <a:cxnSpLocks/>
          </p:cNvCxnSpPr>
          <p:nvPr/>
        </p:nvCxnSpPr>
        <p:spPr>
          <a:xfrm flipH="1">
            <a:off x="2254266" y="5944787"/>
            <a:ext cx="4434452" cy="1485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8683F75F-9816-4DEB-BC8E-9B7E4BFBCF57}"/>
              </a:ext>
            </a:extLst>
          </p:cNvPr>
          <p:cNvSpPr txBox="1"/>
          <p:nvPr/>
        </p:nvSpPr>
        <p:spPr>
          <a:xfrm>
            <a:off x="6328146" y="1026434"/>
            <a:ext cx="841261" cy="369332"/>
          </a:xfrm>
          <a:prstGeom prst="rect">
            <a:avLst/>
          </a:prstGeom>
          <a:noFill/>
        </p:spPr>
        <p:txBody>
          <a:bodyPr wrap="square" rtlCol="0">
            <a:spAutoFit/>
          </a:bodyPr>
          <a:lstStyle/>
          <a:p>
            <a:r>
              <a:rPr lang="en-GB" dirty="0">
                <a:solidFill>
                  <a:schemeClr val="tx2"/>
                </a:solidFill>
              </a:rPr>
              <a:t>y-axis</a:t>
            </a:r>
          </a:p>
        </p:txBody>
      </p:sp>
      <p:sp>
        <p:nvSpPr>
          <p:cNvPr id="20" name="TextBox 19">
            <a:extLst>
              <a:ext uri="{FF2B5EF4-FFF2-40B4-BE49-F238E27FC236}">
                <a16:creationId xmlns:a16="http://schemas.microsoft.com/office/drawing/2014/main" id="{0DF41D92-A399-421C-9819-15DAAEF70A46}"/>
              </a:ext>
            </a:extLst>
          </p:cNvPr>
          <p:cNvSpPr txBox="1"/>
          <p:nvPr/>
        </p:nvSpPr>
        <p:spPr>
          <a:xfrm>
            <a:off x="4137706" y="6270173"/>
            <a:ext cx="841261" cy="369332"/>
          </a:xfrm>
          <a:prstGeom prst="rect">
            <a:avLst/>
          </a:prstGeom>
          <a:noFill/>
        </p:spPr>
        <p:txBody>
          <a:bodyPr wrap="square" rtlCol="0">
            <a:spAutoFit/>
          </a:bodyPr>
          <a:lstStyle/>
          <a:p>
            <a:r>
              <a:rPr lang="en-GB" dirty="0">
                <a:solidFill>
                  <a:schemeClr val="tx2"/>
                </a:solidFill>
              </a:rPr>
              <a:t>x-axis</a:t>
            </a:r>
          </a:p>
        </p:txBody>
      </p:sp>
      <p:sp>
        <p:nvSpPr>
          <p:cNvPr id="21" name="TextBox 20">
            <a:extLst>
              <a:ext uri="{FF2B5EF4-FFF2-40B4-BE49-F238E27FC236}">
                <a16:creationId xmlns:a16="http://schemas.microsoft.com/office/drawing/2014/main" id="{31A2E458-BBCA-4001-A50F-82D496B14482}"/>
              </a:ext>
            </a:extLst>
          </p:cNvPr>
          <p:cNvSpPr txBox="1"/>
          <p:nvPr/>
        </p:nvSpPr>
        <p:spPr>
          <a:xfrm>
            <a:off x="6733429" y="5329293"/>
            <a:ext cx="430008" cy="369332"/>
          </a:xfrm>
          <a:prstGeom prst="rect">
            <a:avLst/>
          </a:prstGeom>
          <a:noFill/>
        </p:spPr>
        <p:txBody>
          <a:bodyPr wrap="square" rtlCol="0">
            <a:spAutoFit/>
          </a:bodyPr>
          <a:lstStyle/>
          <a:p>
            <a:r>
              <a:rPr lang="en-GB" dirty="0">
                <a:solidFill>
                  <a:schemeClr val="tx2"/>
                </a:solidFill>
              </a:rPr>
              <a:t>1</a:t>
            </a:r>
          </a:p>
        </p:txBody>
      </p:sp>
      <p:sp>
        <p:nvSpPr>
          <p:cNvPr id="22" name="TextBox 21">
            <a:extLst>
              <a:ext uri="{FF2B5EF4-FFF2-40B4-BE49-F238E27FC236}">
                <a16:creationId xmlns:a16="http://schemas.microsoft.com/office/drawing/2014/main" id="{D8B45C3E-AB74-4BBC-B212-45E248BF8802}"/>
              </a:ext>
            </a:extLst>
          </p:cNvPr>
          <p:cNvSpPr txBox="1"/>
          <p:nvPr/>
        </p:nvSpPr>
        <p:spPr>
          <a:xfrm>
            <a:off x="6722846" y="4892858"/>
            <a:ext cx="430008" cy="369332"/>
          </a:xfrm>
          <a:prstGeom prst="rect">
            <a:avLst/>
          </a:prstGeom>
          <a:noFill/>
        </p:spPr>
        <p:txBody>
          <a:bodyPr wrap="square" rtlCol="0">
            <a:spAutoFit/>
          </a:bodyPr>
          <a:lstStyle/>
          <a:p>
            <a:r>
              <a:rPr lang="en-GB" dirty="0">
                <a:solidFill>
                  <a:schemeClr val="tx2"/>
                </a:solidFill>
              </a:rPr>
              <a:t>2</a:t>
            </a:r>
          </a:p>
        </p:txBody>
      </p:sp>
      <p:sp>
        <p:nvSpPr>
          <p:cNvPr id="23" name="TextBox 22">
            <a:extLst>
              <a:ext uri="{FF2B5EF4-FFF2-40B4-BE49-F238E27FC236}">
                <a16:creationId xmlns:a16="http://schemas.microsoft.com/office/drawing/2014/main" id="{9499F72E-216D-4BCC-A761-52B067B2D566}"/>
              </a:ext>
            </a:extLst>
          </p:cNvPr>
          <p:cNvSpPr txBox="1"/>
          <p:nvPr/>
        </p:nvSpPr>
        <p:spPr>
          <a:xfrm>
            <a:off x="6723580" y="4456423"/>
            <a:ext cx="430008" cy="369332"/>
          </a:xfrm>
          <a:prstGeom prst="rect">
            <a:avLst/>
          </a:prstGeom>
          <a:noFill/>
        </p:spPr>
        <p:txBody>
          <a:bodyPr wrap="square" rtlCol="0">
            <a:spAutoFit/>
          </a:bodyPr>
          <a:lstStyle/>
          <a:p>
            <a:r>
              <a:rPr lang="en-GB" dirty="0">
                <a:solidFill>
                  <a:schemeClr val="tx2"/>
                </a:solidFill>
              </a:rPr>
              <a:t>3</a:t>
            </a:r>
          </a:p>
        </p:txBody>
      </p:sp>
      <p:sp>
        <p:nvSpPr>
          <p:cNvPr id="24" name="TextBox 23">
            <a:extLst>
              <a:ext uri="{FF2B5EF4-FFF2-40B4-BE49-F238E27FC236}">
                <a16:creationId xmlns:a16="http://schemas.microsoft.com/office/drawing/2014/main" id="{F0B1D141-1C7E-4307-B9B5-C86E01120805}"/>
              </a:ext>
            </a:extLst>
          </p:cNvPr>
          <p:cNvSpPr txBox="1"/>
          <p:nvPr/>
        </p:nvSpPr>
        <p:spPr>
          <a:xfrm>
            <a:off x="6723580" y="4019988"/>
            <a:ext cx="430008" cy="369332"/>
          </a:xfrm>
          <a:prstGeom prst="rect">
            <a:avLst/>
          </a:prstGeom>
          <a:noFill/>
        </p:spPr>
        <p:txBody>
          <a:bodyPr wrap="square" rtlCol="0">
            <a:spAutoFit/>
          </a:bodyPr>
          <a:lstStyle/>
          <a:p>
            <a:r>
              <a:rPr lang="en-GB" dirty="0">
                <a:solidFill>
                  <a:schemeClr val="tx2"/>
                </a:solidFill>
              </a:rPr>
              <a:t>4</a:t>
            </a:r>
          </a:p>
        </p:txBody>
      </p:sp>
      <p:sp>
        <p:nvSpPr>
          <p:cNvPr id="25" name="TextBox 24">
            <a:extLst>
              <a:ext uri="{FF2B5EF4-FFF2-40B4-BE49-F238E27FC236}">
                <a16:creationId xmlns:a16="http://schemas.microsoft.com/office/drawing/2014/main" id="{491CD708-7853-4696-9744-A75910E25F8A}"/>
              </a:ext>
            </a:extLst>
          </p:cNvPr>
          <p:cNvSpPr txBox="1"/>
          <p:nvPr/>
        </p:nvSpPr>
        <p:spPr>
          <a:xfrm>
            <a:off x="6733429" y="3563586"/>
            <a:ext cx="430008" cy="369332"/>
          </a:xfrm>
          <a:prstGeom prst="rect">
            <a:avLst/>
          </a:prstGeom>
          <a:noFill/>
        </p:spPr>
        <p:txBody>
          <a:bodyPr wrap="square" rtlCol="0">
            <a:spAutoFit/>
          </a:bodyPr>
          <a:lstStyle/>
          <a:p>
            <a:r>
              <a:rPr lang="en-GB" dirty="0">
                <a:solidFill>
                  <a:schemeClr val="tx2"/>
                </a:solidFill>
              </a:rPr>
              <a:t>5</a:t>
            </a:r>
          </a:p>
        </p:txBody>
      </p:sp>
      <p:sp>
        <p:nvSpPr>
          <p:cNvPr id="26" name="TextBox 25">
            <a:extLst>
              <a:ext uri="{FF2B5EF4-FFF2-40B4-BE49-F238E27FC236}">
                <a16:creationId xmlns:a16="http://schemas.microsoft.com/office/drawing/2014/main" id="{11C61782-9A79-43A7-8852-DF243F7D1606}"/>
              </a:ext>
            </a:extLst>
          </p:cNvPr>
          <p:cNvSpPr txBox="1"/>
          <p:nvPr/>
        </p:nvSpPr>
        <p:spPr>
          <a:xfrm>
            <a:off x="6733429" y="3139018"/>
            <a:ext cx="430008" cy="369332"/>
          </a:xfrm>
          <a:prstGeom prst="rect">
            <a:avLst/>
          </a:prstGeom>
          <a:noFill/>
        </p:spPr>
        <p:txBody>
          <a:bodyPr wrap="square" rtlCol="0">
            <a:spAutoFit/>
          </a:bodyPr>
          <a:lstStyle/>
          <a:p>
            <a:r>
              <a:rPr lang="en-GB" dirty="0">
                <a:solidFill>
                  <a:schemeClr val="tx2"/>
                </a:solidFill>
              </a:rPr>
              <a:t>6</a:t>
            </a:r>
          </a:p>
        </p:txBody>
      </p:sp>
      <p:sp>
        <p:nvSpPr>
          <p:cNvPr id="27" name="TextBox 26">
            <a:extLst>
              <a:ext uri="{FF2B5EF4-FFF2-40B4-BE49-F238E27FC236}">
                <a16:creationId xmlns:a16="http://schemas.microsoft.com/office/drawing/2014/main" id="{CBC03B2C-4C95-4D9A-923A-1101D4F54E54}"/>
              </a:ext>
            </a:extLst>
          </p:cNvPr>
          <p:cNvSpPr txBox="1"/>
          <p:nvPr/>
        </p:nvSpPr>
        <p:spPr>
          <a:xfrm>
            <a:off x="6722846" y="2682616"/>
            <a:ext cx="430008" cy="369332"/>
          </a:xfrm>
          <a:prstGeom prst="rect">
            <a:avLst/>
          </a:prstGeom>
          <a:noFill/>
        </p:spPr>
        <p:txBody>
          <a:bodyPr wrap="square" rtlCol="0">
            <a:spAutoFit/>
          </a:bodyPr>
          <a:lstStyle/>
          <a:p>
            <a:r>
              <a:rPr lang="en-GB" dirty="0">
                <a:solidFill>
                  <a:schemeClr val="tx2"/>
                </a:solidFill>
              </a:rPr>
              <a:t>7</a:t>
            </a:r>
          </a:p>
        </p:txBody>
      </p:sp>
      <p:sp>
        <p:nvSpPr>
          <p:cNvPr id="28" name="TextBox 27">
            <a:extLst>
              <a:ext uri="{FF2B5EF4-FFF2-40B4-BE49-F238E27FC236}">
                <a16:creationId xmlns:a16="http://schemas.microsoft.com/office/drawing/2014/main" id="{0D29F21A-D86E-4C0D-A669-E9907596DE3B}"/>
              </a:ext>
            </a:extLst>
          </p:cNvPr>
          <p:cNvSpPr txBox="1"/>
          <p:nvPr/>
        </p:nvSpPr>
        <p:spPr>
          <a:xfrm>
            <a:off x="6722846" y="2248494"/>
            <a:ext cx="430008" cy="369332"/>
          </a:xfrm>
          <a:prstGeom prst="rect">
            <a:avLst/>
          </a:prstGeom>
          <a:noFill/>
        </p:spPr>
        <p:txBody>
          <a:bodyPr wrap="square" rtlCol="0">
            <a:spAutoFit/>
          </a:bodyPr>
          <a:lstStyle/>
          <a:p>
            <a:r>
              <a:rPr lang="en-GB" dirty="0">
                <a:solidFill>
                  <a:schemeClr val="tx2"/>
                </a:solidFill>
              </a:rPr>
              <a:t>8</a:t>
            </a:r>
          </a:p>
        </p:txBody>
      </p:sp>
      <p:sp>
        <p:nvSpPr>
          <p:cNvPr id="29" name="TextBox 28">
            <a:extLst>
              <a:ext uri="{FF2B5EF4-FFF2-40B4-BE49-F238E27FC236}">
                <a16:creationId xmlns:a16="http://schemas.microsoft.com/office/drawing/2014/main" id="{BBC5A408-1B3E-4347-84C9-7A511DF95CAC}"/>
              </a:ext>
            </a:extLst>
          </p:cNvPr>
          <p:cNvSpPr txBox="1"/>
          <p:nvPr/>
        </p:nvSpPr>
        <p:spPr>
          <a:xfrm>
            <a:off x="6724761" y="1823926"/>
            <a:ext cx="430008" cy="369332"/>
          </a:xfrm>
          <a:prstGeom prst="rect">
            <a:avLst/>
          </a:prstGeom>
          <a:noFill/>
        </p:spPr>
        <p:txBody>
          <a:bodyPr wrap="square" rtlCol="0">
            <a:spAutoFit/>
          </a:bodyPr>
          <a:lstStyle/>
          <a:p>
            <a:r>
              <a:rPr lang="en-GB" dirty="0">
                <a:solidFill>
                  <a:schemeClr val="tx2"/>
                </a:solidFill>
              </a:rPr>
              <a:t>9</a:t>
            </a:r>
          </a:p>
        </p:txBody>
      </p:sp>
      <p:sp>
        <p:nvSpPr>
          <p:cNvPr id="30" name="TextBox 29">
            <a:extLst>
              <a:ext uri="{FF2B5EF4-FFF2-40B4-BE49-F238E27FC236}">
                <a16:creationId xmlns:a16="http://schemas.microsoft.com/office/drawing/2014/main" id="{A5916D57-1C56-4BE1-B540-C70C0A837942}"/>
              </a:ext>
            </a:extLst>
          </p:cNvPr>
          <p:cNvSpPr txBox="1"/>
          <p:nvPr/>
        </p:nvSpPr>
        <p:spPr>
          <a:xfrm>
            <a:off x="6643678" y="1401425"/>
            <a:ext cx="430008" cy="369332"/>
          </a:xfrm>
          <a:prstGeom prst="rect">
            <a:avLst/>
          </a:prstGeom>
          <a:noFill/>
        </p:spPr>
        <p:txBody>
          <a:bodyPr wrap="square" rtlCol="0">
            <a:spAutoFit/>
          </a:bodyPr>
          <a:lstStyle/>
          <a:p>
            <a:r>
              <a:rPr lang="en-GB" dirty="0">
                <a:solidFill>
                  <a:schemeClr val="tx2"/>
                </a:solidFill>
              </a:rPr>
              <a:t>10</a:t>
            </a:r>
          </a:p>
        </p:txBody>
      </p:sp>
      <p:sp>
        <p:nvSpPr>
          <p:cNvPr id="32" name="TextBox 31">
            <a:extLst>
              <a:ext uri="{FF2B5EF4-FFF2-40B4-BE49-F238E27FC236}">
                <a16:creationId xmlns:a16="http://schemas.microsoft.com/office/drawing/2014/main" id="{B2576E45-1DD9-4BB7-9DFF-1FB81945B1D5}"/>
              </a:ext>
            </a:extLst>
          </p:cNvPr>
          <p:cNvSpPr txBox="1"/>
          <p:nvPr/>
        </p:nvSpPr>
        <p:spPr>
          <a:xfrm>
            <a:off x="6080833" y="6009376"/>
            <a:ext cx="430008" cy="369332"/>
          </a:xfrm>
          <a:prstGeom prst="rect">
            <a:avLst/>
          </a:prstGeom>
          <a:noFill/>
        </p:spPr>
        <p:txBody>
          <a:bodyPr wrap="square" rtlCol="0">
            <a:spAutoFit/>
          </a:bodyPr>
          <a:lstStyle/>
          <a:p>
            <a:r>
              <a:rPr lang="en-GB" dirty="0">
                <a:solidFill>
                  <a:schemeClr val="tx2"/>
                </a:solidFill>
              </a:rPr>
              <a:t>-1</a:t>
            </a:r>
          </a:p>
        </p:txBody>
      </p:sp>
      <p:sp>
        <p:nvSpPr>
          <p:cNvPr id="33" name="TextBox 32">
            <a:extLst>
              <a:ext uri="{FF2B5EF4-FFF2-40B4-BE49-F238E27FC236}">
                <a16:creationId xmlns:a16="http://schemas.microsoft.com/office/drawing/2014/main" id="{200EE2FD-F8FC-4994-9263-F62D58212690}"/>
              </a:ext>
            </a:extLst>
          </p:cNvPr>
          <p:cNvSpPr txBox="1"/>
          <p:nvPr/>
        </p:nvSpPr>
        <p:spPr>
          <a:xfrm>
            <a:off x="5655116" y="6018279"/>
            <a:ext cx="430008" cy="369332"/>
          </a:xfrm>
          <a:prstGeom prst="rect">
            <a:avLst/>
          </a:prstGeom>
          <a:noFill/>
        </p:spPr>
        <p:txBody>
          <a:bodyPr wrap="square" rtlCol="0">
            <a:spAutoFit/>
          </a:bodyPr>
          <a:lstStyle/>
          <a:p>
            <a:r>
              <a:rPr lang="en-GB" dirty="0">
                <a:solidFill>
                  <a:schemeClr val="tx2"/>
                </a:solidFill>
              </a:rPr>
              <a:t>-2</a:t>
            </a:r>
          </a:p>
        </p:txBody>
      </p:sp>
      <p:sp>
        <p:nvSpPr>
          <p:cNvPr id="34" name="TextBox 33">
            <a:extLst>
              <a:ext uri="{FF2B5EF4-FFF2-40B4-BE49-F238E27FC236}">
                <a16:creationId xmlns:a16="http://schemas.microsoft.com/office/drawing/2014/main" id="{CE35BD74-BC96-4D83-BBD0-478E1683ABD9}"/>
              </a:ext>
            </a:extLst>
          </p:cNvPr>
          <p:cNvSpPr txBox="1"/>
          <p:nvPr/>
        </p:nvSpPr>
        <p:spPr>
          <a:xfrm>
            <a:off x="5224957" y="6015929"/>
            <a:ext cx="430008" cy="369332"/>
          </a:xfrm>
          <a:prstGeom prst="rect">
            <a:avLst/>
          </a:prstGeom>
          <a:noFill/>
        </p:spPr>
        <p:txBody>
          <a:bodyPr wrap="square" rtlCol="0">
            <a:spAutoFit/>
          </a:bodyPr>
          <a:lstStyle/>
          <a:p>
            <a:r>
              <a:rPr lang="en-GB" dirty="0">
                <a:solidFill>
                  <a:schemeClr val="tx2"/>
                </a:solidFill>
              </a:rPr>
              <a:t>-3</a:t>
            </a:r>
          </a:p>
        </p:txBody>
      </p:sp>
      <p:sp>
        <p:nvSpPr>
          <p:cNvPr id="35" name="TextBox 34">
            <a:extLst>
              <a:ext uri="{FF2B5EF4-FFF2-40B4-BE49-F238E27FC236}">
                <a16:creationId xmlns:a16="http://schemas.microsoft.com/office/drawing/2014/main" id="{E33E4B0E-DD94-474F-AA38-FDA723DF0B62}"/>
              </a:ext>
            </a:extLst>
          </p:cNvPr>
          <p:cNvSpPr txBox="1"/>
          <p:nvPr/>
        </p:nvSpPr>
        <p:spPr>
          <a:xfrm>
            <a:off x="4757733" y="6009376"/>
            <a:ext cx="430008" cy="369332"/>
          </a:xfrm>
          <a:prstGeom prst="rect">
            <a:avLst/>
          </a:prstGeom>
          <a:noFill/>
        </p:spPr>
        <p:txBody>
          <a:bodyPr wrap="square" rtlCol="0">
            <a:spAutoFit/>
          </a:bodyPr>
          <a:lstStyle/>
          <a:p>
            <a:r>
              <a:rPr lang="en-GB" dirty="0">
                <a:solidFill>
                  <a:schemeClr val="tx2"/>
                </a:solidFill>
              </a:rPr>
              <a:t>-4</a:t>
            </a:r>
          </a:p>
        </p:txBody>
      </p:sp>
      <p:sp>
        <p:nvSpPr>
          <p:cNvPr id="36" name="TextBox 35">
            <a:extLst>
              <a:ext uri="{FF2B5EF4-FFF2-40B4-BE49-F238E27FC236}">
                <a16:creationId xmlns:a16="http://schemas.microsoft.com/office/drawing/2014/main" id="{5DB9BE8B-F8F1-4860-9AE8-9DE1FDAAAF53}"/>
              </a:ext>
            </a:extLst>
          </p:cNvPr>
          <p:cNvSpPr txBox="1"/>
          <p:nvPr/>
        </p:nvSpPr>
        <p:spPr>
          <a:xfrm>
            <a:off x="4322950" y="6013629"/>
            <a:ext cx="430008" cy="369332"/>
          </a:xfrm>
          <a:prstGeom prst="rect">
            <a:avLst/>
          </a:prstGeom>
          <a:noFill/>
        </p:spPr>
        <p:txBody>
          <a:bodyPr wrap="square" rtlCol="0">
            <a:spAutoFit/>
          </a:bodyPr>
          <a:lstStyle/>
          <a:p>
            <a:r>
              <a:rPr lang="en-GB" dirty="0">
                <a:solidFill>
                  <a:schemeClr val="tx2"/>
                </a:solidFill>
              </a:rPr>
              <a:t>-5</a:t>
            </a:r>
          </a:p>
        </p:txBody>
      </p:sp>
      <p:sp>
        <p:nvSpPr>
          <p:cNvPr id="37" name="TextBox 36">
            <a:extLst>
              <a:ext uri="{FF2B5EF4-FFF2-40B4-BE49-F238E27FC236}">
                <a16:creationId xmlns:a16="http://schemas.microsoft.com/office/drawing/2014/main" id="{71F14B0B-6BDF-408C-8ACB-02D366DE4CFC}"/>
              </a:ext>
            </a:extLst>
          </p:cNvPr>
          <p:cNvSpPr txBox="1"/>
          <p:nvPr/>
        </p:nvSpPr>
        <p:spPr>
          <a:xfrm>
            <a:off x="3872552" y="6015929"/>
            <a:ext cx="430008" cy="369332"/>
          </a:xfrm>
          <a:prstGeom prst="rect">
            <a:avLst/>
          </a:prstGeom>
          <a:noFill/>
        </p:spPr>
        <p:txBody>
          <a:bodyPr wrap="square" rtlCol="0">
            <a:spAutoFit/>
          </a:bodyPr>
          <a:lstStyle/>
          <a:p>
            <a:r>
              <a:rPr lang="en-GB" dirty="0">
                <a:solidFill>
                  <a:schemeClr val="tx2"/>
                </a:solidFill>
              </a:rPr>
              <a:t>-6</a:t>
            </a:r>
          </a:p>
        </p:txBody>
      </p:sp>
      <p:sp>
        <p:nvSpPr>
          <p:cNvPr id="38" name="TextBox 37">
            <a:extLst>
              <a:ext uri="{FF2B5EF4-FFF2-40B4-BE49-F238E27FC236}">
                <a16:creationId xmlns:a16="http://schemas.microsoft.com/office/drawing/2014/main" id="{A8B4BE21-62BA-4CFB-9CF1-A94704C00C19}"/>
              </a:ext>
            </a:extLst>
          </p:cNvPr>
          <p:cNvSpPr txBox="1"/>
          <p:nvPr/>
        </p:nvSpPr>
        <p:spPr>
          <a:xfrm>
            <a:off x="3457216" y="6009376"/>
            <a:ext cx="430008" cy="369332"/>
          </a:xfrm>
          <a:prstGeom prst="rect">
            <a:avLst/>
          </a:prstGeom>
          <a:noFill/>
        </p:spPr>
        <p:txBody>
          <a:bodyPr wrap="square" rtlCol="0">
            <a:spAutoFit/>
          </a:bodyPr>
          <a:lstStyle/>
          <a:p>
            <a:r>
              <a:rPr lang="en-GB" dirty="0">
                <a:solidFill>
                  <a:schemeClr val="tx2"/>
                </a:solidFill>
              </a:rPr>
              <a:t>-7</a:t>
            </a:r>
          </a:p>
        </p:txBody>
      </p:sp>
      <p:sp>
        <p:nvSpPr>
          <p:cNvPr id="39" name="TextBox 38">
            <a:extLst>
              <a:ext uri="{FF2B5EF4-FFF2-40B4-BE49-F238E27FC236}">
                <a16:creationId xmlns:a16="http://schemas.microsoft.com/office/drawing/2014/main" id="{B3A3B507-E574-4A1C-A58F-45DAF48F7E1C}"/>
              </a:ext>
            </a:extLst>
          </p:cNvPr>
          <p:cNvSpPr txBox="1"/>
          <p:nvPr/>
        </p:nvSpPr>
        <p:spPr>
          <a:xfrm>
            <a:off x="3002043" y="6015929"/>
            <a:ext cx="430008" cy="369332"/>
          </a:xfrm>
          <a:prstGeom prst="rect">
            <a:avLst/>
          </a:prstGeom>
          <a:noFill/>
        </p:spPr>
        <p:txBody>
          <a:bodyPr wrap="square" rtlCol="0">
            <a:spAutoFit/>
          </a:bodyPr>
          <a:lstStyle/>
          <a:p>
            <a:r>
              <a:rPr lang="en-GB" dirty="0">
                <a:solidFill>
                  <a:schemeClr val="tx2"/>
                </a:solidFill>
              </a:rPr>
              <a:t>-8</a:t>
            </a:r>
          </a:p>
        </p:txBody>
      </p:sp>
      <p:sp>
        <p:nvSpPr>
          <p:cNvPr id="40" name="TextBox 39">
            <a:extLst>
              <a:ext uri="{FF2B5EF4-FFF2-40B4-BE49-F238E27FC236}">
                <a16:creationId xmlns:a16="http://schemas.microsoft.com/office/drawing/2014/main" id="{821BDD48-BB88-4B2F-94CE-C5A356E1AAC4}"/>
              </a:ext>
            </a:extLst>
          </p:cNvPr>
          <p:cNvSpPr txBox="1"/>
          <p:nvPr/>
        </p:nvSpPr>
        <p:spPr>
          <a:xfrm>
            <a:off x="2579371" y="6015929"/>
            <a:ext cx="430008" cy="369332"/>
          </a:xfrm>
          <a:prstGeom prst="rect">
            <a:avLst/>
          </a:prstGeom>
          <a:noFill/>
        </p:spPr>
        <p:txBody>
          <a:bodyPr wrap="square" rtlCol="0">
            <a:spAutoFit/>
          </a:bodyPr>
          <a:lstStyle/>
          <a:p>
            <a:r>
              <a:rPr lang="en-GB" dirty="0">
                <a:solidFill>
                  <a:schemeClr val="tx2"/>
                </a:solidFill>
              </a:rPr>
              <a:t>-9</a:t>
            </a:r>
          </a:p>
        </p:txBody>
      </p:sp>
      <p:sp>
        <p:nvSpPr>
          <p:cNvPr id="41" name="TextBox 40">
            <a:extLst>
              <a:ext uri="{FF2B5EF4-FFF2-40B4-BE49-F238E27FC236}">
                <a16:creationId xmlns:a16="http://schemas.microsoft.com/office/drawing/2014/main" id="{C1AB56EB-C3A0-45C2-877D-F3222CC4368D}"/>
              </a:ext>
            </a:extLst>
          </p:cNvPr>
          <p:cNvSpPr txBox="1"/>
          <p:nvPr/>
        </p:nvSpPr>
        <p:spPr>
          <a:xfrm>
            <a:off x="2010319" y="6009376"/>
            <a:ext cx="559139" cy="369332"/>
          </a:xfrm>
          <a:prstGeom prst="rect">
            <a:avLst/>
          </a:prstGeom>
          <a:noFill/>
        </p:spPr>
        <p:txBody>
          <a:bodyPr wrap="square" rtlCol="0">
            <a:spAutoFit/>
          </a:bodyPr>
          <a:lstStyle/>
          <a:p>
            <a:r>
              <a:rPr lang="en-GB" dirty="0">
                <a:solidFill>
                  <a:schemeClr val="tx2"/>
                </a:solidFill>
              </a:rPr>
              <a:t>-10</a:t>
            </a:r>
          </a:p>
        </p:txBody>
      </p:sp>
      <p:sp>
        <p:nvSpPr>
          <p:cNvPr id="42" name="TextBox 41">
            <a:extLst>
              <a:ext uri="{FF2B5EF4-FFF2-40B4-BE49-F238E27FC236}">
                <a16:creationId xmlns:a16="http://schemas.microsoft.com/office/drawing/2014/main" id="{39B76EC4-EC3E-4C30-A641-7317DC36A8A0}"/>
              </a:ext>
            </a:extLst>
          </p:cNvPr>
          <p:cNvSpPr txBox="1"/>
          <p:nvPr/>
        </p:nvSpPr>
        <p:spPr>
          <a:xfrm>
            <a:off x="6654939" y="5943944"/>
            <a:ext cx="430008" cy="369332"/>
          </a:xfrm>
          <a:prstGeom prst="rect">
            <a:avLst/>
          </a:prstGeom>
          <a:noFill/>
        </p:spPr>
        <p:txBody>
          <a:bodyPr wrap="square" rtlCol="0">
            <a:spAutoFit/>
          </a:bodyPr>
          <a:lstStyle/>
          <a:p>
            <a:r>
              <a:rPr lang="en-GB" dirty="0">
                <a:solidFill>
                  <a:schemeClr val="tx2"/>
                </a:solidFill>
              </a:rPr>
              <a:t>0</a:t>
            </a:r>
          </a:p>
        </p:txBody>
      </p:sp>
      <p:sp>
        <p:nvSpPr>
          <p:cNvPr id="43" name="TextBox 42">
            <a:extLst>
              <a:ext uri="{FF2B5EF4-FFF2-40B4-BE49-F238E27FC236}">
                <a16:creationId xmlns:a16="http://schemas.microsoft.com/office/drawing/2014/main" id="{38E0501E-0A63-45F9-BAE4-7ED165F4CEAD}"/>
              </a:ext>
            </a:extLst>
          </p:cNvPr>
          <p:cNvSpPr txBox="1"/>
          <p:nvPr/>
        </p:nvSpPr>
        <p:spPr>
          <a:xfrm>
            <a:off x="7377535" y="1756045"/>
            <a:ext cx="4307646" cy="3170099"/>
          </a:xfrm>
          <a:prstGeom prst="rect">
            <a:avLst/>
          </a:prstGeom>
          <a:noFill/>
        </p:spPr>
        <p:txBody>
          <a:bodyPr wrap="square" rtlCol="0">
            <a:spAutoFit/>
          </a:bodyPr>
          <a:lstStyle/>
          <a:p>
            <a:r>
              <a:rPr lang="en-GB" sz="2000" dirty="0">
                <a:solidFill>
                  <a:srgbClr val="C00000"/>
                </a:solidFill>
              </a:rPr>
              <a:t>What are the coordinates of the vertices of the rectangle?</a:t>
            </a:r>
          </a:p>
          <a:p>
            <a:endParaRPr lang="en-GB" sz="2000" dirty="0">
              <a:solidFill>
                <a:srgbClr val="C00000"/>
              </a:solidFill>
            </a:endParaRPr>
          </a:p>
          <a:p>
            <a:r>
              <a:rPr lang="en-GB" sz="2000" dirty="0">
                <a:solidFill>
                  <a:srgbClr val="C00000"/>
                </a:solidFill>
              </a:rPr>
              <a:t>(    ,    )</a:t>
            </a:r>
          </a:p>
          <a:p>
            <a:endParaRPr lang="en-GB" sz="2000" dirty="0">
              <a:solidFill>
                <a:srgbClr val="C00000"/>
              </a:solidFill>
            </a:endParaRPr>
          </a:p>
          <a:p>
            <a:r>
              <a:rPr lang="en-GB" sz="2000" dirty="0">
                <a:solidFill>
                  <a:srgbClr val="C00000"/>
                </a:solidFill>
              </a:rPr>
              <a:t>(    ,    )</a:t>
            </a:r>
          </a:p>
          <a:p>
            <a:endParaRPr lang="en-GB" sz="2000" dirty="0">
              <a:solidFill>
                <a:srgbClr val="C00000"/>
              </a:solidFill>
            </a:endParaRPr>
          </a:p>
          <a:p>
            <a:r>
              <a:rPr lang="en-GB" sz="2000" dirty="0">
                <a:solidFill>
                  <a:srgbClr val="C00000"/>
                </a:solidFill>
              </a:rPr>
              <a:t>(    ,    )</a:t>
            </a:r>
          </a:p>
          <a:p>
            <a:endParaRPr lang="en-GB" sz="2000" dirty="0">
              <a:solidFill>
                <a:srgbClr val="C00000"/>
              </a:solidFill>
            </a:endParaRPr>
          </a:p>
          <a:p>
            <a:r>
              <a:rPr lang="en-GB" sz="2000" dirty="0">
                <a:solidFill>
                  <a:srgbClr val="C00000"/>
                </a:solidFill>
              </a:rPr>
              <a:t>(    ,    )</a:t>
            </a:r>
            <a:endParaRPr lang="en-GB" sz="2000" dirty="0">
              <a:solidFill>
                <a:srgbClr val="00B050"/>
              </a:solidFill>
            </a:endParaRPr>
          </a:p>
        </p:txBody>
      </p:sp>
      <p:pic>
        <p:nvPicPr>
          <p:cNvPr id="49" name="Picture 48">
            <a:extLst>
              <a:ext uri="{FF2B5EF4-FFF2-40B4-BE49-F238E27FC236}">
                <a16:creationId xmlns:a16="http://schemas.microsoft.com/office/drawing/2014/main" id="{73F43F75-C45E-475B-8E4C-0FEC87A90F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565" y="5541697"/>
            <a:ext cx="1442518" cy="1071177"/>
          </a:xfrm>
          <a:prstGeom prst="rect">
            <a:avLst/>
          </a:prstGeom>
        </p:spPr>
      </p:pic>
      <p:sp>
        <p:nvSpPr>
          <p:cNvPr id="2" name="Rectangle 1">
            <a:extLst>
              <a:ext uri="{FF2B5EF4-FFF2-40B4-BE49-F238E27FC236}">
                <a16:creationId xmlns:a16="http://schemas.microsoft.com/office/drawing/2014/main" id="{3F75D04D-0F0C-4D0D-ADD1-00EF3FBAF58F}"/>
              </a:ext>
            </a:extLst>
          </p:cNvPr>
          <p:cNvSpPr/>
          <p:nvPr/>
        </p:nvSpPr>
        <p:spPr>
          <a:xfrm>
            <a:off x="4915809" y="4611685"/>
            <a:ext cx="1740909" cy="4678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标题 57345">
            <a:extLst>
              <a:ext uri="{FF2B5EF4-FFF2-40B4-BE49-F238E27FC236}">
                <a16:creationId xmlns:a16="http://schemas.microsoft.com/office/drawing/2014/main" id="{99E8DD99-B122-47CC-8987-E9587887462E}"/>
              </a:ext>
            </a:extLst>
          </p:cNvPr>
          <p:cNvSpPr txBox="1">
            <a:spLocks noChangeArrowheads="1"/>
          </p:cNvSpPr>
          <p:nvPr/>
        </p:nvSpPr>
        <p:spPr>
          <a:xfrm>
            <a:off x="316328" y="287224"/>
            <a:ext cx="10336876" cy="10543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a:lstStyle>
          <a:p>
            <a:r>
              <a:rPr lang="en-GB" altLang="zh-CN" dirty="0">
                <a:solidFill>
                  <a:srgbClr val="C00000"/>
                </a:solidFill>
              </a:rPr>
              <a:t>Plotting these coordinates</a:t>
            </a:r>
            <a:endParaRPr lang="zh-CN" altLang="en-US" dirty="0">
              <a:solidFill>
                <a:srgbClr val="C00000"/>
              </a:solidFill>
            </a:endParaRPr>
          </a:p>
        </p:txBody>
      </p:sp>
    </p:spTree>
    <p:extLst>
      <p:ext uri="{BB962C8B-B14F-4D97-AF65-F5344CB8AC3E}">
        <p14:creationId xmlns:p14="http://schemas.microsoft.com/office/powerpoint/2010/main" val="905437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down)">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3">
                                            <p:txEl>
                                              <p:pRg st="0" end="0"/>
                                            </p:txEl>
                                          </p:spTgt>
                                        </p:tgtEl>
                                        <p:attrNameLst>
                                          <p:attrName>style.visibility</p:attrName>
                                        </p:attrNameLst>
                                      </p:cBhvr>
                                      <p:to>
                                        <p:strVal val="visible"/>
                                      </p:to>
                                    </p:set>
                                    <p:animEffect transition="in" filter="wipe(down)">
                                      <p:cBhvr>
                                        <p:cTn id="12" dur="500"/>
                                        <p:tgtEl>
                                          <p:spTgt spid="4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3">
                                            <p:txEl>
                                              <p:pRg st="2" end="2"/>
                                            </p:txEl>
                                          </p:spTgt>
                                        </p:tgtEl>
                                        <p:attrNameLst>
                                          <p:attrName>style.visibility</p:attrName>
                                        </p:attrNameLst>
                                      </p:cBhvr>
                                      <p:to>
                                        <p:strVal val="visible"/>
                                      </p:to>
                                    </p:set>
                                    <p:animEffect transition="in" filter="wipe(down)">
                                      <p:cBhvr>
                                        <p:cTn id="22" dur="500"/>
                                        <p:tgtEl>
                                          <p:spTgt spid="4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3">
                                            <p:txEl>
                                              <p:pRg st="4" end="4"/>
                                            </p:txEl>
                                          </p:spTgt>
                                        </p:tgtEl>
                                        <p:attrNameLst>
                                          <p:attrName>style.visibility</p:attrName>
                                        </p:attrNameLst>
                                      </p:cBhvr>
                                      <p:to>
                                        <p:strVal val="visible"/>
                                      </p:to>
                                    </p:set>
                                    <p:animEffect transition="in" filter="wipe(down)">
                                      <p:cBhvr>
                                        <p:cTn id="27" dur="500"/>
                                        <p:tgtEl>
                                          <p:spTgt spid="4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43">
                                            <p:txEl>
                                              <p:pRg st="6" end="6"/>
                                            </p:txEl>
                                          </p:spTgt>
                                        </p:tgtEl>
                                        <p:attrNameLst>
                                          <p:attrName>style.visibility</p:attrName>
                                        </p:attrNameLst>
                                      </p:cBhvr>
                                      <p:to>
                                        <p:strVal val="visible"/>
                                      </p:to>
                                    </p:set>
                                    <p:animEffect transition="in" filter="wipe(down)">
                                      <p:cBhvr>
                                        <p:cTn id="32" dur="500"/>
                                        <p:tgtEl>
                                          <p:spTgt spid="4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43">
                                            <p:txEl>
                                              <p:pRg st="8" end="8"/>
                                            </p:txEl>
                                          </p:spTgt>
                                        </p:tgtEl>
                                        <p:attrNameLst>
                                          <p:attrName>style.visibility</p:attrName>
                                        </p:attrNameLst>
                                      </p:cBhvr>
                                      <p:to>
                                        <p:strVal val="visible"/>
                                      </p:to>
                                    </p:set>
                                    <p:animEffect transition="in" filter="wipe(down)">
                                      <p:cBhvr>
                                        <p:cTn id="37" dur="500"/>
                                        <p:tgtEl>
                                          <p:spTgt spid="43">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wipe(down)">
                                      <p:cBhvr>
                                        <p:cTn id="4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2" grpId="0" animBg="1"/>
      <p:bldP spid="4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标题 57345"/>
          <p:cNvSpPr>
            <a:spLocks noGrp="1" noChangeArrowheads="1"/>
          </p:cNvSpPr>
          <p:nvPr>
            <p:ph type="title"/>
          </p:nvPr>
        </p:nvSpPr>
        <p:spPr>
          <a:xfrm>
            <a:off x="316328" y="284085"/>
            <a:ext cx="10336876" cy="1054386"/>
          </a:xfrm>
        </p:spPr>
        <p:txBody>
          <a:bodyPr>
            <a:normAutofit/>
          </a:bodyPr>
          <a:lstStyle/>
          <a:p>
            <a:r>
              <a:rPr lang="en-GB" altLang="zh-CN" dirty="0">
                <a:solidFill>
                  <a:srgbClr val="C00000"/>
                </a:solidFill>
              </a:rPr>
              <a:t>Plotting these coordinates - answer</a:t>
            </a:r>
            <a:endParaRPr lang="zh-CN" altLang="en-US" dirty="0">
              <a:solidFill>
                <a:srgbClr val="C00000"/>
              </a:solidFill>
            </a:endParaRPr>
          </a:p>
        </p:txBody>
      </p:sp>
      <p:pic>
        <p:nvPicPr>
          <p:cNvPr id="5" name="Picture 2" descr="Image result for square paper">
            <a:extLst>
              <a:ext uri="{FF2B5EF4-FFF2-40B4-BE49-F238E27FC236}">
                <a16:creationId xmlns:a16="http://schemas.microsoft.com/office/drawing/2014/main" id="{E9B5CEE4-99EF-4778-8D1C-75BC796727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605315" y="1768621"/>
            <a:ext cx="3752057" cy="486031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mage result for square paper">
            <a:extLst>
              <a:ext uri="{FF2B5EF4-FFF2-40B4-BE49-F238E27FC236}">
                <a16:creationId xmlns:a16="http://schemas.microsoft.com/office/drawing/2014/main" id="{B263C2DD-59A6-450C-89CE-16CC2C9789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610532" y="887919"/>
            <a:ext cx="3752057" cy="4860316"/>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A6F0BC65-149B-4EFE-BE60-A4A885641B09}"/>
              </a:ext>
            </a:extLst>
          </p:cNvPr>
          <p:cNvCxnSpPr>
            <a:cxnSpLocks/>
          </p:cNvCxnSpPr>
          <p:nvPr/>
        </p:nvCxnSpPr>
        <p:spPr>
          <a:xfrm>
            <a:off x="6684763" y="1568147"/>
            <a:ext cx="2701" cy="439149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0A1A8EE-9FDE-432C-B803-D5BF818CE15C}"/>
              </a:ext>
            </a:extLst>
          </p:cNvPr>
          <p:cNvCxnSpPr>
            <a:cxnSpLocks/>
          </p:cNvCxnSpPr>
          <p:nvPr/>
        </p:nvCxnSpPr>
        <p:spPr>
          <a:xfrm flipH="1">
            <a:off x="2254266" y="5944787"/>
            <a:ext cx="4434452" cy="1485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8683F75F-9816-4DEB-BC8E-9B7E4BFBCF57}"/>
              </a:ext>
            </a:extLst>
          </p:cNvPr>
          <p:cNvSpPr txBox="1"/>
          <p:nvPr/>
        </p:nvSpPr>
        <p:spPr>
          <a:xfrm>
            <a:off x="6328146" y="1026434"/>
            <a:ext cx="841261" cy="369332"/>
          </a:xfrm>
          <a:prstGeom prst="rect">
            <a:avLst/>
          </a:prstGeom>
          <a:noFill/>
        </p:spPr>
        <p:txBody>
          <a:bodyPr wrap="square" rtlCol="0">
            <a:spAutoFit/>
          </a:bodyPr>
          <a:lstStyle/>
          <a:p>
            <a:r>
              <a:rPr lang="en-GB" dirty="0">
                <a:solidFill>
                  <a:schemeClr val="tx2"/>
                </a:solidFill>
              </a:rPr>
              <a:t>y-axis</a:t>
            </a:r>
          </a:p>
        </p:txBody>
      </p:sp>
      <p:sp>
        <p:nvSpPr>
          <p:cNvPr id="20" name="TextBox 19">
            <a:extLst>
              <a:ext uri="{FF2B5EF4-FFF2-40B4-BE49-F238E27FC236}">
                <a16:creationId xmlns:a16="http://schemas.microsoft.com/office/drawing/2014/main" id="{0DF41D92-A399-421C-9819-15DAAEF70A46}"/>
              </a:ext>
            </a:extLst>
          </p:cNvPr>
          <p:cNvSpPr txBox="1"/>
          <p:nvPr/>
        </p:nvSpPr>
        <p:spPr>
          <a:xfrm>
            <a:off x="4137706" y="6270173"/>
            <a:ext cx="841261" cy="369332"/>
          </a:xfrm>
          <a:prstGeom prst="rect">
            <a:avLst/>
          </a:prstGeom>
          <a:noFill/>
        </p:spPr>
        <p:txBody>
          <a:bodyPr wrap="square" rtlCol="0">
            <a:spAutoFit/>
          </a:bodyPr>
          <a:lstStyle/>
          <a:p>
            <a:r>
              <a:rPr lang="en-GB" dirty="0">
                <a:solidFill>
                  <a:schemeClr val="tx2"/>
                </a:solidFill>
              </a:rPr>
              <a:t>x-axis</a:t>
            </a:r>
          </a:p>
        </p:txBody>
      </p:sp>
      <p:sp>
        <p:nvSpPr>
          <p:cNvPr id="21" name="TextBox 20">
            <a:extLst>
              <a:ext uri="{FF2B5EF4-FFF2-40B4-BE49-F238E27FC236}">
                <a16:creationId xmlns:a16="http://schemas.microsoft.com/office/drawing/2014/main" id="{31A2E458-BBCA-4001-A50F-82D496B14482}"/>
              </a:ext>
            </a:extLst>
          </p:cNvPr>
          <p:cNvSpPr txBox="1"/>
          <p:nvPr/>
        </p:nvSpPr>
        <p:spPr>
          <a:xfrm>
            <a:off x="6733429" y="5329293"/>
            <a:ext cx="430008" cy="369332"/>
          </a:xfrm>
          <a:prstGeom prst="rect">
            <a:avLst/>
          </a:prstGeom>
          <a:noFill/>
        </p:spPr>
        <p:txBody>
          <a:bodyPr wrap="square" rtlCol="0">
            <a:spAutoFit/>
          </a:bodyPr>
          <a:lstStyle/>
          <a:p>
            <a:r>
              <a:rPr lang="en-GB" dirty="0">
                <a:solidFill>
                  <a:schemeClr val="tx2"/>
                </a:solidFill>
              </a:rPr>
              <a:t>1</a:t>
            </a:r>
          </a:p>
        </p:txBody>
      </p:sp>
      <p:sp>
        <p:nvSpPr>
          <p:cNvPr id="22" name="TextBox 21">
            <a:extLst>
              <a:ext uri="{FF2B5EF4-FFF2-40B4-BE49-F238E27FC236}">
                <a16:creationId xmlns:a16="http://schemas.microsoft.com/office/drawing/2014/main" id="{D8B45C3E-AB74-4BBC-B212-45E248BF8802}"/>
              </a:ext>
            </a:extLst>
          </p:cNvPr>
          <p:cNvSpPr txBox="1"/>
          <p:nvPr/>
        </p:nvSpPr>
        <p:spPr>
          <a:xfrm>
            <a:off x="6722846" y="4892858"/>
            <a:ext cx="430008" cy="369332"/>
          </a:xfrm>
          <a:prstGeom prst="rect">
            <a:avLst/>
          </a:prstGeom>
          <a:noFill/>
        </p:spPr>
        <p:txBody>
          <a:bodyPr wrap="square" rtlCol="0">
            <a:spAutoFit/>
          </a:bodyPr>
          <a:lstStyle/>
          <a:p>
            <a:r>
              <a:rPr lang="en-GB" dirty="0">
                <a:solidFill>
                  <a:schemeClr val="tx2"/>
                </a:solidFill>
              </a:rPr>
              <a:t>2</a:t>
            </a:r>
          </a:p>
        </p:txBody>
      </p:sp>
      <p:sp>
        <p:nvSpPr>
          <p:cNvPr id="23" name="TextBox 22">
            <a:extLst>
              <a:ext uri="{FF2B5EF4-FFF2-40B4-BE49-F238E27FC236}">
                <a16:creationId xmlns:a16="http://schemas.microsoft.com/office/drawing/2014/main" id="{9499F72E-216D-4BCC-A761-52B067B2D566}"/>
              </a:ext>
            </a:extLst>
          </p:cNvPr>
          <p:cNvSpPr txBox="1"/>
          <p:nvPr/>
        </p:nvSpPr>
        <p:spPr>
          <a:xfrm>
            <a:off x="6723580" y="4456423"/>
            <a:ext cx="430008" cy="369332"/>
          </a:xfrm>
          <a:prstGeom prst="rect">
            <a:avLst/>
          </a:prstGeom>
          <a:noFill/>
        </p:spPr>
        <p:txBody>
          <a:bodyPr wrap="square" rtlCol="0">
            <a:spAutoFit/>
          </a:bodyPr>
          <a:lstStyle/>
          <a:p>
            <a:r>
              <a:rPr lang="en-GB" dirty="0">
                <a:solidFill>
                  <a:schemeClr val="tx2"/>
                </a:solidFill>
              </a:rPr>
              <a:t>3</a:t>
            </a:r>
          </a:p>
        </p:txBody>
      </p:sp>
      <p:sp>
        <p:nvSpPr>
          <p:cNvPr id="24" name="TextBox 23">
            <a:extLst>
              <a:ext uri="{FF2B5EF4-FFF2-40B4-BE49-F238E27FC236}">
                <a16:creationId xmlns:a16="http://schemas.microsoft.com/office/drawing/2014/main" id="{F0B1D141-1C7E-4307-B9B5-C86E01120805}"/>
              </a:ext>
            </a:extLst>
          </p:cNvPr>
          <p:cNvSpPr txBox="1"/>
          <p:nvPr/>
        </p:nvSpPr>
        <p:spPr>
          <a:xfrm>
            <a:off x="6723580" y="4019988"/>
            <a:ext cx="430008" cy="369332"/>
          </a:xfrm>
          <a:prstGeom prst="rect">
            <a:avLst/>
          </a:prstGeom>
          <a:noFill/>
        </p:spPr>
        <p:txBody>
          <a:bodyPr wrap="square" rtlCol="0">
            <a:spAutoFit/>
          </a:bodyPr>
          <a:lstStyle/>
          <a:p>
            <a:r>
              <a:rPr lang="en-GB" dirty="0">
                <a:solidFill>
                  <a:schemeClr val="tx2"/>
                </a:solidFill>
              </a:rPr>
              <a:t>4</a:t>
            </a:r>
          </a:p>
        </p:txBody>
      </p:sp>
      <p:sp>
        <p:nvSpPr>
          <p:cNvPr id="25" name="TextBox 24">
            <a:extLst>
              <a:ext uri="{FF2B5EF4-FFF2-40B4-BE49-F238E27FC236}">
                <a16:creationId xmlns:a16="http://schemas.microsoft.com/office/drawing/2014/main" id="{491CD708-7853-4696-9744-A75910E25F8A}"/>
              </a:ext>
            </a:extLst>
          </p:cNvPr>
          <p:cNvSpPr txBox="1"/>
          <p:nvPr/>
        </p:nvSpPr>
        <p:spPr>
          <a:xfrm>
            <a:off x="6733429" y="3563586"/>
            <a:ext cx="430008" cy="369332"/>
          </a:xfrm>
          <a:prstGeom prst="rect">
            <a:avLst/>
          </a:prstGeom>
          <a:noFill/>
        </p:spPr>
        <p:txBody>
          <a:bodyPr wrap="square" rtlCol="0">
            <a:spAutoFit/>
          </a:bodyPr>
          <a:lstStyle/>
          <a:p>
            <a:r>
              <a:rPr lang="en-GB" dirty="0">
                <a:solidFill>
                  <a:schemeClr val="tx2"/>
                </a:solidFill>
              </a:rPr>
              <a:t>5</a:t>
            </a:r>
          </a:p>
        </p:txBody>
      </p:sp>
      <p:sp>
        <p:nvSpPr>
          <p:cNvPr id="26" name="TextBox 25">
            <a:extLst>
              <a:ext uri="{FF2B5EF4-FFF2-40B4-BE49-F238E27FC236}">
                <a16:creationId xmlns:a16="http://schemas.microsoft.com/office/drawing/2014/main" id="{11C61782-9A79-43A7-8852-DF243F7D1606}"/>
              </a:ext>
            </a:extLst>
          </p:cNvPr>
          <p:cNvSpPr txBox="1"/>
          <p:nvPr/>
        </p:nvSpPr>
        <p:spPr>
          <a:xfrm>
            <a:off x="6733429" y="3139018"/>
            <a:ext cx="430008" cy="369332"/>
          </a:xfrm>
          <a:prstGeom prst="rect">
            <a:avLst/>
          </a:prstGeom>
          <a:noFill/>
        </p:spPr>
        <p:txBody>
          <a:bodyPr wrap="square" rtlCol="0">
            <a:spAutoFit/>
          </a:bodyPr>
          <a:lstStyle/>
          <a:p>
            <a:r>
              <a:rPr lang="en-GB" dirty="0">
                <a:solidFill>
                  <a:schemeClr val="tx2"/>
                </a:solidFill>
              </a:rPr>
              <a:t>6</a:t>
            </a:r>
          </a:p>
        </p:txBody>
      </p:sp>
      <p:sp>
        <p:nvSpPr>
          <p:cNvPr id="27" name="TextBox 26">
            <a:extLst>
              <a:ext uri="{FF2B5EF4-FFF2-40B4-BE49-F238E27FC236}">
                <a16:creationId xmlns:a16="http://schemas.microsoft.com/office/drawing/2014/main" id="{CBC03B2C-4C95-4D9A-923A-1101D4F54E54}"/>
              </a:ext>
            </a:extLst>
          </p:cNvPr>
          <p:cNvSpPr txBox="1"/>
          <p:nvPr/>
        </p:nvSpPr>
        <p:spPr>
          <a:xfrm>
            <a:off x="6722846" y="2682616"/>
            <a:ext cx="430008" cy="369332"/>
          </a:xfrm>
          <a:prstGeom prst="rect">
            <a:avLst/>
          </a:prstGeom>
          <a:noFill/>
        </p:spPr>
        <p:txBody>
          <a:bodyPr wrap="square" rtlCol="0">
            <a:spAutoFit/>
          </a:bodyPr>
          <a:lstStyle/>
          <a:p>
            <a:r>
              <a:rPr lang="en-GB" dirty="0">
                <a:solidFill>
                  <a:schemeClr val="tx2"/>
                </a:solidFill>
              </a:rPr>
              <a:t>7</a:t>
            </a:r>
          </a:p>
        </p:txBody>
      </p:sp>
      <p:sp>
        <p:nvSpPr>
          <p:cNvPr id="28" name="TextBox 27">
            <a:extLst>
              <a:ext uri="{FF2B5EF4-FFF2-40B4-BE49-F238E27FC236}">
                <a16:creationId xmlns:a16="http://schemas.microsoft.com/office/drawing/2014/main" id="{0D29F21A-D86E-4C0D-A669-E9907596DE3B}"/>
              </a:ext>
            </a:extLst>
          </p:cNvPr>
          <p:cNvSpPr txBox="1"/>
          <p:nvPr/>
        </p:nvSpPr>
        <p:spPr>
          <a:xfrm>
            <a:off x="6722846" y="2248494"/>
            <a:ext cx="430008" cy="369332"/>
          </a:xfrm>
          <a:prstGeom prst="rect">
            <a:avLst/>
          </a:prstGeom>
          <a:noFill/>
        </p:spPr>
        <p:txBody>
          <a:bodyPr wrap="square" rtlCol="0">
            <a:spAutoFit/>
          </a:bodyPr>
          <a:lstStyle/>
          <a:p>
            <a:r>
              <a:rPr lang="en-GB" dirty="0">
                <a:solidFill>
                  <a:schemeClr val="tx2"/>
                </a:solidFill>
              </a:rPr>
              <a:t>8</a:t>
            </a:r>
          </a:p>
        </p:txBody>
      </p:sp>
      <p:sp>
        <p:nvSpPr>
          <p:cNvPr id="29" name="TextBox 28">
            <a:extLst>
              <a:ext uri="{FF2B5EF4-FFF2-40B4-BE49-F238E27FC236}">
                <a16:creationId xmlns:a16="http://schemas.microsoft.com/office/drawing/2014/main" id="{BBC5A408-1B3E-4347-84C9-7A511DF95CAC}"/>
              </a:ext>
            </a:extLst>
          </p:cNvPr>
          <p:cNvSpPr txBox="1"/>
          <p:nvPr/>
        </p:nvSpPr>
        <p:spPr>
          <a:xfrm>
            <a:off x="6724761" y="1823926"/>
            <a:ext cx="430008" cy="369332"/>
          </a:xfrm>
          <a:prstGeom prst="rect">
            <a:avLst/>
          </a:prstGeom>
          <a:noFill/>
        </p:spPr>
        <p:txBody>
          <a:bodyPr wrap="square" rtlCol="0">
            <a:spAutoFit/>
          </a:bodyPr>
          <a:lstStyle/>
          <a:p>
            <a:r>
              <a:rPr lang="en-GB" dirty="0">
                <a:solidFill>
                  <a:schemeClr val="tx2"/>
                </a:solidFill>
              </a:rPr>
              <a:t>9</a:t>
            </a:r>
          </a:p>
        </p:txBody>
      </p:sp>
      <p:sp>
        <p:nvSpPr>
          <p:cNvPr id="30" name="TextBox 29">
            <a:extLst>
              <a:ext uri="{FF2B5EF4-FFF2-40B4-BE49-F238E27FC236}">
                <a16:creationId xmlns:a16="http://schemas.microsoft.com/office/drawing/2014/main" id="{A5916D57-1C56-4BE1-B540-C70C0A837942}"/>
              </a:ext>
            </a:extLst>
          </p:cNvPr>
          <p:cNvSpPr txBox="1"/>
          <p:nvPr/>
        </p:nvSpPr>
        <p:spPr>
          <a:xfrm>
            <a:off x="6643678" y="1401425"/>
            <a:ext cx="430008" cy="369332"/>
          </a:xfrm>
          <a:prstGeom prst="rect">
            <a:avLst/>
          </a:prstGeom>
          <a:noFill/>
        </p:spPr>
        <p:txBody>
          <a:bodyPr wrap="square" rtlCol="0">
            <a:spAutoFit/>
          </a:bodyPr>
          <a:lstStyle/>
          <a:p>
            <a:r>
              <a:rPr lang="en-GB" dirty="0">
                <a:solidFill>
                  <a:schemeClr val="tx2"/>
                </a:solidFill>
              </a:rPr>
              <a:t>10</a:t>
            </a:r>
          </a:p>
        </p:txBody>
      </p:sp>
      <p:sp>
        <p:nvSpPr>
          <p:cNvPr id="32" name="TextBox 31">
            <a:extLst>
              <a:ext uri="{FF2B5EF4-FFF2-40B4-BE49-F238E27FC236}">
                <a16:creationId xmlns:a16="http://schemas.microsoft.com/office/drawing/2014/main" id="{B2576E45-1DD9-4BB7-9DFF-1FB81945B1D5}"/>
              </a:ext>
            </a:extLst>
          </p:cNvPr>
          <p:cNvSpPr txBox="1"/>
          <p:nvPr/>
        </p:nvSpPr>
        <p:spPr>
          <a:xfrm>
            <a:off x="6080833" y="6009376"/>
            <a:ext cx="430008" cy="369332"/>
          </a:xfrm>
          <a:prstGeom prst="rect">
            <a:avLst/>
          </a:prstGeom>
          <a:noFill/>
        </p:spPr>
        <p:txBody>
          <a:bodyPr wrap="square" rtlCol="0">
            <a:spAutoFit/>
          </a:bodyPr>
          <a:lstStyle/>
          <a:p>
            <a:r>
              <a:rPr lang="en-GB" dirty="0">
                <a:solidFill>
                  <a:schemeClr val="tx2"/>
                </a:solidFill>
              </a:rPr>
              <a:t>-1</a:t>
            </a:r>
          </a:p>
        </p:txBody>
      </p:sp>
      <p:sp>
        <p:nvSpPr>
          <p:cNvPr id="33" name="TextBox 32">
            <a:extLst>
              <a:ext uri="{FF2B5EF4-FFF2-40B4-BE49-F238E27FC236}">
                <a16:creationId xmlns:a16="http://schemas.microsoft.com/office/drawing/2014/main" id="{200EE2FD-F8FC-4994-9263-F62D58212690}"/>
              </a:ext>
            </a:extLst>
          </p:cNvPr>
          <p:cNvSpPr txBox="1"/>
          <p:nvPr/>
        </p:nvSpPr>
        <p:spPr>
          <a:xfrm>
            <a:off x="5655116" y="6018279"/>
            <a:ext cx="430008" cy="369332"/>
          </a:xfrm>
          <a:prstGeom prst="rect">
            <a:avLst/>
          </a:prstGeom>
          <a:noFill/>
        </p:spPr>
        <p:txBody>
          <a:bodyPr wrap="square" rtlCol="0">
            <a:spAutoFit/>
          </a:bodyPr>
          <a:lstStyle/>
          <a:p>
            <a:r>
              <a:rPr lang="en-GB" dirty="0">
                <a:solidFill>
                  <a:schemeClr val="tx2"/>
                </a:solidFill>
              </a:rPr>
              <a:t>-2</a:t>
            </a:r>
          </a:p>
        </p:txBody>
      </p:sp>
      <p:sp>
        <p:nvSpPr>
          <p:cNvPr id="34" name="TextBox 33">
            <a:extLst>
              <a:ext uri="{FF2B5EF4-FFF2-40B4-BE49-F238E27FC236}">
                <a16:creationId xmlns:a16="http://schemas.microsoft.com/office/drawing/2014/main" id="{CE35BD74-BC96-4D83-BBD0-478E1683ABD9}"/>
              </a:ext>
            </a:extLst>
          </p:cNvPr>
          <p:cNvSpPr txBox="1"/>
          <p:nvPr/>
        </p:nvSpPr>
        <p:spPr>
          <a:xfrm>
            <a:off x="5224957" y="6015929"/>
            <a:ext cx="430008" cy="369332"/>
          </a:xfrm>
          <a:prstGeom prst="rect">
            <a:avLst/>
          </a:prstGeom>
          <a:noFill/>
        </p:spPr>
        <p:txBody>
          <a:bodyPr wrap="square" rtlCol="0">
            <a:spAutoFit/>
          </a:bodyPr>
          <a:lstStyle/>
          <a:p>
            <a:r>
              <a:rPr lang="en-GB" dirty="0">
                <a:solidFill>
                  <a:schemeClr val="tx2"/>
                </a:solidFill>
              </a:rPr>
              <a:t>-3</a:t>
            </a:r>
          </a:p>
        </p:txBody>
      </p:sp>
      <p:sp>
        <p:nvSpPr>
          <p:cNvPr id="35" name="TextBox 34">
            <a:extLst>
              <a:ext uri="{FF2B5EF4-FFF2-40B4-BE49-F238E27FC236}">
                <a16:creationId xmlns:a16="http://schemas.microsoft.com/office/drawing/2014/main" id="{E33E4B0E-DD94-474F-AA38-FDA723DF0B62}"/>
              </a:ext>
            </a:extLst>
          </p:cNvPr>
          <p:cNvSpPr txBox="1"/>
          <p:nvPr/>
        </p:nvSpPr>
        <p:spPr>
          <a:xfrm>
            <a:off x="4757733" y="6009376"/>
            <a:ext cx="430008" cy="369332"/>
          </a:xfrm>
          <a:prstGeom prst="rect">
            <a:avLst/>
          </a:prstGeom>
          <a:noFill/>
        </p:spPr>
        <p:txBody>
          <a:bodyPr wrap="square" rtlCol="0">
            <a:spAutoFit/>
          </a:bodyPr>
          <a:lstStyle/>
          <a:p>
            <a:r>
              <a:rPr lang="en-GB" dirty="0">
                <a:solidFill>
                  <a:schemeClr val="tx2"/>
                </a:solidFill>
              </a:rPr>
              <a:t>-4</a:t>
            </a:r>
          </a:p>
        </p:txBody>
      </p:sp>
      <p:sp>
        <p:nvSpPr>
          <p:cNvPr id="36" name="TextBox 35">
            <a:extLst>
              <a:ext uri="{FF2B5EF4-FFF2-40B4-BE49-F238E27FC236}">
                <a16:creationId xmlns:a16="http://schemas.microsoft.com/office/drawing/2014/main" id="{5DB9BE8B-F8F1-4860-9AE8-9DE1FDAAAF53}"/>
              </a:ext>
            </a:extLst>
          </p:cNvPr>
          <p:cNvSpPr txBox="1"/>
          <p:nvPr/>
        </p:nvSpPr>
        <p:spPr>
          <a:xfrm>
            <a:off x="4322950" y="6013629"/>
            <a:ext cx="430008" cy="369332"/>
          </a:xfrm>
          <a:prstGeom prst="rect">
            <a:avLst/>
          </a:prstGeom>
          <a:noFill/>
        </p:spPr>
        <p:txBody>
          <a:bodyPr wrap="square" rtlCol="0">
            <a:spAutoFit/>
          </a:bodyPr>
          <a:lstStyle/>
          <a:p>
            <a:r>
              <a:rPr lang="en-GB" dirty="0">
                <a:solidFill>
                  <a:schemeClr val="tx2"/>
                </a:solidFill>
              </a:rPr>
              <a:t>-5</a:t>
            </a:r>
          </a:p>
        </p:txBody>
      </p:sp>
      <p:sp>
        <p:nvSpPr>
          <p:cNvPr id="37" name="TextBox 36">
            <a:extLst>
              <a:ext uri="{FF2B5EF4-FFF2-40B4-BE49-F238E27FC236}">
                <a16:creationId xmlns:a16="http://schemas.microsoft.com/office/drawing/2014/main" id="{71F14B0B-6BDF-408C-8ACB-02D366DE4CFC}"/>
              </a:ext>
            </a:extLst>
          </p:cNvPr>
          <p:cNvSpPr txBox="1"/>
          <p:nvPr/>
        </p:nvSpPr>
        <p:spPr>
          <a:xfrm>
            <a:off x="3872552" y="6015929"/>
            <a:ext cx="430008" cy="369332"/>
          </a:xfrm>
          <a:prstGeom prst="rect">
            <a:avLst/>
          </a:prstGeom>
          <a:noFill/>
        </p:spPr>
        <p:txBody>
          <a:bodyPr wrap="square" rtlCol="0">
            <a:spAutoFit/>
          </a:bodyPr>
          <a:lstStyle/>
          <a:p>
            <a:r>
              <a:rPr lang="en-GB" dirty="0">
                <a:solidFill>
                  <a:schemeClr val="tx2"/>
                </a:solidFill>
              </a:rPr>
              <a:t>-6</a:t>
            </a:r>
          </a:p>
        </p:txBody>
      </p:sp>
      <p:sp>
        <p:nvSpPr>
          <p:cNvPr id="38" name="TextBox 37">
            <a:extLst>
              <a:ext uri="{FF2B5EF4-FFF2-40B4-BE49-F238E27FC236}">
                <a16:creationId xmlns:a16="http://schemas.microsoft.com/office/drawing/2014/main" id="{A8B4BE21-62BA-4CFB-9CF1-A94704C00C19}"/>
              </a:ext>
            </a:extLst>
          </p:cNvPr>
          <p:cNvSpPr txBox="1"/>
          <p:nvPr/>
        </p:nvSpPr>
        <p:spPr>
          <a:xfrm>
            <a:off x="3457216" y="6009376"/>
            <a:ext cx="430008" cy="369332"/>
          </a:xfrm>
          <a:prstGeom prst="rect">
            <a:avLst/>
          </a:prstGeom>
          <a:noFill/>
        </p:spPr>
        <p:txBody>
          <a:bodyPr wrap="square" rtlCol="0">
            <a:spAutoFit/>
          </a:bodyPr>
          <a:lstStyle/>
          <a:p>
            <a:r>
              <a:rPr lang="en-GB" dirty="0">
                <a:solidFill>
                  <a:schemeClr val="tx2"/>
                </a:solidFill>
              </a:rPr>
              <a:t>-7</a:t>
            </a:r>
          </a:p>
        </p:txBody>
      </p:sp>
      <p:sp>
        <p:nvSpPr>
          <p:cNvPr id="39" name="TextBox 38">
            <a:extLst>
              <a:ext uri="{FF2B5EF4-FFF2-40B4-BE49-F238E27FC236}">
                <a16:creationId xmlns:a16="http://schemas.microsoft.com/office/drawing/2014/main" id="{B3A3B507-E574-4A1C-A58F-45DAF48F7E1C}"/>
              </a:ext>
            </a:extLst>
          </p:cNvPr>
          <p:cNvSpPr txBox="1"/>
          <p:nvPr/>
        </p:nvSpPr>
        <p:spPr>
          <a:xfrm>
            <a:off x="3002043" y="6015929"/>
            <a:ext cx="430008" cy="369332"/>
          </a:xfrm>
          <a:prstGeom prst="rect">
            <a:avLst/>
          </a:prstGeom>
          <a:noFill/>
        </p:spPr>
        <p:txBody>
          <a:bodyPr wrap="square" rtlCol="0">
            <a:spAutoFit/>
          </a:bodyPr>
          <a:lstStyle/>
          <a:p>
            <a:r>
              <a:rPr lang="en-GB" dirty="0">
                <a:solidFill>
                  <a:schemeClr val="tx2"/>
                </a:solidFill>
              </a:rPr>
              <a:t>-8</a:t>
            </a:r>
          </a:p>
        </p:txBody>
      </p:sp>
      <p:sp>
        <p:nvSpPr>
          <p:cNvPr id="40" name="TextBox 39">
            <a:extLst>
              <a:ext uri="{FF2B5EF4-FFF2-40B4-BE49-F238E27FC236}">
                <a16:creationId xmlns:a16="http://schemas.microsoft.com/office/drawing/2014/main" id="{821BDD48-BB88-4B2F-94CE-C5A356E1AAC4}"/>
              </a:ext>
            </a:extLst>
          </p:cNvPr>
          <p:cNvSpPr txBox="1"/>
          <p:nvPr/>
        </p:nvSpPr>
        <p:spPr>
          <a:xfrm>
            <a:off x="2579371" y="6015929"/>
            <a:ext cx="430008" cy="369332"/>
          </a:xfrm>
          <a:prstGeom prst="rect">
            <a:avLst/>
          </a:prstGeom>
          <a:noFill/>
        </p:spPr>
        <p:txBody>
          <a:bodyPr wrap="square" rtlCol="0">
            <a:spAutoFit/>
          </a:bodyPr>
          <a:lstStyle/>
          <a:p>
            <a:r>
              <a:rPr lang="en-GB" dirty="0">
                <a:solidFill>
                  <a:schemeClr val="tx2"/>
                </a:solidFill>
              </a:rPr>
              <a:t>-9</a:t>
            </a:r>
          </a:p>
        </p:txBody>
      </p:sp>
      <p:sp>
        <p:nvSpPr>
          <p:cNvPr id="41" name="TextBox 40">
            <a:extLst>
              <a:ext uri="{FF2B5EF4-FFF2-40B4-BE49-F238E27FC236}">
                <a16:creationId xmlns:a16="http://schemas.microsoft.com/office/drawing/2014/main" id="{C1AB56EB-C3A0-45C2-877D-F3222CC4368D}"/>
              </a:ext>
            </a:extLst>
          </p:cNvPr>
          <p:cNvSpPr txBox="1"/>
          <p:nvPr/>
        </p:nvSpPr>
        <p:spPr>
          <a:xfrm>
            <a:off x="2010319" y="6009376"/>
            <a:ext cx="559139" cy="369332"/>
          </a:xfrm>
          <a:prstGeom prst="rect">
            <a:avLst/>
          </a:prstGeom>
          <a:noFill/>
        </p:spPr>
        <p:txBody>
          <a:bodyPr wrap="square" rtlCol="0">
            <a:spAutoFit/>
          </a:bodyPr>
          <a:lstStyle/>
          <a:p>
            <a:r>
              <a:rPr lang="en-GB" dirty="0">
                <a:solidFill>
                  <a:schemeClr val="tx2"/>
                </a:solidFill>
              </a:rPr>
              <a:t>-10</a:t>
            </a:r>
          </a:p>
        </p:txBody>
      </p:sp>
      <p:sp>
        <p:nvSpPr>
          <p:cNvPr id="42" name="TextBox 41">
            <a:extLst>
              <a:ext uri="{FF2B5EF4-FFF2-40B4-BE49-F238E27FC236}">
                <a16:creationId xmlns:a16="http://schemas.microsoft.com/office/drawing/2014/main" id="{39B76EC4-EC3E-4C30-A641-7317DC36A8A0}"/>
              </a:ext>
            </a:extLst>
          </p:cNvPr>
          <p:cNvSpPr txBox="1"/>
          <p:nvPr/>
        </p:nvSpPr>
        <p:spPr>
          <a:xfrm>
            <a:off x="6654939" y="5943944"/>
            <a:ext cx="430008" cy="369332"/>
          </a:xfrm>
          <a:prstGeom prst="rect">
            <a:avLst/>
          </a:prstGeom>
          <a:noFill/>
        </p:spPr>
        <p:txBody>
          <a:bodyPr wrap="square" rtlCol="0">
            <a:spAutoFit/>
          </a:bodyPr>
          <a:lstStyle/>
          <a:p>
            <a:r>
              <a:rPr lang="en-GB" dirty="0">
                <a:solidFill>
                  <a:schemeClr val="tx2"/>
                </a:solidFill>
              </a:rPr>
              <a:t>0</a:t>
            </a:r>
          </a:p>
        </p:txBody>
      </p:sp>
      <p:sp>
        <p:nvSpPr>
          <p:cNvPr id="43" name="TextBox 42">
            <a:extLst>
              <a:ext uri="{FF2B5EF4-FFF2-40B4-BE49-F238E27FC236}">
                <a16:creationId xmlns:a16="http://schemas.microsoft.com/office/drawing/2014/main" id="{38E0501E-0A63-45F9-BAE4-7ED165F4CEAD}"/>
              </a:ext>
            </a:extLst>
          </p:cNvPr>
          <p:cNvSpPr txBox="1"/>
          <p:nvPr/>
        </p:nvSpPr>
        <p:spPr>
          <a:xfrm>
            <a:off x="7377535" y="1756045"/>
            <a:ext cx="4307646" cy="3170099"/>
          </a:xfrm>
          <a:prstGeom prst="rect">
            <a:avLst/>
          </a:prstGeom>
          <a:noFill/>
        </p:spPr>
        <p:txBody>
          <a:bodyPr wrap="square" rtlCol="0">
            <a:spAutoFit/>
          </a:bodyPr>
          <a:lstStyle/>
          <a:p>
            <a:r>
              <a:rPr lang="en-GB" sz="2000" dirty="0">
                <a:solidFill>
                  <a:srgbClr val="C00000"/>
                </a:solidFill>
              </a:rPr>
              <a:t>What are the coordinates of the vertices of the rectangle?</a:t>
            </a:r>
          </a:p>
          <a:p>
            <a:endParaRPr lang="en-GB" sz="2000" dirty="0">
              <a:solidFill>
                <a:srgbClr val="C00000"/>
              </a:solidFill>
            </a:endParaRPr>
          </a:p>
          <a:p>
            <a:r>
              <a:rPr lang="en-GB" sz="2000" dirty="0">
                <a:solidFill>
                  <a:srgbClr val="C00000"/>
                </a:solidFill>
              </a:rPr>
              <a:t>(    ,    )</a:t>
            </a:r>
          </a:p>
          <a:p>
            <a:endParaRPr lang="en-GB" sz="2000" dirty="0">
              <a:solidFill>
                <a:srgbClr val="C00000"/>
              </a:solidFill>
            </a:endParaRPr>
          </a:p>
          <a:p>
            <a:r>
              <a:rPr lang="en-GB" sz="2000" dirty="0">
                <a:solidFill>
                  <a:srgbClr val="C00000"/>
                </a:solidFill>
              </a:rPr>
              <a:t>(    ,    )</a:t>
            </a:r>
          </a:p>
          <a:p>
            <a:endParaRPr lang="en-GB" sz="2000" dirty="0">
              <a:solidFill>
                <a:srgbClr val="C00000"/>
              </a:solidFill>
            </a:endParaRPr>
          </a:p>
          <a:p>
            <a:r>
              <a:rPr lang="en-GB" sz="2000" dirty="0">
                <a:solidFill>
                  <a:srgbClr val="C00000"/>
                </a:solidFill>
              </a:rPr>
              <a:t>(    ,    )</a:t>
            </a:r>
          </a:p>
          <a:p>
            <a:endParaRPr lang="en-GB" sz="2000" dirty="0">
              <a:solidFill>
                <a:srgbClr val="C00000"/>
              </a:solidFill>
            </a:endParaRPr>
          </a:p>
          <a:p>
            <a:r>
              <a:rPr lang="en-GB" sz="2000" dirty="0">
                <a:solidFill>
                  <a:srgbClr val="C00000"/>
                </a:solidFill>
              </a:rPr>
              <a:t>(    ,    )</a:t>
            </a:r>
            <a:endParaRPr lang="en-GB" sz="2000" dirty="0">
              <a:solidFill>
                <a:srgbClr val="00B050"/>
              </a:solidFill>
            </a:endParaRPr>
          </a:p>
        </p:txBody>
      </p:sp>
      <p:pic>
        <p:nvPicPr>
          <p:cNvPr id="49" name="Picture 48">
            <a:extLst>
              <a:ext uri="{FF2B5EF4-FFF2-40B4-BE49-F238E27FC236}">
                <a16:creationId xmlns:a16="http://schemas.microsoft.com/office/drawing/2014/main" id="{73F43F75-C45E-475B-8E4C-0FEC87A90F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565" y="5541697"/>
            <a:ext cx="1442518" cy="1071177"/>
          </a:xfrm>
          <a:prstGeom prst="rect">
            <a:avLst/>
          </a:prstGeom>
        </p:spPr>
      </p:pic>
      <p:sp>
        <p:nvSpPr>
          <p:cNvPr id="2" name="Rectangle 1">
            <a:extLst>
              <a:ext uri="{FF2B5EF4-FFF2-40B4-BE49-F238E27FC236}">
                <a16:creationId xmlns:a16="http://schemas.microsoft.com/office/drawing/2014/main" id="{3F75D04D-0F0C-4D0D-ADD1-00EF3FBAF58F}"/>
              </a:ext>
            </a:extLst>
          </p:cNvPr>
          <p:cNvSpPr/>
          <p:nvPr/>
        </p:nvSpPr>
        <p:spPr>
          <a:xfrm>
            <a:off x="4915809" y="4611685"/>
            <a:ext cx="1740909" cy="4678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标题 57345">
            <a:extLst>
              <a:ext uri="{FF2B5EF4-FFF2-40B4-BE49-F238E27FC236}">
                <a16:creationId xmlns:a16="http://schemas.microsoft.com/office/drawing/2014/main" id="{99E8DD99-B122-47CC-8987-E9587887462E}"/>
              </a:ext>
            </a:extLst>
          </p:cNvPr>
          <p:cNvSpPr txBox="1">
            <a:spLocks noChangeArrowheads="1"/>
          </p:cNvSpPr>
          <p:nvPr/>
        </p:nvSpPr>
        <p:spPr>
          <a:xfrm>
            <a:off x="316328" y="287224"/>
            <a:ext cx="10336876" cy="10543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a:lstStyle>
          <a:p>
            <a:r>
              <a:rPr lang="en-GB" altLang="zh-CN" dirty="0">
                <a:solidFill>
                  <a:srgbClr val="C00000"/>
                </a:solidFill>
              </a:rPr>
              <a:t>Plotting these coordinates</a:t>
            </a:r>
            <a:endParaRPr lang="zh-CN" altLang="en-US" dirty="0">
              <a:solidFill>
                <a:srgbClr val="C00000"/>
              </a:solidFill>
            </a:endParaRPr>
          </a:p>
        </p:txBody>
      </p:sp>
      <p:sp>
        <p:nvSpPr>
          <p:cNvPr id="3" name="TextBox 2">
            <a:extLst>
              <a:ext uri="{FF2B5EF4-FFF2-40B4-BE49-F238E27FC236}">
                <a16:creationId xmlns:a16="http://schemas.microsoft.com/office/drawing/2014/main" id="{D9634582-1873-4954-8367-446EC30D1966}"/>
              </a:ext>
            </a:extLst>
          </p:cNvPr>
          <p:cNvSpPr txBox="1"/>
          <p:nvPr/>
        </p:nvSpPr>
        <p:spPr>
          <a:xfrm>
            <a:off x="8357191" y="2665384"/>
            <a:ext cx="1977656" cy="2246769"/>
          </a:xfrm>
          <a:prstGeom prst="rect">
            <a:avLst/>
          </a:prstGeom>
          <a:noFill/>
        </p:spPr>
        <p:txBody>
          <a:bodyPr wrap="square" rtlCol="0">
            <a:spAutoFit/>
          </a:bodyPr>
          <a:lstStyle/>
          <a:p>
            <a:r>
              <a:rPr lang="en-GB" sz="2000" dirty="0">
                <a:solidFill>
                  <a:srgbClr val="00B050"/>
                </a:solidFill>
              </a:rPr>
              <a:t>(-4, 2)</a:t>
            </a:r>
          </a:p>
          <a:p>
            <a:endParaRPr lang="en-GB" sz="2000" dirty="0">
              <a:solidFill>
                <a:srgbClr val="00B050"/>
              </a:solidFill>
            </a:endParaRPr>
          </a:p>
          <a:p>
            <a:r>
              <a:rPr lang="en-GB" sz="2000" dirty="0">
                <a:solidFill>
                  <a:srgbClr val="00B050"/>
                </a:solidFill>
              </a:rPr>
              <a:t>(-4, 3)</a:t>
            </a:r>
          </a:p>
          <a:p>
            <a:endParaRPr lang="en-GB" sz="2000" dirty="0">
              <a:solidFill>
                <a:srgbClr val="00B050"/>
              </a:solidFill>
            </a:endParaRPr>
          </a:p>
          <a:p>
            <a:r>
              <a:rPr lang="en-GB" sz="2000" dirty="0">
                <a:solidFill>
                  <a:srgbClr val="00B050"/>
                </a:solidFill>
              </a:rPr>
              <a:t>(0, 2)</a:t>
            </a:r>
          </a:p>
          <a:p>
            <a:endParaRPr lang="en-GB" sz="2000" dirty="0">
              <a:solidFill>
                <a:srgbClr val="00B050"/>
              </a:solidFill>
            </a:endParaRPr>
          </a:p>
          <a:p>
            <a:r>
              <a:rPr lang="en-GB" sz="2000" dirty="0">
                <a:solidFill>
                  <a:srgbClr val="00B050"/>
                </a:solidFill>
              </a:rPr>
              <a:t>(0, 3)</a:t>
            </a:r>
          </a:p>
        </p:txBody>
      </p:sp>
    </p:spTree>
    <p:extLst>
      <p:ext uri="{BB962C8B-B14F-4D97-AF65-F5344CB8AC3E}">
        <p14:creationId xmlns:p14="http://schemas.microsoft.com/office/powerpoint/2010/main" val="3309383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wipe(down)">
                                      <p:cBhvr>
                                        <p:cTn id="7" dur="500"/>
                                        <p:tgtEl>
                                          <p:spTgt spid="1536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wipe(down)">
                                      <p:cBhvr>
                                        <p:cTn id="12" dur="500"/>
                                        <p:tgtEl>
                                          <p:spTgt spid="4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3">
                                            <p:txEl>
                                              <p:pRg st="0" end="0"/>
                                            </p:txEl>
                                          </p:spTgt>
                                        </p:tgtEl>
                                        <p:attrNameLst>
                                          <p:attrName>style.visibility</p:attrName>
                                        </p:attrNameLst>
                                      </p:cBhvr>
                                      <p:to>
                                        <p:strVal val="visible"/>
                                      </p:to>
                                    </p:set>
                                    <p:animEffect transition="in" filter="wipe(down)">
                                      <p:cBhvr>
                                        <p:cTn id="17" dur="500"/>
                                        <p:tgtEl>
                                          <p:spTgt spid="4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3">
                                            <p:txEl>
                                              <p:pRg st="2" end="2"/>
                                            </p:txEl>
                                          </p:spTgt>
                                        </p:tgtEl>
                                        <p:attrNameLst>
                                          <p:attrName>style.visibility</p:attrName>
                                        </p:attrNameLst>
                                      </p:cBhvr>
                                      <p:to>
                                        <p:strVal val="visible"/>
                                      </p:to>
                                    </p:set>
                                    <p:animEffect transition="in" filter="wipe(down)">
                                      <p:cBhvr>
                                        <p:cTn id="27" dur="500"/>
                                        <p:tgtEl>
                                          <p:spTgt spid="4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43">
                                            <p:txEl>
                                              <p:pRg st="4" end="4"/>
                                            </p:txEl>
                                          </p:spTgt>
                                        </p:tgtEl>
                                        <p:attrNameLst>
                                          <p:attrName>style.visibility</p:attrName>
                                        </p:attrNameLst>
                                      </p:cBhvr>
                                      <p:to>
                                        <p:strVal val="visible"/>
                                      </p:to>
                                    </p:set>
                                    <p:animEffect transition="in" filter="wipe(down)">
                                      <p:cBhvr>
                                        <p:cTn id="32" dur="500"/>
                                        <p:tgtEl>
                                          <p:spTgt spid="4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43">
                                            <p:txEl>
                                              <p:pRg st="6" end="6"/>
                                            </p:txEl>
                                          </p:spTgt>
                                        </p:tgtEl>
                                        <p:attrNameLst>
                                          <p:attrName>style.visibility</p:attrName>
                                        </p:attrNameLst>
                                      </p:cBhvr>
                                      <p:to>
                                        <p:strVal val="visible"/>
                                      </p:to>
                                    </p:set>
                                    <p:animEffect transition="in" filter="wipe(down)">
                                      <p:cBhvr>
                                        <p:cTn id="37" dur="500"/>
                                        <p:tgtEl>
                                          <p:spTgt spid="4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43">
                                            <p:txEl>
                                              <p:pRg st="8" end="8"/>
                                            </p:txEl>
                                          </p:spTgt>
                                        </p:tgtEl>
                                        <p:attrNameLst>
                                          <p:attrName>style.visibility</p:attrName>
                                        </p:attrNameLst>
                                      </p:cBhvr>
                                      <p:to>
                                        <p:strVal val="visible"/>
                                      </p:to>
                                    </p:set>
                                    <p:animEffect transition="in" filter="wipe(down)">
                                      <p:cBhvr>
                                        <p:cTn id="42" dur="500"/>
                                        <p:tgtEl>
                                          <p:spTgt spid="43">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wipe(down)">
                                      <p:cBhvr>
                                        <p:cTn id="47" dur="500"/>
                                        <p:tgtEl>
                                          <p:spTgt spid="4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wipe(up)">
                                      <p:cBhvr>
                                        <p:cTn id="5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p:bldP spid="43" grpId="0"/>
      <p:bldP spid="2" grpId="0" animBg="1"/>
      <p:bldP spid="44"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标题 57345"/>
          <p:cNvSpPr>
            <a:spLocks noGrp="1" noChangeArrowheads="1"/>
          </p:cNvSpPr>
          <p:nvPr>
            <p:ph type="title"/>
          </p:nvPr>
        </p:nvSpPr>
        <p:spPr>
          <a:xfrm>
            <a:off x="316328" y="-50278"/>
            <a:ext cx="6867525" cy="1600200"/>
          </a:xfrm>
        </p:spPr>
        <p:txBody>
          <a:bodyPr/>
          <a:lstStyle/>
          <a:p>
            <a:pPr eaLnBrk="1" hangingPunct="1"/>
            <a:r>
              <a:rPr lang="en-GB" altLang="zh-CN" i="1" dirty="0">
                <a:solidFill>
                  <a:srgbClr val="C00000"/>
                </a:solidFill>
              </a:rPr>
              <a:t>Recap</a:t>
            </a:r>
            <a:endParaRPr lang="zh-CN" altLang="en-US" i="1" dirty="0">
              <a:solidFill>
                <a:srgbClr val="C00000"/>
              </a:solidFill>
            </a:endParaRPr>
          </a:p>
        </p:txBody>
      </p:sp>
      <p:sp>
        <p:nvSpPr>
          <p:cNvPr id="57347" name="文本占位符 57346"/>
          <p:cNvSpPr>
            <a:spLocks noGrp="1" noChangeArrowheads="1"/>
          </p:cNvSpPr>
          <p:nvPr>
            <p:ph type="body" sz="half" idx="1"/>
          </p:nvPr>
        </p:nvSpPr>
        <p:spPr>
          <a:xfrm>
            <a:off x="755374" y="1549922"/>
            <a:ext cx="10695408" cy="4258596"/>
          </a:xfrm>
        </p:spPr>
        <p:txBody>
          <a:bodyPr>
            <a:normAutofit fontScale="92500" lnSpcReduction="10000"/>
          </a:bodyPr>
          <a:lstStyle/>
          <a:p>
            <a:pPr algn="ctr" eaLnBrk="1" hangingPunct="1">
              <a:buFont typeface="Arial" charset="0"/>
              <a:buNone/>
            </a:pPr>
            <a:r>
              <a:rPr lang="en-GB" altLang="zh-CN" sz="4000" i="1" dirty="0">
                <a:solidFill>
                  <a:schemeClr val="tx2"/>
                </a:solidFill>
              </a:rPr>
              <a:t>Remember to start with the x-axis first, which is the horizonal line at the bottom, before moving on the y-axis, which the vertical line in the middle of the grid.</a:t>
            </a:r>
          </a:p>
          <a:p>
            <a:pPr algn="ctr" eaLnBrk="1" hangingPunct="1">
              <a:buFont typeface="Arial" charset="0"/>
              <a:buNone/>
            </a:pPr>
            <a:endParaRPr lang="en-GB" altLang="zh-CN" sz="4000" i="1" dirty="0">
              <a:solidFill>
                <a:schemeClr val="tx2"/>
              </a:solidFill>
            </a:endParaRPr>
          </a:p>
          <a:p>
            <a:pPr algn="ctr" eaLnBrk="1" hangingPunct="1">
              <a:buFont typeface="Arial" charset="0"/>
              <a:buNone/>
            </a:pPr>
            <a:r>
              <a:rPr lang="en-US" altLang="zh-CN" sz="4000" i="1" dirty="0">
                <a:solidFill>
                  <a:schemeClr val="tx2"/>
                </a:solidFill>
              </a:rPr>
              <a:t>Always start from the origin of the axis, can anyone write down the coordinate of the origin of the axis?</a:t>
            </a:r>
          </a:p>
          <a:p>
            <a:pPr algn="ctr" eaLnBrk="1" hangingPunct="1">
              <a:buFont typeface="Arial" charset="0"/>
              <a:buNone/>
            </a:pPr>
            <a:endParaRPr lang="en-US" altLang="zh-CN" sz="4000" i="1" dirty="0">
              <a:solidFill>
                <a:schemeClr val="tx2"/>
              </a:solidFill>
            </a:endParaRPr>
          </a:p>
          <a:p>
            <a:pPr algn="ctr" eaLnBrk="1" hangingPunct="1">
              <a:buFont typeface="Arial" charset="0"/>
              <a:buNone/>
            </a:pPr>
            <a:r>
              <a:rPr lang="en-US" altLang="zh-CN" sz="4000" i="1" dirty="0">
                <a:solidFill>
                  <a:schemeClr val="tx2"/>
                </a:solidFill>
              </a:rPr>
              <a:t>(0, 0).</a:t>
            </a:r>
            <a:r>
              <a:rPr lang="zh-CN" altLang="en-US" sz="2800" dirty="0"/>
              <a:t> </a:t>
            </a:r>
            <a:endParaRPr lang="en-US" altLang="zh-CN" sz="2800" dirty="0"/>
          </a:p>
        </p:txBody>
      </p:sp>
    </p:spTree>
    <p:extLst>
      <p:ext uri="{BB962C8B-B14F-4D97-AF65-F5344CB8AC3E}">
        <p14:creationId xmlns:p14="http://schemas.microsoft.com/office/powerpoint/2010/main" val="10407544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wipe(down)">
                                      <p:cBhvr>
                                        <p:cTn id="7" dur="500"/>
                                        <p:tgtEl>
                                          <p:spTgt spid="1536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7347">
                                            <p:txEl>
                                              <p:pRg st="0" end="0"/>
                                            </p:txEl>
                                          </p:spTgt>
                                        </p:tgtEl>
                                        <p:attrNameLst>
                                          <p:attrName>style.visibility</p:attrName>
                                        </p:attrNameLst>
                                      </p:cBhvr>
                                      <p:to>
                                        <p:strVal val="visible"/>
                                      </p:to>
                                    </p:set>
                                    <p:animEffect transition="in" filter="blinds(horizontal)">
                                      <p:cBhvr>
                                        <p:cTn id="12" dur="500"/>
                                        <p:tgtEl>
                                          <p:spTgt spid="5734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7347">
                                            <p:txEl>
                                              <p:pRg st="2" end="2"/>
                                            </p:txEl>
                                          </p:spTgt>
                                        </p:tgtEl>
                                        <p:attrNameLst>
                                          <p:attrName>style.visibility</p:attrName>
                                        </p:attrNameLst>
                                      </p:cBhvr>
                                      <p:to>
                                        <p:strVal val="visible"/>
                                      </p:to>
                                    </p:set>
                                    <p:animEffect transition="in" filter="blinds(horizontal)">
                                      <p:cBhvr>
                                        <p:cTn id="17" dur="500"/>
                                        <p:tgtEl>
                                          <p:spTgt spid="5734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7347">
                                            <p:txEl>
                                              <p:pRg st="4" end="4"/>
                                            </p:txEl>
                                          </p:spTgt>
                                        </p:tgtEl>
                                        <p:attrNameLst>
                                          <p:attrName>style.visibility</p:attrName>
                                        </p:attrNameLst>
                                      </p:cBhvr>
                                      <p:to>
                                        <p:strVal val="visible"/>
                                      </p:to>
                                    </p:set>
                                    <p:animEffect transition="in" filter="blinds(horizontal)">
                                      <p:cBhvr>
                                        <p:cTn id="22" dur="500"/>
                                        <p:tgtEl>
                                          <p:spTgt spid="5734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标题 57345"/>
          <p:cNvSpPr>
            <a:spLocks noGrp="1" noChangeArrowheads="1"/>
          </p:cNvSpPr>
          <p:nvPr>
            <p:ph type="title"/>
          </p:nvPr>
        </p:nvSpPr>
        <p:spPr>
          <a:xfrm>
            <a:off x="316328" y="284085"/>
            <a:ext cx="10336876" cy="1054386"/>
          </a:xfrm>
        </p:spPr>
        <p:txBody>
          <a:bodyPr>
            <a:normAutofit/>
          </a:bodyPr>
          <a:lstStyle/>
          <a:p>
            <a:pPr eaLnBrk="1" hangingPunct="1"/>
            <a:r>
              <a:rPr lang="en-GB" altLang="zh-CN" dirty="0">
                <a:solidFill>
                  <a:srgbClr val="C00000"/>
                </a:solidFill>
              </a:rPr>
              <a:t>Task 1</a:t>
            </a:r>
            <a:endParaRPr lang="zh-CN" altLang="en-US" dirty="0">
              <a:solidFill>
                <a:srgbClr val="C00000"/>
              </a:solidFill>
            </a:endParaRPr>
          </a:p>
        </p:txBody>
      </p:sp>
      <p:sp>
        <p:nvSpPr>
          <p:cNvPr id="10" name="TextBox 9">
            <a:extLst>
              <a:ext uri="{FF2B5EF4-FFF2-40B4-BE49-F238E27FC236}">
                <a16:creationId xmlns:a16="http://schemas.microsoft.com/office/drawing/2014/main" id="{04CE7FFC-72BF-48A4-9817-38A1DA5DB9C1}"/>
              </a:ext>
            </a:extLst>
          </p:cNvPr>
          <p:cNvSpPr txBox="1"/>
          <p:nvPr/>
        </p:nvSpPr>
        <p:spPr>
          <a:xfrm>
            <a:off x="700296" y="1592456"/>
            <a:ext cx="9952908" cy="4401205"/>
          </a:xfrm>
          <a:prstGeom prst="rect">
            <a:avLst/>
          </a:prstGeom>
          <a:noFill/>
          <a:ln>
            <a:noFill/>
          </a:ln>
        </p:spPr>
        <p:txBody>
          <a:bodyPr wrap="square" rtlCol="0">
            <a:spAutoFit/>
          </a:bodyPr>
          <a:lstStyle/>
          <a:p>
            <a:r>
              <a:rPr lang="en-GB" sz="2800" dirty="0"/>
              <a:t>Using the blank </a:t>
            </a:r>
            <a:r>
              <a:rPr lang="en-GB" sz="2800" dirty="0" smtClean="0"/>
              <a:t>grid of the first </a:t>
            </a:r>
            <a:r>
              <a:rPr lang="en-GB" sz="2800" dirty="0"/>
              <a:t>quadrant </a:t>
            </a:r>
            <a:r>
              <a:rPr lang="en-GB" sz="2800" dirty="0" smtClean="0"/>
              <a:t>on </a:t>
            </a:r>
            <a:r>
              <a:rPr lang="en-GB" sz="2800" dirty="0"/>
              <a:t>the next slide</a:t>
            </a:r>
            <a:r>
              <a:rPr lang="en-GB" sz="2800" dirty="0" smtClean="0"/>
              <a:t>, </a:t>
            </a:r>
            <a:r>
              <a:rPr lang="en-GB" sz="2800" dirty="0"/>
              <a:t>draw these shapes</a:t>
            </a:r>
            <a:r>
              <a:rPr lang="en-GB" sz="2800" dirty="0" smtClean="0"/>
              <a:t>. Write down the coordinate for their vertices. </a:t>
            </a:r>
            <a:endParaRPr lang="en-GB" sz="2800" dirty="0"/>
          </a:p>
          <a:p>
            <a:endParaRPr lang="en-GB" sz="2800" dirty="0"/>
          </a:p>
          <a:p>
            <a:pPr algn="ctr"/>
            <a:r>
              <a:rPr lang="en-GB" sz="2800" dirty="0"/>
              <a:t>A rectangle</a:t>
            </a:r>
          </a:p>
          <a:p>
            <a:pPr algn="ctr"/>
            <a:endParaRPr lang="en-GB" sz="2800" dirty="0"/>
          </a:p>
          <a:p>
            <a:pPr algn="ctr"/>
            <a:r>
              <a:rPr lang="en-GB" sz="2800" dirty="0"/>
              <a:t>A square</a:t>
            </a:r>
          </a:p>
          <a:p>
            <a:pPr algn="ctr"/>
            <a:endParaRPr lang="en-GB" sz="2800" dirty="0"/>
          </a:p>
          <a:p>
            <a:pPr algn="ctr"/>
            <a:r>
              <a:rPr lang="en-GB" sz="2800" dirty="0"/>
              <a:t>A triangle</a:t>
            </a:r>
          </a:p>
          <a:p>
            <a:endParaRPr lang="en-GB" sz="2800" dirty="0"/>
          </a:p>
          <a:p>
            <a:endParaRPr lang="en-GB" sz="2800" dirty="0"/>
          </a:p>
        </p:txBody>
      </p:sp>
      <p:pic>
        <p:nvPicPr>
          <p:cNvPr id="12" name="Picture 11">
            <a:extLst>
              <a:ext uri="{FF2B5EF4-FFF2-40B4-BE49-F238E27FC236}">
                <a16:creationId xmlns:a16="http://schemas.microsoft.com/office/drawing/2014/main" id="{CA50E487-1293-432F-9BD1-E676B20D48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4096" y="222485"/>
            <a:ext cx="1299108" cy="964684"/>
          </a:xfrm>
          <a:prstGeom prst="rect">
            <a:avLst/>
          </a:prstGeom>
        </p:spPr>
      </p:pic>
    </p:spTree>
    <p:extLst>
      <p:ext uri="{BB962C8B-B14F-4D97-AF65-F5344CB8AC3E}">
        <p14:creationId xmlns:p14="http://schemas.microsoft.com/office/powerpoint/2010/main" val="3066609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wipe(down)">
                                      <p:cBhvr>
                                        <p:cTn id="7" dur="500"/>
                                        <p:tgtEl>
                                          <p:spTgt spid="1536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down)">
                                      <p:cBhvr>
                                        <p:cTn id="12" dur="500"/>
                                        <p:tgtEl>
                                          <p:spTgt spid="10">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animEffect transition="in" filter="wipe(down)">
                                      <p:cBhvr>
                                        <p:cTn id="15" dur="500"/>
                                        <p:tgtEl>
                                          <p:spTgt spid="10">
                                            <p:txEl>
                                              <p:pRg st="2" end="2"/>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10">
                                            <p:txEl>
                                              <p:pRg st="4" end="4"/>
                                            </p:txEl>
                                          </p:spTgt>
                                        </p:tgtEl>
                                        <p:attrNameLst>
                                          <p:attrName>style.visibility</p:attrName>
                                        </p:attrNameLst>
                                      </p:cBhvr>
                                      <p:to>
                                        <p:strVal val="visible"/>
                                      </p:to>
                                    </p:set>
                                    <p:animEffect transition="in" filter="wipe(down)">
                                      <p:cBhvr>
                                        <p:cTn id="18" dur="500"/>
                                        <p:tgtEl>
                                          <p:spTgt spid="10">
                                            <p:txEl>
                                              <p:pRg st="4" end="4"/>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10">
                                            <p:txEl>
                                              <p:pRg st="6" end="6"/>
                                            </p:txEl>
                                          </p:spTgt>
                                        </p:tgtEl>
                                        <p:attrNameLst>
                                          <p:attrName>style.visibility</p:attrName>
                                        </p:attrNameLst>
                                      </p:cBhvr>
                                      <p:to>
                                        <p:strVal val="visible"/>
                                      </p:to>
                                    </p:set>
                                    <p:animEffect transition="in" filter="wipe(down)">
                                      <p:cBhvr>
                                        <p:cTn id="21" dur="50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标题 57345"/>
          <p:cNvSpPr>
            <a:spLocks noGrp="1" noChangeArrowheads="1"/>
          </p:cNvSpPr>
          <p:nvPr>
            <p:ph type="title"/>
          </p:nvPr>
        </p:nvSpPr>
        <p:spPr>
          <a:xfrm>
            <a:off x="316328" y="284085"/>
            <a:ext cx="10336876" cy="1054386"/>
          </a:xfrm>
        </p:spPr>
        <p:txBody>
          <a:bodyPr>
            <a:normAutofit/>
          </a:bodyPr>
          <a:lstStyle/>
          <a:p>
            <a:pPr eaLnBrk="1" hangingPunct="1"/>
            <a:r>
              <a:rPr lang="en-GB" altLang="zh-CN" dirty="0">
                <a:solidFill>
                  <a:srgbClr val="C00000"/>
                </a:solidFill>
              </a:rPr>
              <a:t>Task 1</a:t>
            </a:r>
            <a:endParaRPr lang="zh-CN" altLang="en-US" dirty="0">
              <a:solidFill>
                <a:srgbClr val="C00000"/>
              </a:solidFill>
            </a:endParaRPr>
          </a:p>
        </p:txBody>
      </p:sp>
      <p:pic>
        <p:nvPicPr>
          <p:cNvPr id="12" name="Picture 11">
            <a:extLst>
              <a:ext uri="{FF2B5EF4-FFF2-40B4-BE49-F238E27FC236}">
                <a16:creationId xmlns:a16="http://schemas.microsoft.com/office/drawing/2014/main" id="{CA50E487-1293-432F-9BD1-E676B20D48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4096" y="246869"/>
            <a:ext cx="1299108" cy="964684"/>
          </a:xfrm>
          <a:prstGeom prst="rect">
            <a:avLst/>
          </a:prstGeom>
        </p:spPr>
      </p:pic>
      <p:pic>
        <p:nvPicPr>
          <p:cNvPr id="5" name="Picture 2" descr="Image result for square paper">
            <a:extLst>
              <a:ext uri="{FF2B5EF4-FFF2-40B4-BE49-F238E27FC236}">
                <a16:creationId xmlns:a16="http://schemas.microsoft.com/office/drawing/2014/main" id="{46758176-3732-4092-A7F8-7902364A44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4056164" y="1402861"/>
            <a:ext cx="3752057" cy="486031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mage result for square paper">
            <a:extLst>
              <a:ext uri="{FF2B5EF4-FFF2-40B4-BE49-F238E27FC236}">
                <a16:creationId xmlns:a16="http://schemas.microsoft.com/office/drawing/2014/main" id="{A697D4C0-D732-41EE-BB78-FAF5891717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4061381" y="522159"/>
            <a:ext cx="3752057" cy="4860316"/>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a:extLst>
              <a:ext uri="{FF2B5EF4-FFF2-40B4-BE49-F238E27FC236}">
                <a16:creationId xmlns:a16="http://schemas.microsoft.com/office/drawing/2014/main" id="{6CA0E2F6-51E7-4E2E-9DC8-31B6C097CE16}"/>
              </a:ext>
            </a:extLst>
          </p:cNvPr>
          <p:cNvCxnSpPr>
            <a:cxnSpLocks/>
          </p:cNvCxnSpPr>
          <p:nvPr/>
        </p:nvCxnSpPr>
        <p:spPr>
          <a:xfrm>
            <a:off x="3729047" y="1202387"/>
            <a:ext cx="2701" cy="439149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2E38E80-1B29-4FC1-9D7F-3BFF6DC2E9CB}"/>
              </a:ext>
            </a:extLst>
          </p:cNvPr>
          <p:cNvCxnSpPr>
            <a:cxnSpLocks/>
          </p:cNvCxnSpPr>
          <p:nvPr/>
        </p:nvCxnSpPr>
        <p:spPr>
          <a:xfrm flipH="1">
            <a:off x="3705115" y="5579027"/>
            <a:ext cx="4434452" cy="1485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3920D071-9002-480A-9936-B223C1EF3149}"/>
              </a:ext>
            </a:extLst>
          </p:cNvPr>
          <p:cNvSpPr txBox="1"/>
          <p:nvPr/>
        </p:nvSpPr>
        <p:spPr>
          <a:xfrm>
            <a:off x="2302192" y="3136983"/>
            <a:ext cx="841261" cy="369332"/>
          </a:xfrm>
          <a:prstGeom prst="rect">
            <a:avLst/>
          </a:prstGeom>
          <a:noFill/>
        </p:spPr>
        <p:txBody>
          <a:bodyPr wrap="square" rtlCol="0">
            <a:spAutoFit/>
          </a:bodyPr>
          <a:lstStyle/>
          <a:p>
            <a:r>
              <a:rPr lang="en-GB" dirty="0">
                <a:solidFill>
                  <a:schemeClr val="tx2"/>
                </a:solidFill>
              </a:rPr>
              <a:t>y-axis</a:t>
            </a:r>
          </a:p>
        </p:txBody>
      </p:sp>
      <p:sp>
        <p:nvSpPr>
          <p:cNvPr id="10" name="TextBox 9">
            <a:extLst>
              <a:ext uri="{FF2B5EF4-FFF2-40B4-BE49-F238E27FC236}">
                <a16:creationId xmlns:a16="http://schemas.microsoft.com/office/drawing/2014/main" id="{DF88C0E4-D672-47E2-9B3C-14CE49F67398}"/>
              </a:ext>
            </a:extLst>
          </p:cNvPr>
          <p:cNvSpPr txBox="1"/>
          <p:nvPr/>
        </p:nvSpPr>
        <p:spPr>
          <a:xfrm>
            <a:off x="5588555" y="5904413"/>
            <a:ext cx="841261" cy="369332"/>
          </a:xfrm>
          <a:prstGeom prst="rect">
            <a:avLst/>
          </a:prstGeom>
          <a:noFill/>
        </p:spPr>
        <p:txBody>
          <a:bodyPr wrap="square" rtlCol="0">
            <a:spAutoFit/>
          </a:bodyPr>
          <a:lstStyle/>
          <a:p>
            <a:r>
              <a:rPr lang="en-GB" dirty="0">
                <a:solidFill>
                  <a:schemeClr val="tx2"/>
                </a:solidFill>
              </a:rPr>
              <a:t>x-axis</a:t>
            </a:r>
          </a:p>
        </p:txBody>
      </p:sp>
      <p:sp>
        <p:nvSpPr>
          <p:cNvPr id="11" name="TextBox 10">
            <a:extLst>
              <a:ext uri="{FF2B5EF4-FFF2-40B4-BE49-F238E27FC236}">
                <a16:creationId xmlns:a16="http://schemas.microsoft.com/office/drawing/2014/main" id="{894D82DD-98B1-4509-89DB-B122671FF50C}"/>
              </a:ext>
            </a:extLst>
          </p:cNvPr>
          <p:cNvSpPr txBox="1"/>
          <p:nvPr/>
        </p:nvSpPr>
        <p:spPr>
          <a:xfrm>
            <a:off x="3232683" y="4957926"/>
            <a:ext cx="430008" cy="369332"/>
          </a:xfrm>
          <a:prstGeom prst="rect">
            <a:avLst/>
          </a:prstGeom>
          <a:noFill/>
        </p:spPr>
        <p:txBody>
          <a:bodyPr wrap="square" rtlCol="0">
            <a:spAutoFit/>
          </a:bodyPr>
          <a:lstStyle/>
          <a:p>
            <a:r>
              <a:rPr lang="en-GB" dirty="0">
                <a:solidFill>
                  <a:schemeClr val="tx2"/>
                </a:solidFill>
              </a:rPr>
              <a:t>1</a:t>
            </a:r>
          </a:p>
        </p:txBody>
      </p:sp>
      <p:sp>
        <p:nvSpPr>
          <p:cNvPr id="13" name="TextBox 12">
            <a:extLst>
              <a:ext uri="{FF2B5EF4-FFF2-40B4-BE49-F238E27FC236}">
                <a16:creationId xmlns:a16="http://schemas.microsoft.com/office/drawing/2014/main" id="{69D975AC-4266-4D52-9C5C-B9122B52FF14}"/>
              </a:ext>
            </a:extLst>
          </p:cNvPr>
          <p:cNvSpPr txBox="1"/>
          <p:nvPr/>
        </p:nvSpPr>
        <p:spPr>
          <a:xfrm>
            <a:off x="3222100" y="4521491"/>
            <a:ext cx="430008" cy="369332"/>
          </a:xfrm>
          <a:prstGeom prst="rect">
            <a:avLst/>
          </a:prstGeom>
          <a:noFill/>
        </p:spPr>
        <p:txBody>
          <a:bodyPr wrap="square" rtlCol="0">
            <a:spAutoFit/>
          </a:bodyPr>
          <a:lstStyle/>
          <a:p>
            <a:r>
              <a:rPr lang="en-GB" dirty="0">
                <a:solidFill>
                  <a:schemeClr val="tx2"/>
                </a:solidFill>
              </a:rPr>
              <a:t>2</a:t>
            </a:r>
          </a:p>
        </p:txBody>
      </p:sp>
      <p:sp>
        <p:nvSpPr>
          <p:cNvPr id="14" name="TextBox 13">
            <a:extLst>
              <a:ext uri="{FF2B5EF4-FFF2-40B4-BE49-F238E27FC236}">
                <a16:creationId xmlns:a16="http://schemas.microsoft.com/office/drawing/2014/main" id="{F8C30294-AA94-4193-8D27-13D95A80DFF9}"/>
              </a:ext>
            </a:extLst>
          </p:cNvPr>
          <p:cNvSpPr txBox="1"/>
          <p:nvPr/>
        </p:nvSpPr>
        <p:spPr>
          <a:xfrm>
            <a:off x="3222834" y="4085056"/>
            <a:ext cx="430008" cy="369332"/>
          </a:xfrm>
          <a:prstGeom prst="rect">
            <a:avLst/>
          </a:prstGeom>
          <a:noFill/>
        </p:spPr>
        <p:txBody>
          <a:bodyPr wrap="square" rtlCol="0">
            <a:spAutoFit/>
          </a:bodyPr>
          <a:lstStyle/>
          <a:p>
            <a:r>
              <a:rPr lang="en-GB" dirty="0">
                <a:solidFill>
                  <a:schemeClr val="tx2"/>
                </a:solidFill>
              </a:rPr>
              <a:t>3</a:t>
            </a:r>
          </a:p>
        </p:txBody>
      </p:sp>
      <p:sp>
        <p:nvSpPr>
          <p:cNvPr id="15" name="TextBox 14">
            <a:extLst>
              <a:ext uri="{FF2B5EF4-FFF2-40B4-BE49-F238E27FC236}">
                <a16:creationId xmlns:a16="http://schemas.microsoft.com/office/drawing/2014/main" id="{0C61D069-9DFA-4E67-834A-3D9F85CFED66}"/>
              </a:ext>
            </a:extLst>
          </p:cNvPr>
          <p:cNvSpPr txBox="1"/>
          <p:nvPr/>
        </p:nvSpPr>
        <p:spPr>
          <a:xfrm>
            <a:off x="3222834" y="3648621"/>
            <a:ext cx="430008" cy="369332"/>
          </a:xfrm>
          <a:prstGeom prst="rect">
            <a:avLst/>
          </a:prstGeom>
          <a:noFill/>
        </p:spPr>
        <p:txBody>
          <a:bodyPr wrap="square" rtlCol="0">
            <a:spAutoFit/>
          </a:bodyPr>
          <a:lstStyle/>
          <a:p>
            <a:r>
              <a:rPr lang="en-GB" dirty="0">
                <a:solidFill>
                  <a:schemeClr val="tx2"/>
                </a:solidFill>
              </a:rPr>
              <a:t>4</a:t>
            </a:r>
          </a:p>
        </p:txBody>
      </p:sp>
      <p:sp>
        <p:nvSpPr>
          <p:cNvPr id="16" name="TextBox 15">
            <a:extLst>
              <a:ext uri="{FF2B5EF4-FFF2-40B4-BE49-F238E27FC236}">
                <a16:creationId xmlns:a16="http://schemas.microsoft.com/office/drawing/2014/main" id="{1773B4D5-1041-44FD-8A1C-5CDAE8D0ACA7}"/>
              </a:ext>
            </a:extLst>
          </p:cNvPr>
          <p:cNvSpPr txBox="1"/>
          <p:nvPr/>
        </p:nvSpPr>
        <p:spPr>
          <a:xfrm>
            <a:off x="3232683" y="3192219"/>
            <a:ext cx="430008" cy="369332"/>
          </a:xfrm>
          <a:prstGeom prst="rect">
            <a:avLst/>
          </a:prstGeom>
          <a:noFill/>
        </p:spPr>
        <p:txBody>
          <a:bodyPr wrap="square" rtlCol="0">
            <a:spAutoFit/>
          </a:bodyPr>
          <a:lstStyle/>
          <a:p>
            <a:r>
              <a:rPr lang="en-GB" dirty="0">
                <a:solidFill>
                  <a:schemeClr val="tx2"/>
                </a:solidFill>
              </a:rPr>
              <a:t>5</a:t>
            </a:r>
          </a:p>
        </p:txBody>
      </p:sp>
      <p:sp>
        <p:nvSpPr>
          <p:cNvPr id="17" name="TextBox 16">
            <a:extLst>
              <a:ext uri="{FF2B5EF4-FFF2-40B4-BE49-F238E27FC236}">
                <a16:creationId xmlns:a16="http://schemas.microsoft.com/office/drawing/2014/main" id="{5E4F5566-E14B-4C47-B3C0-3CA6B2D557E3}"/>
              </a:ext>
            </a:extLst>
          </p:cNvPr>
          <p:cNvSpPr txBox="1"/>
          <p:nvPr/>
        </p:nvSpPr>
        <p:spPr>
          <a:xfrm>
            <a:off x="3232683" y="2767651"/>
            <a:ext cx="430008" cy="369332"/>
          </a:xfrm>
          <a:prstGeom prst="rect">
            <a:avLst/>
          </a:prstGeom>
          <a:noFill/>
        </p:spPr>
        <p:txBody>
          <a:bodyPr wrap="square" rtlCol="0">
            <a:spAutoFit/>
          </a:bodyPr>
          <a:lstStyle/>
          <a:p>
            <a:r>
              <a:rPr lang="en-GB" dirty="0">
                <a:solidFill>
                  <a:schemeClr val="tx2"/>
                </a:solidFill>
              </a:rPr>
              <a:t>6</a:t>
            </a:r>
          </a:p>
        </p:txBody>
      </p:sp>
      <p:sp>
        <p:nvSpPr>
          <p:cNvPr id="18" name="TextBox 17">
            <a:extLst>
              <a:ext uri="{FF2B5EF4-FFF2-40B4-BE49-F238E27FC236}">
                <a16:creationId xmlns:a16="http://schemas.microsoft.com/office/drawing/2014/main" id="{87D07CB4-9947-48AB-9378-9509EC2A4B08}"/>
              </a:ext>
            </a:extLst>
          </p:cNvPr>
          <p:cNvSpPr txBox="1"/>
          <p:nvPr/>
        </p:nvSpPr>
        <p:spPr>
          <a:xfrm>
            <a:off x="3222100" y="2311249"/>
            <a:ext cx="430008" cy="369332"/>
          </a:xfrm>
          <a:prstGeom prst="rect">
            <a:avLst/>
          </a:prstGeom>
          <a:noFill/>
        </p:spPr>
        <p:txBody>
          <a:bodyPr wrap="square" rtlCol="0">
            <a:spAutoFit/>
          </a:bodyPr>
          <a:lstStyle/>
          <a:p>
            <a:r>
              <a:rPr lang="en-GB" dirty="0">
                <a:solidFill>
                  <a:schemeClr val="tx2"/>
                </a:solidFill>
              </a:rPr>
              <a:t>7</a:t>
            </a:r>
          </a:p>
        </p:txBody>
      </p:sp>
      <p:sp>
        <p:nvSpPr>
          <p:cNvPr id="19" name="TextBox 18">
            <a:extLst>
              <a:ext uri="{FF2B5EF4-FFF2-40B4-BE49-F238E27FC236}">
                <a16:creationId xmlns:a16="http://schemas.microsoft.com/office/drawing/2014/main" id="{C8E765EB-1D02-4756-96C5-11BDDDB82B44}"/>
              </a:ext>
            </a:extLst>
          </p:cNvPr>
          <p:cNvSpPr txBox="1"/>
          <p:nvPr/>
        </p:nvSpPr>
        <p:spPr>
          <a:xfrm>
            <a:off x="3222100" y="1877127"/>
            <a:ext cx="430008" cy="369332"/>
          </a:xfrm>
          <a:prstGeom prst="rect">
            <a:avLst/>
          </a:prstGeom>
          <a:noFill/>
        </p:spPr>
        <p:txBody>
          <a:bodyPr wrap="square" rtlCol="0">
            <a:spAutoFit/>
          </a:bodyPr>
          <a:lstStyle/>
          <a:p>
            <a:r>
              <a:rPr lang="en-GB" dirty="0">
                <a:solidFill>
                  <a:schemeClr val="tx2"/>
                </a:solidFill>
              </a:rPr>
              <a:t>8</a:t>
            </a:r>
          </a:p>
        </p:txBody>
      </p:sp>
      <p:sp>
        <p:nvSpPr>
          <p:cNvPr id="20" name="TextBox 19">
            <a:extLst>
              <a:ext uri="{FF2B5EF4-FFF2-40B4-BE49-F238E27FC236}">
                <a16:creationId xmlns:a16="http://schemas.microsoft.com/office/drawing/2014/main" id="{BBB21C68-8927-4E4E-9445-0E4C5DAB26B9}"/>
              </a:ext>
            </a:extLst>
          </p:cNvPr>
          <p:cNvSpPr txBox="1"/>
          <p:nvPr/>
        </p:nvSpPr>
        <p:spPr>
          <a:xfrm>
            <a:off x="3224015" y="1452559"/>
            <a:ext cx="430008" cy="369332"/>
          </a:xfrm>
          <a:prstGeom prst="rect">
            <a:avLst/>
          </a:prstGeom>
          <a:noFill/>
        </p:spPr>
        <p:txBody>
          <a:bodyPr wrap="square" rtlCol="0">
            <a:spAutoFit/>
          </a:bodyPr>
          <a:lstStyle/>
          <a:p>
            <a:r>
              <a:rPr lang="en-GB" dirty="0">
                <a:solidFill>
                  <a:schemeClr val="tx2"/>
                </a:solidFill>
              </a:rPr>
              <a:t>9</a:t>
            </a:r>
          </a:p>
        </p:txBody>
      </p:sp>
      <p:sp>
        <p:nvSpPr>
          <p:cNvPr id="21" name="TextBox 20">
            <a:extLst>
              <a:ext uri="{FF2B5EF4-FFF2-40B4-BE49-F238E27FC236}">
                <a16:creationId xmlns:a16="http://schemas.microsoft.com/office/drawing/2014/main" id="{C4F06246-808B-4161-B26E-BADC830B091C}"/>
              </a:ext>
            </a:extLst>
          </p:cNvPr>
          <p:cNvSpPr txBox="1"/>
          <p:nvPr/>
        </p:nvSpPr>
        <p:spPr>
          <a:xfrm>
            <a:off x="3142932" y="1030058"/>
            <a:ext cx="430008" cy="369332"/>
          </a:xfrm>
          <a:prstGeom prst="rect">
            <a:avLst/>
          </a:prstGeom>
          <a:noFill/>
        </p:spPr>
        <p:txBody>
          <a:bodyPr wrap="square" rtlCol="0">
            <a:spAutoFit/>
          </a:bodyPr>
          <a:lstStyle/>
          <a:p>
            <a:r>
              <a:rPr lang="en-GB" dirty="0">
                <a:solidFill>
                  <a:schemeClr val="tx2"/>
                </a:solidFill>
              </a:rPr>
              <a:t>10</a:t>
            </a:r>
          </a:p>
        </p:txBody>
      </p:sp>
      <p:sp>
        <p:nvSpPr>
          <p:cNvPr id="22" name="TextBox 21">
            <a:extLst>
              <a:ext uri="{FF2B5EF4-FFF2-40B4-BE49-F238E27FC236}">
                <a16:creationId xmlns:a16="http://schemas.microsoft.com/office/drawing/2014/main" id="{8FD89A41-E258-4E1A-9603-95094BFD8CC3}"/>
              </a:ext>
            </a:extLst>
          </p:cNvPr>
          <p:cNvSpPr txBox="1"/>
          <p:nvPr/>
        </p:nvSpPr>
        <p:spPr>
          <a:xfrm>
            <a:off x="4015776" y="5654720"/>
            <a:ext cx="430008" cy="369332"/>
          </a:xfrm>
          <a:prstGeom prst="rect">
            <a:avLst/>
          </a:prstGeom>
          <a:noFill/>
        </p:spPr>
        <p:txBody>
          <a:bodyPr wrap="square" rtlCol="0">
            <a:spAutoFit/>
          </a:bodyPr>
          <a:lstStyle/>
          <a:p>
            <a:r>
              <a:rPr lang="en-GB" dirty="0">
                <a:solidFill>
                  <a:schemeClr val="tx2"/>
                </a:solidFill>
              </a:rPr>
              <a:t>1</a:t>
            </a:r>
          </a:p>
        </p:txBody>
      </p:sp>
      <p:sp>
        <p:nvSpPr>
          <p:cNvPr id="23" name="TextBox 22">
            <a:extLst>
              <a:ext uri="{FF2B5EF4-FFF2-40B4-BE49-F238E27FC236}">
                <a16:creationId xmlns:a16="http://schemas.microsoft.com/office/drawing/2014/main" id="{FD5E3B61-21D2-4BCA-9464-72BC0555FB74}"/>
              </a:ext>
            </a:extLst>
          </p:cNvPr>
          <p:cNvSpPr txBox="1"/>
          <p:nvPr/>
        </p:nvSpPr>
        <p:spPr>
          <a:xfrm>
            <a:off x="4458612" y="5652323"/>
            <a:ext cx="430008" cy="369332"/>
          </a:xfrm>
          <a:prstGeom prst="rect">
            <a:avLst/>
          </a:prstGeom>
          <a:noFill/>
        </p:spPr>
        <p:txBody>
          <a:bodyPr wrap="square" rtlCol="0">
            <a:spAutoFit/>
          </a:bodyPr>
          <a:lstStyle/>
          <a:p>
            <a:r>
              <a:rPr lang="en-GB" dirty="0">
                <a:solidFill>
                  <a:schemeClr val="tx2"/>
                </a:solidFill>
              </a:rPr>
              <a:t>2</a:t>
            </a:r>
          </a:p>
        </p:txBody>
      </p:sp>
      <p:sp>
        <p:nvSpPr>
          <p:cNvPr id="24" name="TextBox 23">
            <a:extLst>
              <a:ext uri="{FF2B5EF4-FFF2-40B4-BE49-F238E27FC236}">
                <a16:creationId xmlns:a16="http://schemas.microsoft.com/office/drawing/2014/main" id="{EA68CD51-F1E2-4A22-879A-D1C40FA43FF5}"/>
              </a:ext>
            </a:extLst>
          </p:cNvPr>
          <p:cNvSpPr txBox="1"/>
          <p:nvPr/>
        </p:nvSpPr>
        <p:spPr>
          <a:xfrm>
            <a:off x="4901448" y="5650266"/>
            <a:ext cx="430008" cy="369332"/>
          </a:xfrm>
          <a:prstGeom prst="rect">
            <a:avLst/>
          </a:prstGeom>
          <a:noFill/>
        </p:spPr>
        <p:txBody>
          <a:bodyPr wrap="square" rtlCol="0">
            <a:spAutoFit/>
          </a:bodyPr>
          <a:lstStyle/>
          <a:p>
            <a:r>
              <a:rPr lang="en-GB" dirty="0">
                <a:solidFill>
                  <a:schemeClr val="tx2"/>
                </a:solidFill>
              </a:rPr>
              <a:t>3</a:t>
            </a:r>
          </a:p>
        </p:txBody>
      </p:sp>
      <p:sp>
        <p:nvSpPr>
          <p:cNvPr id="25" name="TextBox 24">
            <a:extLst>
              <a:ext uri="{FF2B5EF4-FFF2-40B4-BE49-F238E27FC236}">
                <a16:creationId xmlns:a16="http://schemas.microsoft.com/office/drawing/2014/main" id="{7A0C05B3-80ED-4B25-8018-6FCD01DF6063}"/>
              </a:ext>
            </a:extLst>
          </p:cNvPr>
          <p:cNvSpPr txBox="1"/>
          <p:nvPr/>
        </p:nvSpPr>
        <p:spPr>
          <a:xfrm>
            <a:off x="5344240" y="5650266"/>
            <a:ext cx="430008" cy="369332"/>
          </a:xfrm>
          <a:prstGeom prst="rect">
            <a:avLst/>
          </a:prstGeom>
          <a:noFill/>
        </p:spPr>
        <p:txBody>
          <a:bodyPr wrap="square" rtlCol="0">
            <a:spAutoFit/>
          </a:bodyPr>
          <a:lstStyle/>
          <a:p>
            <a:r>
              <a:rPr lang="en-GB" dirty="0">
                <a:solidFill>
                  <a:schemeClr val="tx2"/>
                </a:solidFill>
              </a:rPr>
              <a:t>4</a:t>
            </a:r>
          </a:p>
        </p:txBody>
      </p:sp>
      <p:sp>
        <p:nvSpPr>
          <p:cNvPr id="26" name="TextBox 25">
            <a:extLst>
              <a:ext uri="{FF2B5EF4-FFF2-40B4-BE49-F238E27FC236}">
                <a16:creationId xmlns:a16="http://schemas.microsoft.com/office/drawing/2014/main" id="{067F463B-35A5-4454-9FAF-847D357FBB6D}"/>
              </a:ext>
            </a:extLst>
          </p:cNvPr>
          <p:cNvSpPr txBox="1"/>
          <p:nvPr/>
        </p:nvSpPr>
        <p:spPr>
          <a:xfrm>
            <a:off x="5773799" y="5647869"/>
            <a:ext cx="430008" cy="369332"/>
          </a:xfrm>
          <a:prstGeom prst="rect">
            <a:avLst/>
          </a:prstGeom>
          <a:noFill/>
        </p:spPr>
        <p:txBody>
          <a:bodyPr wrap="square" rtlCol="0">
            <a:spAutoFit/>
          </a:bodyPr>
          <a:lstStyle/>
          <a:p>
            <a:r>
              <a:rPr lang="en-GB" dirty="0">
                <a:solidFill>
                  <a:schemeClr val="tx2"/>
                </a:solidFill>
              </a:rPr>
              <a:t>5</a:t>
            </a:r>
          </a:p>
        </p:txBody>
      </p:sp>
      <p:sp>
        <p:nvSpPr>
          <p:cNvPr id="27" name="TextBox 26">
            <a:extLst>
              <a:ext uri="{FF2B5EF4-FFF2-40B4-BE49-F238E27FC236}">
                <a16:creationId xmlns:a16="http://schemas.microsoft.com/office/drawing/2014/main" id="{D07E9DB1-C995-43CA-BB11-3A222481306D}"/>
              </a:ext>
            </a:extLst>
          </p:cNvPr>
          <p:cNvSpPr txBox="1"/>
          <p:nvPr/>
        </p:nvSpPr>
        <p:spPr>
          <a:xfrm>
            <a:off x="6228839" y="5665759"/>
            <a:ext cx="430008" cy="369332"/>
          </a:xfrm>
          <a:prstGeom prst="rect">
            <a:avLst/>
          </a:prstGeom>
          <a:noFill/>
        </p:spPr>
        <p:txBody>
          <a:bodyPr wrap="square" rtlCol="0">
            <a:spAutoFit/>
          </a:bodyPr>
          <a:lstStyle/>
          <a:p>
            <a:r>
              <a:rPr lang="en-GB" dirty="0">
                <a:solidFill>
                  <a:schemeClr val="tx2"/>
                </a:solidFill>
              </a:rPr>
              <a:t>6</a:t>
            </a:r>
          </a:p>
        </p:txBody>
      </p:sp>
      <p:sp>
        <p:nvSpPr>
          <p:cNvPr id="28" name="TextBox 27">
            <a:extLst>
              <a:ext uri="{FF2B5EF4-FFF2-40B4-BE49-F238E27FC236}">
                <a16:creationId xmlns:a16="http://schemas.microsoft.com/office/drawing/2014/main" id="{0625486E-6005-44E3-8278-9322105DF0DC}"/>
              </a:ext>
            </a:extLst>
          </p:cNvPr>
          <p:cNvSpPr txBox="1"/>
          <p:nvPr/>
        </p:nvSpPr>
        <p:spPr>
          <a:xfrm>
            <a:off x="6671182" y="5654433"/>
            <a:ext cx="430008" cy="369332"/>
          </a:xfrm>
          <a:prstGeom prst="rect">
            <a:avLst/>
          </a:prstGeom>
          <a:noFill/>
        </p:spPr>
        <p:txBody>
          <a:bodyPr wrap="square" rtlCol="0">
            <a:spAutoFit/>
          </a:bodyPr>
          <a:lstStyle/>
          <a:p>
            <a:r>
              <a:rPr lang="en-GB" dirty="0">
                <a:solidFill>
                  <a:schemeClr val="tx2"/>
                </a:solidFill>
              </a:rPr>
              <a:t>7</a:t>
            </a:r>
          </a:p>
        </p:txBody>
      </p:sp>
      <p:sp>
        <p:nvSpPr>
          <p:cNvPr id="29" name="TextBox 28">
            <a:extLst>
              <a:ext uri="{FF2B5EF4-FFF2-40B4-BE49-F238E27FC236}">
                <a16:creationId xmlns:a16="http://schemas.microsoft.com/office/drawing/2014/main" id="{F6B58BD0-E473-40E8-8A65-D8234EC605D9}"/>
              </a:ext>
            </a:extLst>
          </p:cNvPr>
          <p:cNvSpPr txBox="1"/>
          <p:nvPr/>
        </p:nvSpPr>
        <p:spPr>
          <a:xfrm>
            <a:off x="7113974" y="5654053"/>
            <a:ext cx="430008" cy="369332"/>
          </a:xfrm>
          <a:prstGeom prst="rect">
            <a:avLst/>
          </a:prstGeom>
          <a:noFill/>
        </p:spPr>
        <p:txBody>
          <a:bodyPr wrap="square" rtlCol="0">
            <a:spAutoFit/>
          </a:bodyPr>
          <a:lstStyle/>
          <a:p>
            <a:r>
              <a:rPr lang="en-GB" dirty="0">
                <a:solidFill>
                  <a:schemeClr val="tx2"/>
                </a:solidFill>
              </a:rPr>
              <a:t>8</a:t>
            </a:r>
          </a:p>
        </p:txBody>
      </p:sp>
      <p:sp>
        <p:nvSpPr>
          <p:cNvPr id="30" name="TextBox 29">
            <a:extLst>
              <a:ext uri="{FF2B5EF4-FFF2-40B4-BE49-F238E27FC236}">
                <a16:creationId xmlns:a16="http://schemas.microsoft.com/office/drawing/2014/main" id="{033A684A-C206-4D9D-88BF-5C573AB3F6F0}"/>
              </a:ext>
            </a:extLst>
          </p:cNvPr>
          <p:cNvSpPr txBox="1"/>
          <p:nvPr/>
        </p:nvSpPr>
        <p:spPr>
          <a:xfrm>
            <a:off x="7551244" y="5647869"/>
            <a:ext cx="430008" cy="369332"/>
          </a:xfrm>
          <a:prstGeom prst="rect">
            <a:avLst/>
          </a:prstGeom>
          <a:noFill/>
        </p:spPr>
        <p:txBody>
          <a:bodyPr wrap="square" rtlCol="0">
            <a:spAutoFit/>
          </a:bodyPr>
          <a:lstStyle/>
          <a:p>
            <a:r>
              <a:rPr lang="en-GB" dirty="0">
                <a:solidFill>
                  <a:schemeClr val="tx2"/>
                </a:solidFill>
              </a:rPr>
              <a:t>9</a:t>
            </a:r>
          </a:p>
        </p:txBody>
      </p:sp>
      <p:sp>
        <p:nvSpPr>
          <p:cNvPr id="31" name="TextBox 30">
            <a:extLst>
              <a:ext uri="{FF2B5EF4-FFF2-40B4-BE49-F238E27FC236}">
                <a16:creationId xmlns:a16="http://schemas.microsoft.com/office/drawing/2014/main" id="{306C9915-B628-4982-8CA2-A09D47C46D53}"/>
              </a:ext>
            </a:extLst>
          </p:cNvPr>
          <p:cNvSpPr txBox="1"/>
          <p:nvPr/>
        </p:nvSpPr>
        <p:spPr>
          <a:xfrm>
            <a:off x="7924563" y="5647869"/>
            <a:ext cx="430008" cy="369332"/>
          </a:xfrm>
          <a:prstGeom prst="rect">
            <a:avLst/>
          </a:prstGeom>
          <a:noFill/>
        </p:spPr>
        <p:txBody>
          <a:bodyPr wrap="square" rtlCol="0">
            <a:spAutoFit/>
          </a:bodyPr>
          <a:lstStyle/>
          <a:p>
            <a:r>
              <a:rPr lang="en-GB" dirty="0">
                <a:solidFill>
                  <a:schemeClr val="tx2"/>
                </a:solidFill>
              </a:rPr>
              <a:t>10</a:t>
            </a:r>
          </a:p>
        </p:txBody>
      </p:sp>
      <p:sp>
        <p:nvSpPr>
          <p:cNvPr id="32" name="TextBox 31">
            <a:extLst>
              <a:ext uri="{FF2B5EF4-FFF2-40B4-BE49-F238E27FC236}">
                <a16:creationId xmlns:a16="http://schemas.microsoft.com/office/drawing/2014/main" id="{5D96D322-8154-4247-A89B-0FED98521C3A}"/>
              </a:ext>
            </a:extLst>
          </p:cNvPr>
          <p:cNvSpPr txBox="1"/>
          <p:nvPr/>
        </p:nvSpPr>
        <p:spPr>
          <a:xfrm>
            <a:off x="3444870" y="5550242"/>
            <a:ext cx="430008" cy="369332"/>
          </a:xfrm>
          <a:prstGeom prst="rect">
            <a:avLst/>
          </a:prstGeom>
          <a:noFill/>
        </p:spPr>
        <p:txBody>
          <a:bodyPr wrap="square" rtlCol="0">
            <a:spAutoFit/>
          </a:bodyPr>
          <a:lstStyle/>
          <a:p>
            <a:r>
              <a:rPr lang="en-GB" dirty="0">
                <a:solidFill>
                  <a:schemeClr val="tx2"/>
                </a:solidFill>
              </a:rPr>
              <a:t>0</a:t>
            </a:r>
          </a:p>
        </p:txBody>
      </p:sp>
    </p:spTree>
    <p:extLst>
      <p:ext uri="{BB962C8B-B14F-4D97-AF65-F5344CB8AC3E}">
        <p14:creationId xmlns:p14="http://schemas.microsoft.com/office/powerpoint/2010/main" val="30248098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标题 57345"/>
          <p:cNvSpPr>
            <a:spLocks noGrp="1" noChangeArrowheads="1"/>
          </p:cNvSpPr>
          <p:nvPr>
            <p:ph type="title"/>
          </p:nvPr>
        </p:nvSpPr>
        <p:spPr>
          <a:xfrm>
            <a:off x="316328" y="284085"/>
            <a:ext cx="10336876" cy="1054386"/>
          </a:xfrm>
        </p:spPr>
        <p:txBody>
          <a:bodyPr>
            <a:normAutofit/>
          </a:bodyPr>
          <a:lstStyle/>
          <a:p>
            <a:r>
              <a:rPr lang="en-GB" altLang="zh-CN" dirty="0">
                <a:solidFill>
                  <a:srgbClr val="C00000"/>
                </a:solidFill>
              </a:rPr>
              <a:t>Task </a:t>
            </a:r>
            <a:r>
              <a:rPr lang="en-GB" altLang="zh-CN" dirty="0" smtClean="0">
                <a:solidFill>
                  <a:srgbClr val="C00000"/>
                </a:solidFill>
              </a:rPr>
              <a:t>2</a:t>
            </a:r>
            <a:endParaRPr lang="zh-CN" altLang="en-US" dirty="0">
              <a:solidFill>
                <a:srgbClr val="C00000"/>
              </a:solidFill>
            </a:endParaRPr>
          </a:p>
        </p:txBody>
      </p:sp>
      <p:sp>
        <p:nvSpPr>
          <p:cNvPr id="55" name="TextBox 54">
            <a:extLst>
              <a:ext uri="{FF2B5EF4-FFF2-40B4-BE49-F238E27FC236}">
                <a16:creationId xmlns:a16="http://schemas.microsoft.com/office/drawing/2014/main" id="{4D1BFADB-4A9A-4563-A599-9D2DC1F80840}"/>
              </a:ext>
            </a:extLst>
          </p:cNvPr>
          <p:cNvSpPr txBox="1"/>
          <p:nvPr/>
        </p:nvSpPr>
        <p:spPr>
          <a:xfrm>
            <a:off x="445008" y="1652312"/>
            <a:ext cx="11301984" cy="3970318"/>
          </a:xfrm>
          <a:prstGeom prst="rect">
            <a:avLst/>
          </a:prstGeom>
          <a:solidFill>
            <a:schemeClr val="bg1"/>
          </a:solidFill>
        </p:spPr>
        <p:txBody>
          <a:bodyPr wrap="square" rtlCol="0">
            <a:spAutoFit/>
          </a:bodyPr>
          <a:lstStyle/>
          <a:p>
            <a:r>
              <a:rPr lang="en-GB" sz="2800" dirty="0"/>
              <a:t>In the next slide, Mr Herdman has plotted two vertices of a square, labelled (5, 2) and (-1, 2) on the grid.</a:t>
            </a:r>
          </a:p>
          <a:p>
            <a:endParaRPr lang="en-GB" sz="2800" dirty="0"/>
          </a:p>
          <a:p>
            <a:r>
              <a:rPr lang="en-GB" sz="2800" dirty="0"/>
              <a:t>Vertex or in plural form, vertices, shows a point where two lines meet.</a:t>
            </a:r>
          </a:p>
          <a:p>
            <a:endParaRPr lang="en-GB" sz="2800" dirty="0"/>
          </a:p>
          <a:p>
            <a:r>
              <a:rPr lang="en-GB" sz="2800" dirty="0"/>
              <a:t>What are the coordinates of vertices A and B? Using a ruler, connect the vertices to draw a square.</a:t>
            </a:r>
          </a:p>
          <a:p>
            <a:endParaRPr lang="en-GB" sz="2800" dirty="0"/>
          </a:p>
          <a:p>
            <a:r>
              <a:rPr lang="en-GB" sz="2800" dirty="0"/>
              <a:t>Vertex A = (     ,      )			Vertex B = (     ,      )</a:t>
            </a:r>
          </a:p>
        </p:txBody>
      </p:sp>
      <p:pic>
        <p:nvPicPr>
          <p:cNvPr id="48" name="Picture 47">
            <a:extLst>
              <a:ext uri="{FF2B5EF4-FFF2-40B4-BE49-F238E27FC236}">
                <a16:creationId xmlns:a16="http://schemas.microsoft.com/office/drawing/2014/main" id="{02B5C89D-81F7-4CD2-BC91-C0ECC76BB3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4096" y="222485"/>
            <a:ext cx="1299108" cy="964684"/>
          </a:xfrm>
          <a:prstGeom prst="rect">
            <a:avLst/>
          </a:prstGeom>
        </p:spPr>
      </p:pic>
    </p:spTree>
    <p:extLst>
      <p:ext uri="{BB962C8B-B14F-4D97-AF65-F5344CB8AC3E}">
        <p14:creationId xmlns:p14="http://schemas.microsoft.com/office/powerpoint/2010/main" val="386669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wipe(down)">
                                      <p:cBhvr>
                                        <p:cTn id="7" dur="500"/>
                                        <p:tgtEl>
                                          <p:spTgt spid="1536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wipe(down)">
                                      <p:cBhvr>
                                        <p:cTn id="12"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p:bldP spid="5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标题 57345"/>
          <p:cNvSpPr>
            <a:spLocks noGrp="1" noChangeArrowheads="1"/>
          </p:cNvSpPr>
          <p:nvPr>
            <p:ph type="title"/>
          </p:nvPr>
        </p:nvSpPr>
        <p:spPr>
          <a:xfrm>
            <a:off x="316328" y="284085"/>
            <a:ext cx="10336876" cy="1054386"/>
          </a:xfrm>
        </p:spPr>
        <p:txBody>
          <a:bodyPr>
            <a:normAutofit/>
          </a:bodyPr>
          <a:lstStyle/>
          <a:p>
            <a:pPr eaLnBrk="1" hangingPunct="1"/>
            <a:r>
              <a:rPr lang="en-GB" altLang="zh-CN" dirty="0">
                <a:solidFill>
                  <a:srgbClr val="C00000"/>
                </a:solidFill>
              </a:rPr>
              <a:t>Task 2</a:t>
            </a:r>
            <a:endParaRPr lang="zh-CN" altLang="en-US" dirty="0">
              <a:solidFill>
                <a:srgbClr val="C00000"/>
              </a:solidFill>
            </a:endParaRPr>
          </a:p>
        </p:txBody>
      </p:sp>
      <p:grpSp>
        <p:nvGrpSpPr>
          <p:cNvPr id="28" name="Group 27">
            <a:extLst>
              <a:ext uri="{FF2B5EF4-FFF2-40B4-BE49-F238E27FC236}">
                <a16:creationId xmlns:a16="http://schemas.microsoft.com/office/drawing/2014/main" id="{8FB7DFA6-9076-4AB6-95B4-AD8A7D7D1056}"/>
              </a:ext>
            </a:extLst>
          </p:cNvPr>
          <p:cNvGrpSpPr/>
          <p:nvPr/>
        </p:nvGrpSpPr>
        <p:grpSpPr>
          <a:xfrm>
            <a:off x="1414382" y="1173215"/>
            <a:ext cx="10259617" cy="5273520"/>
            <a:chOff x="1466904" y="1308085"/>
            <a:chExt cx="10259617" cy="5273520"/>
          </a:xfrm>
        </p:grpSpPr>
        <p:grpSp>
          <p:nvGrpSpPr>
            <p:cNvPr id="29" name="Group 28">
              <a:extLst>
                <a:ext uri="{FF2B5EF4-FFF2-40B4-BE49-F238E27FC236}">
                  <a16:creationId xmlns:a16="http://schemas.microsoft.com/office/drawing/2014/main" id="{D4755C20-278D-4E0B-AD7F-48CC6F3E895B}"/>
                </a:ext>
              </a:extLst>
            </p:cNvPr>
            <p:cNvGrpSpPr/>
            <p:nvPr/>
          </p:nvGrpSpPr>
          <p:grpSpPr>
            <a:xfrm>
              <a:off x="1639180" y="1615399"/>
              <a:ext cx="4335339" cy="4632759"/>
              <a:chOff x="1639180" y="1615399"/>
              <a:chExt cx="4335339" cy="4632759"/>
            </a:xfrm>
          </p:grpSpPr>
          <p:pic>
            <p:nvPicPr>
              <p:cNvPr id="90" name="Picture 2" descr="Image result for square paper">
                <a:extLst>
                  <a:ext uri="{FF2B5EF4-FFF2-40B4-BE49-F238E27FC236}">
                    <a16:creationId xmlns:a16="http://schemas.microsoft.com/office/drawing/2014/main" id="{453E3A97-E113-49DB-BCE4-5442068B05B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877"/>
              <a:stretch/>
            </p:blipFill>
            <p:spPr bwMode="auto">
              <a:xfrm rot="5400000">
                <a:off x="1932651" y="2206291"/>
                <a:ext cx="3752057" cy="4331678"/>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2" descr="Image result for square paper">
                <a:extLst>
                  <a:ext uri="{FF2B5EF4-FFF2-40B4-BE49-F238E27FC236}">
                    <a16:creationId xmlns:a16="http://schemas.microsoft.com/office/drawing/2014/main" id="{11058A98-7056-46CC-BB49-6EE5ECAB976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877"/>
              <a:stretch/>
            </p:blipFill>
            <p:spPr bwMode="auto">
              <a:xfrm rot="5400000">
                <a:off x="1928990" y="1325589"/>
                <a:ext cx="3752057" cy="433167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0" name="Group 29">
              <a:extLst>
                <a:ext uri="{FF2B5EF4-FFF2-40B4-BE49-F238E27FC236}">
                  <a16:creationId xmlns:a16="http://schemas.microsoft.com/office/drawing/2014/main" id="{BFF00524-12A7-4CE8-9C5A-D516B7E435A0}"/>
                </a:ext>
              </a:extLst>
            </p:cNvPr>
            <p:cNvGrpSpPr/>
            <p:nvPr/>
          </p:nvGrpSpPr>
          <p:grpSpPr>
            <a:xfrm>
              <a:off x="1466904" y="1308085"/>
              <a:ext cx="10259617" cy="5273520"/>
              <a:chOff x="1466904" y="1308085"/>
              <a:chExt cx="10259617" cy="5273520"/>
            </a:xfrm>
          </p:grpSpPr>
          <p:grpSp>
            <p:nvGrpSpPr>
              <p:cNvPr id="31" name="Group 30">
                <a:extLst>
                  <a:ext uri="{FF2B5EF4-FFF2-40B4-BE49-F238E27FC236}">
                    <a16:creationId xmlns:a16="http://schemas.microsoft.com/office/drawing/2014/main" id="{EE7784F6-6C71-4FA3-A39C-D7BD2F2E5AA4}"/>
                  </a:ext>
                </a:extLst>
              </p:cNvPr>
              <p:cNvGrpSpPr/>
              <p:nvPr/>
            </p:nvGrpSpPr>
            <p:grpSpPr>
              <a:xfrm>
                <a:off x="1760343" y="1622802"/>
                <a:ext cx="9074012" cy="4632759"/>
                <a:chOff x="1760343" y="1622802"/>
                <a:chExt cx="9074012" cy="4632759"/>
              </a:xfrm>
            </p:grpSpPr>
            <p:pic>
              <p:nvPicPr>
                <p:cNvPr id="86" name="Picture 2" descr="Image result for square paper">
                  <a:extLst>
                    <a:ext uri="{FF2B5EF4-FFF2-40B4-BE49-F238E27FC236}">
                      <a16:creationId xmlns:a16="http://schemas.microsoft.com/office/drawing/2014/main" id="{168B1CD9-C20B-4B18-A70E-0E3115FA14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6522951" y="1949375"/>
                  <a:ext cx="3752057" cy="4860316"/>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2" descr="Image result for square paper">
                  <a:extLst>
                    <a:ext uri="{FF2B5EF4-FFF2-40B4-BE49-F238E27FC236}">
                      <a16:creationId xmlns:a16="http://schemas.microsoft.com/office/drawing/2014/main" id="{19A9F63C-0070-4FB6-87A6-0519D19487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6528168" y="1068673"/>
                  <a:ext cx="3752057" cy="4860316"/>
                </a:xfrm>
                <a:prstGeom prst="rect">
                  <a:avLst/>
                </a:prstGeom>
                <a:noFill/>
                <a:extLst>
                  <a:ext uri="{909E8E84-426E-40DD-AFC4-6F175D3DCCD1}">
                    <a14:hiddenFill xmlns:a14="http://schemas.microsoft.com/office/drawing/2010/main">
                      <a:solidFill>
                        <a:srgbClr val="FFFFFF"/>
                      </a:solidFill>
                    </a14:hiddenFill>
                  </a:ext>
                </a:extLst>
              </p:spPr>
            </p:pic>
            <p:cxnSp>
              <p:nvCxnSpPr>
                <p:cNvPr id="88" name="Straight Connector 87">
                  <a:extLst>
                    <a:ext uri="{FF2B5EF4-FFF2-40B4-BE49-F238E27FC236}">
                      <a16:creationId xmlns:a16="http://schemas.microsoft.com/office/drawing/2014/main" id="{61C150A3-E2BA-420F-89A2-DC3CDDD302B8}"/>
                    </a:ext>
                  </a:extLst>
                </p:cNvPr>
                <p:cNvCxnSpPr>
                  <a:cxnSpLocks/>
                </p:cNvCxnSpPr>
                <p:nvPr/>
              </p:nvCxnSpPr>
              <p:spPr>
                <a:xfrm>
                  <a:off x="6195842" y="1748901"/>
                  <a:ext cx="2701" cy="439149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E9184874-3332-485F-8E9B-145F4B82866C}"/>
                    </a:ext>
                  </a:extLst>
                </p:cNvPr>
                <p:cNvCxnSpPr>
                  <a:cxnSpLocks/>
                </p:cNvCxnSpPr>
                <p:nvPr/>
              </p:nvCxnSpPr>
              <p:spPr>
                <a:xfrm flipH="1" flipV="1">
                  <a:off x="1760343" y="6119407"/>
                  <a:ext cx="8866341" cy="613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EB55D42A-1FE1-42EA-B216-04C6E1BA42FE}"/>
                  </a:ext>
                </a:extLst>
              </p:cNvPr>
              <p:cNvGrpSpPr/>
              <p:nvPr/>
            </p:nvGrpSpPr>
            <p:grpSpPr>
              <a:xfrm>
                <a:off x="1466904" y="1308085"/>
                <a:ext cx="10259617" cy="5273520"/>
                <a:chOff x="1466904" y="1308085"/>
                <a:chExt cx="10259617" cy="5273520"/>
              </a:xfrm>
            </p:grpSpPr>
            <p:sp>
              <p:nvSpPr>
                <p:cNvPr id="33" name="TextBox 32">
                  <a:extLst>
                    <a:ext uri="{FF2B5EF4-FFF2-40B4-BE49-F238E27FC236}">
                      <a16:creationId xmlns:a16="http://schemas.microsoft.com/office/drawing/2014/main" id="{8453C04A-9465-4ECA-B551-987658F60686}"/>
                    </a:ext>
                  </a:extLst>
                </p:cNvPr>
                <p:cNvSpPr txBox="1"/>
                <p:nvPr/>
              </p:nvSpPr>
              <p:spPr>
                <a:xfrm>
                  <a:off x="5854337" y="1308085"/>
                  <a:ext cx="841261" cy="369332"/>
                </a:xfrm>
                <a:prstGeom prst="rect">
                  <a:avLst/>
                </a:prstGeom>
                <a:noFill/>
              </p:spPr>
              <p:txBody>
                <a:bodyPr wrap="square" rtlCol="0">
                  <a:spAutoFit/>
                </a:bodyPr>
                <a:lstStyle/>
                <a:p>
                  <a:r>
                    <a:rPr lang="en-GB" dirty="0">
                      <a:solidFill>
                        <a:schemeClr val="tx2"/>
                      </a:solidFill>
                    </a:rPr>
                    <a:t>y-axis</a:t>
                  </a:r>
                </a:p>
              </p:txBody>
            </p:sp>
            <p:sp>
              <p:nvSpPr>
                <p:cNvPr id="34" name="TextBox 33">
                  <a:extLst>
                    <a:ext uri="{FF2B5EF4-FFF2-40B4-BE49-F238E27FC236}">
                      <a16:creationId xmlns:a16="http://schemas.microsoft.com/office/drawing/2014/main" id="{B14A3A95-2A51-42B0-BF2C-FF3C7C606D7D}"/>
                    </a:ext>
                  </a:extLst>
                </p:cNvPr>
                <p:cNvSpPr txBox="1"/>
                <p:nvPr/>
              </p:nvSpPr>
              <p:spPr>
                <a:xfrm>
                  <a:off x="10885260" y="5940875"/>
                  <a:ext cx="841261" cy="369332"/>
                </a:xfrm>
                <a:prstGeom prst="rect">
                  <a:avLst/>
                </a:prstGeom>
                <a:noFill/>
              </p:spPr>
              <p:txBody>
                <a:bodyPr wrap="square" rtlCol="0">
                  <a:spAutoFit/>
                </a:bodyPr>
                <a:lstStyle/>
                <a:p>
                  <a:r>
                    <a:rPr lang="en-GB" dirty="0">
                      <a:solidFill>
                        <a:schemeClr val="tx2"/>
                      </a:solidFill>
                    </a:rPr>
                    <a:t>x-axis</a:t>
                  </a:r>
                </a:p>
              </p:txBody>
            </p:sp>
            <p:sp>
              <p:nvSpPr>
                <p:cNvPr id="35" name="TextBox 34">
                  <a:extLst>
                    <a:ext uri="{FF2B5EF4-FFF2-40B4-BE49-F238E27FC236}">
                      <a16:creationId xmlns:a16="http://schemas.microsoft.com/office/drawing/2014/main" id="{80C189CC-8E1E-4FC9-A8D3-4FDE09DE8824}"/>
                    </a:ext>
                  </a:extLst>
                </p:cNvPr>
                <p:cNvSpPr txBox="1"/>
                <p:nvPr/>
              </p:nvSpPr>
              <p:spPr>
                <a:xfrm>
                  <a:off x="5948045" y="5504440"/>
                  <a:ext cx="430008" cy="369332"/>
                </a:xfrm>
                <a:prstGeom prst="rect">
                  <a:avLst/>
                </a:prstGeom>
                <a:noFill/>
              </p:spPr>
              <p:txBody>
                <a:bodyPr wrap="square" rtlCol="0">
                  <a:spAutoFit/>
                </a:bodyPr>
                <a:lstStyle/>
                <a:p>
                  <a:r>
                    <a:rPr lang="en-GB" dirty="0">
                      <a:solidFill>
                        <a:schemeClr val="tx2"/>
                      </a:solidFill>
                    </a:rPr>
                    <a:t>1</a:t>
                  </a:r>
                </a:p>
              </p:txBody>
            </p:sp>
            <p:sp>
              <p:nvSpPr>
                <p:cNvPr id="36" name="TextBox 35">
                  <a:extLst>
                    <a:ext uri="{FF2B5EF4-FFF2-40B4-BE49-F238E27FC236}">
                      <a16:creationId xmlns:a16="http://schemas.microsoft.com/office/drawing/2014/main" id="{2056A92E-1FAE-42F3-AF38-869B4FC6292D}"/>
                    </a:ext>
                  </a:extLst>
                </p:cNvPr>
                <p:cNvSpPr txBox="1"/>
                <p:nvPr/>
              </p:nvSpPr>
              <p:spPr>
                <a:xfrm>
                  <a:off x="5955218" y="5068005"/>
                  <a:ext cx="430008" cy="369332"/>
                </a:xfrm>
                <a:prstGeom prst="rect">
                  <a:avLst/>
                </a:prstGeom>
                <a:noFill/>
              </p:spPr>
              <p:txBody>
                <a:bodyPr wrap="square" rtlCol="0">
                  <a:spAutoFit/>
                </a:bodyPr>
                <a:lstStyle/>
                <a:p>
                  <a:r>
                    <a:rPr lang="en-GB" dirty="0">
                      <a:solidFill>
                        <a:schemeClr val="tx2"/>
                      </a:solidFill>
                    </a:rPr>
                    <a:t>2</a:t>
                  </a:r>
                </a:p>
              </p:txBody>
            </p:sp>
            <p:sp>
              <p:nvSpPr>
                <p:cNvPr id="37" name="TextBox 36">
                  <a:extLst>
                    <a:ext uri="{FF2B5EF4-FFF2-40B4-BE49-F238E27FC236}">
                      <a16:creationId xmlns:a16="http://schemas.microsoft.com/office/drawing/2014/main" id="{B8530512-8CC1-42D0-BFA7-AE9EAF254D31}"/>
                    </a:ext>
                  </a:extLst>
                </p:cNvPr>
                <p:cNvSpPr txBox="1"/>
                <p:nvPr/>
              </p:nvSpPr>
              <p:spPr>
                <a:xfrm>
                  <a:off x="5947075" y="4631570"/>
                  <a:ext cx="430008" cy="369332"/>
                </a:xfrm>
                <a:prstGeom prst="rect">
                  <a:avLst/>
                </a:prstGeom>
                <a:noFill/>
              </p:spPr>
              <p:txBody>
                <a:bodyPr wrap="square" rtlCol="0">
                  <a:spAutoFit/>
                </a:bodyPr>
                <a:lstStyle/>
                <a:p>
                  <a:r>
                    <a:rPr lang="en-GB" dirty="0">
                      <a:solidFill>
                        <a:schemeClr val="tx2"/>
                      </a:solidFill>
                    </a:rPr>
                    <a:t>3</a:t>
                  </a:r>
                </a:p>
              </p:txBody>
            </p:sp>
            <p:sp>
              <p:nvSpPr>
                <p:cNvPr id="38" name="TextBox 37">
                  <a:extLst>
                    <a:ext uri="{FF2B5EF4-FFF2-40B4-BE49-F238E27FC236}">
                      <a16:creationId xmlns:a16="http://schemas.microsoft.com/office/drawing/2014/main" id="{F7DA4BB9-F7C9-41D3-B4F3-83D79184724A}"/>
                    </a:ext>
                  </a:extLst>
                </p:cNvPr>
                <p:cNvSpPr txBox="1"/>
                <p:nvPr/>
              </p:nvSpPr>
              <p:spPr>
                <a:xfrm>
                  <a:off x="5947072" y="4195135"/>
                  <a:ext cx="430008" cy="369332"/>
                </a:xfrm>
                <a:prstGeom prst="rect">
                  <a:avLst/>
                </a:prstGeom>
                <a:noFill/>
              </p:spPr>
              <p:txBody>
                <a:bodyPr wrap="square" rtlCol="0">
                  <a:spAutoFit/>
                </a:bodyPr>
                <a:lstStyle/>
                <a:p>
                  <a:r>
                    <a:rPr lang="en-GB" dirty="0">
                      <a:solidFill>
                        <a:schemeClr val="tx2"/>
                      </a:solidFill>
                    </a:rPr>
                    <a:t>4</a:t>
                  </a:r>
                </a:p>
              </p:txBody>
            </p:sp>
            <p:sp>
              <p:nvSpPr>
                <p:cNvPr id="39" name="TextBox 38">
                  <a:extLst>
                    <a:ext uri="{FF2B5EF4-FFF2-40B4-BE49-F238E27FC236}">
                      <a16:creationId xmlns:a16="http://schemas.microsoft.com/office/drawing/2014/main" id="{036E5F6A-A4EE-4889-962E-C15F3D409BC5}"/>
                    </a:ext>
                  </a:extLst>
                </p:cNvPr>
                <p:cNvSpPr txBox="1"/>
                <p:nvPr/>
              </p:nvSpPr>
              <p:spPr>
                <a:xfrm>
                  <a:off x="5948045" y="3738733"/>
                  <a:ext cx="430008" cy="369332"/>
                </a:xfrm>
                <a:prstGeom prst="rect">
                  <a:avLst/>
                </a:prstGeom>
                <a:noFill/>
              </p:spPr>
              <p:txBody>
                <a:bodyPr wrap="square" rtlCol="0">
                  <a:spAutoFit/>
                </a:bodyPr>
                <a:lstStyle/>
                <a:p>
                  <a:r>
                    <a:rPr lang="en-GB" dirty="0">
                      <a:solidFill>
                        <a:schemeClr val="tx2"/>
                      </a:solidFill>
                    </a:rPr>
                    <a:t>5</a:t>
                  </a:r>
                </a:p>
              </p:txBody>
            </p:sp>
            <p:sp>
              <p:nvSpPr>
                <p:cNvPr id="40" name="TextBox 39">
                  <a:extLst>
                    <a:ext uri="{FF2B5EF4-FFF2-40B4-BE49-F238E27FC236}">
                      <a16:creationId xmlns:a16="http://schemas.microsoft.com/office/drawing/2014/main" id="{155E4BEE-DC0B-4F21-95A1-65B57372A04C}"/>
                    </a:ext>
                  </a:extLst>
                </p:cNvPr>
                <p:cNvSpPr txBox="1"/>
                <p:nvPr/>
              </p:nvSpPr>
              <p:spPr>
                <a:xfrm>
                  <a:off x="5948047" y="3314165"/>
                  <a:ext cx="430008" cy="369332"/>
                </a:xfrm>
                <a:prstGeom prst="rect">
                  <a:avLst/>
                </a:prstGeom>
                <a:noFill/>
              </p:spPr>
              <p:txBody>
                <a:bodyPr wrap="square" rtlCol="0">
                  <a:spAutoFit/>
                </a:bodyPr>
                <a:lstStyle/>
                <a:p>
                  <a:r>
                    <a:rPr lang="en-GB" dirty="0">
                      <a:solidFill>
                        <a:schemeClr val="tx2"/>
                      </a:solidFill>
                    </a:rPr>
                    <a:t>6</a:t>
                  </a:r>
                </a:p>
              </p:txBody>
            </p:sp>
            <p:sp>
              <p:nvSpPr>
                <p:cNvPr id="41" name="TextBox 40">
                  <a:extLst>
                    <a:ext uri="{FF2B5EF4-FFF2-40B4-BE49-F238E27FC236}">
                      <a16:creationId xmlns:a16="http://schemas.microsoft.com/office/drawing/2014/main" id="{84EB0447-E816-495F-BD23-6B0579499456}"/>
                    </a:ext>
                  </a:extLst>
                </p:cNvPr>
                <p:cNvSpPr txBox="1"/>
                <p:nvPr/>
              </p:nvSpPr>
              <p:spPr>
                <a:xfrm>
                  <a:off x="5955219" y="2857763"/>
                  <a:ext cx="430008" cy="369332"/>
                </a:xfrm>
                <a:prstGeom prst="rect">
                  <a:avLst/>
                </a:prstGeom>
                <a:noFill/>
              </p:spPr>
              <p:txBody>
                <a:bodyPr wrap="square" rtlCol="0">
                  <a:spAutoFit/>
                </a:bodyPr>
                <a:lstStyle/>
                <a:p>
                  <a:r>
                    <a:rPr lang="en-GB" dirty="0">
                      <a:solidFill>
                        <a:schemeClr val="tx2"/>
                      </a:solidFill>
                    </a:rPr>
                    <a:t>7</a:t>
                  </a:r>
                </a:p>
              </p:txBody>
            </p:sp>
            <p:sp>
              <p:nvSpPr>
                <p:cNvPr id="42" name="TextBox 41">
                  <a:extLst>
                    <a:ext uri="{FF2B5EF4-FFF2-40B4-BE49-F238E27FC236}">
                      <a16:creationId xmlns:a16="http://schemas.microsoft.com/office/drawing/2014/main" id="{78A14C28-C27A-46A0-A27F-08F5A63577F0}"/>
                    </a:ext>
                  </a:extLst>
                </p:cNvPr>
                <p:cNvSpPr txBox="1"/>
                <p:nvPr/>
              </p:nvSpPr>
              <p:spPr>
                <a:xfrm>
                  <a:off x="5955219" y="2423641"/>
                  <a:ext cx="430008" cy="369332"/>
                </a:xfrm>
                <a:prstGeom prst="rect">
                  <a:avLst/>
                </a:prstGeom>
                <a:noFill/>
              </p:spPr>
              <p:txBody>
                <a:bodyPr wrap="square" rtlCol="0">
                  <a:spAutoFit/>
                </a:bodyPr>
                <a:lstStyle/>
                <a:p>
                  <a:r>
                    <a:rPr lang="en-GB" dirty="0">
                      <a:solidFill>
                        <a:schemeClr val="tx2"/>
                      </a:solidFill>
                    </a:rPr>
                    <a:t>8</a:t>
                  </a:r>
                </a:p>
              </p:txBody>
            </p:sp>
            <p:sp>
              <p:nvSpPr>
                <p:cNvPr id="43" name="TextBox 42">
                  <a:extLst>
                    <a:ext uri="{FF2B5EF4-FFF2-40B4-BE49-F238E27FC236}">
                      <a16:creationId xmlns:a16="http://schemas.microsoft.com/office/drawing/2014/main" id="{1FB90A23-4573-4BD0-9716-97F8ABA3C5F2}"/>
                    </a:ext>
                  </a:extLst>
                </p:cNvPr>
                <p:cNvSpPr txBox="1"/>
                <p:nvPr/>
              </p:nvSpPr>
              <p:spPr>
                <a:xfrm>
                  <a:off x="5957135" y="1999073"/>
                  <a:ext cx="430008" cy="369332"/>
                </a:xfrm>
                <a:prstGeom prst="rect">
                  <a:avLst/>
                </a:prstGeom>
                <a:noFill/>
              </p:spPr>
              <p:txBody>
                <a:bodyPr wrap="square" rtlCol="0">
                  <a:spAutoFit/>
                </a:bodyPr>
                <a:lstStyle/>
                <a:p>
                  <a:r>
                    <a:rPr lang="en-GB" dirty="0">
                      <a:solidFill>
                        <a:schemeClr val="tx2"/>
                      </a:solidFill>
                    </a:rPr>
                    <a:t>9</a:t>
                  </a:r>
                </a:p>
              </p:txBody>
            </p:sp>
            <p:sp>
              <p:nvSpPr>
                <p:cNvPr id="64" name="TextBox 63">
                  <a:extLst>
                    <a:ext uri="{FF2B5EF4-FFF2-40B4-BE49-F238E27FC236}">
                      <a16:creationId xmlns:a16="http://schemas.microsoft.com/office/drawing/2014/main" id="{2694DE01-81C9-45A7-91CB-82D32825E301}"/>
                    </a:ext>
                  </a:extLst>
                </p:cNvPr>
                <p:cNvSpPr txBox="1"/>
                <p:nvPr/>
              </p:nvSpPr>
              <p:spPr>
                <a:xfrm>
                  <a:off x="5831661" y="1576572"/>
                  <a:ext cx="430008" cy="369332"/>
                </a:xfrm>
                <a:prstGeom prst="rect">
                  <a:avLst/>
                </a:prstGeom>
                <a:noFill/>
              </p:spPr>
              <p:txBody>
                <a:bodyPr wrap="square" rtlCol="0">
                  <a:spAutoFit/>
                </a:bodyPr>
                <a:lstStyle/>
                <a:p>
                  <a:r>
                    <a:rPr lang="en-GB" dirty="0">
                      <a:solidFill>
                        <a:schemeClr val="tx2"/>
                      </a:solidFill>
                    </a:rPr>
                    <a:t>10</a:t>
                  </a:r>
                </a:p>
              </p:txBody>
            </p:sp>
            <p:sp>
              <p:nvSpPr>
                <p:cNvPr id="65" name="TextBox 64">
                  <a:extLst>
                    <a:ext uri="{FF2B5EF4-FFF2-40B4-BE49-F238E27FC236}">
                      <a16:creationId xmlns:a16="http://schemas.microsoft.com/office/drawing/2014/main" id="{C7DACF04-F952-46D4-BB57-AC3662A512EB}"/>
                    </a:ext>
                  </a:extLst>
                </p:cNvPr>
                <p:cNvSpPr txBox="1"/>
                <p:nvPr/>
              </p:nvSpPr>
              <p:spPr>
                <a:xfrm>
                  <a:off x="6482563" y="6201234"/>
                  <a:ext cx="430008" cy="369332"/>
                </a:xfrm>
                <a:prstGeom prst="rect">
                  <a:avLst/>
                </a:prstGeom>
                <a:noFill/>
              </p:spPr>
              <p:txBody>
                <a:bodyPr wrap="square" rtlCol="0">
                  <a:spAutoFit/>
                </a:bodyPr>
                <a:lstStyle/>
                <a:p>
                  <a:r>
                    <a:rPr lang="en-GB" dirty="0">
                      <a:solidFill>
                        <a:schemeClr val="tx2"/>
                      </a:solidFill>
                    </a:rPr>
                    <a:t>1</a:t>
                  </a:r>
                </a:p>
              </p:txBody>
            </p:sp>
            <p:sp>
              <p:nvSpPr>
                <p:cNvPr id="66" name="TextBox 65">
                  <a:extLst>
                    <a:ext uri="{FF2B5EF4-FFF2-40B4-BE49-F238E27FC236}">
                      <a16:creationId xmlns:a16="http://schemas.microsoft.com/office/drawing/2014/main" id="{608DFB99-6D37-45BB-B9A7-736130F151EE}"/>
                    </a:ext>
                  </a:extLst>
                </p:cNvPr>
                <p:cNvSpPr txBox="1"/>
                <p:nvPr/>
              </p:nvSpPr>
              <p:spPr>
                <a:xfrm>
                  <a:off x="6925399" y="6198837"/>
                  <a:ext cx="430008" cy="369332"/>
                </a:xfrm>
                <a:prstGeom prst="rect">
                  <a:avLst/>
                </a:prstGeom>
                <a:noFill/>
              </p:spPr>
              <p:txBody>
                <a:bodyPr wrap="square" rtlCol="0">
                  <a:spAutoFit/>
                </a:bodyPr>
                <a:lstStyle/>
                <a:p>
                  <a:r>
                    <a:rPr lang="en-GB" dirty="0">
                      <a:solidFill>
                        <a:schemeClr val="tx2"/>
                      </a:solidFill>
                    </a:rPr>
                    <a:t>2</a:t>
                  </a:r>
                </a:p>
              </p:txBody>
            </p:sp>
            <p:sp>
              <p:nvSpPr>
                <p:cNvPr id="67" name="TextBox 66">
                  <a:extLst>
                    <a:ext uri="{FF2B5EF4-FFF2-40B4-BE49-F238E27FC236}">
                      <a16:creationId xmlns:a16="http://schemas.microsoft.com/office/drawing/2014/main" id="{3948FF59-D9F7-4E07-BD6B-F8C9CB700C25}"/>
                    </a:ext>
                  </a:extLst>
                </p:cNvPr>
                <p:cNvSpPr txBox="1"/>
                <p:nvPr/>
              </p:nvSpPr>
              <p:spPr>
                <a:xfrm>
                  <a:off x="7368235" y="6196780"/>
                  <a:ext cx="430008" cy="369332"/>
                </a:xfrm>
                <a:prstGeom prst="rect">
                  <a:avLst/>
                </a:prstGeom>
                <a:noFill/>
              </p:spPr>
              <p:txBody>
                <a:bodyPr wrap="square" rtlCol="0">
                  <a:spAutoFit/>
                </a:bodyPr>
                <a:lstStyle/>
                <a:p>
                  <a:r>
                    <a:rPr lang="en-GB" dirty="0">
                      <a:solidFill>
                        <a:schemeClr val="tx2"/>
                      </a:solidFill>
                    </a:rPr>
                    <a:t>3</a:t>
                  </a:r>
                </a:p>
              </p:txBody>
            </p:sp>
            <p:sp>
              <p:nvSpPr>
                <p:cNvPr id="68" name="TextBox 67">
                  <a:extLst>
                    <a:ext uri="{FF2B5EF4-FFF2-40B4-BE49-F238E27FC236}">
                      <a16:creationId xmlns:a16="http://schemas.microsoft.com/office/drawing/2014/main" id="{7F2C55AF-A600-4A05-961A-44A24F40EDEA}"/>
                    </a:ext>
                  </a:extLst>
                </p:cNvPr>
                <p:cNvSpPr txBox="1"/>
                <p:nvPr/>
              </p:nvSpPr>
              <p:spPr>
                <a:xfrm>
                  <a:off x="7811027" y="6196780"/>
                  <a:ext cx="430008" cy="369332"/>
                </a:xfrm>
                <a:prstGeom prst="rect">
                  <a:avLst/>
                </a:prstGeom>
                <a:noFill/>
              </p:spPr>
              <p:txBody>
                <a:bodyPr wrap="square" rtlCol="0">
                  <a:spAutoFit/>
                </a:bodyPr>
                <a:lstStyle/>
                <a:p>
                  <a:r>
                    <a:rPr lang="en-GB" dirty="0">
                      <a:solidFill>
                        <a:schemeClr val="tx2"/>
                      </a:solidFill>
                    </a:rPr>
                    <a:t>4</a:t>
                  </a:r>
                </a:p>
              </p:txBody>
            </p:sp>
            <p:sp>
              <p:nvSpPr>
                <p:cNvPr id="69" name="TextBox 68">
                  <a:extLst>
                    <a:ext uri="{FF2B5EF4-FFF2-40B4-BE49-F238E27FC236}">
                      <a16:creationId xmlns:a16="http://schemas.microsoft.com/office/drawing/2014/main" id="{DDF19FD2-9D2A-4017-A0D2-E1D23BF9D9E6}"/>
                    </a:ext>
                  </a:extLst>
                </p:cNvPr>
                <p:cNvSpPr txBox="1"/>
                <p:nvPr/>
              </p:nvSpPr>
              <p:spPr>
                <a:xfrm>
                  <a:off x="8240586" y="6194383"/>
                  <a:ext cx="430008" cy="369332"/>
                </a:xfrm>
                <a:prstGeom prst="rect">
                  <a:avLst/>
                </a:prstGeom>
                <a:noFill/>
              </p:spPr>
              <p:txBody>
                <a:bodyPr wrap="square" rtlCol="0">
                  <a:spAutoFit/>
                </a:bodyPr>
                <a:lstStyle/>
                <a:p>
                  <a:r>
                    <a:rPr lang="en-GB" dirty="0">
                      <a:solidFill>
                        <a:schemeClr val="tx2"/>
                      </a:solidFill>
                    </a:rPr>
                    <a:t>5</a:t>
                  </a:r>
                </a:p>
              </p:txBody>
            </p:sp>
            <p:sp>
              <p:nvSpPr>
                <p:cNvPr id="70" name="TextBox 69">
                  <a:extLst>
                    <a:ext uri="{FF2B5EF4-FFF2-40B4-BE49-F238E27FC236}">
                      <a16:creationId xmlns:a16="http://schemas.microsoft.com/office/drawing/2014/main" id="{AE1BE34B-0347-4F06-A383-0CD5007D0EF6}"/>
                    </a:ext>
                  </a:extLst>
                </p:cNvPr>
                <p:cNvSpPr txBox="1"/>
                <p:nvPr/>
              </p:nvSpPr>
              <p:spPr>
                <a:xfrm>
                  <a:off x="8695626" y="6212273"/>
                  <a:ext cx="430008" cy="369332"/>
                </a:xfrm>
                <a:prstGeom prst="rect">
                  <a:avLst/>
                </a:prstGeom>
                <a:noFill/>
              </p:spPr>
              <p:txBody>
                <a:bodyPr wrap="square" rtlCol="0">
                  <a:spAutoFit/>
                </a:bodyPr>
                <a:lstStyle/>
                <a:p>
                  <a:r>
                    <a:rPr lang="en-GB" dirty="0">
                      <a:solidFill>
                        <a:schemeClr val="tx2"/>
                      </a:solidFill>
                    </a:rPr>
                    <a:t>6</a:t>
                  </a:r>
                </a:p>
              </p:txBody>
            </p:sp>
            <p:sp>
              <p:nvSpPr>
                <p:cNvPr id="71" name="TextBox 70">
                  <a:extLst>
                    <a:ext uri="{FF2B5EF4-FFF2-40B4-BE49-F238E27FC236}">
                      <a16:creationId xmlns:a16="http://schemas.microsoft.com/office/drawing/2014/main" id="{4658E600-6F87-4681-9711-1C8FEFD356C0}"/>
                    </a:ext>
                  </a:extLst>
                </p:cNvPr>
                <p:cNvSpPr txBox="1"/>
                <p:nvPr/>
              </p:nvSpPr>
              <p:spPr>
                <a:xfrm>
                  <a:off x="9137969" y="6200947"/>
                  <a:ext cx="430008" cy="369332"/>
                </a:xfrm>
                <a:prstGeom prst="rect">
                  <a:avLst/>
                </a:prstGeom>
                <a:noFill/>
              </p:spPr>
              <p:txBody>
                <a:bodyPr wrap="square" rtlCol="0">
                  <a:spAutoFit/>
                </a:bodyPr>
                <a:lstStyle/>
                <a:p>
                  <a:r>
                    <a:rPr lang="en-GB" dirty="0">
                      <a:solidFill>
                        <a:schemeClr val="tx2"/>
                      </a:solidFill>
                    </a:rPr>
                    <a:t>7</a:t>
                  </a:r>
                </a:p>
              </p:txBody>
            </p:sp>
            <p:sp>
              <p:nvSpPr>
                <p:cNvPr id="72" name="TextBox 71">
                  <a:extLst>
                    <a:ext uri="{FF2B5EF4-FFF2-40B4-BE49-F238E27FC236}">
                      <a16:creationId xmlns:a16="http://schemas.microsoft.com/office/drawing/2014/main" id="{FE148E1D-1D79-4BBA-887B-87B8742CEEB6}"/>
                    </a:ext>
                  </a:extLst>
                </p:cNvPr>
                <p:cNvSpPr txBox="1"/>
                <p:nvPr/>
              </p:nvSpPr>
              <p:spPr>
                <a:xfrm>
                  <a:off x="9580761" y="6200567"/>
                  <a:ext cx="430008" cy="369332"/>
                </a:xfrm>
                <a:prstGeom prst="rect">
                  <a:avLst/>
                </a:prstGeom>
                <a:noFill/>
              </p:spPr>
              <p:txBody>
                <a:bodyPr wrap="square" rtlCol="0">
                  <a:spAutoFit/>
                </a:bodyPr>
                <a:lstStyle/>
                <a:p>
                  <a:r>
                    <a:rPr lang="en-GB" dirty="0">
                      <a:solidFill>
                        <a:schemeClr val="tx2"/>
                      </a:solidFill>
                    </a:rPr>
                    <a:t>8</a:t>
                  </a:r>
                </a:p>
              </p:txBody>
            </p:sp>
            <p:sp>
              <p:nvSpPr>
                <p:cNvPr id="73" name="TextBox 72">
                  <a:extLst>
                    <a:ext uri="{FF2B5EF4-FFF2-40B4-BE49-F238E27FC236}">
                      <a16:creationId xmlns:a16="http://schemas.microsoft.com/office/drawing/2014/main" id="{7804D80C-4A24-4E65-8C57-8399CB72CCCF}"/>
                    </a:ext>
                  </a:extLst>
                </p:cNvPr>
                <p:cNvSpPr txBox="1"/>
                <p:nvPr/>
              </p:nvSpPr>
              <p:spPr>
                <a:xfrm>
                  <a:off x="10018031" y="6194383"/>
                  <a:ext cx="430008" cy="369332"/>
                </a:xfrm>
                <a:prstGeom prst="rect">
                  <a:avLst/>
                </a:prstGeom>
                <a:noFill/>
              </p:spPr>
              <p:txBody>
                <a:bodyPr wrap="square" rtlCol="0">
                  <a:spAutoFit/>
                </a:bodyPr>
                <a:lstStyle/>
                <a:p>
                  <a:r>
                    <a:rPr lang="en-GB" dirty="0">
                      <a:solidFill>
                        <a:schemeClr val="tx2"/>
                      </a:solidFill>
                    </a:rPr>
                    <a:t>9</a:t>
                  </a:r>
                </a:p>
              </p:txBody>
            </p:sp>
            <p:sp>
              <p:nvSpPr>
                <p:cNvPr id="74" name="TextBox 73">
                  <a:extLst>
                    <a:ext uri="{FF2B5EF4-FFF2-40B4-BE49-F238E27FC236}">
                      <a16:creationId xmlns:a16="http://schemas.microsoft.com/office/drawing/2014/main" id="{ACEE1E98-AB71-466F-8D41-3DA19E6FFE7C}"/>
                    </a:ext>
                  </a:extLst>
                </p:cNvPr>
                <p:cNvSpPr txBox="1"/>
                <p:nvPr/>
              </p:nvSpPr>
              <p:spPr>
                <a:xfrm>
                  <a:off x="10391350" y="6194383"/>
                  <a:ext cx="430008" cy="369332"/>
                </a:xfrm>
                <a:prstGeom prst="rect">
                  <a:avLst/>
                </a:prstGeom>
                <a:noFill/>
              </p:spPr>
              <p:txBody>
                <a:bodyPr wrap="square" rtlCol="0">
                  <a:spAutoFit/>
                </a:bodyPr>
                <a:lstStyle/>
                <a:p>
                  <a:r>
                    <a:rPr lang="en-GB" dirty="0">
                      <a:solidFill>
                        <a:schemeClr val="tx2"/>
                      </a:solidFill>
                    </a:rPr>
                    <a:t>10</a:t>
                  </a:r>
                </a:p>
              </p:txBody>
            </p:sp>
            <p:sp>
              <p:nvSpPr>
                <p:cNvPr id="75" name="TextBox 74">
                  <a:extLst>
                    <a:ext uri="{FF2B5EF4-FFF2-40B4-BE49-F238E27FC236}">
                      <a16:creationId xmlns:a16="http://schemas.microsoft.com/office/drawing/2014/main" id="{89F740B9-B018-4DA4-8C9A-CF4C8C32747C}"/>
                    </a:ext>
                  </a:extLst>
                </p:cNvPr>
                <p:cNvSpPr txBox="1"/>
                <p:nvPr/>
              </p:nvSpPr>
              <p:spPr>
                <a:xfrm>
                  <a:off x="6039727" y="6212273"/>
                  <a:ext cx="430008" cy="369332"/>
                </a:xfrm>
                <a:prstGeom prst="rect">
                  <a:avLst/>
                </a:prstGeom>
                <a:noFill/>
              </p:spPr>
              <p:txBody>
                <a:bodyPr wrap="square" rtlCol="0">
                  <a:spAutoFit/>
                </a:bodyPr>
                <a:lstStyle/>
                <a:p>
                  <a:r>
                    <a:rPr lang="en-GB" dirty="0">
                      <a:solidFill>
                        <a:schemeClr val="tx2"/>
                      </a:solidFill>
                    </a:rPr>
                    <a:t>0</a:t>
                  </a:r>
                </a:p>
              </p:txBody>
            </p:sp>
            <p:sp>
              <p:nvSpPr>
                <p:cNvPr id="76" name="TextBox 75">
                  <a:extLst>
                    <a:ext uri="{FF2B5EF4-FFF2-40B4-BE49-F238E27FC236}">
                      <a16:creationId xmlns:a16="http://schemas.microsoft.com/office/drawing/2014/main" id="{830A3330-C6B3-48B7-B412-0BFCC209D5A7}"/>
                    </a:ext>
                  </a:extLst>
                </p:cNvPr>
                <p:cNvSpPr txBox="1"/>
                <p:nvPr/>
              </p:nvSpPr>
              <p:spPr>
                <a:xfrm>
                  <a:off x="1466904" y="6200068"/>
                  <a:ext cx="568863" cy="369332"/>
                </a:xfrm>
                <a:prstGeom prst="rect">
                  <a:avLst/>
                </a:prstGeom>
                <a:noFill/>
              </p:spPr>
              <p:txBody>
                <a:bodyPr wrap="square" rtlCol="0">
                  <a:spAutoFit/>
                </a:bodyPr>
                <a:lstStyle/>
                <a:p>
                  <a:r>
                    <a:rPr lang="en-GB" dirty="0">
                      <a:solidFill>
                        <a:schemeClr val="tx2"/>
                      </a:solidFill>
                    </a:rPr>
                    <a:t>-10</a:t>
                  </a:r>
                </a:p>
              </p:txBody>
            </p:sp>
            <p:sp>
              <p:nvSpPr>
                <p:cNvPr id="77" name="TextBox 76">
                  <a:extLst>
                    <a:ext uri="{FF2B5EF4-FFF2-40B4-BE49-F238E27FC236}">
                      <a16:creationId xmlns:a16="http://schemas.microsoft.com/office/drawing/2014/main" id="{4F47A06D-3557-46B5-88C6-10C263C2C3F7}"/>
                    </a:ext>
                  </a:extLst>
                </p:cNvPr>
                <p:cNvSpPr txBox="1"/>
                <p:nvPr/>
              </p:nvSpPr>
              <p:spPr>
                <a:xfrm>
                  <a:off x="2048595" y="6197671"/>
                  <a:ext cx="430008" cy="369332"/>
                </a:xfrm>
                <a:prstGeom prst="rect">
                  <a:avLst/>
                </a:prstGeom>
                <a:noFill/>
              </p:spPr>
              <p:txBody>
                <a:bodyPr wrap="square" rtlCol="0">
                  <a:spAutoFit/>
                </a:bodyPr>
                <a:lstStyle/>
                <a:p>
                  <a:r>
                    <a:rPr lang="en-GB" dirty="0">
                      <a:solidFill>
                        <a:schemeClr val="tx2"/>
                      </a:solidFill>
                    </a:rPr>
                    <a:t>-9</a:t>
                  </a:r>
                </a:p>
              </p:txBody>
            </p:sp>
            <p:sp>
              <p:nvSpPr>
                <p:cNvPr id="78" name="TextBox 77">
                  <a:extLst>
                    <a:ext uri="{FF2B5EF4-FFF2-40B4-BE49-F238E27FC236}">
                      <a16:creationId xmlns:a16="http://schemas.microsoft.com/office/drawing/2014/main" id="{4EB5CFE1-C2EE-4AFF-ACAD-BDCF7E8E258A}"/>
                    </a:ext>
                  </a:extLst>
                </p:cNvPr>
                <p:cNvSpPr txBox="1"/>
                <p:nvPr/>
              </p:nvSpPr>
              <p:spPr>
                <a:xfrm>
                  <a:off x="2491431" y="6195614"/>
                  <a:ext cx="430008" cy="369332"/>
                </a:xfrm>
                <a:prstGeom prst="rect">
                  <a:avLst/>
                </a:prstGeom>
                <a:noFill/>
              </p:spPr>
              <p:txBody>
                <a:bodyPr wrap="square" rtlCol="0">
                  <a:spAutoFit/>
                </a:bodyPr>
                <a:lstStyle/>
                <a:p>
                  <a:r>
                    <a:rPr lang="en-GB" dirty="0">
                      <a:solidFill>
                        <a:schemeClr val="tx2"/>
                      </a:solidFill>
                    </a:rPr>
                    <a:t>-8</a:t>
                  </a:r>
                </a:p>
              </p:txBody>
            </p:sp>
            <p:sp>
              <p:nvSpPr>
                <p:cNvPr id="79" name="TextBox 78">
                  <a:extLst>
                    <a:ext uri="{FF2B5EF4-FFF2-40B4-BE49-F238E27FC236}">
                      <a16:creationId xmlns:a16="http://schemas.microsoft.com/office/drawing/2014/main" id="{35A03822-D045-4E50-9312-3DB8780FAC93}"/>
                    </a:ext>
                  </a:extLst>
                </p:cNvPr>
                <p:cNvSpPr txBox="1"/>
                <p:nvPr/>
              </p:nvSpPr>
              <p:spPr>
                <a:xfrm>
                  <a:off x="2934223" y="6195614"/>
                  <a:ext cx="430008" cy="369332"/>
                </a:xfrm>
                <a:prstGeom prst="rect">
                  <a:avLst/>
                </a:prstGeom>
                <a:noFill/>
              </p:spPr>
              <p:txBody>
                <a:bodyPr wrap="square" rtlCol="0">
                  <a:spAutoFit/>
                </a:bodyPr>
                <a:lstStyle/>
                <a:p>
                  <a:r>
                    <a:rPr lang="en-GB" dirty="0">
                      <a:solidFill>
                        <a:schemeClr val="tx2"/>
                      </a:solidFill>
                    </a:rPr>
                    <a:t>-7</a:t>
                  </a:r>
                </a:p>
              </p:txBody>
            </p:sp>
            <p:sp>
              <p:nvSpPr>
                <p:cNvPr id="80" name="TextBox 79">
                  <a:extLst>
                    <a:ext uri="{FF2B5EF4-FFF2-40B4-BE49-F238E27FC236}">
                      <a16:creationId xmlns:a16="http://schemas.microsoft.com/office/drawing/2014/main" id="{B09909B3-816F-4442-9781-F6192463379C}"/>
                    </a:ext>
                  </a:extLst>
                </p:cNvPr>
                <p:cNvSpPr txBox="1"/>
                <p:nvPr/>
              </p:nvSpPr>
              <p:spPr>
                <a:xfrm>
                  <a:off x="3363782" y="6193217"/>
                  <a:ext cx="430008" cy="369332"/>
                </a:xfrm>
                <a:prstGeom prst="rect">
                  <a:avLst/>
                </a:prstGeom>
                <a:noFill/>
              </p:spPr>
              <p:txBody>
                <a:bodyPr wrap="square" rtlCol="0">
                  <a:spAutoFit/>
                </a:bodyPr>
                <a:lstStyle/>
                <a:p>
                  <a:r>
                    <a:rPr lang="en-GB" dirty="0">
                      <a:solidFill>
                        <a:schemeClr val="tx2"/>
                      </a:solidFill>
                    </a:rPr>
                    <a:t>-6</a:t>
                  </a:r>
                </a:p>
              </p:txBody>
            </p:sp>
            <p:sp>
              <p:nvSpPr>
                <p:cNvPr id="81" name="TextBox 80">
                  <a:extLst>
                    <a:ext uri="{FF2B5EF4-FFF2-40B4-BE49-F238E27FC236}">
                      <a16:creationId xmlns:a16="http://schemas.microsoft.com/office/drawing/2014/main" id="{21BD147A-A59A-46CD-A91B-122BF545C885}"/>
                    </a:ext>
                  </a:extLst>
                </p:cNvPr>
                <p:cNvSpPr txBox="1"/>
                <p:nvPr/>
              </p:nvSpPr>
              <p:spPr>
                <a:xfrm>
                  <a:off x="3818822" y="6211107"/>
                  <a:ext cx="430008" cy="369332"/>
                </a:xfrm>
                <a:prstGeom prst="rect">
                  <a:avLst/>
                </a:prstGeom>
                <a:noFill/>
              </p:spPr>
              <p:txBody>
                <a:bodyPr wrap="square" rtlCol="0">
                  <a:spAutoFit/>
                </a:bodyPr>
                <a:lstStyle/>
                <a:p>
                  <a:r>
                    <a:rPr lang="en-GB" dirty="0">
                      <a:solidFill>
                        <a:schemeClr val="tx2"/>
                      </a:solidFill>
                    </a:rPr>
                    <a:t>-5</a:t>
                  </a:r>
                </a:p>
              </p:txBody>
            </p:sp>
            <p:sp>
              <p:nvSpPr>
                <p:cNvPr id="82" name="TextBox 81">
                  <a:extLst>
                    <a:ext uri="{FF2B5EF4-FFF2-40B4-BE49-F238E27FC236}">
                      <a16:creationId xmlns:a16="http://schemas.microsoft.com/office/drawing/2014/main" id="{CE14E546-34AF-4567-B78B-2B69CA6DC71F}"/>
                    </a:ext>
                  </a:extLst>
                </p:cNvPr>
                <p:cNvSpPr txBox="1"/>
                <p:nvPr/>
              </p:nvSpPr>
              <p:spPr>
                <a:xfrm>
                  <a:off x="4261165" y="6199781"/>
                  <a:ext cx="430008" cy="369332"/>
                </a:xfrm>
                <a:prstGeom prst="rect">
                  <a:avLst/>
                </a:prstGeom>
                <a:noFill/>
              </p:spPr>
              <p:txBody>
                <a:bodyPr wrap="square" rtlCol="0">
                  <a:spAutoFit/>
                </a:bodyPr>
                <a:lstStyle/>
                <a:p>
                  <a:r>
                    <a:rPr lang="en-GB" dirty="0">
                      <a:solidFill>
                        <a:schemeClr val="tx2"/>
                      </a:solidFill>
                    </a:rPr>
                    <a:t>-4</a:t>
                  </a:r>
                </a:p>
              </p:txBody>
            </p:sp>
            <p:sp>
              <p:nvSpPr>
                <p:cNvPr id="83" name="TextBox 82">
                  <a:extLst>
                    <a:ext uri="{FF2B5EF4-FFF2-40B4-BE49-F238E27FC236}">
                      <a16:creationId xmlns:a16="http://schemas.microsoft.com/office/drawing/2014/main" id="{73EB7E6C-9310-4610-A7D2-4325838DFFD4}"/>
                    </a:ext>
                  </a:extLst>
                </p:cNvPr>
                <p:cNvSpPr txBox="1"/>
                <p:nvPr/>
              </p:nvSpPr>
              <p:spPr>
                <a:xfrm>
                  <a:off x="4703957" y="6199401"/>
                  <a:ext cx="430008" cy="369332"/>
                </a:xfrm>
                <a:prstGeom prst="rect">
                  <a:avLst/>
                </a:prstGeom>
                <a:noFill/>
              </p:spPr>
              <p:txBody>
                <a:bodyPr wrap="square" rtlCol="0">
                  <a:spAutoFit/>
                </a:bodyPr>
                <a:lstStyle/>
                <a:p>
                  <a:r>
                    <a:rPr lang="en-GB" dirty="0">
                      <a:solidFill>
                        <a:schemeClr val="tx2"/>
                      </a:solidFill>
                    </a:rPr>
                    <a:t>-3</a:t>
                  </a:r>
                </a:p>
              </p:txBody>
            </p:sp>
            <p:sp>
              <p:nvSpPr>
                <p:cNvPr id="84" name="TextBox 83">
                  <a:extLst>
                    <a:ext uri="{FF2B5EF4-FFF2-40B4-BE49-F238E27FC236}">
                      <a16:creationId xmlns:a16="http://schemas.microsoft.com/office/drawing/2014/main" id="{72A9CB82-D6C5-472B-83D9-FFCBD3C961C6}"/>
                    </a:ext>
                  </a:extLst>
                </p:cNvPr>
                <p:cNvSpPr txBox="1"/>
                <p:nvPr/>
              </p:nvSpPr>
              <p:spPr>
                <a:xfrm>
                  <a:off x="5141227" y="6193217"/>
                  <a:ext cx="430008" cy="369332"/>
                </a:xfrm>
                <a:prstGeom prst="rect">
                  <a:avLst/>
                </a:prstGeom>
                <a:noFill/>
              </p:spPr>
              <p:txBody>
                <a:bodyPr wrap="square" rtlCol="0">
                  <a:spAutoFit/>
                </a:bodyPr>
                <a:lstStyle/>
                <a:p>
                  <a:r>
                    <a:rPr lang="en-GB" dirty="0">
                      <a:solidFill>
                        <a:schemeClr val="tx2"/>
                      </a:solidFill>
                    </a:rPr>
                    <a:t>-2</a:t>
                  </a:r>
                </a:p>
              </p:txBody>
            </p:sp>
            <p:sp>
              <p:nvSpPr>
                <p:cNvPr id="85" name="TextBox 84">
                  <a:extLst>
                    <a:ext uri="{FF2B5EF4-FFF2-40B4-BE49-F238E27FC236}">
                      <a16:creationId xmlns:a16="http://schemas.microsoft.com/office/drawing/2014/main" id="{B468B4C1-F714-44A8-92FE-9B0A17154C56}"/>
                    </a:ext>
                  </a:extLst>
                </p:cNvPr>
                <p:cNvSpPr txBox="1"/>
                <p:nvPr/>
              </p:nvSpPr>
              <p:spPr>
                <a:xfrm>
                  <a:off x="5547968" y="6203633"/>
                  <a:ext cx="430008" cy="369332"/>
                </a:xfrm>
                <a:prstGeom prst="rect">
                  <a:avLst/>
                </a:prstGeom>
                <a:noFill/>
              </p:spPr>
              <p:txBody>
                <a:bodyPr wrap="square" rtlCol="0">
                  <a:spAutoFit/>
                </a:bodyPr>
                <a:lstStyle/>
                <a:p>
                  <a:r>
                    <a:rPr lang="en-GB" dirty="0">
                      <a:solidFill>
                        <a:schemeClr val="tx2"/>
                      </a:solidFill>
                    </a:rPr>
                    <a:t>-1</a:t>
                  </a:r>
                </a:p>
              </p:txBody>
            </p:sp>
          </p:grpSp>
        </p:grpSp>
      </p:grpSp>
      <p:sp>
        <p:nvSpPr>
          <p:cNvPr id="49" name="Multiplication Sign 48">
            <a:extLst>
              <a:ext uri="{FF2B5EF4-FFF2-40B4-BE49-F238E27FC236}">
                <a16:creationId xmlns:a16="http://schemas.microsoft.com/office/drawing/2014/main" id="{1390AF5C-4FD8-4618-BADC-128361B51B98}"/>
              </a:ext>
            </a:extLst>
          </p:cNvPr>
          <p:cNvSpPr/>
          <p:nvPr/>
        </p:nvSpPr>
        <p:spPr>
          <a:xfrm>
            <a:off x="8111197" y="4889182"/>
            <a:ext cx="492239" cy="512029"/>
          </a:xfrm>
          <a:prstGeom prst="mathMultiply">
            <a:avLst/>
          </a:prstGeom>
          <a:solidFill>
            <a:srgbClr val="C000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Multiplication Sign 49">
            <a:extLst>
              <a:ext uri="{FF2B5EF4-FFF2-40B4-BE49-F238E27FC236}">
                <a16:creationId xmlns:a16="http://schemas.microsoft.com/office/drawing/2014/main" id="{CFD3E3E1-97D6-471D-8868-6BECAF6AAD1A}"/>
              </a:ext>
            </a:extLst>
          </p:cNvPr>
          <p:cNvSpPr/>
          <p:nvPr/>
        </p:nvSpPr>
        <p:spPr>
          <a:xfrm>
            <a:off x="5450510" y="4867231"/>
            <a:ext cx="492239" cy="512029"/>
          </a:xfrm>
          <a:prstGeom prst="mathMultiply">
            <a:avLst/>
          </a:prstGeom>
          <a:solidFill>
            <a:srgbClr val="C000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TextBox 50">
            <a:extLst>
              <a:ext uri="{FF2B5EF4-FFF2-40B4-BE49-F238E27FC236}">
                <a16:creationId xmlns:a16="http://schemas.microsoft.com/office/drawing/2014/main" id="{10BF41D2-6DBF-43D0-AC60-BB75BB61C843}"/>
              </a:ext>
            </a:extLst>
          </p:cNvPr>
          <p:cNvSpPr txBox="1"/>
          <p:nvPr/>
        </p:nvSpPr>
        <p:spPr>
          <a:xfrm>
            <a:off x="7914592" y="2161846"/>
            <a:ext cx="918808" cy="646331"/>
          </a:xfrm>
          <a:prstGeom prst="rect">
            <a:avLst/>
          </a:prstGeom>
          <a:noFill/>
        </p:spPr>
        <p:txBody>
          <a:bodyPr wrap="square" rtlCol="0">
            <a:spAutoFit/>
          </a:bodyPr>
          <a:lstStyle/>
          <a:p>
            <a:pPr algn="ctr"/>
            <a:r>
              <a:rPr lang="en-GB" sz="3600" b="1" dirty="0">
                <a:solidFill>
                  <a:srgbClr val="C00000"/>
                </a:solidFill>
              </a:rPr>
              <a:t>B</a:t>
            </a:r>
            <a:endParaRPr lang="en-GB" b="1" dirty="0">
              <a:solidFill>
                <a:srgbClr val="C00000"/>
              </a:solidFill>
            </a:endParaRPr>
          </a:p>
        </p:txBody>
      </p:sp>
      <p:sp>
        <p:nvSpPr>
          <p:cNvPr id="52" name="TextBox 51">
            <a:extLst>
              <a:ext uri="{FF2B5EF4-FFF2-40B4-BE49-F238E27FC236}">
                <a16:creationId xmlns:a16="http://schemas.microsoft.com/office/drawing/2014/main" id="{C01390DA-2B48-405F-A648-8B73AB742901}"/>
              </a:ext>
            </a:extLst>
          </p:cNvPr>
          <p:cNvSpPr txBox="1"/>
          <p:nvPr/>
        </p:nvSpPr>
        <p:spPr>
          <a:xfrm>
            <a:off x="5223917" y="2198273"/>
            <a:ext cx="918808" cy="646331"/>
          </a:xfrm>
          <a:prstGeom prst="rect">
            <a:avLst/>
          </a:prstGeom>
          <a:noFill/>
        </p:spPr>
        <p:txBody>
          <a:bodyPr wrap="square" rtlCol="0">
            <a:spAutoFit/>
          </a:bodyPr>
          <a:lstStyle/>
          <a:p>
            <a:pPr algn="ctr"/>
            <a:r>
              <a:rPr lang="en-GB" sz="3600" b="1" dirty="0">
                <a:solidFill>
                  <a:srgbClr val="C00000"/>
                </a:solidFill>
              </a:rPr>
              <a:t>A</a:t>
            </a:r>
          </a:p>
        </p:txBody>
      </p:sp>
      <p:pic>
        <p:nvPicPr>
          <p:cNvPr id="55" name="Picture 54">
            <a:extLst>
              <a:ext uri="{FF2B5EF4-FFF2-40B4-BE49-F238E27FC236}">
                <a16:creationId xmlns:a16="http://schemas.microsoft.com/office/drawing/2014/main" id="{54D305CB-A887-4E67-AE72-58DF0DFDA5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54096" y="222485"/>
            <a:ext cx="1299108" cy="964684"/>
          </a:xfrm>
          <a:prstGeom prst="rect">
            <a:avLst/>
          </a:prstGeom>
        </p:spPr>
      </p:pic>
    </p:spTree>
    <p:extLst>
      <p:ext uri="{BB962C8B-B14F-4D97-AF65-F5344CB8AC3E}">
        <p14:creationId xmlns:p14="http://schemas.microsoft.com/office/powerpoint/2010/main" val="396290529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标题 57345"/>
          <p:cNvSpPr>
            <a:spLocks noGrp="1" noChangeArrowheads="1"/>
          </p:cNvSpPr>
          <p:nvPr>
            <p:ph type="title"/>
          </p:nvPr>
        </p:nvSpPr>
        <p:spPr>
          <a:xfrm>
            <a:off x="316328" y="284085"/>
            <a:ext cx="10336876" cy="1054386"/>
          </a:xfrm>
        </p:spPr>
        <p:txBody>
          <a:bodyPr>
            <a:normAutofit/>
          </a:bodyPr>
          <a:lstStyle/>
          <a:p>
            <a:pPr eaLnBrk="1" hangingPunct="1"/>
            <a:r>
              <a:rPr lang="en-GB" altLang="zh-CN" dirty="0">
                <a:solidFill>
                  <a:srgbClr val="C00000"/>
                </a:solidFill>
              </a:rPr>
              <a:t>Task 2 - answers</a:t>
            </a:r>
            <a:endParaRPr lang="zh-CN" altLang="en-US" dirty="0">
              <a:solidFill>
                <a:srgbClr val="C00000"/>
              </a:solidFill>
            </a:endParaRPr>
          </a:p>
        </p:txBody>
      </p:sp>
      <p:grpSp>
        <p:nvGrpSpPr>
          <p:cNvPr id="28" name="Group 27">
            <a:extLst>
              <a:ext uri="{FF2B5EF4-FFF2-40B4-BE49-F238E27FC236}">
                <a16:creationId xmlns:a16="http://schemas.microsoft.com/office/drawing/2014/main" id="{8FB7DFA6-9076-4AB6-95B4-AD8A7D7D1056}"/>
              </a:ext>
            </a:extLst>
          </p:cNvPr>
          <p:cNvGrpSpPr/>
          <p:nvPr/>
        </p:nvGrpSpPr>
        <p:grpSpPr>
          <a:xfrm>
            <a:off x="1414382" y="1173215"/>
            <a:ext cx="10259617" cy="5273520"/>
            <a:chOff x="1466904" y="1308085"/>
            <a:chExt cx="10259617" cy="5273520"/>
          </a:xfrm>
        </p:grpSpPr>
        <p:grpSp>
          <p:nvGrpSpPr>
            <p:cNvPr id="29" name="Group 28">
              <a:extLst>
                <a:ext uri="{FF2B5EF4-FFF2-40B4-BE49-F238E27FC236}">
                  <a16:creationId xmlns:a16="http://schemas.microsoft.com/office/drawing/2014/main" id="{D4755C20-278D-4E0B-AD7F-48CC6F3E895B}"/>
                </a:ext>
              </a:extLst>
            </p:cNvPr>
            <p:cNvGrpSpPr/>
            <p:nvPr/>
          </p:nvGrpSpPr>
          <p:grpSpPr>
            <a:xfrm>
              <a:off x="1639180" y="1615399"/>
              <a:ext cx="4335339" cy="4632759"/>
              <a:chOff x="1639180" y="1615399"/>
              <a:chExt cx="4335339" cy="4632759"/>
            </a:xfrm>
          </p:grpSpPr>
          <p:pic>
            <p:nvPicPr>
              <p:cNvPr id="90" name="Picture 2" descr="Image result for square paper">
                <a:extLst>
                  <a:ext uri="{FF2B5EF4-FFF2-40B4-BE49-F238E27FC236}">
                    <a16:creationId xmlns:a16="http://schemas.microsoft.com/office/drawing/2014/main" id="{453E3A97-E113-49DB-BCE4-5442068B05B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877"/>
              <a:stretch/>
            </p:blipFill>
            <p:spPr bwMode="auto">
              <a:xfrm rot="5400000">
                <a:off x="1932651" y="2206291"/>
                <a:ext cx="3752057" cy="4331678"/>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2" descr="Image result for square paper">
                <a:extLst>
                  <a:ext uri="{FF2B5EF4-FFF2-40B4-BE49-F238E27FC236}">
                    <a16:creationId xmlns:a16="http://schemas.microsoft.com/office/drawing/2014/main" id="{11058A98-7056-46CC-BB49-6EE5ECAB976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877"/>
              <a:stretch/>
            </p:blipFill>
            <p:spPr bwMode="auto">
              <a:xfrm rot="5400000">
                <a:off x="1928990" y="1325589"/>
                <a:ext cx="3752057" cy="433167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0" name="Group 29">
              <a:extLst>
                <a:ext uri="{FF2B5EF4-FFF2-40B4-BE49-F238E27FC236}">
                  <a16:creationId xmlns:a16="http://schemas.microsoft.com/office/drawing/2014/main" id="{BFF00524-12A7-4CE8-9C5A-D516B7E435A0}"/>
                </a:ext>
              </a:extLst>
            </p:cNvPr>
            <p:cNvGrpSpPr/>
            <p:nvPr/>
          </p:nvGrpSpPr>
          <p:grpSpPr>
            <a:xfrm>
              <a:off x="1466904" y="1308085"/>
              <a:ext cx="10259617" cy="5273520"/>
              <a:chOff x="1466904" y="1308085"/>
              <a:chExt cx="10259617" cy="5273520"/>
            </a:xfrm>
          </p:grpSpPr>
          <p:grpSp>
            <p:nvGrpSpPr>
              <p:cNvPr id="31" name="Group 30">
                <a:extLst>
                  <a:ext uri="{FF2B5EF4-FFF2-40B4-BE49-F238E27FC236}">
                    <a16:creationId xmlns:a16="http://schemas.microsoft.com/office/drawing/2014/main" id="{EE7784F6-6C71-4FA3-A39C-D7BD2F2E5AA4}"/>
                  </a:ext>
                </a:extLst>
              </p:cNvPr>
              <p:cNvGrpSpPr/>
              <p:nvPr/>
            </p:nvGrpSpPr>
            <p:grpSpPr>
              <a:xfrm>
                <a:off x="1760343" y="1622802"/>
                <a:ext cx="9074012" cy="4632759"/>
                <a:chOff x="1760343" y="1622802"/>
                <a:chExt cx="9074012" cy="4632759"/>
              </a:xfrm>
            </p:grpSpPr>
            <p:pic>
              <p:nvPicPr>
                <p:cNvPr id="86" name="Picture 2" descr="Image result for square paper">
                  <a:extLst>
                    <a:ext uri="{FF2B5EF4-FFF2-40B4-BE49-F238E27FC236}">
                      <a16:creationId xmlns:a16="http://schemas.microsoft.com/office/drawing/2014/main" id="{168B1CD9-C20B-4B18-A70E-0E3115FA14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6522951" y="1949375"/>
                  <a:ext cx="3752057" cy="4860316"/>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2" descr="Image result for square paper">
                  <a:extLst>
                    <a:ext uri="{FF2B5EF4-FFF2-40B4-BE49-F238E27FC236}">
                      <a16:creationId xmlns:a16="http://schemas.microsoft.com/office/drawing/2014/main" id="{19A9F63C-0070-4FB6-87A6-0519D19487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6528168" y="1068673"/>
                  <a:ext cx="3752057" cy="4860316"/>
                </a:xfrm>
                <a:prstGeom prst="rect">
                  <a:avLst/>
                </a:prstGeom>
                <a:noFill/>
                <a:extLst>
                  <a:ext uri="{909E8E84-426E-40DD-AFC4-6F175D3DCCD1}">
                    <a14:hiddenFill xmlns:a14="http://schemas.microsoft.com/office/drawing/2010/main">
                      <a:solidFill>
                        <a:srgbClr val="FFFFFF"/>
                      </a:solidFill>
                    </a14:hiddenFill>
                  </a:ext>
                </a:extLst>
              </p:spPr>
            </p:pic>
            <p:cxnSp>
              <p:nvCxnSpPr>
                <p:cNvPr id="88" name="Straight Connector 87">
                  <a:extLst>
                    <a:ext uri="{FF2B5EF4-FFF2-40B4-BE49-F238E27FC236}">
                      <a16:creationId xmlns:a16="http://schemas.microsoft.com/office/drawing/2014/main" id="{61C150A3-E2BA-420F-89A2-DC3CDDD302B8}"/>
                    </a:ext>
                  </a:extLst>
                </p:cNvPr>
                <p:cNvCxnSpPr>
                  <a:cxnSpLocks/>
                </p:cNvCxnSpPr>
                <p:nvPr/>
              </p:nvCxnSpPr>
              <p:spPr>
                <a:xfrm>
                  <a:off x="6195842" y="1748901"/>
                  <a:ext cx="2701" cy="439149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E9184874-3332-485F-8E9B-145F4B82866C}"/>
                    </a:ext>
                  </a:extLst>
                </p:cNvPr>
                <p:cNvCxnSpPr>
                  <a:cxnSpLocks/>
                </p:cNvCxnSpPr>
                <p:nvPr/>
              </p:nvCxnSpPr>
              <p:spPr>
                <a:xfrm flipH="1" flipV="1">
                  <a:off x="1760343" y="6119407"/>
                  <a:ext cx="8866341" cy="613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EB55D42A-1FE1-42EA-B216-04C6E1BA42FE}"/>
                  </a:ext>
                </a:extLst>
              </p:cNvPr>
              <p:cNvGrpSpPr/>
              <p:nvPr/>
            </p:nvGrpSpPr>
            <p:grpSpPr>
              <a:xfrm>
                <a:off x="1466904" y="1308085"/>
                <a:ext cx="10259617" cy="5273520"/>
                <a:chOff x="1466904" y="1308085"/>
                <a:chExt cx="10259617" cy="5273520"/>
              </a:xfrm>
            </p:grpSpPr>
            <p:sp>
              <p:nvSpPr>
                <p:cNvPr id="33" name="TextBox 32">
                  <a:extLst>
                    <a:ext uri="{FF2B5EF4-FFF2-40B4-BE49-F238E27FC236}">
                      <a16:creationId xmlns:a16="http://schemas.microsoft.com/office/drawing/2014/main" id="{8453C04A-9465-4ECA-B551-987658F60686}"/>
                    </a:ext>
                  </a:extLst>
                </p:cNvPr>
                <p:cNvSpPr txBox="1"/>
                <p:nvPr/>
              </p:nvSpPr>
              <p:spPr>
                <a:xfrm>
                  <a:off x="5854337" y="1308085"/>
                  <a:ext cx="841261" cy="369332"/>
                </a:xfrm>
                <a:prstGeom prst="rect">
                  <a:avLst/>
                </a:prstGeom>
                <a:noFill/>
              </p:spPr>
              <p:txBody>
                <a:bodyPr wrap="square" rtlCol="0">
                  <a:spAutoFit/>
                </a:bodyPr>
                <a:lstStyle/>
                <a:p>
                  <a:r>
                    <a:rPr lang="en-GB" dirty="0">
                      <a:solidFill>
                        <a:schemeClr val="tx2"/>
                      </a:solidFill>
                    </a:rPr>
                    <a:t>y-axis</a:t>
                  </a:r>
                </a:p>
              </p:txBody>
            </p:sp>
            <p:sp>
              <p:nvSpPr>
                <p:cNvPr id="34" name="TextBox 33">
                  <a:extLst>
                    <a:ext uri="{FF2B5EF4-FFF2-40B4-BE49-F238E27FC236}">
                      <a16:creationId xmlns:a16="http://schemas.microsoft.com/office/drawing/2014/main" id="{B14A3A95-2A51-42B0-BF2C-FF3C7C606D7D}"/>
                    </a:ext>
                  </a:extLst>
                </p:cNvPr>
                <p:cNvSpPr txBox="1"/>
                <p:nvPr/>
              </p:nvSpPr>
              <p:spPr>
                <a:xfrm>
                  <a:off x="10885260" y="5940875"/>
                  <a:ext cx="841261" cy="369332"/>
                </a:xfrm>
                <a:prstGeom prst="rect">
                  <a:avLst/>
                </a:prstGeom>
                <a:noFill/>
              </p:spPr>
              <p:txBody>
                <a:bodyPr wrap="square" rtlCol="0">
                  <a:spAutoFit/>
                </a:bodyPr>
                <a:lstStyle/>
                <a:p>
                  <a:r>
                    <a:rPr lang="en-GB" dirty="0">
                      <a:solidFill>
                        <a:schemeClr val="tx2"/>
                      </a:solidFill>
                    </a:rPr>
                    <a:t>x-axis</a:t>
                  </a:r>
                </a:p>
              </p:txBody>
            </p:sp>
            <p:sp>
              <p:nvSpPr>
                <p:cNvPr id="35" name="TextBox 34">
                  <a:extLst>
                    <a:ext uri="{FF2B5EF4-FFF2-40B4-BE49-F238E27FC236}">
                      <a16:creationId xmlns:a16="http://schemas.microsoft.com/office/drawing/2014/main" id="{80C189CC-8E1E-4FC9-A8D3-4FDE09DE8824}"/>
                    </a:ext>
                  </a:extLst>
                </p:cNvPr>
                <p:cNvSpPr txBox="1"/>
                <p:nvPr/>
              </p:nvSpPr>
              <p:spPr>
                <a:xfrm>
                  <a:off x="5948045" y="5504440"/>
                  <a:ext cx="430008" cy="369332"/>
                </a:xfrm>
                <a:prstGeom prst="rect">
                  <a:avLst/>
                </a:prstGeom>
                <a:noFill/>
              </p:spPr>
              <p:txBody>
                <a:bodyPr wrap="square" rtlCol="0">
                  <a:spAutoFit/>
                </a:bodyPr>
                <a:lstStyle/>
                <a:p>
                  <a:r>
                    <a:rPr lang="en-GB" dirty="0">
                      <a:solidFill>
                        <a:schemeClr val="tx2"/>
                      </a:solidFill>
                    </a:rPr>
                    <a:t>1</a:t>
                  </a:r>
                </a:p>
              </p:txBody>
            </p:sp>
            <p:sp>
              <p:nvSpPr>
                <p:cNvPr id="36" name="TextBox 35">
                  <a:extLst>
                    <a:ext uri="{FF2B5EF4-FFF2-40B4-BE49-F238E27FC236}">
                      <a16:creationId xmlns:a16="http://schemas.microsoft.com/office/drawing/2014/main" id="{2056A92E-1FAE-42F3-AF38-869B4FC6292D}"/>
                    </a:ext>
                  </a:extLst>
                </p:cNvPr>
                <p:cNvSpPr txBox="1"/>
                <p:nvPr/>
              </p:nvSpPr>
              <p:spPr>
                <a:xfrm>
                  <a:off x="5955218" y="5068005"/>
                  <a:ext cx="430008" cy="369332"/>
                </a:xfrm>
                <a:prstGeom prst="rect">
                  <a:avLst/>
                </a:prstGeom>
                <a:noFill/>
              </p:spPr>
              <p:txBody>
                <a:bodyPr wrap="square" rtlCol="0">
                  <a:spAutoFit/>
                </a:bodyPr>
                <a:lstStyle/>
                <a:p>
                  <a:r>
                    <a:rPr lang="en-GB" dirty="0">
                      <a:solidFill>
                        <a:schemeClr val="tx2"/>
                      </a:solidFill>
                    </a:rPr>
                    <a:t>2</a:t>
                  </a:r>
                </a:p>
              </p:txBody>
            </p:sp>
            <p:sp>
              <p:nvSpPr>
                <p:cNvPr id="37" name="TextBox 36">
                  <a:extLst>
                    <a:ext uri="{FF2B5EF4-FFF2-40B4-BE49-F238E27FC236}">
                      <a16:creationId xmlns:a16="http://schemas.microsoft.com/office/drawing/2014/main" id="{B8530512-8CC1-42D0-BFA7-AE9EAF254D31}"/>
                    </a:ext>
                  </a:extLst>
                </p:cNvPr>
                <p:cNvSpPr txBox="1"/>
                <p:nvPr/>
              </p:nvSpPr>
              <p:spPr>
                <a:xfrm>
                  <a:off x="5947075" y="4631570"/>
                  <a:ext cx="430008" cy="369332"/>
                </a:xfrm>
                <a:prstGeom prst="rect">
                  <a:avLst/>
                </a:prstGeom>
                <a:noFill/>
              </p:spPr>
              <p:txBody>
                <a:bodyPr wrap="square" rtlCol="0">
                  <a:spAutoFit/>
                </a:bodyPr>
                <a:lstStyle/>
                <a:p>
                  <a:r>
                    <a:rPr lang="en-GB" dirty="0">
                      <a:solidFill>
                        <a:schemeClr val="tx2"/>
                      </a:solidFill>
                    </a:rPr>
                    <a:t>3</a:t>
                  </a:r>
                </a:p>
              </p:txBody>
            </p:sp>
            <p:sp>
              <p:nvSpPr>
                <p:cNvPr id="38" name="TextBox 37">
                  <a:extLst>
                    <a:ext uri="{FF2B5EF4-FFF2-40B4-BE49-F238E27FC236}">
                      <a16:creationId xmlns:a16="http://schemas.microsoft.com/office/drawing/2014/main" id="{F7DA4BB9-F7C9-41D3-B4F3-83D79184724A}"/>
                    </a:ext>
                  </a:extLst>
                </p:cNvPr>
                <p:cNvSpPr txBox="1"/>
                <p:nvPr/>
              </p:nvSpPr>
              <p:spPr>
                <a:xfrm>
                  <a:off x="5947072" y="4195135"/>
                  <a:ext cx="430008" cy="369332"/>
                </a:xfrm>
                <a:prstGeom prst="rect">
                  <a:avLst/>
                </a:prstGeom>
                <a:noFill/>
              </p:spPr>
              <p:txBody>
                <a:bodyPr wrap="square" rtlCol="0">
                  <a:spAutoFit/>
                </a:bodyPr>
                <a:lstStyle/>
                <a:p>
                  <a:r>
                    <a:rPr lang="en-GB" dirty="0">
                      <a:solidFill>
                        <a:schemeClr val="tx2"/>
                      </a:solidFill>
                    </a:rPr>
                    <a:t>4</a:t>
                  </a:r>
                </a:p>
              </p:txBody>
            </p:sp>
            <p:sp>
              <p:nvSpPr>
                <p:cNvPr id="39" name="TextBox 38">
                  <a:extLst>
                    <a:ext uri="{FF2B5EF4-FFF2-40B4-BE49-F238E27FC236}">
                      <a16:creationId xmlns:a16="http://schemas.microsoft.com/office/drawing/2014/main" id="{036E5F6A-A4EE-4889-962E-C15F3D409BC5}"/>
                    </a:ext>
                  </a:extLst>
                </p:cNvPr>
                <p:cNvSpPr txBox="1"/>
                <p:nvPr/>
              </p:nvSpPr>
              <p:spPr>
                <a:xfrm>
                  <a:off x="5948045" y="3738733"/>
                  <a:ext cx="430008" cy="369332"/>
                </a:xfrm>
                <a:prstGeom prst="rect">
                  <a:avLst/>
                </a:prstGeom>
                <a:noFill/>
              </p:spPr>
              <p:txBody>
                <a:bodyPr wrap="square" rtlCol="0">
                  <a:spAutoFit/>
                </a:bodyPr>
                <a:lstStyle/>
                <a:p>
                  <a:r>
                    <a:rPr lang="en-GB" dirty="0">
                      <a:solidFill>
                        <a:schemeClr val="tx2"/>
                      </a:solidFill>
                    </a:rPr>
                    <a:t>5</a:t>
                  </a:r>
                </a:p>
              </p:txBody>
            </p:sp>
            <p:sp>
              <p:nvSpPr>
                <p:cNvPr id="40" name="TextBox 39">
                  <a:extLst>
                    <a:ext uri="{FF2B5EF4-FFF2-40B4-BE49-F238E27FC236}">
                      <a16:creationId xmlns:a16="http://schemas.microsoft.com/office/drawing/2014/main" id="{155E4BEE-DC0B-4F21-95A1-65B57372A04C}"/>
                    </a:ext>
                  </a:extLst>
                </p:cNvPr>
                <p:cNvSpPr txBox="1"/>
                <p:nvPr/>
              </p:nvSpPr>
              <p:spPr>
                <a:xfrm>
                  <a:off x="5948047" y="3314165"/>
                  <a:ext cx="430008" cy="369332"/>
                </a:xfrm>
                <a:prstGeom prst="rect">
                  <a:avLst/>
                </a:prstGeom>
                <a:noFill/>
              </p:spPr>
              <p:txBody>
                <a:bodyPr wrap="square" rtlCol="0">
                  <a:spAutoFit/>
                </a:bodyPr>
                <a:lstStyle/>
                <a:p>
                  <a:r>
                    <a:rPr lang="en-GB" dirty="0">
                      <a:solidFill>
                        <a:schemeClr val="tx2"/>
                      </a:solidFill>
                    </a:rPr>
                    <a:t>6</a:t>
                  </a:r>
                </a:p>
              </p:txBody>
            </p:sp>
            <p:sp>
              <p:nvSpPr>
                <p:cNvPr id="41" name="TextBox 40">
                  <a:extLst>
                    <a:ext uri="{FF2B5EF4-FFF2-40B4-BE49-F238E27FC236}">
                      <a16:creationId xmlns:a16="http://schemas.microsoft.com/office/drawing/2014/main" id="{84EB0447-E816-495F-BD23-6B0579499456}"/>
                    </a:ext>
                  </a:extLst>
                </p:cNvPr>
                <p:cNvSpPr txBox="1"/>
                <p:nvPr/>
              </p:nvSpPr>
              <p:spPr>
                <a:xfrm>
                  <a:off x="5955219" y="2857763"/>
                  <a:ext cx="430008" cy="369332"/>
                </a:xfrm>
                <a:prstGeom prst="rect">
                  <a:avLst/>
                </a:prstGeom>
                <a:noFill/>
              </p:spPr>
              <p:txBody>
                <a:bodyPr wrap="square" rtlCol="0">
                  <a:spAutoFit/>
                </a:bodyPr>
                <a:lstStyle/>
                <a:p>
                  <a:r>
                    <a:rPr lang="en-GB" dirty="0">
                      <a:solidFill>
                        <a:schemeClr val="tx2"/>
                      </a:solidFill>
                    </a:rPr>
                    <a:t>7</a:t>
                  </a:r>
                </a:p>
              </p:txBody>
            </p:sp>
            <p:sp>
              <p:nvSpPr>
                <p:cNvPr id="42" name="TextBox 41">
                  <a:extLst>
                    <a:ext uri="{FF2B5EF4-FFF2-40B4-BE49-F238E27FC236}">
                      <a16:creationId xmlns:a16="http://schemas.microsoft.com/office/drawing/2014/main" id="{78A14C28-C27A-46A0-A27F-08F5A63577F0}"/>
                    </a:ext>
                  </a:extLst>
                </p:cNvPr>
                <p:cNvSpPr txBox="1"/>
                <p:nvPr/>
              </p:nvSpPr>
              <p:spPr>
                <a:xfrm>
                  <a:off x="5955219" y="2423641"/>
                  <a:ext cx="430008" cy="369332"/>
                </a:xfrm>
                <a:prstGeom prst="rect">
                  <a:avLst/>
                </a:prstGeom>
                <a:noFill/>
              </p:spPr>
              <p:txBody>
                <a:bodyPr wrap="square" rtlCol="0">
                  <a:spAutoFit/>
                </a:bodyPr>
                <a:lstStyle/>
                <a:p>
                  <a:r>
                    <a:rPr lang="en-GB" dirty="0">
                      <a:solidFill>
                        <a:schemeClr val="tx2"/>
                      </a:solidFill>
                    </a:rPr>
                    <a:t>8</a:t>
                  </a:r>
                </a:p>
              </p:txBody>
            </p:sp>
            <p:sp>
              <p:nvSpPr>
                <p:cNvPr id="43" name="TextBox 42">
                  <a:extLst>
                    <a:ext uri="{FF2B5EF4-FFF2-40B4-BE49-F238E27FC236}">
                      <a16:creationId xmlns:a16="http://schemas.microsoft.com/office/drawing/2014/main" id="{1FB90A23-4573-4BD0-9716-97F8ABA3C5F2}"/>
                    </a:ext>
                  </a:extLst>
                </p:cNvPr>
                <p:cNvSpPr txBox="1"/>
                <p:nvPr/>
              </p:nvSpPr>
              <p:spPr>
                <a:xfrm>
                  <a:off x="5957135" y="1999073"/>
                  <a:ext cx="430008" cy="369332"/>
                </a:xfrm>
                <a:prstGeom prst="rect">
                  <a:avLst/>
                </a:prstGeom>
                <a:noFill/>
              </p:spPr>
              <p:txBody>
                <a:bodyPr wrap="square" rtlCol="0">
                  <a:spAutoFit/>
                </a:bodyPr>
                <a:lstStyle/>
                <a:p>
                  <a:r>
                    <a:rPr lang="en-GB" dirty="0">
                      <a:solidFill>
                        <a:schemeClr val="tx2"/>
                      </a:solidFill>
                    </a:rPr>
                    <a:t>9</a:t>
                  </a:r>
                </a:p>
              </p:txBody>
            </p:sp>
            <p:sp>
              <p:nvSpPr>
                <p:cNvPr id="64" name="TextBox 63">
                  <a:extLst>
                    <a:ext uri="{FF2B5EF4-FFF2-40B4-BE49-F238E27FC236}">
                      <a16:creationId xmlns:a16="http://schemas.microsoft.com/office/drawing/2014/main" id="{2694DE01-81C9-45A7-91CB-82D32825E301}"/>
                    </a:ext>
                  </a:extLst>
                </p:cNvPr>
                <p:cNvSpPr txBox="1"/>
                <p:nvPr/>
              </p:nvSpPr>
              <p:spPr>
                <a:xfrm>
                  <a:off x="5831661" y="1576572"/>
                  <a:ext cx="430008" cy="369332"/>
                </a:xfrm>
                <a:prstGeom prst="rect">
                  <a:avLst/>
                </a:prstGeom>
                <a:noFill/>
              </p:spPr>
              <p:txBody>
                <a:bodyPr wrap="square" rtlCol="0">
                  <a:spAutoFit/>
                </a:bodyPr>
                <a:lstStyle/>
                <a:p>
                  <a:r>
                    <a:rPr lang="en-GB" dirty="0">
                      <a:solidFill>
                        <a:schemeClr val="tx2"/>
                      </a:solidFill>
                    </a:rPr>
                    <a:t>10</a:t>
                  </a:r>
                </a:p>
              </p:txBody>
            </p:sp>
            <p:sp>
              <p:nvSpPr>
                <p:cNvPr id="65" name="TextBox 64">
                  <a:extLst>
                    <a:ext uri="{FF2B5EF4-FFF2-40B4-BE49-F238E27FC236}">
                      <a16:creationId xmlns:a16="http://schemas.microsoft.com/office/drawing/2014/main" id="{C7DACF04-F952-46D4-BB57-AC3662A512EB}"/>
                    </a:ext>
                  </a:extLst>
                </p:cNvPr>
                <p:cNvSpPr txBox="1"/>
                <p:nvPr/>
              </p:nvSpPr>
              <p:spPr>
                <a:xfrm>
                  <a:off x="6482563" y="6201234"/>
                  <a:ext cx="430008" cy="369332"/>
                </a:xfrm>
                <a:prstGeom prst="rect">
                  <a:avLst/>
                </a:prstGeom>
                <a:noFill/>
              </p:spPr>
              <p:txBody>
                <a:bodyPr wrap="square" rtlCol="0">
                  <a:spAutoFit/>
                </a:bodyPr>
                <a:lstStyle/>
                <a:p>
                  <a:r>
                    <a:rPr lang="en-GB" dirty="0">
                      <a:solidFill>
                        <a:schemeClr val="tx2"/>
                      </a:solidFill>
                    </a:rPr>
                    <a:t>1</a:t>
                  </a:r>
                </a:p>
              </p:txBody>
            </p:sp>
            <p:sp>
              <p:nvSpPr>
                <p:cNvPr id="66" name="TextBox 65">
                  <a:extLst>
                    <a:ext uri="{FF2B5EF4-FFF2-40B4-BE49-F238E27FC236}">
                      <a16:creationId xmlns:a16="http://schemas.microsoft.com/office/drawing/2014/main" id="{608DFB99-6D37-45BB-B9A7-736130F151EE}"/>
                    </a:ext>
                  </a:extLst>
                </p:cNvPr>
                <p:cNvSpPr txBox="1"/>
                <p:nvPr/>
              </p:nvSpPr>
              <p:spPr>
                <a:xfrm>
                  <a:off x="6925399" y="6198837"/>
                  <a:ext cx="430008" cy="369332"/>
                </a:xfrm>
                <a:prstGeom prst="rect">
                  <a:avLst/>
                </a:prstGeom>
                <a:noFill/>
              </p:spPr>
              <p:txBody>
                <a:bodyPr wrap="square" rtlCol="0">
                  <a:spAutoFit/>
                </a:bodyPr>
                <a:lstStyle/>
                <a:p>
                  <a:r>
                    <a:rPr lang="en-GB" dirty="0">
                      <a:solidFill>
                        <a:schemeClr val="tx2"/>
                      </a:solidFill>
                    </a:rPr>
                    <a:t>2</a:t>
                  </a:r>
                </a:p>
              </p:txBody>
            </p:sp>
            <p:sp>
              <p:nvSpPr>
                <p:cNvPr id="67" name="TextBox 66">
                  <a:extLst>
                    <a:ext uri="{FF2B5EF4-FFF2-40B4-BE49-F238E27FC236}">
                      <a16:creationId xmlns:a16="http://schemas.microsoft.com/office/drawing/2014/main" id="{3948FF59-D9F7-4E07-BD6B-F8C9CB700C25}"/>
                    </a:ext>
                  </a:extLst>
                </p:cNvPr>
                <p:cNvSpPr txBox="1"/>
                <p:nvPr/>
              </p:nvSpPr>
              <p:spPr>
                <a:xfrm>
                  <a:off x="7368235" y="6196780"/>
                  <a:ext cx="430008" cy="369332"/>
                </a:xfrm>
                <a:prstGeom prst="rect">
                  <a:avLst/>
                </a:prstGeom>
                <a:noFill/>
              </p:spPr>
              <p:txBody>
                <a:bodyPr wrap="square" rtlCol="0">
                  <a:spAutoFit/>
                </a:bodyPr>
                <a:lstStyle/>
                <a:p>
                  <a:r>
                    <a:rPr lang="en-GB" dirty="0">
                      <a:solidFill>
                        <a:schemeClr val="tx2"/>
                      </a:solidFill>
                    </a:rPr>
                    <a:t>3</a:t>
                  </a:r>
                </a:p>
              </p:txBody>
            </p:sp>
            <p:sp>
              <p:nvSpPr>
                <p:cNvPr id="68" name="TextBox 67">
                  <a:extLst>
                    <a:ext uri="{FF2B5EF4-FFF2-40B4-BE49-F238E27FC236}">
                      <a16:creationId xmlns:a16="http://schemas.microsoft.com/office/drawing/2014/main" id="{7F2C55AF-A600-4A05-961A-44A24F40EDEA}"/>
                    </a:ext>
                  </a:extLst>
                </p:cNvPr>
                <p:cNvSpPr txBox="1"/>
                <p:nvPr/>
              </p:nvSpPr>
              <p:spPr>
                <a:xfrm>
                  <a:off x="7811027" y="6196780"/>
                  <a:ext cx="430008" cy="369332"/>
                </a:xfrm>
                <a:prstGeom prst="rect">
                  <a:avLst/>
                </a:prstGeom>
                <a:noFill/>
              </p:spPr>
              <p:txBody>
                <a:bodyPr wrap="square" rtlCol="0">
                  <a:spAutoFit/>
                </a:bodyPr>
                <a:lstStyle/>
                <a:p>
                  <a:r>
                    <a:rPr lang="en-GB" dirty="0">
                      <a:solidFill>
                        <a:schemeClr val="tx2"/>
                      </a:solidFill>
                    </a:rPr>
                    <a:t>4</a:t>
                  </a:r>
                </a:p>
              </p:txBody>
            </p:sp>
            <p:sp>
              <p:nvSpPr>
                <p:cNvPr id="69" name="TextBox 68">
                  <a:extLst>
                    <a:ext uri="{FF2B5EF4-FFF2-40B4-BE49-F238E27FC236}">
                      <a16:creationId xmlns:a16="http://schemas.microsoft.com/office/drawing/2014/main" id="{DDF19FD2-9D2A-4017-A0D2-E1D23BF9D9E6}"/>
                    </a:ext>
                  </a:extLst>
                </p:cNvPr>
                <p:cNvSpPr txBox="1"/>
                <p:nvPr/>
              </p:nvSpPr>
              <p:spPr>
                <a:xfrm>
                  <a:off x="8240586" y="6194383"/>
                  <a:ext cx="430008" cy="369332"/>
                </a:xfrm>
                <a:prstGeom prst="rect">
                  <a:avLst/>
                </a:prstGeom>
                <a:noFill/>
              </p:spPr>
              <p:txBody>
                <a:bodyPr wrap="square" rtlCol="0">
                  <a:spAutoFit/>
                </a:bodyPr>
                <a:lstStyle/>
                <a:p>
                  <a:r>
                    <a:rPr lang="en-GB" dirty="0">
                      <a:solidFill>
                        <a:schemeClr val="tx2"/>
                      </a:solidFill>
                    </a:rPr>
                    <a:t>5</a:t>
                  </a:r>
                </a:p>
              </p:txBody>
            </p:sp>
            <p:sp>
              <p:nvSpPr>
                <p:cNvPr id="70" name="TextBox 69">
                  <a:extLst>
                    <a:ext uri="{FF2B5EF4-FFF2-40B4-BE49-F238E27FC236}">
                      <a16:creationId xmlns:a16="http://schemas.microsoft.com/office/drawing/2014/main" id="{AE1BE34B-0347-4F06-A383-0CD5007D0EF6}"/>
                    </a:ext>
                  </a:extLst>
                </p:cNvPr>
                <p:cNvSpPr txBox="1"/>
                <p:nvPr/>
              </p:nvSpPr>
              <p:spPr>
                <a:xfrm>
                  <a:off x="8695626" y="6212273"/>
                  <a:ext cx="430008" cy="369332"/>
                </a:xfrm>
                <a:prstGeom prst="rect">
                  <a:avLst/>
                </a:prstGeom>
                <a:noFill/>
              </p:spPr>
              <p:txBody>
                <a:bodyPr wrap="square" rtlCol="0">
                  <a:spAutoFit/>
                </a:bodyPr>
                <a:lstStyle/>
                <a:p>
                  <a:r>
                    <a:rPr lang="en-GB" dirty="0">
                      <a:solidFill>
                        <a:schemeClr val="tx2"/>
                      </a:solidFill>
                    </a:rPr>
                    <a:t>6</a:t>
                  </a:r>
                </a:p>
              </p:txBody>
            </p:sp>
            <p:sp>
              <p:nvSpPr>
                <p:cNvPr id="71" name="TextBox 70">
                  <a:extLst>
                    <a:ext uri="{FF2B5EF4-FFF2-40B4-BE49-F238E27FC236}">
                      <a16:creationId xmlns:a16="http://schemas.microsoft.com/office/drawing/2014/main" id="{4658E600-6F87-4681-9711-1C8FEFD356C0}"/>
                    </a:ext>
                  </a:extLst>
                </p:cNvPr>
                <p:cNvSpPr txBox="1"/>
                <p:nvPr/>
              </p:nvSpPr>
              <p:spPr>
                <a:xfrm>
                  <a:off x="9137969" y="6200947"/>
                  <a:ext cx="430008" cy="369332"/>
                </a:xfrm>
                <a:prstGeom prst="rect">
                  <a:avLst/>
                </a:prstGeom>
                <a:noFill/>
              </p:spPr>
              <p:txBody>
                <a:bodyPr wrap="square" rtlCol="0">
                  <a:spAutoFit/>
                </a:bodyPr>
                <a:lstStyle/>
                <a:p>
                  <a:r>
                    <a:rPr lang="en-GB" dirty="0">
                      <a:solidFill>
                        <a:schemeClr val="tx2"/>
                      </a:solidFill>
                    </a:rPr>
                    <a:t>7</a:t>
                  </a:r>
                </a:p>
              </p:txBody>
            </p:sp>
            <p:sp>
              <p:nvSpPr>
                <p:cNvPr id="72" name="TextBox 71">
                  <a:extLst>
                    <a:ext uri="{FF2B5EF4-FFF2-40B4-BE49-F238E27FC236}">
                      <a16:creationId xmlns:a16="http://schemas.microsoft.com/office/drawing/2014/main" id="{FE148E1D-1D79-4BBA-887B-87B8742CEEB6}"/>
                    </a:ext>
                  </a:extLst>
                </p:cNvPr>
                <p:cNvSpPr txBox="1"/>
                <p:nvPr/>
              </p:nvSpPr>
              <p:spPr>
                <a:xfrm>
                  <a:off x="9580761" y="6200567"/>
                  <a:ext cx="430008" cy="369332"/>
                </a:xfrm>
                <a:prstGeom prst="rect">
                  <a:avLst/>
                </a:prstGeom>
                <a:noFill/>
              </p:spPr>
              <p:txBody>
                <a:bodyPr wrap="square" rtlCol="0">
                  <a:spAutoFit/>
                </a:bodyPr>
                <a:lstStyle/>
                <a:p>
                  <a:r>
                    <a:rPr lang="en-GB" dirty="0">
                      <a:solidFill>
                        <a:schemeClr val="tx2"/>
                      </a:solidFill>
                    </a:rPr>
                    <a:t>8</a:t>
                  </a:r>
                </a:p>
              </p:txBody>
            </p:sp>
            <p:sp>
              <p:nvSpPr>
                <p:cNvPr id="73" name="TextBox 72">
                  <a:extLst>
                    <a:ext uri="{FF2B5EF4-FFF2-40B4-BE49-F238E27FC236}">
                      <a16:creationId xmlns:a16="http://schemas.microsoft.com/office/drawing/2014/main" id="{7804D80C-4A24-4E65-8C57-8399CB72CCCF}"/>
                    </a:ext>
                  </a:extLst>
                </p:cNvPr>
                <p:cNvSpPr txBox="1"/>
                <p:nvPr/>
              </p:nvSpPr>
              <p:spPr>
                <a:xfrm>
                  <a:off x="10018031" y="6194383"/>
                  <a:ext cx="430008" cy="369332"/>
                </a:xfrm>
                <a:prstGeom prst="rect">
                  <a:avLst/>
                </a:prstGeom>
                <a:noFill/>
              </p:spPr>
              <p:txBody>
                <a:bodyPr wrap="square" rtlCol="0">
                  <a:spAutoFit/>
                </a:bodyPr>
                <a:lstStyle/>
                <a:p>
                  <a:r>
                    <a:rPr lang="en-GB" dirty="0">
                      <a:solidFill>
                        <a:schemeClr val="tx2"/>
                      </a:solidFill>
                    </a:rPr>
                    <a:t>9</a:t>
                  </a:r>
                </a:p>
              </p:txBody>
            </p:sp>
            <p:sp>
              <p:nvSpPr>
                <p:cNvPr id="74" name="TextBox 73">
                  <a:extLst>
                    <a:ext uri="{FF2B5EF4-FFF2-40B4-BE49-F238E27FC236}">
                      <a16:creationId xmlns:a16="http://schemas.microsoft.com/office/drawing/2014/main" id="{ACEE1E98-AB71-466F-8D41-3DA19E6FFE7C}"/>
                    </a:ext>
                  </a:extLst>
                </p:cNvPr>
                <p:cNvSpPr txBox="1"/>
                <p:nvPr/>
              </p:nvSpPr>
              <p:spPr>
                <a:xfrm>
                  <a:off x="10391350" y="6194383"/>
                  <a:ext cx="430008" cy="369332"/>
                </a:xfrm>
                <a:prstGeom prst="rect">
                  <a:avLst/>
                </a:prstGeom>
                <a:noFill/>
              </p:spPr>
              <p:txBody>
                <a:bodyPr wrap="square" rtlCol="0">
                  <a:spAutoFit/>
                </a:bodyPr>
                <a:lstStyle/>
                <a:p>
                  <a:r>
                    <a:rPr lang="en-GB" dirty="0">
                      <a:solidFill>
                        <a:schemeClr val="tx2"/>
                      </a:solidFill>
                    </a:rPr>
                    <a:t>10</a:t>
                  </a:r>
                </a:p>
              </p:txBody>
            </p:sp>
            <p:sp>
              <p:nvSpPr>
                <p:cNvPr id="75" name="TextBox 74">
                  <a:extLst>
                    <a:ext uri="{FF2B5EF4-FFF2-40B4-BE49-F238E27FC236}">
                      <a16:creationId xmlns:a16="http://schemas.microsoft.com/office/drawing/2014/main" id="{89F740B9-B018-4DA4-8C9A-CF4C8C32747C}"/>
                    </a:ext>
                  </a:extLst>
                </p:cNvPr>
                <p:cNvSpPr txBox="1"/>
                <p:nvPr/>
              </p:nvSpPr>
              <p:spPr>
                <a:xfrm>
                  <a:off x="6039727" y="6212273"/>
                  <a:ext cx="430008" cy="369332"/>
                </a:xfrm>
                <a:prstGeom prst="rect">
                  <a:avLst/>
                </a:prstGeom>
                <a:noFill/>
              </p:spPr>
              <p:txBody>
                <a:bodyPr wrap="square" rtlCol="0">
                  <a:spAutoFit/>
                </a:bodyPr>
                <a:lstStyle/>
                <a:p>
                  <a:r>
                    <a:rPr lang="en-GB" dirty="0">
                      <a:solidFill>
                        <a:schemeClr val="tx2"/>
                      </a:solidFill>
                    </a:rPr>
                    <a:t>0</a:t>
                  </a:r>
                </a:p>
              </p:txBody>
            </p:sp>
            <p:sp>
              <p:nvSpPr>
                <p:cNvPr id="76" name="TextBox 75">
                  <a:extLst>
                    <a:ext uri="{FF2B5EF4-FFF2-40B4-BE49-F238E27FC236}">
                      <a16:creationId xmlns:a16="http://schemas.microsoft.com/office/drawing/2014/main" id="{830A3330-C6B3-48B7-B412-0BFCC209D5A7}"/>
                    </a:ext>
                  </a:extLst>
                </p:cNvPr>
                <p:cNvSpPr txBox="1"/>
                <p:nvPr/>
              </p:nvSpPr>
              <p:spPr>
                <a:xfrm>
                  <a:off x="1466904" y="6200068"/>
                  <a:ext cx="568863" cy="369332"/>
                </a:xfrm>
                <a:prstGeom prst="rect">
                  <a:avLst/>
                </a:prstGeom>
                <a:noFill/>
              </p:spPr>
              <p:txBody>
                <a:bodyPr wrap="square" rtlCol="0">
                  <a:spAutoFit/>
                </a:bodyPr>
                <a:lstStyle/>
                <a:p>
                  <a:r>
                    <a:rPr lang="en-GB" dirty="0">
                      <a:solidFill>
                        <a:schemeClr val="tx2"/>
                      </a:solidFill>
                    </a:rPr>
                    <a:t>-10</a:t>
                  </a:r>
                </a:p>
              </p:txBody>
            </p:sp>
            <p:sp>
              <p:nvSpPr>
                <p:cNvPr id="77" name="TextBox 76">
                  <a:extLst>
                    <a:ext uri="{FF2B5EF4-FFF2-40B4-BE49-F238E27FC236}">
                      <a16:creationId xmlns:a16="http://schemas.microsoft.com/office/drawing/2014/main" id="{4F47A06D-3557-46B5-88C6-10C263C2C3F7}"/>
                    </a:ext>
                  </a:extLst>
                </p:cNvPr>
                <p:cNvSpPr txBox="1"/>
                <p:nvPr/>
              </p:nvSpPr>
              <p:spPr>
                <a:xfrm>
                  <a:off x="2048595" y="6197671"/>
                  <a:ext cx="430008" cy="369332"/>
                </a:xfrm>
                <a:prstGeom prst="rect">
                  <a:avLst/>
                </a:prstGeom>
                <a:noFill/>
              </p:spPr>
              <p:txBody>
                <a:bodyPr wrap="square" rtlCol="0">
                  <a:spAutoFit/>
                </a:bodyPr>
                <a:lstStyle/>
                <a:p>
                  <a:r>
                    <a:rPr lang="en-GB" dirty="0">
                      <a:solidFill>
                        <a:schemeClr val="tx2"/>
                      </a:solidFill>
                    </a:rPr>
                    <a:t>-9</a:t>
                  </a:r>
                </a:p>
              </p:txBody>
            </p:sp>
            <p:sp>
              <p:nvSpPr>
                <p:cNvPr id="78" name="TextBox 77">
                  <a:extLst>
                    <a:ext uri="{FF2B5EF4-FFF2-40B4-BE49-F238E27FC236}">
                      <a16:creationId xmlns:a16="http://schemas.microsoft.com/office/drawing/2014/main" id="{4EB5CFE1-C2EE-4AFF-ACAD-BDCF7E8E258A}"/>
                    </a:ext>
                  </a:extLst>
                </p:cNvPr>
                <p:cNvSpPr txBox="1"/>
                <p:nvPr/>
              </p:nvSpPr>
              <p:spPr>
                <a:xfrm>
                  <a:off x="2491431" y="6195614"/>
                  <a:ext cx="430008" cy="369332"/>
                </a:xfrm>
                <a:prstGeom prst="rect">
                  <a:avLst/>
                </a:prstGeom>
                <a:noFill/>
              </p:spPr>
              <p:txBody>
                <a:bodyPr wrap="square" rtlCol="0">
                  <a:spAutoFit/>
                </a:bodyPr>
                <a:lstStyle/>
                <a:p>
                  <a:r>
                    <a:rPr lang="en-GB" dirty="0">
                      <a:solidFill>
                        <a:schemeClr val="tx2"/>
                      </a:solidFill>
                    </a:rPr>
                    <a:t>-8</a:t>
                  </a:r>
                </a:p>
              </p:txBody>
            </p:sp>
            <p:sp>
              <p:nvSpPr>
                <p:cNvPr id="79" name="TextBox 78">
                  <a:extLst>
                    <a:ext uri="{FF2B5EF4-FFF2-40B4-BE49-F238E27FC236}">
                      <a16:creationId xmlns:a16="http://schemas.microsoft.com/office/drawing/2014/main" id="{35A03822-D045-4E50-9312-3DB8780FAC93}"/>
                    </a:ext>
                  </a:extLst>
                </p:cNvPr>
                <p:cNvSpPr txBox="1"/>
                <p:nvPr/>
              </p:nvSpPr>
              <p:spPr>
                <a:xfrm>
                  <a:off x="2934223" y="6195614"/>
                  <a:ext cx="430008" cy="369332"/>
                </a:xfrm>
                <a:prstGeom prst="rect">
                  <a:avLst/>
                </a:prstGeom>
                <a:noFill/>
              </p:spPr>
              <p:txBody>
                <a:bodyPr wrap="square" rtlCol="0">
                  <a:spAutoFit/>
                </a:bodyPr>
                <a:lstStyle/>
                <a:p>
                  <a:r>
                    <a:rPr lang="en-GB" dirty="0">
                      <a:solidFill>
                        <a:schemeClr val="tx2"/>
                      </a:solidFill>
                    </a:rPr>
                    <a:t>-7</a:t>
                  </a:r>
                </a:p>
              </p:txBody>
            </p:sp>
            <p:sp>
              <p:nvSpPr>
                <p:cNvPr id="80" name="TextBox 79">
                  <a:extLst>
                    <a:ext uri="{FF2B5EF4-FFF2-40B4-BE49-F238E27FC236}">
                      <a16:creationId xmlns:a16="http://schemas.microsoft.com/office/drawing/2014/main" id="{B09909B3-816F-4442-9781-F6192463379C}"/>
                    </a:ext>
                  </a:extLst>
                </p:cNvPr>
                <p:cNvSpPr txBox="1"/>
                <p:nvPr/>
              </p:nvSpPr>
              <p:spPr>
                <a:xfrm>
                  <a:off x="3363782" y="6193217"/>
                  <a:ext cx="430008" cy="369332"/>
                </a:xfrm>
                <a:prstGeom prst="rect">
                  <a:avLst/>
                </a:prstGeom>
                <a:noFill/>
              </p:spPr>
              <p:txBody>
                <a:bodyPr wrap="square" rtlCol="0">
                  <a:spAutoFit/>
                </a:bodyPr>
                <a:lstStyle/>
                <a:p>
                  <a:r>
                    <a:rPr lang="en-GB" dirty="0">
                      <a:solidFill>
                        <a:schemeClr val="tx2"/>
                      </a:solidFill>
                    </a:rPr>
                    <a:t>-6</a:t>
                  </a:r>
                </a:p>
              </p:txBody>
            </p:sp>
            <p:sp>
              <p:nvSpPr>
                <p:cNvPr id="81" name="TextBox 80">
                  <a:extLst>
                    <a:ext uri="{FF2B5EF4-FFF2-40B4-BE49-F238E27FC236}">
                      <a16:creationId xmlns:a16="http://schemas.microsoft.com/office/drawing/2014/main" id="{21BD147A-A59A-46CD-A91B-122BF545C885}"/>
                    </a:ext>
                  </a:extLst>
                </p:cNvPr>
                <p:cNvSpPr txBox="1"/>
                <p:nvPr/>
              </p:nvSpPr>
              <p:spPr>
                <a:xfrm>
                  <a:off x="3818822" y="6211107"/>
                  <a:ext cx="430008" cy="369332"/>
                </a:xfrm>
                <a:prstGeom prst="rect">
                  <a:avLst/>
                </a:prstGeom>
                <a:noFill/>
              </p:spPr>
              <p:txBody>
                <a:bodyPr wrap="square" rtlCol="0">
                  <a:spAutoFit/>
                </a:bodyPr>
                <a:lstStyle/>
                <a:p>
                  <a:r>
                    <a:rPr lang="en-GB" dirty="0">
                      <a:solidFill>
                        <a:schemeClr val="tx2"/>
                      </a:solidFill>
                    </a:rPr>
                    <a:t>-5</a:t>
                  </a:r>
                </a:p>
              </p:txBody>
            </p:sp>
            <p:sp>
              <p:nvSpPr>
                <p:cNvPr id="82" name="TextBox 81">
                  <a:extLst>
                    <a:ext uri="{FF2B5EF4-FFF2-40B4-BE49-F238E27FC236}">
                      <a16:creationId xmlns:a16="http://schemas.microsoft.com/office/drawing/2014/main" id="{CE14E546-34AF-4567-B78B-2B69CA6DC71F}"/>
                    </a:ext>
                  </a:extLst>
                </p:cNvPr>
                <p:cNvSpPr txBox="1"/>
                <p:nvPr/>
              </p:nvSpPr>
              <p:spPr>
                <a:xfrm>
                  <a:off x="4261165" y="6199781"/>
                  <a:ext cx="430008" cy="369332"/>
                </a:xfrm>
                <a:prstGeom prst="rect">
                  <a:avLst/>
                </a:prstGeom>
                <a:noFill/>
              </p:spPr>
              <p:txBody>
                <a:bodyPr wrap="square" rtlCol="0">
                  <a:spAutoFit/>
                </a:bodyPr>
                <a:lstStyle/>
                <a:p>
                  <a:r>
                    <a:rPr lang="en-GB" dirty="0">
                      <a:solidFill>
                        <a:schemeClr val="tx2"/>
                      </a:solidFill>
                    </a:rPr>
                    <a:t>-4</a:t>
                  </a:r>
                </a:p>
              </p:txBody>
            </p:sp>
            <p:sp>
              <p:nvSpPr>
                <p:cNvPr id="83" name="TextBox 82">
                  <a:extLst>
                    <a:ext uri="{FF2B5EF4-FFF2-40B4-BE49-F238E27FC236}">
                      <a16:creationId xmlns:a16="http://schemas.microsoft.com/office/drawing/2014/main" id="{73EB7E6C-9310-4610-A7D2-4325838DFFD4}"/>
                    </a:ext>
                  </a:extLst>
                </p:cNvPr>
                <p:cNvSpPr txBox="1"/>
                <p:nvPr/>
              </p:nvSpPr>
              <p:spPr>
                <a:xfrm>
                  <a:off x="4703957" y="6199401"/>
                  <a:ext cx="430008" cy="369332"/>
                </a:xfrm>
                <a:prstGeom prst="rect">
                  <a:avLst/>
                </a:prstGeom>
                <a:noFill/>
              </p:spPr>
              <p:txBody>
                <a:bodyPr wrap="square" rtlCol="0">
                  <a:spAutoFit/>
                </a:bodyPr>
                <a:lstStyle/>
                <a:p>
                  <a:r>
                    <a:rPr lang="en-GB" dirty="0">
                      <a:solidFill>
                        <a:schemeClr val="tx2"/>
                      </a:solidFill>
                    </a:rPr>
                    <a:t>-3</a:t>
                  </a:r>
                </a:p>
              </p:txBody>
            </p:sp>
            <p:sp>
              <p:nvSpPr>
                <p:cNvPr id="84" name="TextBox 83">
                  <a:extLst>
                    <a:ext uri="{FF2B5EF4-FFF2-40B4-BE49-F238E27FC236}">
                      <a16:creationId xmlns:a16="http://schemas.microsoft.com/office/drawing/2014/main" id="{72A9CB82-D6C5-472B-83D9-FFCBD3C961C6}"/>
                    </a:ext>
                  </a:extLst>
                </p:cNvPr>
                <p:cNvSpPr txBox="1"/>
                <p:nvPr/>
              </p:nvSpPr>
              <p:spPr>
                <a:xfrm>
                  <a:off x="5141227" y="6193217"/>
                  <a:ext cx="430008" cy="369332"/>
                </a:xfrm>
                <a:prstGeom prst="rect">
                  <a:avLst/>
                </a:prstGeom>
                <a:noFill/>
              </p:spPr>
              <p:txBody>
                <a:bodyPr wrap="square" rtlCol="0">
                  <a:spAutoFit/>
                </a:bodyPr>
                <a:lstStyle/>
                <a:p>
                  <a:r>
                    <a:rPr lang="en-GB" dirty="0">
                      <a:solidFill>
                        <a:schemeClr val="tx2"/>
                      </a:solidFill>
                    </a:rPr>
                    <a:t>-2</a:t>
                  </a:r>
                </a:p>
              </p:txBody>
            </p:sp>
            <p:sp>
              <p:nvSpPr>
                <p:cNvPr id="85" name="TextBox 84">
                  <a:extLst>
                    <a:ext uri="{FF2B5EF4-FFF2-40B4-BE49-F238E27FC236}">
                      <a16:creationId xmlns:a16="http://schemas.microsoft.com/office/drawing/2014/main" id="{B468B4C1-F714-44A8-92FE-9B0A17154C56}"/>
                    </a:ext>
                  </a:extLst>
                </p:cNvPr>
                <p:cNvSpPr txBox="1"/>
                <p:nvPr/>
              </p:nvSpPr>
              <p:spPr>
                <a:xfrm>
                  <a:off x="5547968" y="6203633"/>
                  <a:ext cx="430008" cy="369332"/>
                </a:xfrm>
                <a:prstGeom prst="rect">
                  <a:avLst/>
                </a:prstGeom>
                <a:noFill/>
              </p:spPr>
              <p:txBody>
                <a:bodyPr wrap="square" rtlCol="0">
                  <a:spAutoFit/>
                </a:bodyPr>
                <a:lstStyle/>
                <a:p>
                  <a:r>
                    <a:rPr lang="en-GB" dirty="0">
                      <a:solidFill>
                        <a:schemeClr val="tx2"/>
                      </a:solidFill>
                    </a:rPr>
                    <a:t>-1</a:t>
                  </a:r>
                </a:p>
              </p:txBody>
            </p:sp>
          </p:grpSp>
        </p:grpSp>
      </p:grpSp>
      <p:sp>
        <p:nvSpPr>
          <p:cNvPr id="49" name="Multiplication Sign 48">
            <a:extLst>
              <a:ext uri="{FF2B5EF4-FFF2-40B4-BE49-F238E27FC236}">
                <a16:creationId xmlns:a16="http://schemas.microsoft.com/office/drawing/2014/main" id="{1390AF5C-4FD8-4618-BADC-128361B51B98}"/>
              </a:ext>
            </a:extLst>
          </p:cNvPr>
          <p:cNvSpPr/>
          <p:nvPr/>
        </p:nvSpPr>
        <p:spPr>
          <a:xfrm>
            <a:off x="8111197" y="4889182"/>
            <a:ext cx="492239" cy="512029"/>
          </a:xfrm>
          <a:prstGeom prst="mathMultiply">
            <a:avLst/>
          </a:prstGeom>
          <a:solidFill>
            <a:srgbClr val="C000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Multiplication Sign 49">
            <a:extLst>
              <a:ext uri="{FF2B5EF4-FFF2-40B4-BE49-F238E27FC236}">
                <a16:creationId xmlns:a16="http://schemas.microsoft.com/office/drawing/2014/main" id="{CFD3E3E1-97D6-471D-8868-6BECAF6AAD1A}"/>
              </a:ext>
            </a:extLst>
          </p:cNvPr>
          <p:cNvSpPr/>
          <p:nvPr/>
        </p:nvSpPr>
        <p:spPr>
          <a:xfrm>
            <a:off x="5450510" y="4867231"/>
            <a:ext cx="492239" cy="512029"/>
          </a:xfrm>
          <a:prstGeom prst="mathMultiply">
            <a:avLst/>
          </a:prstGeom>
          <a:solidFill>
            <a:srgbClr val="C000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TextBox 50">
            <a:extLst>
              <a:ext uri="{FF2B5EF4-FFF2-40B4-BE49-F238E27FC236}">
                <a16:creationId xmlns:a16="http://schemas.microsoft.com/office/drawing/2014/main" id="{10BF41D2-6DBF-43D0-AC60-BB75BB61C843}"/>
              </a:ext>
            </a:extLst>
          </p:cNvPr>
          <p:cNvSpPr txBox="1"/>
          <p:nvPr/>
        </p:nvSpPr>
        <p:spPr>
          <a:xfrm>
            <a:off x="7914592" y="2161846"/>
            <a:ext cx="918808" cy="646331"/>
          </a:xfrm>
          <a:prstGeom prst="rect">
            <a:avLst/>
          </a:prstGeom>
          <a:noFill/>
        </p:spPr>
        <p:txBody>
          <a:bodyPr wrap="square" rtlCol="0">
            <a:spAutoFit/>
          </a:bodyPr>
          <a:lstStyle/>
          <a:p>
            <a:pPr algn="ctr"/>
            <a:r>
              <a:rPr lang="en-GB" sz="3600" b="1" dirty="0">
                <a:solidFill>
                  <a:srgbClr val="C00000"/>
                </a:solidFill>
              </a:rPr>
              <a:t>B</a:t>
            </a:r>
            <a:endParaRPr lang="en-GB" b="1" dirty="0">
              <a:solidFill>
                <a:srgbClr val="C00000"/>
              </a:solidFill>
            </a:endParaRPr>
          </a:p>
        </p:txBody>
      </p:sp>
      <p:sp>
        <p:nvSpPr>
          <p:cNvPr id="52" name="TextBox 51">
            <a:extLst>
              <a:ext uri="{FF2B5EF4-FFF2-40B4-BE49-F238E27FC236}">
                <a16:creationId xmlns:a16="http://schemas.microsoft.com/office/drawing/2014/main" id="{C01390DA-2B48-405F-A648-8B73AB742901}"/>
              </a:ext>
            </a:extLst>
          </p:cNvPr>
          <p:cNvSpPr txBox="1"/>
          <p:nvPr/>
        </p:nvSpPr>
        <p:spPr>
          <a:xfrm>
            <a:off x="5223917" y="2198273"/>
            <a:ext cx="918808" cy="646331"/>
          </a:xfrm>
          <a:prstGeom prst="rect">
            <a:avLst/>
          </a:prstGeom>
          <a:noFill/>
        </p:spPr>
        <p:txBody>
          <a:bodyPr wrap="square" rtlCol="0">
            <a:spAutoFit/>
          </a:bodyPr>
          <a:lstStyle/>
          <a:p>
            <a:pPr algn="ctr"/>
            <a:r>
              <a:rPr lang="en-GB" sz="3600" b="1" dirty="0">
                <a:solidFill>
                  <a:srgbClr val="C00000"/>
                </a:solidFill>
              </a:rPr>
              <a:t>A</a:t>
            </a:r>
          </a:p>
        </p:txBody>
      </p:sp>
      <p:sp>
        <p:nvSpPr>
          <p:cNvPr id="53" name="TextBox 52">
            <a:extLst>
              <a:ext uri="{FF2B5EF4-FFF2-40B4-BE49-F238E27FC236}">
                <a16:creationId xmlns:a16="http://schemas.microsoft.com/office/drawing/2014/main" id="{6CBDB93A-18D5-43EE-A55F-6B18BBB21C2B}"/>
              </a:ext>
            </a:extLst>
          </p:cNvPr>
          <p:cNvSpPr txBox="1"/>
          <p:nvPr/>
        </p:nvSpPr>
        <p:spPr>
          <a:xfrm>
            <a:off x="4557439" y="1990213"/>
            <a:ext cx="1247655" cy="461665"/>
          </a:xfrm>
          <a:prstGeom prst="rect">
            <a:avLst/>
          </a:prstGeom>
          <a:noFill/>
        </p:spPr>
        <p:txBody>
          <a:bodyPr wrap="square" rtlCol="0">
            <a:spAutoFit/>
          </a:bodyPr>
          <a:lstStyle/>
          <a:p>
            <a:r>
              <a:rPr lang="en-GB" sz="2400" dirty="0">
                <a:solidFill>
                  <a:schemeClr val="tx2"/>
                </a:solidFill>
              </a:rPr>
              <a:t>(-1, 8)</a:t>
            </a:r>
          </a:p>
        </p:txBody>
      </p:sp>
      <p:sp>
        <p:nvSpPr>
          <p:cNvPr id="54" name="TextBox 53">
            <a:extLst>
              <a:ext uri="{FF2B5EF4-FFF2-40B4-BE49-F238E27FC236}">
                <a16:creationId xmlns:a16="http://schemas.microsoft.com/office/drawing/2014/main" id="{9AB9D0F1-73C2-443E-8AA9-942E65CBBC3C}"/>
              </a:ext>
            </a:extLst>
          </p:cNvPr>
          <p:cNvSpPr txBox="1"/>
          <p:nvPr/>
        </p:nvSpPr>
        <p:spPr>
          <a:xfrm>
            <a:off x="8522925" y="2039793"/>
            <a:ext cx="841261" cy="461665"/>
          </a:xfrm>
          <a:prstGeom prst="rect">
            <a:avLst/>
          </a:prstGeom>
          <a:noFill/>
        </p:spPr>
        <p:txBody>
          <a:bodyPr wrap="square" rtlCol="0">
            <a:spAutoFit/>
          </a:bodyPr>
          <a:lstStyle/>
          <a:p>
            <a:r>
              <a:rPr lang="en-GB" sz="2400" dirty="0">
                <a:solidFill>
                  <a:schemeClr val="tx2"/>
                </a:solidFill>
              </a:rPr>
              <a:t>(5, 8)</a:t>
            </a:r>
          </a:p>
        </p:txBody>
      </p:sp>
      <p:pic>
        <p:nvPicPr>
          <p:cNvPr id="55" name="Picture 54">
            <a:extLst>
              <a:ext uri="{FF2B5EF4-FFF2-40B4-BE49-F238E27FC236}">
                <a16:creationId xmlns:a16="http://schemas.microsoft.com/office/drawing/2014/main" id="{54D305CB-A887-4E67-AE72-58DF0DFDA5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54096" y="222485"/>
            <a:ext cx="1299108" cy="964684"/>
          </a:xfrm>
          <a:prstGeom prst="rect">
            <a:avLst/>
          </a:prstGeom>
        </p:spPr>
      </p:pic>
      <p:sp>
        <p:nvSpPr>
          <p:cNvPr id="56" name="TextBox 55">
            <a:extLst>
              <a:ext uri="{FF2B5EF4-FFF2-40B4-BE49-F238E27FC236}">
                <a16:creationId xmlns:a16="http://schemas.microsoft.com/office/drawing/2014/main" id="{FEF82C32-B841-44DE-AE83-34380480AFB5}"/>
              </a:ext>
            </a:extLst>
          </p:cNvPr>
          <p:cNvSpPr txBox="1"/>
          <p:nvPr/>
        </p:nvSpPr>
        <p:spPr>
          <a:xfrm>
            <a:off x="1202007" y="2957586"/>
            <a:ext cx="3090740" cy="1384995"/>
          </a:xfrm>
          <a:prstGeom prst="rect">
            <a:avLst/>
          </a:prstGeom>
          <a:solidFill>
            <a:schemeClr val="bg1"/>
          </a:solidFill>
        </p:spPr>
        <p:txBody>
          <a:bodyPr wrap="square" rtlCol="0">
            <a:spAutoFit/>
          </a:bodyPr>
          <a:lstStyle/>
          <a:p>
            <a:r>
              <a:rPr lang="en-GB" sz="2800" dirty="0"/>
              <a:t>Vertex A = (-1, 8)</a:t>
            </a:r>
          </a:p>
          <a:p>
            <a:endParaRPr lang="en-GB" sz="2800" dirty="0"/>
          </a:p>
          <a:p>
            <a:r>
              <a:rPr lang="en-GB" sz="2800" dirty="0"/>
              <a:t>Vertex B = (5, 8)</a:t>
            </a:r>
          </a:p>
        </p:txBody>
      </p:sp>
      <p:sp>
        <p:nvSpPr>
          <p:cNvPr id="57" name="Rectangle 56">
            <a:extLst>
              <a:ext uri="{FF2B5EF4-FFF2-40B4-BE49-F238E27FC236}">
                <a16:creationId xmlns:a16="http://schemas.microsoft.com/office/drawing/2014/main" id="{80F331BE-7C6B-461B-8CF7-DEDCA15174FF}"/>
              </a:ext>
            </a:extLst>
          </p:cNvPr>
          <p:cNvSpPr/>
          <p:nvPr/>
        </p:nvSpPr>
        <p:spPr>
          <a:xfrm>
            <a:off x="5693664" y="2501458"/>
            <a:ext cx="2637365" cy="2637365"/>
          </a:xfrm>
          <a:prstGeom prst="rect">
            <a:avLst/>
          </a:prstGeom>
          <a:noFill/>
          <a:ln w="76200">
            <a:solidFill>
              <a:srgbClr val="4171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29471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wipe(down)">
                                      <p:cBhvr>
                                        <p:cTn id="7" dur="500"/>
                                        <p:tgtEl>
                                          <p:spTgt spid="1536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wipe(down)">
                                      <p:cBhvr>
                                        <p:cTn id="12" dur="500"/>
                                        <p:tgtEl>
                                          <p:spTgt spid="5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wipe(down)">
                                      <p:cBhvr>
                                        <p:cTn id="15" dur="500"/>
                                        <p:tgtEl>
                                          <p:spTgt spid="5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54"/>
                                        </p:tgtEl>
                                        <p:attrNameLst>
                                          <p:attrName>style.visibility</p:attrName>
                                        </p:attrNameLst>
                                      </p:cBhvr>
                                      <p:to>
                                        <p:strVal val="visible"/>
                                      </p:to>
                                    </p:set>
                                    <p:animEffect transition="in" filter="wipe(down)">
                                      <p:cBhvr>
                                        <p:cTn id="18" dur="500"/>
                                        <p:tgtEl>
                                          <p:spTgt spid="54"/>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57"/>
                                        </p:tgtEl>
                                        <p:attrNameLst>
                                          <p:attrName>style.visibility</p:attrName>
                                        </p:attrNameLst>
                                      </p:cBhvr>
                                      <p:to>
                                        <p:strVal val="visible"/>
                                      </p:to>
                                    </p:set>
                                    <p:animEffect transition="in" filter="wipe(down)">
                                      <p:cBhvr>
                                        <p:cTn id="21"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p:bldP spid="53" grpId="0"/>
      <p:bldP spid="54" grpId="0"/>
      <p:bldP spid="56" grpId="0" animBg="1"/>
      <p:bldP spid="5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标题 57345"/>
          <p:cNvSpPr>
            <a:spLocks noGrp="1" noChangeArrowheads="1"/>
          </p:cNvSpPr>
          <p:nvPr>
            <p:ph type="title"/>
          </p:nvPr>
        </p:nvSpPr>
        <p:spPr>
          <a:xfrm>
            <a:off x="316328" y="284085"/>
            <a:ext cx="10336876" cy="1054386"/>
          </a:xfrm>
        </p:spPr>
        <p:txBody>
          <a:bodyPr>
            <a:normAutofit/>
          </a:bodyPr>
          <a:lstStyle/>
          <a:p>
            <a:r>
              <a:rPr lang="en-GB" altLang="zh-CN" dirty="0">
                <a:solidFill>
                  <a:srgbClr val="C00000"/>
                </a:solidFill>
              </a:rPr>
              <a:t>Task 3</a:t>
            </a:r>
            <a:endParaRPr lang="zh-CN" altLang="en-US" dirty="0">
              <a:solidFill>
                <a:srgbClr val="C00000"/>
              </a:solidFill>
            </a:endParaRPr>
          </a:p>
        </p:txBody>
      </p:sp>
      <p:sp>
        <p:nvSpPr>
          <p:cNvPr id="55" name="TextBox 54">
            <a:extLst>
              <a:ext uri="{FF2B5EF4-FFF2-40B4-BE49-F238E27FC236}">
                <a16:creationId xmlns:a16="http://schemas.microsoft.com/office/drawing/2014/main" id="{4D1BFADB-4A9A-4563-A599-9D2DC1F80840}"/>
              </a:ext>
            </a:extLst>
          </p:cNvPr>
          <p:cNvSpPr txBox="1"/>
          <p:nvPr/>
        </p:nvSpPr>
        <p:spPr>
          <a:xfrm>
            <a:off x="445008" y="1652312"/>
            <a:ext cx="11301984" cy="4401205"/>
          </a:xfrm>
          <a:prstGeom prst="rect">
            <a:avLst/>
          </a:prstGeom>
          <a:solidFill>
            <a:schemeClr val="bg1"/>
          </a:solidFill>
        </p:spPr>
        <p:txBody>
          <a:bodyPr wrap="square" rtlCol="0">
            <a:spAutoFit/>
          </a:bodyPr>
          <a:lstStyle/>
          <a:p>
            <a:r>
              <a:rPr lang="en-GB" sz="2800" dirty="0"/>
              <a:t>In the next slide, Mr Herdman has plotted three vertices of a rectangle, labelled (-9, 2), (5, 2) and (5, 5) on the grid.</a:t>
            </a:r>
          </a:p>
          <a:p>
            <a:endParaRPr lang="en-GB" sz="2800" dirty="0"/>
          </a:p>
          <a:p>
            <a:r>
              <a:rPr lang="en-GB" sz="2800" dirty="0"/>
              <a:t>Mr Herdman estimates that the final vertex of the rectangle, marked D on the grid, is (4, -8).</a:t>
            </a:r>
          </a:p>
          <a:p>
            <a:endParaRPr lang="en-GB" sz="2800" dirty="0"/>
          </a:p>
          <a:p>
            <a:r>
              <a:rPr lang="en-GB" sz="2800" dirty="0" smtClean="0"/>
              <a:t>Is Mr </a:t>
            </a:r>
            <a:r>
              <a:rPr lang="en-GB" sz="2800" dirty="0" err="1"/>
              <a:t>Herdman</a:t>
            </a:r>
            <a:r>
              <a:rPr lang="en-GB" sz="2800" dirty="0"/>
              <a:t> </a:t>
            </a:r>
            <a:r>
              <a:rPr lang="en-GB" sz="2800" dirty="0" smtClean="0"/>
              <a:t> </a:t>
            </a:r>
            <a:r>
              <a:rPr lang="en-GB" sz="2800" dirty="0"/>
              <a:t>correct? Using a ruler, connect all of the vertices to draw your rectangle on the grid.</a:t>
            </a:r>
          </a:p>
          <a:p>
            <a:endParaRPr lang="en-GB" sz="2800" dirty="0"/>
          </a:p>
          <a:p>
            <a:r>
              <a:rPr lang="en-GB" sz="2800" dirty="0"/>
              <a:t>Vertex D = (      ,      )</a:t>
            </a:r>
          </a:p>
        </p:txBody>
      </p:sp>
      <p:pic>
        <p:nvPicPr>
          <p:cNvPr id="48" name="Picture 47">
            <a:extLst>
              <a:ext uri="{FF2B5EF4-FFF2-40B4-BE49-F238E27FC236}">
                <a16:creationId xmlns:a16="http://schemas.microsoft.com/office/drawing/2014/main" id="{02B5C89D-81F7-4CD2-BC91-C0ECC76BB3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4096" y="222485"/>
            <a:ext cx="1299108" cy="964684"/>
          </a:xfrm>
          <a:prstGeom prst="rect">
            <a:avLst/>
          </a:prstGeom>
        </p:spPr>
      </p:pic>
    </p:spTree>
    <p:extLst>
      <p:ext uri="{BB962C8B-B14F-4D97-AF65-F5344CB8AC3E}">
        <p14:creationId xmlns:p14="http://schemas.microsoft.com/office/powerpoint/2010/main" val="3120512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wipe(down)">
                                      <p:cBhvr>
                                        <p:cTn id="7" dur="500"/>
                                        <p:tgtEl>
                                          <p:spTgt spid="1536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wipe(down)">
                                      <p:cBhvr>
                                        <p:cTn id="12"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p:bldP spid="5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864320" y="100310"/>
            <a:ext cx="6482417"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ysClr val="windowText" lastClr="000000"/>
                </a:solidFill>
                <a:effectLst>
                  <a:outerShdw blurRad="38100" dist="19050" dir="2700000" algn="tl" rotWithShape="0">
                    <a:prstClr val="black">
                      <a:alpha val="40000"/>
                    </a:prstClr>
                  </a:outerShdw>
                </a:effectLst>
                <a:uLnTx/>
                <a:uFillTx/>
                <a:latin typeface="Calibri" panose="020F0502020204030204"/>
                <a:ea typeface="+mn-ea"/>
                <a:cs typeface="+mn-cs"/>
              </a:rPr>
              <a:t>Pre-recorded Teaching</a:t>
            </a:r>
          </a:p>
        </p:txBody>
      </p:sp>
      <p:sp>
        <p:nvSpPr>
          <p:cNvPr id="8" name="TextBox 7"/>
          <p:cNvSpPr txBox="1"/>
          <p:nvPr/>
        </p:nvSpPr>
        <p:spPr>
          <a:xfrm>
            <a:off x="613532" y="1201783"/>
            <a:ext cx="10463771"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Mr. </a:t>
            </a:r>
            <a:r>
              <a:rPr kumimoji="0" lang="en-US" sz="24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mn-cs"/>
              </a:rPr>
              <a:t>Herdman’s</a:t>
            </a:r>
            <a:r>
              <a:rPr kumimoji="0" lang="en-US" sz="24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online </a:t>
            </a: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teaching video </a:t>
            </a:r>
            <a:r>
              <a:rPr kumimoji="0" lang="en-US" sz="24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is on our school website.</a:t>
            </a:r>
            <a:r>
              <a:rPr kumimoji="0" lang="en-US" sz="2400" b="0" i="0" u="none" strike="noStrike" kern="1200" cap="none" spc="0" normalizeH="0" noProof="0" dirty="0" smtClean="0">
                <a:ln>
                  <a:noFill/>
                </a:ln>
                <a:solidFill>
                  <a:sysClr val="windowText" lastClr="000000"/>
                </a:solidFill>
                <a:effectLst/>
                <a:uLnTx/>
                <a:uFillTx/>
                <a:latin typeface="Calibri" panose="020F0502020204030204"/>
                <a:ea typeface="+mn-ea"/>
                <a:cs typeface="+mn-cs"/>
              </a:rPr>
              <a:t> It</a:t>
            </a:r>
            <a:r>
              <a:rPr kumimoji="0" lang="en-US" sz="24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will support you to complete the work in this lesson. This video will act as a support but all of the work can still be successfully understood &amp; completed using paper-based versions of this pack. If you need further support to understand / complete work then please contact school via e-mail or telephone.</a:t>
            </a:r>
            <a:endParaRPr kumimoji="0" lang="en-GB"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0" name="TextBox 9"/>
          <p:cNvSpPr txBox="1"/>
          <p:nvPr/>
        </p:nvSpPr>
        <p:spPr>
          <a:xfrm>
            <a:off x="613532" y="5998466"/>
            <a:ext cx="11208775" cy="61555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You can also copy and paste this link if you would prefer:</a:t>
            </a:r>
            <a:endPar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hlinkClick r:id="rId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a:t>
            </a:r>
            <a:r>
              <a:rPr kumimoji="0" lang="en-GB" sz="1600" b="0" i="0" u="none" strike="noStrike" kern="1200" cap="none" spc="0" normalizeH="0" baseline="0" noProof="0" dirty="0" smtClean="0">
                <a:ln>
                  <a:noFill/>
                </a:ln>
                <a:solidFill>
                  <a:prstClr val="black"/>
                </a:solidFill>
                <a:effectLst/>
                <a:uLnTx/>
                <a:uFillTx/>
                <a:latin typeface="Calibri" panose="020F0502020204030204"/>
                <a:ea typeface="+mn-ea"/>
                <a:cs typeface="+mn-cs"/>
                <a:hlinkClick r:id="rId3"/>
              </a:rPr>
              <a:t>www.whprimary.com/copy-4-of-covid19</a:t>
            </a:r>
            <a:r>
              <a:rPr kumimoji="0" lang="en-GB" sz="16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hlinkClick r:id="rId3"/>
          </p:cNvPr>
          <p:cNvPicPr>
            <a:picLocks noChangeAspect="1"/>
          </p:cNvPicPr>
          <p:nvPr/>
        </p:nvPicPr>
        <p:blipFill>
          <a:blip r:embed="rId4"/>
          <a:stretch>
            <a:fillRect/>
          </a:stretch>
        </p:blipFill>
        <p:spPr>
          <a:xfrm>
            <a:off x="3521090" y="3140775"/>
            <a:ext cx="4648654" cy="2613592"/>
          </a:xfrm>
          <a:prstGeom prst="rect">
            <a:avLst/>
          </a:prstGeom>
        </p:spPr>
      </p:pic>
      <p:sp>
        <p:nvSpPr>
          <p:cNvPr id="3" name="Action Button: Forward or Next 2">
            <a:hlinkClick r:id="rId3" highlightClick="1"/>
          </p:cNvPr>
          <p:cNvSpPr/>
          <p:nvPr/>
        </p:nvSpPr>
        <p:spPr>
          <a:xfrm>
            <a:off x="5359390" y="4272842"/>
            <a:ext cx="972054" cy="593557"/>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078958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标题 57345"/>
          <p:cNvSpPr>
            <a:spLocks noGrp="1" noChangeArrowheads="1"/>
          </p:cNvSpPr>
          <p:nvPr>
            <p:ph type="title"/>
          </p:nvPr>
        </p:nvSpPr>
        <p:spPr>
          <a:xfrm>
            <a:off x="316328" y="284085"/>
            <a:ext cx="10336876" cy="1054386"/>
          </a:xfrm>
        </p:spPr>
        <p:txBody>
          <a:bodyPr>
            <a:normAutofit/>
          </a:bodyPr>
          <a:lstStyle/>
          <a:p>
            <a:r>
              <a:rPr lang="en-GB" altLang="zh-CN" dirty="0">
                <a:solidFill>
                  <a:srgbClr val="C00000"/>
                </a:solidFill>
              </a:rPr>
              <a:t>Task 3</a:t>
            </a:r>
            <a:endParaRPr lang="zh-CN" altLang="en-US" dirty="0">
              <a:solidFill>
                <a:srgbClr val="C00000"/>
              </a:solidFill>
            </a:endParaRPr>
          </a:p>
        </p:txBody>
      </p:sp>
      <p:grpSp>
        <p:nvGrpSpPr>
          <p:cNvPr id="28" name="Group 27">
            <a:extLst>
              <a:ext uri="{FF2B5EF4-FFF2-40B4-BE49-F238E27FC236}">
                <a16:creationId xmlns:a16="http://schemas.microsoft.com/office/drawing/2014/main" id="{8FB7DFA6-9076-4AB6-95B4-AD8A7D7D1056}"/>
              </a:ext>
            </a:extLst>
          </p:cNvPr>
          <p:cNvGrpSpPr/>
          <p:nvPr/>
        </p:nvGrpSpPr>
        <p:grpSpPr>
          <a:xfrm>
            <a:off x="1414382" y="1173215"/>
            <a:ext cx="10259617" cy="5273520"/>
            <a:chOff x="1466904" y="1308085"/>
            <a:chExt cx="10259617" cy="5273520"/>
          </a:xfrm>
        </p:grpSpPr>
        <p:grpSp>
          <p:nvGrpSpPr>
            <p:cNvPr id="29" name="Group 28">
              <a:extLst>
                <a:ext uri="{FF2B5EF4-FFF2-40B4-BE49-F238E27FC236}">
                  <a16:creationId xmlns:a16="http://schemas.microsoft.com/office/drawing/2014/main" id="{D4755C20-278D-4E0B-AD7F-48CC6F3E895B}"/>
                </a:ext>
              </a:extLst>
            </p:cNvPr>
            <p:cNvGrpSpPr/>
            <p:nvPr/>
          </p:nvGrpSpPr>
          <p:grpSpPr>
            <a:xfrm>
              <a:off x="1639180" y="1615399"/>
              <a:ext cx="4335339" cy="4632759"/>
              <a:chOff x="1639180" y="1615399"/>
              <a:chExt cx="4335339" cy="4632759"/>
            </a:xfrm>
          </p:grpSpPr>
          <p:pic>
            <p:nvPicPr>
              <p:cNvPr id="90" name="Picture 2" descr="Image result for square paper">
                <a:extLst>
                  <a:ext uri="{FF2B5EF4-FFF2-40B4-BE49-F238E27FC236}">
                    <a16:creationId xmlns:a16="http://schemas.microsoft.com/office/drawing/2014/main" id="{453E3A97-E113-49DB-BCE4-5442068B05B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877"/>
              <a:stretch/>
            </p:blipFill>
            <p:spPr bwMode="auto">
              <a:xfrm rot="5400000">
                <a:off x="1932651" y="2206291"/>
                <a:ext cx="3752057" cy="4331678"/>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2" descr="Image result for square paper">
                <a:extLst>
                  <a:ext uri="{FF2B5EF4-FFF2-40B4-BE49-F238E27FC236}">
                    <a16:creationId xmlns:a16="http://schemas.microsoft.com/office/drawing/2014/main" id="{11058A98-7056-46CC-BB49-6EE5ECAB976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877"/>
              <a:stretch/>
            </p:blipFill>
            <p:spPr bwMode="auto">
              <a:xfrm rot="5400000">
                <a:off x="1928990" y="1325589"/>
                <a:ext cx="3752057" cy="433167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0" name="Group 29">
              <a:extLst>
                <a:ext uri="{FF2B5EF4-FFF2-40B4-BE49-F238E27FC236}">
                  <a16:creationId xmlns:a16="http://schemas.microsoft.com/office/drawing/2014/main" id="{BFF00524-12A7-4CE8-9C5A-D516B7E435A0}"/>
                </a:ext>
              </a:extLst>
            </p:cNvPr>
            <p:cNvGrpSpPr/>
            <p:nvPr/>
          </p:nvGrpSpPr>
          <p:grpSpPr>
            <a:xfrm>
              <a:off x="1466904" y="1308085"/>
              <a:ext cx="10259617" cy="5273520"/>
              <a:chOff x="1466904" y="1308085"/>
              <a:chExt cx="10259617" cy="5273520"/>
            </a:xfrm>
          </p:grpSpPr>
          <p:grpSp>
            <p:nvGrpSpPr>
              <p:cNvPr id="31" name="Group 30">
                <a:extLst>
                  <a:ext uri="{FF2B5EF4-FFF2-40B4-BE49-F238E27FC236}">
                    <a16:creationId xmlns:a16="http://schemas.microsoft.com/office/drawing/2014/main" id="{EE7784F6-6C71-4FA3-A39C-D7BD2F2E5AA4}"/>
                  </a:ext>
                </a:extLst>
              </p:cNvPr>
              <p:cNvGrpSpPr/>
              <p:nvPr/>
            </p:nvGrpSpPr>
            <p:grpSpPr>
              <a:xfrm>
                <a:off x="1760343" y="1622802"/>
                <a:ext cx="9074012" cy="4632759"/>
                <a:chOff x="1760343" y="1622802"/>
                <a:chExt cx="9074012" cy="4632759"/>
              </a:xfrm>
            </p:grpSpPr>
            <p:pic>
              <p:nvPicPr>
                <p:cNvPr id="86" name="Picture 2" descr="Image result for square paper">
                  <a:extLst>
                    <a:ext uri="{FF2B5EF4-FFF2-40B4-BE49-F238E27FC236}">
                      <a16:creationId xmlns:a16="http://schemas.microsoft.com/office/drawing/2014/main" id="{168B1CD9-C20B-4B18-A70E-0E3115FA14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6522951" y="1949375"/>
                  <a:ext cx="3752057" cy="4860316"/>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2" descr="Image result for square paper">
                  <a:extLst>
                    <a:ext uri="{FF2B5EF4-FFF2-40B4-BE49-F238E27FC236}">
                      <a16:creationId xmlns:a16="http://schemas.microsoft.com/office/drawing/2014/main" id="{19A9F63C-0070-4FB6-87A6-0519D19487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6528168" y="1068673"/>
                  <a:ext cx="3752057" cy="4860316"/>
                </a:xfrm>
                <a:prstGeom prst="rect">
                  <a:avLst/>
                </a:prstGeom>
                <a:noFill/>
                <a:extLst>
                  <a:ext uri="{909E8E84-426E-40DD-AFC4-6F175D3DCCD1}">
                    <a14:hiddenFill xmlns:a14="http://schemas.microsoft.com/office/drawing/2010/main">
                      <a:solidFill>
                        <a:srgbClr val="FFFFFF"/>
                      </a:solidFill>
                    </a14:hiddenFill>
                  </a:ext>
                </a:extLst>
              </p:spPr>
            </p:pic>
            <p:cxnSp>
              <p:nvCxnSpPr>
                <p:cNvPr id="88" name="Straight Connector 87">
                  <a:extLst>
                    <a:ext uri="{FF2B5EF4-FFF2-40B4-BE49-F238E27FC236}">
                      <a16:creationId xmlns:a16="http://schemas.microsoft.com/office/drawing/2014/main" id="{61C150A3-E2BA-420F-89A2-DC3CDDD302B8}"/>
                    </a:ext>
                  </a:extLst>
                </p:cNvPr>
                <p:cNvCxnSpPr>
                  <a:cxnSpLocks/>
                </p:cNvCxnSpPr>
                <p:nvPr/>
              </p:nvCxnSpPr>
              <p:spPr>
                <a:xfrm>
                  <a:off x="6195842" y="1748901"/>
                  <a:ext cx="2701" cy="439149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E9184874-3332-485F-8E9B-145F4B82866C}"/>
                    </a:ext>
                  </a:extLst>
                </p:cNvPr>
                <p:cNvCxnSpPr>
                  <a:cxnSpLocks/>
                </p:cNvCxnSpPr>
                <p:nvPr/>
              </p:nvCxnSpPr>
              <p:spPr>
                <a:xfrm flipH="1" flipV="1">
                  <a:off x="1760343" y="6119407"/>
                  <a:ext cx="8866341" cy="613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EB55D42A-1FE1-42EA-B216-04C6E1BA42FE}"/>
                  </a:ext>
                </a:extLst>
              </p:cNvPr>
              <p:cNvGrpSpPr/>
              <p:nvPr/>
            </p:nvGrpSpPr>
            <p:grpSpPr>
              <a:xfrm>
                <a:off x="1466904" y="1308085"/>
                <a:ext cx="10259617" cy="5273520"/>
                <a:chOff x="1466904" y="1308085"/>
                <a:chExt cx="10259617" cy="5273520"/>
              </a:xfrm>
            </p:grpSpPr>
            <p:sp>
              <p:nvSpPr>
                <p:cNvPr id="33" name="TextBox 32">
                  <a:extLst>
                    <a:ext uri="{FF2B5EF4-FFF2-40B4-BE49-F238E27FC236}">
                      <a16:creationId xmlns:a16="http://schemas.microsoft.com/office/drawing/2014/main" id="{8453C04A-9465-4ECA-B551-987658F60686}"/>
                    </a:ext>
                  </a:extLst>
                </p:cNvPr>
                <p:cNvSpPr txBox="1"/>
                <p:nvPr/>
              </p:nvSpPr>
              <p:spPr>
                <a:xfrm>
                  <a:off x="5854337" y="1308085"/>
                  <a:ext cx="841261" cy="369332"/>
                </a:xfrm>
                <a:prstGeom prst="rect">
                  <a:avLst/>
                </a:prstGeom>
                <a:noFill/>
              </p:spPr>
              <p:txBody>
                <a:bodyPr wrap="square" rtlCol="0">
                  <a:spAutoFit/>
                </a:bodyPr>
                <a:lstStyle/>
                <a:p>
                  <a:r>
                    <a:rPr lang="en-GB" dirty="0">
                      <a:solidFill>
                        <a:schemeClr val="tx2"/>
                      </a:solidFill>
                    </a:rPr>
                    <a:t>y-axis</a:t>
                  </a:r>
                </a:p>
              </p:txBody>
            </p:sp>
            <p:sp>
              <p:nvSpPr>
                <p:cNvPr id="34" name="TextBox 33">
                  <a:extLst>
                    <a:ext uri="{FF2B5EF4-FFF2-40B4-BE49-F238E27FC236}">
                      <a16:creationId xmlns:a16="http://schemas.microsoft.com/office/drawing/2014/main" id="{B14A3A95-2A51-42B0-BF2C-FF3C7C606D7D}"/>
                    </a:ext>
                  </a:extLst>
                </p:cNvPr>
                <p:cNvSpPr txBox="1"/>
                <p:nvPr/>
              </p:nvSpPr>
              <p:spPr>
                <a:xfrm>
                  <a:off x="10885260" y="5940875"/>
                  <a:ext cx="841261" cy="369332"/>
                </a:xfrm>
                <a:prstGeom prst="rect">
                  <a:avLst/>
                </a:prstGeom>
                <a:noFill/>
              </p:spPr>
              <p:txBody>
                <a:bodyPr wrap="square" rtlCol="0">
                  <a:spAutoFit/>
                </a:bodyPr>
                <a:lstStyle/>
                <a:p>
                  <a:r>
                    <a:rPr lang="en-GB" dirty="0">
                      <a:solidFill>
                        <a:schemeClr val="tx2"/>
                      </a:solidFill>
                    </a:rPr>
                    <a:t>x-axis</a:t>
                  </a:r>
                </a:p>
              </p:txBody>
            </p:sp>
            <p:sp>
              <p:nvSpPr>
                <p:cNvPr id="35" name="TextBox 34">
                  <a:extLst>
                    <a:ext uri="{FF2B5EF4-FFF2-40B4-BE49-F238E27FC236}">
                      <a16:creationId xmlns:a16="http://schemas.microsoft.com/office/drawing/2014/main" id="{80C189CC-8E1E-4FC9-A8D3-4FDE09DE8824}"/>
                    </a:ext>
                  </a:extLst>
                </p:cNvPr>
                <p:cNvSpPr txBox="1"/>
                <p:nvPr/>
              </p:nvSpPr>
              <p:spPr>
                <a:xfrm>
                  <a:off x="5948045" y="5504440"/>
                  <a:ext cx="430008" cy="369332"/>
                </a:xfrm>
                <a:prstGeom prst="rect">
                  <a:avLst/>
                </a:prstGeom>
                <a:noFill/>
              </p:spPr>
              <p:txBody>
                <a:bodyPr wrap="square" rtlCol="0">
                  <a:spAutoFit/>
                </a:bodyPr>
                <a:lstStyle/>
                <a:p>
                  <a:r>
                    <a:rPr lang="en-GB" dirty="0">
                      <a:solidFill>
                        <a:schemeClr val="tx2"/>
                      </a:solidFill>
                    </a:rPr>
                    <a:t>1</a:t>
                  </a:r>
                </a:p>
              </p:txBody>
            </p:sp>
            <p:sp>
              <p:nvSpPr>
                <p:cNvPr id="36" name="TextBox 35">
                  <a:extLst>
                    <a:ext uri="{FF2B5EF4-FFF2-40B4-BE49-F238E27FC236}">
                      <a16:creationId xmlns:a16="http://schemas.microsoft.com/office/drawing/2014/main" id="{2056A92E-1FAE-42F3-AF38-869B4FC6292D}"/>
                    </a:ext>
                  </a:extLst>
                </p:cNvPr>
                <p:cNvSpPr txBox="1"/>
                <p:nvPr/>
              </p:nvSpPr>
              <p:spPr>
                <a:xfrm>
                  <a:off x="5955218" y="5068005"/>
                  <a:ext cx="430008" cy="369332"/>
                </a:xfrm>
                <a:prstGeom prst="rect">
                  <a:avLst/>
                </a:prstGeom>
                <a:noFill/>
              </p:spPr>
              <p:txBody>
                <a:bodyPr wrap="square" rtlCol="0">
                  <a:spAutoFit/>
                </a:bodyPr>
                <a:lstStyle/>
                <a:p>
                  <a:r>
                    <a:rPr lang="en-GB" dirty="0">
                      <a:solidFill>
                        <a:schemeClr val="tx2"/>
                      </a:solidFill>
                    </a:rPr>
                    <a:t>2</a:t>
                  </a:r>
                </a:p>
              </p:txBody>
            </p:sp>
            <p:sp>
              <p:nvSpPr>
                <p:cNvPr id="37" name="TextBox 36">
                  <a:extLst>
                    <a:ext uri="{FF2B5EF4-FFF2-40B4-BE49-F238E27FC236}">
                      <a16:creationId xmlns:a16="http://schemas.microsoft.com/office/drawing/2014/main" id="{B8530512-8CC1-42D0-BFA7-AE9EAF254D31}"/>
                    </a:ext>
                  </a:extLst>
                </p:cNvPr>
                <p:cNvSpPr txBox="1"/>
                <p:nvPr/>
              </p:nvSpPr>
              <p:spPr>
                <a:xfrm>
                  <a:off x="5947075" y="4631570"/>
                  <a:ext cx="430008" cy="369332"/>
                </a:xfrm>
                <a:prstGeom prst="rect">
                  <a:avLst/>
                </a:prstGeom>
                <a:noFill/>
              </p:spPr>
              <p:txBody>
                <a:bodyPr wrap="square" rtlCol="0">
                  <a:spAutoFit/>
                </a:bodyPr>
                <a:lstStyle/>
                <a:p>
                  <a:r>
                    <a:rPr lang="en-GB" dirty="0">
                      <a:solidFill>
                        <a:schemeClr val="tx2"/>
                      </a:solidFill>
                    </a:rPr>
                    <a:t>3</a:t>
                  </a:r>
                </a:p>
              </p:txBody>
            </p:sp>
            <p:sp>
              <p:nvSpPr>
                <p:cNvPr id="38" name="TextBox 37">
                  <a:extLst>
                    <a:ext uri="{FF2B5EF4-FFF2-40B4-BE49-F238E27FC236}">
                      <a16:creationId xmlns:a16="http://schemas.microsoft.com/office/drawing/2014/main" id="{F7DA4BB9-F7C9-41D3-B4F3-83D79184724A}"/>
                    </a:ext>
                  </a:extLst>
                </p:cNvPr>
                <p:cNvSpPr txBox="1"/>
                <p:nvPr/>
              </p:nvSpPr>
              <p:spPr>
                <a:xfrm>
                  <a:off x="5947072" y="4195135"/>
                  <a:ext cx="430008" cy="369332"/>
                </a:xfrm>
                <a:prstGeom prst="rect">
                  <a:avLst/>
                </a:prstGeom>
                <a:noFill/>
              </p:spPr>
              <p:txBody>
                <a:bodyPr wrap="square" rtlCol="0">
                  <a:spAutoFit/>
                </a:bodyPr>
                <a:lstStyle/>
                <a:p>
                  <a:r>
                    <a:rPr lang="en-GB" dirty="0">
                      <a:solidFill>
                        <a:schemeClr val="tx2"/>
                      </a:solidFill>
                    </a:rPr>
                    <a:t>4</a:t>
                  </a:r>
                </a:p>
              </p:txBody>
            </p:sp>
            <p:sp>
              <p:nvSpPr>
                <p:cNvPr id="39" name="TextBox 38">
                  <a:extLst>
                    <a:ext uri="{FF2B5EF4-FFF2-40B4-BE49-F238E27FC236}">
                      <a16:creationId xmlns:a16="http://schemas.microsoft.com/office/drawing/2014/main" id="{036E5F6A-A4EE-4889-962E-C15F3D409BC5}"/>
                    </a:ext>
                  </a:extLst>
                </p:cNvPr>
                <p:cNvSpPr txBox="1"/>
                <p:nvPr/>
              </p:nvSpPr>
              <p:spPr>
                <a:xfrm>
                  <a:off x="5948045" y="3738733"/>
                  <a:ext cx="430008" cy="369332"/>
                </a:xfrm>
                <a:prstGeom prst="rect">
                  <a:avLst/>
                </a:prstGeom>
                <a:noFill/>
              </p:spPr>
              <p:txBody>
                <a:bodyPr wrap="square" rtlCol="0">
                  <a:spAutoFit/>
                </a:bodyPr>
                <a:lstStyle/>
                <a:p>
                  <a:r>
                    <a:rPr lang="en-GB" dirty="0">
                      <a:solidFill>
                        <a:schemeClr val="tx2"/>
                      </a:solidFill>
                    </a:rPr>
                    <a:t>5</a:t>
                  </a:r>
                </a:p>
              </p:txBody>
            </p:sp>
            <p:sp>
              <p:nvSpPr>
                <p:cNvPr id="40" name="TextBox 39">
                  <a:extLst>
                    <a:ext uri="{FF2B5EF4-FFF2-40B4-BE49-F238E27FC236}">
                      <a16:creationId xmlns:a16="http://schemas.microsoft.com/office/drawing/2014/main" id="{155E4BEE-DC0B-4F21-95A1-65B57372A04C}"/>
                    </a:ext>
                  </a:extLst>
                </p:cNvPr>
                <p:cNvSpPr txBox="1"/>
                <p:nvPr/>
              </p:nvSpPr>
              <p:spPr>
                <a:xfrm>
                  <a:off x="5948047" y="3314165"/>
                  <a:ext cx="430008" cy="369332"/>
                </a:xfrm>
                <a:prstGeom prst="rect">
                  <a:avLst/>
                </a:prstGeom>
                <a:noFill/>
              </p:spPr>
              <p:txBody>
                <a:bodyPr wrap="square" rtlCol="0">
                  <a:spAutoFit/>
                </a:bodyPr>
                <a:lstStyle/>
                <a:p>
                  <a:r>
                    <a:rPr lang="en-GB" dirty="0">
                      <a:solidFill>
                        <a:schemeClr val="tx2"/>
                      </a:solidFill>
                    </a:rPr>
                    <a:t>6</a:t>
                  </a:r>
                </a:p>
              </p:txBody>
            </p:sp>
            <p:sp>
              <p:nvSpPr>
                <p:cNvPr id="41" name="TextBox 40">
                  <a:extLst>
                    <a:ext uri="{FF2B5EF4-FFF2-40B4-BE49-F238E27FC236}">
                      <a16:creationId xmlns:a16="http://schemas.microsoft.com/office/drawing/2014/main" id="{84EB0447-E816-495F-BD23-6B0579499456}"/>
                    </a:ext>
                  </a:extLst>
                </p:cNvPr>
                <p:cNvSpPr txBox="1"/>
                <p:nvPr/>
              </p:nvSpPr>
              <p:spPr>
                <a:xfrm>
                  <a:off x="5955219" y="2857763"/>
                  <a:ext cx="430008" cy="369332"/>
                </a:xfrm>
                <a:prstGeom prst="rect">
                  <a:avLst/>
                </a:prstGeom>
                <a:noFill/>
              </p:spPr>
              <p:txBody>
                <a:bodyPr wrap="square" rtlCol="0">
                  <a:spAutoFit/>
                </a:bodyPr>
                <a:lstStyle/>
                <a:p>
                  <a:r>
                    <a:rPr lang="en-GB" dirty="0">
                      <a:solidFill>
                        <a:schemeClr val="tx2"/>
                      </a:solidFill>
                    </a:rPr>
                    <a:t>7</a:t>
                  </a:r>
                </a:p>
              </p:txBody>
            </p:sp>
            <p:sp>
              <p:nvSpPr>
                <p:cNvPr id="42" name="TextBox 41">
                  <a:extLst>
                    <a:ext uri="{FF2B5EF4-FFF2-40B4-BE49-F238E27FC236}">
                      <a16:creationId xmlns:a16="http://schemas.microsoft.com/office/drawing/2014/main" id="{78A14C28-C27A-46A0-A27F-08F5A63577F0}"/>
                    </a:ext>
                  </a:extLst>
                </p:cNvPr>
                <p:cNvSpPr txBox="1"/>
                <p:nvPr/>
              </p:nvSpPr>
              <p:spPr>
                <a:xfrm>
                  <a:off x="5955219" y="2423641"/>
                  <a:ext cx="430008" cy="369332"/>
                </a:xfrm>
                <a:prstGeom prst="rect">
                  <a:avLst/>
                </a:prstGeom>
                <a:noFill/>
              </p:spPr>
              <p:txBody>
                <a:bodyPr wrap="square" rtlCol="0">
                  <a:spAutoFit/>
                </a:bodyPr>
                <a:lstStyle/>
                <a:p>
                  <a:r>
                    <a:rPr lang="en-GB" dirty="0">
                      <a:solidFill>
                        <a:schemeClr val="tx2"/>
                      </a:solidFill>
                    </a:rPr>
                    <a:t>8</a:t>
                  </a:r>
                </a:p>
              </p:txBody>
            </p:sp>
            <p:sp>
              <p:nvSpPr>
                <p:cNvPr id="43" name="TextBox 42">
                  <a:extLst>
                    <a:ext uri="{FF2B5EF4-FFF2-40B4-BE49-F238E27FC236}">
                      <a16:creationId xmlns:a16="http://schemas.microsoft.com/office/drawing/2014/main" id="{1FB90A23-4573-4BD0-9716-97F8ABA3C5F2}"/>
                    </a:ext>
                  </a:extLst>
                </p:cNvPr>
                <p:cNvSpPr txBox="1"/>
                <p:nvPr/>
              </p:nvSpPr>
              <p:spPr>
                <a:xfrm>
                  <a:off x="5957135" y="1999073"/>
                  <a:ext cx="430008" cy="369332"/>
                </a:xfrm>
                <a:prstGeom prst="rect">
                  <a:avLst/>
                </a:prstGeom>
                <a:noFill/>
              </p:spPr>
              <p:txBody>
                <a:bodyPr wrap="square" rtlCol="0">
                  <a:spAutoFit/>
                </a:bodyPr>
                <a:lstStyle/>
                <a:p>
                  <a:r>
                    <a:rPr lang="en-GB" dirty="0">
                      <a:solidFill>
                        <a:schemeClr val="tx2"/>
                      </a:solidFill>
                    </a:rPr>
                    <a:t>9</a:t>
                  </a:r>
                </a:p>
              </p:txBody>
            </p:sp>
            <p:sp>
              <p:nvSpPr>
                <p:cNvPr id="64" name="TextBox 63">
                  <a:extLst>
                    <a:ext uri="{FF2B5EF4-FFF2-40B4-BE49-F238E27FC236}">
                      <a16:creationId xmlns:a16="http://schemas.microsoft.com/office/drawing/2014/main" id="{2694DE01-81C9-45A7-91CB-82D32825E301}"/>
                    </a:ext>
                  </a:extLst>
                </p:cNvPr>
                <p:cNvSpPr txBox="1"/>
                <p:nvPr/>
              </p:nvSpPr>
              <p:spPr>
                <a:xfrm>
                  <a:off x="5831661" y="1576572"/>
                  <a:ext cx="430008" cy="369332"/>
                </a:xfrm>
                <a:prstGeom prst="rect">
                  <a:avLst/>
                </a:prstGeom>
                <a:noFill/>
              </p:spPr>
              <p:txBody>
                <a:bodyPr wrap="square" rtlCol="0">
                  <a:spAutoFit/>
                </a:bodyPr>
                <a:lstStyle/>
                <a:p>
                  <a:r>
                    <a:rPr lang="en-GB" dirty="0">
                      <a:solidFill>
                        <a:schemeClr val="tx2"/>
                      </a:solidFill>
                    </a:rPr>
                    <a:t>10</a:t>
                  </a:r>
                </a:p>
              </p:txBody>
            </p:sp>
            <p:sp>
              <p:nvSpPr>
                <p:cNvPr id="65" name="TextBox 64">
                  <a:extLst>
                    <a:ext uri="{FF2B5EF4-FFF2-40B4-BE49-F238E27FC236}">
                      <a16:creationId xmlns:a16="http://schemas.microsoft.com/office/drawing/2014/main" id="{C7DACF04-F952-46D4-BB57-AC3662A512EB}"/>
                    </a:ext>
                  </a:extLst>
                </p:cNvPr>
                <p:cNvSpPr txBox="1"/>
                <p:nvPr/>
              </p:nvSpPr>
              <p:spPr>
                <a:xfrm>
                  <a:off x="6482563" y="6201234"/>
                  <a:ext cx="430008" cy="369332"/>
                </a:xfrm>
                <a:prstGeom prst="rect">
                  <a:avLst/>
                </a:prstGeom>
                <a:noFill/>
              </p:spPr>
              <p:txBody>
                <a:bodyPr wrap="square" rtlCol="0">
                  <a:spAutoFit/>
                </a:bodyPr>
                <a:lstStyle/>
                <a:p>
                  <a:r>
                    <a:rPr lang="en-GB" dirty="0">
                      <a:solidFill>
                        <a:schemeClr val="tx2"/>
                      </a:solidFill>
                    </a:rPr>
                    <a:t>1</a:t>
                  </a:r>
                </a:p>
              </p:txBody>
            </p:sp>
            <p:sp>
              <p:nvSpPr>
                <p:cNvPr id="66" name="TextBox 65">
                  <a:extLst>
                    <a:ext uri="{FF2B5EF4-FFF2-40B4-BE49-F238E27FC236}">
                      <a16:creationId xmlns:a16="http://schemas.microsoft.com/office/drawing/2014/main" id="{608DFB99-6D37-45BB-B9A7-736130F151EE}"/>
                    </a:ext>
                  </a:extLst>
                </p:cNvPr>
                <p:cNvSpPr txBox="1"/>
                <p:nvPr/>
              </p:nvSpPr>
              <p:spPr>
                <a:xfrm>
                  <a:off x="6925399" y="6198837"/>
                  <a:ext cx="430008" cy="369332"/>
                </a:xfrm>
                <a:prstGeom prst="rect">
                  <a:avLst/>
                </a:prstGeom>
                <a:noFill/>
              </p:spPr>
              <p:txBody>
                <a:bodyPr wrap="square" rtlCol="0">
                  <a:spAutoFit/>
                </a:bodyPr>
                <a:lstStyle/>
                <a:p>
                  <a:r>
                    <a:rPr lang="en-GB" dirty="0">
                      <a:solidFill>
                        <a:schemeClr val="tx2"/>
                      </a:solidFill>
                    </a:rPr>
                    <a:t>2</a:t>
                  </a:r>
                </a:p>
              </p:txBody>
            </p:sp>
            <p:sp>
              <p:nvSpPr>
                <p:cNvPr id="67" name="TextBox 66">
                  <a:extLst>
                    <a:ext uri="{FF2B5EF4-FFF2-40B4-BE49-F238E27FC236}">
                      <a16:creationId xmlns:a16="http://schemas.microsoft.com/office/drawing/2014/main" id="{3948FF59-D9F7-4E07-BD6B-F8C9CB700C25}"/>
                    </a:ext>
                  </a:extLst>
                </p:cNvPr>
                <p:cNvSpPr txBox="1"/>
                <p:nvPr/>
              </p:nvSpPr>
              <p:spPr>
                <a:xfrm>
                  <a:off x="7368235" y="6196780"/>
                  <a:ext cx="430008" cy="369332"/>
                </a:xfrm>
                <a:prstGeom prst="rect">
                  <a:avLst/>
                </a:prstGeom>
                <a:noFill/>
              </p:spPr>
              <p:txBody>
                <a:bodyPr wrap="square" rtlCol="0">
                  <a:spAutoFit/>
                </a:bodyPr>
                <a:lstStyle/>
                <a:p>
                  <a:r>
                    <a:rPr lang="en-GB" dirty="0">
                      <a:solidFill>
                        <a:schemeClr val="tx2"/>
                      </a:solidFill>
                    </a:rPr>
                    <a:t>3</a:t>
                  </a:r>
                </a:p>
              </p:txBody>
            </p:sp>
            <p:sp>
              <p:nvSpPr>
                <p:cNvPr id="68" name="TextBox 67">
                  <a:extLst>
                    <a:ext uri="{FF2B5EF4-FFF2-40B4-BE49-F238E27FC236}">
                      <a16:creationId xmlns:a16="http://schemas.microsoft.com/office/drawing/2014/main" id="{7F2C55AF-A600-4A05-961A-44A24F40EDEA}"/>
                    </a:ext>
                  </a:extLst>
                </p:cNvPr>
                <p:cNvSpPr txBox="1"/>
                <p:nvPr/>
              </p:nvSpPr>
              <p:spPr>
                <a:xfrm>
                  <a:off x="7811027" y="6196780"/>
                  <a:ext cx="430008" cy="369332"/>
                </a:xfrm>
                <a:prstGeom prst="rect">
                  <a:avLst/>
                </a:prstGeom>
                <a:noFill/>
              </p:spPr>
              <p:txBody>
                <a:bodyPr wrap="square" rtlCol="0">
                  <a:spAutoFit/>
                </a:bodyPr>
                <a:lstStyle/>
                <a:p>
                  <a:r>
                    <a:rPr lang="en-GB" dirty="0">
                      <a:solidFill>
                        <a:schemeClr val="tx2"/>
                      </a:solidFill>
                    </a:rPr>
                    <a:t>4</a:t>
                  </a:r>
                </a:p>
              </p:txBody>
            </p:sp>
            <p:sp>
              <p:nvSpPr>
                <p:cNvPr id="69" name="TextBox 68">
                  <a:extLst>
                    <a:ext uri="{FF2B5EF4-FFF2-40B4-BE49-F238E27FC236}">
                      <a16:creationId xmlns:a16="http://schemas.microsoft.com/office/drawing/2014/main" id="{DDF19FD2-9D2A-4017-A0D2-E1D23BF9D9E6}"/>
                    </a:ext>
                  </a:extLst>
                </p:cNvPr>
                <p:cNvSpPr txBox="1"/>
                <p:nvPr/>
              </p:nvSpPr>
              <p:spPr>
                <a:xfrm>
                  <a:off x="8240586" y="6194383"/>
                  <a:ext cx="430008" cy="369332"/>
                </a:xfrm>
                <a:prstGeom prst="rect">
                  <a:avLst/>
                </a:prstGeom>
                <a:noFill/>
              </p:spPr>
              <p:txBody>
                <a:bodyPr wrap="square" rtlCol="0">
                  <a:spAutoFit/>
                </a:bodyPr>
                <a:lstStyle/>
                <a:p>
                  <a:r>
                    <a:rPr lang="en-GB" dirty="0">
                      <a:solidFill>
                        <a:schemeClr val="tx2"/>
                      </a:solidFill>
                    </a:rPr>
                    <a:t>5</a:t>
                  </a:r>
                </a:p>
              </p:txBody>
            </p:sp>
            <p:sp>
              <p:nvSpPr>
                <p:cNvPr id="70" name="TextBox 69">
                  <a:extLst>
                    <a:ext uri="{FF2B5EF4-FFF2-40B4-BE49-F238E27FC236}">
                      <a16:creationId xmlns:a16="http://schemas.microsoft.com/office/drawing/2014/main" id="{AE1BE34B-0347-4F06-A383-0CD5007D0EF6}"/>
                    </a:ext>
                  </a:extLst>
                </p:cNvPr>
                <p:cNvSpPr txBox="1"/>
                <p:nvPr/>
              </p:nvSpPr>
              <p:spPr>
                <a:xfrm>
                  <a:off x="8695626" y="6212273"/>
                  <a:ext cx="430008" cy="369332"/>
                </a:xfrm>
                <a:prstGeom prst="rect">
                  <a:avLst/>
                </a:prstGeom>
                <a:noFill/>
              </p:spPr>
              <p:txBody>
                <a:bodyPr wrap="square" rtlCol="0">
                  <a:spAutoFit/>
                </a:bodyPr>
                <a:lstStyle/>
                <a:p>
                  <a:r>
                    <a:rPr lang="en-GB" dirty="0">
                      <a:solidFill>
                        <a:schemeClr val="tx2"/>
                      </a:solidFill>
                    </a:rPr>
                    <a:t>6</a:t>
                  </a:r>
                </a:p>
              </p:txBody>
            </p:sp>
            <p:sp>
              <p:nvSpPr>
                <p:cNvPr id="71" name="TextBox 70">
                  <a:extLst>
                    <a:ext uri="{FF2B5EF4-FFF2-40B4-BE49-F238E27FC236}">
                      <a16:creationId xmlns:a16="http://schemas.microsoft.com/office/drawing/2014/main" id="{4658E600-6F87-4681-9711-1C8FEFD356C0}"/>
                    </a:ext>
                  </a:extLst>
                </p:cNvPr>
                <p:cNvSpPr txBox="1"/>
                <p:nvPr/>
              </p:nvSpPr>
              <p:spPr>
                <a:xfrm>
                  <a:off x="9137969" y="6200947"/>
                  <a:ext cx="430008" cy="369332"/>
                </a:xfrm>
                <a:prstGeom prst="rect">
                  <a:avLst/>
                </a:prstGeom>
                <a:noFill/>
              </p:spPr>
              <p:txBody>
                <a:bodyPr wrap="square" rtlCol="0">
                  <a:spAutoFit/>
                </a:bodyPr>
                <a:lstStyle/>
                <a:p>
                  <a:r>
                    <a:rPr lang="en-GB" dirty="0">
                      <a:solidFill>
                        <a:schemeClr val="tx2"/>
                      </a:solidFill>
                    </a:rPr>
                    <a:t>7</a:t>
                  </a:r>
                </a:p>
              </p:txBody>
            </p:sp>
            <p:sp>
              <p:nvSpPr>
                <p:cNvPr id="72" name="TextBox 71">
                  <a:extLst>
                    <a:ext uri="{FF2B5EF4-FFF2-40B4-BE49-F238E27FC236}">
                      <a16:creationId xmlns:a16="http://schemas.microsoft.com/office/drawing/2014/main" id="{FE148E1D-1D79-4BBA-887B-87B8742CEEB6}"/>
                    </a:ext>
                  </a:extLst>
                </p:cNvPr>
                <p:cNvSpPr txBox="1"/>
                <p:nvPr/>
              </p:nvSpPr>
              <p:spPr>
                <a:xfrm>
                  <a:off x="9580761" y="6200567"/>
                  <a:ext cx="430008" cy="369332"/>
                </a:xfrm>
                <a:prstGeom prst="rect">
                  <a:avLst/>
                </a:prstGeom>
                <a:noFill/>
              </p:spPr>
              <p:txBody>
                <a:bodyPr wrap="square" rtlCol="0">
                  <a:spAutoFit/>
                </a:bodyPr>
                <a:lstStyle/>
                <a:p>
                  <a:r>
                    <a:rPr lang="en-GB" dirty="0">
                      <a:solidFill>
                        <a:schemeClr val="tx2"/>
                      </a:solidFill>
                    </a:rPr>
                    <a:t>8</a:t>
                  </a:r>
                </a:p>
              </p:txBody>
            </p:sp>
            <p:sp>
              <p:nvSpPr>
                <p:cNvPr id="73" name="TextBox 72">
                  <a:extLst>
                    <a:ext uri="{FF2B5EF4-FFF2-40B4-BE49-F238E27FC236}">
                      <a16:creationId xmlns:a16="http://schemas.microsoft.com/office/drawing/2014/main" id="{7804D80C-4A24-4E65-8C57-8399CB72CCCF}"/>
                    </a:ext>
                  </a:extLst>
                </p:cNvPr>
                <p:cNvSpPr txBox="1"/>
                <p:nvPr/>
              </p:nvSpPr>
              <p:spPr>
                <a:xfrm>
                  <a:off x="10018031" y="6194383"/>
                  <a:ext cx="430008" cy="369332"/>
                </a:xfrm>
                <a:prstGeom prst="rect">
                  <a:avLst/>
                </a:prstGeom>
                <a:noFill/>
              </p:spPr>
              <p:txBody>
                <a:bodyPr wrap="square" rtlCol="0">
                  <a:spAutoFit/>
                </a:bodyPr>
                <a:lstStyle/>
                <a:p>
                  <a:r>
                    <a:rPr lang="en-GB" dirty="0">
                      <a:solidFill>
                        <a:schemeClr val="tx2"/>
                      </a:solidFill>
                    </a:rPr>
                    <a:t>9</a:t>
                  </a:r>
                </a:p>
              </p:txBody>
            </p:sp>
            <p:sp>
              <p:nvSpPr>
                <p:cNvPr id="74" name="TextBox 73">
                  <a:extLst>
                    <a:ext uri="{FF2B5EF4-FFF2-40B4-BE49-F238E27FC236}">
                      <a16:creationId xmlns:a16="http://schemas.microsoft.com/office/drawing/2014/main" id="{ACEE1E98-AB71-466F-8D41-3DA19E6FFE7C}"/>
                    </a:ext>
                  </a:extLst>
                </p:cNvPr>
                <p:cNvSpPr txBox="1"/>
                <p:nvPr/>
              </p:nvSpPr>
              <p:spPr>
                <a:xfrm>
                  <a:off x="10391350" y="6194383"/>
                  <a:ext cx="430008" cy="369332"/>
                </a:xfrm>
                <a:prstGeom prst="rect">
                  <a:avLst/>
                </a:prstGeom>
                <a:noFill/>
              </p:spPr>
              <p:txBody>
                <a:bodyPr wrap="square" rtlCol="0">
                  <a:spAutoFit/>
                </a:bodyPr>
                <a:lstStyle/>
                <a:p>
                  <a:r>
                    <a:rPr lang="en-GB" dirty="0">
                      <a:solidFill>
                        <a:schemeClr val="tx2"/>
                      </a:solidFill>
                    </a:rPr>
                    <a:t>10</a:t>
                  </a:r>
                </a:p>
              </p:txBody>
            </p:sp>
            <p:sp>
              <p:nvSpPr>
                <p:cNvPr id="75" name="TextBox 74">
                  <a:extLst>
                    <a:ext uri="{FF2B5EF4-FFF2-40B4-BE49-F238E27FC236}">
                      <a16:creationId xmlns:a16="http://schemas.microsoft.com/office/drawing/2014/main" id="{89F740B9-B018-4DA4-8C9A-CF4C8C32747C}"/>
                    </a:ext>
                  </a:extLst>
                </p:cNvPr>
                <p:cNvSpPr txBox="1"/>
                <p:nvPr/>
              </p:nvSpPr>
              <p:spPr>
                <a:xfrm>
                  <a:off x="6039727" y="6212273"/>
                  <a:ext cx="430008" cy="369332"/>
                </a:xfrm>
                <a:prstGeom prst="rect">
                  <a:avLst/>
                </a:prstGeom>
                <a:noFill/>
              </p:spPr>
              <p:txBody>
                <a:bodyPr wrap="square" rtlCol="0">
                  <a:spAutoFit/>
                </a:bodyPr>
                <a:lstStyle/>
                <a:p>
                  <a:r>
                    <a:rPr lang="en-GB" dirty="0">
                      <a:solidFill>
                        <a:schemeClr val="tx2"/>
                      </a:solidFill>
                    </a:rPr>
                    <a:t>0</a:t>
                  </a:r>
                </a:p>
              </p:txBody>
            </p:sp>
            <p:sp>
              <p:nvSpPr>
                <p:cNvPr id="76" name="TextBox 75">
                  <a:extLst>
                    <a:ext uri="{FF2B5EF4-FFF2-40B4-BE49-F238E27FC236}">
                      <a16:creationId xmlns:a16="http://schemas.microsoft.com/office/drawing/2014/main" id="{830A3330-C6B3-48B7-B412-0BFCC209D5A7}"/>
                    </a:ext>
                  </a:extLst>
                </p:cNvPr>
                <p:cNvSpPr txBox="1"/>
                <p:nvPr/>
              </p:nvSpPr>
              <p:spPr>
                <a:xfrm>
                  <a:off x="1466904" y="6200068"/>
                  <a:ext cx="568863" cy="369332"/>
                </a:xfrm>
                <a:prstGeom prst="rect">
                  <a:avLst/>
                </a:prstGeom>
                <a:noFill/>
              </p:spPr>
              <p:txBody>
                <a:bodyPr wrap="square" rtlCol="0">
                  <a:spAutoFit/>
                </a:bodyPr>
                <a:lstStyle/>
                <a:p>
                  <a:r>
                    <a:rPr lang="en-GB" dirty="0">
                      <a:solidFill>
                        <a:schemeClr val="tx2"/>
                      </a:solidFill>
                    </a:rPr>
                    <a:t>-10</a:t>
                  </a:r>
                </a:p>
              </p:txBody>
            </p:sp>
            <p:sp>
              <p:nvSpPr>
                <p:cNvPr id="77" name="TextBox 76">
                  <a:extLst>
                    <a:ext uri="{FF2B5EF4-FFF2-40B4-BE49-F238E27FC236}">
                      <a16:creationId xmlns:a16="http://schemas.microsoft.com/office/drawing/2014/main" id="{4F47A06D-3557-46B5-88C6-10C263C2C3F7}"/>
                    </a:ext>
                  </a:extLst>
                </p:cNvPr>
                <p:cNvSpPr txBox="1"/>
                <p:nvPr/>
              </p:nvSpPr>
              <p:spPr>
                <a:xfrm>
                  <a:off x="2048595" y="6197671"/>
                  <a:ext cx="430008" cy="369332"/>
                </a:xfrm>
                <a:prstGeom prst="rect">
                  <a:avLst/>
                </a:prstGeom>
                <a:noFill/>
              </p:spPr>
              <p:txBody>
                <a:bodyPr wrap="square" rtlCol="0">
                  <a:spAutoFit/>
                </a:bodyPr>
                <a:lstStyle/>
                <a:p>
                  <a:r>
                    <a:rPr lang="en-GB" dirty="0">
                      <a:solidFill>
                        <a:schemeClr val="tx2"/>
                      </a:solidFill>
                    </a:rPr>
                    <a:t>-9</a:t>
                  </a:r>
                </a:p>
              </p:txBody>
            </p:sp>
            <p:sp>
              <p:nvSpPr>
                <p:cNvPr id="78" name="TextBox 77">
                  <a:extLst>
                    <a:ext uri="{FF2B5EF4-FFF2-40B4-BE49-F238E27FC236}">
                      <a16:creationId xmlns:a16="http://schemas.microsoft.com/office/drawing/2014/main" id="{4EB5CFE1-C2EE-4AFF-ACAD-BDCF7E8E258A}"/>
                    </a:ext>
                  </a:extLst>
                </p:cNvPr>
                <p:cNvSpPr txBox="1"/>
                <p:nvPr/>
              </p:nvSpPr>
              <p:spPr>
                <a:xfrm>
                  <a:off x="2491431" y="6195614"/>
                  <a:ext cx="430008" cy="369332"/>
                </a:xfrm>
                <a:prstGeom prst="rect">
                  <a:avLst/>
                </a:prstGeom>
                <a:noFill/>
              </p:spPr>
              <p:txBody>
                <a:bodyPr wrap="square" rtlCol="0">
                  <a:spAutoFit/>
                </a:bodyPr>
                <a:lstStyle/>
                <a:p>
                  <a:r>
                    <a:rPr lang="en-GB" dirty="0">
                      <a:solidFill>
                        <a:schemeClr val="tx2"/>
                      </a:solidFill>
                    </a:rPr>
                    <a:t>-8</a:t>
                  </a:r>
                </a:p>
              </p:txBody>
            </p:sp>
            <p:sp>
              <p:nvSpPr>
                <p:cNvPr id="79" name="TextBox 78">
                  <a:extLst>
                    <a:ext uri="{FF2B5EF4-FFF2-40B4-BE49-F238E27FC236}">
                      <a16:creationId xmlns:a16="http://schemas.microsoft.com/office/drawing/2014/main" id="{35A03822-D045-4E50-9312-3DB8780FAC93}"/>
                    </a:ext>
                  </a:extLst>
                </p:cNvPr>
                <p:cNvSpPr txBox="1"/>
                <p:nvPr/>
              </p:nvSpPr>
              <p:spPr>
                <a:xfrm>
                  <a:off x="2934223" y="6195614"/>
                  <a:ext cx="430008" cy="369332"/>
                </a:xfrm>
                <a:prstGeom prst="rect">
                  <a:avLst/>
                </a:prstGeom>
                <a:noFill/>
              </p:spPr>
              <p:txBody>
                <a:bodyPr wrap="square" rtlCol="0">
                  <a:spAutoFit/>
                </a:bodyPr>
                <a:lstStyle/>
                <a:p>
                  <a:r>
                    <a:rPr lang="en-GB" dirty="0">
                      <a:solidFill>
                        <a:schemeClr val="tx2"/>
                      </a:solidFill>
                    </a:rPr>
                    <a:t>-7</a:t>
                  </a:r>
                </a:p>
              </p:txBody>
            </p:sp>
            <p:sp>
              <p:nvSpPr>
                <p:cNvPr id="80" name="TextBox 79">
                  <a:extLst>
                    <a:ext uri="{FF2B5EF4-FFF2-40B4-BE49-F238E27FC236}">
                      <a16:creationId xmlns:a16="http://schemas.microsoft.com/office/drawing/2014/main" id="{B09909B3-816F-4442-9781-F6192463379C}"/>
                    </a:ext>
                  </a:extLst>
                </p:cNvPr>
                <p:cNvSpPr txBox="1"/>
                <p:nvPr/>
              </p:nvSpPr>
              <p:spPr>
                <a:xfrm>
                  <a:off x="3363782" y="6193217"/>
                  <a:ext cx="430008" cy="369332"/>
                </a:xfrm>
                <a:prstGeom prst="rect">
                  <a:avLst/>
                </a:prstGeom>
                <a:noFill/>
              </p:spPr>
              <p:txBody>
                <a:bodyPr wrap="square" rtlCol="0">
                  <a:spAutoFit/>
                </a:bodyPr>
                <a:lstStyle/>
                <a:p>
                  <a:r>
                    <a:rPr lang="en-GB" dirty="0">
                      <a:solidFill>
                        <a:schemeClr val="tx2"/>
                      </a:solidFill>
                    </a:rPr>
                    <a:t>-6</a:t>
                  </a:r>
                </a:p>
              </p:txBody>
            </p:sp>
            <p:sp>
              <p:nvSpPr>
                <p:cNvPr id="81" name="TextBox 80">
                  <a:extLst>
                    <a:ext uri="{FF2B5EF4-FFF2-40B4-BE49-F238E27FC236}">
                      <a16:creationId xmlns:a16="http://schemas.microsoft.com/office/drawing/2014/main" id="{21BD147A-A59A-46CD-A91B-122BF545C885}"/>
                    </a:ext>
                  </a:extLst>
                </p:cNvPr>
                <p:cNvSpPr txBox="1"/>
                <p:nvPr/>
              </p:nvSpPr>
              <p:spPr>
                <a:xfrm>
                  <a:off x="3818822" y="6211107"/>
                  <a:ext cx="430008" cy="369332"/>
                </a:xfrm>
                <a:prstGeom prst="rect">
                  <a:avLst/>
                </a:prstGeom>
                <a:noFill/>
              </p:spPr>
              <p:txBody>
                <a:bodyPr wrap="square" rtlCol="0">
                  <a:spAutoFit/>
                </a:bodyPr>
                <a:lstStyle/>
                <a:p>
                  <a:r>
                    <a:rPr lang="en-GB" dirty="0">
                      <a:solidFill>
                        <a:schemeClr val="tx2"/>
                      </a:solidFill>
                    </a:rPr>
                    <a:t>-5</a:t>
                  </a:r>
                </a:p>
              </p:txBody>
            </p:sp>
            <p:sp>
              <p:nvSpPr>
                <p:cNvPr id="82" name="TextBox 81">
                  <a:extLst>
                    <a:ext uri="{FF2B5EF4-FFF2-40B4-BE49-F238E27FC236}">
                      <a16:creationId xmlns:a16="http://schemas.microsoft.com/office/drawing/2014/main" id="{CE14E546-34AF-4567-B78B-2B69CA6DC71F}"/>
                    </a:ext>
                  </a:extLst>
                </p:cNvPr>
                <p:cNvSpPr txBox="1"/>
                <p:nvPr/>
              </p:nvSpPr>
              <p:spPr>
                <a:xfrm>
                  <a:off x="4261165" y="6199781"/>
                  <a:ext cx="430008" cy="369332"/>
                </a:xfrm>
                <a:prstGeom prst="rect">
                  <a:avLst/>
                </a:prstGeom>
                <a:noFill/>
              </p:spPr>
              <p:txBody>
                <a:bodyPr wrap="square" rtlCol="0">
                  <a:spAutoFit/>
                </a:bodyPr>
                <a:lstStyle/>
                <a:p>
                  <a:r>
                    <a:rPr lang="en-GB" dirty="0">
                      <a:solidFill>
                        <a:schemeClr val="tx2"/>
                      </a:solidFill>
                    </a:rPr>
                    <a:t>-4</a:t>
                  </a:r>
                </a:p>
              </p:txBody>
            </p:sp>
            <p:sp>
              <p:nvSpPr>
                <p:cNvPr id="83" name="TextBox 82">
                  <a:extLst>
                    <a:ext uri="{FF2B5EF4-FFF2-40B4-BE49-F238E27FC236}">
                      <a16:creationId xmlns:a16="http://schemas.microsoft.com/office/drawing/2014/main" id="{73EB7E6C-9310-4610-A7D2-4325838DFFD4}"/>
                    </a:ext>
                  </a:extLst>
                </p:cNvPr>
                <p:cNvSpPr txBox="1"/>
                <p:nvPr/>
              </p:nvSpPr>
              <p:spPr>
                <a:xfrm>
                  <a:off x="4703957" y="6199401"/>
                  <a:ext cx="430008" cy="369332"/>
                </a:xfrm>
                <a:prstGeom prst="rect">
                  <a:avLst/>
                </a:prstGeom>
                <a:noFill/>
              </p:spPr>
              <p:txBody>
                <a:bodyPr wrap="square" rtlCol="0">
                  <a:spAutoFit/>
                </a:bodyPr>
                <a:lstStyle/>
                <a:p>
                  <a:r>
                    <a:rPr lang="en-GB" dirty="0">
                      <a:solidFill>
                        <a:schemeClr val="tx2"/>
                      </a:solidFill>
                    </a:rPr>
                    <a:t>-3</a:t>
                  </a:r>
                </a:p>
              </p:txBody>
            </p:sp>
            <p:sp>
              <p:nvSpPr>
                <p:cNvPr id="84" name="TextBox 83">
                  <a:extLst>
                    <a:ext uri="{FF2B5EF4-FFF2-40B4-BE49-F238E27FC236}">
                      <a16:creationId xmlns:a16="http://schemas.microsoft.com/office/drawing/2014/main" id="{72A9CB82-D6C5-472B-83D9-FFCBD3C961C6}"/>
                    </a:ext>
                  </a:extLst>
                </p:cNvPr>
                <p:cNvSpPr txBox="1"/>
                <p:nvPr/>
              </p:nvSpPr>
              <p:spPr>
                <a:xfrm>
                  <a:off x="5141227" y="6193217"/>
                  <a:ext cx="430008" cy="369332"/>
                </a:xfrm>
                <a:prstGeom prst="rect">
                  <a:avLst/>
                </a:prstGeom>
                <a:noFill/>
              </p:spPr>
              <p:txBody>
                <a:bodyPr wrap="square" rtlCol="0">
                  <a:spAutoFit/>
                </a:bodyPr>
                <a:lstStyle/>
                <a:p>
                  <a:r>
                    <a:rPr lang="en-GB" dirty="0">
                      <a:solidFill>
                        <a:schemeClr val="tx2"/>
                      </a:solidFill>
                    </a:rPr>
                    <a:t>-2</a:t>
                  </a:r>
                </a:p>
              </p:txBody>
            </p:sp>
            <p:sp>
              <p:nvSpPr>
                <p:cNvPr id="85" name="TextBox 84">
                  <a:extLst>
                    <a:ext uri="{FF2B5EF4-FFF2-40B4-BE49-F238E27FC236}">
                      <a16:creationId xmlns:a16="http://schemas.microsoft.com/office/drawing/2014/main" id="{B468B4C1-F714-44A8-92FE-9B0A17154C56}"/>
                    </a:ext>
                  </a:extLst>
                </p:cNvPr>
                <p:cNvSpPr txBox="1"/>
                <p:nvPr/>
              </p:nvSpPr>
              <p:spPr>
                <a:xfrm>
                  <a:off x="5547968" y="6203633"/>
                  <a:ext cx="430008" cy="369332"/>
                </a:xfrm>
                <a:prstGeom prst="rect">
                  <a:avLst/>
                </a:prstGeom>
                <a:noFill/>
              </p:spPr>
              <p:txBody>
                <a:bodyPr wrap="square" rtlCol="0">
                  <a:spAutoFit/>
                </a:bodyPr>
                <a:lstStyle/>
                <a:p>
                  <a:r>
                    <a:rPr lang="en-GB" dirty="0">
                      <a:solidFill>
                        <a:schemeClr val="tx2"/>
                      </a:solidFill>
                    </a:rPr>
                    <a:t>-1</a:t>
                  </a:r>
                </a:p>
              </p:txBody>
            </p:sp>
          </p:grpSp>
        </p:grpSp>
      </p:grpSp>
      <p:sp>
        <p:nvSpPr>
          <p:cNvPr id="49" name="Multiplication Sign 48">
            <a:extLst>
              <a:ext uri="{FF2B5EF4-FFF2-40B4-BE49-F238E27FC236}">
                <a16:creationId xmlns:a16="http://schemas.microsoft.com/office/drawing/2014/main" id="{1390AF5C-4FD8-4618-BADC-128361B51B98}"/>
              </a:ext>
            </a:extLst>
          </p:cNvPr>
          <p:cNvSpPr/>
          <p:nvPr/>
        </p:nvSpPr>
        <p:spPr>
          <a:xfrm>
            <a:off x="8111197" y="4889182"/>
            <a:ext cx="492239" cy="512029"/>
          </a:xfrm>
          <a:prstGeom prst="mathMultiply">
            <a:avLst/>
          </a:prstGeom>
          <a:solidFill>
            <a:srgbClr val="C000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Multiplication Sign 49">
            <a:extLst>
              <a:ext uri="{FF2B5EF4-FFF2-40B4-BE49-F238E27FC236}">
                <a16:creationId xmlns:a16="http://schemas.microsoft.com/office/drawing/2014/main" id="{CFD3E3E1-97D6-471D-8868-6BECAF6AAD1A}"/>
              </a:ext>
            </a:extLst>
          </p:cNvPr>
          <p:cNvSpPr/>
          <p:nvPr/>
        </p:nvSpPr>
        <p:spPr>
          <a:xfrm>
            <a:off x="1897280" y="4877752"/>
            <a:ext cx="492239" cy="512029"/>
          </a:xfrm>
          <a:prstGeom prst="mathMultiply">
            <a:avLst/>
          </a:prstGeom>
          <a:solidFill>
            <a:srgbClr val="C000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TextBox 51">
            <a:extLst>
              <a:ext uri="{FF2B5EF4-FFF2-40B4-BE49-F238E27FC236}">
                <a16:creationId xmlns:a16="http://schemas.microsoft.com/office/drawing/2014/main" id="{C01390DA-2B48-405F-A648-8B73AB742901}"/>
              </a:ext>
            </a:extLst>
          </p:cNvPr>
          <p:cNvSpPr txBox="1"/>
          <p:nvPr/>
        </p:nvSpPr>
        <p:spPr>
          <a:xfrm>
            <a:off x="1697231" y="3465363"/>
            <a:ext cx="918808" cy="646331"/>
          </a:xfrm>
          <a:prstGeom prst="rect">
            <a:avLst/>
          </a:prstGeom>
          <a:noFill/>
        </p:spPr>
        <p:txBody>
          <a:bodyPr wrap="square" rtlCol="0">
            <a:spAutoFit/>
          </a:bodyPr>
          <a:lstStyle/>
          <a:p>
            <a:pPr algn="ctr"/>
            <a:r>
              <a:rPr lang="en-GB" sz="3600" b="1" dirty="0">
                <a:solidFill>
                  <a:srgbClr val="C00000"/>
                </a:solidFill>
              </a:rPr>
              <a:t>D</a:t>
            </a:r>
          </a:p>
        </p:txBody>
      </p:sp>
      <p:sp>
        <p:nvSpPr>
          <p:cNvPr id="53" name="Multiplication Sign 52">
            <a:extLst>
              <a:ext uri="{FF2B5EF4-FFF2-40B4-BE49-F238E27FC236}">
                <a16:creationId xmlns:a16="http://schemas.microsoft.com/office/drawing/2014/main" id="{54CE704D-D3B3-4EDA-B86A-F8E8B220178A}"/>
              </a:ext>
            </a:extLst>
          </p:cNvPr>
          <p:cNvSpPr/>
          <p:nvPr/>
        </p:nvSpPr>
        <p:spPr>
          <a:xfrm>
            <a:off x="8111197" y="3540984"/>
            <a:ext cx="492239" cy="512029"/>
          </a:xfrm>
          <a:prstGeom prst="mathMultiply">
            <a:avLst/>
          </a:prstGeom>
          <a:solidFill>
            <a:srgbClr val="C000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5" name="Picture 54">
            <a:extLst>
              <a:ext uri="{FF2B5EF4-FFF2-40B4-BE49-F238E27FC236}">
                <a16:creationId xmlns:a16="http://schemas.microsoft.com/office/drawing/2014/main" id="{3D966EF8-C3F8-469C-8BED-74CD73358B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54096" y="246869"/>
            <a:ext cx="1299108" cy="964684"/>
          </a:xfrm>
          <a:prstGeom prst="rect">
            <a:avLst/>
          </a:prstGeom>
        </p:spPr>
      </p:pic>
    </p:spTree>
    <p:extLst>
      <p:ext uri="{BB962C8B-B14F-4D97-AF65-F5344CB8AC3E}">
        <p14:creationId xmlns:p14="http://schemas.microsoft.com/office/powerpoint/2010/main" val="144887650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标题 57345"/>
          <p:cNvSpPr>
            <a:spLocks noGrp="1" noChangeArrowheads="1"/>
          </p:cNvSpPr>
          <p:nvPr>
            <p:ph type="title"/>
          </p:nvPr>
        </p:nvSpPr>
        <p:spPr>
          <a:xfrm>
            <a:off x="316328" y="284085"/>
            <a:ext cx="10336876" cy="1054386"/>
          </a:xfrm>
        </p:spPr>
        <p:txBody>
          <a:bodyPr>
            <a:normAutofit/>
          </a:bodyPr>
          <a:lstStyle/>
          <a:p>
            <a:r>
              <a:rPr lang="en-GB" altLang="zh-CN" dirty="0">
                <a:solidFill>
                  <a:srgbClr val="C00000"/>
                </a:solidFill>
              </a:rPr>
              <a:t>Task 3 - answer</a:t>
            </a:r>
            <a:endParaRPr lang="zh-CN" altLang="en-US" dirty="0">
              <a:solidFill>
                <a:srgbClr val="C00000"/>
              </a:solidFill>
            </a:endParaRPr>
          </a:p>
        </p:txBody>
      </p:sp>
      <p:grpSp>
        <p:nvGrpSpPr>
          <p:cNvPr id="28" name="Group 27">
            <a:extLst>
              <a:ext uri="{FF2B5EF4-FFF2-40B4-BE49-F238E27FC236}">
                <a16:creationId xmlns:a16="http://schemas.microsoft.com/office/drawing/2014/main" id="{8FB7DFA6-9076-4AB6-95B4-AD8A7D7D1056}"/>
              </a:ext>
            </a:extLst>
          </p:cNvPr>
          <p:cNvGrpSpPr/>
          <p:nvPr/>
        </p:nvGrpSpPr>
        <p:grpSpPr>
          <a:xfrm>
            <a:off x="1414382" y="1173215"/>
            <a:ext cx="10259617" cy="5273520"/>
            <a:chOff x="1466904" y="1308085"/>
            <a:chExt cx="10259617" cy="5273520"/>
          </a:xfrm>
        </p:grpSpPr>
        <p:grpSp>
          <p:nvGrpSpPr>
            <p:cNvPr id="29" name="Group 28">
              <a:extLst>
                <a:ext uri="{FF2B5EF4-FFF2-40B4-BE49-F238E27FC236}">
                  <a16:creationId xmlns:a16="http://schemas.microsoft.com/office/drawing/2014/main" id="{D4755C20-278D-4E0B-AD7F-48CC6F3E895B}"/>
                </a:ext>
              </a:extLst>
            </p:cNvPr>
            <p:cNvGrpSpPr/>
            <p:nvPr/>
          </p:nvGrpSpPr>
          <p:grpSpPr>
            <a:xfrm>
              <a:off x="1639180" y="1615399"/>
              <a:ext cx="4335339" cy="4632759"/>
              <a:chOff x="1639180" y="1615399"/>
              <a:chExt cx="4335339" cy="4632759"/>
            </a:xfrm>
          </p:grpSpPr>
          <p:pic>
            <p:nvPicPr>
              <p:cNvPr id="90" name="Picture 2" descr="Image result for square paper">
                <a:extLst>
                  <a:ext uri="{FF2B5EF4-FFF2-40B4-BE49-F238E27FC236}">
                    <a16:creationId xmlns:a16="http://schemas.microsoft.com/office/drawing/2014/main" id="{453E3A97-E113-49DB-BCE4-5442068B05B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877"/>
              <a:stretch/>
            </p:blipFill>
            <p:spPr bwMode="auto">
              <a:xfrm rot="5400000">
                <a:off x="1932651" y="2206291"/>
                <a:ext cx="3752057" cy="4331678"/>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2" descr="Image result for square paper">
                <a:extLst>
                  <a:ext uri="{FF2B5EF4-FFF2-40B4-BE49-F238E27FC236}">
                    <a16:creationId xmlns:a16="http://schemas.microsoft.com/office/drawing/2014/main" id="{11058A98-7056-46CC-BB49-6EE5ECAB976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877"/>
              <a:stretch/>
            </p:blipFill>
            <p:spPr bwMode="auto">
              <a:xfrm rot="5400000">
                <a:off x="1928990" y="1325589"/>
                <a:ext cx="3752057" cy="433167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0" name="Group 29">
              <a:extLst>
                <a:ext uri="{FF2B5EF4-FFF2-40B4-BE49-F238E27FC236}">
                  <a16:creationId xmlns:a16="http://schemas.microsoft.com/office/drawing/2014/main" id="{BFF00524-12A7-4CE8-9C5A-D516B7E435A0}"/>
                </a:ext>
              </a:extLst>
            </p:cNvPr>
            <p:cNvGrpSpPr/>
            <p:nvPr/>
          </p:nvGrpSpPr>
          <p:grpSpPr>
            <a:xfrm>
              <a:off x="1466904" y="1308085"/>
              <a:ext cx="10259617" cy="5273520"/>
              <a:chOff x="1466904" y="1308085"/>
              <a:chExt cx="10259617" cy="5273520"/>
            </a:xfrm>
          </p:grpSpPr>
          <p:grpSp>
            <p:nvGrpSpPr>
              <p:cNvPr id="31" name="Group 30">
                <a:extLst>
                  <a:ext uri="{FF2B5EF4-FFF2-40B4-BE49-F238E27FC236}">
                    <a16:creationId xmlns:a16="http://schemas.microsoft.com/office/drawing/2014/main" id="{EE7784F6-6C71-4FA3-A39C-D7BD2F2E5AA4}"/>
                  </a:ext>
                </a:extLst>
              </p:cNvPr>
              <p:cNvGrpSpPr/>
              <p:nvPr/>
            </p:nvGrpSpPr>
            <p:grpSpPr>
              <a:xfrm>
                <a:off x="1760343" y="1622802"/>
                <a:ext cx="9074012" cy="4632759"/>
                <a:chOff x="1760343" y="1622802"/>
                <a:chExt cx="9074012" cy="4632759"/>
              </a:xfrm>
            </p:grpSpPr>
            <p:pic>
              <p:nvPicPr>
                <p:cNvPr id="86" name="Picture 2" descr="Image result for square paper">
                  <a:extLst>
                    <a:ext uri="{FF2B5EF4-FFF2-40B4-BE49-F238E27FC236}">
                      <a16:creationId xmlns:a16="http://schemas.microsoft.com/office/drawing/2014/main" id="{168B1CD9-C20B-4B18-A70E-0E3115FA14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6522951" y="1949375"/>
                  <a:ext cx="3752057" cy="4860316"/>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2" descr="Image result for square paper">
                  <a:extLst>
                    <a:ext uri="{FF2B5EF4-FFF2-40B4-BE49-F238E27FC236}">
                      <a16:creationId xmlns:a16="http://schemas.microsoft.com/office/drawing/2014/main" id="{19A9F63C-0070-4FB6-87A6-0519D19487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6528168" y="1068673"/>
                  <a:ext cx="3752057" cy="4860316"/>
                </a:xfrm>
                <a:prstGeom prst="rect">
                  <a:avLst/>
                </a:prstGeom>
                <a:noFill/>
                <a:extLst>
                  <a:ext uri="{909E8E84-426E-40DD-AFC4-6F175D3DCCD1}">
                    <a14:hiddenFill xmlns:a14="http://schemas.microsoft.com/office/drawing/2010/main">
                      <a:solidFill>
                        <a:srgbClr val="FFFFFF"/>
                      </a:solidFill>
                    </a14:hiddenFill>
                  </a:ext>
                </a:extLst>
              </p:spPr>
            </p:pic>
            <p:cxnSp>
              <p:nvCxnSpPr>
                <p:cNvPr id="88" name="Straight Connector 87">
                  <a:extLst>
                    <a:ext uri="{FF2B5EF4-FFF2-40B4-BE49-F238E27FC236}">
                      <a16:creationId xmlns:a16="http://schemas.microsoft.com/office/drawing/2014/main" id="{61C150A3-E2BA-420F-89A2-DC3CDDD302B8}"/>
                    </a:ext>
                  </a:extLst>
                </p:cNvPr>
                <p:cNvCxnSpPr>
                  <a:cxnSpLocks/>
                </p:cNvCxnSpPr>
                <p:nvPr/>
              </p:nvCxnSpPr>
              <p:spPr>
                <a:xfrm>
                  <a:off x="6195842" y="1748901"/>
                  <a:ext cx="2701" cy="439149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E9184874-3332-485F-8E9B-145F4B82866C}"/>
                    </a:ext>
                  </a:extLst>
                </p:cNvPr>
                <p:cNvCxnSpPr>
                  <a:cxnSpLocks/>
                </p:cNvCxnSpPr>
                <p:nvPr/>
              </p:nvCxnSpPr>
              <p:spPr>
                <a:xfrm flipH="1" flipV="1">
                  <a:off x="1760343" y="6119407"/>
                  <a:ext cx="8866341" cy="613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EB55D42A-1FE1-42EA-B216-04C6E1BA42FE}"/>
                  </a:ext>
                </a:extLst>
              </p:cNvPr>
              <p:cNvGrpSpPr/>
              <p:nvPr/>
            </p:nvGrpSpPr>
            <p:grpSpPr>
              <a:xfrm>
                <a:off x="1466904" y="1308085"/>
                <a:ext cx="10259617" cy="5273520"/>
                <a:chOff x="1466904" y="1308085"/>
                <a:chExt cx="10259617" cy="5273520"/>
              </a:xfrm>
            </p:grpSpPr>
            <p:sp>
              <p:nvSpPr>
                <p:cNvPr id="33" name="TextBox 32">
                  <a:extLst>
                    <a:ext uri="{FF2B5EF4-FFF2-40B4-BE49-F238E27FC236}">
                      <a16:creationId xmlns:a16="http://schemas.microsoft.com/office/drawing/2014/main" id="{8453C04A-9465-4ECA-B551-987658F60686}"/>
                    </a:ext>
                  </a:extLst>
                </p:cNvPr>
                <p:cNvSpPr txBox="1"/>
                <p:nvPr/>
              </p:nvSpPr>
              <p:spPr>
                <a:xfrm>
                  <a:off x="5854337" y="1308085"/>
                  <a:ext cx="841261" cy="369332"/>
                </a:xfrm>
                <a:prstGeom prst="rect">
                  <a:avLst/>
                </a:prstGeom>
                <a:noFill/>
              </p:spPr>
              <p:txBody>
                <a:bodyPr wrap="square" rtlCol="0">
                  <a:spAutoFit/>
                </a:bodyPr>
                <a:lstStyle/>
                <a:p>
                  <a:r>
                    <a:rPr lang="en-GB" dirty="0">
                      <a:solidFill>
                        <a:schemeClr val="tx2"/>
                      </a:solidFill>
                    </a:rPr>
                    <a:t>y-axis</a:t>
                  </a:r>
                </a:p>
              </p:txBody>
            </p:sp>
            <p:sp>
              <p:nvSpPr>
                <p:cNvPr id="34" name="TextBox 33">
                  <a:extLst>
                    <a:ext uri="{FF2B5EF4-FFF2-40B4-BE49-F238E27FC236}">
                      <a16:creationId xmlns:a16="http://schemas.microsoft.com/office/drawing/2014/main" id="{B14A3A95-2A51-42B0-BF2C-FF3C7C606D7D}"/>
                    </a:ext>
                  </a:extLst>
                </p:cNvPr>
                <p:cNvSpPr txBox="1"/>
                <p:nvPr/>
              </p:nvSpPr>
              <p:spPr>
                <a:xfrm>
                  <a:off x="10885260" y="5940875"/>
                  <a:ext cx="841261" cy="369332"/>
                </a:xfrm>
                <a:prstGeom prst="rect">
                  <a:avLst/>
                </a:prstGeom>
                <a:noFill/>
              </p:spPr>
              <p:txBody>
                <a:bodyPr wrap="square" rtlCol="0">
                  <a:spAutoFit/>
                </a:bodyPr>
                <a:lstStyle/>
                <a:p>
                  <a:r>
                    <a:rPr lang="en-GB" dirty="0">
                      <a:solidFill>
                        <a:schemeClr val="tx2"/>
                      </a:solidFill>
                    </a:rPr>
                    <a:t>x-axis</a:t>
                  </a:r>
                </a:p>
              </p:txBody>
            </p:sp>
            <p:sp>
              <p:nvSpPr>
                <p:cNvPr id="35" name="TextBox 34">
                  <a:extLst>
                    <a:ext uri="{FF2B5EF4-FFF2-40B4-BE49-F238E27FC236}">
                      <a16:creationId xmlns:a16="http://schemas.microsoft.com/office/drawing/2014/main" id="{80C189CC-8E1E-4FC9-A8D3-4FDE09DE8824}"/>
                    </a:ext>
                  </a:extLst>
                </p:cNvPr>
                <p:cNvSpPr txBox="1"/>
                <p:nvPr/>
              </p:nvSpPr>
              <p:spPr>
                <a:xfrm>
                  <a:off x="5948045" y="5504440"/>
                  <a:ext cx="430008" cy="369332"/>
                </a:xfrm>
                <a:prstGeom prst="rect">
                  <a:avLst/>
                </a:prstGeom>
                <a:noFill/>
              </p:spPr>
              <p:txBody>
                <a:bodyPr wrap="square" rtlCol="0">
                  <a:spAutoFit/>
                </a:bodyPr>
                <a:lstStyle/>
                <a:p>
                  <a:r>
                    <a:rPr lang="en-GB" dirty="0">
                      <a:solidFill>
                        <a:schemeClr val="tx2"/>
                      </a:solidFill>
                    </a:rPr>
                    <a:t>1</a:t>
                  </a:r>
                </a:p>
              </p:txBody>
            </p:sp>
            <p:sp>
              <p:nvSpPr>
                <p:cNvPr id="36" name="TextBox 35">
                  <a:extLst>
                    <a:ext uri="{FF2B5EF4-FFF2-40B4-BE49-F238E27FC236}">
                      <a16:creationId xmlns:a16="http://schemas.microsoft.com/office/drawing/2014/main" id="{2056A92E-1FAE-42F3-AF38-869B4FC6292D}"/>
                    </a:ext>
                  </a:extLst>
                </p:cNvPr>
                <p:cNvSpPr txBox="1"/>
                <p:nvPr/>
              </p:nvSpPr>
              <p:spPr>
                <a:xfrm>
                  <a:off x="5955218" y="5068005"/>
                  <a:ext cx="430008" cy="369332"/>
                </a:xfrm>
                <a:prstGeom prst="rect">
                  <a:avLst/>
                </a:prstGeom>
                <a:noFill/>
              </p:spPr>
              <p:txBody>
                <a:bodyPr wrap="square" rtlCol="0">
                  <a:spAutoFit/>
                </a:bodyPr>
                <a:lstStyle/>
                <a:p>
                  <a:r>
                    <a:rPr lang="en-GB" dirty="0">
                      <a:solidFill>
                        <a:schemeClr val="tx2"/>
                      </a:solidFill>
                    </a:rPr>
                    <a:t>2</a:t>
                  </a:r>
                </a:p>
              </p:txBody>
            </p:sp>
            <p:sp>
              <p:nvSpPr>
                <p:cNvPr id="37" name="TextBox 36">
                  <a:extLst>
                    <a:ext uri="{FF2B5EF4-FFF2-40B4-BE49-F238E27FC236}">
                      <a16:creationId xmlns:a16="http://schemas.microsoft.com/office/drawing/2014/main" id="{B8530512-8CC1-42D0-BFA7-AE9EAF254D31}"/>
                    </a:ext>
                  </a:extLst>
                </p:cNvPr>
                <p:cNvSpPr txBox="1"/>
                <p:nvPr/>
              </p:nvSpPr>
              <p:spPr>
                <a:xfrm>
                  <a:off x="5947075" y="4631570"/>
                  <a:ext cx="430008" cy="369332"/>
                </a:xfrm>
                <a:prstGeom prst="rect">
                  <a:avLst/>
                </a:prstGeom>
                <a:noFill/>
              </p:spPr>
              <p:txBody>
                <a:bodyPr wrap="square" rtlCol="0">
                  <a:spAutoFit/>
                </a:bodyPr>
                <a:lstStyle/>
                <a:p>
                  <a:r>
                    <a:rPr lang="en-GB" dirty="0">
                      <a:solidFill>
                        <a:schemeClr val="tx2"/>
                      </a:solidFill>
                    </a:rPr>
                    <a:t>3</a:t>
                  </a:r>
                </a:p>
              </p:txBody>
            </p:sp>
            <p:sp>
              <p:nvSpPr>
                <p:cNvPr id="38" name="TextBox 37">
                  <a:extLst>
                    <a:ext uri="{FF2B5EF4-FFF2-40B4-BE49-F238E27FC236}">
                      <a16:creationId xmlns:a16="http://schemas.microsoft.com/office/drawing/2014/main" id="{F7DA4BB9-F7C9-41D3-B4F3-83D79184724A}"/>
                    </a:ext>
                  </a:extLst>
                </p:cNvPr>
                <p:cNvSpPr txBox="1"/>
                <p:nvPr/>
              </p:nvSpPr>
              <p:spPr>
                <a:xfrm>
                  <a:off x="5947072" y="4195135"/>
                  <a:ext cx="430008" cy="369332"/>
                </a:xfrm>
                <a:prstGeom prst="rect">
                  <a:avLst/>
                </a:prstGeom>
                <a:noFill/>
              </p:spPr>
              <p:txBody>
                <a:bodyPr wrap="square" rtlCol="0">
                  <a:spAutoFit/>
                </a:bodyPr>
                <a:lstStyle/>
                <a:p>
                  <a:r>
                    <a:rPr lang="en-GB" dirty="0">
                      <a:solidFill>
                        <a:schemeClr val="tx2"/>
                      </a:solidFill>
                    </a:rPr>
                    <a:t>4</a:t>
                  </a:r>
                </a:p>
              </p:txBody>
            </p:sp>
            <p:sp>
              <p:nvSpPr>
                <p:cNvPr id="39" name="TextBox 38">
                  <a:extLst>
                    <a:ext uri="{FF2B5EF4-FFF2-40B4-BE49-F238E27FC236}">
                      <a16:creationId xmlns:a16="http://schemas.microsoft.com/office/drawing/2014/main" id="{036E5F6A-A4EE-4889-962E-C15F3D409BC5}"/>
                    </a:ext>
                  </a:extLst>
                </p:cNvPr>
                <p:cNvSpPr txBox="1"/>
                <p:nvPr/>
              </p:nvSpPr>
              <p:spPr>
                <a:xfrm>
                  <a:off x="5948045" y="3738733"/>
                  <a:ext cx="430008" cy="369332"/>
                </a:xfrm>
                <a:prstGeom prst="rect">
                  <a:avLst/>
                </a:prstGeom>
                <a:noFill/>
              </p:spPr>
              <p:txBody>
                <a:bodyPr wrap="square" rtlCol="0">
                  <a:spAutoFit/>
                </a:bodyPr>
                <a:lstStyle/>
                <a:p>
                  <a:r>
                    <a:rPr lang="en-GB" dirty="0">
                      <a:solidFill>
                        <a:schemeClr val="tx2"/>
                      </a:solidFill>
                    </a:rPr>
                    <a:t>5</a:t>
                  </a:r>
                </a:p>
              </p:txBody>
            </p:sp>
            <p:sp>
              <p:nvSpPr>
                <p:cNvPr id="40" name="TextBox 39">
                  <a:extLst>
                    <a:ext uri="{FF2B5EF4-FFF2-40B4-BE49-F238E27FC236}">
                      <a16:creationId xmlns:a16="http://schemas.microsoft.com/office/drawing/2014/main" id="{155E4BEE-DC0B-4F21-95A1-65B57372A04C}"/>
                    </a:ext>
                  </a:extLst>
                </p:cNvPr>
                <p:cNvSpPr txBox="1"/>
                <p:nvPr/>
              </p:nvSpPr>
              <p:spPr>
                <a:xfrm>
                  <a:off x="5948047" y="3314165"/>
                  <a:ext cx="430008" cy="369332"/>
                </a:xfrm>
                <a:prstGeom prst="rect">
                  <a:avLst/>
                </a:prstGeom>
                <a:noFill/>
              </p:spPr>
              <p:txBody>
                <a:bodyPr wrap="square" rtlCol="0">
                  <a:spAutoFit/>
                </a:bodyPr>
                <a:lstStyle/>
                <a:p>
                  <a:r>
                    <a:rPr lang="en-GB" dirty="0">
                      <a:solidFill>
                        <a:schemeClr val="tx2"/>
                      </a:solidFill>
                    </a:rPr>
                    <a:t>6</a:t>
                  </a:r>
                </a:p>
              </p:txBody>
            </p:sp>
            <p:sp>
              <p:nvSpPr>
                <p:cNvPr id="41" name="TextBox 40">
                  <a:extLst>
                    <a:ext uri="{FF2B5EF4-FFF2-40B4-BE49-F238E27FC236}">
                      <a16:creationId xmlns:a16="http://schemas.microsoft.com/office/drawing/2014/main" id="{84EB0447-E816-495F-BD23-6B0579499456}"/>
                    </a:ext>
                  </a:extLst>
                </p:cNvPr>
                <p:cNvSpPr txBox="1"/>
                <p:nvPr/>
              </p:nvSpPr>
              <p:spPr>
                <a:xfrm>
                  <a:off x="5955219" y="2857763"/>
                  <a:ext cx="430008" cy="369332"/>
                </a:xfrm>
                <a:prstGeom prst="rect">
                  <a:avLst/>
                </a:prstGeom>
                <a:noFill/>
              </p:spPr>
              <p:txBody>
                <a:bodyPr wrap="square" rtlCol="0">
                  <a:spAutoFit/>
                </a:bodyPr>
                <a:lstStyle/>
                <a:p>
                  <a:r>
                    <a:rPr lang="en-GB" dirty="0">
                      <a:solidFill>
                        <a:schemeClr val="tx2"/>
                      </a:solidFill>
                    </a:rPr>
                    <a:t>7</a:t>
                  </a:r>
                </a:p>
              </p:txBody>
            </p:sp>
            <p:sp>
              <p:nvSpPr>
                <p:cNvPr id="42" name="TextBox 41">
                  <a:extLst>
                    <a:ext uri="{FF2B5EF4-FFF2-40B4-BE49-F238E27FC236}">
                      <a16:creationId xmlns:a16="http://schemas.microsoft.com/office/drawing/2014/main" id="{78A14C28-C27A-46A0-A27F-08F5A63577F0}"/>
                    </a:ext>
                  </a:extLst>
                </p:cNvPr>
                <p:cNvSpPr txBox="1"/>
                <p:nvPr/>
              </p:nvSpPr>
              <p:spPr>
                <a:xfrm>
                  <a:off x="5955219" y="2423641"/>
                  <a:ext cx="430008" cy="369332"/>
                </a:xfrm>
                <a:prstGeom prst="rect">
                  <a:avLst/>
                </a:prstGeom>
                <a:noFill/>
              </p:spPr>
              <p:txBody>
                <a:bodyPr wrap="square" rtlCol="0">
                  <a:spAutoFit/>
                </a:bodyPr>
                <a:lstStyle/>
                <a:p>
                  <a:r>
                    <a:rPr lang="en-GB" dirty="0">
                      <a:solidFill>
                        <a:schemeClr val="tx2"/>
                      </a:solidFill>
                    </a:rPr>
                    <a:t>8</a:t>
                  </a:r>
                </a:p>
              </p:txBody>
            </p:sp>
            <p:sp>
              <p:nvSpPr>
                <p:cNvPr id="43" name="TextBox 42">
                  <a:extLst>
                    <a:ext uri="{FF2B5EF4-FFF2-40B4-BE49-F238E27FC236}">
                      <a16:creationId xmlns:a16="http://schemas.microsoft.com/office/drawing/2014/main" id="{1FB90A23-4573-4BD0-9716-97F8ABA3C5F2}"/>
                    </a:ext>
                  </a:extLst>
                </p:cNvPr>
                <p:cNvSpPr txBox="1"/>
                <p:nvPr/>
              </p:nvSpPr>
              <p:spPr>
                <a:xfrm>
                  <a:off x="5957135" y="1999073"/>
                  <a:ext cx="430008" cy="369332"/>
                </a:xfrm>
                <a:prstGeom prst="rect">
                  <a:avLst/>
                </a:prstGeom>
                <a:noFill/>
              </p:spPr>
              <p:txBody>
                <a:bodyPr wrap="square" rtlCol="0">
                  <a:spAutoFit/>
                </a:bodyPr>
                <a:lstStyle/>
                <a:p>
                  <a:r>
                    <a:rPr lang="en-GB" dirty="0">
                      <a:solidFill>
                        <a:schemeClr val="tx2"/>
                      </a:solidFill>
                    </a:rPr>
                    <a:t>9</a:t>
                  </a:r>
                </a:p>
              </p:txBody>
            </p:sp>
            <p:sp>
              <p:nvSpPr>
                <p:cNvPr id="64" name="TextBox 63">
                  <a:extLst>
                    <a:ext uri="{FF2B5EF4-FFF2-40B4-BE49-F238E27FC236}">
                      <a16:creationId xmlns:a16="http://schemas.microsoft.com/office/drawing/2014/main" id="{2694DE01-81C9-45A7-91CB-82D32825E301}"/>
                    </a:ext>
                  </a:extLst>
                </p:cNvPr>
                <p:cNvSpPr txBox="1"/>
                <p:nvPr/>
              </p:nvSpPr>
              <p:spPr>
                <a:xfrm>
                  <a:off x="5831661" y="1576572"/>
                  <a:ext cx="430008" cy="369332"/>
                </a:xfrm>
                <a:prstGeom prst="rect">
                  <a:avLst/>
                </a:prstGeom>
                <a:noFill/>
              </p:spPr>
              <p:txBody>
                <a:bodyPr wrap="square" rtlCol="0">
                  <a:spAutoFit/>
                </a:bodyPr>
                <a:lstStyle/>
                <a:p>
                  <a:r>
                    <a:rPr lang="en-GB" dirty="0">
                      <a:solidFill>
                        <a:schemeClr val="tx2"/>
                      </a:solidFill>
                    </a:rPr>
                    <a:t>10</a:t>
                  </a:r>
                </a:p>
              </p:txBody>
            </p:sp>
            <p:sp>
              <p:nvSpPr>
                <p:cNvPr id="65" name="TextBox 64">
                  <a:extLst>
                    <a:ext uri="{FF2B5EF4-FFF2-40B4-BE49-F238E27FC236}">
                      <a16:creationId xmlns:a16="http://schemas.microsoft.com/office/drawing/2014/main" id="{C7DACF04-F952-46D4-BB57-AC3662A512EB}"/>
                    </a:ext>
                  </a:extLst>
                </p:cNvPr>
                <p:cNvSpPr txBox="1"/>
                <p:nvPr/>
              </p:nvSpPr>
              <p:spPr>
                <a:xfrm>
                  <a:off x="6482563" y="6201234"/>
                  <a:ext cx="430008" cy="369332"/>
                </a:xfrm>
                <a:prstGeom prst="rect">
                  <a:avLst/>
                </a:prstGeom>
                <a:noFill/>
              </p:spPr>
              <p:txBody>
                <a:bodyPr wrap="square" rtlCol="0">
                  <a:spAutoFit/>
                </a:bodyPr>
                <a:lstStyle/>
                <a:p>
                  <a:r>
                    <a:rPr lang="en-GB" dirty="0">
                      <a:solidFill>
                        <a:schemeClr val="tx2"/>
                      </a:solidFill>
                    </a:rPr>
                    <a:t>1</a:t>
                  </a:r>
                </a:p>
              </p:txBody>
            </p:sp>
            <p:sp>
              <p:nvSpPr>
                <p:cNvPr id="66" name="TextBox 65">
                  <a:extLst>
                    <a:ext uri="{FF2B5EF4-FFF2-40B4-BE49-F238E27FC236}">
                      <a16:creationId xmlns:a16="http://schemas.microsoft.com/office/drawing/2014/main" id="{608DFB99-6D37-45BB-B9A7-736130F151EE}"/>
                    </a:ext>
                  </a:extLst>
                </p:cNvPr>
                <p:cNvSpPr txBox="1"/>
                <p:nvPr/>
              </p:nvSpPr>
              <p:spPr>
                <a:xfrm>
                  <a:off x="6925399" y="6198837"/>
                  <a:ext cx="430008" cy="369332"/>
                </a:xfrm>
                <a:prstGeom prst="rect">
                  <a:avLst/>
                </a:prstGeom>
                <a:noFill/>
              </p:spPr>
              <p:txBody>
                <a:bodyPr wrap="square" rtlCol="0">
                  <a:spAutoFit/>
                </a:bodyPr>
                <a:lstStyle/>
                <a:p>
                  <a:r>
                    <a:rPr lang="en-GB" dirty="0">
                      <a:solidFill>
                        <a:schemeClr val="tx2"/>
                      </a:solidFill>
                    </a:rPr>
                    <a:t>2</a:t>
                  </a:r>
                </a:p>
              </p:txBody>
            </p:sp>
            <p:sp>
              <p:nvSpPr>
                <p:cNvPr id="67" name="TextBox 66">
                  <a:extLst>
                    <a:ext uri="{FF2B5EF4-FFF2-40B4-BE49-F238E27FC236}">
                      <a16:creationId xmlns:a16="http://schemas.microsoft.com/office/drawing/2014/main" id="{3948FF59-D9F7-4E07-BD6B-F8C9CB700C25}"/>
                    </a:ext>
                  </a:extLst>
                </p:cNvPr>
                <p:cNvSpPr txBox="1"/>
                <p:nvPr/>
              </p:nvSpPr>
              <p:spPr>
                <a:xfrm>
                  <a:off x="7368235" y="6196780"/>
                  <a:ext cx="430008" cy="369332"/>
                </a:xfrm>
                <a:prstGeom prst="rect">
                  <a:avLst/>
                </a:prstGeom>
                <a:noFill/>
              </p:spPr>
              <p:txBody>
                <a:bodyPr wrap="square" rtlCol="0">
                  <a:spAutoFit/>
                </a:bodyPr>
                <a:lstStyle/>
                <a:p>
                  <a:r>
                    <a:rPr lang="en-GB" dirty="0">
                      <a:solidFill>
                        <a:schemeClr val="tx2"/>
                      </a:solidFill>
                    </a:rPr>
                    <a:t>3</a:t>
                  </a:r>
                </a:p>
              </p:txBody>
            </p:sp>
            <p:sp>
              <p:nvSpPr>
                <p:cNvPr id="68" name="TextBox 67">
                  <a:extLst>
                    <a:ext uri="{FF2B5EF4-FFF2-40B4-BE49-F238E27FC236}">
                      <a16:creationId xmlns:a16="http://schemas.microsoft.com/office/drawing/2014/main" id="{7F2C55AF-A600-4A05-961A-44A24F40EDEA}"/>
                    </a:ext>
                  </a:extLst>
                </p:cNvPr>
                <p:cNvSpPr txBox="1"/>
                <p:nvPr/>
              </p:nvSpPr>
              <p:spPr>
                <a:xfrm>
                  <a:off x="7811027" y="6196780"/>
                  <a:ext cx="430008" cy="369332"/>
                </a:xfrm>
                <a:prstGeom prst="rect">
                  <a:avLst/>
                </a:prstGeom>
                <a:noFill/>
              </p:spPr>
              <p:txBody>
                <a:bodyPr wrap="square" rtlCol="0">
                  <a:spAutoFit/>
                </a:bodyPr>
                <a:lstStyle/>
                <a:p>
                  <a:r>
                    <a:rPr lang="en-GB" dirty="0">
                      <a:solidFill>
                        <a:schemeClr val="tx2"/>
                      </a:solidFill>
                    </a:rPr>
                    <a:t>4</a:t>
                  </a:r>
                </a:p>
              </p:txBody>
            </p:sp>
            <p:sp>
              <p:nvSpPr>
                <p:cNvPr id="69" name="TextBox 68">
                  <a:extLst>
                    <a:ext uri="{FF2B5EF4-FFF2-40B4-BE49-F238E27FC236}">
                      <a16:creationId xmlns:a16="http://schemas.microsoft.com/office/drawing/2014/main" id="{DDF19FD2-9D2A-4017-A0D2-E1D23BF9D9E6}"/>
                    </a:ext>
                  </a:extLst>
                </p:cNvPr>
                <p:cNvSpPr txBox="1"/>
                <p:nvPr/>
              </p:nvSpPr>
              <p:spPr>
                <a:xfrm>
                  <a:off x="8240586" y="6194383"/>
                  <a:ext cx="430008" cy="369332"/>
                </a:xfrm>
                <a:prstGeom prst="rect">
                  <a:avLst/>
                </a:prstGeom>
                <a:noFill/>
              </p:spPr>
              <p:txBody>
                <a:bodyPr wrap="square" rtlCol="0">
                  <a:spAutoFit/>
                </a:bodyPr>
                <a:lstStyle/>
                <a:p>
                  <a:r>
                    <a:rPr lang="en-GB" dirty="0">
                      <a:solidFill>
                        <a:schemeClr val="tx2"/>
                      </a:solidFill>
                    </a:rPr>
                    <a:t>5</a:t>
                  </a:r>
                </a:p>
              </p:txBody>
            </p:sp>
            <p:sp>
              <p:nvSpPr>
                <p:cNvPr id="70" name="TextBox 69">
                  <a:extLst>
                    <a:ext uri="{FF2B5EF4-FFF2-40B4-BE49-F238E27FC236}">
                      <a16:creationId xmlns:a16="http://schemas.microsoft.com/office/drawing/2014/main" id="{AE1BE34B-0347-4F06-A383-0CD5007D0EF6}"/>
                    </a:ext>
                  </a:extLst>
                </p:cNvPr>
                <p:cNvSpPr txBox="1"/>
                <p:nvPr/>
              </p:nvSpPr>
              <p:spPr>
                <a:xfrm>
                  <a:off x="8695626" y="6212273"/>
                  <a:ext cx="430008" cy="369332"/>
                </a:xfrm>
                <a:prstGeom prst="rect">
                  <a:avLst/>
                </a:prstGeom>
                <a:noFill/>
              </p:spPr>
              <p:txBody>
                <a:bodyPr wrap="square" rtlCol="0">
                  <a:spAutoFit/>
                </a:bodyPr>
                <a:lstStyle/>
                <a:p>
                  <a:r>
                    <a:rPr lang="en-GB" dirty="0">
                      <a:solidFill>
                        <a:schemeClr val="tx2"/>
                      </a:solidFill>
                    </a:rPr>
                    <a:t>6</a:t>
                  </a:r>
                </a:p>
              </p:txBody>
            </p:sp>
            <p:sp>
              <p:nvSpPr>
                <p:cNvPr id="71" name="TextBox 70">
                  <a:extLst>
                    <a:ext uri="{FF2B5EF4-FFF2-40B4-BE49-F238E27FC236}">
                      <a16:creationId xmlns:a16="http://schemas.microsoft.com/office/drawing/2014/main" id="{4658E600-6F87-4681-9711-1C8FEFD356C0}"/>
                    </a:ext>
                  </a:extLst>
                </p:cNvPr>
                <p:cNvSpPr txBox="1"/>
                <p:nvPr/>
              </p:nvSpPr>
              <p:spPr>
                <a:xfrm>
                  <a:off x="9137969" y="6200947"/>
                  <a:ext cx="430008" cy="369332"/>
                </a:xfrm>
                <a:prstGeom prst="rect">
                  <a:avLst/>
                </a:prstGeom>
                <a:noFill/>
              </p:spPr>
              <p:txBody>
                <a:bodyPr wrap="square" rtlCol="0">
                  <a:spAutoFit/>
                </a:bodyPr>
                <a:lstStyle/>
                <a:p>
                  <a:r>
                    <a:rPr lang="en-GB" dirty="0">
                      <a:solidFill>
                        <a:schemeClr val="tx2"/>
                      </a:solidFill>
                    </a:rPr>
                    <a:t>7</a:t>
                  </a:r>
                </a:p>
              </p:txBody>
            </p:sp>
            <p:sp>
              <p:nvSpPr>
                <p:cNvPr id="72" name="TextBox 71">
                  <a:extLst>
                    <a:ext uri="{FF2B5EF4-FFF2-40B4-BE49-F238E27FC236}">
                      <a16:creationId xmlns:a16="http://schemas.microsoft.com/office/drawing/2014/main" id="{FE148E1D-1D79-4BBA-887B-87B8742CEEB6}"/>
                    </a:ext>
                  </a:extLst>
                </p:cNvPr>
                <p:cNvSpPr txBox="1"/>
                <p:nvPr/>
              </p:nvSpPr>
              <p:spPr>
                <a:xfrm>
                  <a:off x="9580761" y="6200567"/>
                  <a:ext cx="430008" cy="369332"/>
                </a:xfrm>
                <a:prstGeom prst="rect">
                  <a:avLst/>
                </a:prstGeom>
                <a:noFill/>
              </p:spPr>
              <p:txBody>
                <a:bodyPr wrap="square" rtlCol="0">
                  <a:spAutoFit/>
                </a:bodyPr>
                <a:lstStyle/>
                <a:p>
                  <a:r>
                    <a:rPr lang="en-GB" dirty="0">
                      <a:solidFill>
                        <a:schemeClr val="tx2"/>
                      </a:solidFill>
                    </a:rPr>
                    <a:t>8</a:t>
                  </a:r>
                </a:p>
              </p:txBody>
            </p:sp>
            <p:sp>
              <p:nvSpPr>
                <p:cNvPr id="73" name="TextBox 72">
                  <a:extLst>
                    <a:ext uri="{FF2B5EF4-FFF2-40B4-BE49-F238E27FC236}">
                      <a16:creationId xmlns:a16="http://schemas.microsoft.com/office/drawing/2014/main" id="{7804D80C-4A24-4E65-8C57-8399CB72CCCF}"/>
                    </a:ext>
                  </a:extLst>
                </p:cNvPr>
                <p:cNvSpPr txBox="1"/>
                <p:nvPr/>
              </p:nvSpPr>
              <p:spPr>
                <a:xfrm>
                  <a:off x="10018031" y="6194383"/>
                  <a:ext cx="430008" cy="369332"/>
                </a:xfrm>
                <a:prstGeom prst="rect">
                  <a:avLst/>
                </a:prstGeom>
                <a:noFill/>
              </p:spPr>
              <p:txBody>
                <a:bodyPr wrap="square" rtlCol="0">
                  <a:spAutoFit/>
                </a:bodyPr>
                <a:lstStyle/>
                <a:p>
                  <a:r>
                    <a:rPr lang="en-GB" dirty="0">
                      <a:solidFill>
                        <a:schemeClr val="tx2"/>
                      </a:solidFill>
                    </a:rPr>
                    <a:t>9</a:t>
                  </a:r>
                </a:p>
              </p:txBody>
            </p:sp>
            <p:sp>
              <p:nvSpPr>
                <p:cNvPr id="74" name="TextBox 73">
                  <a:extLst>
                    <a:ext uri="{FF2B5EF4-FFF2-40B4-BE49-F238E27FC236}">
                      <a16:creationId xmlns:a16="http://schemas.microsoft.com/office/drawing/2014/main" id="{ACEE1E98-AB71-466F-8D41-3DA19E6FFE7C}"/>
                    </a:ext>
                  </a:extLst>
                </p:cNvPr>
                <p:cNvSpPr txBox="1"/>
                <p:nvPr/>
              </p:nvSpPr>
              <p:spPr>
                <a:xfrm>
                  <a:off x="10391350" y="6194383"/>
                  <a:ext cx="430008" cy="369332"/>
                </a:xfrm>
                <a:prstGeom prst="rect">
                  <a:avLst/>
                </a:prstGeom>
                <a:noFill/>
              </p:spPr>
              <p:txBody>
                <a:bodyPr wrap="square" rtlCol="0">
                  <a:spAutoFit/>
                </a:bodyPr>
                <a:lstStyle/>
                <a:p>
                  <a:r>
                    <a:rPr lang="en-GB" dirty="0">
                      <a:solidFill>
                        <a:schemeClr val="tx2"/>
                      </a:solidFill>
                    </a:rPr>
                    <a:t>10</a:t>
                  </a:r>
                </a:p>
              </p:txBody>
            </p:sp>
            <p:sp>
              <p:nvSpPr>
                <p:cNvPr id="75" name="TextBox 74">
                  <a:extLst>
                    <a:ext uri="{FF2B5EF4-FFF2-40B4-BE49-F238E27FC236}">
                      <a16:creationId xmlns:a16="http://schemas.microsoft.com/office/drawing/2014/main" id="{89F740B9-B018-4DA4-8C9A-CF4C8C32747C}"/>
                    </a:ext>
                  </a:extLst>
                </p:cNvPr>
                <p:cNvSpPr txBox="1"/>
                <p:nvPr/>
              </p:nvSpPr>
              <p:spPr>
                <a:xfrm>
                  <a:off x="6039727" y="6212273"/>
                  <a:ext cx="430008" cy="369332"/>
                </a:xfrm>
                <a:prstGeom prst="rect">
                  <a:avLst/>
                </a:prstGeom>
                <a:noFill/>
              </p:spPr>
              <p:txBody>
                <a:bodyPr wrap="square" rtlCol="0">
                  <a:spAutoFit/>
                </a:bodyPr>
                <a:lstStyle/>
                <a:p>
                  <a:r>
                    <a:rPr lang="en-GB" dirty="0">
                      <a:solidFill>
                        <a:schemeClr val="tx2"/>
                      </a:solidFill>
                    </a:rPr>
                    <a:t>0</a:t>
                  </a:r>
                </a:p>
              </p:txBody>
            </p:sp>
            <p:sp>
              <p:nvSpPr>
                <p:cNvPr id="76" name="TextBox 75">
                  <a:extLst>
                    <a:ext uri="{FF2B5EF4-FFF2-40B4-BE49-F238E27FC236}">
                      <a16:creationId xmlns:a16="http://schemas.microsoft.com/office/drawing/2014/main" id="{830A3330-C6B3-48B7-B412-0BFCC209D5A7}"/>
                    </a:ext>
                  </a:extLst>
                </p:cNvPr>
                <p:cNvSpPr txBox="1"/>
                <p:nvPr/>
              </p:nvSpPr>
              <p:spPr>
                <a:xfrm>
                  <a:off x="1466904" y="6200068"/>
                  <a:ext cx="568863" cy="369332"/>
                </a:xfrm>
                <a:prstGeom prst="rect">
                  <a:avLst/>
                </a:prstGeom>
                <a:noFill/>
              </p:spPr>
              <p:txBody>
                <a:bodyPr wrap="square" rtlCol="0">
                  <a:spAutoFit/>
                </a:bodyPr>
                <a:lstStyle/>
                <a:p>
                  <a:r>
                    <a:rPr lang="en-GB" dirty="0">
                      <a:solidFill>
                        <a:schemeClr val="tx2"/>
                      </a:solidFill>
                    </a:rPr>
                    <a:t>-10</a:t>
                  </a:r>
                </a:p>
              </p:txBody>
            </p:sp>
            <p:sp>
              <p:nvSpPr>
                <p:cNvPr id="77" name="TextBox 76">
                  <a:extLst>
                    <a:ext uri="{FF2B5EF4-FFF2-40B4-BE49-F238E27FC236}">
                      <a16:creationId xmlns:a16="http://schemas.microsoft.com/office/drawing/2014/main" id="{4F47A06D-3557-46B5-88C6-10C263C2C3F7}"/>
                    </a:ext>
                  </a:extLst>
                </p:cNvPr>
                <p:cNvSpPr txBox="1"/>
                <p:nvPr/>
              </p:nvSpPr>
              <p:spPr>
                <a:xfrm>
                  <a:off x="2048595" y="6197671"/>
                  <a:ext cx="430008" cy="369332"/>
                </a:xfrm>
                <a:prstGeom prst="rect">
                  <a:avLst/>
                </a:prstGeom>
                <a:noFill/>
              </p:spPr>
              <p:txBody>
                <a:bodyPr wrap="square" rtlCol="0">
                  <a:spAutoFit/>
                </a:bodyPr>
                <a:lstStyle/>
                <a:p>
                  <a:r>
                    <a:rPr lang="en-GB" dirty="0">
                      <a:solidFill>
                        <a:schemeClr val="tx2"/>
                      </a:solidFill>
                    </a:rPr>
                    <a:t>-9</a:t>
                  </a:r>
                </a:p>
              </p:txBody>
            </p:sp>
            <p:sp>
              <p:nvSpPr>
                <p:cNvPr id="78" name="TextBox 77">
                  <a:extLst>
                    <a:ext uri="{FF2B5EF4-FFF2-40B4-BE49-F238E27FC236}">
                      <a16:creationId xmlns:a16="http://schemas.microsoft.com/office/drawing/2014/main" id="{4EB5CFE1-C2EE-4AFF-ACAD-BDCF7E8E258A}"/>
                    </a:ext>
                  </a:extLst>
                </p:cNvPr>
                <p:cNvSpPr txBox="1"/>
                <p:nvPr/>
              </p:nvSpPr>
              <p:spPr>
                <a:xfrm>
                  <a:off x="2491431" y="6195614"/>
                  <a:ext cx="430008" cy="369332"/>
                </a:xfrm>
                <a:prstGeom prst="rect">
                  <a:avLst/>
                </a:prstGeom>
                <a:noFill/>
              </p:spPr>
              <p:txBody>
                <a:bodyPr wrap="square" rtlCol="0">
                  <a:spAutoFit/>
                </a:bodyPr>
                <a:lstStyle/>
                <a:p>
                  <a:r>
                    <a:rPr lang="en-GB" dirty="0">
                      <a:solidFill>
                        <a:schemeClr val="tx2"/>
                      </a:solidFill>
                    </a:rPr>
                    <a:t>-8</a:t>
                  </a:r>
                </a:p>
              </p:txBody>
            </p:sp>
            <p:sp>
              <p:nvSpPr>
                <p:cNvPr id="79" name="TextBox 78">
                  <a:extLst>
                    <a:ext uri="{FF2B5EF4-FFF2-40B4-BE49-F238E27FC236}">
                      <a16:creationId xmlns:a16="http://schemas.microsoft.com/office/drawing/2014/main" id="{35A03822-D045-4E50-9312-3DB8780FAC93}"/>
                    </a:ext>
                  </a:extLst>
                </p:cNvPr>
                <p:cNvSpPr txBox="1"/>
                <p:nvPr/>
              </p:nvSpPr>
              <p:spPr>
                <a:xfrm>
                  <a:off x="2934223" y="6195614"/>
                  <a:ext cx="430008" cy="369332"/>
                </a:xfrm>
                <a:prstGeom prst="rect">
                  <a:avLst/>
                </a:prstGeom>
                <a:noFill/>
              </p:spPr>
              <p:txBody>
                <a:bodyPr wrap="square" rtlCol="0">
                  <a:spAutoFit/>
                </a:bodyPr>
                <a:lstStyle/>
                <a:p>
                  <a:r>
                    <a:rPr lang="en-GB" dirty="0">
                      <a:solidFill>
                        <a:schemeClr val="tx2"/>
                      </a:solidFill>
                    </a:rPr>
                    <a:t>-7</a:t>
                  </a:r>
                </a:p>
              </p:txBody>
            </p:sp>
            <p:sp>
              <p:nvSpPr>
                <p:cNvPr id="80" name="TextBox 79">
                  <a:extLst>
                    <a:ext uri="{FF2B5EF4-FFF2-40B4-BE49-F238E27FC236}">
                      <a16:creationId xmlns:a16="http://schemas.microsoft.com/office/drawing/2014/main" id="{B09909B3-816F-4442-9781-F6192463379C}"/>
                    </a:ext>
                  </a:extLst>
                </p:cNvPr>
                <p:cNvSpPr txBox="1"/>
                <p:nvPr/>
              </p:nvSpPr>
              <p:spPr>
                <a:xfrm>
                  <a:off x="3363782" y="6193217"/>
                  <a:ext cx="430008" cy="369332"/>
                </a:xfrm>
                <a:prstGeom prst="rect">
                  <a:avLst/>
                </a:prstGeom>
                <a:noFill/>
              </p:spPr>
              <p:txBody>
                <a:bodyPr wrap="square" rtlCol="0">
                  <a:spAutoFit/>
                </a:bodyPr>
                <a:lstStyle/>
                <a:p>
                  <a:r>
                    <a:rPr lang="en-GB" dirty="0">
                      <a:solidFill>
                        <a:schemeClr val="tx2"/>
                      </a:solidFill>
                    </a:rPr>
                    <a:t>-6</a:t>
                  </a:r>
                </a:p>
              </p:txBody>
            </p:sp>
            <p:sp>
              <p:nvSpPr>
                <p:cNvPr id="81" name="TextBox 80">
                  <a:extLst>
                    <a:ext uri="{FF2B5EF4-FFF2-40B4-BE49-F238E27FC236}">
                      <a16:creationId xmlns:a16="http://schemas.microsoft.com/office/drawing/2014/main" id="{21BD147A-A59A-46CD-A91B-122BF545C885}"/>
                    </a:ext>
                  </a:extLst>
                </p:cNvPr>
                <p:cNvSpPr txBox="1"/>
                <p:nvPr/>
              </p:nvSpPr>
              <p:spPr>
                <a:xfrm>
                  <a:off x="3818822" y="6211107"/>
                  <a:ext cx="430008" cy="369332"/>
                </a:xfrm>
                <a:prstGeom prst="rect">
                  <a:avLst/>
                </a:prstGeom>
                <a:noFill/>
              </p:spPr>
              <p:txBody>
                <a:bodyPr wrap="square" rtlCol="0">
                  <a:spAutoFit/>
                </a:bodyPr>
                <a:lstStyle/>
                <a:p>
                  <a:r>
                    <a:rPr lang="en-GB" dirty="0">
                      <a:solidFill>
                        <a:schemeClr val="tx2"/>
                      </a:solidFill>
                    </a:rPr>
                    <a:t>-5</a:t>
                  </a:r>
                </a:p>
              </p:txBody>
            </p:sp>
            <p:sp>
              <p:nvSpPr>
                <p:cNvPr id="82" name="TextBox 81">
                  <a:extLst>
                    <a:ext uri="{FF2B5EF4-FFF2-40B4-BE49-F238E27FC236}">
                      <a16:creationId xmlns:a16="http://schemas.microsoft.com/office/drawing/2014/main" id="{CE14E546-34AF-4567-B78B-2B69CA6DC71F}"/>
                    </a:ext>
                  </a:extLst>
                </p:cNvPr>
                <p:cNvSpPr txBox="1"/>
                <p:nvPr/>
              </p:nvSpPr>
              <p:spPr>
                <a:xfrm>
                  <a:off x="4261165" y="6199781"/>
                  <a:ext cx="430008" cy="369332"/>
                </a:xfrm>
                <a:prstGeom prst="rect">
                  <a:avLst/>
                </a:prstGeom>
                <a:noFill/>
              </p:spPr>
              <p:txBody>
                <a:bodyPr wrap="square" rtlCol="0">
                  <a:spAutoFit/>
                </a:bodyPr>
                <a:lstStyle/>
                <a:p>
                  <a:r>
                    <a:rPr lang="en-GB" dirty="0">
                      <a:solidFill>
                        <a:schemeClr val="tx2"/>
                      </a:solidFill>
                    </a:rPr>
                    <a:t>-4</a:t>
                  </a:r>
                </a:p>
              </p:txBody>
            </p:sp>
            <p:sp>
              <p:nvSpPr>
                <p:cNvPr id="83" name="TextBox 82">
                  <a:extLst>
                    <a:ext uri="{FF2B5EF4-FFF2-40B4-BE49-F238E27FC236}">
                      <a16:creationId xmlns:a16="http://schemas.microsoft.com/office/drawing/2014/main" id="{73EB7E6C-9310-4610-A7D2-4325838DFFD4}"/>
                    </a:ext>
                  </a:extLst>
                </p:cNvPr>
                <p:cNvSpPr txBox="1"/>
                <p:nvPr/>
              </p:nvSpPr>
              <p:spPr>
                <a:xfrm>
                  <a:off x="4703957" y="6199401"/>
                  <a:ext cx="430008" cy="369332"/>
                </a:xfrm>
                <a:prstGeom prst="rect">
                  <a:avLst/>
                </a:prstGeom>
                <a:noFill/>
              </p:spPr>
              <p:txBody>
                <a:bodyPr wrap="square" rtlCol="0">
                  <a:spAutoFit/>
                </a:bodyPr>
                <a:lstStyle/>
                <a:p>
                  <a:r>
                    <a:rPr lang="en-GB" dirty="0">
                      <a:solidFill>
                        <a:schemeClr val="tx2"/>
                      </a:solidFill>
                    </a:rPr>
                    <a:t>-3</a:t>
                  </a:r>
                </a:p>
              </p:txBody>
            </p:sp>
            <p:sp>
              <p:nvSpPr>
                <p:cNvPr id="84" name="TextBox 83">
                  <a:extLst>
                    <a:ext uri="{FF2B5EF4-FFF2-40B4-BE49-F238E27FC236}">
                      <a16:creationId xmlns:a16="http://schemas.microsoft.com/office/drawing/2014/main" id="{72A9CB82-D6C5-472B-83D9-FFCBD3C961C6}"/>
                    </a:ext>
                  </a:extLst>
                </p:cNvPr>
                <p:cNvSpPr txBox="1"/>
                <p:nvPr/>
              </p:nvSpPr>
              <p:spPr>
                <a:xfrm>
                  <a:off x="5141227" y="6193217"/>
                  <a:ext cx="430008" cy="369332"/>
                </a:xfrm>
                <a:prstGeom prst="rect">
                  <a:avLst/>
                </a:prstGeom>
                <a:noFill/>
              </p:spPr>
              <p:txBody>
                <a:bodyPr wrap="square" rtlCol="0">
                  <a:spAutoFit/>
                </a:bodyPr>
                <a:lstStyle/>
                <a:p>
                  <a:r>
                    <a:rPr lang="en-GB" dirty="0">
                      <a:solidFill>
                        <a:schemeClr val="tx2"/>
                      </a:solidFill>
                    </a:rPr>
                    <a:t>-2</a:t>
                  </a:r>
                </a:p>
              </p:txBody>
            </p:sp>
            <p:sp>
              <p:nvSpPr>
                <p:cNvPr id="85" name="TextBox 84">
                  <a:extLst>
                    <a:ext uri="{FF2B5EF4-FFF2-40B4-BE49-F238E27FC236}">
                      <a16:creationId xmlns:a16="http://schemas.microsoft.com/office/drawing/2014/main" id="{B468B4C1-F714-44A8-92FE-9B0A17154C56}"/>
                    </a:ext>
                  </a:extLst>
                </p:cNvPr>
                <p:cNvSpPr txBox="1"/>
                <p:nvPr/>
              </p:nvSpPr>
              <p:spPr>
                <a:xfrm>
                  <a:off x="5547968" y="6203633"/>
                  <a:ext cx="430008" cy="369332"/>
                </a:xfrm>
                <a:prstGeom prst="rect">
                  <a:avLst/>
                </a:prstGeom>
                <a:noFill/>
              </p:spPr>
              <p:txBody>
                <a:bodyPr wrap="square" rtlCol="0">
                  <a:spAutoFit/>
                </a:bodyPr>
                <a:lstStyle/>
                <a:p>
                  <a:r>
                    <a:rPr lang="en-GB" dirty="0">
                      <a:solidFill>
                        <a:schemeClr val="tx2"/>
                      </a:solidFill>
                    </a:rPr>
                    <a:t>-1</a:t>
                  </a:r>
                </a:p>
              </p:txBody>
            </p:sp>
          </p:grpSp>
        </p:grpSp>
      </p:grpSp>
      <p:sp>
        <p:nvSpPr>
          <p:cNvPr id="49" name="Multiplication Sign 48">
            <a:extLst>
              <a:ext uri="{FF2B5EF4-FFF2-40B4-BE49-F238E27FC236}">
                <a16:creationId xmlns:a16="http://schemas.microsoft.com/office/drawing/2014/main" id="{1390AF5C-4FD8-4618-BADC-128361B51B98}"/>
              </a:ext>
            </a:extLst>
          </p:cNvPr>
          <p:cNvSpPr/>
          <p:nvPr/>
        </p:nvSpPr>
        <p:spPr>
          <a:xfrm>
            <a:off x="8111197" y="4889182"/>
            <a:ext cx="492239" cy="512029"/>
          </a:xfrm>
          <a:prstGeom prst="mathMultiply">
            <a:avLst/>
          </a:prstGeom>
          <a:solidFill>
            <a:srgbClr val="C000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Multiplication Sign 49">
            <a:extLst>
              <a:ext uri="{FF2B5EF4-FFF2-40B4-BE49-F238E27FC236}">
                <a16:creationId xmlns:a16="http://schemas.microsoft.com/office/drawing/2014/main" id="{CFD3E3E1-97D6-471D-8868-6BECAF6AAD1A}"/>
              </a:ext>
            </a:extLst>
          </p:cNvPr>
          <p:cNvSpPr/>
          <p:nvPr/>
        </p:nvSpPr>
        <p:spPr>
          <a:xfrm>
            <a:off x="1897280" y="4877752"/>
            <a:ext cx="492239" cy="512029"/>
          </a:xfrm>
          <a:prstGeom prst="mathMultiply">
            <a:avLst/>
          </a:prstGeom>
          <a:solidFill>
            <a:srgbClr val="C000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TextBox 51">
            <a:extLst>
              <a:ext uri="{FF2B5EF4-FFF2-40B4-BE49-F238E27FC236}">
                <a16:creationId xmlns:a16="http://schemas.microsoft.com/office/drawing/2014/main" id="{C01390DA-2B48-405F-A648-8B73AB742901}"/>
              </a:ext>
            </a:extLst>
          </p:cNvPr>
          <p:cNvSpPr txBox="1"/>
          <p:nvPr/>
        </p:nvSpPr>
        <p:spPr>
          <a:xfrm>
            <a:off x="1697231" y="3465363"/>
            <a:ext cx="918808" cy="646331"/>
          </a:xfrm>
          <a:prstGeom prst="rect">
            <a:avLst/>
          </a:prstGeom>
          <a:noFill/>
        </p:spPr>
        <p:txBody>
          <a:bodyPr wrap="square" rtlCol="0">
            <a:spAutoFit/>
          </a:bodyPr>
          <a:lstStyle/>
          <a:p>
            <a:pPr algn="ctr"/>
            <a:r>
              <a:rPr lang="en-GB" sz="3600" b="1" dirty="0">
                <a:solidFill>
                  <a:srgbClr val="C00000"/>
                </a:solidFill>
              </a:rPr>
              <a:t>D</a:t>
            </a:r>
          </a:p>
        </p:txBody>
      </p:sp>
      <p:sp>
        <p:nvSpPr>
          <p:cNvPr id="53" name="Multiplication Sign 52">
            <a:extLst>
              <a:ext uri="{FF2B5EF4-FFF2-40B4-BE49-F238E27FC236}">
                <a16:creationId xmlns:a16="http://schemas.microsoft.com/office/drawing/2014/main" id="{54CE704D-D3B3-4EDA-B86A-F8E8B220178A}"/>
              </a:ext>
            </a:extLst>
          </p:cNvPr>
          <p:cNvSpPr/>
          <p:nvPr/>
        </p:nvSpPr>
        <p:spPr>
          <a:xfrm>
            <a:off x="8111197" y="3540984"/>
            <a:ext cx="492239" cy="512029"/>
          </a:xfrm>
          <a:prstGeom prst="mathMultiply">
            <a:avLst/>
          </a:prstGeom>
          <a:solidFill>
            <a:srgbClr val="C000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TextBox 53">
            <a:extLst>
              <a:ext uri="{FF2B5EF4-FFF2-40B4-BE49-F238E27FC236}">
                <a16:creationId xmlns:a16="http://schemas.microsoft.com/office/drawing/2014/main" id="{6E7A5AF9-4A02-43E3-8854-AE76394C46DA}"/>
              </a:ext>
            </a:extLst>
          </p:cNvPr>
          <p:cNvSpPr txBox="1"/>
          <p:nvPr/>
        </p:nvSpPr>
        <p:spPr>
          <a:xfrm>
            <a:off x="1683091" y="3163245"/>
            <a:ext cx="1055971" cy="461665"/>
          </a:xfrm>
          <a:prstGeom prst="rect">
            <a:avLst/>
          </a:prstGeom>
          <a:noFill/>
        </p:spPr>
        <p:txBody>
          <a:bodyPr wrap="square" rtlCol="0">
            <a:spAutoFit/>
          </a:bodyPr>
          <a:lstStyle/>
          <a:p>
            <a:r>
              <a:rPr lang="en-GB" sz="2400" dirty="0">
                <a:solidFill>
                  <a:schemeClr val="tx2"/>
                </a:solidFill>
              </a:rPr>
              <a:t>(-9, 5)</a:t>
            </a:r>
          </a:p>
        </p:txBody>
      </p:sp>
      <p:sp>
        <p:nvSpPr>
          <p:cNvPr id="55" name="TextBox 54">
            <a:extLst>
              <a:ext uri="{FF2B5EF4-FFF2-40B4-BE49-F238E27FC236}">
                <a16:creationId xmlns:a16="http://schemas.microsoft.com/office/drawing/2014/main" id="{9871D9CF-85CC-4F23-B90B-100BC386B463}"/>
              </a:ext>
            </a:extLst>
          </p:cNvPr>
          <p:cNvSpPr txBox="1"/>
          <p:nvPr/>
        </p:nvSpPr>
        <p:spPr>
          <a:xfrm>
            <a:off x="879400" y="2155989"/>
            <a:ext cx="3090740" cy="523220"/>
          </a:xfrm>
          <a:prstGeom prst="rect">
            <a:avLst/>
          </a:prstGeom>
          <a:solidFill>
            <a:schemeClr val="bg1"/>
          </a:solidFill>
        </p:spPr>
        <p:txBody>
          <a:bodyPr wrap="square" rtlCol="0">
            <a:spAutoFit/>
          </a:bodyPr>
          <a:lstStyle/>
          <a:p>
            <a:r>
              <a:rPr lang="en-GB" sz="2800" dirty="0"/>
              <a:t>Vertex D = (-9, 5)</a:t>
            </a:r>
          </a:p>
        </p:txBody>
      </p:sp>
      <p:sp>
        <p:nvSpPr>
          <p:cNvPr id="56" name="Rectangle 55">
            <a:extLst>
              <a:ext uri="{FF2B5EF4-FFF2-40B4-BE49-F238E27FC236}">
                <a16:creationId xmlns:a16="http://schemas.microsoft.com/office/drawing/2014/main" id="{477F7A81-D926-4BBF-97D2-9F8F902A353D}"/>
              </a:ext>
            </a:extLst>
          </p:cNvPr>
          <p:cNvSpPr/>
          <p:nvPr/>
        </p:nvSpPr>
        <p:spPr>
          <a:xfrm>
            <a:off x="2145792" y="3752606"/>
            <a:ext cx="6185237" cy="1386217"/>
          </a:xfrm>
          <a:prstGeom prst="rect">
            <a:avLst/>
          </a:prstGeom>
          <a:noFill/>
          <a:ln w="76200">
            <a:solidFill>
              <a:srgbClr val="4171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7" name="Picture 56">
            <a:extLst>
              <a:ext uri="{FF2B5EF4-FFF2-40B4-BE49-F238E27FC236}">
                <a16:creationId xmlns:a16="http://schemas.microsoft.com/office/drawing/2014/main" id="{57CB2DBD-0DDA-456F-A825-0D626A3EAB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54096" y="222485"/>
            <a:ext cx="1299108" cy="964684"/>
          </a:xfrm>
          <a:prstGeom prst="rect">
            <a:avLst/>
          </a:prstGeom>
        </p:spPr>
      </p:pic>
    </p:spTree>
    <p:extLst>
      <p:ext uri="{BB962C8B-B14F-4D97-AF65-F5344CB8AC3E}">
        <p14:creationId xmlns:p14="http://schemas.microsoft.com/office/powerpoint/2010/main" val="583949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wipe(down)">
                                      <p:cBhvr>
                                        <p:cTn id="7" dur="500"/>
                                        <p:tgtEl>
                                          <p:spTgt spid="1536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wipe(down)">
                                      <p:cBhvr>
                                        <p:cTn id="12" dur="500"/>
                                        <p:tgtEl>
                                          <p:spTgt spid="5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4"/>
                                        </p:tgtEl>
                                        <p:attrNameLst>
                                          <p:attrName>style.visibility</p:attrName>
                                        </p:attrNameLst>
                                      </p:cBhvr>
                                      <p:to>
                                        <p:strVal val="visible"/>
                                      </p:to>
                                    </p:set>
                                    <p:animEffect transition="in" filter="wipe(down)">
                                      <p:cBhvr>
                                        <p:cTn id="15" dur="500"/>
                                        <p:tgtEl>
                                          <p:spTgt spid="5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56"/>
                                        </p:tgtEl>
                                        <p:attrNameLst>
                                          <p:attrName>style.visibility</p:attrName>
                                        </p:attrNameLst>
                                      </p:cBhvr>
                                      <p:to>
                                        <p:strVal val="visible"/>
                                      </p:to>
                                    </p:set>
                                    <p:animEffect transition="in" filter="wipe(down)">
                                      <p:cBhvr>
                                        <p:cTn id="18"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p:bldP spid="54" grpId="0"/>
      <p:bldP spid="55" grpId="0" animBg="1"/>
      <p:bldP spid="5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标题 57345"/>
          <p:cNvSpPr>
            <a:spLocks noGrp="1" noChangeArrowheads="1"/>
          </p:cNvSpPr>
          <p:nvPr>
            <p:ph type="title"/>
          </p:nvPr>
        </p:nvSpPr>
        <p:spPr>
          <a:xfrm>
            <a:off x="316328" y="284085"/>
            <a:ext cx="10336876" cy="1054386"/>
          </a:xfrm>
        </p:spPr>
        <p:txBody>
          <a:bodyPr>
            <a:normAutofit/>
          </a:bodyPr>
          <a:lstStyle/>
          <a:p>
            <a:pPr eaLnBrk="1" hangingPunct="1"/>
            <a:r>
              <a:rPr lang="en-GB" altLang="zh-CN" dirty="0">
                <a:solidFill>
                  <a:srgbClr val="C00000"/>
                </a:solidFill>
              </a:rPr>
              <a:t>Task 4</a:t>
            </a:r>
            <a:endParaRPr lang="zh-CN" altLang="en-US" dirty="0">
              <a:solidFill>
                <a:srgbClr val="C00000"/>
              </a:solidFill>
            </a:endParaRPr>
          </a:p>
        </p:txBody>
      </p:sp>
      <p:sp>
        <p:nvSpPr>
          <p:cNvPr id="10" name="TextBox 9">
            <a:extLst>
              <a:ext uri="{FF2B5EF4-FFF2-40B4-BE49-F238E27FC236}">
                <a16:creationId xmlns:a16="http://schemas.microsoft.com/office/drawing/2014/main" id="{04CE7FFC-72BF-48A4-9817-38A1DA5DB9C1}"/>
              </a:ext>
            </a:extLst>
          </p:cNvPr>
          <p:cNvSpPr txBox="1"/>
          <p:nvPr/>
        </p:nvSpPr>
        <p:spPr>
          <a:xfrm>
            <a:off x="574800" y="1459527"/>
            <a:ext cx="5303520" cy="4924425"/>
          </a:xfrm>
          <a:prstGeom prst="rect">
            <a:avLst/>
          </a:prstGeom>
          <a:noFill/>
        </p:spPr>
        <p:txBody>
          <a:bodyPr wrap="square" rtlCol="0">
            <a:spAutoFit/>
          </a:bodyPr>
          <a:lstStyle/>
          <a:p>
            <a:r>
              <a:rPr lang="en-GB" sz="2200" dirty="0"/>
              <a:t>Mr Herdman has drawn a square, but silly Mr Herdman has somehow forgotten to draw a grid.</a:t>
            </a:r>
          </a:p>
          <a:p>
            <a:endParaRPr lang="en-GB" sz="2200" dirty="0"/>
          </a:p>
          <a:p>
            <a:r>
              <a:rPr lang="en-GB" sz="2200" dirty="0"/>
              <a:t>Mr Herdman reveals the first two coordinates of the two vertices.</a:t>
            </a:r>
          </a:p>
          <a:p>
            <a:endParaRPr lang="en-GB" sz="2200" i="1" dirty="0"/>
          </a:p>
          <a:p>
            <a:r>
              <a:rPr lang="en-GB" sz="2200" dirty="0"/>
              <a:t>Use the next slide to draw the square.</a:t>
            </a:r>
          </a:p>
          <a:p>
            <a:endParaRPr lang="en-GB" sz="2200" dirty="0"/>
          </a:p>
          <a:p>
            <a:r>
              <a:rPr lang="en-GB" sz="2200" dirty="0"/>
              <a:t>What are the coordinates of vertices A and B?</a:t>
            </a:r>
          </a:p>
          <a:p>
            <a:endParaRPr lang="en-GB" sz="2200" dirty="0"/>
          </a:p>
          <a:p>
            <a:r>
              <a:rPr lang="en-GB" sz="2200" dirty="0"/>
              <a:t>Vertex A = </a:t>
            </a:r>
            <a:r>
              <a:rPr lang="en-GB" sz="2400" dirty="0"/>
              <a:t>(      ,      )</a:t>
            </a:r>
            <a:endParaRPr lang="en-GB" sz="2200" dirty="0"/>
          </a:p>
          <a:p>
            <a:r>
              <a:rPr lang="en-GB" sz="2200" dirty="0"/>
              <a:t>Vertex B =</a:t>
            </a:r>
            <a:r>
              <a:rPr lang="en-GB" sz="2400" dirty="0"/>
              <a:t> (      ,      )</a:t>
            </a:r>
            <a:endParaRPr lang="en-GB" sz="2200" dirty="0"/>
          </a:p>
        </p:txBody>
      </p:sp>
      <p:sp>
        <p:nvSpPr>
          <p:cNvPr id="2" name="Rectangle 1">
            <a:extLst>
              <a:ext uri="{FF2B5EF4-FFF2-40B4-BE49-F238E27FC236}">
                <a16:creationId xmlns:a16="http://schemas.microsoft.com/office/drawing/2014/main" id="{258A9852-C8AA-4E6E-A98F-01A85FEBA2F6}"/>
              </a:ext>
            </a:extLst>
          </p:cNvPr>
          <p:cNvSpPr/>
          <p:nvPr/>
        </p:nvSpPr>
        <p:spPr>
          <a:xfrm>
            <a:off x="7091680" y="1855311"/>
            <a:ext cx="3759200" cy="375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D978D5F2-E8EE-4F75-900C-80A765A67D4A}"/>
              </a:ext>
            </a:extLst>
          </p:cNvPr>
          <p:cNvSpPr txBox="1"/>
          <p:nvPr/>
        </p:nvSpPr>
        <p:spPr>
          <a:xfrm>
            <a:off x="6553201" y="1412225"/>
            <a:ext cx="918808" cy="369332"/>
          </a:xfrm>
          <a:prstGeom prst="rect">
            <a:avLst/>
          </a:prstGeom>
          <a:noFill/>
        </p:spPr>
        <p:txBody>
          <a:bodyPr wrap="square" rtlCol="0">
            <a:spAutoFit/>
          </a:bodyPr>
          <a:lstStyle/>
          <a:p>
            <a:pPr algn="ctr"/>
            <a:r>
              <a:rPr lang="en-GB" dirty="0">
                <a:solidFill>
                  <a:srgbClr val="C00000"/>
                </a:solidFill>
              </a:rPr>
              <a:t>(-6, 9)</a:t>
            </a:r>
          </a:p>
        </p:txBody>
      </p:sp>
      <p:sp>
        <p:nvSpPr>
          <p:cNvPr id="23" name="TextBox 22">
            <a:extLst>
              <a:ext uri="{FF2B5EF4-FFF2-40B4-BE49-F238E27FC236}">
                <a16:creationId xmlns:a16="http://schemas.microsoft.com/office/drawing/2014/main" id="{E836FB10-92AA-42A4-AAE7-F112FE80E119}"/>
              </a:ext>
            </a:extLst>
          </p:cNvPr>
          <p:cNvSpPr txBox="1"/>
          <p:nvPr/>
        </p:nvSpPr>
        <p:spPr>
          <a:xfrm>
            <a:off x="10653204" y="5614511"/>
            <a:ext cx="918808" cy="369332"/>
          </a:xfrm>
          <a:prstGeom prst="rect">
            <a:avLst/>
          </a:prstGeom>
          <a:noFill/>
        </p:spPr>
        <p:txBody>
          <a:bodyPr wrap="square" rtlCol="0">
            <a:spAutoFit/>
          </a:bodyPr>
          <a:lstStyle/>
          <a:p>
            <a:pPr algn="ctr"/>
            <a:r>
              <a:rPr lang="en-GB" dirty="0">
                <a:solidFill>
                  <a:srgbClr val="C00000"/>
                </a:solidFill>
              </a:rPr>
              <a:t>(2, 1)</a:t>
            </a:r>
          </a:p>
        </p:txBody>
      </p:sp>
      <p:sp>
        <p:nvSpPr>
          <p:cNvPr id="24" name="TextBox 23">
            <a:extLst>
              <a:ext uri="{FF2B5EF4-FFF2-40B4-BE49-F238E27FC236}">
                <a16:creationId xmlns:a16="http://schemas.microsoft.com/office/drawing/2014/main" id="{9B7CC113-2884-47DB-91FF-0A59140B5312}"/>
              </a:ext>
            </a:extLst>
          </p:cNvPr>
          <p:cNvSpPr txBox="1"/>
          <p:nvPr/>
        </p:nvSpPr>
        <p:spPr>
          <a:xfrm>
            <a:off x="6492511" y="5365099"/>
            <a:ext cx="918808" cy="646331"/>
          </a:xfrm>
          <a:prstGeom prst="rect">
            <a:avLst/>
          </a:prstGeom>
          <a:noFill/>
        </p:spPr>
        <p:txBody>
          <a:bodyPr wrap="square" rtlCol="0">
            <a:spAutoFit/>
          </a:bodyPr>
          <a:lstStyle/>
          <a:p>
            <a:pPr algn="ctr"/>
            <a:r>
              <a:rPr lang="en-GB" sz="3600" b="1" dirty="0">
                <a:solidFill>
                  <a:srgbClr val="C00000"/>
                </a:solidFill>
              </a:rPr>
              <a:t>A</a:t>
            </a:r>
            <a:endParaRPr lang="en-GB" b="1" dirty="0">
              <a:solidFill>
                <a:srgbClr val="C00000"/>
              </a:solidFill>
            </a:endParaRPr>
          </a:p>
        </p:txBody>
      </p:sp>
      <p:sp>
        <p:nvSpPr>
          <p:cNvPr id="25" name="TextBox 24">
            <a:extLst>
              <a:ext uri="{FF2B5EF4-FFF2-40B4-BE49-F238E27FC236}">
                <a16:creationId xmlns:a16="http://schemas.microsoft.com/office/drawing/2014/main" id="{35E2CBF7-A6D9-47B7-B164-1BADFADB9726}"/>
              </a:ext>
            </a:extLst>
          </p:cNvPr>
          <p:cNvSpPr txBox="1"/>
          <p:nvPr/>
        </p:nvSpPr>
        <p:spPr>
          <a:xfrm>
            <a:off x="10531241" y="1338471"/>
            <a:ext cx="918808" cy="646331"/>
          </a:xfrm>
          <a:prstGeom prst="rect">
            <a:avLst/>
          </a:prstGeom>
          <a:noFill/>
        </p:spPr>
        <p:txBody>
          <a:bodyPr wrap="square" rtlCol="0">
            <a:spAutoFit/>
          </a:bodyPr>
          <a:lstStyle/>
          <a:p>
            <a:pPr algn="ctr"/>
            <a:r>
              <a:rPr lang="en-GB" sz="3600" b="1" dirty="0">
                <a:solidFill>
                  <a:srgbClr val="C00000"/>
                </a:solidFill>
              </a:rPr>
              <a:t>B</a:t>
            </a:r>
            <a:endParaRPr lang="en-GB" b="1" dirty="0">
              <a:solidFill>
                <a:srgbClr val="C00000"/>
              </a:solidFill>
            </a:endParaRPr>
          </a:p>
        </p:txBody>
      </p:sp>
      <p:pic>
        <p:nvPicPr>
          <p:cNvPr id="9" name="Picture 8">
            <a:extLst>
              <a:ext uri="{FF2B5EF4-FFF2-40B4-BE49-F238E27FC236}">
                <a16:creationId xmlns:a16="http://schemas.microsoft.com/office/drawing/2014/main" id="{DBC61994-052A-4A25-B24C-29A71F8C2F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4096" y="222485"/>
            <a:ext cx="1299108" cy="964684"/>
          </a:xfrm>
          <a:prstGeom prst="rect">
            <a:avLst/>
          </a:prstGeom>
        </p:spPr>
      </p:pic>
    </p:spTree>
    <p:extLst>
      <p:ext uri="{BB962C8B-B14F-4D97-AF65-F5344CB8AC3E}">
        <p14:creationId xmlns:p14="http://schemas.microsoft.com/office/powerpoint/2010/main" val="407822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wipe(down)">
                                      <p:cBhvr>
                                        <p:cTn id="7" dur="500"/>
                                        <p:tgtEl>
                                          <p:spTgt spid="1536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down)">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wipe(down)">
                                      <p:cBhvr>
                                        <p:cTn id="17" dur="500"/>
                                        <p:tgtEl>
                                          <p:spTgt spid="10">
                                            <p:txEl>
                                              <p:pRg st="2" end="2"/>
                                            </p:txEl>
                                          </p:spTgt>
                                        </p:tgtEl>
                                      </p:cBhvr>
                                    </p:animEffect>
                                  </p:childTnLst>
                                </p:cTn>
                              </p:par>
                              <p:par>
                                <p:cTn id="18" presetID="22" presetClass="entr" presetSubtype="4" fill="hold" nodeType="withEffect">
                                  <p:stCondLst>
                                    <p:cond delay="0"/>
                                  </p:stCondLst>
                                  <p:childTnLst>
                                    <p:set>
                                      <p:cBhvr>
                                        <p:cTn id="19" dur="1" fill="hold">
                                          <p:stCondLst>
                                            <p:cond delay="0"/>
                                          </p:stCondLst>
                                        </p:cTn>
                                        <p:tgtEl>
                                          <p:spTgt spid="10">
                                            <p:txEl>
                                              <p:pRg st="4" end="4"/>
                                            </p:txEl>
                                          </p:spTgt>
                                        </p:tgtEl>
                                        <p:attrNameLst>
                                          <p:attrName>style.visibility</p:attrName>
                                        </p:attrNameLst>
                                      </p:cBhvr>
                                      <p:to>
                                        <p:strVal val="visible"/>
                                      </p:to>
                                    </p:set>
                                    <p:animEffect transition="in" filter="wipe(down)">
                                      <p:cBhvr>
                                        <p:cTn id="20" dur="500"/>
                                        <p:tgtEl>
                                          <p:spTgt spid="10">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down)">
                                      <p:cBhvr>
                                        <p:cTn id="28" dur="500"/>
                                        <p:tgtEl>
                                          <p:spTgt spid="22"/>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down)">
                                      <p:cBhvr>
                                        <p:cTn id="31" dur="500"/>
                                        <p:tgtEl>
                                          <p:spTgt spid="23"/>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wipe(down)">
                                      <p:cBhvr>
                                        <p:cTn id="34" dur="500"/>
                                        <p:tgtEl>
                                          <p:spTgt spid="24"/>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down)">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0">
                                            <p:txEl>
                                              <p:pRg st="6" end="6"/>
                                            </p:txEl>
                                          </p:spTgt>
                                        </p:tgtEl>
                                        <p:attrNameLst>
                                          <p:attrName>style.visibility</p:attrName>
                                        </p:attrNameLst>
                                      </p:cBhvr>
                                      <p:to>
                                        <p:strVal val="visible"/>
                                      </p:to>
                                    </p:set>
                                    <p:animEffect transition="in" filter="wipe(down)">
                                      <p:cBhvr>
                                        <p:cTn id="42" dur="500"/>
                                        <p:tgtEl>
                                          <p:spTgt spid="10">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0">
                                            <p:txEl>
                                              <p:pRg st="8" end="8"/>
                                            </p:txEl>
                                          </p:spTgt>
                                        </p:tgtEl>
                                        <p:attrNameLst>
                                          <p:attrName>style.visibility</p:attrName>
                                        </p:attrNameLst>
                                      </p:cBhvr>
                                      <p:to>
                                        <p:strVal val="visible"/>
                                      </p:to>
                                    </p:set>
                                    <p:animEffect transition="in" filter="wipe(down)">
                                      <p:cBhvr>
                                        <p:cTn id="47" dur="500"/>
                                        <p:tgtEl>
                                          <p:spTgt spid="10">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0">
                                            <p:txEl>
                                              <p:pRg st="9" end="9"/>
                                            </p:txEl>
                                          </p:spTgt>
                                        </p:tgtEl>
                                        <p:attrNameLst>
                                          <p:attrName>style.visibility</p:attrName>
                                        </p:attrNameLst>
                                      </p:cBhvr>
                                      <p:to>
                                        <p:strVal val="visible"/>
                                      </p:to>
                                    </p:set>
                                    <p:animEffect transition="in" filter="wipe(down)">
                                      <p:cBhvr>
                                        <p:cTn id="52" dur="500"/>
                                        <p:tgtEl>
                                          <p:spTgt spid="10">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p:bldP spid="2" grpId="0" animBg="1"/>
      <p:bldP spid="22" grpId="0"/>
      <p:bldP spid="23" grpId="0"/>
      <p:bldP spid="24" grpId="0"/>
      <p:bldP spid="2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标题 57345"/>
          <p:cNvSpPr>
            <a:spLocks noGrp="1" noChangeArrowheads="1"/>
          </p:cNvSpPr>
          <p:nvPr>
            <p:ph type="title"/>
          </p:nvPr>
        </p:nvSpPr>
        <p:spPr>
          <a:xfrm>
            <a:off x="316328" y="284085"/>
            <a:ext cx="10336876" cy="1054386"/>
          </a:xfrm>
        </p:spPr>
        <p:txBody>
          <a:bodyPr>
            <a:normAutofit/>
          </a:bodyPr>
          <a:lstStyle/>
          <a:p>
            <a:r>
              <a:rPr lang="en-GB" altLang="zh-CN" dirty="0">
                <a:solidFill>
                  <a:srgbClr val="C00000"/>
                </a:solidFill>
              </a:rPr>
              <a:t>Task 4</a:t>
            </a:r>
            <a:endParaRPr lang="zh-CN" altLang="en-US" dirty="0">
              <a:solidFill>
                <a:srgbClr val="C00000"/>
              </a:solidFill>
            </a:endParaRPr>
          </a:p>
        </p:txBody>
      </p:sp>
      <p:grpSp>
        <p:nvGrpSpPr>
          <p:cNvPr id="28" name="Group 27">
            <a:extLst>
              <a:ext uri="{FF2B5EF4-FFF2-40B4-BE49-F238E27FC236}">
                <a16:creationId xmlns:a16="http://schemas.microsoft.com/office/drawing/2014/main" id="{8FB7DFA6-9076-4AB6-95B4-AD8A7D7D1056}"/>
              </a:ext>
            </a:extLst>
          </p:cNvPr>
          <p:cNvGrpSpPr/>
          <p:nvPr/>
        </p:nvGrpSpPr>
        <p:grpSpPr>
          <a:xfrm>
            <a:off x="1121774" y="1051295"/>
            <a:ext cx="10259617" cy="5273520"/>
            <a:chOff x="1466904" y="1308085"/>
            <a:chExt cx="10259617" cy="5273520"/>
          </a:xfrm>
        </p:grpSpPr>
        <p:grpSp>
          <p:nvGrpSpPr>
            <p:cNvPr id="29" name="Group 28">
              <a:extLst>
                <a:ext uri="{FF2B5EF4-FFF2-40B4-BE49-F238E27FC236}">
                  <a16:creationId xmlns:a16="http://schemas.microsoft.com/office/drawing/2014/main" id="{D4755C20-278D-4E0B-AD7F-48CC6F3E895B}"/>
                </a:ext>
              </a:extLst>
            </p:cNvPr>
            <p:cNvGrpSpPr/>
            <p:nvPr/>
          </p:nvGrpSpPr>
          <p:grpSpPr>
            <a:xfrm>
              <a:off x="1639180" y="1615399"/>
              <a:ext cx="4335339" cy="4632759"/>
              <a:chOff x="1639180" y="1615399"/>
              <a:chExt cx="4335339" cy="4632759"/>
            </a:xfrm>
          </p:grpSpPr>
          <p:pic>
            <p:nvPicPr>
              <p:cNvPr id="90" name="Picture 2" descr="Image result for square paper">
                <a:extLst>
                  <a:ext uri="{FF2B5EF4-FFF2-40B4-BE49-F238E27FC236}">
                    <a16:creationId xmlns:a16="http://schemas.microsoft.com/office/drawing/2014/main" id="{453E3A97-E113-49DB-BCE4-5442068B05B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877"/>
              <a:stretch/>
            </p:blipFill>
            <p:spPr bwMode="auto">
              <a:xfrm rot="5400000">
                <a:off x="1932651" y="2206291"/>
                <a:ext cx="3752057" cy="4331678"/>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2" descr="Image result for square paper">
                <a:extLst>
                  <a:ext uri="{FF2B5EF4-FFF2-40B4-BE49-F238E27FC236}">
                    <a16:creationId xmlns:a16="http://schemas.microsoft.com/office/drawing/2014/main" id="{11058A98-7056-46CC-BB49-6EE5ECAB976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877"/>
              <a:stretch/>
            </p:blipFill>
            <p:spPr bwMode="auto">
              <a:xfrm rot="5400000">
                <a:off x="1928990" y="1325589"/>
                <a:ext cx="3752057" cy="433167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0" name="Group 29">
              <a:extLst>
                <a:ext uri="{FF2B5EF4-FFF2-40B4-BE49-F238E27FC236}">
                  <a16:creationId xmlns:a16="http://schemas.microsoft.com/office/drawing/2014/main" id="{BFF00524-12A7-4CE8-9C5A-D516B7E435A0}"/>
                </a:ext>
              </a:extLst>
            </p:cNvPr>
            <p:cNvGrpSpPr/>
            <p:nvPr/>
          </p:nvGrpSpPr>
          <p:grpSpPr>
            <a:xfrm>
              <a:off x="1466904" y="1308085"/>
              <a:ext cx="10259617" cy="5273520"/>
              <a:chOff x="1466904" y="1308085"/>
              <a:chExt cx="10259617" cy="5273520"/>
            </a:xfrm>
          </p:grpSpPr>
          <p:grpSp>
            <p:nvGrpSpPr>
              <p:cNvPr id="31" name="Group 30">
                <a:extLst>
                  <a:ext uri="{FF2B5EF4-FFF2-40B4-BE49-F238E27FC236}">
                    <a16:creationId xmlns:a16="http://schemas.microsoft.com/office/drawing/2014/main" id="{EE7784F6-6C71-4FA3-A39C-D7BD2F2E5AA4}"/>
                  </a:ext>
                </a:extLst>
              </p:cNvPr>
              <p:cNvGrpSpPr/>
              <p:nvPr/>
            </p:nvGrpSpPr>
            <p:grpSpPr>
              <a:xfrm>
                <a:off x="1760343" y="1622802"/>
                <a:ext cx="9074012" cy="4632759"/>
                <a:chOff x="1760343" y="1622802"/>
                <a:chExt cx="9074012" cy="4632759"/>
              </a:xfrm>
            </p:grpSpPr>
            <p:pic>
              <p:nvPicPr>
                <p:cNvPr id="86" name="Picture 2" descr="Image result for square paper">
                  <a:extLst>
                    <a:ext uri="{FF2B5EF4-FFF2-40B4-BE49-F238E27FC236}">
                      <a16:creationId xmlns:a16="http://schemas.microsoft.com/office/drawing/2014/main" id="{168B1CD9-C20B-4B18-A70E-0E3115FA14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6522951" y="1949375"/>
                  <a:ext cx="3752057" cy="4860316"/>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2" descr="Image result for square paper">
                  <a:extLst>
                    <a:ext uri="{FF2B5EF4-FFF2-40B4-BE49-F238E27FC236}">
                      <a16:creationId xmlns:a16="http://schemas.microsoft.com/office/drawing/2014/main" id="{19A9F63C-0070-4FB6-87A6-0519D19487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6528168" y="1068673"/>
                  <a:ext cx="3752057" cy="4860316"/>
                </a:xfrm>
                <a:prstGeom prst="rect">
                  <a:avLst/>
                </a:prstGeom>
                <a:noFill/>
                <a:extLst>
                  <a:ext uri="{909E8E84-426E-40DD-AFC4-6F175D3DCCD1}">
                    <a14:hiddenFill xmlns:a14="http://schemas.microsoft.com/office/drawing/2010/main">
                      <a:solidFill>
                        <a:srgbClr val="FFFFFF"/>
                      </a:solidFill>
                    </a14:hiddenFill>
                  </a:ext>
                </a:extLst>
              </p:spPr>
            </p:pic>
            <p:cxnSp>
              <p:nvCxnSpPr>
                <p:cNvPr id="88" name="Straight Connector 87">
                  <a:extLst>
                    <a:ext uri="{FF2B5EF4-FFF2-40B4-BE49-F238E27FC236}">
                      <a16:creationId xmlns:a16="http://schemas.microsoft.com/office/drawing/2014/main" id="{61C150A3-E2BA-420F-89A2-DC3CDDD302B8}"/>
                    </a:ext>
                  </a:extLst>
                </p:cNvPr>
                <p:cNvCxnSpPr>
                  <a:cxnSpLocks/>
                </p:cNvCxnSpPr>
                <p:nvPr/>
              </p:nvCxnSpPr>
              <p:spPr>
                <a:xfrm>
                  <a:off x="6195842" y="1748901"/>
                  <a:ext cx="2701" cy="439149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E9184874-3332-485F-8E9B-145F4B82866C}"/>
                    </a:ext>
                  </a:extLst>
                </p:cNvPr>
                <p:cNvCxnSpPr>
                  <a:cxnSpLocks/>
                </p:cNvCxnSpPr>
                <p:nvPr/>
              </p:nvCxnSpPr>
              <p:spPr>
                <a:xfrm flipH="1" flipV="1">
                  <a:off x="1760343" y="6119407"/>
                  <a:ext cx="8866341" cy="613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EB55D42A-1FE1-42EA-B216-04C6E1BA42FE}"/>
                  </a:ext>
                </a:extLst>
              </p:cNvPr>
              <p:cNvGrpSpPr/>
              <p:nvPr/>
            </p:nvGrpSpPr>
            <p:grpSpPr>
              <a:xfrm>
                <a:off x="1466904" y="1308085"/>
                <a:ext cx="10259617" cy="5273520"/>
                <a:chOff x="1466904" y="1308085"/>
                <a:chExt cx="10259617" cy="5273520"/>
              </a:xfrm>
            </p:grpSpPr>
            <p:sp>
              <p:nvSpPr>
                <p:cNvPr id="33" name="TextBox 32">
                  <a:extLst>
                    <a:ext uri="{FF2B5EF4-FFF2-40B4-BE49-F238E27FC236}">
                      <a16:creationId xmlns:a16="http://schemas.microsoft.com/office/drawing/2014/main" id="{8453C04A-9465-4ECA-B551-987658F60686}"/>
                    </a:ext>
                  </a:extLst>
                </p:cNvPr>
                <p:cNvSpPr txBox="1"/>
                <p:nvPr/>
              </p:nvSpPr>
              <p:spPr>
                <a:xfrm>
                  <a:off x="5854337" y="1308085"/>
                  <a:ext cx="841261" cy="369332"/>
                </a:xfrm>
                <a:prstGeom prst="rect">
                  <a:avLst/>
                </a:prstGeom>
                <a:noFill/>
              </p:spPr>
              <p:txBody>
                <a:bodyPr wrap="square" rtlCol="0">
                  <a:spAutoFit/>
                </a:bodyPr>
                <a:lstStyle/>
                <a:p>
                  <a:r>
                    <a:rPr lang="en-GB" dirty="0">
                      <a:solidFill>
                        <a:schemeClr val="tx2"/>
                      </a:solidFill>
                    </a:rPr>
                    <a:t>y-axis</a:t>
                  </a:r>
                </a:p>
              </p:txBody>
            </p:sp>
            <p:sp>
              <p:nvSpPr>
                <p:cNvPr id="34" name="TextBox 33">
                  <a:extLst>
                    <a:ext uri="{FF2B5EF4-FFF2-40B4-BE49-F238E27FC236}">
                      <a16:creationId xmlns:a16="http://schemas.microsoft.com/office/drawing/2014/main" id="{B14A3A95-2A51-42B0-BF2C-FF3C7C606D7D}"/>
                    </a:ext>
                  </a:extLst>
                </p:cNvPr>
                <p:cNvSpPr txBox="1"/>
                <p:nvPr/>
              </p:nvSpPr>
              <p:spPr>
                <a:xfrm>
                  <a:off x="10885260" y="5940875"/>
                  <a:ext cx="841261" cy="369332"/>
                </a:xfrm>
                <a:prstGeom prst="rect">
                  <a:avLst/>
                </a:prstGeom>
                <a:noFill/>
              </p:spPr>
              <p:txBody>
                <a:bodyPr wrap="square" rtlCol="0">
                  <a:spAutoFit/>
                </a:bodyPr>
                <a:lstStyle/>
                <a:p>
                  <a:r>
                    <a:rPr lang="en-GB" dirty="0">
                      <a:solidFill>
                        <a:schemeClr val="tx2"/>
                      </a:solidFill>
                    </a:rPr>
                    <a:t>x-axis</a:t>
                  </a:r>
                </a:p>
              </p:txBody>
            </p:sp>
            <p:sp>
              <p:nvSpPr>
                <p:cNvPr id="35" name="TextBox 34">
                  <a:extLst>
                    <a:ext uri="{FF2B5EF4-FFF2-40B4-BE49-F238E27FC236}">
                      <a16:creationId xmlns:a16="http://schemas.microsoft.com/office/drawing/2014/main" id="{80C189CC-8E1E-4FC9-A8D3-4FDE09DE8824}"/>
                    </a:ext>
                  </a:extLst>
                </p:cNvPr>
                <p:cNvSpPr txBox="1"/>
                <p:nvPr/>
              </p:nvSpPr>
              <p:spPr>
                <a:xfrm>
                  <a:off x="5948045" y="5504440"/>
                  <a:ext cx="430008" cy="369332"/>
                </a:xfrm>
                <a:prstGeom prst="rect">
                  <a:avLst/>
                </a:prstGeom>
                <a:noFill/>
              </p:spPr>
              <p:txBody>
                <a:bodyPr wrap="square" rtlCol="0">
                  <a:spAutoFit/>
                </a:bodyPr>
                <a:lstStyle/>
                <a:p>
                  <a:r>
                    <a:rPr lang="en-GB" dirty="0">
                      <a:solidFill>
                        <a:schemeClr val="tx2"/>
                      </a:solidFill>
                    </a:rPr>
                    <a:t>1</a:t>
                  </a:r>
                </a:p>
              </p:txBody>
            </p:sp>
            <p:sp>
              <p:nvSpPr>
                <p:cNvPr id="36" name="TextBox 35">
                  <a:extLst>
                    <a:ext uri="{FF2B5EF4-FFF2-40B4-BE49-F238E27FC236}">
                      <a16:creationId xmlns:a16="http://schemas.microsoft.com/office/drawing/2014/main" id="{2056A92E-1FAE-42F3-AF38-869B4FC6292D}"/>
                    </a:ext>
                  </a:extLst>
                </p:cNvPr>
                <p:cNvSpPr txBox="1"/>
                <p:nvPr/>
              </p:nvSpPr>
              <p:spPr>
                <a:xfrm>
                  <a:off x="5955218" y="5068005"/>
                  <a:ext cx="430008" cy="369332"/>
                </a:xfrm>
                <a:prstGeom prst="rect">
                  <a:avLst/>
                </a:prstGeom>
                <a:noFill/>
              </p:spPr>
              <p:txBody>
                <a:bodyPr wrap="square" rtlCol="0">
                  <a:spAutoFit/>
                </a:bodyPr>
                <a:lstStyle/>
                <a:p>
                  <a:r>
                    <a:rPr lang="en-GB" dirty="0">
                      <a:solidFill>
                        <a:schemeClr val="tx2"/>
                      </a:solidFill>
                    </a:rPr>
                    <a:t>2</a:t>
                  </a:r>
                </a:p>
              </p:txBody>
            </p:sp>
            <p:sp>
              <p:nvSpPr>
                <p:cNvPr id="37" name="TextBox 36">
                  <a:extLst>
                    <a:ext uri="{FF2B5EF4-FFF2-40B4-BE49-F238E27FC236}">
                      <a16:creationId xmlns:a16="http://schemas.microsoft.com/office/drawing/2014/main" id="{B8530512-8CC1-42D0-BFA7-AE9EAF254D31}"/>
                    </a:ext>
                  </a:extLst>
                </p:cNvPr>
                <p:cNvSpPr txBox="1"/>
                <p:nvPr/>
              </p:nvSpPr>
              <p:spPr>
                <a:xfrm>
                  <a:off x="5947075" y="4631570"/>
                  <a:ext cx="430008" cy="369332"/>
                </a:xfrm>
                <a:prstGeom prst="rect">
                  <a:avLst/>
                </a:prstGeom>
                <a:noFill/>
              </p:spPr>
              <p:txBody>
                <a:bodyPr wrap="square" rtlCol="0">
                  <a:spAutoFit/>
                </a:bodyPr>
                <a:lstStyle/>
                <a:p>
                  <a:r>
                    <a:rPr lang="en-GB" dirty="0">
                      <a:solidFill>
                        <a:schemeClr val="tx2"/>
                      </a:solidFill>
                    </a:rPr>
                    <a:t>3</a:t>
                  </a:r>
                </a:p>
              </p:txBody>
            </p:sp>
            <p:sp>
              <p:nvSpPr>
                <p:cNvPr id="38" name="TextBox 37">
                  <a:extLst>
                    <a:ext uri="{FF2B5EF4-FFF2-40B4-BE49-F238E27FC236}">
                      <a16:creationId xmlns:a16="http://schemas.microsoft.com/office/drawing/2014/main" id="{F7DA4BB9-F7C9-41D3-B4F3-83D79184724A}"/>
                    </a:ext>
                  </a:extLst>
                </p:cNvPr>
                <p:cNvSpPr txBox="1"/>
                <p:nvPr/>
              </p:nvSpPr>
              <p:spPr>
                <a:xfrm>
                  <a:off x="5947072" y="4195135"/>
                  <a:ext cx="430008" cy="369332"/>
                </a:xfrm>
                <a:prstGeom prst="rect">
                  <a:avLst/>
                </a:prstGeom>
                <a:noFill/>
              </p:spPr>
              <p:txBody>
                <a:bodyPr wrap="square" rtlCol="0">
                  <a:spAutoFit/>
                </a:bodyPr>
                <a:lstStyle/>
                <a:p>
                  <a:r>
                    <a:rPr lang="en-GB" dirty="0">
                      <a:solidFill>
                        <a:schemeClr val="tx2"/>
                      </a:solidFill>
                    </a:rPr>
                    <a:t>4</a:t>
                  </a:r>
                </a:p>
              </p:txBody>
            </p:sp>
            <p:sp>
              <p:nvSpPr>
                <p:cNvPr id="39" name="TextBox 38">
                  <a:extLst>
                    <a:ext uri="{FF2B5EF4-FFF2-40B4-BE49-F238E27FC236}">
                      <a16:creationId xmlns:a16="http://schemas.microsoft.com/office/drawing/2014/main" id="{036E5F6A-A4EE-4889-962E-C15F3D409BC5}"/>
                    </a:ext>
                  </a:extLst>
                </p:cNvPr>
                <p:cNvSpPr txBox="1"/>
                <p:nvPr/>
              </p:nvSpPr>
              <p:spPr>
                <a:xfrm>
                  <a:off x="5948045" y="3738733"/>
                  <a:ext cx="430008" cy="369332"/>
                </a:xfrm>
                <a:prstGeom prst="rect">
                  <a:avLst/>
                </a:prstGeom>
                <a:noFill/>
              </p:spPr>
              <p:txBody>
                <a:bodyPr wrap="square" rtlCol="0">
                  <a:spAutoFit/>
                </a:bodyPr>
                <a:lstStyle/>
                <a:p>
                  <a:r>
                    <a:rPr lang="en-GB" dirty="0">
                      <a:solidFill>
                        <a:schemeClr val="tx2"/>
                      </a:solidFill>
                    </a:rPr>
                    <a:t>5</a:t>
                  </a:r>
                </a:p>
              </p:txBody>
            </p:sp>
            <p:sp>
              <p:nvSpPr>
                <p:cNvPr id="40" name="TextBox 39">
                  <a:extLst>
                    <a:ext uri="{FF2B5EF4-FFF2-40B4-BE49-F238E27FC236}">
                      <a16:creationId xmlns:a16="http://schemas.microsoft.com/office/drawing/2014/main" id="{155E4BEE-DC0B-4F21-95A1-65B57372A04C}"/>
                    </a:ext>
                  </a:extLst>
                </p:cNvPr>
                <p:cNvSpPr txBox="1"/>
                <p:nvPr/>
              </p:nvSpPr>
              <p:spPr>
                <a:xfrm>
                  <a:off x="5948047" y="3314165"/>
                  <a:ext cx="430008" cy="369332"/>
                </a:xfrm>
                <a:prstGeom prst="rect">
                  <a:avLst/>
                </a:prstGeom>
                <a:noFill/>
              </p:spPr>
              <p:txBody>
                <a:bodyPr wrap="square" rtlCol="0">
                  <a:spAutoFit/>
                </a:bodyPr>
                <a:lstStyle/>
                <a:p>
                  <a:r>
                    <a:rPr lang="en-GB" dirty="0">
                      <a:solidFill>
                        <a:schemeClr val="tx2"/>
                      </a:solidFill>
                    </a:rPr>
                    <a:t>6</a:t>
                  </a:r>
                </a:p>
              </p:txBody>
            </p:sp>
            <p:sp>
              <p:nvSpPr>
                <p:cNvPr id="41" name="TextBox 40">
                  <a:extLst>
                    <a:ext uri="{FF2B5EF4-FFF2-40B4-BE49-F238E27FC236}">
                      <a16:creationId xmlns:a16="http://schemas.microsoft.com/office/drawing/2014/main" id="{84EB0447-E816-495F-BD23-6B0579499456}"/>
                    </a:ext>
                  </a:extLst>
                </p:cNvPr>
                <p:cNvSpPr txBox="1"/>
                <p:nvPr/>
              </p:nvSpPr>
              <p:spPr>
                <a:xfrm>
                  <a:off x="5955219" y="2857763"/>
                  <a:ext cx="430008" cy="369332"/>
                </a:xfrm>
                <a:prstGeom prst="rect">
                  <a:avLst/>
                </a:prstGeom>
                <a:noFill/>
              </p:spPr>
              <p:txBody>
                <a:bodyPr wrap="square" rtlCol="0">
                  <a:spAutoFit/>
                </a:bodyPr>
                <a:lstStyle/>
                <a:p>
                  <a:r>
                    <a:rPr lang="en-GB" dirty="0">
                      <a:solidFill>
                        <a:schemeClr val="tx2"/>
                      </a:solidFill>
                    </a:rPr>
                    <a:t>7</a:t>
                  </a:r>
                </a:p>
              </p:txBody>
            </p:sp>
            <p:sp>
              <p:nvSpPr>
                <p:cNvPr id="42" name="TextBox 41">
                  <a:extLst>
                    <a:ext uri="{FF2B5EF4-FFF2-40B4-BE49-F238E27FC236}">
                      <a16:creationId xmlns:a16="http://schemas.microsoft.com/office/drawing/2014/main" id="{78A14C28-C27A-46A0-A27F-08F5A63577F0}"/>
                    </a:ext>
                  </a:extLst>
                </p:cNvPr>
                <p:cNvSpPr txBox="1"/>
                <p:nvPr/>
              </p:nvSpPr>
              <p:spPr>
                <a:xfrm>
                  <a:off x="5955219" y="2423641"/>
                  <a:ext cx="430008" cy="369332"/>
                </a:xfrm>
                <a:prstGeom prst="rect">
                  <a:avLst/>
                </a:prstGeom>
                <a:noFill/>
              </p:spPr>
              <p:txBody>
                <a:bodyPr wrap="square" rtlCol="0">
                  <a:spAutoFit/>
                </a:bodyPr>
                <a:lstStyle/>
                <a:p>
                  <a:r>
                    <a:rPr lang="en-GB" dirty="0">
                      <a:solidFill>
                        <a:schemeClr val="tx2"/>
                      </a:solidFill>
                    </a:rPr>
                    <a:t>8</a:t>
                  </a:r>
                </a:p>
              </p:txBody>
            </p:sp>
            <p:sp>
              <p:nvSpPr>
                <p:cNvPr id="43" name="TextBox 42">
                  <a:extLst>
                    <a:ext uri="{FF2B5EF4-FFF2-40B4-BE49-F238E27FC236}">
                      <a16:creationId xmlns:a16="http://schemas.microsoft.com/office/drawing/2014/main" id="{1FB90A23-4573-4BD0-9716-97F8ABA3C5F2}"/>
                    </a:ext>
                  </a:extLst>
                </p:cNvPr>
                <p:cNvSpPr txBox="1"/>
                <p:nvPr/>
              </p:nvSpPr>
              <p:spPr>
                <a:xfrm>
                  <a:off x="5957135" y="1999073"/>
                  <a:ext cx="430008" cy="369332"/>
                </a:xfrm>
                <a:prstGeom prst="rect">
                  <a:avLst/>
                </a:prstGeom>
                <a:noFill/>
              </p:spPr>
              <p:txBody>
                <a:bodyPr wrap="square" rtlCol="0">
                  <a:spAutoFit/>
                </a:bodyPr>
                <a:lstStyle/>
                <a:p>
                  <a:r>
                    <a:rPr lang="en-GB" dirty="0">
                      <a:solidFill>
                        <a:schemeClr val="tx2"/>
                      </a:solidFill>
                    </a:rPr>
                    <a:t>9</a:t>
                  </a:r>
                </a:p>
              </p:txBody>
            </p:sp>
            <p:sp>
              <p:nvSpPr>
                <p:cNvPr id="64" name="TextBox 63">
                  <a:extLst>
                    <a:ext uri="{FF2B5EF4-FFF2-40B4-BE49-F238E27FC236}">
                      <a16:creationId xmlns:a16="http://schemas.microsoft.com/office/drawing/2014/main" id="{2694DE01-81C9-45A7-91CB-82D32825E301}"/>
                    </a:ext>
                  </a:extLst>
                </p:cNvPr>
                <p:cNvSpPr txBox="1"/>
                <p:nvPr/>
              </p:nvSpPr>
              <p:spPr>
                <a:xfrm>
                  <a:off x="5831661" y="1576572"/>
                  <a:ext cx="430008" cy="369332"/>
                </a:xfrm>
                <a:prstGeom prst="rect">
                  <a:avLst/>
                </a:prstGeom>
                <a:noFill/>
              </p:spPr>
              <p:txBody>
                <a:bodyPr wrap="square" rtlCol="0">
                  <a:spAutoFit/>
                </a:bodyPr>
                <a:lstStyle/>
                <a:p>
                  <a:r>
                    <a:rPr lang="en-GB" dirty="0">
                      <a:solidFill>
                        <a:schemeClr val="tx2"/>
                      </a:solidFill>
                    </a:rPr>
                    <a:t>10</a:t>
                  </a:r>
                </a:p>
              </p:txBody>
            </p:sp>
            <p:sp>
              <p:nvSpPr>
                <p:cNvPr id="65" name="TextBox 64">
                  <a:extLst>
                    <a:ext uri="{FF2B5EF4-FFF2-40B4-BE49-F238E27FC236}">
                      <a16:creationId xmlns:a16="http://schemas.microsoft.com/office/drawing/2014/main" id="{C7DACF04-F952-46D4-BB57-AC3662A512EB}"/>
                    </a:ext>
                  </a:extLst>
                </p:cNvPr>
                <p:cNvSpPr txBox="1"/>
                <p:nvPr/>
              </p:nvSpPr>
              <p:spPr>
                <a:xfrm>
                  <a:off x="6482563" y="6201234"/>
                  <a:ext cx="430008" cy="369332"/>
                </a:xfrm>
                <a:prstGeom prst="rect">
                  <a:avLst/>
                </a:prstGeom>
                <a:noFill/>
              </p:spPr>
              <p:txBody>
                <a:bodyPr wrap="square" rtlCol="0">
                  <a:spAutoFit/>
                </a:bodyPr>
                <a:lstStyle/>
                <a:p>
                  <a:r>
                    <a:rPr lang="en-GB" dirty="0">
                      <a:solidFill>
                        <a:schemeClr val="tx2"/>
                      </a:solidFill>
                    </a:rPr>
                    <a:t>1</a:t>
                  </a:r>
                </a:p>
              </p:txBody>
            </p:sp>
            <p:sp>
              <p:nvSpPr>
                <p:cNvPr id="66" name="TextBox 65">
                  <a:extLst>
                    <a:ext uri="{FF2B5EF4-FFF2-40B4-BE49-F238E27FC236}">
                      <a16:creationId xmlns:a16="http://schemas.microsoft.com/office/drawing/2014/main" id="{608DFB99-6D37-45BB-B9A7-736130F151EE}"/>
                    </a:ext>
                  </a:extLst>
                </p:cNvPr>
                <p:cNvSpPr txBox="1"/>
                <p:nvPr/>
              </p:nvSpPr>
              <p:spPr>
                <a:xfrm>
                  <a:off x="6925399" y="6198837"/>
                  <a:ext cx="430008" cy="369332"/>
                </a:xfrm>
                <a:prstGeom prst="rect">
                  <a:avLst/>
                </a:prstGeom>
                <a:noFill/>
              </p:spPr>
              <p:txBody>
                <a:bodyPr wrap="square" rtlCol="0">
                  <a:spAutoFit/>
                </a:bodyPr>
                <a:lstStyle/>
                <a:p>
                  <a:r>
                    <a:rPr lang="en-GB" dirty="0">
                      <a:solidFill>
                        <a:schemeClr val="tx2"/>
                      </a:solidFill>
                    </a:rPr>
                    <a:t>2</a:t>
                  </a:r>
                </a:p>
              </p:txBody>
            </p:sp>
            <p:sp>
              <p:nvSpPr>
                <p:cNvPr id="67" name="TextBox 66">
                  <a:extLst>
                    <a:ext uri="{FF2B5EF4-FFF2-40B4-BE49-F238E27FC236}">
                      <a16:creationId xmlns:a16="http://schemas.microsoft.com/office/drawing/2014/main" id="{3948FF59-D9F7-4E07-BD6B-F8C9CB700C25}"/>
                    </a:ext>
                  </a:extLst>
                </p:cNvPr>
                <p:cNvSpPr txBox="1"/>
                <p:nvPr/>
              </p:nvSpPr>
              <p:spPr>
                <a:xfrm>
                  <a:off x="7368235" y="6196780"/>
                  <a:ext cx="430008" cy="369332"/>
                </a:xfrm>
                <a:prstGeom prst="rect">
                  <a:avLst/>
                </a:prstGeom>
                <a:noFill/>
              </p:spPr>
              <p:txBody>
                <a:bodyPr wrap="square" rtlCol="0">
                  <a:spAutoFit/>
                </a:bodyPr>
                <a:lstStyle/>
                <a:p>
                  <a:r>
                    <a:rPr lang="en-GB" dirty="0">
                      <a:solidFill>
                        <a:schemeClr val="tx2"/>
                      </a:solidFill>
                    </a:rPr>
                    <a:t>3</a:t>
                  </a:r>
                </a:p>
              </p:txBody>
            </p:sp>
            <p:sp>
              <p:nvSpPr>
                <p:cNvPr id="68" name="TextBox 67">
                  <a:extLst>
                    <a:ext uri="{FF2B5EF4-FFF2-40B4-BE49-F238E27FC236}">
                      <a16:creationId xmlns:a16="http://schemas.microsoft.com/office/drawing/2014/main" id="{7F2C55AF-A600-4A05-961A-44A24F40EDEA}"/>
                    </a:ext>
                  </a:extLst>
                </p:cNvPr>
                <p:cNvSpPr txBox="1"/>
                <p:nvPr/>
              </p:nvSpPr>
              <p:spPr>
                <a:xfrm>
                  <a:off x="7811027" y="6196780"/>
                  <a:ext cx="430008" cy="369332"/>
                </a:xfrm>
                <a:prstGeom prst="rect">
                  <a:avLst/>
                </a:prstGeom>
                <a:noFill/>
              </p:spPr>
              <p:txBody>
                <a:bodyPr wrap="square" rtlCol="0">
                  <a:spAutoFit/>
                </a:bodyPr>
                <a:lstStyle/>
                <a:p>
                  <a:r>
                    <a:rPr lang="en-GB" dirty="0">
                      <a:solidFill>
                        <a:schemeClr val="tx2"/>
                      </a:solidFill>
                    </a:rPr>
                    <a:t>4</a:t>
                  </a:r>
                </a:p>
              </p:txBody>
            </p:sp>
            <p:sp>
              <p:nvSpPr>
                <p:cNvPr id="69" name="TextBox 68">
                  <a:extLst>
                    <a:ext uri="{FF2B5EF4-FFF2-40B4-BE49-F238E27FC236}">
                      <a16:creationId xmlns:a16="http://schemas.microsoft.com/office/drawing/2014/main" id="{DDF19FD2-9D2A-4017-A0D2-E1D23BF9D9E6}"/>
                    </a:ext>
                  </a:extLst>
                </p:cNvPr>
                <p:cNvSpPr txBox="1"/>
                <p:nvPr/>
              </p:nvSpPr>
              <p:spPr>
                <a:xfrm>
                  <a:off x="8240586" y="6194383"/>
                  <a:ext cx="430008" cy="369332"/>
                </a:xfrm>
                <a:prstGeom prst="rect">
                  <a:avLst/>
                </a:prstGeom>
                <a:noFill/>
              </p:spPr>
              <p:txBody>
                <a:bodyPr wrap="square" rtlCol="0">
                  <a:spAutoFit/>
                </a:bodyPr>
                <a:lstStyle/>
                <a:p>
                  <a:r>
                    <a:rPr lang="en-GB" dirty="0">
                      <a:solidFill>
                        <a:schemeClr val="tx2"/>
                      </a:solidFill>
                    </a:rPr>
                    <a:t>5</a:t>
                  </a:r>
                </a:p>
              </p:txBody>
            </p:sp>
            <p:sp>
              <p:nvSpPr>
                <p:cNvPr id="70" name="TextBox 69">
                  <a:extLst>
                    <a:ext uri="{FF2B5EF4-FFF2-40B4-BE49-F238E27FC236}">
                      <a16:creationId xmlns:a16="http://schemas.microsoft.com/office/drawing/2014/main" id="{AE1BE34B-0347-4F06-A383-0CD5007D0EF6}"/>
                    </a:ext>
                  </a:extLst>
                </p:cNvPr>
                <p:cNvSpPr txBox="1"/>
                <p:nvPr/>
              </p:nvSpPr>
              <p:spPr>
                <a:xfrm>
                  <a:off x="8695626" y="6212273"/>
                  <a:ext cx="430008" cy="369332"/>
                </a:xfrm>
                <a:prstGeom prst="rect">
                  <a:avLst/>
                </a:prstGeom>
                <a:noFill/>
              </p:spPr>
              <p:txBody>
                <a:bodyPr wrap="square" rtlCol="0">
                  <a:spAutoFit/>
                </a:bodyPr>
                <a:lstStyle/>
                <a:p>
                  <a:r>
                    <a:rPr lang="en-GB" dirty="0">
                      <a:solidFill>
                        <a:schemeClr val="tx2"/>
                      </a:solidFill>
                    </a:rPr>
                    <a:t>6</a:t>
                  </a:r>
                </a:p>
              </p:txBody>
            </p:sp>
            <p:sp>
              <p:nvSpPr>
                <p:cNvPr id="71" name="TextBox 70">
                  <a:extLst>
                    <a:ext uri="{FF2B5EF4-FFF2-40B4-BE49-F238E27FC236}">
                      <a16:creationId xmlns:a16="http://schemas.microsoft.com/office/drawing/2014/main" id="{4658E600-6F87-4681-9711-1C8FEFD356C0}"/>
                    </a:ext>
                  </a:extLst>
                </p:cNvPr>
                <p:cNvSpPr txBox="1"/>
                <p:nvPr/>
              </p:nvSpPr>
              <p:spPr>
                <a:xfrm>
                  <a:off x="9137969" y="6200947"/>
                  <a:ext cx="430008" cy="369332"/>
                </a:xfrm>
                <a:prstGeom prst="rect">
                  <a:avLst/>
                </a:prstGeom>
                <a:noFill/>
              </p:spPr>
              <p:txBody>
                <a:bodyPr wrap="square" rtlCol="0">
                  <a:spAutoFit/>
                </a:bodyPr>
                <a:lstStyle/>
                <a:p>
                  <a:r>
                    <a:rPr lang="en-GB" dirty="0">
                      <a:solidFill>
                        <a:schemeClr val="tx2"/>
                      </a:solidFill>
                    </a:rPr>
                    <a:t>7</a:t>
                  </a:r>
                </a:p>
              </p:txBody>
            </p:sp>
            <p:sp>
              <p:nvSpPr>
                <p:cNvPr id="72" name="TextBox 71">
                  <a:extLst>
                    <a:ext uri="{FF2B5EF4-FFF2-40B4-BE49-F238E27FC236}">
                      <a16:creationId xmlns:a16="http://schemas.microsoft.com/office/drawing/2014/main" id="{FE148E1D-1D79-4BBA-887B-87B8742CEEB6}"/>
                    </a:ext>
                  </a:extLst>
                </p:cNvPr>
                <p:cNvSpPr txBox="1"/>
                <p:nvPr/>
              </p:nvSpPr>
              <p:spPr>
                <a:xfrm>
                  <a:off x="9580761" y="6200567"/>
                  <a:ext cx="430008" cy="369332"/>
                </a:xfrm>
                <a:prstGeom prst="rect">
                  <a:avLst/>
                </a:prstGeom>
                <a:noFill/>
              </p:spPr>
              <p:txBody>
                <a:bodyPr wrap="square" rtlCol="0">
                  <a:spAutoFit/>
                </a:bodyPr>
                <a:lstStyle/>
                <a:p>
                  <a:r>
                    <a:rPr lang="en-GB" dirty="0">
                      <a:solidFill>
                        <a:schemeClr val="tx2"/>
                      </a:solidFill>
                    </a:rPr>
                    <a:t>8</a:t>
                  </a:r>
                </a:p>
              </p:txBody>
            </p:sp>
            <p:sp>
              <p:nvSpPr>
                <p:cNvPr id="73" name="TextBox 72">
                  <a:extLst>
                    <a:ext uri="{FF2B5EF4-FFF2-40B4-BE49-F238E27FC236}">
                      <a16:creationId xmlns:a16="http://schemas.microsoft.com/office/drawing/2014/main" id="{7804D80C-4A24-4E65-8C57-8399CB72CCCF}"/>
                    </a:ext>
                  </a:extLst>
                </p:cNvPr>
                <p:cNvSpPr txBox="1"/>
                <p:nvPr/>
              </p:nvSpPr>
              <p:spPr>
                <a:xfrm>
                  <a:off x="10018031" y="6194383"/>
                  <a:ext cx="430008" cy="369332"/>
                </a:xfrm>
                <a:prstGeom prst="rect">
                  <a:avLst/>
                </a:prstGeom>
                <a:noFill/>
              </p:spPr>
              <p:txBody>
                <a:bodyPr wrap="square" rtlCol="0">
                  <a:spAutoFit/>
                </a:bodyPr>
                <a:lstStyle/>
                <a:p>
                  <a:r>
                    <a:rPr lang="en-GB" dirty="0">
                      <a:solidFill>
                        <a:schemeClr val="tx2"/>
                      </a:solidFill>
                    </a:rPr>
                    <a:t>9</a:t>
                  </a:r>
                </a:p>
              </p:txBody>
            </p:sp>
            <p:sp>
              <p:nvSpPr>
                <p:cNvPr id="74" name="TextBox 73">
                  <a:extLst>
                    <a:ext uri="{FF2B5EF4-FFF2-40B4-BE49-F238E27FC236}">
                      <a16:creationId xmlns:a16="http://schemas.microsoft.com/office/drawing/2014/main" id="{ACEE1E98-AB71-466F-8D41-3DA19E6FFE7C}"/>
                    </a:ext>
                  </a:extLst>
                </p:cNvPr>
                <p:cNvSpPr txBox="1"/>
                <p:nvPr/>
              </p:nvSpPr>
              <p:spPr>
                <a:xfrm>
                  <a:off x="10391350" y="6194383"/>
                  <a:ext cx="430008" cy="369332"/>
                </a:xfrm>
                <a:prstGeom prst="rect">
                  <a:avLst/>
                </a:prstGeom>
                <a:noFill/>
              </p:spPr>
              <p:txBody>
                <a:bodyPr wrap="square" rtlCol="0">
                  <a:spAutoFit/>
                </a:bodyPr>
                <a:lstStyle/>
                <a:p>
                  <a:r>
                    <a:rPr lang="en-GB" dirty="0">
                      <a:solidFill>
                        <a:schemeClr val="tx2"/>
                      </a:solidFill>
                    </a:rPr>
                    <a:t>10</a:t>
                  </a:r>
                </a:p>
              </p:txBody>
            </p:sp>
            <p:sp>
              <p:nvSpPr>
                <p:cNvPr id="75" name="TextBox 74">
                  <a:extLst>
                    <a:ext uri="{FF2B5EF4-FFF2-40B4-BE49-F238E27FC236}">
                      <a16:creationId xmlns:a16="http://schemas.microsoft.com/office/drawing/2014/main" id="{89F740B9-B018-4DA4-8C9A-CF4C8C32747C}"/>
                    </a:ext>
                  </a:extLst>
                </p:cNvPr>
                <p:cNvSpPr txBox="1"/>
                <p:nvPr/>
              </p:nvSpPr>
              <p:spPr>
                <a:xfrm>
                  <a:off x="6039727" y="6212273"/>
                  <a:ext cx="430008" cy="369332"/>
                </a:xfrm>
                <a:prstGeom prst="rect">
                  <a:avLst/>
                </a:prstGeom>
                <a:noFill/>
              </p:spPr>
              <p:txBody>
                <a:bodyPr wrap="square" rtlCol="0">
                  <a:spAutoFit/>
                </a:bodyPr>
                <a:lstStyle/>
                <a:p>
                  <a:r>
                    <a:rPr lang="en-GB" dirty="0">
                      <a:solidFill>
                        <a:schemeClr val="tx2"/>
                      </a:solidFill>
                    </a:rPr>
                    <a:t>0</a:t>
                  </a:r>
                </a:p>
              </p:txBody>
            </p:sp>
            <p:sp>
              <p:nvSpPr>
                <p:cNvPr id="76" name="TextBox 75">
                  <a:extLst>
                    <a:ext uri="{FF2B5EF4-FFF2-40B4-BE49-F238E27FC236}">
                      <a16:creationId xmlns:a16="http://schemas.microsoft.com/office/drawing/2014/main" id="{830A3330-C6B3-48B7-B412-0BFCC209D5A7}"/>
                    </a:ext>
                  </a:extLst>
                </p:cNvPr>
                <p:cNvSpPr txBox="1"/>
                <p:nvPr/>
              </p:nvSpPr>
              <p:spPr>
                <a:xfrm>
                  <a:off x="1466904" y="6200068"/>
                  <a:ext cx="568863" cy="369332"/>
                </a:xfrm>
                <a:prstGeom prst="rect">
                  <a:avLst/>
                </a:prstGeom>
                <a:noFill/>
              </p:spPr>
              <p:txBody>
                <a:bodyPr wrap="square" rtlCol="0">
                  <a:spAutoFit/>
                </a:bodyPr>
                <a:lstStyle/>
                <a:p>
                  <a:r>
                    <a:rPr lang="en-GB" dirty="0">
                      <a:solidFill>
                        <a:schemeClr val="tx2"/>
                      </a:solidFill>
                    </a:rPr>
                    <a:t>-10</a:t>
                  </a:r>
                </a:p>
              </p:txBody>
            </p:sp>
            <p:sp>
              <p:nvSpPr>
                <p:cNvPr id="77" name="TextBox 76">
                  <a:extLst>
                    <a:ext uri="{FF2B5EF4-FFF2-40B4-BE49-F238E27FC236}">
                      <a16:creationId xmlns:a16="http://schemas.microsoft.com/office/drawing/2014/main" id="{4F47A06D-3557-46B5-88C6-10C263C2C3F7}"/>
                    </a:ext>
                  </a:extLst>
                </p:cNvPr>
                <p:cNvSpPr txBox="1"/>
                <p:nvPr/>
              </p:nvSpPr>
              <p:spPr>
                <a:xfrm>
                  <a:off x="2048595" y="6197671"/>
                  <a:ext cx="430008" cy="369332"/>
                </a:xfrm>
                <a:prstGeom prst="rect">
                  <a:avLst/>
                </a:prstGeom>
                <a:noFill/>
              </p:spPr>
              <p:txBody>
                <a:bodyPr wrap="square" rtlCol="0">
                  <a:spAutoFit/>
                </a:bodyPr>
                <a:lstStyle/>
                <a:p>
                  <a:r>
                    <a:rPr lang="en-GB" dirty="0">
                      <a:solidFill>
                        <a:schemeClr val="tx2"/>
                      </a:solidFill>
                    </a:rPr>
                    <a:t>-9</a:t>
                  </a:r>
                </a:p>
              </p:txBody>
            </p:sp>
            <p:sp>
              <p:nvSpPr>
                <p:cNvPr id="78" name="TextBox 77">
                  <a:extLst>
                    <a:ext uri="{FF2B5EF4-FFF2-40B4-BE49-F238E27FC236}">
                      <a16:creationId xmlns:a16="http://schemas.microsoft.com/office/drawing/2014/main" id="{4EB5CFE1-C2EE-4AFF-ACAD-BDCF7E8E258A}"/>
                    </a:ext>
                  </a:extLst>
                </p:cNvPr>
                <p:cNvSpPr txBox="1"/>
                <p:nvPr/>
              </p:nvSpPr>
              <p:spPr>
                <a:xfrm>
                  <a:off x="2491431" y="6195614"/>
                  <a:ext cx="430008" cy="369332"/>
                </a:xfrm>
                <a:prstGeom prst="rect">
                  <a:avLst/>
                </a:prstGeom>
                <a:noFill/>
              </p:spPr>
              <p:txBody>
                <a:bodyPr wrap="square" rtlCol="0">
                  <a:spAutoFit/>
                </a:bodyPr>
                <a:lstStyle/>
                <a:p>
                  <a:r>
                    <a:rPr lang="en-GB" dirty="0">
                      <a:solidFill>
                        <a:schemeClr val="tx2"/>
                      </a:solidFill>
                    </a:rPr>
                    <a:t>-8</a:t>
                  </a:r>
                </a:p>
              </p:txBody>
            </p:sp>
            <p:sp>
              <p:nvSpPr>
                <p:cNvPr id="79" name="TextBox 78">
                  <a:extLst>
                    <a:ext uri="{FF2B5EF4-FFF2-40B4-BE49-F238E27FC236}">
                      <a16:creationId xmlns:a16="http://schemas.microsoft.com/office/drawing/2014/main" id="{35A03822-D045-4E50-9312-3DB8780FAC93}"/>
                    </a:ext>
                  </a:extLst>
                </p:cNvPr>
                <p:cNvSpPr txBox="1"/>
                <p:nvPr/>
              </p:nvSpPr>
              <p:spPr>
                <a:xfrm>
                  <a:off x="2934223" y="6195614"/>
                  <a:ext cx="430008" cy="369332"/>
                </a:xfrm>
                <a:prstGeom prst="rect">
                  <a:avLst/>
                </a:prstGeom>
                <a:noFill/>
              </p:spPr>
              <p:txBody>
                <a:bodyPr wrap="square" rtlCol="0">
                  <a:spAutoFit/>
                </a:bodyPr>
                <a:lstStyle/>
                <a:p>
                  <a:r>
                    <a:rPr lang="en-GB" dirty="0">
                      <a:solidFill>
                        <a:schemeClr val="tx2"/>
                      </a:solidFill>
                    </a:rPr>
                    <a:t>-7</a:t>
                  </a:r>
                </a:p>
              </p:txBody>
            </p:sp>
            <p:sp>
              <p:nvSpPr>
                <p:cNvPr id="80" name="TextBox 79">
                  <a:extLst>
                    <a:ext uri="{FF2B5EF4-FFF2-40B4-BE49-F238E27FC236}">
                      <a16:creationId xmlns:a16="http://schemas.microsoft.com/office/drawing/2014/main" id="{B09909B3-816F-4442-9781-F6192463379C}"/>
                    </a:ext>
                  </a:extLst>
                </p:cNvPr>
                <p:cNvSpPr txBox="1"/>
                <p:nvPr/>
              </p:nvSpPr>
              <p:spPr>
                <a:xfrm>
                  <a:off x="3363782" y="6193217"/>
                  <a:ext cx="430008" cy="369332"/>
                </a:xfrm>
                <a:prstGeom prst="rect">
                  <a:avLst/>
                </a:prstGeom>
                <a:noFill/>
              </p:spPr>
              <p:txBody>
                <a:bodyPr wrap="square" rtlCol="0">
                  <a:spAutoFit/>
                </a:bodyPr>
                <a:lstStyle/>
                <a:p>
                  <a:r>
                    <a:rPr lang="en-GB" dirty="0">
                      <a:solidFill>
                        <a:schemeClr val="tx2"/>
                      </a:solidFill>
                    </a:rPr>
                    <a:t>-6</a:t>
                  </a:r>
                </a:p>
              </p:txBody>
            </p:sp>
            <p:sp>
              <p:nvSpPr>
                <p:cNvPr id="81" name="TextBox 80">
                  <a:extLst>
                    <a:ext uri="{FF2B5EF4-FFF2-40B4-BE49-F238E27FC236}">
                      <a16:creationId xmlns:a16="http://schemas.microsoft.com/office/drawing/2014/main" id="{21BD147A-A59A-46CD-A91B-122BF545C885}"/>
                    </a:ext>
                  </a:extLst>
                </p:cNvPr>
                <p:cNvSpPr txBox="1"/>
                <p:nvPr/>
              </p:nvSpPr>
              <p:spPr>
                <a:xfrm>
                  <a:off x="3818822" y="6211107"/>
                  <a:ext cx="430008" cy="369332"/>
                </a:xfrm>
                <a:prstGeom prst="rect">
                  <a:avLst/>
                </a:prstGeom>
                <a:noFill/>
              </p:spPr>
              <p:txBody>
                <a:bodyPr wrap="square" rtlCol="0">
                  <a:spAutoFit/>
                </a:bodyPr>
                <a:lstStyle/>
                <a:p>
                  <a:r>
                    <a:rPr lang="en-GB" dirty="0">
                      <a:solidFill>
                        <a:schemeClr val="tx2"/>
                      </a:solidFill>
                    </a:rPr>
                    <a:t>-5</a:t>
                  </a:r>
                </a:p>
              </p:txBody>
            </p:sp>
            <p:sp>
              <p:nvSpPr>
                <p:cNvPr id="82" name="TextBox 81">
                  <a:extLst>
                    <a:ext uri="{FF2B5EF4-FFF2-40B4-BE49-F238E27FC236}">
                      <a16:creationId xmlns:a16="http://schemas.microsoft.com/office/drawing/2014/main" id="{CE14E546-34AF-4567-B78B-2B69CA6DC71F}"/>
                    </a:ext>
                  </a:extLst>
                </p:cNvPr>
                <p:cNvSpPr txBox="1"/>
                <p:nvPr/>
              </p:nvSpPr>
              <p:spPr>
                <a:xfrm>
                  <a:off x="4261165" y="6199781"/>
                  <a:ext cx="430008" cy="369332"/>
                </a:xfrm>
                <a:prstGeom prst="rect">
                  <a:avLst/>
                </a:prstGeom>
                <a:noFill/>
              </p:spPr>
              <p:txBody>
                <a:bodyPr wrap="square" rtlCol="0">
                  <a:spAutoFit/>
                </a:bodyPr>
                <a:lstStyle/>
                <a:p>
                  <a:r>
                    <a:rPr lang="en-GB" dirty="0">
                      <a:solidFill>
                        <a:schemeClr val="tx2"/>
                      </a:solidFill>
                    </a:rPr>
                    <a:t>-4</a:t>
                  </a:r>
                </a:p>
              </p:txBody>
            </p:sp>
            <p:sp>
              <p:nvSpPr>
                <p:cNvPr id="83" name="TextBox 82">
                  <a:extLst>
                    <a:ext uri="{FF2B5EF4-FFF2-40B4-BE49-F238E27FC236}">
                      <a16:creationId xmlns:a16="http://schemas.microsoft.com/office/drawing/2014/main" id="{73EB7E6C-9310-4610-A7D2-4325838DFFD4}"/>
                    </a:ext>
                  </a:extLst>
                </p:cNvPr>
                <p:cNvSpPr txBox="1"/>
                <p:nvPr/>
              </p:nvSpPr>
              <p:spPr>
                <a:xfrm>
                  <a:off x="4703957" y="6199401"/>
                  <a:ext cx="430008" cy="369332"/>
                </a:xfrm>
                <a:prstGeom prst="rect">
                  <a:avLst/>
                </a:prstGeom>
                <a:noFill/>
              </p:spPr>
              <p:txBody>
                <a:bodyPr wrap="square" rtlCol="0">
                  <a:spAutoFit/>
                </a:bodyPr>
                <a:lstStyle/>
                <a:p>
                  <a:r>
                    <a:rPr lang="en-GB" dirty="0">
                      <a:solidFill>
                        <a:schemeClr val="tx2"/>
                      </a:solidFill>
                    </a:rPr>
                    <a:t>-3</a:t>
                  </a:r>
                </a:p>
              </p:txBody>
            </p:sp>
            <p:sp>
              <p:nvSpPr>
                <p:cNvPr id="84" name="TextBox 83">
                  <a:extLst>
                    <a:ext uri="{FF2B5EF4-FFF2-40B4-BE49-F238E27FC236}">
                      <a16:creationId xmlns:a16="http://schemas.microsoft.com/office/drawing/2014/main" id="{72A9CB82-D6C5-472B-83D9-FFCBD3C961C6}"/>
                    </a:ext>
                  </a:extLst>
                </p:cNvPr>
                <p:cNvSpPr txBox="1"/>
                <p:nvPr/>
              </p:nvSpPr>
              <p:spPr>
                <a:xfrm>
                  <a:off x="5141227" y="6193217"/>
                  <a:ext cx="430008" cy="369332"/>
                </a:xfrm>
                <a:prstGeom prst="rect">
                  <a:avLst/>
                </a:prstGeom>
                <a:noFill/>
              </p:spPr>
              <p:txBody>
                <a:bodyPr wrap="square" rtlCol="0">
                  <a:spAutoFit/>
                </a:bodyPr>
                <a:lstStyle/>
                <a:p>
                  <a:r>
                    <a:rPr lang="en-GB" dirty="0">
                      <a:solidFill>
                        <a:schemeClr val="tx2"/>
                      </a:solidFill>
                    </a:rPr>
                    <a:t>-2</a:t>
                  </a:r>
                </a:p>
              </p:txBody>
            </p:sp>
            <p:sp>
              <p:nvSpPr>
                <p:cNvPr id="85" name="TextBox 84">
                  <a:extLst>
                    <a:ext uri="{FF2B5EF4-FFF2-40B4-BE49-F238E27FC236}">
                      <a16:creationId xmlns:a16="http://schemas.microsoft.com/office/drawing/2014/main" id="{B468B4C1-F714-44A8-92FE-9B0A17154C56}"/>
                    </a:ext>
                  </a:extLst>
                </p:cNvPr>
                <p:cNvSpPr txBox="1"/>
                <p:nvPr/>
              </p:nvSpPr>
              <p:spPr>
                <a:xfrm>
                  <a:off x="5547968" y="6203633"/>
                  <a:ext cx="430008" cy="369332"/>
                </a:xfrm>
                <a:prstGeom prst="rect">
                  <a:avLst/>
                </a:prstGeom>
                <a:noFill/>
              </p:spPr>
              <p:txBody>
                <a:bodyPr wrap="square" rtlCol="0">
                  <a:spAutoFit/>
                </a:bodyPr>
                <a:lstStyle/>
                <a:p>
                  <a:r>
                    <a:rPr lang="en-GB" dirty="0">
                      <a:solidFill>
                        <a:schemeClr val="tx2"/>
                      </a:solidFill>
                    </a:rPr>
                    <a:t>-1</a:t>
                  </a:r>
                </a:p>
              </p:txBody>
            </p:sp>
          </p:grpSp>
        </p:grpSp>
      </p:grpSp>
      <p:pic>
        <p:nvPicPr>
          <p:cNvPr id="47" name="Picture 46">
            <a:extLst>
              <a:ext uri="{FF2B5EF4-FFF2-40B4-BE49-F238E27FC236}">
                <a16:creationId xmlns:a16="http://schemas.microsoft.com/office/drawing/2014/main" id="{62ADDCCA-D2CF-494D-BCC3-058EF93B02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54096" y="222485"/>
            <a:ext cx="1299108" cy="964684"/>
          </a:xfrm>
          <a:prstGeom prst="rect">
            <a:avLst/>
          </a:prstGeom>
        </p:spPr>
      </p:pic>
    </p:spTree>
    <p:extLst>
      <p:ext uri="{BB962C8B-B14F-4D97-AF65-F5344CB8AC3E}">
        <p14:creationId xmlns:p14="http://schemas.microsoft.com/office/powerpoint/2010/main" val="1544968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标题 57345"/>
          <p:cNvSpPr>
            <a:spLocks noGrp="1" noChangeArrowheads="1"/>
          </p:cNvSpPr>
          <p:nvPr>
            <p:ph type="title"/>
          </p:nvPr>
        </p:nvSpPr>
        <p:spPr>
          <a:xfrm>
            <a:off x="316328" y="284085"/>
            <a:ext cx="10336876" cy="1054386"/>
          </a:xfrm>
        </p:spPr>
        <p:txBody>
          <a:bodyPr>
            <a:normAutofit/>
          </a:bodyPr>
          <a:lstStyle/>
          <a:p>
            <a:pPr eaLnBrk="1" hangingPunct="1"/>
            <a:r>
              <a:rPr lang="en-GB" altLang="zh-CN" dirty="0">
                <a:solidFill>
                  <a:srgbClr val="C00000"/>
                </a:solidFill>
              </a:rPr>
              <a:t>Task 4 - answers</a:t>
            </a:r>
            <a:endParaRPr lang="zh-CN" altLang="en-US" dirty="0">
              <a:solidFill>
                <a:srgbClr val="C00000"/>
              </a:solidFill>
            </a:endParaRPr>
          </a:p>
        </p:txBody>
      </p:sp>
      <p:sp>
        <p:nvSpPr>
          <p:cNvPr id="10" name="TextBox 9">
            <a:extLst>
              <a:ext uri="{FF2B5EF4-FFF2-40B4-BE49-F238E27FC236}">
                <a16:creationId xmlns:a16="http://schemas.microsoft.com/office/drawing/2014/main" id="{04CE7FFC-72BF-48A4-9817-38A1DA5DB9C1}"/>
              </a:ext>
            </a:extLst>
          </p:cNvPr>
          <p:cNvSpPr txBox="1"/>
          <p:nvPr/>
        </p:nvSpPr>
        <p:spPr>
          <a:xfrm>
            <a:off x="574800" y="1459527"/>
            <a:ext cx="5303520" cy="3539430"/>
          </a:xfrm>
          <a:prstGeom prst="rect">
            <a:avLst/>
          </a:prstGeom>
          <a:noFill/>
        </p:spPr>
        <p:txBody>
          <a:bodyPr wrap="square" rtlCol="0">
            <a:spAutoFit/>
          </a:bodyPr>
          <a:lstStyle/>
          <a:p>
            <a:endParaRPr lang="en-GB" sz="2800" dirty="0"/>
          </a:p>
          <a:p>
            <a:endParaRPr lang="en-GB" sz="2800" dirty="0"/>
          </a:p>
          <a:p>
            <a:r>
              <a:rPr lang="en-GB" sz="2800" dirty="0"/>
              <a:t>Vertex A = (-6, 1)</a:t>
            </a:r>
          </a:p>
          <a:p>
            <a:endParaRPr lang="en-GB" sz="2800" dirty="0"/>
          </a:p>
          <a:p>
            <a:r>
              <a:rPr lang="en-GB" sz="2800" dirty="0"/>
              <a:t>Vertex B = (2, 9)</a:t>
            </a:r>
          </a:p>
          <a:p>
            <a:endParaRPr lang="en-GB" sz="2800" dirty="0"/>
          </a:p>
          <a:p>
            <a:r>
              <a:rPr lang="en-GB" sz="2800" dirty="0"/>
              <a:t>Find out in the next slide for the correct position of the square.</a:t>
            </a:r>
          </a:p>
        </p:txBody>
      </p:sp>
      <p:sp>
        <p:nvSpPr>
          <p:cNvPr id="2" name="Rectangle 1">
            <a:extLst>
              <a:ext uri="{FF2B5EF4-FFF2-40B4-BE49-F238E27FC236}">
                <a16:creationId xmlns:a16="http://schemas.microsoft.com/office/drawing/2014/main" id="{258A9852-C8AA-4E6E-A98F-01A85FEBA2F6}"/>
              </a:ext>
            </a:extLst>
          </p:cNvPr>
          <p:cNvSpPr/>
          <p:nvPr/>
        </p:nvSpPr>
        <p:spPr>
          <a:xfrm>
            <a:off x="7091680" y="1855311"/>
            <a:ext cx="3759200" cy="375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D978D5F2-E8EE-4F75-900C-80A765A67D4A}"/>
              </a:ext>
            </a:extLst>
          </p:cNvPr>
          <p:cNvSpPr txBox="1"/>
          <p:nvPr/>
        </p:nvSpPr>
        <p:spPr>
          <a:xfrm>
            <a:off x="6553201" y="1412225"/>
            <a:ext cx="918808" cy="369332"/>
          </a:xfrm>
          <a:prstGeom prst="rect">
            <a:avLst/>
          </a:prstGeom>
          <a:noFill/>
        </p:spPr>
        <p:txBody>
          <a:bodyPr wrap="square" rtlCol="0">
            <a:spAutoFit/>
          </a:bodyPr>
          <a:lstStyle/>
          <a:p>
            <a:pPr algn="ctr"/>
            <a:r>
              <a:rPr lang="en-GB" dirty="0">
                <a:solidFill>
                  <a:srgbClr val="C00000"/>
                </a:solidFill>
              </a:rPr>
              <a:t>(-6, 9)</a:t>
            </a:r>
          </a:p>
        </p:txBody>
      </p:sp>
      <p:sp>
        <p:nvSpPr>
          <p:cNvPr id="23" name="TextBox 22">
            <a:extLst>
              <a:ext uri="{FF2B5EF4-FFF2-40B4-BE49-F238E27FC236}">
                <a16:creationId xmlns:a16="http://schemas.microsoft.com/office/drawing/2014/main" id="{E836FB10-92AA-42A4-AAE7-F112FE80E119}"/>
              </a:ext>
            </a:extLst>
          </p:cNvPr>
          <p:cNvSpPr txBox="1"/>
          <p:nvPr/>
        </p:nvSpPr>
        <p:spPr>
          <a:xfrm>
            <a:off x="10653204" y="5614511"/>
            <a:ext cx="918808" cy="369332"/>
          </a:xfrm>
          <a:prstGeom prst="rect">
            <a:avLst/>
          </a:prstGeom>
          <a:noFill/>
        </p:spPr>
        <p:txBody>
          <a:bodyPr wrap="square" rtlCol="0">
            <a:spAutoFit/>
          </a:bodyPr>
          <a:lstStyle/>
          <a:p>
            <a:pPr algn="ctr"/>
            <a:r>
              <a:rPr lang="en-GB" dirty="0">
                <a:solidFill>
                  <a:srgbClr val="C00000"/>
                </a:solidFill>
              </a:rPr>
              <a:t>(2, 1)</a:t>
            </a:r>
          </a:p>
        </p:txBody>
      </p:sp>
      <p:sp>
        <p:nvSpPr>
          <p:cNvPr id="24" name="TextBox 23">
            <a:extLst>
              <a:ext uri="{FF2B5EF4-FFF2-40B4-BE49-F238E27FC236}">
                <a16:creationId xmlns:a16="http://schemas.microsoft.com/office/drawing/2014/main" id="{9B7CC113-2884-47DB-91FF-0A59140B5312}"/>
              </a:ext>
            </a:extLst>
          </p:cNvPr>
          <p:cNvSpPr txBox="1"/>
          <p:nvPr/>
        </p:nvSpPr>
        <p:spPr>
          <a:xfrm>
            <a:off x="6492511" y="5365099"/>
            <a:ext cx="918808" cy="646331"/>
          </a:xfrm>
          <a:prstGeom prst="rect">
            <a:avLst/>
          </a:prstGeom>
          <a:noFill/>
        </p:spPr>
        <p:txBody>
          <a:bodyPr wrap="square" rtlCol="0">
            <a:spAutoFit/>
          </a:bodyPr>
          <a:lstStyle/>
          <a:p>
            <a:pPr algn="ctr"/>
            <a:r>
              <a:rPr lang="en-GB" sz="3600" b="1" dirty="0">
                <a:solidFill>
                  <a:srgbClr val="C00000"/>
                </a:solidFill>
              </a:rPr>
              <a:t>A</a:t>
            </a:r>
            <a:endParaRPr lang="en-GB" b="1" dirty="0">
              <a:solidFill>
                <a:srgbClr val="C00000"/>
              </a:solidFill>
            </a:endParaRPr>
          </a:p>
        </p:txBody>
      </p:sp>
      <p:sp>
        <p:nvSpPr>
          <p:cNvPr id="25" name="TextBox 24">
            <a:extLst>
              <a:ext uri="{FF2B5EF4-FFF2-40B4-BE49-F238E27FC236}">
                <a16:creationId xmlns:a16="http://schemas.microsoft.com/office/drawing/2014/main" id="{35E2CBF7-A6D9-47B7-B164-1BADFADB9726}"/>
              </a:ext>
            </a:extLst>
          </p:cNvPr>
          <p:cNvSpPr txBox="1"/>
          <p:nvPr/>
        </p:nvSpPr>
        <p:spPr>
          <a:xfrm>
            <a:off x="10531241" y="1338471"/>
            <a:ext cx="918808" cy="646331"/>
          </a:xfrm>
          <a:prstGeom prst="rect">
            <a:avLst/>
          </a:prstGeom>
          <a:noFill/>
        </p:spPr>
        <p:txBody>
          <a:bodyPr wrap="square" rtlCol="0">
            <a:spAutoFit/>
          </a:bodyPr>
          <a:lstStyle/>
          <a:p>
            <a:pPr algn="ctr"/>
            <a:r>
              <a:rPr lang="en-GB" sz="3600" b="1" dirty="0">
                <a:solidFill>
                  <a:srgbClr val="C00000"/>
                </a:solidFill>
              </a:rPr>
              <a:t>B</a:t>
            </a:r>
            <a:endParaRPr lang="en-GB" b="1" dirty="0">
              <a:solidFill>
                <a:srgbClr val="C00000"/>
              </a:solidFill>
            </a:endParaRPr>
          </a:p>
        </p:txBody>
      </p:sp>
      <p:sp>
        <p:nvSpPr>
          <p:cNvPr id="9" name="TextBox 8">
            <a:extLst>
              <a:ext uri="{FF2B5EF4-FFF2-40B4-BE49-F238E27FC236}">
                <a16:creationId xmlns:a16="http://schemas.microsoft.com/office/drawing/2014/main" id="{8840A5E8-F0BF-47B9-8CFC-4F0563B5360C}"/>
              </a:ext>
            </a:extLst>
          </p:cNvPr>
          <p:cNvSpPr txBox="1"/>
          <p:nvPr/>
        </p:nvSpPr>
        <p:spPr>
          <a:xfrm>
            <a:off x="6492511" y="5875377"/>
            <a:ext cx="918808" cy="369332"/>
          </a:xfrm>
          <a:prstGeom prst="rect">
            <a:avLst/>
          </a:prstGeom>
          <a:noFill/>
        </p:spPr>
        <p:txBody>
          <a:bodyPr wrap="square" rtlCol="0">
            <a:spAutoFit/>
          </a:bodyPr>
          <a:lstStyle/>
          <a:p>
            <a:pPr algn="ctr"/>
            <a:r>
              <a:rPr lang="en-GB" dirty="0">
                <a:solidFill>
                  <a:srgbClr val="C00000"/>
                </a:solidFill>
              </a:rPr>
              <a:t>(-6, 1)</a:t>
            </a:r>
          </a:p>
        </p:txBody>
      </p:sp>
      <p:sp>
        <p:nvSpPr>
          <p:cNvPr id="11" name="TextBox 10">
            <a:extLst>
              <a:ext uri="{FF2B5EF4-FFF2-40B4-BE49-F238E27FC236}">
                <a16:creationId xmlns:a16="http://schemas.microsoft.com/office/drawing/2014/main" id="{F6774606-72EA-444A-A16B-EB5146E64CF2}"/>
              </a:ext>
            </a:extLst>
          </p:cNvPr>
          <p:cNvSpPr txBox="1"/>
          <p:nvPr/>
        </p:nvSpPr>
        <p:spPr>
          <a:xfrm>
            <a:off x="10061449" y="1225113"/>
            <a:ext cx="918808" cy="369332"/>
          </a:xfrm>
          <a:prstGeom prst="rect">
            <a:avLst/>
          </a:prstGeom>
          <a:noFill/>
        </p:spPr>
        <p:txBody>
          <a:bodyPr wrap="square" rtlCol="0">
            <a:spAutoFit/>
          </a:bodyPr>
          <a:lstStyle/>
          <a:p>
            <a:pPr algn="ctr"/>
            <a:r>
              <a:rPr lang="en-GB" dirty="0">
                <a:solidFill>
                  <a:srgbClr val="C00000"/>
                </a:solidFill>
              </a:rPr>
              <a:t>(2, 9)</a:t>
            </a:r>
          </a:p>
        </p:txBody>
      </p:sp>
      <p:pic>
        <p:nvPicPr>
          <p:cNvPr id="12" name="Picture 11">
            <a:extLst>
              <a:ext uri="{FF2B5EF4-FFF2-40B4-BE49-F238E27FC236}">
                <a16:creationId xmlns:a16="http://schemas.microsoft.com/office/drawing/2014/main" id="{630B34BA-5EA8-46E1-8C03-13DD307E21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4096" y="222485"/>
            <a:ext cx="1299108" cy="964684"/>
          </a:xfrm>
          <a:prstGeom prst="rect">
            <a:avLst/>
          </a:prstGeom>
        </p:spPr>
      </p:pic>
    </p:spTree>
    <p:extLst>
      <p:ext uri="{BB962C8B-B14F-4D97-AF65-F5344CB8AC3E}">
        <p14:creationId xmlns:p14="http://schemas.microsoft.com/office/powerpoint/2010/main" val="3999811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wipe(down)">
                                      <p:cBhvr>
                                        <p:cTn id="7" dur="500"/>
                                        <p:tgtEl>
                                          <p:spTgt spid="1536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wipe(down)">
                                      <p:cBhvr>
                                        <p:cTn id="12" dur="500"/>
                                        <p:tgtEl>
                                          <p:spTgt spid="10">
                                            <p:txEl>
                                              <p:pRg st="2" end="2"/>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animEffect transition="in" filter="wipe(down)">
                                      <p:cBhvr>
                                        <p:cTn id="15" dur="500"/>
                                        <p:tgtEl>
                                          <p:spTgt spid="10">
                                            <p:txEl>
                                              <p:pRg st="4" end="4"/>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10">
                                            <p:txEl>
                                              <p:pRg st="6" end="6"/>
                                            </p:txEl>
                                          </p:spTgt>
                                        </p:tgtEl>
                                        <p:attrNameLst>
                                          <p:attrName>style.visibility</p:attrName>
                                        </p:attrNameLst>
                                      </p:cBhvr>
                                      <p:to>
                                        <p:strVal val="visible"/>
                                      </p:to>
                                    </p:set>
                                    <p:animEffect transition="in" filter="wipe(down)">
                                      <p:cBhvr>
                                        <p:cTn id="18" dur="500"/>
                                        <p:tgtEl>
                                          <p:spTgt spid="10">
                                            <p:txEl>
                                              <p:pRg st="6" end="6"/>
                                            </p:txEl>
                                          </p:spTgt>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p:bldP spid="9" grpId="0"/>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标题 57345"/>
          <p:cNvSpPr>
            <a:spLocks noGrp="1" noChangeArrowheads="1"/>
          </p:cNvSpPr>
          <p:nvPr>
            <p:ph type="title"/>
          </p:nvPr>
        </p:nvSpPr>
        <p:spPr>
          <a:xfrm>
            <a:off x="316328" y="284085"/>
            <a:ext cx="10336876" cy="1054386"/>
          </a:xfrm>
        </p:spPr>
        <p:txBody>
          <a:bodyPr>
            <a:normAutofit/>
          </a:bodyPr>
          <a:lstStyle/>
          <a:p>
            <a:r>
              <a:rPr lang="en-GB" altLang="zh-CN" dirty="0">
                <a:solidFill>
                  <a:srgbClr val="C00000"/>
                </a:solidFill>
              </a:rPr>
              <a:t>Task 4 - answers</a:t>
            </a:r>
            <a:endParaRPr lang="zh-CN" altLang="en-US" dirty="0">
              <a:solidFill>
                <a:srgbClr val="C00000"/>
              </a:solidFill>
            </a:endParaRPr>
          </a:p>
        </p:txBody>
      </p:sp>
      <p:grpSp>
        <p:nvGrpSpPr>
          <p:cNvPr id="28" name="Group 27">
            <a:extLst>
              <a:ext uri="{FF2B5EF4-FFF2-40B4-BE49-F238E27FC236}">
                <a16:creationId xmlns:a16="http://schemas.microsoft.com/office/drawing/2014/main" id="{8FB7DFA6-9076-4AB6-95B4-AD8A7D7D1056}"/>
              </a:ext>
            </a:extLst>
          </p:cNvPr>
          <p:cNvGrpSpPr/>
          <p:nvPr/>
        </p:nvGrpSpPr>
        <p:grpSpPr>
          <a:xfrm>
            <a:off x="1121774" y="1051295"/>
            <a:ext cx="10259617" cy="5273520"/>
            <a:chOff x="1466904" y="1308085"/>
            <a:chExt cx="10259617" cy="5273520"/>
          </a:xfrm>
        </p:grpSpPr>
        <p:grpSp>
          <p:nvGrpSpPr>
            <p:cNvPr id="29" name="Group 28">
              <a:extLst>
                <a:ext uri="{FF2B5EF4-FFF2-40B4-BE49-F238E27FC236}">
                  <a16:creationId xmlns:a16="http://schemas.microsoft.com/office/drawing/2014/main" id="{D4755C20-278D-4E0B-AD7F-48CC6F3E895B}"/>
                </a:ext>
              </a:extLst>
            </p:cNvPr>
            <p:cNvGrpSpPr/>
            <p:nvPr/>
          </p:nvGrpSpPr>
          <p:grpSpPr>
            <a:xfrm>
              <a:off x="1639180" y="1615399"/>
              <a:ext cx="4335339" cy="4632759"/>
              <a:chOff x="1639180" y="1615399"/>
              <a:chExt cx="4335339" cy="4632759"/>
            </a:xfrm>
          </p:grpSpPr>
          <p:pic>
            <p:nvPicPr>
              <p:cNvPr id="90" name="Picture 2" descr="Image result for square paper">
                <a:extLst>
                  <a:ext uri="{FF2B5EF4-FFF2-40B4-BE49-F238E27FC236}">
                    <a16:creationId xmlns:a16="http://schemas.microsoft.com/office/drawing/2014/main" id="{453E3A97-E113-49DB-BCE4-5442068B05B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877"/>
              <a:stretch/>
            </p:blipFill>
            <p:spPr bwMode="auto">
              <a:xfrm rot="5400000">
                <a:off x="1932651" y="2206291"/>
                <a:ext cx="3752057" cy="4331678"/>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2" descr="Image result for square paper">
                <a:extLst>
                  <a:ext uri="{FF2B5EF4-FFF2-40B4-BE49-F238E27FC236}">
                    <a16:creationId xmlns:a16="http://schemas.microsoft.com/office/drawing/2014/main" id="{11058A98-7056-46CC-BB49-6EE5ECAB976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877"/>
              <a:stretch/>
            </p:blipFill>
            <p:spPr bwMode="auto">
              <a:xfrm rot="5400000">
                <a:off x="1928990" y="1325589"/>
                <a:ext cx="3752057" cy="433167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0" name="Group 29">
              <a:extLst>
                <a:ext uri="{FF2B5EF4-FFF2-40B4-BE49-F238E27FC236}">
                  <a16:creationId xmlns:a16="http://schemas.microsoft.com/office/drawing/2014/main" id="{BFF00524-12A7-4CE8-9C5A-D516B7E435A0}"/>
                </a:ext>
              </a:extLst>
            </p:cNvPr>
            <p:cNvGrpSpPr/>
            <p:nvPr/>
          </p:nvGrpSpPr>
          <p:grpSpPr>
            <a:xfrm>
              <a:off x="1466904" y="1308085"/>
              <a:ext cx="10259617" cy="5273520"/>
              <a:chOff x="1466904" y="1308085"/>
              <a:chExt cx="10259617" cy="5273520"/>
            </a:xfrm>
          </p:grpSpPr>
          <p:grpSp>
            <p:nvGrpSpPr>
              <p:cNvPr id="31" name="Group 30">
                <a:extLst>
                  <a:ext uri="{FF2B5EF4-FFF2-40B4-BE49-F238E27FC236}">
                    <a16:creationId xmlns:a16="http://schemas.microsoft.com/office/drawing/2014/main" id="{EE7784F6-6C71-4FA3-A39C-D7BD2F2E5AA4}"/>
                  </a:ext>
                </a:extLst>
              </p:cNvPr>
              <p:cNvGrpSpPr/>
              <p:nvPr/>
            </p:nvGrpSpPr>
            <p:grpSpPr>
              <a:xfrm>
                <a:off x="1760343" y="1622802"/>
                <a:ext cx="9074012" cy="4632759"/>
                <a:chOff x="1760343" y="1622802"/>
                <a:chExt cx="9074012" cy="4632759"/>
              </a:xfrm>
            </p:grpSpPr>
            <p:pic>
              <p:nvPicPr>
                <p:cNvPr id="86" name="Picture 2" descr="Image result for square paper">
                  <a:extLst>
                    <a:ext uri="{FF2B5EF4-FFF2-40B4-BE49-F238E27FC236}">
                      <a16:creationId xmlns:a16="http://schemas.microsoft.com/office/drawing/2014/main" id="{168B1CD9-C20B-4B18-A70E-0E3115FA14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6522951" y="1949375"/>
                  <a:ext cx="3752057" cy="4860316"/>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2" descr="Image result for square paper">
                  <a:extLst>
                    <a:ext uri="{FF2B5EF4-FFF2-40B4-BE49-F238E27FC236}">
                      <a16:creationId xmlns:a16="http://schemas.microsoft.com/office/drawing/2014/main" id="{19A9F63C-0070-4FB6-87A6-0519D19487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6528168" y="1068673"/>
                  <a:ext cx="3752057" cy="4860316"/>
                </a:xfrm>
                <a:prstGeom prst="rect">
                  <a:avLst/>
                </a:prstGeom>
                <a:noFill/>
                <a:extLst>
                  <a:ext uri="{909E8E84-426E-40DD-AFC4-6F175D3DCCD1}">
                    <a14:hiddenFill xmlns:a14="http://schemas.microsoft.com/office/drawing/2010/main">
                      <a:solidFill>
                        <a:srgbClr val="FFFFFF"/>
                      </a:solidFill>
                    </a14:hiddenFill>
                  </a:ext>
                </a:extLst>
              </p:spPr>
            </p:pic>
            <p:cxnSp>
              <p:nvCxnSpPr>
                <p:cNvPr id="88" name="Straight Connector 87">
                  <a:extLst>
                    <a:ext uri="{FF2B5EF4-FFF2-40B4-BE49-F238E27FC236}">
                      <a16:creationId xmlns:a16="http://schemas.microsoft.com/office/drawing/2014/main" id="{61C150A3-E2BA-420F-89A2-DC3CDDD302B8}"/>
                    </a:ext>
                  </a:extLst>
                </p:cNvPr>
                <p:cNvCxnSpPr>
                  <a:cxnSpLocks/>
                </p:cNvCxnSpPr>
                <p:nvPr/>
              </p:nvCxnSpPr>
              <p:spPr>
                <a:xfrm>
                  <a:off x="6195842" y="1748901"/>
                  <a:ext cx="2701" cy="439149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E9184874-3332-485F-8E9B-145F4B82866C}"/>
                    </a:ext>
                  </a:extLst>
                </p:cNvPr>
                <p:cNvCxnSpPr>
                  <a:cxnSpLocks/>
                </p:cNvCxnSpPr>
                <p:nvPr/>
              </p:nvCxnSpPr>
              <p:spPr>
                <a:xfrm flipH="1" flipV="1">
                  <a:off x="1760343" y="6119407"/>
                  <a:ext cx="8866341" cy="613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EB55D42A-1FE1-42EA-B216-04C6E1BA42FE}"/>
                  </a:ext>
                </a:extLst>
              </p:cNvPr>
              <p:cNvGrpSpPr/>
              <p:nvPr/>
            </p:nvGrpSpPr>
            <p:grpSpPr>
              <a:xfrm>
                <a:off x="1466904" y="1308085"/>
                <a:ext cx="10259617" cy="5273520"/>
                <a:chOff x="1466904" y="1308085"/>
                <a:chExt cx="10259617" cy="5273520"/>
              </a:xfrm>
            </p:grpSpPr>
            <p:sp>
              <p:nvSpPr>
                <p:cNvPr id="33" name="TextBox 32">
                  <a:extLst>
                    <a:ext uri="{FF2B5EF4-FFF2-40B4-BE49-F238E27FC236}">
                      <a16:creationId xmlns:a16="http://schemas.microsoft.com/office/drawing/2014/main" id="{8453C04A-9465-4ECA-B551-987658F60686}"/>
                    </a:ext>
                  </a:extLst>
                </p:cNvPr>
                <p:cNvSpPr txBox="1"/>
                <p:nvPr/>
              </p:nvSpPr>
              <p:spPr>
                <a:xfrm>
                  <a:off x="5854337" y="1308085"/>
                  <a:ext cx="841261" cy="369332"/>
                </a:xfrm>
                <a:prstGeom prst="rect">
                  <a:avLst/>
                </a:prstGeom>
                <a:noFill/>
              </p:spPr>
              <p:txBody>
                <a:bodyPr wrap="square" rtlCol="0">
                  <a:spAutoFit/>
                </a:bodyPr>
                <a:lstStyle/>
                <a:p>
                  <a:r>
                    <a:rPr lang="en-GB" dirty="0">
                      <a:solidFill>
                        <a:schemeClr val="tx2"/>
                      </a:solidFill>
                    </a:rPr>
                    <a:t>y-axis</a:t>
                  </a:r>
                </a:p>
              </p:txBody>
            </p:sp>
            <p:sp>
              <p:nvSpPr>
                <p:cNvPr id="34" name="TextBox 33">
                  <a:extLst>
                    <a:ext uri="{FF2B5EF4-FFF2-40B4-BE49-F238E27FC236}">
                      <a16:creationId xmlns:a16="http://schemas.microsoft.com/office/drawing/2014/main" id="{B14A3A95-2A51-42B0-BF2C-FF3C7C606D7D}"/>
                    </a:ext>
                  </a:extLst>
                </p:cNvPr>
                <p:cNvSpPr txBox="1"/>
                <p:nvPr/>
              </p:nvSpPr>
              <p:spPr>
                <a:xfrm>
                  <a:off x="10885260" y="5940875"/>
                  <a:ext cx="841261" cy="369332"/>
                </a:xfrm>
                <a:prstGeom prst="rect">
                  <a:avLst/>
                </a:prstGeom>
                <a:noFill/>
              </p:spPr>
              <p:txBody>
                <a:bodyPr wrap="square" rtlCol="0">
                  <a:spAutoFit/>
                </a:bodyPr>
                <a:lstStyle/>
                <a:p>
                  <a:r>
                    <a:rPr lang="en-GB" dirty="0">
                      <a:solidFill>
                        <a:schemeClr val="tx2"/>
                      </a:solidFill>
                    </a:rPr>
                    <a:t>x-axis</a:t>
                  </a:r>
                </a:p>
              </p:txBody>
            </p:sp>
            <p:sp>
              <p:nvSpPr>
                <p:cNvPr id="35" name="TextBox 34">
                  <a:extLst>
                    <a:ext uri="{FF2B5EF4-FFF2-40B4-BE49-F238E27FC236}">
                      <a16:creationId xmlns:a16="http://schemas.microsoft.com/office/drawing/2014/main" id="{80C189CC-8E1E-4FC9-A8D3-4FDE09DE8824}"/>
                    </a:ext>
                  </a:extLst>
                </p:cNvPr>
                <p:cNvSpPr txBox="1"/>
                <p:nvPr/>
              </p:nvSpPr>
              <p:spPr>
                <a:xfrm>
                  <a:off x="5948045" y="5504440"/>
                  <a:ext cx="430008" cy="369332"/>
                </a:xfrm>
                <a:prstGeom prst="rect">
                  <a:avLst/>
                </a:prstGeom>
                <a:noFill/>
              </p:spPr>
              <p:txBody>
                <a:bodyPr wrap="square" rtlCol="0">
                  <a:spAutoFit/>
                </a:bodyPr>
                <a:lstStyle/>
                <a:p>
                  <a:r>
                    <a:rPr lang="en-GB" dirty="0">
                      <a:solidFill>
                        <a:schemeClr val="tx2"/>
                      </a:solidFill>
                    </a:rPr>
                    <a:t>1</a:t>
                  </a:r>
                </a:p>
              </p:txBody>
            </p:sp>
            <p:sp>
              <p:nvSpPr>
                <p:cNvPr id="36" name="TextBox 35">
                  <a:extLst>
                    <a:ext uri="{FF2B5EF4-FFF2-40B4-BE49-F238E27FC236}">
                      <a16:creationId xmlns:a16="http://schemas.microsoft.com/office/drawing/2014/main" id="{2056A92E-1FAE-42F3-AF38-869B4FC6292D}"/>
                    </a:ext>
                  </a:extLst>
                </p:cNvPr>
                <p:cNvSpPr txBox="1"/>
                <p:nvPr/>
              </p:nvSpPr>
              <p:spPr>
                <a:xfrm>
                  <a:off x="5955218" y="5068005"/>
                  <a:ext cx="430008" cy="369332"/>
                </a:xfrm>
                <a:prstGeom prst="rect">
                  <a:avLst/>
                </a:prstGeom>
                <a:noFill/>
              </p:spPr>
              <p:txBody>
                <a:bodyPr wrap="square" rtlCol="0">
                  <a:spAutoFit/>
                </a:bodyPr>
                <a:lstStyle/>
                <a:p>
                  <a:r>
                    <a:rPr lang="en-GB" dirty="0">
                      <a:solidFill>
                        <a:schemeClr val="tx2"/>
                      </a:solidFill>
                    </a:rPr>
                    <a:t>2</a:t>
                  </a:r>
                </a:p>
              </p:txBody>
            </p:sp>
            <p:sp>
              <p:nvSpPr>
                <p:cNvPr id="37" name="TextBox 36">
                  <a:extLst>
                    <a:ext uri="{FF2B5EF4-FFF2-40B4-BE49-F238E27FC236}">
                      <a16:creationId xmlns:a16="http://schemas.microsoft.com/office/drawing/2014/main" id="{B8530512-8CC1-42D0-BFA7-AE9EAF254D31}"/>
                    </a:ext>
                  </a:extLst>
                </p:cNvPr>
                <p:cNvSpPr txBox="1"/>
                <p:nvPr/>
              </p:nvSpPr>
              <p:spPr>
                <a:xfrm>
                  <a:off x="5947075" y="4631570"/>
                  <a:ext cx="430008" cy="369332"/>
                </a:xfrm>
                <a:prstGeom prst="rect">
                  <a:avLst/>
                </a:prstGeom>
                <a:noFill/>
              </p:spPr>
              <p:txBody>
                <a:bodyPr wrap="square" rtlCol="0">
                  <a:spAutoFit/>
                </a:bodyPr>
                <a:lstStyle/>
                <a:p>
                  <a:r>
                    <a:rPr lang="en-GB" dirty="0">
                      <a:solidFill>
                        <a:schemeClr val="tx2"/>
                      </a:solidFill>
                    </a:rPr>
                    <a:t>3</a:t>
                  </a:r>
                </a:p>
              </p:txBody>
            </p:sp>
            <p:sp>
              <p:nvSpPr>
                <p:cNvPr id="38" name="TextBox 37">
                  <a:extLst>
                    <a:ext uri="{FF2B5EF4-FFF2-40B4-BE49-F238E27FC236}">
                      <a16:creationId xmlns:a16="http://schemas.microsoft.com/office/drawing/2014/main" id="{F7DA4BB9-F7C9-41D3-B4F3-83D79184724A}"/>
                    </a:ext>
                  </a:extLst>
                </p:cNvPr>
                <p:cNvSpPr txBox="1"/>
                <p:nvPr/>
              </p:nvSpPr>
              <p:spPr>
                <a:xfrm>
                  <a:off x="5947072" y="4195135"/>
                  <a:ext cx="430008" cy="369332"/>
                </a:xfrm>
                <a:prstGeom prst="rect">
                  <a:avLst/>
                </a:prstGeom>
                <a:noFill/>
              </p:spPr>
              <p:txBody>
                <a:bodyPr wrap="square" rtlCol="0">
                  <a:spAutoFit/>
                </a:bodyPr>
                <a:lstStyle/>
                <a:p>
                  <a:r>
                    <a:rPr lang="en-GB" dirty="0">
                      <a:solidFill>
                        <a:schemeClr val="tx2"/>
                      </a:solidFill>
                    </a:rPr>
                    <a:t>4</a:t>
                  </a:r>
                </a:p>
              </p:txBody>
            </p:sp>
            <p:sp>
              <p:nvSpPr>
                <p:cNvPr id="39" name="TextBox 38">
                  <a:extLst>
                    <a:ext uri="{FF2B5EF4-FFF2-40B4-BE49-F238E27FC236}">
                      <a16:creationId xmlns:a16="http://schemas.microsoft.com/office/drawing/2014/main" id="{036E5F6A-A4EE-4889-962E-C15F3D409BC5}"/>
                    </a:ext>
                  </a:extLst>
                </p:cNvPr>
                <p:cNvSpPr txBox="1"/>
                <p:nvPr/>
              </p:nvSpPr>
              <p:spPr>
                <a:xfrm>
                  <a:off x="5948045" y="3738733"/>
                  <a:ext cx="430008" cy="369332"/>
                </a:xfrm>
                <a:prstGeom prst="rect">
                  <a:avLst/>
                </a:prstGeom>
                <a:noFill/>
              </p:spPr>
              <p:txBody>
                <a:bodyPr wrap="square" rtlCol="0">
                  <a:spAutoFit/>
                </a:bodyPr>
                <a:lstStyle/>
                <a:p>
                  <a:r>
                    <a:rPr lang="en-GB" dirty="0">
                      <a:solidFill>
                        <a:schemeClr val="tx2"/>
                      </a:solidFill>
                    </a:rPr>
                    <a:t>5</a:t>
                  </a:r>
                </a:p>
              </p:txBody>
            </p:sp>
            <p:sp>
              <p:nvSpPr>
                <p:cNvPr id="40" name="TextBox 39">
                  <a:extLst>
                    <a:ext uri="{FF2B5EF4-FFF2-40B4-BE49-F238E27FC236}">
                      <a16:creationId xmlns:a16="http://schemas.microsoft.com/office/drawing/2014/main" id="{155E4BEE-DC0B-4F21-95A1-65B57372A04C}"/>
                    </a:ext>
                  </a:extLst>
                </p:cNvPr>
                <p:cNvSpPr txBox="1"/>
                <p:nvPr/>
              </p:nvSpPr>
              <p:spPr>
                <a:xfrm>
                  <a:off x="5948047" y="3314165"/>
                  <a:ext cx="430008" cy="369332"/>
                </a:xfrm>
                <a:prstGeom prst="rect">
                  <a:avLst/>
                </a:prstGeom>
                <a:noFill/>
              </p:spPr>
              <p:txBody>
                <a:bodyPr wrap="square" rtlCol="0">
                  <a:spAutoFit/>
                </a:bodyPr>
                <a:lstStyle/>
                <a:p>
                  <a:r>
                    <a:rPr lang="en-GB" dirty="0">
                      <a:solidFill>
                        <a:schemeClr val="tx2"/>
                      </a:solidFill>
                    </a:rPr>
                    <a:t>6</a:t>
                  </a:r>
                </a:p>
              </p:txBody>
            </p:sp>
            <p:sp>
              <p:nvSpPr>
                <p:cNvPr id="41" name="TextBox 40">
                  <a:extLst>
                    <a:ext uri="{FF2B5EF4-FFF2-40B4-BE49-F238E27FC236}">
                      <a16:creationId xmlns:a16="http://schemas.microsoft.com/office/drawing/2014/main" id="{84EB0447-E816-495F-BD23-6B0579499456}"/>
                    </a:ext>
                  </a:extLst>
                </p:cNvPr>
                <p:cNvSpPr txBox="1"/>
                <p:nvPr/>
              </p:nvSpPr>
              <p:spPr>
                <a:xfrm>
                  <a:off x="5955219" y="2857763"/>
                  <a:ext cx="430008" cy="369332"/>
                </a:xfrm>
                <a:prstGeom prst="rect">
                  <a:avLst/>
                </a:prstGeom>
                <a:noFill/>
              </p:spPr>
              <p:txBody>
                <a:bodyPr wrap="square" rtlCol="0">
                  <a:spAutoFit/>
                </a:bodyPr>
                <a:lstStyle/>
                <a:p>
                  <a:r>
                    <a:rPr lang="en-GB" dirty="0">
                      <a:solidFill>
                        <a:schemeClr val="tx2"/>
                      </a:solidFill>
                    </a:rPr>
                    <a:t>7</a:t>
                  </a:r>
                </a:p>
              </p:txBody>
            </p:sp>
            <p:sp>
              <p:nvSpPr>
                <p:cNvPr id="42" name="TextBox 41">
                  <a:extLst>
                    <a:ext uri="{FF2B5EF4-FFF2-40B4-BE49-F238E27FC236}">
                      <a16:creationId xmlns:a16="http://schemas.microsoft.com/office/drawing/2014/main" id="{78A14C28-C27A-46A0-A27F-08F5A63577F0}"/>
                    </a:ext>
                  </a:extLst>
                </p:cNvPr>
                <p:cNvSpPr txBox="1"/>
                <p:nvPr/>
              </p:nvSpPr>
              <p:spPr>
                <a:xfrm>
                  <a:off x="5955219" y="2423641"/>
                  <a:ext cx="430008" cy="369332"/>
                </a:xfrm>
                <a:prstGeom prst="rect">
                  <a:avLst/>
                </a:prstGeom>
                <a:noFill/>
              </p:spPr>
              <p:txBody>
                <a:bodyPr wrap="square" rtlCol="0">
                  <a:spAutoFit/>
                </a:bodyPr>
                <a:lstStyle/>
                <a:p>
                  <a:r>
                    <a:rPr lang="en-GB" dirty="0">
                      <a:solidFill>
                        <a:schemeClr val="tx2"/>
                      </a:solidFill>
                    </a:rPr>
                    <a:t>8</a:t>
                  </a:r>
                </a:p>
              </p:txBody>
            </p:sp>
            <p:sp>
              <p:nvSpPr>
                <p:cNvPr id="43" name="TextBox 42">
                  <a:extLst>
                    <a:ext uri="{FF2B5EF4-FFF2-40B4-BE49-F238E27FC236}">
                      <a16:creationId xmlns:a16="http://schemas.microsoft.com/office/drawing/2014/main" id="{1FB90A23-4573-4BD0-9716-97F8ABA3C5F2}"/>
                    </a:ext>
                  </a:extLst>
                </p:cNvPr>
                <p:cNvSpPr txBox="1"/>
                <p:nvPr/>
              </p:nvSpPr>
              <p:spPr>
                <a:xfrm>
                  <a:off x="5957135" y="1999073"/>
                  <a:ext cx="430008" cy="369332"/>
                </a:xfrm>
                <a:prstGeom prst="rect">
                  <a:avLst/>
                </a:prstGeom>
                <a:noFill/>
              </p:spPr>
              <p:txBody>
                <a:bodyPr wrap="square" rtlCol="0">
                  <a:spAutoFit/>
                </a:bodyPr>
                <a:lstStyle/>
                <a:p>
                  <a:r>
                    <a:rPr lang="en-GB" dirty="0">
                      <a:solidFill>
                        <a:schemeClr val="tx2"/>
                      </a:solidFill>
                    </a:rPr>
                    <a:t>9</a:t>
                  </a:r>
                </a:p>
              </p:txBody>
            </p:sp>
            <p:sp>
              <p:nvSpPr>
                <p:cNvPr id="64" name="TextBox 63">
                  <a:extLst>
                    <a:ext uri="{FF2B5EF4-FFF2-40B4-BE49-F238E27FC236}">
                      <a16:creationId xmlns:a16="http://schemas.microsoft.com/office/drawing/2014/main" id="{2694DE01-81C9-45A7-91CB-82D32825E301}"/>
                    </a:ext>
                  </a:extLst>
                </p:cNvPr>
                <p:cNvSpPr txBox="1"/>
                <p:nvPr/>
              </p:nvSpPr>
              <p:spPr>
                <a:xfrm>
                  <a:off x="5831661" y="1576572"/>
                  <a:ext cx="430008" cy="369332"/>
                </a:xfrm>
                <a:prstGeom prst="rect">
                  <a:avLst/>
                </a:prstGeom>
                <a:noFill/>
              </p:spPr>
              <p:txBody>
                <a:bodyPr wrap="square" rtlCol="0">
                  <a:spAutoFit/>
                </a:bodyPr>
                <a:lstStyle/>
                <a:p>
                  <a:r>
                    <a:rPr lang="en-GB" dirty="0">
                      <a:solidFill>
                        <a:schemeClr val="tx2"/>
                      </a:solidFill>
                    </a:rPr>
                    <a:t>10</a:t>
                  </a:r>
                </a:p>
              </p:txBody>
            </p:sp>
            <p:sp>
              <p:nvSpPr>
                <p:cNvPr id="65" name="TextBox 64">
                  <a:extLst>
                    <a:ext uri="{FF2B5EF4-FFF2-40B4-BE49-F238E27FC236}">
                      <a16:creationId xmlns:a16="http://schemas.microsoft.com/office/drawing/2014/main" id="{C7DACF04-F952-46D4-BB57-AC3662A512EB}"/>
                    </a:ext>
                  </a:extLst>
                </p:cNvPr>
                <p:cNvSpPr txBox="1"/>
                <p:nvPr/>
              </p:nvSpPr>
              <p:spPr>
                <a:xfrm>
                  <a:off x="6482563" y="6201234"/>
                  <a:ext cx="430008" cy="369332"/>
                </a:xfrm>
                <a:prstGeom prst="rect">
                  <a:avLst/>
                </a:prstGeom>
                <a:noFill/>
              </p:spPr>
              <p:txBody>
                <a:bodyPr wrap="square" rtlCol="0">
                  <a:spAutoFit/>
                </a:bodyPr>
                <a:lstStyle/>
                <a:p>
                  <a:r>
                    <a:rPr lang="en-GB" dirty="0">
                      <a:solidFill>
                        <a:schemeClr val="tx2"/>
                      </a:solidFill>
                    </a:rPr>
                    <a:t>1</a:t>
                  </a:r>
                </a:p>
              </p:txBody>
            </p:sp>
            <p:sp>
              <p:nvSpPr>
                <p:cNvPr id="66" name="TextBox 65">
                  <a:extLst>
                    <a:ext uri="{FF2B5EF4-FFF2-40B4-BE49-F238E27FC236}">
                      <a16:creationId xmlns:a16="http://schemas.microsoft.com/office/drawing/2014/main" id="{608DFB99-6D37-45BB-B9A7-736130F151EE}"/>
                    </a:ext>
                  </a:extLst>
                </p:cNvPr>
                <p:cNvSpPr txBox="1"/>
                <p:nvPr/>
              </p:nvSpPr>
              <p:spPr>
                <a:xfrm>
                  <a:off x="6925399" y="6198837"/>
                  <a:ext cx="430008" cy="369332"/>
                </a:xfrm>
                <a:prstGeom prst="rect">
                  <a:avLst/>
                </a:prstGeom>
                <a:noFill/>
              </p:spPr>
              <p:txBody>
                <a:bodyPr wrap="square" rtlCol="0">
                  <a:spAutoFit/>
                </a:bodyPr>
                <a:lstStyle/>
                <a:p>
                  <a:r>
                    <a:rPr lang="en-GB" dirty="0">
                      <a:solidFill>
                        <a:schemeClr val="tx2"/>
                      </a:solidFill>
                    </a:rPr>
                    <a:t>2</a:t>
                  </a:r>
                </a:p>
              </p:txBody>
            </p:sp>
            <p:sp>
              <p:nvSpPr>
                <p:cNvPr id="67" name="TextBox 66">
                  <a:extLst>
                    <a:ext uri="{FF2B5EF4-FFF2-40B4-BE49-F238E27FC236}">
                      <a16:creationId xmlns:a16="http://schemas.microsoft.com/office/drawing/2014/main" id="{3948FF59-D9F7-4E07-BD6B-F8C9CB700C25}"/>
                    </a:ext>
                  </a:extLst>
                </p:cNvPr>
                <p:cNvSpPr txBox="1"/>
                <p:nvPr/>
              </p:nvSpPr>
              <p:spPr>
                <a:xfrm>
                  <a:off x="7368235" y="6196780"/>
                  <a:ext cx="430008" cy="369332"/>
                </a:xfrm>
                <a:prstGeom prst="rect">
                  <a:avLst/>
                </a:prstGeom>
                <a:noFill/>
              </p:spPr>
              <p:txBody>
                <a:bodyPr wrap="square" rtlCol="0">
                  <a:spAutoFit/>
                </a:bodyPr>
                <a:lstStyle/>
                <a:p>
                  <a:r>
                    <a:rPr lang="en-GB" dirty="0">
                      <a:solidFill>
                        <a:schemeClr val="tx2"/>
                      </a:solidFill>
                    </a:rPr>
                    <a:t>3</a:t>
                  </a:r>
                </a:p>
              </p:txBody>
            </p:sp>
            <p:sp>
              <p:nvSpPr>
                <p:cNvPr id="68" name="TextBox 67">
                  <a:extLst>
                    <a:ext uri="{FF2B5EF4-FFF2-40B4-BE49-F238E27FC236}">
                      <a16:creationId xmlns:a16="http://schemas.microsoft.com/office/drawing/2014/main" id="{7F2C55AF-A600-4A05-961A-44A24F40EDEA}"/>
                    </a:ext>
                  </a:extLst>
                </p:cNvPr>
                <p:cNvSpPr txBox="1"/>
                <p:nvPr/>
              </p:nvSpPr>
              <p:spPr>
                <a:xfrm>
                  <a:off x="7811027" y="6196780"/>
                  <a:ext cx="430008" cy="369332"/>
                </a:xfrm>
                <a:prstGeom prst="rect">
                  <a:avLst/>
                </a:prstGeom>
                <a:noFill/>
              </p:spPr>
              <p:txBody>
                <a:bodyPr wrap="square" rtlCol="0">
                  <a:spAutoFit/>
                </a:bodyPr>
                <a:lstStyle/>
                <a:p>
                  <a:r>
                    <a:rPr lang="en-GB" dirty="0">
                      <a:solidFill>
                        <a:schemeClr val="tx2"/>
                      </a:solidFill>
                    </a:rPr>
                    <a:t>4</a:t>
                  </a:r>
                </a:p>
              </p:txBody>
            </p:sp>
            <p:sp>
              <p:nvSpPr>
                <p:cNvPr id="69" name="TextBox 68">
                  <a:extLst>
                    <a:ext uri="{FF2B5EF4-FFF2-40B4-BE49-F238E27FC236}">
                      <a16:creationId xmlns:a16="http://schemas.microsoft.com/office/drawing/2014/main" id="{DDF19FD2-9D2A-4017-A0D2-E1D23BF9D9E6}"/>
                    </a:ext>
                  </a:extLst>
                </p:cNvPr>
                <p:cNvSpPr txBox="1"/>
                <p:nvPr/>
              </p:nvSpPr>
              <p:spPr>
                <a:xfrm>
                  <a:off x="8240586" y="6194383"/>
                  <a:ext cx="430008" cy="369332"/>
                </a:xfrm>
                <a:prstGeom prst="rect">
                  <a:avLst/>
                </a:prstGeom>
                <a:noFill/>
              </p:spPr>
              <p:txBody>
                <a:bodyPr wrap="square" rtlCol="0">
                  <a:spAutoFit/>
                </a:bodyPr>
                <a:lstStyle/>
                <a:p>
                  <a:r>
                    <a:rPr lang="en-GB" dirty="0">
                      <a:solidFill>
                        <a:schemeClr val="tx2"/>
                      </a:solidFill>
                    </a:rPr>
                    <a:t>5</a:t>
                  </a:r>
                </a:p>
              </p:txBody>
            </p:sp>
            <p:sp>
              <p:nvSpPr>
                <p:cNvPr id="70" name="TextBox 69">
                  <a:extLst>
                    <a:ext uri="{FF2B5EF4-FFF2-40B4-BE49-F238E27FC236}">
                      <a16:creationId xmlns:a16="http://schemas.microsoft.com/office/drawing/2014/main" id="{AE1BE34B-0347-4F06-A383-0CD5007D0EF6}"/>
                    </a:ext>
                  </a:extLst>
                </p:cNvPr>
                <p:cNvSpPr txBox="1"/>
                <p:nvPr/>
              </p:nvSpPr>
              <p:spPr>
                <a:xfrm>
                  <a:off x="8695626" y="6212273"/>
                  <a:ext cx="430008" cy="369332"/>
                </a:xfrm>
                <a:prstGeom prst="rect">
                  <a:avLst/>
                </a:prstGeom>
                <a:noFill/>
              </p:spPr>
              <p:txBody>
                <a:bodyPr wrap="square" rtlCol="0">
                  <a:spAutoFit/>
                </a:bodyPr>
                <a:lstStyle/>
                <a:p>
                  <a:r>
                    <a:rPr lang="en-GB" dirty="0">
                      <a:solidFill>
                        <a:schemeClr val="tx2"/>
                      </a:solidFill>
                    </a:rPr>
                    <a:t>6</a:t>
                  </a:r>
                </a:p>
              </p:txBody>
            </p:sp>
            <p:sp>
              <p:nvSpPr>
                <p:cNvPr id="71" name="TextBox 70">
                  <a:extLst>
                    <a:ext uri="{FF2B5EF4-FFF2-40B4-BE49-F238E27FC236}">
                      <a16:creationId xmlns:a16="http://schemas.microsoft.com/office/drawing/2014/main" id="{4658E600-6F87-4681-9711-1C8FEFD356C0}"/>
                    </a:ext>
                  </a:extLst>
                </p:cNvPr>
                <p:cNvSpPr txBox="1"/>
                <p:nvPr/>
              </p:nvSpPr>
              <p:spPr>
                <a:xfrm>
                  <a:off x="9137969" y="6200947"/>
                  <a:ext cx="430008" cy="369332"/>
                </a:xfrm>
                <a:prstGeom prst="rect">
                  <a:avLst/>
                </a:prstGeom>
                <a:noFill/>
              </p:spPr>
              <p:txBody>
                <a:bodyPr wrap="square" rtlCol="0">
                  <a:spAutoFit/>
                </a:bodyPr>
                <a:lstStyle/>
                <a:p>
                  <a:r>
                    <a:rPr lang="en-GB" dirty="0">
                      <a:solidFill>
                        <a:schemeClr val="tx2"/>
                      </a:solidFill>
                    </a:rPr>
                    <a:t>7</a:t>
                  </a:r>
                </a:p>
              </p:txBody>
            </p:sp>
            <p:sp>
              <p:nvSpPr>
                <p:cNvPr id="72" name="TextBox 71">
                  <a:extLst>
                    <a:ext uri="{FF2B5EF4-FFF2-40B4-BE49-F238E27FC236}">
                      <a16:creationId xmlns:a16="http://schemas.microsoft.com/office/drawing/2014/main" id="{FE148E1D-1D79-4BBA-887B-87B8742CEEB6}"/>
                    </a:ext>
                  </a:extLst>
                </p:cNvPr>
                <p:cNvSpPr txBox="1"/>
                <p:nvPr/>
              </p:nvSpPr>
              <p:spPr>
                <a:xfrm>
                  <a:off x="9580761" y="6200567"/>
                  <a:ext cx="430008" cy="369332"/>
                </a:xfrm>
                <a:prstGeom prst="rect">
                  <a:avLst/>
                </a:prstGeom>
                <a:noFill/>
              </p:spPr>
              <p:txBody>
                <a:bodyPr wrap="square" rtlCol="0">
                  <a:spAutoFit/>
                </a:bodyPr>
                <a:lstStyle/>
                <a:p>
                  <a:r>
                    <a:rPr lang="en-GB" dirty="0">
                      <a:solidFill>
                        <a:schemeClr val="tx2"/>
                      </a:solidFill>
                    </a:rPr>
                    <a:t>8</a:t>
                  </a:r>
                </a:p>
              </p:txBody>
            </p:sp>
            <p:sp>
              <p:nvSpPr>
                <p:cNvPr id="73" name="TextBox 72">
                  <a:extLst>
                    <a:ext uri="{FF2B5EF4-FFF2-40B4-BE49-F238E27FC236}">
                      <a16:creationId xmlns:a16="http://schemas.microsoft.com/office/drawing/2014/main" id="{7804D80C-4A24-4E65-8C57-8399CB72CCCF}"/>
                    </a:ext>
                  </a:extLst>
                </p:cNvPr>
                <p:cNvSpPr txBox="1"/>
                <p:nvPr/>
              </p:nvSpPr>
              <p:spPr>
                <a:xfrm>
                  <a:off x="10018031" y="6194383"/>
                  <a:ext cx="430008" cy="369332"/>
                </a:xfrm>
                <a:prstGeom prst="rect">
                  <a:avLst/>
                </a:prstGeom>
                <a:noFill/>
              </p:spPr>
              <p:txBody>
                <a:bodyPr wrap="square" rtlCol="0">
                  <a:spAutoFit/>
                </a:bodyPr>
                <a:lstStyle/>
                <a:p>
                  <a:r>
                    <a:rPr lang="en-GB" dirty="0">
                      <a:solidFill>
                        <a:schemeClr val="tx2"/>
                      </a:solidFill>
                    </a:rPr>
                    <a:t>9</a:t>
                  </a:r>
                </a:p>
              </p:txBody>
            </p:sp>
            <p:sp>
              <p:nvSpPr>
                <p:cNvPr id="74" name="TextBox 73">
                  <a:extLst>
                    <a:ext uri="{FF2B5EF4-FFF2-40B4-BE49-F238E27FC236}">
                      <a16:creationId xmlns:a16="http://schemas.microsoft.com/office/drawing/2014/main" id="{ACEE1E98-AB71-466F-8D41-3DA19E6FFE7C}"/>
                    </a:ext>
                  </a:extLst>
                </p:cNvPr>
                <p:cNvSpPr txBox="1"/>
                <p:nvPr/>
              </p:nvSpPr>
              <p:spPr>
                <a:xfrm>
                  <a:off x="10391350" y="6194383"/>
                  <a:ext cx="430008" cy="369332"/>
                </a:xfrm>
                <a:prstGeom prst="rect">
                  <a:avLst/>
                </a:prstGeom>
                <a:noFill/>
              </p:spPr>
              <p:txBody>
                <a:bodyPr wrap="square" rtlCol="0">
                  <a:spAutoFit/>
                </a:bodyPr>
                <a:lstStyle/>
                <a:p>
                  <a:r>
                    <a:rPr lang="en-GB" dirty="0">
                      <a:solidFill>
                        <a:schemeClr val="tx2"/>
                      </a:solidFill>
                    </a:rPr>
                    <a:t>10</a:t>
                  </a:r>
                </a:p>
              </p:txBody>
            </p:sp>
            <p:sp>
              <p:nvSpPr>
                <p:cNvPr id="75" name="TextBox 74">
                  <a:extLst>
                    <a:ext uri="{FF2B5EF4-FFF2-40B4-BE49-F238E27FC236}">
                      <a16:creationId xmlns:a16="http://schemas.microsoft.com/office/drawing/2014/main" id="{89F740B9-B018-4DA4-8C9A-CF4C8C32747C}"/>
                    </a:ext>
                  </a:extLst>
                </p:cNvPr>
                <p:cNvSpPr txBox="1"/>
                <p:nvPr/>
              </p:nvSpPr>
              <p:spPr>
                <a:xfrm>
                  <a:off x="6039727" y="6212273"/>
                  <a:ext cx="430008" cy="369332"/>
                </a:xfrm>
                <a:prstGeom prst="rect">
                  <a:avLst/>
                </a:prstGeom>
                <a:noFill/>
              </p:spPr>
              <p:txBody>
                <a:bodyPr wrap="square" rtlCol="0">
                  <a:spAutoFit/>
                </a:bodyPr>
                <a:lstStyle/>
                <a:p>
                  <a:r>
                    <a:rPr lang="en-GB" dirty="0">
                      <a:solidFill>
                        <a:schemeClr val="tx2"/>
                      </a:solidFill>
                    </a:rPr>
                    <a:t>0</a:t>
                  </a:r>
                </a:p>
              </p:txBody>
            </p:sp>
            <p:sp>
              <p:nvSpPr>
                <p:cNvPr id="76" name="TextBox 75">
                  <a:extLst>
                    <a:ext uri="{FF2B5EF4-FFF2-40B4-BE49-F238E27FC236}">
                      <a16:creationId xmlns:a16="http://schemas.microsoft.com/office/drawing/2014/main" id="{830A3330-C6B3-48B7-B412-0BFCC209D5A7}"/>
                    </a:ext>
                  </a:extLst>
                </p:cNvPr>
                <p:cNvSpPr txBox="1"/>
                <p:nvPr/>
              </p:nvSpPr>
              <p:spPr>
                <a:xfrm>
                  <a:off x="1466904" y="6200068"/>
                  <a:ext cx="568863" cy="369332"/>
                </a:xfrm>
                <a:prstGeom prst="rect">
                  <a:avLst/>
                </a:prstGeom>
                <a:noFill/>
              </p:spPr>
              <p:txBody>
                <a:bodyPr wrap="square" rtlCol="0">
                  <a:spAutoFit/>
                </a:bodyPr>
                <a:lstStyle/>
                <a:p>
                  <a:r>
                    <a:rPr lang="en-GB" dirty="0">
                      <a:solidFill>
                        <a:schemeClr val="tx2"/>
                      </a:solidFill>
                    </a:rPr>
                    <a:t>-10</a:t>
                  </a:r>
                </a:p>
              </p:txBody>
            </p:sp>
            <p:sp>
              <p:nvSpPr>
                <p:cNvPr id="77" name="TextBox 76">
                  <a:extLst>
                    <a:ext uri="{FF2B5EF4-FFF2-40B4-BE49-F238E27FC236}">
                      <a16:creationId xmlns:a16="http://schemas.microsoft.com/office/drawing/2014/main" id="{4F47A06D-3557-46B5-88C6-10C263C2C3F7}"/>
                    </a:ext>
                  </a:extLst>
                </p:cNvPr>
                <p:cNvSpPr txBox="1"/>
                <p:nvPr/>
              </p:nvSpPr>
              <p:spPr>
                <a:xfrm>
                  <a:off x="2048595" y="6197671"/>
                  <a:ext cx="430008" cy="369332"/>
                </a:xfrm>
                <a:prstGeom prst="rect">
                  <a:avLst/>
                </a:prstGeom>
                <a:noFill/>
              </p:spPr>
              <p:txBody>
                <a:bodyPr wrap="square" rtlCol="0">
                  <a:spAutoFit/>
                </a:bodyPr>
                <a:lstStyle/>
                <a:p>
                  <a:r>
                    <a:rPr lang="en-GB" dirty="0">
                      <a:solidFill>
                        <a:schemeClr val="tx2"/>
                      </a:solidFill>
                    </a:rPr>
                    <a:t>-9</a:t>
                  </a:r>
                </a:p>
              </p:txBody>
            </p:sp>
            <p:sp>
              <p:nvSpPr>
                <p:cNvPr id="78" name="TextBox 77">
                  <a:extLst>
                    <a:ext uri="{FF2B5EF4-FFF2-40B4-BE49-F238E27FC236}">
                      <a16:creationId xmlns:a16="http://schemas.microsoft.com/office/drawing/2014/main" id="{4EB5CFE1-C2EE-4AFF-ACAD-BDCF7E8E258A}"/>
                    </a:ext>
                  </a:extLst>
                </p:cNvPr>
                <p:cNvSpPr txBox="1"/>
                <p:nvPr/>
              </p:nvSpPr>
              <p:spPr>
                <a:xfrm>
                  <a:off x="2491431" y="6195614"/>
                  <a:ext cx="430008" cy="369332"/>
                </a:xfrm>
                <a:prstGeom prst="rect">
                  <a:avLst/>
                </a:prstGeom>
                <a:noFill/>
              </p:spPr>
              <p:txBody>
                <a:bodyPr wrap="square" rtlCol="0">
                  <a:spAutoFit/>
                </a:bodyPr>
                <a:lstStyle/>
                <a:p>
                  <a:r>
                    <a:rPr lang="en-GB" dirty="0">
                      <a:solidFill>
                        <a:schemeClr val="tx2"/>
                      </a:solidFill>
                    </a:rPr>
                    <a:t>-8</a:t>
                  </a:r>
                </a:p>
              </p:txBody>
            </p:sp>
            <p:sp>
              <p:nvSpPr>
                <p:cNvPr id="79" name="TextBox 78">
                  <a:extLst>
                    <a:ext uri="{FF2B5EF4-FFF2-40B4-BE49-F238E27FC236}">
                      <a16:creationId xmlns:a16="http://schemas.microsoft.com/office/drawing/2014/main" id="{35A03822-D045-4E50-9312-3DB8780FAC93}"/>
                    </a:ext>
                  </a:extLst>
                </p:cNvPr>
                <p:cNvSpPr txBox="1"/>
                <p:nvPr/>
              </p:nvSpPr>
              <p:spPr>
                <a:xfrm>
                  <a:off x="2934223" y="6195614"/>
                  <a:ext cx="430008" cy="369332"/>
                </a:xfrm>
                <a:prstGeom prst="rect">
                  <a:avLst/>
                </a:prstGeom>
                <a:noFill/>
              </p:spPr>
              <p:txBody>
                <a:bodyPr wrap="square" rtlCol="0">
                  <a:spAutoFit/>
                </a:bodyPr>
                <a:lstStyle/>
                <a:p>
                  <a:r>
                    <a:rPr lang="en-GB" dirty="0">
                      <a:solidFill>
                        <a:schemeClr val="tx2"/>
                      </a:solidFill>
                    </a:rPr>
                    <a:t>-7</a:t>
                  </a:r>
                </a:p>
              </p:txBody>
            </p:sp>
            <p:sp>
              <p:nvSpPr>
                <p:cNvPr id="80" name="TextBox 79">
                  <a:extLst>
                    <a:ext uri="{FF2B5EF4-FFF2-40B4-BE49-F238E27FC236}">
                      <a16:creationId xmlns:a16="http://schemas.microsoft.com/office/drawing/2014/main" id="{B09909B3-816F-4442-9781-F6192463379C}"/>
                    </a:ext>
                  </a:extLst>
                </p:cNvPr>
                <p:cNvSpPr txBox="1"/>
                <p:nvPr/>
              </p:nvSpPr>
              <p:spPr>
                <a:xfrm>
                  <a:off x="3363782" y="6193217"/>
                  <a:ext cx="430008" cy="369332"/>
                </a:xfrm>
                <a:prstGeom prst="rect">
                  <a:avLst/>
                </a:prstGeom>
                <a:noFill/>
              </p:spPr>
              <p:txBody>
                <a:bodyPr wrap="square" rtlCol="0">
                  <a:spAutoFit/>
                </a:bodyPr>
                <a:lstStyle/>
                <a:p>
                  <a:r>
                    <a:rPr lang="en-GB" dirty="0">
                      <a:solidFill>
                        <a:schemeClr val="tx2"/>
                      </a:solidFill>
                    </a:rPr>
                    <a:t>-6</a:t>
                  </a:r>
                </a:p>
              </p:txBody>
            </p:sp>
            <p:sp>
              <p:nvSpPr>
                <p:cNvPr id="81" name="TextBox 80">
                  <a:extLst>
                    <a:ext uri="{FF2B5EF4-FFF2-40B4-BE49-F238E27FC236}">
                      <a16:creationId xmlns:a16="http://schemas.microsoft.com/office/drawing/2014/main" id="{21BD147A-A59A-46CD-A91B-122BF545C885}"/>
                    </a:ext>
                  </a:extLst>
                </p:cNvPr>
                <p:cNvSpPr txBox="1"/>
                <p:nvPr/>
              </p:nvSpPr>
              <p:spPr>
                <a:xfrm>
                  <a:off x="3818822" y="6211107"/>
                  <a:ext cx="430008" cy="369332"/>
                </a:xfrm>
                <a:prstGeom prst="rect">
                  <a:avLst/>
                </a:prstGeom>
                <a:noFill/>
              </p:spPr>
              <p:txBody>
                <a:bodyPr wrap="square" rtlCol="0">
                  <a:spAutoFit/>
                </a:bodyPr>
                <a:lstStyle/>
                <a:p>
                  <a:r>
                    <a:rPr lang="en-GB" dirty="0">
                      <a:solidFill>
                        <a:schemeClr val="tx2"/>
                      </a:solidFill>
                    </a:rPr>
                    <a:t>-5</a:t>
                  </a:r>
                </a:p>
              </p:txBody>
            </p:sp>
            <p:sp>
              <p:nvSpPr>
                <p:cNvPr id="82" name="TextBox 81">
                  <a:extLst>
                    <a:ext uri="{FF2B5EF4-FFF2-40B4-BE49-F238E27FC236}">
                      <a16:creationId xmlns:a16="http://schemas.microsoft.com/office/drawing/2014/main" id="{CE14E546-34AF-4567-B78B-2B69CA6DC71F}"/>
                    </a:ext>
                  </a:extLst>
                </p:cNvPr>
                <p:cNvSpPr txBox="1"/>
                <p:nvPr/>
              </p:nvSpPr>
              <p:spPr>
                <a:xfrm>
                  <a:off x="4261165" y="6199781"/>
                  <a:ext cx="430008" cy="369332"/>
                </a:xfrm>
                <a:prstGeom prst="rect">
                  <a:avLst/>
                </a:prstGeom>
                <a:noFill/>
              </p:spPr>
              <p:txBody>
                <a:bodyPr wrap="square" rtlCol="0">
                  <a:spAutoFit/>
                </a:bodyPr>
                <a:lstStyle/>
                <a:p>
                  <a:r>
                    <a:rPr lang="en-GB" dirty="0">
                      <a:solidFill>
                        <a:schemeClr val="tx2"/>
                      </a:solidFill>
                    </a:rPr>
                    <a:t>-4</a:t>
                  </a:r>
                </a:p>
              </p:txBody>
            </p:sp>
            <p:sp>
              <p:nvSpPr>
                <p:cNvPr id="83" name="TextBox 82">
                  <a:extLst>
                    <a:ext uri="{FF2B5EF4-FFF2-40B4-BE49-F238E27FC236}">
                      <a16:creationId xmlns:a16="http://schemas.microsoft.com/office/drawing/2014/main" id="{73EB7E6C-9310-4610-A7D2-4325838DFFD4}"/>
                    </a:ext>
                  </a:extLst>
                </p:cNvPr>
                <p:cNvSpPr txBox="1"/>
                <p:nvPr/>
              </p:nvSpPr>
              <p:spPr>
                <a:xfrm>
                  <a:off x="4703957" y="6199401"/>
                  <a:ext cx="430008" cy="369332"/>
                </a:xfrm>
                <a:prstGeom prst="rect">
                  <a:avLst/>
                </a:prstGeom>
                <a:noFill/>
              </p:spPr>
              <p:txBody>
                <a:bodyPr wrap="square" rtlCol="0">
                  <a:spAutoFit/>
                </a:bodyPr>
                <a:lstStyle/>
                <a:p>
                  <a:r>
                    <a:rPr lang="en-GB" dirty="0">
                      <a:solidFill>
                        <a:schemeClr val="tx2"/>
                      </a:solidFill>
                    </a:rPr>
                    <a:t>-3</a:t>
                  </a:r>
                </a:p>
              </p:txBody>
            </p:sp>
            <p:sp>
              <p:nvSpPr>
                <p:cNvPr id="84" name="TextBox 83">
                  <a:extLst>
                    <a:ext uri="{FF2B5EF4-FFF2-40B4-BE49-F238E27FC236}">
                      <a16:creationId xmlns:a16="http://schemas.microsoft.com/office/drawing/2014/main" id="{72A9CB82-D6C5-472B-83D9-FFCBD3C961C6}"/>
                    </a:ext>
                  </a:extLst>
                </p:cNvPr>
                <p:cNvSpPr txBox="1"/>
                <p:nvPr/>
              </p:nvSpPr>
              <p:spPr>
                <a:xfrm>
                  <a:off x="5141227" y="6193217"/>
                  <a:ext cx="430008" cy="369332"/>
                </a:xfrm>
                <a:prstGeom prst="rect">
                  <a:avLst/>
                </a:prstGeom>
                <a:noFill/>
              </p:spPr>
              <p:txBody>
                <a:bodyPr wrap="square" rtlCol="0">
                  <a:spAutoFit/>
                </a:bodyPr>
                <a:lstStyle/>
                <a:p>
                  <a:r>
                    <a:rPr lang="en-GB" dirty="0">
                      <a:solidFill>
                        <a:schemeClr val="tx2"/>
                      </a:solidFill>
                    </a:rPr>
                    <a:t>-2</a:t>
                  </a:r>
                </a:p>
              </p:txBody>
            </p:sp>
            <p:sp>
              <p:nvSpPr>
                <p:cNvPr id="85" name="TextBox 84">
                  <a:extLst>
                    <a:ext uri="{FF2B5EF4-FFF2-40B4-BE49-F238E27FC236}">
                      <a16:creationId xmlns:a16="http://schemas.microsoft.com/office/drawing/2014/main" id="{B468B4C1-F714-44A8-92FE-9B0A17154C56}"/>
                    </a:ext>
                  </a:extLst>
                </p:cNvPr>
                <p:cNvSpPr txBox="1"/>
                <p:nvPr/>
              </p:nvSpPr>
              <p:spPr>
                <a:xfrm>
                  <a:off x="5547968" y="6203633"/>
                  <a:ext cx="430008" cy="369332"/>
                </a:xfrm>
                <a:prstGeom prst="rect">
                  <a:avLst/>
                </a:prstGeom>
                <a:noFill/>
              </p:spPr>
              <p:txBody>
                <a:bodyPr wrap="square" rtlCol="0">
                  <a:spAutoFit/>
                </a:bodyPr>
                <a:lstStyle/>
                <a:p>
                  <a:r>
                    <a:rPr lang="en-GB" dirty="0">
                      <a:solidFill>
                        <a:schemeClr val="tx2"/>
                      </a:solidFill>
                    </a:rPr>
                    <a:t>-1</a:t>
                  </a:r>
                </a:p>
              </p:txBody>
            </p:sp>
          </p:grpSp>
        </p:grpSp>
      </p:grpSp>
      <p:sp>
        <p:nvSpPr>
          <p:cNvPr id="47" name="Rectangle 46">
            <a:extLst>
              <a:ext uri="{FF2B5EF4-FFF2-40B4-BE49-F238E27FC236}">
                <a16:creationId xmlns:a16="http://schemas.microsoft.com/office/drawing/2014/main" id="{E9CB868D-EC09-43AD-B45A-105401372B1B}"/>
              </a:ext>
            </a:extLst>
          </p:cNvPr>
          <p:cNvSpPr/>
          <p:nvPr/>
        </p:nvSpPr>
        <p:spPr>
          <a:xfrm>
            <a:off x="3144175" y="1888668"/>
            <a:ext cx="3598002" cy="3529308"/>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0" name="Picture 49">
            <a:extLst>
              <a:ext uri="{FF2B5EF4-FFF2-40B4-BE49-F238E27FC236}">
                <a16:creationId xmlns:a16="http://schemas.microsoft.com/office/drawing/2014/main" id="{652441AE-56FE-462F-8B9F-C8997BDC8C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54096" y="222485"/>
            <a:ext cx="1299108" cy="964684"/>
          </a:xfrm>
          <a:prstGeom prst="rect">
            <a:avLst/>
          </a:prstGeom>
        </p:spPr>
      </p:pic>
    </p:spTree>
    <p:extLst>
      <p:ext uri="{BB962C8B-B14F-4D97-AF65-F5344CB8AC3E}">
        <p14:creationId xmlns:p14="http://schemas.microsoft.com/office/powerpoint/2010/main" val="1212547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down)">
                                      <p:cBhvr>
                                        <p:cTn id="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标题 57345"/>
          <p:cNvSpPr>
            <a:spLocks noGrp="1" noChangeArrowheads="1"/>
          </p:cNvSpPr>
          <p:nvPr>
            <p:ph type="title"/>
          </p:nvPr>
        </p:nvSpPr>
        <p:spPr>
          <a:xfrm>
            <a:off x="316328" y="284085"/>
            <a:ext cx="10336876" cy="1054386"/>
          </a:xfrm>
        </p:spPr>
        <p:txBody>
          <a:bodyPr>
            <a:normAutofit/>
          </a:bodyPr>
          <a:lstStyle/>
          <a:p>
            <a:r>
              <a:rPr lang="en-GB" altLang="zh-CN" i="1" dirty="0">
                <a:solidFill>
                  <a:srgbClr val="C00000"/>
                </a:solidFill>
              </a:rPr>
              <a:t>Grey Box Challenge 1</a:t>
            </a:r>
            <a:endParaRPr lang="zh-CN" altLang="en-US" dirty="0">
              <a:solidFill>
                <a:srgbClr val="C00000"/>
              </a:solidFill>
            </a:endParaRPr>
          </a:p>
        </p:txBody>
      </p:sp>
      <p:sp>
        <p:nvSpPr>
          <p:cNvPr id="10" name="TextBox 9">
            <a:extLst>
              <a:ext uri="{FF2B5EF4-FFF2-40B4-BE49-F238E27FC236}">
                <a16:creationId xmlns:a16="http://schemas.microsoft.com/office/drawing/2014/main" id="{04CE7FFC-72BF-48A4-9817-38A1DA5DB9C1}"/>
              </a:ext>
            </a:extLst>
          </p:cNvPr>
          <p:cNvSpPr txBox="1"/>
          <p:nvPr/>
        </p:nvSpPr>
        <p:spPr>
          <a:xfrm>
            <a:off x="479466" y="1187169"/>
            <a:ext cx="10940460" cy="4093428"/>
          </a:xfrm>
          <a:prstGeom prst="rect">
            <a:avLst/>
          </a:prstGeom>
          <a:noFill/>
          <a:ln>
            <a:noFill/>
          </a:ln>
        </p:spPr>
        <p:txBody>
          <a:bodyPr wrap="square" rtlCol="0">
            <a:spAutoFit/>
          </a:bodyPr>
          <a:lstStyle/>
          <a:p>
            <a:r>
              <a:rPr lang="en-GB" sz="2000" dirty="0"/>
              <a:t>Mr Herdman would like you to answer these questions.</a:t>
            </a:r>
          </a:p>
          <a:p>
            <a:endParaRPr lang="en-GB" sz="2000" dirty="0"/>
          </a:p>
          <a:p>
            <a:endParaRPr lang="en-GB" sz="2000" dirty="0"/>
          </a:p>
          <a:p>
            <a:r>
              <a:rPr lang="en-GB" sz="2000" dirty="0"/>
              <a:t>What is an origin? ________________________________________________________________________________________________________________________________________________________________________</a:t>
            </a:r>
          </a:p>
          <a:p>
            <a:endParaRPr lang="en-GB" sz="2000" dirty="0"/>
          </a:p>
          <a:p>
            <a:endParaRPr lang="en-GB" sz="2000" dirty="0"/>
          </a:p>
          <a:p>
            <a:r>
              <a:rPr lang="en-GB" sz="2000" dirty="0"/>
              <a:t>What is a vertex?</a:t>
            </a:r>
          </a:p>
          <a:p>
            <a:r>
              <a:rPr lang="en-GB" sz="2000" dirty="0"/>
              <a:t>________________________________________________________________________________________________________________________________________________________________________</a:t>
            </a:r>
          </a:p>
          <a:p>
            <a:endParaRPr lang="en-GB" sz="2000" dirty="0"/>
          </a:p>
          <a:p>
            <a:r>
              <a:rPr lang="en-GB" sz="2000" dirty="0"/>
              <a:t>Mr Herdman thinks this line is a </a:t>
            </a:r>
            <a:r>
              <a:rPr lang="en-GB" sz="2000" u="sng" dirty="0">
                <a:solidFill>
                  <a:srgbClr val="FF0000"/>
                </a:solidFill>
              </a:rPr>
              <a:t>vertical</a:t>
            </a:r>
            <a:r>
              <a:rPr lang="en-GB" sz="2000" dirty="0"/>
              <a:t> line. Is Mr Herdman correct? (circle one)      Yes		No</a:t>
            </a:r>
          </a:p>
        </p:txBody>
      </p:sp>
      <p:pic>
        <p:nvPicPr>
          <p:cNvPr id="12" name="Picture 11">
            <a:extLst>
              <a:ext uri="{FF2B5EF4-FFF2-40B4-BE49-F238E27FC236}">
                <a16:creationId xmlns:a16="http://schemas.microsoft.com/office/drawing/2014/main" id="{CA50E487-1293-432F-9BD1-E676B20D48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4096" y="222485"/>
            <a:ext cx="1299108" cy="964684"/>
          </a:xfrm>
          <a:prstGeom prst="rect">
            <a:avLst/>
          </a:prstGeom>
        </p:spPr>
      </p:pic>
      <p:cxnSp>
        <p:nvCxnSpPr>
          <p:cNvPr id="4" name="Straight Connector 3">
            <a:extLst>
              <a:ext uri="{FF2B5EF4-FFF2-40B4-BE49-F238E27FC236}">
                <a16:creationId xmlns:a16="http://schemas.microsoft.com/office/drawing/2014/main" id="{2B3E1EC4-E7FB-4B58-8168-087101EB6A56}"/>
              </a:ext>
            </a:extLst>
          </p:cNvPr>
          <p:cNvCxnSpPr/>
          <p:nvPr/>
        </p:nvCxnSpPr>
        <p:spPr>
          <a:xfrm>
            <a:off x="1584960" y="6254496"/>
            <a:ext cx="5925312"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7363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wipe(down)">
                                      <p:cBhvr>
                                        <p:cTn id="7" dur="500"/>
                                        <p:tgtEl>
                                          <p:spTgt spid="1536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down)">
                                      <p:cBhvr>
                                        <p:cTn id="12" dur="500"/>
                                        <p:tgtEl>
                                          <p:spTgt spid="10">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animEffect transition="in" filter="wipe(down)">
                                      <p:cBhvr>
                                        <p:cTn id="15" dur="500"/>
                                        <p:tgtEl>
                                          <p:spTgt spid="10">
                                            <p:txEl>
                                              <p:pRg st="3" end="3"/>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10">
                                            <p:txEl>
                                              <p:pRg st="6" end="6"/>
                                            </p:txEl>
                                          </p:spTgt>
                                        </p:tgtEl>
                                        <p:attrNameLst>
                                          <p:attrName>style.visibility</p:attrName>
                                        </p:attrNameLst>
                                      </p:cBhvr>
                                      <p:to>
                                        <p:strVal val="visible"/>
                                      </p:to>
                                    </p:set>
                                    <p:animEffect transition="in" filter="wipe(down)">
                                      <p:cBhvr>
                                        <p:cTn id="18" dur="500"/>
                                        <p:tgtEl>
                                          <p:spTgt spid="10">
                                            <p:txEl>
                                              <p:pRg st="6" end="6"/>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10">
                                            <p:txEl>
                                              <p:pRg st="7" end="7"/>
                                            </p:txEl>
                                          </p:spTgt>
                                        </p:tgtEl>
                                        <p:attrNameLst>
                                          <p:attrName>style.visibility</p:attrName>
                                        </p:attrNameLst>
                                      </p:cBhvr>
                                      <p:to>
                                        <p:strVal val="visible"/>
                                      </p:to>
                                    </p:set>
                                    <p:animEffect transition="in" filter="wipe(down)">
                                      <p:cBhvr>
                                        <p:cTn id="21" dur="500"/>
                                        <p:tgtEl>
                                          <p:spTgt spid="10">
                                            <p:txEl>
                                              <p:pRg st="7" end="7"/>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10">
                                            <p:txEl>
                                              <p:pRg st="9" end="9"/>
                                            </p:txEl>
                                          </p:spTgt>
                                        </p:tgtEl>
                                        <p:attrNameLst>
                                          <p:attrName>style.visibility</p:attrName>
                                        </p:attrNameLst>
                                      </p:cBhvr>
                                      <p:to>
                                        <p:strVal val="visible"/>
                                      </p:to>
                                    </p:set>
                                    <p:animEffect transition="in" filter="wipe(down)">
                                      <p:cBhvr>
                                        <p:cTn id="24" dur="500"/>
                                        <p:tgtEl>
                                          <p:spTgt spid="10">
                                            <p:txEl>
                                              <p:pRg st="9" end="9"/>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down)">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标题 57345"/>
          <p:cNvSpPr>
            <a:spLocks noGrp="1" noChangeArrowheads="1"/>
          </p:cNvSpPr>
          <p:nvPr>
            <p:ph type="title"/>
          </p:nvPr>
        </p:nvSpPr>
        <p:spPr>
          <a:xfrm>
            <a:off x="316328" y="284085"/>
            <a:ext cx="10336876" cy="1054386"/>
          </a:xfrm>
        </p:spPr>
        <p:txBody>
          <a:bodyPr>
            <a:normAutofit/>
          </a:bodyPr>
          <a:lstStyle/>
          <a:p>
            <a:r>
              <a:rPr lang="en-GB" altLang="zh-CN" i="1" dirty="0">
                <a:solidFill>
                  <a:srgbClr val="C00000"/>
                </a:solidFill>
              </a:rPr>
              <a:t>Grey Box Challenge 1 = answers</a:t>
            </a:r>
            <a:endParaRPr lang="zh-CN" altLang="en-US" dirty="0">
              <a:solidFill>
                <a:srgbClr val="C00000"/>
              </a:solidFill>
            </a:endParaRPr>
          </a:p>
        </p:txBody>
      </p:sp>
      <p:sp>
        <p:nvSpPr>
          <p:cNvPr id="10" name="TextBox 9">
            <a:extLst>
              <a:ext uri="{FF2B5EF4-FFF2-40B4-BE49-F238E27FC236}">
                <a16:creationId xmlns:a16="http://schemas.microsoft.com/office/drawing/2014/main" id="{04CE7FFC-72BF-48A4-9817-38A1DA5DB9C1}"/>
              </a:ext>
            </a:extLst>
          </p:cNvPr>
          <p:cNvSpPr txBox="1"/>
          <p:nvPr/>
        </p:nvSpPr>
        <p:spPr>
          <a:xfrm>
            <a:off x="479466" y="1187169"/>
            <a:ext cx="10940460" cy="4401205"/>
          </a:xfrm>
          <a:prstGeom prst="rect">
            <a:avLst/>
          </a:prstGeom>
          <a:noFill/>
          <a:ln>
            <a:noFill/>
          </a:ln>
        </p:spPr>
        <p:txBody>
          <a:bodyPr wrap="square" rtlCol="0">
            <a:spAutoFit/>
          </a:bodyPr>
          <a:lstStyle/>
          <a:p>
            <a:r>
              <a:rPr lang="en-GB" sz="2000" dirty="0"/>
              <a:t>Mr Herdman would like you to answer these questions.</a:t>
            </a:r>
          </a:p>
          <a:p>
            <a:endParaRPr lang="en-GB" sz="2000" dirty="0"/>
          </a:p>
          <a:p>
            <a:endParaRPr lang="en-GB" sz="2000" dirty="0"/>
          </a:p>
          <a:p>
            <a:r>
              <a:rPr lang="en-GB" sz="2000" dirty="0"/>
              <a:t>What is an origin? </a:t>
            </a:r>
          </a:p>
          <a:p>
            <a:endParaRPr lang="en-GB" sz="2000" dirty="0"/>
          </a:p>
          <a:p>
            <a:r>
              <a:rPr lang="en-GB" sz="2000" dirty="0"/>
              <a:t>The origin is the starting point. The origin is the point where the planes meet, and the value of coordinates are normally defied as zero</a:t>
            </a:r>
          </a:p>
          <a:p>
            <a:endParaRPr lang="en-GB" sz="2000" dirty="0"/>
          </a:p>
          <a:p>
            <a:r>
              <a:rPr lang="en-GB" sz="2000" dirty="0"/>
              <a:t>What is a vertex?</a:t>
            </a:r>
          </a:p>
          <a:p>
            <a:endParaRPr lang="en-GB" sz="2000" dirty="0"/>
          </a:p>
          <a:p>
            <a:r>
              <a:rPr lang="en-GB" sz="2000" dirty="0"/>
              <a:t>Vertex is used to show a point where two lines meet.</a:t>
            </a:r>
          </a:p>
          <a:p>
            <a:endParaRPr lang="en-GB" sz="2000" dirty="0"/>
          </a:p>
          <a:p>
            <a:endParaRPr lang="en-GB" sz="2000" dirty="0"/>
          </a:p>
          <a:p>
            <a:r>
              <a:rPr lang="en-GB" sz="2000" dirty="0"/>
              <a:t>Mr Herdman thinks this line is a </a:t>
            </a:r>
            <a:r>
              <a:rPr lang="en-GB" sz="2000" u="sng" dirty="0">
                <a:solidFill>
                  <a:srgbClr val="FF0000"/>
                </a:solidFill>
              </a:rPr>
              <a:t>vertical</a:t>
            </a:r>
            <a:r>
              <a:rPr lang="en-GB" sz="2000" dirty="0"/>
              <a:t> line. Is Mr Herdman correct? (circle one)      Yes		No</a:t>
            </a:r>
          </a:p>
        </p:txBody>
      </p:sp>
      <p:pic>
        <p:nvPicPr>
          <p:cNvPr id="12" name="Picture 11">
            <a:extLst>
              <a:ext uri="{FF2B5EF4-FFF2-40B4-BE49-F238E27FC236}">
                <a16:creationId xmlns:a16="http://schemas.microsoft.com/office/drawing/2014/main" id="{CA50E487-1293-432F-9BD1-E676B20D48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4096" y="222485"/>
            <a:ext cx="1299108" cy="964684"/>
          </a:xfrm>
          <a:prstGeom prst="rect">
            <a:avLst/>
          </a:prstGeom>
        </p:spPr>
      </p:pic>
      <p:cxnSp>
        <p:nvCxnSpPr>
          <p:cNvPr id="4" name="Straight Connector 3">
            <a:extLst>
              <a:ext uri="{FF2B5EF4-FFF2-40B4-BE49-F238E27FC236}">
                <a16:creationId xmlns:a16="http://schemas.microsoft.com/office/drawing/2014/main" id="{2B3E1EC4-E7FB-4B58-8168-087101EB6A56}"/>
              </a:ext>
            </a:extLst>
          </p:cNvPr>
          <p:cNvCxnSpPr/>
          <p:nvPr/>
        </p:nvCxnSpPr>
        <p:spPr>
          <a:xfrm>
            <a:off x="1584960" y="6120384"/>
            <a:ext cx="5925312"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Rectangle: Rounded Corners 1">
            <a:extLst>
              <a:ext uri="{FF2B5EF4-FFF2-40B4-BE49-F238E27FC236}">
                <a16:creationId xmlns:a16="http://schemas.microsoft.com/office/drawing/2014/main" id="{84F7AC66-A141-4F36-9DCF-C37F70406390}"/>
              </a:ext>
            </a:extLst>
          </p:cNvPr>
          <p:cNvSpPr/>
          <p:nvPr/>
        </p:nvSpPr>
        <p:spPr>
          <a:xfrm>
            <a:off x="10485120" y="5105472"/>
            <a:ext cx="597408" cy="482902"/>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01065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wipe(down)">
                                      <p:cBhvr>
                                        <p:cTn id="7" dur="500"/>
                                        <p:tgtEl>
                                          <p:spTgt spid="1536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xEl>
                                              <p:pRg st="5" end="5"/>
                                            </p:txEl>
                                          </p:spTgt>
                                        </p:tgtEl>
                                        <p:attrNameLst>
                                          <p:attrName>style.visibility</p:attrName>
                                        </p:attrNameLst>
                                      </p:cBhvr>
                                      <p:to>
                                        <p:strVal val="visible"/>
                                      </p:to>
                                    </p:set>
                                    <p:animEffect transition="in" filter="wipe(down)">
                                      <p:cBhvr>
                                        <p:cTn id="12" dur="500"/>
                                        <p:tgtEl>
                                          <p:spTgt spid="10">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xEl>
                                              <p:pRg st="9" end="9"/>
                                            </p:txEl>
                                          </p:spTgt>
                                        </p:tgtEl>
                                        <p:attrNameLst>
                                          <p:attrName>style.visibility</p:attrName>
                                        </p:attrNameLst>
                                      </p:cBhvr>
                                      <p:to>
                                        <p:strVal val="visible"/>
                                      </p:to>
                                    </p:set>
                                    <p:animEffect transition="in" filter="wipe(down)">
                                      <p:cBhvr>
                                        <p:cTn id="17" dur="500"/>
                                        <p:tgtEl>
                                          <p:spTgt spid="10">
                                            <p:txEl>
                                              <p:pRg st="9" end="9"/>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p:bldP spid="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标题 57345"/>
          <p:cNvSpPr>
            <a:spLocks noGrp="1" noChangeArrowheads="1"/>
          </p:cNvSpPr>
          <p:nvPr>
            <p:ph type="title"/>
          </p:nvPr>
        </p:nvSpPr>
        <p:spPr>
          <a:xfrm>
            <a:off x="316328" y="284085"/>
            <a:ext cx="10336876" cy="1054386"/>
          </a:xfrm>
        </p:spPr>
        <p:txBody>
          <a:bodyPr>
            <a:normAutofit/>
          </a:bodyPr>
          <a:lstStyle/>
          <a:p>
            <a:r>
              <a:rPr lang="en-GB" altLang="zh-CN" sz="3200" i="1" dirty="0">
                <a:solidFill>
                  <a:srgbClr val="C00000"/>
                </a:solidFill>
              </a:rPr>
              <a:t>Grey Box Challenge # </a:t>
            </a:r>
            <a:r>
              <a:rPr lang="en-GB" altLang="zh-CN" sz="3200" i="1" dirty="0" smtClean="0">
                <a:solidFill>
                  <a:srgbClr val="C00000"/>
                </a:solidFill>
              </a:rPr>
              <a:t>2 (if you’re up for the challenge)</a:t>
            </a:r>
            <a:endParaRPr lang="zh-CN" altLang="en-US" sz="3200" i="1" dirty="0">
              <a:solidFill>
                <a:srgbClr val="C00000"/>
              </a:solidFill>
            </a:endParaRPr>
          </a:p>
        </p:txBody>
      </p:sp>
      <p:grpSp>
        <p:nvGrpSpPr>
          <p:cNvPr id="28" name="Group 27">
            <a:extLst>
              <a:ext uri="{FF2B5EF4-FFF2-40B4-BE49-F238E27FC236}">
                <a16:creationId xmlns:a16="http://schemas.microsoft.com/office/drawing/2014/main" id="{8FB7DFA6-9076-4AB6-95B4-AD8A7D7D1056}"/>
              </a:ext>
            </a:extLst>
          </p:cNvPr>
          <p:cNvGrpSpPr/>
          <p:nvPr/>
        </p:nvGrpSpPr>
        <p:grpSpPr>
          <a:xfrm>
            <a:off x="1932383" y="1300395"/>
            <a:ext cx="10259617" cy="5273520"/>
            <a:chOff x="1466904" y="1308085"/>
            <a:chExt cx="10259617" cy="5273520"/>
          </a:xfrm>
        </p:grpSpPr>
        <p:grpSp>
          <p:nvGrpSpPr>
            <p:cNvPr id="29" name="Group 28">
              <a:extLst>
                <a:ext uri="{FF2B5EF4-FFF2-40B4-BE49-F238E27FC236}">
                  <a16:creationId xmlns:a16="http://schemas.microsoft.com/office/drawing/2014/main" id="{D4755C20-278D-4E0B-AD7F-48CC6F3E895B}"/>
                </a:ext>
              </a:extLst>
            </p:cNvPr>
            <p:cNvGrpSpPr/>
            <p:nvPr/>
          </p:nvGrpSpPr>
          <p:grpSpPr>
            <a:xfrm>
              <a:off x="1639180" y="1615399"/>
              <a:ext cx="4335339" cy="4632759"/>
              <a:chOff x="1639180" y="1615399"/>
              <a:chExt cx="4335339" cy="4632759"/>
            </a:xfrm>
          </p:grpSpPr>
          <p:pic>
            <p:nvPicPr>
              <p:cNvPr id="90" name="Picture 2" descr="Image result for square paper">
                <a:extLst>
                  <a:ext uri="{FF2B5EF4-FFF2-40B4-BE49-F238E27FC236}">
                    <a16:creationId xmlns:a16="http://schemas.microsoft.com/office/drawing/2014/main" id="{453E3A97-E113-49DB-BCE4-5442068B05B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877"/>
              <a:stretch/>
            </p:blipFill>
            <p:spPr bwMode="auto">
              <a:xfrm rot="5400000">
                <a:off x="1932651" y="2206291"/>
                <a:ext cx="3752057" cy="4331678"/>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2" descr="Image result for square paper">
                <a:extLst>
                  <a:ext uri="{FF2B5EF4-FFF2-40B4-BE49-F238E27FC236}">
                    <a16:creationId xmlns:a16="http://schemas.microsoft.com/office/drawing/2014/main" id="{11058A98-7056-46CC-BB49-6EE5ECAB976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877"/>
              <a:stretch/>
            </p:blipFill>
            <p:spPr bwMode="auto">
              <a:xfrm rot="5400000">
                <a:off x="1928990" y="1325589"/>
                <a:ext cx="3752057" cy="433167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0" name="Group 29">
              <a:extLst>
                <a:ext uri="{FF2B5EF4-FFF2-40B4-BE49-F238E27FC236}">
                  <a16:creationId xmlns:a16="http://schemas.microsoft.com/office/drawing/2014/main" id="{BFF00524-12A7-4CE8-9C5A-D516B7E435A0}"/>
                </a:ext>
              </a:extLst>
            </p:cNvPr>
            <p:cNvGrpSpPr/>
            <p:nvPr/>
          </p:nvGrpSpPr>
          <p:grpSpPr>
            <a:xfrm>
              <a:off x="1466904" y="1308085"/>
              <a:ext cx="10259617" cy="5273520"/>
              <a:chOff x="1466904" y="1308085"/>
              <a:chExt cx="10259617" cy="5273520"/>
            </a:xfrm>
          </p:grpSpPr>
          <p:grpSp>
            <p:nvGrpSpPr>
              <p:cNvPr id="31" name="Group 30">
                <a:extLst>
                  <a:ext uri="{FF2B5EF4-FFF2-40B4-BE49-F238E27FC236}">
                    <a16:creationId xmlns:a16="http://schemas.microsoft.com/office/drawing/2014/main" id="{EE7784F6-6C71-4FA3-A39C-D7BD2F2E5AA4}"/>
                  </a:ext>
                </a:extLst>
              </p:cNvPr>
              <p:cNvGrpSpPr/>
              <p:nvPr/>
            </p:nvGrpSpPr>
            <p:grpSpPr>
              <a:xfrm>
                <a:off x="1760343" y="1622802"/>
                <a:ext cx="9074012" cy="4632759"/>
                <a:chOff x="1760343" y="1622802"/>
                <a:chExt cx="9074012" cy="4632759"/>
              </a:xfrm>
            </p:grpSpPr>
            <p:pic>
              <p:nvPicPr>
                <p:cNvPr id="86" name="Picture 2" descr="Image result for square paper">
                  <a:extLst>
                    <a:ext uri="{FF2B5EF4-FFF2-40B4-BE49-F238E27FC236}">
                      <a16:creationId xmlns:a16="http://schemas.microsoft.com/office/drawing/2014/main" id="{168B1CD9-C20B-4B18-A70E-0E3115FA14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6522951" y="1949375"/>
                  <a:ext cx="3752057" cy="4860316"/>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2" descr="Image result for square paper">
                  <a:extLst>
                    <a:ext uri="{FF2B5EF4-FFF2-40B4-BE49-F238E27FC236}">
                      <a16:creationId xmlns:a16="http://schemas.microsoft.com/office/drawing/2014/main" id="{19A9F63C-0070-4FB6-87A6-0519D19487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6528168" y="1068673"/>
                  <a:ext cx="3752057" cy="4860316"/>
                </a:xfrm>
                <a:prstGeom prst="rect">
                  <a:avLst/>
                </a:prstGeom>
                <a:noFill/>
                <a:extLst>
                  <a:ext uri="{909E8E84-426E-40DD-AFC4-6F175D3DCCD1}">
                    <a14:hiddenFill xmlns:a14="http://schemas.microsoft.com/office/drawing/2010/main">
                      <a:solidFill>
                        <a:srgbClr val="FFFFFF"/>
                      </a:solidFill>
                    </a14:hiddenFill>
                  </a:ext>
                </a:extLst>
              </p:spPr>
            </p:pic>
            <p:cxnSp>
              <p:nvCxnSpPr>
                <p:cNvPr id="88" name="Straight Connector 87">
                  <a:extLst>
                    <a:ext uri="{FF2B5EF4-FFF2-40B4-BE49-F238E27FC236}">
                      <a16:creationId xmlns:a16="http://schemas.microsoft.com/office/drawing/2014/main" id="{61C150A3-E2BA-420F-89A2-DC3CDDD302B8}"/>
                    </a:ext>
                  </a:extLst>
                </p:cNvPr>
                <p:cNvCxnSpPr>
                  <a:cxnSpLocks/>
                </p:cNvCxnSpPr>
                <p:nvPr/>
              </p:nvCxnSpPr>
              <p:spPr>
                <a:xfrm>
                  <a:off x="6195842" y="1748901"/>
                  <a:ext cx="2701" cy="439149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E9184874-3332-485F-8E9B-145F4B82866C}"/>
                    </a:ext>
                  </a:extLst>
                </p:cNvPr>
                <p:cNvCxnSpPr>
                  <a:cxnSpLocks/>
                </p:cNvCxnSpPr>
                <p:nvPr/>
              </p:nvCxnSpPr>
              <p:spPr>
                <a:xfrm flipH="1" flipV="1">
                  <a:off x="1760343" y="6119407"/>
                  <a:ext cx="8866341" cy="613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EB55D42A-1FE1-42EA-B216-04C6E1BA42FE}"/>
                  </a:ext>
                </a:extLst>
              </p:cNvPr>
              <p:cNvGrpSpPr/>
              <p:nvPr/>
            </p:nvGrpSpPr>
            <p:grpSpPr>
              <a:xfrm>
                <a:off x="1466904" y="1308085"/>
                <a:ext cx="10259617" cy="5273520"/>
                <a:chOff x="1466904" y="1308085"/>
                <a:chExt cx="10259617" cy="5273520"/>
              </a:xfrm>
            </p:grpSpPr>
            <p:sp>
              <p:nvSpPr>
                <p:cNvPr id="33" name="TextBox 32">
                  <a:extLst>
                    <a:ext uri="{FF2B5EF4-FFF2-40B4-BE49-F238E27FC236}">
                      <a16:creationId xmlns:a16="http://schemas.microsoft.com/office/drawing/2014/main" id="{8453C04A-9465-4ECA-B551-987658F60686}"/>
                    </a:ext>
                  </a:extLst>
                </p:cNvPr>
                <p:cNvSpPr txBox="1"/>
                <p:nvPr/>
              </p:nvSpPr>
              <p:spPr>
                <a:xfrm>
                  <a:off x="5854337" y="1308085"/>
                  <a:ext cx="841261" cy="369332"/>
                </a:xfrm>
                <a:prstGeom prst="rect">
                  <a:avLst/>
                </a:prstGeom>
                <a:noFill/>
              </p:spPr>
              <p:txBody>
                <a:bodyPr wrap="square" rtlCol="0">
                  <a:spAutoFit/>
                </a:bodyPr>
                <a:lstStyle/>
                <a:p>
                  <a:r>
                    <a:rPr lang="en-GB" dirty="0">
                      <a:solidFill>
                        <a:schemeClr val="tx2"/>
                      </a:solidFill>
                    </a:rPr>
                    <a:t>y-axis</a:t>
                  </a:r>
                </a:p>
              </p:txBody>
            </p:sp>
            <p:sp>
              <p:nvSpPr>
                <p:cNvPr id="34" name="TextBox 33">
                  <a:extLst>
                    <a:ext uri="{FF2B5EF4-FFF2-40B4-BE49-F238E27FC236}">
                      <a16:creationId xmlns:a16="http://schemas.microsoft.com/office/drawing/2014/main" id="{B14A3A95-2A51-42B0-BF2C-FF3C7C606D7D}"/>
                    </a:ext>
                  </a:extLst>
                </p:cNvPr>
                <p:cNvSpPr txBox="1"/>
                <p:nvPr/>
              </p:nvSpPr>
              <p:spPr>
                <a:xfrm>
                  <a:off x="10885260" y="5940875"/>
                  <a:ext cx="841261" cy="369332"/>
                </a:xfrm>
                <a:prstGeom prst="rect">
                  <a:avLst/>
                </a:prstGeom>
                <a:noFill/>
              </p:spPr>
              <p:txBody>
                <a:bodyPr wrap="square" rtlCol="0">
                  <a:spAutoFit/>
                </a:bodyPr>
                <a:lstStyle/>
                <a:p>
                  <a:r>
                    <a:rPr lang="en-GB" dirty="0">
                      <a:solidFill>
                        <a:schemeClr val="tx2"/>
                      </a:solidFill>
                    </a:rPr>
                    <a:t>x-axis</a:t>
                  </a:r>
                </a:p>
              </p:txBody>
            </p:sp>
            <p:sp>
              <p:nvSpPr>
                <p:cNvPr id="35" name="TextBox 34">
                  <a:extLst>
                    <a:ext uri="{FF2B5EF4-FFF2-40B4-BE49-F238E27FC236}">
                      <a16:creationId xmlns:a16="http://schemas.microsoft.com/office/drawing/2014/main" id="{80C189CC-8E1E-4FC9-A8D3-4FDE09DE8824}"/>
                    </a:ext>
                  </a:extLst>
                </p:cNvPr>
                <p:cNvSpPr txBox="1"/>
                <p:nvPr/>
              </p:nvSpPr>
              <p:spPr>
                <a:xfrm>
                  <a:off x="5948045" y="5504440"/>
                  <a:ext cx="430008" cy="369332"/>
                </a:xfrm>
                <a:prstGeom prst="rect">
                  <a:avLst/>
                </a:prstGeom>
                <a:noFill/>
              </p:spPr>
              <p:txBody>
                <a:bodyPr wrap="square" rtlCol="0">
                  <a:spAutoFit/>
                </a:bodyPr>
                <a:lstStyle/>
                <a:p>
                  <a:r>
                    <a:rPr lang="en-GB" dirty="0">
                      <a:solidFill>
                        <a:schemeClr val="tx2"/>
                      </a:solidFill>
                    </a:rPr>
                    <a:t>1</a:t>
                  </a:r>
                </a:p>
              </p:txBody>
            </p:sp>
            <p:sp>
              <p:nvSpPr>
                <p:cNvPr id="36" name="TextBox 35">
                  <a:extLst>
                    <a:ext uri="{FF2B5EF4-FFF2-40B4-BE49-F238E27FC236}">
                      <a16:creationId xmlns:a16="http://schemas.microsoft.com/office/drawing/2014/main" id="{2056A92E-1FAE-42F3-AF38-869B4FC6292D}"/>
                    </a:ext>
                  </a:extLst>
                </p:cNvPr>
                <p:cNvSpPr txBox="1"/>
                <p:nvPr/>
              </p:nvSpPr>
              <p:spPr>
                <a:xfrm>
                  <a:off x="5955218" y="5068005"/>
                  <a:ext cx="430008" cy="369332"/>
                </a:xfrm>
                <a:prstGeom prst="rect">
                  <a:avLst/>
                </a:prstGeom>
                <a:noFill/>
              </p:spPr>
              <p:txBody>
                <a:bodyPr wrap="square" rtlCol="0">
                  <a:spAutoFit/>
                </a:bodyPr>
                <a:lstStyle/>
                <a:p>
                  <a:r>
                    <a:rPr lang="en-GB" dirty="0">
                      <a:solidFill>
                        <a:schemeClr val="tx2"/>
                      </a:solidFill>
                    </a:rPr>
                    <a:t>2</a:t>
                  </a:r>
                </a:p>
              </p:txBody>
            </p:sp>
            <p:sp>
              <p:nvSpPr>
                <p:cNvPr id="37" name="TextBox 36">
                  <a:extLst>
                    <a:ext uri="{FF2B5EF4-FFF2-40B4-BE49-F238E27FC236}">
                      <a16:creationId xmlns:a16="http://schemas.microsoft.com/office/drawing/2014/main" id="{B8530512-8CC1-42D0-BFA7-AE9EAF254D31}"/>
                    </a:ext>
                  </a:extLst>
                </p:cNvPr>
                <p:cNvSpPr txBox="1"/>
                <p:nvPr/>
              </p:nvSpPr>
              <p:spPr>
                <a:xfrm>
                  <a:off x="5947075" y="4631570"/>
                  <a:ext cx="430008" cy="369332"/>
                </a:xfrm>
                <a:prstGeom prst="rect">
                  <a:avLst/>
                </a:prstGeom>
                <a:noFill/>
              </p:spPr>
              <p:txBody>
                <a:bodyPr wrap="square" rtlCol="0">
                  <a:spAutoFit/>
                </a:bodyPr>
                <a:lstStyle/>
                <a:p>
                  <a:r>
                    <a:rPr lang="en-GB" dirty="0">
                      <a:solidFill>
                        <a:schemeClr val="tx2"/>
                      </a:solidFill>
                    </a:rPr>
                    <a:t>3</a:t>
                  </a:r>
                </a:p>
              </p:txBody>
            </p:sp>
            <p:sp>
              <p:nvSpPr>
                <p:cNvPr id="38" name="TextBox 37">
                  <a:extLst>
                    <a:ext uri="{FF2B5EF4-FFF2-40B4-BE49-F238E27FC236}">
                      <a16:creationId xmlns:a16="http://schemas.microsoft.com/office/drawing/2014/main" id="{F7DA4BB9-F7C9-41D3-B4F3-83D79184724A}"/>
                    </a:ext>
                  </a:extLst>
                </p:cNvPr>
                <p:cNvSpPr txBox="1"/>
                <p:nvPr/>
              </p:nvSpPr>
              <p:spPr>
                <a:xfrm>
                  <a:off x="5947072" y="4195135"/>
                  <a:ext cx="430008" cy="369332"/>
                </a:xfrm>
                <a:prstGeom prst="rect">
                  <a:avLst/>
                </a:prstGeom>
                <a:noFill/>
              </p:spPr>
              <p:txBody>
                <a:bodyPr wrap="square" rtlCol="0">
                  <a:spAutoFit/>
                </a:bodyPr>
                <a:lstStyle/>
                <a:p>
                  <a:r>
                    <a:rPr lang="en-GB" dirty="0">
                      <a:solidFill>
                        <a:schemeClr val="tx2"/>
                      </a:solidFill>
                    </a:rPr>
                    <a:t>4</a:t>
                  </a:r>
                </a:p>
              </p:txBody>
            </p:sp>
            <p:sp>
              <p:nvSpPr>
                <p:cNvPr id="39" name="TextBox 38">
                  <a:extLst>
                    <a:ext uri="{FF2B5EF4-FFF2-40B4-BE49-F238E27FC236}">
                      <a16:creationId xmlns:a16="http://schemas.microsoft.com/office/drawing/2014/main" id="{036E5F6A-A4EE-4889-962E-C15F3D409BC5}"/>
                    </a:ext>
                  </a:extLst>
                </p:cNvPr>
                <p:cNvSpPr txBox="1"/>
                <p:nvPr/>
              </p:nvSpPr>
              <p:spPr>
                <a:xfrm>
                  <a:off x="5948045" y="3738733"/>
                  <a:ext cx="430008" cy="369332"/>
                </a:xfrm>
                <a:prstGeom prst="rect">
                  <a:avLst/>
                </a:prstGeom>
                <a:noFill/>
              </p:spPr>
              <p:txBody>
                <a:bodyPr wrap="square" rtlCol="0">
                  <a:spAutoFit/>
                </a:bodyPr>
                <a:lstStyle/>
                <a:p>
                  <a:r>
                    <a:rPr lang="en-GB" dirty="0">
                      <a:solidFill>
                        <a:schemeClr val="tx2"/>
                      </a:solidFill>
                    </a:rPr>
                    <a:t>5</a:t>
                  </a:r>
                </a:p>
              </p:txBody>
            </p:sp>
            <p:sp>
              <p:nvSpPr>
                <p:cNvPr id="40" name="TextBox 39">
                  <a:extLst>
                    <a:ext uri="{FF2B5EF4-FFF2-40B4-BE49-F238E27FC236}">
                      <a16:creationId xmlns:a16="http://schemas.microsoft.com/office/drawing/2014/main" id="{155E4BEE-DC0B-4F21-95A1-65B57372A04C}"/>
                    </a:ext>
                  </a:extLst>
                </p:cNvPr>
                <p:cNvSpPr txBox="1"/>
                <p:nvPr/>
              </p:nvSpPr>
              <p:spPr>
                <a:xfrm>
                  <a:off x="5948047" y="3314165"/>
                  <a:ext cx="430008" cy="369332"/>
                </a:xfrm>
                <a:prstGeom prst="rect">
                  <a:avLst/>
                </a:prstGeom>
                <a:noFill/>
              </p:spPr>
              <p:txBody>
                <a:bodyPr wrap="square" rtlCol="0">
                  <a:spAutoFit/>
                </a:bodyPr>
                <a:lstStyle/>
                <a:p>
                  <a:r>
                    <a:rPr lang="en-GB" dirty="0">
                      <a:solidFill>
                        <a:schemeClr val="tx2"/>
                      </a:solidFill>
                    </a:rPr>
                    <a:t>6</a:t>
                  </a:r>
                </a:p>
              </p:txBody>
            </p:sp>
            <p:sp>
              <p:nvSpPr>
                <p:cNvPr id="41" name="TextBox 40">
                  <a:extLst>
                    <a:ext uri="{FF2B5EF4-FFF2-40B4-BE49-F238E27FC236}">
                      <a16:creationId xmlns:a16="http://schemas.microsoft.com/office/drawing/2014/main" id="{84EB0447-E816-495F-BD23-6B0579499456}"/>
                    </a:ext>
                  </a:extLst>
                </p:cNvPr>
                <p:cNvSpPr txBox="1"/>
                <p:nvPr/>
              </p:nvSpPr>
              <p:spPr>
                <a:xfrm>
                  <a:off x="5955219" y="2857763"/>
                  <a:ext cx="430008" cy="369332"/>
                </a:xfrm>
                <a:prstGeom prst="rect">
                  <a:avLst/>
                </a:prstGeom>
                <a:noFill/>
              </p:spPr>
              <p:txBody>
                <a:bodyPr wrap="square" rtlCol="0">
                  <a:spAutoFit/>
                </a:bodyPr>
                <a:lstStyle/>
                <a:p>
                  <a:r>
                    <a:rPr lang="en-GB" dirty="0">
                      <a:solidFill>
                        <a:schemeClr val="tx2"/>
                      </a:solidFill>
                    </a:rPr>
                    <a:t>7</a:t>
                  </a:r>
                </a:p>
              </p:txBody>
            </p:sp>
            <p:sp>
              <p:nvSpPr>
                <p:cNvPr id="42" name="TextBox 41">
                  <a:extLst>
                    <a:ext uri="{FF2B5EF4-FFF2-40B4-BE49-F238E27FC236}">
                      <a16:creationId xmlns:a16="http://schemas.microsoft.com/office/drawing/2014/main" id="{78A14C28-C27A-46A0-A27F-08F5A63577F0}"/>
                    </a:ext>
                  </a:extLst>
                </p:cNvPr>
                <p:cNvSpPr txBox="1"/>
                <p:nvPr/>
              </p:nvSpPr>
              <p:spPr>
                <a:xfrm>
                  <a:off x="5955219" y="2423641"/>
                  <a:ext cx="430008" cy="369332"/>
                </a:xfrm>
                <a:prstGeom prst="rect">
                  <a:avLst/>
                </a:prstGeom>
                <a:noFill/>
              </p:spPr>
              <p:txBody>
                <a:bodyPr wrap="square" rtlCol="0">
                  <a:spAutoFit/>
                </a:bodyPr>
                <a:lstStyle/>
                <a:p>
                  <a:r>
                    <a:rPr lang="en-GB" dirty="0">
                      <a:solidFill>
                        <a:schemeClr val="tx2"/>
                      </a:solidFill>
                    </a:rPr>
                    <a:t>8</a:t>
                  </a:r>
                </a:p>
              </p:txBody>
            </p:sp>
            <p:sp>
              <p:nvSpPr>
                <p:cNvPr id="43" name="TextBox 42">
                  <a:extLst>
                    <a:ext uri="{FF2B5EF4-FFF2-40B4-BE49-F238E27FC236}">
                      <a16:creationId xmlns:a16="http://schemas.microsoft.com/office/drawing/2014/main" id="{1FB90A23-4573-4BD0-9716-97F8ABA3C5F2}"/>
                    </a:ext>
                  </a:extLst>
                </p:cNvPr>
                <p:cNvSpPr txBox="1"/>
                <p:nvPr/>
              </p:nvSpPr>
              <p:spPr>
                <a:xfrm>
                  <a:off x="5957135" y="1999073"/>
                  <a:ext cx="430008" cy="369332"/>
                </a:xfrm>
                <a:prstGeom prst="rect">
                  <a:avLst/>
                </a:prstGeom>
                <a:noFill/>
              </p:spPr>
              <p:txBody>
                <a:bodyPr wrap="square" rtlCol="0">
                  <a:spAutoFit/>
                </a:bodyPr>
                <a:lstStyle/>
                <a:p>
                  <a:r>
                    <a:rPr lang="en-GB" dirty="0">
                      <a:solidFill>
                        <a:schemeClr val="tx2"/>
                      </a:solidFill>
                    </a:rPr>
                    <a:t>9</a:t>
                  </a:r>
                </a:p>
              </p:txBody>
            </p:sp>
            <p:sp>
              <p:nvSpPr>
                <p:cNvPr id="64" name="TextBox 63">
                  <a:extLst>
                    <a:ext uri="{FF2B5EF4-FFF2-40B4-BE49-F238E27FC236}">
                      <a16:creationId xmlns:a16="http://schemas.microsoft.com/office/drawing/2014/main" id="{2694DE01-81C9-45A7-91CB-82D32825E301}"/>
                    </a:ext>
                  </a:extLst>
                </p:cNvPr>
                <p:cNvSpPr txBox="1"/>
                <p:nvPr/>
              </p:nvSpPr>
              <p:spPr>
                <a:xfrm>
                  <a:off x="5831661" y="1576572"/>
                  <a:ext cx="430008" cy="369332"/>
                </a:xfrm>
                <a:prstGeom prst="rect">
                  <a:avLst/>
                </a:prstGeom>
                <a:noFill/>
              </p:spPr>
              <p:txBody>
                <a:bodyPr wrap="square" rtlCol="0">
                  <a:spAutoFit/>
                </a:bodyPr>
                <a:lstStyle/>
                <a:p>
                  <a:r>
                    <a:rPr lang="en-GB" dirty="0">
                      <a:solidFill>
                        <a:schemeClr val="tx2"/>
                      </a:solidFill>
                    </a:rPr>
                    <a:t>10</a:t>
                  </a:r>
                </a:p>
              </p:txBody>
            </p:sp>
            <p:sp>
              <p:nvSpPr>
                <p:cNvPr id="65" name="TextBox 64">
                  <a:extLst>
                    <a:ext uri="{FF2B5EF4-FFF2-40B4-BE49-F238E27FC236}">
                      <a16:creationId xmlns:a16="http://schemas.microsoft.com/office/drawing/2014/main" id="{C7DACF04-F952-46D4-BB57-AC3662A512EB}"/>
                    </a:ext>
                  </a:extLst>
                </p:cNvPr>
                <p:cNvSpPr txBox="1"/>
                <p:nvPr/>
              </p:nvSpPr>
              <p:spPr>
                <a:xfrm>
                  <a:off x="6482563" y="6201234"/>
                  <a:ext cx="430008" cy="369332"/>
                </a:xfrm>
                <a:prstGeom prst="rect">
                  <a:avLst/>
                </a:prstGeom>
                <a:noFill/>
              </p:spPr>
              <p:txBody>
                <a:bodyPr wrap="square" rtlCol="0">
                  <a:spAutoFit/>
                </a:bodyPr>
                <a:lstStyle/>
                <a:p>
                  <a:r>
                    <a:rPr lang="en-GB" dirty="0">
                      <a:solidFill>
                        <a:schemeClr val="tx2"/>
                      </a:solidFill>
                    </a:rPr>
                    <a:t>1</a:t>
                  </a:r>
                </a:p>
              </p:txBody>
            </p:sp>
            <p:sp>
              <p:nvSpPr>
                <p:cNvPr id="66" name="TextBox 65">
                  <a:extLst>
                    <a:ext uri="{FF2B5EF4-FFF2-40B4-BE49-F238E27FC236}">
                      <a16:creationId xmlns:a16="http://schemas.microsoft.com/office/drawing/2014/main" id="{608DFB99-6D37-45BB-B9A7-736130F151EE}"/>
                    </a:ext>
                  </a:extLst>
                </p:cNvPr>
                <p:cNvSpPr txBox="1"/>
                <p:nvPr/>
              </p:nvSpPr>
              <p:spPr>
                <a:xfrm>
                  <a:off x="6925399" y="6198837"/>
                  <a:ext cx="430008" cy="369332"/>
                </a:xfrm>
                <a:prstGeom prst="rect">
                  <a:avLst/>
                </a:prstGeom>
                <a:noFill/>
              </p:spPr>
              <p:txBody>
                <a:bodyPr wrap="square" rtlCol="0">
                  <a:spAutoFit/>
                </a:bodyPr>
                <a:lstStyle/>
                <a:p>
                  <a:r>
                    <a:rPr lang="en-GB" dirty="0">
                      <a:solidFill>
                        <a:schemeClr val="tx2"/>
                      </a:solidFill>
                    </a:rPr>
                    <a:t>2</a:t>
                  </a:r>
                </a:p>
              </p:txBody>
            </p:sp>
            <p:sp>
              <p:nvSpPr>
                <p:cNvPr id="67" name="TextBox 66">
                  <a:extLst>
                    <a:ext uri="{FF2B5EF4-FFF2-40B4-BE49-F238E27FC236}">
                      <a16:creationId xmlns:a16="http://schemas.microsoft.com/office/drawing/2014/main" id="{3948FF59-D9F7-4E07-BD6B-F8C9CB700C25}"/>
                    </a:ext>
                  </a:extLst>
                </p:cNvPr>
                <p:cNvSpPr txBox="1"/>
                <p:nvPr/>
              </p:nvSpPr>
              <p:spPr>
                <a:xfrm>
                  <a:off x="7368235" y="6196780"/>
                  <a:ext cx="430008" cy="369332"/>
                </a:xfrm>
                <a:prstGeom prst="rect">
                  <a:avLst/>
                </a:prstGeom>
                <a:noFill/>
              </p:spPr>
              <p:txBody>
                <a:bodyPr wrap="square" rtlCol="0">
                  <a:spAutoFit/>
                </a:bodyPr>
                <a:lstStyle/>
                <a:p>
                  <a:r>
                    <a:rPr lang="en-GB" dirty="0">
                      <a:solidFill>
                        <a:schemeClr val="tx2"/>
                      </a:solidFill>
                    </a:rPr>
                    <a:t>3</a:t>
                  </a:r>
                </a:p>
              </p:txBody>
            </p:sp>
            <p:sp>
              <p:nvSpPr>
                <p:cNvPr id="68" name="TextBox 67">
                  <a:extLst>
                    <a:ext uri="{FF2B5EF4-FFF2-40B4-BE49-F238E27FC236}">
                      <a16:creationId xmlns:a16="http://schemas.microsoft.com/office/drawing/2014/main" id="{7F2C55AF-A600-4A05-961A-44A24F40EDEA}"/>
                    </a:ext>
                  </a:extLst>
                </p:cNvPr>
                <p:cNvSpPr txBox="1"/>
                <p:nvPr/>
              </p:nvSpPr>
              <p:spPr>
                <a:xfrm>
                  <a:off x="7811027" y="6196780"/>
                  <a:ext cx="430008" cy="369332"/>
                </a:xfrm>
                <a:prstGeom prst="rect">
                  <a:avLst/>
                </a:prstGeom>
                <a:noFill/>
              </p:spPr>
              <p:txBody>
                <a:bodyPr wrap="square" rtlCol="0">
                  <a:spAutoFit/>
                </a:bodyPr>
                <a:lstStyle/>
                <a:p>
                  <a:r>
                    <a:rPr lang="en-GB" dirty="0">
                      <a:solidFill>
                        <a:schemeClr val="tx2"/>
                      </a:solidFill>
                    </a:rPr>
                    <a:t>4</a:t>
                  </a:r>
                </a:p>
              </p:txBody>
            </p:sp>
            <p:sp>
              <p:nvSpPr>
                <p:cNvPr id="69" name="TextBox 68">
                  <a:extLst>
                    <a:ext uri="{FF2B5EF4-FFF2-40B4-BE49-F238E27FC236}">
                      <a16:creationId xmlns:a16="http://schemas.microsoft.com/office/drawing/2014/main" id="{DDF19FD2-9D2A-4017-A0D2-E1D23BF9D9E6}"/>
                    </a:ext>
                  </a:extLst>
                </p:cNvPr>
                <p:cNvSpPr txBox="1"/>
                <p:nvPr/>
              </p:nvSpPr>
              <p:spPr>
                <a:xfrm>
                  <a:off x="8240586" y="6194383"/>
                  <a:ext cx="430008" cy="369332"/>
                </a:xfrm>
                <a:prstGeom prst="rect">
                  <a:avLst/>
                </a:prstGeom>
                <a:noFill/>
              </p:spPr>
              <p:txBody>
                <a:bodyPr wrap="square" rtlCol="0">
                  <a:spAutoFit/>
                </a:bodyPr>
                <a:lstStyle/>
                <a:p>
                  <a:r>
                    <a:rPr lang="en-GB" dirty="0">
                      <a:solidFill>
                        <a:schemeClr val="tx2"/>
                      </a:solidFill>
                    </a:rPr>
                    <a:t>5</a:t>
                  </a:r>
                </a:p>
              </p:txBody>
            </p:sp>
            <p:sp>
              <p:nvSpPr>
                <p:cNvPr id="70" name="TextBox 69">
                  <a:extLst>
                    <a:ext uri="{FF2B5EF4-FFF2-40B4-BE49-F238E27FC236}">
                      <a16:creationId xmlns:a16="http://schemas.microsoft.com/office/drawing/2014/main" id="{AE1BE34B-0347-4F06-A383-0CD5007D0EF6}"/>
                    </a:ext>
                  </a:extLst>
                </p:cNvPr>
                <p:cNvSpPr txBox="1"/>
                <p:nvPr/>
              </p:nvSpPr>
              <p:spPr>
                <a:xfrm>
                  <a:off x="8695626" y="6212273"/>
                  <a:ext cx="430008" cy="369332"/>
                </a:xfrm>
                <a:prstGeom prst="rect">
                  <a:avLst/>
                </a:prstGeom>
                <a:noFill/>
              </p:spPr>
              <p:txBody>
                <a:bodyPr wrap="square" rtlCol="0">
                  <a:spAutoFit/>
                </a:bodyPr>
                <a:lstStyle/>
                <a:p>
                  <a:r>
                    <a:rPr lang="en-GB" dirty="0">
                      <a:solidFill>
                        <a:schemeClr val="tx2"/>
                      </a:solidFill>
                    </a:rPr>
                    <a:t>6</a:t>
                  </a:r>
                </a:p>
              </p:txBody>
            </p:sp>
            <p:sp>
              <p:nvSpPr>
                <p:cNvPr id="71" name="TextBox 70">
                  <a:extLst>
                    <a:ext uri="{FF2B5EF4-FFF2-40B4-BE49-F238E27FC236}">
                      <a16:creationId xmlns:a16="http://schemas.microsoft.com/office/drawing/2014/main" id="{4658E600-6F87-4681-9711-1C8FEFD356C0}"/>
                    </a:ext>
                  </a:extLst>
                </p:cNvPr>
                <p:cNvSpPr txBox="1"/>
                <p:nvPr/>
              </p:nvSpPr>
              <p:spPr>
                <a:xfrm>
                  <a:off x="9137969" y="6200947"/>
                  <a:ext cx="430008" cy="369332"/>
                </a:xfrm>
                <a:prstGeom prst="rect">
                  <a:avLst/>
                </a:prstGeom>
                <a:noFill/>
              </p:spPr>
              <p:txBody>
                <a:bodyPr wrap="square" rtlCol="0">
                  <a:spAutoFit/>
                </a:bodyPr>
                <a:lstStyle/>
                <a:p>
                  <a:r>
                    <a:rPr lang="en-GB" dirty="0">
                      <a:solidFill>
                        <a:schemeClr val="tx2"/>
                      </a:solidFill>
                    </a:rPr>
                    <a:t>7</a:t>
                  </a:r>
                </a:p>
              </p:txBody>
            </p:sp>
            <p:sp>
              <p:nvSpPr>
                <p:cNvPr id="72" name="TextBox 71">
                  <a:extLst>
                    <a:ext uri="{FF2B5EF4-FFF2-40B4-BE49-F238E27FC236}">
                      <a16:creationId xmlns:a16="http://schemas.microsoft.com/office/drawing/2014/main" id="{FE148E1D-1D79-4BBA-887B-87B8742CEEB6}"/>
                    </a:ext>
                  </a:extLst>
                </p:cNvPr>
                <p:cNvSpPr txBox="1"/>
                <p:nvPr/>
              </p:nvSpPr>
              <p:spPr>
                <a:xfrm>
                  <a:off x="9580761" y="6200567"/>
                  <a:ext cx="430008" cy="369332"/>
                </a:xfrm>
                <a:prstGeom prst="rect">
                  <a:avLst/>
                </a:prstGeom>
                <a:noFill/>
              </p:spPr>
              <p:txBody>
                <a:bodyPr wrap="square" rtlCol="0">
                  <a:spAutoFit/>
                </a:bodyPr>
                <a:lstStyle/>
                <a:p>
                  <a:r>
                    <a:rPr lang="en-GB" dirty="0">
                      <a:solidFill>
                        <a:schemeClr val="tx2"/>
                      </a:solidFill>
                    </a:rPr>
                    <a:t>8</a:t>
                  </a:r>
                </a:p>
              </p:txBody>
            </p:sp>
            <p:sp>
              <p:nvSpPr>
                <p:cNvPr id="73" name="TextBox 72">
                  <a:extLst>
                    <a:ext uri="{FF2B5EF4-FFF2-40B4-BE49-F238E27FC236}">
                      <a16:creationId xmlns:a16="http://schemas.microsoft.com/office/drawing/2014/main" id="{7804D80C-4A24-4E65-8C57-8399CB72CCCF}"/>
                    </a:ext>
                  </a:extLst>
                </p:cNvPr>
                <p:cNvSpPr txBox="1"/>
                <p:nvPr/>
              </p:nvSpPr>
              <p:spPr>
                <a:xfrm>
                  <a:off x="10018031" y="6194383"/>
                  <a:ext cx="430008" cy="369332"/>
                </a:xfrm>
                <a:prstGeom prst="rect">
                  <a:avLst/>
                </a:prstGeom>
                <a:noFill/>
              </p:spPr>
              <p:txBody>
                <a:bodyPr wrap="square" rtlCol="0">
                  <a:spAutoFit/>
                </a:bodyPr>
                <a:lstStyle/>
                <a:p>
                  <a:r>
                    <a:rPr lang="en-GB" dirty="0">
                      <a:solidFill>
                        <a:schemeClr val="tx2"/>
                      </a:solidFill>
                    </a:rPr>
                    <a:t>9</a:t>
                  </a:r>
                </a:p>
              </p:txBody>
            </p:sp>
            <p:sp>
              <p:nvSpPr>
                <p:cNvPr id="74" name="TextBox 73">
                  <a:extLst>
                    <a:ext uri="{FF2B5EF4-FFF2-40B4-BE49-F238E27FC236}">
                      <a16:creationId xmlns:a16="http://schemas.microsoft.com/office/drawing/2014/main" id="{ACEE1E98-AB71-466F-8D41-3DA19E6FFE7C}"/>
                    </a:ext>
                  </a:extLst>
                </p:cNvPr>
                <p:cNvSpPr txBox="1"/>
                <p:nvPr/>
              </p:nvSpPr>
              <p:spPr>
                <a:xfrm>
                  <a:off x="10391350" y="6194383"/>
                  <a:ext cx="430008" cy="369332"/>
                </a:xfrm>
                <a:prstGeom prst="rect">
                  <a:avLst/>
                </a:prstGeom>
                <a:noFill/>
              </p:spPr>
              <p:txBody>
                <a:bodyPr wrap="square" rtlCol="0">
                  <a:spAutoFit/>
                </a:bodyPr>
                <a:lstStyle/>
                <a:p>
                  <a:r>
                    <a:rPr lang="en-GB" dirty="0">
                      <a:solidFill>
                        <a:schemeClr val="tx2"/>
                      </a:solidFill>
                    </a:rPr>
                    <a:t>10</a:t>
                  </a:r>
                </a:p>
              </p:txBody>
            </p:sp>
            <p:sp>
              <p:nvSpPr>
                <p:cNvPr id="75" name="TextBox 74">
                  <a:extLst>
                    <a:ext uri="{FF2B5EF4-FFF2-40B4-BE49-F238E27FC236}">
                      <a16:creationId xmlns:a16="http://schemas.microsoft.com/office/drawing/2014/main" id="{89F740B9-B018-4DA4-8C9A-CF4C8C32747C}"/>
                    </a:ext>
                  </a:extLst>
                </p:cNvPr>
                <p:cNvSpPr txBox="1"/>
                <p:nvPr/>
              </p:nvSpPr>
              <p:spPr>
                <a:xfrm>
                  <a:off x="6039727" y="6212273"/>
                  <a:ext cx="430008" cy="369332"/>
                </a:xfrm>
                <a:prstGeom prst="rect">
                  <a:avLst/>
                </a:prstGeom>
                <a:noFill/>
              </p:spPr>
              <p:txBody>
                <a:bodyPr wrap="square" rtlCol="0">
                  <a:spAutoFit/>
                </a:bodyPr>
                <a:lstStyle/>
                <a:p>
                  <a:r>
                    <a:rPr lang="en-GB" dirty="0">
                      <a:solidFill>
                        <a:schemeClr val="tx2"/>
                      </a:solidFill>
                    </a:rPr>
                    <a:t>0</a:t>
                  </a:r>
                </a:p>
              </p:txBody>
            </p:sp>
            <p:sp>
              <p:nvSpPr>
                <p:cNvPr id="76" name="TextBox 75">
                  <a:extLst>
                    <a:ext uri="{FF2B5EF4-FFF2-40B4-BE49-F238E27FC236}">
                      <a16:creationId xmlns:a16="http://schemas.microsoft.com/office/drawing/2014/main" id="{830A3330-C6B3-48B7-B412-0BFCC209D5A7}"/>
                    </a:ext>
                  </a:extLst>
                </p:cNvPr>
                <p:cNvSpPr txBox="1"/>
                <p:nvPr/>
              </p:nvSpPr>
              <p:spPr>
                <a:xfrm>
                  <a:off x="1466904" y="6200068"/>
                  <a:ext cx="568863" cy="369332"/>
                </a:xfrm>
                <a:prstGeom prst="rect">
                  <a:avLst/>
                </a:prstGeom>
                <a:noFill/>
              </p:spPr>
              <p:txBody>
                <a:bodyPr wrap="square" rtlCol="0">
                  <a:spAutoFit/>
                </a:bodyPr>
                <a:lstStyle/>
                <a:p>
                  <a:r>
                    <a:rPr lang="en-GB" dirty="0">
                      <a:solidFill>
                        <a:schemeClr val="tx2"/>
                      </a:solidFill>
                    </a:rPr>
                    <a:t>-10</a:t>
                  </a:r>
                </a:p>
              </p:txBody>
            </p:sp>
            <p:sp>
              <p:nvSpPr>
                <p:cNvPr id="77" name="TextBox 76">
                  <a:extLst>
                    <a:ext uri="{FF2B5EF4-FFF2-40B4-BE49-F238E27FC236}">
                      <a16:creationId xmlns:a16="http://schemas.microsoft.com/office/drawing/2014/main" id="{4F47A06D-3557-46B5-88C6-10C263C2C3F7}"/>
                    </a:ext>
                  </a:extLst>
                </p:cNvPr>
                <p:cNvSpPr txBox="1"/>
                <p:nvPr/>
              </p:nvSpPr>
              <p:spPr>
                <a:xfrm>
                  <a:off x="2048595" y="6197671"/>
                  <a:ext cx="430008" cy="369332"/>
                </a:xfrm>
                <a:prstGeom prst="rect">
                  <a:avLst/>
                </a:prstGeom>
                <a:noFill/>
              </p:spPr>
              <p:txBody>
                <a:bodyPr wrap="square" rtlCol="0">
                  <a:spAutoFit/>
                </a:bodyPr>
                <a:lstStyle/>
                <a:p>
                  <a:r>
                    <a:rPr lang="en-GB" dirty="0">
                      <a:solidFill>
                        <a:schemeClr val="tx2"/>
                      </a:solidFill>
                    </a:rPr>
                    <a:t>-9</a:t>
                  </a:r>
                </a:p>
              </p:txBody>
            </p:sp>
            <p:sp>
              <p:nvSpPr>
                <p:cNvPr id="78" name="TextBox 77">
                  <a:extLst>
                    <a:ext uri="{FF2B5EF4-FFF2-40B4-BE49-F238E27FC236}">
                      <a16:creationId xmlns:a16="http://schemas.microsoft.com/office/drawing/2014/main" id="{4EB5CFE1-C2EE-4AFF-ACAD-BDCF7E8E258A}"/>
                    </a:ext>
                  </a:extLst>
                </p:cNvPr>
                <p:cNvSpPr txBox="1"/>
                <p:nvPr/>
              </p:nvSpPr>
              <p:spPr>
                <a:xfrm>
                  <a:off x="2491431" y="6195614"/>
                  <a:ext cx="430008" cy="369332"/>
                </a:xfrm>
                <a:prstGeom prst="rect">
                  <a:avLst/>
                </a:prstGeom>
                <a:noFill/>
              </p:spPr>
              <p:txBody>
                <a:bodyPr wrap="square" rtlCol="0">
                  <a:spAutoFit/>
                </a:bodyPr>
                <a:lstStyle/>
                <a:p>
                  <a:r>
                    <a:rPr lang="en-GB" dirty="0">
                      <a:solidFill>
                        <a:schemeClr val="tx2"/>
                      </a:solidFill>
                    </a:rPr>
                    <a:t>-8</a:t>
                  </a:r>
                </a:p>
              </p:txBody>
            </p:sp>
            <p:sp>
              <p:nvSpPr>
                <p:cNvPr id="79" name="TextBox 78">
                  <a:extLst>
                    <a:ext uri="{FF2B5EF4-FFF2-40B4-BE49-F238E27FC236}">
                      <a16:creationId xmlns:a16="http://schemas.microsoft.com/office/drawing/2014/main" id="{35A03822-D045-4E50-9312-3DB8780FAC93}"/>
                    </a:ext>
                  </a:extLst>
                </p:cNvPr>
                <p:cNvSpPr txBox="1"/>
                <p:nvPr/>
              </p:nvSpPr>
              <p:spPr>
                <a:xfrm>
                  <a:off x="2934223" y="6195614"/>
                  <a:ext cx="430008" cy="369332"/>
                </a:xfrm>
                <a:prstGeom prst="rect">
                  <a:avLst/>
                </a:prstGeom>
                <a:noFill/>
              </p:spPr>
              <p:txBody>
                <a:bodyPr wrap="square" rtlCol="0">
                  <a:spAutoFit/>
                </a:bodyPr>
                <a:lstStyle/>
                <a:p>
                  <a:r>
                    <a:rPr lang="en-GB" dirty="0">
                      <a:solidFill>
                        <a:schemeClr val="tx2"/>
                      </a:solidFill>
                    </a:rPr>
                    <a:t>-7</a:t>
                  </a:r>
                </a:p>
              </p:txBody>
            </p:sp>
            <p:sp>
              <p:nvSpPr>
                <p:cNvPr id="80" name="TextBox 79">
                  <a:extLst>
                    <a:ext uri="{FF2B5EF4-FFF2-40B4-BE49-F238E27FC236}">
                      <a16:creationId xmlns:a16="http://schemas.microsoft.com/office/drawing/2014/main" id="{B09909B3-816F-4442-9781-F6192463379C}"/>
                    </a:ext>
                  </a:extLst>
                </p:cNvPr>
                <p:cNvSpPr txBox="1"/>
                <p:nvPr/>
              </p:nvSpPr>
              <p:spPr>
                <a:xfrm>
                  <a:off x="3363782" y="6193217"/>
                  <a:ext cx="430008" cy="369332"/>
                </a:xfrm>
                <a:prstGeom prst="rect">
                  <a:avLst/>
                </a:prstGeom>
                <a:noFill/>
              </p:spPr>
              <p:txBody>
                <a:bodyPr wrap="square" rtlCol="0">
                  <a:spAutoFit/>
                </a:bodyPr>
                <a:lstStyle/>
                <a:p>
                  <a:r>
                    <a:rPr lang="en-GB" dirty="0">
                      <a:solidFill>
                        <a:schemeClr val="tx2"/>
                      </a:solidFill>
                    </a:rPr>
                    <a:t>-6</a:t>
                  </a:r>
                </a:p>
              </p:txBody>
            </p:sp>
            <p:sp>
              <p:nvSpPr>
                <p:cNvPr id="81" name="TextBox 80">
                  <a:extLst>
                    <a:ext uri="{FF2B5EF4-FFF2-40B4-BE49-F238E27FC236}">
                      <a16:creationId xmlns:a16="http://schemas.microsoft.com/office/drawing/2014/main" id="{21BD147A-A59A-46CD-A91B-122BF545C885}"/>
                    </a:ext>
                  </a:extLst>
                </p:cNvPr>
                <p:cNvSpPr txBox="1"/>
                <p:nvPr/>
              </p:nvSpPr>
              <p:spPr>
                <a:xfrm>
                  <a:off x="3818822" y="6211107"/>
                  <a:ext cx="430008" cy="369332"/>
                </a:xfrm>
                <a:prstGeom prst="rect">
                  <a:avLst/>
                </a:prstGeom>
                <a:noFill/>
              </p:spPr>
              <p:txBody>
                <a:bodyPr wrap="square" rtlCol="0">
                  <a:spAutoFit/>
                </a:bodyPr>
                <a:lstStyle/>
                <a:p>
                  <a:r>
                    <a:rPr lang="en-GB" dirty="0">
                      <a:solidFill>
                        <a:schemeClr val="tx2"/>
                      </a:solidFill>
                    </a:rPr>
                    <a:t>-5</a:t>
                  </a:r>
                </a:p>
              </p:txBody>
            </p:sp>
            <p:sp>
              <p:nvSpPr>
                <p:cNvPr id="82" name="TextBox 81">
                  <a:extLst>
                    <a:ext uri="{FF2B5EF4-FFF2-40B4-BE49-F238E27FC236}">
                      <a16:creationId xmlns:a16="http://schemas.microsoft.com/office/drawing/2014/main" id="{CE14E546-34AF-4567-B78B-2B69CA6DC71F}"/>
                    </a:ext>
                  </a:extLst>
                </p:cNvPr>
                <p:cNvSpPr txBox="1"/>
                <p:nvPr/>
              </p:nvSpPr>
              <p:spPr>
                <a:xfrm>
                  <a:off x="4261165" y="6199781"/>
                  <a:ext cx="430008" cy="369332"/>
                </a:xfrm>
                <a:prstGeom prst="rect">
                  <a:avLst/>
                </a:prstGeom>
                <a:noFill/>
              </p:spPr>
              <p:txBody>
                <a:bodyPr wrap="square" rtlCol="0">
                  <a:spAutoFit/>
                </a:bodyPr>
                <a:lstStyle/>
                <a:p>
                  <a:r>
                    <a:rPr lang="en-GB" dirty="0">
                      <a:solidFill>
                        <a:schemeClr val="tx2"/>
                      </a:solidFill>
                    </a:rPr>
                    <a:t>-4</a:t>
                  </a:r>
                </a:p>
              </p:txBody>
            </p:sp>
            <p:sp>
              <p:nvSpPr>
                <p:cNvPr id="83" name="TextBox 82">
                  <a:extLst>
                    <a:ext uri="{FF2B5EF4-FFF2-40B4-BE49-F238E27FC236}">
                      <a16:creationId xmlns:a16="http://schemas.microsoft.com/office/drawing/2014/main" id="{73EB7E6C-9310-4610-A7D2-4325838DFFD4}"/>
                    </a:ext>
                  </a:extLst>
                </p:cNvPr>
                <p:cNvSpPr txBox="1"/>
                <p:nvPr/>
              </p:nvSpPr>
              <p:spPr>
                <a:xfrm>
                  <a:off x="4703957" y="6199401"/>
                  <a:ext cx="430008" cy="369332"/>
                </a:xfrm>
                <a:prstGeom prst="rect">
                  <a:avLst/>
                </a:prstGeom>
                <a:noFill/>
              </p:spPr>
              <p:txBody>
                <a:bodyPr wrap="square" rtlCol="0">
                  <a:spAutoFit/>
                </a:bodyPr>
                <a:lstStyle/>
                <a:p>
                  <a:r>
                    <a:rPr lang="en-GB" dirty="0">
                      <a:solidFill>
                        <a:schemeClr val="tx2"/>
                      </a:solidFill>
                    </a:rPr>
                    <a:t>-3</a:t>
                  </a:r>
                </a:p>
              </p:txBody>
            </p:sp>
            <p:sp>
              <p:nvSpPr>
                <p:cNvPr id="84" name="TextBox 83">
                  <a:extLst>
                    <a:ext uri="{FF2B5EF4-FFF2-40B4-BE49-F238E27FC236}">
                      <a16:creationId xmlns:a16="http://schemas.microsoft.com/office/drawing/2014/main" id="{72A9CB82-D6C5-472B-83D9-FFCBD3C961C6}"/>
                    </a:ext>
                  </a:extLst>
                </p:cNvPr>
                <p:cNvSpPr txBox="1"/>
                <p:nvPr/>
              </p:nvSpPr>
              <p:spPr>
                <a:xfrm>
                  <a:off x="5141227" y="6193217"/>
                  <a:ext cx="430008" cy="369332"/>
                </a:xfrm>
                <a:prstGeom prst="rect">
                  <a:avLst/>
                </a:prstGeom>
                <a:noFill/>
              </p:spPr>
              <p:txBody>
                <a:bodyPr wrap="square" rtlCol="0">
                  <a:spAutoFit/>
                </a:bodyPr>
                <a:lstStyle/>
                <a:p>
                  <a:r>
                    <a:rPr lang="en-GB" dirty="0">
                      <a:solidFill>
                        <a:schemeClr val="tx2"/>
                      </a:solidFill>
                    </a:rPr>
                    <a:t>-2</a:t>
                  </a:r>
                </a:p>
              </p:txBody>
            </p:sp>
            <p:sp>
              <p:nvSpPr>
                <p:cNvPr id="85" name="TextBox 84">
                  <a:extLst>
                    <a:ext uri="{FF2B5EF4-FFF2-40B4-BE49-F238E27FC236}">
                      <a16:creationId xmlns:a16="http://schemas.microsoft.com/office/drawing/2014/main" id="{B468B4C1-F714-44A8-92FE-9B0A17154C56}"/>
                    </a:ext>
                  </a:extLst>
                </p:cNvPr>
                <p:cNvSpPr txBox="1"/>
                <p:nvPr/>
              </p:nvSpPr>
              <p:spPr>
                <a:xfrm>
                  <a:off x="5547968" y="6203633"/>
                  <a:ext cx="430008" cy="369332"/>
                </a:xfrm>
                <a:prstGeom prst="rect">
                  <a:avLst/>
                </a:prstGeom>
                <a:noFill/>
              </p:spPr>
              <p:txBody>
                <a:bodyPr wrap="square" rtlCol="0">
                  <a:spAutoFit/>
                </a:bodyPr>
                <a:lstStyle/>
                <a:p>
                  <a:r>
                    <a:rPr lang="en-GB" dirty="0">
                      <a:solidFill>
                        <a:schemeClr val="tx2"/>
                      </a:solidFill>
                    </a:rPr>
                    <a:t>-1</a:t>
                  </a:r>
                </a:p>
              </p:txBody>
            </p:sp>
          </p:grpSp>
        </p:grpSp>
      </p:grpSp>
      <p:sp>
        <p:nvSpPr>
          <p:cNvPr id="47" name="Oval 46">
            <a:extLst>
              <a:ext uri="{FF2B5EF4-FFF2-40B4-BE49-F238E27FC236}">
                <a16:creationId xmlns:a16="http://schemas.microsoft.com/office/drawing/2014/main" id="{F29EC6CF-C583-4627-9413-1991D555B478}"/>
              </a:ext>
            </a:extLst>
          </p:cNvPr>
          <p:cNvSpPr/>
          <p:nvPr/>
        </p:nvSpPr>
        <p:spPr>
          <a:xfrm>
            <a:off x="5628911" y="2458745"/>
            <a:ext cx="283743" cy="283743"/>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Oval 47">
            <a:extLst>
              <a:ext uri="{FF2B5EF4-FFF2-40B4-BE49-F238E27FC236}">
                <a16:creationId xmlns:a16="http://schemas.microsoft.com/office/drawing/2014/main" id="{3423DF35-055F-40CB-92EB-09668C7E1B47}"/>
              </a:ext>
            </a:extLst>
          </p:cNvPr>
          <p:cNvSpPr/>
          <p:nvPr/>
        </p:nvSpPr>
        <p:spPr>
          <a:xfrm>
            <a:off x="7378050" y="3326991"/>
            <a:ext cx="283743" cy="283743"/>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a:extLst>
              <a:ext uri="{FF2B5EF4-FFF2-40B4-BE49-F238E27FC236}">
                <a16:creationId xmlns:a16="http://schemas.microsoft.com/office/drawing/2014/main" id="{968F63AB-1383-45AE-8C2A-8137C6C01F40}"/>
              </a:ext>
            </a:extLst>
          </p:cNvPr>
          <p:cNvSpPr/>
          <p:nvPr/>
        </p:nvSpPr>
        <p:spPr>
          <a:xfrm>
            <a:off x="6539954" y="4653754"/>
            <a:ext cx="283743" cy="283743"/>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TextBox 49">
            <a:extLst>
              <a:ext uri="{FF2B5EF4-FFF2-40B4-BE49-F238E27FC236}">
                <a16:creationId xmlns:a16="http://schemas.microsoft.com/office/drawing/2014/main" id="{81E2FC98-3117-45DA-8136-3CA2A0924575}"/>
              </a:ext>
            </a:extLst>
          </p:cNvPr>
          <p:cNvSpPr txBox="1"/>
          <p:nvPr/>
        </p:nvSpPr>
        <p:spPr>
          <a:xfrm>
            <a:off x="274060" y="1131338"/>
            <a:ext cx="5100829" cy="4893647"/>
          </a:xfrm>
          <a:prstGeom prst="rect">
            <a:avLst/>
          </a:prstGeom>
          <a:solidFill>
            <a:schemeClr val="bg1"/>
          </a:solidFill>
          <a:ln w="28575">
            <a:solidFill>
              <a:schemeClr val="bg1">
                <a:lumMod val="50000"/>
              </a:schemeClr>
            </a:solidFill>
          </a:ln>
        </p:spPr>
        <p:txBody>
          <a:bodyPr wrap="square" rtlCol="0">
            <a:spAutoFit/>
          </a:bodyPr>
          <a:lstStyle/>
          <a:p>
            <a:r>
              <a:rPr lang="en-GB" sz="2400" dirty="0"/>
              <a:t>Mr Palmer and Mr Herdman have placed a red dot on a grid to plot the final vertex of a triangle.</a:t>
            </a:r>
          </a:p>
          <a:p>
            <a:endParaRPr lang="en-GB" sz="2400" dirty="0"/>
          </a:p>
          <a:p>
            <a:r>
              <a:rPr lang="en-GB" sz="2400" dirty="0"/>
              <a:t>Mr Palmer says, “The coordinates of the vertex we have plotted together is (0, 3).”</a:t>
            </a:r>
          </a:p>
          <a:p>
            <a:endParaRPr lang="en-GB" sz="2400" dirty="0"/>
          </a:p>
          <a:p>
            <a:r>
              <a:rPr lang="en-GB" sz="2400" dirty="0"/>
              <a:t>Mr Herdman exclaims, “That’s impossible, the coordinates of the vertex are actually (1, 3).</a:t>
            </a:r>
          </a:p>
          <a:p>
            <a:endParaRPr lang="en-GB" sz="2400" dirty="0"/>
          </a:p>
          <a:p>
            <a:r>
              <a:rPr lang="en-GB" sz="2400" dirty="0"/>
              <a:t>Who is correct? Explain why.</a:t>
            </a:r>
          </a:p>
        </p:txBody>
      </p:sp>
      <p:pic>
        <p:nvPicPr>
          <p:cNvPr id="51" name="Picture 50">
            <a:extLst>
              <a:ext uri="{FF2B5EF4-FFF2-40B4-BE49-F238E27FC236}">
                <a16:creationId xmlns:a16="http://schemas.microsoft.com/office/drawing/2014/main" id="{6C93D4CB-C8A9-46A3-A56C-A1732ACEF2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54096" y="222485"/>
            <a:ext cx="1299108" cy="964684"/>
          </a:xfrm>
          <a:prstGeom prst="rect">
            <a:avLst/>
          </a:prstGeom>
        </p:spPr>
      </p:pic>
    </p:spTree>
    <p:extLst>
      <p:ext uri="{BB962C8B-B14F-4D97-AF65-F5344CB8AC3E}">
        <p14:creationId xmlns:p14="http://schemas.microsoft.com/office/powerpoint/2010/main" val="76971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wipe(down)">
                                      <p:cBhvr>
                                        <p:cTn id="7" dur="500"/>
                                        <p:tgtEl>
                                          <p:spTgt spid="1536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wipe(down)">
                                      <p:cBhvr>
                                        <p:cTn id="17" dur="500"/>
                                        <p:tgtEl>
                                          <p:spTgt spid="5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wipe(down)">
                                      <p:cBhvr>
                                        <p:cTn id="22" dur="500"/>
                                        <p:tgtEl>
                                          <p:spTgt spid="49"/>
                                        </p:tgtEl>
                                      </p:cBhvr>
                                    </p:animEffect>
                                  </p:childTnLst>
                                </p:cTn>
                              </p:par>
                            </p:childTnLst>
                          </p:cTn>
                        </p:par>
                        <p:par>
                          <p:cTn id="23" fill="hold">
                            <p:stCondLst>
                              <p:cond delay="500"/>
                            </p:stCondLst>
                            <p:childTnLst>
                              <p:par>
                                <p:cTn id="24" presetID="22" presetClass="entr" presetSubtype="4" fill="hold" grpId="0" nodeType="after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wipe(down)">
                                      <p:cBhvr>
                                        <p:cTn id="26" dur="500"/>
                                        <p:tgtEl>
                                          <p:spTgt spid="47"/>
                                        </p:tgtEl>
                                      </p:cBhvr>
                                    </p:animEffect>
                                  </p:childTnLst>
                                </p:cTn>
                              </p:par>
                            </p:childTnLst>
                          </p:cTn>
                        </p:par>
                        <p:par>
                          <p:cTn id="27" fill="hold">
                            <p:stCondLst>
                              <p:cond delay="1000"/>
                            </p:stCondLst>
                            <p:childTnLst>
                              <p:par>
                                <p:cTn id="28" presetID="22" presetClass="entr" presetSubtype="4" fill="hold" grpId="0" nodeType="afterEffect">
                                  <p:stCondLst>
                                    <p:cond delay="0"/>
                                  </p:stCondLst>
                                  <p:childTnLst>
                                    <p:set>
                                      <p:cBhvr>
                                        <p:cTn id="29" dur="1" fill="hold">
                                          <p:stCondLst>
                                            <p:cond delay="0"/>
                                          </p:stCondLst>
                                        </p:cTn>
                                        <p:tgtEl>
                                          <p:spTgt spid="48"/>
                                        </p:tgtEl>
                                        <p:attrNameLst>
                                          <p:attrName>style.visibility</p:attrName>
                                        </p:attrNameLst>
                                      </p:cBhvr>
                                      <p:to>
                                        <p:strVal val="visible"/>
                                      </p:to>
                                    </p:set>
                                    <p:animEffect transition="in" filter="wipe(down)">
                                      <p:cBhvr>
                                        <p:cTn id="30"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p:bldP spid="47" grpId="0" animBg="1"/>
      <p:bldP spid="48" grpId="0" animBg="1"/>
      <p:bldP spid="49" grpId="0" animBg="1"/>
      <p:bldP spid="5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标题 57345"/>
          <p:cNvSpPr>
            <a:spLocks noGrp="1" noChangeArrowheads="1"/>
          </p:cNvSpPr>
          <p:nvPr>
            <p:ph type="title"/>
          </p:nvPr>
        </p:nvSpPr>
        <p:spPr>
          <a:xfrm>
            <a:off x="316328" y="284085"/>
            <a:ext cx="10336876" cy="1054386"/>
          </a:xfrm>
        </p:spPr>
        <p:txBody>
          <a:bodyPr>
            <a:normAutofit/>
          </a:bodyPr>
          <a:lstStyle/>
          <a:p>
            <a:r>
              <a:rPr lang="en-GB" altLang="zh-CN" i="1" dirty="0">
                <a:solidFill>
                  <a:srgbClr val="C00000"/>
                </a:solidFill>
              </a:rPr>
              <a:t>Grey Box Challenge # 2 - answer</a:t>
            </a:r>
            <a:endParaRPr lang="zh-CN" altLang="en-US" i="1" dirty="0">
              <a:solidFill>
                <a:srgbClr val="C00000"/>
              </a:solidFill>
            </a:endParaRPr>
          </a:p>
        </p:txBody>
      </p:sp>
      <p:grpSp>
        <p:nvGrpSpPr>
          <p:cNvPr id="28" name="Group 27">
            <a:extLst>
              <a:ext uri="{FF2B5EF4-FFF2-40B4-BE49-F238E27FC236}">
                <a16:creationId xmlns:a16="http://schemas.microsoft.com/office/drawing/2014/main" id="{8FB7DFA6-9076-4AB6-95B4-AD8A7D7D1056}"/>
              </a:ext>
            </a:extLst>
          </p:cNvPr>
          <p:cNvGrpSpPr/>
          <p:nvPr/>
        </p:nvGrpSpPr>
        <p:grpSpPr>
          <a:xfrm>
            <a:off x="1932383" y="1300395"/>
            <a:ext cx="10259617" cy="5273520"/>
            <a:chOff x="1466904" y="1308085"/>
            <a:chExt cx="10259617" cy="5273520"/>
          </a:xfrm>
        </p:grpSpPr>
        <p:grpSp>
          <p:nvGrpSpPr>
            <p:cNvPr id="29" name="Group 28">
              <a:extLst>
                <a:ext uri="{FF2B5EF4-FFF2-40B4-BE49-F238E27FC236}">
                  <a16:creationId xmlns:a16="http://schemas.microsoft.com/office/drawing/2014/main" id="{D4755C20-278D-4E0B-AD7F-48CC6F3E895B}"/>
                </a:ext>
              </a:extLst>
            </p:cNvPr>
            <p:cNvGrpSpPr/>
            <p:nvPr/>
          </p:nvGrpSpPr>
          <p:grpSpPr>
            <a:xfrm>
              <a:off x="1639180" y="1615399"/>
              <a:ext cx="4335339" cy="4632759"/>
              <a:chOff x="1639180" y="1615399"/>
              <a:chExt cx="4335339" cy="4632759"/>
            </a:xfrm>
          </p:grpSpPr>
          <p:pic>
            <p:nvPicPr>
              <p:cNvPr id="90" name="Picture 2" descr="Image result for square paper">
                <a:extLst>
                  <a:ext uri="{FF2B5EF4-FFF2-40B4-BE49-F238E27FC236}">
                    <a16:creationId xmlns:a16="http://schemas.microsoft.com/office/drawing/2014/main" id="{453E3A97-E113-49DB-BCE4-5442068B05B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877"/>
              <a:stretch/>
            </p:blipFill>
            <p:spPr bwMode="auto">
              <a:xfrm rot="5400000">
                <a:off x="1932651" y="2206291"/>
                <a:ext cx="3752057" cy="4331678"/>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2" descr="Image result for square paper">
                <a:extLst>
                  <a:ext uri="{FF2B5EF4-FFF2-40B4-BE49-F238E27FC236}">
                    <a16:creationId xmlns:a16="http://schemas.microsoft.com/office/drawing/2014/main" id="{11058A98-7056-46CC-BB49-6EE5ECAB976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877"/>
              <a:stretch/>
            </p:blipFill>
            <p:spPr bwMode="auto">
              <a:xfrm rot="5400000">
                <a:off x="1928990" y="1325589"/>
                <a:ext cx="3752057" cy="433167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0" name="Group 29">
              <a:extLst>
                <a:ext uri="{FF2B5EF4-FFF2-40B4-BE49-F238E27FC236}">
                  <a16:creationId xmlns:a16="http://schemas.microsoft.com/office/drawing/2014/main" id="{BFF00524-12A7-4CE8-9C5A-D516B7E435A0}"/>
                </a:ext>
              </a:extLst>
            </p:cNvPr>
            <p:cNvGrpSpPr/>
            <p:nvPr/>
          </p:nvGrpSpPr>
          <p:grpSpPr>
            <a:xfrm>
              <a:off x="1466904" y="1308085"/>
              <a:ext cx="10259617" cy="5273520"/>
              <a:chOff x="1466904" y="1308085"/>
              <a:chExt cx="10259617" cy="5273520"/>
            </a:xfrm>
          </p:grpSpPr>
          <p:grpSp>
            <p:nvGrpSpPr>
              <p:cNvPr id="31" name="Group 30">
                <a:extLst>
                  <a:ext uri="{FF2B5EF4-FFF2-40B4-BE49-F238E27FC236}">
                    <a16:creationId xmlns:a16="http://schemas.microsoft.com/office/drawing/2014/main" id="{EE7784F6-6C71-4FA3-A39C-D7BD2F2E5AA4}"/>
                  </a:ext>
                </a:extLst>
              </p:cNvPr>
              <p:cNvGrpSpPr/>
              <p:nvPr/>
            </p:nvGrpSpPr>
            <p:grpSpPr>
              <a:xfrm>
                <a:off x="1760343" y="1622802"/>
                <a:ext cx="9074012" cy="4632759"/>
                <a:chOff x="1760343" y="1622802"/>
                <a:chExt cx="9074012" cy="4632759"/>
              </a:xfrm>
            </p:grpSpPr>
            <p:pic>
              <p:nvPicPr>
                <p:cNvPr id="86" name="Picture 2" descr="Image result for square paper">
                  <a:extLst>
                    <a:ext uri="{FF2B5EF4-FFF2-40B4-BE49-F238E27FC236}">
                      <a16:creationId xmlns:a16="http://schemas.microsoft.com/office/drawing/2014/main" id="{168B1CD9-C20B-4B18-A70E-0E3115FA14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6522951" y="1949375"/>
                  <a:ext cx="3752057" cy="4860316"/>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2" descr="Image result for square paper">
                  <a:extLst>
                    <a:ext uri="{FF2B5EF4-FFF2-40B4-BE49-F238E27FC236}">
                      <a16:creationId xmlns:a16="http://schemas.microsoft.com/office/drawing/2014/main" id="{19A9F63C-0070-4FB6-87A6-0519D19487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6528168" y="1068673"/>
                  <a:ext cx="3752057" cy="4860316"/>
                </a:xfrm>
                <a:prstGeom prst="rect">
                  <a:avLst/>
                </a:prstGeom>
                <a:noFill/>
                <a:extLst>
                  <a:ext uri="{909E8E84-426E-40DD-AFC4-6F175D3DCCD1}">
                    <a14:hiddenFill xmlns:a14="http://schemas.microsoft.com/office/drawing/2010/main">
                      <a:solidFill>
                        <a:srgbClr val="FFFFFF"/>
                      </a:solidFill>
                    </a14:hiddenFill>
                  </a:ext>
                </a:extLst>
              </p:spPr>
            </p:pic>
            <p:cxnSp>
              <p:nvCxnSpPr>
                <p:cNvPr id="88" name="Straight Connector 87">
                  <a:extLst>
                    <a:ext uri="{FF2B5EF4-FFF2-40B4-BE49-F238E27FC236}">
                      <a16:creationId xmlns:a16="http://schemas.microsoft.com/office/drawing/2014/main" id="{61C150A3-E2BA-420F-89A2-DC3CDDD302B8}"/>
                    </a:ext>
                  </a:extLst>
                </p:cNvPr>
                <p:cNvCxnSpPr>
                  <a:cxnSpLocks/>
                </p:cNvCxnSpPr>
                <p:nvPr/>
              </p:nvCxnSpPr>
              <p:spPr>
                <a:xfrm>
                  <a:off x="6195842" y="1748901"/>
                  <a:ext cx="2701" cy="439149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E9184874-3332-485F-8E9B-145F4B82866C}"/>
                    </a:ext>
                  </a:extLst>
                </p:cNvPr>
                <p:cNvCxnSpPr>
                  <a:cxnSpLocks/>
                </p:cNvCxnSpPr>
                <p:nvPr/>
              </p:nvCxnSpPr>
              <p:spPr>
                <a:xfrm flipH="1" flipV="1">
                  <a:off x="1760343" y="6119407"/>
                  <a:ext cx="8866341" cy="613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EB55D42A-1FE1-42EA-B216-04C6E1BA42FE}"/>
                  </a:ext>
                </a:extLst>
              </p:cNvPr>
              <p:cNvGrpSpPr/>
              <p:nvPr/>
            </p:nvGrpSpPr>
            <p:grpSpPr>
              <a:xfrm>
                <a:off x="1466904" y="1308085"/>
                <a:ext cx="10259617" cy="5273520"/>
                <a:chOff x="1466904" y="1308085"/>
                <a:chExt cx="10259617" cy="5273520"/>
              </a:xfrm>
            </p:grpSpPr>
            <p:sp>
              <p:nvSpPr>
                <p:cNvPr id="33" name="TextBox 32">
                  <a:extLst>
                    <a:ext uri="{FF2B5EF4-FFF2-40B4-BE49-F238E27FC236}">
                      <a16:creationId xmlns:a16="http://schemas.microsoft.com/office/drawing/2014/main" id="{8453C04A-9465-4ECA-B551-987658F60686}"/>
                    </a:ext>
                  </a:extLst>
                </p:cNvPr>
                <p:cNvSpPr txBox="1"/>
                <p:nvPr/>
              </p:nvSpPr>
              <p:spPr>
                <a:xfrm>
                  <a:off x="5854337" y="1308085"/>
                  <a:ext cx="841261" cy="369332"/>
                </a:xfrm>
                <a:prstGeom prst="rect">
                  <a:avLst/>
                </a:prstGeom>
                <a:noFill/>
              </p:spPr>
              <p:txBody>
                <a:bodyPr wrap="square" rtlCol="0">
                  <a:spAutoFit/>
                </a:bodyPr>
                <a:lstStyle/>
                <a:p>
                  <a:r>
                    <a:rPr lang="en-GB" dirty="0">
                      <a:solidFill>
                        <a:schemeClr val="tx2"/>
                      </a:solidFill>
                    </a:rPr>
                    <a:t>y-axis</a:t>
                  </a:r>
                </a:p>
              </p:txBody>
            </p:sp>
            <p:sp>
              <p:nvSpPr>
                <p:cNvPr id="34" name="TextBox 33">
                  <a:extLst>
                    <a:ext uri="{FF2B5EF4-FFF2-40B4-BE49-F238E27FC236}">
                      <a16:creationId xmlns:a16="http://schemas.microsoft.com/office/drawing/2014/main" id="{B14A3A95-2A51-42B0-BF2C-FF3C7C606D7D}"/>
                    </a:ext>
                  </a:extLst>
                </p:cNvPr>
                <p:cNvSpPr txBox="1"/>
                <p:nvPr/>
              </p:nvSpPr>
              <p:spPr>
                <a:xfrm>
                  <a:off x="10885260" y="5940875"/>
                  <a:ext cx="841261" cy="369332"/>
                </a:xfrm>
                <a:prstGeom prst="rect">
                  <a:avLst/>
                </a:prstGeom>
                <a:noFill/>
              </p:spPr>
              <p:txBody>
                <a:bodyPr wrap="square" rtlCol="0">
                  <a:spAutoFit/>
                </a:bodyPr>
                <a:lstStyle/>
                <a:p>
                  <a:r>
                    <a:rPr lang="en-GB" dirty="0">
                      <a:solidFill>
                        <a:schemeClr val="tx2"/>
                      </a:solidFill>
                    </a:rPr>
                    <a:t>x-axis</a:t>
                  </a:r>
                </a:p>
              </p:txBody>
            </p:sp>
            <p:sp>
              <p:nvSpPr>
                <p:cNvPr id="35" name="TextBox 34">
                  <a:extLst>
                    <a:ext uri="{FF2B5EF4-FFF2-40B4-BE49-F238E27FC236}">
                      <a16:creationId xmlns:a16="http://schemas.microsoft.com/office/drawing/2014/main" id="{80C189CC-8E1E-4FC9-A8D3-4FDE09DE8824}"/>
                    </a:ext>
                  </a:extLst>
                </p:cNvPr>
                <p:cNvSpPr txBox="1"/>
                <p:nvPr/>
              </p:nvSpPr>
              <p:spPr>
                <a:xfrm>
                  <a:off x="5948045" y="5504440"/>
                  <a:ext cx="430008" cy="369332"/>
                </a:xfrm>
                <a:prstGeom prst="rect">
                  <a:avLst/>
                </a:prstGeom>
                <a:noFill/>
              </p:spPr>
              <p:txBody>
                <a:bodyPr wrap="square" rtlCol="0">
                  <a:spAutoFit/>
                </a:bodyPr>
                <a:lstStyle/>
                <a:p>
                  <a:r>
                    <a:rPr lang="en-GB" dirty="0">
                      <a:solidFill>
                        <a:schemeClr val="tx2"/>
                      </a:solidFill>
                    </a:rPr>
                    <a:t>1</a:t>
                  </a:r>
                </a:p>
              </p:txBody>
            </p:sp>
            <p:sp>
              <p:nvSpPr>
                <p:cNvPr id="36" name="TextBox 35">
                  <a:extLst>
                    <a:ext uri="{FF2B5EF4-FFF2-40B4-BE49-F238E27FC236}">
                      <a16:creationId xmlns:a16="http://schemas.microsoft.com/office/drawing/2014/main" id="{2056A92E-1FAE-42F3-AF38-869B4FC6292D}"/>
                    </a:ext>
                  </a:extLst>
                </p:cNvPr>
                <p:cNvSpPr txBox="1"/>
                <p:nvPr/>
              </p:nvSpPr>
              <p:spPr>
                <a:xfrm>
                  <a:off x="5955218" y="5068005"/>
                  <a:ext cx="430008" cy="369332"/>
                </a:xfrm>
                <a:prstGeom prst="rect">
                  <a:avLst/>
                </a:prstGeom>
                <a:noFill/>
              </p:spPr>
              <p:txBody>
                <a:bodyPr wrap="square" rtlCol="0">
                  <a:spAutoFit/>
                </a:bodyPr>
                <a:lstStyle/>
                <a:p>
                  <a:r>
                    <a:rPr lang="en-GB" dirty="0">
                      <a:solidFill>
                        <a:schemeClr val="tx2"/>
                      </a:solidFill>
                    </a:rPr>
                    <a:t>2</a:t>
                  </a:r>
                </a:p>
              </p:txBody>
            </p:sp>
            <p:sp>
              <p:nvSpPr>
                <p:cNvPr id="37" name="TextBox 36">
                  <a:extLst>
                    <a:ext uri="{FF2B5EF4-FFF2-40B4-BE49-F238E27FC236}">
                      <a16:creationId xmlns:a16="http://schemas.microsoft.com/office/drawing/2014/main" id="{B8530512-8CC1-42D0-BFA7-AE9EAF254D31}"/>
                    </a:ext>
                  </a:extLst>
                </p:cNvPr>
                <p:cNvSpPr txBox="1"/>
                <p:nvPr/>
              </p:nvSpPr>
              <p:spPr>
                <a:xfrm>
                  <a:off x="5947075" y="4631570"/>
                  <a:ext cx="430008" cy="369332"/>
                </a:xfrm>
                <a:prstGeom prst="rect">
                  <a:avLst/>
                </a:prstGeom>
                <a:noFill/>
              </p:spPr>
              <p:txBody>
                <a:bodyPr wrap="square" rtlCol="0">
                  <a:spAutoFit/>
                </a:bodyPr>
                <a:lstStyle/>
                <a:p>
                  <a:r>
                    <a:rPr lang="en-GB" dirty="0">
                      <a:solidFill>
                        <a:schemeClr val="tx2"/>
                      </a:solidFill>
                    </a:rPr>
                    <a:t>3</a:t>
                  </a:r>
                </a:p>
              </p:txBody>
            </p:sp>
            <p:sp>
              <p:nvSpPr>
                <p:cNvPr id="38" name="TextBox 37">
                  <a:extLst>
                    <a:ext uri="{FF2B5EF4-FFF2-40B4-BE49-F238E27FC236}">
                      <a16:creationId xmlns:a16="http://schemas.microsoft.com/office/drawing/2014/main" id="{F7DA4BB9-F7C9-41D3-B4F3-83D79184724A}"/>
                    </a:ext>
                  </a:extLst>
                </p:cNvPr>
                <p:cNvSpPr txBox="1"/>
                <p:nvPr/>
              </p:nvSpPr>
              <p:spPr>
                <a:xfrm>
                  <a:off x="5947072" y="4195135"/>
                  <a:ext cx="430008" cy="369332"/>
                </a:xfrm>
                <a:prstGeom prst="rect">
                  <a:avLst/>
                </a:prstGeom>
                <a:noFill/>
              </p:spPr>
              <p:txBody>
                <a:bodyPr wrap="square" rtlCol="0">
                  <a:spAutoFit/>
                </a:bodyPr>
                <a:lstStyle/>
                <a:p>
                  <a:r>
                    <a:rPr lang="en-GB" dirty="0">
                      <a:solidFill>
                        <a:schemeClr val="tx2"/>
                      </a:solidFill>
                    </a:rPr>
                    <a:t>4</a:t>
                  </a:r>
                </a:p>
              </p:txBody>
            </p:sp>
            <p:sp>
              <p:nvSpPr>
                <p:cNvPr id="39" name="TextBox 38">
                  <a:extLst>
                    <a:ext uri="{FF2B5EF4-FFF2-40B4-BE49-F238E27FC236}">
                      <a16:creationId xmlns:a16="http://schemas.microsoft.com/office/drawing/2014/main" id="{036E5F6A-A4EE-4889-962E-C15F3D409BC5}"/>
                    </a:ext>
                  </a:extLst>
                </p:cNvPr>
                <p:cNvSpPr txBox="1"/>
                <p:nvPr/>
              </p:nvSpPr>
              <p:spPr>
                <a:xfrm>
                  <a:off x="5948045" y="3738733"/>
                  <a:ext cx="430008" cy="369332"/>
                </a:xfrm>
                <a:prstGeom prst="rect">
                  <a:avLst/>
                </a:prstGeom>
                <a:noFill/>
              </p:spPr>
              <p:txBody>
                <a:bodyPr wrap="square" rtlCol="0">
                  <a:spAutoFit/>
                </a:bodyPr>
                <a:lstStyle/>
                <a:p>
                  <a:r>
                    <a:rPr lang="en-GB" dirty="0">
                      <a:solidFill>
                        <a:schemeClr val="tx2"/>
                      </a:solidFill>
                    </a:rPr>
                    <a:t>5</a:t>
                  </a:r>
                </a:p>
              </p:txBody>
            </p:sp>
            <p:sp>
              <p:nvSpPr>
                <p:cNvPr id="40" name="TextBox 39">
                  <a:extLst>
                    <a:ext uri="{FF2B5EF4-FFF2-40B4-BE49-F238E27FC236}">
                      <a16:creationId xmlns:a16="http://schemas.microsoft.com/office/drawing/2014/main" id="{155E4BEE-DC0B-4F21-95A1-65B57372A04C}"/>
                    </a:ext>
                  </a:extLst>
                </p:cNvPr>
                <p:cNvSpPr txBox="1"/>
                <p:nvPr/>
              </p:nvSpPr>
              <p:spPr>
                <a:xfrm>
                  <a:off x="5948047" y="3314165"/>
                  <a:ext cx="430008" cy="369332"/>
                </a:xfrm>
                <a:prstGeom prst="rect">
                  <a:avLst/>
                </a:prstGeom>
                <a:noFill/>
              </p:spPr>
              <p:txBody>
                <a:bodyPr wrap="square" rtlCol="0">
                  <a:spAutoFit/>
                </a:bodyPr>
                <a:lstStyle/>
                <a:p>
                  <a:r>
                    <a:rPr lang="en-GB" dirty="0">
                      <a:solidFill>
                        <a:schemeClr val="tx2"/>
                      </a:solidFill>
                    </a:rPr>
                    <a:t>6</a:t>
                  </a:r>
                </a:p>
              </p:txBody>
            </p:sp>
            <p:sp>
              <p:nvSpPr>
                <p:cNvPr id="41" name="TextBox 40">
                  <a:extLst>
                    <a:ext uri="{FF2B5EF4-FFF2-40B4-BE49-F238E27FC236}">
                      <a16:creationId xmlns:a16="http://schemas.microsoft.com/office/drawing/2014/main" id="{84EB0447-E816-495F-BD23-6B0579499456}"/>
                    </a:ext>
                  </a:extLst>
                </p:cNvPr>
                <p:cNvSpPr txBox="1"/>
                <p:nvPr/>
              </p:nvSpPr>
              <p:spPr>
                <a:xfrm>
                  <a:off x="5955219" y="2857763"/>
                  <a:ext cx="430008" cy="369332"/>
                </a:xfrm>
                <a:prstGeom prst="rect">
                  <a:avLst/>
                </a:prstGeom>
                <a:noFill/>
              </p:spPr>
              <p:txBody>
                <a:bodyPr wrap="square" rtlCol="0">
                  <a:spAutoFit/>
                </a:bodyPr>
                <a:lstStyle/>
                <a:p>
                  <a:r>
                    <a:rPr lang="en-GB" dirty="0">
                      <a:solidFill>
                        <a:schemeClr val="tx2"/>
                      </a:solidFill>
                    </a:rPr>
                    <a:t>7</a:t>
                  </a:r>
                </a:p>
              </p:txBody>
            </p:sp>
            <p:sp>
              <p:nvSpPr>
                <p:cNvPr id="42" name="TextBox 41">
                  <a:extLst>
                    <a:ext uri="{FF2B5EF4-FFF2-40B4-BE49-F238E27FC236}">
                      <a16:creationId xmlns:a16="http://schemas.microsoft.com/office/drawing/2014/main" id="{78A14C28-C27A-46A0-A27F-08F5A63577F0}"/>
                    </a:ext>
                  </a:extLst>
                </p:cNvPr>
                <p:cNvSpPr txBox="1"/>
                <p:nvPr/>
              </p:nvSpPr>
              <p:spPr>
                <a:xfrm>
                  <a:off x="5955219" y="2423641"/>
                  <a:ext cx="430008" cy="369332"/>
                </a:xfrm>
                <a:prstGeom prst="rect">
                  <a:avLst/>
                </a:prstGeom>
                <a:noFill/>
              </p:spPr>
              <p:txBody>
                <a:bodyPr wrap="square" rtlCol="0">
                  <a:spAutoFit/>
                </a:bodyPr>
                <a:lstStyle/>
                <a:p>
                  <a:r>
                    <a:rPr lang="en-GB" dirty="0">
                      <a:solidFill>
                        <a:schemeClr val="tx2"/>
                      </a:solidFill>
                    </a:rPr>
                    <a:t>8</a:t>
                  </a:r>
                </a:p>
              </p:txBody>
            </p:sp>
            <p:sp>
              <p:nvSpPr>
                <p:cNvPr id="43" name="TextBox 42">
                  <a:extLst>
                    <a:ext uri="{FF2B5EF4-FFF2-40B4-BE49-F238E27FC236}">
                      <a16:creationId xmlns:a16="http://schemas.microsoft.com/office/drawing/2014/main" id="{1FB90A23-4573-4BD0-9716-97F8ABA3C5F2}"/>
                    </a:ext>
                  </a:extLst>
                </p:cNvPr>
                <p:cNvSpPr txBox="1"/>
                <p:nvPr/>
              </p:nvSpPr>
              <p:spPr>
                <a:xfrm>
                  <a:off x="5957135" y="1999073"/>
                  <a:ext cx="430008" cy="369332"/>
                </a:xfrm>
                <a:prstGeom prst="rect">
                  <a:avLst/>
                </a:prstGeom>
                <a:noFill/>
              </p:spPr>
              <p:txBody>
                <a:bodyPr wrap="square" rtlCol="0">
                  <a:spAutoFit/>
                </a:bodyPr>
                <a:lstStyle/>
                <a:p>
                  <a:r>
                    <a:rPr lang="en-GB" dirty="0">
                      <a:solidFill>
                        <a:schemeClr val="tx2"/>
                      </a:solidFill>
                    </a:rPr>
                    <a:t>9</a:t>
                  </a:r>
                </a:p>
              </p:txBody>
            </p:sp>
            <p:sp>
              <p:nvSpPr>
                <p:cNvPr id="64" name="TextBox 63">
                  <a:extLst>
                    <a:ext uri="{FF2B5EF4-FFF2-40B4-BE49-F238E27FC236}">
                      <a16:creationId xmlns:a16="http://schemas.microsoft.com/office/drawing/2014/main" id="{2694DE01-81C9-45A7-91CB-82D32825E301}"/>
                    </a:ext>
                  </a:extLst>
                </p:cNvPr>
                <p:cNvSpPr txBox="1"/>
                <p:nvPr/>
              </p:nvSpPr>
              <p:spPr>
                <a:xfrm>
                  <a:off x="5831661" y="1576572"/>
                  <a:ext cx="430008" cy="369332"/>
                </a:xfrm>
                <a:prstGeom prst="rect">
                  <a:avLst/>
                </a:prstGeom>
                <a:noFill/>
              </p:spPr>
              <p:txBody>
                <a:bodyPr wrap="square" rtlCol="0">
                  <a:spAutoFit/>
                </a:bodyPr>
                <a:lstStyle/>
                <a:p>
                  <a:r>
                    <a:rPr lang="en-GB" dirty="0">
                      <a:solidFill>
                        <a:schemeClr val="tx2"/>
                      </a:solidFill>
                    </a:rPr>
                    <a:t>10</a:t>
                  </a:r>
                </a:p>
              </p:txBody>
            </p:sp>
            <p:sp>
              <p:nvSpPr>
                <p:cNvPr id="65" name="TextBox 64">
                  <a:extLst>
                    <a:ext uri="{FF2B5EF4-FFF2-40B4-BE49-F238E27FC236}">
                      <a16:creationId xmlns:a16="http://schemas.microsoft.com/office/drawing/2014/main" id="{C7DACF04-F952-46D4-BB57-AC3662A512EB}"/>
                    </a:ext>
                  </a:extLst>
                </p:cNvPr>
                <p:cNvSpPr txBox="1"/>
                <p:nvPr/>
              </p:nvSpPr>
              <p:spPr>
                <a:xfrm>
                  <a:off x="6482563" y="6201234"/>
                  <a:ext cx="430008" cy="369332"/>
                </a:xfrm>
                <a:prstGeom prst="rect">
                  <a:avLst/>
                </a:prstGeom>
                <a:noFill/>
              </p:spPr>
              <p:txBody>
                <a:bodyPr wrap="square" rtlCol="0">
                  <a:spAutoFit/>
                </a:bodyPr>
                <a:lstStyle/>
                <a:p>
                  <a:r>
                    <a:rPr lang="en-GB" dirty="0">
                      <a:solidFill>
                        <a:schemeClr val="tx2"/>
                      </a:solidFill>
                    </a:rPr>
                    <a:t>1</a:t>
                  </a:r>
                </a:p>
              </p:txBody>
            </p:sp>
            <p:sp>
              <p:nvSpPr>
                <p:cNvPr id="66" name="TextBox 65">
                  <a:extLst>
                    <a:ext uri="{FF2B5EF4-FFF2-40B4-BE49-F238E27FC236}">
                      <a16:creationId xmlns:a16="http://schemas.microsoft.com/office/drawing/2014/main" id="{608DFB99-6D37-45BB-B9A7-736130F151EE}"/>
                    </a:ext>
                  </a:extLst>
                </p:cNvPr>
                <p:cNvSpPr txBox="1"/>
                <p:nvPr/>
              </p:nvSpPr>
              <p:spPr>
                <a:xfrm>
                  <a:off x="6925399" y="6198837"/>
                  <a:ext cx="430008" cy="369332"/>
                </a:xfrm>
                <a:prstGeom prst="rect">
                  <a:avLst/>
                </a:prstGeom>
                <a:noFill/>
              </p:spPr>
              <p:txBody>
                <a:bodyPr wrap="square" rtlCol="0">
                  <a:spAutoFit/>
                </a:bodyPr>
                <a:lstStyle/>
                <a:p>
                  <a:r>
                    <a:rPr lang="en-GB" dirty="0">
                      <a:solidFill>
                        <a:schemeClr val="tx2"/>
                      </a:solidFill>
                    </a:rPr>
                    <a:t>2</a:t>
                  </a:r>
                </a:p>
              </p:txBody>
            </p:sp>
            <p:sp>
              <p:nvSpPr>
                <p:cNvPr id="67" name="TextBox 66">
                  <a:extLst>
                    <a:ext uri="{FF2B5EF4-FFF2-40B4-BE49-F238E27FC236}">
                      <a16:creationId xmlns:a16="http://schemas.microsoft.com/office/drawing/2014/main" id="{3948FF59-D9F7-4E07-BD6B-F8C9CB700C25}"/>
                    </a:ext>
                  </a:extLst>
                </p:cNvPr>
                <p:cNvSpPr txBox="1"/>
                <p:nvPr/>
              </p:nvSpPr>
              <p:spPr>
                <a:xfrm>
                  <a:off x="7368235" y="6196780"/>
                  <a:ext cx="430008" cy="369332"/>
                </a:xfrm>
                <a:prstGeom prst="rect">
                  <a:avLst/>
                </a:prstGeom>
                <a:noFill/>
              </p:spPr>
              <p:txBody>
                <a:bodyPr wrap="square" rtlCol="0">
                  <a:spAutoFit/>
                </a:bodyPr>
                <a:lstStyle/>
                <a:p>
                  <a:r>
                    <a:rPr lang="en-GB" dirty="0">
                      <a:solidFill>
                        <a:schemeClr val="tx2"/>
                      </a:solidFill>
                    </a:rPr>
                    <a:t>3</a:t>
                  </a:r>
                </a:p>
              </p:txBody>
            </p:sp>
            <p:sp>
              <p:nvSpPr>
                <p:cNvPr id="68" name="TextBox 67">
                  <a:extLst>
                    <a:ext uri="{FF2B5EF4-FFF2-40B4-BE49-F238E27FC236}">
                      <a16:creationId xmlns:a16="http://schemas.microsoft.com/office/drawing/2014/main" id="{7F2C55AF-A600-4A05-961A-44A24F40EDEA}"/>
                    </a:ext>
                  </a:extLst>
                </p:cNvPr>
                <p:cNvSpPr txBox="1"/>
                <p:nvPr/>
              </p:nvSpPr>
              <p:spPr>
                <a:xfrm>
                  <a:off x="7811027" y="6196780"/>
                  <a:ext cx="430008" cy="369332"/>
                </a:xfrm>
                <a:prstGeom prst="rect">
                  <a:avLst/>
                </a:prstGeom>
                <a:noFill/>
              </p:spPr>
              <p:txBody>
                <a:bodyPr wrap="square" rtlCol="0">
                  <a:spAutoFit/>
                </a:bodyPr>
                <a:lstStyle/>
                <a:p>
                  <a:r>
                    <a:rPr lang="en-GB" dirty="0">
                      <a:solidFill>
                        <a:schemeClr val="tx2"/>
                      </a:solidFill>
                    </a:rPr>
                    <a:t>4</a:t>
                  </a:r>
                </a:p>
              </p:txBody>
            </p:sp>
            <p:sp>
              <p:nvSpPr>
                <p:cNvPr id="69" name="TextBox 68">
                  <a:extLst>
                    <a:ext uri="{FF2B5EF4-FFF2-40B4-BE49-F238E27FC236}">
                      <a16:creationId xmlns:a16="http://schemas.microsoft.com/office/drawing/2014/main" id="{DDF19FD2-9D2A-4017-A0D2-E1D23BF9D9E6}"/>
                    </a:ext>
                  </a:extLst>
                </p:cNvPr>
                <p:cNvSpPr txBox="1"/>
                <p:nvPr/>
              </p:nvSpPr>
              <p:spPr>
                <a:xfrm>
                  <a:off x="8240586" y="6194383"/>
                  <a:ext cx="430008" cy="369332"/>
                </a:xfrm>
                <a:prstGeom prst="rect">
                  <a:avLst/>
                </a:prstGeom>
                <a:noFill/>
              </p:spPr>
              <p:txBody>
                <a:bodyPr wrap="square" rtlCol="0">
                  <a:spAutoFit/>
                </a:bodyPr>
                <a:lstStyle/>
                <a:p>
                  <a:r>
                    <a:rPr lang="en-GB" dirty="0">
                      <a:solidFill>
                        <a:schemeClr val="tx2"/>
                      </a:solidFill>
                    </a:rPr>
                    <a:t>5</a:t>
                  </a:r>
                </a:p>
              </p:txBody>
            </p:sp>
            <p:sp>
              <p:nvSpPr>
                <p:cNvPr id="70" name="TextBox 69">
                  <a:extLst>
                    <a:ext uri="{FF2B5EF4-FFF2-40B4-BE49-F238E27FC236}">
                      <a16:creationId xmlns:a16="http://schemas.microsoft.com/office/drawing/2014/main" id="{AE1BE34B-0347-4F06-A383-0CD5007D0EF6}"/>
                    </a:ext>
                  </a:extLst>
                </p:cNvPr>
                <p:cNvSpPr txBox="1"/>
                <p:nvPr/>
              </p:nvSpPr>
              <p:spPr>
                <a:xfrm>
                  <a:off x="8695626" y="6212273"/>
                  <a:ext cx="430008" cy="369332"/>
                </a:xfrm>
                <a:prstGeom prst="rect">
                  <a:avLst/>
                </a:prstGeom>
                <a:noFill/>
              </p:spPr>
              <p:txBody>
                <a:bodyPr wrap="square" rtlCol="0">
                  <a:spAutoFit/>
                </a:bodyPr>
                <a:lstStyle/>
                <a:p>
                  <a:r>
                    <a:rPr lang="en-GB" dirty="0">
                      <a:solidFill>
                        <a:schemeClr val="tx2"/>
                      </a:solidFill>
                    </a:rPr>
                    <a:t>6</a:t>
                  </a:r>
                </a:p>
              </p:txBody>
            </p:sp>
            <p:sp>
              <p:nvSpPr>
                <p:cNvPr id="71" name="TextBox 70">
                  <a:extLst>
                    <a:ext uri="{FF2B5EF4-FFF2-40B4-BE49-F238E27FC236}">
                      <a16:creationId xmlns:a16="http://schemas.microsoft.com/office/drawing/2014/main" id="{4658E600-6F87-4681-9711-1C8FEFD356C0}"/>
                    </a:ext>
                  </a:extLst>
                </p:cNvPr>
                <p:cNvSpPr txBox="1"/>
                <p:nvPr/>
              </p:nvSpPr>
              <p:spPr>
                <a:xfrm>
                  <a:off x="9137969" y="6200947"/>
                  <a:ext cx="430008" cy="369332"/>
                </a:xfrm>
                <a:prstGeom prst="rect">
                  <a:avLst/>
                </a:prstGeom>
                <a:noFill/>
              </p:spPr>
              <p:txBody>
                <a:bodyPr wrap="square" rtlCol="0">
                  <a:spAutoFit/>
                </a:bodyPr>
                <a:lstStyle/>
                <a:p>
                  <a:r>
                    <a:rPr lang="en-GB" dirty="0">
                      <a:solidFill>
                        <a:schemeClr val="tx2"/>
                      </a:solidFill>
                    </a:rPr>
                    <a:t>7</a:t>
                  </a:r>
                </a:p>
              </p:txBody>
            </p:sp>
            <p:sp>
              <p:nvSpPr>
                <p:cNvPr id="72" name="TextBox 71">
                  <a:extLst>
                    <a:ext uri="{FF2B5EF4-FFF2-40B4-BE49-F238E27FC236}">
                      <a16:creationId xmlns:a16="http://schemas.microsoft.com/office/drawing/2014/main" id="{FE148E1D-1D79-4BBA-887B-87B8742CEEB6}"/>
                    </a:ext>
                  </a:extLst>
                </p:cNvPr>
                <p:cNvSpPr txBox="1"/>
                <p:nvPr/>
              </p:nvSpPr>
              <p:spPr>
                <a:xfrm>
                  <a:off x="9580761" y="6200567"/>
                  <a:ext cx="430008" cy="369332"/>
                </a:xfrm>
                <a:prstGeom prst="rect">
                  <a:avLst/>
                </a:prstGeom>
                <a:noFill/>
              </p:spPr>
              <p:txBody>
                <a:bodyPr wrap="square" rtlCol="0">
                  <a:spAutoFit/>
                </a:bodyPr>
                <a:lstStyle/>
                <a:p>
                  <a:r>
                    <a:rPr lang="en-GB" dirty="0">
                      <a:solidFill>
                        <a:schemeClr val="tx2"/>
                      </a:solidFill>
                    </a:rPr>
                    <a:t>8</a:t>
                  </a:r>
                </a:p>
              </p:txBody>
            </p:sp>
            <p:sp>
              <p:nvSpPr>
                <p:cNvPr id="73" name="TextBox 72">
                  <a:extLst>
                    <a:ext uri="{FF2B5EF4-FFF2-40B4-BE49-F238E27FC236}">
                      <a16:creationId xmlns:a16="http://schemas.microsoft.com/office/drawing/2014/main" id="{7804D80C-4A24-4E65-8C57-8399CB72CCCF}"/>
                    </a:ext>
                  </a:extLst>
                </p:cNvPr>
                <p:cNvSpPr txBox="1"/>
                <p:nvPr/>
              </p:nvSpPr>
              <p:spPr>
                <a:xfrm>
                  <a:off x="10018031" y="6194383"/>
                  <a:ext cx="430008" cy="369332"/>
                </a:xfrm>
                <a:prstGeom prst="rect">
                  <a:avLst/>
                </a:prstGeom>
                <a:noFill/>
              </p:spPr>
              <p:txBody>
                <a:bodyPr wrap="square" rtlCol="0">
                  <a:spAutoFit/>
                </a:bodyPr>
                <a:lstStyle/>
                <a:p>
                  <a:r>
                    <a:rPr lang="en-GB" dirty="0">
                      <a:solidFill>
                        <a:schemeClr val="tx2"/>
                      </a:solidFill>
                    </a:rPr>
                    <a:t>9</a:t>
                  </a:r>
                </a:p>
              </p:txBody>
            </p:sp>
            <p:sp>
              <p:nvSpPr>
                <p:cNvPr id="74" name="TextBox 73">
                  <a:extLst>
                    <a:ext uri="{FF2B5EF4-FFF2-40B4-BE49-F238E27FC236}">
                      <a16:creationId xmlns:a16="http://schemas.microsoft.com/office/drawing/2014/main" id="{ACEE1E98-AB71-466F-8D41-3DA19E6FFE7C}"/>
                    </a:ext>
                  </a:extLst>
                </p:cNvPr>
                <p:cNvSpPr txBox="1"/>
                <p:nvPr/>
              </p:nvSpPr>
              <p:spPr>
                <a:xfrm>
                  <a:off x="10391350" y="6194383"/>
                  <a:ext cx="430008" cy="369332"/>
                </a:xfrm>
                <a:prstGeom prst="rect">
                  <a:avLst/>
                </a:prstGeom>
                <a:noFill/>
              </p:spPr>
              <p:txBody>
                <a:bodyPr wrap="square" rtlCol="0">
                  <a:spAutoFit/>
                </a:bodyPr>
                <a:lstStyle/>
                <a:p>
                  <a:r>
                    <a:rPr lang="en-GB" dirty="0">
                      <a:solidFill>
                        <a:schemeClr val="tx2"/>
                      </a:solidFill>
                    </a:rPr>
                    <a:t>10</a:t>
                  </a:r>
                </a:p>
              </p:txBody>
            </p:sp>
            <p:sp>
              <p:nvSpPr>
                <p:cNvPr id="75" name="TextBox 74">
                  <a:extLst>
                    <a:ext uri="{FF2B5EF4-FFF2-40B4-BE49-F238E27FC236}">
                      <a16:creationId xmlns:a16="http://schemas.microsoft.com/office/drawing/2014/main" id="{89F740B9-B018-4DA4-8C9A-CF4C8C32747C}"/>
                    </a:ext>
                  </a:extLst>
                </p:cNvPr>
                <p:cNvSpPr txBox="1"/>
                <p:nvPr/>
              </p:nvSpPr>
              <p:spPr>
                <a:xfrm>
                  <a:off x="6039727" y="6212273"/>
                  <a:ext cx="430008" cy="369332"/>
                </a:xfrm>
                <a:prstGeom prst="rect">
                  <a:avLst/>
                </a:prstGeom>
                <a:noFill/>
              </p:spPr>
              <p:txBody>
                <a:bodyPr wrap="square" rtlCol="0">
                  <a:spAutoFit/>
                </a:bodyPr>
                <a:lstStyle/>
                <a:p>
                  <a:r>
                    <a:rPr lang="en-GB" dirty="0">
                      <a:solidFill>
                        <a:schemeClr val="tx2"/>
                      </a:solidFill>
                    </a:rPr>
                    <a:t>0</a:t>
                  </a:r>
                </a:p>
              </p:txBody>
            </p:sp>
            <p:sp>
              <p:nvSpPr>
                <p:cNvPr id="76" name="TextBox 75">
                  <a:extLst>
                    <a:ext uri="{FF2B5EF4-FFF2-40B4-BE49-F238E27FC236}">
                      <a16:creationId xmlns:a16="http://schemas.microsoft.com/office/drawing/2014/main" id="{830A3330-C6B3-48B7-B412-0BFCC209D5A7}"/>
                    </a:ext>
                  </a:extLst>
                </p:cNvPr>
                <p:cNvSpPr txBox="1"/>
                <p:nvPr/>
              </p:nvSpPr>
              <p:spPr>
                <a:xfrm>
                  <a:off x="1466904" y="6200068"/>
                  <a:ext cx="568863" cy="369332"/>
                </a:xfrm>
                <a:prstGeom prst="rect">
                  <a:avLst/>
                </a:prstGeom>
                <a:noFill/>
              </p:spPr>
              <p:txBody>
                <a:bodyPr wrap="square" rtlCol="0">
                  <a:spAutoFit/>
                </a:bodyPr>
                <a:lstStyle/>
                <a:p>
                  <a:r>
                    <a:rPr lang="en-GB" dirty="0">
                      <a:solidFill>
                        <a:schemeClr val="tx2"/>
                      </a:solidFill>
                    </a:rPr>
                    <a:t>-10</a:t>
                  </a:r>
                </a:p>
              </p:txBody>
            </p:sp>
            <p:sp>
              <p:nvSpPr>
                <p:cNvPr id="77" name="TextBox 76">
                  <a:extLst>
                    <a:ext uri="{FF2B5EF4-FFF2-40B4-BE49-F238E27FC236}">
                      <a16:creationId xmlns:a16="http://schemas.microsoft.com/office/drawing/2014/main" id="{4F47A06D-3557-46B5-88C6-10C263C2C3F7}"/>
                    </a:ext>
                  </a:extLst>
                </p:cNvPr>
                <p:cNvSpPr txBox="1"/>
                <p:nvPr/>
              </p:nvSpPr>
              <p:spPr>
                <a:xfrm>
                  <a:off x="2048595" y="6197671"/>
                  <a:ext cx="430008" cy="369332"/>
                </a:xfrm>
                <a:prstGeom prst="rect">
                  <a:avLst/>
                </a:prstGeom>
                <a:noFill/>
              </p:spPr>
              <p:txBody>
                <a:bodyPr wrap="square" rtlCol="0">
                  <a:spAutoFit/>
                </a:bodyPr>
                <a:lstStyle/>
                <a:p>
                  <a:r>
                    <a:rPr lang="en-GB" dirty="0">
                      <a:solidFill>
                        <a:schemeClr val="tx2"/>
                      </a:solidFill>
                    </a:rPr>
                    <a:t>-9</a:t>
                  </a:r>
                </a:p>
              </p:txBody>
            </p:sp>
            <p:sp>
              <p:nvSpPr>
                <p:cNvPr id="78" name="TextBox 77">
                  <a:extLst>
                    <a:ext uri="{FF2B5EF4-FFF2-40B4-BE49-F238E27FC236}">
                      <a16:creationId xmlns:a16="http://schemas.microsoft.com/office/drawing/2014/main" id="{4EB5CFE1-C2EE-4AFF-ACAD-BDCF7E8E258A}"/>
                    </a:ext>
                  </a:extLst>
                </p:cNvPr>
                <p:cNvSpPr txBox="1"/>
                <p:nvPr/>
              </p:nvSpPr>
              <p:spPr>
                <a:xfrm>
                  <a:off x="2491431" y="6195614"/>
                  <a:ext cx="430008" cy="369332"/>
                </a:xfrm>
                <a:prstGeom prst="rect">
                  <a:avLst/>
                </a:prstGeom>
                <a:noFill/>
              </p:spPr>
              <p:txBody>
                <a:bodyPr wrap="square" rtlCol="0">
                  <a:spAutoFit/>
                </a:bodyPr>
                <a:lstStyle/>
                <a:p>
                  <a:r>
                    <a:rPr lang="en-GB" dirty="0">
                      <a:solidFill>
                        <a:schemeClr val="tx2"/>
                      </a:solidFill>
                    </a:rPr>
                    <a:t>-8</a:t>
                  </a:r>
                </a:p>
              </p:txBody>
            </p:sp>
            <p:sp>
              <p:nvSpPr>
                <p:cNvPr id="79" name="TextBox 78">
                  <a:extLst>
                    <a:ext uri="{FF2B5EF4-FFF2-40B4-BE49-F238E27FC236}">
                      <a16:creationId xmlns:a16="http://schemas.microsoft.com/office/drawing/2014/main" id="{35A03822-D045-4E50-9312-3DB8780FAC93}"/>
                    </a:ext>
                  </a:extLst>
                </p:cNvPr>
                <p:cNvSpPr txBox="1"/>
                <p:nvPr/>
              </p:nvSpPr>
              <p:spPr>
                <a:xfrm>
                  <a:off x="2934223" y="6195614"/>
                  <a:ext cx="430008" cy="369332"/>
                </a:xfrm>
                <a:prstGeom prst="rect">
                  <a:avLst/>
                </a:prstGeom>
                <a:noFill/>
              </p:spPr>
              <p:txBody>
                <a:bodyPr wrap="square" rtlCol="0">
                  <a:spAutoFit/>
                </a:bodyPr>
                <a:lstStyle/>
                <a:p>
                  <a:r>
                    <a:rPr lang="en-GB" dirty="0">
                      <a:solidFill>
                        <a:schemeClr val="tx2"/>
                      </a:solidFill>
                    </a:rPr>
                    <a:t>-7</a:t>
                  </a:r>
                </a:p>
              </p:txBody>
            </p:sp>
            <p:sp>
              <p:nvSpPr>
                <p:cNvPr id="80" name="TextBox 79">
                  <a:extLst>
                    <a:ext uri="{FF2B5EF4-FFF2-40B4-BE49-F238E27FC236}">
                      <a16:creationId xmlns:a16="http://schemas.microsoft.com/office/drawing/2014/main" id="{B09909B3-816F-4442-9781-F6192463379C}"/>
                    </a:ext>
                  </a:extLst>
                </p:cNvPr>
                <p:cNvSpPr txBox="1"/>
                <p:nvPr/>
              </p:nvSpPr>
              <p:spPr>
                <a:xfrm>
                  <a:off x="3363782" y="6193217"/>
                  <a:ext cx="430008" cy="369332"/>
                </a:xfrm>
                <a:prstGeom prst="rect">
                  <a:avLst/>
                </a:prstGeom>
                <a:noFill/>
              </p:spPr>
              <p:txBody>
                <a:bodyPr wrap="square" rtlCol="0">
                  <a:spAutoFit/>
                </a:bodyPr>
                <a:lstStyle/>
                <a:p>
                  <a:r>
                    <a:rPr lang="en-GB" dirty="0">
                      <a:solidFill>
                        <a:schemeClr val="tx2"/>
                      </a:solidFill>
                    </a:rPr>
                    <a:t>-6</a:t>
                  </a:r>
                </a:p>
              </p:txBody>
            </p:sp>
            <p:sp>
              <p:nvSpPr>
                <p:cNvPr id="81" name="TextBox 80">
                  <a:extLst>
                    <a:ext uri="{FF2B5EF4-FFF2-40B4-BE49-F238E27FC236}">
                      <a16:creationId xmlns:a16="http://schemas.microsoft.com/office/drawing/2014/main" id="{21BD147A-A59A-46CD-A91B-122BF545C885}"/>
                    </a:ext>
                  </a:extLst>
                </p:cNvPr>
                <p:cNvSpPr txBox="1"/>
                <p:nvPr/>
              </p:nvSpPr>
              <p:spPr>
                <a:xfrm>
                  <a:off x="3818822" y="6211107"/>
                  <a:ext cx="430008" cy="369332"/>
                </a:xfrm>
                <a:prstGeom prst="rect">
                  <a:avLst/>
                </a:prstGeom>
                <a:noFill/>
              </p:spPr>
              <p:txBody>
                <a:bodyPr wrap="square" rtlCol="0">
                  <a:spAutoFit/>
                </a:bodyPr>
                <a:lstStyle/>
                <a:p>
                  <a:r>
                    <a:rPr lang="en-GB" dirty="0">
                      <a:solidFill>
                        <a:schemeClr val="tx2"/>
                      </a:solidFill>
                    </a:rPr>
                    <a:t>-5</a:t>
                  </a:r>
                </a:p>
              </p:txBody>
            </p:sp>
            <p:sp>
              <p:nvSpPr>
                <p:cNvPr id="82" name="TextBox 81">
                  <a:extLst>
                    <a:ext uri="{FF2B5EF4-FFF2-40B4-BE49-F238E27FC236}">
                      <a16:creationId xmlns:a16="http://schemas.microsoft.com/office/drawing/2014/main" id="{CE14E546-34AF-4567-B78B-2B69CA6DC71F}"/>
                    </a:ext>
                  </a:extLst>
                </p:cNvPr>
                <p:cNvSpPr txBox="1"/>
                <p:nvPr/>
              </p:nvSpPr>
              <p:spPr>
                <a:xfrm>
                  <a:off x="4261165" y="6199781"/>
                  <a:ext cx="430008" cy="369332"/>
                </a:xfrm>
                <a:prstGeom prst="rect">
                  <a:avLst/>
                </a:prstGeom>
                <a:noFill/>
              </p:spPr>
              <p:txBody>
                <a:bodyPr wrap="square" rtlCol="0">
                  <a:spAutoFit/>
                </a:bodyPr>
                <a:lstStyle/>
                <a:p>
                  <a:r>
                    <a:rPr lang="en-GB" dirty="0">
                      <a:solidFill>
                        <a:schemeClr val="tx2"/>
                      </a:solidFill>
                    </a:rPr>
                    <a:t>-4</a:t>
                  </a:r>
                </a:p>
              </p:txBody>
            </p:sp>
            <p:sp>
              <p:nvSpPr>
                <p:cNvPr id="83" name="TextBox 82">
                  <a:extLst>
                    <a:ext uri="{FF2B5EF4-FFF2-40B4-BE49-F238E27FC236}">
                      <a16:creationId xmlns:a16="http://schemas.microsoft.com/office/drawing/2014/main" id="{73EB7E6C-9310-4610-A7D2-4325838DFFD4}"/>
                    </a:ext>
                  </a:extLst>
                </p:cNvPr>
                <p:cNvSpPr txBox="1"/>
                <p:nvPr/>
              </p:nvSpPr>
              <p:spPr>
                <a:xfrm>
                  <a:off x="4703957" y="6199401"/>
                  <a:ext cx="430008" cy="369332"/>
                </a:xfrm>
                <a:prstGeom prst="rect">
                  <a:avLst/>
                </a:prstGeom>
                <a:noFill/>
              </p:spPr>
              <p:txBody>
                <a:bodyPr wrap="square" rtlCol="0">
                  <a:spAutoFit/>
                </a:bodyPr>
                <a:lstStyle/>
                <a:p>
                  <a:r>
                    <a:rPr lang="en-GB" dirty="0">
                      <a:solidFill>
                        <a:schemeClr val="tx2"/>
                      </a:solidFill>
                    </a:rPr>
                    <a:t>-3</a:t>
                  </a:r>
                </a:p>
              </p:txBody>
            </p:sp>
            <p:sp>
              <p:nvSpPr>
                <p:cNvPr id="84" name="TextBox 83">
                  <a:extLst>
                    <a:ext uri="{FF2B5EF4-FFF2-40B4-BE49-F238E27FC236}">
                      <a16:creationId xmlns:a16="http://schemas.microsoft.com/office/drawing/2014/main" id="{72A9CB82-D6C5-472B-83D9-FFCBD3C961C6}"/>
                    </a:ext>
                  </a:extLst>
                </p:cNvPr>
                <p:cNvSpPr txBox="1"/>
                <p:nvPr/>
              </p:nvSpPr>
              <p:spPr>
                <a:xfrm>
                  <a:off x="5141227" y="6193217"/>
                  <a:ext cx="430008" cy="369332"/>
                </a:xfrm>
                <a:prstGeom prst="rect">
                  <a:avLst/>
                </a:prstGeom>
                <a:noFill/>
              </p:spPr>
              <p:txBody>
                <a:bodyPr wrap="square" rtlCol="0">
                  <a:spAutoFit/>
                </a:bodyPr>
                <a:lstStyle/>
                <a:p>
                  <a:r>
                    <a:rPr lang="en-GB" dirty="0">
                      <a:solidFill>
                        <a:schemeClr val="tx2"/>
                      </a:solidFill>
                    </a:rPr>
                    <a:t>-2</a:t>
                  </a:r>
                </a:p>
              </p:txBody>
            </p:sp>
            <p:sp>
              <p:nvSpPr>
                <p:cNvPr id="85" name="TextBox 84">
                  <a:extLst>
                    <a:ext uri="{FF2B5EF4-FFF2-40B4-BE49-F238E27FC236}">
                      <a16:creationId xmlns:a16="http://schemas.microsoft.com/office/drawing/2014/main" id="{B468B4C1-F714-44A8-92FE-9B0A17154C56}"/>
                    </a:ext>
                  </a:extLst>
                </p:cNvPr>
                <p:cNvSpPr txBox="1"/>
                <p:nvPr/>
              </p:nvSpPr>
              <p:spPr>
                <a:xfrm>
                  <a:off x="5547968" y="6203633"/>
                  <a:ext cx="430008" cy="369332"/>
                </a:xfrm>
                <a:prstGeom prst="rect">
                  <a:avLst/>
                </a:prstGeom>
                <a:noFill/>
              </p:spPr>
              <p:txBody>
                <a:bodyPr wrap="square" rtlCol="0">
                  <a:spAutoFit/>
                </a:bodyPr>
                <a:lstStyle/>
                <a:p>
                  <a:r>
                    <a:rPr lang="en-GB" dirty="0">
                      <a:solidFill>
                        <a:schemeClr val="tx2"/>
                      </a:solidFill>
                    </a:rPr>
                    <a:t>-1</a:t>
                  </a:r>
                </a:p>
              </p:txBody>
            </p:sp>
          </p:grpSp>
        </p:grpSp>
      </p:grpSp>
      <p:sp>
        <p:nvSpPr>
          <p:cNvPr id="47" name="Oval 46">
            <a:extLst>
              <a:ext uri="{FF2B5EF4-FFF2-40B4-BE49-F238E27FC236}">
                <a16:creationId xmlns:a16="http://schemas.microsoft.com/office/drawing/2014/main" id="{F29EC6CF-C583-4627-9413-1991D555B478}"/>
              </a:ext>
            </a:extLst>
          </p:cNvPr>
          <p:cNvSpPr/>
          <p:nvPr/>
        </p:nvSpPr>
        <p:spPr>
          <a:xfrm>
            <a:off x="5628911" y="2458745"/>
            <a:ext cx="283743" cy="283743"/>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Oval 47">
            <a:extLst>
              <a:ext uri="{FF2B5EF4-FFF2-40B4-BE49-F238E27FC236}">
                <a16:creationId xmlns:a16="http://schemas.microsoft.com/office/drawing/2014/main" id="{3423DF35-055F-40CB-92EB-09668C7E1B47}"/>
              </a:ext>
            </a:extLst>
          </p:cNvPr>
          <p:cNvSpPr/>
          <p:nvPr/>
        </p:nvSpPr>
        <p:spPr>
          <a:xfrm>
            <a:off x="7378050" y="3326991"/>
            <a:ext cx="283743" cy="283743"/>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a:extLst>
              <a:ext uri="{FF2B5EF4-FFF2-40B4-BE49-F238E27FC236}">
                <a16:creationId xmlns:a16="http://schemas.microsoft.com/office/drawing/2014/main" id="{968F63AB-1383-45AE-8C2A-8137C6C01F40}"/>
              </a:ext>
            </a:extLst>
          </p:cNvPr>
          <p:cNvSpPr/>
          <p:nvPr/>
        </p:nvSpPr>
        <p:spPr>
          <a:xfrm>
            <a:off x="6539954" y="4653754"/>
            <a:ext cx="283743" cy="283743"/>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TextBox 49">
            <a:extLst>
              <a:ext uri="{FF2B5EF4-FFF2-40B4-BE49-F238E27FC236}">
                <a16:creationId xmlns:a16="http://schemas.microsoft.com/office/drawing/2014/main" id="{81E2FC98-3117-45DA-8136-3CA2A0924575}"/>
              </a:ext>
            </a:extLst>
          </p:cNvPr>
          <p:cNvSpPr txBox="1"/>
          <p:nvPr/>
        </p:nvSpPr>
        <p:spPr>
          <a:xfrm>
            <a:off x="588214" y="3361938"/>
            <a:ext cx="5100829" cy="1938992"/>
          </a:xfrm>
          <a:prstGeom prst="rect">
            <a:avLst/>
          </a:prstGeom>
          <a:solidFill>
            <a:schemeClr val="bg1"/>
          </a:solidFill>
          <a:ln w="28575">
            <a:solidFill>
              <a:schemeClr val="bg1">
                <a:lumMod val="50000"/>
              </a:schemeClr>
            </a:solidFill>
          </a:ln>
        </p:spPr>
        <p:txBody>
          <a:bodyPr wrap="square" rtlCol="0">
            <a:spAutoFit/>
          </a:bodyPr>
          <a:lstStyle/>
          <a:p>
            <a:r>
              <a:rPr lang="en-GB" sz="2400" dirty="0"/>
              <a:t>Mr Palmer is correct because </a:t>
            </a:r>
            <a:r>
              <a:rPr lang="en-GB" sz="2400" dirty="0" smtClean="0"/>
              <a:t>his coordinates take us to the red dot. However, </a:t>
            </a:r>
            <a:r>
              <a:rPr lang="en-GB" sz="2400" dirty="0"/>
              <a:t>Mr </a:t>
            </a:r>
            <a:r>
              <a:rPr lang="en-GB" sz="2400" dirty="0" err="1"/>
              <a:t>Herdman’s</a:t>
            </a:r>
            <a:r>
              <a:rPr lang="en-GB" sz="2400" dirty="0"/>
              <a:t> </a:t>
            </a:r>
            <a:r>
              <a:rPr lang="en-GB" sz="2400" dirty="0" smtClean="0"/>
              <a:t>coordinates would be in the wrong place, shown by the yellow dot.</a:t>
            </a:r>
            <a:endParaRPr lang="en-GB" sz="2400" dirty="0"/>
          </a:p>
        </p:txBody>
      </p:sp>
      <p:sp>
        <p:nvSpPr>
          <p:cNvPr id="51" name="Oval 50">
            <a:extLst>
              <a:ext uri="{FF2B5EF4-FFF2-40B4-BE49-F238E27FC236}">
                <a16:creationId xmlns:a16="http://schemas.microsoft.com/office/drawing/2014/main" id="{6E538977-69B9-46C2-8E5A-6182B6C5E3E8}"/>
              </a:ext>
            </a:extLst>
          </p:cNvPr>
          <p:cNvSpPr/>
          <p:nvPr/>
        </p:nvSpPr>
        <p:spPr>
          <a:xfrm>
            <a:off x="6963929" y="4648246"/>
            <a:ext cx="283743" cy="28374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2" name="Picture 51">
            <a:extLst>
              <a:ext uri="{FF2B5EF4-FFF2-40B4-BE49-F238E27FC236}">
                <a16:creationId xmlns:a16="http://schemas.microsoft.com/office/drawing/2014/main" id="{986BAAE1-EE04-4759-A741-A54AF0FA04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54096" y="222485"/>
            <a:ext cx="1299108" cy="964684"/>
          </a:xfrm>
          <a:prstGeom prst="rect">
            <a:avLst/>
          </a:prstGeom>
        </p:spPr>
      </p:pic>
    </p:spTree>
    <p:extLst>
      <p:ext uri="{BB962C8B-B14F-4D97-AF65-F5344CB8AC3E}">
        <p14:creationId xmlns:p14="http://schemas.microsoft.com/office/powerpoint/2010/main" val="1601701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wipe(down)">
                                      <p:cBhvr>
                                        <p:cTn id="7" dur="500"/>
                                        <p:tgtEl>
                                          <p:spTgt spid="1536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wipe(down)">
                                      <p:cBhvr>
                                        <p:cTn id="12" dur="500"/>
                                        <p:tgtEl>
                                          <p:spTgt spid="50"/>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wipe(down)">
                                      <p:cBhvr>
                                        <p:cTn id="15"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p:bldP spid="50" grpId="0" animBg="1"/>
      <p:bldP spid="5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6289" y="1614274"/>
            <a:ext cx="7886700" cy="994172"/>
          </a:xfrm>
        </p:spPr>
        <p:txBody>
          <a:bodyPr/>
          <a:lstStyle/>
          <a:p>
            <a:r>
              <a:rPr lang="en-GB" dirty="0"/>
              <a:t>Times table practise</a:t>
            </a:r>
          </a:p>
        </p:txBody>
      </p:sp>
      <p:sp>
        <p:nvSpPr>
          <p:cNvPr id="3" name="Content Placeholder 2"/>
          <p:cNvSpPr>
            <a:spLocks noGrp="1"/>
          </p:cNvSpPr>
          <p:nvPr>
            <p:ph idx="1"/>
          </p:nvPr>
        </p:nvSpPr>
        <p:spPr>
          <a:xfrm>
            <a:off x="1686289" y="2539977"/>
            <a:ext cx="8828324" cy="3263504"/>
          </a:xfrm>
        </p:spPr>
        <p:txBody>
          <a:bodyPr>
            <a:normAutofit fontScale="92500" lnSpcReduction="20000"/>
          </a:bodyPr>
          <a:lstStyle/>
          <a:p>
            <a:r>
              <a:rPr lang="en-GB" dirty="0"/>
              <a:t>Spend at least 15mins practising your times tables.</a:t>
            </a:r>
          </a:p>
          <a:p>
            <a:endParaRPr lang="en-GB" dirty="0"/>
          </a:p>
          <a:p>
            <a:r>
              <a:rPr lang="en-GB" dirty="0"/>
              <a:t>This can be done on TTRS, hit the button or any other times table website.</a:t>
            </a:r>
          </a:p>
          <a:p>
            <a:pPr marL="0" indent="0">
              <a:buNone/>
            </a:pPr>
            <a:endParaRPr lang="en-GB" dirty="0"/>
          </a:p>
          <a:p>
            <a:pPr marL="0" indent="0">
              <a:buNone/>
            </a:pPr>
            <a:r>
              <a:rPr lang="en-GB" dirty="0" smtClean="0"/>
              <a:t>Use the Times Tables Rock Stars app or website.</a:t>
            </a:r>
          </a:p>
          <a:p>
            <a:pPr marL="0" indent="0">
              <a:buNone/>
            </a:pPr>
            <a:r>
              <a:rPr lang="en-GB" dirty="0" smtClean="0"/>
              <a:t>Alternatively, copy </a:t>
            </a:r>
            <a:r>
              <a:rPr lang="en-GB" dirty="0"/>
              <a:t>and paste the following link into a web browser:</a:t>
            </a:r>
          </a:p>
          <a:p>
            <a:pPr marL="0" indent="0">
              <a:buNone/>
            </a:pPr>
            <a:r>
              <a:rPr lang="en-GB" sz="1700" dirty="0">
                <a:hlinkClick r:id="rId2"/>
              </a:rPr>
              <a:t>https://www.topmarks.co.uk/maths-games/7-11-years/times-tables</a:t>
            </a:r>
            <a:endParaRPr lang="en-GB" sz="1700" dirty="0"/>
          </a:p>
          <a:p>
            <a:pPr marL="0" indent="0">
              <a:buNone/>
            </a:pPr>
            <a:endParaRPr lang="en-GB" sz="1125" dirty="0"/>
          </a:p>
          <a:p>
            <a:endParaRPr lang="en-GB" dirty="0"/>
          </a:p>
        </p:txBody>
      </p:sp>
      <p:pic>
        <p:nvPicPr>
          <p:cNvPr id="7" name="Picture 6"/>
          <p:cNvPicPr>
            <a:picLocks noChangeAspect="1"/>
          </p:cNvPicPr>
          <p:nvPr/>
        </p:nvPicPr>
        <p:blipFill>
          <a:blip r:embed="rId3"/>
          <a:stretch>
            <a:fillRect/>
          </a:stretch>
        </p:blipFill>
        <p:spPr>
          <a:xfrm>
            <a:off x="4465942" y="358132"/>
            <a:ext cx="3583333" cy="1337648"/>
          </a:xfrm>
          <a:prstGeom prst="rect">
            <a:avLst/>
          </a:prstGeom>
        </p:spPr>
      </p:pic>
    </p:spTree>
    <p:extLst>
      <p:ext uri="{BB962C8B-B14F-4D97-AF65-F5344CB8AC3E}">
        <p14:creationId xmlns:p14="http://schemas.microsoft.com/office/powerpoint/2010/main" val="104505285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50DDCC5-D534-C24C-B3C9-9E2CA3F822D9}"/>
              </a:ext>
            </a:extLst>
          </p:cNvPr>
          <p:cNvSpPr txBox="1"/>
          <p:nvPr/>
        </p:nvSpPr>
        <p:spPr>
          <a:xfrm>
            <a:off x="4990569" y="2905780"/>
            <a:ext cx="221086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End of lesson.</a:t>
            </a:r>
          </a:p>
        </p:txBody>
      </p:sp>
    </p:spTree>
    <p:extLst>
      <p:ext uri="{BB962C8B-B14F-4D97-AF65-F5344CB8AC3E}">
        <p14:creationId xmlns:p14="http://schemas.microsoft.com/office/powerpoint/2010/main" val="158070586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4C9DD5A-446A-FB40-8770-FAD8F8741C1C}"/>
              </a:ext>
            </a:extLst>
          </p:cNvPr>
          <p:cNvSpPr/>
          <p:nvPr/>
        </p:nvSpPr>
        <p:spPr>
          <a:xfrm>
            <a:off x="107092" y="90616"/>
            <a:ext cx="11977816" cy="6647935"/>
          </a:xfrm>
          <a:prstGeom prst="rect">
            <a:avLst/>
          </a:prstGeom>
          <a:solidFill>
            <a:srgbClr val="CCCCFF"/>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4A0489BF-7DCA-F342-8CB4-9886D7AB787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5676" y="5987219"/>
            <a:ext cx="588390" cy="588390"/>
          </a:xfrm>
          <a:prstGeom prst="rect">
            <a:avLst/>
          </a:prstGeom>
        </p:spPr>
      </p:pic>
      <p:sp>
        <p:nvSpPr>
          <p:cNvPr id="8" name="Rectangle 7">
            <a:extLst>
              <a:ext uri="{FF2B5EF4-FFF2-40B4-BE49-F238E27FC236}">
                <a16:creationId xmlns:a16="http://schemas.microsoft.com/office/drawing/2014/main" id="{08C30EA8-5B59-6F4A-9387-838C38A8EA9D}"/>
              </a:ext>
            </a:extLst>
          </p:cNvPr>
          <p:cNvSpPr/>
          <p:nvPr/>
        </p:nvSpPr>
        <p:spPr>
          <a:xfrm>
            <a:off x="189471" y="5905850"/>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42F6FD89-AE46-B941-B92E-A46A288DF79F}"/>
              </a:ext>
            </a:extLst>
          </p:cNvPr>
          <p:cNvSpPr txBox="1"/>
          <p:nvPr/>
        </p:nvSpPr>
        <p:spPr>
          <a:xfrm>
            <a:off x="864066" y="6033803"/>
            <a:ext cx="40283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Subject</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Maths </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51C2E7D-4597-FF4E-B287-E8068B634D67}"/>
              </a:ext>
            </a:extLst>
          </p:cNvPr>
          <p:cNvSpPr/>
          <p:nvPr/>
        </p:nvSpPr>
        <p:spPr>
          <a:xfrm>
            <a:off x="189471" y="164755"/>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F0A17CDC-4080-5948-8724-2B2D32C7D179}"/>
              </a:ext>
            </a:extLst>
          </p:cNvPr>
          <p:cNvSpPr txBox="1"/>
          <p:nvPr/>
        </p:nvSpPr>
        <p:spPr>
          <a:xfrm>
            <a:off x="273361" y="222475"/>
            <a:ext cx="742633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Date:	</a:t>
            </a:r>
            <a:r>
              <a:rPr kumimoji="0" lang="en-GB"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GB" sz="3200" b="0" i="0" u="sng" strike="noStrike" kern="1200" cap="none" spc="0" normalizeH="0" noProof="0" dirty="0">
                <a:ln>
                  <a:noFill/>
                </a:ln>
                <a:solidFill>
                  <a:prstClr val="black"/>
                </a:solidFill>
                <a:effectLst/>
                <a:uLnTx/>
                <a:uFillTx/>
                <a:latin typeface="Calibri" panose="020F0502020204030204"/>
                <a:ea typeface="+mn-ea"/>
                <a:cs typeface="+mn-cs"/>
              </a:rPr>
              <a:t>02</a:t>
            </a:r>
            <a:r>
              <a:rPr lang="en-GB" sz="3200" u="sng" noProof="0" dirty="0">
                <a:solidFill>
                  <a:prstClr val="black"/>
                </a:solidFill>
                <a:latin typeface="Calibri" panose="020F0502020204030204"/>
              </a:rPr>
              <a:t>.02.2021</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12" name="Picture 11">
            <a:extLst>
              <a:ext uri="{FF2B5EF4-FFF2-40B4-BE49-F238E27FC236}">
                <a16:creationId xmlns:a16="http://schemas.microsoft.com/office/drawing/2014/main" id="{3D0F7548-CBED-B94E-BC8E-0787BD3B7438}"/>
              </a:ext>
            </a:extLst>
          </p:cNvPr>
          <p:cNvPicPr>
            <a:picLocks noChangeAspect="1"/>
          </p:cNvPicPr>
          <p:nvPr/>
        </p:nvPicPr>
        <p:blipFill>
          <a:blip r:embed="rId3"/>
          <a:stretch>
            <a:fillRect/>
          </a:stretch>
        </p:blipFill>
        <p:spPr>
          <a:xfrm>
            <a:off x="562617" y="1727624"/>
            <a:ext cx="2219325" cy="1104900"/>
          </a:xfrm>
          <a:prstGeom prst="rect">
            <a:avLst/>
          </a:prstGeom>
          <a:ln>
            <a:solidFill>
              <a:srgbClr val="41719C"/>
            </a:solidFill>
          </a:ln>
        </p:spPr>
      </p:pic>
      <p:sp>
        <p:nvSpPr>
          <p:cNvPr id="13" name="Rectangle 12">
            <a:extLst>
              <a:ext uri="{FF2B5EF4-FFF2-40B4-BE49-F238E27FC236}">
                <a16:creationId xmlns:a16="http://schemas.microsoft.com/office/drawing/2014/main" id="{131F661F-61B2-7941-8420-4E233975008B}"/>
              </a:ext>
            </a:extLst>
          </p:cNvPr>
          <p:cNvSpPr/>
          <p:nvPr/>
        </p:nvSpPr>
        <p:spPr>
          <a:xfrm>
            <a:off x="572141" y="2831793"/>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89F2E373-D525-3943-BF5F-CB8436196953}"/>
              </a:ext>
            </a:extLst>
          </p:cNvPr>
          <p:cNvSpPr txBox="1"/>
          <p:nvPr/>
        </p:nvSpPr>
        <p:spPr>
          <a:xfrm>
            <a:off x="635485" y="2832960"/>
            <a:ext cx="10429593" cy="1323439"/>
          </a:xfrm>
          <a:prstGeom prst="rect">
            <a:avLst/>
          </a:prstGeom>
          <a:noFill/>
        </p:spPr>
        <p:txBody>
          <a:bodyPr wrap="square" rtlCol="0">
            <a:spAutoFit/>
          </a:bodyPr>
          <a:lstStyle/>
          <a:p>
            <a:pPr>
              <a:defRPr/>
            </a:pPr>
            <a:r>
              <a:rPr lang="en-GB" sz="4000" dirty="0">
                <a:solidFill>
                  <a:prstClr val="black"/>
                </a:solidFill>
              </a:rPr>
              <a:t>L.O.: </a:t>
            </a:r>
            <a:r>
              <a:rPr lang="en-GB" sz="4000" u="sng" dirty="0">
                <a:solidFill>
                  <a:prstClr val="black"/>
                </a:solidFill>
              </a:rPr>
              <a:t>To be able to describe the position of a shape in all 4 quadrants.</a:t>
            </a:r>
          </a:p>
        </p:txBody>
      </p:sp>
      <p:pic>
        <p:nvPicPr>
          <p:cNvPr id="15" name="Picture 14">
            <a:extLst>
              <a:ext uri="{FF2B5EF4-FFF2-40B4-BE49-F238E27FC236}">
                <a16:creationId xmlns:a16="http://schemas.microsoft.com/office/drawing/2014/main" id="{19C89584-1FBF-F143-A42E-421D1D3A4DD9}"/>
              </a:ext>
            </a:extLst>
          </p:cNvPr>
          <p:cNvPicPr>
            <a:picLocks noChangeAspect="1"/>
          </p:cNvPicPr>
          <p:nvPr/>
        </p:nvPicPr>
        <p:blipFill>
          <a:blip r:embed="rId4"/>
          <a:stretch>
            <a:fillRect/>
          </a:stretch>
        </p:blipFill>
        <p:spPr>
          <a:xfrm>
            <a:off x="4721657" y="5940593"/>
            <a:ext cx="759101" cy="681642"/>
          </a:xfrm>
          <a:prstGeom prst="rect">
            <a:avLst/>
          </a:prstGeom>
        </p:spPr>
      </p:pic>
      <p:pic>
        <p:nvPicPr>
          <p:cNvPr id="16" name="Picture 15">
            <a:extLst>
              <a:ext uri="{FF2B5EF4-FFF2-40B4-BE49-F238E27FC236}">
                <a16:creationId xmlns:a16="http://schemas.microsoft.com/office/drawing/2014/main" id="{DA66EAC4-35C8-2D49-8A0E-B3009A8716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8898" y="5980303"/>
            <a:ext cx="588390" cy="588390"/>
          </a:xfrm>
          <a:prstGeom prst="rect">
            <a:avLst/>
          </a:prstGeom>
        </p:spPr>
      </p:pic>
    </p:spTree>
    <p:extLst>
      <p:ext uri="{BB962C8B-B14F-4D97-AF65-F5344CB8AC3E}">
        <p14:creationId xmlns:p14="http://schemas.microsoft.com/office/powerpoint/2010/main" val="282434728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864320" y="100310"/>
            <a:ext cx="6482417"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ysClr val="windowText" lastClr="000000"/>
                </a:solidFill>
                <a:effectLst>
                  <a:outerShdw blurRad="38100" dist="19050" dir="2700000" algn="tl" rotWithShape="0">
                    <a:prstClr val="black">
                      <a:alpha val="40000"/>
                    </a:prstClr>
                  </a:outerShdw>
                </a:effectLst>
                <a:uLnTx/>
                <a:uFillTx/>
                <a:latin typeface="Calibri" panose="020F0502020204030204"/>
                <a:ea typeface="+mn-ea"/>
                <a:cs typeface="+mn-cs"/>
              </a:rPr>
              <a:t>Pre-recorded Teaching</a:t>
            </a:r>
          </a:p>
        </p:txBody>
      </p:sp>
      <p:sp>
        <p:nvSpPr>
          <p:cNvPr id="8" name="TextBox 7"/>
          <p:cNvSpPr txBox="1"/>
          <p:nvPr/>
        </p:nvSpPr>
        <p:spPr>
          <a:xfrm>
            <a:off x="613532" y="1201783"/>
            <a:ext cx="10463771"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Miss </a:t>
            </a:r>
            <a:r>
              <a:rPr kumimoji="0" lang="en-US" sz="24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Umbleby’s</a:t>
            </a: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online teaching video is on our school website. It will support you to complete the work in this lesson. This video will act as a support but all of the work can still be successfully understood &amp; completed using paper-based versions of this pack. If you need further support to understand / complete work then please contact school via e-mail or telephone.</a:t>
            </a:r>
            <a:endParaRPr kumimoji="0" lang="en-GB"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0" name="TextBox 9"/>
          <p:cNvSpPr txBox="1"/>
          <p:nvPr/>
        </p:nvSpPr>
        <p:spPr>
          <a:xfrm>
            <a:off x="613532" y="5998466"/>
            <a:ext cx="11208775" cy="61555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You can also copy and paste this link if you would prefer:</a:t>
            </a:r>
            <a:endPar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hlinkClick r:id="rId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a:t>
            </a:r>
            <a:r>
              <a:rPr kumimoji="0" lang="en-GB" sz="1600" b="0" i="0" u="none" strike="noStrike" kern="1200" cap="none" spc="0" normalizeH="0" baseline="0" noProof="0" dirty="0" smtClean="0">
                <a:ln>
                  <a:noFill/>
                </a:ln>
                <a:solidFill>
                  <a:prstClr val="black"/>
                </a:solidFill>
                <a:effectLst/>
                <a:uLnTx/>
                <a:uFillTx/>
                <a:latin typeface="Calibri" panose="020F0502020204030204"/>
                <a:ea typeface="+mn-ea"/>
                <a:cs typeface="+mn-cs"/>
                <a:hlinkClick r:id="rId3"/>
              </a:rPr>
              <a:t>www.whprimary.com/copy-4-of-covid19</a:t>
            </a:r>
            <a:r>
              <a:rPr kumimoji="0" lang="en-GB" sz="16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7" name="Group 6"/>
          <p:cNvGrpSpPr/>
          <p:nvPr/>
        </p:nvGrpSpPr>
        <p:grpSpPr>
          <a:xfrm>
            <a:off x="3766109" y="3338555"/>
            <a:ext cx="3880953" cy="2184111"/>
            <a:chOff x="3679024" y="3318918"/>
            <a:chExt cx="3880953" cy="2184111"/>
          </a:xfrm>
        </p:grpSpPr>
        <p:pic>
          <p:nvPicPr>
            <p:cNvPr id="5" name="Picture 4">
              <a:hlinkClick r:id="rId3"/>
            </p:cNvPr>
            <p:cNvPicPr>
              <a:picLocks noChangeAspect="1"/>
            </p:cNvPicPr>
            <p:nvPr/>
          </p:nvPicPr>
          <p:blipFill>
            <a:blip r:embed="rId4"/>
            <a:stretch>
              <a:fillRect/>
            </a:stretch>
          </p:blipFill>
          <p:spPr>
            <a:xfrm>
              <a:off x="3679024" y="3318918"/>
              <a:ext cx="3880953" cy="2184111"/>
            </a:xfrm>
            <a:prstGeom prst="rect">
              <a:avLst/>
            </a:prstGeom>
          </p:spPr>
        </p:pic>
        <p:sp>
          <p:nvSpPr>
            <p:cNvPr id="3" name="Action Button: Forward or Next 2">
              <a:hlinkClick r:id="rId3" highlightClick="1"/>
            </p:cNvPr>
            <p:cNvSpPr/>
            <p:nvPr/>
          </p:nvSpPr>
          <p:spPr>
            <a:xfrm>
              <a:off x="5133473" y="4114194"/>
              <a:ext cx="972054" cy="593557"/>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36134766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6289" y="1614274"/>
            <a:ext cx="7886700" cy="994172"/>
          </a:xfrm>
        </p:spPr>
        <p:txBody>
          <a:bodyPr/>
          <a:lstStyle/>
          <a:p>
            <a:r>
              <a:rPr lang="en-GB" dirty="0"/>
              <a:t>Times table practise</a:t>
            </a:r>
          </a:p>
        </p:txBody>
      </p:sp>
      <p:sp>
        <p:nvSpPr>
          <p:cNvPr id="3" name="Content Placeholder 2"/>
          <p:cNvSpPr>
            <a:spLocks noGrp="1"/>
          </p:cNvSpPr>
          <p:nvPr>
            <p:ph idx="1"/>
          </p:nvPr>
        </p:nvSpPr>
        <p:spPr>
          <a:xfrm>
            <a:off x="1686289" y="2539977"/>
            <a:ext cx="8828324" cy="3263504"/>
          </a:xfrm>
        </p:spPr>
        <p:txBody>
          <a:bodyPr>
            <a:normAutofit fontScale="92500" lnSpcReduction="20000"/>
          </a:bodyPr>
          <a:lstStyle/>
          <a:p>
            <a:r>
              <a:rPr lang="en-GB" dirty="0"/>
              <a:t>Spend at least 15mins practising your times tables.</a:t>
            </a:r>
          </a:p>
          <a:p>
            <a:endParaRPr lang="en-GB" dirty="0"/>
          </a:p>
          <a:p>
            <a:r>
              <a:rPr lang="en-GB" dirty="0"/>
              <a:t>This can be done on TTRS, hit the button or any other times table website.</a:t>
            </a:r>
          </a:p>
          <a:p>
            <a:pPr marL="0" indent="0">
              <a:buNone/>
            </a:pPr>
            <a:endParaRPr lang="en-GB" dirty="0"/>
          </a:p>
          <a:p>
            <a:pPr marL="0" indent="0">
              <a:buNone/>
            </a:pPr>
            <a:r>
              <a:rPr lang="en-GB" dirty="0" smtClean="0"/>
              <a:t>Use the Times Tables Rock Stars app or website.</a:t>
            </a:r>
          </a:p>
          <a:p>
            <a:pPr marL="0" indent="0">
              <a:buNone/>
            </a:pPr>
            <a:r>
              <a:rPr lang="en-GB" dirty="0" smtClean="0"/>
              <a:t>Alternatively, copy </a:t>
            </a:r>
            <a:r>
              <a:rPr lang="en-GB" dirty="0"/>
              <a:t>and paste the following link into a web browser:</a:t>
            </a:r>
          </a:p>
          <a:p>
            <a:pPr marL="0" indent="0">
              <a:buNone/>
            </a:pPr>
            <a:r>
              <a:rPr lang="en-GB" sz="1700" dirty="0">
                <a:hlinkClick r:id="rId2"/>
              </a:rPr>
              <a:t>https://www.topmarks.co.uk/maths-games/7-11-years/times-tables</a:t>
            </a:r>
            <a:endParaRPr lang="en-GB" sz="1700" dirty="0"/>
          </a:p>
          <a:p>
            <a:pPr marL="0" indent="0">
              <a:buNone/>
            </a:pPr>
            <a:endParaRPr lang="en-GB" sz="1125" dirty="0"/>
          </a:p>
          <a:p>
            <a:endParaRPr lang="en-GB" dirty="0"/>
          </a:p>
        </p:txBody>
      </p:sp>
      <p:pic>
        <p:nvPicPr>
          <p:cNvPr id="7" name="Picture 6"/>
          <p:cNvPicPr>
            <a:picLocks noChangeAspect="1"/>
          </p:cNvPicPr>
          <p:nvPr/>
        </p:nvPicPr>
        <p:blipFill>
          <a:blip r:embed="rId3"/>
          <a:stretch>
            <a:fillRect/>
          </a:stretch>
        </p:blipFill>
        <p:spPr>
          <a:xfrm>
            <a:off x="4465942" y="358132"/>
            <a:ext cx="3583333" cy="1337648"/>
          </a:xfrm>
          <a:prstGeom prst="rect">
            <a:avLst/>
          </a:prstGeom>
        </p:spPr>
      </p:pic>
    </p:spTree>
    <p:extLst>
      <p:ext uri="{BB962C8B-B14F-4D97-AF65-F5344CB8AC3E}">
        <p14:creationId xmlns:p14="http://schemas.microsoft.com/office/powerpoint/2010/main" val="411077578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207BAA-C740-0D44-A3EF-2BA94C1416A5}"/>
              </a:ext>
            </a:extLst>
          </p:cNvPr>
          <p:cNvSpPr/>
          <p:nvPr/>
        </p:nvSpPr>
        <p:spPr>
          <a:xfrm>
            <a:off x="107092" y="90616"/>
            <a:ext cx="11977816" cy="664793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B55D3967-165B-E943-A34F-D5B2F1E868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2135" y="210889"/>
            <a:ext cx="1021333" cy="1021333"/>
          </a:xfrm>
          <a:prstGeom prst="rect">
            <a:avLst/>
          </a:prstGeom>
        </p:spPr>
      </p:pic>
      <p:sp>
        <p:nvSpPr>
          <p:cNvPr id="4" name="TextBox 3">
            <a:extLst>
              <a:ext uri="{FF2B5EF4-FFF2-40B4-BE49-F238E27FC236}">
                <a16:creationId xmlns:a16="http://schemas.microsoft.com/office/drawing/2014/main" id="{06DA630F-A4A5-8746-9CB5-F764E9BE3635}"/>
              </a:ext>
            </a:extLst>
          </p:cNvPr>
          <p:cNvSpPr txBox="1"/>
          <p:nvPr/>
        </p:nvSpPr>
        <p:spPr>
          <a:xfrm>
            <a:off x="198532" y="210889"/>
            <a:ext cx="1436162" cy="707886"/>
          </a:xfrm>
          <a:prstGeom prst="rect">
            <a:avLst/>
          </a:prstGeom>
          <a:noFill/>
        </p:spPr>
        <p:txBody>
          <a:bodyPr wrap="none" rtlCol="0">
            <a:spAutoFit/>
          </a:bodyPr>
          <a:lstStyle/>
          <a:p>
            <a:r>
              <a:rPr lang="en-US" sz="4000" dirty="0"/>
              <a:t>Recap</a:t>
            </a:r>
          </a:p>
        </p:txBody>
      </p:sp>
      <p:sp>
        <p:nvSpPr>
          <p:cNvPr id="8" name="TextBox 7">
            <a:extLst>
              <a:ext uri="{FF2B5EF4-FFF2-40B4-BE49-F238E27FC236}">
                <a16:creationId xmlns:a16="http://schemas.microsoft.com/office/drawing/2014/main" id="{832827DA-2B3C-194B-8481-7D45645EC7E6}"/>
              </a:ext>
            </a:extLst>
          </p:cNvPr>
          <p:cNvSpPr txBox="1"/>
          <p:nvPr/>
        </p:nvSpPr>
        <p:spPr>
          <a:xfrm>
            <a:off x="3704961" y="2105561"/>
            <a:ext cx="4782078" cy="1323439"/>
          </a:xfrm>
          <a:prstGeom prst="rect">
            <a:avLst/>
          </a:prstGeom>
          <a:noFill/>
        </p:spPr>
        <p:txBody>
          <a:bodyPr wrap="none" rtlCol="0">
            <a:spAutoFit/>
          </a:bodyPr>
          <a:lstStyle/>
          <a:p>
            <a:r>
              <a:rPr lang="en-US" sz="8000" dirty="0"/>
              <a:t>(        ,        )</a:t>
            </a:r>
          </a:p>
        </p:txBody>
      </p:sp>
      <p:sp>
        <p:nvSpPr>
          <p:cNvPr id="9" name="TextBox 8">
            <a:extLst>
              <a:ext uri="{FF2B5EF4-FFF2-40B4-BE49-F238E27FC236}">
                <a16:creationId xmlns:a16="http://schemas.microsoft.com/office/drawing/2014/main" id="{2670670F-2744-9A46-90EF-9673BED6A251}"/>
              </a:ext>
            </a:extLst>
          </p:cNvPr>
          <p:cNvSpPr txBox="1"/>
          <p:nvPr/>
        </p:nvSpPr>
        <p:spPr>
          <a:xfrm>
            <a:off x="4824919" y="1225685"/>
            <a:ext cx="407484" cy="707886"/>
          </a:xfrm>
          <a:prstGeom prst="rect">
            <a:avLst/>
          </a:prstGeom>
          <a:noFill/>
        </p:spPr>
        <p:txBody>
          <a:bodyPr wrap="none" rtlCol="0">
            <a:spAutoFit/>
          </a:bodyPr>
          <a:lstStyle/>
          <a:p>
            <a:r>
              <a:rPr lang="en-US" sz="4000" dirty="0">
                <a:solidFill>
                  <a:srgbClr val="C00000"/>
                </a:solidFill>
              </a:rPr>
              <a:t>x</a:t>
            </a:r>
          </a:p>
        </p:txBody>
      </p:sp>
      <p:sp>
        <p:nvSpPr>
          <p:cNvPr id="12" name="TextBox 11">
            <a:extLst>
              <a:ext uri="{FF2B5EF4-FFF2-40B4-BE49-F238E27FC236}">
                <a16:creationId xmlns:a16="http://schemas.microsoft.com/office/drawing/2014/main" id="{A2AD35F6-289A-544F-A172-3F092F9BAA78}"/>
              </a:ext>
            </a:extLst>
          </p:cNvPr>
          <p:cNvSpPr txBox="1"/>
          <p:nvPr/>
        </p:nvSpPr>
        <p:spPr>
          <a:xfrm>
            <a:off x="6867728" y="1225685"/>
            <a:ext cx="417102" cy="707886"/>
          </a:xfrm>
          <a:prstGeom prst="rect">
            <a:avLst/>
          </a:prstGeom>
          <a:noFill/>
        </p:spPr>
        <p:txBody>
          <a:bodyPr wrap="none" rtlCol="0">
            <a:spAutoFit/>
          </a:bodyPr>
          <a:lstStyle/>
          <a:p>
            <a:r>
              <a:rPr lang="en-US" sz="4000" dirty="0">
                <a:solidFill>
                  <a:srgbClr val="C00000"/>
                </a:solidFill>
              </a:rPr>
              <a:t>y</a:t>
            </a:r>
          </a:p>
        </p:txBody>
      </p:sp>
      <p:sp>
        <p:nvSpPr>
          <p:cNvPr id="13" name="Rectangle 12">
            <a:extLst>
              <a:ext uri="{FF2B5EF4-FFF2-40B4-BE49-F238E27FC236}">
                <a16:creationId xmlns:a16="http://schemas.microsoft.com/office/drawing/2014/main" id="{0257EE54-C9B6-D342-B1CE-BB70DC95D17A}"/>
              </a:ext>
            </a:extLst>
          </p:cNvPr>
          <p:cNvSpPr/>
          <p:nvPr/>
        </p:nvSpPr>
        <p:spPr>
          <a:xfrm>
            <a:off x="4338536" y="2105561"/>
            <a:ext cx="1381328" cy="132343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7EAA3427-6CAE-EA42-B918-55270F809B4F}"/>
              </a:ext>
            </a:extLst>
          </p:cNvPr>
          <p:cNvSpPr/>
          <p:nvPr/>
        </p:nvSpPr>
        <p:spPr>
          <a:xfrm>
            <a:off x="6412787" y="2091144"/>
            <a:ext cx="1381328" cy="132343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a:extLst>
              <a:ext uri="{FF2B5EF4-FFF2-40B4-BE49-F238E27FC236}">
                <a16:creationId xmlns:a16="http://schemas.microsoft.com/office/drawing/2014/main" id="{CAAFB376-00F4-DB4F-B299-2421DD8E6288}"/>
              </a:ext>
            </a:extLst>
          </p:cNvPr>
          <p:cNvSpPr txBox="1"/>
          <p:nvPr/>
        </p:nvSpPr>
        <p:spPr>
          <a:xfrm>
            <a:off x="1945533" y="4280170"/>
            <a:ext cx="9039570" cy="1200329"/>
          </a:xfrm>
          <a:prstGeom prst="rect">
            <a:avLst/>
          </a:prstGeom>
          <a:noFill/>
        </p:spPr>
        <p:txBody>
          <a:bodyPr wrap="square" rtlCol="0">
            <a:spAutoFit/>
          </a:bodyPr>
          <a:lstStyle/>
          <a:p>
            <a:pPr algn="ctr"/>
            <a:r>
              <a:rPr lang="en-US" sz="2400" dirty="0"/>
              <a:t>When we write coordinates, we go along the corridor and up the stairs. </a:t>
            </a:r>
          </a:p>
          <a:p>
            <a:pPr algn="ctr"/>
            <a:r>
              <a:rPr lang="en-US" sz="2400" dirty="0"/>
              <a:t>We always write the number on the x axis first and then the number on the y axis.</a:t>
            </a:r>
          </a:p>
        </p:txBody>
      </p:sp>
    </p:spTree>
    <p:extLst>
      <p:ext uri="{BB962C8B-B14F-4D97-AF65-F5344CB8AC3E}">
        <p14:creationId xmlns:p14="http://schemas.microsoft.com/office/powerpoint/2010/main" val="15137194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207BAA-C740-0D44-A3EF-2BA94C1416A5}"/>
              </a:ext>
            </a:extLst>
          </p:cNvPr>
          <p:cNvSpPr/>
          <p:nvPr/>
        </p:nvSpPr>
        <p:spPr>
          <a:xfrm>
            <a:off x="107092" y="90616"/>
            <a:ext cx="11977816" cy="664793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B55D3967-165B-E943-A34F-D5B2F1E868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2135" y="210889"/>
            <a:ext cx="1021333" cy="1021333"/>
          </a:xfrm>
          <a:prstGeom prst="rect">
            <a:avLst/>
          </a:prstGeom>
        </p:spPr>
      </p:pic>
      <p:sp>
        <p:nvSpPr>
          <p:cNvPr id="4" name="TextBox 3">
            <a:extLst>
              <a:ext uri="{FF2B5EF4-FFF2-40B4-BE49-F238E27FC236}">
                <a16:creationId xmlns:a16="http://schemas.microsoft.com/office/drawing/2014/main" id="{06DA630F-A4A5-8746-9CB5-F764E9BE3635}"/>
              </a:ext>
            </a:extLst>
          </p:cNvPr>
          <p:cNvSpPr txBox="1"/>
          <p:nvPr/>
        </p:nvSpPr>
        <p:spPr>
          <a:xfrm>
            <a:off x="198532" y="210889"/>
            <a:ext cx="1436162" cy="707886"/>
          </a:xfrm>
          <a:prstGeom prst="rect">
            <a:avLst/>
          </a:prstGeom>
          <a:noFill/>
        </p:spPr>
        <p:txBody>
          <a:bodyPr wrap="none" rtlCol="0">
            <a:spAutoFit/>
          </a:bodyPr>
          <a:lstStyle/>
          <a:p>
            <a:r>
              <a:rPr lang="en-US" sz="4000" dirty="0"/>
              <a:t>Recap</a:t>
            </a:r>
          </a:p>
        </p:txBody>
      </p:sp>
      <p:sp>
        <p:nvSpPr>
          <p:cNvPr id="5" name="TextBox 4">
            <a:extLst>
              <a:ext uri="{FF2B5EF4-FFF2-40B4-BE49-F238E27FC236}">
                <a16:creationId xmlns:a16="http://schemas.microsoft.com/office/drawing/2014/main" id="{D3388C4A-C631-074E-880D-9AEBB9B21086}"/>
              </a:ext>
            </a:extLst>
          </p:cNvPr>
          <p:cNvSpPr txBox="1"/>
          <p:nvPr/>
        </p:nvSpPr>
        <p:spPr>
          <a:xfrm>
            <a:off x="2914121" y="361319"/>
            <a:ext cx="6967613" cy="400110"/>
          </a:xfrm>
          <a:prstGeom prst="rect">
            <a:avLst/>
          </a:prstGeom>
          <a:noFill/>
        </p:spPr>
        <p:txBody>
          <a:bodyPr wrap="none" rtlCol="0">
            <a:spAutoFit/>
          </a:bodyPr>
          <a:lstStyle/>
          <a:p>
            <a:r>
              <a:rPr lang="en-US" sz="2000" dirty="0"/>
              <a:t>Can you describe the position of these shapes using coordinates?</a:t>
            </a:r>
          </a:p>
        </p:txBody>
      </p:sp>
      <p:graphicFrame>
        <p:nvGraphicFramePr>
          <p:cNvPr id="6" name="Table 5">
            <a:extLst>
              <a:ext uri="{FF2B5EF4-FFF2-40B4-BE49-F238E27FC236}">
                <a16:creationId xmlns:a16="http://schemas.microsoft.com/office/drawing/2014/main" id="{50D0B3BE-8F79-7C41-A4E5-2B9AE6777D6F}"/>
              </a:ext>
            </a:extLst>
          </p:cNvPr>
          <p:cNvGraphicFramePr>
            <a:graphicFrameLocks noGrp="1"/>
          </p:cNvGraphicFramePr>
          <p:nvPr>
            <p:extLst/>
          </p:nvPr>
        </p:nvGraphicFramePr>
        <p:xfrm>
          <a:off x="1042705" y="1315989"/>
          <a:ext cx="4064000" cy="3657600"/>
        </p:xfrm>
        <a:graphic>
          <a:graphicData uri="http://schemas.openxmlformats.org/drawingml/2006/table">
            <a:tbl>
              <a:tblPr firstRow="1" bandRow="1">
                <a:tableStyleId>{5940675A-B579-460E-94D1-54222C63F5DA}</a:tableStyleId>
              </a:tblPr>
              <a:tblGrid>
                <a:gridCol w="406400">
                  <a:extLst>
                    <a:ext uri="{9D8B030D-6E8A-4147-A177-3AD203B41FA5}">
                      <a16:colId xmlns:a16="http://schemas.microsoft.com/office/drawing/2014/main" val="2007751506"/>
                    </a:ext>
                  </a:extLst>
                </a:gridCol>
                <a:gridCol w="406400">
                  <a:extLst>
                    <a:ext uri="{9D8B030D-6E8A-4147-A177-3AD203B41FA5}">
                      <a16:colId xmlns:a16="http://schemas.microsoft.com/office/drawing/2014/main" val="415799615"/>
                    </a:ext>
                  </a:extLst>
                </a:gridCol>
                <a:gridCol w="406400">
                  <a:extLst>
                    <a:ext uri="{9D8B030D-6E8A-4147-A177-3AD203B41FA5}">
                      <a16:colId xmlns:a16="http://schemas.microsoft.com/office/drawing/2014/main" val="2803960077"/>
                    </a:ext>
                  </a:extLst>
                </a:gridCol>
                <a:gridCol w="406400">
                  <a:extLst>
                    <a:ext uri="{9D8B030D-6E8A-4147-A177-3AD203B41FA5}">
                      <a16:colId xmlns:a16="http://schemas.microsoft.com/office/drawing/2014/main" val="1188793447"/>
                    </a:ext>
                  </a:extLst>
                </a:gridCol>
                <a:gridCol w="406400">
                  <a:extLst>
                    <a:ext uri="{9D8B030D-6E8A-4147-A177-3AD203B41FA5}">
                      <a16:colId xmlns:a16="http://schemas.microsoft.com/office/drawing/2014/main" val="3242040971"/>
                    </a:ext>
                  </a:extLst>
                </a:gridCol>
                <a:gridCol w="406400">
                  <a:extLst>
                    <a:ext uri="{9D8B030D-6E8A-4147-A177-3AD203B41FA5}">
                      <a16:colId xmlns:a16="http://schemas.microsoft.com/office/drawing/2014/main" val="2852404897"/>
                    </a:ext>
                  </a:extLst>
                </a:gridCol>
                <a:gridCol w="406400">
                  <a:extLst>
                    <a:ext uri="{9D8B030D-6E8A-4147-A177-3AD203B41FA5}">
                      <a16:colId xmlns:a16="http://schemas.microsoft.com/office/drawing/2014/main" val="2217488754"/>
                    </a:ext>
                  </a:extLst>
                </a:gridCol>
                <a:gridCol w="406400">
                  <a:extLst>
                    <a:ext uri="{9D8B030D-6E8A-4147-A177-3AD203B41FA5}">
                      <a16:colId xmlns:a16="http://schemas.microsoft.com/office/drawing/2014/main" val="273618754"/>
                    </a:ext>
                  </a:extLst>
                </a:gridCol>
                <a:gridCol w="406400">
                  <a:extLst>
                    <a:ext uri="{9D8B030D-6E8A-4147-A177-3AD203B41FA5}">
                      <a16:colId xmlns:a16="http://schemas.microsoft.com/office/drawing/2014/main" val="3841775218"/>
                    </a:ext>
                  </a:extLst>
                </a:gridCol>
                <a:gridCol w="406400">
                  <a:extLst>
                    <a:ext uri="{9D8B030D-6E8A-4147-A177-3AD203B41FA5}">
                      <a16:colId xmlns:a16="http://schemas.microsoft.com/office/drawing/2014/main" val="1119019585"/>
                    </a:ext>
                  </a:extLst>
                </a:gridCol>
              </a:tblGrid>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827348715"/>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696111057"/>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127808290"/>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757772141"/>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3261926781"/>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879729362"/>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38383704"/>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580502767"/>
                  </a:ext>
                </a:extLst>
              </a:tr>
              <a:tr h="264160">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874277066"/>
                  </a:ext>
                </a:extLst>
              </a:tr>
              <a:tr h="0">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369902834"/>
                  </a:ext>
                </a:extLst>
              </a:tr>
            </a:tbl>
          </a:graphicData>
        </a:graphic>
      </p:graphicFrame>
      <p:cxnSp>
        <p:nvCxnSpPr>
          <p:cNvPr id="10" name="Straight Connector 9">
            <a:extLst>
              <a:ext uri="{FF2B5EF4-FFF2-40B4-BE49-F238E27FC236}">
                <a16:creationId xmlns:a16="http://schemas.microsoft.com/office/drawing/2014/main" id="{8D34AB00-9A25-9940-A02E-A428A60DB98A}"/>
              </a:ext>
            </a:extLst>
          </p:cNvPr>
          <p:cNvCxnSpPr/>
          <p:nvPr/>
        </p:nvCxnSpPr>
        <p:spPr>
          <a:xfrm>
            <a:off x="1042705" y="1315989"/>
            <a:ext cx="0" cy="3657600"/>
          </a:xfrm>
          <a:prstGeom prst="line">
            <a:avLst/>
          </a:prstGeom>
          <a:ln w="28575"/>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376B96C2-59C6-0A43-8FD4-93E2EF0F04DA}"/>
              </a:ext>
            </a:extLst>
          </p:cNvPr>
          <p:cNvCxnSpPr>
            <a:cxnSpLocks/>
          </p:cNvCxnSpPr>
          <p:nvPr/>
        </p:nvCxnSpPr>
        <p:spPr>
          <a:xfrm flipH="1">
            <a:off x="1042705" y="4973589"/>
            <a:ext cx="4064000" cy="0"/>
          </a:xfrm>
          <a:prstGeom prst="line">
            <a:avLst/>
          </a:prstGeom>
          <a:ln w="28575"/>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896F68A8-52A2-8B43-A1D0-DFA7966B2554}"/>
              </a:ext>
            </a:extLst>
          </p:cNvPr>
          <p:cNvSpPr txBox="1"/>
          <p:nvPr/>
        </p:nvSpPr>
        <p:spPr>
          <a:xfrm>
            <a:off x="741018" y="4814324"/>
            <a:ext cx="301686" cy="369332"/>
          </a:xfrm>
          <a:prstGeom prst="rect">
            <a:avLst/>
          </a:prstGeom>
          <a:noFill/>
        </p:spPr>
        <p:txBody>
          <a:bodyPr wrap="none" rtlCol="0">
            <a:spAutoFit/>
          </a:bodyPr>
          <a:lstStyle/>
          <a:p>
            <a:r>
              <a:rPr lang="en-US" dirty="0"/>
              <a:t>0</a:t>
            </a:r>
          </a:p>
        </p:txBody>
      </p:sp>
      <p:sp>
        <p:nvSpPr>
          <p:cNvPr id="15" name="TextBox 14">
            <a:extLst>
              <a:ext uri="{FF2B5EF4-FFF2-40B4-BE49-F238E27FC236}">
                <a16:creationId xmlns:a16="http://schemas.microsoft.com/office/drawing/2014/main" id="{7F2D829F-28E8-D049-9353-015F55BEC898}"/>
              </a:ext>
            </a:extLst>
          </p:cNvPr>
          <p:cNvSpPr txBox="1"/>
          <p:nvPr/>
        </p:nvSpPr>
        <p:spPr>
          <a:xfrm>
            <a:off x="1297921" y="4998990"/>
            <a:ext cx="301686" cy="369332"/>
          </a:xfrm>
          <a:prstGeom prst="rect">
            <a:avLst/>
          </a:prstGeom>
          <a:noFill/>
        </p:spPr>
        <p:txBody>
          <a:bodyPr wrap="none" rtlCol="0">
            <a:spAutoFit/>
          </a:bodyPr>
          <a:lstStyle/>
          <a:p>
            <a:r>
              <a:rPr lang="en-US" dirty="0"/>
              <a:t>1</a:t>
            </a:r>
          </a:p>
        </p:txBody>
      </p:sp>
      <p:sp>
        <p:nvSpPr>
          <p:cNvPr id="16" name="TextBox 15">
            <a:extLst>
              <a:ext uri="{FF2B5EF4-FFF2-40B4-BE49-F238E27FC236}">
                <a16:creationId xmlns:a16="http://schemas.microsoft.com/office/drawing/2014/main" id="{6296867F-C6B1-1148-8B2C-14D4631E5656}"/>
              </a:ext>
            </a:extLst>
          </p:cNvPr>
          <p:cNvSpPr txBox="1"/>
          <p:nvPr/>
        </p:nvSpPr>
        <p:spPr>
          <a:xfrm>
            <a:off x="741018" y="4419592"/>
            <a:ext cx="301686" cy="369332"/>
          </a:xfrm>
          <a:prstGeom prst="rect">
            <a:avLst/>
          </a:prstGeom>
          <a:noFill/>
        </p:spPr>
        <p:txBody>
          <a:bodyPr wrap="none" rtlCol="0">
            <a:spAutoFit/>
          </a:bodyPr>
          <a:lstStyle/>
          <a:p>
            <a:r>
              <a:rPr lang="en-US" dirty="0"/>
              <a:t>1</a:t>
            </a:r>
          </a:p>
        </p:txBody>
      </p:sp>
      <p:sp>
        <p:nvSpPr>
          <p:cNvPr id="17" name="TextBox 16">
            <a:extLst>
              <a:ext uri="{FF2B5EF4-FFF2-40B4-BE49-F238E27FC236}">
                <a16:creationId xmlns:a16="http://schemas.microsoft.com/office/drawing/2014/main" id="{6AC5216C-DBE9-B944-AAE4-2052E30751FD}"/>
              </a:ext>
            </a:extLst>
          </p:cNvPr>
          <p:cNvSpPr txBox="1"/>
          <p:nvPr/>
        </p:nvSpPr>
        <p:spPr>
          <a:xfrm>
            <a:off x="741018" y="4048163"/>
            <a:ext cx="301686" cy="369332"/>
          </a:xfrm>
          <a:prstGeom prst="rect">
            <a:avLst/>
          </a:prstGeom>
          <a:noFill/>
        </p:spPr>
        <p:txBody>
          <a:bodyPr wrap="none" rtlCol="0">
            <a:spAutoFit/>
          </a:bodyPr>
          <a:lstStyle/>
          <a:p>
            <a:r>
              <a:rPr lang="en-US" dirty="0"/>
              <a:t>2</a:t>
            </a:r>
          </a:p>
        </p:txBody>
      </p:sp>
      <p:sp>
        <p:nvSpPr>
          <p:cNvPr id="18" name="TextBox 17">
            <a:extLst>
              <a:ext uri="{FF2B5EF4-FFF2-40B4-BE49-F238E27FC236}">
                <a16:creationId xmlns:a16="http://schemas.microsoft.com/office/drawing/2014/main" id="{D41729A8-8A9C-2542-8165-55A49100EB6E}"/>
              </a:ext>
            </a:extLst>
          </p:cNvPr>
          <p:cNvSpPr txBox="1"/>
          <p:nvPr/>
        </p:nvSpPr>
        <p:spPr>
          <a:xfrm>
            <a:off x="741018" y="3672890"/>
            <a:ext cx="301686" cy="369332"/>
          </a:xfrm>
          <a:prstGeom prst="rect">
            <a:avLst/>
          </a:prstGeom>
          <a:noFill/>
        </p:spPr>
        <p:txBody>
          <a:bodyPr wrap="none" rtlCol="0">
            <a:spAutoFit/>
          </a:bodyPr>
          <a:lstStyle/>
          <a:p>
            <a:r>
              <a:rPr lang="en-US" dirty="0"/>
              <a:t>3</a:t>
            </a:r>
          </a:p>
        </p:txBody>
      </p:sp>
      <p:sp>
        <p:nvSpPr>
          <p:cNvPr id="19" name="TextBox 18">
            <a:extLst>
              <a:ext uri="{FF2B5EF4-FFF2-40B4-BE49-F238E27FC236}">
                <a16:creationId xmlns:a16="http://schemas.microsoft.com/office/drawing/2014/main" id="{91942D2E-031F-3144-B7A0-473890669BFD}"/>
              </a:ext>
            </a:extLst>
          </p:cNvPr>
          <p:cNvSpPr txBox="1"/>
          <p:nvPr/>
        </p:nvSpPr>
        <p:spPr>
          <a:xfrm>
            <a:off x="741018" y="3308173"/>
            <a:ext cx="301686" cy="369332"/>
          </a:xfrm>
          <a:prstGeom prst="rect">
            <a:avLst/>
          </a:prstGeom>
          <a:noFill/>
        </p:spPr>
        <p:txBody>
          <a:bodyPr wrap="none" rtlCol="0">
            <a:spAutoFit/>
          </a:bodyPr>
          <a:lstStyle/>
          <a:p>
            <a:r>
              <a:rPr lang="en-US" dirty="0"/>
              <a:t>4</a:t>
            </a:r>
          </a:p>
        </p:txBody>
      </p:sp>
      <p:sp>
        <p:nvSpPr>
          <p:cNvPr id="20" name="TextBox 19">
            <a:extLst>
              <a:ext uri="{FF2B5EF4-FFF2-40B4-BE49-F238E27FC236}">
                <a16:creationId xmlns:a16="http://schemas.microsoft.com/office/drawing/2014/main" id="{690A567C-E28A-804C-A2F6-DF4A26B601AF}"/>
              </a:ext>
            </a:extLst>
          </p:cNvPr>
          <p:cNvSpPr txBox="1"/>
          <p:nvPr/>
        </p:nvSpPr>
        <p:spPr>
          <a:xfrm>
            <a:off x="741018" y="2945553"/>
            <a:ext cx="301686" cy="369332"/>
          </a:xfrm>
          <a:prstGeom prst="rect">
            <a:avLst/>
          </a:prstGeom>
          <a:noFill/>
        </p:spPr>
        <p:txBody>
          <a:bodyPr wrap="none" rtlCol="0">
            <a:spAutoFit/>
          </a:bodyPr>
          <a:lstStyle/>
          <a:p>
            <a:r>
              <a:rPr lang="en-US" dirty="0"/>
              <a:t>5</a:t>
            </a:r>
          </a:p>
        </p:txBody>
      </p:sp>
      <p:sp>
        <p:nvSpPr>
          <p:cNvPr id="21" name="TextBox 20">
            <a:extLst>
              <a:ext uri="{FF2B5EF4-FFF2-40B4-BE49-F238E27FC236}">
                <a16:creationId xmlns:a16="http://schemas.microsoft.com/office/drawing/2014/main" id="{57005921-4B00-114F-BF08-014221FD681A}"/>
              </a:ext>
            </a:extLst>
          </p:cNvPr>
          <p:cNvSpPr txBox="1"/>
          <p:nvPr/>
        </p:nvSpPr>
        <p:spPr>
          <a:xfrm>
            <a:off x="741018" y="2587124"/>
            <a:ext cx="301686" cy="369332"/>
          </a:xfrm>
          <a:prstGeom prst="rect">
            <a:avLst/>
          </a:prstGeom>
          <a:noFill/>
        </p:spPr>
        <p:txBody>
          <a:bodyPr wrap="none" rtlCol="0">
            <a:spAutoFit/>
          </a:bodyPr>
          <a:lstStyle/>
          <a:p>
            <a:r>
              <a:rPr lang="en-US" dirty="0"/>
              <a:t>6</a:t>
            </a:r>
          </a:p>
        </p:txBody>
      </p:sp>
      <p:sp>
        <p:nvSpPr>
          <p:cNvPr id="22" name="TextBox 21">
            <a:extLst>
              <a:ext uri="{FF2B5EF4-FFF2-40B4-BE49-F238E27FC236}">
                <a16:creationId xmlns:a16="http://schemas.microsoft.com/office/drawing/2014/main" id="{ABCB0AAF-670C-E643-B123-7F7CE9302D69}"/>
              </a:ext>
            </a:extLst>
          </p:cNvPr>
          <p:cNvSpPr txBox="1"/>
          <p:nvPr/>
        </p:nvSpPr>
        <p:spPr>
          <a:xfrm>
            <a:off x="741018" y="2221460"/>
            <a:ext cx="301686" cy="369332"/>
          </a:xfrm>
          <a:prstGeom prst="rect">
            <a:avLst/>
          </a:prstGeom>
          <a:noFill/>
        </p:spPr>
        <p:txBody>
          <a:bodyPr wrap="none" rtlCol="0">
            <a:spAutoFit/>
          </a:bodyPr>
          <a:lstStyle/>
          <a:p>
            <a:r>
              <a:rPr lang="en-US" dirty="0"/>
              <a:t>7</a:t>
            </a:r>
          </a:p>
        </p:txBody>
      </p:sp>
      <p:sp>
        <p:nvSpPr>
          <p:cNvPr id="23" name="TextBox 22">
            <a:extLst>
              <a:ext uri="{FF2B5EF4-FFF2-40B4-BE49-F238E27FC236}">
                <a16:creationId xmlns:a16="http://schemas.microsoft.com/office/drawing/2014/main" id="{911F9AB0-11B0-8641-9ECD-FB4A6191EC21}"/>
              </a:ext>
            </a:extLst>
          </p:cNvPr>
          <p:cNvSpPr txBox="1"/>
          <p:nvPr/>
        </p:nvSpPr>
        <p:spPr>
          <a:xfrm>
            <a:off x="741018" y="1848258"/>
            <a:ext cx="301686" cy="369332"/>
          </a:xfrm>
          <a:prstGeom prst="rect">
            <a:avLst/>
          </a:prstGeom>
          <a:noFill/>
        </p:spPr>
        <p:txBody>
          <a:bodyPr wrap="none" rtlCol="0">
            <a:spAutoFit/>
          </a:bodyPr>
          <a:lstStyle/>
          <a:p>
            <a:r>
              <a:rPr lang="en-US" dirty="0"/>
              <a:t>8</a:t>
            </a:r>
          </a:p>
        </p:txBody>
      </p:sp>
      <p:sp>
        <p:nvSpPr>
          <p:cNvPr id="24" name="TextBox 23">
            <a:extLst>
              <a:ext uri="{FF2B5EF4-FFF2-40B4-BE49-F238E27FC236}">
                <a16:creationId xmlns:a16="http://schemas.microsoft.com/office/drawing/2014/main" id="{E09CF9E5-2C7E-8F40-BCDF-6D4018FD0EC1}"/>
              </a:ext>
            </a:extLst>
          </p:cNvPr>
          <p:cNvSpPr txBox="1"/>
          <p:nvPr/>
        </p:nvSpPr>
        <p:spPr>
          <a:xfrm>
            <a:off x="741018" y="1508207"/>
            <a:ext cx="301686" cy="369332"/>
          </a:xfrm>
          <a:prstGeom prst="rect">
            <a:avLst/>
          </a:prstGeom>
          <a:noFill/>
        </p:spPr>
        <p:txBody>
          <a:bodyPr wrap="none" rtlCol="0">
            <a:spAutoFit/>
          </a:bodyPr>
          <a:lstStyle/>
          <a:p>
            <a:r>
              <a:rPr lang="en-US" dirty="0"/>
              <a:t>9</a:t>
            </a:r>
          </a:p>
        </p:txBody>
      </p:sp>
      <p:sp>
        <p:nvSpPr>
          <p:cNvPr id="25" name="TextBox 24">
            <a:extLst>
              <a:ext uri="{FF2B5EF4-FFF2-40B4-BE49-F238E27FC236}">
                <a16:creationId xmlns:a16="http://schemas.microsoft.com/office/drawing/2014/main" id="{4A13F1F7-B87D-B14A-8086-E2733385C39A}"/>
              </a:ext>
            </a:extLst>
          </p:cNvPr>
          <p:cNvSpPr txBox="1"/>
          <p:nvPr/>
        </p:nvSpPr>
        <p:spPr>
          <a:xfrm>
            <a:off x="682509" y="1137473"/>
            <a:ext cx="418704" cy="369332"/>
          </a:xfrm>
          <a:prstGeom prst="rect">
            <a:avLst/>
          </a:prstGeom>
          <a:noFill/>
        </p:spPr>
        <p:txBody>
          <a:bodyPr wrap="none" rtlCol="0">
            <a:spAutoFit/>
          </a:bodyPr>
          <a:lstStyle/>
          <a:p>
            <a:r>
              <a:rPr lang="en-US" dirty="0"/>
              <a:t>10</a:t>
            </a:r>
          </a:p>
        </p:txBody>
      </p:sp>
      <p:sp>
        <p:nvSpPr>
          <p:cNvPr id="26" name="TextBox 25">
            <a:extLst>
              <a:ext uri="{FF2B5EF4-FFF2-40B4-BE49-F238E27FC236}">
                <a16:creationId xmlns:a16="http://schemas.microsoft.com/office/drawing/2014/main" id="{B593E810-3708-CD4E-8AFF-E519960E723A}"/>
              </a:ext>
            </a:extLst>
          </p:cNvPr>
          <p:cNvSpPr txBox="1"/>
          <p:nvPr/>
        </p:nvSpPr>
        <p:spPr>
          <a:xfrm>
            <a:off x="1703981" y="4998990"/>
            <a:ext cx="301686" cy="369332"/>
          </a:xfrm>
          <a:prstGeom prst="rect">
            <a:avLst/>
          </a:prstGeom>
          <a:noFill/>
        </p:spPr>
        <p:txBody>
          <a:bodyPr wrap="none" rtlCol="0">
            <a:spAutoFit/>
          </a:bodyPr>
          <a:lstStyle/>
          <a:p>
            <a:r>
              <a:rPr lang="en-US" dirty="0"/>
              <a:t>2</a:t>
            </a:r>
          </a:p>
        </p:txBody>
      </p:sp>
      <p:sp>
        <p:nvSpPr>
          <p:cNvPr id="27" name="TextBox 26">
            <a:extLst>
              <a:ext uri="{FF2B5EF4-FFF2-40B4-BE49-F238E27FC236}">
                <a16:creationId xmlns:a16="http://schemas.microsoft.com/office/drawing/2014/main" id="{A7AD4B9A-0D09-AD44-BA01-C1BD1BB42DCC}"/>
              </a:ext>
            </a:extLst>
          </p:cNvPr>
          <p:cNvSpPr txBox="1"/>
          <p:nvPr/>
        </p:nvSpPr>
        <p:spPr>
          <a:xfrm>
            <a:off x="2110041" y="4998990"/>
            <a:ext cx="301686" cy="369332"/>
          </a:xfrm>
          <a:prstGeom prst="rect">
            <a:avLst/>
          </a:prstGeom>
          <a:noFill/>
        </p:spPr>
        <p:txBody>
          <a:bodyPr wrap="none" rtlCol="0">
            <a:spAutoFit/>
          </a:bodyPr>
          <a:lstStyle/>
          <a:p>
            <a:r>
              <a:rPr lang="en-US" dirty="0"/>
              <a:t>3</a:t>
            </a:r>
          </a:p>
        </p:txBody>
      </p:sp>
      <p:sp>
        <p:nvSpPr>
          <p:cNvPr id="28" name="TextBox 27">
            <a:extLst>
              <a:ext uri="{FF2B5EF4-FFF2-40B4-BE49-F238E27FC236}">
                <a16:creationId xmlns:a16="http://schemas.microsoft.com/office/drawing/2014/main" id="{6182306D-5F50-B046-8BB0-83F70FF20F02}"/>
              </a:ext>
            </a:extLst>
          </p:cNvPr>
          <p:cNvSpPr txBox="1"/>
          <p:nvPr/>
        </p:nvSpPr>
        <p:spPr>
          <a:xfrm>
            <a:off x="2516101" y="4998990"/>
            <a:ext cx="301686" cy="369332"/>
          </a:xfrm>
          <a:prstGeom prst="rect">
            <a:avLst/>
          </a:prstGeom>
          <a:noFill/>
        </p:spPr>
        <p:txBody>
          <a:bodyPr wrap="none" rtlCol="0">
            <a:spAutoFit/>
          </a:bodyPr>
          <a:lstStyle/>
          <a:p>
            <a:r>
              <a:rPr lang="en-US" dirty="0"/>
              <a:t>4</a:t>
            </a:r>
          </a:p>
        </p:txBody>
      </p:sp>
      <p:sp>
        <p:nvSpPr>
          <p:cNvPr id="29" name="TextBox 28">
            <a:extLst>
              <a:ext uri="{FF2B5EF4-FFF2-40B4-BE49-F238E27FC236}">
                <a16:creationId xmlns:a16="http://schemas.microsoft.com/office/drawing/2014/main" id="{9A7490E5-760E-684D-AA4A-D01DF29C2F5F}"/>
              </a:ext>
            </a:extLst>
          </p:cNvPr>
          <p:cNvSpPr txBox="1"/>
          <p:nvPr/>
        </p:nvSpPr>
        <p:spPr>
          <a:xfrm>
            <a:off x="2923862" y="4998990"/>
            <a:ext cx="301686" cy="369332"/>
          </a:xfrm>
          <a:prstGeom prst="rect">
            <a:avLst/>
          </a:prstGeom>
          <a:noFill/>
        </p:spPr>
        <p:txBody>
          <a:bodyPr wrap="none" rtlCol="0">
            <a:spAutoFit/>
          </a:bodyPr>
          <a:lstStyle/>
          <a:p>
            <a:r>
              <a:rPr lang="en-US" dirty="0"/>
              <a:t>5</a:t>
            </a:r>
          </a:p>
        </p:txBody>
      </p:sp>
      <p:sp>
        <p:nvSpPr>
          <p:cNvPr id="30" name="TextBox 29">
            <a:extLst>
              <a:ext uri="{FF2B5EF4-FFF2-40B4-BE49-F238E27FC236}">
                <a16:creationId xmlns:a16="http://schemas.microsoft.com/office/drawing/2014/main" id="{798EE7BE-874A-6245-A723-B29C1F295FE1}"/>
              </a:ext>
            </a:extLst>
          </p:cNvPr>
          <p:cNvSpPr txBox="1"/>
          <p:nvPr/>
        </p:nvSpPr>
        <p:spPr>
          <a:xfrm>
            <a:off x="3331623" y="4997767"/>
            <a:ext cx="301686" cy="369332"/>
          </a:xfrm>
          <a:prstGeom prst="rect">
            <a:avLst/>
          </a:prstGeom>
          <a:noFill/>
        </p:spPr>
        <p:txBody>
          <a:bodyPr wrap="none" rtlCol="0">
            <a:spAutoFit/>
          </a:bodyPr>
          <a:lstStyle/>
          <a:p>
            <a:r>
              <a:rPr lang="en-US" dirty="0"/>
              <a:t>6</a:t>
            </a:r>
          </a:p>
        </p:txBody>
      </p:sp>
      <p:sp>
        <p:nvSpPr>
          <p:cNvPr id="31" name="TextBox 30">
            <a:extLst>
              <a:ext uri="{FF2B5EF4-FFF2-40B4-BE49-F238E27FC236}">
                <a16:creationId xmlns:a16="http://schemas.microsoft.com/office/drawing/2014/main" id="{B5A65751-E8CA-D841-B7FC-9BBAE769817D}"/>
              </a:ext>
            </a:extLst>
          </p:cNvPr>
          <p:cNvSpPr txBox="1"/>
          <p:nvPr/>
        </p:nvSpPr>
        <p:spPr>
          <a:xfrm>
            <a:off x="3737683" y="4997767"/>
            <a:ext cx="301686" cy="369332"/>
          </a:xfrm>
          <a:prstGeom prst="rect">
            <a:avLst/>
          </a:prstGeom>
          <a:noFill/>
        </p:spPr>
        <p:txBody>
          <a:bodyPr wrap="none" rtlCol="0">
            <a:spAutoFit/>
          </a:bodyPr>
          <a:lstStyle/>
          <a:p>
            <a:r>
              <a:rPr lang="en-US" dirty="0"/>
              <a:t>7</a:t>
            </a:r>
          </a:p>
        </p:txBody>
      </p:sp>
      <p:sp>
        <p:nvSpPr>
          <p:cNvPr id="32" name="TextBox 31">
            <a:extLst>
              <a:ext uri="{FF2B5EF4-FFF2-40B4-BE49-F238E27FC236}">
                <a16:creationId xmlns:a16="http://schemas.microsoft.com/office/drawing/2014/main" id="{20B33FAA-3352-CD46-9008-4693E4F98EB4}"/>
              </a:ext>
            </a:extLst>
          </p:cNvPr>
          <p:cNvSpPr txBox="1"/>
          <p:nvPr/>
        </p:nvSpPr>
        <p:spPr>
          <a:xfrm>
            <a:off x="4143743" y="4997767"/>
            <a:ext cx="301686" cy="369332"/>
          </a:xfrm>
          <a:prstGeom prst="rect">
            <a:avLst/>
          </a:prstGeom>
          <a:noFill/>
        </p:spPr>
        <p:txBody>
          <a:bodyPr wrap="none" rtlCol="0">
            <a:spAutoFit/>
          </a:bodyPr>
          <a:lstStyle/>
          <a:p>
            <a:r>
              <a:rPr lang="en-US" dirty="0"/>
              <a:t>8</a:t>
            </a:r>
          </a:p>
        </p:txBody>
      </p:sp>
      <p:sp>
        <p:nvSpPr>
          <p:cNvPr id="33" name="TextBox 32">
            <a:extLst>
              <a:ext uri="{FF2B5EF4-FFF2-40B4-BE49-F238E27FC236}">
                <a16:creationId xmlns:a16="http://schemas.microsoft.com/office/drawing/2014/main" id="{6B25F877-F5D3-C34B-A3F8-8DAAE5E1B6DE}"/>
              </a:ext>
            </a:extLst>
          </p:cNvPr>
          <p:cNvSpPr txBox="1"/>
          <p:nvPr/>
        </p:nvSpPr>
        <p:spPr>
          <a:xfrm>
            <a:off x="4549803" y="4997767"/>
            <a:ext cx="301686" cy="369332"/>
          </a:xfrm>
          <a:prstGeom prst="rect">
            <a:avLst/>
          </a:prstGeom>
          <a:noFill/>
        </p:spPr>
        <p:txBody>
          <a:bodyPr wrap="none" rtlCol="0">
            <a:spAutoFit/>
          </a:bodyPr>
          <a:lstStyle/>
          <a:p>
            <a:r>
              <a:rPr lang="en-US" dirty="0"/>
              <a:t>9</a:t>
            </a:r>
          </a:p>
        </p:txBody>
      </p:sp>
      <p:sp>
        <p:nvSpPr>
          <p:cNvPr id="34" name="TextBox 33">
            <a:extLst>
              <a:ext uri="{FF2B5EF4-FFF2-40B4-BE49-F238E27FC236}">
                <a16:creationId xmlns:a16="http://schemas.microsoft.com/office/drawing/2014/main" id="{23CA235C-A262-DD45-9D40-3D76B9144544}"/>
              </a:ext>
            </a:extLst>
          </p:cNvPr>
          <p:cNvSpPr txBox="1"/>
          <p:nvPr/>
        </p:nvSpPr>
        <p:spPr>
          <a:xfrm>
            <a:off x="4897353" y="4997767"/>
            <a:ext cx="418704" cy="369332"/>
          </a:xfrm>
          <a:prstGeom prst="rect">
            <a:avLst/>
          </a:prstGeom>
          <a:noFill/>
        </p:spPr>
        <p:txBody>
          <a:bodyPr wrap="none" rtlCol="0">
            <a:spAutoFit/>
          </a:bodyPr>
          <a:lstStyle/>
          <a:p>
            <a:r>
              <a:rPr lang="en-US" dirty="0"/>
              <a:t>10</a:t>
            </a:r>
          </a:p>
        </p:txBody>
      </p:sp>
      <p:pic>
        <p:nvPicPr>
          <p:cNvPr id="35" name="Picture 34">
            <a:extLst>
              <a:ext uri="{FF2B5EF4-FFF2-40B4-BE49-F238E27FC236}">
                <a16:creationId xmlns:a16="http://schemas.microsoft.com/office/drawing/2014/main" id="{BE12BD5F-3D2E-0240-A31A-0F2AB29A44E4}"/>
              </a:ext>
            </a:extLst>
          </p:cNvPr>
          <p:cNvPicPr>
            <a:picLocks noChangeAspect="1"/>
          </p:cNvPicPr>
          <p:nvPr/>
        </p:nvPicPr>
        <p:blipFill>
          <a:blip r:embed="rId4"/>
          <a:stretch>
            <a:fillRect/>
          </a:stretch>
        </p:blipFill>
        <p:spPr>
          <a:xfrm>
            <a:off x="6708151" y="1010999"/>
            <a:ext cx="4737100" cy="4356100"/>
          </a:xfrm>
          <a:prstGeom prst="rect">
            <a:avLst/>
          </a:prstGeom>
        </p:spPr>
      </p:pic>
      <p:sp>
        <p:nvSpPr>
          <p:cNvPr id="36" name="Triangle 35">
            <a:extLst>
              <a:ext uri="{FF2B5EF4-FFF2-40B4-BE49-F238E27FC236}">
                <a16:creationId xmlns:a16="http://schemas.microsoft.com/office/drawing/2014/main" id="{D424D7E2-12D6-4E49-9C5F-19B7F94F5A46}"/>
              </a:ext>
            </a:extLst>
          </p:cNvPr>
          <p:cNvSpPr/>
          <p:nvPr/>
        </p:nvSpPr>
        <p:spPr>
          <a:xfrm>
            <a:off x="2285526" y="2044548"/>
            <a:ext cx="2393879" cy="2198198"/>
          </a:xfrm>
          <a:prstGeom prst="triangle">
            <a:avLst>
              <a:gd name="adj" fmla="val 49900"/>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338FB80-306A-6B45-BACD-0EC78017FD53}"/>
              </a:ext>
            </a:extLst>
          </p:cNvPr>
          <p:cNvSpPr/>
          <p:nvPr/>
        </p:nvSpPr>
        <p:spPr>
          <a:xfrm>
            <a:off x="7534611" y="3414075"/>
            <a:ext cx="2024743" cy="1094015"/>
          </a:xfrm>
          <a:prstGeom prst="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56B1B879-E081-0447-A807-AD47F84BFD2A}"/>
              </a:ext>
            </a:extLst>
          </p:cNvPr>
          <p:cNvSpPr txBox="1"/>
          <p:nvPr/>
        </p:nvSpPr>
        <p:spPr>
          <a:xfrm>
            <a:off x="5196128" y="4788923"/>
            <a:ext cx="284052" cy="369332"/>
          </a:xfrm>
          <a:prstGeom prst="rect">
            <a:avLst/>
          </a:prstGeom>
          <a:noFill/>
        </p:spPr>
        <p:txBody>
          <a:bodyPr wrap="none" rtlCol="0">
            <a:spAutoFit/>
          </a:bodyPr>
          <a:lstStyle/>
          <a:p>
            <a:r>
              <a:rPr lang="en-US" dirty="0"/>
              <a:t>x</a:t>
            </a:r>
          </a:p>
        </p:txBody>
      </p:sp>
      <p:sp>
        <p:nvSpPr>
          <p:cNvPr id="39" name="TextBox 38">
            <a:extLst>
              <a:ext uri="{FF2B5EF4-FFF2-40B4-BE49-F238E27FC236}">
                <a16:creationId xmlns:a16="http://schemas.microsoft.com/office/drawing/2014/main" id="{ACD19F6C-871B-C549-8874-FD12552C932C}"/>
              </a:ext>
            </a:extLst>
          </p:cNvPr>
          <p:cNvSpPr txBox="1"/>
          <p:nvPr/>
        </p:nvSpPr>
        <p:spPr>
          <a:xfrm>
            <a:off x="898273" y="906984"/>
            <a:ext cx="288862" cy="369332"/>
          </a:xfrm>
          <a:prstGeom prst="rect">
            <a:avLst/>
          </a:prstGeom>
          <a:noFill/>
        </p:spPr>
        <p:txBody>
          <a:bodyPr wrap="none" rtlCol="0">
            <a:spAutoFit/>
          </a:bodyPr>
          <a:lstStyle/>
          <a:p>
            <a:r>
              <a:rPr lang="en-US" dirty="0"/>
              <a:t>y</a:t>
            </a:r>
          </a:p>
        </p:txBody>
      </p:sp>
      <p:sp>
        <p:nvSpPr>
          <p:cNvPr id="40" name="TextBox 39">
            <a:extLst>
              <a:ext uri="{FF2B5EF4-FFF2-40B4-BE49-F238E27FC236}">
                <a16:creationId xmlns:a16="http://schemas.microsoft.com/office/drawing/2014/main" id="{65B90869-389C-4D46-835A-35571BB4F23B}"/>
              </a:ext>
            </a:extLst>
          </p:cNvPr>
          <p:cNvSpPr txBox="1"/>
          <p:nvPr/>
        </p:nvSpPr>
        <p:spPr>
          <a:xfrm>
            <a:off x="11274047" y="4649785"/>
            <a:ext cx="284052" cy="369332"/>
          </a:xfrm>
          <a:prstGeom prst="rect">
            <a:avLst/>
          </a:prstGeom>
          <a:noFill/>
        </p:spPr>
        <p:txBody>
          <a:bodyPr wrap="none" rtlCol="0">
            <a:spAutoFit/>
          </a:bodyPr>
          <a:lstStyle/>
          <a:p>
            <a:r>
              <a:rPr lang="en-US" dirty="0"/>
              <a:t>x</a:t>
            </a:r>
          </a:p>
        </p:txBody>
      </p:sp>
      <p:sp>
        <p:nvSpPr>
          <p:cNvPr id="41" name="TextBox 40">
            <a:extLst>
              <a:ext uri="{FF2B5EF4-FFF2-40B4-BE49-F238E27FC236}">
                <a16:creationId xmlns:a16="http://schemas.microsoft.com/office/drawing/2014/main" id="{C0B777D8-DD11-FC4A-B829-202CC9F927A3}"/>
              </a:ext>
            </a:extLst>
          </p:cNvPr>
          <p:cNvSpPr txBox="1"/>
          <p:nvPr/>
        </p:nvSpPr>
        <p:spPr>
          <a:xfrm>
            <a:off x="6976192" y="706060"/>
            <a:ext cx="288862" cy="369332"/>
          </a:xfrm>
          <a:prstGeom prst="rect">
            <a:avLst/>
          </a:prstGeom>
          <a:noFill/>
        </p:spPr>
        <p:txBody>
          <a:bodyPr wrap="none" rtlCol="0">
            <a:spAutoFit/>
          </a:bodyPr>
          <a:lstStyle/>
          <a:p>
            <a:r>
              <a:rPr lang="en-US" dirty="0"/>
              <a:t>y</a:t>
            </a:r>
          </a:p>
        </p:txBody>
      </p:sp>
      <p:sp>
        <p:nvSpPr>
          <p:cNvPr id="42" name="Oval 41">
            <a:extLst>
              <a:ext uri="{FF2B5EF4-FFF2-40B4-BE49-F238E27FC236}">
                <a16:creationId xmlns:a16="http://schemas.microsoft.com/office/drawing/2014/main" id="{0109A171-3B5A-8441-A9A9-91ED96069F8D}"/>
              </a:ext>
            </a:extLst>
          </p:cNvPr>
          <p:cNvSpPr/>
          <p:nvPr/>
        </p:nvSpPr>
        <p:spPr>
          <a:xfrm>
            <a:off x="3449365" y="2001257"/>
            <a:ext cx="67560" cy="5734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03C7FE7C-3581-9741-B730-95AFB15EF7D8}"/>
              </a:ext>
            </a:extLst>
          </p:cNvPr>
          <p:cNvSpPr/>
          <p:nvPr/>
        </p:nvSpPr>
        <p:spPr>
          <a:xfrm>
            <a:off x="4666866" y="4215464"/>
            <a:ext cx="67560" cy="5734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BB9506B5-3D8E-E248-BDC5-560628E39480}"/>
              </a:ext>
            </a:extLst>
          </p:cNvPr>
          <p:cNvSpPr/>
          <p:nvPr/>
        </p:nvSpPr>
        <p:spPr>
          <a:xfrm>
            <a:off x="2230505" y="4214074"/>
            <a:ext cx="67560" cy="5734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3FEE060C-E150-3643-B707-9347E8AA3D78}"/>
              </a:ext>
            </a:extLst>
          </p:cNvPr>
          <p:cNvSpPr/>
          <p:nvPr/>
        </p:nvSpPr>
        <p:spPr>
          <a:xfrm>
            <a:off x="9539856" y="4469383"/>
            <a:ext cx="67560" cy="5734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2FA407B0-D778-3542-B64E-E0561616F12E}"/>
              </a:ext>
            </a:extLst>
          </p:cNvPr>
          <p:cNvSpPr/>
          <p:nvPr/>
        </p:nvSpPr>
        <p:spPr>
          <a:xfrm>
            <a:off x="7500831" y="4469383"/>
            <a:ext cx="67560" cy="5734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A17AC9D9-05CB-8849-A51D-0DC2FD942255}"/>
              </a:ext>
            </a:extLst>
          </p:cNvPr>
          <p:cNvSpPr/>
          <p:nvPr/>
        </p:nvSpPr>
        <p:spPr>
          <a:xfrm>
            <a:off x="9539856" y="3381959"/>
            <a:ext cx="67560" cy="5734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B0D4E60B-DB6D-6644-A962-D24D06C9C4D8}"/>
              </a:ext>
            </a:extLst>
          </p:cNvPr>
          <p:cNvSpPr/>
          <p:nvPr/>
        </p:nvSpPr>
        <p:spPr>
          <a:xfrm>
            <a:off x="7500831" y="3381959"/>
            <a:ext cx="67560" cy="5734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547AF527-6064-4C47-B191-AE10BDDE2E99}"/>
              </a:ext>
            </a:extLst>
          </p:cNvPr>
          <p:cNvSpPr txBox="1"/>
          <p:nvPr/>
        </p:nvSpPr>
        <p:spPr>
          <a:xfrm>
            <a:off x="3315593" y="1673653"/>
            <a:ext cx="317716" cy="369332"/>
          </a:xfrm>
          <a:prstGeom prst="rect">
            <a:avLst/>
          </a:prstGeom>
          <a:noFill/>
        </p:spPr>
        <p:txBody>
          <a:bodyPr wrap="none" rtlCol="0">
            <a:spAutoFit/>
          </a:bodyPr>
          <a:lstStyle/>
          <a:p>
            <a:r>
              <a:rPr lang="en-US" dirty="0"/>
              <a:t>A</a:t>
            </a:r>
          </a:p>
        </p:txBody>
      </p:sp>
      <p:sp>
        <p:nvSpPr>
          <p:cNvPr id="50" name="TextBox 49">
            <a:extLst>
              <a:ext uri="{FF2B5EF4-FFF2-40B4-BE49-F238E27FC236}">
                <a16:creationId xmlns:a16="http://schemas.microsoft.com/office/drawing/2014/main" id="{B1BC8572-72E2-E546-A4D3-3B0135AA77BE}"/>
              </a:ext>
            </a:extLst>
          </p:cNvPr>
          <p:cNvSpPr txBox="1"/>
          <p:nvPr/>
        </p:nvSpPr>
        <p:spPr>
          <a:xfrm>
            <a:off x="1951184" y="4058080"/>
            <a:ext cx="309700" cy="369332"/>
          </a:xfrm>
          <a:prstGeom prst="rect">
            <a:avLst/>
          </a:prstGeom>
          <a:noFill/>
        </p:spPr>
        <p:txBody>
          <a:bodyPr wrap="none" rtlCol="0">
            <a:spAutoFit/>
          </a:bodyPr>
          <a:lstStyle/>
          <a:p>
            <a:r>
              <a:rPr lang="en-US" dirty="0"/>
              <a:t>B</a:t>
            </a:r>
          </a:p>
        </p:txBody>
      </p:sp>
      <p:sp>
        <p:nvSpPr>
          <p:cNvPr id="51" name="TextBox 50">
            <a:extLst>
              <a:ext uri="{FF2B5EF4-FFF2-40B4-BE49-F238E27FC236}">
                <a16:creationId xmlns:a16="http://schemas.microsoft.com/office/drawing/2014/main" id="{92CF1F17-7CF9-7043-A89C-7867AE209128}"/>
              </a:ext>
            </a:extLst>
          </p:cNvPr>
          <p:cNvSpPr txBox="1"/>
          <p:nvPr/>
        </p:nvSpPr>
        <p:spPr>
          <a:xfrm>
            <a:off x="4734426" y="4048163"/>
            <a:ext cx="308098" cy="369332"/>
          </a:xfrm>
          <a:prstGeom prst="rect">
            <a:avLst/>
          </a:prstGeom>
          <a:noFill/>
        </p:spPr>
        <p:txBody>
          <a:bodyPr wrap="none" rtlCol="0">
            <a:spAutoFit/>
          </a:bodyPr>
          <a:lstStyle/>
          <a:p>
            <a:r>
              <a:rPr lang="en-US" dirty="0"/>
              <a:t>C</a:t>
            </a:r>
          </a:p>
        </p:txBody>
      </p:sp>
      <p:sp>
        <p:nvSpPr>
          <p:cNvPr id="52" name="TextBox 51">
            <a:extLst>
              <a:ext uri="{FF2B5EF4-FFF2-40B4-BE49-F238E27FC236}">
                <a16:creationId xmlns:a16="http://schemas.microsoft.com/office/drawing/2014/main" id="{10E44EB2-32B2-0346-9CF4-EA47F3C63737}"/>
              </a:ext>
            </a:extLst>
          </p:cNvPr>
          <p:cNvSpPr txBox="1"/>
          <p:nvPr/>
        </p:nvSpPr>
        <p:spPr>
          <a:xfrm>
            <a:off x="7233213" y="4313389"/>
            <a:ext cx="309700" cy="369332"/>
          </a:xfrm>
          <a:prstGeom prst="rect">
            <a:avLst/>
          </a:prstGeom>
          <a:noFill/>
        </p:spPr>
        <p:txBody>
          <a:bodyPr wrap="none" rtlCol="0">
            <a:spAutoFit/>
          </a:bodyPr>
          <a:lstStyle/>
          <a:p>
            <a:r>
              <a:rPr lang="en-US" dirty="0"/>
              <a:t>B</a:t>
            </a:r>
          </a:p>
        </p:txBody>
      </p:sp>
      <p:sp>
        <p:nvSpPr>
          <p:cNvPr id="53" name="TextBox 52">
            <a:extLst>
              <a:ext uri="{FF2B5EF4-FFF2-40B4-BE49-F238E27FC236}">
                <a16:creationId xmlns:a16="http://schemas.microsoft.com/office/drawing/2014/main" id="{C054C628-8996-8240-B03D-618478649554}"/>
              </a:ext>
            </a:extLst>
          </p:cNvPr>
          <p:cNvSpPr txBox="1"/>
          <p:nvPr/>
        </p:nvSpPr>
        <p:spPr>
          <a:xfrm>
            <a:off x="9573636" y="4311183"/>
            <a:ext cx="308098" cy="369332"/>
          </a:xfrm>
          <a:prstGeom prst="rect">
            <a:avLst/>
          </a:prstGeom>
          <a:noFill/>
        </p:spPr>
        <p:txBody>
          <a:bodyPr wrap="none" rtlCol="0">
            <a:spAutoFit/>
          </a:bodyPr>
          <a:lstStyle/>
          <a:p>
            <a:r>
              <a:rPr lang="en-US" dirty="0"/>
              <a:t>C</a:t>
            </a:r>
          </a:p>
        </p:txBody>
      </p:sp>
      <p:sp>
        <p:nvSpPr>
          <p:cNvPr id="54" name="TextBox 53">
            <a:extLst>
              <a:ext uri="{FF2B5EF4-FFF2-40B4-BE49-F238E27FC236}">
                <a16:creationId xmlns:a16="http://schemas.microsoft.com/office/drawing/2014/main" id="{7630060A-4E6D-5E4C-BA9E-F2266BDE5249}"/>
              </a:ext>
            </a:extLst>
          </p:cNvPr>
          <p:cNvSpPr txBox="1"/>
          <p:nvPr/>
        </p:nvSpPr>
        <p:spPr>
          <a:xfrm>
            <a:off x="7252730" y="3199499"/>
            <a:ext cx="317716" cy="369332"/>
          </a:xfrm>
          <a:prstGeom prst="rect">
            <a:avLst/>
          </a:prstGeom>
          <a:noFill/>
        </p:spPr>
        <p:txBody>
          <a:bodyPr wrap="none" rtlCol="0">
            <a:spAutoFit/>
          </a:bodyPr>
          <a:lstStyle/>
          <a:p>
            <a:r>
              <a:rPr lang="en-US" dirty="0"/>
              <a:t>A</a:t>
            </a:r>
          </a:p>
        </p:txBody>
      </p:sp>
      <p:sp>
        <p:nvSpPr>
          <p:cNvPr id="55" name="TextBox 54">
            <a:extLst>
              <a:ext uri="{FF2B5EF4-FFF2-40B4-BE49-F238E27FC236}">
                <a16:creationId xmlns:a16="http://schemas.microsoft.com/office/drawing/2014/main" id="{B5331D0A-1EF6-1243-95E2-3F9A39B8E3A8}"/>
              </a:ext>
            </a:extLst>
          </p:cNvPr>
          <p:cNvSpPr txBox="1"/>
          <p:nvPr/>
        </p:nvSpPr>
        <p:spPr>
          <a:xfrm>
            <a:off x="9593153" y="3197293"/>
            <a:ext cx="327334" cy="369332"/>
          </a:xfrm>
          <a:prstGeom prst="rect">
            <a:avLst/>
          </a:prstGeom>
          <a:noFill/>
        </p:spPr>
        <p:txBody>
          <a:bodyPr wrap="none" rtlCol="0">
            <a:spAutoFit/>
          </a:bodyPr>
          <a:lstStyle/>
          <a:p>
            <a:r>
              <a:rPr lang="en-US" dirty="0"/>
              <a:t>D</a:t>
            </a:r>
          </a:p>
        </p:txBody>
      </p:sp>
      <p:grpSp>
        <p:nvGrpSpPr>
          <p:cNvPr id="76" name="Group 75">
            <a:extLst>
              <a:ext uri="{FF2B5EF4-FFF2-40B4-BE49-F238E27FC236}">
                <a16:creationId xmlns:a16="http://schemas.microsoft.com/office/drawing/2014/main" id="{7B241BB3-78B8-BB41-A19A-3F096F6BDFF1}"/>
              </a:ext>
            </a:extLst>
          </p:cNvPr>
          <p:cNvGrpSpPr/>
          <p:nvPr/>
        </p:nvGrpSpPr>
        <p:grpSpPr>
          <a:xfrm>
            <a:off x="1349908" y="5532881"/>
            <a:ext cx="3655959" cy="1003777"/>
            <a:chOff x="1824221" y="5815531"/>
            <a:chExt cx="3655959" cy="1003777"/>
          </a:xfrm>
        </p:grpSpPr>
        <p:sp>
          <p:nvSpPr>
            <p:cNvPr id="56" name="TextBox 55">
              <a:extLst>
                <a:ext uri="{FF2B5EF4-FFF2-40B4-BE49-F238E27FC236}">
                  <a16:creationId xmlns:a16="http://schemas.microsoft.com/office/drawing/2014/main" id="{78689D1F-12DC-C749-91DD-31753835DB8D}"/>
                </a:ext>
              </a:extLst>
            </p:cNvPr>
            <p:cNvSpPr txBox="1"/>
            <p:nvPr/>
          </p:nvSpPr>
          <p:spPr>
            <a:xfrm>
              <a:off x="1824221" y="5851714"/>
              <a:ext cx="1733167" cy="923330"/>
            </a:xfrm>
            <a:prstGeom prst="rect">
              <a:avLst/>
            </a:prstGeom>
            <a:noFill/>
          </p:spPr>
          <p:txBody>
            <a:bodyPr wrap="none" rtlCol="0">
              <a:spAutoFit/>
            </a:bodyPr>
            <a:lstStyle/>
            <a:p>
              <a:r>
                <a:rPr lang="en-US" dirty="0"/>
                <a:t>A  (           ,          )</a:t>
              </a:r>
            </a:p>
            <a:p>
              <a:endParaRPr lang="en-US" dirty="0"/>
            </a:p>
            <a:p>
              <a:r>
                <a:rPr lang="en-US" dirty="0"/>
                <a:t>B  (           ,          )</a:t>
              </a:r>
            </a:p>
          </p:txBody>
        </p:sp>
        <p:sp>
          <p:nvSpPr>
            <p:cNvPr id="57" name="Rectangle 56">
              <a:extLst>
                <a:ext uri="{FF2B5EF4-FFF2-40B4-BE49-F238E27FC236}">
                  <a16:creationId xmlns:a16="http://schemas.microsoft.com/office/drawing/2014/main" id="{A8893CDF-590A-C44C-960C-F48E1C87B910}"/>
                </a:ext>
              </a:extLst>
            </p:cNvPr>
            <p:cNvSpPr/>
            <p:nvPr/>
          </p:nvSpPr>
          <p:spPr>
            <a:xfrm>
              <a:off x="2315288" y="5851714"/>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BA02CDD1-EDBC-B04B-9357-7828D5117E5C}"/>
                </a:ext>
              </a:extLst>
            </p:cNvPr>
            <p:cNvSpPr/>
            <p:nvPr/>
          </p:nvSpPr>
          <p:spPr>
            <a:xfrm>
              <a:off x="2912183" y="5851713"/>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9D50E25C-C15E-424B-9C4D-BF4FEC1DAD53}"/>
                </a:ext>
              </a:extLst>
            </p:cNvPr>
            <p:cNvSpPr/>
            <p:nvPr/>
          </p:nvSpPr>
          <p:spPr>
            <a:xfrm>
              <a:off x="2315288" y="6399361"/>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DD1A7985-3081-D14C-86F9-0B679FA09741}"/>
                </a:ext>
              </a:extLst>
            </p:cNvPr>
            <p:cNvSpPr/>
            <p:nvPr/>
          </p:nvSpPr>
          <p:spPr>
            <a:xfrm>
              <a:off x="2912183" y="6399360"/>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0116BD50-4CA9-3548-9B94-27FF394BDF07}"/>
                </a:ext>
              </a:extLst>
            </p:cNvPr>
            <p:cNvSpPr/>
            <p:nvPr/>
          </p:nvSpPr>
          <p:spPr>
            <a:xfrm>
              <a:off x="3587985" y="5865658"/>
              <a:ext cx="1892195" cy="369332"/>
            </a:xfrm>
            <a:prstGeom prst="rect">
              <a:avLst/>
            </a:prstGeom>
          </p:spPr>
          <p:txBody>
            <a:bodyPr wrap="square">
              <a:spAutoFit/>
            </a:bodyPr>
            <a:lstStyle/>
            <a:p>
              <a:r>
                <a:rPr lang="en-US" dirty="0"/>
                <a:t>C  (           ,          )</a:t>
              </a:r>
            </a:p>
          </p:txBody>
        </p:sp>
        <p:sp>
          <p:nvSpPr>
            <p:cNvPr id="72" name="Rectangle 71">
              <a:extLst>
                <a:ext uri="{FF2B5EF4-FFF2-40B4-BE49-F238E27FC236}">
                  <a16:creationId xmlns:a16="http://schemas.microsoft.com/office/drawing/2014/main" id="{BF53A276-5A04-7542-BF19-C6BE5030A869}"/>
                </a:ext>
              </a:extLst>
            </p:cNvPr>
            <p:cNvSpPr/>
            <p:nvPr/>
          </p:nvSpPr>
          <p:spPr>
            <a:xfrm>
              <a:off x="4082510" y="5815532"/>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B54835D9-ED5E-3549-A058-8D4B4DA15A7F}"/>
                </a:ext>
              </a:extLst>
            </p:cNvPr>
            <p:cNvSpPr/>
            <p:nvPr/>
          </p:nvSpPr>
          <p:spPr>
            <a:xfrm>
              <a:off x="4679405" y="5815531"/>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76">
            <a:extLst>
              <a:ext uri="{FF2B5EF4-FFF2-40B4-BE49-F238E27FC236}">
                <a16:creationId xmlns:a16="http://schemas.microsoft.com/office/drawing/2014/main" id="{5BCE6BD4-725D-8340-B561-A00BCE1FC1D9}"/>
              </a:ext>
            </a:extLst>
          </p:cNvPr>
          <p:cNvGrpSpPr/>
          <p:nvPr/>
        </p:nvGrpSpPr>
        <p:grpSpPr>
          <a:xfrm>
            <a:off x="7461484" y="5467812"/>
            <a:ext cx="3655959" cy="1003777"/>
            <a:chOff x="1824221" y="5815531"/>
            <a:chExt cx="3655959" cy="1003777"/>
          </a:xfrm>
        </p:grpSpPr>
        <p:sp>
          <p:nvSpPr>
            <p:cNvPr id="78" name="TextBox 77">
              <a:extLst>
                <a:ext uri="{FF2B5EF4-FFF2-40B4-BE49-F238E27FC236}">
                  <a16:creationId xmlns:a16="http://schemas.microsoft.com/office/drawing/2014/main" id="{75102E33-0816-B144-AF24-E9925B02C076}"/>
                </a:ext>
              </a:extLst>
            </p:cNvPr>
            <p:cNvSpPr txBox="1"/>
            <p:nvPr/>
          </p:nvSpPr>
          <p:spPr>
            <a:xfrm>
              <a:off x="1824221" y="5851714"/>
              <a:ext cx="1733167" cy="923330"/>
            </a:xfrm>
            <a:prstGeom prst="rect">
              <a:avLst/>
            </a:prstGeom>
            <a:noFill/>
          </p:spPr>
          <p:txBody>
            <a:bodyPr wrap="none" rtlCol="0">
              <a:spAutoFit/>
            </a:bodyPr>
            <a:lstStyle/>
            <a:p>
              <a:r>
                <a:rPr lang="en-US" dirty="0"/>
                <a:t>A  (           ,          )</a:t>
              </a:r>
            </a:p>
            <a:p>
              <a:endParaRPr lang="en-US" dirty="0"/>
            </a:p>
            <a:p>
              <a:r>
                <a:rPr lang="en-US" dirty="0"/>
                <a:t>B  (           ,          )</a:t>
              </a:r>
            </a:p>
          </p:txBody>
        </p:sp>
        <p:sp>
          <p:nvSpPr>
            <p:cNvPr id="79" name="Rectangle 78">
              <a:extLst>
                <a:ext uri="{FF2B5EF4-FFF2-40B4-BE49-F238E27FC236}">
                  <a16:creationId xmlns:a16="http://schemas.microsoft.com/office/drawing/2014/main" id="{E8823554-A201-4140-9098-7A2F2BF25B4A}"/>
                </a:ext>
              </a:extLst>
            </p:cNvPr>
            <p:cNvSpPr/>
            <p:nvPr/>
          </p:nvSpPr>
          <p:spPr>
            <a:xfrm>
              <a:off x="2315288" y="5851714"/>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BA9C66E4-B128-8D42-A530-627497552515}"/>
                </a:ext>
              </a:extLst>
            </p:cNvPr>
            <p:cNvSpPr/>
            <p:nvPr/>
          </p:nvSpPr>
          <p:spPr>
            <a:xfrm>
              <a:off x="2912183" y="5851713"/>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8F7D31E7-D885-F84E-ACE7-35F9B6FEEFE2}"/>
                </a:ext>
              </a:extLst>
            </p:cNvPr>
            <p:cNvSpPr/>
            <p:nvPr/>
          </p:nvSpPr>
          <p:spPr>
            <a:xfrm>
              <a:off x="2315288" y="6399361"/>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434BD93D-367F-1943-902F-A7F4DA179B11}"/>
                </a:ext>
              </a:extLst>
            </p:cNvPr>
            <p:cNvSpPr/>
            <p:nvPr/>
          </p:nvSpPr>
          <p:spPr>
            <a:xfrm>
              <a:off x="2912183" y="6399360"/>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6BF6550C-403B-A842-A70C-FA05BBCA1AC1}"/>
                </a:ext>
              </a:extLst>
            </p:cNvPr>
            <p:cNvSpPr/>
            <p:nvPr/>
          </p:nvSpPr>
          <p:spPr>
            <a:xfrm>
              <a:off x="3587985" y="5865658"/>
              <a:ext cx="1892195" cy="923330"/>
            </a:xfrm>
            <a:prstGeom prst="rect">
              <a:avLst/>
            </a:prstGeom>
          </p:spPr>
          <p:txBody>
            <a:bodyPr wrap="square">
              <a:spAutoFit/>
            </a:bodyPr>
            <a:lstStyle/>
            <a:p>
              <a:r>
                <a:rPr lang="en-US" dirty="0"/>
                <a:t>C  (           ,          )</a:t>
              </a:r>
            </a:p>
            <a:p>
              <a:endParaRPr lang="en-US" dirty="0"/>
            </a:p>
            <a:p>
              <a:r>
                <a:rPr lang="en-US" dirty="0"/>
                <a:t>D  (           ,          )</a:t>
              </a:r>
            </a:p>
          </p:txBody>
        </p:sp>
        <p:sp>
          <p:nvSpPr>
            <p:cNvPr id="84" name="Rectangle 83">
              <a:extLst>
                <a:ext uri="{FF2B5EF4-FFF2-40B4-BE49-F238E27FC236}">
                  <a16:creationId xmlns:a16="http://schemas.microsoft.com/office/drawing/2014/main" id="{33FD7C3F-4A2F-B24B-9AF5-E9062CDFF218}"/>
                </a:ext>
              </a:extLst>
            </p:cNvPr>
            <p:cNvSpPr/>
            <p:nvPr/>
          </p:nvSpPr>
          <p:spPr>
            <a:xfrm>
              <a:off x="4082510" y="5815532"/>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997A7DF2-1BAD-D249-89CA-50A4ADDBD2D8}"/>
                </a:ext>
              </a:extLst>
            </p:cNvPr>
            <p:cNvSpPr/>
            <p:nvPr/>
          </p:nvSpPr>
          <p:spPr>
            <a:xfrm>
              <a:off x="4679405" y="5815531"/>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68CE7789-6D93-E44B-B4C0-2761DBE17A08}"/>
                </a:ext>
              </a:extLst>
            </p:cNvPr>
            <p:cNvSpPr/>
            <p:nvPr/>
          </p:nvSpPr>
          <p:spPr>
            <a:xfrm>
              <a:off x="4082510" y="6386159"/>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369BF326-20B4-1242-BDB7-31B52C2D3B1E}"/>
                </a:ext>
              </a:extLst>
            </p:cNvPr>
            <p:cNvSpPr/>
            <p:nvPr/>
          </p:nvSpPr>
          <p:spPr>
            <a:xfrm>
              <a:off x="4679405" y="6386158"/>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93617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207BAA-C740-0D44-A3EF-2BA94C1416A5}"/>
              </a:ext>
            </a:extLst>
          </p:cNvPr>
          <p:cNvSpPr/>
          <p:nvPr/>
        </p:nvSpPr>
        <p:spPr>
          <a:xfrm>
            <a:off x="107092" y="90616"/>
            <a:ext cx="11977816" cy="664793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B55D3967-165B-E943-A34F-D5B2F1E868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2135" y="210889"/>
            <a:ext cx="1021333" cy="1021333"/>
          </a:xfrm>
          <a:prstGeom prst="rect">
            <a:avLst/>
          </a:prstGeom>
        </p:spPr>
      </p:pic>
      <p:sp>
        <p:nvSpPr>
          <p:cNvPr id="4" name="TextBox 3">
            <a:extLst>
              <a:ext uri="{FF2B5EF4-FFF2-40B4-BE49-F238E27FC236}">
                <a16:creationId xmlns:a16="http://schemas.microsoft.com/office/drawing/2014/main" id="{06DA630F-A4A5-8746-9CB5-F764E9BE3635}"/>
              </a:ext>
            </a:extLst>
          </p:cNvPr>
          <p:cNvSpPr txBox="1"/>
          <p:nvPr/>
        </p:nvSpPr>
        <p:spPr>
          <a:xfrm>
            <a:off x="198532" y="210889"/>
            <a:ext cx="1436162" cy="707886"/>
          </a:xfrm>
          <a:prstGeom prst="rect">
            <a:avLst/>
          </a:prstGeom>
          <a:noFill/>
        </p:spPr>
        <p:txBody>
          <a:bodyPr wrap="none" rtlCol="0">
            <a:spAutoFit/>
          </a:bodyPr>
          <a:lstStyle/>
          <a:p>
            <a:r>
              <a:rPr lang="en-US" sz="4000" dirty="0"/>
              <a:t>Recap</a:t>
            </a:r>
          </a:p>
        </p:txBody>
      </p:sp>
      <p:graphicFrame>
        <p:nvGraphicFramePr>
          <p:cNvPr id="6" name="Table 5">
            <a:extLst>
              <a:ext uri="{FF2B5EF4-FFF2-40B4-BE49-F238E27FC236}">
                <a16:creationId xmlns:a16="http://schemas.microsoft.com/office/drawing/2014/main" id="{50D0B3BE-8F79-7C41-A4E5-2B9AE6777D6F}"/>
              </a:ext>
            </a:extLst>
          </p:cNvPr>
          <p:cNvGraphicFramePr>
            <a:graphicFrameLocks noGrp="1"/>
          </p:cNvGraphicFramePr>
          <p:nvPr/>
        </p:nvGraphicFramePr>
        <p:xfrm>
          <a:off x="1042705" y="1315989"/>
          <a:ext cx="4064000" cy="3657600"/>
        </p:xfrm>
        <a:graphic>
          <a:graphicData uri="http://schemas.openxmlformats.org/drawingml/2006/table">
            <a:tbl>
              <a:tblPr firstRow="1" bandRow="1">
                <a:tableStyleId>{5940675A-B579-460E-94D1-54222C63F5DA}</a:tableStyleId>
              </a:tblPr>
              <a:tblGrid>
                <a:gridCol w="406400">
                  <a:extLst>
                    <a:ext uri="{9D8B030D-6E8A-4147-A177-3AD203B41FA5}">
                      <a16:colId xmlns:a16="http://schemas.microsoft.com/office/drawing/2014/main" val="2007751506"/>
                    </a:ext>
                  </a:extLst>
                </a:gridCol>
                <a:gridCol w="406400">
                  <a:extLst>
                    <a:ext uri="{9D8B030D-6E8A-4147-A177-3AD203B41FA5}">
                      <a16:colId xmlns:a16="http://schemas.microsoft.com/office/drawing/2014/main" val="415799615"/>
                    </a:ext>
                  </a:extLst>
                </a:gridCol>
                <a:gridCol w="406400">
                  <a:extLst>
                    <a:ext uri="{9D8B030D-6E8A-4147-A177-3AD203B41FA5}">
                      <a16:colId xmlns:a16="http://schemas.microsoft.com/office/drawing/2014/main" val="2803960077"/>
                    </a:ext>
                  </a:extLst>
                </a:gridCol>
                <a:gridCol w="406400">
                  <a:extLst>
                    <a:ext uri="{9D8B030D-6E8A-4147-A177-3AD203B41FA5}">
                      <a16:colId xmlns:a16="http://schemas.microsoft.com/office/drawing/2014/main" val="1188793447"/>
                    </a:ext>
                  </a:extLst>
                </a:gridCol>
                <a:gridCol w="406400">
                  <a:extLst>
                    <a:ext uri="{9D8B030D-6E8A-4147-A177-3AD203B41FA5}">
                      <a16:colId xmlns:a16="http://schemas.microsoft.com/office/drawing/2014/main" val="3242040971"/>
                    </a:ext>
                  </a:extLst>
                </a:gridCol>
                <a:gridCol w="406400">
                  <a:extLst>
                    <a:ext uri="{9D8B030D-6E8A-4147-A177-3AD203B41FA5}">
                      <a16:colId xmlns:a16="http://schemas.microsoft.com/office/drawing/2014/main" val="2852404897"/>
                    </a:ext>
                  </a:extLst>
                </a:gridCol>
                <a:gridCol w="406400">
                  <a:extLst>
                    <a:ext uri="{9D8B030D-6E8A-4147-A177-3AD203B41FA5}">
                      <a16:colId xmlns:a16="http://schemas.microsoft.com/office/drawing/2014/main" val="2217488754"/>
                    </a:ext>
                  </a:extLst>
                </a:gridCol>
                <a:gridCol w="406400">
                  <a:extLst>
                    <a:ext uri="{9D8B030D-6E8A-4147-A177-3AD203B41FA5}">
                      <a16:colId xmlns:a16="http://schemas.microsoft.com/office/drawing/2014/main" val="273618754"/>
                    </a:ext>
                  </a:extLst>
                </a:gridCol>
                <a:gridCol w="406400">
                  <a:extLst>
                    <a:ext uri="{9D8B030D-6E8A-4147-A177-3AD203B41FA5}">
                      <a16:colId xmlns:a16="http://schemas.microsoft.com/office/drawing/2014/main" val="3841775218"/>
                    </a:ext>
                  </a:extLst>
                </a:gridCol>
                <a:gridCol w="406400">
                  <a:extLst>
                    <a:ext uri="{9D8B030D-6E8A-4147-A177-3AD203B41FA5}">
                      <a16:colId xmlns:a16="http://schemas.microsoft.com/office/drawing/2014/main" val="1119019585"/>
                    </a:ext>
                  </a:extLst>
                </a:gridCol>
              </a:tblGrid>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827348715"/>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696111057"/>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127808290"/>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757772141"/>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3261926781"/>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879729362"/>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38383704"/>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580502767"/>
                  </a:ext>
                </a:extLst>
              </a:tr>
              <a:tr h="264160">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874277066"/>
                  </a:ext>
                </a:extLst>
              </a:tr>
              <a:tr h="0">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369902834"/>
                  </a:ext>
                </a:extLst>
              </a:tr>
            </a:tbl>
          </a:graphicData>
        </a:graphic>
      </p:graphicFrame>
      <p:cxnSp>
        <p:nvCxnSpPr>
          <p:cNvPr id="10" name="Straight Connector 9">
            <a:extLst>
              <a:ext uri="{FF2B5EF4-FFF2-40B4-BE49-F238E27FC236}">
                <a16:creationId xmlns:a16="http://schemas.microsoft.com/office/drawing/2014/main" id="{8D34AB00-9A25-9940-A02E-A428A60DB98A}"/>
              </a:ext>
            </a:extLst>
          </p:cNvPr>
          <p:cNvCxnSpPr/>
          <p:nvPr/>
        </p:nvCxnSpPr>
        <p:spPr>
          <a:xfrm>
            <a:off x="1042705" y="1315989"/>
            <a:ext cx="0" cy="3657600"/>
          </a:xfrm>
          <a:prstGeom prst="line">
            <a:avLst/>
          </a:prstGeom>
          <a:ln w="28575"/>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376B96C2-59C6-0A43-8FD4-93E2EF0F04DA}"/>
              </a:ext>
            </a:extLst>
          </p:cNvPr>
          <p:cNvCxnSpPr>
            <a:cxnSpLocks/>
          </p:cNvCxnSpPr>
          <p:nvPr/>
        </p:nvCxnSpPr>
        <p:spPr>
          <a:xfrm flipH="1">
            <a:off x="1042705" y="4973589"/>
            <a:ext cx="4064000" cy="0"/>
          </a:xfrm>
          <a:prstGeom prst="line">
            <a:avLst/>
          </a:prstGeom>
          <a:ln w="28575"/>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896F68A8-52A2-8B43-A1D0-DFA7966B2554}"/>
              </a:ext>
            </a:extLst>
          </p:cNvPr>
          <p:cNvSpPr txBox="1"/>
          <p:nvPr/>
        </p:nvSpPr>
        <p:spPr>
          <a:xfrm>
            <a:off x="741018" y="4814324"/>
            <a:ext cx="301686" cy="369332"/>
          </a:xfrm>
          <a:prstGeom prst="rect">
            <a:avLst/>
          </a:prstGeom>
          <a:noFill/>
        </p:spPr>
        <p:txBody>
          <a:bodyPr wrap="none" rtlCol="0">
            <a:spAutoFit/>
          </a:bodyPr>
          <a:lstStyle/>
          <a:p>
            <a:r>
              <a:rPr lang="en-US" dirty="0"/>
              <a:t>0</a:t>
            </a:r>
          </a:p>
        </p:txBody>
      </p:sp>
      <p:sp>
        <p:nvSpPr>
          <p:cNvPr id="15" name="TextBox 14">
            <a:extLst>
              <a:ext uri="{FF2B5EF4-FFF2-40B4-BE49-F238E27FC236}">
                <a16:creationId xmlns:a16="http://schemas.microsoft.com/office/drawing/2014/main" id="{7F2D829F-28E8-D049-9353-015F55BEC898}"/>
              </a:ext>
            </a:extLst>
          </p:cNvPr>
          <p:cNvSpPr txBox="1"/>
          <p:nvPr/>
        </p:nvSpPr>
        <p:spPr>
          <a:xfrm>
            <a:off x="1297921" y="4998990"/>
            <a:ext cx="301686" cy="369332"/>
          </a:xfrm>
          <a:prstGeom prst="rect">
            <a:avLst/>
          </a:prstGeom>
          <a:noFill/>
        </p:spPr>
        <p:txBody>
          <a:bodyPr wrap="none" rtlCol="0">
            <a:spAutoFit/>
          </a:bodyPr>
          <a:lstStyle/>
          <a:p>
            <a:r>
              <a:rPr lang="en-US" dirty="0"/>
              <a:t>1</a:t>
            </a:r>
          </a:p>
        </p:txBody>
      </p:sp>
      <p:sp>
        <p:nvSpPr>
          <p:cNvPr id="16" name="TextBox 15">
            <a:extLst>
              <a:ext uri="{FF2B5EF4-FFF2-40B4-BE49-F238E27FC236}">
                <a16:creationId xmlns:a16="http://schemas.microsoft.com/office/drawing/2014/main" id="{6296867F-C6B1-1148-8B2C-14D4631E5656}"/>
              </a:ext>
            </a:extLst>
          </p:cNvPr>
          <p:cNvSpPr txBox="1"/>
          <p:nvPr/>
        </p:nvSpPr>
        <p:spPr>
          <a:xfrm>
            <a:off x="741018" y="4419592"/>
            <a:ext cx="301686" cy="369332"/>
          </a:xfrm>
          <a:prstGeom prst="rect">
            <a:avLst/>
          </a:prstGeom>
          <a:noFill/>
        </p:spPr>
        <p:txBody>
          <a:bodyPr wrap="none" rtlCol="0">
            <a:spAutoFit/>
          </a:bodyPr>
          <a:lstStyle/>
          <a:p>
            <a:r>
              <a:rPr lang="en-US" dirty="0"/>
              <a:t>1</a:t>
            </a:r>
          </a:p>
        </p:txBody>
      </p:sp>
      <p:sp>
        <p:nvSpPr>
          <p:cNvPr id="17" name="TextBox 16">
            <a:extLst>
              <a:ext uri="{FF2B5EF4-FFF2-40B4-BE49-F238E27FC236}">
                <a16:creationId xmlns:a16="http://schemas.microsoft.com/office/drawing/2014/main" id="{6AC5216C-DBE9-B944-AAE4-2052E30751FD}"/>
              </a:ext>
            </a:extLst>
          </p:cNvPr>
          <p:cNvSpPr txBox="1"/>
          <p:nvPr/>
        </p:nvSpPr>
        <p:spPr>
          <a:xfrm>
            <a:off x="741018" y="4048163"/>
            <a:ext cx="301686" cy="369332"/>
          </a:xfrm>
          <a:prstGeom prst="rect">
            <a:avLst/>
          </a:prstGeom>
          <a:noFill/>
        </p:spPr>
        <p:txBody>
          <a:bodyPr wrap="none" rtlCol="0">
            <a:spAutoFit/>
          </a:bodyPr>
          <a:lstStyle/>
          <a:p>
            <a:r>
              <a:rPr lang="en-US" dirty="0"/>
              <a:t>2</a:t>
            </a:r>
          </a:p>
        </p:txBody>
      </p:sp>
      <p:sp>
        <p:nvSpPr>
          <p:cNvPr id="18" name="TextBox 17">
            <a:extLst>
              <a:ext uri="{FF2B5EF4-FFF2-40B4-BE49-F238E27FC236}">
                <a16:creationId xmlns:a16="http://schemas.microsoft.com/office/drawing/2014/main" id="{D41729A8-8A9C-2542-8165-55A49100EB6E}"/>
              </a:ext>
            </a:extLst>
          </p:cNvPr>
          <p:cNvSpPr txBox="1"/>
          <p:nvPr/>
        </p:nvSpPr>
        <p:spPr>
          <a:xfrm>
            <a:off x="741018" y="3672890"/>
            <a:ext cx="301686" cy="369332"/>
          </a:xfrm>
          <a:prstGeom prst="rect">
            <a:avLst/>
          </a:prstGeom>
          <a:noFill/>
        </p:spPr>
        <p:txBody>
          <a:bodyPr wrap="none" rtlCol="0">
            <a:spAutoFit/>
          </a:bodyPr>
          <a:lstStyle/>
          <a:p>
            <a:r>
              <a:rPr lang="en-US" dirty="0"/>
              <a:t>3</a:t>
            </a:r>
          </a:p>
        </p:txBody>
      </p:sp>
      <p:sp>
        <p:nvSpPr>
          <p:cNvPr id="19" name="TextBox 18">
            <a:extLst>
              <a:ext uri="{FF2B5EF4-FFF2-40B4-BE49-F238E27FC236}">
                <a16:creationId xmlns:a16="http://schemas.microsoft.com/office/drawing/2014/main" id="{91942D2E-031F-3144-B7A0-473890669BFD}"/>
              </a:ext>
            </a:extLst>
          </p:cNvPr>
          <p:cNvSpPr txBox="1"/>
          <p:nvPr/>
        </p:nvSpPr>
        <p:spPr>
          <a:xfrm>
            <a:off x="741018" y="3308173"/>
            <a:ext cx="301686" cy="369332"/>
          </a:xfrm>
          <a:prstGeom prst="rect">
            <a:avLst/>
          </a:prstGeom>
          <a:noFill/>
        </p:spPr>
        <p:txBody>
          <a:bodyPr wrap="none" rtlCol="0">
            <a:spAutoFit/>
          </a:bodyPr>
          <a:lstStyle/>
          <a:p>
            <a:r>
              <a:rPr lang="en-US" dirty="0"/>
              <a:t>4</a:t>
            </a:r>
          </a:p>
        </p:txBody>
      </p:sp>
      <p:sp>
        <p:nvSpPr>
          <p:cNvPr id="20" name="TextBox 19">
            <a:extLst>
              <a:ext uri="{FF2B5EF4-FFF2-40B4-BE49-F238E27FC236}">
                <a16:creationId xmlns:a16="http://schemas.microsoft.com/office/drawing/2014/main" id="{690A567C-E28A-804C-A2F6-DF4A26B601AF}"/>
              </a:ext>
            </a:extLst>
          </p:cNvPr>
          <p:cNvSpPr txBox="1"/>
          <p:nvPr/>
        </p:nvSpPr>
        <p:spPr>
          <a:xfrm>
            <a:off x="741018" y="2945553"/>
            <a:ext cx="301686" cy="369332"/>
          </a:xfrm>
          <a:prstGeom prst="rect">
            <a:avLst/>
          </a:prstGeom>
          <a:noFill/>
        </p:spPr>
        <p:txBody>
          <a:bodyPr wrap="none" rtlCol="0">
            <a:spAutoFit/>
          </a:bodyPr>
          <a:lstStyle/>
          <a:p>
            <a:r>
              <a:rPr lang="en-US" dirty="0"/>
              <a:t>5</a:t>
            </a:r>
          </a:p>
        </p:txBody>
      </p:sp>
      <p:sp>
        <p:nvSpPr>
          <p:cNvPr id="21" name="TextBox 20">
            <a:extLst>
              <a:ext uri="{FF2B5EF4-FFF2-40B4-BE49-F238E27FC236}">
                <a16:creationId xmlns:a16="http://schemas.microsoft.com/office/drawing/2014/main" id="{57005921-4B00-114F-BF08-014221FD681A}"/>
              </a:ext>
            </a:extLst>
          </p:cNvPr>
          <p:cNvSpPr txBox="1"/>
          <p:nvPr/>
        </p:nvSpPr>
        <p:spPr>
          <a:xfrm>
            <a:off x="741018" y="2587124"/>
            <a:ext cx="301686" cy="369332"/>
          </a:xfrm>
          <a:prstGeom prst="rect">
            <a:avLst/>
          </a:prstGeom>
          <a:noFill/>
        </p:spPr>
        <p:txBody>
          <a:bodyPr wrap="none" rtlCol="0">
            <a:spAutoFit/>
          </a:bodyPr>
          <a:lstStyle/>
          <a:p>
            <a:r>
              <a:rPr lang="en-US" dirty="0"/>
              <a:t>6</a:t>
            </a:r>
          </a:p>
        </p:txBody>
      </p:sp>
      <p:sp>
        <p:nvSpPr>
          <p:cNvPr id="22" name="TextBox 21">
            <a:extLst>
              <a:ext uri="{FF2B5EF4-FFF2-40B4-BE49-F238E27FC236}">
                <a16:creationId xmlns:a16="http://schemas.microsoft.com/office/drawing/2014/main" id="{ABCB0AAF-670C-E643-B123-7F7CE9302D69}"/>
              </a:ext>
            </a:extLst>
          </p:cNvPr>
          <p:cNvSpPr txBox="1"/>
          <p:nvPr/>
        </p:nvSpPr>
        <p:spPr>
          <a:xfrm>
            <a:off x="741018" y="2221460"/>
            <a:ext cx="301686" cy="369332"/>
          </a:xfrm>
          <a:prstGeom prst="rect">
            <a:avLst/>
          </a:prstGeom>
          <a:noFill/>
        </p:spPr>
        <p:txBody>
          <a:bodyPr wrap="none" rtlCol="0">
            <a:spAutoFit/>
          </a:bodyPr>
          <a:lstStyle/>
          <a:p>
            <a:r>
              <a:rPr lang="en-US" dirty="0"/>
              <a:t>7</a:t>
            </a:r>
          </a:p>
        </p:txBody>
      </p:sp>
      <p:sp>
        <p:nvSpPr>
          <p:cNvPr id="23" name="TextBox 22">
            <a:extLst>
              <a:ext uri="{FF2B5EF4-FFF2-40B4-BE49-F238E27FC236}">
                <a16:creationId xmlns:a16="http://schemas.microsoft.com/office/drawing/2014/main" id="{911F9AB0-11B0-8641-9ECD-FB4A6191EC21}"/>
              </a:ext>
            </a:extLst>
          </p:cNvPr>
          <p:cNvSpPr txBox="1"/>
          <p:nvPr/>
        </p:nvSpPr>
        <p:spPr>
          <a:xfrm>
            <a:off x="741018" y="1848258"/>
            <a:ext cx="301686" cy="369332"/>
          </a:xfrm>
          <a:prstGeom prst="rect">
            <a:avLst/>
          </a:prstGeom>
          <a:noFill/>
        </p:spPr>
        <p:txBody>
          <a:bodyPr wrap="none" rtlCol="0">
            <a:spAutoFit/>
          </a:bodyPr>
          <a:lstStyle/>
          <a:p>
            <a:r>
              <a:rPr lang="en-US" dirty="0"/>
              <a:t>8</a:t>
            </a:r>
          </a:p>
        </p:txBody>
      </p:sp>
      <p:sp>
        <p:nvSpPr>
          <p:cNvPr id="24" name="TextBox 23">
            <a:extLst>
              <a:ext uri="{FF2B5EF4-FFF2-40B4-BE49-F238E27FC236}">
                <a16:creationId xmlns:a16="http://schemas.microsoft.com/office/drawing/2014/main" id="{E09CF9E5-2C7E-8F40-BCDF-6D4018FD0EC1}"/>
              </a:ext>
            </a:extLst>
          </p:cNvPr>
          <p:cNvSpPr txBox="1"/>
          <p:nvPr/>
        </p:nvSpPr>
        <p:spPr>
          <a:xfrm>
            <a:off x="741018" y="1508207"/>
            <a:ext cx="301686" cy="369332"/>
          </a:xfrm>
          <a:prstGeom prst="rect">
            <a:avLst/>
          </a:prstGeom>
          <a:noFill/>
        </p:spPr>
        <p:txBody>
          <a:bodyPr wrap="none" rtlCol="0">
            <a:spAutoFit/>
          </a:bodyPr>
          <a:lstStyle/>
          <a:p>
            <a:r>
              <a:rPr lang="en-US" dirty="0"/>
              <a:t>9</a:t>
            </a:r>
          </a:p>
        </p:txBody>
      </p:sp>
      <p:sp>
        <p:nvSpPr>
          <p:cNvPr id="25" name="TextBox 24">
            <a:extLst>
              <a:ext uri="{FF2B5EF4-FFF2-40B4-BE49-F238E27FC236}">
                <a16:creationId xmlns:a16="http://schemas.microsoft.com/office/drawing/2014/main" id="{4A13F1F7-B87D-B14A-8086-E2733385C39A}"/>
              </a:ext>
            </a:extLst>
          </p:cNvPr>
          <p:cNvSpPr txBox="1"/>
          <p:nvPr/>
        </p:nvSpPr>
        <p:spPr>
          <a:xfrm>
            <a:off x="682509" y="1137473"/>
            <a:ext cx="418704" cy="369332"/>
          </a:xfrm>
          <a:prstGeom prst="rect">
            <a:avLst/>
          </a:prstGeom>
          <a:noFill/>
        </p:spPr>
        <p:txBody>
          <a:bodyPr wrap="none" rtlCol="0">
            <a:spAutoFit/>
          </a:bodyPr>
          <a:lstStyle/>
          <a:p>
            <a:r>
              <a:rPr lang="en-US" dirty="0"/>
              <a:t>10</a:t>
            </a:r>
          </a:p>
        </p:txBody>
      </p:sp>
      <p:sp>
        <p:nvSpPr>
          <p:cNvPr id="26" name="TextBox 25">
            <a:extLst>
              <a:ext uri="{FF2B5EF4-FFF2-40B4-BE49-F238E27FC236}">
                <a16:creationId xmlns:a16="http://schemas.microsoft.com/office/drawing/2014/main" id="{B593E810-3708-CD4E-8AFF-E519960E723A}"/>
              </a:ext>
            </a:extLst>
          </p:cNvPr>
          <p:cNvSpPr txBox="1"/>
          <p:nvPr/>
        </p:nvSpPr>
        <p:spPr>
          <a:xfrm>
            <a:off x="1703981" y="4998990"/>
            <a:ext cx="301686" cy="369332"/>
          </a:xfrm>
          <a:prstGeom prst="rect">
            <a:avLst/>
          </a:prstGeom>
          <a:noFill/>
        </p:spPr>
        <p:txBody>
          <a:bodyPr wrap="none" rtlCol="0">
            <a:spAutoFit/>
          </a:bodyPr>
          <a:lstStyle/>
          <a:p>
            <a:r>
              <a:rPr lang="en-US" dirty="0"/>
              <a:t>2</a:t>
            </a:r>
          </a:p>
        </p:txBody>
      </p:sp>
      <p:sp>
        <p:nvSpPr>
          <p:cNvPr id="27" name="TextBox 26">
            <a:extLst>
              <a:ext uri="{FF2B5EF4-FFF2-40B4-BE49-F238E27FC236}">
                <a16:creationId xmlns:a16="http://schemas.microsoft.com/office/drawing/2014/main" id="{A7AD4B9A-0D09-AD44-BA01-C1BD1BB42DCC}"/>
              </a:ext>
            </a:extLst>
          </p:cNvPr>
          <p:cNvSpPr txBox="1"/>
          <p:nvPr/>
        </p:nvSpPr>
        <p:spPr>
          <a:xfrm>
            <a:off x="2110041" y="4998990"/>
            <a:ext cx="301686" cy="369332"/>
          </a:xfrm>
          <a:prstGeom prst="rect">
            <a:avLst/>
          </a:prstGeom>
          <a:noFill/>
        </p:spPr>
        <p:txBody>
          <a:bodyPr wrap="none" rtlCol="0">
            <a:spAutoFit/>
          </a:bodyPr>
          <a:lstStyle/>
          <a:p>
            <a:r>
              <a:rPr lang="en-US" dirty="0"/>
              <a:t>3</a:t>
            </a:r>
          </a:p>
        </p:txBody>
      </p:sp>
      <p:sp>
        <p:nvSpPr>
          <p:cNvPr id="28" name="TextBox 27">
            <a:extLst>
              <a:ext uri="{FF2B5EF4-FFF2-40B4-BE49-F238E27FC236}">
                <a16:creationId xmlns:a16="http://schemas.microsoft.com/office/drawing/2014/main" id="{6182306D-5F50-B046-8BB0-83F70FF20F02}"/>
              </a:ext>
            </a:extLst>
          </p:cNvPr>
          <p:cNvSpPr txBox="1"/>
          <p:nvPr/>
        </p:nvSpPr>
        <p:spPr>
          <a:xfrm>
            <a:off x="2516101" y="4998990"/>
            <a:ext cx="301686" cy="369332"/>
          </a:xfrm>
          <a:prstGeom prst="rect">
            <a:avLst/>
          </a:prstGeom>
          <a:noFill/>
        </p:spPr>
        <p:txBody>
          <a:bodyPr wrap="none" rtlCol="0">
            <a:spAutoFit/>
          </a:bodyPr>
          <a:lstStyle/>
          <a:p>
            <a:r>
              <a:rPr lang="en-US" dirty="0"/>
              <a:t>4</a:t>
            </a:r>
          </a:p>
        </p:txBody>
      </p:sp>
      <p:sp>
        <p:nvSpPr>
          <p:cNvPr id="29" name="TextBox 28">
            <a:extLst>
              <a:ext uri="{FF2B5EF4-FFF2-40B4-BE49-F238E27FC236}">
                <a16:creationId xmlns:a16="http://schemas.microsoft.com/office/drawing/2014/main" id="{9A7490E5-760E-684D-AA4A-D01DF29C2F5F}"/>
              </a:ext>
            </a:extLst>
          </p:cNvPr>
          <p:cNvSpPr txBox="1"/>
          <p:nvPr/>
        </p:nvSpPr>
        <p:spPr>
          <a:xfrm>
            <a:off x="2923862" y="4998990"/>
            <a:ext cx="301686" cy="369332"/>
          </a:xfrm>
          <a:prstGeom prst="rect">
            <a:avLst/>
          </a:prstGeom>
          <a:noFill/>
        </p:spPr>
        <p:txBody>
          <a:bodyPr wrap="none" rtlCol="0">
            <a:spAutoFit/>
          </a:bodyPr>
          <a:lstStyle/>
          <a:p>
            <a:r>
              <a:rPr lang="en-US" dirty="0"/>
              <a:t>5</a:t>
            </a:r>
          </a:p>
        </p:txBody>
      </p:sp>
      <p:sp>
        <p:nvSpPr>
          <p:cNvPr id="30" name="TextBox 29">
            <a:extLst>
              <a:ext uri="{FF2B5EF4-FFF2-40B4-BE49-F238E27FC236}">
                <a16:creationId xmlns:a16="http://schemas.microsoft.com/office/drawing/2014/main" id="{798EE7BE-874A-6245-A723-B29C1F295FE1}"/>
              </a:ext>
            </a:extLst>
          </p:cNvPr>
          <p:cNvSpPr txBox="1"/>
          <p:nvPr/>
        </p:nvSpPr>
        <p:spPr>
          <a:xfrm>
            <a:off x="3331623" y="4997767"/>
            <a:ext cx="301686" cy="369332"/>
          </a:xfrm>
          <a:prstGeom prst="rect">
            <a:avLst/>
          </a:prstGeom>
          <a:noFill/>
        </p:spPr>
        <p:txBody>
          <a:bodyPr wrap="none" rtlCol="0">
            <a:spAutoFit/>
          </a:bodyPr>
          <a:lstStyle/>
          <a:p>
            <a:r>
              <a:rPr lang="en-US" dirty="0"/>
              <a:t>6</a:t>
            </a:r>
          </a:p>
        </p:txBody>
      </p:sp>
      <p:sp>
        <p:nvSpPr>
          <p:cNvPr id="31" name="TextBox 30">
            <a:extLst>
              <a:ext uri="{FF2B5EF4-FFF2-40B4-BE49-F238E27FC236}">
                <a16:creationId xmlns:a16="http://schemas.microsoft.com/office/drawing/2014/main" id="{B5A65751-E8CA-D841-B7FC-9BBAE769817D}"/>
              </a:ext>
            </a:extLst>
          </p:cNvPr>
          <p:cNvSpPr txBox="1"/>
          <p:nvPr/>
        </p:nvSpPr>
        <p:spPr>
          <a:xfrm>
            <a:off x="3737683" y="4997767"/>
            <a:ext cx="301686" cy="369332"/>
          </a:xfrm>
          <a:prstGeom prst="rect">
            <a:avLst/>
          </a:prstGeom>
          <a:noFill/>
        </p:spPr>
        <p:txBody>
          <a:bodyPr wrap="none" rtlCol="0">
            <a:spAutoFit/>
          </a:bodyPr>
          <a:lstStyle/>
          <a:p>
            <a:r>
              <a:rPr lang="en-US" dirty="0"/>
              <a:t>7</a:t>
            </a:r>
          </a:p>
        </p:txBody>
      </p:sp>
      <p:sp>
        <p:nvSpPr>
          <p:cNvPr id="32" name="TextBox 31">
            <a:extLst>
              <a:ext uri="{FF2B5EF4-FFF2-40B4-BE49-F238E27FC236}">
                <a16:creationId xmlns:a16="http://schemas.microsoft.com/office/drawing/2014/main" id="{20B33FAA-3352-CD46-9008-4693E4F98EB4}"/>
              </a:ext>
            </a:extLst>
          </p:cNvPr>
          <p:cNvSpPr txBox="1"/>
          <p:nvPr/>
        </p:nvSpPr>
        <p:spPr>
          <a:xfrm>
            <a:off x="4143743" y="4997767"/>
            <a:ext cx="301686" cy="369332"/>
          </a:xfrm>
          <a:prstGeom prst="rect">
            <a:avLst/>
          </a:prstGeom>
          <a:noFill/>
        </p:spPr>
        <p:txBody>
          <a:bodyPr wrap="none" rtlCol="0">
            <a:spAutoFit/>
          </a:bodyPr>
          <a:lstStyle/>
          <a:p>
            <a:r>
              <a:rPr lang="en-US" dirty="0"/>
              <a:t>8</a:t>
            </a:r>
          </a:p>
        </p:txBody>
      </p:sp>
      <p:sp>
        <p:nvSpPr>
          <p:cNvPr id="33" name="TextBox 32">
            <a:extLst>
              <a:ext uri="{FF2B5EF4-FFF2-40B4-BE49-F238E27FC236}">
                <a16:creationId xmlns:a16="http://schemas.microsoft.com/office/drawing/2014/main" id="{6B25F877-F5D3-C34B-A3F8-8DAAE5E1B6DE}"/>
              </a:ext>
            </a:extLst>
          </p:cNvPr>
          <p:cNvSpPr txBox="1"/>
          <p:nvPr/>
        </p:nvSpPr>
        <p:spPr>
          <a:xfrm>
            <a:off x="4549803" y="4997767"/>
            <a:ext cx="301686" cy="369332"/>
          </a:xfrm>
          <a:prstGeom prst="rect">
            <a:avLst/>
          </a:prstGeom>
          <a:noFill/>
        </p:spPr>
        <p:txBody>
          <a:bodyPr wrap="none" rtlCol="0">
            <a:spAutoFit/>
          </a:bodyPr>
          <a:lstStyle/>
          <a:p>
            <a:r>
              <a:rPr lang="en-US" dirty="0"/>
              <a:t>9</a:t>
            </a:r>
          </a:p>
        </p:txBody>
      </p:sp>
      <p:sp>
        <p:nvSpPr>
          <p:cNvPr id="34" name="TextBox 33">
            <a:extLst>
              <a:ext uri="{FF2B5EF4-FFF2-40B4-BE49-F238E27FC236}">
                <a16:creationId xmlns:a16="http://schemas.microsoft.com/office/drawing/2014/main" id="{23CA235C-A262-DD45-9D40-3D76B9144544}"/>
              </a:ext>
            </a:extLst>
          </p:cNvPr>
          <p:cNvSpPr txBox="1"/>
          <p:nvPr/>
        </p:nvSpPr>
        <p:spPr>
          <a:xfrm>
            <a:off x="4897353" y="4997767"/>
            <a:ext cx="418704" cy="369332"/>
          </a:xfrm>
          <a:prstGeom prst="rect">
            <a:avLst/>
          </a:prstGeom>
          <a:noFill/>
        </p:spPr>
        <p:txBody>
          <a:bodyPr wrap="none" rtlCol="0">
            <a:spAutoFit/>
          </a:bodyPr>
          <a:lstStyle/>
          <a:p>
            <a:r>
              <a:rPr lang="en-US" dirty="0"/>
              <a:t>10</a:t>
            </a:r>
          </a:p>
        </p:txBody>
      </p:sp>
      <p:pic>
        <p:nvPicPr>
          <p:cNvPr id="35" name="Picture 34">
            <a:extLst>
              <a:ext uri="{FF2B5EF4-FFF2-40B4-BE49-F238E27FC236}">
                <a16:creationId xmlns:a16="http://schemas.microsoft.com/office/drawing/2014/main" id="{BE12BD5F-3D2E-0240-A31A-0F2AB29A44E4}"/>
              </a:ext>
            </a:extLst>
          </p:cNvPr>
          <p:cNvPicPr>
            <a:picLocks noChangeAspect="1"/>
          </p:cNvPicPr>
          <p:nvPr/>
        </p:nvPicPr>
        <p:blipFill>
          <a:blip r:embed="rId4"/>
          <a:stretch>
            <a:fillRect/>
          </a:stretch>
        </p:blipFill>
        <p:spPr>
          <a:xfrm>
            <a:off x="6708151" y="1010999"/>
            <a:ext cx="4737100" cy="4356100"/>
          </a:xfrm>
          <a:prstGeom prst="rect">
            <a:avLst/>
          </a:prstGeom>
        </p:spPr>
      </p:pic>
      <p:sp>
        <p:nvSpPr>
          <p:cNvPr id="36" name="Triangle 35">
            <a:extLst>
              <a:ext uri="{FF2B5EF4-FFF2-40B4-BE49-F238E27FC236}">
                <a16:creationId xmlns:a16="http://schemas.microsoft.com/office/drawing/2014/main" id="{D424D7E2-12D6-4E49-9C5F-19B7F94F5A46}"/>
              </a:ext>
            </a:extLst>
          </p:cNvPr>
          <p:cNvSpPr/>
          <p:nvPr/>
        </p:nvSpPr>
        <p:spPr>
          <a:xfrm>
            <a:off x="2264744" y="2044548"/>
            <a:ext cx="2380025" cy="2260543"/>
          </a:xfrm>
          <a:prstGeom prst="triangle">
            <a:avLst>
              <a:gd name="adj" fmla="val 49900"/>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338FB80-306A-6B45-BACD-0EC78017FD53}"/>
              </a:ext>
            </a:extLst>
          </p:cNvPr>
          <p:cNvSpPr/>
          <p:nvPr/>
        </p:nvSpPr>
        <p:spPr>
          <a:xfrm>
            <a:off x="7534611" y="3414075"/>
            <a:ext cx="2024743" cy="1094015"/>
          </a:xfrm>
          <a:prstGeom prst="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56B1B879-E081-0447-A807-AD47F84BFD2A}"/>
              </a:ext>
            </a:extLst>
          </p:cNvPr>
          <p:cNvSpPr txBox="1"/>
          <p:nvPr/>
        </p:nvSpPr>
        <p:spPr>
          <a:xfrm>
            <a:off x="5196128" y="4788923"/>
            <a:ext cx="284052" cy="369332"/>
          </a:xfrm>
          <a:prstGeom prst="rect">
            <a:avLst/>
          </a:prstGeom>
          <a:noFill/>
        </p:spPr>
        <p:txBody>
          <a:bodyPr wrap="none" rtlCol="0">
            <a:spAutoFit/>
          </a:bodyPr>
          <a:lstStyle/>
          <a:p>
            <a:r>
              <a:rPr lang="en-US" dirty="0"/>
              <a:t>x</a:t>
            </a:r>
          </a:p>
        </p:txBody>
      </p:sp>
      <p:sp>
        <p:nvSpPr>
          <p:cNvPr id="39" name="TextBox 38">
            <a:extLst>
              <a:ext uri="{FF2B5EF4-FFF2-40B4-BE49-F238E27FC236}">
                <a16:creationId xmlns:a16="http://schemas.microsoft.com/office/drawing/2014/main" id="{ACD19F6C-871B-C549-8874-FD12552C932C}"/>
              </a:ext>
            </a:extLst>
          </p:cNvPr>
          <p:cNvSpPr txBox="1"/>
          <p:nvPr/>
        </p:nvSpPr>
        <p:spPr>
          <a:xfrm>
            <a:off x="898273" y="906984"/>
            <a:ext cx="288862" cy="369332"/>
          </a:xfrm>
          <a:prstGeom prst="rect">
            <a:avLst/>
          </a:prstGeom>
          <a:noFill/>
        </p:spPr>
        <p:txBody>
          <a:bodyPr wrap="none" rtlCol="0">
            <a:spAutoFit/>
          </a:bodyPr>
          <a:lstStyle/>
          <a:p>
            <a:r>
              <a:rPr lang="en-US" dirty="0"/>
              <a:t>y</a:t>
            </a:r>
          </a:p>
        </p:txBody>
      </p:sp>
      <p:sp>
        <p:nvSpPr>
          <p:cNvPr id="40" name="TextBox 39">
            <a:extLst>
              <a:ext uri="{FF2B5EF4-FFF2-40B4-BE49-F238E27FC236}">
                <a16:creationId xmlns:a16="http://schemas.microsoft.com/office/drawing/2014/main" id="{65B90869-389C-4D46-835A-35571BB4F23B}"/>
              </a:ext>
            </a:extLst>
          </p:cNvPr>
          <p:cNvSpPr txBox="1"/>
          <p:nvPr/>
        </p:nvSpPr>
        <p:spPr>
          <a:xfrm>
            <a:off x="11274047" y="4649785"/>
            <a:ext cx="284052" cy="369332"/>
          </a:xfrm>
          <a:prstGeom prst="rect">
            <a:avLst/>
          </a:prstGeom>
          <a:noFill/>
        </p:spPr>
        <p:txBody>
          <a:bodyPr wrap="none" rtlCol="0">
            <a:spAutoFit/>
          </a:bodyPr>
          <a:lstStyle/>
          <a:p>
            <a:r>
              <a:rPr lang="en-US" dirty="0"/>
              <a:t>x</a:t>
            </a:r>
          </a:p>
        </p:txBody>
      </p:sp>
      <p:sp>
        <p:nvSpPr>
          <p:cNvPr id="41" name="TextBox 40">
            <a:extLst>
              <a:ext uri="{FF2B5EF4-FFF2-40B4-BE49-F238E27FC236}">
                <a16:creationId xmlns:a16="http://schemas.microsoft.com/office/drawing/2014/main" id="{C0B777D8-DD11-FC4A-B829-202CC9F927A3}"/>
              </a:ext>
            </a:extLst>
          </p:cNvPr>
          <p:cNvSpPr txBox="1"/>
          <p:nvPr/>
        </p:nvSpPr>
        <p:spPr>
          <a:xfrm>
            <a:off x="6976192" y="706060"/>
            <a:ext cx="288862" cy="369332"/>
          </a:xfrm>
          <a:prstGeom prst="rect">
            <a:avLst/>
          </a:prstGeom>
          <a:noFill/>
        </p:spPr>
        <p:txBody>
          <a:bodyPr wrap="none" rtlCol="0">
            <a:spAutoFit/>
          </a:bodyPr>
          <a:lstStyle/>
          <a:p>
            <a:r>
              <a:rPr lang="en-US" dirty="0"/>
              <a:t>y</a:t>
            </a:r>
          </a:p>
        </p:txBody>
      </p:sp>
      <p:sp>
        <p:nvSpPr>
          <p:cNvPr id="42" name="Oval 41">
            <a:extLst>
              <a:ext uri="{FF2B5EF4-FFF2-40B4-BE49-F238E27FC236}">
                <a16:creationId xmlns:a16="http://schemas.microsoft.com/office/drawing/2014/main" id="{0109A171-3B5A-8441-A9A9-91ED96069F8D}"/>
              </a:ext>
            </a:extLst>
          </p:cNvPr>
          <p:cNvSpPr/>
          <p:nvPr/>
        </p:nvSpPr>
        <p:spPr>
          <a:xfrm>
            <a:off x="3449365" y="2001257"/>
            <a:ext cx="67560" cy="5734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03C7FE7C-3581-9741-B730-95AFB15EF7D8}"/>
              </a:ext>
            </a:extLst>
          </p:cNvPr>
          <p:cNvSpPr/>
          <p:nvPr/>
        </p:nvSpPr>
        <p:spPr>
          <a:xfrm>
            <a:off x="4625302" y="4243173"/>
            <a:ext cx="67560" cy="5734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BB9506B5-3D8E-E248-BDC5-560628E39480}"/>
              </a:ext>
            </a:extLst>
          </p:cNvPr>
          <p:cNvSpPr/>
          <p:nvPr/>
        </p:nvSpPr>
        <p:spPr>
          <a:xfrm>
            <a:off x="2244360" y="4269492"/>
            <a:ext cx="67560" cy="5734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3FEE060C-E150-3643-B707-9347E8AA3D78}"/>
              </a:ext>
            </a:extLst>
          </p:cNvPr>
          <p:cNvSpPr/>
          <p:nvPr/>
        </p:nvSpPr>
        <p:spPr>
          <a:xfrm>
            <a:off x="9539856" y="4469383"/>
            <a:ext cx="67560" cy="5734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2FA407B0-D778-3542-B64E-E0561616F12E}"/>
              </a:ext>
            </a:extLst>
          </p:cNvPr>
          <p:cNvSpPr/>
          <p:nvPr/>
        </p:nvSpPr>
        <p:spPr>
          <a:xfrm>
            <a:off x="7500831" y="4469383"/>
            <a:ext cx="67560" cy="5734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A17AC9D9-05CB-8849-A51D-0DC2FD942255}"/>
              </a:ext>
            </a:extLst>
          </p:cNvPr>
          <p:cNvSpPr/>
          <p:nvPr/>
        </p:nvSpPr>
        <p:spPr>
          <a:xfrm>
            <a:off x="9539856" y="3381959"/>
            <a:ext cx="67560" cy="5734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B0D4E60B-DB6D-6644-A962-D24D06C9C4D8}"/>
              </a:ext>
            </a:extLst>
          </p:cNvPr>
          <p:cNvSpPr/>
          <p:nvPr/>
        </p:nvSpPr>
        <p:spPr>
          <a:xfrm>
            <a:off x="7500831" y="3381959"/>
            <a:ext cx="67560" cy="5734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547AF527-6064-4C47-B191-AE10BDDE2E99}"/>
              </a:ext>
            </a:extLst>
          </p:cNvPr>
          <p:cNvSpPr txBox="1"/>
          <p:nvPr/>
        </p:nvSpPr>
        <p:spPr>
          <a:xfrm>
            <a:off x="3315593" y="1673653"/>
            <a:ext cx="317716" cy="369332"/>
          </a:xfrm>
          <a:prstGeom prst="rect">
            <a:avLst/>
          </a:prstGeom>
          <a:noFill/>
        </p:spPr>
        <p:txBody>
          <a:bodyPr wrap="none" rtlCol="0">
            <a:spAutoFit/>
          </a:bodyPr>
          <a:lstStyle/>
          <a:p>
            <a:r>
              <a:rPr lang="en-US" dirty="0"/>
              <a:t>A</a:t>
            </a:r>
          </a:p>
        </p:txBody>
      </p:sp>
      <p:sp>
        <p:nvSpPr>
          <p:cNvPr id="50" name="TextBox 49">
            <a:extLst>
              <a:ext uri="{FF2B5EF4-FFF2-40B4-BE49-F238E27FC236}">
                <a16:creationId xmlns:a16="http://schemas.microsoft.com/office/drawing/2014/main" id="{B1BC8572-72E2-E546-A4D3-3B0135AA77BE}"/>
              </a:ext>
            </a:extLst>
          </p:cNvPr>
          <p:cNvSpPr txBox="1"/>
          <p:nvPr/>
        </p:nvSpPr>
        <p:spPr>
          <a:xfrm>
            <a:off x="1937329" y="4044225"/>
            <a:ext cx="309700" cy="369332"/>
          </a:xfrm>
          <a:prstGeom prst="rect">
            <a:avLst/>
          </a:prstGeom>
          <a:noFill/>
        </p:spPr>
        <p:txBody>
          <a:bodyPr wrap="none" rtlCol="0">
            <a:spAutoFit/>
          </a:bodyPr>
          <a:lstStyle/>
          <a:p>
            <a:r>
              <a:rPr lang="en-US" dirty="0"/>
              <a:t>B</a:t>
            </a:r>
          </a:p>
        </p:txBody>
      </p:sp>
      <p:sp>
        <p:nvSpPr>
          <p:cNvPr id="51" name="TextBox 50">
            <a:extLst>
              <a:ext uri="{FF2B5EF4-FFF2-40B4-BE49-F238E27FC236}">
                <a16:creationId xmlns:a16="http://schemas.microsoft.com/office/drawing/2014/main" id="{92CF1F17-7CF9-7043-A89C-7867AE209128}"/>
              </a:ext>
            </a:extLst>
          </p:cNvPr>
          <p:cNvSpPr txBox="1"/>
          <p:nvPr/>
        </p:nvSpPr>
        <p:spPr>
          <a:xfrm>
            <a:off x="4644371" y="4048163"/>
            <a:ext cx="308098" cy="369332"/>
          </a:xfrm>
          <a:prstGeom prst="rect">
            <a:avLst/>
          </a:prstGeom>
          <a:noFill/>
        </p:spPr>
        <p:txBody>
          <a:bodyPr wrap="none" rtlCol="0">
            <a:spAutoFit/>
          </a:bodyPr>
          <a:lstStyle/>
          <a:p>
            <a:r>
              <a:rPr lang="en-US" dirty="0"/>
              <a:t>C</a:t>
            </a:r>
          </a:p>
        </p:txBody>
      </p:sp>
      <p:sp>
        <p:nvSpPr>
          <p:cNvPr id="52" name="TextBox 51">
            <a:extLst>
              <a:ext uri="{FF2B5EF4-FFF2-40B4-BE49-F238E27FC236}">
                <a16:creationId xmlns:a16="http://schemas.microsoft.com/office/drawing/2014/main" id="{10E44EB2-32B2-0346-9CF4-EA47F3C63737}"/>
              </a:ext>
            </a:extLst>
          </p:cNvPr>
          <p:cNvSpPr txBox="1"/>
          <p:nvPr/>
        </p:nvSpPr>
        <p:spPr>
          <a:xfrm>
            <a:off x="7233213" y="4313389"/>
            <a:ext cx="309700" cy="369332"/>
          </a:xfrm>
          <a:prstGeom prst="rect">
            <a:avLst/>
          </a:prstGeom>
          <a:noFill/>
        </p:spPr>
        <p:txBody>
          <a:bodyPr wrap="none" rtlCol="0">
            <a:spAutoFit/>
          </a:bodyPr>
          <a:lstStyle/>
          <a:p>
            <a:r>
              <a:rPr lang="en-US" dirty="0"/>
              <a:t>B</a:t>
            </a:r>
          </a:p>
        </p:txBody>
      </p:sp>
      <p:sp>
        <p:nvSpPr>
          <p:cNvPr id="53" name="TextBox 52">
            <a:extLst>
              <a:ext uri="{FF2B5EF4-FFF2-40B4-BE49-F238E27FC236}">
                <a16:creationId xmlns:a16="http://schemas.microsoft.com/office/drawing/2014/main" id="{C054C628-8996-8240-B03D-618478649554}"/>
              </a:ext>
            </a:extLst>
          </p:cNvPr>
          <p:cNvSpPr txBox="1"/>
          <p:nvPr/>
        </p:nvSpPr>
        <p:spPr>
          <a:xfrm>
            <a:off x="9573636" y="4311183"/>
            <a:ext cx="308098" cy="369332"/>
          </a:xfrm>
          <a:prstGeom prst="rect">
            <a:avLst/>
          </a:prstGeom>
          <a:noFill/>
        </p:spPr>
        <p:txBody>
          <a:bodyPr wrap="none" rtlCol="0">
            <a:spAutoFit/>
          </a:bodyPr>
          <a:lstStyle/>
          <a:p>
            <a:r>
              <a:rPr lang="en-US" dirty="0"/>
              <a:t>C</a:t>
            </a:r>
          </a:p>
        </p:txBody>
      </p:sp>
      <p:sp>
        <p:nvSpPr>
          <p:cNvPr id="54" name="TextBox 53">
            <a:extLst>
              <a:ext uri="{FF2B5EF4-FFF2-40B4-BE49-F238E27FC236}">
                <a16:creationId xmlns:a16="http://schemas.microsoft.com/office/drawing/2014/main" id="{7630060A-4E6D-5E4C-BA9E-F2266BDE5249}"/>
              </a:ext>
            </a:extLst>
          </p:cNvPr>
          <p:cNvSpPr txBox="1"/>
          <p:nvPr/>
        </p:nvSpPr>
        <p:spPr>
          <a:xfrm>
            <a:off x="7252730" y="3199499"/>
            <a:ext cx="317716" cy="369332"/>
          </a:xfrm>
          <a:prstGeom prst="rect">
            <a:avLst/>
          </a:prstGeom>
          <a:noFill/>
        </p:spPr>
        <p:txBody>
          <a:bodyPr wrap="none" rtlCol="0">
            <a:spAutoFit/>
          </a:bodyPr>
          <a:lstStyle/>
          <a:p>
            <a:r>
              <a:rPr lang="en-US" dirty="0"/>
              <a:t>A</a:t>
            </a:r>
          </a:p>
        </p:txBody>
      </p:sp>
      <p:sp>
        <p:nvSpPr>
          <p:cNvPr id="55" name="TextBox 54">
            <a:extLst>
              <a:ext uri="{FF2B5EF4-FFF2-40B4-BE49-F238E27FC236}">
                <a16:creationId xmlns:a16="http://schemas.microsoft.com/office/drawing/2014/main" id="{B5331D0A-1EF6-1243-95E2-3F9A39B8E3A8}"/>
              </a:ext>
            </a:extLst>
          </p:cNvPr>
          <p:cNvSpPr txBox="1"/>
          <p:nvPr/>
        </p:nvSpPr>
        <p:spPr>
          <a:xfrm>
            <a:off x="9593153" y="3197293"/>
            <a:ext cx="327334" cy="369332"/>
          </a:xfrm>
          <a:prstGeom prst="rect">
            <a:avLst/>
          </a:prstGeom>
          <a:noFill/>
        </p:spPr>
        <p:txBody>
          <a:bodyPr wrap="none" rtlCol="0">
            <a:spAutoFit/>
          </a:bodyPr>
          <a:lstStyle/>
          <a:p>
            <a:r>
              <a:rPr lang="en-US" dirty="0"/>
              <a:t>D</a:t>
            </a:r>
          </a:p>
        </p:txBody>
      </p:sp>
      <p:grpSp>
        <p:nvGrpSpPr>
          <p:cNvPr id="76" name="Group 75">
            <a:extLst>
              <a:ext uri="{FF2B5EF4-FFF2-40B4-BE49-F238E27FC236}">
                <a16:creationId xmlns:a16="http://schemas.microsoft.com/office/drawing/2014/main" id="{7B241BB3-78B8-BB41-A19A-3F096F6BDFF1}"/>
              </a:ext>
            </a:extLst>
          </p:cNvPr>
          <p:cNvGrpSpPr/>
          <p:nvPr/>
        </p:nvGrpSpPr>
        <p:grpSpPr>
          <a:xfrm>
            <a:off x="1349908" y="5532881"/>
            <a:ext cx="3655959" cy="1003777"/>
            <a:chOff x="1824221" y="5815531"/>
            <a:chExt cx="3655959" cy="1003777"/>
          </a:xfrm>
        </p:grpSpPr>
        <p:sp>
          <p:nvSpPr>
            <p:cNvPr id="56" name="TextBox 55">
              <a:extLst>
                <a:ext uri="{FF2B5EF4-FFF2-40B4-BE49-F238E27FC236}">
                  <a16:creationId xmlns:a16="http://schemas.microsoft.com/office/drawing/2014/main" id="{78689D1F-12DC-C749-91DD-31753835DB8D}"/>
                </a:ext>
              </a:extLst>
            </p:cNvPr>
            <p:cNvSpPr txBox="1"/>
            <p:nvPr/>
          </p:nvSpPr>
          <p:spPr>
            <a:xfrm>
              <a:off x="1824221" y="5851714"/>
              <a:ext cx="1861407" cy="923330"/>
            </a:xfrm>
            <a:prstGeom prst="rect">
              <a:avLst/>
            </a:prstGeom>
            <a:noFill/>
          </p:spPr>
          <p:txBody>
            <a:bodyPr wrap="none" rtlCol="0">
              <a:spAutoFit/>
            </a:bodyPr>
            <a:lstStyle/>
            <a:p>
              <a:r>
                <a:rPr lang="en-US" dirty="0"/>
                <a:t>A  (    6     ,   8       )</a:t>
              </a:r>
            </a:p>
            <a:p>
              <a:endParaRPr lang="en-US" dirty="0"/>
            </a:p>
            <a:p>
              <a:r>
                <a:rPr lang="en-US" dirty="0"/>
                <a:t>B  (    3     ,   2      )</a:t>
              </a:r>
            </a:p>
          </p:txBody>
        </p:sp>
        <p:sp>
          <p:nvSpPr>
            <p:cNvPr id="57" name="Rectangle 56">
              <a:extLst>
                <a:ext uri="{FF2B5EF4-FFF2-40B4-BE49-F238E27FC236}">
                  <a16:creationId xmlns:a16="http://schemas.microsoft.com/office/drawing/2014/main" id="{A8893CDF-590A-C44C-960C-F48E1C87B910}"/>
                </a:ext>
              </a:extLst>
            </p:cNvPr>
            <p:cNvSpPr/>
            <p:nvPr/>
          </p:nvSpPr>
          <p:spPr>
            <a:xfrm>
              <a:off x="2315288" y="5851714"/>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BA02CDD1-EDBC-B04B-9357-7828D5117E5C}"/>
                </a:ext>
              </a:extLst>
            </p:cNvPr>
            <p:cNvSpPr/>
            <p:nvPr/>
          </p:nvSpPr>
          <p:spPr>
            <a:xfrm>
              <a:off x="2912183" y="5851713"/>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9D50E25C-C15E-424B-9C4D-BF4FEC1DAD53}"/>
                </a:ext>
              </a:extLst>
            </p:cNvPr>
            <p:cNvSpPr/>
            <p:nvPr/>
          </p:nvSpPr>
          <p:spPr>
            <a:xfrm>
              <a:off x="2315288" y="6399361"/>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DD1A7985-3081-D14C-86F9-0B679FA09741}"/>
                </a:ext>
              </a:extLst>
            </p:cNvPr>
            <p:cNvSpPr/>
            <p:nvPr/>
          </p:nvSpPr>
          <p:spPr>
            <a:xfrm>
              <a:off x="2912183" y="6399360"/>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0116BD50-4CA9-3548-9B94-27FF394BDF07}"/>
                </a:ext>
              </a:extLst>
            </p:cNvPr>
            <p:cNvSpPr/>
            <p:nvPr/>
          </p:nvSpPr>
          <p:spPr>
            <a:xfrm>
              <a:off x="3587985" y="5865658"/>
              <a:ext cx="1892195" cy="369332"/>
            </a:xfrm>
            <a:prstGeom prst="rect">
              <a:avLst/>
            </a:prstGeom>
          </p:spPr>
          <p:txBody>
            <a:bodyPr wrap="square">
              <a:spAutoFit/>
            </a:bodyPr>
            <a:lstStyle/>
            <a:p>
              <a:r>
                <a:rPr lang="en-US" dirty="0"/>
                <a:t>C  (     9     ,   2      )</a:t>
              </a:r>
            </a:p>
          </p:txBody>
        </p:sp>
        <p:sp>
          <p:nvSpPr>
            <p:cNvPr id="72" name="Rectangle 71">
              <a:extLst>
                <a:ext uri="{FF2B5EF4-FFF2-40B4-BE49-F238E27FC236}">
                  <a16:creationId xmlns:a16="http://schemas.microsoft.com/office/drawing/2014/main" id="{BF53A276-5A04-7542-BF19-C6BE5030A869}"/>
                </a:ext>
              </a:extLst>
            </p:cNvPr>
            <p:cNvSpPr/>
            <p:nvPr/>
          </p:nvSpPr>
          <p:spPr>
            <a:xfrm>
              <a:off x="4082510" y="5815532"/>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B54835D9-ED5E-3549-A058-8D4B4DA15A7F}"/>
                </a:ext>
              </a:extLst>
            </p:cNvPr>
            <p:cNvSpPr/>
            <p:nvPr/>
          </p:nvSpPr>
          <p:spPr>
            <a:xfrm>
              <a:off x="4679405" y="5815531"/>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76">
            <a:extLst>
              <a:ext uri="{FF2B5EF4-FFF2-40B4-BE49-F238E27FC236}">
                <a16:creationId xmlns:a16="http://schemas.microsoft.com/office/drawing/2014/main" id="{5BCE6BD4-725D-8340-B561-A00BCE1FC1D9}"/>
              </a:ext>
            </a:extLst>
          </p:cNvPr>
          <p:cNvGrpSpPr/>
          <p:nvPr/>
        </p:nvGrpSpPr>
        <p:grpSpPr>
          <a:xfrm>
            <a:off x="7461484" y="5467812"/>
            <a:ext cx="3655959" cy="1003777"/>
            <a:chOff x="1824221" y="5815531"/>
            <a:chExt cx="3655959" cy="1003777"/>
          </a:xfrm>
        </p:grpSpPr>
        <p:sp>
          <p:nvSpPr>
            <p:cNvPr id="78" name="TextBox 77">
              <a:extLst>
                <a:ext uri="{FF2B5EF4-FFF2-40B4-BE49-F238E27FC236}">
                  <a16:creationId xmlns:a16="http://schemas.microsoft.com/office/drawing/2014/main" id="{75102E33-0816-B144-AF24-E9925B02C076}"/>
                </a:ext>
              </a:extLst>
            </p:cNvPr>
            <p:cNvSpPr txBox="1"/>
            <p:nvPr/>
          </p:nvSpPr>
          <p:spPr>
            <a:xfrm>
              <a:off x="1824221" y="5851714"/>
              <a:ext cx="1755609" cy="923330"/>
            </a:xfrm>
            <a:prstGeom prst="rect">
              <a:avLst/>
            </a:prstGeom>
            <a:noFill/>
          </p:spPr>
          <p:txBody>
            <a:bodyPr wrap="none" rtlCol="0">
              <a:spAutoFit/>
            </a:bodyPr>
            <a:lstStyle/>
            <a:p>
              <a:r>
                <a:rPr lang="en-US" dirty="0"/>
                <a:t>A  (     1    ,    4    )</a:t>
              </a:r>
            </a:p>
            <a:p>
              <a:endParaRPr lang="en-US" dirty="0"/>
            </a:p>
            <a:p>
              <a:r>
                <a:rPr lang="en-US" dirty="0"/>
                <a:t>B  (    1     ,    1    )</a:t>
              </a:r>
            </a:p>
          </p:txBody>
        </p:sp>
        <p:sp>
          <p:nvSpPr>
            <p:cNvPr id="79" name="Rectangle 78">
              <a:extLst>
                <a:ext uri="{FF2B5EF4-FFF2-40B4-BE49-F238E27FC236}">
                  <a16:creationId xmlns:a16="http://schemas.microsoft.com/office/drawing/2014/main" id="{E8823554-A201-4140-9098-7A2F2BF25B4A}"/>
                </a:ext>
              </a:extLst>
            </p:cNvPr>
            <p:cNvSpPr/>
            <p:nvPr/>
          </p:nvSpPr>
          <p:spPr>
            <a:xfrm>
              <a:off x="2315288" y="5851714"/>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BA9C66E4-B128-8D42-A530-627497552515}"/>
                </a:ext>
              </a:extLst>
            </p:cNvPr>
            <p:cNvSpPr/>
            <p:nvPr/>
          </p:nvSpPr>
          <p:spPr>
            <a:xfrm>
              <a:off x="2912183" y="5851713"/>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8F7D31E7-D885-F84E-ACE7-35F9B6FEEFE2}"/>
                </a:ext>
              </a:extLst>
            </p:cNvPr>
            <p:cNvSpPr/>
            <p:nvPr/>
          </p:nvSpPr>
          <p:spPr>
            <a:xfrm>
              <a:off x="2315288" y="6399361"/>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434BD93D-367F-1943-902F-A7F4DA179B11}"/>
                </a:ext>
              </a:extLst>
            </p:cNvPr>
            <p:cNvSpPr/>
            <p:nvPr/>
          </p:nvSpPr>
          <p:spPr>
            <a:xfrm>
              <a:off x="2912183" y="6399360"/>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6BF6550C-403B-A842-A70C-FA05BBCA1AC1}"/>
                </a:ext>
              </a:extLst>
            </p:cNvPr>
            <p:cNvSpPr/>
            <p:nvPr/>
          </p:nvSpPr>
          <p:spPr>
            <a:xfrm>
              <a:off x="3587985" y="5865658"/>
              <a:ext cx="1892195" cy="923330"/>
            </a:xfrm>
            <a:prstGeom prst="rect">
              <a:avLst/>
            </a:prstGeom>
          </p:spPr>
          <p:txBody>
            <a:bodyPr wrap="square">
              <a:spAutoFit/>
            </a:bodyPr>
            <a:lstStyle/>
            <a:p>
              <a:r>
                <a:rPr lang="en-US" dirty="0"/>
                <a:t>C  (     6    ,    1   )</a:t>
              </a:r>
            </a:p>
            <a:p>
              <a:endParaRPr lang="en-US" dirty="0"/>
            </a:p>
            <a:p>
              <a:r>
                <a:rPr lang="en-US" dirty="0"/>
                <a:t>D  (    6     ,    4    )</a:t>
              </a:r>
            </a:p>
          </p:txBody>
        </p:sp>
        <p:sp>
          <p:nvSpPr>
            <p:cNvPr id="84" name="Rectangle 83">
              <a:extLst>
                <a:ext uri="{FF2B5EF4-FFF2-40B4-BE49-F238E27FC236}">
                  <a16:creationId xmlns:a16="http://schemas.microsoft.com/office/drawing/2014/main" id="{33FD7C3F-4A2F-B24B-9AF5-E9062CDFF218}"/>
                </a:ext>
              </a:extLst>
            </p:cNvPr>
            <p:cNvSpPr/>
            <p:nvPr/>
          </p:nvSpPr>
          <p:spPr>
            <a:xfrm>
              <a:off x="4082510" y="5815532"/>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997A7DF2-1BAD-D249-89CA-50A4ADDBD2D8}"/>
                </a:ext>
              </a:extLst>
            </p:cNvPr>
            <p:cNvSpPr/>
            <p:nvPr/>
          </p:nvSpPr>
          <p:spPr>
            <a:xfrm>
              <a:off x="4679405" y="5815531"/>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68CE7789-6D93-E44B-B4C0-2761DBE17A08}"/>
                </a:ext>
              </a:extLst>
            </p:cNvPr>
            <p:cNvSpPr/>
            <p:nvPr/>
          </p:nvSpPr>
          <p:spPr>
            <a:xfrm>
              <a:off x="4082510" y="6386159"/>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369BF326-20B4-1242-BDB7-31B52C2D3B1E}"/>
                </a:ext>
              </a:extLst>
            </p:cNvPr>
            <p:cNvSpPr/>
            <p:nvPr/>
          </p:nvSpPr>
          <p:spPr>
            <a:xfrm>
              <a:off x="4679405" y="6386158"/>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4" name="TextBox 73">
            <a:extLst>
              <a:ext uri="{FF2B5EF4-FFF2-40B4-BE49-F238E27FC236}">
                <a16:creationId xmlns:a16="http://schemas.microsoft.com/office/drawing/2014/main" id="{29439864-A902-D54B-ACC9-B9524B5B2496}"/>
              </a:ext>
            </a:extLst>
          </p:cNvPr>
          <p:cNvSpPr txBox="1"/>
          <p:nvPr/>
        </p:nvSpPr>
        <p:spPr>
          <a:xfrm>
            <a:off x="2914121" y="361319"/>
            <a:ext cx="6967613" cy="400110"/>
          </a:xfrm>
          <a:prstGeom prst="rect">
            <a:avLst/>
          </a:prstGeom>
          <a:noFill/>
        </p:spPr>
        <p:txBody>
          <a:bodyPr wrap="none" rtlCol="0">
            <a:spAutoFit/>
          </a:bodyPr>
          <a:lstStyle/>
          <a:p>
            <a:r>
              <a:rPr lang="en-US" sz="2000" dirty="0"/>
              <a:t>Can you describe the position of these shapes using coordinates?</a:t>
            </a:r>
          </a:p>
        </p:txBody>
      </p:sp>
    </p:spTree>
    <p:extLst>
      <p:ext uri="{BB962C8B-B14F-4D97-AF65-F5344CB8AC3E}">
        <p14:creationId xmlns:p14="http://schemas.microsoft.com/office/powerpoint/2010/main" val="6771254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3DD69C77-875E-4A45-A057-9D4A8DC3C368}"/>
              </a:ext>
            </a:extLst>
          </p:cNvPr>
          <p:cNvPicPr>
            <a:picLocks noChangeAspect="1"/>
          </p:cNvPicPr>
          <p:nvPr/>
        </p:nvPicPr>
        <p:blipFill>
          <a:blip r:embed="rId2"/>
          <a:stretch>
            <a:fillRect/>
          </a:stretch>
        </p:blipFill>
        <p:spPr>
          <a:xfrm>
            <a:off x="3016977" y="808380"/>
            <a:ext cx="6183971" cy="5253220"/>
          </a:xfrm>
          <a:prstGeom prst="rect">
            <a:avLst/>
          </a:prstGeom>
        </p:spPr>
      </p:pic>
      <p:sp>
        <p:nvSpPr>
          <p:cNvPr id="45" name="TextBox 44">
            <a:extLst>
              <a:ext uri="{FF2B5EF4-FFF2-40B4-BE49-F238E27FC236}">
                <a16:creationId xmlns:a16="http://schemas.microsoft.com/office/drawing/2014/main" id="{D208B451-2D29-4A42-B49C-B1C16E61AD8E}"/>
              </a:ext>
            </a:extLst>
          </p:cNvPr>
          <p:cNvSpPr txBox="1"/>
          <p:nvPr/>
        </p:nvSpPr>
        <p:spPr>
          <a:xfrm>
            <a:off x="6556917" y="1940312"/>
            <a:ext cx="1323824" cy="369332"/>
          </a:xfrm>
          <a:prstGeom prst="rect">
            <a:avLst/>
          </a:prstGeom>
          <a:solidFill>
            <a:schemeClr val="accent2">
              <a:lumMod val="20000"/>
              <a:lumOff val="80000"/>
            </a:schemeClr>
          </a:solidFill>
          <a:ln>
            <a:solidFill>
              <a:schemeClr val="tx1"/>
            </a:solidFill>
          </a:ln>
        </p:spPr>
        <p:txBody>
          <a:bodyPr wrap="none" rtlCol="0">
            <a:spAutoFit/>
          </a:bodyPr>
          <a:lstStyle/>
          <a:p>
            <a:r>
              <a:rPr lang="en-US" dirty="0"/>
              <a:t>1</a:t>
            </a:r>
            <a:r>
              <a:rPr lang="en-US" baseline="30000" dirty="0"/>
              <a:t>st</a:t>
            </a:r>
            <a:r>
              <a:rPr lang="en-US" dirty="0"/>
              <a:t> quadrant</a:t>
            </a:r>
          </a:p>
        </p:txBody>
      </p:sp>
      <p:sp>
        <p:nvSpPr>
          <p:cNvPr id="46" name="TextBox 45">
            <a:extLst>
              <a:ext uri="{FF2B5EF4-FFF2-40B4-BE49-F238E27FC236}">
                <a16:creationId xmlns:a16="http://schemas.microsoft.com/office/drawing/2014/main" id="{B83311A2-D4E4-E348-A277-B35886938E26}"/>
              </a:ext>
            </a:extLst>
          </p:cNvPr>
          <p:cNvSpPr txBox="1"/>
          <p:nvPr/>
        </p:nvSpPr>
        <p:spPr>
          <a:xfrm>
            <a:off x="3925849" y="1940312"/>
            <a:ext cx="1426544" cy="369332"/>
          </a:xfrm>
          <a:prstGeom prst="rect">
            <a:avLst/>
          </a:prstGeom>
          <a:solidFill>
            <a:schemeClr val="accent2">
              <a:lumMod val="20000"/>
              <a:lumOff val="80000"/>
            </a:schemeClr>
          </a:solidFill>
          <a:ln>
            <a:solidFill>
              <a:schemeClr val="tx1"/>
            </a:solidFill>
          </a:ln>
        </p:spPr>
        <p:txBody>
          <a:bodyPr wrap="none" rtlCol="0">
            <a:spAutoFit/>
          </a:bodyPr>
          <a:lstStyle/>
          <a:p>
            <a:r>
              <a:rPr lang="en-US" dirty="0"/>
              <a:t>2</a:t>
            </a:r>
            <a:r>
              <a:rPr lang="en-US" baseline="30000" dirty="0"/>
              <a:t>nd</a:t>
            </a:r>
            <a:r>
              <a:rPr lang="en-US" dirty="0"/>
              <a:t> quadrant</a:t>
            </a:r>
          </a:p>
        </p:txBody>
      </p:sp>
      <p:sp>
        <p:nvSpPr>
          <p:cNvPr id="47" name="TextBox 46">
            <a:extLst>
              <a:ext uri="{FF2B5EF4-FFF2-40B4-BE49-F238E27FC236}">
                <a16:creationId xmlns:a16="http://schemas.microsoft.com/office/drawing/2014/main" id="{E8C2FB9D-3667-E543-B91D-EADEEFBF7EBE}"/>
              </a:ext>
            </a:extLst>
          </p:cNvPr>
          <p:cNvSpPr txBox="1"/>
          <p:nvPr/>
        </p:nvSpPr>
        <p:spPr>
          <a:xfrm>
            <a:off x="3925849" y="4548357"/>
            <a:ext cx="1397177" cy="369332"/>
          </a:xfrm>
          <a:prstGeom prst="rect">
            <a:avLst/>
          </a:prstGeom>
          <a:solidFill>
            <a:schemeClr val="accent2">
              <a:lumMod val="20000"/>
              <a:lumOff val="80000"/>
            </a:schemeClr>
          </a:solidFill>
          <a:ln>
            <a:solidFill>
              <a:schemeClr val="tx1"/>
            </a:solidFill>
          </a:ln>
        </p:spPr>
        <p:txBody>
          <a:bodyPr wrap="none" rtlCol="0">
            <a:spAutoFit/>
          </a:bodyPr>
          <a:lstStyle/>
          <a:p>
            <a:r>
              <a:rPr lang="en-US" dirty="0"/>
              <a:t>3</a:t>
            </a:r>
            <a:r>
              <a:rPr lang="en-US" baseline="30000" dirty="0"/>
              <a:t>rd</a:t>
            </a:r>
            <a:r>
              <a:rPr lang="en-US" dirty="0"/>
              <a:t> quadrant</a:t>
            </a:r>
          </a:p>
        </p:txBody>
      </p:sp>
      <p:sp>
        <p:nvSpPr>
          <p:cNvPr id="48" name="TextBox 47">
            <a:extLst>
              <a:ext uri="{FF2B5EF4-FFF2-40B4-BE49-F238E27FC236}">
                <a16:creationId xmlns:a16="http://schemas.microsoft.com/office/drawing/2014/main" id="{2B247EC8-3FF1-464A-A577-6B7B348AE8F1}"/>
              </a:ext>
            </a:extLst>
          </p:cNvPr>
          <p:cNvSpPr txBox="1"/>
          <p:nvPr/>
        </p:nvSpPr>
        <p:spPr>
          <a:xfrm>
            <a:off x="6556917" y="4548357"/>
            <a:ext cx="1397690" cy="369332"/>
          </a:xfrm>
          <a:prstGeom prst="rect">
            <a:avLst/>
          </a:prstGeom>
          <a:solidFill>
            <a:schemeClr val="accent2">
              <a:lumMod val="20000"/>
              <a:lumOff val="80000"/>
            </a:schemeClr>
          </a:solidFill>
          <a:ln>
            <a:solidFill>
              <a:schemeClr val="tx1"/>
            </a:solidFill>
          </a:ln>
        </p:spPr>
        <p:txBody>
          <a:bodyPr wrap="none" rtlCol="0">
            <a:spAutoFit/>
          </a:bodyPr>
          <a:lstStyle/>
          <a:p>
            <a:r>
              <a:rPr lang="en-US" dirty="0"/>
              <a:t>4</a:t>
            </a:r>
            <a:r>
              <a:rPr lang="en-US" baseline="30000" dirty="0"/>
              <a:t>th</a:t>
            </a:r>
            <a:r>
              <a:rPr lang="en-US" dirty="0"/>
              <a:t> quadrant</a:t>
            </a:r>
          </a:p>
        </p:txBody>
      </p:sp>
      <p:sp>
        <p:nvSpPr>
          <p:cNvPr id="49" name="TextBox 48">
            <a:extLst>
              <a:ext uri="{FF2B5EF4-FFF2-40B4-BE49-F238E27FC236}">
                <a16:creationId xmlns:a16="http://schemas.microsoft.com/office/drawing/2014/main" id="{E74C32CF-94E5-C246-9858-6C85B6FDEC7C}"/>
              </a:ext>
            </a:extLst>
          </p:cNvPr>
          <p:cNvSpPr txBox="1"/>
          <p:nvPr/>
        </p:nvSpPr>
        <p:spPr>
          <a:xfrm>
            <a:off x="280926" y="279170"/>
            <a:ext cx="3143168" cy="523220"/>
          </a:xfrm>
          <a:prstGeom prst="rect">
            <a:avLst/>
          </a:prstGeom>
          <a:noFill/>
        </p:spPr>
        <p:txBody>
          <a:bodyPr wrap="none" rtlCol="0">
            <a:spAutoFit/>
          </a:bodyPr>
          <a:lstStyle/>
          <a:p>
            <a:r>
              <a:rPr lang="en-US" sz="2800" dirty="0"/>
              <a:t>The four quadrants. </a:t>
            </a:r>
          </a:p>
        </p:txBody>
      </p:sp>
      <p:sp>
        <p:nvSpPr>
          <p:cNvPr id="50" name="Rectangle 49">
            <a:extLst>
              <a:ext uri="{FF2B5EF4-FFF2-40B4-BE49-F238E27FC236}">
                <a16:creationId xmlns:a16="http://schemas.microsoft.com/office/drawing/2014/main" id="{FF0BFA0E-0B37-4447-A8DE-D11E963D3613}"/>
              </a:ext>
            </a:extLst>
          </p:cNvPr>
          <p:cNvSpPr/>
          <p:nvPr/>
        </p:nvSpPr>
        <p:spPr>
          <a:xfrm>
            <a:off x="107092" y="90616"/>
            <a:ext cx="11977816" cy="664793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 name="Picture 50">
            <a:extLst>
              <a:ext uri="{FF2B5EF4-FFF2-40B4-BE49-F238E27FC236}">
                <a16:creationId xmlns:a16="http://schemas.microsoft.com/office/drawing/2014/main" id="{CF50C5F0-FD0C-7F49-BE80-07468EE5A4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2135" y="210889"/>
            <a:ext cx="1021333" cy="1021333"/>
          </a:xfrm>
          <a:prstGeom prst="rect">
            <a:avLst/>
          </a:prstGeom>
        </p:spPr>
      </p:pic>
      <p:sp>
        <p:nvSpPr>
          <p:cNvPr id="52" name="TextBox 51">
            <a:extLst>
              <a:ext uri="{FF2B5EF4-FFF2-40B4-BE49-F238E27FC236}">
                <a16:creationId xmlns:a16="http://schemas.microsoft.com/office/drawing/2014/main" id="{86F9B93B-9CC4-FB4F-BEEC-AA89245545CD}"/>
              </a:ext>
            </a:extLst>
          </p:cNvPr>
          <p:cNvSpPr txBox="1"/>
          <p:nvPr/>
        </p:nvSpPr>
        <p:spPr>
          <a:xfrm>
            <a:off x="5784835" y="469983"/>
            <a:ext cx="324128" cy="461665"/>
          </a:xfrm>
          <a:prstGeom prst="rect">
            <a:avLst/>
          </a:prstGeom>
          <a:noFill/>
        </p:spPr>
        <p:txBody>
          <a:bodyPr wrap="none" rtlCol="0">
            <a:spAutoFit/>
          </a:bodyPr>
          <a:lstStyle/>
          <a:p>
            <a:r>
              <a:rPr lang="en-US" sz="2400" dirty="0"/>
              <a:t>y</a:t>
            </a:r>
          </a:p>
        </p:txBody>
      </p:sp>
      <p:pic>
        <p:nvPicPr>
          <p:cNvPr id="11" name="Picture 10">
            <a:extLst>
              <a:ext uri="{FF2B5EF4-FFF2-40B4-BE49-F238E27FC236}">
                <a16:creationId xmlns:a16="http://schemas.microsoft.com/office/drawing/2014/main" id="{09F7D82C-5957-654C-987A-9195B151E8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415" y="5560417"/>
            <a:ext cx="1442518" cy="1071177"/>
          </a:xfrm>
          <a:prstGeom prst="rect">
            <a:avLst/>
          </a:prstGeom>
        </p:spPr>
      </p:pic>
    </p:spTree>
    <p:extLst>
      <p:ext uri="{BB962C8B-B14F-4D97-AF65-F5344CB8AC3E}">
        <p14:creationId xmlns:p14="http://schemas.microsoft.com/office/powerpoint/2010/main" val="1467999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animBg="1"/>
      <p:bldP spid="47" grpId="0" animBg="1"/>
      <p:bldP spid="4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3DD69C77-875E-4A45-A057-9D4A8DC3C368}"/>
              </a:ext>
            </a:extLst>
          </p:cNvPr>
          <p:cNvPicPr>
            <a:picLocks noChangeAspect="1"/>
          </p:cNvPicPr>
          <p:nvPr/>
        </p:nvPicPr>
        <p:blipFill>
          <a:blip r:embed="rId2"/>
          <a:stretch>
            <a:fillRect/>
          </a:stretch>
        </p:blipFill>
        <p:spPr>
          <a:xfrm>
            <a:off x="241764" y="802390"/>
            <a:ext cx="6183971" cy="5253220"/>
          </a:xfrm>
          <a:prstGeom prst="rect">
            <a:avLst/>
          </a:prstGeom>
        </p:spPr>
      </p:pic>
      <p:sp>
        <p:nvSpPr>
          <p:cNvPr id="49" name="TextBox 48">
            <a:extLst>
              <a:ext uri="{FF2B5EF4-FFF2-40B4-BE49-F238E27FC236}">
                <a16:creationId xmlns:a16="http://schemas.microsoft.com/office/drawing/2014/main" id="{E74C32CF-94E5-C246-9858-6C85B6FDEC7C}"/>
              </a:ext>
            </a:extLst>
          </p:cNvPr>
          <p:cNvSpPr txBox="1"/>
          <p:nvPr/>
        </p:nvSpPr>
        <p:spPr>
          <a:xfrm>
            <a:off x="5061350" y="290667"/>
            <a:ext cx="2114233" cy="400110"/>
          </a:xfrm>
          <a:prstGeom prst="rect">
            <a:avLst/>
          </a:prstGeom>
          <a:noFill/>
        </p:spPr>
        <p:txBody>
          <a:bodyPr wrap="none" rtlCol="0">
            <a:spAutoFit/>
          </a:bodyPr>
          <a:lstStyle/>
          <a:p>
            <a:r>
              <a:rPr lang="en-US" sz="2000" dirty="0"/>
              <a:t>The first quadrant.</a:t>
            </a:r>
          </a:p>
        </p:txBody>
      </p:sp>
      <p:sp>
        <p:nvSpPr>
          <p:cNvPr id="50" name="Rectangle 49">
            <a:extLst>
              <a:ext uri="{FF2B5EF4-FFF2-40B4-BE49-F238E27FC236}">
                <a16:creationId xmlns:a16="http://schemas.microsoft.com/office/drawing/2014/main" id="{FF0BFA0E-0B37-4447-A8DE-D11E963D3613}"/>
              </a:ext>
            </a:extLst>
          </p:cNvPr>
          <p:cNvSpPr/>
          <p:nvPr/>
        </p:nvSpPr>
        <p:spPr>
          <a:xfrm>
            <a:off x="107092" y="90616"/>
            <a:ext cx="11977816" cy="664793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 name="Picture 50">
            <a:extLst>
              <a:ext uri="{FF2B5EF4-FFF2-40B4-BE49-F238E27FC236}">
                <a16:creationId xmlns:a16="http://schemas.microsoft.com/office/drawing/2014/main" id="{CF50C5F0-FD0C-7F49-BE80-07468EE5A4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2135" y="210889"/>
            <a:ext cx="1021333" cy="1021333"/>
          </a:xfrm>
          <a:prstGeom prst="rect">
            <a:avLst/>
          </a:prstGeom>
        </p:spPr>
      </p:pic>
      <p:sp>
        <p:nvSpPr>
          <p:cNvPr id="52" name="TextBox 51">
            <a:extLst>
              <a:ext uri="{FF2B5EF4-FFF2-40B4-BE49-F238E27FC236}">
                <a16:creationId xmlns:a16="http://schemas.microsoft.com/office/drawing/2014/main" id="{86F9B93B-9CC4-FB4F-BEEC-AA89245545CD}"/>
              </a:ext>
            </a:extLst>
          </p:cNvPr>
          <p:cNvSpPr txBox="1"/>
          <p:nvPr/>
        </p:nvSpPr>
        <p:spPr>
          <a:xfrm>
            <a:off x="3009620" y="490722"/>
            <a:ext cx="324128" cy="461665"/>
          </a:xfrm>
          <a:prstGeom prst="rect">
            <a:avLst/>
          </a:prstGeom>
          <a:noFill/>
        </p:spPr>
        <p:txBody>
          <a:bodyPr wrap="none" rtlCol="0">
            <a:spAutoFit/>
          </a:bodyPr>
          <a:lstStyle/>
          <a:p>
            <a:r>
              <a:rPr lang="en-US" sz="2400" dirty="0"/>
              <a:t>y</a:t>
            </a:r>
          </a:p>
        </p:txBody>
      </p:sp>
      <p:sp>
        <p:nvSpPr>
          <p:cNvPr id="11" name="Oval 10">
            <a:extLst>
              <a:ext uri="{FF2B5EF4-FFF2-40B4-BE49-F238E27FC236}">
                <a16:creationId xmlns:a16="http://schemas.microsoft.com/office/drawing/2014/main" id="{0DDF9481-0084-2A41-AD47-6DB54DF45030}"/>
              </a:ext>
            </a:extLst>
          </p:cNvPr>
          <p:cNvSpPr/>
          <p:nvPr/>
        </p:nvSpPr>
        <p:spPr>
          <a:xfrm>
            <a:off x="4094021" y="1918518"/>
            <a:ext cx="164891" cy="17154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69F8DFA-4C2B-2A40-9286-E5BE80E7FB26}"/>
              </a:ext>
            </a:extLst>
          </p:cNvPr>
          <p:cNvSpPr txBox="1"/>
          <p:nvPr/>
        </p:nvSpPr>
        <p:spPr>
          <a:xfrm>
            <a:off x="4025777" y="1616840"/>
            <a:ext cx="317716" cy="369332"/>
          </a:xfrm>
          <a:prstGeom prst="rect">
            <a:avLst/>
          </a:prstGeom>
          <a:noFill/>
        </p:spPr>
        <p:txBody>
          <a:bodyPr wrap="none" rtlCol="0">
            <a:spAutoFit/>
          </a:bodyPr>
          <a:lstStyle/>
          <a:p>
            <a:r>
              <a:rPr lang="en-US" dirty="0"/>
              <a:t>A</a:t>
            </a:r>
          </a:p>
        </p:txBody>
      </p:sp>
      <p:sp>
        <p:nvSpPr>
          <p:cNvPr id="2" name="Rectangle 1">
            <a:extLst>
              <a:ext uri="{FF2B5EF4-FFF2-40B4-BE49-F238E27FC236}">
                <a16:creationId xmlns:a16="http://schemas.microsoft.com/office/drawing/2014/main" id="{D8BBFEBB-2608-0641-A671-7E83C42B32E9}"/>
              </a:ext>
            </a:extLst>
          </p:cNvPr>
          <p:cNvSpPr/>
          <p:nvPr/>
        </p:nvSpPr>
        <p:spPr>
          <a:xfrm>
            <a:off x="10152531" y="1831786"/>
            <a:ext cx="1847557" cy="523220"/>
          </a:xfrm>
          <a:prstGeom prst="rect">
            <a:avLst/>
          </a:prstGeom>
        </p:spPr>
        <p:txBody>
          <a:bodyPr wrap="square">
            <a:spAutoFit/>
          </a:bodyPr>
          <a:lstStyle/>
          <a:p>
            <a:r>
              <a:rPr lang="en-US" sz="1400" dirty="0"/>
              <a:t>A  (    2     ,   3     )</a:t>
            </a:r>
          </a:p>
          <a:p>
            <a:endParaRPr lang="en-US" sz="1400" dirty="0"/>
          </a:p>
        </p:txBody>
      </p:sp>
      <p:sp>
        <p:nvSpPr>
          <p:cNvPr id="14" name="Rectangle 13">
            <a:extLst>
              <a:ext uri="{FF2B5EF4-FFF2-40B4-BE49-F238E27FC236}">
                <a16:creationId xmlns:a16="http://schemas.microsoft.com/office/drawing/2014/main" id="{CE7279B2-F5DF-844D-AE01-6CC5CB6F75DC}"/>
              </a:ext>
            </a:extLst>
          </p:cNvPr>
          <p:cNvSpPr/>
          <p:nvPr/>
        </p:nvSpPr>
        <p:spPr>
          <a:xfrm>
            <a:off x="10562159" y="1801507"/>
            <a:ext cx="275862" cy="28856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5" name="Rectangle 14">
            <a:extLst>
              <a:ext uri="{FF2B5EF4-FFF2-40B4-BE49-F238E27FC236}">
                <a16:creationId xmlns:a16="http://schemas.microsoft.com/office/drawing/2014/main" id="{4AF40882-DE79-5A49-8A23-8F54A92DEF96}"/>
              </a:ext>
            </a:extLst>
          </p:cNvPr>
          <p:cNvSpPr/>
          <p:nvPr/>
        </p:nvSpPr>
        <p:spPr>
          <a:xfrm>
            <a:off x="11021401" y="1801506"/>
            <a:ext cx="275862" cy="28856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 name="TextBox 2">
            <a:extLst>
              <a:ext uri="{FF2B5EF4-FFF2-40B4-BE49-F238E27FC236}">
                <a16:creationId xmlns:a16="http://schemas.microsoft.com/office/drawing/2014/main" id="{B9C27D4C-E2EE-9543-862D-FD7766EA2D51}"/>
              </a:ext>
            </a:extLst>
          </p:cNvPr>
          <p:cNvSpPr txBox="1"/>
          <p:nvPr/>
        </p:nvSpPr>
        <p:spPr>
          <a:xfrm>
            <a:off x="6086407" y="1801506"/>
            <a:ext cx="4183389" cy="369332"/>
          </a:xfrm>
          <a:prstGeom prst="rect">
            <a:avLst/>
          </a:prstGeom>
          <a:noFill/>
        </p:spPr>
        <p:txBody>
          <a:bodyPr wrap="none" rtlCol="0">
            <a:spAutoFit/>
          </a:bodyPr>
          <a:lstStyle/>
          <a:p>
            <a:r>
              <a:rPr lang="en-US" dirty="0"/>
              <a:t>We should now be confident to know that </a:t>
            </a:r>
          </a:p>
        </p:txBody>
      </p:sp>
      <p:pic>
        <p:nvPicPr>
          <p:cNvPr id="13" name="Picture 12">
            <a:extLst>
              <a:ext uri="{FF2B5EF4-FFF2-40B4-BE49-F238E27FC236}">
                <a16:creationId xmlns:a16="http://schemas.microsoft.com/office/drawing/2014/main" id="{6D912846-4BC8-6B4D-8BC8-C62920D235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5050" y="5520021"/>
            <a:ext cx="1442518" cy="1071177"/>
          </a:xfrm>
          <a:prstGeom prst="rect">
            <a:avLst/>
          </a:prstGeom>
        </p:spPr>
      </p:pic>
    </p:spTree>
    <p:extLst>
      <p:ext uri="{BB962C8B-B14F-4D97-AF65-F5344CB8AC3E}">
        <p14:creationId xmlns:p14="http://schemas.microsoft.com/office/powerpoint/2010/main" val="692390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animBg="1"/>
      <p:bldP spid="15" grpId="0" animBg="1"/>
      <p:bldP spid="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3DD69C77-875E-4A45-A057-9D4A8DC3C368}"/>
              </a:ext>
            </a:extLst>
          </p:cNvPr>
          <p:cNvPicPr>
            <a:picLocks noChangeAspect="1"/>
          </p:cNvPicPr>
          <p:nvPr/>
        </p:nvPicPr>
        <p:blipFill>
          <a:blip r:embed="rId2"/>
          <a:stretch>
            <a:fillRect/>
          </a:stretch>
        </p:blipFill>
        <p:spPr>
          <a:xfrm>
            <a:off x="241764" y="802390"/>
            <a:ext cx="6183971" cy="5253220"/>
          </a:xfrm>
          <a:prstGeom prst="rect">
            <a:avLst/>
          </a:prstGeom>
        </p:spPr>
      </p:pic>
      <p:sp>
        <p:nvSpPr>
          <p:cNvPr id="49" name="TextBox 48">
            <a:extLst>
              <a:ext uri="{FF2B5EF4-FFF2-40B4-BE49-F238E27FC236}">
                <a16:creationId xmlns:a16="http://schemas.microsoft.com/office/drawing/2014/main" id="{E74C32CF-94E5-C246-9858-6C85B6FDEC7C}"/>
              </a:ext>
            </a:extLst>
          </p:cNvPr>
          <p:cNvSpPr txBox="1"/>
          <p:nvPr/>
        </p:nvSpPr>
        <p:spPr>
          <a:xfrm>
            <a:off x="5061350" y="290667"/>
            <a:ext cx="2439963" cy="400110"/>
          </a:xfrm>
          <a:prstGeom prst="rect">
            <a:avLst/>
          </a:prstGeom>
          <a:noFill/>
        </p:spPr>
        <p:txBody>
          <a:bodyPr wrap="none" rtlCol="0">
            <a:spAutoFit/>
          </a:bodyPr>
          <a:lstStyle/>
          <a:p>
            <a:r>
              <a:rPr lang="en-US" sz="2000" dirty="0"/>
              <a:t>The second quadrant.</a:t>
            </a:r>
          </a:p>
        </p:txBody>
      </p:sp>
      <p:sp>
        <p:nvSpPr>
          <p:cNvPr id="50" name="Rectangle 49">
            <a:extLst>
              <a:ext uri="{FF2B5EF4-FFF2-40B4-BE49-F238E27FC236}">
                <a16:creationId xmlns:a16="http://schemas.microsoft.com/office/drawing/2014/main" id="{FF0BFA0E-0B37-4447-A8DE-D11E963D3613}"/>
              </a:ext>
            </a:extLst>
          </p:cNvPr>
          <p:cNvSpPr/>
          <p:nvPr/>
        </p:nvSpPr>
        <p:spPr>
          <a:xfrm>
            <a:off x="107092" y="90616"/>
            <a:ext cx="11977816" cy="664793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 name="Picture 50">
            <a:extLst>
              <a:ext uri="{FF2B5EF4-FFF2-40B4-BE49-F238E27FC236}">
                <a16:creationId xmlns:a16="http://schemas.microsoft.com/office/drawing/2014/main" id="{CF50C5F0-FD0C-7F49-BE80-07468EE5A4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2135" y="210889"/>
            <a:ext cx="1021333" cy="1021333"/>
          </a:xfrm>
          <a:prstGeom prst="rect">
            <a:avLst/>
          </a:prstGeom>
        </p:spPr>
      </p:pic>
      <p:sp>
        <p:nvSpPr>
          <p:cNvPr id="52" name="TextBox 51">
            <a:extLst>
              <a:ext uri="{FF2B5EF4-FFF2-40B4-BE49-F238E27FC236}">
                <a16:creationId xmlns:a16="http://schemas.microsoft.com/office/drawing/2014/main" id="{86F9B93B-9CC4-FB4F-BEEC-AA89245545CD}"/>
              </a:ext>
            </a:extLst>
          </p:cNvPr>
          <p:cNvSpPr txBox="1"/>
          <p:nvPr/>
        </p:nvSpPr>
        <p:spPr>
          <a:xfrm>
            <a:off x="3009620" y="490722"/>
            <a:ext cx="324128" cy="461665"/>
          </a:xfrm>
          <a:prstGeom prst="rect">
            <a:avLst/>
          </a:prstGeom>
          <a:noFill/>
        </p:spPr>
        <p:txBody>
          <a:bodyPr wrap="none" rtlCol="0">
            <a:spAutoFit/>
          </a:bodyPr>
          <a:lstStyle/>
          <a:p>
            <a:r>
              <a:rPr lang="en-US" sz="2400" dirty="0"/>
              <a:t>y</a:t>
            </a:r>
          </a:p>
        </p:txBody>
      </p:sp>
      <p:sp>
        <p:nvSpPr>
          <p:cNvPr id="2" name="Rectangle 1">
            <a:extLst>
              <a:ext uri="{FF2B5EF4-FFF2-40B4-BE49-F238E27FC236}">
                <a16:creationId xmlns:a16="http://schemas.microsoft.com/office/drawing/2014/main" id="{D8BBFEBB-2608-0641-A671-7E83C42B32E9}"/>
              </a:ext>
            </a:extLst>
          </p:cNvPr>
          <p:cNvSpPr/>
          <p:nvPr/>
        </p:nvSpPr>
        <p:spPr>
          <a:xfrm>
            <a:off x="9626791" y="3105834"/>
            <a:ext cx="1847557" cy="646331"/>
          </a:xfrm>
          <a:prstGeom prst="rect">
            <a:avLst/>
          </a:prstGeom>
        </p:spPr>
        <p:txBody>
          <a:bodyPr wrap="square">
            <a:spAutoFit/>
          </a:bodyPr>
          <a:lstStyle/>
          <a:p>
            <a:r>
              <a:rPr lang="en-US" dirty="0"/>
              <a:t>    (-3  , 2)</a:t>
            </a:r>
          </a:p>
          <a:p>
            <a:endParaRPr lang="en-US" dirty="0"/>
          </a:p>
        </p:txBody>
      </p:sp>
      <p:sp>
        <p:nvSpPr>
          <p:cNvPr id="3" name="TextBox 2">
            <a:extLst>
              <a:ext uri="{FF2B5EF4-FFF2-40B4-BE49-F238E27FC236}">
                <a16:creationId xmlns:a16="http://schemas.microsoft.com/office/drawing/2014/main" id="{B9C27D4C-E2EE-9543-862D-FD7766EA2D51}"/>
              </a:ext>
            </a:extLst>
          </p:cNvPr>
          <p:cNvSpPr txBox="1"/>
          <p:nvPr/>
        </p:nvSpPr>
        <p:spPr>
          <a:xfrm>
            <a:off x="6570105" y="1472361"/>
            <a:ext cx="5252015" cy="2031325"/>
          </a:xfrm>
          <a:prstGeom prst="rect">
            <a:avLst/>
          </a:prstGeom>
          <a:noFill/>
        </p:spPr>
        <p:txBody>
          <a:bodyPr wrap="none" rtlCol="0">
            <a:spAutoFit/>
          </a:bodyPr>
          <a:lstStyle/>
          <a:p>
            <a:r>
              <a:rPr lang="en-US" dirty="0"/>
              <a:t>Let's have a look at the second quadrant.</a:t>
            </a:r>
          </a:p>
          <a:p>
            <a:r>
              <a:rPr lang="en-US" dirty="0"/>
              <a:t>Remember we go along the corridor and up the stairs.</a:t>
            </a:r>
          </a:p>
          <a:p>
            <a:endParaRPr lang="en-US" dirty="0"/>
          </a:p>
          <a:p>
            <a:r>
              <a:rPr lang="en-US" dirty="0"/>
              <a:t>Along the x axis, point B is negative 3.</a:t>
            </a:r>
          </a:p>
          <a:p>
            <a:r>
              <a:rPr lang="en-US" dirty="0"/>
              <a:t>Along the y axis, point B is 2.</a:t>
            </a:r>
          </a:p>
          <a:p>
            <a:endParaRPr lang="en-US" dirty="0"/>
          </a:p>
          <a:p>
            <a:r>
              <a:rPr lang="en-US" dirty="0"/>
              <a:t>So, the coordinates of point B are                 .</a:t>
            </a:r>
          </a:p>
        </p:txBody>
      </p:sp>
      <p:sp>
        <p:nvSpPr>
          <p:cNvPr id="13" name="Oval 12">
            <a:extLst>
              <a:ext uri="{FF2B5EF4-FFF2-40B4-BE49-F238E27FC236}">
                <a16:creationId xmlns:a16="http://schemas.microsoft.com/office/drawing/2014/main" id="{8BED6F6B-6F7C-AD4D-9E3D-540F083FC14E}"/>
              </a:ext>
            </a:extLst>
          </p:cNvPr>
          <p:cNvSpPr/>
          <p:nvPr/>
        </p:nvSpPr>
        <p:spPr>
          <a:xfrm>
            <a:off x="1558985" y="2391745"/>
            <a:ext cx="164891" cy="17154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513DDDFB-9AEA-5F43-80E4-333C12341E1F}"/>
              </a:ext>
            </a:extLst>
          </p:cNvPr>
          <p:cNvCxnSpPr>
            <a:cxnSpLocks/>
          </p:cNvCxnSpPr>
          <p:nvPr/>
        </p:nvCxnSpPr>
        <p:spPr>
          <a:xfrm>
            <a:off x="1641430" y="1116194"/>
            <a:ext cx="0" cy="2198506"/>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06060B9E-5BD0-404B-B1B0-F73AA568F30D}"/>
              </a:ext>
            </a:extLst>
          </p:cNvPr>
          <p:cNvSpPr txBox="1"/>
          <p:nvPr/>
        </p:nvSpPr>
        <p:spPr>
          <a:xfrm>
            <a:off x="1490741" y="2090067"/>
            <a:ext cx="309700" cy="369332"/>
          </a:xfrm>
          <a:prstGeom prst="rect">
            <a:avLst/>
          </a:prstGeom>
          <a:noFill/>
        </p:spPr>
        <p:txBody>
          <a:bodyPr wrap="none" rtlCol="0">
            <a:spAutoFit/>
          </a:bodyPr>
          <a:lstStyle/>
          <a:p>
            <a:r>
              <a:rPr lang="en-US" dirty="0"/>
              <a:t>B</a:t>
            </a:r>
          </a:p>
        </p:txBody>
      </p:sp>
      <p:cxnSp>
        <p:nvCxnSpPr>
          <p:cNvPr id="18" name="Straight Connector 17">
            <a:extLst>
              <a:ext uri="{FF2B5EF4-FFF2-40B4-BE49-F238E27FC236}">
                <a16:creationId xmlns:a16="http://schemas.microsoft.com/office/drawing/2014/main" id="{467F1FC4-06B0-F24D-8B62-7985FA49C16C}"/>
              </a:ext>
            </a:extLst>
          </p:cNvPr>
          <p:cNvCxnSpPr>
            <a:cxnSpLocks/>
          </p:cNvCxnSpPr>
          <p:nvPr/>
        </p:nvCxnSpPr>
        <p:spPr>
          <a:xfrm flipH="1">
            <a:off x="636239" y="2482969"/>
            <a:ext cx="2172275"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17" name="Rounded Rectangle 16">
            <a:extLst>
              <a:ext uri="{FF2B5EF4-FFF2-40B4-BE49-F238E27FC236}">
                <a16:creationId xmlns:a16="http://schemas.microsoft.com/office/drawing/2014/main" id="{260232D7-B114-5945-BFF8-70B76DC76EA6}"/>
              </a:ext>
            </a:extLst>
          </p:cNvPr>
          <p:cNvSpPr/>
          <p:nvPr/>
        </p:nvSpPr>
        <p:spPr>
          <a:xfrm>
            <a:off x="2742492" y="2266178"/>
            <a:ext cx="525234" cy="384112"/>
          </a:xfrm>
          <a:prstGeom prst="round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a:extLst>
              <a:ext uri="{FF2B5EF4-FFF2-40B4-BE49-F238E27FC236}">
                <a16:creationId xmlns:a16="http://schemas.microsoft.com/office/drawing/2014/main" id="{8E53E19E-CCB4-274C-8D15-81AB8332BA49}"/>
              </a:ext>
            </a:extLst>
          </p:cNvPr>
          <p:cNvSpPr/>
          <p:nvPr/>
        </p:nvSpPr>
        <p:spPr>
          <a:xfrm>
            <a:off x="1378813" y="3432818"/>
            <a:ext cx="525234" cy="384112"/>
          </a:xfrm>
          <a:prstGeom prst="round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9EF7BADA-DB1A-1B44-80DD-DBD533AAA6D6}"/>
              </a:ext>
            </a:extLst>
          </p:cNvPr>
          <p:cNvGrpSpPr/>
          <p:nvPr/>
        </p:nvGrpSpPr>
        <p:grpSpPr>
          <a:xfrm>
            <a:off x="6560407" y="3813897"/>
            <a:ext cx="5237178" cy="1071534"/>
            <a:chOff x="6425735" y="4285270"/>
            <a:chExt cx="5237178" cy="1071534"/>
          </a:xfrm>
        </p:grpSpPr>
        <p:sp>
          <p:nvSpPr>
            <p:cNvPr id="20" name="Rounded Rectangle 19">
              <a:extLst>
                <a:ext uri="{FF2B5EF4-FFF2-40B4-BE49-F238E27FC236}">
                  <a16:creationId xmlns:a16="http://schemas.microsoft.com/office/drawing/2014/main" id="{406D8D82-0FD8-5F45-910A-3D8EFE504354}"/>
                </a:ext>
              </a:extLst>
            </p:cNvPr>
            <p:cNvSpPr/>
            <p:nvPr/>
          </p:nvSpPr>
          <p:spPr>
            <a:xfrm>
              <a:off x="6425735" y="4285270"/>
              <a:ext cx="5237178" cy="1071534"/>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AF2E140-6AF1-8345-8219-512EC6262AA5}"/>
                </a:ext>
              </a:extLst>
            </p:cNvPr>
            <p:cNvSpPr/>
            <p:nvPr/>
          </p:nvSpPr>
          <p:spPr>
            <a:xfrm>
              <a:off x="6475783" y="4366578"/>
              <a:ext cx="5007018" cy="923330"/>
            </a:xfrm>
            <a:prstGeom prst="rect">
              <a:avLst/>
            </a:prstGeom>
          </p:spPr>
          <p:txBody>
            <a:bodyPr wrap="square">
              <a:spAutoFit/>
            </a:bodyPr>
            <a:lstStyle/>
            <a:p>
              <a:r>
                <a:rPr lang="en-US" dirty="0"/>
                <a:t>When points are in the second quadrant  x is negative. This is shown by putting a – in front of the number.</a:t>
              </a:r>
            </a:p>
          </p:txBody>
        </p:sp>
      </p:grpSp>
      <p:pic>
        <p:nvPicPr>
          <p:cNvPr id="22" name="Picture 21">
            <a:extLst>
              <a:ext uri="{FF2B5EF4-FFF2-40B4-BE49-F238E27FC236}">
                <a16:creationId xmlns:a16="http://schemas.microsoft.com/office/drawing/2014/main" id="{F4BF71CA-D548-8C4B-9DF7-D3B22AADC4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5050" y="5520021"/>
            <a:ext cx="1442518" cy="1071177"/>
          </a:xfrm>
          <a:prstGeom prst="rect">
            <a:avLst/>
          </a:prstGeom>
        </p:spPr>
      </p:pic>
    </p:spTree>
    <p:extLst>
      <p:ext uri="{BB962C8B-B14F-4D97-AF65-F5344CB8AC3E}">
        <p14:creationId xmlns:p14="http://schemas.microsoft.com/office/powerpoint/2010/main" val="2960075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标题 57345"/>
          <p:cNvSpPr>
            <a:spLocks noGrp="1" noChangeArrowheads="1"/>
          </p:cNvSpPr>
          <p:nvPr>
            <p:ph type="title"/>
          </p:nvPr>
        </p:nvSpPr>
        <p:spPr>
          <a:xfrm>
            <a:off x="316328" y="284085"/>
            <a:ext cx="10336876" cy="1054386"/>
          </a:xfrm>
        </p:spPr>
        <p:txBody>
          <a:bodyPr>
            <a:noAutofit/>
          </a:bodyPr>
          <a:lstStyle/>
          <a:p>
            <a:pPr eaLnBrk="1" hangingPunct="1"/>
            <a:r>
              <a:rPr lang="en-GB" altLang="zh-CN" sz="4000" dirty="0">
                <a:solidFill>
                  <a:srgbClr val="C00000"/>
                </a:solidFill>
              </a:rPr>
              <a:t>A coordinate system</a:t>
            </a:r>
            <a:endParaRPr lang="zh-CN" altLang="en-US" sz="4000" dirty="0">
              <a:solidFill>
                <a:srgbClr val="C00000"/>
              </a:solidFill>
            </a:endParaRPr>
          </a:p>
        </p:txBody>
      </p:sp>
      <p:cxnSp>
        <p:nvCxnSpPr>
          <p:cNvPr id="50" name="Straight Connector 49">
            <a:extLst>
              <a:ext uri="{FF2B5EF4-FFF2-40B4-BE49-F238E27FC236}">
                <a16:creationId xmlns:a16="http://schemas.microsoft.com/office/drawing/2014/main" id="{B72A4C7B-A072-44A4-A17E-B49C5C9FB46E}"/>
              </a:ext>
            </a:extLst>
          </p:cNvPr>
          <p:cNvCxnSpPr>
            <a:cxnSpLocks/>
          </p:cNvCxnSpPr>
          <p:nvPr/>
        </p:nvCxnSpPr>
        <p:spPr>
          <a:xfrm>
            <a:off x="3619133" y="1753656"/>
            <a:ext cx="2701" cy="439149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2" descr="Image result for square paper">
            <a:extLst>
              <a:ext uri="{FF2B5EF4-FFF2-40B4-BE49-F238E27FC236}">
                <a16:creationId xmlns:a16="http://schemas.microsoft.com/office/drawing/2014/main" id="{E9B5CEE4-99EF-4778-8D1C-75BC796727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950831" y="1941685"/>
            <a:ext cx="3752057" cy="486031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mage result for square paper">
            <a:extLst>
              <a:ext uri="{FF2B5EF4-FFF2-40B4-BE49-F238E27FC236}">
                <a16:creationId xmlns:a16="http://schemas.microsoft.com/office/drawing/2014/main" id="{B263C2DD-59A6-450C-89CE-16CC2C9789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956048" y="1060983"/>
            <a:ext cx="3752057" cy="4860316"/>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A6F0BC65-149B-4EFE-BE60-A4A885641B09}"/>
              </a:ext>
            </a:extLst>
          </p:cNvPr>
          <p:cNvCxnSpPr>
            <a:cxnSpLocks/>
          </p:cNvCxnSpPr>
          <p:nvPr/>
        </p:nvCxnSpPr>
        <p:spPr>
          <a:xfrm>
            <a:off x="3611522" y="1741211"/>
            <a:ext cx="2701" cy="439149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8683F75F-9816-4DEB-BC8E-9B7E4BFBCF57}"/>
              </a:ext>
            </a:extLst>
          </p:cNvPr>
          <p:cNvSpPr txBox="1"/>
          <p:nvPr/>
        </p:nvSpPr>
        <p:spPr>
          <a:xfrm>
            <a:off x="871650" y="1954286"/>
            <a:ext cx="1956690" cy="646331"/>
          </a:xfrm>
          <a:prstGeom prst="rect">
            <a:avLst/>
          </a:prstGeom>
          <a:noFill/>
        </p:spPr>
        <p:txBody>
          <a:bodyPr wrap="square" rtlCol="0">
            <a:spAutoFit/>
          </a:bodyPr>
          <a:lstStyle/>
          <a:p>
            <a:r>
              <a:rPr lang="en-GB" sz="3600" dirty="0">
                <a:solidFill>
                  <a:srgbClr val="FF0000"/>
                </a:solidFill>
              </a:rPr>
              <a:t>y-axis</a:t>
            </a:r>
          </a:p>
        </p:txBody>
      </p:sp>
      <p:sp>
        <p:nvSpPr>
          <p:cNvPr id="20" name="TextBox 19">
            <a:extLst>
              <a:ext uri="{FF2B5EF4-FFF2-40B4-BE49-F238E27FC236}">
                <a16:creationId xmlns:a16="http://schemas.microsoft.com/office/drawing/2014/main" id="{0DF41D92-A399-421C-9819-15DAAEF70A46}"/>
              </a:ext>
            </a:extLst>
          </p:cNvPr>
          <p:cNvSpPr txBox="1"/>
          <p:nvPr/>
        </p:nvSpPr>
        <p:spPr>
          <a:xfrm>
            <a:off x="9370579" y="5368677"/>
            <a:ext cx="1726933" cy="646331"/>
          </a:xfrm>
          <a:prstGeom prst="rect">
            <a:avLst/>
          </a:prstGeom>
          <a:noFill/>
        </p:spPr>
        <p:txBody>
          <a:bodyPr wrap="square" rtlCol="0">
            <a:spAutoFit/>
          </a:bodyPr>
          <a:lstStyle/>
          <a:p>
            <a:r>
              <a:rPr lang="en-GB" sz="3600" dirty="0">
                <a:solidFill>
                  <a:schemeClr val="tx2"/>
                </a:solidFill>
              </a:rPr>
              <a:t>x-axis</a:t>
            </a:r>
          </a:p>
        </p:txBody>
      </p:sp>
      <p:sp>
        <p:nvSpPr>
          <p:cNvPr id="21" name="TextBox 20">
            <a:extLst>
              <a:ext uri="{FF2B5EF4-FFF2-40B4-BE49-F238E27FC236}">
                <a16:creationId xmlns:a16="http://schemas.microsoft.com/office/drawing/2014/main" id="{31A2E458-BBCA-4001-A50F-82D496B14482}"/>
              </a:ext>
            </a:extLst>
          </p:cNvPr>
          <p:cNvSpPr txBox="1"/>
          <p:nvPr/>
        </p:nvSpPr>
        <p:spPr>
          <a:xfrm>
            <a:off x="3127350" y="5496750"/>
            <a:ext cx="430008" cy="369332"/>
          </a:xfrm>
          <a:prstGeom prst="rect">
            <a:avLst/>
          </a:prstGeom>
          <a:noFill/>
        </p:spPr>
        <p:txBody>
          <a:bodyPr wrap="square" rtlCol="0">
            <a:spAutoFit/>
          </a:bodyPr>
          <a:lstStyle/>
          <a:p>
            <a:r>
              <a:rPr lang="en-GB" dirty="0">
                <a:solidFill>
                  <a:schemeClr val="tx2"/>
                </a:solidFill>
              </a:rPr>
              <a:t>1</a:t>
            </a:r>
          </a:p>
        </p:txBody>
      </p:sp>
      <p:sp>
        <p:nvSpPr>
          <p:cNvPr id="22" name="TextBox 21">
            <a:extLst>
              <a:ext uri="{FF2B5EF4-FFF2-40B4-BE49-F238E27FC236}">
                <a16:creationId xmlns:a16="http://schemas.microsoft.com/office/drawing/2014/main" id="{D8B45C3E-AB74-4BBC-B212-45E248BF8802}"/>
              </a:ext>
            </a:extLst>
          </p:cNvPr>
          <p:cNvSpPr txBox="1"/>
          <p:nvPr/>
        </p:nvSpPr>
        <p:spPr>
          <a:xfrm>
            <a:off x="3116767" y="5060315"/>
            <a:ext cx="430008" cy="369332"/>
          </a:xfrm>
          <a:prstGeom prst="rect">
            <a:avLst/>
          </a:prstGeom>
          <a:noFill/>
        </p:spPr>
        <p:txBody>
          <a:bodyPr wrap="square" rtlCol="0">
            <a:spAutoFit/>
          </a:bodyPr>
          <a:lstStyle/>
          <a:p>
            <a:r>
              <a:rPr lang="en-GB" dirty="0">
                <a:solidFill>
                  <a:schemeClr val="tx2"/>
                </a:solidFill>
              </a:rPr>
              <a:t>2</a:t>
            </a:r>
          </a:p>
        </p:txBody>
      </p:sp>
      <p:sp>
        <p:nvSpPr>
          <p:cNvPr id="23" name="TextBox 22">
            <a:extLst>
              <a:ext uri="{FF2B5EF4-FFF2-40B4-BE49-F238E27FC236}">
                <a16:creationId xmlns:a16="http://schemas.microsoft.com/office/drawing/2014/main" id="{9499F72E-216D-4BCC-A761-52B067B2D566}"/>
              </a:ext>
            </a:extLst>
          </p:cNvPr>
          <p:cNvSpPr txBox="1"/>
          <p:nvPr/>
        </p:nvSpPr>
        <p:spPr>
          <a:xfrm>
            <a:off x="3117501" y="4623880"/>
            <a:ext cx="430008" cy="369332"/>
          </a:xfrm>
          <a:prstGeom prst="rect">
            <a:avLst/>
          </a:prstGeom>
          <a:noFill/>
        </p:spPr>
        <p:txBody>
          <a:bodyPr wrap="square" rtlCol="0">
            <a:spAutoFit/>
          </a:bodyPr>
          <a:lstStyle/>
          <a:p>
            <a:r>
              <a:rPr lang="en-GB" dirty="0">
                <a:solidFill>
                  <a:schemeClr val="tx2"/>
                </a:solidFill>
              </a:rPr>
              <a:t>3</a:t>
            </a:r>
          </a:p>
        </p:txBody>
      </p:sp>
      <p:sp>
        <p:nvSpPr>
          <p:cNvPr id="24" name="TextBox 23">
            <a:extLst>
              <a:ext uri="{FF2B5EF4-FFF2-40B4-BE49-F238E27FC236}">
                <a16:creationId xmlns:a16="http://schemas.microsoft.com/office/drawing/2014/main" id="{F0B1D141-1C7E-4307-B9B5-C86E01120805}"/>
              </a:ext>
            </a:extLst>
          </p:cNvPr>
          <p:cNvSpPr txBox="1"/>
          <p:nvPr/>
        </p:nvSpPr>
        <p:spPr>
          <a:xfrm>
            <a:off x="3117501" y="4187445"/>
            <a:ext cx="430008" cy="369332"/>
          </a:xfrm>
          <a:prstGeom prst="rect">
            <a:avLst/>
          </a:prstGeom>
          <a:noFill/>
        </p:spPr>
        <p:txBody>
          <a:bodyPr wrap="square" rtlCol="0">
            <a:spAutoFit/>
          </a:bodyPr>
          <a:lstStyle/>
          <a:p>
            <a:r>
              <a:rPr lang="en-GB" dirty="0">
                <a:solidFill>
                  <a:schemeClr val="tx2"/>
                </a:solidFill>
              </a:rPr>
              <a:t>4</a:t>
            </a:r>
          </a:p>
        </p:txBody>
      </p:sp>
      <p:sp>
        <p:nvSpPr>
          <p:cNvPr id="25" name="TextBox 24">
            <a:extLst>
              <a:ext uri="{FF2B5EF4-FFF2-40B4-BE49-F238E27FC236}">
                <a16:creationId xmlns:a16="http://schemas.microsoft.com/office/drawing/2014/main" id="{491CD708-7853-4696-9744-A75910E25F8A}"/>
              </a:ext>
            </a:extLst>
          </p:cNvPr>
          <p:cNvSpPr txBox="1"/>
          <p:nvPr/>
        </p:nvSpPr>
        <p:spPr>
          <a:xfrm>
            <a:off x="3127350" y="3731043"/>
            <a:ext cx="430008" cy="369332"/>
          </a:xfrm>
          <a:prstGeom prst="rect">
            <a:avLst/>
          </a:prstGeom>
          <a:noFill/>
        </p:spPr>
        <p:txBody>
          <a:bodyPr wrap="square" rtlCol="0">
            <a:spAutoFit/>
          </a:bodyPr>
          <a:lstStyle/>
          <a:p>
            <a:r>
              <a:rPr lang="en-GB" dirty="0">
                <a:solidFill>
                  <a:schemeClr val="tx2"/>
                </a:solidFill>
              </a:rPr>
              <a:t>5</a:t>
            </a:r>
          </a:p>
        </p:txBody>
      </p:sp>
      <p:sp>
        <p:nvSpPr>
          <p:cNvPr id="26" name="TextBox 25">
            <a:extLst>
              <a:ext uri="{FF2B5EF4-FFF2-40B4-BE49-F238E27FC236}">
                <a16:creationId xmlns:a16="http://schemas.microsoft.com/office/drawing/2014/main" id="{11C61782-9A79-43A7-8852-DF243F7D1606}"/>
              </a:ext>
            </a:extLst>
          </p:cNvPr>
          <p:cNvSpPr txBox="1"/>
          <p:nvPr/>
        </p:nvSpPr>
        <p:spPr>
          <a:xfrm>
            <a:off x="3127350" y="3306475"/>
            <a:ext cx="430008" cy="369332"/>
          </a:xfrm>
          <a:prstGeom prst="rect">
            <a:avLst/>
          </a:prstGeom>
          <a:noFill/>
        </p:spPr>
        <p:txBody>
          <a:bodyPr wrap="square" rtlCol="0">
            <a:spAutoFit/>
          </a:bodyPr>
          <a:lstStyle/>
          <a:p>
            <a:r>
              <a:rPr lang="en-GB" dirty="0">
                <a:solidFill>
                  <a:schemeClr val="tx2"/>
                </a:solidFill>
              </a:rPr>
              <a:t>6</a:t>
            </a:r>
          </a:p>
        </p:txBody>
      </p:sp>
      <p:sp>
        <p:nvSpPr>
          <p:cNvPr id="27" name="TextBox 26">
            <a:extLst>
              <a:ext uri="{FF2B5EF4-FFF2-40B4-BE49-F238E27FC236}">
                <a16:creationId xmlns:a16="http://schemas.microsoft.com/office/drawing/2014/main" id="{CBC03B2C-4C95-4D9A-923A-1101D4F54E54}"/>
              </a:ext>
            </a:extLst>
          </p:cNvPr>
          <p:cNvSpPr txBox="1"/>
          <p:nvPr/>
        </p:nvSpPr>
        <p:spPr>
          <a:xfrm>
            <a:off x="3116767" y="2850073"/>
            <a:ext cx="430008" cy="369332"/>
          </a:xfrm>
          <a:prstGeom prst="rect">
            <a:avLst/>
          </a:prstGeom>
          <a:noFill/>
        </p:spPr>
        <p:txBody>
          <a:bodyPr wrap="square" rtlCol="0">
            <a:spAutoFit/>
          </a:bodyPr>
          <a:lstStyle/>
          <a:p>
            <a:r>
              <a:rPr lang="en-GB" dirty="0">
                <a:solidFill>
                  <a:schemeClr val="tx2"/>
                </a:solidFill>
              </a:rPr>
              <a:t>7</a:t>
            </a:r>
          </a:p>
        </p:txBody>
      </p:sp>
      <p:sp>
        <p:nvSpPr>
          <p:cNvPr id="29" name="TextBox 28">
            <a:extLst>
              <a:ext uri="{FF2B5EF4-FFF2-40B4-BE49-F238E27FC236}">
                <a16:creationId xmlns:a16="http://schemas.microsoft.com/office/drawing/2014/main" id="{BBC5A408-1B3E-4347-84C9-7A511DF95CAC}"/>
              </a:ext>
            </a:extLst>
          </p:cNvPr>
          <p:cNvSpPr txBox="1"/>
          <p:nvPr/>
        </p:nvSpPr>
        <p:spPr>
          <a:xfrm>
            <a:off x="3118682" y="1991383"/>
            <a:ext cx="430008" cy="369332"/>
          </a:xfrm>
          <a:prstGeom prst="rect">
            <a:avLst/>
          </a:prstGeom>
          <a:noFill/>
        </p:spPr>
        <p:txBody>
          <a:bodyPr wrap="square" rtlCol="0">
            <a:spAutoFit/>
          </a:bodyPr>
          <a:lstStyle/>
          <a:p>
            <a:r>
              <a:rPr lang="en-GB" dirty="0">
                <a:solidFill>
                  <a:schemeClr val="tx2"/>
                </a:solidFill>
              </a:rPr>
              <a:t>9</a:t>
            </a:r>
          </a:p>
        </p:txBody>
      </p:sp>
      <p:sp>
        <p:nvSpPr>
          <p:cNvPr id="31" name="TextBox 30">
            <a:extLst>
              <a:ext uri="{FF2B5EF4-FFF2-40B4-BE49-F238E27FC236}">
                <a16:creationId xmlns:a16="http://schemas.microsoft.com/office/drawing/2014/main" id="{19C554AF-C42B-46F8-888B-3A4969FCD51C}"/>
              </a:ext>
            </a:extLst>
          </p:cNvPr>
          <p:cNvSpPr txBox="1"/>
          <p:nvPr/>
        </p:nvSpPr>
        <p:spPr>
          <a:xfrm>
            <a:off x="3346176" y="6053550"/>
            <a:ext cx="430008" cy="369332"/>
          </a:xfrm>
          <a:prstGeom prst="rect">
            <a:avLst/>
          </a:prstGeom>
          <a:noFill/>
        </p:spPr>
        <p:txBody>
          <a:bodyPr wrap="square" rtlCol="0">
            <a:spAutoFit/>
          </a:bodyPr>
          <a:lstStyle/>
          <a:p>
            <a:r>
              <a:rPr lang="en-GB" dirty="0">
                <a:solidFill>
                  <a:schemeClr val="tx2"/>
                </a:solidFill>
              </a:rPr>
              <a:t>0</a:t>
            </a:r>
          </a:p>
        </p:txBody>
      </p:sp>
      <p:sp>
        <p:nvSpPr>
          <p:cNvPr id="32" name="TextBox 31">
            <a:extLst>
              <a:ext uri="{FF2B5EF4-FFF2-40B4-BE49-F238E27FC236}">
                <a16:creationId xmlns:a16="http://schemas.microsoft.com/office/drawing/2014/main" id="{B2576E45-1DD9-4BB7-9DFF-1FB81945B1D5}"/>
              </a:ext>
            </a:extLst>
          </p:cNvPr>
          <p:cNvSpPr txBox="1"/>
          <p:nvPr/>
        </p:nvSpPr>
        <p:spPr>
          <a:xfrm>
            <a:off x="3910443" y="6193544"/>
            <a:ext cx="430008" cy="369332"/>
          </a:xfrm>
          <a:prstGeom prst="rect">
            <a:avLst/>
          </a:prstGeom>
          <a:noFill/>
        </p:spPr>
        <p:txBody>
          <a:bodyPr wrap="square" rtlCol="0">
            <a:spAutoFit/>
          </a:bodyPr>
          <a:lstStyle/>
          <a:p>
            <a:r>
              <a:rPr lang="en-GB" dirty="0">
                <a:solidFill>
                  <a:schemeClr val="tx2"/>
                </a:solidFill>
              </a:rPr>
              <a:t>1</a:t>
            </a:r>
          </a:p>
        </p:txBody>
      </p:sp>
      <p:pic>
        <p:nvPicPr>
          <p:cNvPr id="67" name="Picture 66">
            <a:extLst>
              <a:ext uri="{FF2B5EF4-FFF2-40B4-BE49-F238E27FC236}">
                <a16:creationId xmlns:a16="http://schemas.microsoft.com/office/drawing/2014/main" id="{84191D84-FF3F-4029-A24D-138BABED2D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490" y="5557704"/>
            <a:ext cx="1442518" cy="1071177"/>
          </a:xfrm>
          <a:prstGeom prst="rect">
            <a:avLst/>
          </a:prstGeom>
        </p:spPr>
      </p:pic>
      <p:sp>
        <p:nvSpPr>
          <p:cNvPr id="33" name="TextBox 32">
            <a:extLst>
              <a:ext uri="{FF2B5EF4-FFF2-40B4-BE49-F238E27FC236}">
                <a16:creationId xmlns:a16="http://schemas.microsoft.com/office/drawing/2014/main" id="{200EE2FD-F8FC-4994-9263-F62D58212690}"/>
              </a:ext>
            </a:extLst>
          </p:cNvPr>
          <p:cNvSpPr txBox="1"/>
          <p:nvPr/>
        </p:nvSpPr>
        <p:spPr>
          <a:xfrm>
            <a:off x="4353279" y="6191147"/>
            <a:ext cx="430008" cy="369332"/>
          </a:xfrm>
          <a:prstGeom prst="rect">
            <a:avLst/>
          </a:prstGeom>
          <a:noFill/>
        </p:spPr>
        <p:txBody>
          <a:bodyPr wrap="square" rtlCol="0">
            <a:spAutoFit/>
          </a:bodyPr>
          <a:lstStyle/>
          <a:p>
            <a:r>
              <a:rPr lang="en-GB" dirty="0">
                <a:solidFill>
                  <a:schemeClr val="tx2"/>
                </a:solidFill>
              </a:rPr>
              <a:t>2</a:t>
            </a:r>
          </a:p>
        </p:txBody>
      </p:sp>
      <p:sp>
        <p:nvSpPr>
          <p:cNvPr id="34" name="TextBox 33">
            <a:extLst>
              <a:ext uri="{FF2B5EF4-FFF2-40B4-BE49-F238E27FC236}">
                <a16:creationId xmlns:a16="http://schemas.microsoft.com/office/drawing/2014/main" id="{CE35BD74-BC96-4D83-BBD0-478E1683ABD9}"/>
              </a:ext>
            </a:extLst>
          </p:cNvPr>
          <p:cNvSpPr txBox="1"/>
          <p:nvPr/>
        </p:nvSpPr>
        <p:spPr>
          <a:xfrm>
            <a:off x="4796115" y="6189090"/>
            <a:ext cx="430008" cy="369332"/>
          </a:xfrm>
          <a:prstGeom prst="rect">
            <a:avLst/>
          </a:prstGeom>
          <a:noFill/>
        </p:spPr>
        <p:txBody>
          <a:bodyPr wrap="square" rtlCol="0">
            <a:spAutoFit/>
          </a:bodyPr>
          <a:lstStyle/>
          <a:p>
            <a:r>
              <a:rPr lang="en-GB" dirty="0">
                <a:solidFill>
                  <a:schemeClr val="tx2"/>
                </a:solidFill>
              </a:rPr>
              <a:t>3</a:t>
            </a:r>
          </a:p>
        </p:txBody>
      </p:sp>
      <p:sp>
        <p:nvSpPr>
          <p:cNvPr id="35" name="TextBox 34">
            <a:extLst>
              <a:ext uri="{FF2B5EF4-FFF2-40B4-BE49-F238E27FC236}">
                <a16:creationId xmlns:a16="http://schemas.microsoft.com/office/drawing/2014/main" id="{E33E4B0E-DD94-474F-AA38-FDA723DF0B62}"/>
              </a:ext>
            </a:extLst>
          </p:cNvPr>
          <p:cNvSpPr txBox="1"/>
          <p:nvPr/>
        </p:nvSpPr>
        <p:spPr>
          <a:xfrm>
            <a:off x="5238907" y="6189090"/>
            <a:ext cx="430008" cy="369332"/>
          </a:xfrm>
          <a:prstGeom prst="rect">
            <a:avLst/>
          </a:prstGeom>
          <a:noFill/>
        </p:spPr>
        <p:txBody>
          <a:bodyPr wrap="square" rtlCol="0">
            <a:spAutoFit/>
          </a:bodyPr>
          <a:lstStyle/>
          <a:p>
            <a:r>
              <a:rPr lang="en-GB" dirty="0">
                <a:solidFill>
                  <a:schemeClr val="tx2"/>
                </a:solidFill>
              </a:rPr>
              <a:t>4</a:t>
            </a:r>
          </a:p>
        </p:txBody>
      </p:sp>
      <p:sp>
        <p:nvSpPr>
          <p:cNvPr id="36" name="TextBox 35">
            <a:extLst>
              <a:ext uri="{FF2B5EF4-FFF2-40B4-BE49-F238E27FC236}">
                <a16:creationId xmlns:a16="http://schemas.microsoft.com/office/drawing/2014/main" id="{5DB9BE8B-F8F1-4860-9AE8-9DE1FDAAAF53}"/>
              </a:ext>
            </a:extLst>
          </p:cNvPr>
          <p:cNvSpPr txBox="1"/>
          <p:nvPr/>
        </p:nvSpPr>
        <p:spPr>
          <a:xfrm>
            <a:off x="5668466" y="6186693"/>
            <a:ext cx="430008" cy="369332"/>
          </a:xfrm>
          <a:prstGeom prst="rect">
            <a:avLst/>
          </a:prstGeom>
          <a:noFill/>
        </p:spPr>
        <p:txBody>
          <a:bodyPr wrap="square" rtlCol="0">
            <a:spAutoFit/>
          </a:bodyPr>
          <a:lstStyle/>
          <a:p>
            <a:r>
              <a:rPr lang="en-GB" dirty="0">
                <a:solidFill>
                  <a:schemeClr val="tx2"/>
                </a:solidFill>
              </a:rPr>
              <a:t>5</a:t>
            </a:r>
          </a:p>
        </p:txBody>
      </p:sp>
      <p:sp>
        <p:nvSpPr>
          <p:cNvPr id="37" name="TextBox 36">
            <a:extLst>
              <a:ext uri="{FF2B5EF4-FFF2-40B4-BE49-F238E27FC236}">
                <a16:creationId xmlns:a16="http://schemas.microsoft.com/office/drawing/2014/main" id="{71F14B0B-6BDF-408C-8ACB-02D366DE4CFC}"/>
              </a:ext>
            </a:extLst>
          </p:cNvPr>
          <p:cNvSpPr txBox="1"/>
          <p:nvPr/>
        </p:nvSpPr>
        <p:spPr>
          <a:xfrm>
            <a:off x="6123506" y="6204583"/>
            <a:ext cx="430008" cy="369332"/>
          </a:xfrm>
          <a:prstGeom prst="rect">
            <a:avLst/>
          </a:prstGeom>
          <a:noFill/>
        </p:spPr>
        <p:txBody>
          <a:bodyPr wrap="square" rtlCol="0">
            <a:spAutoFit/>
          </a:bodyPr>
          <a:lstStyle/>
          <a:p>
            <a:r>
              <a:rPr lang="en-GB" dirty="0">
                <a:solidFill>
                  <a:schemeClr val="tx2"/>
                </a:solidFill>
              </a:rPr>
              <a:t>6</a:t>
            </a:r>
          </a:p>
        </p:txBody>
      </p:sp>
      <p:sp>
        <p:nvSpPr>
          <p:cNvPr id="38" name="TextBox 37">
            <a:extLst>
              <a:ext uri="{FF2B5EF4-FFF2-40B4-BE49-F238E27FC236}">
                <a16:creationId xmlns:a16="http://schemas.microsoft.com/office/drawing/2014/main" id="{A8B4BE21-62BA-4CFB-9CF1-A94704C00C19}"/>
              </a:ext>
            </a:extLst>
          </p:cNvPr>
          <p:cNvSpPr txBox="1"/>
          <p:nvPr/>
        </p:nvSpPr>
        <p:spPr>
          <a:xfrm>
            <a:off x="6565849" y="6193257"/>
            <a:ext cx="430008" cy="369332"/>
          </a:xfrm>
          <a:prstGeom prst="rect">
            <a:avLst/>
          </a:prstGeom>
          <a:noFill/>
        </p:spPr>
        <p:txBody>
          <a:bodyPr wrap="square" rtlCol="0">
            <a:spAutoFit/>
          </a:bodyPr>
          <a:lstStyle/>
          <a:p>
            <a:r>
              <a:rPr lang="en-GB" dirty="0">
                <a:solidFill>
                  <a:schemeClr val="tx2"/>
                </a:solidFill>
              </a:rPr>
              <a:t>7</a:t>
            </a:r>
          </a:p>
        </p:txBody>
      </p:sp>
      <p:cxnSp>
        <p:nvCxnSpPr>
          <p:cNvPr id="49" name="Straight Connector 48">
            <a:extLst>
              <a:ext uri="{FF2B5EF4-FFF2-40B4-BE49-F238E27FC236}">
                <a16:creationId xmlns:a16="http://schemas.microsoft.com/office/drawing/2014/main" id="{5C137C7B-E9B5-4C76-9E86-BB3DFC92C959}"/>
              </a:ext>
            </a:extLst>
          </p:cNvPr>
          <p:cNvCxnSpPr>
            <a:cxnSpLocks/>
          </p:cNvCxnSpPr>
          <p:nvPr/>
        </p:nvCxnSpPr>
        <p:spPr>
          <a:xfrm flipH="1">
            <a:off x="3599782" y="6111717"/>
            <a:ext cx="4434452" cy="1485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B3A3B507-E574-4A1C-A58F-45DAF48F7E1C}"/>
              </a:ext>
            </a:extLst>
          </p:cNvPr>
          <p:cNvSpPr txBox="1"/>
          <p:nvPr/>
        </p:nvSpPr>
        <p:spPr>
          <a:xfrm>
            <a:off x="7008641" y="6192877"/>
            <a:ext cx="430008" cy="369332"/>
          </a:xfrm>
          <a:prstGeom prst="rect">
            <a:avLst/>
          </a:prstGeom>
          <a:noFill/>
        </p:spPr>
        <p:txBody>
          <a:bodyPr wrap="square" rtlCol="0">
            <a:spAutoFit/>
          </a:bodyPr>
          <a:lstStyle/>
          <a:p>
            <a:r>
              <a:rPr lang="en-GB" dirty="0">
                <a:solidFill>
                  <a:schemeClr val="tx2"/>
                </a:solidFill>
              </a:rPr>
              <a:t>8</a:t>
            </a:r>
          </a:p>
        </p:txBody>
      </p:sp>
      <p:sp>
        <p:nvSpPr>
          <p:cNvPr id="40" name="TextBox 39">
            <a:extLst>
              <a:ext uri="{FF2B5EF4-FFF2-40B4-BE49-F238E27FC236}">
                <a16:creationId xmlns:a16="http://schemas.microsoft.com/office/drawing/2014/main" id="{821BDD48-BB88-4B2F-94CE-C5A356E1AAC4}"/>
              </a:ext>
            </a:extLst>
          </p:cNvPr>
          <p:cNvSpPr txBox="1"/>
          <p:nvPr/>
        </p:nvSpPr>
        <p:spPr>
          <a:xfrm>
            <a:off x="7445911" y="6186693"/>
            <a:ext cx="430008" cy="369332"/>
          </a:xfrm>
          <a:prstGeom prst="rect">
            <a:avLst/>
          </a:prstGeom>
          <a:noFill/>
        </p:spPr>
        <p:txBody>
          <a:bodyPr wrap="square" rtlCol="0">
            <a:spAutoFit/>
          </a:bodyPr>
          <a:lstStyle/>
          <a:p>
            <a:r>
              <a:rPr lang="en-GB" dirty="0">
                <a:solidFill>
                  <a:schemeClr val="tx2"/>
                </a:solidFill>
              </a:rPr>
              <a:t>9</a:t>
            </a:r>
          </a:p>
        </p:txBody>
      </p:sp>
      <p:sp>
        <p:nvSpPr>
          <p:cNvPr id="41" name="TextBox 40">
            <a:extLst>
              <a:ext uri="{FF2B5EF4-FFF2-40B4-BE49-F238E27FC236}">
                <a16:creationId xmlns:a16="http://schemas.microsoft.com/office/drawing/2014/main" id="{C1AB56EB-C3A0-45C2-877D-F3222CC4368D}"/>
              </a:ext>
            </a:extLst>
          </p:cNvPr>
          <p:cNvSpPr txBox="1"/>
          <p:nvPr/>
        </p:nvSpPr>
        <p:spPr>
          <a:xfrm>
            <a:off x="7819230" y="6186693"/>
            <a:ext cx="430008" cy="369332"/>
          </a:xfrm>
          <a:prstGeom prst="rect">
            <a:avLst/>
          </a:prstGeom>
          <a:noFill/>
        </p:spPr>
        <p:txBody>
          <a:bodyPr wrap="square" rtlCol="0">
            <a:spAutoFit/>
          </a:bodyPr>
          <a:lstStyle/>
          <a:p>
            <a:r>
              <a:rPr lang="en-GB" dirty="0">
                <a:solidFill>
                  <a:schemeClr val="tx2"/>
                </a:solidFill>
              </a:rPr>
              <a:t>10</a:t>
            </a:r>
          </a:p>
        </p:txBody>
      </p:sp>
      <p:cxnSp>
        <p:nvCxnSpPr>
          <p:cNvPr id="14" name="Straight Connector 13">
            <a:extLst>
              <a:ext uri="{FF2B5EF4-FFF2-40B4-BE49-F238E27FC236}">
                <a16:creationId xmlns:a16="http://schemas.microsoft.com/office/drawing/2014/main" id="{B0A1A8EE-9FDE-432C-B803-D5BF818CE15C}"/>
              </a:ext>
            </a:extLst>
          </p:cNvPr>
          <p:cNvCxnSpPr>
            <a:cxnSpLocks/>
          </p:cNvCxnSpPr>
          <p:nvPr/>
        </p:nvCxnSpPr>
        <p:spPr>
          <a:xfrm flipH="1">
            <a:off x="3599782" y="6117851"/>
            <a:ext cx="4434452" cy="14854"/>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0D29F21A-D86E-4C0D-A669-E9907596DE3B}"/>
              </a:ext>
            </a:extLst>
          </p:cNvPr>
          <p:cNvSpPr txBox="1"/>
          <p:nvPr/>
        </p:nvSpPr>
        <p:spPr>
          <a:xfrm>
            <a:off x="3116767" y="2415951"/>
            <a:ext cx="430008" cy="369332"/>
          </a:xfrm>
          <a:prstGeom prst="rect">
            <a:avLst/>
          </a:prstGeom>
          <a:noFill/>
        </p:spPr>
        <p:txBody>
          <a:bodyPr wrap="square" rtlCol="0">
            <a:spAutoFit/>
          </a:bodyPr>
          <a:lstStyle/>
          <a:p>
            <a:r>
              <a:rPr lang="en-GB" dirty="0">
                <a:solidFill>
                  <a:schemeClr val="tx2"/>
                </a:solidFill>
              </a:rPr>
              <a:t>8</a:t>
            </a:r>
          </a:p>
        </p:txBody>
      </p:sp>
      <p:sp>
        <p:nvSpPr>
          <p:cNvPr id="30" name="TextBox 29">
            <a:extLst>
              <a:ext uri="{FF2B5EF4-FFF2-40B4-BE49-F238E27FC236}">
                <a16:creationId xmlns:a16="http://schemas.microsoft.com/office/drawing/2014/main" id="{A5916D57-1C56-4BE1-B540-C70C0A837942}"/>
              </a:ext>
            </a:extLst>
          </p:cNvPr>
          <p:cNvSpPr txBox="1"/>
          <p:nvPr/>
        </p:nvSpPr>
        <p:spPr>
          <a:xfrm>
            <a:off x="3037599" y="1568882"/>
            <a:ext cx="430008" cy="369332"/>
          </a:xfrm>
          <a:prstGeom prst="rect">
            <a:avLst/>
          </a:prstGeom>
          <a:noFill/>
        </p:spPr>
        <p:txBody>
          <a:bodyPr wrap="square" rtlCol="0">
            <a:spAutoFit/>
          </a:bodyPr>
          <a:lstStyle/>
          <a:p>
            <a:r>
              <a:rPr lang="en-GB" dirty="0">
                <a:solidFill>
                  <a:schemeClr val="tx2"/>
                </a:solidFill>
              </a:rPr>
              <a:t>10</a:t>
            </a:r>
          </a:p>
        </p:txBody>
      </p:sp>
      <p:sp>
        <p:nvSpPr>
          <p:cNvPr id="4" name="Rectangle: Rounded Corners 3">
            <a:extLst>
              <a:ext uri="{FF2B5EF4-FFF2-40B4-BE49-F238E27FC236}">
                <a16:creationId xmlns:a16="http://schemas.microsoft.com/office/drawing/2014/main" id="{C653E014-EE09-447B-A5D6-760E6AC30E24}"/>
              </a:ext>
            </a:extLst>
          </p:cNvPr>
          <p:cNvSpPr/>
          <p:nvPr/>
        </p:nvSpPr>
        <p:spPr>
          <a:xfrm>
            <a:off x="694944" y="1765740"/>
            <a:ext cx="1647398" cy="1031735"/>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Rounded Corners 42">
            <a:extLst>
              <a:ext uri="{FF2B5EF4-FFF2-40B4-BE49-F238E27FC236}">
                <a16:creationId xmlns:a16="http://schemas.microsoft.com/office/drawing/2014/main" id="{48FDE2E4-465D-43FD-81B0-B055E5998044}"/>
              </a:ext>
            </a:extLst>
          </p:cNvPr>
          <p:cNvSpPr/>
          <p:nvPr/>
        </p:nvSpPr>
        <p:spPr>
          <a:xfrm>
            <a:off x="9167185" y="5175974"/>
            <a:ext cx="1647398" cy="1031735"/>
          </a:xfrm>
          <a:prstGeom prst="roundRect">
            <a:avLst/>
          </a:prstGeom>
          <a:no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 name="Straight Arrow Connector 6">
            <a:extLst>
              <a:ext uri="{FF2B5EF4-FFF2-40B4-BE49-F238E27FC236}">
                <a16:creationId xmlns:a16="http://schemas.microsoft.com/office/drawing/2014/main" id="{14DA911F-0E2E-491E-A13F-D3D636876437}"/>
              </a:ext>
            </a:extLst>
          </p:cNvPr>
          <p:cNvCxnSpPr>
            <a:cxnSpLocks/>
          </p:cNvCxnSpPr>
          <p:nvPr/>
        </p:nvCxnSpPr>
        <p:spPr>
          <a:xfrm>
            <a:off x="2238345" y="2775627"/>
            <a:ext cx="1308430" cy="95541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6A8C1AD2-E160-4A01-96C0-B201AB1A322A}"/>
              </a:ext>
            </a:extLst>
          </p:cNvPr>
          <p:cNvCxnSpPr>
            <a:cxnSpLocks/>
            <a:stCxn id="43" idx="1"/>
          </p:cNvCxnSpPr>
          <p:nvPr/>
        </p:nvCxnSpPr>
        <p:spPr>
          <a:xfrm flipH="1">
            <a:off x="7155731" y="5691842"/>
            <a:ext cx="2011454" cy="362189"/>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979B721-AADE-48A5-9E59-C52F69C196F1}"/>
              </a:ext>
            </a:extLst>
          </p:cNvPr>
          <p:cNvCxnSpPr>
            <a:cxnSpLocks/>
          </p:cNvCxnSpPr>
          <p:nvPr/>
        </p:nvCxnSpPr>
        <p:spPr>
          <a:xfrm>
            <a:off x="3604255" y="1760133"/>
            <a:ext cx="2701" cy="439149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6C3F1CCB-1941-42BA-BFFB-EC1DBB357E04}"/>
              </a:ext>
            </a:extLst>
          </p:cNvPr>
          <p:cNvSpPr txBox="1"/>
          <p:nvPr/>
        </p:nvSpPr>
        <p:spPr>
          <a:xfrm>
            <a:off x="4951347" y="3856318"/>
            <a:ext cx="1612466" cy="646331"/>
          </a:xfrm>
          <a:prstGeom prst="rect">
            <a:avLst/>
          </a:prstGeom>
          <a:noFill/>
        </p:spPr>
        <p:txBody>
          <a:bodyPr wrap="square" rtlCol="0">
            <a:spAutoFit/>
          </a:bodyPr>
          <a:lstStyle/>
          <a:p>
            <a:r>
              <a:rPr lang="en-GB" sz="3600" dirty="0">
                <a:solidFill>
                  <a:srgbClr val="C00000"/>
                </a:solidFill>
              </a:rPr>
              <a:t>Origin</a:t>
            </a:r>
          </a:p>
        </p:txBody>
      </p:sp>
      <p:sp>
        <p:nvSpPr>
          <p:cNvPr id="55" name="Rectangle: Rounded Corners 54">
            <a:extLst>
              <a:ext uri="{FF2B5EF4-FFF2-40B4-BE49-F238E27FC236}">
                <a16:creationId xmlns:a16="http://schemas.microsoft.com/office/drawing/2014/main" id="{57542D87-2EDC-442F-9B57-7A618FB92D75}"/>
              </a:ext>
            </a:extLst>
          </p:cNvPr>
          <p:cNvSpPr/>
          <p:nvPr/>
        </p:nvSpPr>
        <p:spPr>
          <a:xfrm>
            <a:off x="4808913" y="3675807"/>
            <a:ext cx="1609766" cy="1031735"/>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6" name="Straight Arrow Connector 55">
            <a:extLst>
              <a:ext uri="{FF2B5EF4-FFF2-40B4-BE49-F238E27FC236}">
                <a16:creationId xmlns:a16="http://schemas.microsoft.com/office/drawing/2014/main" id="{5E6B9466-6E29-4298-A98F-3F5DE564665A}"/>
              </a:ext>
            </a:extLst>
          </p:cNvPr>
          <p:cNvCxnSpPr>
            <a:cxnSpLocks/>
            <a:stCxn id="55" idx="2"/>
            <a:endCxn id="65" idx="7"/>
          </p:cNvCxnSpPr>
          <p:nvPr/>
        </p:nvCxnSpPr>
        <p:spPr>
          <a:xfrm flipH="1">
            <a:off x="3706037" y="4707542"/>
            <a:ext cx="1907759" cy="1316595"/>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65" name="Oval 64">
            <a:extLst>
              <a:ext uri="{FF2B5EF4-FFF2-40B4-BE49-F238E27FC236}">
                <a16:creationId xmlns:a16="http://schemas.microsoft.com/office/drawing/2014/main" id="{29240843-517F-4AD7-8EB9-1118FEEA96A3}"/>
              </a:ext>
            </a:extLst>
          </p:cNvPr>
          <p:cNvSpPr/>
          <p:nvPr/>
        </p:nvSpPr>
        <p:spPr>
          <a:xfrm>
            <a:off x="3258863" y="5945635"/>
            <a:ext cx="523897" cy="536046"/>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8C7A0EBE-B2EF-4B28-B9F7-122CAD9695BE}"/>
              </a:ext>
            </a:extLst>
          </p:cNvPr>
          <p:cNvPicPr>
            <a:picLocks noChangeAspect="1"/>
          </p:cNvPicPr>
          <p:nvPr/>
        </p:nvPicPr>
        <p:blipFill rotWithShape="1">
          <a:blip r:embed="rId5"/>
          <a:srcRect l="13624" t="41385" r="46163" b="51646"/>
          <a:stretch/>
        </p:blipFill>
        <p:spPr>
          <a:xfrm>
            <a:off x="4634771" y="3169148"/>
            <a:ext cx="7557229" cy="736678"/>
          </a:xfrm>
          <a:prstGeom prst="rect">
            <a:avLst/>
          </a:prstGeom>
        </p:spPr>
      </p:pic>
      <p:pic>
        <p:nvPicPr>
          <p:cNvPr id="2" name="Picture 1"/>
          <p:cNvPicPr>
            <a:picLocks noChangeAspect="1"/>
          </p:cNvPicPr>
          <p:nvPr/>
        </p:nvPicPr>
        <p:blipFill>
          <a:blip r:embed="rId6"/>
          <a:stretch>
            <a:fillRect/>
          </a:stretch>
        </p:blipFill>
        <p:spPr>
          <a:xfrm>
            <a:off x="4808913" y="743416"/>
            <a:ext cx="7095846" cy="2569799"/>
          </a:xfrm>
          <a:prstGeom prst="rect">
            <a:avLst/>
          </a:prstGeom>
        </p:spPr>
      </p:pic>
    </p:spTree>
    <p:extLst>
      <p:ext uri="{BB962C8B-B14F-4D97-AF65-F5344CB8AC3E}">
        <p14:creationId xmlns:p14="http://schemas.microsoft.com/office/powerpoint/2010/main" val="31816669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wipe(down)">
                                      <p:cBhvr>
                                        <p:cTn id="7" dur="500"/>
                                        <p:tgtEl>
                                          <p:spTgt spid="1536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nodeType="with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fade">
                                      <p:cBhvr>
                                        <p:cTn id="15" dur="500"/>
                                        <p:tgtEl>
                                          <p:spTgt spid="4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fade">
                                      <p:cBhvr>
                                        <p:cTn id="18" dur="500"/>
                                        <p:tgtEl>
                                          <p:spTgt spid="4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2"/>
                                        </p:tgtEl>
                                        <p:attrNameLst>
                                          <p:attrName>style.visibility</p:attrName>
                                        </p:attrNameLst>
                                      </p:cBhvr>
                                      <p:to>
                                        <p:strVal val="visible"/>
                                      </p:to>
                                    </p:set>
                                    <p:animEffect transition="in" filter="fade">
                                      <p:cBhvr>
                                        <p:cTn id="26" dur="500"/>
                                        <p:tgtEl>
                                          <p:spTgt spid="52"/>
                                        </p:tgtEl>
                                      </p:cBhvr>
                                    </p:animEffect>
                                  </p:childTnLst>
                                </p:cTn>
                              </p:par>
                              <p:par>
                                <p:cTn id="27" presetID="10"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54"/>
                                        </p:tgtEl>
                                        <p:attrNameLst>
                                          <p:attrName>style.visibility</p:attrName>
                                        </p:attrNameLst>
                                      </p:cBhvr>
                                      <p:to>
                                        <p:strVal val="visible"/>
                                      </p:to>
                                    </p:set>
                                    <p:animEffect transition="in" filter="wipe(down)">
                                      <p:cBhvr>
                                        <p:cTn id="40" dur="500"/>
                                        <p:tgtEl>
                                          <p:spTgt spid="54"/>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55"/>
                                        </p:tgtEl>
                                        <p:attrNameLst>
                                          <p:attrName>style.visibility</p:attrName>
                                        </p:attrNameLst>
                                      </p:cBhvr>
                                      <p:to>
                                        <p:strVal val="visible"/>
                                      </p:to>
                                    </p:set>
                                    <p:animEffect transition="in" filter="wipe(down)">
                                      <p:cBhvr>
                                        <p:cTn id="43" dur="500"/>
                                        <p:tgtEl>
                                          <p:spTgt spid="55"/>
                                        </p:tgtEl>
                                      </p:cBhvr>
                                    </p:animEffect>
                                  </p:childTnLst>
                                </p:cTn>
                              </p:par>
                              <p:par>
                                <p:cTn id="44" presetID="22" presetClass="entr" presetSubtype="4" fill="hold" nodeType="withEffect">
                                  <p:stCondLst>
                                    <p:cond delay="0"/>
                                  </p:stCondLst>
                                  <p:childTnLst>
                                    <p:set>
                                      <p:cBhvr>
                                        <p:cTn id="45" dur="1" fill="hold">
                                          <p:stCondLst>
                                            <p:cond delay="0"/>
                                          </p:stCondLst>
                                        </p:cTn>
                                        <p:tgtEl>
                                          <p:spTgt spid="56"/>
                                        </p:tgtEl>
                                        <p:attrNameLst>
                                          <p:attrName>style.visibility</p:attrName>
                                        </p:attrNameLst>
                                      </p:cBhvr>
                                      <p:to>
                                        <p:strVal val="visible"/>
                                      </p:to>
                                    </p:set>
                                    <p:animEffect transition="in" filter="wipe(down)">
                                      <p:cBhvr>
                                        <p:cTn id="46" dur="500"/>
                                        <p:tgtEl>
                                          <p:spTgt spid="56"/>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65"/>
                                        </p:tgtEl>
                                        <p:attrNameLst>
                                          <p:attrName>style.visibility</p:attrName>
                                        </p:attrNameLst>
                                      </p:cBhvr>
                                      <p:to>
                                        <p:strVal val="visible"/>
                                      </p:to>
                                    </p:set>
                                    <p:anim calcmode="lin" valueType="num">
                                      <p:cBhvr>
                                        <p:cTn id="49" dur="500" fill="hold"/>
                                        <p:tgtEl>
                                          <p:spTgt spid="65"/>
                                        </p:tgtEl>
                                        <p:attrNameLst>
                                          <p:attrName>ppt_w</p:attrName>
                                        </p:attrNameLst>
                                      </p:cBhvr>
                                      <p:tavLst>
                                        <p:tav tm="0">
                                          <p:val>
                                            <p:fltVal val="0"/>
                                          </p:val>
                                        </p:tav>
                                        <p:tav tm="100000">
                                          <p:val>
                                            <p:strVal val="#ppt_w"/>
                                          </p:val>
                                        </p:tav>
                                      </p:tavLst>
                                    </p:anim>
                                    <p:anim calcmode="lin" valueType="num">
                                      <p:cBhvr>
                                        <p:cTn id="50" dur="500" fill="hold"/>
                                        <p:tgtEl>
                                          <p:spTgt spid="65"/>
                                        </p:tgtEl>
                                        <p:attrNameLst>
                                          <p:attrName>ppt_h</p:attrName>
                                        </p:attrNameLst>
                                      </p:cBhvr>
                                      <p:tavLst>
                                        <p:tav tm="0">
                                          <p:val>
                                            <p:fltVal val="0"/>
                                          </p:val>
                                        </p:tav>
                                        <p:tav tm="100000">
                                          <p:val>
                                            <p:strVal val="#ppt_h"/>
                                          </p:val>
                                        </p:tav>
                                      </p:tavLst>
                                    </p:anim>
                                    <p:anim calcmode="lin" valueType="num">
                                      <p:cBhvr>
                                        <p:cTn id="51" dur="500" fill="hold"/>
                                        <p:tgtEl>
                                          <p:spTgt spid="65"/>
                                        </p:tgtEl>
                                        <p:attrNameLst>
                                          <p:attrName>style.rotation</p:attrName>
                                        </p:attrNameLst>
                                      </p:cBhvr>
                                      <p:tavLst>
                                        <p:tav tm="0">
                                          <p:val>
                                            <p:fltVal val="90"/>
                                          </p:val>
                                        </p:tav>
                                        <p:tav tm="100000">
                                          <p:val>
                                            <p:fltVal val="0"/>
                                          </p:val>
                                        </p:tav>
                                      </p:tavLst>
                                    </p:anim>
                                    <p:animEffect transition="in" filter="fade">
                                      <p:cBhvr>
                                        <p:cTn id="52" dur="500"/>
                                        <p:tgtEl>
                                          <p:spTgt spid="65"/>
                                        </p:tgtEl>
                                      </p:cBhvr>
                                    </p:animEffec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2"/>
                                        </p:tgtEl>
                                        <p:attrNameLst>
                                          <p:attrName>style.visibility</p:attrName>
                                        </p:attrNameLst>
                                      </p:cBhvr>
                                      <p:to>
                                        <p:strVal val="visible"/>
                                      </p:to>
                                    </p:set>
                                    <p:animEffect transition="in" filter="fade">
                                      <p:cBhvr>
                                        <p:cTn id="57" dur="1000"/>
                                        <p:tgtEl>
                                          <p:spTgt spid="2"/>
                                        </p:tgtEl>
                                      </p:cBhvr>
                                    </p:animEffect>
                                    <p:anim calcmode="lin" valueType="num">
                                      <p:cBhvr>
                                        <p:cTn id="58" dur="1000" fill="hold"/>
                                        <p:tgtEl>
                                          <p:spTgt spid="2"/>
                                        </p:tgtEl>
                                        <p:attrNameLst>
                                          <p:attrName>ppt_x</p:attrName>
                                        </p:attrNameLst>
                                      </p:cBhvr>
                                      <p:tavLst>
                                        <p:tav tm="0">
                                          <p:val>
                                            <p:strVal val="#ppt_x"/>
                                          </p:val>
                                        </p:tav>
                                        <p:tav tm="100000">
                                          <p:val>
                                            <p:strVal val="#ppt_x"/>
                                          </p:val>
                                        </p:tav>
                                      </p:tavLst>
                                    </p:anim>
                                    <p:anim calcmode="lin" valueType="num">
                                      <p:cBhvr>
                                        <p:cTn id="5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nodeType="clickEffect">
                                  <p:stCondLst>
                                    <p:cond delay="0"/>
                                  </p:stCondLst>
                                  <p:childTnLst>
                                    <p:set>
                                      <p:cBhvr>
                                        <p:cTn id="63" dur="1" fill="hold">
                                          <p:stCondLst>
                                            <p:cond delay="0"/>
                                          </p:stCondLst>
                                        </p:cTn>
                                        <p:tgtEl>
                                          <p:spTgt spid="9"/>
                                        </p:tgtEl>
                                        <p:attrNameLst>
                                          <p:attrName>style.visibility</p:attrName>
                                        </p:attrNameLst>
                                      </p:cBhvr>
                                      <p:to>
                                        <p:strVal val="visible"/>
                                      </p:to>
                                    </p:set>
                                    <p:animEffect transition="in" filter="wipe(down)">
                                      <p:cBhvr>
                                        <p:cTn id="64" dur="500"/>
                                        <p:tgtEl>
                                          <p:spTgt spid="9"/>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nodeType="clickEffect">
                                  <p:stCondLst>
                                    <p:cond delay="0"/>
                                  </p:stCondLst>
                                  <p:childTnLst>
                                    <p:animEffect transition="out" filter="fade">
                                      <p:cBhvr>
                                        <p:cTn id="68" dur="500"/>
                                        <p:tgtEl>
                                          <p:spTgt spid="2"/>
                                        </p:tgtEl>
                                      </p:cBhvr>
                                    </p:animEffect>
                                    <p:set>
                                      <p:cBhvr>
                                        <p:cTn id="69" dur="1" fill="hold">
                                          <p:stCondLst>
                                            <p:cond delay="499"/>
                                          </p:stCondLst>
                                        </p:cTn>
                                        <p:tgtEl>
                                          <p:spTgt spid="2"/>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9"/>
                                        </p:tgtEl>
                                      </p:cBhvr>
                                    </p:animEffect>
                                    <p:set>
                                      <p:cBhvr>
                                        <p:cTn id="7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p:bldP spid="16" grpId="0"/>
      <p:bldP spid="20" grpId="0"/>
      <p:bldP spid="4" grpId="0" animBg="1"/>
      <p:bldP spid="43" grpId="0" animBg="1"/>
      <p:bldP spid="54" grpId="0"/>
      <p:bldP spid="55" grpId="0" animBg="1"/>
      <p:bldP spid="6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BFFDEF1-BF8D-4A47-A9CF-572323B1F14A}"/>
              </a:ext>
            </a:extLst>
          </p:cNvPr>
          <p:cNvGraphicFramePr>
            <a:graphicFrameLocks noGrp="1"/>
          </p:cNvGraphicFramePr>
          <p:nvPr/>
        </p:nvGraphicFramePr>
        <p:xfrm>
          <a:off x="3838068" y="1585783"/>
          <a:ext cx="2032000" cy="1828800"/>
        </p:xfrm>
        <a:graphic>
          <a:graphicData uri="http://schemas.openxmlformats.org/drawingml/2006/table">
            <a:tbl>
              <a:tblPr firstRow="1" bandRow="1">
                <a:tableStyleId>{5940675A-B579-460E-94D1-54222C63F5DA}</a:tableStyleId>
              </a:tblPr>
              <a:tblGrid>
                <a:gridCol w="406400">
                  <a:extLst>
                    <a:ext uri="{9D8B030D-6E8A-4147-A177-3AD203B41FA5}">
                      <a16:colId xmlns:a16="http://schemas.microsoft.com/office/drawing/2014/main" val="2007751506"/>
                    </a:ext>
                  </a:extLst>
                </a:gridCol>
                <a:gridCol w="406400">
                  <a:extLst>
                    <a:ext uri="{9D8B030D-6E8A-4147-A177-3AD203B41FA5}">
                      <a16:colId xmlns:a16="http://schemas.microsoft.com/office/drawing/2014/main" val="415799615"/>
                    </a:ext>
                  </a:extLst>
                </a:gridCol>
                <a:gridCol w="406400">
                  <a:extLst>
                    <a:ext uri="{9D8B030D-6E8A-4147-A177-3AD203B41FA5}">
                      <a16:colId xmlns:a16="http://schemas.microsoft.com/office/drawing/2014/main" val="2803960077"/>
                    </a:ext>
                  </a:extLst>
                </a:gridCol>
                <a:gridCol w="406400">
                  <a:extLst>
                    <a:ext uri="{9D8B030D-6E8A-4147-A177-3AD203B41FA5}">
                      <a16:colId xmlns:a16="http://schemas.microsoft.com/office/drawing/2014/main" val="1188793447"/>
                    </a:ext>
                  </a:extLst>
                </a:gridCol>
                <a:gridCol w="406400">
                  <a:extLst>
                    <a:ext uri="{9D8B030D-6E8A-4147-A177-3AD203B41FA5}">
                      <a16:colId xmlns:a16="http://schemas.microsoft.com/office/drawing/2014/main" val="3242040971"/>
                    </a:ext>
                  </a:extLst>
                </a:gridCol>
              </a:tblGrid>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879729362"/>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38383704"/>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580502767"/>
                  </a:ext>
                </a:extLst>
              </a:tr>
              <a:tr h="264160">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874277066"/>
                  </a:ext>
                </a:extLst>
              </a:tr>
              <a:tr h="0">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369902834"/>
                  </a:ext>
                </a:extLst>
              </a:tr>
            </a:tbl>
          </a:graphicData>
        </a:graphic>
      </p:graphicFrame>
      <p:graphicFrame>
        <p:nvGraphicFramePr>
          <p:cNvPr id="30" name="Table 29">
            <a:extLst>
              <a:ext uri="{FF2B5EF4-FFF2-40B4-BE49-F238E27FC236}">
                <a16:creationId xmlns:a16="http://schemas.microsoft.com/office/drawing/2014/main" id="{05A9CC15-2E60-AF46-AC60-D8DFAD3084E3}"/>
              </a:ext>
            </a:extLst>
          </p:cNvPr>
          <p:cNvGraphicFramePr>
            <a:graphicFrameLocks noGrp="1"/>
          </p:cNvGraphicFramePr>
          <p:nvPr/>
        </p:nvGraphicFramePr>
        <p:xfrm>
          <a:off x="1806067" y="1593948"/>
          <a:ext cx="2032000" cy="1828800"/>
        </p:xfrm>
        <a:graphic>
          <a:graphicData uri="http://schemas.openxmlformats.org/drawingml/2006/table">
            <a:tbl>
              <a:tblPr firstRow="1" bandRow="1">
                <a:tableStyleId>{5940675A-B579-460E-94D1-54222C63F5DA}</a:tableStyleId>
              </a:tblPr>
              <a:tblGrid>
                <a:gridCol w="406400">
                  <a:extLst>
                    <a:ext uri="{9D8B030D-6E8A-4147-A177-3AD203B41FA5}">
                      <a16:colId xmlns:a16="http://schemas.microsoft.com/office/drawing/2014/main" val="2007751506"/>
                    </a:ext>
                  </a:extLst>
                </a:gridCol>
                <a:gridCol w="406400">
                  <a:extLst>
                    <a:ext uri="{9D8B030D-6E8A-4147-A177-3AD203B41FA5}">
                      <a16:colId xmlns:a16="http://schemas.microsoft.com/office/drawing/2014/main" val="415799615"/>
                    </a:ext>
                  </a:extLst>
                </a:gridCol>
                <a:gridCol w="406400">
                  <a:extLst>
                    <a:ext uri="{9D8B030D-6E8A-4147-A177-3AD203B41FA5}">
                      <a16:colId xmlns:a16="http://schemas.microsoft.com/office/drawing/2014/main" val="2803960077"/>
                    </a:ext>
                  </a:extLst>
                </a:gridCol>
                <a:gridCol w="406400">
                  <a:extLst>
                    <a:ext uri="{9D8B030D-6E8A-4147-A177-3AD203B41FA5}">
                      <a16:colId xmlns:a16="http://schemas.microsoft.com/office/drawing/2014/main" val="1188793447"/>
                    </a:ext>
                  </a:extLst>
                </a:gridCol>
                <a:gridCol w="406400">
                  <a:extLst>
                    <a:ext uri="{9D8B030D-6E8A-4147-A177-3AD203B41FA5}">
                      <a16:colId xmlns:a16="http://schemas.microsoft.com/office/drawing/2014/main" val="3242040971"/>
                    </a:ext>
                  </a:extLst>
                </a:gridCol>
              </a:tblGrid>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879729362"/>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38383704"/>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580502767"/>
                  </a:ext>
                </a:extLst>
              </a:tr>
              <a:tr h="264160">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874277066"/>
                  </a:ext>
                </a:extLst>
              </a:tr>
              <a:tr h="0">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369902834"/>
                  </a:ext>
                </a:extLst>
              </a:tr>
            </a:tbl>
          </a:graphicData>
        </a:graphic>
      </p:graphicFrame>
      <p:graphicFrame>
        <p:nvGraphicFramePr>
          <p:cNvPr id="31" name="Table 30">
            <a:extLst>
              <a:ext uri="{FF2B5EF4-FFF2-40B4-BE49-F238E27FC236}">
                <a16:creationId xmlns:a16="http://schemas.microsoft.com/office/drawing/2014/main" id="{1B223B66-CFDD-504E-8FE3-D8C62A1D2AFD}"/>
              </a:ext>
            </a:extLst>
          </p:cNvPr>
          <p:cNvGraphicFramePr>
            <a:graphicFrameLocks noGrp="1"/>
          </p:cNvGraphicFramePr>
          <p:nvPr/>
        </p:nvGraphicFramePr>
        <p:xfrm>
          <a:off x="3838067" y="3442967"/>
          <a:ext cx="2032000" cy="1828800"/>
        </p:xfrm>
        <a:graphic>
          <a:graphicData uri="http://schemas.openxmlformats.org/drawingml/2006/table">
            <a:tbl>
              <a:tblPr firstRow="1" bandRow="1">
                <a:tableStyleId>{5940675A-B579-460E-94D1-54222C63F5DA}</a:tableStyleId>
              </a:tblPr>
              <a:tblGrid>
                <a:gridCol w="406400">
                  <a:extLst>
                    <a:ext uri="{9D8B030D-6E8A-4147-A177-3AD203B41FA5}">
                      <a16:colId xmlns:a16="http://schemas.microsoft.com/office/drawing/2014/main" val="2007751506"/>
                    </a:ext>
                  </a:extLst>
                </a:gridCol>
                <a:gridCol w="406400">
                  <a:extLst>
                    <a:ext uri="{9D8B030D-6E8A-4147-A177-3AD203B41FA5}">
                      <a16:colId xmlns:a16="http://schemas.microsoft.com/office/drawing/2014/main" val="415799615"/>
                    </a:ext>
                  </a:extLst>
                </a:gridCol>
                <a:gridCol w="406400">
                  <a:extLst>
                    <a:ext uri="{9D8B030D-6E8A-4147-A177-3AD203B41FA5}">
                      <a16:colId xmlns:a16="http://schemas.microsoft.com/office/drawing/2014/main" val="2803960077"/>
                    </a:ext>
                  </a:extLst>
                </a:gridCol>
                <a:gridCol w="406400">
                  <a:extLst>
                    <a:ext uri="{9D8B030D-6E8A-4147-A177-3AD203B41FA5}">
                      <a16:colId xmlns:a16="http://schemas.microsoft.com/office/drawing/2014/main" val="1188793447"/>
                    </a:ext>
                  </a:extLst>
                </a:gridCol>
                <a:gridCol w="406400">
                  <a:extLst>
                    <a:ext uri="{9D8B030D-6E8A-4147-A177-3AD203B41FA5}">
                      <a16:colId xmlns:a16="http://schemas.microsoft.com/office/drawing/2014/main" val="3242040971"/>
                    </a:ext>
                  </a:extLst>
                </a:gridCol>
              </a:tblGrid>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879729362"/>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38383704"/>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580502767"/>
                  </a:ext>
                </a:extLst>
              </a:tr>
              <a:tr h="264160">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874277066"/>
                  </a:ext>
                </a:extLst>
              </a:tr>
              <a:tr h="0">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369902834"/>
                  </a:ext>
                </a:extLst>
              </a:tr>
            </a:tbl>
          </a:graphicData>
        </a:graphic>
      </p:graphicFrame>
      <p:graphicFrame>
        <p:nvGraphicFramePr>
          <p:cNvPr id="32" name="Table 31">
            <a:extLst>
              <a:ext uri="{FF2B5EF4-FFF2-40B4-BE49-F238E27FC236}">
                <a16:creationId xmlns:a16="http://schemas.microsoft.com/office/drawing/2014/main" id="{D469DDC4-8074-284B-875D-C524E9B17DC9}"/>
              </a:ext>
            </a:extLst>
          </p:cNvPr>
          <p:cNvGraphicFramePr>
            <a:graphicFrameLocks noGrp="1"/>
          </p:cNvGraphicFramePr>
          <p:nvPr/>
        </p:nvGraphicFramePr>
        <p:xfrm>
          <a:off x="1806067" y="3439078"/>
          <a:ext cx="2032000" cy="1828800"/>
        </p:xfrm>
        <a:graphic>
          <a:graphicData uri="http://schemas.openxmlformats.org/drawingml/2006/table">
            <a:tbl>
              <a:tblPr firstRow="1" bandRow="1">
                <a:tableStyleId>{5940675A-B579-460E-94D1-54222C63F5DA}</a:tableStyleId>
              </a:tblPr>
              <a:tblGrid>
                <a:gridCol w="406400">
                  <a:extLst>
                    <a:ext uri="{9D8B030D-6E8A-4147-A177-3AD203B41FA5}">
                      <a16:colId xmlns:a16="http://schemas.microsoft.com/office/drawing/2014/main" val="2007751506"/>
                    </a:ext>
                  </a:extLst>
                </a:gridCol>
                <a:gridCol w="406400">
                  <a:extLst>
                    <a:ext uri="{9D8B030D-6E8A-4147-A177-3AD203B41FA5}">
                      <a16:colId xmlns:a16="http://schemas.microsoft.com/office/drawing/2014/main" val="415799615"/>
                    </a:ext>
                  </a:extLst>
                </a:gridCol>
                <a:gridCol w="406400">
                  <a:extLst>
                    <a:ext uri="{9D8B030D-6E8A-4147-A177-3AD203B41FA5}">
                      <a16:colId xmlns:a16="http://schemas.microsoft.com/office/drawing/2014/main" val="2803960077"/>
                    </a:ext>
                  </a:extLst>
                </a:gridCol>
                <a:gridCol w="406400">
                  <a:extLst>
                    <a:ext uri="{9D8B030D-6E8A-4147-A177-3AD203B41FA5}">
                      <a16:colId xmlns:a16="http://schemas.microsoft.com/office/drawing/2014/main" val="1188793447"/>
                    </a:ext>
                  </a:extLst>
                </a:gridCol>
                <a:gridCol w="406400">
                  <a:extLst>
                    <a:ext uri="{9D8B030D-6E8A-4147-A177-3AD203B41FA5}">
                      <a16:colId xmlns:a16="http://schemas.microsoft.com/office/drawing/2014/main" val="3242040971"/>
                    </a:ext>
                  </a:extLst>
                </a:gridCol>
              </a:tblGrid>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879729362"/>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38383704"/>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580502767"/>
                  </a:ext>
                </a:extLst>
              </a:tr>
              <a:tr h="264160">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874277066"/>
                  </a:ext>
                </a:extLst>
              </a:tr>
              <a:tr h="0">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369902834"/>
                  </a:ext>
                </a:extLst>
              </a:tr>
            </a:tbl>
          </a:graphicData>
        </a:graphic>
      </p:graphicFrame>
      <p:cxnSp>
        <p:nvCxnSpPr>
          <p:cNvPr id="3" name="Straight Connector 2">
            <a:extLst>
              <a:ext uri="{FF2B5EF4-FFF2-40B4-BE49-F238E27FC236}">
                <a16:creationId xmlns:a16="http://schemas.microsoft.com/office/drawing/2014/main" id="{07997C3A-7D60-A84F-8E48-BB2409AE3671}"/>
              </a:ext>
            </a:extLst>
          </p:cNvPr>
          <p:cNvCxnSpPr>
            <a:cxnSpLocks/>
          </p:cNvCxnSpPr>
          <p:nvPr/>
        </p:nvCxnSpPr>
        <p:spPr>
          <a:xfrm>
            <a:off x="3838068" y="1440977"/>
            <a:ext cx="0" cy="3964061"/>
          </a:xfrm>
          <a:prstGeom prst="line">
            <a:avLst/>
          </a:prstGeom>
          <a:ln w="28575"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4" name="Straight Connector 3">
            <a:extLst>
              <a:ext uri="{FF2B5EF4-FFF2-40B4-BE49-F238E27FC236}">
                <a16:creationId xmlns:a16="http://schemas.microsoft.com/office/drawing/2014/main" id="{455AB626-6FD2-D949-9501-7FDBE7181EDB}"/>
              </a:ext>
            </a:extLst>
          </p:cNvPr>
          <p:cNvCxnSpPr>
            <a:cxnSpLocks/>
          </p:cNvCxnSpPr>
          <p:nvPr/>
        </p:nvCxnSpPr>
        <p:spPr>
          <a:xfrm flipH="1" flipV="1">
            <a:off x="1600200" y="3423179"/>
            <a:ext cx="4495800" cy="2410"/>
          </a:xfrm>
          <a:prstGeom prst="line">
            <a:avLst/>
          </a:prstGeom>
          <a:ln w="19050"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5" name="TextBox 4">
            <a:extLst>
              <a:ext uri="{FF2B5EF4-FFF2-40B4-BE49-F238E27FC236}">
                <a16:creationId xmlns:a16="http://schemas.microsoft.com/office/drawing/2014/main" id="{C2849DAD-1E09-844E-B9DB-37E20F54544E}"/>
              </a:ext>
            </a:extLst>
          </p:cNvPr>
          <p:cNvSpPr txBox="1"/>
          <p:nvPr/>
        </p:nvSpPr>
        <p:spPr>
          <a:xfrm>
            <a:off x="3536381" y="3366676"/>
            <a:ext cx="301686" cy="369332"/>
          </a:xfrm>
          <a:prstGeom prst="rect">
            <a:avLst/>
          </a:prstGeom>
          <a:noFill/>
        </p:spPr>
        <p:txBody>
          <a:bodyPr wrap="square" rtlCol="0">
            <a:spAutoFit/>
          </a:bodyPr>
          <a:lstStyle/>
          <a:p>
            <a:r>
              <a:rPr lang="en-US" dirty="0"/>
              <a:t>0</a:t>
            </a:r>
          </a:p>
        </p:txBody>
      </p:sp>
      <p:sp>
        <p:nvSpPr>
          <p:cNvPr id="6" name="TextBox 5">
            <a:extLst>
              <a:ext uri="{FF2B5EF4-FFF2-40B4-BE49-F238E27FC236}">
                <a16:creationId xmlns:a16="http://schemas.microsoft.com/office/drawing/2014/main" id="{CF4BB07D-793C-1745-9689-FA4EDF5BC122}"/>
              </a:ext>
            </a:extLst>
          </p:cNvPr>
          <p:cNvSpPr txBox="1"/>
          <p:nvPr/>
        </p:nvSpPr>
        <p:spPr>
          <a:xfrm>
            <a:off x="4093284" y="3456314"/>
            <a:ext cx="301686" cy="369332"/>
          </a:xfrm>
          <a:prstGeom prst="rect">
            <a:avLst/>
          </a:prstGeom>
          <a:noFill/>
        </p:spPr>
        <p:txBody>
          <a:bodyPr wrap="square" rtlCol="0">
            <a:spAutoFit/>
          </a:bodyPr>
          <a:lstStyle/>
          <a:p>
            <a:r>
              <a:rPr lang="en-US" dirty="0"/>
              <a:t>1</a:t>
            </a:r>
          </a:p>
        </p:txBody>
      </p:sp>
      <p:sp>
        <p:nvSpPr>
          <p:cNvPr id="7" name="TextBox 6">
            <a:extLst>
              <a:ext uri="{FF2B5EF4-FFF2-40B4-BE49-F238E27FC236}">
                <a16:creationId xmlns:a16="http://schemas.microsoft.com/office/drawing/2014/main" id="{D81FE0C1-4C17-4346-8687-BA2704A2A11D}"/>
              </a:ext>
            </a:extLst>
          </p:cNvPr>
          <p:cNvSpPr txBox="1"/>
          <p:nvPr/>
        </p:nvSpPr>
        <p:spPr>
          <a:xfrm>
            <a:off x="3536381" y="2876916"/>
            <a:ext cx="301686" cy="369332"/>
          </a:xfrm>
          <a:prstGeom prst="rect">
            <a:avLst/>
          </a:prstGeom>
          <a:noFill/>
        </p:spPr>
        <p:txBody>
          <a:bodyPr wrap="square" rtlCol="0">
            <a:spAutoFit/>
          </a:bodyPr>
          <a:lstStyle/>
          <a:p>
            <a:r>
              <a:rPr lang="en-US" dirty="0"/>
              <a:t>1</a:t>
            </a:r>
          </a:p>
        </p:txBody>
      </p:sp>
      <p:sp>
        <p:nvSpPr>
          <p:cNvPr id="8" name="TextBox 7">
            <a:extLst>
              <a:ext uri="{FF2B5EF4-FFF2-40B4-BE49-F238E27FC236}">
                <a16:creationId xmlns:a16="http://schemas.microsoft.com/office/drawing/2014/main" id="{2F9B86C8-3B53-AB42-BA2A-EC9E8BF455EC}"/>
              </a:ext>
            </a:extLst>
          </p:cNvPr>
          <p:cNvSpPr txBox="1"/>
          <p:nvPr/>
        </p:nvSpPr>
        <p:spPr>
          <a:xfrm>
            <a:off x="3536381" y="2505487"/>
            <a:ext cx="301686" cy="369332"/>
          </a:xfrm>
          <a:prstGeom prst="rect">
            <a:avLst/>
          </a:prstGeom>
          <a:noFill/>
        </p:spPr>
        <p:txBody>
          <a:bodyPr wrap="square" rtlCol="0">
            <a:spAutoFit/>
          </a:bodyPr>
          <a:lstStyle/>
          <a:p>
            <a:r>
              <a:rPr lang="en-US" dirty="0"/>
              <a:t>2</a:t>
            </a:r>
          </a:p>
        </p:txBody>
      </p:sp>
      <p:sp>
        <p:nvSpPr>
          <p:cNvPr id="9" name="TextBox 8">
            <a:extLst>
              <a:ext uri="{FF2B5EF4-FFF2-40B4-BE49-F238E27FC236}">
                <a16:creationId xmlns:a16="http://schemas.microsoft.com/office/drawing/2014/main" id="{3430CF21-F7B0-1148-8D5E-E725EB6FCFF8}"/>
              </a:ext>
            </a:extLst>
          </p:cNvPr>
          <p:cNvSpPr txBox="1"/>
          <p:nvPr/>
        </p:nvSpPr>
        <p:spPr>
          <a:xfrm>
            <a:off x="3536381" y="2130214"/>
            <a:ext cx="301686" cy="369332"/>
          </a:xfrm>
          <a:prstGeom prst="rect">
            <a:avLst/>
          </a:prstGeom>
          <a:noFill/>
        </p:spPr>
        <p:txBody>
          <a:bodyPr wrap="square" rtlCol="0">
            <a:spAutoFit/>
          </a:bodyPr>
          <a:lstStyle/>
          <a:p>
            <a:r>
              <a:rPr lang="en-US" dirty="0"/>
              <a:t>3</a:t>
            </a:r>
          </a:p>
        </p:txBody>
      </p:sp>
      <p:sp>
        <p:nvSpPr>
          <p:cNvPr id="10" name="TextBox 9">
            <a:extLst>
              <a:ext uri="{FF2B5EF4-FFF2-40B4-BE49-F238E27FC236}">
                <a16:creationId xmlns:a16="http://schemas.microsoft.com/office/drawing/2014/main" id="{EAB5164D-C9C9-414D-85ED-BA057BA2FC25}"/>
              </a:ext>
            </a:extLst>
          </p:cNvPr>
          <p:cNvSpPr txBox="1"/>
          <p:nvPr/>
        </p:nvSpPr>
        <p:spPr>
          <a:xfrm>
            <a:off x="3536381" y="1765497"/>
            <a:ext cx="301686" cy="369332"/>
          </a:xfrm>
          <a:prstGeom prst="rect">
            <a:avLst/>
          </a:prstGeom>
          <a:noFill/>
        </p:spPr>
        <p:txBody>
          <a:bodyPr wrap="square" rtlCol="0">
            <a:spAutoFit/>
          </a:bodyPr>
          <a:lstStyle/>
          <a:p>
            <a:r>
              <a:rPr lang="en-US" dirty="0"/>
              <a:t>4</a:t>
            </a:r>
          </a:p>
        </p:txBody>
      </p:sp>
      <p:sp>
        <p:nvSpPr>
          <p:cNvPr id="11" name="TextBox 10">
            <a:extLst>
              <a:ext uri="{FF2B5EF4-FFF2-40B4-BE49-F238E27FC236}">
                <a16:creationId xmlns:a16="http://schemas.microsoft.com/office/drawing/2014/main" id="{6BECD641-9A09-4942-8061-BFC972FE184C}"/>
              </a:ext>
            </a:extLst>
          </p:cNvPr>
          <p:cNvSpPr txBox="1"/>
          <p:nvPr/>
        </p:nvSpPr>
        <p:spPr>
          <a:xfrm>
            <a:off x="3536381" y="1402877"/>
            <a:ext cx="301686" cy="369332"/>
          </a:xfrm>
          <a:prstGeom prst="rect">
            <a:avLst/>
          </a:prstGeom>
          <a:noFill/>
        </p:spPr>
        <p:txBody>
          <a:bodyPr wrap="square" rtlCol="0">
            <a:spAutoFit/>
          </a:bodyPr>
          <a:lstStyle/>
          <a:p>
            <a:r>
              <a:rPr lang="en-US" dirty="0"/>
              <a:t>5</a:t>
            </a:r>
          </a:p>
        </p:txBody>
      </p:sp>
      <p:sp>
        <p:nvSpPr>
          <p:cNvPr id="17" name="TextBox 16">
            <a:extLst>
              <a:ext uri="{FF2B5EF4-FFF2-40B4-BE49-F238E27FC236}">
                <a16:creationId xmlns:a16="http://schemas.microsoft.com/office/drawing/2014/main" id="{38CFA6B7-4E46-2344-855C-84E6769CF4FB}"/>
              </a:ext>
            </a:extLst>
          </p:cNvPr>
          <p:cNvSpPr txBox="1"/>
          <p:nvPr/>
        </p:nvSpPr>
        <p:spPr>
          <a:xfrm>
            <a:off x="4499344" y="3456314"/>
            <a:ext cx="301686" cy="369332"/>
          </a:xfrm>
          <a:prstGeom prst="rect">
            <a:avLst/>
          </a:prstGeom>
          <a:noFill/>
        </p:spPr>
        <p:txBody>
          <a:bodyPr wrap="square" rtlCol="0">
            <a:spAutoFit/>
          </a:bodyPr>
          <a:lstStyle/>
          <a:p>
            <a:r>
              <a:rPr lang="en-US" dirty="0"/>
              <a:t>2</a:t>
            </a:r>
          </a:p>
        </p:txBody>
      </p:sp>
      <p:sp>
        <p:nvSpPr>
          <p:cNvPr id="18" name="TextBox 17">
            <a:extLst>
              <a:ext uri="{FF2B5EF4-FFF2-40B4-BE49-F238E27FC236}">
                <a16:creationId xmlns:a16="http://schemas.microsoft.com/office/drawing/2014/main" id="{994C9183-27FA-344A-AD9D-AA7F4FA09F67}"/>
              </a:ext>
            </a:extLst>
          </p:cNvPr>
          <p:cNvSpPr txBox="1"/>
          <p:nvPr/>
        </p:nvSpPr>
        <p:spPr>
          <a:xfrm>
            <a:off x="4905404" y="3456314"/>
            <a:ext cx="301686" cy="369332"/>
          </a:xfrm>
          <a:prstGeom prst="rect">
            <a:avLst/>
          </a:prstGeom>
          <a:noFill/>
        </p:spPr>
        <p:txBody>
          <a:bodyPr wrap="square" rtlCol="0">
            <a:spAutoFit/>
          </a:bodyPr>
          <a:lstStyle/>
          <a:p>
            <a:r>
              <a:rPr lang="en-US" dirty="0"/>
              <a:t>3</a:t>
            </a:r>
          </a:p>
        </p:txBody>
      </p:sp>
      <p:sp>
        <p:nvSpPr>
          <p:cNvPr id="19" name="TextBox 18">
            <a:extLst>
              <a:ext uri="{FF2B5EF4-FFF2-40B4-BE49-F238E27FC236}">
                <a16:creationId xmlns:a16="http://schemas.microsoft.com/office/drawing/2014/main" id="{BAD21602-FDB4-6C40-8F62-B4A21C25D263}"/>
              </a:ext>
            </a:extLst>
          </p:cNvPr>
          <p:cNvSpPr txBox="1"/>
          <p:nvPr/>
        </p:nvSpPr>
        <p:spPr>
          <a:xfrm>
            <a:off x="5311464" y="3456314"/>
            <a:ext cx="301686" cy="369332"/>
          </a:xfrm>
          <a:prstGeom prst="rect">
            <a:avLst/>
          </a:prstGeom>
          <a:noFill/>
        </p:spPr>
        <p:txBody>
          <a:bodyPr wrap="square" rtlCol="0">
            <a:spAutoFit/>
          </a:bodyPr>
          <a:lstStyle/>
          <a:p>
            <a:r>
              <a:rPr lang="en-US" dirty="0"/>
              <a:t>4</a:t>
            </a:r>
          </a:p>
        </p:txBody>
      </p:sp>
      <p:sp>
        <p:nvSpPr>
          <p:cNvPr id="20" name="TextBox 19">
            <a:extLst>
              <a:ext uri="{FF2B5EF4-FFF2-40B4-BE49-F238E27FC236}">
                <a16:creationId xmlns:a16="http://schemas.microsoft.com/office/drawing/2014/main" id="{182BE241-27D1-094D-9B5D-A75B87216A33}"/>
              </a:ext>
            </a:extLst>
          </p:cNvPr>
          <p:cNvSpPr txBox="1"/>
          <p:nvPr/>
        </p:nvSpPr>
        <p:spPr>
          <a:xfrm>
            <a:off x="5719225" y="3456314"/>
            <a:ext cx="301686" cy="369332"/>
          </a:xfrm>
          <a:prstGeom prst="rect">
            <a:avLst/>
          </a:prstGeom>
          <a:noFill/>
        </p:spPr>
        <p:txBody>
          <a:bodyPr wrap="square" rtlCol="0">
            <a:spAutoFit/>
          </a:bodyPr>
          <a:lstStyle/>
          <a:p>
            <a:r>
              <a:rPr lang="en-US" dirty="0"/>
              <a:t>5</a:t>
            </a:r>
          </a:p>
        </p:txBody>
      </p:sp>
      <p:sp>
        <p:nvSpPr>
          <p:cNvPr id="35" name="TextBox 34">
            <a:extLst>
              <a:ext uri="{FF2B5EF4-FFF2-40B4-BE49-F238E27FC236}">
                <a16:creationId xmlns:a16="http://schemas.microsoft.com/office/drawing/2014/main" id="{6B7DEE13-70E6-1D44-A78B-8D6843E56893}"/>
              </a:ext>
            </a:extLst>
          </p:cNvPr>
          <p:cNvSpPr txBox="1"/>
          <p:nvPr/>
        </p:nvSpPr>
        <p:spPr>
          <a:xfrm>
            <a:off x="1608753" y="3410694"/>
            <a:ext cx="452529" cy="369332"/>
          </a:xfrm>
          <a:prstGeom prst="rect">
            <a:avLst/>
          </a:prstGeom>
          <a:noFill/>
        </p:spPr>
        <p:txBody>
          <a:bodyPr wrap="square" rtlCol="0">
            <a:spAutoFit/>
          </a:bodyPr>
          <a:lstStyle/>
          <a:p>
            <a:r>
              <a:rPr lang="en-US" dirty="0"/>
              <a:t>-5</a:t>
            </a:r>
          </a:p>
        </p:txBody>
      </p:sp>
      <p:sp>
        <p:nvSpPr>
          <p:cNvPr id="36" name="TextBox 35">
            <a:extLst>
              <a:ext uri="{FF2B5EF4-FFF2-40B4-BE49-F238E27FC236}">
                <a16:creationId xmlns:a16="http://schemas.microsoft.com/office/drawing/2014/main" id="{15909E74-41FC-1845-9E95-D9DB1EA6210D}"/>
              </a:ext>
            </a:extLst>
          </p:cNvPr>
          <p:cNvSpPr txBox="1"/>
          <p:nvPr/>
        </p:nvSpPr>
        <p:spPr>
          <a:xfrm>
            <a:off x="2014813" y="3410694"/>
            <a:ext cx="452529" cy="369332"/>
          </a:xfrm>
          <a:prstGeom prst="rect">
            <a:avLst/>
          </a:prstGeom>
          <a:noFill/>
        </p:spPr>
        <p:txBody>
          <a:bodyPr wrap="square" rtlCol="0">
            <a:spAutoFit/>
          </a:bodyPr>
          <a:lstStyle/>
          <a:p>
            <a:r>
              <a:rPr lang="en-US" dirty="0"/>
              <a:t>-4</a:t>
            </a:r>
          </a:p>
        </p:txBody>
      </p:sp>
      <p:sp>
        <p:nvSpPr>
          <p:cNvPr id="37" name="TextBox 36">
            <a:extLst>
              <a:ext uri="{FF2B5EF4-FFF2-40B4-BE49-F238E27FC236}">
                <a16:creationId xmlns:a16="http://schemas.microsoft.com/office/drawing/2014/main" id="{AD88F4D5-7243-B24C-B7A0-A23A5213D07C}"/>
              </a:ext>
            </a:extLst>
          </p:cNvPr>
          <p:cNvSpPr txBox="1"/>
          <p:nvPr/>
        </p:nvSpPr>
        <p:spPr>
          <a:xfrm>
            <a:off x="2420873" y="3410694"/>
            <a:ext cx="452529" cy="369332"/>
          </a:xfrm>
          <a:prstGeom prst="rect">
            <a:avLst/>
          </a:prstGeom>
          <a:noFill/>
        </p:spPr>
        <p:txBody>
          <a:bodyPr wrap="square" rtlCol="0">
            <a:spAutoFit/>
          </a:bodyPr>
          <a:lstStyle/>
          <a:p>
            <a:r>
              <a:rPr lang="en-US" dirty="0"/>
              <a:t>-3</a:t>
            </a:r>
          </a:p>
        </p:txBody>
      </p:sp>
      <p:sp>
        <p:nvSpPr>
          <p:cNvPr id="38" name="TextBox 37">
            <a:extLst>
              <a:ext uri="{FF2B5EF4-FFF2-40B4-BE49-F238E27FC236}">
                <a16:creationId xmlns:a16="http://schemas.microsoft.com/office/drawing/2014/main" id="{E4F2C2EC-9808-4E41-8404-E48B3F350529}"/>
              </a:ext>
            </a:extLst>
          </p:cNvPr>
          <p:cNvSpPr txBox="1"/>
          <p:nvPr/>
        </p:nvSpPr>
        <p:spPr>
          <a:xfrm>
            <a:off x="2826933" y="3410694"/>
            <a:ext cx="452529" cy="369332"/>
          </a:xfrm>
          <a:prstGeom prst="rect">
            <a:avLst/>
          </a:prstGeom>
          <a:noFill/>
        </p:spPr>
        <p:txBody>
          <a:bodyPr wrap="square" rtlCol="0">
            <a:spAutoFit/>
          </a:bodyPr>
          <a:lstStyle/>
          <a:p>
            <a:r>
              <a:rPr lang="en-US" dirty="0"/>
              <a:t>-2</a:t>
            </a:r>
          </a:p>
        </p:txBody>
      </p:sp>
      <p:sp>
        <p:nvSpPr>
          <p:cNvPr id="39" name="TextBox 38">
            <a:extLst>
              <a:ext uri="{FF2B5EF4-FFF2-40B4-BE49-F238E27FC236}">
                <a16:creationId xmlns:a16="http://schemas.microsoft.com/office/drawing/2014/main" id="{46541051-7D10-5840-9775-12323B1D9338}"/>
              </a:ext>
            </a:extLst>
          </p:cNvPr>
          <p:cNvSpPr txBox="1"/>
          <p:nvPr/>
        </p:nvSpPr>
        <p:spPr>
          <a:xfrm>
            <a:off x="3234694" y="3410694"/>
            <a:ext cx="452529" cy="369332"/>
          </a:xfrm>
          <a:prstGeom prst="rect">
            <a:avLst/>
          </a:prstGeom>
          <a:noFill/>
        </p:spPr>
        <p:txBody>
          <a:bodyPr wrap="square" rtlCol="0">
            <a:spAutoFit/>
          </a:bodyPr>
          <a:lstStyle/>
          <a:p>
            <a:r>
              <a:rPr lang="en-US" dirty="0"/>
              <a:t>-1</a:t>
            </a:r>
          </a:p>
        </p:txBody>
      </p:sp>
      <p:sp>
        <p:nvSpPr>
          <p:cNvPr id="40" name="TextBox 39">
            <a:extLst>
              <a:ext uri="{FF2B5EF4-FFF2-40B4-BE49-F238E27FC236}">
                <a16:creationId xmlns:a16="http://schemas.microsoft.com/office/drawing/2014/main" id="{D2AC8A71-1C55-214C-A52F-574B272719C1}"/>
              </a:ext>
            </a:extLst>
          </p:cNvPr>
          <p:cNvSpPr txBox="1"/>
          <p:nvPr/>
        </p:nvSpPr>
        <p:spPr>
          <a:xfrm>
            <a:off x="3430306" y="5099003"/>
            <a:ext cx="407759" cy="369332"/>
          </a:xfrm>
          <a:prstGeom prst="rect">
            <a:avLst/>
          </a:prstGeom>
          <a:noFill/>
        </p:spPr>
        <p:txBody>
          <a:bodyPr wrap="square" rtlCol="0">
            <a:spAutoFit/>
          </a:bodyPr>
          <a:lstStyle/>
          <a:p>
            <a:r>
              <a:rPr lang="en-US" dirty="0"/>
              <a:t>-5</a:t>
            </a:r>
          </a:p>
        </p:txBody>
      </p:sp>
      <p:sp>
        <p:nvSpPr>
          <p:cNvPr id="41" name="TextBox 40">
            <a:extLst>
              <a:ext uri="{FF2B5EF4-FFF2-40B4-BE49-F238E27FC236}">
                <a16:creationId xmlns:a16="http://schemas.microsoft.com/office/drawing/2014/main" id="{9DB45E70-793C-7B4D-BEFC-31FB3DFF8D22}"/>
              </a:ext>
            </a:extLst>
          </p:cNvPr>
          <p:cNvSpPr txBox="1"/>
          <p:nvPr/>
        </p:nvSpPr>
        <p:spPr>
          <a:xfrm>
            <a:off x="3430304" y="4727574"/>
            <a:ext cx="407761" cy="369332"/>
          </a:xfrm>
          <a:prstGeom prst="rect">
            <a:avLst/>
          </a:prstGeom>
          <a:noFill/>
        </p:spPr>
        <p:txBody>
          <a:bodyPr wrap="square" rtlCol="0">
            <a:spAutoFit/>
          </a:bodyPr>
          <a:lstStyle/>
          <a:p>
            <a:r>
              <a:rPr lang="en-US" dirty="0"/>
              <a:t>-4</a:t>
            </a:r>
          </a:p>
        </p:txBody>
      </p:sp>
      <p:sp>
        <p:nvSpPr>
          <p:cNvPr id="42" name="TextBox 41">
            <a:extLst>
              <a:ext uri="{FF2B5EF4-FFF2-40B4-BE49-F238E27FC236}">
                <a16:creationId xmlns:a16="http://schemas.microsoft.com/office/drawing/2014/main" id="{D68D1A38-FFE3-C54C-8CCB-FD0DD26CDE08}"/>
              </a:ext>
            </a:extLst>
          </p:cNvPr>
          <p:cNvSpPr txBox="1"/>
          <p:nvPr/>
        </p:nvSpPr>
        <p:spPr>
          <a:xfrm>
            <a:off x="3430306" y="4352301"/>
            <a:ext cx="407759" cy="369332"/>
          </a:xfrm>
          <a:prstGeom prst="rect">
            <a:avLst/>
          </a:prstGeom>
          <a:noFill/>
        </p:spPr>
        <p:txBody>
          <a:bodyPr wrap="square" rtlCol="0">
            <a:spAutoFit/>
          </a:bodyPr>
          <a:lstStyle/>
          <a:p>
            <a:r>
              <a:rPr lang="en-US" dirty="0"/>
              <a:t>-3</a:t>
            </a:r>
          </a:p>
        </p:txBody>
      </p:sp>
      <p:sp>
        <p:nvSpPr>
          <p:cNvPr id="43" name="TextBox 42">
            <a:extLst>
              <a:ext uri="{FF2B5EF4-FFF2-40B4-BE49-F238E27FC236}">
                <a16:creationId xmlns:a16="http://schemas.microsoft.com/office/drawing/2014/main" id="{4ACAF5CA-5D6B-6642-834D-BFFA28D280F7}"/>
              </a:ext>
            </a:extLst>
          </p:cNvPr>
          <p:cNvSpPr txBox="1"/>
          <p:nvPr/>
        </p:nvSpPr>
        <p:spPr>
          <a:xfrm>
            <a:off x="3430306" y="3987584"/>
            <a:ext cx="407759" cy="369332"/>
          </a:xfrm>
          <a:prstGeom prst="rect">
            <a:avLst/>
          </a:prstGeom>
          <a:noFill/>
        </p:spPr>
        <p:txBody>
          <a:bodyPr wrap="square" rtlCol="0">
            <a:spAutoFit/>
          </a:bodyPr>
          <a:lstStyle/>
          <a:p>
            <a:r>
              <a:rPr lang="en-US" dirty="0"/>
              <a:t>-2</a:t>
            </a:r>
          </a:p>
        </p:txBody>
      </p:sp>
      <p:sp>
        <p:nvSpPr>
          <p:cNvPr id="44" name="TextBox 43">
            <a:extLst>
              <a:ext uri="{FF2B5EF4-FFF2-40B4-BE49-F238E27FC236}">
                <a16:creationId xmlns:a16="http://schemas.microsoft.com/office/drawing/2014/main" id="{ABCB34E6-1C9B-C140-BBA4-8EC95EA606C2}"/>
              </a:ext>
            </a:extLst>
          </p:cNvPr>
          <p:cNvSpPr txBox="1"/>
          <p:nvPr/>
        </p:nvSpPr>
        <p:spPr>
          <a:xfrm>
            <a:off x="3430306" y="3624964"/>
            <a:ext cx="407759" cy="369332"/>
          </a:xfrm>
          <a:prstGeom prst="rect">
            <a:avLst/>
          </a:prstGeom>
          <a:noFill/>
        </p:spPr>
        <p:txBody>
          <a:bodyPr wrap="square" rtlCol="0">
            <a:spAutoFit/>
          </a:bodyPr>
          <a:lstStyle/>
          <a:p>
            <a:r>
              <a:rPr lang="en-US" dirty="0"/>
              <a:t>-1</a:t>
            </a:r>
          </a:p>
        </p:txBody>
      </p:sp>
      <p:sp>
        <p:nvSpPr>
          <p:cNvPr id="45" name="Rectangle 44">
            <a:extLst>
              <a:ext uri="{FF2B5EF4-FFF2-40B4-BE49-F238E27FC236}">
                <a16:creationId xmlns:a16="http://schemas.microsoft.com/office/drawing/2014/main" id="{6EE430AC-81B5-E548-8596-63AC93F906BE}"/>
              </a:ext>
            </a:extLst>
          </p:cNvPr>
          <p:cNvSpPr/>
          <p:nvPr/>
        </p:nvSpPr>
        <p:spPr>
          <a:xfrm>
            <a:off x="107092" y="90616"/>
            <a:ext cx="11977816" cy="664793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Oval 45">
            <a:extLst>
              <a:ext uri="{FF2B5EF4-FFF2-40B4-BE49-F238E27FC236}">
                <a16:creationId xmlns:a16="http://schemas.microsoft.com/office/drawing/2014/main" id="{D45BCC8E-484F-AA4A-8A1D-3DB91B8B68F8}"/>
              </a:ext>
            </a:extLst>
          </p:cNvPr>
          <p:cNvSpPr/>
          <p:nvPr/>
        </p:nvSpPr>
        <p:spPr>
          <a:xfrm>
            <a:off x="1707440" y="2224520"/>
            <a:ext cx="164891" cy="17154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94206729-0281-874A-AAEB-D094F8FC1CE8}"/>
              </a:ext>
            </a:extLst>
          </p:cNvPr>
          <p:cNvSpPr/>
          <p:nvPr/>
        </p:nvSpPr>
        <p:spPr>
          <a:xfrm>
            <a:off x="2939691" y="2573481"/>
            <a:ext cx="164891" cy="17154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DA9BC242-9484-D045-9488-702112A4CF3D}"/>
              </a:ext>
            </a:extLst>
          </p:cNvPr>
          <p:cNvSpPr/>
          <p:nvPr/>
        </p:nvSpPr>
        <p:spPr>
          <a:xfrm>
            <a:off x="2141634" y="2984861"/>
            <a:ext cx="164891" cy="171549"/>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00D1F62B-4868-FA44-BF44-DAAAA7B4F9B0}"/>
              </a:ext>
            </a:extLst>
          </p:cNvPr>
          <p:cNvSpPr txBox="1"/>
          <p:nvPr/>
        </p:nvSpPr>
        <p:spPr>
          <a:xfrm>
            <a:off x="1639196" y="1922842"/>
            <a:ext cx="317716" cy="369332"/>
          </a:xfrm>
          <a:prstGeom prst="rect">
            <a:avLst/>
          </a:prstGeom>
          <a:noFill/>
        </p:spPr>
        <p:txBody>
          <a:bodyPr wrap="none" rtlCol="0">
            <a:spAutoFit/>
          </a:bodyPr>
          <a:lstStyle/>
          <a:p>
            <a:r>
              <a:rPr lang="en-US" dirty="0"/>
              <a:t>A</a:t>
            </a:r>
          </a:p>
        </p:txBody>
      </p:sp>
      <p:sp>
        <p:nvSpPr>
          <p:cNvPr id="58" name="TextBox 57">
            <a:extLst>
              <a:ext uri="{FF2B5EF4-FFF2-40B4-BE49-F238E27FC236}">
                <a16:creationId xmlns:a16="http://schemas.microsoft.com/office/drawing/2014/main" id="{9F9AE97A-82CB-0B43-9E33-1A436C14B3B1}"/>
              </a:ext>
            </a:extLst>
          </p:cNvPr>
          <p:cNvSpPr txBox="1"/>
          <p:nvPr/>
        </p:nvSpPr>
        <p:spPr>
          <a:xfrm>
            <a:off x="2871499" y="2259612"/>
            <a:ext cx="309700" cy="369332"/>
          </a:xfrm>
          <a:prstGeom prst="rect">
            <a:avLst/>
          </a:prstGeom>
          <a:noFill/>
        </p:spPr>
        <p:txBody>
          <a:bodyPr wrap="none" rtlCol="0">
            <a:spAutoFit/>
          </a:bodyPr>
          <a:lstStyle/>
          <a:p>
            <a:r>
              <a:rPr lang="en-US" dirty="0"/>
              <a:t>B</a:t>
            </a:r>
          </a:p>
        </p:txBody>
      </p:sp>
      <p:sp>
        <p:nvSpPr>
          <p:cNvPr id="59" name="TextBox 58">
            <a:extLst>
              <a:ext uri="{FF2B5EF4-FFF2-40B4-BE49-F238E27FC236}">
                <a16:creationId xmlns:a16="http://schemas.microsoft.com/office/drawing/2014/main" id="{C0E212F0-22B4-D142-BA45-BEF033F927B4}"/>
              </a:ext>
            </a:extLst>
          </p:cNvPr>
          <p:cNvSpPr txBox="1"/>
          <p:nvPr/>
        </p:nvSpPr>
        <p:spPr>
          <a:xfrm>
            <a:off x="2045080" y="2686925"/>
            <a:ext cx="308098" cy="369332"/>
          </a:xfrm>
          <a:prstGeom prst="rect">
            <a:avLst/>
          </a:prstGeom>
          <a:noFill/>
        </p:spPr>
        <p:txBody>
          <a:bodyPr wrap="none" rtlCol="0">
            <a:spAutoFit/>
          </a:bodyPr>
          <a:lstStyle/>
          <a:p>
            <a:r>
              <a:rPr lang="en-US" dirty="0"/>
              <a:t>C</a:t>
            </a:r>
          </a:p>
        </p:txBody>
      </p:sp>
      <p:sp>
        <p:nvSpPr>
          <p:cNvPr id="64" name="TextBox 63">
            <a:extLst>
              <a:ext uri="{FF2B5EF4-FFF2-40B4-BE49-F238E27FC236}">
                <a16:creationId xmlns:a16="http://schemas.microsoft.com/office/drawing/2014/main" id="{24FD952F-FA46-FB48-A5A9-7922D99243E5}"/>
              </a:ext>
            </a:extLst>
          </p:cNvPr>
          <p:cNvSpPr txBox="1"/>
          <p:nvPr/>
        </p:nvSpPr>
        <p:spPr>
          <a:xfrm>
            <a:off x="3998817" y="627126"/>
            <a:ext cx="3720057" cy="369332"/>
          </a:xfrm>
          <a:prstGeom prst="rect">
            <a:avLst/>
          </a:prstGeom>
          <a:noFill/>
        </p:spPr>
        <p:txBody>
          <a:bodyPr wrap="none" rtlCol="0">
            <a:spAutoFit/>
          </a:bodyPr>
          <a:lstStyle/>
          <a:p>
            <a:r>
              <a:rPr lang="en-US" dirty="0"/>
              <a:t>Write the coordinates of points A to C</a:t>
            </a:r>
          </a:p>
        </p:txBody>
      </p:sp>
      <p:sp>
        <p:nvSpPr>
          <p:cNvPr id="65" name="TextBox 64">
            <a:extLst>
              <a:ext uri="{FF2B5EF4-FFF2-40B4-BE49-F238E27FC236}">
                <a16:creationId xmlns:a16="http://schemas.microsoft.com/office/drawing/2014/main" id="{782F6DCF-B5B4-4044-95B9-34FE08A3BA9E}"/>
              </a:ext>
            </a:extLst>
          </p:cNvPr>
          <p:cNvSpPr txBox="1"/>
          <p:nvPr/>
        </p:nvSpPr>
        <p:spPr>
          <a:xfrm>
            <a:off x="8037960" y="2708192"/>
            <a:ext cx="1733167" cy="2031325"/>
          </a:xfrm>
          <a:prstGeom prst="rect">
            <a:avLst/>
          </a:prstGeom>
          <a:noFill/>
        </p:spPr>
        <p:txBody>
          <a:bodyPr wrap="none" rtlCol="0">
            <a:spAutoFit/>
          </a:bodyPr>
          <a:lstStyle/>
          <a:p>
            <a:r>
              <a:rPr lang="en-US" dirty="0"/>
              <a:t>A  (           ,          )</a:t>
            </a:r>
          </a:p>
          <a:p>
            <a:endParaRPr lang="en-US" dirty="0"/>
          </a:p>
          <a:p>
            <a:r>
              <a:rPr lang="en-US" dirty="0"/>
              <a:t>B  (           ,          )</a:t>
            </a:r>
          </a:p>
          <a:p>
            <a:endParaRPr lang="en-US" dirty="0"/>
          </a:p>
          <a:p>
            <a:r>
              <a:rPr lang="en-US" dirty="0"/>
              <a:t>C  (           ,          )</a:t>
            </a:r>
          </a:p>
          <a:p>
            <a:endParaRPr lang="en-US" dirty="0"/>
          </a:p>
          <a:p>
            <a:endParaRPr lang="en-US" dirty="0"/>
          </a:p>
        </p:txBody>
      </p:sp>
      <p:sp>
        <p:nvSpPr>
          <p:cNvPr id="66" name="Rectangle 65">
            <a:extLst>
              <a:ext uri="{FF2B5EF4-FFF2-40B4-BE49-F238E27FC236}">
                <a16:creationId xmlns:a16="http://schemas.microsoft.com/office/drawing/2014/main" id="{FDD261BD-DD7A-5046-AD83-182C384BE9AC}"/>
              </a:ext>
            </a:extLst>
          </p:cNvPr>
          <p:cNvSpPr/>
          <p:nvPr/>
        </p:nvSpPr>
        <p:spPr>
          <a:xfrm>
            <a:off x="8529027" y="2708192"/>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2DBC84F3-E5C5-6149-B77C-C1E3A3518B32}"/>
              </a:ext>
            </a:extLst>
          </p:cNvPr>
          <p:cNvSpPr/>
          <p:nvPr/>
        </p:nvSpPr>
        <p:spPr>
          <a:xfrm>
            <a:off x="9125922" y="2708191"/>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5BA978BF-0626-2C40-8709-0AD9A78FB7B0}"/>
              </a:ext>
            </a:extLst>
          </p:cNvPr>
          <p:cNvSpPr/>
          <p:nvPr/>
        </p:nvSpPr>
        <p:spPr>
          <a:xfrm>
            <a:off x="8529027" y="3255839"/>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81FA8CDD-B3E4-9746-BA0C-F1CF8AC5884F}"/>
              </a:ext>
            </a:extLst>
          </p:cNvPr>
          <p:cNvSpPr/>
          <p:nvPr/>
        </p:nvSpPr>
        <p:spPr>
          <a:xfrm>
            <a:off x="9125922" y="3255838"/>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45CE4778-4C81-294F-A04D-60744F6DB4A0}"/>
              </a:ext>
            </a:extLst>
          </p:cNvPr>
          <p:cNvSpPr/>
          <p:nvPr/>
        </p:nvSpPr>
        <p:spPr>
          <a:xfrm>
            <a:off x="8529027" y="3824227"/>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547AFF03-CD50-5244-B907-DCDFEE8AEFB0}"/>
              </a:ext>
            </a:extLst>
          </p:cNvPr>
          <p:cNvSpPr/>
          <p:nvPr/>
        </p:nvSpPr>
        <p:spPr>
          <a:xfrm>
            <a:off x="9125922" y="3824226"/>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extBox 79">
            <a:extLst>
              <a:ext uri="{FF2B5EF4-FFF2-40B4-BE49-F238E27FC236}">
                <a16:creationId xmlns:a16="http://schemas.microsoft.com/office/drawing/2014/main" id="{36E06ED0-023C-AC44-B79D-C41F6E3DB117}"/>
              </a:ext>
            </a:extLst>
          </p:cNvPr>
          <p:cNvSpPr txBox="1"/>
          <p:nvPr/>
        </p:nvSpPr>
        <p:spPr>
          <a:xfrm>
            <a:off x="6133769" y="3226028"/>
            <a:ext cx="284052" cy="369332"/>
          </a:xfrm>
          <a:prstGeom prst="rect">
            <a:avLst/>
          </a:prstGeom>
          <a:noFill/>
        </p:spPr>
        <p:txBody>
          <a:bodyPr wrap="none" rtlCol="0">
            <a:spAutoFit/>
          </a:bodyPr>
          <a:lstStyle/>
          <a:p>
            <a:r>
              <a:rPr lang="en-US" dirty="0"/>
              <a:t>x</a:t>
            </a:r>
          </a:p>
        </p:txBody>
      </p:sp>
      <p:sp>
        <p:nvSpPr>
          <p:cNvPr id="81" name="TextBox 80">
            <a:extLst>
              <a:ext uri="{FF2B5EF4-FFF2-40B4-BE49-F238E27FC236}">
                <a16:creationId xmlns:a16="http://schemas.microsoft.com/office/drawing/2014/main" id="{53DF012F-F4AB-F74C-8D3B-E087183F9E8F}"/>
              </a:ext>
            </a:extLst>
          </p:cNvPr>
          <p:cNvSpPr txBox="1"/>
          <p:nvPr/>
        </p:nvSpPr>
        <p:spPr>
          <a:xfrm>
            <a:off x="3709955" y="1048568"/>
            <a:ext cx="288862" cy="369332"/>
          </a:xfrm>
          <a:prstGeom prst="rect">
            <a:avLst/>
          </a:prstGeom>
          <a:noFill/>
        </p:spPr>
        <p:txBody>
          <a:bodyPr wrap="none" rtlCol="0">
            <a:spAutoFit/>
          </a:bodyPr>
          <a:lstStyle/>
          <a:p>
            <a:r>
              <a:rPr lang="en-US" dirty="0"/>
              <a:t>y</a:t>
            </a:r>
          </a:p>
        </p:txBody>
      </p:sp>
      <p:pic>
        <p:nvPicPr>
          <p:cNvPr id="12" name="Picture 11">
            <a:extLst>
              <a:ext uri="{FF2B5EF4-FFF2-40B4-BE49-F238E27FC236}">
                <a16:creationId xmlns:a16="http://schemas.microsoft.com/office/drawing/2014/main" id="{76C878FB-63A0-6546-9E27-7FF42272ACEA}"/>
              </a:ext>
            </a:extLst>
          </p:cNvPr>
          <p:cNvPicPr>
            <a:picLocks noChangeAspect="1"/>
          </p:cNvPicPr>
          <p:nvPr/>
        </p:nvPicPr>
        <p:blipFill>
          <a:blip r:embed="rId3"/>
          <a:stretch>
            <a:fillRect/>
          </a:stretch>
        </p:blipFill>
        <p:spPr>
          <a:xfrm>
            <a:off x="10476893" y="5244555"/>
            <a:ext cx="1292435" cy="1303481"/>
          </a:xfrm>
          <a:prstGeom prst="rect">
            <a:avLst/>
          </a:prstGeom>
        </p:spPr>
      </p:pic>
      <p:pic>
        <p:nvPicPr>
          <p:cNvPr id="48" name="Picture 47">
            <a:extLst>
              <a:ext uri="{FF2B5EF4-FFF2-40B4-BE49-F238E27FC236}">
                <a16:creationId xmlns:a16="http://schemas.microsoft.com/office/drawing/2014/main" id="{DD534C1A-02D2-BA4D-A9F0-050E8F13ED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087" y="5711759"/>
            <a:ext cx="1254732" cy="931732"/>
          </a:xfrm>
          <a:prstGeom prst="rect">
            <a:avLst/>
          </a:prstGeom>
        </p:spPr>
      </p:pic>
    </p:spTree>
    <p:extLst>
      <p:ext uri="{BB962C8B-B14F-4D97-AF65-F5344CB8AC3E}">
        <p14:creationId xmlns:p14="http://schemas.microsoft.com/office/powerpoint/2010/main" val="4562108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BFFDEF1-BF8D-4A47-A9CF-572323B1F14A}"/>
              </a:ext>
            </a:extLst>
          </p:cNvPr>
          <p:cNvGraphicFramePr>
            <a:graphicFrameLocks noGrp="1"/>
          </p:cNvGraphicFramePr>
          <p:nvPr/>
        </p:nvGraphicFramePr>
        <p:xfrm>
          <a:off x="3838068" y="1585783"/>
          <a:ext cx="2032000" cy="1828800"/>
        </p:xfrm>
        <a:graphic>
          <a:graphicData uri="http://schemas.openxmlformats.org/drawingml/2006/table">
            <a:tbl>
              <a:tblPr firstRow="1" bandRow="1">
                <a:tableStyleId>{5940675A-B579-460E-94D1-54222C63F5DA}</a:tableStyleId>
              </a:tblPr>
              <a:tblGrid>
                <a:gridCol w="406400">
                  <a:extLst>
                    <a:ext uri="{9D8B030D-6E8A-4147-A177-3AD203B41FA5}">
                      <a16:colId xmlns:a16="http://schemas.microsoft.com/office/drawing/2014/main" val="2007751506"/>
                    </a:ext>
                  </a:extLst>
                </a:gridCol>
                <a:gridCol w="406400">
                  <a:extLst>
                    <a:ext uri="{9D8B030D-6E8A-4147-A177-3AD203B41FA5}">
                      <a16:colId xmlns:a16="http://schemas.microsoft.com/office/drawing/2014/main" val="415799615"/>
                    </a:ext>
                  </a:extLst>
                </a:gridCol>
                <a:gridCol w="406400">
                  <a:extLst>
                    <a:ext uri="{9D8B030D-6E8A-4147-A177-3AD203B41FA5}">
                      <a16:colId xmlns:a16="http://schemas.microsoft.com/office/drawing/2014/main" val="2803960077"/>
                    </a:ext>
                  </a:extLst>
                </a:gridCol>
                <a:gridCol w="406400">
                  <a:extLst>
                    <a:ext uri="{9D8B030D-6E8A-4147-A177-3AD203B41FA5}">
                      <a16:colId xmlns:a16="http://schemas.microsoft.com/office/drawing/2014/main" val="1188793447"/>
                    </a:ext>
                  </a:extLst>
                </a:gridCol>
                <a:gridCol w="406400">
                  <a:extLst>
                    <a:ext uri="{9D8B030D-6E8A-4147-A177-3AD203B41FA5}">
                      <a16:colId xmlns:a16="http://schemas.microsoft.com/office/drawing/2014/main" val="3242040971"/>
                    </a:ext>
                  </a:extLst>
                </a:gridCol>
              </a:tblGrid>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879729362"/>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38383704"/>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580502767"/>
                  </a:ext>
                </a:extLst>
              </a:tr>
              <a:tr h="264160">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874277066"/>
                  </a:ext>
                </a:extLst>
              </a:tr>
              <a:tr h="0">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369902834"/>
                  </a:ext>
                </a:extLst>
              </a:tr>
            </a:tbl>
          </a:graphicData>
        </a:graphic>
      </p:graphicFrame>
      <p:graphicFrame>
        <p:nvGraphicFramePr>
          <p:cNvPr id="30" name="Table 29">
            <a:extLst>
              <a:ext uri="{FF2B5EF4-FFF2-40B4-BE49-F238E27FC236}">
                <a16:creationId xmlns:a16="http://schemas.microsoft.com/office/drawing/2014/main" id="{05A9CC15-2E60-AF46-AC60-D8DFAD3084E3}"/>
              </a:ext>
            </a:extLst>
          </p:cNvPr>
          <p:cNvGraphicFramePr>
            <a:graphicFrameLocks noGrp="1"/>
          </p:cNvGraphicFramePr>
          <p:nvPr/>
        </p:nvGraphicFramePr>
        <p:xfrm>
          <a:off x="1806067" y="1593948"/>
          <a:ext cx="2032000" cy="1828800"/>
        </p:xfrm>
        <a:graphic>
          <a:graphicData uri="http://schemas.openxmlformats.org/drawingml/2006/table">
            <a:tbl>
              <a:tblPr firstRow="1" bandRow="1">
                <a:tableStyleId>{5940675A-B579-460E-94D1-54222C63F5DA}</a:tableStyleId>
              </a:tblPr>
              <a:tblGrid>
                <a:gridCol w="406400">
                  <a:extLst>
                    <a:ext uri="{9D8B030D-6E8A-4147-A177-3AD203B41FA5}">
                      <a16:colId xmlns:a16="http://schemas.microsoft.com/office/drawing/2014/main" val="2007751506"/>
                    </a:ext>
                  </a:extLst>
                </a:gridCol>
                <a:gridCol w="406400">
                  <a:extLst>
                    <a:ext uri="{9D8B030D-6E8A-4147-A177-3AD203B41FA5}">
                      <a16:colId xmlns:a16="http://schemas.microsoft.com/office/drawing/2014/main" val="415799615"/>
                    </a:ext>
                  </a:extLst>
                </a:gridCol>
                <a:gridCol w="406400">
                  <a:extLst>
                    <a:ext uri="{9D8B030D-6E8A-4147-A177-3AD203B41FA5}">
                      <a16:colId xmlns:a16="http://schemas.microsoft.com/office/drawing/2014/main" val="2803960077"/>
                    </a:ext>
                  </a:extLst>
                </a:gridCol>
                <a:gridCol w="406400">
                  <a:extLst>
                    <a:ext uri="{9D8B030D-6E8A-4147-A177-3AD203B41FA5}">
                      <a16:colId xmlns:a16="http://schemas.microsoft.com/office/drawing/2014/main" val="1188793447"/>
                    </a:ext>
                  </a:extLst>
                </a:gridCol>
                <a:gridCol w="406400">
                  <a:extLst>
                    <a:ext uri="{9D8B030D-6E8A-4147-A177-3AD203B41FA5}">
                      <a16:colId xmlns:a16="http://schemas.microsoft.com/office/drawing/2014/main" val="3242040971"/>
                    </a:ext>
                  </a:extLst>
                </a:gridCol>
              </a:tblGrid>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879729362"/>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38383704"/>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580502767"/>
                  </a:ext>
                </a:extLst>
              </a:tr>
              <a:tr h="264160">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874277066"/>
                  </a:ext>
                </a:extLst>
              </a:tr>
              <a:tr h="0">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369902834"/>
                  </a:ext>
                </a:extLst>
              </a:tr>
            </a:tbl>
          </a:graphicData>
        </a:graphic>
      </p:graphicFrame>
      <p:graphicFrame>
        <p:nvGraphicFramePr>
          <p:cNvPr id="31" name="Table 30">
            <a:extLst>
              <a:ext uri="{FF2B5EF4-FFF2-40B4-BE49-F238E27FC236}">
                <a16:creationId xmlns:a16="http://schemas.microsoft.com/office/drawing/2014/main" id="{1B223B66-CFDD-504E-8FE3-D8C62A1D2AFD}"/>
              </a:ext>
            </a:extLst>
          </p:cNvPr>
          <p:cNvGraphicFramePr>
            <a:graphicFrameLocks noGrp="1"/>
          </p:cNvGraphicFramePr>
          <p:nvPr/>
        </p:nvGraphicFramePr>
        <p:xfrm>
          <a:off x="3838067" y="3442967"/>
          <a:ext cx="2032000" cy="1828800"/>
        </p:xfrm>
        <a:graphic>
          <a:graphicData uri="http://schemas.openxmlformats.org/drawingml/2006/table">
            <a:tbl>
              <a:tblPr firstRow="1" bandRow="1">
                <a:tableStyleId>{5940675A-B579-460E-94D1-54222C63F5DA}</a:tableStyleId>
              </a:tblPr>
              <a:tblGrid>
                <a:gridCol w="406400">
                  <a:extLst>
                    <a:ext uri="{9D8B030D-6E8A-4147-A177-3AD203B41FA5}">
                      <a16:colId xmlns:a16="http://schemas.microsoft.com/office/drawing/2014/main" val="2007751506"/>
                    </a:ext>
                  </a:extLst>
                </a:gridCol>
                <a:gridCol w="406400">
                  <a:extLst>
                    <a:ext uri="{9D8B030D-6E8A-4147-A177-3AD203B41FA5}">
                      <a16:colId xmlns:a16="http://schemas.microsoft.com/office/drawing/2014/main" val="415799615"/>
                    </a:ext>
                  </a:extLst>
                </a:gridCol>
                <a:gridCol w="406400">
                  <a:extLst>
                    <a:ext uri="{9D8B030D-6E8A-4147-A177-3AD203B41FA5}">
                      <a16:colId xmlns:a16="http://schemas.microsoft.com/office/drawing/2014/main" val="2803960077"/>
                    </a:ext>
                  </a:extLst>
                </a:gridCol>
                <a:gridCol w="406400">
                  <a:extLst>
                    <a:ext uri="{9D8B030D-6E8A-4147-A177-3AD203B41FA5}">
                      <a16:colId xmlns:a16="http://schemas.microsoft.com/office/drawing/2014/main" val="1188793447"/>
                    </a:ext>
                  </a:extLst>
                </a:gridCol>
                <a:gridCol w="406400">
                  <a:extLst>
                    <a:ext uri="{9D8B030D-6E8A-4147-A177-3AD203B41FA5}">
                      <a16:colId xmlns:a16="http://schemas.microsoft.com/office/drawing/2014/main" val="3242040971"/>
                    </a:ext>
                  </a:extLst>
                </a:gridCol>
              </a:tblGrid>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879729362"/>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38383704"/>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580502767"/>
                  </a:ext>
                </a:extLst>
              </a:tr>
              <a:tr h="264160">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874277066"/>
                  </a:ext>
                </a:extLst>
              </a:tr>
              <a:tr h="0">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369902834"/>
                  </a:ext>
                </a:extLst>
              </a:tr>
            </a:tbl>
          </a:graphicData>
        </a:graphic>
      </p:graphicFrame>
      <p:graphicFrame>
        <p:nvGraphicFramePr>
          <p:cNvPr id="32" name="Table 31">
            <a:extLst>
              <a:ext uri="{FF2B5EF4-FFF2-40B4-BE49-F238E27FC236}">
                <a16:creationId xmlns:a16="http://schemas.microsoft.com/office/drawing/2014/main" id="{D469DDC4-8074-284B-875D-C524E9B17DC9}"/>
              </a:ext>
            </a:extLst>
          </p:cNvPr>
          <p:cNvGraphicFramePr>
            <a:graphicFrameLocks noGrp="1"/>
          </p:cNvGraphicFramePr>
          <p:nvPr/>
        </p:nvGraphicFramePr>
        <p:xfrm>
          <a:off x="1806067" y="3439078"/>
          <a:ext cx="2032000" cy="1828800"/>
        </p:xfrm>
        <a:graphic>
          <a:graphicData uri="http://schemas.openxmlformats.org/drawingml/2006/table">
            <a:tbl>
              <a:tblPr firstRow="1" bandRow="1">
                <a:tableStyleId>{5940675A-B579-460E-94D1-54222C63F5DA}</a:tableStyleId>
              </a:tblPr>
              <a:tblGrid>
                <a:gridCol w="406400">
                  <a:extLst>
                    <a:ext uri="{9D8B030D-6E8A-4147-A177-3AD203B41FA5}">
                      <a16:colId xmlns:a16="http://schemas.microsoft.com/office/drawing/2014/main" val="2007751506"/>
                    </a:ext>
                  </a:extLst>
                </a:gridCol>
                <a:gridCol w="406400">
                  <a:extLst>
                    <a:ext uri="{9D8B030D-6E8A-4147-A177-3AD203B41FA5}">
                      <a16:colId xmlns:a16="http://schemas.microsoft.com/office/drawing/2014/main" val="415799615"/>
                    </a:ext>
                  </a:extLst>
                </a:gridCol>
                <a:gridCol w="406400">
                  <a:extLst>
                    <a:ext uri="{9D8B030D-6E8A-4147-A177-3AD203B41FA5}">
                      <a16:colId xmlns:a16="http://schemas.microsoft.com/office/drawing/2014/main" val="2803960077"/>
                    </a:ext>
                  </a:extLst>
                </a:gridCol>
                <a:gridCol w="406400">
                  <a:extLst>
                    <a:ext uri="{9D8B030D-6E8A-4147-A177-3AD203B41FA5}">
                      <a16:colId xmlns:a16="http://schemas.microsoft.com/office/drawing/2014/main" val="1188793447"/>
                    </a:ext>
                  </a:extLst>
                </a:gridCol>
                <a:gridCol w="406400">
                  <a:extLst>
                    <a:ext uri="{9D8B030D-6E8A-4147-A177-3AD203B41FA5}">
                      <a16:colId xmlns:a16="http://schemas.microsoft.com/office/drawing/2014/main" val="3242040971"/>
                    </a:ext>
                  </a:extLst>
                </a:gridCol>
              </a:tblGrid>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879729362"/>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38383704"/>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580502767"/>
                  </a:ext>
                </a:extLst>
              </a:tr>
              <a:tr h="264160">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874277066"/>
                  </a:ext>
                </a:extLst>
              </a:tr>
              <a:tr h="0">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369902834"/>
                  </a:ext>
                </a:extLst>
              </a:tr>
            </a:tbl>
          </a:graphicData>
        </a:graphic>
      </p:graphicFrame>
      <p:cxnSp>
        <p:nvCxnSpPr>
          <p:cNvPr id="3" name="Straight Connector 2">
            <a:extLst>
              <a:ext uri="{FF2B5EF4-FFF2-40B4-BE49-F238E27FC236}">
                <a16:creationId xmlns:a16="http://schemas.microsoft.com/office/drawing/2014/main" id="{07997C3A-7D60-A84F-8E48-BB2409AE3671}"/>
              </a:ext>
            </a:extLst>
          </p:cNvPr>
          <p:cNvCxnSpPr>
            <a:cxnSpLocks/>
          </p:cNvCxnSpPr>
          <p:nvPr/>
        </p:nvCxnSpPr>
        <p:spPr>
          <a:xfrm>
            <a:off x="3838068" y="1440977"/>
            <a:ext cx="0" cy="3964061"/>
          </a:xfrm>
          <a:prstGeom prst="line">
            <a:avLst/>
          </a:prstGeom>
          <a:ln w="28575"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4" name="Straight Connector 3">
            <a:extLst>
              <a:ext uri="{FF2B5EF4-FFF2-40B4-BE49-F238E27FC236}">
                <a16:creationId xmlns:a16="http://schemas.microsoft.com/office/drawing/2014/main" id="{455AB626-6FD2-D949-9501-7FDBE7181EDB}"/>
              </a:ext>
            </a:extLst>
          </p:cNvPr>
          <p:cNvCxnSpPr>
            <a:cxnSpLocks/>
          </p:cNvCxnSpPr>
          <p:nvPr/>
        </p:nvCxnSpPr>
        <p:spPr>
          <a:xfrm flipH="1" flipV="1">
            <a:off x="1600200" y="3423179"/>
            <a:ext cx="4495800" cy="2410"/>
          </a:xfrm>
          <a:prstGeom prst="line">
            <a:avLst/>
          </a:prstGeom>
          <a:ln w="19050"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5" name="TextBox 4">
            <a:extLst>
              <a:ext uri="{FF2B5EF4-FFF2-40B4-BE49-F238E27FC236}">
                <a16:creationId xmlns:a16="http://schemas.microsoft.com/office/drawing/2014/main" id="{C2849DAD-1E09-844E-B9DB-37E20F54544E}"/>
              </a:ext>
            </a:extLst>
          </p:cNvPr>
          <p:cNvSpPr txBox="1"/>
          <p:nvPr/>
        </p:nvSpPr>
        <p:spPr>
          <a:xfrm>
            <a:off x="3536381" y="3366676"/>
            <a:ext cx="301686" cy="369332"/>
          </a:xfrm>
          <a:prstGeom prst="rect">
            <a:avLst/>
          </a:prstGeom>
          <a:noFill/>
        </p:spPr>
        <p:txBody>
          <a:bodyPr wrap="square" rtlCol="0">
            <a:spAutoFit/>
          </a:bodyPr>
          <a:lstStyle/>
          <a:p>
            <a:r>
              <a:rPr lang="en-US" dirty="0"/>
              <a:t>0</a:t>
            </a:r>
          </a:p>
        </p:txBody>
      </p:sp>
      <p:sp>
        <p:nvSpPr>
          <p:cNvPr id="6" name="TextBox 5">
            <a:extLst>
              <a:ext uri="{FF2B5EF4-FFF2-40B4-BE49-F238E27FC236}">
                <a16:creationId xmlns:a16="http://schemas.microsoft.com/office/drawing/2014/main" id="{CF4BB07D-793C-1745-9689-FA4EDF5BC122}"/>
              </a:ext>
            </a:extLst>
          </p:cNvPr>
          <p:cNvSpPr txBox="1"/>
          <p:nvPr/>
        </p:nvSpPr>
        <p:spPr>
          <a:xfrm>
            <a:off x="4093284" y="3456314"/>
            <a:ext cx="301686" cy="369332"/>
          </a:xfrm>
          <a:prstGeom prst="rect">
            <a:avLst/>
          </a:prstGeom>
          <a:noFill/>
        </p:spPr>
        <p:txBody>
          <a:bodyPr wrap="square" rtlCol="0">
            <a:spAutoFit/>
          </a:bodyPr>
          <a:lstStyle/>
          <a:p>
            <a:r>
              <a:rPr lang="en-US" dirty="0"/>
              <a:t>1</a:t>
            </a:r>
          </a:p>
        </p:txBody>
      </p:sp>
      <p:sp>
        <p:nvSpPr>
          <p:cNvPr id="7" name="TextBox 6">
            <a:extLst>
              <a:ext uri="{FF2B5EF4-FFF2-40B4-BE49-F238E27FC236}">
                <a16:creationId xmlns:a16="http://schemas.microsoft.com/office/drawing/2014/main" id="{D81FE0C1-4C17-4346-8687-BA2704A2A11D}"/>
              </a:ext>
            </a:extLst>
          </p:cNvPr>
          <p:cNvSpPr txBox="1"/>
          <p:nvPr/>
        </p:nvSpPr>
        <p:spPr>
          <a:xfrm>
            <a:off x="3536381" y="2876916"/>
            <a:ext cx="301686" cy="369332"/>
          </a:xfrm>
          <a:prstGeom prst="rect">
            <a:avLst/>
          </a:prstGeom>
          <a:noFill/>
        </p:spPr>
        <p:txBody>
          <a:bodyPr wrap="square" rtlCol="0">
            <a:spAutoFit/>
          </a:bodyPr>
          <a:lstStyle/>
          <a:p>
            <a:r>
              <a:rPr lang="en-US" dirty="0"/>
              <a:t>1</a:t>
            </a:r>
          </a:p>
        </p:txBody>
      </p:sp>
      <p:sp>
        <p:nvSpPr>
          <p:cNvPr id="8" name="TextBox 7">
            <a:extLst>
              <a:ext uri="{FF2B5EF4-FFF2-40B4-BE49-F238E27FC236}">
                <a16:creationId xmlns:a16="http://schemas.microsoft.com/office/drawing/2014/main" id="{2F9B86C8-3B53-AB42-BA2A-EC9E8BF455EC}"/>
              </a:ext>
            </a:extLst>
          </p:cNvPr>
          <p:cNvSpPr txBox="1"/>
          <p:nvPr/>
        </p:nvSpPr>
        <p:spPr>
          <a:xfrm>
            <a:off x="3536381" y="2505487"/>
            <a:ext cx="301686" cy="369332"/>
          </a:xfrm>
          <a:prstGeom prst="rect">
            <a:avLst/>
          </a:prstGeom>
          <a:noFill/>
        </p:spPr>
        <p:txBody>
          <a:bodyPr wrap="square" rtlCol="0">
            <a:spAutoFit/>
          </a:bodyPr>
          <a:lstStyle/>
          <a:p>
            <a:r>
              <a:rPr lang="en-US" dirty="0"/>
              <a:t>2</a:t>
            </a:r>
          </a:p>
        </p:txBody>
      </p:sp>
      <p:sp>
        <p:nvSpPr>
          <p:cNvPr id="9" name="TextBox 8">
            <a:extLst>
              <a:ext uri="{FF2B5EF4-FFF2-40B4-BE49-F238E27FC236}">
                <a16:creationId xmlns:a16="http://schemas.microsoft.com/office/drawing/2014/main" id="{3430CF21-F7B0-1148-8D5E-E725EB6FCFF8}"/>
              </a:ext>
            </a:extLst>
          </p:cNvPr>
          <p:cNvSpPr txBox="1"/>
          <p:nvPr/>
        </p:nvSpPr>
        <p:spPr>
          <a:xfrm>
            <a:off x="3536381" y="2130214"/>
            <a:ext cx="301686" cy="369332"/>
          </a:xfrm>
          <a:prstGeom prst="rect">
            <a:avLst/>
          </a:prstGeom>
          <a:noFill/>
        </p:spPr>
        <p:txBody>
          <a:bodyPr wrap="square" rtlCol="0">
            <a:spAutoFit/>
          </a:bodyPr>
          <a:lstStyle/>
          <a:p>
            <a:r>
              <a:rPr lang="en-US" dirty="0"/>
              <a:t>3</a:t>
            </a:r>
          </a:p>
        </p:txBody>
      </p:sp>
      <p:sp>
        <p:nvSpPr>
          <p:cNvPr id="10" name="TextBox 9">
            <a:extLst>
              <a:ext uri="{FF2B5EF4-FFF2-40B4-BE49-F238E27FC236}">
                <a16:creationId xmlns:a16="http://schemas.microsoft.com/office/drawing/2014/main" id="{EAB5164D-C9C9-414D-85ED-BA057BA2FC25}"/>
              </a:ext>
            </a:extLst>
          </p:cNvPr>
          <p:cNvSpPr txBox="1"/>
          <p:nvPr/>
        </p:nvSpPr>
        <p:spPr>
          <a:xfrm>
            <a:off x="3536381" y="1765497"/>
            <a:ext cx="301686" cy="369332"/>
          </a:xfrm>
          <a:prstGeom prst="rect">
            <a:avLst/>
          </a:prstGeom>
          <a:noFill/>
        </p:spPr>
        <p:txBody>
          <a:bodyPr wrap="square" rtlCol="0">
            <a:spAutoFit/>
          </a:bodyPr>
          <a:lstStyle/>
          <a:p>
            <a:r>
              <a:rPr lang="en-US" dirty="0"/>
              <a:t>4</a:t>
            </a:r>
          </a:p>
        </p:txBody>
      </p:sp>
      <p:sp>
        <p:nvSpPr>
          <p:cNvPr id="11" name="TextBox 10">
            <a:extLst>
              <a:ext uri="{FF2B5EF4-FFF2-40B4-BE49-F238E27FC236}">
                <a16:creationId xmlns:a16="http://schemas.microsoft.com/office/drawing/2014/main" id="{6BECD641-9A09-4942-8061-BFC972FE184C}"/>
              </a:ext>
            </a:extLst>
          </p:cNvPr>
          <p:cNvSpPr txBox="1"/>
          <p:nvPr/>
        </p:nvSpPr>
        <p:spPr>
          <a:xfrm>
            <a:off x="3536381" y="1402877"/>
            <a:ext cx="301686" cy="369332"/>
          </a:xfrm>
          <a:prstGeom prst="rect">
            <a:avLst/>
          </a:prstGeom>
          <a:noFill/>
        </p:spPr>
        <p:txBody>
          <a:bodyPr wrap="square" rtlCol="0">
            <a:spAutoFit/>
          </a:bodyPr>
          <a:lstStyle/>
          <a:p>
            <a:r>
              <a:rPr lang="en-US" dirty="0"/>
              <a:t>5</a:t>
            </a:r>
          </a:p>
        </p:txBody>
      </p:sp>
      <p:sp>
        <p:nvSpPr>
          <p:cNvPr id="17" name="TextBox 16">
            <a:extLst>
              <a:ext uri="{FF2B5EF4-FFF2-40B4-BE49-F238E27FC236}">
                <a16:creationId xmlns:a16="http://schemas.microsoft.com/office/drawing/2014/main" id="{38CFA6B7-4E46-2344-855C-84E6769CF4FB}"/>
              </a:ext>
            </a:extLst>
          </p:cNvPr>
          <p:cNvSpPr txBox="1"/>
          <p:nvPr/>
        </p:nvSpPr>
        <p:spPr>
          <a:xfrm>
            <a:off x="4499344" y="3456314"/>
            <a:ext cx="301686" cy="369332"/>
          </a:xfrm>
          <a:prstGeom prst="rect">
            <a:avLst/>
          </a:prstGeom>
          <a:noFill/>
        </p:spPr>
        <p:txBody>
          <a:bodyPr wrap="square" rtlCol="0">
            <a:spAutoFit/>
          </a:bodyPr>
          <a:lstStyle/>
          <a:p>
            <a:r>
              <a:rPr lang="en-US" dirty="0"/>
              <a:t>2</a:t>
            </a:r>
          </a:p>
        </p:txBody>
      </p:sp>
      <p:sp>
        <p:nvSpPr>
          <p:cNvPr id="18" name="TextBox 17">
            <a:extLst>
              <a:ext uri="{FF2B5EF4-FFF2-40B4-BE49-F238E27FC236}">
                <a16:creationId xmlns:a16="http://schemas.microsoft.com/office/drawing/2014/main" id="{994C9183-27FA-344A-AD9D-AA7F4FA09F67}"/>
              </a:ext>
            </a:extLst>
          </p:cNvPr>
          <p:cNvSpPr txBox="1"/>
          <p:nvPr/>
        </p:nvSpPr>
        <p:spPr>
          <a:xfrm>
            <a:off x="4905404" y="3456314"/>
            <a:ext cx="301686" cy="369332"/>
          </a:xfrm>
          <a:prstGeom prst="rect">
            <a:avLst/>
          </a:prstGeom>
          <a:noFill/>
        </p:spPr>
        <p:txBody>
          <a:bodyPr wrap="square" rtlCol="0">
            <a:spAutoFit/>
          </a:bodyPr>
          <a:lstStyle/>
          <a:p>
            <a:r>
              <a:rPr lang="en-US" dirty="0"/>
              <a:t>3</a:t>
            </a:r>
          </a:p>
        </p:txBody>
      </p:sp>
      <p:sp>
        <p:nvSpPr>
          <p:cNvPr id="19" name="TextBox 18">
            <a:extLst>
              <a:ext uri="{FF2B5EF4-FFF2-40B4-BE49-F238E27FC236}">
                <a16:creationId xmlns:a16="http://schemas.microsoft.com/office/drawing/2014/main" id="{BAD21602-FDB4-6C40-8F62-B4A21C25D263}"/>
              </a:ext>
            </a:extLst>
          </p:cNvPr>
          <p:cNvSpPr txBox="1"/>
          <p:nvPr/>
        </p:nvSpPr>
        <p:spPr>
          <a:xfrm>
            <a:off x="5311464" y="3456314"/>
            <a:ext cx="301686" cy="369332"/>
          </a:xfrm>
          <a:prstGeom prst="rect">
            <a:avLst/>
          </a:prstGeom>
          <a:noFill/>
        </p:spPr>
        <p:txBody>
          <a:bodyPr wrap="square" rtlCol="0">
            <a:spAutoFit/>
          </a:bodyPr>
          <a:lstStyle/>
          <a:p>
            <a:r>
              <a:rPr lang="en-US" dirty="0"/>
              <a:t>4</a:t>
            </a:r>
          </a:p>
        </p:txBody>
      </p:sp>
      <p:sp>
        <p:nvSpPr>
          <p:cNvPr id="20" name="TextBox 19">
            <a:extLst>
              <a:ext uri="{FF2B5EF4-FFF2-40B4-BE49-F238E27FC236}">
                <a16:creationId xmlns:a16="http://schemas.microsoft.com/office/drawing/2014/main" id="{182BE241-27D1-094D-9B5D-A75B87216A33}"/>
              </a:ext>
            </a:extLst>
          </p:cNvPr>
          <p:cNvSpPr txBox="1"/>
          <p:nvPr/>
        </p:nvSpPr>
        <p:spPr>
          <a:xfrm>
            <a:off x="5719225" y="3456314"/>
            <a:ext cx="301686" cy="369332"/>
          </a:xfrm>
          <a:prstGeom prst="rect">
            <a:avLst/>
          </a:prstGeom>
          <a:noFill/>
        </p:spPr>
        <p:txBody>
          <a:bodyPr wrap="square" rtlCol="0">
            <a:spAutoFit/>
          </a:bodyPr>
          <a:lstStyle/>
          <a:p>
            <a:r>
              <a:rPr lang="en-US" dirty="0"/>
              <a:t>5</a:t>
            </a:r>
          </a:p>
        </p:txBody>
      </p:sp>
      <p:sp>
        <p:nvSpPr>
          <p:cNvPr id="35" name="TextBox 34">
            <a:extLst>
              <a:ext uri="{FF2B5EF4-FFF2-40B4-BE49-F238E27FC236}">
                <a16:creationId xmlns:a16="http://schemas.microsoft.com/office/drawing/2014/main" id="{6B7DEE13-70E6-1D44-A78B-8D6843E56893}"/>
              </a:ext>
            </a:extLst>
          </p:cNvPr>
          <p:cNvSpPr txBox="1"/>
          <p:nvPr/>
        </p:nvSpPr>
        <p:spPr>
          <a:xfrm>
            <a:off x="1608753" y="3410694"/>
            <a:ext cx="452529" cy="369332"/>
          </a:xfrm>
          <a:prstGeom prst="rect">
            <a:avLst/>
          </a:prstGeom>
          <a:noFill/>
        </p:spPr>
        <p:txBody>
          <a:bodyPr wrap="square" rtlCol="0">
            <a:spAutoFit/>
          </a:bodyPr>
          <a:lstStyle/>
          <a:p>
            <a:r>
              <a:rPr lang="en-US" dirty="0"/>
              <a:t>-5</a:t>
            </a:r>
          </a:p>
        </p:txBody>
      </p:sp>
      <p:sp>
        <p:nvSpPr>
          <p:cNvPr id="36" name="TextBox 35">
            <a:extLst>
              <a:ext uri="{FF2B5EF4-FFF2-40B4-BE49-F238E27FC236}">
                <a16:creationId xmlns:a16="http://schemas.microsoft.com/office/drawing/2014/main" id="{15909E74-41FC-1845-9E95-D9DB1EA6210D}"/>
              </a:ext>
            </a:extLst>
          </p:cNvPr>
          <p:cNvSpPr txBox="1"/>
          <p:nvPr/>
        </p:nvSpPr>
        <p:spPr>
          <a:xfrm>
            <a:off x="2014813" y="3410694"/>
            <a:ext cx="452529" cy="369332"/>
          </a:xfrm>
          <a:prstGeom prst="rect">
            <a:avLst/>
          </a:prstGeom>
          <a:noFill/>
        </p:spPr>
        <p:txBody>
          <a:bodyPr wrap="square" rtlCol="0">
            <a:spAutoFit/>
          </a:bodyPr>
          <a:lstStyle/>
          <a:p>
            <a:r>
              <a:rPr lang="en-US" dirty="0"/>
              <a:t>-4</a:t>
            </a:r>
          </a:p>
        </p:txBody>
      </p:sp>
      <p:sp>
        <p:nvSpPr>
          <p:cNvPr id="37" name="TextBox 36">
            <a:extLst>
              <a:ext uri="{FF2B5EF4-FFF2-40B4-BE49-F238E27FC236}">
                <a16:creationId xmlns:a16="http://schemas.microsoft.com/office/drawing/2014/main" id="{AD88F4D5-7243-B24C-B7A0-A23A5213D07C}"/>
              </a:ext>
            </a:extLst>
          </p:cNvPr>
          <p:cNvSpPr txBox="1"/>
          <p:nvPr/>
        </p:nvSpPr>
        <p:spPr>
          <a:xfrm>
            <a:off x="2420873" y="3410694"/>
            <a:ext cx="452529" cy="369332"/>
          </a:xfrm>
          <a:prstGeom prst="rect">
            <a:avLst/>
          </a:prstGeom>
          <a:noFill/>
        </p:spPr>
        <p:txBody>
          <a:bodyPr wrap="square" rtlCol="0">
            <a:spAutoFit/>
          </a:bodyPr>
          <a:lstStyle/>
          <a:p>
            <a:r>
              <a:rPr lang="en-US" dirty="0"/>
              <a:t>-3</a:t>
            </a:r>
          </a:p>
        </p:txBody>
      </p:sp>
      <p:sp>
        <p:nvSpPr>
          <p:cNvPr id="38" name="TextBox 37">
            <a:extLst>
              <a:ext uri="{FF2B5EF4-FFF2-40B4-BE49-F238E27FC236}">
                <a16:creationId xmlns:a16="http://schemas.microsoft.com/office/drawing/2014/main" id="{E4F2C2EC-9808-4E41-8404-E48B3F350529}"/>
              </a:ext>
            </a:extLst>
          </p:cNvPr>
          <p:cNvSpPr txBox="1"/>
          <p:nvPr/>
        </p:nvSpPr>
        <p:spPr>
          <a:xfrm>
            <a:off x="2826933" y="3410694"/>
            <a:ext cx="452529" cy="369332"/>
          </a:xfrm>
          <a:prstGeom prst="rect">
            <a:avLst/>
          </a:prstGeom>
          <a:noFill/>
        </p:spPr>
        <p:txBody>
          <a:bodyPr wrap="square" rtlCol="0">
            <a:spAutoFit/>
          </a:bodyPr>
          <a:lstStyle/>
          <a:p>
            <a:r>
              <a:rPr lang="en-US" dirty="0"/>
              <a:t>-2</a:t>
            </a:r>
          </a:p>
        </p:txBody>
      </p:sp>
      <p:sp>
        <p:nvSpPr>
          <p:cNvPr id="39" name="TextBox 38">
            <a:extLst>
              <a:ext uri="{FF2B5EF4-FFF2-40B4-BE49-F238E27FC236}">
                <a16:creationId xmlns:a16="http://schemas.microsoft.com/office/drawing/2014/main" id="{46541051-7D10-5840-9775-12323B1D9338}"/>
              </a:ext>
            </a:extLst>
          </p:cNvPr>
          <p:cNvSpPr txBox="1"/>
          <p:nvPr/>
        </p:nvSpPr>
        <p:spPr>
          <a:xfrm>
            <a:off x="3234694" y="3410694"/>
            <a:ext cx="452529" cy="369332"/>
          </a:xfrm>
          <a:prstGeom prst="rect">
            <a:avLst/>
          </a:prstGeom>
          <a:noFill/>
        </p:spPr>
        <p:txBody>
          <a:bodyPr wrap="square" rtlCol="0">
            <a:spAutoFit/>
          </a:bodyPr>
          <a:lstStyle/>
          <a:p>
            <a:r>
              <a:rPr lang="en-US" dirty="0"/>
              <a:t>-1</a:t>
            </a:r>
          </a:p>
        </p:txBody>
      </p:sp>
      <p:sp>
        <p:nvSpPr>
          <p:cNvPr id="40" name="TextBox 39">
            <a:extLst>
              <a:ext uri="{FF2B5EF4-FFF2-40B4-BE49-F238E27FC236}">
                <a16:creationId xmlns:a16="http://schemas.microsoft.com/office/drawing/2014/main" id="{D2AC8A71-1C55-214C-A52F-574B272719C1}"/>
              </a:ext>
            </a:extLst>
          </p:cNvPr>
          <p:cNvSpPr txBox="1"/>
          <p:nvPr/>
        </p:nvSpPr>
        <p:spPr>
          <a:xfrm>
            <a:off x="3430306" y="5099003"/>
            <a:ext cx="407759" cy="369332"/>
          </a:xfrm>
          <a:prstGeom prst="rect">
            <a:avLst/>
          </a:prstGeom>
          <a:noFill/>
        </p:spPr>
        <p:txBody>
          <a:bodyPr wrap="square" rtlCol="0">
            <a:spAutoFit/>
          </a:bodyPr>
          <a:lstStyle/>
          <a:p>
            <a:r>
              <a:rPr lang="en-US" dirty="0"/>
              <a:t>-5</a:t>
            </a:r>
          </a:p>
        </p:txBody>
      </p:sp>
      <p:sp>
        <p:nvSpPr>
          <p:cNvPr id="41" name="TextBox 40">
            <a:extLst>
              <a:ext uri="{FF2B5EF4-FFF2-40B4-BE49-F238E27FC236}">
                <a16:creationId xmlns:a16="http://schemas.microsoft.com/office/drawing/2014/main" id="{9DB45E70-793C-7B4D-BEFC-31FB3DFF8D22}"/>
              </a:ext>
            </a:extLst>
          </p:cNvPr>
          <p:cNvSpPr txBox="1"/>
          <p:nvPr/>
        </p:nvSpPr>
        <p:spPr>
          <a:xfrm>
            <a:off x="3430304" y="4727574"/>
            <a:ext cx="407761" cy="369332"/>
          </a:xfrm>
          <a:prstGeom prst="rect">
            <a:avLst/>
          </a:prstGeom>
          <a:noFill/>
        </p:spPr>
        <p:txBody>
          <a:bodyPr wrap="square" rtlCol="0">
            <a:spAutoFit/>
          </a:bodyPr>
          <a:lstStyle/>
          <a:p>
            <a:r>
              <a:rPr lang="en-US" dirty="0"/>
              <a:t>-4</a:t>
            </a:r>
          </a:p>
        </p:txBody>
      </p:sp>
      <p:sp>
        <p:nvSpPr>
          <p:cNvPr id="42" name="TextBox 41">
            <a:extLst>
              <a:ext uri="{FF2B5EF4-FFF2-40B4-BE49-F238E27FC236}">
                <a16:creationId xmlns:a16="http://schemas.microsoft.com/office/drawing/2014/main" id="{D68D1A38-FFE3-C54C-8CCB-FD0DD26CDE08}"/>
              </a:ext>
            </a:extLst>
          </p:cNvPr>
          <p:cNvSpPr txBox="1"/>
          <p:nvPr/>
        </p:nvSpPr>
        <p:spPr>
          <a:xfrm>
            <a:off x="3430306" y="4352301"/>
            <a:ext cx="407759" cy="369332"/>
          </a:xfrm>
          <a:prstGeom prst="rect">
            <a:avLst/>
          </a:prstGeom>
          <a:noFill/>
        </p:spPr>
        <p:txBody>
          <a:bodyPr wrap="square" rtlCol="0">
            <a:spAutoFit/>
          </a:bodyPr>
          <a:lstStyle/>
          <a:p>
            <a:r>
              <a:rPr lang="en-US" dirty="0"/>
              <a:t>-3</a:t>
            </a:r>
          </a:p>
        </p:txBody>
      </p:sp>
      <p:sp>
        <p:nvSpPr>
          <p:cNvPr id="43" name="TextBox 42">
            <a:extLst>
              <a:ext uri="{FF2B5EF4-FFF2-40B4-BE49-F238E27FC236}">
                <a16:creationId xmlns:a16="http://schemas.microsoft.com/office/drawing/2014/main" id="{4ACAF5CA-5D6B-6642-834D-BFFA28D280F7}"/>
              </a:ext>
            </a:extLst>
          </p:cNvPr>
          <p:cNvSpPr txBox="1"/>
          <p:nvPr/>
        </p:nvSpPr>
        <p:spPr>
          <a:xfrm>
            <a:off x="3430306" y="3987584"/>
            <a:ext cx="407759" cy="369332"/>
          </a:xfrm>
          <a:prstGeom prst="rect">
            <a:avLst/>
          </a:prstGeom>
          <a:noFill/>
        </p:spPr>
        <p:txBody>
          <a:bodyPr wrap="square" rtlCol="0">
            <a:spAutoFit/>
          </a:bodyPr>
          <a:lstStyle/>
          <a:p>
            <a:r>
              <a:rPr lang="en-US" dirty="0"/>
              <a:t>-2</a:t>
            </a:r>
          </a:p>
        </p:txBody>
      </p:sp>
      <p:sp>
        <p:nvSpPr>
          <p:cNvPr id="44" name="TextBox 43">
            <a:extLst>
              <a:ext uri="{FF2B5EF4-FFF2-40B4-BE49-F238E27FC236}">
                <a16:creationId xmlns:a16="http://schemas.microsoft.com/office/drawing/2014/main" id="{ABCB34E6-1C9B-C140-BBA4-8EC95EA606C2}"/>
              </a:ext>
            </a:extLst>
          </p:cNvPr>
          <p:cNvSpPr txBox="1"/>
          <p:nvPr/>
        </p:nvSpPr>
        <p:spPr>
          <a:xfrm>
            <a:off x="3430306" y="3624964"/>
            <a:ext cx="407759" cy="369332"/>
          </a:xfrm>
          <a:prstGeom prst="rect">
            <a:avLst/>
          </a:prstGeom>
          <a:noFill/>
        </p:spPr>
        <p:txBody>
          <a:bodyPr wrap="square" rtlCol="0">
            <a:spAutoFit/>
          </a:bodyPr>
          <a:lstStyle/>
          <a:p>
            <a:r>
              <a:rPr lang="en-US" dirty="0"/>
              <a:t>-1</a:t>
            </a:r>
          </a:p>
        </p:txBody>
      </p:sp>
      <p:sp>
        <p:nvSpPr>
          <p:cNvPr id="45" name="Rectangle 44">
            <a:extLst>
              <a:ext uri="{FF2B5EF4-FFF2-40B4-BE49-F238E27FC236}">
                <a16:creationId xmlns:a16="http://schemas.microsoft.com/office/drawing/2014/main" id="{6EE430AC-81B5-E548-8596-63AC93F906BE}"/>
              </a:ext>
            </a:extLst>
          </p:cNvPr>
          <p:cNvSpPr/>
          <p:nvPr/>
        </p:nvSpPr>
        <p:spPr>
          <a:xfrm>
            <a:off x="107092" y="90616"/>
            <a:ext cx="11977816" cy="664793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Oval 45">
            <a:extLst>
              <a:ext uri="{FF2B5EF4-FFF2-40B4-BE49-F238E27FC236}">
                <a16:creationId xmlns:a16="http://schemas.microsoft.com/office/drawing/2014/main" id="{D45BCC8E-484F-AA4A-8A1D-3DB91B8B68F8}"/>
              </a:ext>
            </a:extLst>
          </p:cNvPr>
          <p:cNvSpPr/>
          <p:nvPr/>
        </p:nvSpPr>
        <p:spPr>
          <a:xfrm>
            <a:off x="1707440" y="2224520"/>
            <a:ext cx="164891" cy="17154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94206729-0281-874A-AAEB-D094F8FC1CE8}"/>
              </a:ext>
            </a:extLst>
          </p:cNvPr>
          <p:cNvSpPr/>
          <p:nvPr/>
        </p:nvSpPr>
        <p:spPr>
          <a:xfrm>
            <a:off x="2939691" y="2573481"/>
            <a:ext cx="164891" cy="17154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DA9BC242-9484-D045-9488-702112A4CF3D}"/>
              </a:ext>
            </a:extLst>
          </p:cNvPr>
          <p:cNvSpPr/>
          <p:nvPr/>
        </p:nvSpPr>
        <p:spPr>
          <a:xfrm>
            <a:off x="2141634" y="2984861"/>
            <a:ext cx="164891" cy="171549"/>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00D1F62B-4868-FA44-BF44-DAAAA7B4F9B0}"/>
              </a:ext>
            </a:extLst>
          </p:cNvPr>
          <p:cNvSpPr txBox="1"/>
          <p:nvPr/>
        </p:nvSpPr>
        <p:spPr>
          <a:xfrm>
            <a:off x="1639196" y="1922842"/>
            <a:ext cx="317716" cy="369332"/>
          </a:xfrm>
          <a:prstGeom prst="rect">
            <a:avLst/>
          </a:prstGeom>
          <a:noFill/>
        </p:spPr>
        <p:txBody>
          <a:bodyPr wrap="none" rtlCol="0">
            <a:spAutoFit/>
          </a:bodyPr>
          <a:lstStyle/>
          <a:p>
            <a:r>
              <a:rPr lang="en-US" dirty="0"/>
              <a:t>A</a:t>
            </a:r>
          </a:p>
        </p:txBody>
      </p:sp>
      <p:sp>
        <p:nvSpPr>
          <p:cNvPr id="58" name="TextBox 57">
            <a:extLst>
              <a:ext uri="{FF2B5EF4-FFF2-40B4-BE49-F238E27FC236}">
                <a16:creationId xmlns:a16="http://schemas.microsoft.com/office/drawing/2014/main" id="{9F9AE97A-82CB-0B43-9E33-1A436C14B3B1}"/>
              </a:ext>
            </a:extLst>
          </p:cNvPr>
          <p:cNvSpPr txBox="1"/>
          <p:nvPr/>
        </p:nvSpPr>
        <p:spPr>
          <a:xfrm>
            <a:off x="2871499" y="2259612"/>
            <a:ext cx="309700" cy="369332"/>
          </a:xfrm>
          <a:prstGeom prst="rect">
            <a:avLst/>
          </a:prstGeom>
          <a:noFill/>
        </p:spPr>
        <p:txBody>
          <a:bodyPr wrap="none" rtlCol="0">
            <a:spAutoFit/>
          </a:bodyPr>
          <a:lstStyle/>
          <a:p>
            <a:r>
              <a:rPr lang="en-US" dirty="0"/>
              <a:t>B</a:t>
            </a:r>
          </a:p>
        </p:txBody>
      </p:sp>
      <p:sp>
        <p:nvSpPr>
          <p:cNvPr id="59" name="TextBox 58">
            <a:extLst>
              <a:ext uri="{FF2B5EF4-FFF2-40B4-BE49-F238E27FC236}">
                <a16:creationId xmlns:a16="http://schemas.microsoft.com/office/drawing/2014/main" id="{C0E212F0-22B4-D142-BA45-BEF033F927B4}"/>
              </a:ext>
            </a:extLst>
          </p:cNvPr>
          <p:cNvSpPr txBox="1"/>
          <p:nvPr/>
        </p:nvSpPr>
        <p:spPr>
          <a:xfrm>
            <a:off x="2045080" y="2686925"/>
            <a:ext cx="308098" cy="369332"/>
          </a:xfrm>
          <a:prstGeom prst="rect">
            <a:avLst/>
          </a:prstGeom>
          <a:noFill/>
        </p:spPr>
        <p:txBody>
          <a:bodyPr wrap="none" rtlCol="0">
            <a:spAutoFit/>
          </a:bodyPr>
          <a:lstStyle/>
          <a:p>
            <a:r>
              <a:rPr lang="en-US" dirty="0"/>
              <a:t>C</a:t>
            </a:r>
          </a:p>
        </p:txBody>
      </p:sp>
      <p:sp>
        <p:nvSpPr>
          <p:cNvPr id="64" name="TextBox 63">
            <a:extLst>
              <a:ext uri="{FF2B5EF4-FFF2-40B4-BE49-F238E27FC236}">
                <a16:creationId xmlns:a16="http://schemas.microsoft.com/office/drawing/2014/main" id="{24FD952F-FA46-FB48-A5A9-7922D99243E5}"/>
              </a:ext>
            </a:extLst>
          </p:cNvPr>
          <p:cNvSpPr txBox="1"/>
          <p:nvPr/>
        </p:nvSpPr>
        <p:spPr>
          <a:xfrm>
            <a:off x="3998817" y="627126"/>
            <a:ext cx="3720057" cy="369332"/>
          </a:xfrm>
          <a:prstGeom prst="rect">
            <a:avLst/>
          </a:prstGeom>
          <a:noFill/>
        </p:spPr>
        <p:txBody>
          <a:bodyPr wrap="none" rtlCol="0">
            <a:spAutoFit/>
          </a:bodyPr>
          <a:lstStyle/>
          <a:p>
            <a:r>
              <a:rPr lang="en-US" dirty="0"/>
              <a:t>Write the coordinates of points A to C</a:t>
            </a:r>
          </a:p>
        </p:txBody>
      </p:sp>
      <p:sp>
        <p:nvSpPr>
          <p:cNvPr id="65" name="TextBox 64">
            <a:extLst>
              <a:ext uri="{FF2B5EF4-FFF2-40B4-BE49-F238E27FC236}">
                <a16:creationId xmlns:a16="http://schemas.microsoft.com/office/drawing/2014/main" id="{782F6DCF-B5B4-4044-95B9-34FE08A3BA9E}"/>
              </a:ext>
            </a:extLst>
          </p:cNvPr>
          <p:cNvSpPr txBox="1"/>
          <p:nvPr/>
        </p:nvSpPr>
        <p:spPr>
          <a:xfrm>
            <a:off x="8037960" y="2708192"/>
            <a:ext cx="1720343" cy="2031325"/>
          </a:xfrm>
          <a:prstGeom prst="rect">
            <a:avLst/>
          </a:prstGeom>
          <a:noFill/>
        </p:spPr>
        <p:txBody>
          <a:bodyPr wrap="none" rtlCol="0">
            <a:spAutoFit/>
          </a:bodyPr>
          <a:lstStyle/>
          <a:p>
            <a:r>
              <a:rPr lang="en-US" dirty="0"/>
              <a:t>A  (   -5    ,   3     )</a:t>
            </a:r>
          </a:p>
          <a:p>
            <a:endParaRPr lang="en-US" dirty="0"/>
          </a:p>
          <a:p>
            <a:r>
              <a:rPr lang="en-US" dirty="0"/>
              <a:t>B  (   -2    ,   2     )</a:t>
            </a:r>
          </a:p>
          <a:p>
            <a:endParaRPr lang="en-US" dirty="0"/>
          </a:p>
          <a:p>
            <a:r>
              <a:rPr lang="en-US" dirty="0"/>
              <a:t>C  (   -4    ,   1     )</a:t>
            </a:r>
          </a:p>
          <a:p>
            <a:endParaRPr lang="en-US" dirty="0"/>
          </a:p>
          <a:p>
            <a:endParaRPr lang="en-US" dirty="0"/>
          </a:p>
        </p:txBody>
      </p:sp>
      <p:sp>
        <p:nvSpPr>
          <p:cNvPr id="66" name="Rectangle 65">
            <a:extLst>
              <a:ext uri="{FF2B5EF4-FFF2-40B4-BE49-F238E27FC236}">
                <a16:creationId xmlns:a16="http://schemas.microsoft.com/office/drawing/2014/main" id="{FDD261BD-DD7A-5046-AD83-182C384BE9AC}"/>
              </a:ext>
            </a:extLst>
          </p:cNvPr>
          <p:cNvSpPr/>
          <p:nvPr/>
        </p:nvSpPr>
        <p:spPr>
          <a:xfrm>
            <a:off x="8529027" y="2708192"/>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2DBC84F3-E5C5-6149-B77C-C1E3A3518B32}"/>
              </a:ext>
            </a:extLst>
          </p:cNvPr>
          <p:cNvSpPr/>
          <p:nvPr/>
        </p:nvSpPr>
        <p:spPr>
          <a:xfrm>
            <a:off x="9125922" y="2708191"/>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5BA978BF-0626-2C40-8709-0AD9A78FB7B0}"/>
              </a:ext>
            </a:extLst>
          </p:cNvPr>
          <p:cNvSpPr/>
          <p:nvPr/>
        </p:nvSpPr>
        <p:spPr>
          <a:xfrm>
            <a:off x="8529027" y="3255839"/>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81FA8CDD-B3E4-9746-BA0C-F1CF8AC5884F}"/>
              </a:ext>
            </a:extLst>
          </p:cNvPr>
          <p:cNvSpPr/>
          <p:nvPr/>
        </p:nvSpPr>
        <p:spPr>
          <a:xfrm>
            <a:off x="9125922" y="3255838"/>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45CE4778-4C81-294F-A04D-60744F6DB4A0}"/>
              </a:ext>
            </a:extLst>
          </p:cNvPr>
          <p:cNvSpPr/>
          <p:nvPr/>
        </p:nvSpPr>
        <p:spPr>
          <a:xfrm>
            <a:off x="8529027" y="3824227"/>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547AFF03-CD50-5244-B907-DCDFEE8AEFB0}"/>
              </a:ext>
            </a:extLst>
          </p:cNvPr>
          <p:cNvSpPr/>
          <p:nvPr/>
        </p:nvSpPr>
        <p:spPr>
          <a:xfrm>
            <a:off x="9125922" y="3824226"/>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extBox 79">
            <a:extLst>
              <a:ext uri="{FF2B5EF4-FFF2-40B4-BE49-F238E27FC236}">
                <a16:creationId xmlns:a16="http://schemas.microsoft.com/office/drawing/2014/main" id="{36E06ED0-023C-AC44-B79D-C41F6E3DB117}"/>
              </a:ext>
            </a:extLst>
          </p:cNvPr>
          <p:cNvSpPr txBox="1"/>
          <p:nvPr/>
        </p:nvSpPr>
        <p:spPr>
          <a:xfrm>
            <a:off x="6133769" y="3226028"/>
            <a:ext cx="284052" cy="369332"/>
          </a:xfrm>
          <a:prstGeom prst="rect">
            <a:avLst/>
          </a:prstGeom>
          <a:noFill/>
        </p:spPr>
        <p:txBody>
          <a:bodyPr wrap="none" rtlCol="0">
            <a:spAutoFit/>
          </a:bodyPr>
          <a:lstStyle/>
          <a:p>
            <a:r>
              <a:rPr lang="en-US" dirty="0"/>
              <a:t>x</a:t>
            </a:r>
          </a:p>
        </p:txBody>
      </p:sp>
      <p:sp>
        <p:nvSpPr>
          <p:cNvPr id="81" name="TextBox 80">
            <a:extLst>
              <a:ext uri="{FF2B5EF4-FFF2-40B4-BE49-F238E27FC236}">
                <a16:creationId xmlns:a16="http://schemas.microsoft.com/office/drawing/2014/main" id="{53DF012F-F4AB-F74C-8D3B-E087183F9E8F}"/>
              </a:ext>
            </a:extLst>
          </p:cNvPr>
          <p:cNvSpPr txBox="1"/>
          <p:nvPr/>
        </p:nvSpPr>
        <p:spPr>
          <a:xfrm>
            <a:off x="3709955" y="1048568"/>
            <a:ext cx="288862" cy="369332"/>
          </a:xfrm>
          <a:prstGeom prst="rect">
            <a:avLst/>
          </a:prstGeom>
          <a:noFill/>
        </p:spPr>
        <p:txBody>
          <a:bodyPr wrap="none" rtlCol="0">
            <a:spAutoFit/>
          </a:bodyPr>
          <a:lstStyle/>
          <a:p>
            <a:r>
              <a:rPr lang="en-US" dirty="0"/>
              <a:t>y</a:t>
            </a:r>
          </a:p>
        </p:txBody>
      </p:sp>
      <p:pic>
        <p:nvPicPr>
          <p:cNvPr id="48" name="Picture 47">
            <a:extLst>
              <a:ext uri="{FF2B5EF4-FFF2-40B4-BE49-F238E27FC236}">
                <a16:creationId xmlns:a16="http://schemas.microsoft.com/office/drawing/2014/main" id="{DD765FA0-B921-7448-9260-97A742F2B0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087" y="5711759"/>
            <a:ext cx="1254732" cy="931732"/>
          </a:xfrm>
          <a:prstGeom prst="rect">
            <a:avLst/>
          </a:prstGeom>
        </p:spPr>
      </p:pic>
    </p:spTree>
    <p:extLst>
      <p:ext uri="{BB962C8B-B14F-4D97-AF65-F5344CB8AC3E}">
        <p14:creationId xmlns:p14="http://schemas.microsoft.com/office/powerpoint/2010/main" val="36541514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9C27D4C-E2EE-9543-862D-FD7766EA2D51}"/>
              </a:ext>
            </a:extLst>
          </p:cNvPr>
          <p:cNvSpPr txBox="1"/>
          <p:nvPr/>
        </p:nvSpPr>
        <p:spPr>
          <a:xfrm>
            <a:off x="6570106" y="1472361"/>
            <a:ext cx="5146974" cy="2308324"/>
          </a:xfrm>
          <a:prstGeom prst="rect">
            <a:avLst/>
          </a:prstGeom>
          <a:noFill/>
        </p:spPr>
        <p:txBody>
          <a:bodyPr wrap="square" rtlCol="0">
            <a:spAutoFit/>
          </a:bodyPr>
          <a:lstStyle/>
          <a:p>
            <a:r>
              <a:rPr lang="en-US" dirty="0"/>
              <a:t>Let's have a look at the third quadrant.</a:t>
            </a:r>
          </a:p>
          <a:p>
            <a:r>
              <a:rPr lang="en-US" dirty="0"/>
              <a:t>We go along the corridor and this time we go down the stairs.</a:t>
            </a:r>
          </a:p>
          <a:p>
            <a:endParaRPr lang="en-US" dirty="0"/>
          </a:p>
          <a:p>
            <a:r>
              <a:rPr lang="en-US" dirty="0"/>
              <a:t>Along the x axis, point C is negative 4.</a:t>
            </a:r>
          </a:p>
          <a:p>
            <a:r>
              <a:rPr lang="en-US" dirty="0"/>
              <a:t>Along the y axis, point C is negative 3.</a:t>
            </a:r>
          </a:p>
          <a:p>
            <a:endParaRPr lang="en-US" dirty="0"/>
          </a:p>
          <a:p>
            <a:r>
              <a:rPr lang="en-US" dirty="0"/>
              <a:t>So, the coordinates for point C are                .</a:t>
            </a:r>
          </a:p>
        </p:txBody>
      </p:sp>
      <p:pic>
        <p:nvPicPr>
          <p:cNvPr id="44" name="Picture 43">
            <a:extLst>
              <a:ext uri="{FF2B5EF4-FFF2-40B4-BE49-F238E27FC236}">
                <a16:creationId xmlns:a16="http://schemas.microsoft.com/office/drawing/2014/main" id="{3DD69C77-875E-4A45-A057-9D4A8DC3C368}"/>
              </a:ext>
            </a:extLst>
          </p:cNvPr>
          <p:cNvPicPr>
            <a:picLocks noChangeAspect="1"/>
          </p:cNvPicPr>
          <p:nvPr/>
        </p:nvPicPr>
        <p:blipFill>
          <a:blip r:embed="rId2"/>
          <a:stretch>
            <a:fillRect/>
          </a:stretch>
        </p:blipFill>
        <p:spPr>
          <a:xfrm>
            <a:off x="241764" y="802390"/>
            <a:ext cx="6183971" cy="5253220"/>
          </a:xfrm>
          <a:prstGeom prst="rect">
            <a:avLst/>
          </a:prstGeom>
        </p:spPr>
      </p:pic>
      <p:sp>
        <p:nvSpPr>
          <p:cNvPr id="49" name="TextBox 48">
            <a:extLst>
              <a:ext uri="{FF2B5EF4-FFF2-40B4-BE49-F238E27FC236}">
                <a16:creationId xmlns:a16="http://schemas.microsoft.com/office/drawing/2014/main" id="{E74C32CF-94E5-C246-9858-6C85B6FDEC7C}"/>
              </a:ext>
            </a:extLst>
          </p:cNvPr>
          <p:cNvSpPr txBox="1"/>
          <p:nvPr/>
        </p:nvSpPr>
        <p:spPr>
          <a:xfrm>
            <a:off x="5061350" y="290667"/>
            <a:ext cx="2207720" cy="400110"/>
          </a:xfrm>
          <a:prstGeom prst="rect">
            <a:avLst/>
          </a:prstGeom>
          <a:noFill/>
        </p:spPr>
        <p:txBody>
          <a:bodyPr wrap="none" rtlCol="0">
            <a:spAutoFit/>
          </a:bodyPr>
          <a:lstStyle/>
          <a:p>
            <a:r>
              <a:rPr lang="en-US" sz="2000" dirty="0"/>
              <a:t>The third quadrant.</a:t>
            </a:r>
          </a:p>
        </p:txBody>
      </p:sp>
      <p:sp>
        <p:nvSpPr>
          <p:cNvPr id="50" name="Rectangle 49">
            <a:extLst>
              <a:ext uri="{FF2B5EF4-FFF2-40B4-BE49-F238E27FC236}">
                <a16:creationId xmlns:a16="http://schemas.microsoft.com/office/drawing/2014/main" id="{FF0BFA0E-0B37-4447-A8DE-D11E963D3613}"/>
              </a:ext>
            </a:extLst>
          </p:cNvPr>
          <p:cNvSpPr/>
          <p:nvPr/>
        </p:nvSpPr>
        <p:spPr>
          <a:xfrm>
            <a:off x="107092" y="90616"/>
            <a:ext cx="11977816" cy="664793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 name="Picture 50">
            <a:extLst>
              <a:ext uri="{FF2B5EF4-FFF2-40B4-BE49-F238E27FC236}">
                <a16:creationId xmlns:a16="http://schemas.microsoft.com/office/drawing/2014/main" id="{CF50C5F0-FD0C-7F49-BE80-07468EE5A4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2135" y="210889"/>
            <a:ext cx="1021333" cy="1021333"/>
          </a:xfrm>
          <a:prstGeom prst="rect">
            <a:avLst/>
          </a:prstGeom>
        </p:spPr>
      </p:pic>
      <p:sp>
        <p:nvSpPr>
          <p:cNvPr id="52" name="TextBox 51">
            <a:extLst>
              <a:ext uri="{FF2B5EF4-FFF2-40B4-BE49-F238E27FC236}">
                <a16:creationId xmlns:a16="http://schemas.microsoft.com/office/drawing/2014/main" id="{86F9B93B-9CC4-FB4F-BEEC-AA89245545CD}"/>
              </a:ext>
            </a:extLst>
          </p:cNvPr>
          <p:cNvSpPr txBox="1"/>
          <p:nvPr/>
        </p:nvSpPr>
        <p:spPr>
          <a:xfrm>
            <a:off x="3009620" y="490722"/>
            <a:ext cx="324128" cy="461665"/>
          </a:xfrm>
          <a:prstGeom prst="rect">
            <a:avLst/>
          </a:prstGeom>
          <a:noFill/>
        </p:spPr>
        <p:txBody>
          <a:bodyPr wrap="none" rtlCol="0">
            <a:spAutoFit/>
          </a:bodyPr>
          <a:lstStyle/>
          <a:p>
            <a:r>
              <a:rPr lang="en-US" sz="2400" dirty="0"/>
              <a:t>y</a:t>
            </a:r>
          </a:p>
        </p:txBody>
      </p:sp>
      <p:sp>
        <p:nvSpPr>
          <p:cNvPr id="2" name="Rectangle 1">
            <a:extLst>
              <a:ext uri="{FF2B5EF4-FFF2-40B4-BE49-F238E27FC236}">
                <a16:creationId xmlns:a16="http://schemas.microsoft.com/office/drawing/2014/main" id="{D8BBFEBB-2608-0641-A671-7E83C42B32E9}"/>
              </a:ext>
            </a:extLst>
          </p:cNvPr>
          <p:cNvSpPr/>
          <p:nvPr/>
        </p:nvSpPr>
        <p:spPr>
          <a:xfrm>
            <a:off x="9635244" y="3374493"/>
            <a:ext cx="1847557" cy="646331"/>
          </a:xfrm>
          <a:prstGeom prst="rect">
            <a:avLst/>
          </a:prstGeom>
        </p:spPr>
        <p:txBody>
          <a:bodyPr wrap="square">
            <a:spAutoFit/>
          </a:bodyPr>
          <a:lstStyle/>
          <a:p>
            <a:r>
              <a:rPr lang="en-US" dirty="0"/>
              <a:t>    (-4  , -3)</a:t>
            </a:r>
          </a:p>
          <a:p>
            <a:endParaRPr lang="en-US" dirty="0"/>
          </a:p>
        </p:txBody>
      </p:sp>
      <p:sp>
        <p:nvSpPr>
          <p:cNvPr id="13" name="Oval 12">
            <a:extLst>
              <a:ext uri="{FF2B5EF4-FFF2-40B4-BE49-F238E27FC236}">
                <a16:creationId xmlns:a16="http://schemas.microsoft.com/office/drawing/2014/main" id="{8BED6F6B-6F7C-AD4D-9E3D-540F083FC14E}"/>
              </a:ext>
            </a:extLst>
          </p:cNvPr>
          <p:cNvSpPr/>
          <p:nvPr/>
        </p:nvSpPr>
        <p:spPr>
          <a:xfrm>
            <a:off x="1047363" y="4663679"/>
            <a:ext cx="164891" cy="171549"/>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513DDDFB-9AEA-5F43-80E4-333C12341E1F}"/>
              </a:ext>
            </a:extLst>
          </p:cNvPr>
          <p:cNvCxnSpPr>
            <a:cxnSpLocks/>
          </p:cNvCxnSpPr>
          <p:nvPr/>
        </p:nvCxnSpPr>
        <p:spPr>
          <a:xfrm>
            <a:off x="1124282" y="3895205"/>
            <a:ext cx="0" cy="92333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67F1FC4-06B0-F24D-8B62-7985FA49C16C}"/>
              </a:ext>
            </a:extLst>
          </p:cNvPr>
          <p:cNvCxnSpPr>
            <a:cxnSpLocks/>
          </p:cNvCxnSpPr>
          <p:nvPr/>
        </p:nvCxnSpPr>
        <p:spPr>
          <a:xfrm flipH="1" flipV="1">
            <a:off x="637739" y="4760725"/>
            <a:ext cx="2014573" cy="739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sp>
        <p:nvSpPr>
          <p:cNvPr id="17" name="Rounded Rectangle 16">
            <a:extLst>
              <a:ext uri="{FF2B5EF4-FFF2-40B4-BE49-F238E27FC236}">
                <a16:creationId xmlns:a16="http://schemas.microsoft.com/office/drawing/2014/main" id="{260232D7-B114-5945-BFF8-70B76DC76EA6}"/>
              </a:ext>
            </a:extLst>
          </p:cNvPr>
          <p:cNvSpPr/>
          <p:nvPr/>
        </p:nvSpPr>
        <p:spPr>
          <a:xfrm>
            <a:off x="2652312" y="4576059"/>
            <a:ext cx="525234" cy="384112"/>
          </a:xfrm>
          <a:prstGeom prst="round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a:extLst>
              <a:ext uri="{FF2B5EF4-FFF2-40B4-BE49-F238E27FC236}">
                <a16:creationId xmlns:a16="http://schemas.microsoft.com/office/drawing/2014/main" id="{8E53E19E-CCB4-274C-8D15-81AB8332BA49}"/>
              </a:ext>
            </a:extLst>
          </p:cNvPr>
          <p:cNvSpPr/>
          <p:nvPr/>
        </p:nvSpPr>
        <p:spPr>
          <a:xfrm>
            <a:off x="861665" y="3465840"/>
            <a:ext cx="525234" cy="384112"/>
          </a:xfrm>
          <a:prstGeom prst="round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9EF7BADA-DB1A-1B44-80DD-DBD533AAA6D6}"/>
              </a:ext>
            </a:extLst>
          </p:cNvPr>
          <p:cNvGrpSpPr/>
          <p:nvPr/>
        </p:nvGrpSpPr>
        <p:grpSpPr>
          <a:xfrm>
            <a:off x="6560407" y="3941493"/>
            <a:ext cx="5237178" cy="1071534"/>
            <a:chOff x="6425735" y="4285270"/>
            <a:chExt cx="5237178" cy="1071534"/>
          </a:xfrm>
        </p:grpSpPr>
        <p:sp>
          <p:nvSpPr>
            <p:cNvPr id="20" name="Rounded Rectangle 19">
              <a:extLst>
                <a:ext uri="{FF2B5EF4-FFF2-40B4-BE49-F238E27FC236}">
                  <a16:creationId xmlns:a16="http://schemas.microsoft.com/office/drawing/2014/main" id="{406D8D82-0FD8-5F45-910A-3D8EFE504354}"/>
                </a:ext>
              </a:extLst>
            </p:cNvPr>
            <p:cNvSpPr/>
            <p:nvPr/>
          </p:nvSpPr>
          <p:spPr>
            <a:xfrm>
              <a:off x="6425735" y="4285270"/>
              <a:ext cx="5237178" cy="1071534"/>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AF2E140-6AF1-8345-8219-512EC6262AA5}"/>
                </a:ext>
              </a:extLst>
            </p:cNvPr>
            <p:cNvSpPr/>
            <p:nvPr/>
          </p:nvSpPr>
          <p:spPr>
            <a:xfrm>
              <a:off x="6475783" y="4366578"/>
              <a:ext cx="5007018" cy="923330"/>
            </a:xfrm>
            <a:prstGeom prst="rect">
              <a:avLst/>
            </a:prstGeom>
          </p:spPr>
          <p:txBody>
            <a:bodyPr wrap="square">
              <a:spAutoFit/>
            </a:bodyPr>
            <a:lstStyle/>
            <a:p>
              <a:r>
                <a:rPr lang="en-US" dirty="0"/>
                <a:t>When points are in the third quadrant both  x and y are negative. This is shown by putting a – in front of both numbers.</a:t>
              </a:r>
            </a:p>
          </p:txBody>
        </p:sp>
      </p:grpSp>
      <p:sp>
        <p:nvSpPr>
          <p:cNvPr id="16" name="TextBox 15">
            <a:extLst>
              <a:ext uri="{FF2B5EF4-FFF2-40B4-BE49-F238E27FC236}">
                <a16:creationId xmlns:a16="http://schemas.microsoft.com/office/drawing/2014/main" id="{06060B9E-5BD0-404B-B1B0-F73AA568F30D}"/>
              </a:ext>
            </a:extLst>
          </p:cNvPr>
          <p:cNvSpPr txBox="1"/>
          <p:nvPr/>
        </p:nvSpPr>
        <p:spPr>
          <a:xfrm>
            <a:off x="984891" y="4335587"/>
            <a:ext cx="308098" cy="369332"/>
          </a:xfrm>
          <a:prstGeom prst="rect">
            <a:avLst/>
          </a:prstGeom>
          <a:noFill/>
        </p:spPr>
        <p:txBody>
          <a:bodyPr wrap="none" rtlCol="0">
            <a:spAutoFit/>
          </a:bodyPr>
          <a:lstStyle/>
          <a:p>
            <a:r>
              <a:rPr lang="en-US" dirty="0"/>
              <a:t>C</a:t>
            </a:r>
          </a:p>
        </p:txBody>
      </p:sp>
      <p:pic>
        <p:nvPicPr>
          <p:cNvPr id="22" name="Picture 21">
            <a:extLst>
              <a:ext uri="{FF2B5EF4-FFF2-40B4-BE49-F238E27FC236}">
                <a16:creationId xmlns:a16="http://schemas.microsoft.com/office/drawing/2014/main" id="{C7F11692-4DF3-E44A-95CA-BA573F2AD2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5050" y="5520021"/>
            <a:ext cx="1442518" cy="1071177"/>
          </a:xfrm>
          <a:prstGeom prst="rect">
            <a:avLst/>
          </a:prstGeom>
        </p:spPr>
      </p:pic>
    </p:spTree>
    <p:extLst>
      <p:ext uri="{BB962C8B-B14F-4D97-AF65-F5344CB8AC3E}">
        <p14:creationId xmlns:p14="http://schemas.microsoft.com/office/powerpoint/2010/main" val="3695179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BFFDEF1-BF8D-4A47-A9CF-572323B1F14A}"/>
              </a:ext>
            </a:extLst>
          </p:cNvPr>
          <p:cNvGraphicFramePr>
            <a:graphicFrameLocks noGrp="1"/>
          </p:cNvGraphicFramePr>
          <p:nvPr/>
        </p:nvGraphicFramePr>
        <p:xfrm>
          <a:off x="3838068" y="1585783"/>
          <a:ext cx="2032000" cy="1828800"/>
        </p:xfrm>
        <a:graphic>
          <a:graphicData uri="http://schemas.openxmlformats.org/drawingml/2006/table">
            <a:tbl>
              <a:tblPr firstRow="1" bandRow="1">
                <a:tableStyleId>{5940675A-B579-460E-94D1-54222C63F5DA}</a:tableStyleId>
              </a:tblPr>
              <a:tblGrid>
                <a:gridCol w="406400">
                  <a:extLst>
                    <a:ext uri="{9D8B030D-6E8A-4147-A177-3AD203B41FA5}">
                      <a16:colId xmlns:a16="http://schemas.microsoft.com/office/drawing/2014/main" val="2007751506"/>
                    </a:ext>
                  </a:extLst>
                </a:gridCol>
                <a:gridCol w="406400">
                  <a:extLst>
                    <a:ext uri="{9D8B030D-6E8A-4147-A177-3AD203B41FA5}">
                      <a16:colId xmlns:a16="http://schemas.microsoft.com/office/drawing/2014/main" val="415799615"/>
                    </a:ext>
                  </a:extLst>
                </a:gridCol>
                <a:gridCol w="406400">
                  <a:extLst>
                    <a:ext uri="{9D8B030D-6E8A-4147-A177-3AD203B41FA5}">
                      <a16:colId xmlns:a16="http://schemas.microsoft.com/office/drawing/2014/main" val="2803960077"/>
                    </a:ext>
                  </a:extLst>
                </a:gridCol>
                <a:gridCol w="406400">
                  <a:extLst>
                    <a:ext uri="{9D8B030D-6E8A-4147-A177-3AD203B41FA5}">
                      <a16:colId xmlns:a16="http://schemas.microsoft.com/office/drawing/2014/main" val="1188793447"/>
                    </a:ext>
                  </a:extLst>
                </a:gridCol>
                <a:gridCol w="406400">
                  <a:extLst>
                    <a:ext uri="{9D8B030D-6E8A-4147-A177-3AD203B41FA5}">
                      <a16:colId xmlns:a16="http://schemas.microsoft.com/office/drawing/2014/main" val="3242040971"/>
                    </a:ext>
                  </a:extLst>
                </a:gridCol>
              </a:tblGrid>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879729362"/>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38383704"/>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580502767"/>
                  </a:ext>
                </a:extLst>
              </a:tr>
              <a:tr h="264160">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874277066"/>
                  </a:ext>
                </a:extLst>
              </a:tr>
              <a:tr h="0">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369902834"/>
                  </a:ext>
                </a:extLst>
              </a:tr>
            </a:tbl>
          </a:graphicData>
        </a:graphic>
      </p:graphicFrame>
      <p:graphicFrame>
        <p:nvGraphicFramePr>
          <p:cNvPr id="30" name="Table 29">
            <a:extLst>
              <a:ext uri="{FF2B5EF4-FFF2-40B4-BE49-F238E27FC236}">
                <a16:creationId xmlns:a16="http://schemas.microsoft.com/office/drawing/2014/main" id="{05A9CC15-2E60-AF46-AC60-D8DFAD3084E3}"/>
              </a:ext>
            </a:extLst>
          </p:cNvPr>
          <p:cNvGraphicFramePr>
            <a:graphicFrameLocks noGrp="1"/>
          </p:cNvGraphicFramePr>
          <p:nvPr/>
        </p:nvGraphicFramePr>
        <p:xfrm>
          <a:off x="1806067" y="1593948"/>
          <a:ext cx="2032000" cy="1828800"/>
        </p:xfrm>
        <a:graphic>
          <a:graphicData uri="http://schemas.openxmlformats.org/drawingml/2006/table">
            <a:tbl>
              <a:tblPr firstRow="1" bandRow="1">
                <a:tableStyleId>{5940675A-B579-460E-94D1-54222C63F5DA}</a:tableStyleId>
              </a:tblPr>
              <a:tblGrid>
                <a:gridCol w="406400">
                  <a:extLst>
                    <a:ext uri="{9D8B030D-6E8A-4147-A177-3AD203B41FA5}">
                      <a16:colId xmlns:a16="http://schemas.microsoft.com/office/drawing/2014/main" val="2007751506"/>
                    </a:ext>
                  </a:extLst>
                </a:gridCol>
                <a:gridCol w="406400">
                  <a:extLst>
                    <a:ext uri="{9D8B030D-6E8A-4147-A177-3AD203B41FA5}">
                      <a16:colId xmlns:a16="http://schemas.microsoft.com/office/drawing/2014/main" val="415799615"/>
                    </a:ext>
                  </a:extLst>
                </a:gridCol>
                <a:gridCol w="406400">
                  <a:extLst>
                    <a:ext uri="{9D8B030D-6E8A-4147-A177-3AD203B41FA5}">
                      <a16:colId xmlns:a16="http://schemas.microsoft.com/office/drawing/2014/main" val="2803960077"/>
                    </a:ext>
                  </a:extLst>
                </a:gridCol>
                <a:gridCol w="406400">
                  <a:extLst>
                    <a:ext uri="{9D8B030D-6E8A-4147-A177-3AD203B41FA5}">
                      <a16:colId xmlns:a16="http://schemas.microsoft.com/office/drawing/2014/main" val="1188793447"/>
                    </a:ext>
                  </a:extLst>
                </a:gridCol>
                <a:gridCol w="406400">
                  <a:extLst>
                    <a:ext uri="{9D8B030D-6E8A-4147-A177-3AD203B41FA5}">
                      <a16:colId xmlns:a16="http://schemas.microsoft.com/office/drawing/2014/main" val="3242040971"/>
                    </a:ext>
                  </a:extLst>
                </a:gridCol>
              </a:tblGrid>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879729362"/>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38383704"/>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580502767"/>
                  </a:ext>
                </a:extLst>
              </a:tr>
              <a:tr h="264160">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874277066"/>
                  </a:ext>
                </a:extLst>
              </a:tr>
              <a:tr h="0">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369902834"/>
                  </a:ext>
                </a:extLst>
              </a:tr>
            </a:tbl>
          </a:graphicData>
        </a:graphic>
      </p:graphicFrame>
      <p:graphicFrame>
        <p:nvGraphicFramePr>
          <p:cNvPr id="31" name="Table 30">
            <a:extLst>
              <a:ext uri="{FF2B5EF4-FFF2-40B4-BE49-F238E27FC236}">
                <a16:creationId xmlns:a16="http://schemas.microsoft.com/office/drawing/2014/main" id="{1B223B66-CFDD-504E-8FE3-D8C62A1D2AFD}"/>
              </a:ext>
            </a:extLst>
          </p:cNvPr>
          <p:cNvGraphicFramePr>
            <a:graphicFrameLocks noGrp="1"/>
          </p:cNvGraphicFramePr>
          <p:nvPr/>
        </p:nvGraphicFramePr>
        <p:xfrm>
          <a:off x="3838067" y="3442967"/>
          <a:ext cx="2032000" cy="1828800"/>
        </p:xfrm>
        <a:graphic>
          <a:graphicData uri="http://schemas.openxmlformats.org/drawingml/2006/table">
            <a:tbl>
              <a:tblPr firstRow="1" bandRow="1">
                <a:tableStyleId>{5940675A-B579-460E-94D1-54222C63F5DA}</a:tableStyleId>
              </a:tblPr>
              <a:tblGrid>
                <a:gridCol w="406400">
                  <a:extLst>
                    <a:ext uri="{9D8B030D-6E8A-4147-A177-3AD203B41FA5}">
                      <a16:colId xmlns:a16="http://schemas.microsoft.com/office/drawing/2014/main" val="2007751506"/>
                    </a:ext>
                  </a:extLst>
                </a:gridCol>
                <a:gridCol w="406400">
                  <a:extLst>
                    <a:ext uri="{9D8B030D-6E8A-4147-A177-3AD203B41FA5}">
                      <a16:colId xmlns:a16="http://schemas.microsoft.com/office/drawing/2014/main" val="415799615"/>
                    </a:ext>
                  </a:extLst>
                </a:gridCol>
                <a:gridCol w="406400">
                  <a:extLst>
                    <a:ext uri="{9D8B030D-6E8A-4147-A177-3AD203B41FA5}">
                      <a16:colId xmlns:a16="http://schemas.microsoft.com/office/drawing/2014/main" val="2803960077"/>
                    </a:ext>
                  </a:extLst>
                </a:gridCol>
                <a:gridCol w="406400">
                  <a:extLst>
                    <a:ext uri="{9D8B030D-6E8A-4147-A177-3AD203B41FA5}">
                      <a16:colId xmlns:a16="http://schemas.microsoft.com/office/drawing/2014/main" val="1188793447"/>
                    </a:ext>
                  </a:extLst>
                </a:gridCol>
                <a:gridCol w="406400">
                  <a:extLst>
                    <a:ext uri="{9D8B030D-6E8A-4147-A177-3AD203B41FA5}">
                      <a16:colId xmlns:a16="http://schemas.microsoft.com/office/drawing/2014/main" val="3242040971"/>
                    </a:ext>
                  </a:extLst>
                </a:gridCol>
              </a:tblGrid>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879729362"/>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38383704"/>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580502767"/>
                  </a:ext>
                </a:extLst>
              </a:tr>
              <a:tr h="264160">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874277066"/>
                  </a:ext>
                </a:extLst>
              </a:tr>
              <a:tr h="0">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369902834"/>
                  </a:ext>
                </a:extLst>
              </a:tr>
            </a:tbl>
          </a:graphicData>
        </a:graphic>
      </p:graphicFrame>
      <p:graphicFrame>
        <p:nvGraphicFramePr>
          <p:cNvPr id="32" name="Table 31">
            <a:extLst>
              <a:ext uri="{FF2B5EF4-FFF2-40B4-BE49-F238E27FC236}">
                <a16:creationId xmlns:a16="http://schemas.microsoft.com/office/drawing/2014/main" id="{D469DDC4-8074-284B-875D-C524E9B17DC9}"/>
              </a:ext>
            </a:extLst>
          </p:cNvPr>
          <p:cNvGraphicFramePr>
            <a:graphicFrameLocks noGrp="1"/>
          </p:cNvGraphicFramePr>
          <p:nvPr/>
        </p:nvGraphicFramePr>
        <p:xfrm>
          <a:off x="1806067" y="3439078"/>
          <a:ext cx="2032000" cy="1828800"/>
        </p:xfrm>
        <a:graphic>
          <a:graphicData uri="http://schemas.openxmlformats.org/drawingml/2006/table">
            <a:tbl>
              <a:tblPr firstRow="1" bandRow="1">
                <a:tableStyleId>{5940675A-B579-460E-94D1-54222C63F5DA}</a:tableStyleId>
              </a:tblPr>
              <a:tblGrid>
                <a:gridCol w="406400">
                  <a:extLst>
                    <a:ext uri="{9D8B030D-6E8A-4147-A177-3AD203B41FA5}">
                      <a16:colId xmlns:a16="http://schemas.microsoft.com/office/drawing/2014/main" val="2007751506"/>
                    </a:ext>
                  </a:extLst>
                </a:gridCol>
                <a:gridCol w="406400">
                  <a:extLst>
                    <a:ext uri="{9D8B030D-6E8A-4147-A177-3AD203B41FA5}">
                      <a16:colId xmlns:a16="http://schemas.microsoft.com/office/drawing/2014/main" val="415799615"/>
                    </a:ext>
                  </a:extLst>
                </a:gridCol>
                <a:gridCol w="406400">
                  <a:extLst>
                    <a:ext uri="{9D8B030D-6E8A-4147-A177-3AD203B41FA5}">
                      <a16:colId xmlns:a16="http://schemas.microsoft.com/office/drawing/2014/main" val="2803960077"/>
                    </a:ext>
                  </a:extLst>
                </a:gridCol>
                <a:gridCol w="406400">
                  <a:extLst>
                    <a:ext uri="{9D8B030D-6E8A-4147-A177-3AD203B41FA5}">
                      <a16:colId xmlns:a16="http://schemas.microsoft.com/office/drawing/2014/main" val="1188793447"/>
                    </a:ext>
                  </a:extLst>
                </a:gridCol>
                <a:gridCol w="406400">
                  <a:extLst>
                    <a:ext uri="{9D8B030D-6E8A-4147-A177-3AD203B41FA5}">
                      <a16:colId xmlns:a16="http://schemas.microsoft.com/office/drawing/2014/main" val="3242040971"/>
                    </a:ext>
                  </a:extLst>
                </a:gridCol>
              </a:tblGrid>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879729362"/>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38383704"/>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580502767"/>
                  </a:ext>
                </a:extLst>
              </a:tr>
              <a:tr h="264160">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874277066"/>
                  </a:ext>
                </a:extLst>
              </a:tr>
              <a:tr h="0">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369902834"/>
                  </a:ext>
                </a:extLst>
              </a:tr>
            </a:tbl>
          </a:graphicData>
        </a:graphic>
      </p:graphicFrame>
      <p:cxnSp>
        <p:nvCxnSpPr>
          <p:cNvPr id="3" name="Straight Connector 2">
            <a:extLst>
              <a:ext uri="{FF2B5EF4-FFF2-40B4-BE49-F238E27FC236}">
                <a16:creationId xmlns:a16="http://schemas.microsoft.com/office/drawing/2014/main" id="{07997C3A-7D60-A84F-8E48-BB2409AE3671}"/>
              </a:ext>
            </a:extLst>
          </p:cNvPr>
          <p:cNvCxnSpPr>
            <a:cxnSpLocks/>
          </p:cNvCxnSpPr>
          <p:nvPr/>
        </p:nvCxnSpPr>
        <p:spPr>
          <a:xfrm>
            <a:off x="3838068" y="1440977"/>
            <a:ext cx="0" cy="3964061"/>
          </a:xfrm>
          <a:prstGeom prst="line">
            <a:avLst/>
          </a:prstGeom>
          <a:ln w="28575"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4" name="Straight Connector 3">
            <a:extLst>
              <a:ext uri="{FF2B5EF4-FFF2-40B4-BE49-F238E27FC236}">
                <a16:creationId xmlns:a16="http://schemas.microsoft.com/office/drawing/2014/main" id="{455AB626-6FD2-D949-9501-7FDBE7181EDB}"/>
              </a:ext>
            </a:extLst>
          </p:cNvPr>
          <p:cNvCxnSpPr>
            <a:cxnSpLocks/>
          </p:cNvCxnSpPr>
          <p:nvPr/>
        </p:nvCxnSpPr>
        <p:spPr>
          <a:xfrm flipH="1" flipV="1">
            <a:off x="1600200" y="3423179"/>
            <a:ext cx="4495800" cy="2410"/>
          </a:xfrm>
          <a:prstGeom prst="line">
            <a:avLst/>
          </a:prstGeom>
          <a:ln w="19050"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5" name="TextBox 4">
            <a:extLst>
              <a:ext uri="{FF2B5EF4-FFF2-40B4-BE49-F238E27FC236}">
                <a16:creationId xmlns:a16="http://schemas.microsoft.com/office/drawing/2014/main" id="{C2849DAD-1E09-844E-B9DB-37E20F54544E}"/>
              </a:ext>
            </a:extLst>
          </p:cNvPr>
          <p:cNvSpPr txBox="1"/>
          <p:nvPr/>
        </p:nvSpPr>
        <p:spPr>
          <a:xfrm>
            <a:off x="3536381" y="3366676"/>
            <a:ext cx="301686" cy="369332"/>
          </a:xfrm>
          <a:prstGeom prst="rect">
            <a:avLst/>
          </a:prstGeom>
          <a:noFill/>
        </p:spPr>
        <p:txBody>
          <a:bodyPr wrap="square" rtlCol="0">
            <a:spAutoFit/>
          </a:bodyPr>
          <a:lstStyle/>
          <a:p>
            <a:r>
              <a:rPr lang="en-US" dirty="0"/>
              <a:t>0</a:t>
            </a:r>
          </a:p>
        </p:txBody>
      </p:sp>
      <p:sp>
        <p:nvSpPr>
          <p:cNvPr id="6" name="TextBox 5">
            <a:extLst>
              <a:ext uri="{FF2B5EF4-FFF2-40B4-BE49-F238E27FC236}">
                <a16:creationId xmlns:a16="http://schemas.microsoft.com/office/drawing/2014/main" id="{CF4BB07D-793C-1745-9689-FA4EDF5BC122}"/>
              </a:ext>
            </a:extLst>
          </p:cNvPr>
          <p:cNvSpPr txBox="1"/>
          <p:nvPr/>
        </p:nvSpPr>
        <p:spPr>
          <a:xfrm>
            <a:off x="4093284" y="3456314"/>
            <a:ext cx="301686" cy="369332"/>
          </a:xfrm>
          <a:prstGeom prst="rect">
            <a:avLst/>
          </a:prstGeom>
          <a:noFill/>
        </p:spPr>
        <p:txBody>
          <a:bodyPr wrap="square" rtlCol="0">
            <a:spAutoFit/>
          </a:bodyPr>
          <a:lstStyle/>
          <a:p>
            <a:r>
              <a:rPr lang="en-US" dirty="0"/>
              <a:t>1</a:t>
            </a:r>
          </a:p>
        </p:txBody>
      </p:sp>
      <p:sp>
        <p:nvSpPr>
          <p:cNvPr id="7" name="TextBox 6">
            <a:extLst>
              <a:ext uri="{FF2B5EF4-FFF2-40B4-BE49-F238E27FC236}">
                <a16:creationId xmlns:a16="http://schemas.microsoft.com/office/drawing/2014/main" id="{D81FE0C1-4C17-4346-8687-BA2704A2A11D}"/>
              </a:ext>
            </a:extLst>
          </p:cNvPr>
          <p:cNvSpPr txBox="1"/>
          <p:nvPr/>
        </p:nvSpPr>
        <p:spPr>
          <a:xfrm>
            <a:off x="3536381" y="2876916"/>
            <a:ext cx="301686" cy="369332"/>
          </a:xfrm>
          <a:prstGeom prst="rect">
            <a:avLst/>
          </a:prstGeom>
          <a:noFill/>
        </p:spPr>
        <p:txBody>
          <a:bodyPr wrap="square" rtlCol="0">
            <a:spAutoFit/>
          </a:bodyPr>
          <a:lstStyle/>
          <a:p>
            <a:r>
              <a:rPr lang="en-US" dirty="0"/>
              <a:t>1</a:t>
            </a:r>
          </a:p>
        </p:txBody>
      </p:sp>
      <p:sp>
        <p:nvSpPr>
          <p:cNvPr id="8" name="TextBox 7">
            <a:extLst>
              <a:ext uri="{FF2B5EF4-FFF2-40B4-BE49-F238E27FC236}">
                <a16:creationId xmlns:a16="http://schemas.microsoft.com/office/drawing/2014/main" id="{2F9B86C8-3B53-AB42-BA2A-EC9E8BF455EC}"/>
              </a:ext>
            </a:extLst>
          </p:cNvPr>
          <p:cNvSpPr txBox="1"/>
          <p:nvPr/>
        </p:nvSpPr>
        <p:spPr>
          <a:xfrm>
            <a:off x="3536381" y="2505487"/>
            <a:ext cx="301686" cy="369332"/>
          </a:xfrm>
          <a:prstGeom prst="rect">
            <a:avLst/>
          </a:prstGeom>
          <a:noFill/>
        </p:spPr>
        <p:txBody>
          <a:bodyPr wrap="square" rtlCol="0">
            <a:spAutoFit/>
          </a:bodyPr>
          <a:lstStyle/>
          <a:p>
            <a:r>
              <a:rPr lang="en-US" dirty="0"/>
              <a:t>2</a:t>
            </a:r>
          </a:p>
        </p:txBody>
      </p:sp>
      <p:sp>
        <p:nvSpPr>
          <p:cNvPr id="9" name="TextBox 8">
            <a:extLst>
              <a:ext uri="{FF2B5EF4-FFF2-40B4-BE49-F238E27FC236}">
                <a16:creationId xmlns:a16="http://schemas.microsoft.com/office/drawing/2014/main" id="{3430CF21-F7B0-1148-8D5E-E725EB6FCFF8}"/>
              </a:ext>
            </a:extLst>
          </p:cNvPr>
          <p:cNvSpPr txBox="1"/>
          <p:nvPr/>
        </p:nvSpPr>
        <p:spPr>
          <a:xfrm>
            <a:off x="3536381" y="2130214"/>
            <a:ext cx="301686" cy="369332"/>
          </a:xfrm>
          <a:prstGeom prst="rect">
            <a:avLst/>
          </a:prstGeom>
          <a:noFill/>
        </p:spPr>
        <p:txBody>
          <a:bodyPr wrap="square" rtlCol="0">
            <a:spAutoFit/>
          </a:bodyPr>
          <a:lstStyle/>
          <a:p>
            <a:r>
              <a:rPr lang="en-US" dirty="0"/>
              <a:t>3</a:t>
            </a:r>
          </a:p>
        </p:txBody>
      </p:sp>
      <p:sp>
        <p:nvSpPr>
          <p:cNvPr id="10" name="TextBox 9">
            <a:extLst>
              <a:ext uri="{FF2B5EF4-FFF2-40B4-BE49-F238E27FC236}">
                <a16:creationId xmlns:a16="http://schemas.microsoft.com/office/drawing/2014/main" id="{EAB5164D-C9C9-414D-85ED-BA057BA2FC25}"/>
              </a:ext>
            </a:extLst>
          </p:cNvPr>
          <p:cNvSpPr txBox="1"/>
          <p:nvPr/>
        </p:nvSpPr>
        <p:spPr>
          <a:xfrm>
            <a:off x="3536381" y="1765497"/>
            <a:ext cx="301686" cy="369332"/>
          </a:xfrm>
          <a:prstGeom prst="rect">
            <a:avLst/>
          </a:prstGeom>
          <a:noFill/>
        </p:spPr>
        <p:txBody>
          <a:bodyPr wrap="square" rtlCol="0">
            <a:spAutoFit/>
          </a:bodyPr>
          <a:lstStyle/>
          <a:p>
            <a:r>
              <a:rPr lang="en-US" dirty="0"/>
              <a:t>4</a:t>
            </a:r>
          </a:p>
        </p:txBody>
      </p:sp>
      <p:sp>
        <p:nvSpPr>
          <p:cNvPr id="11" name="TextBox 10">
            <a:extLst>
              <a:ext uri="{FF2B5EF4-FFF2-40B4-BE49-F238E27FC236}">
                <a16:creationId xmlns:a16="http://schemas.microsoft.com/office/drawing/2014/main" id="{6BECD641-9A09-4942-8061-BFC972FE184C}"/>
              </a:ext>
            </a:extLst>
          </p:cNvPr>
          <p:cNvSpPr txBox="1"/>
          <p:nvPr/>
        </p:nvSpPr>
        <p:spPr>
          <a:xfrm>
            <a:off x="3536381" y="1402877"/>
            <a:ext cx="301686" cy="369332"/>
          </a:xfrm>
          <a:prstGeom prst="rect">
            <a:avLst/>
          </a:prstGeom>
          <a:noFill/>
        </p:spPr>
        <p:txBody>
          <a:bodyPr wrap="square" rtlCol="0">
            <a:spAutoFit/>
          </a:bodyPr>
          <a:lstStyle/>
          <a:p>
            <a:r>
              <a:rPr lang="en-US" dirty="0"/>
              <a:t>5</a:t>
            </a:r>
          </a:p>
        </p:txBody>
      </p:sp>
      <p:sp>
        <p:nvSpPr>
          <p:cNvPr id="17" name="TextBox 16">
            <a:extLst>
              <a:ext uri="{FF2B5EF4-FFF2-40B4-BE49-F238E27FC236}">
                <a16:creationId xmlns:a16="http://schemas.microsoft.com/office/drawing/2014/main" id="{38CFA6B7-4E46-2344-855C-84E6769CF4FB}"/>
              </a:ext>
            </a:extLst>
          </p:cNvPr>
          <p:cNvSpPr txBox="1"/>
          <p:nvPr/>
        </p:nvSpPr>
        <p:spPr>
          <a:xfrm>
            <a:off x="4499344" y="3456314"/>
            <a:ext cx="301686" cy="369332"/>
          </a:xfrm>
          <a:prstGeom prst="rect">
            <a:avLst/>
          </a:prstGeom>
          <a:noFill/>
        </p:spPr>
        <p:txBody>
          <a:bodyPr wrap="square" rtlCol="0">
            <a:spAutoFit/>
          </a:bodyPr>
          <a:lstStyle/>
          <a:p>
            <a:r>
              <a:rPr lang="en-US" dirty="0"/>
              <a:t>2</a:t>
            </a:r>
          </a:p>
        </p:txBody>
      </p:sp>
      <p:sp>
        <p:nvSpPr>
          <p:cNvPr id="18" name="TextBox 17">
            <a:extLst>
              <a:ext uri="{FF2B5EF4-FFF2-40B4-BE49-F238E27FC236}">
                <a16:creationId xmlns:a16="http://schemas.microsoft.com/office/drawing/2014/main" id="{994C9183-27FA-344A-AD9D-AA7F4FA09F67}"/>
              </a:ext>
            </a:extLst>
          </p:cNvPr>
          <p:cNvSpPr txBox="1"/>
          <p:nvPr/>
        </p:nvSpPr>
        <p:spPr>
          <a:xfrm>
            <a:off x="4905404" y="3456314"/>
            <a:ext cx="301686" cy="369332"/>
          </a:xfrm>
          <a:prstGeom prst="rect">
            <a:avLst/>
          </a:prstGeom>
          <a:noFill/>
        </p:spPr>
        <p:txBody>
          <a:bodyPr wrap="square" rtlCol="0">
            <a:spAutoFit/>
          </a:bodyPr>
          <a:lstStyle/>
          <a:p>
            <a:r>
              <a:rPr lang="en-US" dirty="0"/>
              <a:t>3</a:t>
            </a:r>
          </a:p>
        </p:txBody>
      </p:sp>
      <p:sp>
        <p:nvSpPr>
          <p:cNvPr id="19" name="TextBox 18">
            <a:extLst>
              <a:ext uri="{FF2B5EF4-FFF2-40B4-BE49-F238E27FC236}">
                <a16:creationId xmlns:a16="http://schemas.microsoft.com/office/drawing/2014/main" id="{BAD21602-FDB4-6C40-8F62-B4A21C25D263}"/>
              </a:ext>
            </a:extLst>
          </p:cNvPr>
          <p:cNvSpPr txBox="1"/>
          <p:nvPr/>
        </p:nvSpPr>
        <p:spPr>
          <a:xfrm>
            <a:off x="5311464" y="3456314"/>
            <a:ext cx="301686" cy="369332"/>
          </a:xfrm>
          <a:prstGeom prst="rect">
            <a:avLst/>
          </a:prstGeom>
          <a:noFill/>
        </p:spPr>
        <p:txBody>
          <a:bodyPr wrap="square" rtlCol="0">
            <a:spAutoFit/>
          </a:bodyPr>
          <a:lstStyle/>
          <a:p>
            <a:r>
              <a:rPr lang="en-US" dirty="0"/>
              <a:t>4</a:t>
            </a:r>
          </a:p>
        </p:txBody>
      </p:sp>
      <p:sp>
        <p:nvSpPr>
          <p:cNvPr id="20" name="TextBox 19">
            <a:extLst>
              <a:ext uri="{FF2B5EF4-FFF2-40B4-BE49-F238E27FC236}">
                <a16:creationId xmlns:a16="http://schemas.microsoft.com/office/drawing/2014/main" id="{182BE241-27D1-094D-9B5D-A75B87216A33}"/>
              </a:ext>
            </a:extLst>
          </p:cNvPr>
          <p:cNvSpPr txBox="1"/>
          <p:nvPr/>
        </p:nvSpPr>
        <p:spPr>
          <a:xfrm>
            <a:off x="5719225" y="3456314"/>
            <a:ext cx="301686" cy="369332"/>
          </a:xfrm>
          <a:prstGeom prst="rect">
            <a:avLst/>
          </a:prstGeom>
          <a:noFill/>
        </p:spPr>
        <p:txBody>
          <a:bodyPr wrap="square" rtlCol="0">
            <a:spAutoFit/>
          </a:bodyPr>
          <a:lstStyle/>
          <a:p>
            <a:r>
              <a:rPr lang="en-US" dirty="0"/>
              <a:t>5</a:t>
            </a:r>
          </a:p>
        </p:txBody>
      </p:sp>
      <p:sp>
        <p:nvSpPr>
          <p:cNvPr id="35" name="TextBox 34">
            <a:extLst>
              <a:ext uri="{FF2B5EF4-FFF2-40B4-BE49-F238E27FC236}">
                <a16:creationId xmlns:a16="http://schemas.microsoft.com/office/drawing/2014/main" id="{6B7DEE13-70E6-1D44-A78B-8D6843E56893}"/>
              </a:ext>
            </a:extLst>
          </p:cNvPr>
          <p:cNvSpPr txBox="1"/>
          <p:nvPr/>
        </p:nvSpPr>
        <p:spPr>
          <a:xfrm>
            <a:off x="1608753" y="3410694"/>
            <a:ext cx="452529" cy="369332"/>
          </a:xfrm>
          <a:prstGeom prst="rect">
            <a:avLst/>
          </a:prstGeom>
          <a:noFill/>
        </p:spPr>
        <p:txBody>
          <a:bodyPr wrap="square" rtlCol="0">
            <a:spAutoFit/>
          </a:bodyPr>
          <a:lstStyle/>
          <a:p>
            <a:r>
              <a:rPr lang="en-US" dirty="0"/>
              <a:t>-5</a:t>
            </a:r>
          </a:p>
        </p:txBody>
      </p:sp>
      <p:sp>
        <p:nvSpPr>
          <p:cNvPr id="36" name="TextBox 35">
            <a:extLst>
              <a:ext uri="{FF2B5EF4-FFF2-40B4-BE49-F238E27FC236}">
                <a16:creationId xmlns:a16="http://schemas.microsoft.com/office/drawing/2014/main" id="{15909E74-41FC-1845-9E95-D9DB1EA6210D}"/>
              </a:ext>
            </a:extLst>
          </p:cNvPr>
          <p:cNvSpPr txBox="1"/>
          <p:nvPr/>
        </p:nvSpPr>
        <p:spPr>
          <a:xfrm>
            <a:off x="2014813" y="3410694"/>
            <a:ext cx="452529" cy="369332"/>
          </a:xfrm>
          <a:prstGeom prst="rect">
            <a:avLst/>
          </a:prstGeom>
          <a:noFill/>
        </p:spPr>
        <p:txBody>
          <a:bodyPr wrap="square" rtlCol="0">
            <a:spAutoFit/>
          </a:bodyPr>
          <a:lstStyle/>
          <a:p>
            <a:r>
              <a:rPr lang="en-US" dirty="0"/>
              <a:t>-4</a:t>
            </a:r>
          </a:p>
        </p:txBody>
      </p:sp>
      <p:sp>
        <p:nvSpPr>
          <p:cNvPr id="37" name="TextBox 36">
            <a:extLst>
              <a:ext uri="{FF2B5EF4-FFF2-40B4-BE49-F238E27FC236}">
                <a16:creationId xmlns:a16="http://schemas.microsoft.com/office/drawing/2014/main" id="{AD88F4D5-7243-B24C-B7A0-A23A5213D07C}"/>
              </a:ext>
            </a:extLst>
          </p:cNvPr>
          <p:cNvSpPr txBox="1"/>
          <p:nvPr/>
        </p:nvSpPr>
        <p:spPr>
          <a:xfrm>
            <a:off x="2420873" y="3410694"/>
            <a:ext cx="452529" cy="369332"/>
          </a:xfrm>
          <a:prstGeom prst="rect">
            <a:avLst/>
          </a:prstGeom>
          <a:noFill/>
        </p:spPr>
        <p:txBody>
          <a:bodyPr wrap="square" rtlCol="0">
            <a:spAutoFit/>
          </a:bodyPr>
          <a:lstStyle/>
          <a:p>
            <a:r>
              <a:rPr lang="en-US" dirty="0"/>
              <a:t>-3</a:t>
            </a:r>
          </a:p>
        </p:txBody>
      </p:sp>
      <p:sp>
        <p:nvSpPr>
          <p:cNvPr id="38" name="TextBox 37">
            <a:extLst>
              <a:ext uri="{FF2B5EF4-FFF2-40B4-BE49-F238E27FC236}">
                <a16:creationId xmlns:a16="http://schemas.microsoft.com/office/drawing/2014/main" id="{E4F2C2EC-9808-4E41-8404-E48B3F350529}"/>
              </a:ext>
            </a:extLst>
          </p:cNvPr>
          <p:cNvSpPr txBox="1"/>
          <p:nvPr/>
        </p:nvSpPr>
        <p:spPr>
          <a:xfrm>
            <a:off x="2826933" y="3410694"/>
            <a:ext cx="452529" cy="369332"/>
          </a:xfrm>
          <a:prstGeom prst="rect">
            <a:avLst/>
          </a:prstGeom>
          <a:noFill/>
        </p:spPr>
        <p:txBody>
          <a:bodyPr wrap="square" rtlCol="0">
            <a:spAutoFit/>
          </a:bodyPr>
          <a:lstStyle/>
          <a:p>
            <a:r>
              <a:rPr lang="en-US" dirty="0"/>
              <a:t>-2</a:t>
            </a:r>
          </a:p>
        </p:txBody>
      </p:sp>
      <p:sp>
        <p:nvSpPr>
          <p:cNvPr id="39" name="TextBox 38">
            <a:extLst>
              <a:ext uri="{FF2B5EF4-FFF2-40B4-BE49-F238E27FC236}">
                <a16:creationId xmlns:a16="http://schemas.microsoft.com/office/drawing/2014/main" id="{46541051-7D10-5840-9775-12323B1D9338}"/>
              </a:ext>
            </a:extLst>
          </p:cNvPr>
          <p:cNvSpPr txBox="1"/>
          <p:nvPr/>
        </p:nvSpPr>
        <p:spPr>
          <a:xfrm>
            <a:off x="3234694" y="3410694"/>
            <a:ext cx="452529" cy="369332"/>
          </a:xfrm>
          <a:prstGeom prst="rect">
            <a:avLst/>
          </a:prstGeom>
          <a:noFill/>
        </p:spPr>
        <p:txBody>
          <a:bodyPr wrap="square" rtlCol="0">
            <a:spAutoFit/>
          </a:bodyPr>
          <a:lstStyle/>
          <a:p>
            <a:r>
              <a:rPr lang="en-US" dirty="0"/>
              <a:t>-1</a:t>
            </a:r>
          </a:p>
        </p:txBody>
      </p:sp>
      <p:sp>
        <p:nvSpPr>
          <p:cNvPr id="40" name="TextBox 39">
            <a:extLst>
              <a:ext uri="{FF2B5EF4-FFF2-40B4-BE49-F238E27FC236}">
                <a16:creationId xmlns:a16="http://schemas.microsoft.com/office/drawing/2014/main" id="{D2AC8A71-1C55-214C-A52F-574B272719C1}"/>
              </a:ext>
            </a:extLst>
          </p:cNvPr>
          <p:cNvSpPr txBox="1"/>
          <p:nvPr/>
        </p:nvSpPr>
        <p:spPr>
          <a:xfrm>
            <a:off x="3430306" y="5099003"/>
            <a:ext cx="407759" cy="369332"/>
          </a:xfrm>
          <a:prstGeom prst="rect">
            <a:avLst/>
          </a:prstGeom>
          <a:noFill/>
        </p:spPr>
        <p:txBody>
          <a:bodyPr wrap="square" rtlCol="0">
            <a:spAutoFit/>
          </a:bodyPr>
          <a:lstStyle/>
          <a:p>
            <a:r>
              <a:rPr lang="en-US" dirty="0"/>
              <a:t>-5</a:t>
            </a:r>
          </a:p>
        </p:txBody>
      </p:sp>
      <p:sp>
        <p:nvSpPr>
          <p:cNvPr id="41" name="TextBox 40">
            <a:extLst>
              <a:ext uri="{FF2B5EF4-FFF2-40B4-BE49-F238E27FC236}">
                <a16:creationId xmlns:a16="http://schemas.microsoft.com/office/drawing/2014/main" id="{9DB45E70-793C-7B4D-BEFC-31FB3DFF8D22}"/>
              </a:ext>
            </a:extLst>
          </p:cNvPr>
          <p:cNvSpPr txBox="1"/>
          <p:nvPr/>
        </p:nvSpPr>
        <p:spPr>
          <a:xfrm>
            <a:off x="3430304" y="4727574"/>
            <a:ext cx="407761" cy="369332"/>
          </a:xfrm>
          <a:prstGeom prst="rect">
            <a:avLst/>
          </a:prstGeom>
          <a:noFill/>
        </p:spPr>
        <p:txBody>
          <a:bodyPr wrap="square" rtlCol="0">
            <a:spAutoFit/>
          </a:bodyPr>
          <a:lstStyle/>
          <a:p>
            <a:r>
              <a:rPr lang="en-US" dirty="0"/>
              <a:t>-4</a:t>
            </a:r>
          </a:p>
        </p:txBody>
      </p:sp>
      <p:sp>
        <p:nvSpPr>
          <p:cNvPr id="42" name="TextBox 41">
            <a:extLst>
              <a:ext uri="{FF2B5EF4-FFF2-40B4-BE49-F238E27FC236}">
                <a16:creationId xmlns:a16="http://schemas.microsoft.com/office/drawing/2014/main" id="{D68D1A38-FFE3-C54C-8CCB-FD0DD26CDE08}"/>
              </a:ext>
            </a:extLst>
          </p:cNvPr>
          <p:cNvSpPr txBox="1"/>
          <p:nvPr/>
        </p:nvSpPr>
        <p:spPr>
          <a:xfrm>
            <a:off x="3430306" y="4352301"/>
            <a:ext cx="407759" cy="369332"/>
          </a:xfrm>
          <a:prstGeom prst="rect">
            <a:avLst/>
          </a:prstGeom>
          <a:noFill/>
        </p:spPr>
        <p:txBody>
          <a:bodyPr wrap="square" rtlCol="0">
            <a:spAutoFit/>
          </a:bodyPr>
          <a:lstStyle/>
          <a:p>
            <a:r>
              <a:rPr lang="en-US" dirty="0"/>
              <a:t>-3</a:t>
            </a:r>
          </a:p>
        </p:txBody>
      </p:sp>
      <p:sp>
        <p:nvSpPr>
          <p:cNvPr id="43" name="TextBox 42">
            <a:extLst>
              <a:ext uri="{FF2B5EF4-FFF2-40B4-BE49-F238E27FC236}">
                <a16:creationId xmlns:a16="http://schemas.microsoft.com/office/drawing/2014/main" id="{4ACAF5CA-5D6B-6642-834D-BFFA28D280F7}"/>
              </a:ext>
            </a:extLst>
          </p:cNvPr>
          <p:cNvSpPr txBox="1"/>
          <p:nvPr/>
        </p:nvSpPr>
        <p:spPr>
          <a:xfrm>
            <a:off x="3430306" y="3987584"/>
            <a:ext cx="407759" cy="369332"/>
          </a:xfrm>
          <a:prstGeom prst="rect">
            <a:avLst/>
          </a:prstGeom>
          <a:noFill/>
        </p:spPr>
        <p:txBody>
          <a:bodyPr wrap="square" rtlCol="0">
            <a:spAutoFit/>
          </a:bodyPr>
          <a:lstStyle/>
          <a:p>
            <a:r>
              <a:rPr lang="en-US" dirty="0"/>
              <a:t>-2</a:t>
            </a:r>
          </a:p>
        </p:txBody>
      </p:sp>
      <p:sp>
        <p:nvSpPr>
          <p:cNvPr id="44" name="TextBox 43">
            <a:extLst>
              <a:ext uri="{FF2B5EF4-FFF2-40B4-BE49-F238E27FC236}">
                <a16:creationId xmlns:a16="http://schemas.microsoft.com/office/drawing/2014/main" id="{ABCB34E6-1C9B-C140-BBA4-8EC95EA606C2}"/>
              </a:ext>
            </a:extLst>
          </p:cNvPr>
          <p:cNvSpPr txBox="1"/>
          <p:nvPr/>
        </p:nvSpPr>
        <p:spPr>
          <a:xfrm>
            <a:off x="3430306" y="3624964"/>
            <a:ext cx="407759" cy="369332"/>
          </a:xfrm>
          <a:prstGeom prst="rect">
            <a:avLst/>
          </a:prstGeom>
          <a:noFill/>
        </p:spPr>
        <p:txBody>
          <a:bodyPr wrap="square" rtlCol="0">
            <a:spAutoFit/>
          </a:bodyPr>
          <a:lstStyle/>
          <a:p>
            <a:r>
              <a:rPr lang="en-US" dirty="0"/>
              <a:t>-1</a:t>
            </a:r>
          </a:p>
        </p:txBody>
      </p:sp>
      <p:sp>
        <p:nvSpPr>
          <p:cNvPr id="45" name="Rectangle 44">
            <a:extLst>
              <a:ext uri="{FF2B5EF4-FFF2-40B4-BE49-F238E27FC236}">
                <a16:creationId xmlns:a16="http://schemas.microsoft.com/office/drawing/2014/main" id="{6EE430AC-81B5-E548-8596-63AC93F906BE}"/>
              </a:ext>
            </a:extLst>
          </p:cNvPr>
          <p:cNvSpPr/>
          <p:nvPr/>
        </p:nvSpPr>
        <p:spPr>
          <a:xfrm>
            <a:off x="107092" y="90616"/>
            <a:ext cx="11977816" cy="664793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Oval 45">
            <a:extLst>
              <a:ext uri="{FF2B5EF4-FFF2-40B4-BE49-F238E27FC236}">
                <a16:creationId xmlns:a16="http://schemas.microsoft.com/office/drawing/2014/main" id="{D45BCC8E-484F-AA4A-8A1D-3DB91B8B68F8}"/>
              </a:ext>
            </a:extLst>
          </p:cNvPr>
          <p:cNvSpPr/>
          <p:nvPr/>
        </p:nvSpPr>
        <p:spPr>
          <a:xfrm>
            <a:off x="2119469" y="4084384"/>
            <a:ext cx="164891" cy="17154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94206729-0281-874A-AAEB-D094F8FC1CE8}"/>
              </a:ext>
            </a:extLst>
          </p:cNvPr>
          <p:cNvSpPr/>
          <p:nvPr/>
        </p:nvSpPr>
        <p:spPr>
          <a:xfrm>
            <a:off x="3351720" y="4433345"/>
            <a:ext cx="164891" cy="17154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DA9BC242-9484-D045-9488-702112A4CF3D}"/>
              </a:ext>
            </a:extLst>
          </p:cNvPr>
          <p:cNvSpPr/>
          <p:nvPr/>
        </p:nvSpPr>
        <p:spPr>
          <a:xfrm>
            <a:off x="2553663" y="4844725"/>
            <a:ext cx="164891" cy="171549"/>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00D1F62B-4868-FA44-BF44-DAAAA7B4F9B0}"/>
              </a:ext>
            </a:extLst>
          </p:cNvPr>
          <p:cNvSpPr txBox="1"/>
          <p:nvPr/>
        </p:nvSpPr>
        <p:spPr>
          <a:xfrm>
            <a:off x="2051225" y="3782706"/>
            <a:ext cx="317716" cy="369332"/>
          </a:xfrm>
          <a:prstGeom prst="rect">
            <a:avLst/>
          </a:prstGeom>
          <a:noFill/>
        </p:spPr>
        <p:txBody>
          <a:bodyPr wrap="none" rtlCol="0">
            <a:spAutoFit/>
          </a:bodyPr>
          <a:lstStyle/>
          <a:p>
            <a:r>
              <a:rPr lang="en-US" dirty="0"/>
              <a:t>A</a:t>
            </a:r>
          </a:p>
        </p:txBody>
      </p:sp>
      <p:sp>
        <p:nvSpPr>
          <p:cNvPr id="58" name="TextBox 57">
            <a:extLst>
              <a:ext uri="{FF2B5EF4-FFF2-40B4-BE49-F238E27FC236}">
                <a16:creationId xmlns:a16="http://schemas.microsoft.com/office/drawing/2014/main" id="{9F9AE97A-82CB-0B43-9E33-1A436C14B3B1}"/>
              </a:ext>
            </a:extLst>
          </p:cNvPr>
          <p:cNvSpPr txBox="1"/>
          <p:nvPr/>
        </p:nvSpPr>
        <p:spPr>
          <a:xfrm>
            <a:off x="3283528" y="4119476"/>
            <a:ext cx="309700" cy="369332"/>
          </a:xfrm>
          <a:prstGeom prst="rect">
            <a:avLst/>
          </a:prstGeom>
          <a:noFill/>
        </p:spPr>
        <p:txBody>
          <a:bodyPr wrap="none" rtlCol="0">
            <a:spAutoFit/>
          </a:bodyPr>
          <a:lstStyle/>
          <a:p>
            <a:r>
              <a:rPr lang="en-US" dirty="0"/>
              <a:t>B</a:t>
            </a:r>
          </a:p>
        </p:txBody>
      </p:sp>
      <p:sp>
        <p:nvSpPr>
          <p:cNvPr id="59" name="TextBox 58">
            <a:extLst>
              <a:ext uri="{FF2B5EF4-FFF2-40B4-BE49-F238E27FC236}">
                <a16:creationId xmlns:a16="http://schemas.microsoft.com/office/drawing/2014/main" id="{C0E212F0-22B4-D142-BA45-BEF033F927B4}"/>
              </a:ext>
            </a:extLst>
          </p:cNvPr>
          <p:cNvSpPr txBox="1"/>
          <p:nvPr/>
        </p:nvSpPr>
        <p:spPr>
          <a:xfrm>
            <a:off x="2457109" y="4546789"/>
            <a:ext cx="308098" cy="369332"/>
          </a:xfrm>
          <a:prstGeom prst="rect">
            <a:avLst/>
          </a:prstGeom>
          <a:noFill/>
        </p:spPr>
        <p:txBody>
          <a:bodyPr wrap="none" rtlCol="0">
            <a:spAutoFit/>
          </a:bodyPr>
          <a:lstStyle/>
          <a:p>
            <a:r>
              <a:rPr lang="en-US" dirty="0"/>
              <a:t>C</a:t>
            </a:r>
          </a:p>
        </p:txBody>
      </p:sp>
      <p:sp>
        <p:nvSpPr>
          <p:cNvPr id="64" name="TextBox 63">
            <a:extLst>
              <a:ext uri="{FF2B5EF4-FFF2-40B4-BE49-F238E27FC236}">
                <a16:creationId xmlns:a16="http://schemas.microsoft.com/office/drawing/2014/main" id="{24FD952F-FA46-FB48-A5A9-7922D99243E5}"/>
              </a:ext>
            </a:extLst>
          </p:cNvPr>
          <p:cNvSpPr txBox="1"/>
          <p:nvPr/>
        </p:nvSpPr>
        <p:spPr>
          <a:xfrm>
            <a:off x="3998817" y="627126"/>
            <a:ext cx="3720057" cy="369332"/>
          </a:xfrm>
          <a:prstGeom prst="rect">
            <a:avLst/>
          </a:prstGeom>
          <a:noFill/>
        </p:spPr>
        <p:txBody>
          <a:bodyPr wrap="none" rtlCol="0">
            <a:spAutoFit/>
          </a:bodyPr>
          <a:lstStyle/>
          <a:p>
            <a:r>
              <a:rPr lang="en-US" dirty="0"/>
              <a:t>Write the coordinates of points A to C</a:t>
            </a:r>
          </a:p>
        </p:txBody>
      </p:sp>
      <p:sp>
        <p:nvSpPr>
          <p:cNvPr id="65" name="TextBox 64">
            <a:extLst>
              <a:ext uri="{FF2B5EF4-FFF2-40B4-BE49-F238E27FC236}">
                <a16:creationId xmlns:a16="http://schemas.microsoft.com/office/drawing/2014/main" id="{782F6DCF-B5B4-4044-95B9-34FE08A3BA9E}"/>
              </a:ext>
            </a:extLst>
          </p:cNvPr>
          <p:cNvSpPr txBox="1"/>
          <p:nvPr/>
        </p:nvSpPr>
        <p:spPr>
          <a:xfrm>
            <a:off x="8037960" y="2708192"/>
            <a:ext cx="1733167" cy="2031325"/>
          </a:xfrm>
          <a:prstGeom prst="rect">
            <a:avLst/>
          </a:prstGeom>
          <a:noFill/>
        </p:spPr>
        <p:txBody>
          <a:bodyPr wrap="none" rtlCol="0">
            <a:spAutoFit/>
          </a:bodyPr>
          <a:lstStyle/>
          <a:p>
            <a:r>
              <a:rPr lang="en-US" dirty="0"/>
              <a:t>A  (           ,          )</a:t>
            </a:r>
          </a:p>
          <a:p>
            <a:endParaRPr lang="en-US" dirty="0"/>
          </a:p>
          <a:p>
            <a:r>
              <a:rPr lang="en-US" dirty="0"/>
              <a:t>B  (           ,          )</a:t>
            </a:r>
          </a:p>
          <a:p>
            <a:endParaRPr lang="en-US" dirty="0"/>
          </a:p>
          <a:p>
            <a:r>
              <a:rPr lang="en-US" dirty="0"/>
              <a:t>C  (           ,          )</a:t>
            </a:r>
          </a:p>
          <a:p>
            <a:endParaRPr lang="en-US" dirty="0"/>
          </a:p>
          <a:p>
            <a:endParaRPr lang="en-US" dirty="0"/>
          </a:p>
        </p:txBody>
      </p:sp>
      <p:sp>
        <p:nvSpPr>
          <p:cNvPr id="66" name="Rectangle 65">
            <a:extLst>
              <a:ext uri="{FF2B5EF4-FFF2-40B4-BE49-F238E27FC236}">
                <a16:creationId xmlns:a16="http://schemas.microsoft.com/office/drawing/2014/main" id="{FDD261BD-DD7A-5046-AD83-182C384BE9AC}"/>
              </a:ext>
            </a:extLst>
          </p:cNvPr>
          <p:cNvSpPr/>
          <p:nvPr/>
        </p:nvSpPr>
        <p:spPr>
          <a:xfrm>
            <a:off x="8529027" y="2708192"/>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2DBC84F3-E5C5-6149-B77C-C1E3A3518B32}"/>
              </a:ext>
            </a:extLst>
          </p:cNvPr>
          <p:cNvSpPr/>
          <p:nvPr/>
        </p:nvSpPr>
        <p:spPr>
          <a:xfrm>
            <a:off x="9125922" y="2708191"/>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5BA978BF-0626-2C40-8709-0AD9A78FB7B0}"/>
              </a:ext>
            </a:extLst>
          </p:cNvPr>
          <p:cNvSpPr/>
          <p:nvPr/>
        </p:nvSpPr>
        <p:spPr>
          <a:xfrm>
            <a:off x="8529027" y="3255839"/>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81FA8CDD-B3E4-9746-BA0C-F1CF8AC5884F}"/>
              </a:ext>
            </a:extLst>
          </p:cNvPr>
          <p:cNvSpPr/>
          <p:nvPr/>
        </p:nvSpPr>
        <p:spPr>
          <a:xfrm>
            <a:off x="9125922" y="3255838"/>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45CE4778-4C81-294F-A04D-60744F6DB4A0}"/>
              </a:ext>
            </a:extLst>
          </p:cNvPr>
          <p:cNvSpPr/>
          <p:nvPr/>
        </p:nvSpPr>
        <p:spPr>
          <a:xfrm>
            <a:off x="8529027" y="3824227"/>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547AFF03-CD50-5244-B907-DCDFEE8AEFB0}"/>
              </a:ext>
            </a:extLst>
          </p:cNvPr>
          <p:cNvSpPr/>
          <p:nvPr/>
        </p:nvSpPr>
        <p:spPr>
          <a:xfrm>
            <a:off x="9125922" y="3824226"/>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extBox 79">
            <a:extLst>
              <a:ext uri="{FF2B5EF4-FFF2-40B4-BE49-F238E27FC236}">
                <a16:creationId xmlns:a16="http://schemas.microsoft.com/office/drawing/2014/main" id="{36E06ED0-023C-AC44-B79D-C41F6E3DB117}"/>
              </a:ext>
            </a:extLst>
          </p:cNvPr>
          <p:cNvSpPr txBox="1"/>
          <p:nvPr/>
        </p:nvSpPr>
        <p:spPr>
          <a:xfrm>
            <a:off x="6133769" y="3226028"/>
            <a:ext cx="284052" cy="369332"/>
          </a:xfrm>
          <a:prstGeom prst="rect">
            <a:avLst/>
          </a:prstGeom>
          <a:noFill/>
        </p:spPr>
        <p:txBody>
          <a:bodyPr wrap="none" rtlCol="0">
            <a:spAutoFit/>
          </a:bodyPr>
          <a:lstStyle/>
          <a:p>
            <a:r>
              <a:rPr lang="en-US" dirty="0"/>
              <a:t>x</a:t>
            </a:r>
          </a:p>
        </p:txBody>
      </p:sp>
      <p:sp>
        <p:nvSpPr>
          <p:cNvPr id="81" name="TextBox 80">
            <a:extLst>
              <a:ext uri="{FF2B5EF4-FFF2-40B4-BE49-F238E27FC236}">
                <a16:creationId xmlns:a16="http://schemas.microsoft.com/office/drawing/2014/main" id="{53DF012F-F4AB-F74C-8D3B-E087183F9E8F}"/>
              </a:ext>
            </a:extLst>
          </p:cNvPr>
          <p:cNvSpPr txBox="1"/>
          <p:nvPr/>
        </p:nvSpPr>
        <p:spPr>
          <a:xfrm>
            <a:off x="3709955" y="1048568"/>
            <a:ext cx="288862" cy="369332"/>
          </a:xfrm>
          <a:prstGeom prst="rect">
            <a:avLst/>
          </a:prstGeom>
          <a:noFill/>
        </p:spPr>
        <p:txBody>
          <a:bodyPr wrap="none" rtlCol="0">
            <a:spAutoFit/>
          </a:bodyPr>
          <a:lstStyle/>
          <a:p>
            <a:r>
              <a:rPr lang="en-US" dirty="0"/>
              <a:t>y</a:t>
            </a:r>
          </a:p>
        </p:txBody>
      </p:sp>
      <p:pic>
        <p:nvPicPr>
          <p:cNvPr id="13" name="Picture 12">
            <a:extLst>
              <a:ext uri="{FF2B5EF4-FFF2-40B4-BE49-F238E27FC236}">
                <a16:creationId xmlns:a16="http://schemas.microsoft.com/office/drawing/2014/main" id="{8715782C-D63B-CF46-B51B-04461C6C133A}"/>
              </a:ext>
            </a:extLst>
          </p:cNvPr>
          <p:cNvPicPr>
            <a:picLocks noChangeAspect="1"/>
          </p:cNvPicPr>
          <p:nvPr/>
        </p:nvPicPr>
        <p:blipFill>
          <a:blip r:embed="rId3"/>
          <a:stretch>
            <a:fillRect/>
          </a:stretch>
        </p:blipFill>
        <p:spPr>
          <a:xfrm>
            <a:off x="10385933" y="5096906"/>
            <a:ext cx="1327779" cy="1327779"/>
          </a:xfrm>
          <a:prstGeom prst="rect">
            <a:avLst/>
          </a:prstGeom>
        </p:spPr>
      </p:pic>
      <p:pic>
        <p:nvPicPr>
          <p:cNvPr id="48" name="Picture 47">
            <a:extLst>
              <a:ext uri="{FF2B5EF4-FFF2-40B4-BE49-F238E27FC236}">
                <a16:creationId xmlns:a16="http://schemas.microsoft.com/office/drawing/2014/main" id="{F85912B1-20B7-C44E-AC3D-D16E7FF446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2135" y="232660"/>
            <a:ext cx="1021333" cy="1021333"/>
          </a:xfrm>
          <a:prstGeom prst="rect">
            <a:avLst/>
          </a:prstGeom>
        </p:spPr>
      </p:pic>
      <p:pic>
        <p:nvPicPr>
          <p:cNvPr id="49" name="Picture 48">
            <a:extLst>
              <a:ext uri="{FF2B5EF4-FFF2-40B4-BE49-F238E27FC236}">
                <a16:creationId xmlns:a16="http://schemas.microsoft.com/office/drawing/2014/main" id="{BFFBC97D-611B-AF45-AC87-299B4E2DCC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2135" y="210889"/>
            <a:ext cx="1021333" cy="1021333"/>
          </a:xfrm>
          <a:prstGeom prst="rect">
            <a:avLst/>
          </a:prstGeom>
        </p:spPr>
      </p:pic>
      <p:pic>
        <p:nvPicPr>
          <p:cNvPr id="50" name="Picture 49">
            <a:extLst>
              <a:ext uri="{FF2B5EF4-FFF2-40B4-BE49-F238E27FC236}">
                <a16:creationId xmlns:a16="http://schemas.microsoft.com/office/drawing/2014/main" id="{4DAD177E-1A2D-BC41-A9FE-C473FC085C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2087" y="5711759"/>
            <a:ext cx="1254732" cy="931732"/>
          </a:xfrm>
          <a:prstGeom prst="rect">
            <a:avLst/>
          </a:prstGeom>
        </p:spPr>
      </p:pic>
    </p:spTree>
    <p:extLst>
      <p:ext uri="{BB962C8B-B14F-4D97-AF65-F5344CB8AC3E}">
        <p14:creationId xmlns:p14="http://schemas.microsoft.com/office/powerpoint/2010/main" val="40908554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BFFDEF1-BF8D-4A47-A9CF-572323B1F14A}"/>
              </a:ext>
            </a:extLst>
          </p:cNvPr>
          <p:cNvGraphicFramePr>
            <a:graphicFrameLocks noGrp="1"/>
          </p:cNvGraphicFramePr>
          <p:nvPr/>
        </p:nvGraphicFramePr>
        <p:xfrm>
          <a:off x="3838068" y="1585783"/>
          <a:ext cx="2032000" cy="1828800"/>
        </p:xfrm>
        <a:graphic>
          <a:graphicData uri="http://schemas.openxmlformats.org/drawingml/2006/table">
            <a:tbl>
              <a:tblPr firstRow="1" bandRow="1">
                <a:tableStyleId>{5940675A-B579-460E-94D1-54222C63F5DA}</a:tableStyleId>
              </a:tblPr>
              <a:tblGrid>
                <a:gridCol w="406400">
                  <a:extLst>
                    <a:ext uri="{9D8B030D-6E8A-4147-A177-3AD203B41FA5}">
                      <a16:colId xmlns:a16="http://schemas.microsoft.com/office/drawing/2014/main" val="2007751506"/>
                    </a:ext>
                  </a:extLst>
                </a:gridCol>
                <a:gridCol w="406400">
                  <a:extLst>
                    <a:ext uri="{9D8B030D-6E8A-4147-A177-3AD203B41FA5}">
                      <a16:colId xmlns:a16="http://schemas.microsoft.com/office/drawing/2014/main" val="415799615"/>
                    </a:ext>
                  </a:extLst>
                </a:gridCol>
                <a:gridCol w="406400">
                  <a:extLst>
                    <a:ext uri="{9D8B030D-6E8A-4147-A177-3AD203B41FA5}">
                      <a16:colId xmlns:a16="http://schemas.microsoft.com/office/drawing/2014/main" val="2803960077"/>
                    </a:ext>
                  </a:extLst>
                </a:gridCol>
                <a:gridCol w="406400">
                  <a:extLst>
                    <a:ext uri="{9D8B030D-6E8A-4147-A177-3AD203B41FA5}">
                      <a16:colId xmlns:a16="http://schemas.microsoft.com/office/drawing/2014/main" val="1188793447"/>
                    </a:ext>
                  </a:extLst>
                </a:gridCol>
                <a:gridCol w="406400">
                  <a:extLst>
                    <a:ext uri="{9D8B030D-6E8A-4147-A177-3AD203B41FA5}">
                      <a16:colId xmlns:a16="http://schemas.microsoft.com/office/drawing/2014/main" val="3242040971"/>
                    </a:ext>
                  </a:extLst>
                </a:gridCol>
              </a:tblGrid>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879729362"/>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38383704"/>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580502767"/>
                  </a:ext>
                </a:extLst>
              </a:tr>
              <a:tr h="264160">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874277066"/>
                  </a:ext>
                </a:extLst>
              </a:tr>
              <a:tr h="0">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369902834"/>
                  </a:ext>
                </a:extLst>
              </a:tr>
            </a:tbl>
          </a:graphicData>
        </a:graphic>
      </p:graphicFrame>
      <p:graphicFrame>
        <p:nvGraphicFramePr>
          <p:cNvPr id="30" name="Table 29">
            <a:extLst>
              <a:ext uri="{FF2B5EF4-FFF2-40B4-BE49-F238E27FC236}">
                <a16:creationId xmlns:a16="http://schemas.microsoft.com/office/drawing/2014/main" id="{05A9CC15-2E60-AF46-AC60-D8DFAD3084E3}"/>
              </a:ext>
            </a:extLst>
          </p:cNvPr>
          <p:cNvGraphicFramePr>
            <a:graphicFrameLocks noGrp="1"/>
          </p:cNvGraphicFramePr>
          <p:nvPr/>
        </p:nvGraphicFramePr>
        <p:xfrm>
          <a:off x="1806067" y="1593948"/>
          <a:ext cx="2032000" cy="1828800"/>
        </p:xfrm>
        <a:graphic>
          <a:graphicData uri="http://schemas.openxmlformats.org/drawingml/2006/table">
            <a:tbl>
              <a:tblPr firstRow="1" bandRow="1">
                <a:tableStyleId>{5940675A-B579-460E-94D1-54222C63F5DA}</a:tableStyleId>
              </a:tblPr>
              <a:tblGrid>
                <a:gridCol w="406400">
                  <a:extLst>
                    <a:ext uri="{9D8B030D-6E8A-4147-A177-3AD203B41FA5}">
                      <a16:colId xmlns:a16="http://schemas.microsoft.com/office/drawing/2014/main" val="2007751506"/>
                    </a:ext>
                  </a:extLst>
                </a:gridCol>
                <a:gridCol w="406400">
                  <a:extLst>
                    <a:ext uri="{9D8B030D-6E8A-4147-A177-3AD203B41FA5}">
                      <a16:colId xmlns:a16="http://schemas.microsoft.com/office/drawing/2014/main" val="415799615"/>
                    </a:ext>
                  </a:extLst>
                </a:gridCol>
                <a:gridCol w="406400">
                  <a:extLst>
                    <a:ext uri="{9D8B030D-6E8A-4147-A177-3AD203B41FA5}">
                      <a16:colId xmlns:a16="http://schemas.microsoft.com/office/drawing/2014/main" val="2803960077"/>
                    </a:ext>
                  </a:extLst>
                </a:gridCol>
                <a:gridCol w="406400">
                  <a:extLst>
                    <a:ext uri="{9D8B030D-6E8A-4147-A177-3AD203B41FA5}">
                      <a16:colId xmlns:a16="http://schemas.microsoft.com/office/drawing/2014/main" val="1188793447"/>
                    </a:ext>
                  </a:extLst>
                </a:gridCol>
                <a:gridCol w="406400">
                  <a:extLst>
                    <a:ext uri="{9D8B030D-6E8A-4147-A177-3AD203B41FA5}">
                      <a16:colId xmlns:a16="http://schemas.microsoft.com/office/drawing/2014/main" val="3242040971"/>
                    </a:ext>
                  </a:extLst>
                </a:gridCol>
              </a:tblGrid>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879729362"/>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38383704"/>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580502767"/>
                  </a:ext>
                </a:extLst>
              </a:tr>
              <a:tr h="264160">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874277066"/>
                  </a:ext>
                </a:extLst>
              </a:tr>
              <a:tr h="0">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369902834"/>
                  </a:ext>
                </a:extLst>
              </a:tr>
            </a:tbl>
          </a:graphicData>
        </a:graphic>
      </p:graphicFrame>
      <p:graphicFrame>
        <p:nvGraphicFramePr>
          <p:cNvPr id="31" name="Table 30">
            <a:extLst>
              <a:ext uri="{FF2B5EF4-FFF2-40B4-BE49-F238E27FC236}">
                <a16:creationId xmlns:a16="http://schemas.microsoft.com/office/drawing/2014/main" id="{1B223B66-CFDD-504E-8FE3-D8C62A1D2AFD}"/>
              </a:ext>
            </a:extLst>
          </p:cNvPr>
          <p:cNvGraphicFramePr>
            <a:graphicFrameLocks noGrp="1"/>
          </p:cNvGraphicFramePr>
          <p:nvPr/>
        </p:nvGraphicFramePr>
        <p:xfrm>
          <a:off x="3838067" y="3442967"/>
          <a:ext cx="2032000" cy="1828800"/>
        </p:xfrm>
        <a:graphic>
          <a:graphicData uri="http://schemas.openxmlformats.org/drawingml/2006/table">
            <a:tbl>
              <a:tblPr firstRow="1" bandRow="1">
                <a:tableStyleId>{5940675A-B579-460E-94D1-54222C63F5DA}</a:tableStyleId>
              </a:tblPr>
              <a:tblGrid>
                <a:gridCol w="406400">
                  <a:extLst>
                    <a:ext uri="{9D8B030D-6E8A-4147-A177-3AD203B41FA5}">
                      <a16:colId xmlns:a16="http://schemas.microsoft.com/office/drawing/2014/main" val="2007751506"/>
                    </a:ext>
                  </a:extLst>
                </a:gridCol>
                <a:gridCol w="406400">
                  <a:extLst>
                    <a:ext uri="{9D8B030D-6E8A-4147-A177-3AD203B41FA5}">
                      <a16:colId xmlns:a16="http://schemas.microsoft.com/office/drawing/2014/main" val="415799615"/>
                    </a:ext>
                  </a:extLst>
                </a:gridCol>
                <a:gridCol w="406400">
                  <a:extLst>
                    <a:ext uri="{9D8B030D-6E8A-4147-A177-3AD203B41FA5}">
                      <a16:colId xmlns:a16="http://schemas.microsoft.com/office/drawing/2014/main" val="2803960077"/>
                    </a:ext>
                  </a:extLst>
                </a:gridCol>
                <a:gridCol w="406400">
                  <a:extLst>
                    <a:ext uri="{9D8B030D-6E8A-4147-A177-3AD203B41FA5}">
                      <a16:colId xmlns:a16="http://schemas.microsoft.com/office/drawing/2014/main" val="1188793447"/>
                    </a:ext>
                  </a:extLst>
                </a:gridCol>
                <a:gridCol w="406400">
                  <a:extLst>
                    <a:ext uri="{9D8B030D-6E8A-4147-A177-3AD203B41FA5}">
                      <a16:colId xmlns:a16="http://schemas.microsoft.com/office/drawing/2014/main" val="3242040971"/>
                    </a:ext>
                  </a:extLst>
                </a:gridCol>
              </a:tblGrid>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879729362"/>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38383704"/>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580502767"/>
                  </a:ext>
                </a:extLst>
              </a:tr>
              <a:tr h="264160">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874277066"/>
                  </a:ext>
                </a:extLst>
              </a:tr>
              <a:tr h="0">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369902834"/>
                  </a:ext>
                </a:extLst>
              </a:tr>
            </a:tbl>
          </a:graphicData>
        </a:graphic>
      </p:graphicFrame>
      <p:graphicFrame>
        <p:nvGraphicFramePr>
          <p:cNvPr id="32" name="Table 31">
            <a:extLst>
              <a:ext uri="{FF2B5EF4-FFF2-40B4-BE49-F238E27FC236}">
                <a16:creationId xmlns:a16="http://schemas.microsoft.com/office/drawing/2014/main" id="{D469DDC4-8074-284B-875D-C524E9B17DC9}"/>
              </a:ext>
            </a:extLst>
          </p:cNvPr>
          <p:cNvGraphicFramePr>
            <a:graphicFrameLocks noGrp="1"/>
          </p:cNvGraphicFramePr>
          <p:nvPr/>
        </p:nvGraphicFramePr>
        <p:xfrm>
          <a:off x="1806067" y="3439078"/>
          <a:ext cx="2032000" cy="1828800"/>
        </p:xfrm>
        <a:graphic>
          <a:graphicData uri="http://schemas.openxmlformats.org/drawingml/2006/table">
            <a:tbl>
              <a:tblPr firstRow="1" bandRow="1">
                <a:tableStyleId>{5940675A-B579-460E-94D1-54222C63F5DA}</a:tableStyleId>
              </a:tblPr>
              <a:tblGrid>
                <a:gridCol w="406400">
                  <a:extLst>
                    <a:ext uri="{9D8B030D-6E8A-4147-A177-3AD203B41FA5}">
                      <a16:colId xmlns:a16="http://schemas.microsoft.com/office/drawing/2014/main" val="2007751506"/>
                    </a:ext>
                  </a:extLst>
                </a:gridCol>
                <a:gridCol w="406400">
                  <a:extLst>
                    <a:ext uri="{9D8B030D-6E8A-4147-A177-3AD203B41FA5}">
                      <a16:colId xmlns:a16="http://schemas.microsoft.com/office/drawing/2014/main" val="415799615"/>
                    </a:ext>
                  </a:extLst>
                </a:gridCol>
                <a:gridCol w="406400">
                  <a:extLst>
                    <a:ext uri="{9D8B030D-6E8A-4147-A177-3AD203B41FA5}">
                      <a16:colId xmlns:a16="http://schemas.microsoft.com/office/drawing/2014/main" val="2803960077"/>
                    </a:ext>
                  </a:extLst>
                </a:gridCol>
                <a:gridCol w="406400">
                  <a:extLst>
                    <a:ext uri="{9D8B030D-6E8A-4147-A177-3AD203B41FA5}">
                      <a16:colId xmlns:a16="http://schemas.microsoft.com/office/drawing/2014/main" val="1188793447"/>
                    </a:ext>
                  </a:extLst>
                </a:gridCol>
                <a:gridCol w="406400">
                  <a:extLst>
                    <a:ext uri="{9D8B030D-6E8A-4147-A177-3AD203B41FA5}">
                      <a16:colId xmlns:a16="http://schemas.microsoft.com/office/drawing/2014/main" val="3242040971"/>
                    </a:ext>
                  </a:extLst>
                </a:gridCol>
              </a:tblGrid>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879729362"/>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38383704"/>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580502767"/>
                  </a:ext>
                </a:extLst>
              </a:tr>
              <a:tr h="264160">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874277066"/>
                  </a:ext>
                </a:extLst>
              </a:tr>
              <a:tr h="0">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369902834"/>
                  </a:ext>
                </a:extLst>
              </a:tr>
            </a:tbl>
          </a:graphicData>
        </a:graphic>
      </p:graphicFrame>
      <p:cxnSp>
        <p:nvCxnSpPr>
          <p:cNvPr id="3" name="Straight Connector 2">
            <a:extLst>
              <a:ext uri="{FF2B5EF4-FFF2-40B4-BE49-F238E27FC236}">
                <a16:creationId xmlns:a16="http://schemas.microsoft.com/office/drawing/2014/main" id="{07997C3A-7D60-A84F-8E48-BB2409AE3671}"/>
              </a:ext>
            </a:extLst>
          </p:cNvPr>
          <p:cNvCxnSpPr>
            <a:cxnSpLocks/>
          </p:cNvCxnSpPr>
          <p:nvPr/>
        </p:nvCxnSpPr>
        <p:spPr>
          <a:xfrm>
            <a:off x="3838068" y="1440977"/>
            <a:ext cx="0" cy="3964061"/>
          </a:xfrm>
          <a:prstGeom prst="line">
            <a:avLst/>
          </a:prstGeom>
          <a:ln w="28575"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4" name="Straight Connector 3">
            <a:extLst>
              <a:ext uri="{FF2B5EF4-FFF2-40B4-BE49-F238E27FC236}">
                <a16:creationId xmlns:a16="http://schemas.microsoft.com/office/drawing/2014/main" id="{455AB626-6FD2-D949-9501-7FDBE7181EDB}"/>
              </a:ext>
            </a:extLst>
          </p:cNvPr>
          <p:cNvCxnSpPr>
            <a:cxnSpLocks/>
          </p:cNvCxnSpPr>
          <p:nvPr/>
        </p:nvCxnSpPr>
        <p:spPr>
          <a:xfrm flipH="1" flipV="1">
            <a:off x="1600200" y="3423179"/>
            <a:ext cx="4495800" cy="2410"/>
          </a:xfrm>
          <a:prstGeom prst="line">
            <a:avLst/>
          </a:prstGeom>
          <a:ln w="19050"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5" name="TextBox 4">
            <a:extLst>
              <a:ext uri="{FF2B5EF4-FFF2-40B4-BE49-F238E27FC236}">
                <a16:creationId xmlns:a16="http://schemas.microsoft.com/office/drawing/2014/main" id="{C2849DAD-1E09-844E-B9DB-37E20F54544E}"/>
              </a:ext>
            </a:extLst>
          </p:cNvPr>
          <p:cNvSpPr txBox="1"/>
          <p:nvPr/>
        </p:nvSpPr>
        <p:spPr>
          <a:xfrm>
            <a:off x="3536381" y="3366676"/>
            <a:ext cx="301686" cy="369332"/>
          </a:xfrm>
          <a:prstGeom prst="rect">
            <a:avLst/>
          </a:prstGeom>
          <a:noFill/>
        </p:spPr>
        <p:txBody>
          <a:bodyPr wrap="square" rtlCol="0">
            <a:spAutoFit/>
          </a:bodyPr>
          <a:lstStyle/>
          <a:p>
            <a:r>
              <a:rPr lang="en-US" dirty="0"/>
              <a:t>0</a:t>
            </a:r>
          </a:p>
        </p:txBody>
      </p:sp>
      <p:sp>
        <p:nvSpPr>
          <p:cNvPr id="6" name="TextBox 5">
            <a:extLst>
              <a:ext uri="{FF2B5EF4-FFF2-40B4-BE49-F238E27FC236}">
                <a16:creationId xmlns:a16="http://schemas.microsoft.com/office/drawing/2014/main" id="{CF4BB07D-793C-1745-9689-FA4EDF5BC122}"/>
              </a:ext>
            </a:extLst>
          </p:cNvPr>
          <p:cNvSpPr txBox="1"/>
          <p:nvPr/>
        </p:nvSpPr>
        <p:spPr>
          <a:xfrm>
            <a:off x="4093284" y="3456314"/>
            <a:ext cx="301686" cy="369332"/>
          </a:xfrm>
          <a:prstGeom prst="rect">
            <a:avLst/>
          </a:prstGeom>
          <a:noFill/>
        </p:spPr>
        <p:txBody>
          <a:bodyPr wrap="square" rtlCol="0">
            <a:spAutoFit/>
          </a:bodyPr>
          <a:lstStyle/>
          <a:p>
            <a:r>
              <a:rPr lang="en-US" dirty="0"/>
              <a:t>1</a:t>
            </a:r>
          </a:p>
        </p:txBody>
      </p:sp>
      <p:sp>
        <p:nvSpPr>
          <p:cNvPr id="7" name="TextBox 6">
            <a:extLst>
              <a:ext uri="{FF2B5EF4-FFF2-40B4-BE49-F238E27FC236}">
                <a16:creationId xmlns:a16="http://schemas.microsoft.com/office/drawing/2014/main" id="{D81FE0C1-4C17-4346-8687-BA2704A2A11D}"/>
              </a:ext>
            </a:extLst>
          </p:cNvPr>
          <p:cNvSpPr txBox="1"/>
          <p:nvPr/>
        </p:nvSpPr>
        <p:spPr>
          <a:xfrm>
            <a:off x="3536381" y="2876916"/>
            <a:ext cx="301686" cy="369332"/>
          </a:xfrm>
          <a:prstGeom prst="rect">
            <a:avLst/>
          </a:prstGeom>
          <a:noFill/>
        </p:spPr>
        <p:txBody>
          <a:bodyPr wrap="square" rtlCol="0">
            <a:spAutoFit/>
          </a:bodyPr>
          <a:lstStyle/>
          <a:p>
            <a:r>
              <a:rPr lang="en-US" dirty="0"/>
              <a:t>1</a:t>
            </a:r>
          </a:p>
        </p:txBody>
      </p:sp>
      <p:sp>
        <p:nvSpPr>
          <p:cNvPr id="8" name="TextBox 7">
            <a:extLst>
              <a:ext uri="{FF2B5EF4-FFF2-40B4-BE49-F238E27FC236}">
                <a16:creationId xmlns:a16="http://schemas.microsoft.com/office/drawing/2014/main" id="{2F9B86C8-3B53-AB42-BA2A-EC9E8BF455EC}"/>
              </a:ext>
            </a:extLst>
          </p:cNvPr>
          <p:cNvSpPr txBox="1"/>
          <p:nvPr/>
        </p:nvSpPr>
        <p:spPr>
          <a:xfrm>
            <a:off x="3536381" y="2505487"/>
            <a:ext cx="301686" cy="369332"/>
          </a:xfrm>
          <a:prstGeom prst="rect">
            <a:avLst/>
          </a:prstGeom>
          <a:noFill/>
        </p:spPr>
        <p:txBody>
          <a:bodyPr wrap="square" rtlCol="0">
            <a:spAutoFit/>
          </a:bodyPr>
          <a:lstStyle/>
          <a:p>
            <a:r>
              <a:rPr lang="en-US" dirty="0"/>
              <a:t>2</a:t>
            </a:r>
          </a:p>
        </p:txBody>
      </p:sp>
      <p:sp>
        <p:nvSpPr>
          <p:cNvPr id="9" name="TextBox 8">
            <a:extLst>
              <a:ext uri="{FF2B5EF4-FFF2-40B4-BE49-F238E27FC236}">
                <a16:creationId xmlns:a16="http://schemas.microsoft.com/office/drawing/2014/main" id="{3430CF21-F7B0-1148-8D5E-E725EB6FCFF8}"/>
              </a:ext>
            </a:extLst>
          </p:cNvPr>
          <p:cNvSpPr txBox="1"/>
          <p:nvPr/>
        </p:nvSpPr>
        <p:spPr>
          <a:xfrm>
            <a:off x="3536381" y="2130214"/>
            <a:ext cx="301686" cy="369332"/>
          </a:xfrm>
          <a:prstGeom prst="rect">
            <a:avLst/>
          </a:prstGeom>
          <a:noFill/>
        </p:spPr>
        <p:txBody>
          <a:bodyPr wrap="square" rtlCol="0">
            <a:spAutoFit/>
          </a:bodyPr>
          <a:lstStyle/>
          <a:p>
            <a:r>
              <a:rPr lang="en-US" dirty="0"/>
              <a:t>3</a:t>
            </a:r>
          </a:p>
        </p:txBody>
      </p:sp>
      <p:sp>
        <p:nvSpPr>
          <p:cNvPr id="10" name="TextBox 9">
            <a:extLst>
              <a:ext uri="{FF2B5EF4-FFF2-40B4-BE49-F238E27FC236}">
                <a16:creationId xmlns:a16="http://schemas.microsoft.com/office/drawing/2014/main" id="{EAB5164D-C9C9-414D-85ED-BA057BA2FC25}"/>
              </a:ext>
            </a:extLst>
          </p:cNvPr>
          <p:cNvSpPr txBox="1"/>
          <p:nvPr/>
        </p:nvSpPr>
        <p:spPr>
          <a:xfrm>
            <a:off x="3536381" y="1765497"/>
            <a:ext cx="301686" cy="369332"/>
          </a:xfrm>
          <a:prstGeom prst="rect">
            <a:avLst/>
          </a:prstGeom>
          <a:noFill/>
        </p:spPr>
        <p:txBody>
          <a:bodyPr wrap="square" rtlCol="0">
            <a:spAutoFit/>
          </a:bodyPr>
          <a:lstStyle/>
          <a:p>
            <a:r>
              <a:rPr lang="en-US" dirty="0"/>
              <a:t>4</a:t>
            </a:r>
          </a:p>
        </p:txBody>
      </p:sp>
      <p:sp>
        <p:nvSpPr>
          <p:cNvPr id="11" name="TextBox 10">
            <a:extLst>
              <a:ext uri="{FF2B5EF4-FFF2-40B4-BE49-F238E27FC236}">
                <a16:creationId xmlns:a16="http://schemas.microsoft.com/office/drawing/2014/main" id="{6BECD641-9A09-4942-8061-BFC972FE184C}"/>
              </a:ext>
            </a:extLst>
          </p:cNvPr>
          <p:cNvSpPr txBox="1"/>
          <p:nvPr/>
        </p:nvSpPr>
        <p:spPr>
          <a:xfrm>
            <a:off x="3536381" y="1402877"/>
            <a:ext cx="301686" cy="369332"/>
          </a:xfrm>
          <a:prstGeom prst="rect">
            <a:avLst/>
          </a:prstGeom>
          <a:noFill/>
        </p:spPr>
        <p:txBody>
          <a:bodyPr wrap="square" rtlCol="0">
            <a:spAutoFit/>
          </a:bodyPr>
          <a:lstStyle/>
          <a:p>
            <a:r>
              <a:rPr lang="en-US" dirty="0"/>
              <a:t>5</a:t>
            </a:r>
          </a:p>
        </p:txBody>
      </p:sp>
      <p:sp>
        <p:nvSpPr>
          <p:cNvPr id="17" name="TextBox 16">
            <a:extLst>
              <a:ext uri="{FF2B5EF4-FFF2-40B4-BE49-F238E27FC236}">
                <a16:creationId xmlns:a16="http://schemas.microsoft.com/office/drawing/2014/main" id="{38CFA6B7-4E46-2344-855C-84E6769CF4FB}"/>
              </a:ext>
            </a:extLst>
          </p:cNvPr>
          <p:cNvSpPr txBox="1"/>
          <p:nvPr/>
        </p:nvSpPr>
        <p:spPr>
          <a:xfrm>
            <a:off x="4499344" y="3456314"/>
            <a:ext cx="301686" cy="369332"/>
          </a:xfrm>
          <a:prstGeom prst="rect">
            <a:avLst/>
          </a:prstGeom>
          <a:noFill/>
        </p:spPr>
        <p:txBody>
          <a:bodyPr wrap="square" rtlCol="0">
            <a:spAutoFit/>
          </a:bodyPr>
          <a:lstStyle/>
          <a:p>
            <a:r>
              <a:rPr lang="en-US" dirty="0"/>
              <a:t>2</a:t>
            </a:r>
          </a:p>
        </p:txBody>
      </p:sp>
      <p:sp>
        <p:nvSpPr>
          <p:cNvPr id="18" name="TextBox 17">
            <a:extLst>
              <a:ext uri="{FF2B5EF4-FFF2-40B4-BE49-F238E27FC236}">
                <a16:creationId xmlns:a16="http://schemas.microsoft.com/office/drawing/2014/main" id="{994C9183-27FA-344A-AD9D-AA7F4FA09F67}"/>
              </a:ext>
            </a:extLst>
          </p:cNvPr>
          <p:cNvSpPr txBox="1"/>
          <p:nvPr/>
        </p:nvSpPr>
        <p:spPr>
          <a:xfrm>
            <a:off x="4905404" y="3456314"/>
            <a:ext cx="301686" cy="369332"/>
          </a:xfrm>
          <a:prstGeom prst="rect">
            <a:avLst/>
          </a:prstGeom>
          <a:noFill/>
        </p:spPr>
        <p:txBody>
          <a:bodyPr wrap="square" rtlCol="0">
            <a:spAutoFit/>
          </a:bodyPr>
          <a:lstStyle/>
          <a:p>
            <a:r>
              <a:rPr lang="en-US" dirty="0"/>
              <a:t>3</a:t>
            </a:r>
          </a:p>
        </p:txBody>
      </p:sp>
      <p:sp>
        <p:nvSpPr>
          <p:cNvPr id="19" name="TextBox 18">
            <a:extLst>
              <a:ext uri="{FF2B5EF4-FFF2-40B4-BE49-F238E27FC236}">
                <a16:creationId xmlns:a16="http://schemas.microsoft.com/office/drawing/2014/main" id="{BAD21602-FDB4-6C40-8F62-B4A21C25D263}"/>
              </a:ext>
            </a:extLst>
          </p:cNvPr>
          <p:cNvSpPr txBox="1"/>
          <p:nvPr/>
        </p:nvSpPr>
        <p:spPr>
          <a:xfrm>
            <a:off x="5311464" y="3456314"/>
            <a:ext cx="301686" cy="369332"/>
          </a:xfrm>
          <a:prstGeom prst="rect">
            <a:avLst/>
          </a:prstGeom>
          <a:noFill/>
        </p:spPr>
        <p:txBody>
          <a:bodyPr wrap="square" rtlCol="0">
            <a:spAutoFit/>
          </a:bodyPr>
          <a:lstStyle/>
          <a:p>
            <a:r>
              <a:rPr lang="en-US" dirty="0"/>
              <a:t>4</a:t>
            </a:r>
          </a:p>
        </p:txBody>
      </p:sp>
      <p:sp>
        <p:nvSpPr>
          <p:cNvPr id="20" name="TextBox 19">
            <a:extLst>
              <a:ext uri="{FF2B5EF4-FFF2-40B4-BE49-F238E27FC236}">
                <a16:creationId xmlns:a16="http://schemas.microsoft.com/office/drawing/2014/main" id="{182BE241-27D1-094D-9B5D-A75B87216A33}"/>
              </a:ext>
            </a:extLst>
          </p:cNvPr>
          <p:cNvSpPr txBox="1"/>
          <p:nvPr/>
        </p:nvSpPr>
        <p:spPr>
          <a:xfrm>
            <a:off x="5719225" y="3456314"/>
            <a:ext cx="301686" cy="369332"/>
          </a:xfrm>
          <a:prstGeom prst="rect">
            <a:avLst/>
          </a:prstGeom>
          <a:noFill/>
        </p:spPr>
        <p:txBody>
          <a:bodyPr wrap="square" rtlCol="0">
            <a:spAutoFit/>
          </a:bodyPr>
          <a:lstStyle/>
          <a:p>
            <a:r>
              <a:rPr lang="en-US" dirty="0"/>
              <a:t>5</a:t>
            </a:r>
          </a:p>
        </p:txBody>
      </p:sp>
      <p:sp>
        <p:nvSpPr>
          <p:cNvPr id="35" name="TextBox 34">
            <a:extLst>
              <a:ext uri="{FF2B5EF4-FFF2-40B4-BE49-F238E27FC236}">
                <a16:creationId xmlns:a16="http://schemas.microsoft.com/office/drawing/2014/main" id="{6B7DEE13-70E6-1D44-A78B-8D6843E56893}"/>
              </a:ext>
            </a:extLst>
          </p:cNvPr>
          <p:cNvSpPr txBox="1"/>
          <p:nvPr/>
        </p:nvSpPr>
        <p:spPr>
          <a:xfrm>
            <a:off x="1608753" y="3410694"/>
            <a:ext cx="452529" cy="369332"/>
          </a:xfrm>
          <a:prstGeom prst="rect">
            <a:avLst/>
          </a:prstGeom>
          <a:noFill/>
        </p:spPr>
        <p:txBody>
          <a:bodyPr wrap="square" rtlCol="0">
            <a:spAutoFit/>
          </a:bodyPr>
          <a:lstStyle/>
          <a:p>
            <a:r>
              <a:rPr lang="en-US" dirty="0"/>
              <a:t>-5</a:t>
            </a:r>
          </a:p>
        </p:txBody>
      </p:sp>
      <p:sp>
        <p:nvSpPr>
          <p:cNvPr id="36" name="TextBox 35">
            <a:extLst>
              <a:ext uri="{FF2B5EF4-FFF2-40B4-BE49-F238E27FC236}">
                <a16:creationId xmlns:a16="http://schemas.microsoft.com/office/drawing/2014/main" id="{15909E74-41FC-1845-9E95-D9DB1EA6210D}"/>
              </a:ext>
            </a:extLst>
          </p:cNvPr>
          <p:cNvSpPr txBox="1"/>
          <p:nvPr/>
        </p:nvSpPr>
        <p:spPr>
          <a:xfrm>
            <a:off x="2014813" y="3410694"/>
            <a:ext cx="452529" cy="369332"/>
          </a:xfrm>
          <a:prstGeom prst="rect">
            <a:avLst/>
          </a:prstGeom>
          <a:noFill/>
        </p:spPr>
        <p:txBody>
          <a:bodyPr wrap="square" rtlCol="0">
            <a:spAutoFit/>
          </a:bodyPr>
          <a:lstStyle/>
          <a:p>
            <a:r>
              <a:rPr lang="en-US" dirty="0"/>
              <a:t>-4</a:t>
            </a:r>
          </a:p>
        </p:txBody>
      </p:sp>
      <p:sp>
        <p:nvSpPr>
          <p:cNvPr id="37" name="TextBox 36">
            <a:extLst>
              <a:ext uri="{FF2B5EF4-FFF2-40B4-BE49-F238E27FC236}">
                <a16:creationId xmlns:a16="http://schemas.microsoft.com/office/drawing/2014/main" id="{AD88F4D5-7243-B24C-B7A0-A23A5213D07C}"/>
              </a:ext>
            </a:extLst>
          </p:cNvPr>
          <p:cNvSpPr txBox="1"/>
          <p:nvPr/>
        </p:nvSpPr>
        <p:spPr>
          <a:xfrm>
            <a:off x="2420873" y="3410694"/>
            <a:ext cx="452529" cy="369332"/>
          </a:xfrm>
          <a:prstGeom prst="rect">
            <a:avLst/>
          </a:prstGeom>
          <a:noFill/>
        </p:spPr>
        <p:txBody>
          <a:bodyPr wrap="square" rtlCol="0">
            <a:spAutoFit/>
          </a:bodyPr>
          <a:lstStyle/>
          <a:p>
            <a:r>
              <a:rPr lang="en-US" dirty="0"/>
              <a:t>-3</a:t>
            </a:r>
          </a:p>
        </p:txBody>
      </p:sp>
      <p:sp>
        <p:nvSpPr>
          <p:cNvPr id="38" name="TextBox 37">
            <a:extLst>
              <a:ext uri="{FF2B5EF4-FFF2-40B4-BE49-F238E27FC236}">
                <a16:creationId xmlns:a16="http://schemas.microsoft.com/office/drawing/2014/main" id="{E4F2C2EC-9808-4E41-8404-E48B3F350529}"/>
              </a:ext>
            </a:extLst>
          </p:cNvPr>
          <p:cNvSpPr txBox="1"/>
          <p:nvPr/>
        </p:nvSpPr>
        <p:spPr>
          <a:xfrm>
            <a:off x="2826933" y="3410694"/>
            <a:ext cx="452529" cy="369332"/>
          </a:xfrm>
          <a:prstGeom prst="rect">
            <a:avLst/>
          </a:prstGeom>
          <a:noFill/>
        </p:spPr>
        <p:txBody>
          <a:bodyPr wrap="square" rtlCol="0">
            <a:spAutoFit/>
          </a:bodyPr>
          <a:lstStyle/>
          <a:p>
            <a:r>
              <a:rPr lang="en-US" dirty="0"/>
              <a:t>-2</a:t>
            </a:r>
          </a:p>
        </p:txBody>
      </p:sp>
      <p:sp>
        <p:nvSpPr>
          <p:cNvPr id="39" name="TextBox 38">
            <a:extLst>
              <a:ext uri="{FF2B5EF4-FFF2-40B4-BE49-F238E27FC236}">
                <a16:creationId xmlns:a16="http://schemas.microsoft.com/office/drawing/2014/main" id="{46541051-7D10-5840-9775-12323B1D9338}"/>
              </a:ext>
            </a:extLst>
          </p:cNvPr>
          <p:cNvSpPr txBox="1"/>
          <p:nvPr/>
        </p:nvSpPr>
        <p:spPr>
          <a:xfrm>
            <a:off x="3234694" y="3410694"/>
            <a:ext cx="452529" cy="369332"/>
          </a:xfrm>
          <a:prstGeom prst="rect">
            <a:avLst/>
          </a:prstGeom>
          <a:noFill/>
        </p:spPr>
        <p:txBody>
          <a:bodyPr wrap="square" rtlCol="0">
            <a:spAutoFit/>
          </a:bodyPr>
          <a:lstStyle/>
          <a:p>
            <a:r>
              <a:rPr lang="en-US" dirty="0"/>
              <a:t>-1</a:t>
            </a:r>
          </a:p>
        </p:txBody>
      </p:sp>
      <p:sp>
        <p:nvSpPr>
          <p:cNvPr id="40" name="TextBox 39">
            <a:extLst>
              <a:ext uri="{FF2B5EF4-FFF2-40B4-BE49-F238E27FC236}">
                <a16:creationId xmlns:a16="http://schemas.microsoft.com/office/drawing/2014/main" id="{D2AC8A71-1C55-214C-A52F-574B272719C1}"/>
              </a:ext>
            </a:extLst>
          </p:cNvPr>
          <p:cNvSpPr txBox="1"/>
          <p:nvPr/>
        </p:nvSpPr>
        <p:spPr>
          <a:xfrm>
            <a:off x="3430306" y="5099003"/>
            <a:ext cx="407759" cy="369332"/>
          </a:xfrm>
          <a:prstGeom prst="rect">
            <a:avLst/>
          </a:prstGeom>
          <a:noFill/>
        </p:spPr>
        <p:txBody>
          <a:bodyPr wrap="square" rtlCol="0">
            <a:spAutoFit/>
          </a:bodyPr>
          <a:lstStyle/>
          <a:p>
            <a:r>
              <a:rPr lang="en-US" dirty="0"/>
              <a:t>-5</a:t>
            </a:r>
          </a:p>
        </p:txBody>
      </p:sp>
      <p:sp>
        <p:nvSpPr>
          <p:cNvPr id="41" name="TextBox 40">
            <a:extLst>
              <a:ext uri="{FF2B5EF4-FFF2-40B4-BE49-F238E27FC236}">
                <a16:creationId xmlns:a16="http://schemas.microsoft.com/office/drawing/2014/main" id="{9DB45E70-793C-7B4D-BEFC-31FB3DFF8D22}"/>
              </a:ext>
            </a:extLst>
          </p:cNvPr>
          <p:cNvSpPr txBox="1"/>
          <p:nvPr/>
        </p:nvSpPr>
        <p:spPr>
          <a:xfrm>
            <a:off x="3430304" y="4727574"/>
            <a:ext cx="407761" cy="369332"/>
          </a:xfrm>
          <a:prstGeom prst="rect">
            <a:avLst/>
          </a:prstGeom>
          <a:noFill/>
        </p:spPr>
        <p:txBody>
          <a:bodyPr wrap="square" rtlCol="0">
            <a:spAutoFit/>
          </a:bodyPr>
          <a:lstStyle/>
          <a:p>
            <a:r>
              <a:rPr lang="en-US" dirty="0"/>
              <a:t>-4</a:t>
            </a:r>
          </a:p>
        </p:txBody>
      </p:sp>
      <p:sp>
        <p:nvSpPr>
          <p:cNvPr id="42" name="TextBox 41">
            <a:extLst>
              <a:ext uri="{FF2B5EF4-FFF2-40B4-BE49-F238E27FC236}">
                <a16:creationId xmlns:a16="http://schemas.microsoft.com/office/drawing/2014/main" id="{D68D1A38-FFE3-C54C-8CCB-FD0DD26CDE08}"/>
              </a:ext>
            </a:extLst>
          </p:cNvPr>
          <p:cNvSpPr txBox="1"/>
          <p:nvPr/>
        </p:nvSpPr>
        <p:spPr>
          <a:xfrm>
            <a:off x="3430306" y="4352301"/>
            <a:ext cx="407759" cy="369332"/>
          </a:xfrm>
          <a:prstGeom prst="rect">
            <a:avLst/>
          </a:prstGeom>
          <a:noFill/>
        </p:spPr>
        <p:txBody>
          <a:bodyPr wrap="square" rtlCol="0">
            <a:spAutoFit/>
          </a:bodyPr>
          <a:lstStyle/>
          <a:p>
            <a:r>
              <a:rPr lang="en-US" dirty="0"/>
              <a:t>-3</a:t>
            </a:r>
          </a:p>
        </p:txBody>
      </p:sp>
      <p:sp>
        <p:nvSpPr>
          <p:cNvPr id="43" name="TextBox 42">
            <a:extLst>
              <a:ext uri="{FF2B5EF4-FFF2-40B4-BE49-F238E27FC236}">
                <a16:creationId xmlns:a16="http://schemas.microsoft.com/office/drawing/2014/main" id="{4ACAF5CA-5D6B-6642-834D-BFFA28D280F7}"/>
              </a:ext>
            </a:extLst>
          </p:cNvPr>
          <p:cNvSpPr txBox="1"/>
          <p:nvPr/>
        </p:nvSpPr>
        <p:spPr>
          <a:xfrm>
            <a:off x="3430306" y="3987584"/>
            <a:ext cx="407759" cy="369332"/>
          </a:xfrm>
          <a:prstGeom prst="rect">
            <a:avLst/>
          </a:prstGeom>
          <a:noFill/>
        </p:spPr>
        <p:txBody>
          <a:bodyPr wrap="square" rtlCol="0">
            <a:spAutoFit/>
          </a:bodyPr>
          <a:lstStyle/>
          <a:p>
            <a:r>
              <a:rPr lang="en-US" dirty="0"/>
              <a:t>-2</a:t>
            </a:r>
          </a:p>
        </p:txBody>
      </p:sp>
      <p:sp>
        <p:nvSpPr>
          <p:cNvPr id="44" name="TextBox 43">
            <a:extLst>
              <a:ext uri="{FF2B5EF4-FFF2-40B4-BE49-F238E27FC236}">
                <a16:creationId xmlns:a16="http://schemas.microsoft.com/office/drawing/2014/main" id="{ABCB34E6-1C9B-C140-BBA4-8EC95EA606C2}"/>
              </a:ext>
            </a:extLst>
          </p:cNvPr>
          <p:cNvSpPr txBox="1"/>
          <p:nvPr/>
        </p:nvSpPr>
        <p:spPr>
          <a:xfrm>
            <a:off x="3430306" y="3624964"/>
            <a:ext cx="407759" cy="369332"/>
          </a:xfrm>
          <a:prstGeom prst="rect">
            <a:avLst/>
          </a:prstGeom>
          <a:noFill/>
        </p:spPr>
        <p:txBody>
          <a:bodyPr wrap="square" rtlCol="0">
            <a:spAutoFit/>
          </a:bodyPr>
          <a:lstStyle/>
          <a:p>
            <a:r>
              <a:rPr lang="en-US" dirty="0"/>
              <a:t>-1</a:t>
            </a:r>
          </a:p>
        </p:txBody>
      </p:sp>
      <p:sp>
        <p:nvSpPr>
          <p:cNvPr id="45" name="Rectangle 44">
            <a:extLst>
              <a:ext uri="{FF2B5EF4-FFF2-40B4-BE49-F238E27FC236}">
                <a16:creationId xmlns:a16="http://schemas.microsoft.com/office/drawing/2014/main" id="{6EE430AC-81B5-E548-8596-63AC93F906BE}"/>
              </a:ext>
            </a:extLst>
          </p:cNvPr>
          <p:cNvSpPr/>
          <p:nvPr/>
        </p:nvSpPr>
        <p:spPr>
          <a:xfrm>
            <a:off x="107092" y="90616"/>
            <a:ext cx="11977816" cy="664793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Oval 45">
            <a:extLst>
              <a:ext uri="{FF2B5EF4-FFF2-40B4-BE49-F238E27FC236}">
                <a16:creationId xmlns:a16="http://schemas.microsoft.com/office/drawing/2014/main" id="{D45BCC8E-484F-AA4A-8A1D-3DB91B8B68F8}"/>
              </a:ext>
            </a:extLst>
          </p:cNvPr>
          <p:cNvSpPr/>
          <p:nvPr/>
        </p:nvSpPr>
        <p:spPr>
          <a:xfrm>
            <a:off x="2126785" y="4077756"/>
            <a:ext cx="164891" cy="17154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94206729-0281-874A-AAEB-D094F8FC1CE8}"/>
              </a:ext>
            </a:extLst>
          </p:cNvPr>
          <p:cNvSpPr/>
          <p:nvPr/>
        </p:nvSpPr>
        <p:spPr>
          <a:xfrm>
            <a:off x="3359036" y="4426717"/>
            <a:ext cx="164891" cy="17154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DA9BC242-9484-D045-9488-702112A4CF3D}"/>
              </a:ext>
            </a:extLst>
          </p:cNvPr>
          <p:cNvSpPr/>
          <p:nvPr/>
        </p:nvSpPr>
        <p:spPr>
          <a:xfrm>
            <a:off x="2560979" y="4838097"/>
            <a:ext cx="164891" cy="171549"/>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00D1F62B-4868-FA44-BF44-DAAAA7B4F9B0}"/>
              </a:ext>
            </a:extLst>
          </p:cNvPr>
          <p:cNvSpPr txBox="1"/>
          <p:nvPr/>
        </p:nvSpPr>
        <p:spPr>
          <a:xfrm>
            <a:off x="2058541" y="3776078"/>
            <a:ext cx="317716" cy="369332"/>
          </a:xfrm>
          <a:prstGeom prst="rect">
            <a:avLst/>
          </a:prstGeom>
          <a:noFill/>
        </p:spPr>
        <p:txBody>
          <a:bodyPr wrap="none" rtlCol="0">
            <a:spAutoFit/>
          </a:bodyPr>
          <a:lstStyle/>
          <a:p>
            <a:r>
              <a:rPr lang="en-US" dirty="0"/>
              <a:t>A</a:t>
            </a:r>
          </a:p>
        </p:txBody>
      </p:sp>
      <p:sp>
        <p:nvSpPr>
          <p:cNvPr id="58" name="TextBox 57">
            <a:extLst>
              <a:ext uri="{FF2B5EF4-FFF2-40B4-BE49-F238E27FC236}">
                <a16:creationId xmlns:a16="http://schemas.microsoft.com/office/drawing/2014/main" id="{9F9AE97A-82CB-0B43-9E33-1A436C14B3B1}"/>
              </a:ext>
            </a:extLst>
          </p:cNvPr>
          <p:cNvSpPr txBox="1"/>
          <p:nvPr/>
        </p:nvSpPr>
        <p:spPr>
          <a:xfrm>
            <a:off x="3290844" y="4112848"/>
            <a:ext cx="309700" cy="369332"/>
          </a:xfrm>
          <a:prstGeom prst="rect">
            <a:avLst/>
          </a:prstGeom>
          <a:noFill/>
        </p:spPr>
        <p:txBody>
          <a:bodyPr wrap="none" rtlCol="0">
            <a:spAutoFit/>
          </a:bodyPr>
          <a:lstStyle/>
          <a:p>
            <a:r>
              <a:rPr lang="en-US" dirty="0"/>
              <a:t>B</a:t>
            </a:r>
          </a:p>
        </p:txBody>
      </p:sp>
      <p:sp>
        <p:nvSpPr>
          <p:cNvPr id="59" name="TextBox 58">
            <a:extLst>
              <a:ext uri="{FF2B5EF4-FFF2-40B4-BE49-F238E27FC236}">
                <a16:creationId xmlns:a16="http://schemas.microsoft.com/office/drawing/2014/main" id="{C0E212F0-22B4-D142-BA45-BEF033F927B4}"/>
              </a:ext>
            </a:extLst>
          </p:cNvPr>
          <p:cNvSpPr txBox="1"/>
          <p:nvPr/>
        </p:nvSpPr>
        <p:spPr>
          <a:xfrm>
            <a:off x="2464425" y="4540161"/>
            <a:ext cx="308098" cy="369332"/>
          </a:xfrm>
          <a:prstGeom prst="rect">
            <a:avLst/>
          </a:prstGeom>
          <a:noFill/>
        </p:spPr>
        <p:txBody>
          <a:bodyPr wrap="none" rtlCol="0">
            <a:spAutoFit/>
          </a:bodyPr>
          <a:lstStyle/>
          <a:p>
            <a:r>
              <a:rPr lang="en-US" dirty="0"/>
              <a:t>C</a:t>
            </a:r>
          </a:p>
        </p:txBody>
      </p:sp>
      <p:sp>
        <p:nvSpPr>
          <p:cNvPr id="64" name="TextBox 63">
            <a:extLst>
              <a:ext uri="{FF2B5EF4-FFF2-40B4-BE49-F238E27FC236}">
                <a16:creationId xmlns:a16="http://schemas.microsoft.com/office/drawing/2014/main" id="{24FD952F-FA46-FB48-A5A9-7922D99243E5}"/>
              </a:ext>
            </a:extLst>
          </p:cNvPr>
          <p:cNvSpPr txBox="1"/>
          <p:nvPr/>
        </p:nvSpPr>
        <p:spPr>
          <a:xfrm>
            <a:off x="3998817" y="627126"/>
            <a:ext cx="3720057" cy="369332"/>
          </a:xfrm>
          <a:prstGeom prst="rect">
            <a:avLst/>
          </a:prstGeom>
          <a:noFill/>
        </p:spPr>
        <p:txBody>
          <a:bodyPr wrap="none" rtlCol="0">
            <a:spAutoFit/>
          </a:bodyPr>
          <a:lstStyle/>
          <a:p>
            <a:r>
              <a:rPr lang="en-US" dirty="0"/>
              <a:t>Write the coordinates of points A to C</a:t>
            </a:r>
          </a:p>
        </p:txBody>
      </p:sp>
      <p:sp>
        <p:nvSpPr>
          <p:cNvPr id="65" name="TextBox 64">
            <a:extLst>
              <a:ext uri="{FF2B5EF4-FFF2-40B4-BE49-F238E27FC236}">
                <a16:creationId xmlns:a16="http://schemas.microsoft.com/office/drawing/2014/main" id="{782F6DCF-B5B4-4044-95B9-34FE08A3BA9E}"/>
              </a:ext>
            </a:extLst>
          </p:cNvPr>
          <p:cNvSpPr txBox="1"/>
          <p:nvPr/>
        </p:nvSpPr>
        <p:spPr>
          <a:xfrm>
            <a:off x="8037960" y="2708192"/>
            <a:ext cx="1790875" cy="2031325"/>
          </a:xfrm>
          <a:prstGeom prst="rect">
            <a:avLst/>
          </a:prstGeom>
          <a:noFill/>
        </p:spPr>
        <p:txBody>
          <a:bodyPr wrap="none" rtlCol="0">
            <a:spAutoFit/>
          </a:bodyPr>
          <a:lstStyle/>
          <a:p>
            <a:r>
              <a:rPr lang="en-US" dirty="0"/>
              <a:t>A  (   -4    ,   -2    )</a:t>
            </a:r>
          </a:p>
          <a:p>
            <a:endParaRPr lang="en-US" dirty="0"/>
          </a:p>
          <a:p>
            <a:r>
              <a:rPr lang="en-US" dirty="0"/>
              <a:t>B  (   -1    ,   -3    )</a:t>
            </a:r>
          </a:p>
          <a:p>
            <a:endParaRPr lang="en-US" dirty="0"/>
          </a:p>
          <a:p>
            <a:r>
              <a:rPr lang="en-US" dirty="0"/>
              <a:t>C  (   -3    ,   -4    )</a:t>
            </a:r>
          </a:p>
          <a:p>
            <a:endParaRPr lang="en-US" dirty="0"/>
          </a:p>
          <a:p>
            <a:endParaRPr lang="en-US" dirty="0"/>
          </a:p>
        </p:txBody>
      </p:sp>
      <p:sp>
        <p:nvSpPr>
          <p:cNvPr id="66" name="Rectangle 65">
            <a:extLst>
              <a:ext uri="{FF2B5EF4-FFF2-40B4-BE49-F238E27FC236}">
                <a16:creationId xmlns:a16="http://schemas.microsoft.com/office/drawing/2014/main" id="{FDD261BD-DD7A-5046-AD83-182C384BE9AC}"/>
              </a:ext>
            </a:extLst>
          </p:cNvPr>
          <p:cNvSpPr/>
          <p:nvPr/>
        </p:nvSpPr>
        <p:spPr>
          <a:xfrm>
            <a:off x="8529027" y="2708192"/>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2DBC84F3-E5C5-6149-B77C-C1E3A3518B32}"/>
              </a:ext>
            </a:extLst>
          </p:cNvPr>
          <p:cNvSpPr/>
          <p:nvPr/>
        </p:nvSpPr>
        <p:spPr>
          <a:xfrm>
            <a:off x="9125922" y="2708191"/>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5BA978BF-0626-2C40-8709-0AD9A78FB7B0}"/>
              </a:ext>
            </a:extLst>
          </p:cNvPr>
          <p:cNvSpPr/>
          <p:nvPr/>
        </p:nvSpPr>
        <p:spPr>
          <a:xfrm>
            <a:off x="8529027" y="3255839"/>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81FA8CDD-B3E4-9746-BA0C-F1CF8AC5884F}"/>
              </a:ext>
            </a:extLst>
          </p:cNvPr>
          <p:cNvSpPr/>
          <p:nvPr/>
        </p:nvSpPr>
        <p:spPr>
          <a:xfrm>
            <a:off x="9125922" y="3255838"/>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45CE4778-4C81-294F-A04D-60744F6DB4A0}"/>
              </a:ext>
            </a:extLst>
          </p:cNvPr>
          <p:cNvSpPr/>
          <p:nvPr/>
        </p:nvSpPr>
        <p:spPr>
          <a:xfrm>
            <a:off x="8529027" y="3824227"/>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547AFF03-CD50-5244-B907-DCDFEE8AEFB0}"/>
              </a:ext>
            </a:extLst>
          </p:cNvPr>
          <p:cNvSpPr/>
          <p:nvPr/>
        </p:nvSpPr>
        <p:spPr>
          <a:xfrm>
            <a:off x="9125922" y="3824226"/>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extBox 79">
            <a:extLst>
              <a:ext uri="{FF2B5EF4-FFF2-40B4-BE49-F238E27FC236}">
                <a16:creationId xmlns:a16="http://schemas.microsoft.com/office/drawing/2014/main" id="{36E06ED0-023C-AC44-B79D-C41F6E3DB117}"/>
              </a:ext>
            </a:extLst>
          </p:cNvPr>
          <p:cNvSpPr txBox="1"/>
          <p:nvPr/>
        </p:nvSpPr>
        <p:spPr>
          <a:xfrm>
            <a:off x="6133769" y="3226028"/>
            <a:ext cx="284052" cy="369332"/>
          </a:xfrm>
          <a:prstGeom prst="rect">
            <a:avLst/>
          </a:prstGeom>
          <a:noFill/>
        </p:spPr>
        <p:txBody>
          <a:bodyPr wrap="none" rtlCol="0">
            <a:spAutoFit/>
          </a:bodyPr>
          <a:lstStyle/>
          <a:p>
            <a:r>
              <a:rPr lang="en-US" dirty="0"/>
              <a:t>x</a:t>
            </a:r>
          </a:p>
        </p:txBody>
      </p:sp>
      <p:sp>
        <p:nvSpPr>
          <p:cNvPr id="81" name="TextBox 80">
            <a:extLst>
              <a:ext uri="{FF2B5EF4-FFF2-40B4-BE49-F238E27FC236}">
                <a16:creationId xmlns:a16="http://schemas.microsoft.com/office/drawing/2014/main" id="{53DF012F-F4AB-F74C-8D3B-E087183F9E8F}"/>
              </a:ext>
            </a:extLst>
          </p:cNvPr>
          <p:cNvSpPr txBox="1"/>
          <p:nvPr/>
        </p:nvSpPr>
        <p:spPr>
          <a:xfrm>
            <a:off x="3709955" y="1048568"/>
            <a:ext cx="288862" cy="369332"/>
          </a:xfrm>
          <a:prstGeom prst="rect">
            <a:avLst/>
          </a:prstGeom>
          <a:noFill/>
        </p:spPr>
        <p:txBody>
          <a:bodyPr wrap="none" rtlCol="0">
            <a:spAutoFit/>
          </a:bodyPr>
          <a:lstStyle/>
          <a:p>
            <a:r>
              <a:rPr lang="en-US" dirty="0"/>
              <a:t>y</a:t>
            </a:r>
          </a:p>
        </p:txBody>
      </p:sp>
      <p:pic>
        <p:nvPicPr>
          <p:cNvPr id="48" name="Picture 47">
            <a:extLst>
              <a:ext uri="{FF2B5EF4-FFF2-40B4-BE49-F238E27FC236}">
                <a16:creationId xmlns:a16="http://schemas.microsoft.com/office/drawing/2014/main" id="{34B3FA16-78BE-334E-A549-327BC4646D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2135" y="210889"/>
            <a:ext cx="1021333" cy="1021333"/>
          </a:xfrm>
          <a:prstGeom prst="rect">
            <a:avLst/>
          </a:prstGeom>
        </p:spPr>
      </p:pic>
      <p:pic>
        <p:nvPicPr>
          <p:cNvPr id="49" name="Picture 48">
            <a:extLst>
              <a:ext uri="{FF2B5EF4-FFF2-40B4-BE49-F238E27FC236}">
                <a16:creationId xmlns:a16="http://schemas.microsoft.com/office/drawing/2014/main" id="{CE880B6D-DC15-134A-B45D-9D392BAAE5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087" y="5711759"/>
            <a:ext cx="1254732" cy="931732"/>
          </a:xfrm>
          <a:prstGeom prst="rect">
            <a:avLst/>
          </a:prstGeom>
        </p:spPr>
      </p:pic>
    </p:spTree>
    <p:extLst>
      <p:ext uri="{BB962C8B-B14F-4D97-AF65-F5344CB8AC3E}">
        <p14:creationId xmlns:p14="http://schemas.microsoft.com/office/powerpoint/2010/main" val="21116286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9C27D4C-E2EE-9543-862D-FD7766EA2D51}"/>
              </a:ext>
            </a:extLst>
          </p:cNvPr>
          <p:cNvSpPr txBox="1"/>
          <p:nvPr/>
        </p:nvSpPr>
        <p:spPr>
          <a:xfrm>
            <a:off x="6570105" y="1472361"/>
            <a:ext cx="5227480" cy="2308324"/>
          </a:xfrm>
          <a:prstGeom prst="rect">
            <a:avLst/>
          </a:prstGeom>
          <a:noFill/>
        </p:spPr>
        <p:txBody>
          <a:bodyPr wrap="square" rtlCol="0">
            <a:spAutoFit/>
          </a:bodyPr>
          <a:lstStyle/>
          <a:p>
            <a:r>
              <a:rPr lang="en-US" dirty="0"/>
              <a:t>Let's have a look at the fourth quadrant.</a:t>
            </a:r>
          </a:p>
          <a:p>
            <a:r>
              <a:rPr lang="en-US" dirty="0"/>
              <a:t>We go along the corridor and this time we go down the stairs.</a:t>
            </a:r>
          </a:p>
          <a:p>
            <a:endParaRPr lang="en-US" dirty="0"/>
          </a:p>
          <a:p>
            <a:r>
              <a:rPr lang="en-US" dirty="0"/>
              <a:t>Along the x axis, point D is 1.</a:t>
            </a:r>
          </a:p>
          <a:p>
            <a:r>
              <a:rPr lang="en-US" dirty="0"/>
              <a:t>Along the y axis, point D is negative 4.</a:t>
            </a:r>
          </a:p>
          <a:p>
            <a:endParaRPr lang="en-US" dirty="0"/>
          </a:p>
          <a:p>
            <a:r>
              <a:rPr lang="en-US" dirty="0"/>
              <a:t>So, the coordinates for point D are               .</a:t>
            </a:r>
          </a:p>
        </p:txBody>
      </p:sp>
      <p:pic>
        <p:nvPicPr>
          <p:cNvPr id="44" name="Picture 43">
            <a:extLst>
              <a:ext uri="{FF2B5EF4-FFF2-40B4-BE49-F238E27FC236}">
                <a16:creationId xmlns:a16="http://schemas.microsoft.com/office/drawing/2014/main" id="{3DD69C77-875E-4A45-A057-9D4A8DC3C368}"/>
              </a:ext>
            </a:extLst>
          </p:cNvPr>
          <p:cNvPicPr>
            <a:picLocks noChangeAspect="1"/>
          </p:cNvPicPr>
          <p:nvPr/>
        </p:nvPicPr>
        <p:blipFill>
          <a:blip r:embed="rId2"/>
          <a:stretch>
            <a:fillRect/>
          </a:stretch>
        </p:blipFill>
        <p:spPr>
          <a:xfrm>
            <a:off x="241764" y="802390"/>
            <a:ext cx="6183971" cy="5253220"/>
          </a:xfrm>
          <a:prstGeom prst="rect">
            <a:avLst/>
          </a:prstGeom>
        </p:spPr>
      </p:pic>
      <p:sp>
        <p:nvSpPr>
          <p:cNvPr id="49" name="TextBox 48">
            <a:extLst>
              <a:ext uri="{FF2B5EF4-FFF2-40B4-BE49-F238E27FC236}">
                <a16:creationId xmlns:a16="http://schemas.microsoft.com/office/drawing/2014/main" id="{E74C32CF-94E5-C246-9858-6C85B6FDEC7C}"/>
              </a:ext>
            </a:extLst>
          </p:cNvPr>
          <p:cNvSpPr txBox="1"/>
          <p:nvPr/>
        </p:nvSpPr>
        <p:spPr>
          <a:xfrm>
            <a:off x="5061350" y="290667"/>
            <a:ext cx="2359749" cy="400110"/>
          </a:xfrm>
          <a:prstGeom prst="rect">
            <a:avLst/>
          </a:prstGeom>
          <a:noFill/>
        </p:spPr>
        <p:txBody>
          <a:bodyPr wrap="none" rtlCol="0">
            <a:spAutoFit/>
          </a:bodyPr>
          <a:lstStyle/>
          <a:p>
            <a:r>
              <a:rPr lang="en-US" sz="2000" dirty="0"/>
              <a:t>The fourth quadrant.</a:t>
            </a:r>
          </a:p>
        </p:txBody>
      </p:sp>
      <p:sp>
        <p:nvSpPr>
          <p:cNvPr id="50" name="Rectangle 49">
            <a:extLst>
              <a:ext uri="{FF2B5EF4-FFF2-40B4-BE49-F238E27FC236}">
                <a16:creationId xmlns:a16="http://schemas.microsoft.com/office/drawing/2014/main" id="{FF0BFA0E-0B37-4447-A8DE-D11E963D3613}"/>
              </a:ext>
            </a:extLst>
          </p:cNvPr>
          <p:cNvSpPr/>
          <p:nvPr/>
        </p:nvSpPr>
        <p:spPr>
          <a:xfrm>
            <a:off x="107092" y="90616"/>
            <a:ext cx="11977816" cy="664793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 name="Picture 50">
            <a:extLst>
              <a:ext uri="{FF2B5EF4-FFF2-40B4-BE49-F238E27FC236}">
                <a16:creationId xmlns:a16="http://schemas.microsoft.com/office/drawing/2014/main" id="{CF50C5F0-FD0C-7F49-BE80-07468EE5A4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2135" y="210889"/>
            <a:ext cx="1021333" cy="1021333"/>
          </a:xfrm>
          <a:prstGeom prst="rect">
            <a:avLst/>
          </a:prstGeom>
        </p:spPr>
      </p:pic>
      <p:sp>
        <p:nvSpPr>
          <p:cNvPr id="52" name="TextBox 51">
            <a:extLst>
              <a:ext uri="{FF2B5EF4-FFF2-40B4-BE49-F238E27FC236}">
                <a16:creationId xmlns:a16="http://schemas.microsoft.com/office/drawing/2014/main" id="{86F9B93B-9CC4-FB4F-BEEC-AA89245545CD}"/>
              </a:ext>
            </a:extLst>
          </p:cNvPr>
          <p:cNvSpPr txBox="1"/>
          <p:nvPr/>
        </p:nvSpPr>
        <p:spPr>
          <a:xfrm>
            <a:off x="3009620" y="490722"/>
            <a:ext cx="324128" cy="461665"/>
          </a:xfrm>
          <a:prstGeom prst="rect">
            <a:avLst/>
          </a:prstGeom>
          <a:noFill/>
        </p:spPr>
        <p:txBody>
          <a:bodyPr wrap="none" rtlCol="0">
            <a:spAutoFit/>
          </a:bodyPr>
          <a:lstStyle/>
          <a:p>
            <a:r>
              <a:rPr lang="en-US" sz="2400" dirty="0"/>
              <a:t>y</a:t>
            </a:r>
          </a:p>
        </p:txBody>
      </p:sp>
      <p:sp>
        <p:nvSpPr>
          <p:cNvPr id="2" name="Rectangle 1">
            <a:extLst>
              <a:ext uri="{FF2B5EF4-FFF2-40B4-BE49-F238E27FC236}">
                <a16:creationId xmlns:a16="http://schemas.microsoft.com/office/drawing/2014/main" id="{D8BBFEBB-2608-0641-A671-7E83C42B32E9}"/>
              </a:ext>
            </a:extLst>
          </p:cNvPr>
          <p:cNvSpPr/>
          <p:nvPr/>
        </p:nvSpPr>
        <p:spPr>
          <a:xfrm>
            <a:off x="9736594" y="3374493"/>
            <a:ext cx="1847557" cy="646331"/>
          </a:xfrm>
          <a:prstGeom prst="rect">
            <a:avLst/>
          </a:prstGeom>
        </p:spPr>
        <p:txBody>
          <a:bodyPr wrap="square">
            <a:spAutoFit/>
          </a:bodyPr>
          <a:lstStyle/>
          <a:p>
            <a:r>
              <a:rPr lang="en-US" dirty="0"/>
              <a:t>    (1 , -4)</a:t>
            </a:r>
          </a:p>
          <a:p>
            <a:endParaRPr lang="en-US" dirty="0"/>
          </a:p>
        </p:txBody>
      </p:sp>
      <p:sp>
        <p:nvSpPr>
          <p:cNvPr id="13" name="Oval 12">
            <a:extLst>
              <a:ext uri="{FF2B5EF4-FFF2-40B4-BE49-F238E27FC236}">
                <a16:creationId xmlns:a16="http://schemas.microsoft.com/office/drawing/2014/main" id="{8BED6F6B-6F7C-AD4D-9E3D-540F083FC14E}"/>
              </a:ext>
            </a:extLst>
          </p:cNvPr>
          <p:cNvSpPr/>
          <p:nvPr/>
        </p:nvSpPr>
        <p:spPr>
          <a:xfrm>
            <a:off x="3579513" y="5105007"/>
            <a:ext cx="164891" cy="171549"/>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513DDDFB-9AEA-5F43-80E4-333C12341E1F}"/>
              </a:ext>
            </a:extLst>
          </p:cNvPr>
          <p:cNvCxnSpPr>
            <a:cxnSpLocks/>
          </p:cNvCxnSpPr>
          <p:nvPr/>
        </p:nvCxnSpPr>
        <p:spPr>
          <a:xfrm>
            <a:off x="3661959" y="3845953"/>
            <a:ext cx="0" cy="1395849"/>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67F1FC4-06B0-F24D-8B62-7985FA49C16C}"/>
              </a:ext>
            </a:extLst>
          </p:cNvPr>
          <p:cNvCxnSpPr>
            <a:cxnSpLocks/>
          </p:cNvCxnSpPr>
          <p:nvPr/>
        </p:nvCxnSpPr>
        <p:spPr>
          <a:xfrm flipH="1">
            <a:off x="3171685" y="5241802"/>
            <a:ext cx="467972"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7" name="Rounded Rectangle 16">
            <a:extLst>
              <a:ext uri="{FF2B5EF4-FFF2-40B4-BE49-F238E27FC236}">
                <a16:creationId xmlns:a16="http://schemas.microsoft.com/office/drawing/2014/main" id="{260232D7-B114-5945-BFF8-70B76DC76EA6}"/>
              </a:ext>
            </a:extLst>
          </p:cNvPr>
          <p:cNvSpPr/>
          <p:nvPr/>
        </p:nvSpPr>
        <p:spPr>
          <a:xfrm>
            <a:off x="3377040" y="3440820"/>
            <a:ext cx="525234" cy="384112"/>
          </a:xfrm>
          <a:prstGeom prst="round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a:extLst>
              <a:ext uri="{FF2B5EF4-FFF2-40B4-BE49-F238E27FC236}">
                <a16:creationId xmlns:a16="http://schemas.microsoft.com/office/drawing/2014/main" id="{8E53E19E-CCB4-274C-8D15-81AB8332BA49}"/>
              </a:ext>
            </a:extLst>
          </p:cNvPr>
          <p:cNvSpPr/>
          <p:nvPr/>
        </p:nvSpPr>
        <p:spPr>
          <a:xfrm>
            <a:off x="2646450" y="5083199"/>
            <a:ext cx="525234" cy="384112"/>
          </a:xfrm>
          <a:prstGeom prst="round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9EF7BADA-DB1A-1B44-80DD-DBD533AAA6D6}"/>
              </a:ext>
            </a:extLst>
          </p:cNvPr>
          <p:cNvGrpSpPr/>
          <p:nvPr/>
        </p:nvGrpSpPr>
        <p:grpSpPr>
          <a:xfrm>
            <a:off x="6560407" y="4091485"/>
            <a:ext cx="5237178" cy="1071534"/>
            <a:chOff x="6425735" y="4285270"/>
            <a:chExt cx="5237178" cy="1071534"/>
          </a:xfrm>
        </p:grpSpPr>
        <p:sp>
          <p:nvSpPr>
            <p:cNvPr id="20" name="Rounded Rectangle 19">
              <a:extLst>
                <a:ext uri="{FF2B5EF4-FFF2-40B4-BE49-F238E27FC236}">
                  <a16:creationId xmlns:a16="http://schemas.microsoft.com/office/drawing/2014/main" id="{406D8D82-0FD8-5F45-910A-3D8EFE504354}"/>
                </a:ext>
              </a:extLst>
            </p:cNvPr>
            <p:cNvSpPr/>
            <p:nvPr/>
          </p:nvSpPr>
          <p:spPr>
            <a:xfrm>
              <a:off x="6425735" y="4285270"/>
              <a:ext cx="5237178" cy="1071534"/>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AF2E140-6AF1-8345-8219-512EC6262AA5}"/>
                </a:ext>
              </a:extLst>
            </p:cNvPr>
            <p:cNvSpPr/>
            <p:nvPr/>
          </p:nvSpPr>
          <p:spPr>
            <a:xfrm>
              <a:off x="6475783" y="4366578"/>
              <a:ext cx="5007018" cy="923330"/>
            </a:xfrm>
            <a:prstGeom prst="rect">
              <a:avLst/>
            </a:prstGeom>
          </p:spPr>
          <p:txBody>
            <a:bodyPr wrap="square">
              <a:spAutoFit/>
            </a:bodyPr>
            <a:lstStyle/>
            <a:p>
              <a:r>
                <a:rPr lang="en-US" dirty="0"/>
                <a:t>When points are in the fourth quadrant  y is negative. This is shown by putting a – in front of the number.</a:t>
              </a:r>
            </a:p>
          </p:txBody>
        </p:sp>
      </p:grpSp>
      <p:sp>
        <p:nvSpPr>
          <p:cNvPr id="16" name="TextBox 15">
            <a:extLst>
              <a:ext uri="{FF2B5EF4-FFF2-40B4-BE49-F238E27FC236}">
                <a16:creationId xmlns:a16="http://schemas.microsoft.com/office/drawing/2014/main" id="{06060B9E-5BD0-404B-B1B0-F73AA568F30D}"/>
              </a:ext>
            </a:extLst>
          </p:cNvPr>
          <p:cNvSpPr txBox="1"/>
          <p:nvPr/>
        </p:nvSpPr>
        <p:spPr>
          <a:xfrm>
            <a:off x="3507108" y="4735675"/>
            <a:ext cx="327334" cy="369332"/>
          </a:xfrm>
          <a:prstGeom prst="rect">
            <a:avLst/>
          </a:prstGeom>
          <a:noFill/>
        </p:spPr>
        <p:txBody>
          <a:bodyPr wrap="none" rtlCol="0">
            <a:spAutoFit/>
          </a:bodyPr>
          <a:lstStyle/>
          <a:p>
            <a:r>
              <a:rPr lang="en-US" dirty="0"/>
              <a:t>D</a:t>
            </a:r>
          </a:p>
        </p:txBody>
      </p:sp>
      <p:pic>
        <p:nvPicPr>
          <p:cNvPr id="22" name="Picture 21">
            <a:extLst>
              <a:ext uri="{FF2B5EF4-FFF2-40B4-BE49-F238E27FC236}">
                <a16:creationId xmlns:a16="http://schemas.microsoft.com/office/drawing/2014/main" id="{902A510D-C138-4A49-B3D0-ABC26B5472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24535" y="363289"/>
            <a:ext cx="1021333" cy="1021333"/>
          </a:xfrm>
          <a:prstGeom prst="rect">
            <a:avLst/>
          </a:prstGeom>
        </p:spPr>
      </p:pic>
      <p:pic>
        <p:nvPicPr>
          <p:cNvPr id="23" name="Picture 22">
            <a:extLst>
              <a:ext uri="{FF2B5EF4-FFF2-40B4-BE49-F238E27FC236}">
                <a16:creationId xmlns:a16="http://schemas.microsoft.com/office/drawing/2014/main" id="{826081C1-D8FE-1042-BFCD-BE16F79A0F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5050" y="5520021"/>
            <a:ext cx="1442518" cy="1071177"/>
          </a:xfrm>
          <a:prstGeom prst="rect">
            <a:avLst/>
          </a:prstGeom>
        </p:spPr>
      </p:pic>
    </p:spTree>
    <p:extLst>
      <p:ext uri="{BB962C8B-B14F-4D97-AF65-F5344CB8AC3E}">
        <p14:creationId xmlns:p14="http://schemas.microsoft.com/office/powerpoint/2010/main" val="2700519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BFFDEF1-BF8D-4A47-A9CF-572323B1F14A}"/>
              </a:ext>
            </a:extLst>
          </p:cNvPr>
          <p:cNvGraphicFramePr>
            <a:graphicFrameLocks noGrp="1"/>
          </p:cNvGraphicFramePr>
          <p:nvPr/>
        </p:nvGraphicFramePr>
        <p:xfrm>
          <a:off x="3838068" y="1585783"/>
          <a:ext cx="2032000" cy="1828800"/>
        </p:xfrm>
        <a:graphic>
          <a:graphicData uri="http://schemas.openxmlformats.org/drawingml/2006/table">
            <a:tbl>
              <a:tblPr firstRow="1" bandRow="1">
                <a:tableStyleId>{5940675A-B579-460E-94D1-54222C63F5DA}</a:tableStyleId>
              </a:tblPr>
              <a:tblGrid>
                <a:gridCol w="406400">
                  <a:extLst>
                    <a:ext uri="{9D8B030D-6E8A-4147-A177-3AD203B41FA5}">
                      <a16:colId xmlns:a16="http://schemas.microsoft.com/office/drawing/2014/main" val="2007751506"/>
                    </a:ext>
                  </a:extLst>
                </a:gridCol>
                <a:gridCol w="406400">
                  <a:extLst>
                    <a:ext uri="{9D8B030D-6E8A-4147-A177-3AD203B41FA5}">
                      <a16:colId xmlns:a16="http://schemas.microsoft.com/office/drawing/2014/main" val="415799615"/>
                    </a:ext>
                  </a:extLst>
                </a:gridCol>
                <a:gridCol w="406400">
                  <a:extLst>
                    <a:ext uri="{9D8B030D-6E8A-4147-A177-3AD203B41FA5}">
                      <a16:colId xmlns:a16="http://schemas.microsoft.com/office/drawing/2014/main" val="2803960077"/>
                    </a:ext>
                  </a:extLst>
                </a:gridCol>
                <a:gridCol w="406400">
                  <a:extLst>
                    <a:ext uri="{9D8B030D-6E8A-4147-A177-3AD203B41FA5}">
                      <a16:colId xmlns:a16="http://schemas.microsoft.com/office/drawing/2014/main" val="1188793447"/>
                    </a:ext>
                  </a:extLst>
                </a:gridCol>
                <a:gridCol w="406400">
                  <a:extLst>
                    <a:ext uri="{9D8B030D-6E8A-4147-A177-3AD203B41FA5}">
                      <a16:colId xmlns:a16="http://schemas.microsoft.com/office/drawing/2014/main" val="3242040971"/>
                    </a:ext>
                  </a:extLst>
                </a:gridCol>
              </a:tblGrid>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879729362"/>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38383704"/>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580502767"/>
                  </a:ext>
                </a:extLst>
              </a:tr>
              <a:tr h="264160">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874277066"/>
                  </a:ext>
                </a:extLst>
              </a:tr>
              <a:tr h="0">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369902834"/>
                  </a:ext>
                </a:extLst>
              </a:tr>
            </a:tbl>
          </a:graphicData>
        </a:graphic>
      </p:graphicFrame>
      <p:graphicFrame>
        <p:nvGraphicFramePr>
          <p:cNvPr id="30" name="Table 29">
            <a:extLst>
              <a:ext uri="{FF2B5EF4-FFF2-40B4-BE49-F238E27FC236}">
                <a16:creationId xmlns:a16="http://schemas.microsoft.com/office/drawing/2014/main" id="{05A9CC15-2E60-AF46-AC60-D8DFAD3084E3}"/>
              </a:ext>
            </a:extLst>
          </p:cNvPr>
          <p:cNvGraphicFramePr>
            <a:graphicFrameLocks noGrp="1"/>
          </p:cNvGraphicFramePr>
          <p:nvPr/>
        </p:nvGraphicFramePr>
        <p:xfrm>
          <a:off x="1806067" y="1593948"/>
          <a:ext cx="2032000" cy="1828800"/>
        </p:xfrm>
        <a:graphic>
          <a:graphicData uri="http://schemas.openxmlformats.org/drawingml/2006/table">
            <a:tbl>
              <a:tblPr firstRow="1" bandRow="1">
                <a:tableStyleId>{5940675A-B579-460E-94D1-54222C63F5DA}</a:tableStyleId>
              </a:tblPr>
              <a:tblGrid>
                <a:gridCol w="406400">
                  <a:extLst>
                    <a:ext uri="{9D8B030D-6E8A-4147-A177-3AD203B41FA5}">
                      <a16:colId xmlns:a16="http://schemas.microsoft.com/office/drawing/2014/main" val="2007751506"/>
                    </a:ext>
                  </a:extLst>
                </a:gridCol>
                <a:gridCol w="406400">
                  <a:extLst>
                    <a:ext uri="{9D8B030D-6E8A-4147-A177-3AD203B41FA5}">
                      <a16:colId xmlns:a16="http://schemas.microsoft.com/office/drawing/2014/main" val="415799615"/>
                    </a:ext>
                  </a:extLst>
                </a:gridCol>
                <a:gridCol w="406400">
                  <a:extLst>
                    <a:ext uri="{9D8B030D-6E8A-4147-A177-3AD203B41FA5}">
                      <a16:colId xmlns:a16="http://schemas.microsoft.com/office/drawing/2014/main" val="2803960077"/>
                    </a:ext>
                  </a:extLst>
                </a:gridCol>
                <a:gridCol w="406400">
                  <a:extLst>
                    <a:ext uri="{9D8B030D-6E8A-4147-A177-3AD203B41FA5}">
                      <a16:colId xmlns:a16="http://schemas.microsoft.com/office/drawing/2014/main" val="1188793447"/>
                    </a:ext>
                  </a:extLst>
                </a:gridCol>
                <a:gridCol w="406400">
                  <a:extLst>
                    <a:ext uri="{9D8B030D-6E8A-4147-A177-3AD203B41FA5}">
                      <a16:colId xmlns:a16="http://schemas.microsoft.com/office/drawing/2014/main" val="3242040971"/>
                    </a:ext>
                  </a:extLst>
                </a:gridCol>
              </a:tblGrid>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879729362"/>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38383704"/>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580502767"/>
                  </a:ext>
                </a:extLst>
              </a:tr>
              <a:tr h="264160">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874277066"/>
                  </a:ext>
                </a:extLst>
              </a:tr>
              <a:tr h="0">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369902834"/>
                  </a:ext>
                </a:extLst>
              </a:tr>
            </a:tbl>
          </a:graphicData>
        </a:graphic>
      </p:graphicFrame>
      <p:graphicFrame>
        <p:nvGraphicFramePr>
          <p:cNvPr id="31" name="Table 30">
            <a:extLst>
              <a:ext uri="{FF2B5EF4-FFF2-40B4-BE49-F238E27FC236}">
                <a16:creationId xmlns:a16="http://schemas.microsoft.com/office/drawing/2014/main" id="{1B223B66-CFDD-504E-8FE3-D8C62A1D2AFD}"/>
              </a:ext>
            </a:extLst>
          </p:cNvPr>
          <p:cNvGraphicFramePr>
            <a:graphicFrameLocks noGrp="1"/>
          </p:cNvGraphicFramePr>
          <p:nvPr/>
        </p:nvGraphicFramePr>
        <p:xfrm>
          <a:off x="3838067" y="3442967"/>
          <a:ext cx="2032000" cy="1828800"/>
        </p:xfrm>
        <a:graphic>
          <a:graphicData uri="http://schemas.openxmlformats.org/drawingml/2006/table">
            <a:tbl>
              <a:tblPr firstRow="1" bandRow="1">
                <a:tableStyleId>{5940675A-B579-460E-94D1-54222C63F5DA}</a:tableStyleId>
              </a:tblPr>
              <a:tblGrid>
                <a:gridCol w="406400">
                  <a:extLst>
                    <a:ext uri="{9D8B030D-6E8A-4147-A177-3AD203B41FA5}">
                      <a16:colId xmlns:a16="http://schemas.microsoft.com/office/drawing/2014/main" val="2007751506"/>
                    </a:ext>
                  </a:extLst>
                </a:gridCol>
                <a:gridCol w="406400">
                  <a:extLst>
                    <a:ext uri="{9D8B030D-6E8A-4147-A177-3AD203B41FA5}">
                      <a16:colId xmlns:a16="http://schemas.microsoft.com/office/drawing/2014/main" val="415799615"/>
                    </a:ext>
                  </a:extLst>
                </a:gridCol>
                <a:gridCol w="406400">
                  <a:extLst>
                    <a:ext uri="{9D8B030D-6E8A-4147-A177-3AD203B41FA5}">
                      <a16:colId xmlns:a16="http://schemas.microsoft.com/office/drawing/2014/main" val="2803960077"/>
                    </a:ext>
                  </a:extLst>
                </a:gridCol>
                <a:gridCol w="406400">
                  <a:extLst>
                    <a:ext uri="{9D8B030D-6E8A-4147-A177-3AD203B41FA5}">
                      <a16:colId xmlns:a16="http://schemas.microsoft.com/office/drawing/2014/main" val="1188793447"/>
                    </a:ext>
                  </a:extLst>
                </a:gridCol>
                <a:gridCol w="406400">
                  <a:extLst>
                    <a:ext uri="{9D8B030D-6E8A-4147-A177-3AD203B41FA5}">
                      <a16:colId xmlns:a16="http://schemas.microsoft.com/office/drawing/2014/main" val="3242040971"/>
                    </a:ext>
                  </a:extLst>
                </a:gridCol>
              </a:tblGrid>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879729362"/>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38383704"/>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580502767"/>
                  </a:ext>
                </a:extLst>
              </a:tr>
              <a:tr h="264160">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874277066"/>
                  </a:ext>
                </a:extLst>
              </a:tr>
              <a:tr h="0">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369902834"/>
                  </a:ext>
                </a:extLst>
              </a:tr>
            </a:tbl>
          </a:graphicData>
        </a:graphic>
      </p:graphicFrame>
      <p:graphicFrame>
        <p:nvGraphicFramePr>
          <p:cNvPr id="32" name="Table 31">
            <a:extLst>
              <a:ext uri="{FF2B5EF4-FFF2-40B4-BE49-F238E27FC236}">
                <a16:creationId xmlns:a16="http://schemas.microsoft.com/office/drawing/2014/main" id="{D469DDC4-8074-284B-875D-C524E9B17DC9}"/>
              </a:ext>
            </a:extLst>
          </p:cNvPr>
          <p:cNvGraphicFramePr>
            <a:graphicFrameLocks noGrp="1"/>
          </p:cNvGraphicFramePr>
          <p:nvPr/>
        </p:nvGraphicFramePr>
        <p:xfrm>
          <a:off x="1806067" y="3439078"/>
          <a:ext cx="2032000" cy="1828800"/>
        </p:xfrm>
        <a:graphic>
          <a:graphicData uri="http://schemas.openxmlformats.org/drawingml/2006/table">
            <a:tbl>
              <a:tblPr firstRow="1" bandRow="1">
                <a:tableStyleId>{5940675A-B579-460E-94D1-54222C63F5DA}</a:tableStyleId>
              </a:tblPr>
              <a:tblGrid>
                <a:gridCol w="406400">
                  <a:extLst>
                    <a:ext uri="{9D8B030D-6E8A-4147-A177-3AD203B41FA5}">
                      <a16:colId xmlns:a16="http://schemas.microsoft.com/office/drawing/2014/main" val="2007751506"/>
                    </a:ext>
                  </a:extLst>
                </a:gridCol>
                <a:gridCol w="406400">
                  <a:extLst>
                    <a:ext uri="{9D8B030D-6E8A-4147-A177-3AD203B41FA5}">
                      <a16:colId xmlns:a16="http://schemas.microsoft.com/office/drawing/2014/main" val="415799615"/>
                    </a:ext>
                  </a:extLst>
                </a:gridCol>
                <a:gridCol w="406400">
                  <a:extLst>
                    <a:ext uri="{9D8B030D-6E8A-4147-A177-3AD203B41FA5}">
                      <a16:colId xmlns:a16="http://schemas.microsoft.com/office/drawing/2014/main" val="2803960077"/>
                    </a:ext>
                  </a:extLst>
                </a:gridCol>
                <a:gridCol w="406400">
                  <a:extLst>
                    <a:ext uri="{9D8B030D-6E8A-4147-A177-3AD203B41FA5}">
                      <a16:colId xmlns:a16="http://schemas.microsoft.com/office/drawing/2014/main" val="1188793447"/>
                    </a:ext>
                  </a:extLst>
                </a:gridCol>
                <a:gridCol w="406400">
                  <a:extLst>
                    <a:ext uri="{9D8B030D-6E8A-4147-A177-3AD203B41FA5}">
                      <a16:colId xmlns:a16="http://schemas.microsoft.com/office/drawing/2014/main" val="3242040971"/>
                    </a:ext>
                  </a:extLst>
                </a:gridCol>
              </a:tblGrid>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879729362"/>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38383704"/>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580502767"/>
                  </a:ext>
                </a:extLst>
              </a:tr>
              <a:tr h="264160">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874277066"/>
                  </a:ext>
                </a:extLst>
              </a:tr>
              <a:tr h="0">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369902834"/>
                  </a:ext>
                </a:extLst>
              </a:tr>
            </a:tbl>
          </a:graphicData>
        </a:graphic>
      </p:graphicFrame>
      <p:cxnSp>
        <p:nvCxnSpPr>
          <p:cNvPr id="3" name="Straight Connector 2">
            <a:extLst>
              <a:ext uri="{FF2B5EF4-FFF2-40B4-BE49-F238E27FC236}">
                <a16:creationId xmlns:a16="http://schemas.microsoft.com/office/drawing/2014/main" id="{07997C3A-7D60-A84F-8E48-BB2409AE3671}"/>
              </a:ext>
            </a:extLst>
          </p:cNvPr>
          <p:cNvCxnSpPr>
            <a:cxnSpLocks/>
          </p:cNvCxnSpPr>
          <p:nvPr/>
        </p:nvCxnSpPr>
        <p:spPr>
          <a:xfrm>
            <a:off x="3838068" y="1440977"/>
            <a:ext cx="0" cy="3964061"/>
          </a:xfrm>
          <a:prstGeom prst="line">
            <a:avLst/>
          </a:prstGeom>
          <a:ln w="28575"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4" name="Straight Connector 3">
            <a:extLst>
              <a:ext uri="{FF2B5EF4-FFF2-40B4-BE49-F238E27FC236}">
                <a16:creationId xmlns:a16="http://schemas.microsoft.com/office/drawing/2014/main" id="{455AB626-6FD2-D949-9501-7FDBE7181EDB}"/>
              </a:ext>
            </a:extLst>
          </p:cNvPr>
          <p:cNvCxnSpPr>
            <a:cxnSpLocks/>
          </p:cNvCxnSpPr>
          <p:nvPr/>
        </p:nvCxnSpPr>
        <p:spPr>
          <a:xfrm flipH="1" flipV="1">
            <a:off x="1600200" y="3423179"/>
            <a:ext cx="4495800" cy="2410"/>
          </a:xfrm>
          <a:prstGeom prst="line">
            <a:avLst/>
          </a:prstGeom>
          <a:ln w="19050"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5" name="TextBox 4">
            <a:extLst>
              <a:ext uri="{FF2B5EF4-FFF2-40B4-BE49-F238E27FC236}">
                <a16:creationId xmlns:a16="http://schemas.microsoft.com/office/drawing/2014/main" id="{C2849DAD-1E09-844E-B9DB-37E20F54544E}"/>
              </a:ext>
            </a:extLst>
          </p:cNvPr>
          <p:cNvSpPr txBox="1"/>
          <p:nvPr/>
        </p:nvSpPr>
        <p:spPr>
          <a:xfrm>
            <a:off x="3536381" y="3366676"/>
            <a:ext cx="301686" cy="369332"/>
          </a:xfrm>
          <a:prstGeom prst="rect">
            <a:avLst/>
          </a:prstGeom>
          <a:noFill/>
        </p:spPr>
        <p:txBody>
          <a:bodyPr wrap="square" rtlCol="0">
            <a:spAutoFit/>
          </a:bodyPr>
          <a:lstStyle/>
          <a:p>
            <a:r>
              <a:rPr lang="en-US" dirty="0"/>
              <a:t>0</a:t>
            </a:r>
          </a:p>
        </p:txBody>
      </p:sp>
      <p:sp>
        <p:nvSpPr>
          <p:cNvPr id="6" name="TextBox 5">
            <a:extLst>
              <a:ext uri="{FF2B5EF4-FFF2-40B4-BE49-F238E27FC236}">
                <a16:creationId xmlns:a16="http://schemas.microsoft.com/office/drawing/2014/main" id="{CF4BB07D-793C-1745-9689-FA4EDF5BC122}"/>
              </a:ext>
            </a:extLst>
          </p:cNvPr>
          <p:cNvSpPr txBox="1"/>
          <p:nvPr/>
        </p:nvSpPr>
        <p:spPr>
          <a:xfrm>
            <a:off x="4093284" y="3456314"/>
            <a:ext cx="301686" cy="369332"/>
          </a:xfrm>
          <a:prstGeom prst="rect">
            <a:avLst/>
          </a:prstGeom>
          <a:noFill/>
        </p:spPr>
        <p:txBody>
          <a:bodyPr wrap="square" rtlCol="0">
            <a:spAutoFit/>
          </a:bodyPr>
          <a:lstStyle/>
          <a:p>
            <a:r>
              <a:rPr lang="en-US" dirty="0"/>
              <a:t>1</a:t>
            </a:r>
          </a:p>
        </p:txBody>
      </p:sp>
      <p:sp>
        <p:nvSpPr>
          <p:cNvPr id="7" name="TextBox 6">
            <a:extLst>
              <a:ext uri="{FF2B5EF4-FFF2-40B4-BE49-F238E27FC236}">
                <a16:creationId xmlns:a16="http://schemas.microsoft.com/office/drawing/2014/main" id="{D81FE0C1-4C17-4346-8687-BA2704A2A11D}"/>
              </a:ext>
            </a:extLst>
          </p:cNvPr>
          <p:cNvSpPr txBox="1"/>
          <p:nvPr/>
        </p:nvSpPr>
        <p:spPr>
          <a:xfrm>
            <a:off x="3536381" y="2876916"/>
            <a:ext cx="301686" cy="369332"/>
          </a:xfrm>
          <a:prstGeom prst="rect">
            <a:avLst/>
          </a:prstGeom>
          <a:noFill/>
        </p:spPr>
        <p:txBody>
          <a:bodyPr wrap="square" rtlCol="0">
            <a:spAutoFit/>
          </a:bodyPr>
          <a:lstStyle/>
          <a:p>
            <a:r>
              <a:rPr lang="en-US" dirty="0"/>
              <a:t>1</a:t>
            </a:r>
          </a:p>
        </p:txBody>
      </p:sp>
      <p:sp>
        <p:nvSpPr>
          <p:cNvPr id="8" name="TextBox 7">
            <a:extLst>
              <a:ext uri="{FF2B5EF4-FFF2-40B4-BE49-F238E27FC236}">
                <a16:creationId xmlns:a16="http://schemas.microsoft.com/office/drawing/2014/main" id="{2F9B86C8-3B53-AB42-BA2A-EC9E8BF455EC}"/>
              </a:ext>
            </a:extLst>
          </p:cNvPr>
          <p:cNvSpPr txBox="1"/>
          <p:nvPr/>
        </p:nvSpPr>
        <p:spPr>
          <a:xfrm>
            <a:off x="3536381" y="2505487"/>
            <a:ext cx="301686" cy="369332"/>
          </a:xfrm>
          <a:prstGeom prst="rect">
            <a:avLst/>
          </a:prstGeom>
          <a:noFill/>
        </p:spPr>
        <p:txBody>
          <a:bodyPr wrap="square" rtlCol="0">
            <a:spAutoFit/>
          </a:bodyPr>
          <a:lstStyle/>
          <a:p>
            <a:r>
              <a:rPr lang="en-US" dirty="0"/>
              <a:t>2</a:t>
            </a:r>
          </a:p>
        </p:txBody>
      </p:sp>
      <p:sp>
        <p:nvSpPr>
          <p:cNvPr id="9" name="TextBox 8">
            <a:extLst>
              <a:ext uri="{FF2B5EF4-FFF2-40B4-BE49-F238E27FC236}">
                <a16:creationId xmlns:a16="http://schemas.microsoft.com/office/drawing/2014/main" id="{3430CF21-F7B0-1148-8D5E-E725EB6FCFF8}"/>
              </a:ext>
            </a:extLst>
          </p:cNvPr>
          <p:cNvSpPr txBox="1"/>
          <p:nvPr/>
        </p:nvSpPr>
        <p:spPr>
          <a:xfrm>
            <a:off x="3536381" y="2130214"/>
            <a:ext cx="301686" cy="369332"/>
          </a:xfrm>
          <a:prstGeom prst="rect">
            <a:avLst/>
          </a:prstGeom>
          <a:noFill/>
        </p:spPr>
        <p:txBody>
          <a:bodyPr wrap="square" rtlCol="0">
            <a:spAutoFit/>
          </a:bodyPr>
          <a:lstStyle/>
          <a:p>
            <a:r>
              <a:rPr lang="en-US" dirty="0"/>
              <a:t>3</a:t>
            </a:r>
          </a:p>
        </p:txBody>
      </p:sp>
      <p:sp>
        <p:nvSpPr>
          <p:cNvPr id="10" name="TextBox 9">
            <a:extLst>
              <a:ext uri="{FF2B5EF4-FFF2-40B4-BE49-F238E27FC236}">
                <a16:creationId xmlns:a16="http://schemas.microsoft.com/office/drawing/2014/main" id="{EAB5164D-C9C9-414D-85ED-BA057BA2FC25}"/>
              </a:ext>
            </a:extLst>
          </p:cNvPr>
          <p:cNvSpPr txBox="1"/>
          <p:nvPr/>
        </p:nvSpPr>
        <p:spPr>
          <a:xfrm>
            <a:off x="3536381" y="1765497"/>
            <a:ext cx="301686" cy="369332"/>
          </a:xfrm>
          <a:prstGeom prst="rect">
            <a:avLst/>
          </a:prstGeom>
          <a:noFill/>
        </p:spPr>
        <p:txBody>
          <a:bodyPr wrap="square" rtlCol="0">
            <a:spAutoFit/>
          </a:bodyPr>
          <a:lstStyle/>
          <a:p>
            <a:r>
              <a:rPr lang="en-US" dirty="0"/>
              <a:t>4</a:t>
            </a:r>
          </a:p>
        </p:txBody>
      </p:sp>
      <p:sp>
        <p:nvSpPr>
          <p:cNvPr id="11" name="TextBox 10">
            <a:extLst>
              <a:ext uri="{FF2B5EF4-FFF2-40B4-BE49-F238E27FC236}">
                <a16:creationId xmlns:a16="http://schemas.microsoft.com/office/drawing/2014/main" id="{6BECD641-9A09-4942-8061-BFC972FE184C}"/>
              </a:ext>
            </a:extLst>
          </p:cNvPr>
          <p:cNvSpPr txBox="1"/>
          <p:nvPr/>
        </p:nvSpPr>
        <p:spPr>
          <a:xfrm>
            <a:off x="3536381" y="1402877"/>
            <a:ext cx="301686" cy="369332"/>
          </a:xfrm>
          <a:prstGeom prst="rect">
            <a:avLst/>
          </a:prstGeom>
          <a:noFill/>
        </p:spPr>
        <p:txBody>
          <a:bodyPr wrap="square" rtlCol="0">
            <a:spAutoFit/>
          </a:bodyPr>
          <a:lstStyle/>
          <a:p>
            <a:r>
              <a:rPr lang="en-US" dirty="0"/>
              <a:t>5</a:t>
            </a:r>
          </a:p>
        </p:txBody>
      </p:sp>
      <p:sp>
        <p:nvSpPr>
          <p:cNvPr id="17" name="TextBox 16">
            <a:extLst>
              <a:ext uri="{FF2B5EF4-FFF2-40B4-BE49-F238E27FC236}">
                <a16:creationId xmlns:a16="http://schemas.microsoft.com/office/drawing/2014/main" id="{38CFA6B7-4E46-2344-855C-84E6769CF4FB}"/>
              </a:ext>
            </a:extLst>
          </p:cNvPr>
          <p:cNvSpPr txBox="1"/>
          <p:nvPr/>
        </p:nvSpPr>
        <p:spPr>
          <a:xfrm>
            <a:off x="4499344" y="3456314"/>
            <a:ext cx="301686" cy="369332"/>
          </a:xfrm>
          <a:prstGeom prst="rect">
            <a:avLst/>
          </a:prstGeom>
          <a:noFill/>
        </p:spPr>
        <p:txBody>
          <a:bodyPr wrap="square" rtlCol="0">
            <a:spAutoFit/>
          </a:bodyPr>
          <a:lstStyle/>
          <a:p>
            <a:r>
              <a:rPr lang="en-US" dirty="0"/>
              <a:t>2</a:t>
            </a:r>
          </a:p>
        </p:txBody>
      </p:sp>
      <p:sp>
        <p:nvSpPr>
          <p:cNvPr id="18" name="TextBox 17">
            <a:extLst>
              <a:ext uri="{FF2B5EF4-FFF2-40B4-BE49-F238E27FC236}">
                <a16:creationId xmlns:a16="http://schemas.microsoft.com/office/drawing/2014/main" id="{994C9183-27FA-344A-AD9D-AA7F4FA09F67}"/>
              </a:ext>
            </a:extLst>
          </p:cNvPr>
          <p:cNvSpPr txBox="1"/>
          <p:nvPr/>
        </p:nvSpPr>
        <p:spPr>
          <a:xfrm>
            <a:off x="4905404" y="3456314"/>
            <a:ext cx="301686" cy="369332"/>
          </a:xfrm>
          <a:prstGeom prst="rect">
            <a:avLst/>
          </a:prstGeom>
          <a:noFill/>
        </p:spPr>
        <p:txBody>
          <a:bodyPr wrap="square" rtlCol="0">
            <a:spAutoFit/>
          </a:bodyPr>
          <a:lstStyle/>
          <a:p>
            <a:r>
              <a:rPr lang="en-US" dirty="0"/>
              <a:t>3</a:t>
            </a:r>
          </a:p>
        </p:txBody>
      </p:sp>
      <p:sp>
        <p:nvSpPr>
          <p:cNvPr id="19" name="TextBox 18">
            <a:extLst>
              <a:ext uri="{FF2B5EF4-FFF2-40B4-BE49-F238E27FC236}">
                <a16:creationId xmlns:a16="http://schemas.microsoft.com/office/drawing/2014/main" id="{BAD21602-FDB4-6C40-8F62-B4A21C25D263}"/>
              </a:ext>
            </a:extLst>
          </p:cNvPr>
          <p:cNvSpPr txBox="1"/>
          <p:nvPr/>
        </p:nvSpPr>
        <p:spPr>
          <a:xfrm>
            <a:off x="5311464" y="3456314"/>
            <a:ext cx="301686" cy="369332"/>
          </a:xfrm>
          <a:prstGeom prst="rect">
            <a:avLst/>
          </a:prstGeom>
          <a:noFill/>
        </p:spPr>
        <p:txBody>
          <a:bodyPr wrap="square" rtlCol="0">
            <a:spAutoFit/>
          </a:bodyPr>
          <a:lstStyle/>
          <a:p>
            <a:r>
              <a:rPr lang="en-US" dirty="0"/>
              <a:t>4</a:t>
            </a:r>
          </a:p>
        </p:txBody>
      </p:sp>
      <p:sp>
        <p:nvSpPr>
          <p:cNvPr id="20" name="TextBox 19">
            <a:extLst>
              <a:ext uri="{FF2B5EF4-FFF2-40B4-BE49-F238E27FC236}">
                <a16:creationId xmlns:a16="http://schemas.microsoft.com/office/drawing/2014/main" id="{182BE241-27D1-094D-9B5D-A75B87216A33}"/>
              </a:ext>
            </a:extLst>
          </p:cNvPr>
          <p:cNvSpPr txBox="1"/>
          <p:nvPr/>
        </p:nvSpPr>
        <p:spPr>
          <a:xfrm>
            <a:off x="5719225" y="3456314"/>
            <a:ext cx="301686" cy="369332"/>
          </a:xfrm>
          <a:prstGeom prst="rect">
            <a:avLst/>
          </a:prstGeom>
          <a:noFill/>
        </p:spPr>
        <p:txBody>
          <a:bodyPr wrap="square" rtlCol="0">
            <a:spAutoFit/>
          </a:bodyPr>
          <a:lstStyle/>
          <a:p>
            <a:r>
              <a:rPr lang="en-US" dirty="0"/>
              <a:t>5</a:t>
            </a:r>
          </a:p>
        </p:txBody>
      </p:sp>
      <p:sp>
        <p:nvSpPr>
          <p:cNvPr id="35" name="TextBox 34">
            <a:extLst>
              <a:ext uri="{FF2B5EF4-FFF2-40B4-BE49-F238E27FC236}">
                <a16:creationId xmlns:a16="http://schemas.microsoft.com/office/drawing/2014/main" id="{6B7DEE13-70E6-1D44-A78B-8D6843E56893}"/>
              </a:ext>
            </a:extLst>
          </p:cNvPr>
          <p:cNvSpPr txBox="1"/>
          <p:nvPr/>
        </p:nvSpPr>
        <p:spPr>
          <a:xfrm>
            <a:off x="1608753" y="3410694"/>
            <a:ext cx="452529" cy="369332"/>
          </a:xfrm>
          <a:prstGeom prst="rect">
            <a:avLst/>
          </a:prstGeom>
          <a:noFill/>
        </p:spPr>
        <p:txBody>
          <a:bodyPr wrap="square" rtlCol="0">
            <a:spAutoFit/>
          </a:bodyPr>
          <a:lstStyle/>
          <a:p>
            <a:r>
              <a:rPr lang="en-US" dirty="0"/>
              <a:t>-5</a:t>
            </a:r>
          </a:p>
        </p:txBody>
      </p:sp>
      <p:sp>
        <p:nvSpPr>
          <p:cNvPr id="36" name="TextBox 35">
            <a:extLst>
              <a:ext uri="{FF2B5EF4-FFF2-40B4-BE49-F238E27FC236}">
                <a16:creationId xmlns:a16="http://schemas.microsoft.com/office/drawing/2014/main" id="{15909E74-41FC-1845-9E95-D9DB1EA6210D}"/>
              </a:ext>
            </a:extLst>
          </p:cNvPr>
          <p:cNvSpPr txBox="1"/>
          <p:nvPr/>
        </p:nvSpPr>
        <p:spPr>
          <a:xfrm>
            <a:off x="2014813" y="3410694"/>
            <a:ext cx="452529" cy="369332"/>
          </a:xfrm>
          <a:prstGeom prst="rect">
            <a:avLst/>
          </a:prstGeom>
          <a:noFill/>
        </p:spPr>
        <p:txBody>
          <a:bodyPr wrap="square" rtlCol="0">
            <a:spAutoFit/>
          </a:bodyPr>
          <a:lstStyle/>
          <a:p>
            <a:r>
              <a:rPr lang="en-US" dirty="0"/>
              <a:t>-4</a:t>
            </a:r>
          </a:p>
        </p:txBody>
      </p:sp>
      <p:sp>
        <p:nvSpPr>
          <p:cNvPr id="37" name="TextBox 36">
            <a:extLst>
              <a:ext uri="{FF2B5EF4-FFF2-40B4-BE49-F238E27FC236}">
                <a16:creationId xmlns:a16="http://schemas.microsoft.com/office/drawing/2014/main" id="{AD88F4D5-7243-B24C-B7A0-A23A5213D07C}"/>
              </a:ext>
            </a:extLst>
          </p:cNvPr>
          <p:cNvSpPr txBox="1"/>
          <p:nvPr/>
        </p:nvSpPr>
        <p:spPr>
          <a:xfrm>
            <a:off x="2420873" y="3410694"/>
            <a:ext cx="452529" cy="369332"/>
          </a:xfrm>
          <a:prstGeom prst="rect">
            <a:avLst/>
          </a:prstGeom>
          <a:noFill/>
        </p:spPr>
        <p:txBody>
          <a:bodyPr wrap="square" rtlCol="0">
            <a:spAutoFit/>
          </a:bodyPr>
          <a:lstStyle/>
          <a:p>
            <a:r>
              <a:rPr lang="en-US" dirty="0"/>
              <a:t>-3</a:t>
            </a:r>
          </a:p>
        </p:txBody>
      </p:sp>
      <p:sp>
        <p:nvSpPr>
          <p:cNvPr id="38" name="TextBox 37">
            <a:extLst>
              <a:ext uri="{FF2B5EF4-FFF2-40B4-BE49-F238E27FC236}">
                <a16:creationId xmlns:a16="http://schemas.microsoft.com/office/drawing/2014/main" id="{E4F2C2EC-9808-4E41-8404-E48B3F350529}"/>
              </a:ext>
            </a:extLst>
          </p:cNvPr>
          <p:cNvSpPr txBox="1"/>
          <p:nvPr/>
        </p:nvSpPr>
        <p:spPr>
          <a:xfrm>
            <a:off x="2826933" y="3410694"/>
            <a:ext cx="452529" cy="369332"/>
          </a:xfrm>
          <a:prstGeom prst="rect">
            <a:avLst/>
          </a:prstGeom>
          <a:noFill/>
        </p:spPr>
        <p:txBody>
          <a:bodyPr wrap="square" rtlCol="0">
            <a:spAutoFit/>
          </a:bodyPr>
          <a:lstStyle/>
          <a:p>
            <a:r>
              <a:rPr lang="en-US" dirty="0"/>
              <a:t>-2</a:t>
            </a:r>
          </a:p>
        </p:txBody>
      </p:sp>
      <p:sp>
        <p:nvSpPr>
          <p:cNvPr id="39" name="TextBox 38">
            <a:extLst>
              <a:ext uri="{FF2B5EF4-FFF2-40B4-BE49-F238E27FC236}">
                <a16:creationId xmlns:a16="http://schemas.microsoft.com/office/drawing/2014/main" id="{46541051-7D10-5840-9775-12323B1D9338}"/>
              </a:ext>
            </a:extLst>
          </p:cNvPr>
          <p:cNvSpPr txBox="1"/>
          <p:nvPr/>
        </p:nvSpPr>
        <p:spPr>
          <a:xfrm>
            <a:off x="3234694" y="3410694"/>
            <a:ext cx="452529" cy="369332"/>
          </a:xfrm>
          <a:prstGeom prst="rect">
            <a:avLst/>
          </a:prstGeom>
          <a:noFill/>
        </p:spPr>
        <p:txBody>
          <a:bodyPr wrap="square" rtlCol="0">
            <a:spAutoFit/>
          </a:bodyPr>
          <a:lstStyle/>
          <a:p>
            <a:r>
              <a:rPr lang="en-US" dirty="0"/>
              <a:t>-1</a:t>
            </a:r>
          </a:p>
        </p:txBody>
      </p:sp>
      <p:sp>
        <p:nvSpPr>
          <p:cNvPr id="40" name="TextBox 39">
            <a:extLst>
              <a:ext uri="{FF2B5EF4-FFF2-40B4-BE49-F238E27FC236}">
                <a16:creationId xmlns:a16="http://schemas.microsoft.com/office/drawing/2014/main" id="{D2AC8A71-1C55-214C-A52F-574B272719C1}"/>
              </a:ext>
            </a:extLst>
          </p:cNvPr>
          <p:cNvSpPr txBox="1"/>
          <p:nvPr/>
        </p:nvSpPr>
        <p:spPr>
          <a:xfrm>
            <a:off x="3430306" y="5099003"/>
            <a:ext cx="407759" cy="369332"/>
          </a:xfrm>
          <a:prstGeom prst="rect">
            <a:avLst/>
          </a:prstGeom>
          <a:noFill/>
        </p:spPr>
        <p:txBody>
          <a:bodyPr wrap="square" rtlCol="0">
            <a:spAutoFit/>
          </a:bodyPr>
          <a:lstStyle/>
          <a:p>
            <a:r>
              <a:rPr lang="en-US" dirty="0"/>
              <a:t>-5</a:t>
            </a:r>
          </a:p>
        </p:txBody>
      </p:sp>
      <p:sp>
        <p:nvSpPr>
          <p:cNvPr id="41" name="TextBox 40">
            <a:extLst>
              <a:ext uri="{FF2B5EF4-FFF2-40B4-BE49-F238E27FC236}">
                <a16:creationId xmlns:a16="http://schemas.microsoft.com/office/drawing/2014/main" id="{9DB45E70-793C-7B4D-BEFC-31FB3DFF8D22}"/>
              </a:ext>
            </a:extLst>
          </p:cNvPr>
          <p:cNvSpPr txBox="1"/>
          <p:nvPr/>
        </p:nvSpPr>
        <p:spPr>
          <a:xfrm>
            <a:off x="3430304" y="4727574"/>
            <a:ext cx="407761" cy="369332"/>
          </a:xfrm>
          <a:prstGeom prst="rect">
            <a:avLst/>
          </a:prstGeom>
          <a:noFill/>
        </p:spPr>
        <p:txBody>
          <a:bodyPr wrap="square" rtlCol="0">
            <a:spAutoFit/>
          </a:bodyPr>
          <a:lstStyle/>
          <a:p>
            <a:r>
              <a:rPr lang="en-US" dirty="0"/>
              <a:t>-4</a:t>
            </a:r>
          </a:p>
        </p:txBody>
      </p:sp>
      <p:sp>
        <p:nvSpPr>
          <p:cNvPr id="42" name="TextBox 41">
            <a:extLst>
              <a:ext uri="{FF2B5EF4-FFF2-40B4-BE49-F238E27FC236}">
                <a16:creationId xmlns:a16="http://schemas.microsoft.com/office/drawing/2014/main" id="{D68D1A38-FFE3-C54C-8CCB-FD0DD26CDE08}"/>
              </a:ext>
            </a:extLst>
          </p:cNvPr>
          <p:cNvSpPr txBox="1"/>
          <p:nvPr/>
        </p:nvSpPr>
        <p:spPr>
          <a:xfrm>
            <a:off x="3430306" y="4352301"/>
            <a:ext cx="407759" cy="369332"/>
          </a:xfrm>
          <a:prstGeom prst="rect">
            <a:avLst/>
          </a:prstGeom>
          <a:noFill/>
        </p:spPr>
        <p:txBody>
          <a:bodyPr wrap="square" rtlCol="0">
            <a:spAutoFit/>
          </a:bodyPr>
          <a:lstStyle/>
          <a:p>
            <a:r>
              <a:rPr lang="en-US" dirty="0"/>
              <a:t>-3</a:t>
            </a:r>
          </a:p>
        </p:txBody>
      </p:sp>
      <p:sp>
        <p:nvSpPr>
          <p:cNvPr id="43" name="TextBox 42">
            <a:extLst>
              <a:ext uri="{FF2B5EF4-FFF2-40B4-BE49-F238E27FC236}">
                <a16:creationId xmlns:a16="http://schemas.microsoft.com/office/drawing/2014/main" id="{4ACAF5CA-5D6B-6642-834D-BFFA28D280F7}"/>
              </a:ext>
            </a:extLst>
          </p:cNvPr>
          <p:cNvSpPr txBox="1"/>
          <p:nvPr/>
        </p:nvSpPr>
        <p:spPr>
          <a:xfrm>
            <a:off x="3430306" y="3987584"/>
            <a:ext cx="407759" cy="369332"/>
          </a:xfrm>
          <a:prstGeom prst="rect">
            <a:avLst/>
          </a:prstGeom>
          <a:noFill/>
        </p:spPr>
        <p:txBody>
          <a:bodyPr wrap="square" rtlCol="0">
            <a:spAutoFit/>
          </a:bodyPr>
          <a:lstStyle/>
          <a:p>
            <a:r>
              <a:rPr lang="en-US" dirty="0"/>
              <a:t>-2</a:t>
            </a:r>
          </a:p>
        </p:txBody>
      </p:sp>
      <p:sp>
        <p:nvSpPr>
          <p:cNvPr id="44" name="TextBox 43">
            <a:extLst>
              <a:ext uri="{FF2B5EF4-FFF2-40B4-BE49-F238E27FC236}">
                <a16:creationId xmlns:a16="http://schemas.microsoft.com/office/drawing/2014/main" id="{ABCB34E6-1C9B-C140-BBA4-8EC95EA606C2}"/>
              </a:ext>
            </a:extLst>
          </p:cNvPr>
          <p:cNvSpPr txBox="1"/>
          <p:nvPr/>
        </p:nvSpPr>
        <p:spPr>
          <a:xfrm>
            <a:off x="3430306" y="3624964"/>
            <a:ext cx="407759" cy="369332"/>
          </a:xfrm>
          <a:prstGeom prst="rect">
            <a:avLst/>
          </a:prstGeom>
          <a:noFill/>
        </p:spPr>
        <p:txBody>
          <a:bodyPr wrap="square" rtlCol="0">
            <a:spAutoFit/>
          </a:bodyPr>
          <a:lstStyle/>
          <a:p>
            <a:r>
              <a:rPr lang="en-US" dirty="0"/>
              <a:t>-1</a:t>
            </a:r>
          </a:p>
        </p:txBody>
      </p:sp>
      <p:sp>
        <p:nvSpPr>
          <p:cNvPr id="45" name="Rectangle 44">
            <a:extLst>
              <a:ext uri="{FF2B5EF4-FFF2-40B4-BE49-F238E27FC236}">
                <a16:creationId xmlns:a16="http://schemas.microsoft.com/office/drawing/2014/main" id="{6EE430AC-81B5-E548-8596-63AC93F906BE}"/>
              </a:ext>
            </a:extLst>
          </p:cNvPr>
          <p:cNvSpPr/>
          <p:nvPr/>
        </p:nvSpPr>
        <p:spPr>
          <a:xfrm>
            <a:off x="107092" y="90616"/>
            <a:ext cx="11977816" cy="664793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Oval 45">
            <a:extLst>
              <a:ext uri="{FF2B5EF4-FFF2-40B4-BE49-F238E27FC236}">
                <a16:creationId xmlns:a16="http://schemas.microsoft.com/office/drawing/2014/main" id="{D45BCC8E-484F-AA4A-8A1D-3DB91B8B68F8}"/>
              </a:ext>
            </a:extLst>
          </p:cNvPr>
          <p:cNvSpPr/>
          <p:nvPr/>
        </p:nvSpPr>
        <p:spPr>
          <a:xfrm>
            <a:off x="4139295" y="4109263"/>
            <a:ext cx="164891" cy="17154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94206729-0281-874A-AAEB-D094F8FC1CE8}"/>
              </a:ext>
            </a:extLst>
          </p:cNvPr>
          <p:cNvSpPr/>
          <p:nvPr/>
        </p:nvSpPr>
        <p:spPr>
          <a:xfrm>
            <a:off x="5371546" y="4458224"/>
            <a:ext cx="164891" cy="17154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DA9BC242-9484-D045-9488-702112A4CF3D}"/>
              </a:ext>
            </a:extLst>
          </p:cNvPr>
          <p:cNvSpPr/>
          <p:nvPr/>
        </p:nvSpPr>
        <p:spPr>
          <a:xfrm>
            <a:off x="5001958" y="5181210"/>
            <a:ext cx="164891" cy="171549"/>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00D1F62B-4868-FA44-BF44-DAAAA7B4F9B0}"/>
              </a:ext>
            </a:extLst>
          </p:cNvPr>
          <p:cNvSpPr txBox="1"/>
          <p:nvPr/>
        </p:nvSpPr>
        <p:spPr>
          <a:xfrm>
            <a:off x="4071051" y="3807585"/>
            <a:ext cx="317716" cy="369332"/>
          </a:xfrm>
          <a:prstGeom prst="rect">
            <a:avLst/>
          </a:prstGeom>
          <a:noFill/>
        </p:spPr>
        <p:txBody>
          <a:bodyPr wrap="none" rtlCol="0">
            <a:spAutoFit/>
          </a:bodyPr>
          <a:lstStyle/>
          <a:p>
            <a:r>
              <a:rPr lang="en-US" dirty="0"/>
              <a:t>A</a:t>
            </a:r>
          </a:p>
        </p:txBody>
      </p:sp>
      <p:sp>
        <p:nvSpPr>
          <p:cNvPr id="58" name="TextBox 57">
            <a:extLst>
              <a:ext uri="{FF2B5EF4-FFF2-40B4-BE49-F238E27FC236}">
                <a16:creationId xmlns:a16="http://schemas.microsoft.com/office/drawing/2014/main" id="{9F9AE97A-82CB-0B43-9E33-1A436C14B3B1}"/>
              </a:ext>
            </a:extLst>
          </p:cNvPr>
          <p:cNvSpPr txBox="1"/>
          <p:nvPr/>
        </p:nvSpPr>
        <p:spPr>
          <a:xfrm>
            <a:off x="5303354" y="4144355"/>
            <a:ext cx="309700" cy="369332"/>
          </a:xfrm>
          <a:prstGeom prst="rect">
            <a:avLst/>
          </a:prstGeom>
          <a:noFill/>
        </p:spPr>
        <p:txBody>
          <a:bodyPr wrap="none" rtlCol="0">
            <a:spAutoFit/>
          </a:bodyPr>
          <a:lstStyle/>
          <a:p>
            <a:r>
              <a:rPr lang="en-US" dirty="0"/>
              <a:t>B</a:t>
            </a:r>
          </a:p>
        </p:txBody>
      </p:sp>
      <p:sp>
        <p:nvSpPr>
          <p:cNvPr id="59" name="TextBox 58">
            <a:extLst>
              <a:ext uri="{FF2B5EF4-FFF2-40B4-BE49-F238E27FC236}">
                <a16:creationId xmlns:a16="http://schemas.microsoft.com/office/drawing/2014/main" id="{C0E212F0-22B4-D142-BA45-BEF033F927B4}"/>
              </a:ext>
            </a:extLst>
          </p:cNvPr>
          <p:cNvSpPr txBox="1"/>
          <p:nvPr/>
        </p:nvSpPr>
        <p:spPr>
          <a:xfrm>
            <a:off x="4905404" y="4883274"/>
            <a:ext cx="308098" cy="369332"/>
          </a:xfrm>
          <a:prstGeom prst="rect">
            <a:avLst/>
          </a:prstGeom>
          <a:noFill/>
        </p:spPr>
        <p:txBody>
          <a:bodyPr wrap="none" rtlCol="0">
            <a:spAutoFit/>
          </a:bodyPr>
          <a:lstStyle/>
          <a:p>
            <a:r>
              <a:rPr lang="en-US" dirty="0"/>
              <a:t>C</a:t>
            </a:r>
          </a:p>
        </p:txBody>
      </p:sp>
      <p:sp>
        <p:nvSpPr>
          <p:cNvPr id="64" name="TextBox 63">
            <a:extLst>
              <a:ext uri="{FF2B5EF4-FFF2-40B4-BE49-F238E27FC236}">
                <a16:creationId xmlns:a16="http://schemas.microsoft.com/office/drawing/2014/main" id="{24FD952F-FA46-FB48-A5A9-7922D99243E5}"/>
              </a:ext>
            </a:extLst>
          </p:cNvPr>
          <p:cNvSpPr txBox="1"/>
          <p:nvPr/>
        </p:nvSpPr>
        <p:spPr>
          <a:xfrm>
            <a:off x="3998817" y="627126"/>
            <a:ext cx="3720057" cy="369332"/>
          </a:xfrm>
          <a:prstGeom prst="rect">
            <a:avLst/>
          </a:prstGeom>
          <a:noFill/>
        </p:spPr>
        <p:txBody>
          <a:bodyPr wrap="none" rtlCol="0">
            <a:spAutoFit/>
          </a:bodyPr>
          <a:lstStyle/>
          <a:p>
            <a:r>
              <a:rPr lang="en-US" dirty="0"/>
              <a:t>Write the coordinates of points A to C</a:t>
            </a:r>
          </a:p>
        </p:txBody>
      </p:sp>
      <p:sp>
        <p:nvSpPr>
          <p:cNvPr id="65" name="TextBox 64">
            <a:extLst>
              <a:ext uri="{FF2B5EF4-FFF2-40B4-BE49-F238E27FC236}">
                <a16:creationId xmlns:a16="http://schemas.microsoft.com/office/drawing/2014/main" id="{782F6DCF-B5B4-4044-95B9-34FE08A3BA9E}"/>
              </a:ext>
            </a:extLst>
          </p:cNvPr>
          <p:cNvSpPr txBox="1"/>
          <p:nvPr/>
        </p:nvSpPr>
        <p:spPr>
          <a:xfrm>
            <a:off x="8037960" y="2708192"/>
            <a:ext cx="1733167" cy="2031325"/>
          </a:xfrm>
          <a:prstGeom prst="rect">
            <a:avLst/>
          </a:prstGeom>
          <a:noFill/>
        </p:spPr>
        <p:txBody>
          <a:bodyPr wrap="none" rtlCol="0">
            <a:spAutoFit/>
          </a:bodyPr>
          <a:lstStyle/>
          <a:p>
            <a:r>
              <a:rPr lang="en-US" dirty="0"/>
              <a:t>A  (           ,          )</a:t>
            </a:r>
          </a:p>
          <a:p>
            <a:endParaRPr lang="en-US" dirty="0"/>
          </a:p>
          <a:p>
            <a:r>
              <a:rPr lang="en-US" dirty="0"/>
              <a:t>B  (           ,          )</a:t>
            </a:r>
          </a:p>
          <a:p>
            <a:endParaRPr lang="en-US" dirty="0"/>
          </a:p>
          <a:p>
            <a:r>
              <a:rPr lang="en-US" dirty="0"/>
              <a:t>C  (           ,          )</a:t>
            </a:r>
          </a:p>
          <a:p>
            <a:endParaRPr lang="en-US" dirty="0"/>
          </a:p>
          <a:p>
            <a:endParaRPr lang="en-US" dirty="0"/>
          </a:p>
        </p:txBody>
      </p:sp>
      <p:sp>
        <p:nvSpPr>
          <p:cNvPr id="66" name="Rectangle 65">
            <a:extLst>
              <a:ext uri="{FF2B5EF4-FFF2-40B4-BE49-F238E27FC236}">
                <a16:creationId xmlns:a16="http://schemas.microsoft.com/office/drawing/2014/main" id="{FDD261BD-DD7A-5046-AD83-182C384BE9AC}"/>
              </a:ext>
            </a:extLst>
          </p:cNvPr>
          <p:cNvSpPr/>
          <p:nvPr/>
        </p:nvSpPr>
        <p:spPr>
          <a:xfrm>
            <a:off x="8529027" y="2708192"/>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2DBC84F3-E5C5-6149-B77C-C1E3A3518B32}"/>
              </a:ext>
            </a:extLst>
          </p:cNvPr>
          <p:cNvSpPr/>
          <p:nvPr/>
        </p:nvSpPr>
        <p:spPr>
          <a:xfrm>
            <a:off x="9125922" y="2708191"/>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5BA978BF-0626-2C40-8709-0AD9A78FB7B0}"/>
              </a:ext>
            </a:extLst>
          </p:cNvPr>
          <p:cNvSpPr/>
          <p:nvPr/>
        </p:nvSpPr>
        <p:spPr>
          <a:xfrm>
            <a:off x="8529027" y="3255839"/>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81FA8CDD-B3E4-9746-BA0C-F1CF8AC5884F}"/>
              </a:ext>
            </a:extLst>
          </p:cNvPr>
          <p:cNvSpPr/>
          <p:nvPr/>
        </p:nvSpPr>
        <p:spPr>
          <a:xfrm>
            <a:off x="9125922" y="3255838"/>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45CE4778-4C81-294F-A04D-60744F6DB4A0}"/>
              </a:ext>
            </a:extLst>
          </p:cNvPr>
          <p:cNvSpPr/>
          <p:nvPr/>
        </p:nvSpPr>
        <p:spPr>
          <a:xfrm>
            <a:off x="8529027" y="3824227"/>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547AFF03-CD50-5244-B907-DCDFEE8AEFB0}"/>
              </a:ext>
            </a:extLst>
          </p:cNvPr>
          <p:cNvSpPr/>
          <p:nvPr/>
        </p:nvSpPr>
        <p:spPr>
          <a:xfrm>
            <a:off x="9125922" y="3824226"/>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extBox 79">
            <a:extLst>
              <a:ext uri="{FF2B5EF4-FFF2-40B4-BE49-F238E27FC236}">
                <a16:creationId xmlns:a16="http://schemas.microsoft.com/office/drawing/2014/main" id="{36E06ED0-023C-AC44-B79D-C41F6E3DB117}"/>
              </a:ext>
            </a:extLst>
          </p:cNvPr>
          <p:cNvSpPr txBox="1"/>
          <p:nvPr/>
        </p:nvSpPr>
        <p:spPr>
          <a:xfrm>
            <a:off x="6133769" y="3226028"/>
            <a:ext cx="284052" cy="369332"/>
          </a:xfrm>
          <a:prstGeom prst="rect">
            <a:avLst/>
          </a:prstGeom>
          <a:noFill/>
        </p:spPr>
        <p:txBody>
          <a:bodyPr wrap="none" rtlCol="0">
            <a:spAutoFit/>
          </a:bodyPr>
          <a:lstStyle/>
          <a:p>
            <a:r>
              <a:rPr lang="en-US" dirty="0"/>
              <a:t>x</a:t>
            </a:r>
          </a:p>
        </p:txBody>
      </p:sp>
      <p:sp>
        <p:nvSpPr>
          <p:cNvPr id="81" name="TextBox 80">
            <a:extLst>
              <a:ext uri="{FF2B5EF4-FFF2-40B4-BE49-F238E27FC236}">
                <a16:creationId xmlns:a16="http://schemas.microsoft.com/office/drawing/2014/main" id="{53DF012F-F4AB-F74C-8D3B-E087183F9E8F}"/>
              </a:ext>
            </a:extLst>
          </p:cNvPr>
          <p:cNvSpPr txBox="1"/>
          <p:nvPr/>
        </p:nvSpPr>
        <p:spPr>
          <a:xfrm>
            <a:off x="3709955" y="1048568"/>
            <a:ext cx="288862" cy="369332"/>
          </a:xfrm>
          <a:prstGeom prst="rect">
            <a:avLst/>
          </a:prstGeom>
          <a:noFill/>
        </p:spPr>
        <p:txBody>
          <a:bodyPr wrap="none" rtlCol="0">
            <a:spAutoFit/>
          </a:bodyPr>
          <a:lstStyle/>
          <a:p>
            <a:r>
              <a:rPr lang="en-US" dirty="0"/>
              <a:t>y</a:t>
            </a:r>
          </a:p>
        </p:txBody>
      </p:sp>
      <p:pic>
        <p:nvPicPr>
          <p:cNvPr id="12" name="Picture 11">
            <a:extLst>
              <a:ext uri="{FF2B5EF4-FFF2-40B4-BE49-F238E27FC236}">
                <a16:creationId xmlns:a16="http://schemas.microsoft.com/office/drawing/2014/main" id="{A6099BA5-8C55-644A-BA1A-EB9475FC0CD4}"/>
              </a:ext>
            </a:extLst>
          </p:cNvPr>
          <p:cNvPicPr>
            <a:picLocks noChangeAspect="1"/>
          </p:cNvPicPr>
          <p:nvPr/>
        </p:nvPicPr>
        <p:blipFill>
          <a:blip r:embed="rId3"/>
          <a:stretch>
            <a:fillRect/>
          </a:stretch>
        </p:blipFill>
        <p:spPr>
          <a:xfrm>
            <a:off x="10493282" y="5230483"/>
            <a:ext cx="1279654" cy="1290781"/>
          </a:xfrm>
          <a:prstGeom prst="rect">
            <a:avLst/>
          </a:prstGeom>
        </p:spPr>
      </p:pic>
      <p:pic>
        <p:nvPicPr>
          <p:cNvPr id="51" name="Picture 50">
            <a:extLst>
              <a:ext uri="{FF2B5EF4-FFF2-40B4-BE49-F238E27FC236}">
                <a16:creationId xmlns:a16="http://schemas.microsoft.com/office/drawing/2014/main" id="{5408BF08-398B-D54F-A376-5E11D3CC74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2135" y="210889"/>
            <a:ext cx="1021333" cy="1021333"/>
          </a:xfrm>
          <a:prstGeom prst="rect">
            <a:avLst/>
          </a:prstGeom>
        </p:spPr>
      </p:pic>
      <p:pic>
        <p:nvPicPr>
          <p:cNvPr id="48" name="Picture 47">
            <a:extLst>
              <a:ext uri="{FF2B5EF4-FFF2-40B4-BE49-F238E27FC236}">
                <a16:creationId xmlns:a16="http://schemas.microsoft.com/office/drawing/2014/main" id="{A26A81DF-642C-724D-A906-3129D309F9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2087" y="5711759"/>
            <a:ext cx="1254732" cy="931732"/>
          </a:xfrm>
          <a:prstGeom prst="rect">
            <a:avLst/>
          </a:prstGeom>
        </p:spPr>
      </p:pic>
    </p:spTree>
    <p:extLst>
      <p:ext uri="{BB962C8B-B14F-4D97-AF65-F5344CB8AC3E}">
        <p14:creationId xmlns:p14="http://schemas.microsoft.com/office/powerpoint/2010/main" val="3096718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BFFDEF1-BF8D-4A47-A9CF-572323B1F14A}"/>
              </a:ext>
            </a:extLst>
          </p:cNvPr>
          <p:cNvGraphicFramePr>
            <a:graphicFrameLocks noGrp="1"/>
          </p:cNvGraphicFramePr>
          <p:nvPr/>
        </p:nvGraphicFramePr>
        <p:xfrm>
          <a:off x="3838068" y="1585783"/>
          <a:ext cx="2032000" cy="1828800"/>
        </p:xfrm>
        <a:graphic>
          <a:graphicData uri="http://schemas.openxmlformats.org/drawingml/2006/table">
            <a:tbl>
              <a:tblPr firstRow="1" bandRow="1">
                <a:tableStyleId>{5940675A-B579-460E-94D1-54222C63F5DA}</a:tableStyleId>
              </a:tblPr>
              <a:tblGrid>
                <a:gridCol w="406400">
                  <a:extLst>
                    <a:ext uri="{9D8B030D-6E8A-4147-A177-3AD203B41FA5}">
                      <a16:colId xmlns:a16="http://schemas.microsoft.com/office/drawing/2014/main" val="2007751506"/>
                    </a:ext>
                  </a:extLst>
                </a:gridCol>
                <a:gridCol w="406400">
                  <a:extLst>
                    <a:ext uri="{9D8B030D-6E8A-4147-A177-3AD203B41FA5}">
                      <a16:colId xmlns:a16="http://schemas.microsoft.com/office/drawing/2014/main" val="415799615"/>
                    </a:ext>
                  </a:extLst>
                </a:gridCol>
                <a:gridCol w="406400">
                  <a:extLst>
                    <a:ext uri="{9D8B030D-6E8A-4147-A177-3AD203B41FA5}">
                      <a16:colId xmlns:a16="http://schemas.microsoft.com/office/drawing/2014/main" val="2803960077"/>
                    </a:ext>
                  </a:extLst>
                </a:gridCol>
                <a:gridCol w="406400">
                  <a:extLst>
                    <a:ext uri="{9D8B030D-6E8A-4147-A177-3AD203B41FA5}">
                      <a16:colId xmlns:a16="http://schemas.microsoft.com/office/drawing/2014/main" val="1188793447"/>
                    </a:ext>
                  </a:extLst>
                </a:gridCol>
                <a:gridCol w="406400">
                  <a:extLst>
                    <a:ext uri="{9D8B030D-6E8A-4147-A177-3AD203B41FA5}">
                      <a16:colId xmlns:a16="http://schemas.microsoft.com/office/drawing/2014/main" val="3242040971"/>
                    </a:ext>
                  </a:extLst>
                </a:gridCol>
              </a:tblGrid>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879729362"/>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38383704"/>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580502767"/>
                  </a:ext>
                </a:extLst>
              </a:tr>
              <a:tr h="264160">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874277066"/>
                  </a:ext>
                </a:extLst>
              </a:tr>
              <a:tr h="0">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369902834"/>
                  </a:ext>
                </a:extLst>
              </a:tr>
            </a:tbl>
          </a:graphicData>
        </a:graphic>
      </p:graphicFrame>
      <p:graphicFrame>
        <p:nvGraphicFramePr>
          <p:cNvPr id="30" name="Table 29">
            <a:extLst>
              <a:ext uri="{FF2B5EF4-FFF2-40B4-BE49-F238E27FC236}">
                <a16:creationId xmlns:a16="http://schemas.microsoft.com/office/drawing/2014/main" id="{05A9CC15-2E60-AF46-AC60-D8DFAD3084E3}"/>
              </a:ext>
            </a:extLst>
          </p:cNvPr>
          <p:cNvGraphicFramePr>
            <a:graphicFrameLocks noGrp="1"/>
          </p:cNvGraphicFramePr>
          <p:nvPr/>
        </p:nvGraphicFramePr>
        <p:xfrm>
          <a:off x="1806067" y="1593948"/>
          <a:ext cx="2032000" cy="1828800"/>
        </p:xfrm>
        <a:graphic>
          <a:graphicData uri="http://schemas.openxmlformats.org/drawingml/2006/table">
            <a:tbl>
              <a:tblPr firstRow="1" bandRow="1">
                <a:tableStyleId>{5940675A-B579-460E-94D1-54222C63F5DA}</a:tableStyleId>
              </a:tblPr>
              <a:tblGrid>
                <a:gridCol w="406400">
                  <a:extLst>
                    <a:ext uri="{9D8B030D-6E8A-4147-A177-3AD203B41FA5}">
                      <a16:colId xmlns:a16="http://schemas.microsoft.com/office/drawing/2014/main" val="2007751506"/>
                    </a:ext>
                  </a:extLst>
                </a:gridCol>
                <a:gridCol w="406400">
                  <a:extLst>
                    <a:ext uri="{9D8B030D-6E8A-4147-A177-3AD203B41FA5}">
                      <a16:colId xmlns:a16="http://schemas.microsoft.com/office/drawing/2014/main" val="415799615"/>
                    </a:ext>
                  </a:extLst>
                </a:gridCol>
                <a:gridCol w="406400">
                  <a:extLst>
                    <a:ext uri="{9D8B030D-6E8A-4147-A177-3AD203B41FA5}">
                      <a16:colId xmlns:a16="http://schemas.microsoft.com/office/drawing/2014/main" val="2803960077"/>
                    </a:ext>
                  </a:extLst>
                </a:gridCol>
                <a:gridCol w="406400">
                  <a:extLst>
                    <a:ext uri="{9D8B030D-6E8A-4147-A177-3AD203B41FA5}">
                      <a16:colId xmlns:a16="http://schemas.microsoft.com/office/drawing/2014/main" val="1188793447"/>
                    </a:ext>
                  </a:extLst>
                </a:gridCol>
                <a:gridCol w="406400">
                  <a:extLst>
                    <a:ext uri="{9D8B030D-6E8A-4147-A177-3AD203B41FA5}">
                      <a16:colId xmlns:a16="http://schemas.microsoft.com/office/drawing/2014/main" val="3242040971"/>
                    </a:ext>
                  </a:extLst>
                </a:gridCol>
              </a:tblGrid>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879729362"/>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38383704"/>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580502767"/>
                  </a:ext>
                </a:extLst>
              </a:tr>
              <a:tr h="264160">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874277066"/>
                  </a:ext>
                </a:extLst>
              </a:tr>
              <a:tr h="0">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369902834"/>
                  </a:ext>
                </a:extLst>
              </a:tr>
            </a:tbl>
          </a:graphicData>
        </a:graphic>
      </p:graphicFrame>
      <p:graphicFrame>
        <p:nvGraphicFramePr>
          <p:cNvPr id="31" name="Table 30">
            <a:extLst>
              <a:ext uri="{FF2B5EF4-FFF2-40B4-BE49-F238E27FC236}">
                <a16:creationId xmlns:a16="http://schemas.microsoft.com/office/drawing/2014/main" id="{1B223B66-CFDD-504E-8FE3-D8C62A1D2AFD}"/>
              </a:ext>
            </a:extLst>
          </p:cNvPr>
          <p:cNvGraphicFramePr>
            <a:graphicFrameLocks noGrp="1"/>
          </p:cNvGraphicFramePr>
          <p:nvPr/>
        </p:nvGraphicFramePr>
        <p:xfrm>
          <a:off x="3838067" y="3442967"/>
          <a:ext cx="2032000" cy="1828800"/>
        </p:xfrm>
        <a:graphic>
          <a:graphicData uri="http://schemas.openxmlformats.org/drawingml/2006/table">
            <a:tbl>
              <a:tblPr firstRow="1" bandRow="1">
                <a:tableStyleId>{5940675A-B579-460E-94D1-54222C63F5DA}</a:tableStyleId>
              </a:tblPr>
              <a:tblGrid>
                <a:gridCol w="406400">
                  <a:extLst>
                    <a:ext uri="{9D8B030D-6E8A-4147-A177-3AD203B41FA5}">
                      <a16:colId xmlns:a16="http://schemas.microsoft.com/office/drawing/2014/main" val="2007751506"/>
                    </a:ext>
                  </a:extLst>
                </a:gridCol>
                <a:gridCol w="406400">
                  <a:extLst>
                    <a:ext uri="{9D8B030D-6E8A-4147-A177-3AD203B41FA5}">
                      <a16:colId xmlns:a16="http://schemas.microsoft.com/office/drawing/2014/main" val="415799615"/>
                    </a:ext>
                  </a:extLst>
                </a:gridCol>
                <a:gridCol w="406400">
                  <a:extLst>
                    <a:ext uri="{9D8B030D-6E8A-4147-A177-3AD203B41FA5}">
                      <a16:colId xmlns:a16="http://schemas.microsoft.com/office/drawing/2014/main" val="2803960077"/>
                    </a:ext>
                  </a:extLst>
                </a:gridCol>
                <a:gridCol w="406400">
                  <a:extLst>
                    <a:ext uri="{9D8B030D-6E8A-4147-A177-3AD203B41FA5}">
                      <a16:colId xmlns:a16="http://schemas.microsoft.com/office/drawing/2014/main" val="1188793447"/>
                    </a:ext>
                  </a:extLst>
                </a:gridCol>
                <a:gridCol w="406400">
                  <a:extLst>
                    <a:ext uri="{9D8B030D-6E8A-4147-A177-3AD203B41FA5}">
                      <a16:colId xmlns:a16="http://schemas.microsoft.com/office/drawing/2014/main" val="3242040971"/>
                    </a:ext>
                  </a:extLst>
                </a:gridCol>
              </a:tblGrid>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879729362"/>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38383704"/>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580502767"/>
                  </a:ext>
                </a:extLst>
              </a:tr>
              <a:tr h="264160">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874277066"/>
                  </a:ext>
                </a:extLst>
              </a:tr>
              <a:tr h="0">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369902834"/>
                  </a:ext>
                </a:extLst>
              </a:tr>
            </a:tbl>
          </a:graphicData>
        </a:graphic>
      </p:graphicFrame>
      <p:graphicFrame>
        <p:nvGraphicFramePr>
          <p:cNvPr id="32" name="Table 31">
            <a:extLst>
              <a:ext uri="{FF2B5EF4-FFF2-40B4-BE49-F238E27FC236}">
                <a16:creationId xmlns:a16="http://schemas.microsoft.com/office/drawing/2014/main" id="{D469DDC4-8074-284B-875D-C524E9B17DC9}"/>
              </a:ext>
            </a:extLst>
          </p:cNvPr>
          <p:cNvGraphicFramePr>
            <a:graphicFrameLocks noGrp="1"/>
          </p:cNvGraphicFramePr>
          <p:nvPr/>
        </p:nvGraphicFramePr>
        <p:xfrm>
          <a:off x="1806067" y="3439078"/>
          <a:ext cx="2032000" cy="1828800"/>
        </p:xfrm>
        <a:graphic>
          <a:graphicData uri="http://schemas.openxmlformats.org/drawingml/2006/table">
            <a:tbl>
              <a:tblPr firstRow="1" bandRow="1">
                <a:tableStyleId>{5940675A-B579-460E-94D1-54222C63F5DA}</a:tableStyleId>
              </a:tblPr>
              <a:tblGrid>
                <a:gridCol w="406400">
                  <a:extLst>
                    <a:ext uri="{9D8B030D-6E8A-4147-A177-3AD203B41FA5}">
                      <a16:colId xmlns:a16="http://schemas.microsoft.com/office/drawing/2014/main" val="2007751506"/>
                    </a:ext>
                  </a:extLst>
                </a:gridCol>
                <a:gridCol w="406400">
                  <a:extLst>
                    <a:ext uri="{9D8B030D-6E8A-4147-A177-3AD203B41FA5}">
                      <a16:colId xmlns:a16="http://schemas.microsoft.com/office/drawing/2014/main" val="415799615"/>
                    </a:ext>
                  </a:extLst>
                </a:gridCol>
                <a:gridCol w="406400">
                  <a:extLst>
                    <a:ext uri="{9D8B030D-6E8A-4147-A177-3AD203B41FA5}">
                      <a16:colId xmlns:a16="http://schemas.microsoft.com/office/drawing/2014/main" val="2803960077"/>
                    </a:ext>
                  </a:extLst>
                </a:gridCol>
                <a:gridCol w="406400">
                  <a:extLst>
                    <a:ext uri="{9D8B030D-6E8A-4147-A177-3AD203B41FA5}">
                      <a16:colId xmlns:a16="http://schemas.microsoft.com/office/drawing/2014/main" val="1188793447"/>
                    </a:ext>
                  </a:extLst>
                </a:gridCol>
                <a:gridCol w="406400">
                  <a:extLst>
                    <a:ext uri="{9D8B030D-6E8A-4147-A177-3AD203B41FA5}">
                      <a16:colId xmlns:a16="http://schemas.microsoft.com/office/drawing/2014/main" val="3242040971"/>
                    </a:ext>
                  </a:extLst>
                </a:gridCol>
              </a:tblGrid>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879729362"/>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38383704"/>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580502767"/>
                  </a:ext>
                </a:extLst>
              </a:tr>
              <a:tr h="264160">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874277066"/>
                  </a:ext>
                </a:extLst>
              </a:tr>
              <a:tr h="0">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369902834"/>
                  </a:ext>
                </a:extLst>
              </a:tr>
            </a:tbl>
          </a:graphicData>
        </a:graphic>
      </p:graphicFrame>
      <p:cxnSp>
        <p:nvCxnSpPr>
          <p:cNvPr id="3" name="Straight Connector 2">
            <a:extLst>
              <a:ext uri="{FF2B5EF4-FFF2-40B4-BE49-F238E27FC236}">
                <a16:creationId xmlns:a16="http://schemas.microsoft.com/office/drawing/2014/main" id="{07997C3A-7D60-A84F-8E48-BB2409AE3671}"/>
              </a:ext>
            </a:extLst>
          </p:cNvPr>
          <p:cNvCxnSpPr>
            <a:cxnSpLocks/>
          </p:cNvCxnSpPr>
          <p:nvPr/>
        </p:nvCxnSpPr>
        <p:spPr>
          <a:xfrm>
            <a:off x="3838068" y="1440977"/>
            <a:ext cx="0" cy="3964061"/>
          </a:xfrm>
          <a:prstGeom prst="line">
            <a:avLst/>
          </a:prstGeom>
          <a:ln w="28575"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4" name="Straight Connector 3">
            <a:extLst>
              <a:ext uri="{FF2B5EF4-FFF2-40B4-BE49-F238E27FC236}">
                <a16:creationId xmlns:a16="http://schemas.microsoft.com/office/drawing/2014/main" id="{455AB626-6FD2-D949-9501-7FDBE7181EDB}"/>
              </a:ext>
            </a:extLst>
          </p:cNvPr>
          <p:cNvCxnSpPr>
            <a:cxnSpLocks/>
          </p:cNvCxnSpPr>
          <p:nvPr/>
        </p:nvCxnSpPr>
        <p:spPr>
          <a:xfrm flipH="1" flipV="1">
            <a:off x="1600200" y="3423179"/>
            <a:ext cx="4495800" cy="2410"/>
          </a:xfrm>
          <a:prstGeom prst="line">
            <a:avLst/>
          </a:prstGeom>
          <a:ln w="19050"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5" name="TextBox 4">
            <a:extLst>
              <a:ext uri="{FF2B5EF4-FFF2-40B4-BE49-F238E27FC236}">
                <a16:creationId xmlns:a16="http://schemas.microsoft.com/office/drawing/2014/main" id="{C2849DAD-1E09-844E-B9DB-37E20F54544E}"/>
              </a:ext>
            </a:extLst>
          </p:cNvPr>
          <p:cNvSpPr txBox="1"/>
          <p:nvPr/>
        </p:nvSpPr>
        <p:spPr>
          <a:xfrm>
            <a:off x="3536381" y="3366676"/>
            <a:ext cx="301686" cy="369332"/>
          </a:xfrm>
          <a:prstGeom prst="rect">
            <a:avLst/>
          </a:prstGeom>
          <a:noFill/>
        </p:spPr>
        <p:txBody>
          <a:bodyPr wrap="square" rtlCol="0">
            <a:spAutoFit/>
          </a:bodyPr>
          <a:lstStyle/>
          <a:p>
            <a:r>
              <a:rPr lang="en-US" dirty="0"/>
              <a:t>0</a:t>
            </a:r>
          </a:p>
        </p:txBody>
      </p:sp>
      <p:sp>
        <p:nvSpPr>
          <p:cNvPr id="6" name="TextBox 5">
            <a:extLst>
              <a:ext uri="{FF2B5EF4-FFF2-40B4-BE49-F238E27FC236}">
                <a16:creationId xmlns:a16="http://schemas.microsoft.com/office/drawing/2014/main" id="{CF4BB07D-793C-1745-9689-FA4EDF5BC122}"/>
              </a:ext>
            </a:extLst>
          </p:cNvPr>
          <p:cNvSpPr txBox="1"/>
          <p:nvPr/>
        </p:nvSpPr>
        <p:spPr>
          <a:xfrm>
            <a:off x="4093284" y="3456314"/>
            <a:ext cx="301686" cy="369332"/>
          </a:xfrm>
          <a:prstGeom prst="rect">
            <a:avLst/>
          </a:prstGeom>
          <a:noFill/>
        </p:spPr>
        <p:txBody>
          <a:bodyPr wrap="square" rtlCol="0">
            <a:spAutoFit/>
          </a:bodyPr>
          <a:lstStyle/>
          <a:p>
            <a:r>
              <a:rPr lang="en-US" dirty="0"/>
              <a:t>1</a:t>
            </a:r>
          </a:p>
        </p:txBody>
      </p:sp>
      <p:sp>
        <p:nvSpPr>
          <p:cNvPr id="7" name="TextBox 6">
            <a:extLst>
              <a:ext uri="{FF2B5EF4-FFF2-40B4-BE49-F238E27FC236}">
                <a16:creationId xmlns:a16="http://schemas.microsoft.com/office/drawing/2014/main" id="{D81FE0C1-4C17-4346-8687-BA2704A2A11D}"/>
              </a:ext>
            </a:extLst>
          </p:cNvPr>
          <p:cNvSpPr txBox="1"/>
          <p:nvPr/>
        </p:nvSpPr>
        <p:spPr>
          <a:xfrm>
            <a:off x="3536381" y="2876916"/>
            <a:ext cx="301686" cy="369332"/>
          </a:xfrm>
          <a:prstGeom prst="rect">
            <a:avLst/>
          </a:prstGeom>
          <a:noFill/>
        </p:spPr>
        <p:txBody>
          <a:bodyPr wrap="square" rtlCol="0">
            <a:spAutoFit/>
          </a:bodyPr>
          <a:lstStyle/>
          <a:p>
            <a:r>
              <a:rPr lang="en-US" dirty="0"/>
              <a:t>1</a:t>
            </a:r>
          </a:p>
        </p:txBody>
      </p:sp>
      <p:sp>
        <p:nvSpPr>
          <p:cNvPr id="8" name="TextBox 7">
            <a:extLst>
              <a:ext uri="{FF2B5EF4-FFF2-40B4-BE49-F238E27FC236}">
                <a16:creationId xmlns:a16="http://schemas.microsoft.com/office/drawing/2014/main" id="{2F9B86C8-3B53-AB42-BA2A-EC9E8BF455EC}"/>
              </a:ext>
            </a:extLst>
          </p:cNvPr>
          <p:cNvSpPr txBox="1"/>
          <p:nvPr/>
        </p:nvSpPr>
        <p:spPr>
          <a:xfrm>
            <a:off x="3536381" y="2505487"/>
            <a:ext cx="301686" cy="369332"/>
          </a:xfrm>
          <a:prstGeom prst="rect">
            <a:avLst/>
          </a:prstGeom>
          <a:noFill/>
        </p:spPr>
        <p:txBody>
          <a:bodyPr wrap="square" rtlCol="0">
            <a:spAutoFit/>
          </a:bodyPr>
          <a:lstStyle/>
          <a:p>
            <a:r>
              <a:rPr lang="en-US" dirty="0"/>
              <a:t>2</a:t>
            </a:r>
          </a:p>
        </p:txBody>
      </p:sp>
      <p:sp>
        <p:nvSpPr>
          <p:cNvPr id="9" name="TextBox 8">
            <a:extLst>
              <a:ext uri="{FF2B5EF4-FFF2-40B4-BE49-F238E27FC236}">
                <a16:creationId xmlns:a16="http://schemas.microsoft.com/office/drawing/2014/main" id="{3430CF21-F7B0-1148-8D5E-E725EB6FCFF8}"/>
              </a:ext>
            </a:extLst>
          </p:cNvPr>
          <p:cNvSpPr txBox="1"/>
          <p:nvPr/>
        </p:nvSpPr>
        <p:spPr>
          <a:xfrm>
            <a:off x="3536381" y="2130214"/>
            <a:ext cx="301686" cy="369332"/>
          </a:xfrm>
          <a:prstGeom prst="rect">
            <a:avLst/>
          </a:prstGeom>
          <a:noFill/>
        </p:spPr>
        <p:txBody>
          <a:bodyPr wrap="square" rtlCol="0">
            <a:spAutoFit/>
          </a:bodyPr>
          <a:lstStyle/>
          <a:p>
            <a:r>
              <a:rPr lang="en-US" dirty="0"/>
              <a:t>3</a:t>
            </a:r>
          </a:p>
        </p:txBody>
      </p:sp>
      <p:sp>
        <p:nvSpPr>
          <p:cNvPr id="10" name="TextBox 9">
            <a:extLst>
              <a:ext uri="{FF2B5EF4-FFF2-40B4-BE49-F238E27FC236}">
                <a16:creationId xmlns:a16="http://schemas.microsoft.com/office/drawing/2014/main" id="{EAB5164D-C9C9-414D-85ED-BA057BA2FC25}"/>
              </a:ext>
            </a:extLst>
          </p:cNvPr>
          <p:cNvSpPr txBox="1"/>
          <p:nvPr/>
        </p:nvSpPr>
        <p:spPr>
          <a:xfrm>
            <a:off x="3536381" y="1765497"/>
            <a:ext cx="301686" cy="369332"/>
          </a:xfrm>
          <a:prstGeom prst="rect">
            <a:avLst/>
          </a:prstGeom>
          <a:noFill/>
        </p:spPr>
        <p:txBody>
          <a:bodyPr wrap="square" rtlCol="0">
            <a:spAutoFit/>
          </a:bodyPr>
          <a:lstStyle/>
          <a:p>
            <a:r>
              <a:rPr lang="en-US" dirty="0"/>
              <a:t>4</a:t>
            </a:r>
          </a:p>
        </p:txBody>
      </p:sp>
      <p:sp>
        <p:nvSpPr>
          <p:cNvPr id="11" name="TextBox 10">
            <a:extLst>
              <a:ext uri="{FF2B5EF4-FFF2-40B4-BE49-F238E27FC236}">
                <a16:creationId xmlns:a16="http://schemas.microsoft.com/office/drawing/2014/main" id="{6BECD641-9A09-4942-8061-BFC972FE184C}"/>
              </a:ext>
            </a:extLst>
          </p:cNvPr>
          <p:cNvSpPr txBox="1"/>
          <p:nvPr/>
        </p:nvSpPr>
        <p:spPr>
          <a:xfrm>
            <a:off x="3536381" y="1402877"/>
            <a:ext cx="301686" cy="369332"/>
          </a:xfrm>
          <a:prstGeom prst="rect">
            <a:avLst/>
          </a:prstGeom>
          <a:noFill/>
        </p:spPr>
        <p:txBody>
          <a:bodyPr wrap="square" rtlCol="0">
            <a:spAutoFit/>
          </a:bodyPr>
          <a:lstStyle/>
          <a:p>
            <a:r>
              <a:rPr lang="en-US" dirty="0"/>
              <a:t>5</a:t>
            </a:r>
          </a:p>
        </p:txBody>
      </p:sp>
      <p:sp>
        <p:nvSpPr>
          <p:cNvPr id="17" name="TextBox 16">
            <a:extLst>
              <a:ext uri="{FF2B5EF4-FFF2-40B4-BE49-F238E27FC236}">
                <a16:creationId xmlns:a16="http://schemas.microsoft.com/office/drawing/2014/main" id="{38CFA6B7-4E46-2344-855C-84E6769CF4FB}"/>
              </a:ext>
            </a:extLst>
          </p:cNvPr>
          <p:cNvSpPr txBox="1"/>
          <p:nvPr/>
        </p:nvSpPr>
        <p:spPr>
          <a:xfrm>
            <a:off x="4499344" y="3456314"/>
            <a:ext cx="301686" cy="369332"/>
          </a:xfrm>
          <a:prstGeom prst="rect">
            <a:avLst/>
          </a:prstGeom>
          <a:noFill/>
        </p:spPr>
        <p:txBody>
          <a:bodyPr wrap="square" rtlCol="0">
            <a:spAutoFit/>
          </a:bodyPr>
          <a:lstStyle/>
          <a:p>
            <a:r>
              <a:rPr lang="en-US" dirty="0"/>
              <a:t>2</a:t>
            </a:r>
          </a:p>
        </p:txBody>
      </p:sp>
      <p:sp>
        <p:nvSpPr>
          <p:cNvPr id="18" name="TextBox 17">
            <a:extLst>
              <a:ext uri="{FF2B5EF4-FFF2-40B4-BE49-F238E27FC236}">
                <a16:creationId xmlns:a16="http://schemas.microsoft.com/office/drawing/2014/main" id="{994C9183-27FA-344A-AD9D-AA7F4FA09F67}"/>
              </a:ext>
            </a:extLst>
          </p:cNvPr>
          <p:cNvSpPr txBox="1"/>
          <p:nvPr/>
        </p:nvSpPr>
        <p:spPr>
          <a:xfrm>
            <a:off x="4905404" y="3456314"/>
            <a:ext cx="301686" cy="369332"/>
          </a:xfrm>
          <a:prstGeom prst="rect">
            <a:avLst/>
          </a:prstGeom>
          <a:noFill/>
        </p:spPr>
        <p:txBody>
          <a:bodyPr wrap="square" rtlCol="0">
            <a:spAutoFit/>
          </a:bodyPr>
          <a:lstStyle/>
          <a:p>
            <a:r>
              <a:rPr lang="en-US" dirty="0"/>
              <a:t>3</a:t>
            </a:r>
          </a:p>
        </p:txBody>
      </p:sp>
      <p:sp>
        <p:nvSpPr>
          <p:cNvPr id="19" name="TextBox 18">
            <a:extLst>
              <a:ext uri="{FF2B5EF4-FFF2-40B4-BE49-F238E27FC236}">
                <a16:creationId xmlns:a16="http://schemas.microsoft.com/office/drawing/2014/main" id="{BAD21602-FDB4-6C40-8F62-B4A21C25D263}"/>
              </a:ext>
            </a:extLst>
          </p:cNvPr>
          <p:cNvSpPr txBox="1"/>
          <p:nvPr/>
        </p:nvSpPr>
        <p:spPr>
          <a:xfrm>
            <a:off x="5311464" y="3456314"/>
            <a:ext cx="301686" cy="369332"/>
          </a:xfrm>
          <a:prstGeom prst="rect">
            <a:avLst/>
          </a:prstGeom>
          <a:noFill/>
        </p:spPr>
        <p:txBody>
          <a:bodyPr wrap="square" rtlCol="0">
            <a:spAutoFit/>
          </a:bodyPr>
          <a:lstStyle/>
          <a:p>
            <a:r>
              <a:rPr lang="en-US" dirty="0"/>
              <a:t>4</a:t>
            </a:r>
          </a:p>
        </p:txBody>
      </p:sp>
      <p:sp>
        <p:nvSpPr>
          <p:cNvPr id="20" name="TextBox 19">
            <a:extLst>
              <a:ext uri="{FF2B5EF4-FFF2-40B4-BE49-F238E27FC236}">
                <a16:creationId xmlns:a16="http://schemas.microsoft.com/office/drawing/2014/main" id="{182BE241-27D1-094D-9B5D-A75B87216A33}"/>
              </a:ext>
            </a:extLst>
          </p:cNvPr>
          <p:cNvSpPr txBox="1"/>
          <p:nvPr/>
        </p:nvSpPr>
        <p:spPr>
          <a:xfrm>
            <a:off x="5719225" y="3456314"/>
            <a:ext cx="301686" cy="369332"/>
          </a:xfrm>
          <a:prstGeom prst="rect">
            <a:avLst/>
          </a:prstGeom>
          <a:noFill/>
        </p:spPr>
        <p:txBody>
          <a:bodyPr wrap="square" rtlCol="0">
            <a:spAutoFit/>
          </a:bodyPr>
          <a:lstStyle/>
          <a:p>
            <a:r>
              <a:rPr lang="en-US" dirty="0"/>
              <a:t>5</a:t>
            </a:r>
          </a:p>
        </p:txBody>
      </p:sp>
      <p:sp>
        <p:nvSpPr>
          <p:cNvPr id="35" name="TextBox 34">
            <a:extLst>
              <a:ext uri="{FF2B5EF4-FFF2-40B4-BE49-F238E27FC236}">
                <a16:creationId xmlns:a16="http://schemas.microsoft.com/office/drawing/2014/main" id="{6B7DEE13-70E6-1D44-A78B-8D6843E56893}"/>
              </a:ext>
            </a:extLst>
          </p:cNvPr>
          <p:cNvSpPr txBox="1"/>
          <p:nvPr/>
        </p:nvSpPr>
        <p:spPr>
          <a:xfrm>
            <a:off x="1608753" y="3410694"/>
            <a:ext cx="452529" cy="369332"/>
          </a:xfrm>
          <a:prstGeom prst="rect">
            <a:avLst/>
          </a:prstGeom>
          <a:noFill/>
        </p:spPr>
        <p:txBody>
          <a:bodyPr wrap="square" rtlCol="0">
            <a:spAutoFit/>
          </a:bodyPr>
          <a:lstStyle/>
          <a:p>
            <a:r>
              <a:rPr lang="en-US" dirty="0"/>
              <a:t>-5</a:t>
            </a:r>
          </a:p>
        </p:txBody>
      </p:sp>
      <p:sp>
        <p:nvSpPr>
          <p:cNvPr id="36" name="TextBox 35">
            <a:extLst>
              <a:ext uri="{FF2B5EF4-FFF2-40B4-BE49-F238E27FC236}">
                <a16:creationId xmlns:a16="http://schemas.microsoft.com/office/drawing/2014/main" id="{15909E74-41FC-1845-9E95-D9DB1EA6210D}"/>
              </a:ext>
            </a:extLst>
          </p:cNvPr>
          <p:cNvSpPr txBox="1"/>
          <p:nvPr/>
        </p:nvSpPr>
        <p:spPr>
          <a:xfrm>
            <a:off x="2014813" y="3410694"/>
            <a:ext cx="452529" cy="369332"/>
          </a:xfrm>
          <a:prstGeom prst="rect">
            <a:avLst/>
          </a:prstGeom>
          <a:noFill/>
        </p:spPr>
        <p:txBody>
          <a:bodyPr wrap="square" rtlCol="0">
            <a:spAutoFit/>
          </a:bodyPr>
          <a:lstStyle/>
          <a:p>
            <a:r>
              <a:rPr lang="en-US" dirty="0"/>
              <a:t>-4</a:t>
            </a:r>
          </a:p>
        </p:txBody>
      </p:sp>
      <p:sp>
        <p:nvSpPr>
          <p:cNvPr id="37" name="TextBox 36">
            <a:extLst>
              <a:ext uri="{FF2B5EF4-FFF2-40B4-BE49-F238E27FC236}">
                <a16:creationId xmlns:a16="http://schemas.microsoft.com/office/drawing/2014/main" id="{AD88F4D5-7243-B24C-B7A0-A23A5213D07C}"/>
              </a:ext>
            </a:extLst>
          </p:cNvPr>
          <p:cNvSpPr txBox="1"/>
          <p:nvPr/>
        </p:nvSpPr>
        <p:spPr>
          <a:xfrm>
            <a:off x="2420873" y="3410694"/>
            <a:ext cx="452529" cy="369332"/>
          </a:xfrm>
          <a:prstGeom prst="rect">
            <a:avLst/>
          </a:prstGeom>
          <a:noFill/>
        </p:spPr>
        <p:txBody>
          <a:bodyPr wrap="square" rtlCol="0">
            <a:spAutoFit/>
          </a:bodyPr>
          <a:lstStyle/>
          <a:p>
            <a:r>
              <a:rPr lang="en-US" dirty="0"/>
              <a:t>-3</a:t>
            </a:r>
          </a:p>
        </p:txBody>
      </p:sp>
      <p:sp>
        <p:nvSpPr>
          <p:cNvPr id="38" name="TextBox 37">
            <a:extLst>
              <a:ext uri="{FF2B5EF4-FFF2-40B4-BE49-F238E27FC236}">
                <a16:creationId xmlns:a16="http://schemas.microsoft.com/office/drawing/2014/main" id="{E4F2C2EC-9808-4E41-8404-E48B3F350529}"/>
              </a:ext>
            </a:extLst>
          </p:cNvPr>
          <p:cNvSpPr txBox="1"/>
          <p:nvPr/>
        </p:nvSpPr>
        <p:spPr>
          <a:xfrm>
            <a:off x="2826933" y="3410694"/>
            <a:ext cx="452529" cy="369332"/>
          </a:xfrm>
          <a:prstGeom prst="rect">
            <a:avLst/>
          </a:prstGeom>
          <a:noFill/>
        </p:spPr>
        <p:txBody>
          <a:bodyPr wrap="square" rtlCol="0">
            <a:spAutoFit/>
          </a:bodyPr>
          <a:lstStyle/>
          <a:p>
            <a:r>
              <a:rPr lang="en-US" dirty="0"/>
              <a:t>-2</a:t>
            </a:r>
          </a:p>
        </p:txBody>
      </p:sp>
      <p:sp>
        <p:nvSpPr>
          <p:cNvPr id="39" name="TextBox 38">
            <a:extLst>
              <a:ext uri="{FF2B5EF4-FFF2-40B4-BE49-F238E27FC236}">
                <a16:creationId xmlns:a16="http://schemas.microsoft.com/office/drawing/2014/main" id="{46541051-7D10-5840-9775-12323B1D9338}"/>
              </a:ext>
            </a:extLst>
          </p:cNvPr>
          <p:cNvSpPr txBox="1"/>
          <p:nvPr/>
        </p:nvSpPr>
        <p:spPr>
          <a:xfrm>
            <a:off x="3234694" y="3410694"/>
            <a:ext cx="452529" cy="369332"/>
          </a:xfrm>
          <a:prstGeom prst="rect">
            <a:avLst/>
          </a:prstGeom>
          <a:noFill/>
        </p:spPr>
        <p:txBody>
          <a:bodyPr wrap="square" rtlCol="0">
            <a:spAutoFit/>
          </a:bodyPr>
          <a:lstStyle/>
          <a:p>
            <a:r>
              <a:rPr lang="en-US" dirty="0"/>
              <a:t>-1</a:t>
            </a:r>
          </a:p>
        </p:txBody>
      </p:sp>
      <p:sp>
        <p:nvSpPr>
          <p:cNvPr id="40" name="TextBox 39">
            <a:extLst>
              <a:ext uri="{FF2B5EF4-FFF2-40B4-BE49-F238E27FC236}">
                <a16:creationId xmlns:a16="http://schemas.microsoft.com/office/drawing/2014/main" id="{D2AC8A71-1C55-214C-A52F-574B272719C1}"/>
              </a:ext>
            </a:extLst>
          </p:cNvPr>
          <p:cNvSpPr txBox="1"/>
          <p:nvPr/>
        </p:nvSpPr>
        <p:spPr>
          <a:xfrm>
            <a:off x="3430306" y="5099003"/>
            <a:ext cx="407759" cy="369332"/>
          </a:xfrm>
          <a:prstGeom prst="rect">
            <a:avLst/>
          </a:prstGeom>
          <a:noFill/>
        </p:spPr>
        <p:txBody>
          <a:bodyPr wrap="square" rtlCol="0">
            <a:spAutoFit/>
          </a:bodyPr>
          <a:lstStyle/>
          <a:p>
            <a:r>
              <a:rPr lang="en-US" dirty="0"/>
              <a:t>-5</a:t>
            </a:r>
          </a:p>
        </p:txBody>
      </p:sp>
      <p:sp>
        <p:nvSpPr>
          <p:cNvPr id="41" name="TextBox 40">
            <a:extLst>
              <a:ext uri="{FF2B5EF4-FFF2-40B4-BE49-F238E27FC236}">
                <a16:creationId xmlns:a16="http://schemas.microsoft.com/office/drawing/2014/main" id="{9DB45E70-793C-7B4D-BEFC-31FB3DFF8D22}"/>
              </a:ext>
            </a:extLst>
          </p:cNvPr>
          <p:cNvSpPr txBox="1"/>
          <p:nvPr/>
        </p:nvSpPr>
        <p:spPr>
          <a:xfrm>
            <a:off x="3430304" y="4727574"/>
            <a:ext cx="407761" cy="369332"/>
          </a:xfrm>
          <a:prstGeom prst="rect">
            <a:avLst/>
          </a:prstGeom>
          <a:noFill/>
        </p:spPr>
        <p:txBody>
          <a:bodyPr wrap="square" rtlCol="0">
            <a:spAutoFit/>
          </a:bodyPr>
          <a:lstStyle/>
          <a:p>
            <a:r>
              <a:rPr lang="en-US" dirty="0"/>
              <a:t>-4</a:t>
            </a:r>
          </a:p>
        </p:txBody>
      </p:sp>
      <p:sp>
        <p:nvSpPr>
          <p:cNvPr id="42" name="TextBox 41">
            <a:extLst>
              <a:ext uri="{FF2B5EF4-FFF2-40B4-BE49-F238E27FC236}">
                <a16:creationId xmlns:a16="http://schemas.microsoft.com/office/drawing/2014/main" id="{D68D1A38-FFE3-C54C-8CCB-FD0DD26CDE08}"/>
              </a:ext>
            </a:extLst>
          </p:cNvPr>
          <p:cNvSpPr txBox="1"/>
          <p:nvPr/>
        </p:nvSpPr>
        <p:spPr>
          <a:xfrm>
            <a:off x="3430306" y="4352301"/>
            <a:ext cx="407759" cy="369332"/>
          </a:xfrm>
          <a:prstGeom prst="rect">
            <a:avLst/>
          </a:prstGeom>
          <a:noFill/>
        </p:spPr>
        <p:txBody>
          <a:bodyPr wrap="square" rtlCol="0">
            <a:spAutoFit/>
          </a:bodyPr>
          <a:lstStyle/>
          <a:p>
            <a:r>
              <a:rPr lang="en-US" dirty="0"/>
              <a:t>-3</a:t>
            </a:r>
          </a:p>
        </p:txBody>
      </p:sp>
      <p:sp>
        <p:nvSpPr>
          <p:cNvPr id="43" name="TextBox 42">
            <a:extLst>
              <a:ext uri="{FF2B5EF4-FFF2-40B4-BE49-F238E27FC236}">
                <a16:creationId xmlns:a16="http://schemas.microsoft.com/office/drawing/2014/main" id="{4ACAF5CA-5D6B-6642-834D-BFFA28D280F7}"/>
              </a:ext>
            </a:extLst>
          </p:cNvPr>
          <p:cNvSpPr txBox="1"/>
          <p:nvPr/>
        </p:nvSpPr>
        <p:spPr>
          <a:xfrm>
            <a:off x="3430306" y="3987584"/>
            <a:ext cx="407759" cy="369332"/>
          </a:xfrm>
          <a:prstGeom prst="rect">
            <a:avLst/>
          </a:prstGeom>
          <a:noFill/>
        </p:spPr>
        <p:txBody>
          <a:bodyPr wrap="square" rtlCol="0">
            <a:spAutoFit/>
          </a:bodyPr>
          <a:lstStyle/>
          <a:p>
            <a:r>
              <a:rPr lang="en-US" dirty="0"/>
              <a:t>-2</a:t>
            </a:r>
          </a:p>
        </p:txBody>
      </p:sp>
      <p:sp>
        <p:nvSpPr>
          <p:cNvPr id="44" name="TextBox 43">
            <a:extLst>
              <a:ext uri="{FF2B5EF4-FFF2-40B4-BE49-F238E27FC236}">
                <a16:creationId xmlns:a16="http://schemas.microsoft.com/office/drawing/2014/main" id="{ABCB34E6-1C9B-C140-BBA4-8EC95EA606C2}"/>
              </a:ext>
            </a:extLst>
          </p:cNvPr>
          <p:cNvSpPr txBox="1"/>
          <p:nvPr/>
        </p:nvSpPr>
        <p:spPr>
          <a:xfrm>
            <a:off x="3430306" y="3624964"/>
            <a:ext cx="407759" cy="369332"/>
          </a:xfrm>
          <a:prstGeom prst="rect">
            <a:avLst/>
          </a:prstGeom>
          <a:noFill/>
        </p:spPr>
        <p:txBody>
          <a:bodyPr wrap="square" rtlCol="0">
            <a:spAutoFit/>
          </a:bodyPr>
          <a:lstStyle/>
          <a:p>
            <a:r>
              <a:rPr lang="en-US" dirty="0"/>
              <a:t>-1</a:t>
            </a:r>
          </a:p>
        </p:txBody>
      </p:sp>
      <p:sp>
        <p:nvSpPr>
          <p:cNvPr id="45" name="Rectangle 44">
            <a:extLst>
              <a:ext uri="{FF2B5EF4-FFF2-40B4-BE49-F238E27FC236}">
                <a16:creationId xmlns:a16="http://schemas.microsoft.com/office/drawing/2014/main" id="{6EE430AC-81B5-E548-8596-63AC93F906BE}"/>
              </a:ext>
            </a:extLst>
          </p:cNvPr>
          <p:cNvSpPr/>
          <p:nvPr/>
        </p:nvSpPr>
        <p:spPr>
          <a:xfrm>
            <a:off x="107092" y="90616"/>
            <a:ext cx="11977816" cy="664793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TextBox 63">
            <a:extLst>
              <a:ext uri="{FF2B5EF4-FFF2-40B4-BE49-F238E27FC236}">
                <a16:creationId xmlns:a16="http://schemas.microsoft.com/office/drawing/2014/main" id="{24FD952F-FA46-FB48-A5A9-7922D99243E5}"/>
              </a:ext>
            </a:extLst>
          </p:cNvPr>
          <p:cNvSpPr txBox="1"/>
          <p:nvPr/>
        </p:nvSpPr>
        <p:spPr>
          <a:xfrm>
            <a:off x="3998817" y="627126"/>
            <a:ext cx="3720057" cy="369332"/>
          </a:xfrm>
          <a:prstGeom prst="rect">
            <a:avLst/>
          </a:prstGeom>
          <a:noFill/>
        </p:spPr>
        <p:txBody>
          <a:bodyPr wrap="none" rtlCol="0">
            <a:spAutoFit/>
          </a:bodyPr>
          <a:lstStyle/>
          <a:p>
            <a:r>
              <a:rPr lang="en-US" dirty="0"/>
              <a:t>Write the coordinates of points A to C</a:t>
            </a:r>
          </a:p>
        </p:txBody>
      </p:sp>
      <p:sp>
        <p:nvSpPr>
          <p:cNvPr id="65" name="TextBox 64">
            <a:extLst>
              <a:ext uri="{FF2B5EF4-FFF2-40B4-BE49-F238E27FC236}">
                <a16:creationId xmlns:a16="http://schemas.microsoft.com/office/drawing/2014/main" id="{782F6DCF-B5B4-4044-95B9-34FE08A3BA9E}"/>
              </a:ext>
            </a:extLst>
          </p:cNvPr>
          <p:cNvSpPr txBox="1"/>
          <p:nvPr/>
        </p:nvSpPr>
        <p:spPr>
          <a:xfrm>
            <a:off x="8037960" y="2708192"/>
            <a:ext cx="1773242" cy="2031325"/>
          </a:xfrm>
          <a:prstGeom prst="rect">
            <a:avLst/>
          </a:prstGeom>
          <a:noFill/>
        </p:spPr>
        <p:txBody>
          <a:bodyPr wrap="none" rtlCol="0">
            <a:spAutoFit/>
          </a:bodyPr>
          <a:lstStyle/>
          <a:p>
            <a:r>
              <a:rPr lang="en-US" dirty="0"/>
              <a:t>A  (   1     ,   -2    )</a:t>
            </a:r>
          </a:p>
          <a:p>
            <a:endParaRPr lang="en-US" dirty="0"/>
          </a:p>
          <a:p>
            <a:r>
              <a:rPr lang="en-US" dirty="0"/>
              <a:t>B  (   4     ,   -3    )</a:t>
            </a:r>
          </a:p>
          <a:p>
            <a:endParaRPr lang="en-US" dirty="0"/>
          </a:p>
          <a:p>
            <a:r>
              <a:rPr lang="en-US" dirty="0"/>
              <a:t>C  (   3     ,   -5    )</a:t>
            </a:r>
          </a:p>
          <a:p>
            <a:endParaRPr lang="en-US" dirty="0"/>
          </a:p>
          <a:p>
            <a:endParaRPr lang="en-US" dirty="0"/>
          </a:p>
        </p:txBody>
      </p:sp>
      <p:sp>
        <p:nvSpPr>
          <p:cNvPr id="66" name="Rectangle 65">
            <a:extLst>
              <a:ext uri="{FF2B5EF4-FFF2-40B4-BE49-F238E27FC236}">
                <a16:creationId xmlns:a16="http://schemas.microsoft.com/office/drawing/2014/main" id="{FDD261BD-DD7A-5046-AD83-182C384BE9AC}"/>
              </a:ext>
            </a:extLst>
          </p:cNvPr>
          <p:cNvSpPr/>
          <p:nvPr/>
        </p:nvSpPr>
        <p:spPr>
          <a:xfrm>
            <a:off x="8529027" y="2708192"/>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2DBC84F3-E5C5-6149-B77C-C1E3A3518B32}"/>
              </a:ext>
            </a:extLst>
          </p:cNvPr>
          <p:cNvSpPr/>
          <p:nvPr/>
        </p:nvSpPr>
        <p:spPr>
          <a:xfrm>
            <a:off x="9125922" y="2708191"/>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5BA978BF-0626-2C40-8709-0AD9A78FB7B0}"/>
              </a:ext>
            </a:extLst>
          </p:cNvPr>
          <p:cNvSpPr/>
          <p:nvPr/>
        </p:nvSpPr>
        <p:spPr>
          <a:xfrm>
            <a:off x="8529027" y="3255839"/>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81FA8CDD-B3E4-9746-BA0C-F1CF8AC5884F}"/>
              </a:ext>
            </a:extLst>
          </p:cNvPr>
          <p:cNvSpPr/>
          <p:nvPr/>
        </p:nvSpPr>
        <p:spPr>
          <a:xfrm>
            <a:off x="9125922" y="3255838"/>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45CE4778-4C81-294F-A04D-60744F6DB4A0}"/>
              </a:ext>
            </a:extLst>
          </p:cNvPr>
          <p:cNvSpPr/>
          <p:nvPr/>
        </p:nvSpPr>
        <p:spPr>
          <a:xfrm>
            <a:off x="8529027" y="3824227"/>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547AFF03-CD50-5244-B907-DCDFEE8AEFB0}"/>
              </a:ext>
            </a:extLst>
          </p:cNvPr>
          <p:cNvSpPr/>
          <p:nvPr/>
        </p:nvSpPr>
        <p:spPr>
          <a:xfrm>
            <a:off x="9125922" y="3824226"/>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extBox 79">
            <a:extLst>
              <a:ext uri="{FF2B5EF4-FFF2-40B4-BE49-F238E27FC236}">
                <a16:creationId xmlns:a16="http://schemas.microsoft.com/office/drawing/2014/main" id="{36E06ED0-023C-AC44-B79D-C41F6E3DB117}"/>
              </a:ext>
            </a:extLst>
          </p:cNvPr>
          <p:cNvSpPr txBox="1"/>
          <p:nvPr/>
        </p:nvSpPr>
        <p:spPr>
          <a:xfrm>
            <a:off x="6133769" y="3226028"/>
            <a:ext cx="284052" cy="369332"/>
          </a:xfrm>
          <a:prstGeom prst="rect">
            <a:avLst/>
          </a:prstGeom>
          <a:noFill/>
        </p:spPr>
        <p:txBody>
          <a:bodyPr wrap="none" rtlCol="0">
            <a:spAutoFit/>
          </a:bodyPr>
          <a:lstStyle/>
          <a:p>
            <a:r>
              <a:rPr lang="en-US" dirty="0"/>
              <a:t>x</a:t>
            </a:r>
          </a:p>
        </p:txBody>
      </p:sp>
      <p:sp>
        <p:nvSpPr>
          <p:cNvPr id="81" name="TextBox 80">
            <a:extLst>
              <a:ext uri="{FF2B5EF4-FFF2-40B4-BE49-F238E27FC236}">
                <a16:creationId xmlns:a16="http://schemas.microsoft.com/office/drawing/2014/main" id="{53DF012F-F4AB-F74C-8D3B-E087183F9E8F}"/>
              </a:ext>
            </a:extLst>
          </p:cNvPr>
          <p:cNvSpPr txBox="1"/>
          <p:nvPr/>
        </p:nvSpPr>
        <p:spPr>
          <a:xfrm>
            <a:off x="3709955" y="1048568"/>
            <a:ext cx="288862" cy="369332"/>
          </a:xfrm>
          <a:prstGeom prst="rect">
            <a:avLst/>
          </a:prstGeom>
          <a:noFill/>
        </p:spPr>
        <p:txBody>
          <a:bodyPr wrap="none" rtlCol="0">
            <a:spAutoFit/>
          </a:bodyPr>
          <a:lstStyle/>
          <a:p>
            <a:r>
              <a:rPr lang="en-US" dirty="0"/>
              <a:t>y</a:t>
            </a:r>
          </a:p>
        </p:txBody>
      </p:sp>
      <p:sp>
        <p:nvSpPr>
          <p:cNvPr id="48" name="Oval 47">
            <a:extLst>
              <a:ext uri="{FF2B5EF4-FFF2-40B4-BE49-F238E27FC236}">
                <a16:creationId xmlns:a16="http://schemas.microsoft.com/office/drawing/2014/main" id="{D6AEED27-2E1C-D34B-929B-46F469D47DF2}"/>
              </a:ext>
            </a:extLst>
          </p:cNvPr>
          <p:cNvSpPr/>
          <p:nvPr/>
        </p:nvSpPr>
        <p:spPr>
          <a:xfrm>
            <a:off x="4139295" y="4109263"/>
            <a:ext cx="164891" cy="17154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58F3E145-5F16-CC42-B565-42F878743BB7}"/>
              </a:ext>
            </a:extLst>
          </p:cNvPr>
          <p:cNvSpPr/>
          <p:nvPr/>
        </p:nvSpPr>
        <p:spPr>
          <a:xfrm>
            <a:off x="5371546" y="4458224"/>
            <a:ext cx="164891" cy="17154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2252A9EA-393E-2C47-9DCF-3F25ED3E11C3}"/>
              </a:ext>
            </a:extLst>
          </p:cNvPr>
          <p:cNvSpPr/>
          <p:nvPr/>
        </p:nvSpPr>
        <p:spPr>
          <a:xfrm>
            <a:off x="5001958" y="5181210"/>
            <a:ext cx="164891" cy="171549"/>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5A351E71-093A-EE48-89B0-1BDDB67C0934}"/>
              </a:ext>
            </a:extLst>
          </p:cNvPr>
          <p:cNvSpPr txBox="1"/>
          <p:nvPr/>
        </p:nvSpPr>
        <p:spPr>
          <a:xfrm>
            <a:off x="4071051" y="3807585"/>
            <a:ext cx="317716" cy="369332"/>
          </a:xfrm>
          <a:prstGeom prst="rect">
            <a:avLst/>
          </a:prstGeom>
          <a:noFill/>
        </p:spPr>
        <p:txBody>
          <a:bodyPr wrap="none" rtlCol="0">
            <a:spAutoFit/>
          </a:bodyPr>
          <a:lstStyle/>
          <a:p>
            <a:r>
              <a:rPr lang="en-US" dirty="0"/>
              <a:t>A</a:t>
            </a:r>
          </a:p>
        </p:txBody>
      </p:sp>
      <p:sp>
        <p:nvSpPr>
          <p:cNvPr id="53" name="TextBox 52">
            <a:extLst>
              <a:ext uri="{FF2B5EF4-FFF2-40B4-BE49-F238E27FC236}">
                <a16:creationId xmlns:a16="http://schemas.microsoft.com/office/drawing/2014/main" id="{9ED6B72C-5AC6-EF44-BDF1-0E57F7E11B2B}"/>
              </a:ext>
            </a:extLst>
          </p:cNvPr>
          <p:cNvSpPr txBox="1"/>
          <p:nvPr/>
        </p:nvSpPr>
        <p:spPr>
          <a:xfrm>
            <a:off x="5303354" y="4144355"/>
            <a:ext cx="309700" cy="369332"/>
          </a:xfrm>
          <a:prstGeom prst="rect">
            <a:avLst/>
          </a:prstGeom>
          <a:noFill/>
        </p:spPr>
        <p:txBody>
          <a:bodyPr wrap="none" rtlCol="0">
            <a:spAutoFit/>
          </a:bodyPr>
          <a:lstStyle/>
          <a:p>
            <a:r>
              <a:rPr lang="en-US" dirty="0"/>
              <a:t>B</a:t>
            </a:r>
          </a:p>
        </p:txBody>
      </p:sp>
      <p:sp>
        <p:nvSpPr>
          <p:cNvPr id="54" name="TextBox 53">
            <a:extLst>
              <a:ext uri="{FF2B5EF4-FFF2-40B4-BE49-F238E27FC236}">
                <a16:creationId xmlns:a16="http://schemas.microsoft.com/office/drawing/2014/main" id="{1CC95639-14D4-AC4C-974F-1F6251277D0B}"/>
              </a:ext>
            </a:extLst>
          </p:cNvPr>
          <p:cNvSpPr txBox="1"/>
          <p:nvPr/>
        </p:nvSpPr>
        <p:spPr>
          <a:xfrm>
            <a:off x="4905404" y="4883274"/>
            <a:ext cx="308098" cy="369332"/>
          </a:xfrm>
          <a:prstGeom prst="rect">
            <a:avLst/>
          </a:prstGeom>
          <a:noFill/>
        </p:spPr>
        <p:txBody>
          <a:bodyPr wrap="none" rtlCol="0">
            <a:spAutoFit/>
          </a:bodyPr>
          <a:lstStyle/>
          <a:p>
            <a:r>
              <a:rPr lang="en-US" dirty="0"/>
              <a:t>C</a:t>
            </a:r>
          </a:p>
        </p:txBody>
      </p:sp>
      <p:pic>
        <p:nvPicPr>
          <p:cNvPr id="55" name="Picture 54">
            <a:extLst>
              <a:ext uri="{FF2B5EF4-FFF2-40B4-BE49-F238E27FC236}">
                <a16:creationId xmlns:a16="http://schemas.microsoft.com/office/drawing/2014/main" id="{749EB637-0C3C-BE40-AD78-5BA33E815F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2135" y="210889"/>
            <a:ext cx="1021333" cy="1021333"/>
          </a:xfrm>
          <a:prstGeom prst="rect">
            <a:avLst/>
          </a:prstGeom>
        </p:spPr>
      </p:pic>
      <p:pic>
        <p:nvPicPr>
          <p:cNvPr id="47" name="Picture 46">
            <a:extLst>
              <a:ext uri="{FF2B5EF4-FFF2-40B4-BE49-F238E27FC236}">
                <a16:creationId xmlns:a16="http://schemas.microsoft.com/office/drawing/2014/main" id="{22397B28-BF92-2843-A0B3-98C8DA2698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087" y="5711759"/>
            <a:ext cx="1254732" cy="931732"/>
          </a:xfrm>
          <a:prstGeom prst="rect">
            <a:avLst/>
          </a:prstGeom>
        </p:spPr>
      </p:pic>
    </p:spTree>
    <p:extLst>
      <p:ext uri="{BB962C8B-B14F-4D97-AF65-F5344CB8AC3E}">
        <p14:creationId xmlns:p14="http://schemas.microsoft.com/office/powerpoint/2010/main" val="10093434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CA324911-672A-0844-B723-22086CF1F5D1}"/>
              </a:ext>
            </a:extLst>
          </p:cNvPr>
          <p:cNvSpPr/>
          <p:nvPr/>
        </p:nvSpPr>
        <p:spPr>
          <a:xfrm>
            <a:off x="107092" y="90616"/>
            <a:ext cx="11977816" cy="664793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5" name="Picture 44">
            <a:extLst>
              <a:ext uri="{FF2B5EF4-FFF2-40B4-BE49-F238E27FC236}">
                <a16:creationId xmlns:a16="http://schemas.microsoft.com/office/drawing/2014/main" id="{E760C5DD-9A56-D44D-ACF2-C8EAAC355C5C}"/>
              </a:ext>
            </a:extLst>
          </p:cNvPr>
          <p:cNvPicPr>
            <a:picLocks noChangeAspect="1"/>
          </p:cNvPicPr>
          <p:nvPr/>
        </p:nvPicPr>
        <p:blipFill>
          <a:blip r:embed="rId2"/>
          <a:stretch>
            <a:fillRect/>
          </a:stretch>
        </p:blipFill>
        <p:spPr>
          <a:xfrm>
            <a:off x="3004014" y="802390"/>
            <a:ext cx="6183971" cy="5253220"/>
          </a:xfrm>
          <a:prstGeom prst="rect">
            <a:avLst/>
          </a:prstGeom>
        </p:spPr>
      </p:pic>
      <p:sp>
        <p:nvSpPr>
          <p:cNvPr id="46" name="TextBox 45">
            <a:extLst>
              <a:ext uri="{FF2B5EF4-FFF2-40B4-BE49-F238E27FC236}">
                <a16:creationId xmlns:a16="http://schemas.microsoft.com/office/drawing/2014/main" id="{91DF146F-BFC9-0444-950C-3787490E7744}"/>
              </a:ext>
            </a:extLst>
          </p:cNvPr>
          <p:cNvSpPr txBox="1"/>
          <p:nvPr/>
        </p:nvSpPr>
        <p:spPr>
          <a:xfrm>
            <a:off x="6556917" y="1406912"/>
            <a:ext cx="1323824" cy="369332"/>
          </a:xfrm>
          <a:prstGeom prst="rect">
            <a:avLst/>
          </a:prstGeom>
          <a:solidFill>
            <a:schemeClr val="accent2">
              <a:lumMod val="20000"/>
              <a:lumOff val="80000"/>
            </a:schemeClr>
          </a:solidFill>
          <a:ln>
            <a:solidFill>
              <a:schemeClr val="tx1"/>
            </a:solidFill>
          </a:ln>
        </p:spPr>
        <p:txBody>
          <a:bodyPr wrap="none" rtlCol="0">
            <a:spAutoFit/>
          </a:bodyPr>
          <a:lstStyle/>
          <a:p>
            <a:r>
              <a:rPr lang="en-US" dirty="0"/>
              <a:t>1</a:t>
            </a:r>
            <a:r>
              <a:rPr lang="en-US" baseline="30000" dirty="0"/>
              <a:t>st</a:t>
            </a:r>
            <a:r>
              <a:rPr lang="en-US" dirty="0"/>
              <a:t> quadrant</a:t>
            </a:r>
          </a:p>
        </p:txBody>
      </p:sp>
      <p:sp>
        <p:nvSpPr>
          <p:cNvPr id="47" name="TextBox 46">
            <a:extLst>
              <a:ext uri="{FF2B5EF4-FFF2-40B4-BE49-F238E27FC236}">
                <a16:creationId xmlns:a16="http://schemas.microsoft.com/office/drawing/2014/main" id="{816612EB-3CA1-5346-A119-E348CBE3072A}"/>
              </a:ext>
            </a:extLst>
          </p:cNvPr>
          <p:cNvSpPr txBox="1"/>
          <p:nvPr/>
        </p:nvSpPr>
        <p:spPr>
          <a:xfrm>
            <a:off x="3911165" y="1406912"/>
            <a:ext cx="1426544" cy="369332"/>
          </a:xfrm>
          <a:prstGeom prst="rect">
            <a:avLst/>
          </a:prstGeom>
          <a:solidFill>
            <a:schemeClr val="accent2">
              <a:lumMod val="20000"/>
              <a:lumOff val="80000"/>
            </a:schemeClr>
          </a:solidFill>
          <a:ln>
            <a:solidFill>
              <a:schemeClr val="tx1"/>
            </a:solidFill>
          </a:ln>
        </p:spPr>
        <p:txBody>
          <a:bodyPr wrap="none" rtlCol="0">
            <a:spAutoFit/>
          </a:bodyPr>
          <a:lstStyle/>
          <a:p>
            <a:r>
              <a:rPr lang="en-US" dirty="0"/>
              <a:t>2</a:t>
            </a:r>
            <a:r>
              <a:rPr lang="en-US" baseline="30000" dirty="0"/>
              <a:t>nd</a:t>
            </a:r>
            <a:r>
              <a:rPr lang="en-US" dirty="0"/>
              <a:t> quadrant</a:t>
            </a:r>
          </a:p>
        </p:txBody>
      </p:sp>
      <p:sp>
        <p:nvSpPr>
          <p:cNvPr id="48" name="TextBox 47">
            <a:extLst>
              <a:ext uri="{FF2B5EF4-FFF2-40B4-BE49-F238E27FC236}">
                <a16:creationId xmlns:a16="http://schemas.microsoft.com/office/drawing/2014/main" id="{3287BB1F-1C38-E346-A9A6-083515543565}"/>
              </a:ext>
            </a:extLst>
          </p:cNvPr>
          <p:cNvSpPr txBox="1"/>
          <p:nvPr/>
        </p:nvSpPr>
        <p:spPr>
          <a:xfrm>
            <a:off x="3911165" y="3929507"/>
            <a:ext cx="1397177" cy="369332"/>
          </a:xfrm>
          <a:prstGeom prst="rect">
            <a:avLst/>
          </a:prstGeom>
          <a:solidFill>
            <a:schemeClr val="accent2">
              <a:lumMod val="20000"/>
              <a:lumOff val="80000"/>
            </a:schemeClr>
          </a:solidFill>
          <a:ln>
            <a:solidFill>
              <a:schemeClr val="tx1"/>
            </a:solidFill>
          </a:ln>
        </p:spPr>
        <p:txBody>
          <a:bodyPr wrap="none" rtlCol="0">
            <a:spAutoFit/>
          </a:bodyPr>
          <a:lstStyle/>
          <a:p>
            <a:r>
              <a:rPr lang="en-US" dirty="0"/>
              <a:t>3</a:t>
            </a:r>
            <a:r>
              <a:rPr lang="en-US" baseline="30000" dirty="0"/>
              <a:t>rd</a:t>
            </a:r>
            <a:r>
              <a:rPr lang="en-US" dirty="0"/>
              <a:t> quadrant</a:t>
            </a:r>
          </a:p>
        </p:txBody>
      </p:sp>
      <p:sp>
        <p:nvSpPr>
          <p:cNvPr id="49" name="TextBox 48">
            <a:extLst>
              <a:ext uri="{FF2B5EF4-FFF2-40B4-BE49-F238E27FC236}">
                <a16:creationId xmlns:a16="http://schemas.microsoft.com/office/drawing/2014/main" id="{1469C003-D9EA-3240-81DF-AC2099948636}"/>
              </a:ext>
            </a:extLst>
          </p:cNvPr>
          <p:cNvSpPr txBox="1"/>
          <p:nvPr/>
        </p:nvSpPr>
        <p:spPr>
          <a:xfrm>
            <a:off x="6620909" y="3957309"/>
            <a:ext cx="1397690" cy="369332"/>
          </a:xfrm>
          <a:prstGeom prst="rect">
            <a:avLst/>
          </a:prstGeom>
          <a:solidFill>
            <a:schemeClr val="accent2">
              <a:lumMod val="20000"/>
              <a:lumOff val="80000"/>
            </a:schemeClr>
          </a:solidFill>
          <a:ln>
            <a:solidFill>
              <a:schemeClr val="tx1"/>
            </a:solidFill>
          </a:ln>
        </p:spPr>
        <p:txBody>
          <a:bodyPr wrap="none" rtlCol="0">
            <a:spAutoFit/>
          </a:bodyPr>
          <a:lstStyle/>
          <a:p>
            <a:r>
              <a:rPr lang="en-US" dirty="0"/>
              <a:t>4</a:t>
            </a:r>
            <a:r>
              <a:rPr lang="en-US" baseline="30000" dirty="0"/>
              <a:t>th</a:t>
            </a:r>
            <a:r>
              <a:rPr lang="en-US" dirty="0"/>
              <a:t> quadrant</a:t>
            </a:r>
          </a:p>
        </p:txBody>
      </p:sp>
      <p:sp>
        <p:nvSpPr>
          <p:cNvPr id="50" name="TextBox 49">
            <a:extLst>
              <a:ext uri="{FF2B5EF4-FFF2-40B4-BE49-F238E27FC236}">
                <a16:creationId xmlns:a16="http://schemas.microsoft.com/office/drawing/2014/main" id="{EC66CD6A-CDBD-EB4B-9429-106CC209FF43}"/>
              </a:ext>
            </a:extLst>
          </p:cNvPr>
          <p:cNvSpPr txBox="1"/>
          <p:nvPr/>
        </p:nvSpPr>
        <p:spPr>
          <a:xfrm>
            <a:off x="5784835" y="469983"/>
            <a:ext cx="324128" cy="461665"/>
          </a:xfrm>
          <a:prstGeom prst="rect">
            <a:avLst/>
          </a:prstGeom>
          <a:noFill/>
        </p:spPr>
        <p:txBody>
          <a:bodyPr wrap="none" rtlCol="0">
            <a:spAutoFit/>
          </a:bodyPr>
          <a:lstStyle/>
          <a:p>
            <a:r>
              <a:rPr lang="en-US" sz="2400" dirty="0"/>
              <a:t>y</a:t>
            </a:r>
          </a:p>
        </p:txBody>
      </p:sp>
      <p:sp>
        <p:nvSpPr>
          <p:cNvPr id="52" name="Rounded Rectangle 51">
            <a:extLst>
              <a:ext uri="{FF2B5EF4-FFF2-40B4-BE49-F238E27FC236}">
                <a16:creationId xmlns:a16="http://schemas.microsoft.com/office/drawing/2014/main" id="{22807B2F-0452-8746-8113-1906BFD40271}"/>
              </a:ext>
            </a:extLst>
          </p:cNvPr>
          <p:cNvSpPr/>
          <p:nvPr/>
        </p:nvSpPr>
        <p:spPr>
          <a:xfrm>
            <a:off x="6568730" y="1872224"/>
            <a:ext cx="1288213" cy="418616"/>
          </a:xfrm>
          <a:prstGeom prst="round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Positive x</a:t>
            </a:r>
          </a:p>
        </p:txBody>
      </p:sp>
      <p:sp>
        <p:nvSpPr>
          <p:cNvPr id="53" name="Rounded Rectangle 52">
            <a:extLst>
              <a:ext uri="{FF2B5EF4-FFF2-40B4-BE49-F238E27FC236}">
                <a16:creationId xmlns:a16="http://schemas.microsoft.com/office/drawing/2014/main" id="{B74FCB44-B43A-5A41-B2F3-3F51C6660404}"/>
              </a:ext>
            </a:extLst>
          </p:cNvPr>
          <p:cNvSpPr/>
          <p:nvPr/>
        </p:nvSpPr>
        <p:spPr>
          <a:xfrm>
            <a:off x="6568729" y="2380766"/>
            <a:ext cx="1288213" cy="418616"/>
          </a:xfrm>
          <a:prstGeom prst="round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Positive y</a:t>
            </a:r>
          </a:p>
        </p:txBody>
      </p:sp>
      <p:sp>
        <p:nvSpPr>
          <p:cNvPr id="54" name="Rounded Rectangle 53">
            <a:extLst>
              <a:ext uri="{FF2B5EF4-FFF2-40B4-BE49-F238E27FC236}">
                <a16:creationId xmlns:a16="http://schemas.microsoft.com/office/drawing/2014/main" id="{4A28B14D-BFB1-6544-8C0C-225C8C09A1C1}"/>
              </a:ext>
            </a:extLst>
          </p:cNvPr>
          <p:cNvSpPr/>
          <p:nvPr/>
        </p:nvSpPr>
        <p:spPr>
          <a:xfrm>
            <a:off x="3961288" y="1859314"/>
            <a:ext cx="1288213" cy="418616"/>
          </a:xfrm>
          <a:prstGeom prst="roundRect">
            <a:avLst/>
          </a:prstGeom>
          <a:solidFill>
            <a:srgbClr val="FF7E7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Negative x</a:t>
            </a:r>
          </a:p>
        </p:txBody>
      </p:sp>
      <p:sp>
        <p:nvSpPr>
          <p:cNvPr id="55" name="Rounded Rectangle 54">
            <a:extLst>
              <a:ext uri="{FF2B5EF4-FFF2-40B4-BE49-F238E27FC236}">
                <a16:creationId xmlns:a16="http://schemas.microsoft.com/office/drawing/2014/main" id="{F05E629D-A8B9-3843-B1A9-952F598CE9C7}"/>
              </a:ext>
            </a:extLst>
          </p:cNvPr>
          <p:cNvSpPr/>
          <p:nvPr/>
        </p:nvSpPr>
        <p:spPr>
          <a:xfrm>
            <a:off x="3949473" y="2380766"/>
            <a:ext cx="1288213" cy="418616"/>
          </a:xfrm>
          <a:prstGeom prst="round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Positive y</a:t>
            </a:r>
          </a:p>
        </p:txBody>
      </p:sp>
      <p:sp>
        <p:nvSpPr>
          <p:cNvPr id="56" name="Rounded Rectangle 55">
            <a:extLst>
              <a:ext uri="{FF2B5EF4-FFF2-40B4-BE49-F238E27FC236}">
                <a16:creationId xmlns:a16="http://schemas.microsoft.com/office/drawing/2014/main" id="{56539AE8-CE58-1943-9FFB-2E01E7B6F46B}"/>
              </a:ext>
            </a:extLst>
          </p:cNvPr>
          <p:cNvSpPr/>
          <p:nvPr/>
        </p:nvSpPr>
        <p:spPr>
          <a:xfrm>
            <a:off x="3997041" y="4367233"/>
            <a:ext cx="1288213" cy="418616"/>
          </a:xfrm>
          <a:prstGeom prst="roundRect">
            <a:avLst/>
          </a:prstGeom>
          <a:solidFill>
            <a:srgbClr val="FF7E7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Negative x</a:t>
            </a:r>
          </a:p>
        </p:txBody>
      </p:sp>
      <p:sp>
        <p:nvSpPr>
          <p:cNvPr id="57" name="Rounded Rectangle 56">
            <a:extLst>
              <a:ext uri="{FF2B5EF4-FFF2-40B4-BE49-F238E27FC236}">
                <a16:creationId xmlns:a16="http://schemas.microsoft.com/office/drawing/2014/main" id="{1564654B-22A9-E449-A505-163852BF89A4}"/>
              </a:ext>
            </a:extLst>
          </p:cNvPr>
          <p:cNvSpPr/>
          <p:nvPr/>
        </p:nvSpPr>
        <p:spPr>
          <a:xfrm>
            <a:off x="3997041" y="4862884"/>
            <a:ext cx="1288213" cy="418616"/>
          </a:xfrm>
          <a:prstGeom prst="roundRect">
            <a:avLst/>
          </a:prstGeom>
          <a:solidFill>
            <a:srgbClr val="FF7E7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Negative y</a:t>
            </a:r>
          </a:p>
        </p:txBody>
      </p:sp>
      <p:sp>
        <p:nvSpPr>
          <p:cNvPr id="58" name="Rounded Rectangle 57">
            <a:extLst>
              <a:ext uri="{FF2B5EF4-FFF2-40B4-BE49-F238E27FC236}">
                <a16:creationId xmlns:a16="http://schemas.microsoft.com/office/drawing/2014/main" id="{75204736-4A77-5F4E-B78B-1244173142E1}"/>
              </a:ext>
            </a:extLst>
          </p:cNvPr>
          <p:cNvSpPr/>
          <p:nvPr/>
        </p:nvSpPr>
        <p:spPr>
          <a:xfrm>
            <a:off x="6675647" y="4375244"/>
            <a:ext cx="1288213" cy="418616"/>
          </a:xfrm>
          <a:prstGeom prst="round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Positive x</a:t>
            </a:r>
          </a:p>
        </p:txBody>
      </p:sp>
      <p:sp>
        <p:nvSpPr>
          <p:cNvPr id="59" name="Rounded Rectangle 58">
            <a:extLst>
              <a:ext uri="{FF2B5EF4-FFF2-40B4-BE49-F238E27FC236}">
                <a16:creationId xmlns:a16="http://schemas.microsoft.com/office/drawing/2014/main" id="{D656C78A-48AE-0D4C-B8A3-7C6CA19DD6B9}"/>
              </a:ext>
            </a:extLst>
          </p:cNvPr>
          <p:cNvSpPr/>
          <p:nvPr/>
        </p:nvSpPr>
        <p:spPr>
          <a:xfrm>
            <a:off x="6675647" y="4905034"/>
            <a:ext cx="1288213" cy="418616"/>
          </a:xfrm>
          <a:prstGeom prst="roundRect">
            <a:avLst/>
          </a:prstGeom>
          <a:solidFill>
            <a:srgbClr val="FF7E7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Negative y</a:t>
            </a:r>
          </a:p>
        </p:txBody>
      </p:sp>
      <p:pic>
        <p:nvPicPr>
          <p:cNvPr id="61" name="Picture 60">
            <a:extLst>
              <a:ext uri="{FF2B5EF4-FFF2-40B4-BE49-F238E27FC236}">
                <a16:creationId xmlns:a16="http://schemas.microsoft.com/office/drawing/2014/main" id="{6FCC9DC8-2C9C-6C4D-AD43-96C83A0E38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2135" y="210889"/>
            <a:ext cx="1021333" cy="1021333"/>
          </a:xfrm>
          <a:prstGeom prst="rect">
            <a:avLst/>
          </a:prstGeom>
        </p:spPr>
      </p:pic>
      <p:pic>
        <p:nvPicPr>
          <p:cNvPr id="19" name="Picture 18">
            <a:extLst>
              <a:ext uri="{FF2B5EF4-FFF2-40B4-BE49-F238E27FC236}">
                <a16:creationId xmlns:a16="http://schemas.microsoft.com/office/drawing/2014/main" id="{4EE4A68A-7992-7840-9A7F-82BF88E9DA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805" y="5533457"/>
            <a:ext cx="1442518" cy="1071177"/>
          </a:xfrm>
          <a:prstGeom prst="rect">
            <a:avLst/>
          </a:prstGeom>
        </p:spPr>
      </p:pic>
    </p:spTree>
    <p:extLst>
      <p:ext uri="{BB962C8B-B14F-4D97-AF65-F5344CB8AC3E}">
        <p14:creationId xmlns:p14="http://schemas.microsoft.com/office/powerpoint/2010/main" val="3981597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8" grpId="0" animBg="1"/>
      <p:bldP spid="49" grpId="0" animBg="1"/>
      <p:bldP spid="52" grpId="0" animBg="1"/>
      <p:bldP spid="53" grpId="0" animBg="1"/>
      <p:bldP spid="54" grpId="0" animBg="1"/>
      <p:bldP spid="55" grpId="0" animBg="1"/>
      <p:bldP spid="56" grpId="0" animBg="1"/>
      <p:bldP spid="57" grpId="0" animBg="1"/>
      <p:bldP spid="58" grpId="0" animBg="1"/>
      <p:bldP spid="59"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BFFDEF1-BF8D-4A47-A9CF-572323B1F14A}"/>
              </a:ext>
            </a:extLst>
          </p:cNvPr>
          <p:cNvGraphicFramePr>
            <a:graphicFrameLocks noGrp="1"/>
          </p:cNvGraphicFramePr>
          <p:nvPr>
            <p:extLst/>
          </p:nvPr>
        </p:nvGraphicFramePr>
        <p:xfrm>
          <a:off x="3838068" y="1585783"/>
          <a:ext cx="2032000" cy="1828800"/>
        </p:xfrm>
        <a:graphic>
          <a:graphicData uri="http://schemas.openxmlformats.org/drawingml/2006/table">
            <a:tbl>
              <a:tblPr firstRow="1" bandRow="1">
                <a:tableStyleId>{5940675A-B579-460E-94D1-54222C63F5DA}</a:tableStyleId>
              </a:tblPr>
              <a:tblGrid>
                <a:gridCol w="406400">
                  <a:extLst>
                    <a:ext uri="{9D8B030D-6E8A-4147-A177-3AD203B41FA5}">
                      <a16:colId xmlns:a16="http://schemas.microsoft.com/office/drawing/2014/main" val="2007751506"/>
                    </a:ext>
                  </a:extLst>
                </a:gridCol>
                <a:gridCol w="406400">
                  <a:extLst>
                    <a:ext uri="{9D8B030D-6E8A-4147-A177-3AD203B41FA5}">
                      <a16:colId xmlns:a16="http://schemas.microsoft.com/office/drawing/2014/main" val="415799615"/>
                    </a:ext>
                  </a:extLst>
                </a:gridCol>
                <a:gridCol w="406400">
                  <a:extLst>
                    <a:ext uri="{9D8B030D-6E8A-4147-A177-3AD203B41FA5}">
                      <a16:colId xmlns:a16="http://schemas.microsoft.com/office/drawing/2014/main" val="2803960077"/>
                    </a:ext>
                  </a:extLst>
                </a:gridCol>
                <a:gridCol w="406400">
                  <a:extLst>
                    <a:ext uri="{9D8B030D-6E8A-4147-A177-3AD203B41FA5}">
                      <a16:colId xmlns:a16="http://schemas.microsoft.com/office/drawing/2014/main" val="1188793447"/>
                    </a:ext>
                  </a:extLst>
                </a:gridCol>
                <a:gridCol w="406400">
                  <a:extLst>
                    <a:ext uri="{9D8B030D-6E8A-4147-A177-3AD203B41FA5}">
                      <a16:colId xmlns:a16="http://schemas.microsoft.com/office/drawing/2014/main" val="3242040971"/>
                    </a:ext>
                  </a:extLst>
                </a:gridCol>
              </a:tblGrid>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879729362"/>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38383704"/>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580502767"/>
                  </a:ext>
                </a:extLst>
              </a:tr>
              <a:tr h="264160">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874277066"/>
                  </a:ext>
                </a:extLst>
              </a:tr>
              <a:tr h="0">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369902834"/>
                  </a:ext>
                </a:extLst>
              </a:tr>
            </a:tbl>
          </a:graphicData>
        </a:graphic>
      </p:graphicFrame>
      <p:graphicFrame>
        <p:nvGraphicFramePr>
          <p:cNvPr id="30" name="Table 29">
            <a:extLst>
              <a:ext uri="{FF2B5EF4-FFF2-40B4-BE49-F238E27FC236}">
                <a16:creationId xmlns:a16="http://schemas.microsoft.com/office/drawing/2014/main" id="{05A9CC15-2E60-AF46-AC60-D8DFAD3084E3}"/>
              </a:ext>
            </a:extLst>
          </p:cNvPr>
          <p:cNvGraphicFramePr>
            <a:graphicFrameLocks noGrp="1"/>
          </p:cNvGraphicFramePr>
          <p:nvPr>
            <p:extLst/>
          </p:nvPr>
        </p:nvGraphicFramePr>
        <p:xfrm>
          <a:off x="1806067" y="1593948"/>
          <a:ext cx="2032000" cy="1828800"/>
        </p:xfrm>
        <a:graphic>
          <a:graphicData uri="http://schemas.openxmlformats.org/drawingml/2006/table">
            <a:tbl>
              <a:tblPr firstRow="1" bandRow="1">
                <a:tableStyleId>{5940675A-B579-460E-94D1-54222C63F5DA}</a:tableStyleId>
              </a:tblPr>
              <a:tblGrid>
                <a:gridCol w="406400">
                  <a:extLst>
                    <a:ext uri="{9D8B030D-6E8A-4147-A177-3AD203B41FA5}">
                      <a16:colId xmlns:a16="http://schemas.microsoft.com/office/drawing/2014/main" val="2007751506"/>
                    </a:ext>
                  </a:extLst>
                </a:gridCol>
                <a:gridCol w="406400">
                  <a:extLst>
                    <a:ext uri="{9D8B030D-6E8A-4147-A177-3AD203B41FA5}">
                      <a16:colId xmlns:a16="http://schemas.microsoft.com/office/drawing/2014/main" val="415799615"/>
                    </a:ext>
                  </a:extLst>
                </a:gridCol>
                <a:gridCol w="406400">
                  <a:extLst>
                    <a:ext uri="{9D8B030D-6E8A-4147-A177-3AD203B41FA5}">
                      <a16:colId xmlns:a16="http://schemas.microsoft.com/office/drawing/2014/main" val="2803960077"/>
                    </a:ext>
                  </a:extLst>
                </a:gridCol>
                <a:gridCol w="406400">
                  <a:extLst>
                    <a:ext uri="{9D8B030D-6E8A-4147-A177-3AD203B41FA5}">
                      <a16:colId xmlns:a16="http://schemas.microsoft.com/office/drawing/2014/main" val="1188793447"/>
                    </a:ext>
                  </a:extLst>
                </a:gridCol>
                <a:gridCol w="406400">
                  <a:extLst>
                    <a:ext uri="{9D8B030D-6E8A-4147-A177-3AD203B41FA5}">
                      <a16:colId xmlns:a16="http://schemas.microsoft.com/office/drawing/2014/main" val="3242040971"/>
                    </a:ext>
                  </a:extLst>
                </a:gridCol>
              </a:tblGrid>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879729362"/>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38383704"/>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580502767"/>
                  </a:ext>
                </a:extLst>
              </a:tr>
              <a:tr h="264160">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874277066"/>
                  </a:ext>
                </a:extLst>
              </a:tr>
              <a:tr h="0">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369902834"/>
                  </a:ext>
                </a:extLst>
              </a:tr>
            </a:tbl>
          </a:graphicData>
        </a:graphic>
      </p:graphicFrame>
      <p:graphicFrame>
        <p:nvGraphicFramePr>
          <p:cNvPr id="31" name="Table 30">
            <a:extLst>
              <a:ext uri="{FF2B5EF4-FFF2-40B4-BE49-F238E27FC236}">
                <a16:creationId xmlns:a16="http://schemas.microsoft.com/office/drawing/2014/main" id="{1B223B66-CFDD-504E-8FE3-D8C62A1D2AFD}"/>
              </a:ext>
            </a:extLst>
          </p:cNvPr>
          <p:cNvGraphicFramePr>
            <a:graphicFrameLocks noGrp="1"/>
          </p:cNvGraphicFramePr>
          <p:nvPr>
            <p:extLst/>
          </p:nvPr>
        </p:nvGraphicFramePr>
        <p:xfrm>
          <a:off x="3838067" y="3442967"/>
          <a:ext cx="2032000" cy="1828800"/>
        </p:xfrm>
        <a:graphic>
          <a:graphicData uri="http://schemas.openxmlformats.org/drawingml/2006/table">
            <a:tbl>
              <a:tblPr firstRow="1" bandRow="1">
                <a:tableStyleId>{5940675A-B579-460E-94D1-54222C63F5DA}</a:tableStyleId>
              </a:tblPr>
              <a:tblGrid>
                <a:gridCol w="406400">
                  <a:extLst>
                    <a:ext uri="{9D8B030D-6E8A-4147-A177-3AD203B41FA5}">
                      <a16:colId xmlns:a16="http://schemas.microsoft.com/office/drawing/2014/main" val="2007751506"/>
                    </a:ext>
                  </a:extLst>
                </a:gridCol>
                <a:gridCol w="406400">
                  <a:extLst>
                    <a:ext uri="{9D8B030D-6E8A-4147-A177-3AD203B41FA5}">
                      <a16:colId xmlns:a16="http://schemas.microsoft.com/office/drawing/2014/main" val="415799615"/>
                    </a:ext>
                  </a:extLst>
                </a:gridCol>
                <a:gridCol w="406400">
                  <a:extLst>
                    <a:ext uri="{9D8B030D-6E8A-4147-A177-3AD203B41FA5}">
                      <a16:colId xmlns:a16="http://schemas.microsoft.com/office/drawing/2014/main" val="2803960077"/>
                    </a:ext>
                  </a:extLst>
                </a:gridCol>
                <a:gridCol w="406400">
                  <a:extLst>
                    <a:ext uri="{9D8B030D-6E8A-4147-A177-3AD203B41FA5}">
                      <a16:colId xmlns:a16="http://schemas.microsoft.com/office/drawing/2014/main" val="1188793447"/>
                    </a:ext>
                  </a:extLst>
                </a:gridCol>
                <a:gridCol w="406400">
                  <a:extLst>
                    <a:ext uri="{9D8B030D-6E8A-4147-A177-3AD203B41FA5}">
                      <a16:colId xmlns:a16="http://schemas.microsoft.com/office/drawing/2014/main" val="3242040971"/>
                    </a:ext>
                  </a:extLst>
                </a:gridCol>
              </a:tblGrid>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879729362"/>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38383704"/>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580502767"/>
                  </a:ext>
                </a:extLst>
              </a:tr>
              <a:tr h="264160">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874277066"/>
                  </a:ext>
                </a:extLst>
              </a:tr>
              <a:tr h="0">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369902834"/>
                  </a:ext>
                </a:extLst>
              </a:tr>
            </a:tbl>
          </a:graphicData>
        </a:graphic>
      </p:graphicFrame>
      <p:graphicFrame>
        <p:nvGraphicFramePr>
          <p:cNvPr id="32" name="Table 31">
            <a:extLst>
              <a:ext uri="{FF2B5EF4-FFF2-40B4-BE49-F238E27FC236}">
                <a16:creationId xmlns:a16="http://schemas.microsoft.com/office/drawing/2014/main" id="{D469DDC4-8074-284B-875D-C524E9B17DC9}"/>
              </a:ext>
            </a:extLst>
          </p:cNvPr>
          <p:cNvGraphicFramePr>
            <a:graphicFrameLocks noGrp="1"/>
          </p:cNvGraphicFramePr>
          <p:nvPr>
            <p:extLst/>
          </p:nvPr>
        </p:nvGraphicFramePr>
        <p:xfrm>
          <a:off x="1806067" y="3439078"/>
          <a:ext cx="2032000" cy="1828800"/>
        </p:xfrm>
        <a:graphic>
          <a:graphicData uri="http://schemas.openxmlformats.org/drawingml/2006/table">
            <a:tbl>
              <a:tblPr firstRow="1" bandRow="1">
                <a:tableStyleId>{5940675A-B579-460E-94D1-54222C63F5DA}</a:tableStyleId>
              </a:tblPr>
              <a:tblGrid>
                <a:gridCol w="406400">
                  <a:extLst>
                    <a:ext uri="{9D8B030D-6E8A-4147-A177-3AD203B41FA5}">
                      <a16:colId xmlns:a16="http://schemas.microsoft.com/office/drawing/2014/main" val="2007751506"/>
                    </a:ext>
                  </a:extLst>
                </a:gridCol>
                <a:gridCol w="406400">
                  <a:extLst>
                    <a:ext uri="{9D8B030D-6E8A-4147-A177-3AD203B41FA5}">
                      <a16:colId xmlns:a16="http://schemas.microsoft.com/office/drawing/2014/main" val="415799615"/>
                    </a:ext>
                  </a:extLst>
                </a:gridCol>
                <a:gridCol w="406400">
                  <a:extLst>
                    <a:ext uri="{9D8B030D-6E8A-4147-A177-3AD203B41FA5}">
                      <a16:colId xmlns:a16="http://schemas.microsoft.com/office/drawing/2014/main" val="2803960077"/>
                    </a:ext>
                  </a:extLst>
                </a:gridCol>
                <a:gridCol w="406400">
                  <a:extLst>
                    <a:ext uri="{9D8B030D-6E8A-4147-A177-3AD203B41FA5}">
                      <a16:colId xmlns:a16="http://schemas.microsoft.com/office/drawing/2014/main" val="1188793447"/>
                    </a:ext>
                  </a:extLst>
                </a:gridCol>
                <a:gridCol w="406400">
                  <a:extLst>
                    <a:ext uri="{9D8B030D-6E8A-4147-A177-3AD203B41FA5}">
                      <a16:colId xmlns:a16="http://schemas.microsoft.com/office/drawing/2014/main" val="3242040971"/>
                    </a:ext>
                  </a:extLst>
                </a:gridCol>
              </a:tblGrid>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879729362"/>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38383704"/>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580502767"/>
                  </a:ext>
                </a:extLst>
              </a:tr>
              <a:tr h="264160">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874277066"/>
                  </a:ext>
                </a:extLst>
              </a:tr>
              <a:tr h="0">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369902834"/>
                  </a:ext>
                </a:extLst>
              </a:tr>
            </a:tbl>
          </a:graphicData>
        </a:graphic>
      </p:graphicFrame>
      <p:cxnSp>
        <p:nvCxnSpPr>
          <p:cNvPr id="3" name="Straight Connector 2">
            <a:extLst>
              <a:ext uri="{FF2B5EF4-FFF2-40B4-BE49-F238E27FC236}">
                <a16:creationId xmlns:a16="http://schemas.microsoft.com/office/drawing/2014/main" id="{07997C3A-7D60-A84F-8E48-BB2409AE3671}"/>
              </a:ext>
            </a:extLst>
          </p:cNvPr>
          <p:cNvCxnSpPr>
            <a:cxnSpLocks/>
          </p:cNvCxnSpPr>
          <p:nvPr/>
        </p:nvCxnSpPr>
        <p:spPr>
          <a:xfrm>
            <a:off x="3838068" y="1440977"/>
            <a:ext cx="0" cy="3964061"/>
          </a:xfrm>
          <a:prstGeom prst="line">
            <a:avLst/>
          </a:prstGeom>
          <a:ln w="28575"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4" name="Straight Connector 3">
            <a:extLst>
              <a:ext uri="{FF2B5EF4-FFF2-40B4-BE49-F238E27FC236}">
                <a16:creationId xmlns:a16="http://schemas.microsoft.com/office/drawing/2014/main" id="{455AB626-6FD2-D949-9501-7FDBE7181EDB}"/>
              </a:ext>
            </a:extLst>
          </p:cNvPr>
          <p:cNvCxnSpPr>
            <a:cxnSpLocks/>
          </p:cNvCxnSpPr>
          <p:nvPr/>
        </p:nvCxnSpPr>
        <p:spPr>
          <a:xfrm flipH="1" flipV="1">
            <a:off x="1600200" y="3423179"/>
            <a:ext cx="4495800" cy="2410"/>
          </a:xfrm>
          <a:prstGeom prst="line">
            <a:avLst/>
          </a:prstGeom>
          <a:ln w="19050"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5" name="TextBox 4">
            <a:extLst>
              <a:ext uri="{FF2B5EF4-FFF2-40B4-BE49-F238E27FC236}">
                <a16:creationId xmlns:a16="http://schemas.microsoft.com/office/drawing/2014/main" id="{C2849DAD-1E09-844E-B9DB-37E20F54544E}"/>
              </a:ext>
            </a:extLst>
          </p:cNvPr>
          <p:cNvSpPr txBox="1"/>
          <p:nvPr/>
        </p:nvSpPr>
        <p:spPr>
          <a:xfrm>
            <a:off x="3536381" y="3366676"/>
            <a:ext cx="301686" cy="369332"/>
          </a:xfrm>
          <a:prstGeom prst="rect">
            <a:avLst/>
          </a:prstGeom>
          <a:noFill/>
        </p:spPr>
        <p:txBody>
          <a:bodyPr wrap="square" rtlCol="0">
            <a:spAutoFit/>
          </a:bodyPr>
          <a:lstStyle/>
          <a:p>
            <a:r>
              <a:rPr lang="en-US" dirty="0"/>
              <a:t>0</a:t>
            </a:r>
          </a:p>
        </p:txBody>
      </p:sp>
      <p:sp>
        <p:nvSpPr>
          <p:cNvPr id="6" name="TextBox 5">
            <a:extLst>
              <a:ext uri="{FF2B5EF4-FFF2-40B4-BE49-F238E27FC236}">
                <a16:creationId xmlns:a16="http://schemas.microsoft.com/office/drawing/2014/main" id="{CF4BB07D-793C-1745-9689-FA4EDF5BC122}"/>
              </a:ext>
            </a:extLst>
          </p:cNvPr>
          <p:cNvSpPr txBox="1"/>
          <p:nvPr/>
        </p:nvSpPr>
        <p:spPr>
          <a:xfrm>
            <a:off x="4093284" y="3456314"/>
            <a:ext cx="301686" cy="369332"/>
          </a:xfrm>
          <a:prstGeom prst="rect">
            <a:avLst/>
          </a:prstGeom>
          <a:noFill/>
        </p:spPr>
        <p:txBody>
          <a:bodyPr wrap="square" rtlCol="0">
            <a:spAutoFit/>
          </a:bodyPr>
          <a:lstStyle/>
          <a:p>
            <a:r>
              <a:rPr lang="en-US" dirty="0"/>
              <a:t>1</a:t>
            </a:r>
          </a:p>
        </p:txBody>
      </p:sp>
      <p:sp>
        <p:nvSpPr>
          <p:cNvPr id="7" name="TextBox 6">
            <a:extLst>
              <a:ext uri="{FF2B5EF4-FFF2-40B4-BE49-F238E27FC236}">
                <a16:creationId xmlns:a16="http://schemas.microsoft.com/office/drawing/2014/main" id="{D81FE0C1-4C17-4346-8687-BA2704A2A11D}"/>
              </a:ext>
            </a:extLst>
          </p:cNvPr>
          <p:cNvSpPr txBox="1"/>
          <p:nvPr/>
        </p:nvSpPr>
        <p:spPr>
          <a:xfrm>
            <a:off x="3536381" y="2876916"/>
            <a:ext cx="301686" cy="369332"/>
          </a:xfrm>
          <a:prstGeom prst="rect">
            <a:avLst/>
          </a:prstGeom>
          <a:noFill/>
        </p:spPr>
        <p:txBody>
          <a:bodyPr wrap="square" rtlCol="0">
            <a:spAutoFit/>
          </a:bodyPr>
          <a:lstStyle/>
          <a:p>
            <a:r>
              <a:rPr lang="en-US" dirty="0"/>
              <a:t>1</a:t>
            </a:r>
          </a:p>
        </p:txBody>
      </p:sp>
      <p:sp>
        <p:nvSpPr>
          <p:cNvPr id="8" name="TextBox 7">
            <a:extLst>
              <a:ext uri="{FF2B5EF4-FFF2-40B4-BE49-F238E27FC236}">
                <a16:creationId xmlns:a16="http://schemas.microsoft.com/office/drawing/2014/main" id="{2F9B86C8-3B53-AB42-BA2A-EC9E8BF455EC}"/>
              </a:ext>
            </a:extLst>
          </p:cNvPr>
          <p:cNvSpPr txBox="1"/>
          <p:nvPr/>
        </p:nvSpPr>
        <p:spPr>
          <a:xfrm>
            <a:off x="3536381" y="2505487"/>
            <a:ext cx="301686" cy="369332"/>
          </a:xfrm>
          <a:prstGeom prst="rect">
            <a:avLst/>
          </a:prstGeom>
          <a:noFill/>
        </p:spPr>
        <p:txBody>
          <a:bodyPr wrap="square" rtlCol="0">
            <a:spAutoFit/>
          </a:bodyPr>
          <a:lstStyle/>
          <a:p>
            <a:r>
              <a:rPr lang="en-US" dirty="0"/>
              <a:t>2</a:t>
            </a:r>
          </a:p>
        </p:txBody>
      </p:sp>
      <p:sp>
        <p:nvSpPr>
          <p:cNvPr id="9" name="TextBox 8">
            <a:extLst>
              <a:ext uri="{FF2B5EF4-FFF2-40B4-BE49-F238E27FC236}">
                <a16:creationId xmlns:a16="http://schemas.microsoft.com/office/drawing/2014/main" id="{3430CF21-F7B0-1148-8D5E-E725EB6FCFF8}"/>
              </a:ext>
            </a:extLst>
          </p:cNvPr>
          <p:cNvSpPr txBox="1"/>
          <p:nvPr/>
        </p:nvSpPr>
        <p:spPr>
          <a:xfrm>
            <a:off x="3536381" y="2130214"/>
            <a:ext cx="301686" cy="369332"/>
          </a:xfrm>
          <a:prstGeom prst="rect">
            <a:avLst/>
          </a:prstGeom>
          <a:noFill/>
        </p:spPr>
        <p:txBody>
          <a:bodyPr wrap="square" rtlCol="0">
            <a:spAutoFit/>
          </a:bodyPr>
          <a:lstStyle/>
          <a:p>
            <a:r>
              <a:rPr lang="en-US" dirty="0"/>
              <a:t>3</a:t>
            </a:r>
          </a:p>
        </p:txBody>
      </p:sp>
      <p:sp>
        <p:nvSpPr>
          <p:cNvPr id="10" name="TextBox 9">
            <a:extLst>
              <a:ext uri="{FF2B5EF4-FFF2-40B4-BE49-F238E27FC236}">
                <a16:creationId xmlns:a16="http://schemas.microsoft.com/office/drawing/2014/main" id="{EAB5164D-C9C9-414D-85ED-BA057BA2FC25}"/>
              </a:ext>
            </a:extLst>
          </p:cNvPr>
          <p:cNvSpPr txBox="1"/>
          <p:nvPr/>
        </p:nvSpPr>
        <p:spPr>
          <a:xfrm>
            <a:off x="3536381" y="1765497"/>
            <a:ext cx="301686" cy="369332"/>
          </a:xfrm>
          <a:prstGeom prst="rect">
            <a:avLst/>
          </a:prstGeom>
          <a:noFill/>
        </p:spPr>
        <p:txBody>
          <a:bodyPr wrap="square" rtlCol="0">
            <a:spAutoFit/>
          </a:bodyPr>
          <a:lstStyle/>
          <a:p>
            <a:r>
              <a:rPr lang="en-US" dirty="0"/>
              <a:t>4</a:t>
            </a:r>
          </a:p>
        </p:txBody>
      </p:sp>
      <p:sp>
        <p:nvSpPr>
          <p:cNvPr id="11" name="TextBox 10">
            <a:extLst>
              <a:ext uri="{FF2B5EF4-FFF2-40B4-BE49-F238E27FC236}">
                <a16:creationId xmlns:a16="http://schemas.microsoft.com/office/drawing/2014/main" id="{6BECD641-9A09-4942-8061-BFC972FE184C}"/>
              </a:ext>
            </a:extLst>
          </p:cNvPr>
          <p:cNvSpPr txBox="1"/>
          <p:nvPr/>
        </p:nvSpPr>
        <p:spPr>
          <a:xfrm>
            <a:off x="3536381" y="1402877"/>
            <a:ext cx="301686" cy="369332"/>
          </a:xfrm>
          <a:prstGeom prst="rect">
            <a:avLst/>
          </a:prstGeom>
          <a:noFill/>
        </p:spPr>
        <p:txBody>
          <a:bodyPr wrap="square" rtlCol="0">
            <a:spAutoFit/>
          </a:bodyPr>
          <a:lstStyle/>
          <a:p>
            <a:r>
              <a:rPr lang="en-US" dirty="0"/>
              <a:t>5</a:t>
            </a:r>
          </a:p>
        </p:txBody>
      </p:sp>
      <p:sp>
        <p:nvSpPr>
          <p:cNvPr id="17" name="TextBox 16">
            <a:extLst>
              <a:ext uri="{FF2B5EF4-FFF2-40B4-BE49-F238E27FC236}">
                <a16:creationId xmlns:a16="http://schemas.microsoft.com/office/drawing/2014/main" id="{38CFA6B7-4E46-2344-855C-84E6769CF4FB}"/>
              </a:ext>
            </a:extLst>
          </p:cNvPr>
          <p:cNvSpPr txBox="1"/>
          <p:nvPr/>
        </p:nvSpPr>
        <p:spPr>
          <a:xfrm>
            <a:off x="4499344" y="3456314"/>
            <a:ext cx="301686" cy="369332"/>
          </a:xfrm>
          <a:prstGeom prst="rect">
            <a:avLst/>
          </a:prstGeom>
          <a:noFill/>
        </p:spPr>
        <p:txBody>
          <a:bodyPr wrap="square" rtlCol="0">
            <a:spAutoFit/>
          </a:bodyPr>
          <a:lstStyle/>
          <a:p>
            <a:r>
              <a:rPr lang="en-US" dirty="0"/>
              <a:t>2</a:t>
            </a:r>
          </a:p>
        </p:txBody>
      </p:sp>
      <p:sp>
        <p:nvSpPr>
          <p:cNvPr id="18" name="TextBox 17">
            <a:extLst>
              <a:ext uri="{FF2B5EF4-FFF2-40B4-BE49-F238E27FC236}">
                <a16:creationId xmlns:a16="http://schemas.microsoft.com/office/drawing/2014/main" id="{994C9183-27FA-344A-AD9D-AA7F4FA09F67}"/>
              </a:ext>
            </a:extLst>
          </p:cNvPr>
          <p:cNvSpPr txBox="1"/>
          <p:nvPr/>
        </p:nvSpPr>
        <p:spPr>
          <a:xfrm>
            <a:off x="4905404" y="3456314"/>
            <a:ext cx="301686" cy="369332"/>
          </a:xfrm>
          <a:prstGeom prst="rect">
            <a:avLst/>
          </a:prstGeom>
          <a:noFill/>
        </p:spPr>
        <p:txBody>
          <a:bodyPr wrap="square" rtlCol="0">
            <a:spAutoFit/>
          </a:bodyPr>
          <a:lstStyle/>
          <a:p>
            <a:r>
              <a:rPr lang="en-US" dirty="0"/>
              <a:t>3</a:t>
            </a:r>
          </a:p>
        </p:txBody>
      </p:sp>
      <p:sp>
        <p:nvSpPr>
          <p:cNvPr id="19" name="TextBox 18">
            <a:extLst>
              <a:ext uri="{FF2B5EF4-FFF2-40B4-BE49-F238E27FC236}">
                <a16:creationId xmlns:a16="http://schemas.microsoft.com/office/drawing/2014/main" id="{BAD21602-FDB4-6C40-8F62-B4A21C25D263}"/>
              </a:ext>
            </a:extLst>
          </p:cNvPr>
          <p:cNvSpPr txBox="1"/>
          <p:nvPr/>
        </p:nvSpPr>
        <p:spPr>
          <a:xfrm>
            <a:off x="5311464" y="3456314"/>
            <a:ext cx="301686" cy="369332"/>
          </a:xfrm>
          <a:prstGeom prst="rect">
            <a:avLst/>
          </a:prstGeom>
          <a:noFill/>
        </p:spPr>
        <p:txBody>
          <a:bodyPr wrap="square" rtlCol="0">
            <a:spAutoFit/>
          </a:bodyPr>
          <a:lstStyle/>
          <a:p>
            <a:r>
              <a:rPr lang="en-US" dirty="0"/>
              <a:t>4</a:t>
            </a:r>
          </a:p>
        </p:txBody>
      </p:sp>
      <p:sp>
        <p:nvSpPr>
          <p:cNvPr id="20" name="TextBox 19">
            <a:extLst>
              <a:ext uri="{FF2B5EF4-FFF2-40B4-BE49-F238E27FC236}">
                <a16:creationId xmlns:a16="http://schemas.microsoft.com/office/drawing/2014/main" id="{182BE241-27D1-094D-9B5D-A75B87216A33}"/>
              </a:ext>
            </a:extLst>
          </p:cNvPr>
          <p:cNvSpPr txBox="1"/>
          <p:nvPr/>
        </p:nvSpPr>
        <p:spPr>
          <a:xfrm>
            <a:off x="5719225" y="3456314"/>
            <a:ext cx="301686" cy="369332"/>
          </a:xfrm>
          <a:prstGeom prst="rect">
            <a:avLst/>
          </a:prstGeom>
          <a:noFill/>
        </p:spPr>
        <p:txBody>
          <a:bodyPr wrap="square" rtlCol="0">
            <a:spAutoFit/>
          </a:bodyPr>
          <a:lstStyle/>
          <a:p>
            <a:r>
              <a:rPr lang="en-US" dirty="0"/>
              <a:t>5</a:t>
            </a:r>
          </a:p>
        </p:txBody>
      </p:sp>
      <p:sp>
        <p:nvSpPr>
          <p:cNvPr id="35" name="TextBox 34">
            <a:extLst>
              <a:ext uri="{FF2B5EF4-FFF2-40B4-BE49-F238E27FC236}">
                <a16:creationId xmlns:a16="http://schemas.microsoft.com/office/drawing/2014/main" id="{6B7DEE13-70E6-1D44-A78B-8D6843E56893}"/>
              </a:ext>
            </a:extLst>
          </p:cNvPr>
          <p:cNvSpPr txBox="1"/>
          <p:nvPr/>
        </p:nvSpPr>
        <p:spPr>
          <a:xfrm>
            <a:off x="1608753" y="3410694"/>
            <a:ext cx="452529" cy="369332"/>
          </a:xfrm>
          <a:prstGeom prst="rect">
            <a:avLst/>
          </a:prstGeom>
          <a:noFill/>
        </p:spPr>
        <p:txBody>
          <a:bodyPr wrap="square" rtlCol="0">
            <a:spAutoFit/>
          </a:bodyPr>
          <a:lstStyle/>
          <a:p>
            <a:r>
              <a:rPr lang="en-US" dirty="0"/>
              <a:t>-5</a:t>
            </a:r>
          </a:p>
        </p:txBody>
      </p:sp>
      <p:sp>
        <p:nvSpPr>
          <p:cNvPr id="36" name="TextBox 35">
            <a:extLst>
              <a:ext uri="{FF2B5EF4-FFF2-40B4-BE49-F238E27FC236}">
                <a16:creationId xmlns:a16="http://schemas.microsoft.com/office/drawing/2014/main" id="{15909E74-41FC-1845-9E95-D9DB1EA6210D}"/>
              </a:ext>
            </a:extLst>
          </p:cNvPr>
          <p:cNvSpPr txBox="1"/>
          <p:nvPr/>
        </p:nvSpPr>
        <p:spPr>
          <a:xfrm>
            <a:off x="2014813" y="3410694"/>
            <a:ext cx="452529" cy="369332"/>
          </a:xfrm>
          <a:prstGeom prst="rect">
            <a:avLst/>
          </a:prstGeom>
          <a:noFill/>
        </p:spPr>
        <p:txBody>
          <a:bodyPr wrap="square" rtlCol="0">
            <a:spAutoFit/>
          </a:bodyPr>
          <a:lstStyle/>
          <a:p>
            <a:r>
              <a:rPr lang="en-US" dirty="0"/>
              <a:t>-4</a:t>
            </a:r>
          </a:p>
        </p:txBody>
      </p:sp>
      <p:sp>
        <p:nvSpPr>
          <p:cNvPr id="37" name="TextBox 36">
            <a:extLst>
              <a:ext uri="{FF2B5EF4-FFF2-40B4-BE49-F238E27FC236}">
                <a16:creationId xmlns:a16="http://schemas.microsoft.com/office/drawing/2014/main" id="{AD88F4D5-7243-B24C-B7A0-A23A5213D07C}"/>
              </a:ext>
            </a:extLst>
          </p:cNvPr>
          <p:cNvSpPr txBox="1"/>
          <p:nvPr/>
        </p:nvSpPr>
        <p:spPr>
          <a:xfrm>
            <a:off x="2420873" y="3410694"/>
            <a:ext cx="452529" cy="369332"/>
          </a:xfrm>
          <a:prstGeom prst="rect">
            <a:avLst/>
          </a:prstGeom>
          <a:noFill/>
        </p:spPr>
        <p:txBody>
          <a:bodyPr wrap="square" rtlCol="0">
            <a:spAutoFit/>
          </a:bodyPr>
          <a:lstStyle/>
          <a:p>
            <a:r>
              <a:rPr lang="en-US" dirty="0"/>
              <a:t>-3</a:t>
            </a:r>
          </a:p>
        </p:txBody>
      </p:sp>
      <p:sp>
        <p:nvSpPr>
          <p:cNvPr id="38" name="TextBox 37">
            <a:extLst>
              <a:ext uri="{FF2B5EF4-FFF2-40B4-BE49-F238E27FC236}">
                <a16:creationId xmlns:a16="http://schemas.microsoft.com/office/drawing/2014/main" id="{E4F2C2EC-9808-4E41-8404-E48B3F350529}"/>
              </a:ext>
            </a:extLst>
          </p:cNvPr>
          <p:cNvSpPr txBox="1"/>
          <p:nvPr/>
        </p:nvSpPr>
        <p:spPr>
          <a:xfrm>
            <a:off x="2826933" y="3410694"/>
            <a:ext cx="452529" cy="369332"/>
          </a:xfrm>
          <a:prstGeom prst="rect">
            <a:avLst/>
          </a:prstGeom>
          <a:noFill/>
        </p:spPr>
        <p:txBody>
          <a:bodyPr wrap="square" rtlCol="0">
            <a:spAutoFit/>
          </a:bodyPr>
          <a:lstStyle/>
          <a:p>
            <a:r>
              <a:rPr lang="en-US" dirty="0"/>
              <a:t>-2</a:t>
            </a:r>
          </a:p>
        </p:txBody>
      </p:sp>
      <p:sp>
        <p:nvSpPr>
          <p:cNvPr id="39" name="TextBox 38">
            <a:extLst>
              <a:ext uri="{FF2B5EF4-FFF2-40B4-BE49-F238E27FC236}">
                <a16:creationId xmlns:a16="http://schemas.microsoft.com/office/drawing/2014/main" id="{46541051-7D10-5840-9775-12323B1D9338}"/>
              </a:ext>
            </a:extLst>
          </p:cNvPr>
          <p:cNvSpPr txBox="1"/>
          <p:nvPr/>
        </p:nvSpPr>
        <p:spPr>
          <a:xfrm>
            <a:off x="3234694" y="3410694"/>
            <a:ext cx="452529" cy="369332"/>
          </a:xfrm>
          <a:prstGeom prst="rect">
            <a:avLst/>
          </a:prstGeom>
          <a:noFill/>
        </p:spPr>
        <p:txBody>
          <a:bodyPr wrap="square" rtlCol="0">
            <a:spAutoFit/>
          </a:bodyPr>
          <a:lstStyle/>
          <a:p>
            <a:r>
              <a:rPr lang="en-US" dirty="0"/>
              <a:t>-1</a:t>
            </a:r>
          </a:p>
        </p:txBody>
      </p:sp>
      <p:sp>
        <p:nvSpPr>
          <p:cNvPr id="40" name="TextBox 39">
            <a:extLst>
              <a:ext uri="{FF2B5EF4-FFF2-40B4-BE49-F238E27FC236}">
                <a16:creationId xmlns:a16="http://schemas.microsoft.com/office/drawing/2014/main" id="{D2AC8A71-1C55-214C-A52F-574B272719C1}"/>
              </a:ext>
            </a:extLst>
          </p:cNvPr>
          <p:cNvSpPr txBox="1"/>
          <p:nvPr/>
        </p:nvSpPr>
        <p:spPr>
          <a:xfrm>
            <a:off x="3430306" y="5099003"/>
            <a:ext cx="407759" cy="369332"/>
          </a:xfrm>
          <a:prstGeom prst="rect">
            <a:avLst/>
          </a:prstGeom>
          <a:noFill/>
        </p:spPr>
        <p:txBody>
          <a:bodyPr wrap="square" rtlCol="0">
            <a:spAutoFit/>
          </a:bodyPr>
          <a:lstStyle/>
          <a:p>
            <a:r>
              <a:rPr lang="en-US" dirty="0"/>
              <a:t>-5</a:t>
            </a:r>
          </a:p>
        </p:txBody>
      </p:sp>
      <p:sp>
        <p:nvSpPr>
          <p:cNvPr id="41" name="TextBox 40">
            <a:extLst>
              <a:ext uri="{FF2B5EF4-FFF2-40B4-BE49-F238E27FC236}">
                <a16:creationId xmlns:a16="http://schemas.microsoft.com/office/drawing/2014/main" id="{9DB45E70-793C-7B4D-BEFC-31FB3DFF8D22}"/>
              </a:ext>
            </a:extLst>
          </p:cNvPr>
          <p:cNvSpPr txBox="1"/>
          <p:nvPr/>
        </p:nvSpPr>
        <p:spPr>
          <a:xfrm>
            <a:off x="3430304" y="4727574"/>
            <a:ext cx="407761" cy="369332"/>
          </a:xfrm>
          <a:prstGeom prst="rect">
            <a:avLst/>
          </a:prstGeom>
          <a:noFill/>
        </p:spPr>
        <p:txBody>
          <a:bodyPr wrap="square" rtlCol="0">
            <a:spAutoFit/>
          </a:bodyPr>
          <a:lstStyle/>
          <a:p>
            <a:r>
              <a:rPr lang="en-US" dirty="0"/>
              <a:t>-4</a:t>
            </a:r>
          </a:p>
        </p:txBody>
      </p:sp>
      <p:sp>
        <p:nvSpPr>
          <p:cNvPr id="42" name="TextBox 41">
            <a:extLst>
              <a:ext uri="{FF2B5EF4-FFF2-40B4-BE49-F238E27FC236}">
                <a16:creationId xmlns:a16="http://schemas.microsoft.com/office/drawing/2014/main" id="{D68D1A38-FFE3-C54C-8CCB-FD0DD26CDE08}"/>
              </a:ext>
            </a:extLst>
          </p:cNvPr>
          <p:cNvSpPr txBox="1"/>
          <p:nvPr/>
        </p:nvSpPr>
        <p:spPr>
          <a:xfrm>
            <a:off x="3430306" y="4352301"/>
            <a:ext cx="407759" cy="369332"/>
          </a:xfrm>
          <a:prstGeom prst="rect">
            <a:avLst/>
          </a:prstGeom>
          <a:noFill/>
        </p:spPr>
        <p:txBody>
          <a:bodyPr wrap="square" rtlCol="0">
            <a:spAutoFit/>
          </a:bodyPr>
          <a:lstStyle/>
          <a:p>
            <a:r>
              <a:rPr lang="en-US" dirty="0"/>
              <a:t>-3</a:t>
            </a:r>
          </a:p>
        </p:txBody>
      </p:sp>
      <p:sp>
        <p:nvSpPr>
          <p:cNvPr id="43" name="TextBox 42">
            <a:extLst>
              <a:ext uri="{FF2B5EF4-FFF2-40B4-BE49-F238E27FC236}">
                <a16:creationId xmlns:a16="http://schemas.microsoft.com/office/drawing/2014/main" id="{4ACAF5CA-5D6B-6642-834D-BFFA28D280F7}"/>
              </a:ext>
            </a:extLst>
          </p:cNvPr>
          <p:cNvSpPr txBox="1"/>
          <p:nvPr/>
        </p:nvSpPr>
        <p:spPr>
          <a:xfrm>
            <a:off x="3430306" y="3987584"/>
            <a:ext cx="407759" cy="369332"/>
          </a:xfrm>
          <a:prstGeom prst="rect">
            <a:avLst/>
          </a:prstGeom>
          <a:noFill/>
        </p:spPr>
        <p:txBody>
          <a:bodyPr wrap="square" rtlCol="0">
            <a:spAutoFit/>
          </a:bodyPr>
          <a:lstStyle/>
          <a:p>
            <a:r>
              <a:rPr lang="en-US" dirty="0"/>
              <a:t>-2</a:t>
            </a:r>
          </a:p>
        </p:txBody>
      </p:sp>
      <p:sp>
        <p:nvSpPr>
          <p:cNvPr id="44" name="TextBox 43">
            <a:extLst>
              <a:ext uri="{FF2B5EF4-FFF2-40B4-BE49-F238E27FC236}">
                <a16:creationId xmlns:a16="http://schemas.microsoft.com/office/drawing/2014/main" id="{ABCB34E6-1C9B-C140-BBA4-8EC95EA606C2}"/>
              </a:ext>
            </a:extLst>
          </p:cNvPr>
          <p:cNvSpPr txBox="1"/>
          <p:nvPr/>
        </p:nvSpPr>
        <p:spPr>
          <a:xfrm>
            <a:off x="3430306" y="3624964"/>
            <a:ext cx="407759" cy="369332"/>
          </a:xfrm>
          <a:prstGeom prst="rect">
            <a:avLst/>
          </a:prstGeom>
          <a:noFill/>
        </p:spPr>
        <p:txBody>
          <a:bodyPr wrap="square" rtlCol="0">
            <a:spAutoFit/>
          </a:bodyPr>
          <a:lstStyle/>
          <a:p>
            <a:r>
              <a:rPr lang="en-US" dirty="0"/>
              <a:t>-1</a:t>
            </a:r>
          </a:p>
        </p:txBody>
      </p:sp>
      <p:sp>
        <p:nvSpPr>
          <p:cNvPr id="45" name="Rectangle 44">
            <a:extLst>
              <a:ext uri="{FF2B5EF4-FFF2-40B4-BE49-F238E27FC236}">
                <a16:creationId xmlns:a16="http://schemas.microsoft.com/office/drawing/2014/main" id="{6EE430AC-81B5-E548-8596-63AC93F906BE}"/>
              </a:ext>
            </a:extLst>
          </p:cNvPr>
          <p:cNvSpPr/>
          <p:nvPr/>
        </p:nvSpPr>
        <p:spPr>
          <a:xfrm>
            <a:off x="107092" y="90616"/>
            <a:ext cx="11977816" cy="664793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Oval 45">
            <a:extLst>
              <a:ext uri="{FF2B5EF4-FFF2-40B4-BE49-F238E27FC236}">
                <a16:creationId xmlns:a16="http://schemas.microsoft.com/office/drawing/2014/main" id="{D45BCC8E-484F-AA4A-8A1D-3DB91B8B68F8}"/>
              </a:ext>
            </a:extLst>
          </p:cNvPr>
          <p:cNvSpPr/>
          <p:nvPr/>
        </p:nvSpPr>
        <p:spPr>
          <a:xfrm>
            <a:off x="2129526" y="1876315"/>
            <a:ext cx="164891" cy="17154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94206729-0281-874A-AAEB-D094F8FC1CE8}"/>
              </a:ext>
            </a:extLst>
          </p:cNvPr>
          <p:cNvSpPr/>
          <p:nvPr/>
        </p:nvSpPr>
        <p:spPr>
          <a:xfrm>
            <a:off x="2529193" y="2969263"/>
            <a:ext cx="164891" cy="17154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2BCA4F99-DCF7-7643-ABFA-F2C3CF5ECCC9}"/>
              </a:ext>
            </a:extLst>
          </p:cNvPr>
          <p:cNvSpPr/>
          <p:nvPr/>
        </p:nvSpPr>
        <p:spPr>
          <a:xfrm>
            <a:off x="4168140" y="2603157"/>
            <a:ext cx="164891" cy="17154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2A7D2F5D-E23A-4341-A8E8-A104D0A79A68}"/>
              </a:ext>
            </a:extLst>
          </p:cNvPr>
          <p:cNvSpPr/>
          <p:nvPr/>
        </p:nvSpPr>
        <p:spPr>
          <a:xfrm>
            <a:off x="5387115" y="3333377"/>
            <a:ext cx="164891" cy="171549"/>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03E8EC6E-82E2-7645-9D35-39048F867678}"/>
              </a:ext>
            </a:extLst>
          </p:cNvPr>
          <p:cNvSpPr/>
          <p:nvPr/>
        </p:nvSpPr>
        <p:spPr>
          <a:xfrm>
            <a:off x="4973801" y="4826465"/>
            <a:ext cx="164891" cy="171549"/>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AF094823-58A9-414D-9BA0-F0E144C19B6C}"/>
              </a:ext>
            </a:extLst>
          </p:cNvPr>
          <p:cNvSpPr/>
          <p:nvPr/>
        </p:nvSpPr>
        <p:spPr>
          <a:xfrm>
            <a:off x="2950584" y="4458812"/>
            <a:ext cx="164891" cy="171549"/>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DA9BC242-9484-D045-9488-702112A4CF3D}"/>
              </a:ext>
            </a:extLst>
          </p:cNvPr>
          <p:cNvSpPr/>
          <p:nvPr/>
        </p:nvSpPr>
        <p:spPr>
          <a:xfrm>
            <a:off x="1723621" y="3723855"/>
            <a:ext cx="164891" cy="171549"/>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00D1F62B-4868-FA44-BF44-DAAAA7B4F9B0}"/>
              </a:ext>
            </a:extLst>
          </p:cNvPr>
          <p:cNvSpPr txBox="1"/>
          <p:nvPr/>
        </p:nvSpPr>
        <p:spPr>
          <a:xfrm>
            <a:off x="2061282" y="1574637"/>
            <a:ext cx="317716" cy="369332"/>
          </a:xfrm>
          <a:prstGeom prst="rect">
            <a:avLst/>
          </a:prstGeom>
          <a:noFill/>
        </p:spPr>
        <p:txBody>
          <a:bodyPr wrap="none" rtlCol="0">
            <a:spAutoFit/>
          </a:bodyPr>
          <a:lstStyle/>
          <a:p>
            <a:r>
              <a:rPr lang="en-US" dirty="0"/>
              <a:t>A</a:t>
            </a:r>
          </a:p>
        </p:txBody>
      </p:sp>
      <p:sp>
        <p:nvSpPr>
          <p:cNvPr id="58" name="TextBox 57">
            <a:extLst>
              <a:ext uri="{FF2B5EF4-FFF2-40B4-BE49-F238E27FC236}">
                <a16:creationId xmlns:a16="http://schemas.microsoft.com/office/drawing/2014/main" id="{9F9AE97A-82CB-0B43-9E33-1A436C14B3B1}"/>
              </a:ext>
            </a:extLst>
          </p:cNvPr>
          <p:cNvSpPr txBox="1"/>
          <p:nvPr/>
        </p:nvSpPr>
        <p:spPr>
          <a:xfrm>
            <a:off x="2461001" y="2655394"/>
            <a:ext cx="309700" cy="369332"/>
          </a:xfrm>
          <a:prstGeom prst="rect">
            <a:avLst/>
          </a:prstGeom>
          <a:noFill/>
        </p:spPr>
        <p:txBody>
          <a:bodyPr wrap="none" rtlCol="0">
            <a:spAutoFit/>
          </a:bodyPr>
          <a:lstStyle/>
          <a:p>
            <a:r>
              <a:rPr lang="en-US" dirty="0"/>
              <a:t>B</a:t>
            </a:r>
          </a:p>
        </p:txBody>
      </p:sp>
      <p:sp>
        <p:nvSpPr>
          <p:cNvPr id="59" name="TextBox 58">
            <a:extLst>
              <a:ext uri="{FF2B5EF4-FFF2-40B4-BE49-F238E27FC236}">
                <a16:creationId xmlns:a16="http://schemas.microsoft.com/office/drawing/2014/main" id="{C0E212F0-22B4-D142-BA45-BEF033F927B4}"/>
              </a:ext>
            </a:extLst>
          </p:cNvPr>
          <p:cNvSpPr txBox="1"/>
          <p:nvPr/>
        </p:nvSpPr>
        <p:spPr>
          <a:xfrm>
            <a:off x="1656993" y="3880137"/>
            <a:ext cx="308098" cy="369332"/>
          </a:xfrm>
          <a:prstGeom prst="rect">
            <a:avLst/>
          </a:prstGeom>
          <a:noFill/>
        </p:spPr>
        <p:txBody>
          <a:bodyPr wrap="none" rtlCol="0">
            <a:spAutoFit/>
          </a:bodyPr>
          <a:lstStyle/>
          <a:p>
            <a:r>
              <a:rPr lang="en-US" dirty="0"/>
              <a:t>C</a:t>
            </a:r>
          </a:p>
        </p:txBody>
      </p:sp>
      <p:sp>
        <p:nvSpPr>
          <p:cNvPr id="60" name="TextBox 59">
            <a:extLst>
              <a:ext uri="{FF2B5EF4-FFF2-40B4-BE49-F238E27FC236}">
                <a16:creationId xmlns:a16="http://schemas.microsoft.com/office/drawing/2014/main" id="{D8DE4CC4-CAE8-B843-96D6-3077F13AC152}"/>
              </a:ext>
            </a:extLst>
          </p:cNvPr>
          <p:cNvSpPr txBox="1"/>
          <p:nvPr/>
        </p:nvSpPr>
        <p:spPr>
          <a:xfrm>
            <a:off x="2891219" y="4136986"/>
            <a:ext cx="327334" cy="369332"/>
          </a:xfrm>
          <a:prstGeom prst="rect">
            <a:avLst/>
          </a:prstGeom>
          <a:noFill/>
        </p:spPr>
        <p:txBody>
          <a:bodyPr wrap="none" rtlCol="0">
            <a:spAutoFit/>
          </a:bodyPr>
          <a:lstStyle/>
          <a:p>
            <a:r>
              <a:rPr lang="en-US" dirty="0"/>
              <a:t>D</a:t>
            </a:r>
          </a:p>
        </p:txBody>
      </p:sp>
      <p:sp>
        <p:nvSpPr>
          <p:cNvPr id="61" name="TextBox 60">
            <a:extLst>
              <a:ext uri="{FF2B5EF4-FFF2-40B4-BE49-F238E27FC236}">
                <a16:creationId xmlns:a16="http://schemas.microsoft.com/office/drawing/2014/main" id="{0221B779-E7F7-F74F-8BCE-48827F6CFD40}"/>
              </a:ext>
            </a:extLst>
          </p:cNvPr>
          <p:cNvSpPr txBox="1"/>
          <p:nvPr/>
        </p:nvSpPr>
        <p:spPr>
          <a:xfrm>
            <a:off x="4902150" y="4499885"/>
            <a:ext cx="296876" cy="369332"/>
          </a:xfrm>
          <a:prstGeom prst="rect">
            <a:avLst/>
          </a:prstGeom>
          <a:noFill/>
        </p:spPr>
        <p:txBody>
          <a:bodyPr wrap="none" rtlCol="0">
            <a:spAutoFit/>
          </a:bodyPr>
          <a:lstStyle/>
          <a:p>
            <a:r>
              <a:rPr lang="en-US" dirty="0"/>
              <a:t>E</a:t>
            </a:r>
          </a:p>
        </p:txBody>
      </p:sp>
      <p:sp>
        <p:nvSpPr>
          <p:cNvPr id="62" name="TextBox 61">
            <a:extLst>
              <a:ext uri="{FF2B5EF4-FFF2-40B4-BE49-F238E27FC236}">
                <a16:creationId xmlns:a16="http://schemas.microsoft.com/office/drawing/2014/main" id="{FEEBCDE7-4BD7-4841-B873-61DE330EDEF9}"/>
              </a:ext>
            </a:extLst>
          </p:cNvPr>
          <p:cNvSpPr txBox="1"/>
          <p:nvPr/>
        </p:nvSpPr>
        <p:spPr>
          <a:xfrm>
            <a:off x="5325742" y="2969875"/>
            <a:ext cx="290464" cy="369332"/>
          </a:xfrm>
          <a:prstGeom prst="rect">
            <a:avLst/>
          </a:prstGeom>
          <a:noFill/>
        </p:spPr>
        <p:txBody>
          <a:bodyPr wrap="none" rtlCol="0">
            <a:spAutoFit/>
          </a:bodyPr>
          <a:lstStyle/>
          <a:p>
            <a:r>
              <a:rPr lang="en-US" dirty="0"/>
              <a:t>F</a:t>
            </a:r>
          </a:p>
        </p:txBody>
      </p:sp>
      <p:sp>
        <p:nvSpPr>
          <p:cNvPr id="63" name="TextBox 62">
            <a:extLst>
              <a:ext uri="{FF2B5EF4-FFF2-40B4-BE49-F238E27FC236}">
                <a16:creationId xmlns:a16="http://schemas.microsoft.com/office/drawing/2014/main" id="{48E8677D-60B6-134A-95A7-53D061FF96A8}"/>
              </a:ext>
            </a:extLst>
          </p:cNvPr>
          <p:cNvSpPr txBox="1"/>
          <p:nvPr/>
        </p:nvSpPr>
        <p:spPr>
          <a:xfrm>
            <a:off x="4093583" y="2257913"/>
            <a:ext cx="330540" cy="369332"/>
          </a:xfrm>
          <a:prstGeom prst="rect">
            <a:avLst/>
          </a:prstGeom>
          <a:noFill/>
        </p:spPr>
        <p:txBody>
          <a:bodyPr wrap="none" rtlCol="0">
            <a:spAutoFit/>
          </a:bodyPr>
          <a:lstStyle/>
          <a:p>
            <a:r>
              <a:rPr lang="en-US" dirty="0"/>
              <a:t>G</a:t>
            </a:r>
          </a:p>
        </p:txBody>
      </p:sp>
      <p:sp>
        <p:nvSpPr>
          <p:cNvPr id="64" name="TextBox 63">
            <a:extLst>
              <a:ext uri="{FF2B5EF4-FFF2-40B4-BE49-F238E27FC236}">
                <a16:creationId xmlns:a16="http://schemas.microsoft.com/office/drawing/2014/main" id="{24FD952F-FA46-FB48-A5A9-7922D99243E5}"/>
              </a:ext>
            </a:extLst>
          </p:cNvPr>
          <p:cNvSpPr txBox="1"/>
          <p:nvPr/>
        </p:nvSpPr>
        <p:spPr>
          <a:xfrm>
            <a:off x="3998817" y="627126"/>
            <a:ext cx="3742499" cy="369332"/>
          </a:xfrm>
          <a:prstGeom prst="rect">
            <a:avLst/>
          </a:prstGeom>
          <a:noFill/>
        </p:spPr>
        <p:txBody>
          <a:bodyPr wrap="none" rtlCol="0">
            <a:spAutoFit/>
          </a:bodyPr>
          <a:lstStyle/>
          <a:p>
            <a:r>
              <a:rPr lang="en-US" dirty="0"/>
              <a:t>Write the coordinates of points A to G</a:t>
            </a:r>
          </a:p>
        </p:txBody>
      </p:sp>
      <p:sp>
        <p:nvSpPr>
          <p:cNvPr id="65" name="TextBox 64">
            <a:extLst>
              <a:ext uri="{FF2B5EF4-FFF2-40B4-BE49-F238E27FC236}">
                <a16:creationId xmlns:a16="http://schemas.microsoft.com/office/drawing/2014/main" id="{782F6DCF-B5B4-4044-95B9-34FE08A3BA9E}"/>
              </a:ext>
            </a:extLst>
          </p:cNvPr>
          <p:cNvSpPr txBox="1"/>
          <p:nvPr/>
        </p:nvSpPr>
        <p:spPr>
          <a:xfrm>
            <a:off x="8050190" y="1486717"/>
            <a:ext cx="1733167" cy="3693319"/>
          </a:xfrm>
          <a:prstGeom prst="rect">
            <a:avLst/>
          </a:prstGeom>
          <a:noFill/>
        </p:spPr>
        <p:txBody>
          <a:bodyPr wrap="none" rtlCol="0">
            <a:spAutoFit/>
          </a:bodyPr>
          <a:lstStyle/>
          <a:p>
            <a:r>
              <a:rPr lang="en-US" dirty="0"/>
              <a:t>A  (           ,          )</a:t>
            </a:r>
          </a:p>
          <a:p>
            <a:endParaRPr lang="en-US" dirty="0"/>
          </a:p>
          <a:p>
            <a:r>
              <a:rPr lang="en-US" dirty="0"/>
              <a:t>B  (           ,          )</a:t>
            </a:r>
          </a:p>
          <a:p>
            <a:endParaRPr lang="en-US" dirty="0"/>
          </a:p>
          <a:p>
            <a:r>
              <a:rPr lang="en-US" dirty="0"/>
              <a:t>C  (           ,          )</a:t>
            </a:r>
          </a:p>
          <a:p>
            <a:endParaRPr lang="en-US" dirty="0"/>
          </a:p>
          <a:p>
            <a:r>
              <a:rPr lang="en-US" dirty="0"/>
              <a:t>D  (           ,          )</a:t>
            </a:r>
          </a:p>
          <a:p>
            <a:endParaRPr lang="en-US" dirty="0"/>
          </a:p>
          <a:p>
            <a:r>
              <a:rPr lang="en-US" dirty="0"/>
              <a:t>E  (           ,          )</a:t>
            </a:r>
          </a:p>
          <a:p>
            <a:endParaRPr lang="en-US" dirty="0"/>
          </a:p>
          <a:p>
            <a:r>
              <a:rPr lang="en-US" dirty="0"/>
              <a:t>F  (           ,          )</a:t>
            </a:r>
          </a:p>
          <a:p>
            <a:endParaRPr lang="en-US" dirty="0"/>
          </a:p>
          <a:p>
            <a:r>
              <a:rPr lang="en-US" dirty="0"/>
              <a:t>G  (           ,          )</a:t>
            </a:r>
          </a:p>
        </p:txBody>
      </p:sp>
      <p:sp>
        <p:nvSpPr>
          <p:cNvPr id="66" name="Rectangle 65">
            <a:extLst>
              <a:ext uri="{FF2B5EF4-FFF2-40B4-BE49-F238E27FC236}">
                <a16:creationId xmlns:a16="http://schemas.microsoft.com/office/drawing/2014/main" id="{FDD261BD-DD7A-5046-AD83-182C384BE9AC}"/>
              </a:ext>
            </a:extLst>
          </p:cNvPr>
          <p:cNvSpPr/>
          <p:nvPr/>
        </p:nvSpPr>
        <p:spPr>
          <a:xfrm>
            <a:off x="8541257" y="1486717"/>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2DBC84F3-E5C5-6149-B77C-C1E3A3518B32}"/>
              </a:ext>
            </a:extLst>
          </p:cNvPr>
          <p:cNvSpPr/>
          <p:nvPr/>
        </p:nvSpPr>
        <p:spPr>
          <a:xfrm>
            <a:off x="9138152" y="1486716"/>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5BA978BF-0626-2C40-8709-0AD9A78FB7B0}"/>
              </a:ext>
            </a:extLst>
          </p:cNvPr>
          <p:cNvSpPr/>
          <p:nvPr/>
        </p:nvSpPr>
        <p:spPr>
          <a:xfrm>
            <a:off x="8541257" y="2034364"/>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81FA8CDD-B3E4-9746-BA0C-F1CF8AC5884F}"/>
              </a:ext>
            </a:extLst>
          </p:cNvPr>
          <p:cNvSpPr/>
          <p:nvPr/>
        </p:nvSpPr>
        <p:spPr>
          <a:xfrm>
            <a:off x="9138152" y="2034363"/>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45CE4778-4C81-294F-A04D-60744F6DB4A0}"/>
              </a:ext>
            </a:extLst>
          </p:cNvPr>
          <p:cNvSpPr/>
          <p:nvPr/>
        </p:nvSpPr>
        <p:spPr>
          <a:xfrm>
            <a:off x="8541257" y="2602752"/>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547AFF03-CD50-5244-B907-DCDFEE8AEFB0}"/>
              </a:ext>
            </a:extLst>
          </p:cNvPr>
          <p:cNvSpPr/>
          <p:nvPr/>
        </p:nvSpPr>
        <p:spPr>
          <a:xfrm>
            <a:off x="9138152" y="2602751"/>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209114F9-4F70-4C4D-96C0-AF5CBCA11733}"/>
              </a:ext>
            </a:extLst>
          </p:cNvPr>
          <p:cNvSpPr/>
          <p:nvPr/>
        </p:nvSpPr>
        <p:spPr>
          <a:xfrm>
            <a:off x="8541257" y="3171140"/>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91AB3648-777E-B248-9C3A-CEBA2AF1E2AC}"/>
              </a:ext>
            </a:extLst>
          </p:cNvPr>
          <p:cNvSpPr/>
          <p:nvPr/>
        </p:nvSpPr>
        <p:spPr>
          <a:xfrm>
            <a:off x="9138152" y="3171139"/>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FC3EF59A-9C6F-A74C-BAC6-B4E5F9FC695B}"/>
              </a:ext>
            </a:extLst>
          </p:cNvPr>
          <p:cNvSpPr/>
          <p:nvPr/>
        </p:nvSpPr>
        <p:spPr>
          <a:xfrm>
            <a:off x="8541257" y="3739528"/>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566B4885-BBEC-104D-A6F6-24EB1FCF0F39}"/>
              </a:ext>
            </a:extLst>
          </p:cNvPr>
          <p:cNvSpPr/>
          <p:nvPr/>
        </p:nvSpPr>
        <p:spPr>
          <a:xfrm>
            <a:off x="9138152" y="3739527"/>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962B113A-26C6-8A47-B86F-847DD497C8D3}"/>
              </a:ext>
            </a:extLst>
          </p:cNvPr>
          <p:cNvSpPr/>
          <p:nvPr/>
        </p:nvSpPr>
        <p:spPr>
          <a:xfrm>
            <a:off x="8541257" y="4276336"/>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3278AD75-C930-1048-8712-71325451D19F}"/>
              </a:ext>
            </a:extLst>
          </p:cNvPr>
          <p:cNvSpPr/>
          <p:nvPr/>
        </p:nvSpPr>
        <p:spPr>
          <a:xfrm>
            <a:off x="9138152" y="4276335"/>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6E7B60E4-A0C0-C544-970B-7B7B4D3B44B7}"/>
              </a:ext>
            </a:extLst>
          </p:cNvPr>
          <p:cNvSpPr/>
          <p:nvPr/>
        </p:nvSpPr>
        <p:spPr>
          <a:xfrm>
            <a:off x="8541257" y="4843558"/>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CBD1AB34-8419-4142-B3B3-CCCC764A36D2}"/>
              </a:ext>
            </a:extLst>
          </p:cNvPr>
          <p:cNvSpPr/>
          <p:nvPr/>
        </p:nvSpPr>
        <p:spPr>
          <a:xfrm>
            <a:off x="9138152" y="4843557"/>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extBox 79">
            <a:extLst>
              <a:ext uri="{FF2B5EF4-FFF2-40B4-BE49-F238E27FC236}">
                <a16:creationId xmlns:a16="http://schemas.microsoft.com/office/drawing/2014/main" id="{36E06ED0-023C-AC44-B79D-C41F6E3DB117}"/>
              </a:ext>
            </a:extLst>
          </p:cNvPr>
          <p:cNvSpPr txBox="1"/>
          <p:nvPr/>
        </p:nvSpPr>
        <p:spPr>
          <a:xfrm>
            <a:off x="6133769" y="3226028"/>
            <a:ext cx="284052" cy="369332"/>
          </a:xfrm>
          <a:prstGeom prst="rect">
            <a:avLst/>
          </a:prstGeom>
          <a:noFill/>
        </p:spPr>
        <p:txBody>
          <a:bodyPr wrap="none" rtlCol="0">
            <a:spAutoFit/>
          </a:bodyPr>
          <a:lstStyle/>
          <a:p>
            <a:r>
              <a:rPr lang="en-US" dirty="0"/>
              <a:t>x</a:t>
            </a:r>
          </a:p>
        </p:txBody>
      </p:sp>
      <p:sp>
        <p:nvSpPr>
          <p:cNvPr id="81" name="TextBox 80">
            <a:extLst>
              <a:ext uri="{FF2B5EF4-FFF2-40B4-BE49-F238E27FC236}">
                <a16:creationId xmlns:a16="http://schemas.microsoft.com/office/drawing/2014/main" id="{53DF012F-F4AB-F74C-8D3B-E087183F9E8F}"/>
              </a:ext>
            </a:extLst>
          </p:cNvPr>
          <p:cNvSpPr txBox="1"/>
          <p:nvPr/>
        </p:nvSpPr>
        <p:spPr>
          <a:xfrm>
            <a:off x="3709955" y="1048568"/>
            <a:ext cx="288862" cy="369332"/>
          </a:xfrm>
          <a:prstGeom prst="rect">
            <a:avLst/>
          </a:prstGeom>
          <a:noFill/>
        </p:spPr>
        <p:txBody>
          <a:bodyPr wrap="none" rtlCol="0">
            <a:spAutoFit/>
          </a:bodyPr>
          <a:lstStyle/>
          <a:p>
            <a:r>
              <a:rPr lang="en-US" dirty="0"/>
              <a:t>y</a:t>
            </a:r>
          </a:p>
        </p:txBody>
      </p:sp>
      <p:pic>
        <p:nvPicPr>
          <p:cNvPr id="82" name="Picture 81">
            <a:extLst>
              <a:ext uri="{FF2B5EF4-FFF2-40B4-BE49-F238E27FC236}">
                <a16:creationId xmlns:a16="http://schemas.microsoft.com/office/drawing/2014/main" id="{35D2CBC3-8350-F84A-AE6A-0CEBEDCDF1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2135" y="210889"/>
            <a:ext cx="1021333" cy="1021333"/>
          </a:xfrm>
          <a:prstGeom prst="rect">
            <a:avLst/>
          </a:prstGeom>
        </p:spPr>
      </p:pic>
      <p:pic>
        <p:nvPicPr>
          <p:cNvPr id="83" name="Picture 82">
            <a:extLst>
              <a:ext uri="{FF2B5EF4-FFF2-40B4-BE49-F238E27FC236}">
                <a16:creationId xmlns:a16="http://schemas.microsoft.com/office/drawing/2014/main" id="{5F3BCB1E-26B2-F841-8CFA-9B71771CF0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092" y="5682536"/>
            <a:ext cx="1299108" cy="964684"/>
          </a:xfrm>
          <a:prstGeom prst="rect">
            <a:avLst/>
          </a:prstGeom>
        </p:spPr>
      </p:pic>
    </p:spTree>
    <p:extLst>
      <p:ext uri="{BB962C8B-B14F-4D97-AF65-F5344CB8AC3E}">
        <p14:creationId xmlns:p14="http://schemas.microsoft.com/office/powerpoint/2010/main" val="15421164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标题 57345"/>
          <p:cNvSpPr>
            <a:spLocks noGrp="1" noChangeArrowheads="1"/>
          </p:cNvSpPr>
          <p:nvPr>
            <p:ph type="title"/>
          </p:nvPr>
        </p:nvSpPr>
        <p:spPr>
          <a:xfrm>
            <a:off x="316328" y="284085"/>
            <a:ext cx="10336876" cy="1054386"/>
          </a:xfrm>
        </p:spPr>
        <p:txBody>
          <a:bodyPr>
            <a:noAutofit/>
          </a:bodyPr>
          <a:lstStyle/>
          <a:p>
            <a:pPr eaLnBrk="1" hangingPunct="1"/>
            <a:r>
              <a:rPr lang="en-GB" altLang="zh-CN" dirty="0">
                <a:solidFill>
                  <a:srgbClr val="C00000"/>
                </a:solidFill>
              </a:rPr>
              <a:t>Horizontal and Vertical lines</a:t>
            </a:r>
            <a:endParaRPr lang="zh-CN" altLang="en-US" dirty="0">
              <a:solidFill>
                <a:srgbClr val="C00000"/>
              </a:solidFill>
            </a:endParaRPr>
          </a:p>
        </p:txBody>
      </p:sp>
      <p:cxnSp>
        <p:nvCxnSpPr>
          <p:cNvPr id="14" name="Straight Connector 13">
            <a:extLst>
              <a:ext uri="{FF2B5EF4-FFF2-40B4-BE49-F238E27FC236}">
                <a16:creationId xmlns:a16="http://schemas.microsoft.com/office/drawing/2014/main" id="{B0A1A8EE-9FDE-432C-B803-D5BF818CE15C}"/>
              </a:ext>
            </a:extLst>
          </p:cNvPr>
          <p:cNvCxnSpPr>
            <a:cxnSpLocks/>
          </p:cNvCxnSpPr>
          <p:nvPr/>
        </p:nvCxnSpPr>
        <p:spPr>
          <a:xfrm flipH="1">
            <a:off x="874378" y="2343911"/>
            <a:ext cx="4434452" cy="1485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6DA822AF-80E1-4657-BD26-433E014277FC}"/>
              </a:ext>
            </a:extLst>
          </p:cNvPr>
          <p:cNvCxnSpPr>
            <a:cxnSpLocks/>
          </p:cNvCxnSpPr>
          <p:nvPr/>
        </p:nvCxnSpPr>
        <p:spPr>
          <a:xfrm flipH="1">
            <a:off x="905088" y="2839339"/>
            <a:ext cx="4434452" cy="1485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A4FA2BF4-1690-47FE-A333-466002D59F92}"/>
              </a:ext>
            </a:extLst>
          </p:cNvPr>
          <p:cNvCxnSpPr>
            <a:cxnSpLocks/>
          </p:cNvCxnSpPr>
          <p:nvPr/>
        </p:nvCxnSpPr>
        <p:spPr>
          <a:xfrm flipH="1">
            <a:off x="905088" y="3317614"/>
            <a:ext cx="4434452" cy="1485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D09D8496-C8AF-456F-8AB8-631A0CFCADB1}"/>
              </a:ext>
            </a:extLst>
          </p:cNvPr>
          <p:cNvCxnSpPr>
            <a:cxnSpLocks/>
          </p:cNvCxnSpPr>
          <p:nvPr/>
        </p:nvCxnSpPr>
        <p:spPr>
          <a:xfrm flipH="1">
            <a:off x="908252" y="3805489"/>
            <a:ext cx="4434452" cy="1485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B726EF0-B197-4A18-9409-21071B0E5AB1}"/>
              </a:ext>
            </a:extLst>
          </p:cNvPr>
          <p:cNvCxnSpPr>
            <a:cxnSpLocks/>
          </p:cNvCxnSpPr>
          <p:nvPr/>
        </p:nvCxnSpPr>
        <p:spPr>
          <a:xfrm flipH="1">
            <a:off x="874378" y="4293364"/>
            <a:ext cx="4434452" cy="1485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66DB3337-DA24-4388-85DD-41DD4F42F1FF}"/>
              </a:ext>
            </a:extLst>
          </p:cNvPr>
          <p:cNvCxnSpPr>
            <a:cxnSpLocks/>
          </p:cNvCxnSpPr>
          <p:nvPr/>
        </p:nvCxnSpPr>
        <p:spPr>
          <a:xfrm flipH="1">
            <a:off x="874378" y="4771639"/>
            <a:ext cx="4434452" cy="1485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C94B4BA-6D17-4221-A41D-CF0D3C748FF1}"/>
              </a:ext>
            </a:extLst>
          </p:cNvPr>
          <p:cNvCxnSpPr>
            <a:cxnSpLocks/>
          </p:cNvCxnSpPr>
          <p:nvPr/>
        </p:nvCxnSpPr>
        <p:spPr>
          <a:xfrm flipH="1">
            <a:off x="874378" y="5259514"/>
            <a:ext cx="4434452" cy="1485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4069B856-3C69-458E-B820-340D4031F0CD}"/>
              </a:ext>
            </a:extLst>
          </p:cNvPr>
          <p:cNvCxnSpPr>
            <a:cxnSpLocks/>
          </p:cNvCxnSpPr>
          <p:nvPr/>
        </p:nvCxnSpPr>
        <p:spPr>
          <a:xfrm>
            <a:off x="6420197" y="2351338"/>
            <a:ext cx="0" cy="377529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478D44B7-E653-433B-90B8-F97E81DB827E}"/>
              </a:ext>
            </a:extLst>
          </p:cNvPr>
          <p:cNvCxnSpPr>
            <a:cxnSpLocks/>
          </p:cNvCxnSpPr>
          <p:nvPr/>
        </p:nvCxnSpPr>
        <p:spPr>
          <a:xfrm>
            <a:off x="6907877" y="2343602"/>
            <a:ext cx="0" cy="377529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04995EA0-E8A1-4EE6-A49A-797B1CB90602}"/>
              </a:ext>
            </a:extLst>
          </p:cNvPr>
          <p:cNvCxnSpPr>
            <a:cxnSpLocks/>
          </p:cNvCxnSpPr>
          <p:nvPr/>
        </p:nvCxnSpPr>
        <p:spPr>
          <a:xfrm>
            <a:off x="7407749" y="2343602"/>
            <a:ext cx="0" cy="377529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35D0F135-B15A-4052-B665-57F01B1ACBD8}"/>
              </a:ext>
            </a:extLst>
          </p:cNvPr>
          <p:cNvCxnSpPr>
            <a:cxnSpLocks/>
          </p:cNvCxnSpPr>
          <p:nvPr/>
        </p:nvCxnSpPr>
        <p:spPr>
          <a:xfrm>
            <a:off x="7871045" y="2343602"/>
            <a:ext cx="0" cy="377529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F5233D41-3936-431A-AB61-3C385BA72462}"/>
              </a:ext>
            </a:extLst>
          </p:cNvPr>
          <p:cNvCxnSpPr>
            <a:cxnSpLocks/>
          </p:cNvCxnSpPr>
          <p:nvPr/>
        </p:nvCxnSpPr>
        <p:spPr>
          <a:xfrm>
            <a:off x="8370917" y="2343602"/>
            <a:ext cx="0" cy="377529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01063EDC-B348-4E45-9112-B414EF6F3C23}"/>
              </a:ext>
            </a:extLst>
          </p:cNvPr>
          <p:cNvCxnSpPr>
            <a:cxnSpLocks/>
          </p:cNvCxnSpPr>
          <p:nvPr/>
        </p:nvCxnSpPr>
        <p:spPr>
          <a:xfrm>
            <a:off x="8895173" y="2343602"/>
            <a:ext cx="0" cy="377529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1D621ED4-BC30-4FF0-998D-10ABF692347F}"/>
              </a:ext>
            </a:extLst>
          </p:cNvPr>
          <p:cNvCxnSpPr>
            <a:cxnSpLocks/>
          </p:cNvCxnSpPr>
          <p:nvPr/>
        </p:nvCxnSpPr>
        <p:spPr>
          <a:xfrm>
            <a:off x="9456236" y="2343602"/>
            <a:ext cx="0" cy="377529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9" name="文本占位符 57346">
            <a:extLst>
              <a:ext uri="{FF2B5EF4-FFF2-40B4-BE49-F238E27FC236}">
                <a16:creationId xmlns:a16="http://schemas.microsoft.com/office/drawing/2014/main" id="{8E56DBDC-D870-435A-8563-5041AA298D70}"/>
              </a:ext>
            </a:extLst>
          </p:cNvPr>
          <p:cNvSpPr>
            <a:spLocks noGrp="1" noChangeArrowheads="1"/>
          </p:cNvSpPr>
          <p:nvPr>
            <p:ph type="body" sz="half" idx="1"/>
          </p:nvPr>
        </p:nvSpPr>
        <p:spPr>
          <a:xfrm>
            <a:off x="755374" y="1549922"/>
            <a:ext cx="4913902" cy="1039532"/>
          </a:xfrm>
        </p:spPr>
        <p:txBody>
          <a:bodyPr>
            <a:normAutofit/>
          </a:bodyPr>
          <a:lstStyle/>
          <a:p>
            <a:pPr algn="ctr" eaLnBrk="1" hangingPunct="1">
              <a:buFont typeface="Arial" charset="0"/>
              <a:buNone/>
            </a:pPr>
            <a:r>
              <a:rPr lang="en-GB" altLang="zh-CN" sz="4000" i="1" dirty="0">
                <a:solidFill>
                  <a:schemeClr val="tx2"/>
                </a:solidFill>
              </a:rPr>
              <a:t>Horizonal</a:t>
            </a:r>
            <a:endParaRPr lang="en-US" altLang="zh-CN" sz="2800" dirty="0"/>
          </a:p>
        </p:txBody>
      </p:sp>
      <p:sp>
        <p:nvSpPr>
          <p:cNvPr id="60" name="文本占位符 57346">
            <a:extLst>
              <a:ext uri="{FF2B5EF4-FFF2-40B4-BE49-F238E27FC236}">
                <a16:creationId xmlns:a16="http://schemas.microsoft.com/office/drawing/2014/main" id="{DCEC254E-013E-4B65-8F5C-AD9C12BED426}"/>
              </a:ext>
            </a:extLst>
          </p:cNvPr>
          <p:cNvSpPr txBox="1">
            <a:spLocks noChangeArrowheads="1"/>
          </p:cNvSpPr>
          <p:nvPr/>
        </p:nvSpPr>
        <p:spPr>
          <a:xfrm>
            <a:off x="5913966" y="1543359"/>
            <a:ext cx="4913902" cy="10395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charset="0"/>
              <a:buNone/>
            </a:pPr>
            <a:r>
              <a:rPr lang="en-GB" altLang="zh-CN" sz="4000" i="1" dirty="0">
                <a:solidFill>
                  <a:schemeClr val="tx2"/>
                </a:solidFill>
              </a:rPr>
              <a:t>Vertical</a:t>
            </a:r>
            <a:endParaRPr lang="en-US" altLang="zh-CN" dirty="0"/>
          </a:p>
        </p:txBody>
      </p:sp>
      <p:sp>
        <p:nvSpPr>
          <p:cNvPr id="61" name="文本占位符 57346">
            <a:extLst>
              <a:ext uri="{FF2B5EF4-FFF2-40B4-BE49-F238E27FC236}">
                <a16:creationId xmlns:a16="http://schemas.microsoft.com/office/drawing/2014/main" id="{CE98A43A-EFEA-4E64-A917-76A916A959BD}"/>
              </a:ext>
            </a:extLst>
          </p:cNvPr>
          <p:cNvSpPr txBox="1">
            <a:spLocks noChangeArrowheads="1"/>
          </p:cNvSpPr>
          <p:nvPr/>
        </p:nvSpPr>
        <p:spPr>
          <a:xfrm>
            <a:off x="347793" y="5492362"/>
            <a:ext cx="4913902" cy="10395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charset="0"/>
              <a:buNone/>
            </a:pPr>
            <a:r>
              <a:rPr lang="en-GB" altLang="zh-CN" sz="4000" i="1" dirty="0">
                <a:solidFill>
                  <a:schemeClr val="tx2"/>
                </a:solidFill>
              </a:rPr>
              <a:t>x-axis</a:t>
            </a:r>
            <a:endParaRPr lang="en-US" altLang="zh-CN" dirty="0"/>
          </a:p>
        </p:txBody>
      </p:sp>
      <p:sp>
        <p:nvSpPr>
          <p:cNvPr id="62" name="文本占位符 57346">
            <a:extLst>
              <a:ext uri="{FF2B5EF4-FFF2-40B4-BE49-F238E27FC236}">
                <a16:creationId xmlns:a16="http://schemas.microsoft.com/office/drawing/2014/main" id="{F3EFE527-020A-4A82-8410-A4550D26E68E}"/>
              </a:ext>
            </a:extLst>
          </p:cNvPr>
          <p:cNvSpPr txBox="1">
            <a:spLocks noChangeArrowheads="1"/>
          </p:cNvSpPr>
          <p:nvPr/>
        </p:nvSpPr>
        <p:spPr>
          <a:xfrm>
            <a:off x="8078046" y="3719218"/>
            <a:ext cx="4913902" cy="10395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charset="0"/>
              <a:buNone/>
            </a:pPr>
            <a:r>
              <a:rPr lang="en-GB" altLang="zh-CN" sz="4000" i="1" dirty="0">
                <a:solidFill>
                  <a:schemeClr val="tx2"/>
                </a:solidFill>
              </a:rPr>
              <a:t>y-axis</a:t>
            </a:r>
            <a:endParaRPr lang="en-US" altLang="zh-CN" dirty="0"/>
          </a:p>
        </p:txBody>
      </p:sp>
      <p:pic>
        <p:nvPicPr>
          <p:cNvPr id="63" name="Picture 62">
            <a:extLst>
              <a:ext uri="{FF2B5EF4-FFF2-40B4-BE49-F238E27FC236}">
                <a16:creationId xmlns:a16="http://schemas.microsoft.com/office/drawing/2014/main" id="{69BACAED-6CE2-4A16-8226-4A87342DC4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415" y="5560417"/>
            <a:ext cx="1442518" cy="1071177"/>
          </a:xfrm>
          <a:prstGeom prst="rect">
            <a:avLst/>
          </a:prstGeom>
        </p:spPr>
      </p:pic>
    </p:spTree>
    <p:extLst>
      <p:ext uri="{BB962C8B-B14F-4D97-AF65-F5344CB8AC3E}">
        <p14:creationId xmlns:p14="http://schemas.microsoft.com/office/powerpoint/2010/main" val="1208135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wipe(down)">
                                      <p:cBhvr>
                                        <p:cTn id="7" dur="500"/>
                                        <p:tgtEl>
                                          <p:spTgt spid="1536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9">
                                            <p:txEl>
                                              <p:pRg st="0" end="0"/>
                                            </p:txEl>
                                          </p:spTgt>
                                        </p:tgtEl>
                                        <p:attrNameLst>
                                          <p:attrName>style.visibility</p:attrName>
                                        </p:attrNameLst>
                                      </p:cBhvr>
                                      <p:to>
                                        <p:strVal val="visible"/>
                                      </p:to>
                                    </p:set>
                                    <p:animEffect transition="in" filter="blinds(horizontal)">
                                      <p:cBhvr>
                                        <p:cTn id="12" dur="500"/>
                                        <p:tgtEl>
                                          <p:spTgt spid="5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wipe(down)">
                                      <p:cBhvr>
                                        <p:cTn id="22" dur="500"/>
                                        <p:tgtEl>
                                          <p:spTgt spid="4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wipe(down)">
                                      <p:cBhvr>
                                        <p:cTn id="27" dur="500"/>
                                        <p:tgtEl>
                                          <p:spTgt spid="4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wipe(down)">
                                      <p:cBhvr>
                                        <p:cTn id="32" dur="500"/>
                                        <p:tgtEl>
                                          <p:spTgt spid="4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48"/>
                                        </p:tgtEl>
                                        <p:attrNameLst>
                                          <p:attrName>style.visibility</p:attrName>
                                        </p:attrNameLst>
                                      </p:cBhvr>
                                      <p:to>
                                        <p:strVal val="visible"/>
                                      </p:to>
                                    </p:set>
                                    <p:animEffect transition="in" filter="wipe(down)">
                                      <p:cBhvr>
                                        <p:cTn id="37" dur="500"/>
                                        <p:tgtEl>
                                          <p:spTgt spid="4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49"/>
                                        </p:tgtEl>
                                        <p:attrNameLst>
                                          <p:attrName>style.visibility</p:attrName>
                                        </p:attrNameLst>
                                      </p:cBhvr>
                                      <p:to>
                                        <p:strVal val="visible"/>
                                      </p:to>
                                    </p:set>
                                    <p:animEffect transition="in" filter="wipe(down)">
                                      <p:cBhvr>
                                        <p:cTn id="42" dur="500"/>
                                        <p:tgtEl>
                                          <p:spTgt spid="4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50"/>
                                        </p:tgtEl>
                                        <p:attrNameLst>
                                          <p:attrName>style.visibility</p:attrName>
                                        </p:attrNameLst>
                                      </p:cBhvr>
                                      <p:to>
                                        <p:strVal val="visible"/>
                                      </p:to>
                                    </p:set>
                                    <p:animEffect transition="in" filter="wipe(down)">
                                      <p:cBhvr>
                                        <p:cTn id="47" dur="500"/>
                                        <p:tgtEl>
                                          <p:spTgt spid="50"/>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61">
                                            <p:txEl>
                                              <p:pRg st="0" end="0"/>
                                            </p:txEl>
                                          </p:spTgt>
                                        </p:tgtEl>
                                        <p:attrNameLst>
                                          <p:attrName>style.visibility</p:attrName>
                                        </p:attrNameLst>
                                      </p:cBhvr>
                                      <p:to>
                                        <p:strVal val="visible"/>
                                      </p:to>
                                    </p:set>
                                    <p:animEffect transition="in" filter="blinds(horizontal)">
                                      <p:cBhvr>
                                        <p:cTn id="52" dur="500"/>
                                        <p:tgtEl>
                                          <p:spTgt spid="61">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60">
                                            <p:txEl>
                                              <p:pRg st="0" end="0"/>
                                            </p:txEl>
                                          </p:spTgt>
                                        </p:tgtEl>
                                        <p:attrNameLst>
                                          <p:attrName>style.visibility</p:attrName>
                                        </p:attrNameLst>
                                      </p:cBhvr>
                                      <p:to>
                                        <p:strVal val="visible"/>
                                      </p:to>
                                    </p:set>
                                    <p:animEffect transition="in" filter="blinds(horizontal)">
                                      <p:cBhvr>
                                        <p:cTn id="57" dur="500"/>
                                        <p:tgtEl>
                                          <p:spTgt spid="60">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51"/>
                                        </p:tgtEl>
                                        <p:attrNameLst>
                                          <p:attrName>style.visibility</p:attrName>
                                        </p:attrNameLst>
                                      </p:cBhvr>
                                      <p:to>
                                        <p:strVal val="visible"/>
                                      </p:to>
                                    </p:set>
                                    <p:animEffect transition="in" filter="wipe(down)">
                                      <p:cBhvr>
                                        <p:cTn id="62" dur="500"/>
                                        <p:tgtEl>
                                          <p:spTgt spid="51"/>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52"/>
                                        </p:tgtEl>
                                        <p:attrNameLst>
                                          <p:attrName>style.visibility</p:attrName>
                                        </p:attrNameLst>
                                      </p:cBhvr>
                                      <p:to>
                                        <p:strVal val="visible"/>
                                      </p:to>
                                    </p:set>
                                    <p:animEffect transition="in" filter="wipe(down)">
                                      <p:cBhvr>
                                        <p:cTn id="67" dur="500"/>
                                        <p:tgtEl>
                                          <p:spTgt spid="52"/>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53"/>
                                        </p:tgtEl>
                                        <p:attrNameLst>
                                          <p:attrName>style.visibility</p:attrName>
                                        </p:attrNameLst>
                                      </p:cBhvr>
                                      <p:to>
                                        <p:strVal val="visible"/>
                                      </p:to>
                                    </p:set>
                                    <p:animEffect transition="in" filter="wipe(down)">
                                      <p:cBhvr>
                                        <p:cTn id="72" dur="500"/>
                                        <p:tgtEl>
                                          <p:spTgt spid="53"/>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nodeType="clickEffect">
                                  <p:stCondLst>
                                    <p:cond delay="0"/>
                                  </p:stCondLst>
                                  <p:childTnLst>
                                    <p:set>
                                      <p:cBhvr>
                                        <p:cTn id="76" dur="1" fill="hold">
                                          <p:stCondLst>
                                            <p:cond delay="0"/>
                                          </p:stCondLst>
                                        </p:cTn>
                                        <p:tgtEl>
                                          <p:spTgt spid="54"/>
                                        </p:tgtEl>
                                        <p:attrNameLst>
                                          <p:attrName>style.visibility</p:attrName>
                                        </p:attrNameLst>
                                      </p:cBhvr>
                                      <p:to>
                                        <p:strVal val="visible"/>
                                      </p:to>
                                    </p:set>
                                    <p:animEffect transition="in" filter="wipe(down)">
                                      <p:cBhvr>
                                        <p:cTn id="77" dur="500"/>
                                        <p:tgtEl>
                                          <p:spTgt spid="54"/>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nodeType="clickEffect">
                                  <p:stCondLst>
                                    <p:cond delay="0"/>
                                  </p:stCondLst>
                                  <p:childTnLst>
                                    <p:set>
                                      <p:cBhvr>
                                        <p:cTn id="81" dur="1" fill="hold">
                                          <p:stCondLst>
                                            <p:cond delay="0"/>
                                          </p:stCondLst>
                                        </p:cTn>
                                        <p:tgtEl>
                                          <p:spTgt spid="55"/>
                                        </p:tgtEl>
                                        <p:attrNameLst>
                                          <p:attrName>style.visibility</p:attrName>
                                        </p:attrNameLst>
                                      </p:cBhvr>
                                      <p:to>
                                        <p:strVal val="visible"/>
                                      </p:to>
                                    </p:set>
                                    <p:animEffect transition="in" filter="wipe(down)">
                                      <p:cBhvr>
                                        <p:cTn id="82" dur="500"/>
                                        <p:tgtEl>
                                          <p:spTgt spid="55"/>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nodeType="clickEffect">
                                  <p:stCondLst>
                                    <p:cond delay="0"/>
                                  </p:stCondLst>
                                  <p:childTnLst>
                                    <p:set>
                                      <p:cBhvr>
                                        <p:cTn id="86" dur="1" fill="hold">
                                          <p:stCondLst>
                                            <p:cond delay="0"/>
                                          </p:stCondLst>
                                        </p:cTn>
                                        <p:tgtEl>
                                          <p:spTgt spid="56"/>
                                        </p:tgtEl>
                                        <p:attrNameLst>
                                          <p:attrName>style.visibility</p:attrName>
                                        </p:attrNameLst>
                                      </p:cBhvr>
                                      <p:to>
                                        <p:strVal val="visible"/>
                                      </p:to>
                                    </p:set>
                                    <p:animEffect transition="in" filter="wipe(down)">
                                      <p:cBhvr>
                                        <p:cTn id="87" dur="500"/>
                                        <p:tgtEl>
                                          <p:spTgt spid="56"/>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4" fill="hold" nodeType="clickEffect">
                                  <p:stCondLst>
                                    <p:cond delay="0"/>
                                  </p:stCondLst>
                                  <p:childTnLst>
                                    <p:set>
                                      <p:cBhvr>
                                        <p:cTn id="91" dur="1" fill="hold">
                                          <p:stCondLst>
                                            <p:cond delay="0"/>
                                          </p:stCondLst>
                                        </p:cTn>
                                        <p:tgtEl>
                                          <p:spTgt spid="57"/>
                                        </p:tgtEl>
                                        <p:attrNameLst>
                                          <p:attrName>style.visibility</p:attrName>
                                        </p:attrNameLst>
                                      </p:cBhvr>
                                      <p:to>
                                        <p:strVal val="visible"/>
                                      </p:to>
                                    </p:set>
                                    <p:animEffect transition="in" filter="wipe(down)">
                                      <p:cBhvr>
                                        <p:cTn id="92" dur="500"/>
                                        <p:tgtEl>
                                          <p:spTgt spid="57"/>
                                        </p:tgtEl>
                                      </p:cBhvr>
                                    </p:animEffect>
                                  </p:childTnLst>
                                </p:cTn>
                              </p:par>
                            </p:childTnLst>
                          </p:cTn>
                        </p:par>
                      </p:childTnLst>
                    </p:cTn>
                  </p:par>
                  <p:par>
                    <p:cTn id="93" fill="hold">
                      <p:stCondLst>
                        <p:cond delay="indefinite"/>
                      </p:stCondLst>
                      <p:childTnLst>
                        <p:par>
                          <p:cTn id="94" fill="hold">
                            <p:stCondLst>
                              <p:cond delay="0"/>
                            </p:stCondLst>
                            <p:childTnLst>
                              <p:par>
                                <p:cTn id="95" presetID="3" presetClass="entr" presetSubtype="10" fill="hold" nodeType="clickEffect">
                                  <p:stCondLst>
                                    <p:cond delay="0"/>
                                  </p:stCondLst>
                                  <p:childTnLst>
                                    <p:set>
                                      <p:cBhvr>
                                        <p:cTn id="96" dur="1" fill="hold">
                                          <p:stCondLst>
                                            <p:cond delay="0"/>
                                          </p:stCondLst>
                                        </p:cTn>
                                        <p:tgtEl>
                                          <p:spTgt spid="62">
                                            <p:txEl>
                                              <p:pRg st="0" end="0"/>
                                            </p:txEl>
                                          </p:spTgt>
                                        </p:tgtEl>
                                        <p:attrNameLst>
                                          <p:attrName>style.visibility</p:attrName>
                                        </p:attrNameLst>
                                      </p:cBhvr>
                                      <p:to>
                                        <p:strVal val="visible"/>
                                      </p:to>
                                    </p:set>
                                    <p:animEffect transition="in" filter="blinds(horizontal)">
                                      <p:cBhvr>
                                        <p:cTn id="97" dur="500"/>
                                        <p:tgtEl>
                                          <p:spTgt spid="6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BFFDEF1-BF8D-4A47-A9CF-572323B1F14A}"/>
              </a:ext>
            </a:extLst>
          </p:cNvPr>
          <p:cNvGraphicFramePr>
            <a:graphicFrameLocks noGrp="1"/>
          </p:cNvGraphicFramePr>
          <p:nvPr/>
        </p:nvGraphicFramePr>
        <p:xfrm>
          <a:off x="3838068" y="1585783"/>
          <a:ext cx="2032000" cy="1828800"/>
        </p:xfrm>
        <a:graphic>
          <a:graphicData uri="http://schemas.openxmlformats.org/drawingml/2006/table">
            <a:tbl>
              <a:tblPr firstRow="1" bandRow="1">
                <a:tableStyleId>{5940675A-B579-460E-94D1-54222C63F5DA}</a:tableStyleId>
              </a:tblPr>
              <a:tblGrid>
                <a:gridCol w="406400">
                  <a:extLst>
                    <a:ext uri="{9D8B030D-6E8A-4147-A177-3AD203B41FA5}">
                      <a16:colId xmlns:a16="http://schemas.microsoft.com/office/drawing/2014/main" val="2007751506"/>
                    </a:ext>
                  </a:extLst>
                </a:gridCol>
                <a:gridCol w="406400">
                  <a:extLst>
                    <a:ext uri="{9D8B030D-6E8A-4147-A177-3AD203B41FA5}">
                      <a16:colId xmlns:a16="http://schemas.microsoft.com/office/drawing/2014/main" val="415799615"/>
                    </a:ext>
                  </a:extLst>
                </a:gridCol>
                <a:gridCol w="406400">
                  <a:extLst>
                    <a:ext uri="{9D8B030D-6E8A-4147-A177-3AD203B41FA5}">
                      <a16:colId xmlns:a16="http://schemas.microsoft.com/office/drawing/2014/main" val="2803960077"/>
                    </a:ext>
                  </a:extLst>
                </a:gridCol>
                <a:gridCol w="406400">
                  <a:extLst>
                    <a:ext uri="{9D8B030D-6E8A-4147-A177-3AD203B41FA5}">
                      <a16:colId xmlns:a16="http://schemas.microsoft.com/office/drawing/2014/main" val="1188793447"/>
                    </a:ext>
                  </a:extLst>
                </a:gridCol>
                <a:gridCol w="406400">
                  <a:extLst>
                    <a:ext uri="{9D8B030D-6E8A-4147-A177-3AD203B41FA5}">
                      <a16:colId xmlns:a16="http://schemas.microsoft.com/office/drawing/2014/main" val="3242040971"/>
                    </a:ext>
                  </a:extLst>
                </a:gridCol>
              </a:tblGrid>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879729362"/>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38383704"/>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580502767"/>
                  </a:ext>
                </a:extLst>
              </a:tr>
              <a:tr h="264160">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874277066"/>
                  </a:ext>
                </a:extLst>
              </a:tr>
              <a:tr h="0">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369902834"/>
                  </a:ext>
                </a:extLst>
              </a:tr>
            </a:tbl>
          </a:graphicData>
        </a:graphic>
      </p:graphicFrame>
      <p:graphicFrame>
        <p:nvGraphicFramePr>
          <p:cNvPr id="30" name="Table 29">
            <a:extLst>
              <a:ext uri="{FF2B5EF4-FFF2-40B4-BE49-F238E27FC236}">
                <a16:creationId xmlns:a16="http://schemas.microsoft.com/office/drawing/2014/main" id="{05A9CC15-2E60-AF46-AC60-D8DFAD3084E3}"/>
              </a:ext>
            </a:extLst>
          </p:cNvPr>
          <p:cNvGraphicFramePr>
            <a:graphicFrameLocks noGrp="1"/>
          </p:cNvGraphicFramePr>
          <p:nvPr/>
        </p:nvGraphicFramePr>
        <p:xfrm>
          <a:off x="1806067" y="1593948"/>
          <a:ext cx="2032000" cy="1828800"/>
        </p:xfrm>
        <a:graphic>
          <a:graphicData uri="http://schemas.openxmlformats.org/drawingml/2006/table">
            <a:tbl>
              <a:tblPr firstRow="1" bandRow="1">
                <a:tableStyleId>{5940675A-B579-460E-94D1-54222C63F5DA}</a:tableStyleId>
              </a:tblPr>
              <a:tblGrid>
                <a:gridCol w="406400">
                  <a:extLst>
                    <a:ext uri="{9D8B030D-6E8A-4147-A177-3AD203B41FA5}">
                      <a16:colId xmlns:a16="http://schemas.microsoft.com/office/drawing/2014/main" val="2007751506"/>
                    </a:ext>
                  </a:extLst>
                </a:gridCol>
                <a:gridCol w="406400">
                  <a:extLst>
                    <a:ext uri="{9D8B030D-6E8A-4147-A177-3AD203B41FA5}">
                      <a16:colId xmlns:a16="http://schemas.microsoft.com/office/drawing/2014/main" val="415799615"/>
                    </a:ext>
                  </a:extLst>
                </a:gridCol>
                <a:gridCol w="406400">
                  <a:extLst>
                    <a:ext uri="{9D8B030D-6E8A-4147-A177-3AD203B41FA5}">
                      <a16:colId xmlns:a16="http://schemas.microsoft.com/office/drawing/2014/main" val="2803960077"/>
                    </a:ext>
                  </a:extLst>
                </a:gridCol>
                <a:gridCol w="406400">
                  <a:extLst>
                    <a:ext uri="{9D8B030D-6E8A-4147-A177-3AD203B41FA5}">
                      <a16:colId xmlns:a16="http://schemas.microsoft.com/office/drawing/2014/main" val="1188793447"/>
                    </a:ext>
                  </a:extLst>
                </a:gridCol>
                <a:gridCol w="406400">
                  <a:extLst>
                    <a:ext uri="{9D8B030D-6E8A-4147-A177-3AD203B41FA5}">
                      <a16:colId xmlns:a16="http://schemas.microsoft.com/office/drawing/2014/main" val="3242040971"/>
                    </a:ext>
                  </a:extLst>
                </a:gridCol>
              </a:tblGrid>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879729362"/>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38383704"/>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580502767"/>
                  </a:ext>
                </a:extLst>
              </a:tr>
              <a:tr h="264160">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874277066"/>
                  </a:ext>
                </a:extLst>
              </a:tr>
              <a:tr h="0">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369902834"/>
                  </a:ext>
                </a:extLst>
              </a:tr>
            </a:tbl>
          </a:graphicData>
        </a:graphic>
      </p:graphicFrame>
      <p:graphicFrame>
        <p:nvGraphicFramePr>
          <p:cNvPr id="31" name="Table 30">
            <a:extLst>
              <a:ext uri="{FF2B5EF4-FFF2-40B4-BE49-F238E27FC236}">
                <a16:creationId xmlns:a16="http://schemas.microsoft.com/office/drawing/2014/main" id="{1B223B66-CFDD-504E-8FE3-D8C62A1D2AFD}"/>
              </a:ext>
            </a:extLst>
          </p:cNvPr>
          <p:cNvGraphicFramePr>
            <a:graphicFrameLocks noGrp="1"/>
          </p:cNvGraphicFramePr>
          <p:nvPr/>
        </p:nvGraphicFramePr>
        <p:xfrm>
          <a:off x="3838067" y="3442967"/>
          <a:ext cx="2032000" cy="1828800"/>
        </p:xfrm>
        <a:graphic>
          <a:graphicData uri="http://schemas.openxmlformats.org/drawingml/2006/table">
            <a:tbl>
              <a:tblPr firstRow="1" bandRow="1">
                <a:tableStyleId>{5940675A-B579-460E-94D1-54222C63F5DA}</a:tableStyleId>
              </a:tblPr>
              <a:tblGrid>
                <a:gridCol w="406400">
                  <a:extLst>
                    <a:ext uri="{9D8B030D-6E8A-4147-A177-3AD203B41FA5}">
                      <a16:colId xmlns:a16="http://schemas.microsoft.com/office/drawing/2014/main" val="2007751506"/>
                    </a:ext>
                  </a:extLst>
                </a:gridCol>
                <a:gridCol w="406400">
                  <a:extLst>
                    <a:ext uri="{9D8B030D-6E8A-4147-A177-3AD203B41FA5}">
                      <a16:colId xmlns:a16="http://schemas.microsoft.com/office/drawing/2014/main" val="415799615"/>
                    </a:ext>
                  </a:extLst>
                </a:gridCol>
                <a:gridCol w="406400">
                  <a:extLst>
                    <a:ext uri="{9D8B030D-6E8A-4147-A177-3AD203B41FA5}">
                      <a16:colId xmlns:a16="http://schemas.microsoft.com/office/drawing/2014/main" val="2803960077"/>
                    </a:ext>
                  </a:extLst>
                </a:gridCol>
                <a:gridCol w="406400">
                  <a:extLst>
                    <a:ext uri="{9D8B030D-6E8A-4147-A177-3AD203B41FA5}">
                      <a16:colId xmlns:a16="http://schemas.microsoft.com/office/drawing/2014/main" val="1188793447"/>
                    </a:ext>
                  </a:extLst>
                </a:gridCol>
                <a:gridCol w="406400">
                  <a:extLst>
                    <a:ext uri="{9D8B030D-6E8A-4147-A177-3AD203B41FA5}">
                      <a16:colId xmlns:a16="http://schemas.microsoft.com/office/drawing/2014/main" val="3242040971"/>
                    </a:ext>
                  </a:extLst>
                </a:gridCol>
              </a:tblGrid>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879729362"/>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38383704"/>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580502767"/>
                  </a:ext>
                </a:extLst>
              </a:tr>
              <a:tr h="264160">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874277066"/>
                  </a:ext>
                </a:extLst>
              </a:tr>
              <a:tr h="0">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369902834"/>
                  </a:ext>
                </a:extLst>
              </a:tr>
            </a:tbl>
          </a:graphicData>
        </a:graphic>
      </p:graphicFrame>
      <p:graphicFrame>
        <p:nvGraphicFramePr>
          <p:cNvPr id="32" name="Table 31">
            <a:extLst>
              <a:ext uri="{FF2B5EF4-FFF2-40B4-BE49-F238E27FC236}">
                <a16:creationId xmlns:a16="http://schemas.microsoft.com/office/drawing/2014/main" id="{D469DDC4-8074-284B-875D-C524E9B17DC9}"/>
              </a:ext>
            </a:extLst>
          </p:cNvPr>
          <p:cNvGraphicFramePr>
            <a:graphicFrameLocks noGrp="1"/>
          </p:cNvGraphicFramePr>
          <p:nvPr/>
        </p:nvGraphicFramePr>
        <p:xfrm>
          <a:off x="1806067" y="3439078"/>
          <a:ext cx="2032000" cy="1828800"/>
        </p:xfrm>
        <a:graphic>
          <a:graphicData uri="http://schemas.openxmlformats.org/drawingml/2006/table">
            <a:tbl>
              <a:tblPr firstRow="1" bandRow="1">
                <a:tableStyleId>{5940675A-B579-460E-94D1-54222C63F5DA}</a:tableStyleId>
              </a:tblPr>
              <a:tblGrid>
                <a:gridCol w="406400">
                  <a:extLst>
                    <a:ext uri="{9D8B030D-6E8A-4147-A177-3AD203B41FA5}">
                      <a16:colId xmlns:a16="http://schemas.microsoft.com/office/drawing/2014/main" val="2007751506"/>
                    </a:ext>
                  </a:extLst>
                </a:gridCol>
                <a:gridCol w="406400">
                  <a:extLst>
                    <a:ext uri="{9D8B030D-6E8A-4147-A177-3AD203B41FA5}">
                      <a16:colId xmlns:a16="http://schemas.microsoft.com/office/drawing/2014/main" val="415799615"/>
                    </a:ext>
                  </a:extLst>
                </a:gridCol>
                <a:gridCol w="406400">
                  <a:extLst>
                    <a:ext uri="{9D8B030D-6E8A-4147-A177-3AD203B41FA5}">
                      <a16:colId xmlns:a16="http://schemas.microsoft.com/office/drawing/2014/main" val="2803960077"/>
                    </a:ext>
                  </a:extLst>
                </a:gridCol>
                <a:gridCol w="406400">
                  <a:extLst>
                    <a:ext uri="{9D8B030D-6E8A-4147-A177-3AD203B41FA5}">
                      <a16:colId xmlns:a16="http://schemas.microsoft.com/office/drawing/2014/main" val="1188793447"/>
                    </a:ext>
                  </a:extLst>
                </a:gridCol>
                <a:gridCol w="406400">
                  <a:extLst>
                    <a:ext uri="{9D8B030D-6E8A-4147-A177-3AD203B41FA5}">
                      <a16:colId xmlns:a16="http://schemas.microsoft.com/office/drawing/2014/main" val="3242040971"/>
                    </a:ext>
                  </a:extLst>
                </a:gridCol>
              </a:tblGrid>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879729362"/>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38383704"/>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580502767"/>
                  </a:ext>
                </a:extLst>
              </a:tr>
              <a:tr h="264160">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874277066"/>
                  </a:ext>
                </a:extLst>
              </a:tr>
              <a:tr h="0">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369902834"/>
                  </a:ext>
                </a:extLst>
              </a:tr>
            </a:tbl>
          </a:graphicData>
        </a:graphic>
      </p:graphicFrame>
      <p:cxnSp>
        <p:nvCxnSpPr>
          <p:cNvPr id="3" name="Straight Connector 2">
            <a:extLst>
              <a:ext uri="{FF2B5EF4-FFF2-40B4-BE49-F238E27FC236}">
                <a16:creationId xmlns:a16="http://schemas.microsoft.com/office/drawing/2014/main" id="{07997C3A-7D60-A84F-8E48-BB2409AE3671}"/>
              </a:ext>
            </a:extLst>
          </p:cNvPr>
          <p:cNvCxnSpPr>
            <a:cxnSpLocks/>
          </p:cNvCxnSpPr>
          <p:nvPr/>
        </p:nvCxnSpPr>
        <p:spPr>
          <a:xfrm>
            <a:off x="3838068" y="1440977"/>
            <a:ext cx="0" cy="3964061"/>
          </a:xfrm>
          <a:prstGeom prst="line">
            <a:avLst/>
          </a:prstGeom>
          <a:ln w="28575"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4" name="Straight Connector 3">
            <a:extLst>
              <a:ext uri="{FF2B5EF4-FFF2-40B4-BE49-F238E27FC236}">
                <a16:creationId xmlns:a16="http://schemas.microsoft.com/office/drawing/2014/main" id="{455AB626-6FD2-D949-9501-7FDBE7181EDB}"/>
              </a:ext>
            </a:extLst>
          </p:cNvPr>
          <p:cNvCxnSpPr>
            <a:cxnSpLocks/>
          </p:cNvCxnSpPr>
          <p:nvPr/>
        </p:nvCxnSpPr>
        <p:spPr>
          <a:xfrm flipH="1" flipV="1">
            <a:off x="1600200" y="3423179"/>
            <a:ext cx="4495800" cy="2410"/>
          </a:xfrm>
          <a:prstGeom prst="line">
            <a:avLst/>
          </a:prstGeom>
          <a:ln w="19050"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5" name="TextBox 4">
            <a:extLst>
              <a:ext uri="{FF2B5EF4-FFF2-40B4-BE49-F238E27FC236}">
                <a16:creationId xmlns:a16="http://schemas.microsoft.com/office/drawing/2014/main" id="{C2849DAD-1E09-844E-B9DB-37E20F54544E}"/>
              </a:ext>
            </a:extLst>
          </p:cNvPr>
          <p:cNvSpPr txBox="1"/>
          <p:nvPr/>
        </p:nvSpPr>
        <p:spPr>
          <a:xfrm>
            <a:off x="3536381" y="3366676"/>
            <a:ext cx="301686" cy="369332"/>
          </a:xfrm>
          <a:prstGeom prst="rect">
            <a:avLst/>
          </a:prstGeom>
          <a:noFill/>
        </p:spPr>
        <p:txBody>
          <a:bodyPr wrap="square" rtlCol="0">
            <a:spAutoFit/>
          </a:bodyPr>
          <a:lstStyle/>
          <a:p>
            <a:r>
              <a:rPr lang="en-US" dirty="0"/>
              <a:t>0</a:t>
            </a:r>
          </a:p>
        </p:txBody>
      </p:sp>
      <p:sp>
        <p:nvSpPr>
          <p:cNvPr id="6" name="TextBox 5">
            <a:extLst>
              <a:ext uri="{FF2B5EF4-FFF2-40B4-BE49-F238E27FC236}">
                <a16:creationId xmlns:a16="http://schemas.microsoft.com/office/drawing/2014/main" id="{CF4BB07D-793C-1745-9689-FA4EDF5BC122}"/>
              </a:ext>
            </a:extLst>
          </p:cNvPr>
          <p:cNvSpPr txBox="1"/>
          <p:nvPr/>
        </p:nvSpPr>
        <p:spPr>
          <a:xfrm>
            <a:off x="4093284" y="3456314"/>
            <a:ext cx="301686" cy="369332"/>
          </a:xfrm>
          <a:prstGeom prst="rect">
            <a:avLst/>
          </a:prstGeom>
          <a:noFill/>
        </p:spPr>
        <p:txBody>
          <a:bodyPr wrap="square" rtlCol="0">
            <a:spAutoFit/>
          </a:bodyPr>
          <a:lstStyle/>
          <a:p>
            <a:r>
              <a:rPr lang="en-US" dirty="0"/>
              <a:t>1</a:t>
            </a:r>
          </a:p>
        </p:txBody>
      </p:sp>
      <p:sp>
        <p:nvSpPr>
          <p:cNvPr id="7" name="TextBox 6">
            <a:extLst>
              <a:ext uri="{FF2B5EF4-FFF2-40B4-BE49-F238E27FC236}">
                <a16:creationId xmlns:a16="http://schemas.microsoft.com/office/drawing/2014/main" id="{D81FE0C1-4C17-4346-8687-BA2704A2A11D}"/>
              </a:ext>
            </a:extLst>
          </p:cNvPr>
          <p:cNvSpPr txBox="1"/>
          <p:nvPr/>
        </p:nvSpPr>
        <p:spPr>
          <a:xfrm>
            <a:off x="3536381" y="2876916"/>
            <a:ext cx="301686" cy="369332"/>
          </a:xfrm>
          <a:prstGeom prst="rect">
            <a:avLst/>
          </a:prstGeom>
          <a:noFill/>
        </p:spPr>
        <p:txBody>
          <a:bodyPr wrap="square" rtlCol="0">
            <a:spAutoFit/>
          </a:bodyPr>
          <a:lstStyle/>
          <a:p>
            <a:r>
              <a:rPr lang="en-US" dirty="0"/>
              <a:t>1</a:t>
            </a:r>
          </a:p>
        </p:txBody>
      </p:sp>
      <p:sp>
        <p:nvSpPr>
          <p:cNvPr id="8" name="TextBox 7">
            <a:extLst>
              <a:ext uri="{FF2B5EF4-FFF2-40B4-BE49-F238E27FC236}">
                <a16:creationId xmlns:a16="http://schemas.microsoft.com/office/drawing/2014/main" id="{2F9B86C8-3B53-AB42-BA2A-EC9E8BF455EC}"/>
              </a:ext>
            </a:extLst>
          </p:cNvPr>
          <p:cNvSpPr txBox="1"/>
          <p:nvPr/>
        </p:nvSpPr>
        <p:spPr>
          <a:xfrm>
            <a:off x="3536381" y="2505487"/>
            <a:ext cx="301686" cy="369332"/>
          </a:xfrm>
          <a:prstGeom prst="rect">
            <a:avLst/>
          </a:prstGeom>
          <a:noFill/>
        </p:spPr>
        <p:txBody>
          <a:bodyPr wrap="square" rtlCol="0">
            <a:spAutoFit/>
          </a:bodyPr>
          <a:lstStyle/>
          <a:p>
            <a:r>
              <a:rPr lang="en-US" dirty="0"/>
              <a:t>2</a:t>
            </a:r>
          </a:p>
        </p:txBody>
      </p:sp>
      <p:sp>
        <p:nvSpPr>
          <p:cNvPr id="9" name="TextBox 8">
            <a:extLst>
              <a:ext uri="{FF2B5EF4-FFF2-40B4-BE49-F238E27FC236}">
                <a16:creationId xmlns:a16="http://schemas.microsoft.com/office/drawing/2014/main" id="{3430CF21-F7B0-1148-8D5E-E725EB6FCFF8}"/>
              </a:ext>
            </a:extLst>
          </p:cNvPr>
          <p:cNvSpPr txBox="1"/>
          <p:nvPr/>
        </p:nvSpPr>
        <p:spPr>
          <a:xfrm>
            <a:off x="3536381" y="2130214"/>
            <a:ext cx="301686" cy="369332"/>
          </a:xfrm>
          <a:prstGeom prst="rect">
            <a:avLst/>
          </a:prstGeom>
          <a:noFill/>
        </p:spPr>
        <p:txBody>
          <a:bodyPr wrap="square" rtlCol="0">
            <a:spAutoFit/>
          </a:bodyPr>
          <a:lstStyle/>
          <a:p>
            <a:r>
              <a:rPr lang="en-US" dirty="0"/>
              <a:t>3</a:t>
            </a:r>
          </a:p>
        </p:txBody>
      </p:sp>
      <p:sp>
        <p:nvSpPr>
          <p:cNvPr id="10" name="TextBox 9">
            <a:extLst>
              <a:ext uri="{FF2B5EF4-FFF2-40B4-BE49-F238E27FC236}">
                <a16:creationId xmlns:a16="http://schemas.microsoft.com/office/drawing/2014/main" id="{EAB5164D-C9C9-414D-85ED-BA057BA2FC25}"/>
              </a:ext>
            </a:extLst>
          </p:cNvPr>
          <p:cNvSpPr txBox="1"/>
          <p:nvPr/>
        </p:nvSpPr>
        <p:spPr>
          <a:xfrm>
            <a:off x="3536381" y="1765497"/>
            <a:ext cx="301686" cy="369332"/>
          </a:xfrm>
          <a:prstGeom prst="rect">
            <a:avLst/>
          </a:prstGeom>
          <a:noFill/>
        </p:spPr>
        <p:txBody>
          <a:bodyPr wrap="square" rtlCol="0">
            <a:spAutoFit/>
          </a:bodyPr>
          <a:lstStyle/>
          <a:p>
            <a:r>
              <a:rPr lang="en-US" dirty="0"/>
              <a:t>4</a:t>
            </a:r>
          </a:p>
        </p:txBody>
      </p:sp>
      <p:sp>
        <p:nvSpPr>
          <p:cNvPr id="11" name="TextBox 10">
            <a:extLst>
              <a:ext uri="{FF2B5EF4-FFF2-40B4-BE49-F238E27FC236}">
                <a16:creationId xmlns:a16="http://schemas.microsoft.com/office/drawing/2014/main" id="{6BECD641-9A09-4942-8061-BFC972FE184C}"/>
              </a:ext>
            </a:extLst>
          </p:cNvPr>
          <p:cNvSpPr txBox="1"/>
          <p:nvPr/>
        </p:nvSpPr>
        <p:spPr>
          <a:xfrm>
            <a:off x="3536381" y="1402877"/>
            <a:ext cx="301686" cy="369332"/>
          </a:xfrm>
          <a:prstGeom prst="rect">
            <a:avLst/>
          </a:prstGeom>
          <a:noFill/>
        </p:spPr>
        <p:txBody>
          <a:bodyPr wrap="square" rtlCol="0">
            <a:spAutoFit/>
          </a:bodyPr>
          <a:lstStyle/>
          <a:p>
            <a:r>
              <a:rPr lang="en-US" dirty="0"/>
              <a:t>5</a:t>
            </a:r>
          </a:p>
        </p:txBody>
      </p:sp>
      <p:sp>
        <p:nvSpPr>
          <p:cNvPr id="17" name="TextBox 16">
            <a:extLst>
              <a:ext uri="{FF2B5EF4-FFF2-40B4-BE49-F238E27FC236}">
                <a16:creationId xmlns:a16="http://schemas.microsoft.com/office/drawing/2014/main" id="{38CFA6B7-4E46-2344-855C-84E6769CF4FB}"/>
              </a:ext>
            </a:extLst>
          </p:cNvPr>
          <p:cNvSpPr txBox="1"/>
          <p:nvPr/>
        </p:nvSpPr>
        <p:spPr>
          <a:xfrm>
            <a:off x="4499344" y="3456314"/>
            <a:ext cx="301686" cy="369332"/>
          </a:xfrm>
          <a:prstGeom prst="rect">
            <a:avLst/>
          </a:prstGeom>
          <a:noFill/>
        </p:spPr>
        <p:txBody>
          <a:bodyPr wrap="square" rtlCol="0">
            <a:spAutoFit/>
          </a:bodyPr>
          <a:lstStyle/>
          <a:p>
            <a:r>
              <a:rPr lang="en-US" dirty="0"/>
              <a:t>2</a:t>
            </a:r>
          </a:p>
        </p:txBody>
      </p:sp>
      <p:sp>
        <p:nvSpPr>
          <p:cNvPr id="18" name="TextBox 17">
            <a:extLst>
              <a:ext uri="{FF2B5EF4-FFF2-40B4-BE49-F238E27FC236}">
                <a16:creationId xmlns:a16="http://schemas.microsoft.com/office/drawing/2014/main" id="{994C9183-27FA-344A-AD9D-AA7F4FA09F67}"/>
              </a:ext>
            </a:extLst>
          </p:cNvPr>
          <p:cNvSpPr txBox="1"/>
          <p:nvPr/>
        </p:nvSpPr>
        <p:spPr>
          <a:xfrm>
            <a:off x="4905404" y="3456314"/>
            <a:ext cx="301686" cy="369332"/>
          </a:xfrm>
          <a:prstGeom prst="rect">
            <a:avLst/>
          </a:prstGeom>
          <a:noFill/>
        </p:spPr>
        <p:txBody>
          <a:bodyPr wrap="square" rtlCol="0">
            <a:spAutoFit/>
          </a:bodyPr>
          <a:lstStyle/>
          <a:p>
            <a:r>
              <a:rPr lang="en-US" dirty="0"/>
              <a:t>3</a:t>
            </a:r>
          </a:p>
        </p:txBody>
      </p:sp>
      <p:sp>
        <p:nvSpPr>
          <p:cNvPr id="19" name="TextBox 18">
            <a:extLst>
              <a:ext uri="{FF2B5EF4-FFF2-40B4-BE49-F238E27FC236}">
                <a16:creationId xmlns:a16="http://schemas.microsoft.com/office/drawing/2014/main" id="{BAD21602-FDB4-6C40-8F62-B4A21C25D263}"/>
              </a:ext>
            </a:extLst>
          </p:cNvPr>
          <p:cNvSpPr txBox="1"/>
          <p:nvPr/>
        </p:nvSpPr>
        <p:spPr>
          <a:xfrm>
            <a:off x="5311464" y="3456314"/>
            <a:ext cx="301686" cy="369332"/>
          </a:xfrm>
          <a:prstGeom prst="rect">
            <a:avLst/>
          </a:prstGeom>
          <a:noFill/>
        </p:spPr>
        <p:txBody>
          <a:bodyPr wrap="square" rtlCol="0">
            <a:spAutoFit/>
          </a:bodyPr>
          <a:lstStyle/>
          <a:p>
            <a:r>
              <a:rPr lang="en-US" dirty="0"/>
              <a:t>4</a:t>
            </a:r>
          </a:p>
        </p:txBody>
      </p:sp>
      <p:sp>
        <p:nvSpPr>
          <p:cNvPr id="20" name="TextBox 19">
            <a:extLst>
              <a:ext uri="{FF2B5EF4-FFF2-40B4-BE49-F238E27FC236}">
                <a16:creationId xmlns:a16="http://schemas.microsoft.com/office/drawing/2014/main" id="{182BE241-27D1-094D-9B5D-A75B87216A33}"/>
              </a:ext>
            </a:extLst>
          </p:cNvPr>
          <p:cNvSpPr txBox="1"/>
          <p:nvPr/>
        </p:nvSpPr>
        <p:spPr>
          <a:xfrm>
            <a:off x="5719225" y="3456314"/>
            <a:ext cx="301686" cy="369332"/>
          </a:xfrm>
          <a:prstGeom prst="rect">
            <a:avLst/>
          </a:prstGeom>
          <a:noFill/>
        </p:spPr>
        <p:txBody>
          <a:bodyPr wrap="square" rtlCol="0">
            <a:spAutoFit/>
          </a:bodyPr>
          <a:lstStyle/>
          <a:p>
            <a:r>
              <a:rPr lang="en-US" dirty="0"/>
              <a:t>5</a:t>
            </a:r>
          </a:p>
        </p:txBody>
      </p:sp>
      <p:sp>
        <p:nvSpPr>
          <p:cNvPr id="35" name="TextBox 34">
            <a:extLst>
              <a:ext uri="{FF2B5EF4-FFF2-40B4-BE49-F238E27FC236}">
                <a16:creationId xmlns:a16="http://schemas.microsoft.com/office/drawing/2014/main" id="{6B7DEE13-70E6-1D44-A78B-8D6843E56893}"/>
              </a:ext>
            </a:extLst>
          </p:cNvPr>
          <p:cNvSpPr txBox="1"/>
          <p:nvPr/>
        </p:nvSpPr>
        <p:spPr>
          <a:xfrm>
            <a:off x="1608753" y="3410694"/>
            <a:ext cx="452529" cy="369332"/>
          </a:xfrm>
          <a:prstGeom prst="rect">
            <a:avLst/>
          </a:prstGeom>
          <a:noFill/>
        </p:spPr>
        <p:txBody>
          <a:bodyPr wrap="square" rtlCol="0">
            <a:spAutoFit/>
          </a:bodyPr>
          <a:lstStyle/>
          <a:p>
            <a:r>
              <a:rPr lang="en-US" dirty="0"/>
              <a:t>-5</a:t>
            </a:r>
          </a:p>
        </p:txBody>
      </p:sp>
      <p:sp>
        <p:nvSpPr>
          <p:cNvPr id="36" name="TextBox 35">
            <a:extLst>
              <a:ext uri="{FF2B5EF4-FFF2-40B4-BE49-F238E27FC236}">
                <a16:creationId xmlns:a16="http://schemas.microsoft.com/office/drawing/2014/main" id="{15909E74-41FC-1845-9E95-D9DB1EA6210D}"/>
              </a:ext>
            </a:extLst>
          </p:cNvPr>
          <p:cNvSpPr txBox="1"/>
          <p:nvPr/>
        </p:nvSpPr>
        <p:spPr>
          <a:xfrm>
            <a:off x="2014813" y="3410694"/>
            <a:ext cx="452529" cy="369332"/>
          </a:xfrm>
          <a:prstGeom prst="rect">
            <a:avLst/>
          </a:prstGeom>
          <a:noFill/>
        </p:spPr>
        <p:txBody>
          <a:bodyPr wrap="square" rtlCol="0">
            <a:spAutoFit/>
          </a:bodyPr>
          <a:lstStyle/>
          <a:p>
            <a:r>
              <a:rPr lang="en-US" dirty="0"/>
              <a:t>-4</a:t>
            </a:r>
          </a:p>
        </p:txBody>
      </p:sp>
      <p:sp>
        <p:nvSpPr>
          <p:cNvPr id="37" name="TextBox 36">
            <a:extLst>
              <a:ext uri="{FF2B5EF4-FFF2-40B4-BE49-F238E27FC236}">
                <a16:creationId xmlns:a16="http://schemas.microsoft.com/office/drawing/2014/main" id="{AD88F4D5-7243-B24C-B7A0-A23A5213D07C}"/>
              </a:ext>
            </a:extLst>
          </p:cNvPr>
          <p:cNvSpPr txBox="1"/>
          <p:nvPr/>
        </p:nvSpPr>
        <p:spPr>
          <a:xfrm>
            <a:off x="2420873" y="3410694"/>
            <a:ext cx="452529" cy="369332"/>
          </a:xfrm>
          <a:prstGeom prst="rect">
            <a:avLst/>
          </a:prstGeom>
          <a:noFill/>
        </p:spPr>
        <p:txBody>
          <a:bodyPr wrap="square" rtlCol="0">
            <a:spAutoFit/>
          </a:bodyPr>
          <a:lstStyle/>
          <a:p>
            <a:r>
              <a:rPr lang="en-US" dirty="0"/>
              <a:t>-3</a:t>
            </a:r>
          </a:p>
        </p:txBody>
      </p:sp>
      <p:sp>
        <p:nvSpPr>
          <p:cNvPr id="38" name="TextBox 37">
            <a:extLst>
              <a:ext uri="{FF2B5EF4-FFF2-40B4-BE49-F238E27FC236}">
                <a16:creationId xmlns:a16="http://schemas.microsoft.com/office/drawing/2014/main" id="{E4F2C2EC-9808-4E41-8404-E48B3F350529}"/>
              </a:ext>
            </a:extLst>
          </p:cNvPr>
          <p:cNvSpPr txBox="1"/>
          <p:nvPr/>
        </p:nvSpPr>
        <p:spPr>
          <a:xfrm>
            <a:off x="2826933" y="3410694"/>
            <a:ext cx="452529" cy="369332"/>
          </a:xfrm>
          <a:prstGeom prst="rect">
            <a:avLst/>
          </a:prstGeom>
          <a:noFill/>
        </p:spPr>
        <p:txBody>
          <a:bodyPr wrap="square" rtlCol="0">
            <a:spAutoFit/>
          </a:bodyPr>
          <a:lstStyle/>
          <a:p>
            <a:r>
              <a:rPr lang="en-US" dirty="0"/>
              <a:t>-2</a:t>
            </a:r>
          </a:p>
        </p:txBody>
      </p:sp>
      <p:sp>
        <p:nvSpPr>
          <p:cNvPr id="39" name="TextBox 38">
            <a:extLst>
              <a:ext uri="{FF2B5EF4-FFF2-40B4-BE49-F238E27FC236}">
                <a16:creationId xmlns:a16="http://schemas.microsoft.com/office/drawing/2014/main" id="{46541051-7D10-5840-9775-12323B1D9338}"/>
              </a:ext>
            </a:extLst>
          </p:cNvPr>
          <p:cNvSpPr txBox="1"/>
          <p:nvPr/>
        </p:nvSpPr>
        <p:spPr>
          <a:xfrm>
            <a:off x="3234694" y="3410694"/>
            <a:ext cx="452529" cy="369332"/>
          </a:xfrm>
          <a:prstGeom prst="rect">
            <a:avLst/>
          </a:prstGeom>
          <a:noFill/>
        </p:spPr>
        <p:txBody>
          <a:bodyPr wrap="square" rtlCol="0">
            <a:spAutoFit/>
          </a:bodyPr>
          <a:lstStyle/>
          <a:p>
            <a:r>
              <a:rPr lang="en-US" dirty="0"/>
              <a:t>-1</a:t>
            </a:r>
          </a:p>
        </p:txBody>
      </p:sp>
      <p:sp>
        <p:nvSpPr>
          <p:cNvPr id="40" name="TextBox 39">
            <a:extLst>
              <a:ext uri="{FF2B5EF4-FFF2-40B4-BE49-F238E27FC236}">
                <a16:creationId xmlns:a16="http://schemas.microsoft.com/office/drawing/2014/main" id="{D2AC8A71-1C55-214C-A52F-574B272719C1}"/>
              </a:ext>
            </a:extLst>
          </p:cNvPr>
          <p:cNvSpPr txBox="1"/>
          <p:nvPr/>
        </p:nvSpPr>
        <p:spPr>
          <a:xfrm>
            <a:off x="3430306" y="5099003"/>
            <a:ext cx="407759" cy="369332"/>
          </a:xfrm>
          <a:prstGeom prst="rect">
            <a:avLst/>
          </a:prstGeom>
          <a:noFill/>
        </p:spPr>
        <p:txBody>
          <a:bodyPr wrap="square" rtlCol="0">
            <a:spAutoFit/>
          </a:bodyPr>
          <a:lstStyle/>
          <a:p>
            <a:r>
              <a:rPr lang="en-US" dirty="0"/>
              <a:t>-5</a:t>
            </a:r>
          </a:p>
        </p:txBody>
      </p:sp>
      <p:sp>
        <p:nvSpPr>
          <p:cNvPr id="41" name="TextBox 40">
            <a:extLst>
              <a:ext uri="{FF2B5EF4-FFF2-40B4-BE49-F238E27FC236}">
                <a16:creationId xmlns:a16="http://schemas.microsoft.com/office/drawing/2014/main" id="{9DB45E70-793C-7B4D-BEFC-31FB3DFF8D22}"/>
              </a:ext>
            </a:extLst>
          </p:cNvPr>
          <p:cNvSpPr txBox="1"/>
          <p:nvPr/>
        </p:nvSpPr>
        <p:spPr>
          <a:xfrm>
            <a:off x="3430304" y="4727574"/>
            <a:ext cx="407761" cy="369332"/>
          </a:xfrm>
          <a:prstGeom prst="rect">
            <a:avLst/>
          </a:prstGeom>
          <a:noFill/>
        </p:spPr>
        <p:txBody>
          <a:bodyPr wrap="square" rtlCol="0">
            <a:spAutoFit/>
          </a:bodyPr>
          <a:lstStyle/>
          <a:p>
            <a:r>
              <a:rPr lang="en-US" dirty="0"/>
              <a:t>-4</a:t>
            </a:r>
          </a:p>
        </p:txBody>
      </p:sp>
      <p:sp>
        <p:nvSpPr>
          <p:cNvPr id="42" name="TextBox 41">
            <a:extLst>
              <a:ext uri="{FF2B5EF4-FFF2-40B4-BE49-F238E27FC236}">
                <a16:creationId xmlns:a16="http://schemas.microsoft.com/office/drawing/2014/main" id="{D68D1A38-FFE3-C54C-8CCB-FD0DD26CDE08}"/>
              </a:ext>
            </a:extLst>
          </p:cNvPr>
          <p:cNvSpPr txBox="1"/>
          <p:nvPr/>
        </p:nvSpPr>
        <p:spPr>
          <a:xfrm>
            <a:off x="3430306" y="4352301"/>
            <a:ext cx="407759" cy="369332"/>
          </a:xfrm>
          <a:prstGeom prst="rect">
            <a:avLst/>
          </a:prstGeom>
          <a:noFill/>
        </p:spPr>
        <p:txBody>
          <a:bodyPr wrap="square" rtlCol="0">
            <a:spAutoFit/>
          </a:bodyPr>
          <a:lstStyle/>
          <a:p>
            <a:r>
              <a:rPr lang="en-US" dirty="0"/>
              <a:t>-3</a:t>
            </a:r>
          </a:p>
        </p:txBody>
      </p:sp>
      <p:sp>
        <p:nvSpPr>
          <p:cNvPr id="43" name="TextBox 42">
            <a:extLst>
              <a:ext uri="{FF2B5EF4-FFF2-40B4-BE49-F238E27FC236}">
                <a16:creationId xmlns:a16="http://schemas.microsoft.com/office/drawing/2014/main" id="{4ACAF5CA-5D6B-6642-834D-BFFA28D280F7}"/>
              </a:ext>
            </a:extLst>
          </p:cNvPr>
          <p:cNvSpPr txBox="1"/>
          <p:nvPr/>
        </p:nvSpPr>
        <p:spPr>
          <a:xfrm>
            <a:off x="3430306" y="3987584"/>
            <a:ext cx="407759" cy="369332"/>
          </a:xfrm>
          <a:prstGeom prst="rect">
            <a:avLst/>
          </a:prstGeom>
          <a:noFill/>
        </p:spPr>
        <p:txBody>
          <a:bodyPr wrap="square" rtlCol="0">
            <a:spAutoFit/>
          </a:bodyPr>
          <a:lstStyle/>
          <a:p>
            <a:r>
              <a:rPr lang="en-US" dirty="0"/>
              <a:t>-2</a:t>
            </a:r>
          </a:p>
        </p:txBody>
      </p:sp>
      <p:sp>
        <p:nvSpPr>
          <p:cNvPr id="44" name="TextBox 43">
            <a:extLst>
              <a:ext uri="{FF2B5EF4-FFF2-40B4-BE49-F238E27FC236}">
                <a16:creationId xmlns:a16="http://schemas.microsoft.com/office/drawing/2014/main" id="{ABCB34E6-1C9B-C140-BBA4-8EC95EA606C2}"/>
              </a:ext>
            </a:extLst>
          </p:cNvPr>
          <p:cNvSpPr txBox="1"/>
          <p:nvPr/>
        </p:nvSpPr>
        <p:spPr>
          <a:xfrm>
            <a:off x="3430306" y="3624964"/>
            <a:ext cx="407759" cy="369332"/>
          </a:xfrm>
          <a:prstGeom prst="rect">
            <a:avLst/>
          </a:prstGeom>
          <a:noFill/>
        </p:spPr>
        <p:txBody>
          <a:bodyPr wrap="square" rtlCol="0">
            <a:spAutoFit/>
          </a:bodyPr>
          <a:lstStyle/>
          <a:p>
            <a:r>
              <a:rPr lang="en-US" dirty="0"/>
              <a:t>-1</a:t>
            </a:r>
          </a:p>
        </p:txBody>
      </p:sp>
      <p:sp>
        <p:nvSpPr>
          <p:cNvPr id="45" name="Rectangle 44">
            <a:extLst>
              <a:ext uri="{FF2B5EF4-FFF2-40B4-BE49-F238E27FC236}">
                <a16:creationId xmlns:a16="http://schemas.microsoft.com/office/drawing/2014/main" id="{6EE430AC-81B5-E548-8596-63AC93F906BE}"/>
              </a:ext>
            </a:extLst>
          </p:cNvPr>
          <p:cNvSpPr/>
          <p:nvPr/>
        </p:nvSpPr>
        <p:spPr>
          <a:xfrm>
            <a:off x="107092" y="90616"/>
            <a:ext cx="11977816" cy="664793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Oval 45">
            <a:extLst>
              <a:ext uri="{FF2B5EF4-FFF2-40B4-BE49-F238E27FC236}">
                <a16:creationId xmlns:a16="http://schemas.microsoft.com/office/drawing/2014/main" id="{D45BCC8E-484F-AA4A-8A1D-3DB91B8B68F8}"/>
              </a:ext>
            </a:extLst>
          </p:cNvPr>
          <p:cNvSpPr/>
          <p:nvPr/>
        </p:nvSpPr>
        <p:spPr>
          <a:xfrm>
            <a:off x="2129526" y="1876315"/>
            <a:ext cx="164891" cy="17154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94206729-0281-874A-AAEB-D094F8FC1CE8}"/>
              </a:ext>
            </a:extLst>
          </p:cNvPr>
          <p:cNvSpPr/>
          <p:nvPr/>
        </p:nvSpPr>
        <p:spPr>
          <a:xfrm>
            <a:off x="2529193" y="2969263"/>
            <a:ext cx="164891" cy="17154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2BCA4F99-DCF7-7643-ABFA-F2C3CF5ECCC9}"/>
              </a:ext>
            </a:extLst>
          </p:cNvPr>
          <p:cNvSpPr/>
          <p:nvPr/>
        </p:nvSpPr>
        <p:spPr>
          <a:xfrm>
            <a:off x="4168140" y="2603157"/>
            <a:ext cx="164891" cy="17154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2A7D2F5D-E23A-4341-A8E8-A104D0A79A68}"/>
              </a:ext>
            </a:extLst>
          </p:cNvPr>
          <p:cNvSpPr/>
          <p:nvPr/>
        </p:nvSpPr>
        <p:spPr>
          <a:xfrm>
            <a:off x="5387115" y="3333377"/>
            <a:ext cx="164891" cy="171549"/>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03E8EC6E-82E2-7645-9D35-39048F867678}"/>
              </a:ext>
            </a:extLst>
          </p:cNvPr>
          <p:cNvSpPr/>
          <p:nvPr/>
        </p:nvSpPr>
        <p:spPr>
          <a:xfrm>
            <a:off x="4973801" y="4826465"/>
            <a:ext cx="164891" cy="171549"/>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AF094823-58A9-414D-9BA0-F0E144C19B6C}"/>
              </a:ext>
            </a:extLst>
          </p:cNvPr>
          <p:cNvSpPr/>
          <p:nvPr/>
        </p:nvSpPr>
        <p:spPr>
          <a:xfrm>
            <a:off x="2950584" y="4458812"/>
            <a:ext cx="164891" cy="171549"/>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DA9BC242-9484-D045-9488-702112A4CF3D}"/>
              </a:ext>
            </a:extLst>
          </p:cNvPr>
          <p:cNvSpPr/>
          <p:nvPr/>
        </p:nvSpPr>
        <p:spPr>
          <a:xfrm>
            <a:off x="1723621" y="3723855"/>
            <a:ext cx="164891" cy="171549"/>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00D1F62B-4868-FA44-BF44-DAAAA7B4F9B0}"/>
              </a:ext>
            </a:extLst>
          </p:cNvPr>
          <p:cNvSpPr txBox="1"/>
          <p:nvPr/>
        </p:nvSpPr>
        <p:spPr>
          <a:xfrm>
            <a:off x="2061282" y="1574637"/>
            <a:ext cx="317716" cy="369332"/>
          </a:xfrm>
          <a:prstGeom prst="rect">
            <a:avLst/>
          </a:prstGeom>
          <a:noFill/>
        </p:spPr>
        <p:txBody>
          <a:bodyPr wrap="none" rtlCol="0">
            <a:spAutoFit/>
          </a:bodyPr>
          <a:lstStyle/>
          <a:p>
            <a:r>
              <a:rPr lang="en-US" dirty="0"/>
              <a:t>A</a:t>
            </a:r>
          </a:p>
        </p:txBody>
      </p:sp>
      <p:sp>
        <p:nvSpPr>
          <p:cNvPr id="58" name="TextBox 57">
            <a:extLst>
              <a:ext uri="{FF2B5EF4-FFF2-40B4-BE49-F238E27FC236}">
                <a16:creationId xmlns:a16="http://schemas.microsoft.com/office/drawing/2014/main" id="{9F9AE97A-82CB-0B43-9E33-1A436C14B3B1}"/>
              </a:ext>
            </a:extLst>
          </p:cNvPr>
          <p:cNvSpPr txBox="1"/>
          <p:nvPr/>
        </p:nvSpPr>
        <p:spPr>
          <a:xfrm>
            <a:off x="2461001" y="2655394"/>
            <a:ext cx="309700" cy="369332"/>
          </a:xfrm>
          <a:prstGeom prst="rect">
            <a:avLst/>
          </a:prstGeom>
          <a:noFill/>
        </p:spPr>
        <p:txBody>
          <a:bodyPr wrap="none" rtlCol="0">
            <a:spAutoFit/>
          </a:bodyPr>
          <a:lstStyle/>
          <a:p>
            <a:r>
              <a:rPr lang="en-US" dirty="0"/>
              <a:t>B</a:t>
            </a:r>
          </a:p>
        </p:txBody>
      </p:sp>
      <p:sp>
        <p:nvSpPr>
          <p:cNvPr id="59" name="TextBox 58">
            <a:extLst>
              <a:ext uri="{FF2B5EF4-FFF2-40B4-BE49-F238E27FC236}">
                <a16:creationId xmlns:a16="http://schemas.microsoft.com/office/drawing/2014/main" id="{C0E212F0-22B4-D142-BA45-BEF033F927B4}"/>
              </a:ext>
            </a:extLst>
          </p:cNvPr>
          <p:cNvSpPr txBox="1"/>
          <p:nvPr/>
        </p:nvSpPr>
        <p:spPr>
          <a:xfrm>
            <a:off x="1656993" y="3880137"/>
            <a:ext cx="308098" cy="369332"/>
          </a:xfrm>
          <a:prstGeom prst="rect">
            <a:avLst/>
          </a:prstGeom>
          <a:noFill/>
        </p:spPr>
        <p:txBody>
          <a:bodyPr wrap="none" rtlCol="0">
            <a:spAutoFit/>
          </a:bodyPr>
          <a:lstStyle/>
          <a:p>
            <a:r>
              <a:rPr lang="en-US" dirty="0"/>
              <a:t>C</a:t>
            </a:r>
          </a:p>
        </p:txBody>
      </p:sp>
      <p:sp>
        <p:nvSpPr>
          <p:cNvPr id="60" name="TextBox 59">
            <a:extLst>
              <a:ext uri="{FF2B5EF4-FFF2-40B4-BE49-F238E27FC236}">
                <a16:creationId xmlns:a16="http://schemas.microsoft.com/office/drawing/2014/main" id="{D8DE4CC4-CAE8-B843-96D6-3077F13AC152}"/>
              </a:ext>
            </a:extLst>
          </p:cNvPr>
          <p:cNvSpPr txBox="1"/>
          <p:nvPr/>
        </p:nvSpPr>
        <p:spPr>
          <a:xfrm>
            <a:off x="2891219" y="4136986"/>
            <a:ext cx="327334" cy="369332"/>
          </a:xfrm>
          <a:prstGeom prst="rect">
            <a:avLst/>
          </a:prstGeom>
          <a:noFill/>
        </p:spPr>
        <p:txBody>
          <a:bodyPr wrap="none" rtlCol="0">
            <a:spAutoFit/>
          </a:bodyPr>
          <a:lstStyle/>
          <a:p>
            <a:r>
              <a:rPr lang="en-US" dirty="0"/>
              <a:t>D</a:t>
            </a:r>
          </a:p>
        </p:txBody>
      </p:sp>
      <p:sp>
        <p:nvSpPr>
          <p:cNvPr id="61" name="TextBox 60">
            <a:extLst>
              <a:ext uri="{FF2B5EF4-FFF2-40B4-BE49-F238E27FC236}">
                <a16:creationId xmlns:a16="http://schemas.microsoft.com/office/drawing/2014/main" id="{0221B779-E7F7-F74F-8BCE-48827F6CFD40}"/>
              </a:ext>
            </a:extLst>
          </p:cNvPr>
          <p:cNvSpPr txBox="1"/>
          <p:nvPr/>
        </p:nvSpPr>
        <p:spPr>
          <a:xfrm>
            <a:off x="4902150" y="4499885"/>
            <a:ext cx="296876" cy="369332"/>
          </a:xfrm>
          <a:prstGeom prst="rect">
            <a:avLst/>
          </a:prstGeom>
          <a:noFill/>
        </p:spPr>
        <p:txBody>
          <a:bodyPr wrap="none" rtlCol="0">
            <a:spAutoFit/>
          </a:bodyPr>
          <a:lstStyle/>
          <a:p>
            <a:r>
              <a:rPr lang="en-US" dirty="0"/>
              <a:t>E</a:t>
            </a:r>
          </a:p>
        </p:txBody>
      </p:sp>
      <p:sp>
        <p:nvSpPr>
          <p:cNvPr id="62" name="TextBox 61">
            <a:extLst>
              <a:ext uri="{FF2B5EF4-FFF2-40B4-BE49-F238E27FC236}">
                <a16:creationId xmlns:a16="http://schemas.microsoft.com/office/drawing/2014/main" id="{FEEBCDE7-4BD7-4841-B873-61DE330EDEF9}"/>
              </a:ext>
            </a:extLst>
          </p:cNvPr>
          <p:cNvSpPr txBox="1"/>
          <p:nvPr/>
        </p:nvSpPr>
        <p:spPr>
          <a:xfrm>
            <a:off x="5325742" y="2969875"/>
            <a:ext cx="290464" cy="369332"/>
          </a:xfrm>
          <a:prstGeom prst="rect">
            <a:avLst/>
          </a:prstGeom>
          <a:noFill/>
        </p:spPr>
        <p:txBody>
          <a:bodyPr wrap="none" rtlCol="0">
            <a:spAutoFit/>
          </a:bodyPr>
          <a:lstStyle/>
          <a:p>
            <a:r>
              <a:rPr lang="en-US" dirty="0"/>
              <a:t>F</a:t>
            </a:r>
          </a:p>
        </p:txBody>
      </p:sp>
      <p:sp>
        <p:nvSpPr>
          <p:cNvPr id="63" name="TextBox 62">
            <a:extLst>
              <a:ext uri="{FF2B5EF4-FFF2-40B4-BE49-F238E27FC236}">
                <a16:creationId xmlns:a16="http://schemas.microsoft.com/office/drawing/2014/main" id="{48E8677D-60B6-134A-95A7-53D061FF96A8}"/>
              </a:ext>
            </a:extLst>
          </p:cNvPr>
          <p:cNvSpPr txBox="1"/>
          <p:nvPr/>
        </p:nvSpPr>
        <p:spPr>
          <a:xfrm>
            <a:off x="4093583" y="2257913"/>
            <a:ext cx="330540" cy="369332"/>
          </a:xfrm>
          <a:prstGeom prst="rect">
            <a:avLst/>
          </a:prstGeom>
          <a:noFill/>
        </p:spPr>
        <p:txBody>
          <a:bodyPr wrap="none" rtlCol="0">
            <a:spAutoFit/>
          </a:bodyPr>
          <a:lstStyle/>
          <a:p>
            <a:r>
              <a:rPr lang="en-US" dirty="0"/>
              <a:t>G</a:t>
            </a:r>
          </a:p>
        </p:txBody>
      </p:sp>
      <p:sp>
        <p:nvSpPr>
          <p:cNvPr id="64" name="TextBox 63">
            <a:extLst>
              <a:ext uri="{FF2B5EF4-FFF2-40B4-BE49-F238E27FC236}">
                <a16:creationId xmlns:a16="http://schemas.microsoft.com/office/drawing/2014/main" id="{24FD952F-FA46-FB48-A5A9-7922D99243E5}"/>
              </a:ext>
            </a:extLst>
          </p:cNvPr>
          <p:cNvSpPr txBox="1"/>
          <p:nvPr/>
        </p:nvSpPr>
        <p:spPr>
          <a:xfrm>
            <a:off x="3998817" y="627126"/>
            <a:ext cx="3742499" cy="369332"/>
          </a:xfrm>
          <a:prstGeom prst="rect">
            <a:avLst/>
          </a:prstGeom>
          <a:noFill/>
        </p:spPr>
        <p:txBody>
          <a:bodyPr wrap="none" rtlCol="0">
            <a:spAutoFit/>
          </a:bodyPr>
          <a:lstStyle/>
          <a:p>
            <a:r>
              <a:rPr lang="en-US" dirty="0"/>
              <a:t>Write the coordinates of points A to G</a:t>
            </a:r>
          </a:p>
        </p:txBody>
      </p:sp>
      <p:sp>
        <p:nvSpPr>
          <p:cNvPr id="65" name="TextBox 64">
            <a:extLst>
              <a:ext uri="{FF2B5EF4-FFF2-40B4-BE49-F238E27FC236}">
                <a16:creationId xmlns:a16="http://schemas.microsoft.com/office/drawing/2014/main" id="{782F6DCF-B5B4-4044-95B9-34FE08A3BA9E}"/>
              </a:ext>
            </a:extLst>
          </p:cNvPr>
          <p:cNvSpPr txBox="1"/>
          <p:nvPr/>
        </p:nvSpPr>
        <p:spPr>
          <a:xfrm>
            <a:off x="8050190" y="1486717"/>
            <a:ext cx="1781257" cy="3693319"/>
          </a:xfrm>
          <a:prstGeom prst="rect">
            <a:avLst/>
          </a:prstGeom>
          <a:noFill/>
        </p:spPr>
        <p:txBody>
          <a:bodyPr wrap="none" rtlCol="0">
            <a:spAutoFit/>
          </a:bodyPr>
          <a:lstStyle/>
          <a:p>
            <a:r>
              <a:rPr lang="en-US" dirty="0"/>
              <a:t>A  (    -4   ,   4     )</a:t>
            </a:r>
          </a:p>
          <a:p>
            <a:endParaRPr lang="en-US" dirty="0"/>
          </a:p>
          <a:p>
            <a:r>
              <a:rPr lang="en-US" dirty="0"/>
              <a:t>B  (    -3   ,   1     )</a:t>
            </a:r>
          </a:p>
          <a:p>
            <a:endParaRPr lang="en-US" dirty="0"/>
          </a:p>
          <a:p>
            <a:r>
              <a:rPr lang="en-US" dirty="0"/>
              <a:t>C  (    -5   ,   -1    )</a:t>
            </a:r>
          </a:p>
          <a:p>
            <a:endParaRPr lang="en-US" dirty="0"/>
          </a:p>
          <a:p>
            <a:r>
              <a:rPr lang="en-US" dirty="0"/>
              <a:t>D  (    -2   ,  -3    )</a:t>
            </a:r>
          </a:p>
          <a:p>
            <a:endParaRPr lang="en-US" dirty="0"/>
          </a:p>
          <a:p>
            <a:r>
              <a:rPr lang="en-US" dirty="0"/>
              <a:t>E  (     3     ,  -4    )</a:t>
            </a:r>
          </a:p>
          <a:p>
            <a:endParaRPr lang="en-US" dirty="0"/>
          </a:p>
          <a:p>
            <a:r>
              <a:rPr lang="en-US" dirty="0"/>
              <a:t>F  (     4     ,   0     )</a:t>
            </a:r>
          </a:p>
          <a:p>
            <a:endParaRPr lang="en-US" dirty="0"/>
          </a:p>
          <a:p>
            <a:r>
              <a:rPr lang="en-US" dirty="0"/>
              <a:t>G  (    1     ,    2    )</a:t>
            </a:r>
          </a:p>
        </p:txBody>
      </p:sp>
      <p:sp>
        <p:nvSpPr>
          <p:cNvPr id="66" name="Rectangle 65">
            <a:extLst>
              <a:ext uri="{FF2B5EF4-FFF2-40B4-BE49-F238E27FC236}">
                <a16:creationId xmlns:a16="http://schemas.microsoft.com/office/drawing/2014/main" id="{FDD261BD-DD7A-5046-AD83-182C384BE9AC}"/>
              </a:ext>
            </a:extLst>
          </p:cNvPr>
          <p:cNvSpPr/>
          <p:nvPr/>
        </p:nvSpPr>
        <p:spPr>
          <a:xfrm>
            <a:off x="8541257" y="1486717"/>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2DBC84F3-E5C5-6149-B77C-C1E3A3518B32}"/>
              </a:ext>
            </a:extLst>
          </p:cNvPr>
          <p:cNvSpPr/>
          <p:nvPr/>
        </p:nvSpPr>
        <p:spPr>
          <a:xfrm>
            <a:off x="9138152" y="1486716"/>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5BA978BF-0626-2C40-8709-0AD9A78FB7B0}"/>
              </a:ext>
            </a:extLst>
          </p:cNvPr>
          <p:cNvSpPr/>
          <p:nvPr/>
        </p:nvSpPr>
        <p:spPr>
          <a:xfrm>
            <a:off x="8541257" y="2034364"/>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81FA8CDD-B3E4-9746-BA0C-F1CF8AC5884F}"/>
              </a:ext>
            </a:extLst>
          </p:cNvPr>
          <p:cNvSpPr/>
          <p:nvPr/>
        </p:nvSpPr>
        <p:spPr>
          <a:xfrm>
            <a:off x="9138152" y="2034363"/>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45CE4778-4C81-294F-A04D-60744F6DB4A0}"/>
              </a:ext>
            </a:extLst>
          </p:cNvPr>
          <p:cNvSpPr/>
          <p:nvPr/>
        </p:nvSpPr>
        <p:spPr>
          <a:xfrm>
            <a:off x="8541257" y="2602752"/>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547AFF03-CD50-5244-B907-DCDFEE8AEFB0}"/>
              </a:ext>
            </a:extLst>
          </p:cNvPr>
          <p:cNvSpPr/>
          <p:nvPr/>
        </p:nvSpPr>
        <p:spPr>
          <a:xfrm>
            <a:off x="9138152" y="2602751"/>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209114F9-4F70-4C4D-96C0-AF5CBCA11733}"/>
              </a:ext>
            </a:extLst>
          </p:cNvPr>
          <p:cNvSpPr/>
          <p:nvPr/>
        </p:nvSpPr>
        <p:spPr>
          <a:xfrm>
            <a:off x="8541257" y="3171140"/>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91AB3648-777E-B248-9C3A-CEBA2AF1E2AC}"/>
              </a:ext>
            </a:extLst>
          </p:cNvPr>
          <p:cNvSpPr/>
          <p:nvPr/>
        </p:nvSpPr>
        <p:spPr>
          <a:xfrm>
            <a:off x="9138152" y="3171139"/>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FC3EF59A-9C6F-A74C-BAC6-B4E5F9FC695B}"/>
              </a:ext>
            </a:extLst>
          </p:cNvPr>
          <p:cNvSpPr/>
          <p:nvPr/>
        </p:nvSpPr>
        <p:spPr>
          <a:xfrm>
            <a:off x="8541257" y="3739528"/>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566B4885-BBEC-104D-A6F6-24EB1FCF0F39}"/>
              </a:ext>
            </a:extLst>
          </p:cNvPr>
          <p:cNvSpPr/>
          <p:nvPr/>
        </p:nvSpPr>
        <p:spPr>
          <a:xfrm>
            <a:off x="9138152" y="3739527"/>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962B113A-26C6-8A47-B86F-847DD497C8D3}"/>
              </a:ext>
            </a:extLst>
          </p:cNvPr>
          <p:cNvSpPr/>
          <p:nvPr/>
        </p:nvSpPr>
        <p:spPr>
          <a:xfrm>
            <a:off x="8541257" y="4276336"/>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3278AD75-C930-1048-8712-71325451D19F}"/>
              </a:ext>
            </a:extLst>
          </p:cNvPr>
          <p:cNvSpPr/>
          <p:nvPr/>
        </p:nvSpPr>
        <p:spPr>
          <a:xfrm>
            <a:off x="9138152" y="4276335"/>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6E7B60E4-A0C0-C544-970B-7B7B4D3B44B7}"/>
              </a:ext>
            </a:extLst>
          </p:cNvPr>
          <p:cNvSpPr/>
          <p:nvPr/>
        </p:nvSpPr>
        <p:spPr>
          <a:xfrm>
            <a:off x="8541257" y="4843558"/>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CBD1AB34-8419-4142-B3B3-CCCC764A36D2}"/>
              </a:ext>
            </a:extLst>
          </p:cNvPr>
          <p:cNvSpPr/>
          <p:nvPr/>
        </p:nvSpPr>
        <p:spPr>
          <a:xfrm>
            <a:off x="9138152" y="4843557"/>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0" name="Picture 79">
            <a:extLst>
              <a:ext uri="{FF2B5EF4-FFF2-40B4-BE49-F238E27FC236}">
                <a16:creationId xmlns:a16="http://schemas.microsoft.com/office/drawing/2014/main" id="{556FF9EF-7C1D-7F44-91C0-F15D02710C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2135" y="210889"/>
            <a:ext cx="1021333" cy="1021333"/>
          </a:xfrm>
          <a:prstGeom prst="rect">
            <a:avLst/>
          </a:prstGeom>
        </p:spPr>
      </p:pic>
      <p:sp>
        <p:nvSpPr>
          <p:cNvPr id="81" name="TextBox 80">
            <a:extLst>
              <a:ext uri="{FF2B5EF4-FFF2-40B4-BE49-F238E27FC236}">
                <a16:creationId xmlns:a16="http://schemas.microsoft.com/office/drawing/2014/main" id="{36E06ED0-023C-AC44-B79D-C41F6E3DB117}"/>
              </a:ext>
            </a:extLst>
          </p:cNvPr>
          <p:cNvSpPr txBox="1"/>
          <p:nvPr/>
        </p:nvSpPr>
        <p:spPr>
          <a:xfrm>
            <a:off x="6133769" y="3226028"/>
            <a:ext cx="284052" cy="369332"/>
          </a:xfrm>
          <a:prstGeom prst="rect">
            <a:avLst/>
          </a:prstGeom>
          <a:noFill/>
        </p:spPr>
        <p:txBody>
          <a:bodyPr wrap="none" rtlCol="0">
            <a:spAutoFit/>
          </a:bodyPr>
          <a:lstStyle/>
          <a:p>
            <a:r>
              <a:rPr lang="en-US" dirty="0"/>
              <a:t>x</a:t>
            </a:r>
          </a:p>
        </p:txBody>
      </p:sp>
      <p:sp>
        <p:nvSpPr>
          <p:cNvPr id="82" name="TextBox 81">
            <a:extLst>
              <a:ext uri="{FF2B5EF4-FFF2-40B4-BE49-F238E27FC236}">
                <a16:creationId xmlns:a16="http://schemas.microsoft.com/office/drawing/2014/main" id="{53DF012F-F4AB-F74C-8D3B-E087183F9E8F}"/>
              </a:ext>
            </a:extLst>
          </p:cNvPr>
          <p:cNvSpPr txBox="1"/>
          <p:nvPr/>
        </p:nvSpPr>
        <p:spPr>
          <a:xfrm>
            <a:off x="3709955" y="1048568"/>
            <a:ext cx="288862" cy="369332"/>
          </a:xfrm>
          <a:prstGeom prst="rect">
            <a:avLst/>
          </a:prstGeom>
          <a:noFill/>
        </p:spPr>
        <p:txBody>
          <a:bodyPr wrap="none" rtlCol="0">
            <a:spAutoFit/>
          </a:bodyPr>
          <a:lstStyle/>
          <a:p>
            <a:r>
              <a:rPr lang="en-US" dirty="0"/>
              <a:t>y</a:t>
            </a:r>
          </a:p>
        </p:txBody>
      </p:sp>
      <p:pic>
        <p:nvPicPr>
          <p:cNvPr id="83" name="Picture 82">
            <a:extLst>
              <a:ext uri="{FF2B5EF4-FFF2-40B4-BE49-F238E27FC236}">
                <a16:creationId xmlns:a16="http://schemas.microsoft.com/office/drawing/2014/main" id="{76363487-5489-0541-B40A-D9E907A222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092" y="5682536"/>
            <a:ext cx="1299108" cy="964684"/>
          </a:xfrm>
          <a:prstGeom prst="rect">
            <a:avLst/>
          </a:prstGeom>
        </p:spPr>
      </p:pic>
    </p:spTree>
    <p:extLst>
      <p:ext uri="{BB962C8B-B14F-4D97-AF65-F5344CB8AC3E}">
        <p14:creationId xmlns:p14="http://schemas.microsoft.com/office/powerpoint/2010/main" val="14249989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351BD69-EEF5-5843-9440-7C101AE69E94}"/>
              </a:ext>
            </a:extLst>
          </p:cNvPr>
          <p:cNvSpPr/>
          <p:nvPr/>
        </p:nvSpPr>
        <p:spPr>
          <a:xfrm>
            <a:off x="107092" y="90616"/>
            <a:ext cx="11977816" cy="664793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BEAEC278-7F01-ED4E-A082-2E977A1B3C41}"/>
              </a:ext>
            </a:extLst>
          </p:cNvPr>
          <p:cNvGrpSpPr/>
          <p:nvPr/>
        </p:nvGrpSpPr>
        <p:grpSpPr>
          <a:xfrm>
            <a:off x="608202" y="690609"/>
            <a:ext cx="6183971" cy="5585627"/>
            <a:chOff x="3004014" y="469983"/>
            <a:chExt cx="6183971" cy="5585627"/>
          </a:xfrm>
        </p:grpSpPr>
        <p:pic>
          <p:nvPicPr>
            <p:cNvPr id="4" name="Picture 3">
              <a:extLst>
                <a:ext uri="{FF2B5EF4-FFF2-40B4-BE49-F238E27FC236}">
                  <a16:creationId xmlns:a16="http://schemas.microsoft.com/office/drawing/2014/main" id="{85CD5C6D-1C54-4548-939A-56A4D099C0C3}"/>
                </a:ext>
              </a:extLst>
            </p:cNvPr>
            <p:cNvPicPr>
              <a:picLocks noChangeAspect="1"/>
            </p:cNvPicPr>
            <p:nvPr/>
          </p:nvPicPr>
          <p:blipFill>
            <a:blip r:embed="rId2"/>
            <a:stretch>
              <a:fillRect/>
            </a:stretch>
          </p:blipFill>
          <p:spPr>
            <a:xfrm>
              <a:off x="3004014" y="802390"/>
              <a:ext cx="6183971" cy="5253220"/>
            </a:xfrm>
            <a:prstGeom prst="rect">
              <a:avLst/>
            </a:prstGeom>
          </p:spPr>
        </p:pic>
        <p:sp>
          <p:nvSpPr>
            <p:cNvPr id="5" name="TextBox 4">
              <a:extLst>
                <a:ext uri="{FF2B5EF4-FFF2-40B4-BE49-F238E27FC236}">
                  <a16:creationId xmlns:a16="http://schemas.microsoft.com/office/drawing/2014/main" id="{C4642792-FC3D-D146-B1C0-96D885EEA319}"/>
                </a:ext>
              </a:extLst>
            </p:cNvPr>
            <p:cNvSpPr txBox="1"/>
            <p:nvPr/>
          </p:nvSpPr>
          <p:spPr>
            <a:xfrm>
              <a:off x="5784835" y="469983"/>
              <a:ext cx="324128" cy="461665"/>
            </a:xfrm>
            <a:prstGeom prst="rect">
              <a:avLst/>
            </a:prstGeom>
            <a:noFill/>
          </p:spPr>
          <p:txBody>
            <a:bodyPr wrap="none" rtlCol="0">
              <a:spAutoFit/>
            </a:bodyPr>
            <a:lstStyle/>
            <a:p>
              <a:r>
                <a:rPr lang="en-US" sz="2400" dirty="0"/>
                <a:t>y</a:t>
              </a:r>
            </a:p>
          </p:txBody>
        </p:sp>
      </p:grpSp>
      <p:sp>
        <p:nvSpPr>
          <p:cNvPr id="12" name="TextBox 11">
            <a:extLst>
              <a:ext uri="{FF2B5EF4-FFF2-40B4-BE49-F238E27FC236}">
                <a16:creationId xmlns:a16="http://schemas.microsoft.com/office/drawing/2014/main" id="{CA1D15C4-43D5-B745-A0E6-B18C6EF967A3}"/>
              </a:ext>
            </a:extLst>
          </p:cNvPr>
          <p:cNvSpPr txBox="1"/>
          <p:nvPr/>
        </p:nvSpPr>
        <p:spPr>
          <a:xfrm>
            <a:off x="8060130" y="3088754"/>
            <a:ext cx="688009" cy="1477328"/>
          </a:xfrm>
          <a:prstGeom prst="rect">
            <a:avLst/>
          </a:prstGeom>
          <a:noFill/>
        </p:spPr>
        <p:txBody>
          <a:bodyPr wrap="none" rtlCol="0">
            <a:spAutoFit/>
          </a:bodyPr>
          <a:lstStyle/>
          <a:p>
            <a:r>
              <a:rPr lang="en-US" dirty="0"/>
              <a:t>(-1,2)</a:t>
            </a:r>
          </a:p>
          <a:p>
            <a:r>
              <a:rPr lang="en-US" dirty="0"/>
              <a:t>(-3,4)</a:t>
            </a:r>
          </a:p>
          <a:p>
            <a:r>
              <a:rPr lang="en-US" dirty="0"/>
              <a:t>(2, 3)</a:t>
            </a:r>
          </a:p>
          <a:p>
            <a:r>
              <a:rPr lang="en-US" dirty="0"/>
              <a:t>(4,-2)</a:t>
            </a:r>
          </a:p>
          <a:p>
            <a:endParaRPr lang="en-US" dirty="0"/>
          </a:p>
        </p:txBody>
      </p:sp>
      <p:sp>
        <p:nvSpPr>
          <p:cNvPr id="17" name="TextBox 16">
            <a:extLst>
              <a:ext uri="{FF2B5EF4-FFF2-40B4-BE49-F238E27FC236}">
                <a16:creationId xmlns:a16="http://schemas.microsoft.com/office/drawing/2014/main" id="{438FC5AA-3501-2D43-A7DA-DE5ADC92E258}"/>
              </a:ext>
            </a:extLst>
          </p:cNvPr>
          <p:cNvSpPr txBox="1"/>
          <p:nvPr/>
        </p:nvSpPr>
        <p:spPr>
          <a:xfrm>
            <a:off x="6173805" y="201029"/>
            <a:ext cx="4530302" cy="2862322"/>
          </a:xfrm>
          <a:prstGeom prst="rect">
            <a:avLst/>
          </a:prstGeom>
          <a:noFill/>
        </p:spPr>
        <p:txBody>
          <a:bodyPr wrap="square" rtlCol="0">
            <a:spAutoFit/>
          </a:bodyPr>
          <a:lstStyle/>
          <a:p>
            <a:r>
              <a:rPr lang="en-US" dirty="0"/>
              <a:t>Ways to complete this task:</a:t>
            </a:r>
          </a:p>
          <a:p>
            <a:pPr marL="342900" indent="-342900">
              <a:buAutoNum type="arabicPeriod"/>
            </a:pPr>
            <a:r>
              <a:rPr lang="en-US" dirty="0"/>
              <a:t>Use </a:t>
            </a:r>
            <a:r>
              <a:rPr lang="en-US" b="1" i="1" dirty="0"/>
              <a:t>insert</a:t>
            </a:r>
            <a:r>
              <a:rPr lang="en-US" dirty="0"/>
              <a:t> </a:t>
            </a:r>
            <a:r>
              <a:rPr lang="en-US" dirty="0">
                <a:sym typeface="Wingdings" panose="05000000000000000000" pitchFamily="2" charset="2"/>
              </a:rPr>
              <a:t></a:t>
            </a:r>
            <a:r>
              <a:rPr lang="en-US" dirty="0"/>
              <a:t> </a:t>
            </a:r>
            <a:r>
              <a:rPr lang="en-US" b="1" i="1" dirty="0"/>
              <a:t>shapes</a:t>
            </a:r>
            <a:r>
              <a:rPr lang="en-US" dirty="0"/>
              <a:t> to plot the coordinates onto this grid. </a:t>
            </a:r>
          </a:p>
          <a:p>
            <a:pPr marL="342900" indent="-342900">
              <a:buAutoNum type="arabicPeriod"/>
            </a:pPr>
            <a:r>
              <a:rPr lang="en-US" dirty="0"/>
              <a:t>Print this grid and plot the coordinates by drawing on it. </a:t>
            </a:r>
          </a:p>
          <a:p>
            <a:pPr marL="342900" indent="-342900">
              <a:buAutoNum type="arabicPeriod"/>
            </a:pPr>
            <a:r>
              <a:rPr lang="en-US" dirty="0"/>
              <a:t>Draw a grid that looks like the one on the left and plot the coordinates by drawing on it. </a:t>
            </a:r>
          </a:p>
          <a:p>
            <a:endParaRPr lang="en-US" dirty="0"/>
          </a:p>
          <a:p>
            <a:r>
              <a:rPr lang="en-US" b="1" dirty="0"/>
              <a:t>TASK: </a:t>
            </a:r>
            <a:r>
              <a:rPr lang="en-US" dirty="0"/>
              <a:t>plot these co-ordinates on the grid.</a:t>
            </a:r>
          </a:p>
        </p:txBody>
      </p:sp>
      <p:sp>
        <p:nvSpPr>
          <p:cNvPr id="18" name="Cloud Callout 17">
            <a:extLst>
              <a:ext uri="{FF2B5EF4-FFF2-40B4-BE49-F238E27FC236}">
                <a16:creationId xmlns:a16="http://schemas.microsoft.com/office/drawing/2014/main" id="{1946E9F8-44DE-6C46-9196-92185D0311F2}"/>
              </a:ext>
            </a:extLst>
          </p:cNvPr>
          <p:cNvSpPr/>
          <p:nvPr/>
        </p:nvSpPr>
        <p:spPr>
          <a:xfrm>
            <a:off x="8404134" y="4909307"/>
            <a:ext cx="3048000" cy="1752894"/>
          </a:xfrm>
          <a:prstGeom prst="cloudCallout">
            <a:avLst>
              <a:gd name="adj1" fmla="val -50119"/>
              <a:gd name="adj2" fmla="val -72881"/>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Remember we go along the corridor and up/down the stairs.</a:t>
            </a:r>
          </a:p>
        </p:txBody>
      </p:sp>
      <p:pic>
        <p:nvPicPr>
          <p:cNvPr id="19" name="Picture 18">
            <a:extLst>
              <a:ext uri="{FF2B5EF4-FFF2-40B4-BE49-F238E27FC236}">
                <a16:creationId xmlns:a16="http://schemas.microsoft.com/office/drawing/2014/main" id="{744DAE9D-7234-EE49-B814-79968EC6C6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2135" y="210889"/>
            <a:ext cx="1021333" cy="1021333"/>
          </a:xfrm>
          <a:prstGeom prst="rect">
            <a:avLst/>
          </a:prstGeom>
        </p:spPr>
      </p:pic>
      <p:pic>
        <p:nvPicPr>
          <p:cNvPr id="10" name="Picture 9">
            <a:extLst>
              <a:ext uri="{FF2B5EF4-FFF2-40B4-BE49-F238E27FC236}">
                <a16:creationId xmlns:a16="http://schemas.microsoft.com/office/drawing/2014/main" id="{3060416A-B9B8-F641-A138-AC2A091F43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110" y="5989791"/>
            <a:ext cx="905512" cy="672410"/>
          </a:xfrm>
          <a:prstGeom prst="rect">
            <a:avLst/>
          </a:prstGeom>
        </p:spPr>
      </p:pic>
    </p:spTree>
    <p:extLst>
      <p:ext uri="{BB962C8B-B14F-4D97-AF65-F5344CB8AC3E}">
        <p14:creationId xmlns:p14="http://schemas.microsoft.com/office/powerpoint/2010/main" val="334390681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351BD69-EEF5-5843-9440-7C101AE69E94}"/>
              </a:ext>
            </a:extLst>
          </p:cNvPr>
          <p:cNvSpPr/>
          <p:nvPr/>
        </p:nvSpPr>
        <p:spPr>
          <a:xfrm>
            <a:off x="107092" y="90616"/>
            <a:ext cx="11977816" cy="664793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BEAEC278-7F01-ED4E-A082-2E977A1B3C41}"/>
              </a:ext>
            </a:extLst>
          </p:cNvPr>
          <p:cNvGrpSpPr/>
          <p:nvPr/>
        </p:nvGrpSpPr>
        <p:grpSpPr>
          <a:xfrm>
            <a:off x="608202" y="690609"/>
            <a:ext cx="6183971" cy="5585627"/>
            <a:chOff x="3004014" y="469983"/>
            <a:chExt cx="6183971" cy="5585627"/>
          </a:xfrm>
        </p:grpSpPr>
        <p:pic>
          <p:nvPicPr>
            <p:cNvPr id="4" name="Picture 3">
              <a:extLst>
                <a:ext uri="{FF2B5EF4-FFF2-40B4-BE49-F238E27FC236}">
                  <a16:creationId xmlns:a16="http://schemas.microsoft.com/office/drawing/2014/main" id="{85CD5C6D-1C54-4548-939A-56A4D099C0C3}"/>
                </a:ext>
              </a:extLst>
            </p:cNvPr>
            <p:cNvPicPr>
              <a:picLocks noChangeAspect="1"/>
            </p:cNvPicPr>
            <p:nvPr/>
          </p:nvPicPr>
          <p:blipFill>
            <a:blip r:embed="rId2"/>
            <a:stretch>
              <a:fillRect/>
            </a:stretch>
          </p:blipFill>
          <p:spPr>
            <a:xfrm>
              <a:off x="3004014" y="802390"/>
              <a:ext cx="6183971" cy="5253220"/>
            </a:xfrm>
            <a:prstGeom prst="rect">
              <a:avLst/>
            </a:prstGeom>
          </p:spPr>
        </p:pic>
        <p:sp>
          <p:nvSpPr>
            <p:cNvPr id="5" name="TextBox 4">
              <a:extLst>
                <a:ext uri="{FF2B5EF4-FFF2-40B4-BE49-F238E27FC236}">
                  <a16:creationId xmlns:a16="http://schemas.microsoft.com/office/drawing/2014/main" id="{C4642792-FC3D-D146-B1C0-96D885EEA319}"/>
                </a:ext>
              </a:extLst>
            </p:cNvPr>
            <p:cNvSpPr txBox="1"/>
            <p:nvPr/>
          </p:nvSpPr>
          <p:spPr>
            <a:xfrm>
              <a:off x="5784835" y="469983"/>
              <a:ext cx="324128" cy="461665"/>
            </a:xfrm>
            <a:prstGeom prst="rect">
              <a:avLst/>
            </a:prstGeom>
            <a:noFill/>
          </p:spPr>
          <p:txBody>
            <a:bodyPr wrap="none" rtlCol="0">
              <a:spAutoFit/>
            </a:bodyPr>
            <a:lstStyle/>
            <a:p>
              <a:r>
                <a:rPr lang="en-US" sz="2400" dirty="0"/>
                <a:t>y</a:t>
              </a:r>
            </a:p>
          </p:txBody>
        </p:sp>
      </p:grpSp>
      <p:grpSp>
        <p:nvGrpSpPr>
          <p:cNvPr id="14" name="Group 13">
            <a:extLst>
              <a:ext uri="{FF2B5EF4-FFF2-40B4-BE49-F238E27FC236}">
                <a16:creationId xmlns:a16="http://schemas.microsoft.com/office/drawing/2014/main" id="{86DCDB25-D210-6A44-99DB-B5EDE0855BAA}"/>
              </a:ext>
            </a:extLst>
          </p:cNvPr>
          <p:cNvGrpSpPr/>
          <p:nvPr/>
        </p:nvGrpSpPr>
        <p:grpSpPr>
          <a:xfrm>
            <a:off x="8797083" y="2493998"/>
            <a:ext cx="923432" cy="1477328"/>
            <a:chOff x="7238603" y="2593010"/>
            <a:chExt cx="923432" cy="1477328"/>
          </a:xfrm>
        </p:grpSpPr>
        <p:sp>
          <p:nvSpPr>
            <p:cNvPr id="6" name="TextBox 5">
              <a:extLst>
                <a:ext uri="{FF2B5EF4-FFF2-40B4-BE49-F238E27FC236}">
                  <a16:creationId xmlns:a16="http://schemas.microsoft.com/office/drawing/2014/main" id="{99FAEC39-BE89-F841-915E-A280426490AF}"/>
                </a:ext>
              </a:extLst>
            </p:cNvPr>
            <p:cNvSpPr txBox="1"/>
            <p:nvPr/>
          </p:nvSpPr>
          <p:spPr>
            <a:xfrm>
              <a:off x="7403494" y="2593010"/>
              <a:ext cx="758541" cy="1477328"/>
            </a:xfrm>
            <a:prstGeom prst="rect">
              <a:avLst/>
            </a:prstGeom>
            <a:noFill/>
          </p:spPr>
          <p:txBody>
            <a:bodyPr wrap="none" rtlCol="0">
              <a:spAutoFit/>
            </a:bodyPr>
            <a:lstStyle/>
            <a:p>
              <a:r>
                <a:rPr lang="en-US" dirty="0"/>
                <a:t>(-1,2)</a:t>
              </a:r>
            </a:p>
            <a:p>
              <a:r>
                <a:rPr lang="en-US" dirty="0"/>
                <a:t>(-3,-4)</a:t>
              </a:r>
            </a:p>
            <a:p>
              <a:r>
                <a:rPr lang="en-US" dirty="0"/>
                <a:t>(2, 3)</a:t>
              </a:r>
            </a:p>
            <a:p>
              <a:r>
                <a:rPr lang="en-US" dirty="0"/>
                <a:t>(4,-2)</a:t>
              </a:r>
            </a:p>
            <a:p>
              <a:endParaRPr lang="en-US" dirty="0"/>
            </a:p>
          </p:txBody>
        </p:sp>
        <p:sp>
          <p:nvSpPr>
            <p:cNvPr id="7" name="Oval 6">
              <a:extLst>
                <a:ext uri="{FF2B5EF4-FFF2-40B4-BE49-F238E27FC236}">
                  <a16:creationId xmlns:a16="http://schemas.microsoft.com/office/drawing/2014/main" id="{2FC76FB8-D615-BC44-98B0-102441936587}"/>
                </a:ext>
              </a:extLst>
            </p:cNvPr>
            <p:cNvSpPr/>
            <p:nvPr/>
          </p:nvSpPr>
          <p:spPr>
            <a:xfrm>
              <a:off x="7238604" y="2701800"/>
              <a:ext cx="164891" cy="17154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196B9B12-8F53-844E-A394-1481004242BE}"/>
                </a:ext>
              </a:extLst>
            </p:cNvPr>
            <p:cNvSpPr/>
            <p:nvPr/>
          </p:nvSpPr>
          <p:spPr>
            <a:xfrm>
              <a:off x="7238603" y="3014348"/>
              <a:ext cx="164891" cy="17154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BC17C82-9B4C-5A46-A410-C65C0A5C9DA4}"/>
                </a:ext>
              </a:extLst>
            </p:cNvPr>
            <p:cNvSpPr/>
            <p:nvPr/>
          </p:nvSpPr>
          <p:spPr>
            <a:xfrm>
              <a:off x="7238603" y="3287257"/>
              <a:ext cx="164891" cy="171549"/>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3654A31-EF1D-1C48-A2A6-AFCD2E5990D9}"/>
                </a:ext>
              </a:extLst>
            </p:cNvPr>
            <p:cNvSpPr/>
            <p:nvPr/>
          </p:nvSpPr>
          <p:spPr>
            <a:xfrm>
              <a:off x="7249423" y="3560166"/>
              <a:ext cx="164891" cy="171549"/>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336DDBE8-A8D1-A344-8F2B-1BEED08C3EA8}"/>
              </a:ext>
            </a:extLst>
          </p:cNvPr>
          <p:cNvSpPr txBox="1"/>
          <p:nvPr/>
        </p:nvSpPr>
        <p:spPr>
          <a:xfrm>
            <a:off x="6711039" y="2547257"/>
            <a:ext cx="184731" cy="369332"/>
          </a:xfrm>
          <a:prstGeom prst="rect">
            <a:avLst/>
          </a:prstGeom>
          <a:noFill/>
        </p:spPr>
        <p:txBody>
          <a:bodyPr wrap="none" rtlCol="0">
            <a:spAutoFit/>
          </a:bodyPr>
          <a:lstStyle/>
          <a:p>
            <a:endParaRPr lang="en-US" dirty="0"/>
          </a:p>
        </p:txBody>
      </p:sp>
      <p:sp>
        <p:nvSpPr>
          <p:cNvPr id="13" name="TextBox 12">
            <a:extLst>
              <a:ext uri="{FF2B5EF4-FFF2-40B4-BE49-F238E27FC236}">
                <a16:creationId xmlns:a16="http://schemas.microsoft.com/office/drawing/2014/main" id="{61D234A0-B1C6-BE44-BF87-056D2915B697}"/>
              </a:ext>
            </a:extLst>
          </p:cNvPr>
          <p:cNvSpPr txBox="1"/>
          <p:nvPr/>
        </p:nvSpPr>
        <p:spPr>
          <a:xfrm>
            <a:off x="7176286" y="2023106"/>
            <a:ext cx="4524508" cy="923330"/>
          </a:xfrm>
          <a:prstGeom prst="rect">
            <a:avLst/>
          </a:prstGeom>
          <a:noFill/>
        </p:spPr>
        <p:txBody>
          <a:bodyPr wrap="none" rtlCol="0">
            <a:spAutoFit/>
          </a:bodyPr>
          <a:lstStyle/>
          <a:p>
            <a:r>
              <a:rPr lang="en-US" dirty="0"/>
              <a:t>Can you plot these co-ordinates on the graph?</a:t>
            </a:r>
          </a:p>
          <a:p>
            <a:endParaRPr lang="en-US" dirty="0"/>
          </a:p>
          <a:p>
            <a:endParaRPr lang="en-US" dirty="0"/>
          </a:p>
        </p:txBody>
      </p:sp>
      <p:sp>
        <p:nvSpPr>
          <p:cNvPr id="15" name="Oval 14">
            <a:extLst>
              <a:ext uri="{FF2B5EF4-FFF2-40B4-BE49-F238E27FC236}">
                <a16:creationId xmlns:a16="http://schemas.microsoft.com/office/drawing/2014/main" id="{161A6CC4-CB9C-9142-8EDB-44151F26CC0C}"/>
              </a:ext>
            </a:extLst>
          </p:cNvPr>
          <p:cNvSpPr/>
          <p:nvPr/>
        </p:nvSpPr>
        <p:spPr>
          <a:xfrm>
            <a:off x="2950311" y="2617573"/>
            <a:ext cx="164891" cy="17154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B282443-23E0-BE44-AABC-0D83334CD739}"/>
              </a:ext>
            </a:extLst>
          </p:cNvPr>
          <p:cNvSpPr/>
          <p:nvPr/>
        </p:nvSpPr>
        <p:spPr>
          <a:xfrm>
            <a:off x="1935898" y="5384358"/>
            <a:ext cx="164891" cy="17154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6EE7519-CF62-DB4D-9064-08361BC6FAA6}"/>
              </a:ext>
            </a:extLst>
          </p:cNvPr>
          <p:cNvSpPr/>
          <p:nvPr/>
        </p:nvSpPr>
        <p:spPr>
          <a:xfrm>
            <a:off x="4436210" y="2187823"/>
            <a:ext cx="164891" cy="171549"/>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264E8F9-1F3A-0E4C-9EA0-C7630B7AF9CC}"/>
              </a:ext>
            </a:extLst>
          </p:cNvPr>
          <p:cNvSpPr/>
          <p:nvPr/>
        </p:nvSpPr>
        <p:spPr>
          <a:xfrm>
            <a:off x="5466106" y="4487447"/>
            <a:ext cx="164891" cy="171549"/>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D6E75A37-2093-814D-A175-9C3ADA788E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2135" y="210889"/>
            <a:ext cx="1021333" cy="1021333"/>
          </a:xfrm>
          <a:prstGeom prst="rect">
            <a:avLst/>
          </a:prstGeom>
        </p:spPr>
      </p:pic>
      <p:pic>
        <p:nvPicPr>
          <p:cNvPr id="21" name="Picture 20">
            <a:extLst>
              <a:ext uri="{FF2B5EF4-FFF2-40B4-BE49-F238E27FC236}">
                <a16:creationId xmlns:a16="http://schemas.microsoft.com/office/drawing/2014/main" id="{C3F31539-B977-0144-822C-27B89B9AA5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110" y="5989791"/>
            <a:ext cx="905512" cy="672410"/>
          </a:xfrm>
          <a:prstGeom prst="rect">
            <a:avLst/>
          </a:prstGeom>
        </p:spPr>
      </p:pic>
    </p:spTree>
    <p:extLst>
      <p:ext uri="{BB962C8B-B14F-4D97-AF65-F5344CB8AC3E}">
        <p14:creationId xmlns:p14="http://schemas.microsoft.com/office/powerpoint/2010/main" val="136977503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351BD69-EEF5-5843-9440-7C101AE69E94}"/>
              </a:ext>
            </a:extLst>
          </p:cNvPr>
          <p:cNvSpPr/>
          <p:nvPr/>
        </p:nvSpPr>
        <p:spPr>
          <a:xfrm>
            <a:off x="107092" y="90616"/>
            <a:ext cx="11977816" cy="664793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BEAEC278-7F01-ED4E-A082-2E977A1B3C41}"/>
              </a:ext>
            </a:extLst>
          </p:cNvPr>
          <p:cNvGrpSpPr/>
          <p:nvPr/>
        </p:nvGrpSpPr>
        <p:grpSpPr>
          <a:xfrm>
            <a:off x="608202" y="690609"/>
            <a:ext cx="6183971" cy="5585627"/>
            <a:chOff x="3004014" y="469983"/>
            <a:chExt cx="6183971" cy="5585627"/>
          </a:xfrm>
        </p:grpSpPr>
        <p:pic>
          <p:nvPicPr>
            <p:cNvPr id="4" name="Picture 3">
              <a:extLst>
                <a:ext uri="{FF2B5EF4-FFF2-40B4-BE49-F238E27FC236}">
                  <a16:creationId xmlns:a16="http://schemas.microsoft.com/office/drawing/2014/main" id="{85CD5C6D-1C54-4548-939A-56A4D099C0C3}"/>
                </a:ext>
              </a:extLst>
            </p:cNvPr>
            <p:cNvPicPr>
              <a:picLocks noChangeAspect="1"/>
            </p:cNvPicPr>
            <p:nvPr/>
          </p:nvPicPr>
          <p:blipFill>
            <a:blip r:embed="rId2"/>
            <a:stretch>
              <a:fillRect/>
            </a:stretch>
          </p:blipFill>
          <p:spPr>
            <a:xfrm>
              <a:off x="3004014" y="802390"/>
              <a:ext cx="6183971" cy="5253220"/>
            </a:xfrm>
            <a:prstGeom prst="rect">
              <a:avLst/>
            </a:prstGeom>
          </p:spPr>
        </p:pic>
        <p:sp>
          <p:nvSpPr>
            <p:cNvPr id="5" name="TextBox 4">
              <a:extLst>
                <a:ext uri="{FF2B5EF4-FFF2-40B4-BE49-F238E27FC236}">
                  <a16:creationId xmlns:a16="http://schemas.microsoft.com/office/drawing/2014/main" id="{C4642792-FC3D-D146-B1C0-96D885EEA319}"/>
                </a:ext>
              </a:extLst>
            </p:cNvPr>
            <p:cNvSpPr txBox="1"/>
            <p:nvPr/>
          </p:nvSpPr>
          <p:spPr>
            <a:xfrm>
              <a:off x="5784835" y="469983"/>
              <a:ext cx="324128" cy="461665"/>
            </a:xfrm>
            <a:prstGeom prst="rect">
              <a:avLst/>
            </a:prstGeom>
            <a:noFill/>
          </p:spPr>
          <p:txBody>
            <a:bodyPr wrap="none" rtlCol="0">
              <a:spAutoFit/>
            </a:bodyPr>
            <a:lstStyle/>
            <a:p>
              <a:r>
                <a:rPr lang="en-US" sz="2400" dirty="0"/>
                <a:t>y</a:t>
              </a:r>
            </a:p>
          </p:txBody>
        </p:sp>
      </p:grpSp>
      <p:sp>
        <p:nvSpPr>
          <p:cNvPr id="6" name="TextBox 5">
            <a:extLst>
              <a:ext uri="{FF2B5EF4-FFF2-40B4-BE49-F238E27FC236}">
                <a16:creationId xmlns:a16="http://schemas.microsoft.com/office/drawing/2014/main" id="{99FAEC39-BE89-F841-915E-A280426490AF}"/>
              </a:ext>
            </a:extLst>
          </p:cNvPr>
          <p:cNvSpPr txBox="1"/>
          <p:nvPr/>
        </p:nvSpPr>
        <p:spPr>
          <a:xfrm>
            <a:off x="6814415" y="2677333"/>
            <a:ext cx="4174733" cy="2308324"/>
          </a:xfrm>
          <a:prstGeom prst="rect">
            <a:avLst/>
          </a:prstGeom>
          <a:noFill/>
        </p:spPr>
        <p:txBody>
          <a:bodyPr wrap="none" rtlCol="0">
            <a:spAutoFit/>
          </a:bodyPr>
          <a:lstStyle/>
          <a:p>
            <a:r>
              <a:rPr lang="en-US" b="1" dirty="0"/>
              <a:t>Task: </a:t>
            </a:r>
            <a:r>
              <a:rPr lang="en-US" dirty="0"/>
              <a:t>Draw a shape using the co-ordinates </a:t>
            </a:r>
          </a:p>
          <a:p>
            <a:endParaRPr lang="en-US" dirty="0"/>
          </a:p>
          <a:p>
            <a:r>
              <a:rPr lang="en-US" dirty="0"/>
              <a:t>(-2,2)</a:t>
            </a:r>
          </a:p>
          <a:p>
            <a:r>
              <a:rPr lang="en-US" dirty="0"/>
              <a:t>(-4,2)</a:t>
            </a:r>
          </a:p>
          <a:p>
            <a:r>
              <a:rPr lang="en-US" dirty="0"/>
              <a:t>(-2,-3)</a:t>
            </a:r>
          </a:p>
          <a:p>
            <a:r>
              <a:rPr lang="en-US" dirty="0"/>
              <a:t>(-4,-2)</a:t>
            </a:r>
          </a:p>
          <a:p>
            <a:endParaRPr lang="en-US" dirty="0"/>
          </a:p>
          <a:p>
            <a:r>
              <a:rPr lang="en-US" dirty="0"/>
              <a:t>What is the name of the shape?</a:t>
            </a:r>
          </a:p>
        </p:txBody>
      </p:sp>
      <p:sp>
        <p:nvSpPr>
          <p:cNvPr id="7" name="Cloud Callout 6">
            <a:extLst>
              <a:ext uri="{FF2B5EF4-FFF2-40B4-BE49-F238E27FC236}">
                <a16:creationId xmlns:a16="http://schemas.microsoft.com/office/drawing/2014/main" id="{9AB9B54A-9BCD-F345-8960-BF9DF8621388}"/>
              </a:ext>
            </a:extLst>
          </p:cNvPr>
          <p:cNvSpPr/>
          <p:nvPr/>
        </p:nvSpPr>
        <p:spPr>
          <a:xfrm>
            <a:off x="8962135" y="4985657"/>
            <a:ext cx="3048000" cy="1752894"/>
          </a:xfrm>
          <a:prstGeom prst="cloudCallout">
            <a:avLst>
              <a:gd name="adj1" fmla="val -84405"/>
              <a:gd name="adj2" fmla="val -38104"/>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Remember we go along the corridor and up/down the stairs.</a:t>
            </a:r>
          </a:p>
        </p:txBody>
      </p:sp>
      <p:pic>
        <p:nvPicPr>
          <p:cNvPr id="8" name="Picture 7">
            <a:extLst>
              <a:ext uri="{FF2B5EF4-FFF2-40B4-BE49-F238E27FC236}">
                <a16:creationId xmlns:a16="http://schemas.microsoft.com/office/drawing/2014/main" id="{6C31C9E5-8C75-964C-9EBD-15FD0DCEFB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2135" y="210889"/>
            <a:ext cx="1021333" cy="1021333"/>
          </a:xfrm>
          <a:prstGeom prst="rect">
            <a:avLst/>
          </a:prstGeom>
        </p:spPr>
      </p:pic>
      <p:sp>
        <p:nvSpPr>
          <p:cNvPr id="9" name="TextBox 8">
            <a:extLst>
              <a:ext uri="{FF2B5EF4-FFF2-40B4-BE49-F238E27FC236}">
                <a16:creationId xmlns:a16="http://schemas.microsoft.com/office/drawing/2014/main" id="{438FC5AA-3501-2D43-A7DA-DE5ADC92E258}"/>
              </a:ext>
            </a:extLst>
          </p:cNvPr>
          <p:cNvSpPr txBox="1"/>
          <p:nvPr/>
        </p:nvSpPr>
        <p:spPr>
          <a:xfrm>
            <a:off x="6617003" y="144161"/>
            <a:ext cx="4530302" cy="2308324"/>
          </a:xfrm>
          <a:prstGeom prst="rect">
            <a:avLst/>
          </a:prstGeom>
          <a:noFill/>
        </p:spPr>
        <p:txBody>
          <a:bodyPr wrap="square" rtlCol="0">
            <a:spAutoFit/>
          </a:bodyPr>
          <a:lstStyle/>
          <a:p>
            <a:r>
              <a:rPr lang="en-US" dirty="0"/>
              <a:t>Ways to complete this task:</a:t>
            </a:r>
          </a:p>
          <a:p>
            <a:pPr marL="342900" indent="-342900">
              <a:buAutoNum type="arabicPeriod"/>
            </a:pPr>
            <a:r>
              <a:rPr lang="en-US" dirty="0"/>
              <a:t>Use </a:t>
            </a:r>
            <a:r>
              <a:rPr lang="en-US" b="1" i="1" dirty="0"/>
              <a:t>insert</a:t>
            </a:r>
            <a:r>
              <a:rPr lang="en-US" dirty="0"/>
              <a:t> </a:t>
            </a:r>
            <a:r>
              <a:rPr lang="en-US" dirty="0">
                <a:sym typeface="Wingdings" panose="05000000000000000000" pitchFamily="2" charset="2"/>
              </a:rPr>
              <a:t></a:t>
            </a:r>
            <a:r>
              <a:rPr lang="en-US" dirty="0"/>
              <a:t> </a:t>
            </a:r>
            <a:r>
              <a:rPr lang="en-US" b="1" i="1" dirty="0"/>
              <a:t>shapes</a:t>
            </a:r>
            <a:r>
              <a:rPr lang="en-US" dirty="0"/>
              <a:t> to plot the coordinates onto this grid. </a:t>
            </a:r>
          </a:p>
          <a:p>
            <a:pPr marL="342900" indent="-342900">
              <a:buAutoNum type="arabicPeriod"/>
            </a:pPr>
            <a:r>
              <a:rPr lang="en-US" dirty="0"/>
              <a:t>Print this grid and plot the coordinates by drawing on it. </a:t>
            </a:r>
          </a:p>
          <a:p>
            <a:pPr marL="342900" indent="-342900">
              <a:buAutoNum type="arabicPeriod"/>
            </a:pPr>
            <a:r>
              <a:rPr lang="en-US" dirty="0"/>
              <a:t>Draw a grid that looks like the one on the left and plot the coordinates by drawing on it. </a:t>
            </a:r>
          </a:p>
        </p:txBody>
      </p:sp>
      <p:pic>
        <p:nvPicPr>
          <p:cNvPr id="11" name="Picture 10">
            <a:extLst>
              <a:ext uri="{FF2B5EF4-FFF2-40B4-BE49-F238E27FC236}">
                <a16:creationId xmlns:a16="http://schemas.microsoft.com/office/drawing/2014/main" id="{9B2A5070-AB34-614B-98FA-530D88E844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110" y="5989791"/>
            <a:ext cx="905512" cy="672410"/>
          </a:xfrm>
          <a:prstGeom prst="rect">
            <a:avLst/>
          </a:prstGeom>
        </p:spPr>
      </p:pic>
    </p:spTree>
    <p:extLst>
      <p:ext uri="{BB962C8B-B14F-4D97-AF65-F5344CB8AC3E}">
        <p14:creationId xmlns:p14="http://schemas.microsoft.com/office/powerpoint/2010/main" val="5555095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351BD69-EEF5-5843-9440-7C101AE69E94}"/>
              </a:ext>
            </a:extLst>
          </p:cNvPr>
          <p:cNvSpPr/>
          <p:nvPr/>
        </p:nvSpPr>
        <p:spPr>
          <a:xfrm>
            <a:off x="107092" y="90616"/>
            <a:ext cx="11977816" cy="664793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BEAEC278-7F01-ED4E-A082-2E977A1B3C41}"/>
              </a:ext>
            </a:extLst>
          </p:cNvPr>
          <p:cNvGrpSpPr/>
          <p:nvPr/>
        </p:nvGrpSpPr>
        <p:grpSpPr>
          <a:xfrm>
            <a:off x="608202" y="690609"/>
            <a:ext cx="6183971" cy="5585627"/>
            <a:chOff x="3004014" y="469983"/>
            <a:chExt cx="6183971" cy="5585627"/>
          </a:xfrm>
        </p:grpSpPr>
        <p:pic>
          <p:nvPicPr>
            <p:cNvPr id="4" name="Picture 3">
              <a:extLst>
                <a:ext uri="{FF2B5EF4-FFF2-40B4-BE49-F238E27FC236}">
                  <a16:creationId xmlns:a16="http://schemas.microsoft.com/office/drawing/2014/main" id="{85CD5C6D-1C54-4548-939A-56A4D099C0C3}"/>
                </a:ext>
              </a:extLst>
            </p:cNvPr>
            <p:cNvPicPr>
              <a:picLocks noChangeAspect="1"/>
            </p:cNvPicPr>
            <p:nvPr/>
          </p:nvPicPr>
          <p:blipFill>
            <a:blip r:embed="rId2"/>
            <a:stretch>
              <a:fillRect/>
            </a:stretch>
          </p:blipFill>
          <p:spPr>
            <a:xfrm>
              <a:off x="3004014" y="802390"/>
              <a:ext cx="6183971" cy="5253220"/>
            </a:xfrm>
            <a:prstGeom prst="rect">
              <a:avLst/>
            </a:prstGeom>
          </p:spPr>
        </p:pic>
        <p:sp>
          <p:nvSpPr>
            <p:cNvPr id="5" name="TextBox 4">
              <a:extLst>
                <a:ext uri="{FF2B5EF4-FFF2-40B4-BE49-F238E27FC236}">
                  <a16:creationId xmlns:a16="http://schemas.microsoft.com/office/drawing/2014/main" id="{C4642792-FC3D-D146-B1C0-96D885EEA319}"/>
                </a:ext>
              </a:extLst>
            </p:cNvPr>
            <p:cNvSpPr txBox="1"/>
            <p:nvPr/>
          </p:nvSpPr>
          <p:spPr>
            <a:xfrm>
              <a:off x="5784835" y="469983"/>
              <a:ext cx="324128" cy="461665"/>
            </a:xfrm>
            <a:prstGeom prst="rect">
              <a:avLst/>
            </a:prstGeom>
            <a:noFill/>
          </p:spPr>
          <p:txBody>
            <a:bodyPr wrap="none" rtlCol="0">
              <a:spAutoFit/>
            </a:bodyPr>
            <a:lstStyle/>
            <a:p>
              <a:r>
                <a:rPr lang="en-US" sz="2400" dirty="0"/>
                <a:t>y</a:t>
              </a:r>
            </a:p>
          </p:txBody>
        </p:sp>
      </p:grpSp>
      <p:sp>
        <p:nvSpPr>
          <p:cNvPr id="6" name="TextBox 5">
            <a:extLst>
              <a:ext uri="{FF2B5EF4-FFF2-40B4-BE49-F238E27FC236}">
                <a16:creationId xmlns:a16="http://schemas.microsoft.com/office/drawing/2014/main" id="{99FAEC39-BE89-F841-915E-A280426490AF}"/>
              </a:ext>
            </a:extLst>
          </p:cNvPr>
          <p:cNvSpPr txBox="1"/>
          <p:nvPr/>
        </p:nvSpPr>
        <p:spPr>
          <a:xfrm>
            <a:off x="7615765" y="2102576"/>
            <a:ext cx="3645550" cy="2862322"/>
          </a:xfrm>
          <a:prstGeom prst="rect">
            <a:avLst/>
          </a:prstGeom>
          <a:noFill/>
        </p:spPr>
        <p:txBody>
          <a:bodyPr wrap="none" rtlCol="0">
            <a:spAutoFit/>
          </a:bodyPr>
          <a:lstStyle/>
          <a:p>
            <a:r>
              <a:rPr lang="en-US" dirty="0"/>
              <a:t>Draw a shape using the co-ordinates </a:t>
            </a:r>
          </a:p>
          <a:p>
            <a:endParaRPr lang="en-US" dirty="0"/>
          </a:p>
          <a:p>
            <a:r>
              <a:rPr lang="en-US" dirty="0"/>
              <a:t>(-2,2)</a:t>
            </a:r>
          </a:p>
          <a:p>
            <a:r>
              <a:rPr lang="en-US" dirty="0"/>
              <a:t>(-4,2)</a:t>
            </a:r>
          </a:p>
          <a:p>
            <a:r>
              <a:rPr lang="en-US" dirty="0"/>
              <a:t>(-2,-3)</a:t>
            </a:r>
          </a:p>
          <a:p>
            <a:r>
              <a:rPr lang="en-US" dirty="0"/>
              <a:t>(-4,-3)</a:t>
            </a:r>
          </a:p>
          <a:p>
            <a:endParaRPr lang="en-US" dirty="0"/>
          </a:p>
          <a:p>
            <a:r>
              <a:rPr lang="en-US" dirty="0"/>
              <a:t>What is the name of the shape?</a:t>
            </a:r>
          </a:p>
          <a:p>
            <a:endParaRPr lang="en-US" dirty="0"/>
          </a:p>
          <a:p>
            <a:r>
              <a:rPr lang="en-US" dirty="0"/>
              <a:t>Rectangle </a:t>
            </a:r>
          </a:p>
        </p:txBody>
      </p:sp>
      <p:sp>
        <p:nvSpPr>
          <p:cNvPr id="7" name="Oval 6">
            <a:extLst>
              <a:ext uri="{FF2B5EF4-FFF2-40B4-BE49-F238E27FC236}">
                <a16:creationId xmlns:a16="http://schemas.microsoft.com/office/drawing/2014/main" id="{EA5870D4-10A3-B14A-840B-05BF505A8D38}"/>
              </a:ext>
            </a:extLst>
          </p:cNvPr>
          <p:cNvSpPr/>
          <p:nvPr/>
        </p:nvSpPr>
        <p:spPr>
          <a:xfrm>
            <a:off x="2423887" y="2631510"/>
            <a:ext cx="164891" cy="17154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7C5F1EC-2620-2840-B7D5-E2015DFA7232}"/>
              </a:ext>
            </a:extLst>
          </p:cNvPr>
          <p:cNvSpPr/>
          <p:nvPr/>
        </p:nvSpPr>
        <p:spPr>
          <a:xfrm>
            <a:off x="1416337" y="2631510"/>
            <a:ext cx="164891" cy="17154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AECE69A-5765-6B48-9594-70901438BC1E}"/>
              </a:ext>
            </a:extLst>
          </p:cNvPr>
          <p:cNvSpPr/>
          <p:nvPr/>
        </p:nvSpPr>
        <p:spPr>
          <a:xfrm>
            <a:off x="1414881" y="4924005"/>
            <a:ext cx="164891" cy="171549"/>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D973963-2D5A-6345-B335-9CB373949674}"/>
              </a:ext>
            </a:extLst>
          </p:cNvPr>
          <p:cNvSpPr/>
          <p:nvPr/>
        </p:nvSpPr>
        <p:spPr>
          <a:xfrm>
            <a:off x="2424013" y="4924005"/>
            <a:ext cx="164891" cy="171549"/>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6C7A9701-CAFD-824E-B108-DA79CD7E3817}"/>
              </a:ext>
            </a:extLst>
          </p:cNvPr>
          <p:cNvSpPr/>
          <p:nvPr/>
        </p:nvSpPr>
        <p:spPr>
          <a:xfrm>
            <a:off x="7450874" y="2718129"/>
            <a:ext cx="164891" cy="17154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638B44F-8D87-5542-A791-4E15B0887B74}"/>
              </a:ext>
            </a:extLst>
          </p:cNvPr>
          <p:cNvSpPr/>
          <p:nvPr/>
        </p:nvSpPr>
        <p:spPr>
          <a:xfrm>
            <a:off x="7450873" y="3030677"/>
            <a:ext cx="164891" cy="17154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7D879E3-553F-2644-A34E-072373AB33B5}"/>
              </a:ext>
            </a:extLst>
          </p:cNvPr>
          <p:cNvSpPr/>
          <p:nvPr/>
        </p:nvSpPr>
        <p:spPr>
          <a:xfrm>
            <a:off x="7450873" y="3303586"/>
            <a:ext cx="164891" cy="171549"/>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693EB66-7C0B-E348-AEB1-3D24756A7563}"/>
              </a:ext>
            </a:extLst>
          </p:cNvPr>
          <p:cNvSpPr/>
          <p:nvPr/>
        </p:nvSpPr>
        <p:spPr>
          <a:xfrm>
            <a:off x="7461693" y="3576495"/>
            <a:ext cx="164891" cy="171549"/>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F6B146C-1DCF-774D-A46F-20FAD436E6CD}"/>
              </a:ext>
            </a:extLst>
          </p:cNvPr>
          <p:cNvSpPr/>
          <p:nvPr/>
        </p:nvSpPr>
        <p:spPr>
          <a:xfrm>
            <a:off x="1497326" y="2717284"/>
            <a:ext cx="1009006" cy="2292495"/>
          </a:xfrm>
          <a:prstGeom prst="rect">
            <a:avLst/>
          </a:prstGeom>
          <a:noFill/>
          <a:ln w="381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C6F0ABAD-6B33-D64F-9B51-63DAC072F7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2135" y="210889"/>
            <a:ext cx="1021333" cy="1021333"/>
          </a:xfrm>
          <a:prstGeom prst="rect">
            <a:avLst/>
          </a:prstGeom>
        </p:spPr>
      </p:pic>
      <p:pic>
        <p:nvPicPr>
          <p:cNvPr id="19" name="Picture 18">
            <a:extLst>
              <a:ext uri="{FF2B5EF4-FFF2-40B4-BE49-F238E27FC236}">
                <a16:creationId xmlns:a16="http://schemas.microsoft.com/office/drawing/2014/main" id="{EFAF8586-F16C-6A4B-AC9F-EB08DD2DC7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110" y="5989791"/>
            <a:ext cx="905512" cy="672410"/>
          </a:xfrm>
          <a:prstGeom prst="rect">
            <a:avLst/>
          </a:prstGeom>
        </p:spPr>
      </p:pic>
    </p:spTree>
    <p:extLst>
      <p:ext uri="{BB962C8B-B14F-4D97-AF65-F5344CB8AC3E}">
        <p14:creationId xmlns:p14="http://schemas.microsoft.com/office/powerpoint/2010/main" val="306605835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351BD69-EEF5-5843-9440-7C101AE69E94}"/>
              </a:ext>
            </a:extLst>
          </p:cNvPr>
          <p:cNvSpPr/>
          <p:nvPr/>
        </p:nvSpPr>
        <p:spPr>
          <a:xfrm>
            <a:off x="107092" y="105032"/>
            <a:ext cx="11977816" cy="664793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BEAEC278-7F01-ED4E-A082-2E977A1B3C41}"/>
              </a:ext>
            </a:extLst>
          </p:cNvPr>
          <p:cNvGrpSpPr/>
          <p:nvPr/>
        </p:nvGrpSpPr>
        <p:grpSpPr>
          <a:xfrm>
            <a:off x="608202" y="690609"/>
            <a:ext cx="6183971" cy="5585627"/>
            <a:chOff x="3004014" y="469983"/>
            <a:chExt cx="6183971" cy="5585627"/>
          </a:xfrm>
        </p:grpSpPr>
        <p:pic>
          <p:nvPicPr>
            <p:cNvPr id="4" name="Picture 3">
              <a:extLst>
                <a:ext uri="{FF2B5EF4-FFF2-40B4-BE49-F238E27FC236}">
                  <a16:creationId xmlns:a16="http://schemas.microsoft.com/office/drawing/2014/main" id="{85CD5C6D-1C54-4548-939A-56A4D099C0C3}"/>
                </a:ext>
              </a:extLst>
            </p:cNvPr>
            <p:cNvPicPr>
              <a:picLocks noChangeAspect="1"/>
            </p:cNvPicPr>
            <p:nvPr/>
          </p:nvPicPr>
          <p:blipFill>
            <a:blip r:embed="rId2"/>
            <a:stretch>
              <a:fillRect/>
            </a:stretch>
          </p:blipFill>
          <p:spPr>
            <a:xfrm>
              <a:off x="3004014" y="802390"/>
              <a:ext cx="6183971" cy="5253220"/>
            </a:xfrm>
            <a:prstGeom prst="rect">
              <a:avLst/>
            </a:prstGeom>
          </p:spPr>
        </p:pic>
        <p:sp>
          <p:nvSpPr>
            <p:cNvPr id="5" name="TextBox 4">
              <a:extLst>
                <a:ext uri="{FF2B5EF4-FFF2-40B4-BE49-F238E27FC236}">
                  <a16:creationId xmlns:a16="http://schemas.microsoft.com/office/drawing/2014/main" id="{C4642792-FC3D-D146-B1C0-96D885EEA319}"/>
                </a:ext>
              </a:extLst>
            </p:cNvPr>
            <p:cNvSpPr txBox="1"/>
            <p:nvPr/>
          </p:nvSpPr>
          <p:spPr>
            <a:xfrm>
              <a:off x="5784835" y="469983"/>
              <a:ext cx="324128" cy="461665"/>
            </a:xfrm>
            <a:prstGeom prst="rect">
              <a:avLst/>
            </a:prstGeom>
            <a:noFill/>
          </p:spPr>
          <p:txBody>
            <a:bodyPr wrap="none" rtlCol="0">
              <a:spAutoFit/>
            </a:bodyPr>
            <a:lstStyle/>
            <a:p>
              <a:r>
                <a:rPr lang="en-US" sz="2400" dirty="0"/>
                <a:t>y</a:t>
              </a:r>
            </a:p>
          </p:txBody>
        </p:sp>
      </p:grpSp>
      <p:pic>
        <p:nvPicPr>
          <p:cNvPr id="7" name="Picture 6">
            <a:extLst>
              <a:ext uri="{FF2B5EF4-FFF2-40B4-BE49-F238E27FC236}">
                <a16:creationId xmlns:a16="http://schemas.microsoft.com/office/drawing/2014/main" id="{A3751E41-B762-0E44-AE7A-73A3630A94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2135" y="210889"/>
            <a:ext cx="1021333" cy="1021333"/>
          </a:xfrm>
          <a:prstGeom prst="rect">
            <a:avLst/>
          </a:prstGeom>
        </p:spPr>
      </p:pic>
      <p:sp>
        <p:nvSpPr>
          <p:cNvPr id="8" name="Triangle 7">
            <a:extLst>
              <a:ext uri="{FF2B5EF4-FFF2-40B4-BE49-F238E27FC236}">
                <a16:creationId xmlns:a16="http://schemas.microsoft.com/office/drawing/2014/main" id="{230D32D6-C766-F844-9DE0-70B807F3E9C8}"/>
              </a:ext>
            </a:extLst>
          </p:cNvPr>
          <p:cNvSpPr/>
          <p:nvPr/>
        </p:nvSpPr>
        <p:spPr>
          <a:xfrm>
            <a:off x="1509249" y="1818468"/>
            <a:ext cx="1518088" cy="1351994"/>
          </a:xfrm>
          <a:prstGeom prst="triangle">
            <a:avLst>
              <a:gd name="adj" fmla="val 336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AA802E0-BCF7-0C4E-B06D-D787FFE831BC}"/>
              </a:ext>
            </a:extLst>
          </p:cNvPr>
          <p:cNvSpPr txBox="1"/>
          <p:nvPr/>
        </p:nvSpPr>
        <p:spPr>
          <a:xfrm>
            <a:off x="6542058" y="1564629"/>
            <a:ext cx="4874796" cy="338554"/>
          </a:xfrm>
          <a:prstGeom prst="rect">
            <a:avLst/>
          </a:prstGeom>
          <a:noFill/>
        </p:spPr>
        <p:txBody>
          <a:bodyPr wrap="none" rtlCol="0">
            <a:spAutoFit/>
          </a:bodyPr>
          <a:lstStyle/>
          <a:p>
            <a:r>
              <a:rPr lang="en-US" sz="1600" dirty="0"/>
              <a:t>What are the coordinates for each vertex of the triangle?</a:t>
            </a:r>
          </a:p>
        </p:txBody>
      </p:sp>
      <p:sp>
        <p:nvSpPr>
          <p:cNvPr id="11" name="TextBox 10">
            <a:extLst>
              <a:ext uri="{FF2B5EF4-FFF2-40B4-BE49-F238E27FC236}">
                <a16:creationId xmlns:a16="http://schemas.microsoft.com/office/drawing/2014/main" id="{71F3F074-0D87-764F-9D73-A0BECCB49ADA}"/>
              </a:ext>
            </a:extLst>
          </p:cNvPr>
          <p:cNvSpPr txBox="1"/>
          <p:nvPr/>
        </p:nvSpPr>
        <p:spPr>
          <a:xfrm>
            <a:off x="1865233" y="1471652"/>
            <a:ext cx="317716" cy="369332"/>
          </a:xfrm>
          <a:prstGeom prst="rect">
            <a:avLst/>
          </a:prstGeom>
          <a:noFill/>
        </p:spPr>
        <p:txBody>
          <a:bodyPr wrap="none" rtlCol="0">
            <a:spAutoFit/>
          </a:bodyPr>
          <a:lstStyle/>
          <a:p>
            <a:r>
              <a:rPr lang="en-US" dirty="0"/>
              <a:t>A</a:t>
            </a:r>
          </a:p>
        </p:txBody>
      </p:sp>
      <p:sp>
        <p:nvSpPr>
          <p:cNvPr id="12" name="TextBox 11">
            <a:extLst>
              <a:ext uri="{FF2B5EF4-FFF2-40B4-BE49-F238E27FC236}">
                <a16:creationId xmlns:a16="http://schemas.microsoft.com/office/drawing/2014/main" id="{AAC156DC-278C-4D4C-B645-D72FA7150BC2}"/>
              </a:ext>
            </a:extLst>
          </p:cNvPr>
          <p:cNvSpPr txBox="1"/>
          <p:nvPr/>
        </p:nvSpPr>
        <p:spPr>
          <a:xfrm>
            <a:off x="1199549" y="2971301"/>
            <a:ext cx="309700" cy="369332"/>
          </a:xfrm>
          <a:prstGeom prst="rect">
            <a:avLst/>
          </a:prstGeom>
          <a:noFill/>
        </p:spPr>
        <p:txBody>
          <a:bodyPr wrap="none" rtlCol="0">
            <a:spAutoFit/>
          </a:bodyPr>
          <a:lstStyle/>
          <a:p>
            <a:r>
              <a:rPr lang="en-US" dirty="0"/>
              <a:t>B</a:t>
            </a:r>
          </a:p>
        </p:txBody>
      </p:sp>
      <p:sp>
        <p:nvSpPr>
          <p:cNvPr id="13" name="TextBox 12">
            <a:extLst>
              <a:ext uri="{FF2B5EF4-FFF2-40B4-BE49-F238E27FC236}">
                <a16:creationId xmlns:a16="http://schemas.microsoft.com/office/drawing/2014/main" id="{966CB48D-16F2-0A4E-8CAA-24DF9D78D030}"/>
              </a:ext>
            </a:extLst>
          </p:cNvPr>
          <p:cNvSpPr txBox="1"/>
          <p:nvPr/>
        </p:nvSpPr>
        <p:spPr>
          <a:xfrm>
            <a:off x="2991314" y="2971301"/>
            <a:ext cx="308098" cy="369332"/>
          </a:xfrm>
          <a:prstGeom prst="rect">
            <a:avLst/>
          </a:prstGeom>
          <a:noFill/>
        </p:spPr>
        <p:txBody>
          <a:bodyPr wrap="none" rtlCol="0">
            <a:spAutoFit/>
          </a:bodyPr>
          <a:lstStyle/>
          <a:p>
            <a:r>
              <a:rPr lang="en-US" dirty="0"/>
              <a:t>C</a:t>
            </a:r>
          </a:p>
        </p:txBody>
      </p:sp>
      <p:sp>
        <p:nvSpPr>
          <p:cNvPr id="15" name="TextBox 14">
            <a:extLst>
              <a:ext uri="{FF2B5EF4-FFF2-40B4-BE49-F238E27FC236}">
                <a16:creationId xmlns:a16="http://schemas.microsoft.com/office/drawing/2014/main" id="{D3C65632-B93C-B749-945D-0382DABFF95A}"/>
              </a:ext>
            </a:extLst>
          </p:cNvPr>
          <p:cNvSpPr txBox="1"/>
          <p:nvPr/>
        </p:nvSpPr>
        <p:spPr>
          <a:xfrm>
            <a:off x="8037960" y="2708192"/>
            <a:ext cx="1733167" cy="2031325"/>
          </a:xfrm>
          <a:prstGeom prst="rect">
            <a:avLst/>
          </a:prstGeom>
          <a:noFill/>
        </p:spPr>
        <p:txBody>
          <a:bodyPr wrap="none" rtlCol="0">
            <a:spAutoFit/>
          </a:bodyPr>
          <a:lstStyle/>
          <a:p>
            <a:r>
              <a:rPr lang="en-US" dirty="0"/>
              <a:t>A  (           ,          )</a:t>
            </a:r>
          </a:p>
          <a:p>
            <a:endParaRPr lang="en-US" dirty="0"/>
          </a:p>
          <a:p>
            <a:r>
              <a:rPr lang="en-US" dirty="0"/>
              <a:t>B  (           ,          )</a:t>
            </a:r>
          </a:p>
          <a:p>
            <a:endParaRPr lang="en-US" dirty="0"/>
          </a:p>
          <a:p>
            <a:r>
              <a:rPr lang="en-US" dirty="0"/>
              <a:t>C  (           ,          )</a:t>
            </a:r>
          </a:p>
          <a:p>
            <a:endParaRPr lang="en-US" dirty="0"/>
          </a:p>
          <a:p>
            <a:endParaRPr lang="en-US" dirty="0"/>
          </a:p>
        </p:txBody>
      </p:sp>
      <p:sp>
        <p:nvSpPr>
          <p:cNvPr id="16" name="Rectangle 15">
            <a:extLst>
              <a:ext uri="{FF2B5EF4-FFF2-40B4-BE49-F238E27FC236}">
                <a16:creationId xmlns:a16="http://schemas.microsoft.com/office/drawing/2014/main" id="{867B0D56-71B4-364D-868A-4849E40D3A34}"/>
              </a:ext>
            </a:extLst>
          </p:cNvPr>
          <p:cNvSpPr/>
          <p:nvPr/>
        </p:nvSpPr>
        <p:spPr>
          <a:xfrm>
            <a:off x="8529027" y="2708192"/>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C655297-CAE9-E34A-9C21-F4FF641BD629}"/>
              </a:ext>
            </a:extLst>
          </p:cNvPr>
          <p:cNvSpPr/>
          <p:nvPr/>
        </p:nvSpPr>
        <p:spPr>
          <a:xfrm>
            <a:off x="9125922" y="2708191"/>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021D704-01EB-D14D-BE91-6F93E7EB5DD8}"/>
              </a:ext>
            </a:extLst>
          </p:cNvPr>
          <p:cNvSpPr/>
          <p:nvPr/>
        </p:nvSpPr>
        <p:spPr>
          <a:xfrm>
            <a:off x="8529027" y="3255839"/>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6997ED7-CCD2-A64E-89EB-1FB101688082}"/>
              </a:ext>
            </a:extLst>
          </p:cNvPr>
          <p:cNvSpPr/>
          <p:nvPr/>
        </p:nvSpPr>
        <p:spPr>
          <a:xfrm>
            <a:off x="9125922" y="3255838"/>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60A7E09-E215-0B48-9C06-980BC1DCDC5C}"/>
              </a:ext>
            </a:extLst>
          </p:cNvPr>
          <p:cNvSpPr/>
          <p:nvPr/>
        </p:nvSpPr>
        <p:spPr>
          <a:xfrm>
            <a:off x="8529027" y="3824227"/>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4AD56D3-26C5-914C-9155-7D2F10E2F71F}"/>
              </a:ext>
            </a:extLst>
          </p:cNvPr>
          <p:cNvSpPr/>
          <p:nvPr/>
        </p:nvSpPr>
        <p:spPr>
          <a:xfrm>
            <a:off x="9125922" y="3824226"/>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loud Callout 21">
            <a:extLst>
              <a:ext uri="{FF2B5EF4-FFF2-40B4-BE49-F238E27FC236}">
                <a16:creationId xmlns:a16="http://schemas.microsoft.com/office/drawing/2014/main" id="{D4018B0F-DDDB-4843-B195-08304C9987E2}"/>
              </a:ext>
            </a:extLst>
          </p:cNvPr>
          <p:cNvSpPr/>
          <p:nvPr/>
        </p:nvSpPr>
        <p:spPr>
          <a:xfrm>
            <a:off x="8780955" y="4835951"/>
            <a:ext cx="3048000" cy="1752894"/>
          </a:xfrm>
          <a:prstGeom prst="cloudCallout">
            <a:avLst>
              <a:gd name="adj1" fmla="val -72293"/>
              <a:gd name="adj2" fmla="val -37726"/>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Remember we go along the corridor and up the stairs.</a:t>
            </a:r>
          </a:p>
        </p:txBody>
      </p:sp>
      <p:pic>
        <p:nvPicPr>
          <p:cNvPr id="24" name="Picture 23">
            <a:extLst>
              <a:ext uri="{FF2B5EF4-FFF2-40B4-BE49-F238E27FC236}">
                <a16:creationId xmlns:a16="http://schemas.microsoft.com/office/drawing/2014/main" id="{5CEF9C2B-D90C-0B42-8BE5-A7562836FF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110" y="5989791"/>
            <a:ext cx="905512" cy="672410"/>
          </a:xfrm>
          <a:prstGeom prst="rect">
            <a:avLst/>
          </a:prstGeom>
        </p:spPr>
      </p:pic>
    </p:spTree>
    <p:extLst>
      <p:ext uri="{BB962C8B-B14F-4D97-AF65-F5344CB8AC3E}">
        <p14:creationId xmlns:p14="http://schemas.microsoft.com/office/powerpoint/2010/main" val="11992819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351BD69-EEF5-5843-9440-7C101AE69E94}"/>
              </a:ext>
            </a:extLst>
          </p:cNvPr>
          <p:cNvSpPr/>
          <p:nvPr/>
        </p:nvSpPr>
        <p:spPr>
          <a:xfrm>
            <a:off x="107092" y="105032"/>
            <a:ext cx="11977816" cy="664793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BEAEC278-7F01-ED4E-A082-2E977A1B3C41}"/>
              </a:ext>
            </a:extLst>
          </p:cNvPr>
          <p:cNvGrpSpPr/>
          <p:nvPr/>
        </p:nvGrpSpPr>
        <p:grpSpPr>
          <a:xfrm>
            <a:off x="608202" y="690609"/>
            <a:ext cx="6183971" cy="5585627"/>
            <a:chOff x="3004014" y="469983"/>
            <a:chExt cx="6183971" cy="5585627"/>
          </a:xfrm>
        </p:grpSpPr>
        <p:pic>
          <p:nvPicPr>
            <p:cNvPr id="4" name="Picture 3">
              <a:extLst>
                <a:ext uri="{FF2B5EF4-FFF2-40B4-BE49-F238E27FC236}">
                  <a16:creationId xmlns:a16="http://schemas.microsoft.com/office/drawing/2014/main" id="{85CD5C6D-1C54-4548-939A-56A4D099C0C3}"/>
                </a:ext>
              </a:extLst>
            </p:cNvPr>
            <p:cNvPicPr>
              <a:picLocks noChangeAspect="1"/>
            </p:cNvPicPr>
            <p:nvPr/>
          </p:nvPicPr>
          <p:blipFill>
            <a:blip r:embed="rId2"/>
            <a:stretch>
              <a:fillRect/>
            </a:stretch>
          </p:blipFill>
          <p:spPr>
            <a:xfrm>
              <a:off x="3004014" y="802390"/>
              <a:ext cx="6183971" cy="5253220"/>
            </a:xfrm>
            <a:prstGeom prst="rect">
              <a:avLst/>
            </a:prstGeom>
          </p:spPr>
        </p:pic>
        <p:sp>
          <p:nvSpPr>
            <p:cNvPr id="5" name="TextBox 4">
              <a:extLst>
                <a:ext uri="{FF2B5EF4-FFF2-40B4-BE49-F238E27FC236}">
                  <a16:creationId xmlns:a16="http://schemas.microsoft.com/office/drawing/2014/main" id="{C4642792-FC3D-D146-B1C0-96D885EEA319}"/>
                </a:ext>
              </a:extLst>
            </p:cNvPr>
            <p:cNvSpPr txBox="1"/>
            <p:nvPr/>
          </p:nvSpPr>
          <p:spPr>
            <a:xfrm>
              <a:off x="5784835" y="469983"/>
              <a:ext cx="324128" cy="461665"/>
            </a:xfrm>
            <a:prstGeom prst="rect">
              <a:avLst/>
            </a:prstGeom>
            <a:noFill/>
          </p:spPr>
          <p:txBody>
            <a:bodyPr wrap="none" rtlCol="0">
              <a:spAutoFit/>
            </a:bodyPr>
            <a:lstStyle/>
            <a:p>
              <a:r>
                <a:rPr lang="en-US" sz="2400" dirty="0"/>
                <a:t>y</a:t>
              </a:r>
            </a:p>
          </p:txBody>
        </p:sp>
      </p:grpSp>
      <p:pic>
        <p:nvPicPr>
          <p:cNvPr id="7" name="Picture 6">
            <a:extLst>
              <a:ext uri="{FF2B5EF4-FFF2-40B4-BE49-F238E27FC236}">
                <a16:creationId xmlns:a16="http://schemas.microsoft.com/office/drawing/2014/main" id="{A3751E41-B762-0E44-AE7A-73A3630A94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2135" y="210889"/>
            <a:ext cx="1021333" cy="1021333"/>
          </a:xfrm>
          <a:prstGeom prst="rect">
            <a:avLst/>
          </a:prstGeom>
        </p:spPr>
      </p:pic>
      <p:sp>
        <p:nvSpPr>
          <p:cNvPr id="8" name="Triangle 7">
            <a:extLst>
              <a:ext uri="{FF2B5EF4-FFF2-40B4-BE49-F238E27FC236}">
                <a16:creationId xmlns:a16="http://schemas.microsoft.com/office/drawing/2014/main" id="{230D32D6-C766-F844-9DE0-70B807F3E9C8}"/>
              </a:ext>
            </a:extLst>
          </p:cNvPr>
          <p:cNvSpPr/>
          <p:nvPr/>
        </p:nvSpPr>
        <p:spPr>
          <a:xfrm>
            <a:off x="1509249" y="1818468"/>
            <a:ext cx="1518088" cy="1351994"/>
          </a:xfrm>
          <a:prstGeom prst="triangle">
            <a:avLst>
              <a:gd name="adj" fmla="val 336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AA802E0-BCF7-0C4E-B06D-D787FFE831BC}"/>
              </a:ext>
            </a:extLst>
          </p:cNvPr>
          <p:cNvSpPr txBox="1"/>
          <p:nvPr/>
        </p:nvSpPr>
        <p:spPr>
          <a:xfrm>
            <a:off x="6542058" y="1564629"/>
            <a:ext cx="5286897" cy="338554"/>
          </a:xfrm>
          <a:prstGeom prst="rect">
            <a:avLst/>
          </a:prstGeom>
          <a:noFill/>
        </p:spPr>
        <p:txBody>
          <a:bodyPr wrap="none" rtlCol="0">
            <a:spAutoFit/>
          </a:bodyPr>
          <a:lstStyle/>
          <a:p>
            <a:r>
              <a:rPr lang="en-US" sz="1600" dirty="0"/>
              <a:t>Can you write the coordinates for each vertex of the triangle?</a:t>
            </a:r>
          </a:p>
        </p:txBody>
      </p:sp>
      <p:sp>
        <p:nvSpPr>
          <p:cNvPr id="11" name="TextBox 10">
            <a:extLst>
              <a:ext uri="{FF2B5EF4-FFF2-40B4-BE49-F238E27FC236}">
                <a16:creationId xmlns:a16="http://schemas.microsoft.com/office/drawing/2014/main" id="{71F3F074-0D87-764F-9D73-A0BECCB49ADA}"/>
              </a:ext>
            </a:extLst>
          </p:cNvPr>
          <p:cNvSpPr txBox="1"/>
          <p:nvPr/>
        </p:nvSpPr>
        <p:spPr>
          <a:xfrm>
            <a:off x="1865233" y="1471652"/>
            <a:ext cx="317716" cy="369332"/>
          </a:xfrm>
          <a:prstGeom prst="rect">
            <a:avLst/>
          </a:prstGeom>
          <a:noFill/>
        </p:spPr>
        <p:txBody>
          <a:bodyPr wrap="none" rtlCol="0">
            <a:spAutoFit/>
          </a:bodyPr>
          <a:lstStyle/>
          <a:p>
            <a:r>
              <a:rPr lang="en-US" dirty="0"/>
              <a:t>A</a:t>
            </a:r>
          </a:p>
        </p:txBody>
      </p:sp>
      <p:sp>
        <p:nvSpPr>
          <p:cNvPr id="12" name="TextBox 11">
            <a:extLst>
              <a:ext uri="{FF2B5EF4-FFF2-40B4-BE49-F238E27FC236}">
                <a16:creationId xmlns:a16="http://schemas.microsoft.com/office/drawing/2014/main" id="{AAC156DC-278C-4D4C-B645-D72FA7150BC2}"/>
              </a:ext>
            </a:extLst>
          </p:cNvPr>
          <p:cNvSpPr txBox="1"/>
          <p:nvPr/>
        </p:nvSpPr>
        <p:spPr>
          <a:xfrm>
            <a:off x="1199549" y="2971301"/>
            <a:ext cx="309700" cy="369332"/>
          </a:xfrm>
          <a:prstGeom prst="rect">
            <a:avLst/>
          </a:prstGeom>
          <a:noFill/>
        </p:spPr>
        <p:txBody>
          <a:bodyPr wrap="none" rtlCol="0">
            <a:spAutoFit/>
          </a:bodyPr>
          <a:lstStyle/>
          <a:p>
            <a:r>
              <a:rPr lang="en-US" dirty="0"/>
              <a:t>B</a:t>
            </a:r>
          </a:p>
        </p:txBody>
      </p:sp>
      <p:sp>
        <p:nvSpPr>
          <p:cNvPr id="13" name="TextBox 12">
            <a:extLst>
              <a:ext uri="{FF2B5EF4-FFF2-40B4-BE49-F238E27FC236}">
                <a16:creationId xmlns:a16="http://schemas.microsoft.com/office/drawing/2014/main" id="{966CB48D-16F2-0A4E-8CAA-24DF9D78D030}"/>
              </a:ext>
            </a:extLst>
          </p:cNvPr>
          <p:cNvSpPr txBox="1"/>
          <p:nvPr/>
        </p:nvSpPr>
        <p:spPr>
          <a:xfrm>
            <a:off x="2991314" y="2971301"/>
            <a:ext cx="308098" cy="369332"/>
          </a:xfrm>
          <a:prstGeom prst="rect">
            <a:avLst/>
          </a:prstGeom>
          <a:noFill/>
        </p:spPr>
        <p:txBody>
          <a:bodyPr wrap="none" rtlCol="0">
            <a:spAutoFit/>
          </a:bodyPr>
          <a:lstStyle/>
          <a:p>
            <a:r>
              <a:rPr lang="en-US" dirty="0"/>
              <a:t>C</a:t>
            </a:r>
          </a:p>
        </p:txBody>
      </p:sp>
      <p:sp>
        <p:nvSpPr>
          <p:cNvPr id="15" name="TextBox 14">
            <a:extLst>
              <a:ext uri="{FF2B5EF4-FFF2-40B4-BE49-F238E27FC236}">
                <a16:creationId xmlns:a16="http://schemas.microsoft.com/office/drawing/2014/main" id="{10B51ACC-7416-4A4D-8AB0-18D1F9F9AFF0}"/>
              </a:ext>
            </a:extLst>
          </p:cNvPr>
          <p:cNvSpPr txBox="1"/>
          <p:nvPr/>
        </p:nvSpPr>
        <p:spPr>
          <a:xfrm>
            <a:off x="8037960" y="2708192"/>
            <a:ext cx="1859805" cy="2031325"/>
          </a:xfrm>
          <a:prstGeom prst="rect">
            <a:avLst/>
          </a:prstGeom>
          <a:noFill/>
        </p:spPr>
        <p:txBody>
          <a:bodyPr wrap="none" rtlCol="0">
            <a:spAutoFit/>
          </a:bodyPr>
          <a:lstStyle/>
          <a:p>
            <a:r>
              <a:rPr lang="en-US" dirty="0"/>
              <a:t>A  (    -3   ,     4     )</a:t>
            </a:r>
          </a:p>
          <a:p>
            <a:endParaRPr lang="en-US" dirty="0"/>
          </a:p>
          <a:p>
            <a:r>
              <a:rPr lang="en-US" dirty="0"/>
              <a:t>B  (    -4    ,    1     )</a:t>
            </a:r>
          </a:p>
          <a:p>
            <a:endParaRPr lang="en-US" dirty="0"/>
          </a:p>
          <a:p>
            <a:r>
              <a:rPr lang="en-US" dirty="0"/>
              <a:t>C  (    -1    ,    1     )</a:t>
            </a:r>
          </a:p>
          <a:p>
            <a:endParaRPr lang="en-US" dirty="0"/>
          </a:p>
          <a:p>
            <a:endParaRPr lang="en-US" dirty="0"/>
          </a:p>
        </p:txBody>
      </p:sp>
      <p:sp>
        <p:nvSpPr>
          <p:cNvPr id="16" name="Rectangle 15">
            <a:extLst>
              <a:ext uri="{FF2B5EF4-FFF2-40B4-BE49-F238E27FC236}">
                <a16:creationId xmlns:a16="http://schemas.microsoft.com/office/drawing/2014/main" id="{B41E1390-AAE5-D04B-8D6E-36DE599B5AE0}"/>
              </a:ext>
            </a:extLst>
          </p:cNvPr>
          <p:cNvSpPr/>
          <p:nvPr/>
        </p:nvSpPr>
        <p:spPr>
          <a:xfrm>
            <a:off x="8529027" y="2708192"/>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406AE12-3D64-D645-8829-4B21725C293A}"/>
              </a:ext>
            </a:extLst>
          </p:cNvPr>
          <p:cNvSpPr/>
          <p:nvPr/>
        </p:nvSpPr>
        <p:spPr>
          <a:xfrm>
            <a:off x="9125922" y="2708191"/>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F8D37AA-FA55-A943-A957-5D7FE5C1D811}"/>
              </a:ext>
            </a:extLst>
          </p:cNvPr>
          <p:cNvSpPr/>
          <p:nvPr/>
        </p:nvSpPr>
        <p:spPr>
          <a:xfrm>
            <a:off x="8529027" y="3255839"/>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F70F91B-082B-784D-B541-209EF75292D2}"/>
              </a:ext>
            </a:extLst>
          </p:cNvPr>
          <p:cNvSpPr/>
          <p:nvPr/>
        </p:nvSpPr>
        <p:spPr>
          <a:xfrm>
            <a:off x="9125922" y="3255838"/>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2407C8F-BE4E-1A40-AE67-2D62BD2B6C89}"/>
              </a:ext>
            </a:extLst>
          </p:cNvPr>
          <p:cNvSpPr/>
          <p:nvPr/>
        </p:nvSpPr>
        <p:spPr>
          <a:xfrm>
            <a:off x="8529027" y="3824227"/>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0F2CA1C-02BD-0447-B58F-AE8D4A34C8B1}"/>
              </a:ext>
            </a:extLst>
          </p:cNvPr>
          <p:cNvSpPr/>
          <p:nvPr/>
        </p:nvSpPr>
        <p:spPr>
          <a:xfrm>
            <a:off x="9125922" y="3824226"/>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E4BBAD6B-EB55-924F-9D12-66C7A14DC2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110" y="5989791"/>
            <a:ext cx="905512" cy="672410"/>
          </a:xfrm>
          <a:prstGeom prst="rect">
            <a:avLst/>
          </a:prstGeom>
        </p:spPr>
      </p:pic>
    </p:spTree>
    <p:extLst>
      <p:ext uri="{BB962C8B-B14F-4D97-AF65-F5344CB8AC3E}">
        <p14:creationId xmlns:p14="http://schemas.microsoft.com/office/powerpoint/2010/main" val="321786423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351BD69-EEF5-5843-9440-7C101AE69E94}"/>
              </a:ext>
            </a:extLst>
          </p:cNvPr>
          <p:cNvSpPr/>
          <p:nvPr/>
        </p:nvSpPr>
        <p:spPr>
          <a:xfrm>
            <a:off x="107092" y="105032"/>
            <a:ext cx="11977816" cy="664793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BEAEC278-7F01-ED4E-A082-2E977A1B3C41}"/>
              </a:ext>
            </a:extLst>
          </p:cNvPr>
          <p:cNvGrpSpPr/>
          <p:nvPr/>
        </p:nvGrpSpPr>
        <p:grpSpPr>
          <a:xfrm>
            <a:off x="608202" y="690609"/>
            <a:ext cx="6183971" cy="5585627"/>
            <a:chOff x="3004014" y="469983"/>
            <a:chExt cx="6183971" cy="5585627"/>
          </a:xfrm>
        </p:grpSpPr>
        <p:pic>
          <p:nvPicPr>
            <p:cNvPr id="4" name="Picture 3">
              <a:extLst>
                <a:ext uri="{FF2B5EF4-FFF2-40B4-BE49-F238E27FC236}">
                  <a16:creationId xmlns:a16="http://schemas.microsoft.com/office/drawing/2014/main" id="{85CD5C6D-1C54-4548-939A-56A4D099C0C3}"/>
                </a:ext>
              </a:extLst>
            </p:cNvPr>
            <p:cNvPicPr>
              <a:picLocks noChangeAspect="1"/>
            </p:cNvPicPr>
            <p:nvPr/>
          </p:nvPicPr>
          <p:blipFill>
            <a:blip r:embed="rId2"/>
            <a:stretch>
              <a:fillRect/>
            </a:stretch>
          </p:blipFill>
          <p:spPr>
            <a:xfrm>
              <a:off x="3004014" y="802390"/>
              <a:ext cx="6183971" cy="5253220"/>
            </a:xfrm>
            <a:prstGeom prst="rect">
              <a:avLst/>
            </a:prstGeom>
          </p:spPr>
        </p:pic>
        <p:sp>
          <p:nvSpPr>
            <p:cNvPr id="5" name="TextBox 4">
              <a:extLst>
                <a:ext uri="{FF2B5EF4-FFF2-40B4-BE49-F238E27FC236}">
                  <a16:creationId xmlns:a16="http://schemas.microsoft.com/office/drawing/2014/main" id="{C4642792-FC3D-D146-B1C0-96D885EEA319}"/>
                </a:ext>
              </a:extLst>
            </p:cNvPr>
            <p:cNvSpPr txBox="1"/>
            <p:nvPr/>
          </p:nvSpPr>
          <p:spPr>
            <a:xfrm>
              <a:off x="5784835" y="469983"/>
              <a:ext cx="324128" cy="461665"/>
            </a:xfrm>
            <a:prstGeom prst="rect">
              <a:avLst/>
            </a:prstGeom>
            <a:noFill/>
          </p:spPr>
          <p:txBody>
            <a:bodyPr wrap="none" rtlCol="0">
              <a:spAutoFit/>
            </a:bodyPr>
            <a:lstStyle/>
            <a:p>
              <a:r>
                <a:rPr lang="en-US" sz="2400" dirty="0"/>
                <a:t>y</a:t>
              </a:r>
            </a:p>
          </p:txBody>
        </p:sp>
      </p:grpSp>
      <p:pic>
        <p:nvPicPr>
          <p:cNvPr id="7" name="Picture 6">
            <a:extLst>
              <a:ext uri="{FF2B5EF4-FFF2-40B4-BE49-F238E27FC236}">
                <a16:creationId xmlns:a16="http://schemas.microsoft.com/office/drawing/2014/main" id="{A3751E41-B762-0E44-AE7A-73A3630A94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2135" y="210889"/>
            <a:ext cx="1021333" cy="1021333"/>
          </a:xfrm>
          <a:prstGeom prst="rect">
            <a:avLst/>
          </a:prstGeom>
        </p:spPr>
      </p:pic>
      <p:sp>
        <p:nvSpPr>
          <p:cNvPr id="8" name="Triangle 7">
            <a:extLst>
              <a:ext uri="{FF2B5EF4-FFF2-40B4-BE49-F238E27FC236}">
                <a16:creationId xmlns:a16="http://schemas.microsoft.com/office/drawing/2014/main" id="{230D32D6-C766-F844-9DE0-70B807F3E9C8}"/>
              </a:ext>
            </a:extLst>
          </p:cNvPr>
          <p:cNvSpPr/>
          <p:nvPr/>
        </p:nvSpPr>
        <p:spPr>
          <a:xfrm>
            <a:off x="1002532" y="1818468"/>
            <a:ext cx="2024805" cy="1351994"/>
          </a:xfrm>
          <a:prstGeom prst="triangle">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AA802E0-BCF7-0C4E-B06D-D787FFE831BC}"/>
              </a:ext>
            </a:extLst>
          </p:cNvPr>
          <p:cNvSpPr txBox="1"/>
          <p:nvPr/>
        </p:nvSpPr>
        <p:spPr>
          <a:xfrm>
            <a:off x="2935133" y="303404"/>
            <a:ext cx="6636369" cy="461665"/>
          </a:xfrm>
          <a:prstGeom prst="rect">
            <a:avLst/>
          </a:prstGeom>
          <a:noFill/>
        </p:spPr>
        <p:txBody>
          <a:bodyPr wrap="none" rtlCol="0">
            <a:spAutoFit/>
          </a:bodyPr>
          <a:lstStyle/>
          <a:p>
            <a:r>
              <a:rPr lang="en-US" sz="2400" dirty="0"/>
              <a:t>Name and write the coordinates for these 4 shapes.</a:t>
            </a:r>
          </a:p>
        </p:txBody>
      </p:sp>
      <p:sp>
        <p:nvSpPr>
          <p:cNvPr id="11" name="TextBox 10">
            <a:extLst>
              <a:ext uri="{FF2B5EF4-FFF2-40B4-BE49-F238E27FC236}">
                <a16:creationId xmlns:a16="http://schemas.microsoft.com/office/drawing/2014/main" id="{71F3F074-0D87-764F-9D73-A0BECCB49ADA}"/>
              </a:ext>
            </a:extLst>
          </p:cNvPr>
          <p:cNvSpPr txBox="1"/>
          <p:nvPr/>
        </p:nvSpPr>
        <p:spPr>
          <a:xfrm>
            <a:off x="843674" y="1521239"/>
            <a:ext cx="317716" cy="369332"/>
          </a:xfrm>
          <a:prstGeom prst="rect">
            <a:avLst/>
          </a:prstGeom>
          <a:noFill/>
        </p:spPr>
        <p:txBody>
          <a:bodyPr wrap="none" rtlCol="0">
            <a:spAutoFit/>
          </a:bodyPr>
          <a:lstStyle/>
          <a:p>
            <a:r>
              <a:rPr lang="en-US" dirty="0"/>
              <a:t>A</a:t>
            </a:r>
          </a:p>
        </p:txBody>
      </p:sp>
      <p:sp>
        <p:nvSpPr>
          <p:cNvPr id="12" name="TextBox 11">
            <a:extLst>
              <a:ext uri="{FF2B5EF4-FFF2-40B4-BE49-F238E27FC236}">
                <a16:creationId xmlns:a16="http://schemas.microsoft.com/office/drawing/2014/main" id="{AAC156DC-278C-4D4C-B645-D72FA7150BC2}"/>
              </a:ext>
            </a:extLst>
          </p:cNvPr>
          <p:cNvSpPr txBox="1"/>
          <p:nvPr/>
        </p:nvSpPr>
        <p:spPr>
          <a:xfrm>
            <a:off x="843674" y="3128138"/>
            <a:ext cx="309700" cy="369332"/>
          </a:xfrm>
          <a:prstGeom prst="rect">
            <a:avLst/>
          </a:prstGeom>
          <a:noFill/>
        </p:spPr>
        <p:txBody>
          <a:bodyPr wrap="none" rtlCol="0">
            <a:spAutoFit/>
          </a:bodyPr>
          <a:lstStyle/>
          <a:p>
            <a:r>
              <a:rPr lang="en-US" dirty="0"/>
              <a:t>B</a:t>
            </a:r>
          </a:p>
        </p:txBody>
      </p:sp>
      <p:sp>
        <p:nvSpPr>
          <p:cNvPr id="13" name="TextBox 12">
            <a:extLst>
              <a:ext uri="{FF2B5EF4-FFF2-40B4-BE49-F238E27FC236}">
                <a16:creationId xmlns:a16="http://schemas.microsoft.com/office/drawing/2014/main" id="{966CB48D-16F2-0A4E-8CAA-24DF9D78D030}"/>
              </a:ext>
            </a:extLst>
          </p:cNvPr>
          <p:cNvSpPr txBox="1"/>
          <p:nvPr/>
        </p:nvSpPr>
        <p:spPr>
          <a:xfrm>
            <a:off x="2991314" y="2971301"/>
            <a:ext cx="308098" cy="369332"/>
          </a:xfrm>
          <a:prstGeom prst="rect">
            <a:avLst/>
          </a:prstGeom>
          <a:noFill/>
        </p:spPr>
        <p:txBody>
          <a:bodyPr wrap="none" rtlCol="0">
            <a:spAutoFit/>
          </a:bodyPr>
          <a:lstStyle/>
          <a:p>
            <a:r>
              <a:rPr lang="en-US" dirty="0"/>
              <a:t>C</a:t>
            </a:r>
          </a:p>
        </p:txBody>
      </p:sp>
      <p:sp>
        <p:nvSpPr>
          <p:cNvPr id="9" name="Rectangle 8">
            <a:extLst>
              <a:ext uri="{FF2B5EF4-FFF2-40B4-BE49-F238E27FC236}">
                <a16:creationId xmlns:a16="http://schemas.microsoft.com/office/drawing/2014/main" id="{499D3DBD-3B1F-1E47-ABDD-2EC37D445F38}"/>
              </a:ext>
            </a:extLst>
          </p:cNvPr>
          <p:cNvSpPr/>
          <p:nvPr/>
        </p:nvSpPr>
        <p:spPr>
          <a:xfrm>
            <a:off x="1490870" y="4532243"/>
            <a:ext cx="1013791" cy="8945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arallelogram 13">
            <a:extLst>
              <a:ext uri="{FF2B5EF4-FFF2-40B4-BE49-F238E27FC236}">
                <a16:creationId xmlns:a16="http://schemas.microsoft.com/office/drawing/2014/main" id="{6FF7AA7F-9A0C-2848-8E83-4579282DF292}"/>
              </a:ext>
            </a:extLst>
          </p:cNvPr>
          <p:cNvSpPr/>
          <p:nvPr/>
        </p:nvSpPr>
        <p:spPr>
          <a:xfrm>
            <a:off x="4033390" y="1791384"/>
            <a:ext cx="2024805" cy="1351994"/>
          </a:xfrm>
          <a:prstGeom prst="parallelogram">
            <a:avLst>
              <a:gd name="adj" fmla="val 39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DD2144C1-52F5-C74F-908A-16EA06DAEF90}"/>
              </a:ext>
            </a:extLst>
          </p:cNvPr>
          <p:cNvSpPr/>
          <p:nvPr/>
        </p:nvSpPr>
        <p:spPr>
          <a:xfrm>
            <a:off x="5038165" y="4105078"/>
            <a:ext cx="1020030" cy="13519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1DEE5B2-0FFC-CE43-BAB2-FAF6D3839D4D}"/>
              </a:ext>
            </a:extLst>
          </p:cNvPr>
          <p:cNvSpPr txBox="1"/>
          <p:nvPr/>
        </p:nvSpPr>
        <p:spPr>
          <a:xfrm>
            <a:off x="1311628" y="4189211"/>
            <a:ext cx="327334" cy="369332"/>
          </a:xfrm>
          <a:prstGeom prst="rect">
            <a:avLst/>
          </a:prstGeom>
          <a:noFill/>
        </p:spPr>
        <p:txBody>
          <a:bodyPr wrap="none" rtlCol="0">
            <a:spAutoFit/>
          </a:bodyPr>
          <a:lstStyle/>
          <a:p>
            <a:r>
              <a:rPr lang="en-US" dirty="0"/>
              <a:t>D</a:t>
            </a:r>
          </a:p>
        </p:txBody>
      </p:sp>
      <p:sp>
        <p:nvSpPr>
          <p:cNvPr id="25" name="TextBox 24">
            <a:extLst>
              <a:ext uri="{FF2B5EF4-FFF2-40B4-BE49-F238E27FC236}">
                <a16:creationId xmlns:a16="http://schemas.microsoft.com/office/drawing/2014/main" id="{0EC2BF4F-8367-8A4A-A0C5-70DC5C1C6940}"/>
              </a:ext>
            </a:extLst>
          </p:cNvPr>
          <p:cNvSpPr txBox="1"/>
          <p:nvPr/>
        </p:nvSpPr>
        <p:spPr>
          <a:xfrm>
            <a:off x="1311628" y="5400465"/>
            <a:ext cx="296876" cy="369332"/>
          </a:xfrm>
          <a:prstGeom prst="rect">
            <a:avLst/>
          </a:prstGeom>
          <a:noFill/>
        </p:spPr>
        <p:txBody>
          <a:bodyPr wrap="none" rtlCol="0">
            <a:spAutoFit/>
          </a:bodyPr>
          <a:lstStyle/>
          <a:p>
            <a:r>
              <a:rPr lang="en-US" dirty="0"/>
              <a:t>E</a:t>
            </a:r>
          </a:p>
        </p:txBody>
      </p:sp>
      <p:sp>
        <p:nvSpPr>
          <p:cNvPr id="26" name="TextBox 25">
            <a:extLst>
              <a:ext uri="{FF2B5EF4-FFF2-40B4-BE49-F238E27FC236}">
                <a16:creationId xmlns:a16="http://schemas.microsoft.com/office/drawing/2014/main" id="{C94B9DAB-DAD9-8447-9BDC-0654EA8600C1}"/>
              </a:ext>
            </a:extLst>
          </p:cNvPr>
          <p:cNvSpPr txBox="1"/>
          <p:nvPr/>
        </p:nvSpPr>
        <p:spPr>
          <a:xfrm>
            <a:off x="2425933" y="5398127"/>
            <a:ext cx="290464" cy="369332"/>
          </a:xfrm>
          <a:prstGeom prst="rect">
            <a:avLst/>
          </a:prstGeom>
          <a:noFill/>
        </p:spPr>
        <p:txBody>
          <a:bodyPr wrap="none" rtlCol="0">
            <a:spAutoFit/>
          </a:bodyPr>
          <a:lstStyle/>
          <a:p>
            <a:r>
              <a:rPr lang="en-US" dirty="0"/>
              <a:t>F</a:t>
            </a:r>
          </a:p>
        </p:txBody>
      </p:sp>
      <p:sp>
        <p:nvSpPr>
          <p:cNvPr id="27" name="TextBox 26">
            <a:extLst>
              <a:ext uri="{FF2B5EF4-FFF2-40B4-BE49-F238E27FC236}">
                <a16:creationId xmlns:a16="http://schemas.microsoft.com/office/drawing/2014/main" id="{83EA602D-1DDE-9A42-94B3-A0A947B8C0DF}"/>
              </a:ext>
            </a:extLst>
          </p:cNvPr>
          <p:cNvSpPr txBox="1"/>
          <p:nvPr/>
        </p:nvSpPr>
        <p:spPr>
          <a:xfrm>
            <a:off x="2461053" y="4213724"/>
            <a:ext cx="330540" cy="369332"/>
          </a:xfrm>
          <a:prstGeom prst="rect">
            <a:avLst/>
          </a:prstGeom>
          <a:noFill/>
        </p:spPr>
        <p:txBody>
          <a:bodyPr wrap="none" rtlCol="0">
            <a:spAutoFit/>
          </a:bodyPr>
          <a:lstStyle/>
          <a:p>
            <a:r>
              <a:rPr lang="en-US" dirty="0"/>
              <a:t>G</a:t>
            </a:r>
          </a:p>
        </p:txBody>
      </p:sp>
      <p:sp>
        <p:nvSpPr>
          <p:cNvPr id="32" name="TextBox 31">
            <a:extLst>
              <a:ext uri="{FF2B5EF4-FFF2-40B4-BE49-F238E27FC236}">
                <a16:creationId xmlns:a16="http://schemas.microsoft.com/office/drawing/2014/main" id="{70BE80F8-21A8-F046-BCE3-D69D439DD142}"/>
              </a:ext>
            </a:extLst>
          </p:cNvPr>
          <p:cNvSpPr txBox="1"/>
          <p:nvPr/>
        </p:nvSpPr>
        <p:spPr>
          <a:xfrm>
            <a:off x="4747688" y="3911746"/>
            <a:ext cx="328936" cy="369332"/>
          </a:xfrm>
          <a:prstGeom prst="rect">
            <a:avLst/>
          </a:prstGeom>
          <a:noFill/>
        </p:spPr>
        <p:txBody>
          <a:bodyPr wrap="none" rtlCol="0">
            <a:spAutoFit/>
          </a:bodyPr>
          <a:lstStyle/>
          <a:p>
            <a:r>
              <a:rPr lang="en-US" dirty="0"/>
              <a:t>H</a:t>
            </a:r>
          </a:p>
        </p:txBody>
      </p:sp>
      <p:sp>
        <p:nvSpPr>
          <p:cNvPr id="33" name="TextBox 32">
            <a:extLst>
              <a:ext uri="{FF2B5EF4-FFF2-40B4-BE49-F238E27FC236}">
                <a16:creationId xmlns:a16="http://schemas.microsoft.com/office/drawing/2014/main" id="{8FB20461-D1A4-174A-B027-32D6AC6E18CD}"/>
              </a:ext>
            </a:extLst>
          </p:cNvPr>
          <p:cNvSpPr txBox="1"/>
          <p:nvPr/>
        </p:nvSpPr>
        <p:spPr>
          <a:xfrm>
            <a:off x="4814531" y="5307393"/>
            <a:ext cx="242374" cy="369332"/>
          </a:xfrm>
          <a:prstGeom prst="rect">
            <a:avLst/>
          </a:prstGeom>
          <a:noFill/>
        </p:spPr>
        <p:txBody>
          <a:bodyPr wrap="none" rtlCol="0">
            <a:spAutoFit/>
          </a:bodyPr>
          <a:lstStyle/>
          <a:p>
            <a:r>
              <a:rPr lang="en-US" dirty="0"/>
              <a:t>I</a:t>
            </a:r>
          </a:p>
        </p:txBody>
      </p:sp>
      <p:sp>
        <p:nvSpPr>
          <p:cNvPr id="34" name="TextBox 33">
            <a:extLst>
              <a:ext uri="{FF2B5EF4-FFF2-40B4-BE49-F238E27FC236}">
                <a16:creationId xmlns:a16="http://schemas.microsoft.com/office/drawing/2014/main" id="{3B44AA75-0C01-0142-9C57-AC2E8E337801}"/>
              </a:ext>
            </a:extLst>
          </p:cNvPr>
          <p:cNvSpPr txBox="1"/>
          <p:nvPr/>
        </p:nvSpPr>
        <p:spPr>
          <a:xfrm>
            <a:off x="5994914" y="5295798"/>
            <a:ext cx="258404" cy="369332"/>
          </a:xfrm>
          <a:prstGeom prst="rect">
            <a:avLst/>
          </a:prstGeom>
          <a:noFill/>
        </p:spPr>
        <p:txBody>
          <a:bodyPr wrap="none" rtlCol="0">
            <a:spAutoFit/>
          </a:bodyPr>
          <a:lstStyle/>
          <a:p>
            <a:r>
              <a:rPr lang="en-US" dirty="0"/>
              <a:t>J</a:t>
            </a:r>
          </a:p>
        </p:txBody>
      </p:sp>
      <p:sp>
        <p:nvSpPr>
          <p:cNvPr id="35" name="TextBox 34">
            <a:extLst>
              <a:ext uri="{FF2B5EF4-FFF2-40B4-BE49-F238E27FC236}">
                <a16:creationId xmlns:a16="http://schemas.microsoft.com/office/drawing/2014/main" id="{D89CA3D4-9013-BA48-B70E-324975C4B627}"/>
              </a:ext>
            </a:extLst>
          </p:cNvPr>
          <p:cNvSpPr txBox="1"/>
          <p:nvPr/>
        </p:nvSpPr>
        <p:spPr>
          <a:xfrm>
            <a:off x="6002002" y="3911746"/>
            <a:ext cx="304892" cy="369332"/>
          </a:xfrm>
          <a:prstGeom prst="rect">
            <a:avLst/>
          </a:prstGeom>
          <a:noFill/>
        </p:spPr>
        <p:txBody>
          <a:bodyPr wrap="none" rtlCol="0">
            <a:spAutoFit/>
          </a:bodyPr>
          <a:lstStyle/>
          <a:p>
            <a:r>
              <a:rPr lang="en-US" dirty="0"/>
              <a:t>K</a:t>
            </a:r>
          </a:p>
        </p:txBody>
      </p:sp>
      <p:sp>
        <p:nvSpPr>
          <p:cNvPr id="36" name="TextBox 35">
            <a:extLst>
              <a:ext uri="{FF2B5EF4-FFF2-40B4-BE49-F238E27FC236}">
                <a16:creationId xmlns:a16="http://schemas.microsoft.com/office/drawing/2014/main" id="{431C1561-60EF-BC41-A40E-EE01B940B8CB}"/>
              </a:ext>
            </a:extLst>
          </p:cNvPr>
          <p:cNvSpPr txBox="1"/>
          <p:nvPr/>
        </p:nvSpPr>
        <p:spPr>
          <a:xfrm>
            <a:off x="4331356" y="1556672"/>
            <a:ext cx="282450" cy="369332"/>
          </a:xfrm>
          <a:prstGeom prst="rect">
            <a:avLst/>
          </a:prstGeom>
          <a:noFill/>
        </p:spPr>
        <p:txBody>
          <a:bodyPr wrap="none" rtlCol="0">
            <a:spAutoFit/>
          </a:bodyPr>
          <a:lstStyle/>
          <a:p>
            <a:r>
              <a:rPr lang="en-US" dirty="0"/>
              <a:t>L</a:t>
            </a:r>
          </a:p>
        </p:txBody>
      </p:sp>
      <p:sp>
        <p:nvSpPr>
          <p:cNvPr id="37" name="TextBox 36">
            <a:extLst>
              <a:ext uri="{FF2B5EF4-FFF2-40B4-BE49-F238E27FC236}">
                <a16:creationId xmlns:a16="http://schemas.microsoft.com/office/drawing/2014/main" id="{E87CC07E-D4AD-2E40-87B8-8E948127AAF6}"/>
              </a:ext>
            </a:extLst>
          </p:cNvPr>
          <p:cNvSpPr txBox="1"/>
          <p:nvPr/>
        </p:nvSpPr>
        <p:spPr>
          <a:xfrm>
            <a:off x="3781855" y="3059667"/>
            <a:ext cx="381836" cy="369332"/>
          </a:xfrm>
          <a:prstGeom prst="rect">
            <a:avLst/>
          </a:prstGeom>
          <a:noFill/>
        </p:spPr>
        <p:txBody>
          <a:bodyPr wrap="none" rtlCol="0">
            <a:spAutoFit/>
          </a:bodyPr>
          <a:lstStyle/>
          <a:p>
            <a:r>
              <a:rPr lang="en-US" dirty="0"/>
              <a:t>M</a:t>
            </a:r>
          </a:p>
        </p:txBody>
      </p:sp>
      <p:sp>
        <p:nvSpPr>
          <p:cNvPr id="38" name="TextBox 37">
            <a:extLst>
              <a:ext uri="{FF2B5EF4-FFF2-40B4-BE49-F238E27FC236}">
                <a16:creationId xmlns:a16="http://schemas.microsoft.com/office/drawing/2014/main" id="{448C6152-7B1C-B540-AFE7-14920E968474}"/>
              </a:ext>
            </a:extLst>
          </p:cNvPr>
          <p:cNvSpPr txBox="1"/>
          <p:nvPr/>
        </p:nvSpPr>
        <p:spPr>
          <a:xfrm>
            <a:off x="5441551" y="3093183"/>
            <a:ext cx="333746" cy="369332"/>
          </a:xfrm>
          <a:prstGeom prst="rect">
            <a:avLst/>
          </a:prstGeom>
          <a:noFill/>
        </p:spPr>
        <p:txBody>
          <a:bodyPr wrap="none" rtlCol="0">
            <a:spAutoFit/>
          </a:bodyPr>
          <a:lstStyle/>
          <a:p>
            <a:r>
              <a:rPr lang="en-US" dirty="0"/>
              <a:t>N</a:t>
            </a:r>
          </a:p>
        </p:txBody>
      </p:sp>
      <p:sp>
        <p:nvSpPr>
          <p:cNvPr id="39" name="TextBox 38">
            <a:extLst>
              <a:ext uri="{FF2B5EF4-FFF2-40B4-BE49-F238E27FC236}">
                <a16:creationId xmlns:a16="http://schemas.microsoft.com/office/drawing/2014/main" id="{2F39ED88-7FDC-3549-8D9A-3B959A955086}"/>
              </a:ext>
            </a:extLst>
          </p:cNvPr>
          <p:cNvSpPr txBox="1"/>
          <p:nvPr/>
        </p:nvSpPr>
        <p:spPr>
          <a:xfrm>
            <a:off x="5995876" y="1560221"/>
            <a:ext cx="336952" cy="369332"/>
          </a:xfrm>
          <a:prstGeom prst="rect">
            <a:avLst/>
          </a:prstGeom>
          <a:noFill/>
        </p:spPr>
        <p:txBody>
          <a:bodyPr wrap="none" rtlCol="0">
            <a:spAutoFit/>
          </a:bodyPr>
          <a:lstStyle/>
          <a:p>
            <a:r>
              <a:rPr lang="en-US" dirty="0"/>
              <a:t>O</a:t>
            </a:r>
          </a:p>
        </p:txBody>
      </p:sp>
      <p:grpSp>
        <p:nvGrpSpPr>
          <p:cNvPr id="50" name="Group 49">
            <a:extLst>
              <a:ext uri="{FF2B5EF4-FFF2-40B4-BE49-F238E27FC236}">
                <a16:creationId xmlns:a16="http://schemas.microsoft.com/office/drawing/2014/main" id="{B3CD6B81-A373-034B-8BAA-9BE6F9EB7418}"/>
              </a:ext>
            </a:extLst>
          </p:cNvPr>
          <p:cNvGrpSpPr/>
          <p:nvPr/>
        </p:nvGrpSpPr>
        <p:grpSpPr>
          <a:xfrm>
            <a:off x="7043708" y="1152274"/>
            <a:ext cx="1142927" cy="2308324"/>
            <a:chOff x="7043708" y="1493973"/>
            <a:chExt cx="1142927" cy="2308324"/>
          </a:xfrm>
        </p:grpSpPr>
        <p:sp>
          <p:nvSpPr>
            <p:cNvPr id="40" name="TextBox 39">
              <a:extLst>
                <a:ext uri="{FF2B5EF4-FFF2-40B4-BE49-F238E27FC236}">
                  <a16:creationId xmlns:a16="http://schemas.microsoft.com/office/drawing/2014/main" id="{07FB10CE-984C-464D-80A7-BCFB5B1B4B8E}"/>
                </a:ext>
              </a:extLst>
            </p:cNvPr>
            <p:cNvSpPr txBox="1"/>
            <p:nvPr/>
          </p:nvSpPr>
          <p:spPr>
            <a:xfrm>
              <a:off x="7043708" y="1493973"/>
              <a:ext cx="806631" cy="2308324"/>
            </a:xfrm>
            <a:prstGeom prst="rect">
              <a:avLst/>
            </a:prstGeom>
            <a:noFill/>
          </p:spPr>
          <p:txBody>
            <a:bodyPr wrap="none" rtlCol="0">
              <a:spAutoFit/>
            </a:bodyPr>
            <a:lstStyle/>
            <a:p>
              <a:r>
                <a:rPr lang="en-US" dirty="0"/>
                <a:t>Name:</a:t>
              </a:r>
            </a:p>
            <a:p>
              <a:r>
                <a:rPr lang="en-US" dirty="0"/>
                <a:t>A</a:t>
              </a:r>
            </a:p>
            <a:p>
              <a:endParaRPr lang="en-US" dirty="0"/>
            </a:p>
            <a:p>
              <a:r>
                <a:rPr lang="en-US" dirty="0"/>
                <a:t>B</a:t>
              </a:r>
            </a:p>
            <a:p>
              <a:endParaRPr lang="en-US" dirty="0"/>
            </a:p>
            <a:p>
              <a:r>
                <a:rPr lang="en-US" dirty="0"/>
                <a:t>C</a:t>
              </a:r>
            </a:p>
            <a:p>
              <a:endParaRPr lang="en-US" dirty="0"/>
            </a:p>
            <a:p>
              <a:endParaRPr lang="en-US" dirty="0"/>
            </a:p>
          </p:txBody>
        </p:sp>
        <p:pic>
          <p:nvPicPr>
            <p:cNvPr id="46" name="Picture 45" descr="Shape, square&#10;&#10;Description automatically generated">
              <a:extLst>
                <a:ext uri="{FF2B5EF4-FFF2-40B4-BE49-F238E27FC236}">
                  <a16:creationId xmlns:a16="http://schemas.microsoft.com/office/drawing/2014/main" id="{A3C669A9-59AF-644E-B22A-05411021AAF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326297" y="1780001"/>
              <a:ext cx="850900" cy="393700"/>
            </a:xfrm>
            <a:prstGeom prst="rect">
              <a:avLst/>
            </a:prstGeom>
          </p:spPr>
        </p:pic>
        <p:pic>
          <p:nvPicPr>
            <p:cNvPr id="47" name="Picture 46" descr="Shape, square&#10;&#10;Description automatically generated">
              <a:extLst>
                <a:ext uri="{FF2B5EF4-FFF2-40B4-BE49-F238E27FC236}">
                  <a16:creationId xmlns:a16="http://schemas.microsoft.com/office/drawing/2014/main" id="{75A88C7C-D672-EF47-ABA3-54F90C7EC931}"/>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326297" y="2276665"/>
              <a:ext cx="850900" cy="393700"/>
            </a:xfrm>
            <a:prstGeom prst="rect">
              <a:avLst/>
            </a:prstGeom>
          </p:spPr>
        </p:pic>
        <p:pic>
          <p:nvPicPr>
            <p:cNvPr id="48" name="Picture 47" descr="Shape, square&#10;&#10;Description automatically generated">
              <a:extLst>
                <a:ext uri="{FF2B5EF4-FFF2-40B4-BE49-F238E27FC236}">
                  <a16:creationId xmlns:a16="http://schemas.microsoft.com/office/drawing/2014/main" id="{52965D85-9364-2E4A-9043-5427F730779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335735" y="2870634"/>
              <a:ext cx="850900" cy="393700"/>
            </a:xfrm>
            <a:prstGeom prst="rect">
              <a:avLst/>
            </a:prstGeom>
          </p:spPr>
        </p:pic>
      </p:grpSp>
      <p:grpSp>
        <p:nvGrpSpPr>
          <p:cNvPr id="51" name="Group 50">
            <a:extLst>
              <a:ext uri="{FF2B5EF4-FFF2-40B4-BE49-F238E27FC236}">
                <a16:creationId xmlns:a16="http://schemas.microsoft.com/office/drawing/2014/main" id="{0B6C4DD2-60C8-E146-A407-E93815A09892}"/>
              </a:ext>
            </a:extLst>
          </p:cNvPr>
          <p:cNvGrpSpPr/>
          <p:nvPr/>
        </p:nvGrpSpPr>
        <p:grpSpPr>
          <a:xfrm>
            <a:off x="7074976" y="3774791"/>
            <a:ext cx="1142927" cy="2315304"/>
            <a:chOff x="7043708" y="1493973"/>
            <a:chExt cx="1142927" cy="2315304"/>
          </a:xfrm>
        </p:grpSpPr>
        <p:sp>
          <p:nvSpPr>
            <p:cNvPr id="52" name="TextBox 51">
              <a:extLst>
                <a:ext uri="{FF2B5EF4-FFF2-40B4-BE49-F238E27FC236}">
                  <a16:creationId xmlns:a16="http://schemas.microsoft.com/office/drawing/2014/main" id="{22FE31FE-439B-1445-AD6A-8869D6ED040E}"/>
                </a:ext>
              </a:extLst>
            </p:cNvPr>
            <p:cNvSpPr txBox="1"/>
            <p:nvPr/>
          </p:nvSpPr>
          <p:spPr>
            <a:xfrm>
              <a:off x="7043708" y="1493973"/>
              <a:ext cx="806631" cy="2308324"/>
            </a:xfrm>
            <a:prstGeom prst="rect">
              <a:avLst/>
            </a:prstGeom>
            <a:noFill/>
          </p:spPr>
          <p:txBody>
            <a:bodyPr wrap="none" rtlCol="0">
              <a:spAutoFit/>
            </a:bodyPr>
            <a:lstStyle/>
            <a:p>
              <a:r>
                <a:rPr lang="en-US" dirty="0"/>
                <a:t>Name:</a:t>
              </a:r>
            </a:p>
            <a:p>
              <a:r>
                <a:rPr lang="en-US" dirty="0"/>
                <a:t>D</a:t>
              </a:r>
            </a:p>
            <a:p>
              <a:endParaRPr lang="en-US" dirty="0"/>
            </a:p>
            <a:p>
              <a:r>
                <a:rPr lang="en-US" dirty="0"/>
                <a:t>E</a:t>
              </a:r>
            </a:p>
            <a:p>
              <a:endParaRPr lang="en-US" dirty="0"/>
            </a:p>
            <a:p>
              <a:r>
                <a:rPr lang="en-US" dirty="0"/>
                <a:t>F</a:t>
              </a:r>
            </a:p>
            <a:p>
              <a:endParaRPr lang="en-US" dirty="0"/>
            </a:p>
            <a:p>
              <a:r>
                <a:rPr lang="en-US" dirty="0"/>
                <a:t>G</a:t>
              </a:r>
            </a:p>
          </p:txBody>
        </p:sp>
        <p:pic>
          <p:nvPicPr>
            <p:cNvPr id="53" name="Picture 52" descr="Shape, square&#10;&#10;Description automatically generated">
              <a:extLst>
                <a:ext uri="{FF2B5EF4-FFF2-40B4-BE49-F238E27FC236}">
                  <a16:creationId xmlns:a16="http://schemas.microsoft.com/office/drawing/2014/main" id="{6273DC51-7C27-6F4B-8525-A925C53AE77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326297" y="1780001"/>
              <a:ext cx="850900" cy="393700"/>
            </a:xfrm>
            <a:prstGeom prst="rect">
              <a:avLst/>
            </a:prstGeom>
          </p:spPr>
        </p:pic>
        <p:pic>
          <p:nvPicPr>
            <p:cNvPr id="54" name="Picture 53" descr="Shape, square&#10;&#10;Description automatically generated">
              <a:extLst>
                <a:ext uri="{FF2B5EF4-FFF2-40B4-BE49-F238E27FC236}">
                  <a16:creationId xmlns:a16="http://schemas.microsoft.com/office/drawing/2014/main" id="{8A539ECB-46C1-2248-B294-B7C504724B5B}"/>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326297" y="2276665"/>
              <a:ext cx="850900" cy="393700"/>
            </a:xfrm>
            <a:prstGeom prst="rect">
              <a:avLst/>
            </a:prstGeom>
          </p:spPr>
        </p:pic>
        <p:pic>
          <p:nvPicPr>
            <p:cNvPr id="55" name="Picture 54" descr="Shape, square&#10;&#10;Description automatically generated">
              <a:extLst>
                <a:ext uri="{FF2B5EF4-FFF2-40B4-BE49-F238E27FC236}">
                  <a16:creationId xmlns:a16="http://schemas.microsoft.com/office/drawing/2014/main" id="{E00CC5EA-B30E-2A4B-A71A-ECC78C0620D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335735" y="2870634"/>
              <a:ext cx="850900" cy="393700"/>
            </a:xfrm>
            <a:prstGeom prst="rect">
              <a:avLst/>
            </a:prstGeom>
          </p:spPr>
        </p:pic>
        <p:pic>
          <p:nvPicPr>
            <p:cNvPr id="56" name="Picture 55" descr="Shape, square&#10;&#10;Description automatically generated">
              <a:extLst>
                <a:ext uri="{FF2B5EF4-FFF2-40B4-BE49-F238E27FC236}">
                  <a16:creationId xmlns:a16="http://schemas.microsoft.com/office/drawing/2014/main" id="{8D5BF736-8F22-5949-8795-F1FB8B6E1C7A}"/>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335735" y="3415577"/>
              <a:ext cx="850900" cy="393700"/>
            </a:xfrm>
            <a:prstGeom prst="rect">
              <a:avLst/>
            </a:prstGeom>
          </p:spPr>
        </p:pic>
      </p:grpSp>
      <p:grpSp>
        <p:nvGrpSpPr>
          <p:cNvPr id="57" name="Group 56">
            <a:extLst>
              <a:ext uri="{FF2B5EF4-FFF2-40B4-BE49-F238E27FC236}">
                <a16:creationId xmlns:a16="http://schemas.microsoft.com/office/drawing/2014/main" id="{B986737E-9971-AD4C-8CE0-6872129849A4}"/>
              </a:ext>
            </a:extLst>
          </p:cNvPr>
          <p:cNvGrpSpPr/>
          <p:nvPr/>
        </p:nvGrpSpPr>
        <p:grpSpPr>
          <a:xfrm>
            <a:off x="9196744" y="1152274"/>
            <a:ext cx="1142927" cy="2315304"/>
            <a:chOff x="7043708" y="1493973"/>
            <a:chExt cx="1142927" cy="2315304"/>
          </a:xfrm>
        </p:grpSpPr>
        <p:sp>
          <p:nvSpPr>
            <p:cNvPr id="58" name="TextBox 57">
              <a:extLst>
                <a:ext uri="{FF2B5EF4-FFF2-40B4-BE49-F238E27FC236}">
                  <a16:creationId xmlns:a16="http://schemas.microsoft.com/office/drawing/2014/main" id="{00FA3CA1-48BE-884D-93CC-4A963D7B8236}"/>
                </a:ext>
              </a:extLst>
            </p:cNvPr>
            <p:cNvSpPr txBox="1"/>
            <p:nvPr/>
          </p:nvSpPr>
          <p:spPr>
            <a:xfrm>
              <a:off x="7043708" y="1493973"/>
              <a:ext cx="806631" cy="2308324"/>
            </a:xfrm>
            <a:prstGeom prst="rect">
              <a:avLst/>
            </a:prstGeom>
            <a:noFill/>
          </p:spPr>
          <p:txBody>
            <a:bodyPr wrap="none" rtlCol="0">
              <a:spAutoFit/>
            </a:bodyPr>
            <a:lstStyle/>
            <a:p>
              <a:r>
                <a:rPr lang="en-US" dirty="0"/>
                <a:t>Name:</a:t>
              </a:r>
            </a:p>
            <a:p>
              <a:r>
                <a:rPr lang="en-US" dirty="0"/>
                <a:t>H</a:t>
              </a:r>
            </a:p>
            <a:p>
              <a:endParaRPr lang="en-US" dirty="0"/>
            </a:p>
            <a:p>
              <a:r>
                <a:rPr lang="en-US" dirty="0"/>
                <a:t>I</a:t>
              </a:r>
            </a:p>
            <a:p>
              <a:endParaRPr lang="en-US" dirty="0"/>
            </a:p>
            <a:p>
              <a:r>
                <a:rPr lang="en-US" dirty="0"/>
                <a:t>J</a:t>
              </a:r>
            </a:p>
            <a:p>
              <a:endParaRPr lang="en-US" dirty="0"/>
            </a:p>
            <a:p>
              <a:r>
                <a:rPr lang="en-US" dirty="0"/>
                <a:t>K</a:t>
              </a:r>
            </a:p>
          </p:txBody>
        </p:sp>
        <p:pic>
          <p:nvPicPr>
            <p:cNvPr id="59" name="Picture 58" descr="Shape, square&#10;&#10;Description automatically generated">
              <a:extLst>
                <a:ext uri="{FF2B5EF4-FFF2-40B4-BE49-F238E27FC236}">
                  <a16:creationId xmlns:a16="http://schemas.microsoft.com/office/drawing/2014/main" id="{AAEFBC76-67A2-6943-964C-FE2EAA57AEB1}"/>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326297" y="1780001"/>
              <a:ext cx="850900" cy="393700"/>
            </a:xfrm>
            <a:prstGeom prst="rect">
              <a:avLst/>
            </a:prstGeom>
          </p:spPr>
        </p:pic>
        <p:pic>
          <p:nvPicPr>
            <p:cNvPr id="60" name="Picture 59" descr="Shape, square&#10;&#10;Description automatically generated">
              <a:extLst>
                <a:ext uri="{FF2B5EF4-FFF2-40B4-BE49-F238E27FC236}">
                  <a16:creationId xmlns:a16="http://schemas.microsoft.com/office/drawing/2014/main" id="{342429A2-C1B5-5B42-9E3F-C6038208965D}"/>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326297" y="2276665"/>
              <a:ext cx="850900" cy="393700"/>
            </a:xfrm>
            <a:prstGeom prst="rect">
              <a:avLst/>
            </a:prstGeom>
          </p:spPr>
        </p:pic>
        <p:pic>
          <p:nvPicPr>
            <p:cNvPr id="61" name="Picture 60" descr="Shape, square&#10;&#10;Description automatically generated">
              <a:extLst>
                <a:ext uri="{FF2B5EF4-FFF2-40B4-BE49-F238E27FC236}">
                  <a16:creationId xmlns:a16="http://schemas.microsoft.com/office/drawing/2014/main" id="{6380FA28-1460-A048-B194-914C51164D2C}"/>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335735" y="2870634"/>
              <a:ext cx="850900" cy="393700"/>
            </a:xfrm>
            <a:prstGeom prst="rect">
              <a:avLst/>
            </a:prstGeom>
          </p:spPr>
        </p:pic>
        <p:pic>
          <p:nvPicPr>
            <p:cNvPr id="62" name="Picture 61" descr="Shape, square&#10;&#10;Description automatically generated">
              <a:extLst>
                <a:ext uri="{FF2B5EF4-FFF2-40B4-BE49-F238E27FC236}">
                  <a16:creationId xmlns:a16="http://schemas.microsoft.com/office/drawing/2014/main" id="{7B9F0DEA-7A82-844C-8787-6D06FE27C3C8}"/>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335735" y="3415577"/>
              <a:ext cx="850900" cy="393700"/>
            </a:xfrm>
            <a:prstGeom prst="rect">
              <a:avLst/>
            </a:prstGeom>
          </p:spPr>
        </p:pic>
      </p:grpSp>
      <p:grpSp>
        <p:nvGrpSpPr>
          <p:cNvPr id="63" name="Group 62">
            <a:extLst>
              <a:ext uri="{FF2B5EF4-FFF2-40B4-BE49-F238E27FC236}">
                <a16:creationId xmlns:a16="http://schemas.microsoft.com/office/drawing/2014/main" id="{35BB4B93-DEAA-2A4C-9814-EDE6D5A1F9B6}"/>
              </a:ext>
            </a:extLst>
          </p:cNvPr>
          <p:cNvGrpSpPr/>
          <p:nvPr/>
        </p:nvGrpSpPr>
        <p:grpSpPr>
          <a:xfrm>
            <a:off x="9228012" y="3774791"/>
            <a:ext cx="1142927" cy="2315304"/>
            <a:chOff x="7043708" y="1493973"/>
            <a:chExt cx="1142927" cy="2315304"/>
          </a:xfrm>
        </p:grpSpPr>
        <p:sp>
          <p:nvSpPr>
            <p:cNvPr id="64" name="TextBox 63">
              <a:extLst>
                <a:ext uri="{FF2B5EF4-FFF2-40B4-BE49-F238E27FC236}">
                  <a16:creationId xmlns:a16="http://schemas.microsoft.com/office/drawing/2014/main" id="{91BAA922-57BA-FA47-822F-A9A30515C624}"/>
                </a:ext>
              </a:extLst>
            </p:cNvPr>
            <p:cNvSpPr txBox="1"/>
            <p:nvPr/>
          </p:nvSpPr>
          <p:spPr>
            <a:xfrm>
              <a:off x="7043708" y="1493973"/>
              <a:ext cx="806631" cy="2308324"/>
            </a:xfrm>
            <a:prstGeom prst="rect">
              <a:avLst/>
            </a:prstGeom>
            <a:noFill/>
          </p:spPr>
          <p:txBody>
            <a:bodyPr wrap="none" rtlCol="0">
              <a:spAutoFit/>
            </a:bodyPr>
            <a:lstStyle/>
            <a:p>
              <a:r>
                <a:rPr lang="en-US" dirty="0"/>
                <a:t>Name:</a:t>
              </a:r>
            </a:p>
            <a:p>
              <a:r>
                <a:rPr lang="en-US" dirty="0"/>
                <a:t>L</a:t>
              </a:r>
            </a:p>
            <a:p>
              <a:endParaRPr lang="en-US" dirty="0"/>
            </a:p>
            <a:p>
              <a:r>
                <a:rPr lang="en-US" dirty="0"/>
                <a:t>M</a:t>
              </a:r>
            </a:p>
            <a:p>
              <a:endParaRPr lang="en-US" dirty="0"/>
            </a:p>
            <a:p>
              <a:r>
                <a:rPr lang="en-US" dirty="0"/>
                <a:t>N</a:t>
              </a:r>
            </a:p>
            <a:p>
              <a:endParaRPr lang="en-US" dirty="0"/>
            </a:p>
            <a:p>
              <a:r>
                <a:rPr lang="en-US" dirty="0"/>
                <a:t>O</a:t>
              </a:r>
            </a:p>
          </p:txBody>
        </p:sp>
        <p:pic>
          <p:nvPicPr>
            <p:cNvPr id="65" name="Picture 64" descr="Shape, square&#10;&#10;Description automatically generated">
              <a:extLst>
                <a:ext uri="{FF2B5EF4-FFF2-40B4-BE49-F238E27FC236}">
                  <a16:creationId xmlns:a16="http://schemas.microsoft.com/office/drawing/2014/main" id="{38223EED-1F52-AC45-A4BB-0555886E39D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326297" y="1780001"/>
              <a:ext cx="850900" cy="393700"/>
            </a:xfrm>
            <a:prstGeom prst="rect">
              <a:avLst/>
            </a:prstGeom>
          </p:spPr>
        </p:pic>
        <p:pic>
          <p:nvPicPr>
            <p:cNvPr id="66" name="Picture 65" descr="Shape, square&#10;&#10;Description automatically generated">
              <a:extLst>
                <a:ext uri="{FF2B5EF4-FFF2-40B4-BE49-F238E27FC236}">
                  <a16:creationId xmlns:a16="http://schemas.microsoft.com/office/drawing/2014/main" id="{3FDDB28F-A4EA-4A4A-811F-E6BBE6277A20}"/>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326297" y="2276665"/>
              <a:ext cx="850900" cy="393700"/>
            </a:xfrm>
            <a:prstGeom prst="rect">
              <a:avLst/>
            </a:prstGeom>
          </p:spPr>
        </p:pic>
        <p:pic>
          <p:nvPicPr>
            <p:cNvPr id="67" name="Picture 66" descr="Shape, square&#10;&#10;Description automatically generated">
              <a:extLst>
                <a:ext uri="{FF2B5EF4-FFF2-40B4-BE49-F238E27FC236}">
                  <a16:creationId xmlns:a16="http://schemas.microsoft.com/office/drawing/2014/main" id="{A8ADAB28-1119-244B-8780-F7662AA2664D}"/>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335735" y="2870634"/>
              <a:ext cx="850900" cy="393700"/>
            </a:xfrm>
            <a:prstGeom prst="rect">
              <a:avLst/>
            </a:prstGeom>
          </p:spPr>
        </p:pic>
        <p:pic>
          <p:nvPicPr>
            <p:cNvPr id="68" name="Picture 67" descr="Shape, square&#10;&#10;Description automatically generated">
              <a:extLst>
                <a:ext uri="{FF2B5EF4-FFF2-40B4-BE49-F238E27FC236}">
                  <a16:creationId xmlns:a16="http://schemas.microsoft.com/office/drawing/2014/main" id="{AE5B44E6-31AB-7A4E-8F6E-ED0A28A1DF92}"/>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335735" y="3415577"/>
              <a:ext cx="850900" cy="393700"/>
            </a:xfrm>
            <a:prstGeom prst="rect">
              <a:avLst/>
            </a:prstGeom>
          </p:spPr>
        </p:pic>
      </p:grpSp>
      <p:pic>
        <p:nvPicPr>
          <p:cNvPr id="69" name="Picture 68">
            <a:extLst>
              <a:ext uri="{FF2B5EF4-FFF2-40B4-BE49-F238E27FC236}">
                <a16:creationId xmlns:a16="http://schemas.microsoft.com/office/drawing/2014/main" id="{35914A65-09ED-0741-8DFB-344148699F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1092" y="6014336"/>
            <a:ext cx="852282" cy="632883"/>
          </a:xfrm>
          <a:prstGeom prst="rect">
            <a:avLst/>
          </a:prstGeom>
        </p:spPr>
      </p:pic>
    </p:spTree>
    <p:extLst>
      <p:ext uri="{BB962C8B-B14F-4D97-AF65-F5344CB8AC3E}">
        <p14:creationId xmlns:p14="http://schemas.microsoft.com/office/powerpoint/2010/main" val="72208769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351BD69-EEF5-5843-9440-7C101AE69E94}"/>
              </a:ext>
            </a:extLst>
          </p:cNvPr>
          <p:cNvSpPr/>
          <p:nvPr/>
        </p:nvSpPr>
        <p:spPr>
          <a:xfrm>
            <a:off x="107092" y="105032"/>
            <a:ext cx="11977816" cy="664793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A3751E41-B762-0E44-AE7A-73A3630A94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72135" y="210889"/>
            <a:ext cx="1021333" cy="1021333"/>
          </a:xfrm>
          <a:prstGeom prst="rect">
            <a:avLst/>
          </a:prstGeom>
        </p:spPr>
      </p:pic>
      <p:sp>
        <p:nvSpPr>
          <p:cNvPr id="10" name="TextBox 9">
            <a:extLst>
              <a:ext uri="{FF2B5EF4-FFF2-40B4-BE49-F238E27FC236}">
                <a16:creationId xmlns:a16="http://schemas.microsoft.com/office/drawing/2014/main" id="{8AA802E0-BCF7-0C4E-B06D-D787FFE831BC}"/>
              </a:ext>
            </a:extLst>
          </p:cNvPr>
          <p:cNvSpPr txBox="1"/>
          <p:nvPr/>
        </p:nvSpPr>
        <p:spPr>
          <a:xfrm>
            <a:off x="2935133" y="303404"/>
            <a:ext cx="6636369" cy="461665"/>
          </a:xfrm>
          <a:prstGeom prst="rect">
            <a:avLst/>
          </a:prstGeom>
          <a:noFill/>
        </p:spPr>
        <p:txBody>
          <a:bodyPr wrap="none" rtlCol="0">
            <a:spAutoFit/>
          </a:bodyPr>
          <a:lstStyle/>
          <a:p>
            <a:r>
              <a:rPr lang="en-US" sz="2400" dirty="0"/>
              <a:t>Name and write the coordinates for these 4 shapes.</a:t>
            </a:r>
          </a:p>
        </p:txBody>
      </p:sp>
      <p:grpSp>
        <p:nvGrpSpPr>
          <p:cNvPr id="50" name="Group 49">
            <a:extLst>
              <a:ext uri="{FF2B5EF4-FFF2-40B4-BE49-F238E27FC236}">
                <a16:creationId xmlns:a16="http://schemas.microsoft.com/office/drawing/2014/main" id="{B3CD6B81-A373-034B-8BAA-9BE6F9EB7418}"/>
              </a:ext>
            </a:extLst>
          </p:cNvPr>
          <p:cNvGrpSpPr/>
          <p:nvPr/>
        </p:nvGrpSpPr>
        <p:grpSpPr>
          <a:xfrm>
            <a:off x="5662266" y="1206640"/>
            <a:ext cx="2896562" cy="2308324"/>
            <a:chOff x="7043708" y="1493973"/>
            <a:chExt cx="2896562" cy="2308324"/>
          </a:xfrm>
        </p:grpSpPr>
        <p:sp>
          <p:nvSpPr>
            <p:cNvPr id="40" name="TextBox 39">
              <a:extLst>
                <a:ext uri="{FF2B5EF4-FFF2-40B4-BE49-F238E27FC236}">
                  <a16:creationId xmlns:a16="http://schemas.microsoft.com/office/drawing/2014/main" id="{07FB10CE-984C-464D-80A7-BCFB5B1B4B8E}"/>
                </a:ext>
              </a:extLst>
            </p:cNvPr>
            <p:cNvSpPr txBox="1"/>
            <p:nvPr/>
          </p:nvSpPr>
          <p:spPr>
            <a:xfrm>
              <a:off x="7043708" y="1493973"/>
              <a:ext cx="2896562" cy="2308324"/>
            </a:xfrm>
            <a:prstGeom prst="rect">
              <a:avLst/>
            </a:prstGeom>
            <a:noFill/>
          </p:spPr>
          <p:txBody>
            <a:bodyPr wrap="none" rtlCol="0">
              <a:spAutoFit/>
            </a:bodyPr>
            <a:lstStyle/>
            <a:p>
              <a:r>
                <a:rPr lang="en-US" dirty="0"/>
                <a:t>Name: Right Angled Triangle </a:t>
              </a:r>
            </a:p>
            <a:p>
              <a:r>
                <a:rPr lang="en-US" dirty="0"/>
                <a:t>A</a:t>
              </a:r>
            </a:p>
            <a:p>
              <a:endParaRPr lang="en-US" dirty="0"/>
            </a:p>
            <a:p>
              <a:r>
                <a:rPr lang="en-US" dirty="0"/>
                <a:t>B</a:t>
              </a:r>
            </a:p>
            <a:p>
              <a:endParaRPr lang="en-US" dirty="0"/>
            </a:p>
            <a:p>
              <a:r>
                <a:rPr lang="en-US" dirty="0"/>
                <a:t>C</a:t>
              </a:r>
            </a:p>
            <a:p>
              <a:endParaRPr lang="en-US" dirty="0"/>
            </a:p>
            <a:p>
              <a:endParaRPr lang="en-US" dirty="0"/>
            </a:p>
          </p:txBody>
        </p:sp>
        <p:pic>
          <p:nvPicPr>
            <p:cNvPr id="46" name="Picture 45" descr="Shape, square&#10;&#10;Description automatically generated">
              <a:extLst>
                <a:ext uri="{FF2B5EF4-FFF2-40B4-BE49-F238E27FC236}">
                  <a16:creationId xmlns:a16="http://schemas.microsoft.com/office/drawing/2014/main" id="{A3C669A9-59AF-644E-B22A-05411021AAF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326297" y="1780001"/>
              <a:ext cx="850900" cy="393700"/>
            </a:xfrm>
            <a:prstGeom prst="rect">
              <a:avLst/>
            </a:prstGeom>
          </p:spPr>
        </p:pic>
        <p:pic>
          <p:nvPicPr>
            <p:cNvPr id="47" name="Picture 46" descr="Shape, square&#10;&#10;Description automatically generated">
              <a:extLst>
                <a:ext uri="{FF2B5EF4-FFF2-40B4-BE49-F238E27FC236}">
                  <a16:creationId xmlns:a16="http://schemas.microsoft.com/office/drawing/2014/main" id="{75A88C7C-D672-EF47-ABA3-54F90C7EC931}"/>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326297" y="2276665"/>
              <a:ext cx="850900" cy="393700"/>
            </a:xfrm>
            <a:prstGeom prst="rect">
              <a:avLst/>
            </a:prstGeom>
          </p:spPr>
        </p:pic>
        <p:pic>
          <p:nvPicPr>
            <p:cNvPr id="48" name="Picture 47" descr="Shape, square&#10;&#10;Description automatically generated">
              <a:extLst>
                <a:ext uri="{FF2B5EF4-FFF2-40B4-BE49-F238E27FC236}">
                  <a16:creationId xmlns:a16="http://schemas.microsoft.com/office/drawing/2014/main" id="{52965D85-9364-2E4A-9043-5427F730779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335735" y="2870634"/>
              <a:ext cx="850900" cy="393700"/>
            </a:xfrm>
            <a:prstGeom prst="rect">
              <a:avLst/>
            </a:prstGeom>
          </p:spPr>
        </p:pic>
      </p:grpSp>
      <p:grpSp>
        <p:nvGrpSpPr>
          <p:cNvPr id="51" name="Group 50">
            <a:extLst>
              <a:ext uri="{FF2B5EF4-FFF2-40B4-BE49-F238E27FC236}">
                <a16:creationId xmlns:a16="http://schemas.microsoft.com/office/drawing/2014/main" id="{0B6C4DD2-60C8-E146-A407-E93815A09892}"/>
              </a:ext>
            </a:extLst>
          </p:cNvPr>
          <p:cNvGrpSpPr/>
          <p:nvPr/>
        </p:nvGrpSpPr>
        <p:grpSpPr>
          <a:xfrm>
            <a:off x="5681853" y="3793531"/>
            <a:ext cx="1512145" cy="2315304"/>
            <a:chOff x="7043708" y="1493973"/>
            <a:chExt cx="1512145" cy="2315304"/>
          </a:xfrm>
        </p:grpSpPr>
        <p:sp>
          <p:nvSpPr>
            <p:cNvPr id="52" name="TextBox 51">
              <a:extLst>
                <a:ext uri="{FF2B5EF4-FFF2-40B4-BE49-F238E27FC236}">
                  <a16:creationId xmlns:a16="http://schemas.microsoft.com/office/drawing/2014/main" id="{22FE31FE-439B-1445-AD6A-8869D6ED040E}"/>
                </a:ext>
              </a:extLst>
            </p:cNvPr>
            <p:cNvSpPr txBox="1"/>
            <p:nvPr/>
          </p:nvSpPr>
          <p:spPr>
            <a:xfrm>
              <a:off x="7043708" y="1493973"/>
              <a:ext cx="1512145" cy="2308324"/>
            </a:xfrm>
            <a:prstGeom prst="rect">
              <a:avLst/>
            </a:prstGeom>
            <a:noFill/>
          </p:spPr>
          <p:txBody>
            <a:bodyPr wrap="none" rtlCol="0">
              <a:spAutoFit/>
            </a:bodyPr>
            <a:lstStyle/>
            <a:p>
              <a:r>
                <a:rPr lang="en-US" dirty="0"/>
                <a:t>Name: Square</a:t>
              </a:r>
            </a:p>
            <a:p>
              <a:r>
                <a:rPr lang="en-US" dirty="0"/>
                <a:t>D</a:t>
              </a:r>
            </a:p>
            <a:p>
              <a:endParaRPr lang="en-US" dirty="0"/>
            </a:p>
            <a:p>
              <a:r>
                <a:rPr lang="en-US" dirty="0"/>
                <a:t>E</a:t>
              </a:r>
            </a:p>
            <a:p>
              <a:endParaRPr lang="en-US" dirty="0"/>
            </a:p>
            <a:p>
              <a:r>
                <a:rPr lang="en-US" dirty="0"/>
                <a:t>F</a:t>
              </a:r>
            </a:p>
            <a:p>
              <a:endParaRPr lang="en-US" dirty="0"/>
            </a:p>
            <a:p>
              <a:r>
                <a:rPr lang="en-US" dirty="0"/>
                <a:t>G</a:t>
              </a:r>
            </a:p>
          </p:txBody>
        </p:sp>
        <p:pic>
          <p:nvPicPr>
            <p:cNvPr id="53" name="Picture 52" descr="Shape, square&#10;&#10;Description automatically generated">
              <a:extLst>
                <a:ext uri="{FF2B5EF4-FFF2-40B4-BE49-F238E27FC236}">
                  <a16:creationId xmlns:a16="http://schemas.microsoft.com/office/drawing/2014/main" id="{6273DC51-7C27-6F4B-8525-A925C53AE77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326297" y="1780001"/>
              <a:ext cx="850900" cy="393700"/>
            </a:xfrm>
            <a:prstGeom prst="rect">
              <a:avLst/>
            </a:prstGeom>
          </p:spPr>
        </p:pic>
        <p:pic>
          <p:nvPicPr>
            <p:cNvPr id="54" name="Picture 53" descr="Shape, square&#10;&#10;Description automatically generated">
              <a:extLst>
                <a:ext uri="{FF2B5EF4-FFF2-40B4-BE49-F238E27FC236}">
                  <a16:creationId xmlns:a16="http://schemas.microsoft.com/office/drawing/2014/main" id="{8A539ECB-46C1-2248-B294-B7C504724B5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326297" y="2276665"/>
              <a:ext cx="850900" cy="393700"/>
            </a:xfrm>
            <a:prstGeom prst="rect">
              <a:avLst/>
            </a:prstGeom>
          </p:spPr>
        </p:pic>
        <p:pic>
          <p:nvPicPr>
            <p:cNvPr id="55" name="Picture 54" descr="Shape, square&#10;&#10;Description automatically generated">
              <a:extLst>
                <a:ext uri="{FF2B5EF4-FFF2-40B4-BE49-F238E27FC236}">
                  <a16:creationId xmlns:a16="http://schemas.microsoft.com/office/drawing/2014/main" id="{E00CC5EA-B30E-2A4B-A71A-ECC78C0620D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335735" y="2870634"/>
              <a:ext cx="850900" cy="393700"/>
            </a:xfrm>
            <a:prstGeom prst="rect">
              <a:avLst/>
            </a:prstGeom>
          </p:spPr>
        </p:pic>
        <p:pic>
          <p:nvPicPr>
            <p:cNvPr id="56" name="Picture 55" descr="Shape, square&#10;&#10;Description automatically generated">
              <a:extLst>
                <a:ext uri="{FF2B5EF4-FFF2-40B4-BE49-F238E27FC236}">
                  <a16:creationId xmlns:a16="http://schemas.microsoft.com/office/drawing/2014/main" id="{8D5BF736-8F22-5949-8795-F1FB8B6E1C7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335735" y="3415577"/>
              <a:ext cx="850900" cy="393700"/>
            </a:xfrm>
            <a:prstGeom prst="rect">
              <a:avLst/>
            </a:prstGeom>
          </p:spPr>
        </p:pic>
      </p:grpSp>
      <p:grpSp>
        <p:nvGrpSpPr>
          <p:cNvPr id="57" name="Group 56">
            <a:extLst>
              <a:ext uri="{FF2B5EF4-FFF2-40B4-BE49-F238E27FC236}">
                <a16:creationId xmlns:a16="http://schemas.microsoft.com/office/drawing/2014/main" id="{B986737E-9971-AD4C-8CE0-6872129849A4}"/>
              </a:ext>
            </a:extLst>
          </p:cNvPr>
          <p:cNvGrpSpPr/>
          <p:nvPr/>
        </p:nvGrpSpPr>
        <p:grpSpPr>
          <a:xfrm>
            <a:off x="8656987" y="1194777"/>
            <a:ext cx="1777603" cy="2315304"/>
            <a:chOff x="7043708" y="1493973"/>
            <a:chExt cx="1777603" cy="2315304"/>
          </a:xfrm>
        </p:grpSpPr>
        <p:sp>
          <p:nvSpPr>
            <p:cNvPr id="58" name="TextBox 57">
              <a:extLst>
                <a:ext uri="{FF2B5EF4-FFF2-40B4-BE49-F238E27FC236}">
                  <a16:creationId xmlns:a16="http://schemas.microsoft.com/office/drawing/2014/main" id="{00FA3CA1-48BE-884D-93CC-4A963D7B8236}"/>
                </a:ext>
              </a:extLst>
            </p:cNvPr>
            <p:cNvSpPr txBox="1"/>
            <p:nvPr/>
          </p:nvSpPr>
          <p:spPr>
            <a:xfrm>
              <a:off x="7043708" y="1493973"/>
              <a:ext cx="1777603" cy="2308324"/>
            </a:xfrm>
            <a:prstGeom prst="rect">
              <a:avLst/>
            </a:prstGeom>
            <a:noFill/>
          </p:spPr>
          <p:txBody>
            <a:bodyPr wrap="none" rtlCol="0">
              <a:spAutoFit/>
            </a:bodyPr>
            <a:lstStyle/>
            <a:p>
              <a:r>
                <a:rPr lang="en-US" dirty="0"/>
                <a:t>Name: Rectangle</a:t>
              </a:r>
            </a:p>
            <a:p>
              <a:r>
                <a:rPr lang="en-US" dirty="0"/>
                <a:t>H</a:t>
              </a:r>
            </a:p>
            <a:p>
              <a:endParaRPr lang="en-US" dirty="0"/>
            </a:p>
            <a:p>
              <a:r>
                <a:rPr lang="en-US" dirty="0"/>
                <a:t>I</a:t>
              </a:r>
            </a:p>
            <a:p>
              <a:endParaRPr lang="en-US" dirty="0"/>
            </a:p>
            <a:p>
              <a:r>
                <a:rPr lang="en-US" dirty="0"/>
                <a:t>J</a:t>
              </a:r>
            </a:p>
            <a:p>
              <a:endParaRPr lang="en-US" dirty="0"/>
            </a:p>
            <a:p>
              <a:r>
                <a:rPr lang="en-US" dirty="0"/>
                <a:t>K</a:t>
              </a:r>
            </a:p>
          </p:txBody>
        </p:sp>
        <p:pic>
          <p:nvPicPr>
            <p:cNvPr id="59" name="Picture 58" descr="Shape, square&#10;&#10;Description automatically generated">
              <a:extLst>
                <a:ext uri="{FF2B5EF4-FFF2-40B4-BE49-F238E27FC236}">
                  <a16:creationId xmlns:a16="http://schemas.microsoft.com/office/drawing/2014/main" id="{AAEFBC76-67A2-6943-964C-FE2EAA57AEB1}"/>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326297" y="1780001"/>
              <a:ext cx="850900" cy="393700"/>
            </a:xfrm>
            <a:prstGeom prst="rect">
              <a:avLst/>
            </a:prstGeom>
          </p:spPr>
        </p:pic>
        <p:pic>
          <p:nvPicPr>
            <p:cNvPr id="60" name="Picture 59" descr="Shape, square&#10;&#10;Description automatically generated">
              <a:extLst>
                <a:ext uri="{FF2B5EF4-FFF2-40B4-BE49-F238E27FC236}">
                  <a16:creationId xmlns:a16="http://schemas.microsoft.com/office/drawing/2014/main" id="{342429A2-C1B5-5B42-9E3F-C6038208965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326297" y="2276665"/>
              <a:ext cx="850900" cy="393700"/>
            </a:xfrm>
            <a:prstGeom prst="rect">
              <a:avLst/>
            </a:prstGeom>
          </p:spPr>
        </p:pic>
        <p:pic>
          <p:nvPicPr>
            <p:cNvPr id="61" name="Picture 60" descr="Shape, square&#10;&#10;Description automatically generated">
              <a:extLst>
                <a:ext uri="{FF2B5EF4-FFF2-40B4-BE49-F238E27FC236}">
                  <a16:creationId xmlns:a16="http://schemas.microsoft.com/office/drawing/2014/main" id="{6380FA28-1460-A048-B194-914C51164D2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335735" y="2870634"/>
              <a:ext cx="850900" cy="393700"/>
            </a:xfrm>
            <a:prstGeom prst="rect">
              <a:avLst/>
            </a:prstGeom>
          </p:spPr>
        </p:pic>
        <p:pic>
          <p:nvPicPr>
            <p:cNvPr id="62" name="Picture 61" descr="Shape, square&#10;&#10;Description automatically generated">
              <a:extLst>
                <a:ext uri="{FF2B5EF4-FFF2-40B4-BE49-F238E27FC236}">
                  <a16:creationId xmlns:a16="http://schemas.microsoft.com/office/drawing/2014/main" id="{7B9F0DEA-7A82-844C-8787-6D06FE27C3C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335735" y="3415577"/>
              <a:ext cx="850900" cy="393700"/>
            </a:xfrm>
            <a:prstGeom prst="rect">
              <a:avLst/>
            </a:prstGeom>
          </p:spPr>
        </p:pic>
      </p:grpSp>
      <p:grpSp>
        <p:nvGrpSpPr>
          <p:cNvPr id="63" name="Group 62">
            <a:extLst>
              <a:ext uri="{FF2B5EF4-FFF2-40B4-BE49-F238E27FC236}">
                <a16:creationId xmlns:a16="http://schemas.microsoft.com/office/drawing/2014/main" id="{35BB4B93-DEAA-2A4C-9814-EDE6D5A1F9B6}"/>
              </a:ext>
            </a:extLst>
          </p:cNvPr>
          <p:cNvGrpSpPr/>
          <p:nvPr/>
        </p:nvGrpSpPr>
        <p:grpSpPr>
          <a:xfrm>
            <a:off x="8675937" y="3784792"/>
            <a:ext cx="2198038" cy="2315304"/>
            <a:chOff x="7043708" y="1493973"/>
            <a:chExt cx="2198038" cy="2315304"/>
          </a:xfrm>
        </p:grpSpPr>
        <p:sp>
          <p:nvSpPr>
            <p:cNvPr id="64" name="TextBox 63">
              <a:extLst>
                <a:ext uri="{FF2B5EF4-FFF2-40B4-BE49-F238E27FC236}">
                  <a16:creationId xmlns:a16="http://schemas.microsoft.com/office/drawing/2014/main" id="{91BAA922-57BA-FA47-822F-A9A30515C624}"/>
                </a:ext>
              </a:extLst>
            </p:cNvPr>
            <p:cNvSpPr txBox="1"/>
            <p:nvPr/>
          </p:nvSpPr>
          <p:spPr>
            <a:xfrm>
              <a:off x="7043708" y="1493973"/>
              <a:ext cx="2198038" cy="2308324"/>
            </a:xfrm>
            <a:prstGeom prst="rect">
              <a:avLst/>
            </a:prstGeom>
            <a:noFill/>
          </p:spPr>
          <p:txBody>
            <a:bodyPr wrap="none" rtlCol="0">
              <a:spAutoFit/>
            </a:bodyPr>
            <a:lstStyle/>
            <a:p>
              <a:r>
                <a:rPr lang="en-US" dirty="0"/>
                <a:t>Name: Parallelogram</a:t>
              </a:r>
            </a:p>
            <a:p>
              <a:r>
                <a:rPr lang="en-US" dirty="0"/>
                <a:t>L</a:t>
              </a:r>
            </a:p>
            <a:p>
              <a:endParaRPr lang="en-US" dirty="0"/>
            </a:p>
            <a:p>
              <a:r>
                <a:rPr lang="en-US" dirty="0"/>
                <a:t>M</a:t>
              </a:r>
            </a:p>
            <a:p>
              <a:endParaRPr lang="en-US" dirty="0"/>
            </a:p>
            <a:p>
              <a:r>
                <a:rPr lang="en-US" dirty="0"/>
                <a:t>N</a:t>
              </a:r>
            </a:p>
            <a:p>
              <a:endParaRPr lang="en-US" dirty="0"/>
            </a:p>
            <a:p>
              <a:r>
                <a:rPr lang="en-US" dirty="0"/>
                <a:t>O</a:t>
              </a:r>
            </a:p>
          </p:txBody>
        </p:sp>
        <p:pic>
          <p:nvPicPr>
            <p:cNvPr id="65" name="Picture 64" descr="Shape, square&#10;&#10;Description automatically generated">
              <a:extLst>
                <a:ext uri="{FF2B5EF4-FFF2-40B4-BE49-F238E27FC236}">
                  <a16:creationId xmlns:a16="http://schemas.microsoft.com/office/drawing/2014/main" id="{38223EED-1F52-AC45-A4BB-0555886E39D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326297" y="1780001"/>
              <a:ext cx="850900" cy="393700"/>
            </a:xfrm>
            <a:prstGeom prst="rect">
              <a:avLst/>
            </a:prstGeom>
          </p:spPr>
        </p:pic>
        <p:pic>
          <p:nvPicPr>
            <p:cNvPr id="66" name="Picture 65" descr="Shape, square&#10;&#10;Description automatically generated">
              <a:extLst>
                <a:ext uri="{FF2B5EF4-FFF2-40B4-BE49-F238E27FC236}">
                  <a16:creationId xmlns:a16="http://schemas.microsoft.com/office/drawing/2014/main" id="{3FDDB28F-A4EA-4A4A-811F-E6BBE6277A20}"/>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326297" y="2276665"/>
              <a:ext cx="850900" cy="393700"/>
            </a:xfrm>
            <a:prstGeom prst="rect">
              <a:avLst/>
            </a:prstGeom>
          </p:spPr>
        </p:pic>
        <p:pic>
          <p:nvPicPr>
            <p:cNvPr id="67" name="Picture 66" descr="Shape, square&#10;&#10;Description automatically generated">
              <a:extLst>
                <a:ext uri="{FF2B5EF4-FFF2-40B4-BE49-F238E27FC236}">
                  <a16:creationId xmlns:a16="http://schemas.microsoft.com/office/drawing/2014/main" id="{A8ADAB28-1119-244B-8780-F7662AA2664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335735" y="2870634"/>
              <a:ext cx="850900" cy="393700"/>
            </a:xfrm>
            <a:prstGeom prst="rect">
              <a:avLst/>
            </a:prstGeom>
          </p:spPr>
        </p:pic>
        <p:pic>
          <p:nvPicPr>
            <p:cNvPr id="68" name="Picture 67" descr="Shape, square&#10;&#10;Description automatically generated">
              <a:extLst>
                <a:ext uri="{FF2B5EF4-FFF2-40B4-BE49-F238E27FC236}">
                  <a16:creationId xmlns:a16="http://schemas.microsoft.com/office/drawing/2014/main" id="{AE5B44E6-31AB-7A4E-8F6E-ED0A28A1DF9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335735" y="3415577"/>
              <a:ext cx="850900" cy="393700"/>
            </a:xfrm>
            <a:prstGeom prst="rect">
              <a:avLst/>
            </a:prstGeom>
          </p:spPr>
        </p:pic>
      </p:grpSp>
      <p:pic>
        <p:nvPicPr>
          <p:cNvPr id="6" name="Picture 5">
            <a:extLst>
              <a:ext uri="{FF2B5EF4-FFF2-40B4-BE49-F238E27FC236}">
                <a16:creationId xmlns:a16="http://schemas.microsoft.com/office/drawing/2014/main" id="{B6888D54-DBEB-BD4B-B5A0-62C7519D3343}"/>
              </a:ext>
            </a:extLst>
          </p:cNvPr>
          <p:cNvPicPr>
            <a:picLocks noChangeAspect="1"/>
          </p:cNvPicPr>
          <p:nvPr/>
        </p:nvPicPr>
        <p:blipFill>
          <a:blip r:embed="rId4"/>
          <a:stretch>
            <a:fillRect/>
          </a:stretch>
        </p:blipFill>
        <p:spPr>
          <a:xfrm>
            <a:off x="421099" y="1120391"/>
            <a:ext cx="5064379" cy="4617216"/>
          </a:xfrm>
          <a:prstGeom prst="rect">
            <a:avLst/>
          </a:prstGeom>
        </p:spPr>
      </p:pic>
      <p:sp>
        <p:nvSpPr>
          <p:cNvPr id="15" name="TextBox 14">
            <a:extLst>
              <a:ext uri="{FF2B5EF4-FFF2-40B4-BE49-F238E27FC236}">
                <a16:creationId xmlns:a16="http://schemas.microsoft.com/office/drawing/2014/main" id="{8E9024BA-7227-6B41-8E18-A938EB289D83}"/>
              </a:ext>
            </a:extLst>
          </p:cNvPr>
          <p:cNvSpPr txBox="1"/>
          <p:nvPr/>
        </p:nvSpPr>
        <p:spPr>
          <a:xfrm>
            <a:off x="6019888" y="1531269"/>
            <a:ext cx="700833" cy="369332"/>
          </a:xfrm>
          <a:prstGeom prst="rect">
            <a:avLst/>
          </a:prstGeom>
          <a:noFill/>
        </p:spPr>
        <p:txBody>
          <a:bodyPr wrap="none" rtlCol="0">
            <a:spAutoFit/>
          </a:bodyPr>
          <a:lstStyle/>
          <a:p>
            <a:r>
              <a:rPr lang="en-US" dirty="0"/>
              <a:t>-5    4</a:t>
            </a:r>
          </a:p>
        </p:txBody>
      </p:sp>
      <p:sp>
        <p:nvSpPr>
          <p:cNvPr id="70" name="TextBox 69">
            <a:extLst>
              <a:ext uri="{FF2B5EF4-FFF2-40B4-BE49-F238E27FC236}">
                <a16:creationId xmlns:a16="http://schemas.microsoft.com/office/drawing/2014/main" id="{29A2D277-8C91-CD49-9C4C-A02F7024D94C}"/>
              </a:ext>
            </a:extLst>
          </p:cNvPr>
          <p:cNvSpPr txBox="1"/>
          <p:nvPr/>
        </p:nvSpPr>
        <p:spPr>
          <a:xfrm>
            <a:off x="6013296" y="2013700"/>
            <a:ext cx="700833" cy="369332"/>
          </a:xfrm>
          <a:prstGeom prst="rect">
            <a:avLst/>
          </a:prstGeom>
          <a:noFill/>
        </p:spPr>
        <p:txBody>
          <a:bodyPr wrap="none" rtlCol="0">
            <a:spAutoFit/>
          </a:bodyPr>
          <a:lstStyle/>
          <a:p>
            <a:r>
              <a:rPr lang="en-US" dirty="0"/>
              <a:t>-5    1</a:t>
            </a:r>
          </a:p>
        </p:txBody>
      </p:sp>
      <p:sp>
        <p:nvSpPr>
          <p:cNvPr id="71" name="TextBox 70">
            <a:extLst>
              <a:ext uri="{FF2B5EF4-FFF2-40B4-BE49-F238E27FC236}">
                <a16:creationId xmlns:a16="http://schemas.microsoft.com/office/drawing/2014/main" id="{255B4A36-E2BE-9D4D-968F-597CCA24FDCE}"/>
              </a:ext>
            </a:extLst>
          </p:cNvPr>
          <p:cNvSpPr txBox="1"/>
          <p:nvPr/>
        </p:nvSpPr>
        <p:spPr>
          <a:xfrm>
            <a:off x="6019888" y="2597534"/>
            <a:ext cx="700833" cy="369332"/>
          </a:xfrm>
          <a:prstGeom prst="rect">
            <a:avLst/>
          </a:prstGeom>
          <a:noFill/>
        </p:spPr>
        <p:txBody>
          <a:bodyPr wrap="none" rtlCol="0">
            <a:spAutoFit/>
          </a:bodyPr>
          <a:lstStyle/>
          <a:p>
            <a:r>
              <a:rPr lang="en-US" dirty="0"/>
              <a:t>-1    1</a:t>
            </a:r>
          </a:p>
        </p:txBody>
      </p:sp>
      <p:sp>
        <p:nvSpPr>
          <p:cNvPr id="72" name="TextBox 71">
            <a:extLst>
              <a:ext uri="{FF2B5EF4-FFF2-40B4-BE49-F238E27FC236}">
                <a16:creationId xmlns:a16="http://schemas.microsoft.com/office/drawing/2014/main" id="{0E9FDB02-B98C-7F49-B856-D1651932C6BB}"/>
              </a:ext>
            </a:extLst>
          </p:cNvPr>
          <p:cNvSpPr txBox="1"/>
          <p:nvPr/>
        </p:nvSpPr>
        <p:spPr>
          <a:xfrm>
            <a:off x="6041985" y="4128295"/>
            <a:ext cx="763207" cy="369332"/>
          </a:xfrm>
          <a:prstGeom prst="rect">
            <a:avLst/>
          </a:prstGeom>
          <a:noFill/>
        </p:spPr>
        <p:txBody>
          <a:bodyPr wrap="square" rtlCol="0">
            <a:spAutoFit/>
          </a:bodyPr>
          <a:lstStyle/>
          <a:p>
            <a:r>
              <a:rPr lang="en-US" dirty="0"/>
              <a:t>-4   -2</a:t>
            </a:r>
          </a:p>
        </p:txBody>
      </p:sp>
      <p:sp>
        <p:nvSpPr>
          <p:cNvPr id="73" name="TextBox 72">
            <a:extLst>
              <a:ext uri="{FF2B5EF4-FFF2-40B4-BE49-F238E27FC236}">
                <a16:creationId xmlns:a16="http://schemas.microsoft.com/office/drawing/2014/main" id="{D924B7B8-9D14-194E-90D0-07B3D165130B}"/>
              </a:ext>
            </a:extLst>
          </p:cNvPr>
          <p:cNvSpPr txBox="1"/>
          <p:nvPr/>
        </p:nvSpPr>
        <p:spPr>
          <a:xfrm>
            <a:off x="6033827" y="4610659"/>
            <a:ext cx="718466" cy="369332"/>
          </a:xfrm>
          <a:prstGeom prst="rect">
            <a:avLst/>
          </a:prstGeom>
          <a:noFill/>
        </p:spPr>
        <p:txBody>
          <a:bodyPr wrap="none" rtlCol="0">
            <a:spAutoFit/>
          </a:bodyPr>
          <a:lstStyle/>
          <a:p>
            <a:r>
              <a:rPr lang="en-US" dirty="0"/>
              <a:t>-4   -4</a:t>
            </a:r>
          </a:p>
        </p:txBody>
      </p:sp>
      <p:sp>
        <p:nvSpPr>
          <p:cNvPr id="74" name="TextBox 73">
            <a:extLst>
              <a:ext uri="{FF2B5EF4-FFF2-40B4-BE49-F238E27FC236}">
                <a16:creationId xmlns:a16="http://schemas.microsoft.com/office/drawing/2014/main" id="{F560142F-3F8F-2644-AA2F-9E304A06FFA5}"/>
              </a:ext>
            </a:extLst>
          </p:cNvPr>
          <p:cNvSpPr txBox="1"/>
          <p:nvPr/>
        </p:nvSpPr>
        <p:spPr>
          <a:xfrm>
            <a:off x="6041986" y="5194560"/>
            <a:ext cx="718466" cy="369332"/>
          </a:xfrm>
          <a:prstGeom prst="rect">
            <a:avLst/>
          </a:prstGeom>
          <a:noFill/>
        </p:spPr>
        <p:txBody>
          <a:bodyPr wrap="none" rtlCol="0">
            <a:spAutoFit/>
          </a:bodyPr>
          <a:lstStyle/>
          <a:p>
            <a:r>
              <a:rPr lang="en-US" dirty="0"/>
              <a:t>-2   -4</a:t>
            </a:r>
          </a:p>
        </p:txBody>
      </p:sp>
      <p:sp>
        <p:nvSpPr>
          <p:cNvPr id="75" name="TextBox 74">
            <a:extLst>
              <a:ext uri="{FF2B5EF4-FFF2-40B4-BE49-F238E27FC236}">
                <a16:creationId xmlns:a16="http://schemas.microsoft.com/office/drawing/2014/main" id="{9D9B270A-8C02-F04C-9C6D-9377B6E40B29}"/>
              </a:ext>
            </a:extLst>
          </p:cNvPr>
          <p:cNvSpPr txBox="1"/>
          <p:nvPr/>
        </p:nvSpPr>
        <p:spPr>
          <a:xfrm>
            <a:off x="6064355" y="5736013"/>
            <a:ext cx="718466" cy="369332"/>
          </a:xfrm>
          <a:prstGeom prst="rect">
            <a:avLst/>
          </a:prstGeom>
          <a:noFill/>
        </p:spPr>
        <p:txBody>
          <a:bodyPr wrap="none" rtlCol="0">
            <a:spAutoFit/>
          </a:bodyPr>
          <a:lstStyle/>
          <a:p>
            <a:r>
              <a:rPr lang="en-US" dirty="0"/>
              <a:t>-2   -2</a:t>
            </a:r>
          </a:p>
        </p:txBody>
      </p:sp>
      <p:sp>
        <p:nvSpPr>
          <p:cNvPr id="76" name="TextBox 75">
            <a:extLst>
              <a:ext uri="{FF2B5EF4-FFF2-40B4-BE49-F238E27FC236}">
                <a16:creationId xmlns:a16="http://schemas.microsoft.com/office/drawing/2014/main" id="{79F13792-8B85-1045-BF40-FB8B00290390}"/>
              </a:ext>
            </a:extLst>
          </p:cNvPr>
          <p:cNvSpPr txBox="1"/>
          <p:nvPr/>
        </p:nvSpPr>
        <p:spPr>
          <a:xfrm>
            <a:off x="9002506" y="1536032"/>
            <a:ext cx="763207" cy="369332"/>
          </a:xfrm>
          <a:prstGeom prst="rect">
            <a:avLst/>
          </a:prstGeom>
          <a:noFill/>
        </p:spPr>
        <p:txBody>
          <a:bodyPr wrap="square" rtlCol="0">
            <a:spAutoFit/>
          </a:bodyPr>
          <a:lstStyle/>
          <a:p>
            <a:r>
              <a:rPr lang="en-US" dirty="0"/>
              <a:t> 3    -1</a:t>
            </a:r>
          </a:p>
        </p:txBody>
      </p:sp>
      <p:sp>
        <p:nvSpPr>
          <p:cNvPr id="77" name="TextBox 76">
            <a:extLst>
              <a:ext uri="{FF2B5EF4-FFF2-40B4-BE49-F238E27FC236}">
                <a16:creationId xmlns:a16="http://schemas.microsoft.com/office/drawing/2014/main" id="{3A5F4E2A-B35A-534B-B393-4AF32C4B0337}"/>
              </a:ext>
            </a:extLst>
          </p:cNvPr>
          <p:cNvSpPr txBox="1"/>
          <p:nvPr/>
        </p:nvSpPr>
        <p:spPr>
          <a:xfrm>
            <a:off x="8994348" y="2018396"/>
            <a:ext cx="753732" cy="369332"/>
          </a:xfrm>
          <a:prstGeom prst="rect">
            <a:avLst/>
          </a:prstGeom>
          <a:noFill/>
        </p:spPr>
        <p:txBody>
          <a:bodyPr wrap="none" rtlCol="0">
            <a:spAutoFit/>
          </a:bodyPr>
          <a:lstStyle/>
          <a:p>
            <a:r>
              <a:rPr lang="en-US" dirty="0"/>
              <a:t> 3    -4</a:t>
            </a:r>
          </a:p>
        </p:txBody>
      </p:sp>
      <p:sp>
        <p:nvSpPr>
          <p:cNvPr id="78" name="TextBox 77">
            <a:extLst>
              <a:ext uri="{FF2B5EF4-FFF2-40B4-BE49-F238E27FC236}">
                <a16:creationId xmlns:a16="http://schemas.microsoft.com/office/drawing/2014/main" id="{34CFA87D-2D9C-4D4A-AF33-B0F8B774CF9E}"/>
              </a:ext>
            </a:extLst>
          </p:cNvPr>
          <p:cNvSpPr txBox="1"/>
          <p:nvPr/>
        </p:nvSpPr>
        <p:spPr>
          <a:xfrm>
            <a:off x="9002507" y="2602297"/>
            <a:ext cx="753732" cy="369332"/>
          </a:xfrm>
          <a:prstGeom prst="rect">
            <a:avLst/>
          </a:prstGeom>
          <a:noFill/>
        </p:spPr>
        <p:txBody>
          <a:bodyPr wrap="none" rtlCol="0">
            <a:spAutoFit/>
          </a:bodyPr>
          <a:lstStyle/>
          <a:p>
            <a:r>
              <a:rPr lang="en-US" dirty="0"/>
              <a:t> 5    -4</a:t>
            </a:r>
          </a:p>
        </p:txBody>
      </p:sp>
      <p:sp>
        <p:nvSpPr>
          <p:cNvPr id="79" name="TextBox 78">
            <a:extLst>
              <a:ext uri="{FF2B5EF4-FFF2-40B4-BE49-F238E27FC236}">
                <a16:creationId xmlns:a16="http://schemas.microsoft.com/office/drawing/2014/main" id="{97778674-925E-594D-999E-637DD802DB8E}"/>
              </a:ext>
            </a:extLst>
          </p:cNvPr>
          <p:cNvSpPr txBox="1"/>
          <p:nvPr/>
        </p:nvSpPr>
        <p:spPr>
          <a:xfrm>
            <a:off x="9024876" y="3143750"/>
            <a:ext cx="753732" cy="369332"/>
          </a:xfrm>
          <a:prstGeom prst="rect">
            <a:avLst/>
          </a:prstGeom>
          <a:noFill/>
        </p:spPr>
        <p:txBody>
          <a:bodyPr wrap="none" rtlCol="0">
            <a:spAutoFit/>
          </a:bodyPr>
          <a:lstStyle/>
          <a:p>
            <a:r>
              <a:rPr lang="en-US" dirty="0"/>
              <a:t> 5    -1</a:t>
            </a:r>
          </a:p>
        </p:txBody>
      </p:sp>
      <p:sp>
        <p:nvSpPr>
          <p:cNvPr id="80" name="TextBox 79">
            <a:extLst>
              <a:ext uri="{FF2B5EF4-FFF2-40B4-BE49-F238E27FC236}">
                <a16:creationId xmlns:a16="http://schemas.microsoft.com/office/drawing/2014/main" id="{75C7A4CF-CD11-4C4E-A00C-23F42C054E54}"/>
              </a:ext>
            </a:extLst>
          </p:cNvPr>
          <p:cNvSpPr txBox="1"/>
          <p:nvPr/>
        </p:nvSpPr>
        <p:spPr>
          <a:xfrm>
            <a:off x="9005722" y="4119062"/>
            <a:ext cx="763207" cy="369332"/>
          </a:xfrm>
          <a:prstGeom prst="rect">
            <a:avLst/>
          </a:prstGeom>
          <a:noFill/>
        </p:spPr>
        <p:txBody>
          <a:bodyPr wrap="square" rtlCol="0">
            <a:spAutoFit/>
          </a:bodyPr>
          <a:lstStyle/>
          <a:p>
            <a:r>
              <a:rPr lang="en-US" dirty="0"/>
              <a:t> 2     4</a:t>
            </a:r>
          </a:p>
        </p:txBody>
      </p:sp>
      <p:sp>
        <p:nvSpPr>
          <p:cNvPr id="81" name="TextBox 80">
            <a:extLst>
              <a:ext uri="{FF2B5EF4-FFF2-40B4-BE49-F238E27FC236}">
                <a16:creationId xmlns:a16="http://schemas.microsoft.com/office/drawing/2014/main" id="{7BC22A66-1DB2-D14E-A1E2-6FFD2009AE7F}"/>
              </a:ext>
            </a:extLst>
          </p:cNvPr>
          <p:cNvSpPr txBox="1"/>
          <p:nvPr/>
        </p:nvSpPr>
        <p:spPr>
          <a:xfrm>
            <a:off x="8997564" y="4601426"/>
            <a:ext cx="736099" cy="369332"/>
          </a:xfrm>
          <a:prstGeom prst="rect">
            <a:avLst/>
          </a:prstGeom>
          <a:noFill/>
        </p:spPr>
        <p:txBody>
          <a:bodyPr wrap="none" rtlCol="0">
            <a:spAutoFit/>
          </a:bodyPr>
          <a:lstStyle/>
          <a:p>
            <a:r>
              <a:rPr lang="en-US" dirty="0"/>
              <a:t> 1     1</a:t>
            </a:r>
          </a:p>
        </p:txBody>
      </p:sp>
      <p:sp>
        <p:nvSpPr>
          <p:cNvPr id="82" name="TextBox 81">
            <a:extLst>
              <a:ext uri="{FF2B5EF4-FFF2-40B4-BE49-F238E27FC236}">
                <a16:creationId xmlns:a16="http://schemas.microsoft.com/office/drawing/2014/main" id="{B6C8E60E-4842-1649-A701-6139E4B35F53}"/>
              </a:ext>
            </a:extLst>
          </p:cNvPr>
          <p:cNvSpPr txBox="1"/>
          <p:nvPr/>
        </p:nvSpPr>
        <p:spPr>
          <a:xfrm>
            <a:off x="9005723" y="5185327"/>
            <a:ext cx="736099" cy="369332"/>
          </a:xfrm>
          <a:prstGeom prst="rect">
            <a:avLst/>
          </a:prstGeom>
          <a:noFill/>
        </p:spPr>
        <p:txBody>
          <a:bodyPr wrap="none" rtlCol="0">
            <a:spAutoFit/>
          </a:bodyPr>
          <a:lstStyle/>
          <a:p>
            <a:r>
              <a:rPr lang="en-US" dirty="0"/>
              <a:t> 4     1</a:t>
            </a:r>
          </a:p>
        </p:txBody>
      </p:sp>
      <p:sp>
        <p:nvSpPr>
          <p:cNvPr id="83" name="TextBox 82">
            <a:extLst>
              <a:ext uri="{FF2B5EF4-FFF2-40B4-BE49-F238E27FC236}">
                <a16:creationId xmlns:a16="http://schemas.microsoft.com/office/drawing/2014/main" id="{21CF89B6-B703-204E-91F4-6E820320AFB2}"/>
              </a:ext>
            </a:extLst>
          </p:cNvPr>
          <p:cNvSpPr txBox="1"/>
          <p:nvPr/>
        </p:nvSpPr>
        <p:spPr>
          <a:xfrm>
            <a:off x="9028092" y="5726780"/>
            <a:ext cx="736099" cy="369332"/>
          </a:xfrm>
          <a:prstGeom prst="rect">
            <a:avLst/>
          </a:prstGeom>
          <a:noFill/>
        </p:spPr>
        <p:txBody>
          <a:bodyPr wrap="none" rtlCol="0">
            <a:spAutoFit/>
          </a:bodyPr>
          <a:lstStyle/>
          <a:p>
            <a:r>
              <a:rPr lang="en-US" dirty="0"/>
              <a:t> 5     4</a:t>
            </a:r>
          </a:p>
        </p:txBody>
      </p:sp>
      <p:pic>
        <p:nvPicPr>
          <p:cNvPr id="44" name="Picture 43">
            <a:extLst>
              <a:ext uri="{FF2B5EF4-FFF2-40B4-BE49-F238E27FC236}">
                <a16:creationId xmlns:a16="http://schemas.microsoft.com/office/drawing/2014/main" id="{1034B2CD-5210-F44B-B00B-6914582BDF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1092" y="6014336"/>
            <a:ext cx="852282" cy="632883"/>
          </a:xfrm>
          <a:prstGeom prst="rect">
            <a:avLst/>
          </a:prstGeom>
        </p:spPr>
      </p:pic>
    </p:spTree>
    <p:extLst>
      <p:ext uri="{BB962C8B-B14F-4D97-AF65-F5344CB8AC3E}">
        <p14:creationId xmlns:p14="http://schemas.microsoft.com/office/powerpoint/2010/main" val="281377937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D5FDF7-C5D4-674E-A0C4-1A32772C8DD4}"/>
              </a:ext>
            </a:extLst>
          </p:cNvPr>
          <p:cNvSpPr/>
          <p:nvPr/>
        </p:nvSpPr>
        <p:spPr>
          <a:xfrm>
            <a:off x="107092" y="105032"/>
            <a:ext cx="11977816" cy="664793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101F7A6A-8F69-ED43-85C2-87086DD7E6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72135" y="210889"/>
            <a:ext cx="1021333" cy="1021333"/>
          </a:xfrm>
          <a:prstGeom prst="rect">
            <a:avLst/>
          </a:prstGeom>
        </p:spPr>
      </p:pic>
      <p:sp>
        <p:nvSpPr>
          <p:cNvPr id="8" name="Right Triangle 7">
            <a:extLst>
              <a:ext uri="{FF2B5EF4-FFF2-40B4-BE49-F238E27FC236}">
                <a16:creationId xmlns:a16="http://schemas.microsoft.com/office/drawing/2014/main" id="{91BE326B-CD2C-4B44-A6EC-DBD0ACEFB403}"/>
              </a:ext>
            </a:extLst>
          </p:cNvPr>
          <p:cNvSpPr/>
          <p:nvPr/>
        </p:nvSpPr>
        <p:spPr>
          <a:xfrm rot="5400000" flipH="1">
            <a:off x="2418737" y="2708839"/>
            <a:ext cx="1061884" cy="2109019"/>
          </a:xfrm>
          <a:prstGeom prst="rtTriangle">
            <a:avLst/>
          </a:prstGeom>
          <a:solidFill>
            <a:srgbClr val="4472C4">
              <a:alpha val="4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Triangle 8">
            <a:extLst>
              <a:ext uri="{FF2B5EF4-FFF2-40B4-BE49-F238E27FC236}">
                <a16:creationId xmlns:a16="http://schemas.microsoft.com/office/drawing/2014/main" id="{F761803A-7864-3843-8D2B-3944264B7779}"/>
              </a:ext>
            </a:extLst>
          </p:cNvPr>
          <p:cNvSpPr/>
          <p:nvPr/>
        </p:nvSpPr>
        <p:spPr>
          <a:xfrm flipH="1">
            <a:off x="3988210" y="2177895"/>
            <a:ext cx="1061884" cy="2109019"/>
          </a:xfrm>
          <a:prstGeom prst="rtTriangle">
            <a:avLst/>
          </a:prstGeom>
          <a:solidFill>
            <a:srgbClr val="4472C4">
              <a:alpha val="4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6A45A75A-5BA4-F348-878E-695EFBFA7FBB}"/>
              </a:ext>
            </a:extLst>
          </p:cNvPr>
          <p:cNvCxnSpPr/>
          <p:nvPr/>
        </p:nvCxnSpPr>
        <p:spPr>
          <a:xfrm>
            <a:off x="2371725" y="1716513"/>
            <a:ext cx="0" cy="3539803"/>
          </a:xfrm>
          <a:prstGeom prst="line">
            <a:avLst/>
          </a:prstGeom>
          <a:ln w="28575"/>
        </p:spPr>
        <p:style>
          <a:lnRef idx="1">
            <a:schemeClr val="dk1"/>
          </a:lnRef>
          <a:fillRef idx="0">
            <a:schemeClr val="dk1"/>
          </a:fillRef>
          <a:effectRef idx="0">
            <a:schemeClr val="dk1"/>
          </a:effectRef>
          <a:fontRef idx="minor">
            <a:schemeClr val="tx1"/>
          </a:fontRef>
        </p:style>
      </p:cxnSp>
      <p:cxnSp>
        <p:nvCxnSpPr>
          <p:cNvPr id="6" name="Straight Connector 5">
            <a:extLst>
              <a:ext uri="{FF2B5EF4-FFF2-40B4-BE49-F238E27FC236}">
                <a16:creationId xmlns:a16="http://schemas.microsoft.com/office/drawing/2014/main" id="{BB5561D8-0ADD-F244-A0B9-80367FCC0180}"/>
              </a:ext>
            </a:extLst>
          </p:cNvPr>
          <p:cNvCxnSpPr>
            <a:cxnSpLocks/>
          </p:cNvCxnSpPr>
          <p:nvPr/>
        </p:nvCxnSpPr>
        <p:spPr>
          <a:xfrm flipH="1">
            <a:off x="1504950" y="4294291"/>
            <a:ext cx="4591050" cy="0"/>
          </a:xfrm>
          <a:prstGeom prst="line">
            <a:avLst/>
          </a:prstGeom>
          <a:ln w="28575"/>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057981F2-7B9E-AF43-BAB8-78187B5F9E7C}"/>
              </a:ext>
            </a:extLst>
          </p:cNvPr>
          <p:cNvSpPr txBox="1"/>
          <p:nvPr/>
        </p:nvSpPr>
        <p:spPr>
          <a:xfrm>
            <a:off x="2227294" y="1232222"/>
            <a:ext cx="288862" cy="369332"/>
          </a:xfrm>
          <a:prstGeom prst="rect">
            <a:avLst/>
          </a:prstGeom>
          <a:noFill/>
        </p:spPr>
        <p:txBody>
          <a:bodyPr wrap="none" rtlCol="0">
            <a:spAutoFit/>
          </a:bodyPr>
          <a:lstStyle/>
          <a:p>
            <a:r>
              <a:rPr lang="en-US" dirty="0"/>
              <a:t>y</a:t>
            </a:r>
          </a:p>
        </p:txBody>
      </p:sp>
      <p:sp>
        <p:nvSpPr>
          <p:cNvPr id="11" name="TextBox 10">
            <a:extLst>
              <a:ext uri="{FF2B5EF4-FFF2-40B4-BE49-F238E27FC236}">
                <a16:creationId xmlns:a16="http://schemas.microsoft.com/office/drawing/2014/main" id="{3A6BABFD-EB52-0F41-AE1E-AA1B122014C6}"/>
              </a:ext>
            </a:extLst>
          </p:cNvPr>
          <p:cNvSpPr txBox="1"/>
          <p:nvPr/>
        </p:nvSpPr>
        <p:spPr>
          <a:xfrm>
            <a:off x="6186874" y="4102248"/>
            <a:ext cx="284052" cy="369332"/>
          </a:xfrm>
          <a:prstGeom prst="rect">
            <a:avLst/>
          </a:prstGeom>
          <a:noFill/>
        </p:spPr>
        <p:txBody>
          <a:bodyPr wrap="none" rtlCol="0">
            <a:spAutoFit/>
          </a:bodyPr>
          <a:lstStyle/>
          <a:p>
            <a:r>
              <a:rPr lang="en-US" dirty="0"/>
              <a:t>x</a:t>
            </a:r>
          </a:p>
        </p:txBody>
      </p:sp>
      <p:sp>
        <p:nvSpPr>
          <p:cNvPr id="12" name="TextBox 11">
            <a:extLst>
              <a:ext uri="{FF2B5EF4-FFF2-40B4-BE49-F238E27FC236}">
                <a16:creationId xmlns:a16="http://schemas.microsoft.com/office/drawing/2014/main" id="{48C055EF-3D95-7940-B25A-B7D418B21F49}"/>
              </a:ext>
            </a:extLst>
          </p:cNvPr>
          <p:cNvSpPr txBox="1"/>
          <p:nvPr/>
        </p:nvSpPr>
        <p:spPr>
          <a:xfrm>
            <a:off x="1461520" y="2897817"/>
            <a:ext cx="688009" cy="369332"/>
          </a:xfrm>
          <a:prstGeom prst="rect">
            <a:avLst/>
          </a:prstGeom>
          <a:noFill/>
        </p:spPr>
        <p:txBody>
          <a:bodyPr wrap="none" rtlCol="0">
            <a:spAutoFit/>
          </a:bodyPr>
          <a:lstStyle/>
          <a:p>
            <a:r>
              <a:rPr lang="en-US" dirty="0"/>
              <a:t>(-1,3)</a:t>
            </a:r>
          </a:p>
        </p:txBody>
      </p:sp>
      <p:sp>
        <p:nvSpPr>
          <p:cNvPr id="13" name="TextBox 12">
            <a:extLst>
              <a:ext uri="{FF2B5EF4-FFF2-40B4-BE49-F238E27FC236}">
                <a16:creationId xmlns:a16="http://schemas.microsoft.com/office/drawing/2014/main" id="{631AE8AE-058F-B542-AEDC-425DE5B172A8}"/>
              </a:ext>
            </a:extLst>
          </p:cNvPr>
          <p:cNvSpPr txBox="1"/>
          <p:nvPr/>
        </p:nvSpPr>
        <p:spPr>
          <a:xfrm>
            <a:off x="1460290" y="4272458"/>
            <a:ext cx="688009" cy="369332"/>
          </a:xfrm>
          <a:prstGeom prst="rect">
            <a:avLst/>
          </a:prstGeom>
          <a:noFill/>
        </p:spPr>
        <p:txBody>
          <a:bodyPr wrap="none" rtlCol="0">
            <a:spAutoFit/>
          </a:bodyPr>
          <a:lstStyle/>
          <a:p>
            <a:r>
              <a:rPr lang="en-US" dirty="0"/>
              <a:t>(-1,0)</a:t>
            </a:r>
          </a:p>
        </p:txBody>
      </p:sp>
      <p:sp>
        <p:nvSpPr>
          <p:cNvPr id="14" name="TextBox 13">
            <a:extLst>
              <a:ext uri="{FF2B5EF4-FFF2-40B4-BE49-F238E27FC236}">
                <a16:creationId xmlns:a16="http://schemas.microsoft.com/office/drawing/2014/main" id="{166EBCEE-ED1A-314D-BDFC-A40707612F6C}"/>
              </a:ext>
            </a:extLst>
          </p:cNvPr>
          <p:cNvSpPr txBox="1"/>
          <p:nvPr/>
        </p:nvSpPr>
        <p:spPr>
          <a:xfrm>
            <a:off x="3681444" y="4287206"/>
            <a:ext cx="617477" cy="369332"/>
          </a:xfrm>
          <a:prstGeom prst="rect">
            <a:avLst/>
          </a:prstGeom>
          <a:noFill/>
        </p:spPr>
        <p:txBody>
          <a:bodyPr wrap="none" rtlCol="0">
            <a:spAutoFit/>
          </a:bodyPr>
          <a:lstStyle/>
          <a:p>
            <a:r>
              <a:rPr lang="en-US" dirty="0"/>
              <a:t>(6,0)</a:t>
            </a:r>
          </a:p>
        </p:txBody>
      </p:sp>
      <p:sp>
        <p:nvSpPr>
          <p:cNvPr id="15" name="TextBox 14">
            <a:extLst>
              <a:ext uri="{FF2B5EF4-FFF2-40B4-BE49-F238E27FC236}">
                <a16:creationId xmlns:a16="http://schemas.microsoft.com/office/drawing/2014/main" id="{C8C637B9-77F7-4549-9600-95A2A43EFF67}"/>
              </a:ext>
            </a:extLst>
          </p:cNvPr>
          <p:cNvSpPr txBox="1"/>
          <p:nvPr/>
        </p:nvSpPr>
        <p:spPr>
          <a:xfrm>
            <a:off x="4891236" y="1797647"/>
            <a:ext cx="317716" cy="369332"/>
          </a:xfrm>
          <a:prstGeom prst="rect">
            <a:avLst/>
          </a:prstGeom>
          <a:noFill/>
        </p:spPr>
        <p:txBody>
          <a:bodyPr wrap="none" rtlCol="0">
            <a:spAutoFit/>
          </a:bodyPr>
          <a:lstStyle/>
          <a:p>
            <a:r>
              <a:rPr lang="en-US" dirty="0"/>
              <a:t>A</a:t>
            </a:r>
          </a:p>
        </p:txBody>
      </p:sp>
      <p:sp>
        <p:nvSpPr>
          <p:cNvPr id="16" name="Oval 15">
            <a:extLst>
              <a:ext uri="{FF2B5EF4-FFF2-40B4-BE49-F238E27FC236}">
                <a16:creationId xmlns:a16="http://schemas.microsoft.com/office/drawing/2014/main" id="{0E3C20C3-3292-4243-8557-27465635CDAA}"/>
              </a:ext>
            </a:extLst>
          </p:cNvPr>
          <p:cNvSpPr/>
          <p:nvPr/>
        </p:nvSpPr>
        <p:spPr>
          <a:xfrm flipV="1">
            <a:off x="4999543" y="2138261"/>
            <a:ext cx="101101" cy="10110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0057C90-1463-154E-8D2A-94C056167088}"/>
              </a:ext>
            </a:extLst>
          </p:cNvPr>
          <p:cNvSpPr/>
          <p:nvPr/>
        </p:nvSpPr>
        <p:spPr>
          <a:xfrm flipV="1">
            <a:off x="3936376" y="4227158"/>
            <a:ext cx="101101" cy="10110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40A4142-8FCB-0843-9E46-C1B4BE9A185A}"/>
              </a:ext>
            </a:extLst>
          </p:cNvPr>
          <p:cNvSpPr/>
          <p:nvPr/>
        </p:nvSpPr>
        <p:spPr>
          <a:xfrm flipV="1">
            <a:off x="1844618" y="3181853"/>
            <a:ext cx="101101" cy="10110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4F291D8-1508-834D-AA80-B3452328E116}"/>
              </a:ext>
            </a:extLst>
          </p:cNvPr>
          <p:cNvSpPr/>
          <p:nvPr/>
        </p:nvSpPr>
        <p:spPr>
          <a:xfrm flipV="1">
            <a:off x="1844617" y="4236364"/>
            <a:ext cx="101101" cy="10110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7FEBD749-D6CF-254A-A29A-995B8CC29673}"/>
              </a:ext>
            </a:extLst>
          </p:cNvPr>
          <p:cNvSpPr txBox="1"/>
          <p:nvPr/>
        </p:nvSpPr>
        <p:spPr>
          <a:xfrm>
            <a:off x="6955145" y="2697562"/>
            <a:ext cx="4875887" cy="830997"/>
          </a:xfrm>
          <a:prstGeom prst="rect">
            <a:avLst/>
          </a:prstGeom>
          <a:noFill/>
        </p:spPr>
        <p:txBody>
          <a:bodyPr wrap="none" rtlCol="0">
            <a:spAutoFit/>
          </a:bodyPr>
          <a:lstStyle/>
          <a:p>
            <a:pPr algn="ctr"/>
            <a:r>
              <a:rPr lang="en-US" sz="2400" dirty="0"/>
              <a:t>Here, we have two identical triangles.</a:t>
            </a:r>
          </a:p>
          <a:p>
            <a:pPr algn="ctr"/>
            <a:r>
              <a:rPr lang="en-US" sz="2400" dirty="0"/>
              <a:t>Find the coordinates of point A.</a:t>
            </a:r>
          </a:p>
        </p:txBody>
      </p:sp>
      <p:pic>
        <p:nvPicPr>
          <p:cNvPr id="21" name="Picture 20">
            <a:extLst>
              <a:ext uri="{FF2B5EF4-FFF2-40B4-BE49-F238E27FC236}">
                <a16:creationId xmlns:a16="http://schemas.microsoft.com/office/drawing/2014/main" id="{DF924C62-A02C-DC41-B405-099165C051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087" y="5711759"/>
            <a:ext cx="1254732" cy="931732"/>
          </a:xfrm>
          <a:prstGeom prst="rect">
            <a:avLst/>
          </a:prstGeom>
        </p:spPr>
      </p:pic>
    </p:spTree>
    <p:extLst>
      <p:ext uri="{BB962C8B-B14F-4D97-AF65-F5344CB8AC3E}">
        <p14:creationId xmlns:p14="http://schemas.microsoft.com/office/powerpoint/2010/main" val="24334649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标题 57345"/>
          <p:cNvSpPr>
            <a:spLocks noGrp="1" noChangeArrowheads="1"/>
          </p:cNvSpPr>
          <p:nvPr>
            <p:ph type="title"/>
          </p:nvPr>
        </p:nvSpPr>
        <p:spPr>
          <a:xfrm>
            <a:off x="316328" y="284085"/>
            <a:ext cx="10336876" cy="1054386"/>
          </a:xfrm>
        </p:spPr>
        <p:txBody>
          <a:bodyPr>
            <a:normAutofit/>
          </a:bodyPr>
          <a:lstStyle/>
          <a:p>
            <a:pPr eaLnBrk="1" hangingPunct="1"/>
            <a:r>
              <a:rPr lang="en-GB" altLang="zh-CN" sz="3600" dirty="0">
                <a:solidFill>
                  <a:srgbClr val="C00000"/>
                </a:solidFill>
              </a:rPr>
              <a:t>Marking coordinates in the first quadrant</a:t>
            </a:r>
            <a:endParaRPr lang="zh-CN" altLang="en-US" sz="3600" dirty="0">
              <a:solidFill>
                <a:srgbClr val="C00000"/>
              </a:solidFill>
            </a:endParaRPr>
          </a:p>
        </p:txBody>
      </p:sp>
      <p:pic>
        <p:nvPicPr>
          <p:cNvPr id="17" name="Picture 16">
            <a:extLst>
              <a:ext uri="{FF2B5EF4-FFF2-40B4-BE49-F238E27FC236}">
                <a16:creationId xmlns:a16="http://schemas.microsoft.com/office/drawing/2014/main" id="{A00529FC-DCC3-4931-88BB-AC5D56E4929E}"/>
              </a:ext>
            </a:extLst>
          </p:cNvPr>
          <p:cNvPicPr>
            <a:picLocks noChangeAspect="1"/>
          </p:cNvPicPr>
          <p:nvPr/>
        </p:nvPicPr>
        <p:blipFill rotWithShape="1">
          <a:blip r:embed="rId3"/>
          <a:srcRect l="41672" t="30666" r="44500" b="24148"/>
          <a:stretch/>
        </p:blipFill>
        <p:spPr>
          <a:xfrm>
            <a:off x="2285748" y="1418916"/>
            <a:ext cx="2694020" cy="4951799"/>
          </a:xfrm>
          <a:prstGeom prst="rect">
            <a:avLst/>
          </a:prstGeom>
        </p:spPr>
      </p:pic>
      <p:sp>
        <p:nvSpPr>
          <p:cNvPr id="56" name="TextBox 55">
            <a:extLst>
              <a:ext uri="{FF2B5EF4-FFF2-40B4-BE49-F238E27FC236}">
                <a16:creationId xmlns:a16="http://schemas.microsoft.com/office/drawing/2014/main" id="{D7A37AC2-5937-485E-91E0-6AFBBA73832E}"/>
              </a:ext>
            </a:extLst>
          </p:cNvPr>
          <p:cNvSpPr txBox="1"/>
          <p:nvPr/>
        </p:nvSpPr>
        <p:spPr>
          <a:xfrm>
            <a:off x="2285748" y="1049584"/>
            <a:ext cx="841261" cy="369332"/>
          </a:xfrm>
          <a:prstGeom prst="rect">
            <a:avLst/>
          </a:prstGeom>
          <a:noFill/>
        </p:spPr>
        <p:txBody>
          <a:bodyPr wrap="square" rtlCol="0">
            <a:spAutoFit/>
          </a:bodyPr>
          <a:lstStyle/>
          <a:p>
            <a:r>
              <a:rPr lang="en-GB" dirty="0">
                <a:solidFill>
                  <a:schemeClr val="tx2"/>
                </a:solidFill>
              </a:rPr>
              <a:t>y-axis</a:t>
            </a:r>
          </a:p>
        </p:txBody>
      </p:sp>
      <p:sp>
        <p:nvSpPr>
          <p:cNvPr id="57" name="TextBox 56">
            <a:extLst>
              <a:ext uri="{FF2B5EF4-FFF2-40B4-BE49-F238E27FC236}">
                <a16:creationId xmlns:a16="http://schemas.microsoft.com/office/drawing/2014/main" id="{B46566FE-9C89-44BF-BC1B-6D485995F9C2}"/>
              </a:ext>
            </a:extLst>
          </p:cNvPr>
          <p:cNvSpPr txBox="1"/>
          <p:nvPr/>
        </p:nvSpPr>
        <p:spPr>
          <a:xfrm>
            <a:off x="4440823" y="6285028"/>
            <a:ext cx="841261" cy="369332"/>
          </a:xfrm>
          <a:prstGeom prst="rect">
            <a:avLst/>
          </a:prstGeom>
          <a:noFill/>
        </p:spPr>
        <p:txBody>
          <a:bodyPr wrap="square" rtlCol="0">
            <a:spAutoFit/>
          </a:bodyPr>
          <a:lstStyle/>
          <a:p>
            <a:r>
              <a:rPr lang="en-GB" dirty="0">
                <a:solidFill>
                  <a:schemeClr val="tx2"/>
                </a:solidFill>
              </a:rPr>
              <a:t>x-axis</a:t>
            </a:r>
          </a:p>
        </p:txBody>
      </p:sp>
      <p:sp>
        <p:nvSpPr>
          <p:cNvPr id="23" name="TextBox 22">
            <a:extLst>
              <a:ext uri="{FF2B5EF4-FFF2-40B4-BE49-F238E27FC236}">
                <a16:creationId xmlns:a16="http://schemas.microsoft.com/office/drawing/2014/main" id="{EAFEACC3-8C3D-4D12-8BF3-C6E68F4CFD44}"/>
              </a:ext>
            </a:extLst>
          </p:cNvPr>
          <p:cNvSpPr txBox="1"/>
          <p:nvPr/>
        </p:nvSpPr>
        <p:spPr>
          <a:xfrm>
            <a:off x="5953991" y="1528911"/>
            <a:ext cx="5921680" cy="4801314"/>
          </a:xfrm>
          <a:prstGeom prst="rect">
            <a:avLst/>
          </a:prstGeom>
          <a:noFill/>
        </p:spPr>
        <p:txBody>
          <a:bodyPr wrap="square" rtlCol="0">
            <a:spAutoFit/>
          </a:bodyPr>
          <a:lstStyle/>
          <a:p>
            <a:r>
              <a:rPr lang="en-GB" dirty="0">
                <a:solidFill>
                  <a:srgbClr val="C00000"/>
                </a:solidFill>
              </a:rPr>
              <a:t>I am going to explain how to plot a coordinate on the first quadrant.</a:t>
            </a:r>
          </a:p>
          <a:p>
            <a:endParaRPr lang="en-GB" dirty="0">
              <a:solidFill>
                <a:srgbClr val="C00000"/>
              </a:solidFill>
            </a:endParaRPr>
          </a:p>
          <a:p>
            <a:r>
              <a:rPr lang="en-GB" dirty="0">
                <a:solidFill>
                  <a:srgbClr val="C00000"/>
                </a:solidFill>
              </a:rPr>
              <a:t>Firstly, we are going to focus on the x-axis on the first quadrant.</a:t>
            </a:r>
          </a:p>
          <a:p>
            <a:endParaRPr lang="en-GB" dirty="0">
              <a:solidFill>
                <a:srgbClr val="C00000"/>
              </a:solidFill>
            </a:endParaRPr>
          </a:p>
          <a:p>
            <a:r>
              <a:rPr lang="en-GB" dirty="0">
                <a:solidFill>
                  <a:srgbClr val="C00000"/>
                </a:solidFill>
              </a:rPr>
              <a:t>Starting from the origin of the x-axis (0), read along the x-axis to the number 2.</a:t>
            </a:r>
          </a:p>
          <a:p>
            <a:endParaRPr lang="en-GB" dirty="0">
              <a:solidFill>
                <a:srgbClr val="C00000"/>
              </a:solidFill>
            </a:endParaRPr>
          </a:p>
          <a:p>
            <a:r>
              <a:rPr lang="en-GB" dirty="0">
                <a:solidFill>
                  <a:srgbClr val="C00000"/>
                </a:solidFill>
              </a:rPr>
              <a:t>Secondly, from the origin of the y-axis, read along to the number 3.</a:t>
            </a:r>
          </a:p>
          <a:p>
            <a:endParaRPr lang="en-GB" dirty="0">
              <a:solidFill>
                <a:srgbClr val="C00000"/>
              </a:solidFill>
            </a:endParaRPr>
          </a:p>
          <a:p>
            <a:r>
              <a:rPr lang="en-GB" dirty="0">
                <a:solidFill>
                  <a:srgbClr val="C00000"/>
                </a:solidFill>
              </a:rPr>
              <a:t>At this point, mark the coordinate with a cross.</a:t>
            </a:r>
          </a:p>
          <a:p>
            <a:endParaRPr lang="en-GB" dirty="0">
              <a:solidFill>
                <a:srgbClr val="C00000"/>
              </a:solidFill>
            </a:endParaRPr>
          </a:p>
          <a:p>
            <a:r>
              <a:rPr lang="en-GB" dirty="0">
                <a:solidFill>
                  <a:srgbClr val="C00000"/>
                </a:solidFill>
              </a:rPr>
              <a:t>How do you write down the coordinate?</a:t>
            </a:r>
          </a:p>
          <a:p>
            <a:endParaRPr lang="en-GB" dirty="0">
              <a:solidFill>
                <a:srgbClr val="C00000"/>
              </a:solidFill>
            </a:endParaRPr>
          </a:p>
          <a:p>
            <a:pPr algn="r"/>
            <a:r>
              <a:rPr lang="en-GB" dirty="0">
                <a:solidFill>
                  <a:srgbClr val="C00000"/>
                </a:solidFill>
              </a:rPr>
              <a:t>It is written (2, 3)</a:t>
            </a:r>
          </a:p>
        </p:txBody>
      </p:sp>
      <p:sp>
        <p:nvSpPr>
          <p:cNvPr id="24" name="Oval 23">
            <a:extLst>
              <a:ext uri="{FF2B5EF4-FFF2-40B4-BE49-F238E27FC236}">
                <a16:creationId xmlns:a16="http://schemas.microsoft.com/office/drawing/2014/main" id="{A957B1EA-2AD0-4D8A-9B5C-F6CB1E3D9F84}"/>
              </a:ext>
            </a:extLst>
          </p:cNvPr>
          <p:cNvSpPr/>
          <p:nvPr/>
        </p:nvSpPr>
        <p:spPr>
          <a:xfrm>
            <a:off x="2377930" y="5954923"/>
            <a:ext cx="523897" cy="536046"/>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9B9BCEE4-5406-442C-AAC0-62BB1D6B6D0B}"/>
              </a:ext>
            </a:extLst>
          </p:cNvPr>
          <p:cNvSpPr/>
          <p:nvPr/>
        </p:nvSpPr>
        <p:spPr>
          <a:xfrm>
            <a:off x="2799345" y="5944898"/>
            <a:ext cx="523897" cy="536046"/>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DC54AC6A-62F1-447E-8EA7-40CB342D0374}"/>
              </a:ext>
            </a:extLst>
          </p:cNvPr>
          <p:cNvSpPr/>
          <p:nvPr/>
        </p:nvSpPr>
        <p:spPr>
          <a:xfrm>
            <a:off x="3241135" y="5942446"/>
            <a:ext cx="523897" cy="536046"/>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id="{F126EBB5-3F53-4DAE-9655-96CE94FA5CB1}"/>
              </a:ext>
            </a:extLst>
          </p:cNvPr>
          <p:cNvSpPr/>
          <p:nvPr/>
        </p:nvSpPr>
        <p:spPr>
          <a:xfrm>
            <a:off x="2377123" y="5952601"/>
            <a:ext cx="523897" cy="536046"/>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a:extLst>
              <a:ext uri="{FF2B5EF4-FFF2-40B4-BE49-F238E27FC236}">
                <a16:creationId xmlns:a16="http://schemas.microsoft.com/office/drawing/2014/main" id="{9AEBC30F-6377-41C7-8FD5-5E24710FA40A}"/>
              </a:ext>
            </a:extLst>
          </p:cNvPr>
          <p:cNvSpPr/>
          <p:nvPr/>
        </p:nvSpPr>
        <p:spPr>
          <a:xfrm>
            <a:off x="2251023" y="5238426"/>
            <a:ext cx="523897" cy="536046"/>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a:extLst>
              <a:ext uri="{FF2B5EF4-FFF2-40B4-BE49-F238E27FC236}">
                <a16:creationId xmlns:a16="http://schemas.microsoft.com/office/drawing/2014/main" id="{FF70ABA9-D706-4CEC-82D5-CD8972E20743}"/>
              </a:ext>
            </a:extLst>
          </p:cNvPr>
          <p:cNvSpPr/>
          <p:nvPr/>
        </p:nvSpPr>
        <p:spPr>
          <a:xfrm>
            <a:off x="2258222" y="4786417"/>
            <a:ext cx="523897" cy="536046"/>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8" name="Straight Connector 37">
            <a:extLst>
              <a:ext uri="{FF2B5EF4-FFF2-40B4-BE49-F238E27FC236}">
                <a16:creationId xmlns:a16="http://schemas.microsoft.com/office/drawing/2014/main" id="{B26EFF17-ADBC-494D-BEDB-751D8405432D}"/>
              </a:ext>
            </a:extLst>
          </p:cNvPr>
          <p:cNvCxnSpPr>
            <a:cxnSpLocks/>
          </p:cNvCxnSpPr>
          <p:nvPr/>
        </p:nvCxnSpPr>
        <p:spPr>
          <a:xfrm>
            <a:off x="3503083" y="4648225"/>
            <a:ext cx="0" cy="1262591"/>
          </a:xfrm>
          <a:prstGeom prst="line">
            <a:avLst/>
          </a:prstGeom>
          <a:ln w="571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91558E0-5CD9-41C2-B662-CEC45CB35C36}"/>
              </a:ext>
            </a:extLst>
          </p:cNvPr>
          <p:cNvCxnSpPr>
            <a:cxnSpLocks/>
          </p:cNvCxnSpPr>
          <p:nvPr/>
        </p:nvCxnSpPr>
        <p:spPr>
          <a:xfrm flipH="1">
            <a:off x="2648048" y="4648225"/>
            <a:ext cx="839207" cy="0"/>
          </a:xfrm>
          <a:prstGeom prst="line">
            <a:avLst/>
          </a:prstGeom>
          <a:ln w="571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40" name="Multiplication Sign 39">
            <a:extLst>
              <a:ext uri="{FF2B5EF4-FFF2-40B4-BE49-F238E27FC236}">
                <a16:creationId xmlns:a16="http://schemas.microsoft.com/office/drawing/2014/main" id="{34A54D59-3713-4AAC-B09D-831CE556D6A7}"/>
              </a:ext>
            </a:extLst>
          </p:cNvPr>
          <p:cNvSpPr/>
          <p:nvPr/>
        </p:nvSpPr>
        <p:spPr>
          <a:xfrm>
            <a:off x="3241135" y="4392211"/>
            <a:ext cx="492239" cy="512029"/>
          </a:xfrm>
          <a:prstGeom prst="mathMultiply">
            <a:avLst/>
          </a:prstGeom>
          <a:solidFill>
            <a:srgbClr val="C000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Oval 40">
            <a:extLst>
              <a:ext uri="{FF2B5EF4-FFF2-40B4-BE49-F238E27FC236}">
                <a16:creationId xmlns:a16="http://schemas.microsoft.com/office/drawing/2014/main" id="{B04999A0-5F58-487E-81C3-B7D02A0C76B3}"/>
              </a:ext>
            </a:extLst>
          </p:cNvPr>
          <p:cNvSpPr/>
          <p:nvPr/>
        </p:nvSpPr>
        <p:spPr>
          <a:xfrm>
            <a:off x="2260149" y="4371657"/>
            <a:ext cx="523897" cy="536046"/>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a:extLst>
              <a:ext uri="{FF2B5EF4-FFF2-40B4-BE49-F238E27FC236}">
                <a16:creationId xmlns:a16="http://schemas.microsoft.com/office/drawing/2014/main" id="{54A8C5D5-EE75-409C-8B93-F1C25C0DED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10686" y="267294"/>
            <a:ext cx="1442518" cy="1071177"/>
          </a:xfrm>
          <a:prstGeom prst="rect">
            <a:avLst/>
          </a:prstGeom>
        </p:spPr>
      </p:pic>
    </p:spTree>
    <p:extLst>
      <p:ext uri="{BB962C8B-B14F-4D97-AF65-F5344CB8AC3E}">
        <p14:creationId xmlns:p14="http://schemas.microsoft.com/office/powerpoint/2010/main" val="2300982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wipe(down)">
                                      <p:cBhvr>
                                        <p:cTn id="7" dur="500"/>
                                        <p:tgtEl>
                                          <p:spTgt spid="1536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3">
                                            <p:txEl>
                                              <p:pRg st="0" end="0"/>
                                            </p:txEl>
                                          </p:spTgt>
                                        </p:tgtEl>
                                        <p:attrNameLst>
                                          <p:attrName>style.visibility</p:attrName>
                                        </p:attrNameLst>
                                      </p:cBhvr>
                                      <p:to>
                                        <p:strVal val="visible"/>
                                      </p:to>
                                    </p:set>
                                    <p:animEffect transition="in" filter="wipe(down)">
                                      <p:cBhvr>
                                        <p:cTn id="11" dur="500"/>
                                        <p:tgtEl>
                                          <p:spTgt spid="23">
                                            <p:txEl>
                                              <p:pRg st="0" end="0"/>
                                            </p:txEl>
                                          </p:spTgt>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23">
                                            <p:txEl>
                                              <p:pRg st="2" end="2"/>
                                            </p:txEl>
                                          </p:spTgt>
                                        </p:tgtEl>
                                        <p:attrNameLst>
                                          <p:attrName>style.visibility</p:attrName>
                                        </p:attrNameLst>
                                      </p:cBhvr>
                                      <p:to>
                                        <p:strVal val="visible"/>
                                      </p:to>
                                    </p:set>
                                    <p:animEffect transition="in" filter="wipe(down)">
                                      <p:cBhvr>
                                        <p:cTn id="15" dur="500"/>
                                        <p:tgtEl>
                                          <p:spTgt spid="23">
                                            <p:txEl>
                                              <p:pRg st="2" end="2"/>
                                            </p:txEl>
                                          </p:spTgt>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23">
                                            <p:txEl>
                                              <p:pRg st="4" end="4"/>
                                            </p:txEl>
                                          </p:spTgt>
                                        </p:tgtEl>
                                        <p:attrNameLst>
                                          <p:attrName>style.visibility</p:attrName>
                                        </p:attrNameLst>
                                      </p:cBhvr>
                                      <p:to>
                                        <p:strVal val="visible"/>
                                      </p:to>
                                    </p:set>
                                    <p:animEffect transition="in" filter="wipe(down)">
                                      <p:cBhvr>
                                        <p:cTn id="19" dur="500"/>
                                        <p:tgtEl>
                                          <p:spTgt spid="23">
                                            <p:txEl>
                                              <p:pRg st="4" end="4"/>
                                            </p:txEl>
                                          </p:spTgt>
                                        </p:tgtEl>
                                      </p:cBhvr>
                                    </p:animEffect>
                                  </p:childTnLst>
                                </p:cTn>
                              </p:par>
                            </p:childTnLst>
                          </p:cTn>
                        </p:par>
                        <p:par>
                          <p:cTn id="20" fill="hold">
                            <p:stCondLst>
                              <p:cond delay="2000"/>
                            </p:stCondLst>
                            <p:childTnLst>
                              <p:par>
                                <p:cTn id="21" presetID="31" presetClass="entr" presetSubtype="0"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p:cTn id="23" dur="500" fill="hold"/>
                                        <p:tgtEl>
                                          <p:spTgt spid="24"/>
                                        </p:tgtEl>
                                        <p:attrNameLst>
                                          <p:attrName>ppt_w</p:attrName>
                                        </p:attrNameLst>
                                      </p:cBhvr>
                                      <p:tavLst>
                                        <p:tav tm="0">
                                          <p:val>
                                            <p:fltVal val="0"/>
                                          </p:val>
                                        </p:tav>
                                        <p:tav tm="100000">
                                          <p:val>
                                            <p:strVal val="#ppt_w"/>
                                          </p:val>
                                        </p:tav>
                                      </p:tavLst>
                                    </p:anim>
                                    <p:anim calcmode="lin" valueType="num">
                                      <p:cBhvr>
                                        <p:cTn id="24" dur="500" fill="hold"/>
                                        <p:tgtEl>
                                          <p:spTgt spid="24"/>
                                        </p:tgtEl>
                                        <p:attrNameLst>
                                          <p:attrName>ppt_h</p:attrName>
                                        </p:attrNameLst>
                                      </p:cBhvr>
                                      <p:tavLst>
                                        <p:tav tm="0">
                                          <p:val>
                                            <p:fltVal val="0"/>
                                          </p:val>
                                        </p:tav>
                                        <p:tav tm="100000">
                                          <p:val>
                                            <p:strVal val="#ppt_h"/>
                                          </p:val>
                                        </p:tav>
                                      </p:tavLst>
                                    </p:anim>
                                    <p:anim calcmode="lin" valueType="num">
                                      <p:cBhvr>
                                        <p:cTn id="25" dur="500" fill="hold"/>
                                        <p:tgtEl>
                                          <p:spTgt spid="24"/>
                                        </p:tgtEl>
                                        <p:attrNameLst>
                                          <p:attrName>style.rotation</p:attrName>
                                        </p:attrNameLst>
                                      </p:cBhvr>
                                      <p:tavLst>
                                        <p:tav tm="0">
                                          <p:val>
                                            <p:fltVal val="90"/>
                                          </p:val>
                                        </p:tav>
                                        <p:tav tm="100000">
                                          <p:val>
                                            <p:fltVal val="0"/>
                                          </p:val>
                                        </p:tav>
                                      </p:tavLst>
                                    </p:anim>
                                    <p:animEffect transition="in" filter="fade">
                                      <p:cBhvr>
                                        <p:cTn id="26" dur="500"/>
                                        <p:tgtEl>
                                          <p:spTgt spid="24"/>
                                        </p:tgtEl>
                                      </p:cBhvr>
                                    </p:animEffect>
                                  </p:childTnLst>
                                </p:cTn>
                              </p:par>
                            </p:childTnLst>
                          </p:cTn>
                        </p:par>
                        <p:par>
                          <p:cTn id="27" fill="hold">
                            <p:stCondLst>
                              <p:cond delay="2500"/>
                            </p:stCondLst>
                            <p:childTnLst>
                              <p:par>
                                <p:cTn id="28" presetID="31" presetClass="exit" presetSubtype="0" fill="hold" grpId="1" nodeType="afterEffect">
                                  <p:stCondLst>
                                    <p:cond delay="0"/>
                                  </p:stCondLst>
                                  <p:childTnLst>
                                    <p:anim calcmode="lin" valueType="num">
                                      <p:cBhvr>
                                        <p:cTn id="29" dur="500"/>
                                        <p:tgtEl>
                                          <p:spTgt spid="24"/>
                                        </p:tgtEl>
                                        <p:attrNameLst>
                                          <p:attrName>ppt_w</p:attrName>
                                        </p:attrNameLst>
                                      </p:cBhvr>
                                      <p:tavLst>
                                        <p:tav tm="0">
                                          <p:val>
                                            <p:strVal val="ppt_w"/>
                                          </p:val>
                                        </p:tav>
                                        <p:tav tm="100000">
                                          <p:val>
                                            <p:fltVal val="0"/>
                                          </p:val>
                                        </p:tav>
                                      </p:tavLst>
                                    </p:anim>
                                    <p:anim calcmode="lin" valueType="num">
                                      <p:cBhvr>
                                        <p:cTn id="30" dur="500"/>
                                        <p:tgtEl>
                                          <p:spTgt spid="24"/>
                                        </p:tgtEl>
                                        <p:attrNameLst>
                                          <p:attrName>ppt_h</p:attrName>
                                        </p:attrNameLst>
                                      </p:cBhvr>
                                      <p:tavLst>
                                        <p:tav tm="0">
                                          <p:val>
                                            <p:strVal val="ppt_h"/>
                                          </p:val>
                                        </p:tav>
                                        <p:tav tm="100000">
                                          <p:val>
                                            <p:fltVal val="0"/>
                                          </p:val>
                                        </p:tav>
                                      </p:tavLst>
                                    </p:anim>
                                    <p:anim calcmode="lin" valueType="num">
                                      <p:cBhvr>
                                        <p:cTn id="31" dur="500"/>
                                        <p:tgtEl>
                                          <p:spTgt spid="24"/>
                                        </p:tgtEl>
                                        <p:attrNameLst>
                                          <p:attrName>style.rotation</p:attrName>
                                        </p:attrNameLst>
                                      </p:cBhvr>
                                      <p:tavLst>
                                        <p:tav tm="0">
                                          <p:val>
                                            <p:fltVal val="0"/>
                                          </p:val>
                                        </p:tav>
                                        <p:tav tm="100000">
                                          <p:val>
                                            <p:fltVal val="90"/>
                                          </p:val>
                                        </p:tav>
                                      </p:tavLst>
                                    </p:anim>
                                    <p:animEffect transition="out" filter="fade">
                                      <p:cBhvr>
                                        <p:cTn id="32" dur="500"/>
                                        <p:tgtEl>
                                          <p:spTgt spid="24"/>
                                        </p:tgtEl>
                                      </p:cBhvr>
                                    </p:animEffect>
                                    <p:set>
                                      <p:cBhvr>
                                        <p:cTn id="33" dur="1" fill="hold">
                                          <p:stCondLst>
                                            <p:cond delay="499"/>
                                          </p:stCondLst>
                                        </p:cTn>
                                        <p:tgtEl>
                                          <p:spTgt spid="24"/>
                                        </p:tgtEl>
                                        <p:attrNameLst>
                                          <p:attrName>style.visibility</p:attrName>
                                        </p:attrNameLst>
                                      </p:cBhvr>
                                      <p:to>
                                        <p:strVal val="hidden"/>
                                      </p:to>
                                    </p:set>
                                  </p:childTnLst>
                                </p:cTn>
                              </p:par>
                            </p:childTnLst>
                          </p:cTn>
                        </p:par>
                        <p:par>
                          <p:cTn id="34" fill="hold">
                            <p:stCondLst>
                              <p:cond delay="3000"/>
                            </p:stCondLst>
                            <p:childTnLst>
                              <p:par>
                                <p:cTn id="35" presetID="31" presetClass="entr" presetSubtype="0" fill="hold" grpId="1" nodeType="afterEffect">
                                  <p:stCondLst>
                                    <p:cond delay="0"/>
                                  </p:stCondLst>
                                  <p:childTnLst>
                                    <p:set>
                                      <p:cBhvr>
                                        <p:cTn id="36" dur="1" fill="hold">
                                          <p:stCondLst>
                                            <p:cond delay="0"/>
                                          </p:stCondLst>
                                        </p:cTn>
                                        <p:tgtEl>
                                          <p:spTgt spid="31"/>
                                        </p:tgtEl>
                                        <p:attrNameLst>
                                          <p:attrName>style.visibility</p:attrName>
                                        </p:attrNameLst>
                                      </p:cBhvr>
                                      <p:to>
                                        <p:strVal val="visible"/>
                                      </p:to>
                                    </p:set>
                                    <p:anim calcmode="lin" valueType="num">
                                      <p:cBhvr>
                                        <p:cTn id="37" dur="500" fill="hold"/>
                                        <p:tgtEl>
                                          <p:spTgt spid="31"/>
                                        </p:tgtEl>
                                        <p:attrNameLst>
                                          <p:attrName>ppt_w</p:attrName>
                                        </p:attrNameLst>
                                      </p:cBhvr>
                                      <p:tavLst>
                                        <p:tav tm="0">
                                          <p:val>
                                            <p:fltVal val="0"/>
                                          </p:val>
                                        </p:tav>
                                        <p:tav tm="100000">
                                          <p:val>
                                            <p:strVal val="#ppt_w"/>
                                          </p:val>
                                        </p:tav>
                                      </p:tavLst>
                                    </p:anim>
                                    <p:anim calcmode="lin" valueType="num">
                                      <p:cBhvr>
                                        <p:cTn id="38" dur="500" fill="hold"/>
                                        <p:tgtEl>
                                          <p:spTgt spid="31"/>
                                        </p:tgtEl>
                                        <p:attrNameLst>
                                          <p:attrName>ppt_h</p:attrName>
                                        </p:attrNameLst>
                                      </p:cBhvr>
                                      <p:tavLst>
                                        <p:tav tm="0">
                                          <p:val>
                                            <p:fltVal val="0"/>
                                          </p:val>
                                        </p:tav>
                                        <p:tav tm="100000">
                                          <p:val>
                                            <p:strVal val="#ppt_h"/>
                                          </p:val>
                                        </p:tav>
                                      </p:tavLst>
                                    </p:anim>
                                    <p:anim calcmode="lin" valueType="num">
                                      <p:cBhvr>
                                        <p:cTn id="39" dur="500" fill="hold"/>
                                        <p:tgtEl>
                                          <p:spTgt spid="31"/>
                                        </p:tgtEl>
                                        <p:attrNameLst>
                                          <p:attrName>style.rotation</p:attrName>
                                        </p:attrNameLst>
                                      </p:cBhvr>
                                      <p:tavLst>
                                        <p:tav tm="0">
                                          <p:val>
                                            <p:fltVal val="90"/>
                                          </p:val>
                                        </p:tav>
                                        <p:tav tm="100000">
                                          <p:val>
                                            <p:fltVal val="0"/>
                                          </p:val>
                                        </p:tav>
                                      </p:tavLst>
                                    </p:anim>
                                    <p:animEffect transition="in" filter="fade">
                                      <p:cBhvr>
                                        <p:cTn id="40" dur="500"/>
                                        <p:tgtEl>
                                          <p:spTgt spid="31"/>
                                        </p:tgtEl>
                                      </p:cBhvr>
                                    </p:animEffect>
                                  </p:childTnLst>
                                </p:cTn>
                              </p:par>
                            </p:childTnLst>
                          </p:cTn>
                        </p:par>
                        <p:par>
                          <p:cTn id="41" fill="hold">
                            <p:stCondLst>
                              <p:cond delay="3500"/>
                            </p:stCondLst>
                            <p:childTnLst>
                              <p:par>
                                <p:cTn id="42" presetID="31" presetClass="exit" presetSubtype="0" fill="hold" grpId="0" nodeType="afterEffect">
                                  <p:stCondLst>
                                    <p:cond delay="0"/>
                                  </p:stCondLst>
                                  <p:childTnLst>
                                    <p:anim calcmode="lin" valueType="num">
                                      <p:cBhvr>
                                        <p:cTn id="43" dur="500"/>
                                        <p:tgtEl>
                                          <p:spTgt spid="31"/>
                                        </p:tgtEl>
                                        <p:attrNameLst>
                                          <p:attrName>ppt_w</p:attrName>
                                        </p:attrNameLst>
                                      </p:cBhvr>
                                      <p:tavLst>
                                        <p:tav tm="0">
                                          <p:val>
                                            <p:strVal val="ppt_w"/>
                                          </p:val>
                                        </p:tav>
                                        <p:tav tm="100000">
                                          <p:val>
                                            <p:fltVal val="0"/>
                                          </p:val>
                                        </p:tav>
                                      </p:tavLst>
                                    </p:anim>
                                    <p:anim calcmode="lin" valueType="num">
                                      <p:cBhvr>
                                        <p:cTn id="44" dur="500"/>
                                        <p:tgtEl>
                                          <p:spTgt spid="31"/>
                                        </p:tgtEl>
                                        <p:attrNameLst>
                                          <p:attrName>ppt_h</p:attrName>
                                        </p:attrNameLst>
                                      </p:cBhvr>
                                      <p:tavLst>
                                        <p:tav tm="0">
                                          <p:val>
                                            <p:strVal val="ppt_h"/>
                                          </p:val>
                                        </p:tav>
                                        <p:tav tm="100000">
                                          <p:val>
                                            <p:fltVal val="0"/>
                                          </p:val>
                                        </p:tav>
                                      </p:tavLst>
                                    </p:anim>
                                    <p:anim calcmode="lin" valueType="num">
                                      <p:cBhvr>
                                        <p:cTn id="45" dur="500"/>
                                        <p:tgtEl>
                                          <p:spTgt spid="31"/>
                                        </p:tgtEl>
                                        <p:attrNameLst>
                                          <p:attrName>style.rotation</p:attrName>
                                        </p:attrNameLst>
                                      </p:cBhvr>
                                      <p:tavLst>
                                        <p:tav tm="0">
                                          <p:val>
                                            <p:fltVal val="0"/>
                                          </p:val>
                                        </p:tav>
                                        <p:tav tm="100000">
                                          <p:val>
                                            <p:fltVal val="90"/>
                                          </p:val>
                                        </p:tav>
                                      </p:tavLst>
                                    </p:anim>
                                    <p:animEffect transition="out" filter="fade">
                                      <p:cBhvr>
                                        <p:cTn id="46" dur="500"/>
                                        <p:tgtEl>
                                          <p:spTgt spid="31"/>
                                        </p:tgtEl>
                                      </p:cBhvr>
                                    </p:animEffect>
                                    <p:set>
                                      <p:cBhvr>
                                        <p:cTn id="47" dur="1" fill="hold">
                                          <p:stCondLst>
                                            <p:cond delay="499"/>
                                          </p:stCondLst>
                                        </p:cTn>
                                        <p:tgtEl>
                                          <p:spTgt spid="31"/>
                                        </p:tgtEl>
                                        <p:attrNameLst>
                                          <p:attrName>style.visibility</p:attrName>
                                        </p:attrNameLst>
                                      </p:cBhvr>
                                      <p:to>
                                        <p:strVal val="hidden"/>
                                      </p:to>
                                    </p:set>
                                  </p:childTnLst>
                                </p:cTn>
                              </p:par>
                            </p:childTnLst>
                          </p:cTn>
                        </p:par>
                        <p:par>
                          <p:cTn id="48" fill="hold">
                            <p:stCondLst>
                              <p:cond delay="4000"/>
                            </p:stCondLst>
                            <p:childTnLst>
                              <p:par>
                                <p:cTn id="49" presetID="31" presetClass="entr" presetSubtype="0" fill="hold" grpId="0" nodeType="afterEffect">
                                  <p:stCondLst>
                                    <p:cond delay="0"/>
                                  </p:stCondLst>
                                  <p:childTnLst>
                                    <p:set>
                                      <p:cBhvr>
                                        <p:cTn id="50" dur="1" fill="hold">
                                          <p:stCondLst>
                                            <p:cond delay="0"/>
                                          </p:stCondLst>
                                        </p:cTn>
                                        <p:tgtEl>
                                          <p:spTgt spid="32"/>
                                        </p:tgtEl>
                                        <p:attrNameLst>
                                          <p:attrName>style.visibility</p:attrName>
                                        </p:attrNameLst>
                                      </p:cBhvr>
                                      <p:to>
                                        <p:strVal val="visible"/>
                                      </p:to>
                                    </p:set>
                                    <p:anim calcmode="lin" valueType="num">
                                      <p:cBhvr>
                                        <p:cTn id="51" dur="500" fill="hold"/>
                                        <p:tgtEl>
                                          <p:spTgt spid="32"/>
                                        </p:tgtEl>
                                        <p:attrNameLst>
                                          <p:attrName>ppt_w</p:attrName>
                                        </p:attrNameLst>
                                      </p:cBhvr>
                                      <p:tavLst>
                                        <p:tav tm="0">
                                          <p:val>
                                            <p:fltVal val="0"/>
                                          </p:val>
                                        </p:tav>
                                        <p:tav tm="100000">
                                          <p:val>
                                            <p:strVal val="#ppt_w"/>
                                          </p:val>
                                        </p:tav>
                                      </p:tavLst>
                                    </p:anim>
                                    <p:anim calcmode="lin" valueType="num">
                                      <p:cBhvr>
                                        <p:cTn id="52" dur="500" fill="hold"/>
                                        <p:tgtEl>
                                          <p:spTgt spid="32"/>
                                        </p:tgtEl>
                                        <p:attrNameLst>
                                          <p:attrName>ppt_h</p:attrName>
                                        </p:attrNameLst>
                                      </p:cBhvr>
                                      <p:tavLst>
                                        <p:tav tm="0">
                                          <p:val>
                                            <p:fltVal val="0"/>
                                          </p:val>
                                        </p:tav>
                                        <p:tav tm="100000">
                                          <p:val>
                                            <p:strVal val="#ppt_h"/>
                                          </p:val>
                                        </p:tav>
                                      </p:tavLst>
                                    </p:anim>
                                    <p:anim calcmode="lin" valueType="num">
                                      <p:cBhvr>
                                        <p:cTn id="53" dur="500" fill="hold"/>
                                        <p:tgtEl>
                                          <p:spTgt spid="32"/>
                                        </p:tgtEl>
                                        <p:attrNameLst>
                                          <p:attrName>style.rotation</p:attrName>
                                        </p:attrNameLst>
                                      </p:cBhvr>
                                      <p:tavLst>
                                        <p:tav tm="0">
                                          <p:val>
                                            <p:fltVal val="90"/>
                                          </p:val>
                                        </p:tav>
                                        <p:tav tm="100000">
                                          <p:val>
                                            <p:fltVal val="0"/>
                                          </p:val>
                                        </p:tav>
                                      </p:tavLst>
                                    </p:anim>
                                    <p:animEffect transition="in" filter="fade">
                                      <p:cBhvr>
                                        <p:cTn id="54" dur="500"/>
                                        <p:tgtEl>
                                          <p:spTgt spid="32"/>
                                        </p:tgtEl>
                                      </p:cBhvr>
                                    </p:animEffect>
                                  </p:childTnLst>
                                </p:cTn>
                              </p:par>
                            </p:childTnLst>
                          </p:cTn>
                        </p:par>
                        <p:par>
                          <p:cTn id="55" fill="hold">
                            <p:stCondLst>
                              <p:cond delay="4500"/>
                            </p:stCondLst>
                            <p:childTnLst>
                              <p:par>
                                <p:cTn id="56" presetID="22" presetClass="entr" presetSubtype="4" fill="hold" nodeType="afterEffect">
                                  <p:stCondLst>
                                    <p:cond delay="0"/>
                                  </p:stCondLst>
                                  <p:childTnLst>
                                    <p:set>
                                      <p:cBhvr>
                                        <p:cTn id="57" dur="1" fill="hold">
                                          <p:stCondLst>
                                            <p:cond delay="0"/>
                                          </p:stCondLst>
                                        </p:cTn>
                                        <p:tgtEl>
                                          <p:spTgt spid="23">
                                            <p:txEl>
                                              <p:pRg st="6" end="6"/>
                                            </p:txEl>
                                          </p:spTgt>
                                        </p:tgtEl>
                                        <p:attrNameLst>
                                          <p:attrName>style.visibility</p:attrName>
                                        </p:attrNameLst>
                                      </p:cBhvr>
                                      <p:to>
                                        <p:strVal val="visible"/>
                                      </p:to>
                                    </p:set>
                                    <p:animEffect transition="in" filter="wipe(down)">
                                      <p:cBhvr>
                                        <p:cTn id="58" dur="500"/>
                                        <p:tgtEl>
                                          <p:spTgt spid="23">
                                            <p:txEl>
                                              <p:pRg st="6" end="6"/>
                                            </p:txEl>
                                          </p:spTgt>
                                        </p:tgtEl>
                                      </p:cBhvr>
                                    </p:animEffect>
                                  </p:childTnLst>
                                </p:cTn>
                              </p:par>
                            </p:childTnLst>
                          </p:cTn>
                        </p:par>
                        <p:par>
                          <p:cTn id="59" fill="hold">
                            <p:stCondLst>
                              <p:cond delay="5000"/>
                            </p:stCondLst>
                            <p:childTnLst>
                              <p:par>
                                <p:cTn id="60" presetID="22" presetClass="entr" presetSubtype="4" fill="hold" grpId="0" nodeType="after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wipe(down)">
                                      <p:cBhvr>
                                        <p:cTn id="62" dur="500"/>
                                        <p:tgtEl>
                                          <p:spTgt spid="23"/>
                                        </p:tgtEl>
                                      </p:cBhvr>
                                    </p:animEffect>
                                  </p:childTnLst>
                                </p:cTn>
                              </p:par>
                            </p:childTnLst>
                          </p:cTn>
                        </p:par>
                        <p:par>
                          <p:cTn id="63" fill="hold">
                            <p:stCondLst>
                              <p:cond delay="5500"/>
                            </p:stCondLst>
                            <p:childTnLst>
                              <p:par>
                                <p:cTn id="64" presetID="31" presetClass="entr" presetSubtype="0" fill="hold" grpId="0" nodeType="afterEffect">
                                  <p:stCondLst>
                                    <p:cond delay="0"/>
                                  </p:stCondLst>
                                  <p:childTnLst>
                                    <p:set>
                                      <p:cBhvr>
                                        <p:cTn id="65" dur="1" fill="hold">
                                          <p:stCondLst>
                                            <p:cond delay="0"/>
                                          </p:stCondLst>
                                        </p:cTn>
                                        <p:tgtEl>
                                          <p:spTgt spid="35"/>
                                        </p:tgtEl>
                                        <p:attrNameLst>
                                          <p:attrName>style.visibility</p:attrName>
                                        </p:attrNameLst>
                                      </p:cBhvr>
                                      <p:to>
                                        <p:strVal val="visible"/>
                                      </p:to>
                                    </p:set>
                                    <p:anim calcmode="lin" valueType="num">
                                      <p:cBhvr>
                                        <p:cTn id="66" dur="500" fill="hold"/>
                                        <p:tgtEl>
                                          <p:spTgt spid="35"/>
                                        </p:tgtEl>
                                        <p:attrNameLst>
                                          <p:attrName>ppt_w</p:attrName>
                                        </p:attrNameLst>
                                      </p:cBhvr>
                                      <p:tavLst>
                                        <p:tav tm="0">
                                          <p:val>
                                            <p:fltVal val="0"/>
                                          </p:val>
                                        </p:tav>
                                        <p:tav tm="100000">
                                          <p:val>
                                            <p:strVal val="#ppt_w"/>
                                          </p:val>
                                        </p:tav>
                                      </p:tavLst>
                                    </p:anim>
                                    <p:anim calcmode="lin" valueType="num">
                                      <p:cBhvr>
                                        <p:cTn id="67" dur="500" fill="hold"/>
                                        <p:tgtEl>
                                          <p:spTgt spid="35"/>
                                        </p:tgtEl>
                                        <p:attrNameLst>
                                          <p:attrName>ppt_h</p:attrName>
                                        </p:attrNameLst>
                                      </p:cBhvr>
                                      <p:tavLst>
                                        <p:tav tm="0">
                                          <p:val>
                                            <p:fltVal val="0"/>
                                          </p:val>
                                        </p:tav>
                                        <p:tav tm="100000">
                                          <p:val>
                                            <p:strVal val="#ppt_h"/>
                                          </p:val>
                                        </p:tav>
                                      </p:tavLst>
                                    </p:anim>
                                    <p:anim calcmode="lin" valueType="num">
                                      <p:cBhvr>
                                        <p:cTn id="68" dur="500" fill="hold"/>
                                        <p:tgtEl>
                                          <p:spTgt spid="35"/>
                                        </p:tgtEl>
                                        <p:attrNameLst>
                                          <p:attrName>style.rotation</p:attrName>
                                        </p:attrNameLst>
                                      </p:cBhvr>
                                      <p:tavLst>
                                        <p:tav tm="0">
                                          <p:val>
                                            <p:fltVal val="90"/>
                                          </p:val>
                                        </p:tav>
                                        <p:tav tm="100000">
                                          <p:val>
                                            <p:fltVal val="0"/>
                                          </p:val>
                                        </p:tav>
                                      </p:tavLst>
                                    </p:anim>
                                    <p:animEffect transition="in" filter="fade">
                                      <p:cBhvr>
                                        <p:cTn id="69" dur="500"/>
                                        <p:tgtEl>
                                          <p:spTgt spid="35"/>
                                        </p:tgtEl>
                                      </p:cBhvr>
                                    </p:animEffect>
                                  </p:childTnLst>
                                </p:cTn>
                              </p:par>
                            </p:childTnLst>
                          </p:cTn>
                        </p:par>
                        <p:par>
                          <p:cTn id="70" fill="hold">
                            <p:stCondLst>
                              <p:cond delay="6000"/>
                            </p:stCondLst>
                            <p:childTnLst>
                              <p:par>
                                <p:cTn id="71" presetID="31" presetClass="exit" presetSubtype="0" fill="hold" grpId="1" nodeType="afterEffect">
                                  <p:stCondLst>
                                    <p:cond delay="0"/>
                                  </p:stCondLst>
                                  <p:childTnLst>
                                    <p:anim calcmode="lin" valueType="num">
                                      <p:cBhvr>
                                        <p:cTn id="72" dur="500"/>
                                        <p:tgtEl>
                                          <p:spTgt spid="35"/>
                                        </p:tgtEl>
                                        <p:attrNameLst>
                                          <p:attrName>ppt_w</p:attrName>
                                        </p:attrNameLst>
                                      </p:cBhvr>
                                      <p:tavLst>
                                        <p:tav tm="0">
                                          <p:val>
                                            <p:strVal val="ppt_w"/>
                                          </p:val>
                                        </p:tav>
                                        <p:tav tm="100000">
                                          <p:val>
                                            <p:fltVal val="0"/>
                                          </p:val>
                                        </p:tav>
                                      </p:tavLst>
                                    </p:anim>
                                    <p:anim calcmode="lin" valueType="num">
                                      <p:cBhvr>
                                        <p:cTn id="73" dur="500"/>
                                        <p:tgtEl>
                                          <p:spTgt spid="35"/>
                                        </p:tgtEl>
                                        <p:attrNameLst>
                                          <p:attrName>ppt_h</p:attrName>
                                        </p:attrNameLst>
                                      </p:cBhvr>
                                      <p:tavLst>
                                        <p:tav tm="0">
                                          <p:val>
                                            <p:strVal val="ppt_h"/>
                                          </p:val>
                                        </p:tav>
                                        <p:tav tm="100000">
                                          <p:val>
                                            <p:fltVal val="0"/>
                                          </p:val>
                                        </p:tav>
                                      </p:tavLst>
                                    </p:anim>
                                    <p:anim calcmode="lin" valueType="num">
                                      <p:cBhvr>
                                        <p:cTn id="74" dur="500"/>
                                        <p:tgtEl>
                                          <p:spTgt spid="35"/>
                                        </p:tgtEl>
                                        <p:attrNameLst>
                                          <p:attrName>style.rotation</p:attrName>
                                        </p:attrNameLst>
                                      </p:cBhvr>
                                      <p:tavLst>
                                        <p:tav tm="0">
                                          <p:val>
                                            <p:fltVal val="0"/>
                                          </p:val>
                                        </p:tav>
                                        <p:tav tm="100000">
                                          <p:val>
                                            <p:fltVal val="90"/>
                                          </p:val>
                                        </p:tav>
                                      </p:tavLst>
                                    </p:anim>
                                    <p:animEffect transition="out" filter="fade">
                                      <p:cBhvr>
                                        <p:cTn id="75" dur="500"/>
                                        <p:tgtEl>
                                          <p:spTgt spid="35"/>
                                        </p:tgtEl>
                                      </p:cBhvr>
                                    </p:animEffect>
                                    <p:set>
                                      <p:cBhvr>
                                        <p:cTn id="76" dur="1" fill="hold">
                                          <p:stCondLst>
                                            <p:cond delay="499"/>
                                          </p:stCondLst>
                                        </p:cTn>
                                        <p:tgtEl>
                                          <p:spTgt spid="35"/>
                                        </p:tgtEl>
                                        <p:attrNameLst>
                                          <p:attrName>style.visibility</p:attrName>
                                        </p:attrNameLst>
                                      </p:cBhvr>
                                      <p:to>
                                        <p:strVal val="hidden"/>
                                      </p:to>
                                    </p:set>
                                  </p:childTnLst>
                                </p:cTn>
                              </p:par>
                            </p:childTnLst>
                          </p:cTn>
                        </p:par>
                        <p:par>
                          <p:cTn id="77" fill="hold">
                            <p:stCondLst>
                              <p:cond delay="6500"/>
                            </p:stCondLst>
                            <p:childTnLst>
                              <p:par>
                                <p:cTn id="78" presetID="31" presetClass="entr" presetSubtype="0" fill="hold" grpId="0" nodeType="afterEffect">
                                  <p:stCondLst>
                                    <p:cond delay="0"/>
                                  </p:stCondLst>
                                  <p:childTnLst>
                                    <p:set>
                                      <p:cBhvr>
                                        <p:cTn id="79" dur="1" fill="hold">
                                          <p:stCondLst>
                                            <p:cond delay="0"/>
                                          </p:stCondLst>
                                        </p:cTn>
                                        <p:tgtEl>
                                          <p:spTgt spid="36"/>
                                        </p:tgtEl>
                                        <p:attrNameLst>
                                          <p:attrName>style.visibility</p:attrName>
                                        </p:attrNameLst>
                                      </p:cBhvr>
                                      <p:to>
                                        <p:strVal val="visible"/>
                                      </p:to>
                                    </p:set>
                                    <p:anim calcmode="lin" valueType="num">
                                      <p:cBhvr>
                                        <p:cTn id="80" dur="500" fill="hold"/>
                                        <p:tgtEl>
                                          <p:spTgt spid="36"/>
                                        </p:tgtEl>
                                        <p:attrNameLst>
                                          <p:attrName>ppt_w</p:attrName>
                                        </p:attrNameLst>
                                      </p:cBhvr>
                                      <p:tavLst>
                                        <p:tav tm="0">
                                          <p:val>
                                            <p:fltVal val="0"/>
                                          </p:val>
                                        </p:tav>
                                        <p:tav tm="100000">
                                          <p:val>
                                            <p:strVal val="#ppt_w"/>
                                          </p:val>
                                        </p:tav>
                                      </p:tavLst>
                                    </p:anim>
                                    <p:anim calcmode="lin" valueType="num">
                                      <p:cBhvr>
                                        <p:cTn id="81" dur="500" fill="hold"/>
                                        <p:tgtEl>
                                          <p:spTgt spid="36"/>
                                        </p:tgtEl>
                                        <p:attrNameLst>
                                          <p:attrName>ppt_h</p:attrName>
                                        </p:attrNameLst>
                                      </p:cBhvr>
                                      <p:tavLst>
                                        <p:tav tm="0">
                                          <p:val>
                                            <p:fltVal val="0"/>
                                          </p:val>
                                        </p:tav>
                                        <p:tav tm="100000">
                                          <p:val>
                                            <p:strVal val="#ppt_h"/>
                                          </p:val>
                                        </p:tav>
                                      </p:tavLst>
                                    </p:anim>
                                    <p:anim calcmode="lin" valueType="num">
                                      <p:cBhvr>
                                        <p:cTn id="82" dur="500" fill="hold"/>
                                        <p:tgtEl>
                                          <p:spTgt spid="36"/>
                                        </p:tgtEl>
                                        <p:attrNameLst>
                                          <p:attrName>style.rotation</p:attrName>
                                        </p:attrNameLst>
                                      </p:cBhvr>
                                      <p:tavLst>
                                        <p:tav tm="0">
                                          <p:val>
                                            <p:fltVal val="90"/>
                                          </p:val>
                                        </p:tav>
                                        <p:tav tm="100000">
                                          <p:val>
                                            <p:fltVal val="0"/>
                                          </p:val>
                                        </p:tav>
                                      </p:tavLst>
                                    </p:anim>
                                    <p:animEffect transition="in" filter="fade">
                                      <p:cBhvr>
                                        <p:cTn id="83" dur="500"/>
                                        <p:tgtEl>
                                          <p:spTgt spid="36"/>
                                        </p:tgtEl>
                                      </p:cBhvr>
                                    </p:animEffect>
                                  </p:childTnLst>
                                </p:cTn>
                              </p:par>
                            </p:childTnLst>
                          </p:cTn>
                        </p:par>
                        <p:par>
                          <p:cTn id="84" fill="hold">
                            <p:stCondLst>
                              <p:cond delay="7000"/>
                            </p:stCondLst>
                            <p:childTnLst>
                              <p:par>
                                <p:cTn id="85" presetID="31" presetClass="exit" presetSubtype="0" fill="hold" grpId="1" nodeType="afterEffect">
                                  <p:stCondLst>
                                    <p:cond delay="0"/>
                                  </p:stCondLst>
                                  <p:childTnLst>
                                    <p:anim calcmode="lin" valueType="num">
                                      <p:cBhvr>
                                        <p:cTn id="86" dur="500"/>
                                        <p:tgtEl>
                                          <p:spTgt spid="36"/>
                                        </p:tgtEl>
                                        <p:attrNameLst>
                                          <p:attrName>ppt_w</p:attrName>
                                        </p:attrNameLst>
                                      </p:cBhvr>
                                      <p:tavLst>
                                        <p:tav tm="0">
                                          <p:val>
                                            <p:strVal val="ppt_w"/>
                                          </p:val>
                                        </p:tav>
                                        <p:tav tm="100000">
                                          <p:val>
                                            <p:fltVal val="0"/>
                                          </p:val>
                                        </p:tav>
                                      </p:tavLst>
                                    </p:anim>
                                    <p:anim calcmode="lin" valueType="num">
                                      <p:cBhvr>
                                        <p:cTn id="87" dur="500"/>
                                        <p:tgtEl>
                                          <p:spTgt spid="36"/>
                                        </p:tgtEl>
                                        <p:attrNameLst>
                                          <p:attrName>ppt_h</p:attrName>
                                        </p:attrNameLst>
                                      </p:cBhvr>
                                      <p:tavLst>
                                        <p:tav tm="0">
                                          <p:val>
                                            <p:strVal val="ppt_h"/>
                                          </p:val>
                                        </p:tav>
                                        <p:tav tm="100000">
                                          <p:val>
                                            <p:fltVal val="0"/>
                                          </p:val>
                                        </p:tav>
                                      </p:tavLst>
                                    </p:anim>
                                    <p:anim calcmode="lin" valueType="num">
                                      <p:cBhvr>
                                        <p:cTn id="88" dur="500"/>
                                        <p:tgtEl>
                                          <p:spTgt spid="36"/>
                                        </p:tgtEl>
                                        <p:attrNameLst>
                                          <p:attrName>style.rotation</p:attrName>
                                        </p:attrNameLst>
                                      </p:cBhvr>
                                      <p:tavLst>
                                        <p:tav tm="0">
                                          <p:val>
                                            <p:fltVal val="0"/>
                                          </p:val>
                                        </p:tav>
                                        <p:tav tm="100000">
                                          <p:val>
                                            <p:fltVal val="90"/>
                                          </p:val>
                                        </p:tav>
                                      </p:tavLst>
                                    </p:anim>
                                    <p:animEffect transition="out" filter="fade">
                                      <p:cBhvr>
                                        <p:cTn id="89" dur="500"/>
                                        <p:tgtEl>
                                          <p:spTgt spid="36"/>
                                        </p:tgtEl>
                                      </p:cBhvr>
                                    </p:animEffect>
                                    <p:set>
                                      <p:cBhvr>
                                        <p:cTn id="90" dur="1" fill="hold">
                                          <p:stCondLst>
                                            <p:cond delay="499"/>
                                          </p:stCondLst>
                                        </p:cTn>
                                        <p:tgtEl>
                                          <p:spTgt spid="36"/>
                                        </p:tgtEl>
                                        <p:attrNameLst>
                                          <p:attrName>style.visibility</p:attrName>
                                        </p:attrNameLst>
                                      </p:cBhvr>
                                      <p:to>
                                        <p:strVal val="hidden"/>
                                      </p:to>
                                    </p:set>
                                  </p:childTnLst>
                                </p:cTn>
                              </p:par>
                            </p:childTnLst>
                          </p:cTn>
                        </p:par>
                        <p:par>
                          <p:cTn id="91" fill="hold">
                            <p:stCondLst>
                              <p:cond delay="7500"/>
                            </p:stCondLst>
                            <p:childTnLst>
                              <p:par>
                                <p:cTn id="92" presetID="31" presetClass="entr" presetSubtype="0" fill="hold" grpId="0" nodeType="afterEffect">
                                  <p:stCondLst>
                                    <p:cond delay="0"/>
                                  </p:stCondLst>
                                  <p:childTnLst>
                                    <p:set>
                                      <p:cBhvr>
                                        <p:cTn id="93" dur="1" fill="hold">
                                          <p:stCondLst>
                                            <p:cond delay="0"/>
                                          </p:stCondLst>
                                        </p:cTn>
                                        <p:tgtEl>
                                          <p:spTgt spid="37"/>
                                        </p:tgtEl>
                                        <p:attrNameLst>
                                          <p:attrName>style.visibility</p:attrName>
                                        </p:attrNameLst>
                                      </p:cBhvr>
                                      <p:to>
                                        <p:strVal val="visible"/>
                                      </p:to>
                                    </p:set>
                                    <p:anim calcmode="lin" valueType="num">
                                      <p:cBhvr>
                                        <p:cTn id="94" dur="500" fill="hold"/>
                                        <p:tgtEl>
                                          <p:spTgt spid="37"/>
                                        </p:tgtEl>
                                        <p:attrNameLst>
                                          <p:attrName>ppt_w</p:attrName>
                                        </p:attrNameLst>
                                      </p:cBhvr>
                                      <p:tavLst>
                                        <p:tav tm="0">
                                          <p:val>
                                            <p:fltVal val="0"/>
                                          </p:val>
                                        </p:tav>
                                        <p:tav tm="100000">
                                          <p:val>
                                            <p:strVal val="#ppt_w"/>
                                          </p:val>
                                        </p:tav>
                                      </p:tavLst>
                                    </p:anim>
                                    <p:anim calcmode="lin" valueType="num">
                                      <p:cBhvr>
                                        <p:cTn id="95" dur="500" fill="hold"/>
                                        <p:tgtEl>
                                          <p:spTgt spid="37"/>
                                        </p:tgtEl>
                                        <p:attrNameLst>
                                          <p:attrName>ppt_h</p:attrName>
                                        </p:attrNameLst>
                                      </p:cBhvr>
                                      <p:tavLst>
                                        <p:tav tm="0">
                                          <p:val>
                                            <p:fltVal val="0"/>
                                          </p:val>
                                        </p:tav>
                                        <p:tav tm="100000">
                                          <p:val>
                                            <p:strVal val="#ppt_h"/>
                                          </p:val>
                                        </p:tav>
                                      </p:tavLst>
                                    </p:anim>
                                    <p:anim calcmode="lin" valueType="num">
                                      <p:cBhvr>
                                        <p:cTn id="96" dur="500" fill="hold"/>
                                        <p:tgtEl>
                                          <p:spTgt spid="37"/>
                                        </p:tgtEl>
                                        <p:attrNameLst>
                                          <p:attrName>style.rotation</p:attrName>
                                        </p:attrNameLst>
                                      </p:cBhvr>
                                      <p:tavLst>
                                        <p:tav tm="0">
                                          <p:val>
                                            <p:fltVal val="90"/>
                                          </p:val>
                                        </p:tav>
                                        <p:tav tm="100000">
                                          <p:val>
                                            <p:fltVal val="0"/>
                                          </p:val>
                                        </p:tav>
                                      </p:tavLst>
                                    </p:anim>
                                    <p:animEffect transition="in" filter="fade">
                                      <p:cBhvr>
                                        <p:cTn id="97" dur="500"/>
                                        <p:tgtEl>
                                          <p:spTgt spid="37"/>
                                        </p:tgtEl>
                                      </p:cBhvr>
                                    </p:animEffect>
                                  </p:childTnLst>
                                </p:cTn>
                              </p:par>
                            </p:childTnLst>
                          </p:cTn>
                        </p:par>
                        <p:par>
                          <p:cTn id="98" fill="hold">
                            <p:stCondLst>
                              <p:cond delay="8000"/>
                            </p:stCondLst>
                            <p:childTnLst>
                              <p:par>
                                <p:cTn id="99" presetID="31" presetClass="exit" presetSubtype="0" fill="hold" grpId="1" nodeType="afterEffect">
                                  <p:stCondLst>
                                    <p:cond delay="0"/>
                                  </p:stCondLst>
                                  <p:childTnLst>
                                    <p:anim calcmode="lin" valueType="num">
                                      <p:cBhvr>
                                        <p:cTn id="100" dur="1000"/>
                                        <p:tgtEl>
                                          <p:spTgt spid="37"/>
                                        </p:tgtEl>
                                        <p:attrNameLst>
                                          <p:attrName>ppt_w</p:attrName>
                                        </p:attrNameLst>
                                      </p:cBhvr>
                                      <p:tavLst>
                                        <p:tav tm="0">
                                          <p:val>
                                            <p:strVal val="ppt_w"/>
                                          </p:val>
                                        </p:tav>
                                        <p:tav tm="100000">
                                          <p:val>
                                            <p:fltVal val="0"/>
                                          </p:val>
                                        </p:tav>
                                      </p:tavLst>
                                    </p:anim>
                                    <p:anim calcmode="lin" valueType="num">
                                      <p:cBhvr>
                                        <p:cTn id="101" dur="1000"/>
                                        <p:tgtEl>
                                          <p:spTgt spid="37"/>
                                        </p:tgtEl>
                                        <p:attrNameLst>
                                          <p:attrName>ppt_h</p:attrName>
                                        </p:attrNameLst>
                                      </p:cBhvr>
                                      <p:tavLst>
                                        <p:tav tm="0">
                                          <p:val>
                                            <p:strVal val="ppt_h"/>
                                          </p:val>
                                        </p:tav>
                                        <p:tav tm="100000">
                                          <p:val>
                                            <p:fltVal val="0"/>
                                          </p:val>
                                        </p:tav>
                                      </p:tavLst>
                                    </p:anim>
                                    <p:anim calcmode="lin" valueType="num">
                                      <p:cBhvr>
                                        <p:cTn id="102" dur="1000"/>
                                        <p:tgtEl>
                                          <p:spTgt spid="37"/>
                                        </p:tgtEl>
                                        <p:attrNameLst>
                                          <p:attrName>style.rotation</p:attrName>
                                        </p:attrNameLst>
                                      </p:cBhvr>
                                      <p:tavLst>
                                        <p:tav tm="0">
                                          <p:val>
                                            <p:fltVal val="0"/>
                                          </p:val>
                                        </p:tav>
                                        <p:tav tm="100000">
                                          <p:val>
                                            <p:fltVal val="90"/>
                                          </p:val>
                                        </p:tav>
                                      </p:tavLst>
                                    </p:anim>
                                    <p:animEffect transition="out" filter="fade">
                                      <p:cBhvr>
                                        <p:cTn id="103" dur="1000"/>
                                        <p:tgtEl>
                                          <p:spTgt spid="37"/>
                                        </p:tgtEl>
                                      </p:cBhvr>
                                    </p:animEffect>
                                    <p:set>
                                      <p:cBhvr>
                                        <p:cTn id="104" dur="1" fill="hold">
                                          <p:stCondLst>
                                            <p:cond delay="999"/>
                                          </p:stCondLst>
                                        </p:cTn>
                                        <p:tgtEl>
                                          <p:spTgt spid="37"/>
                                        </p:tgtEl>
                                        <p:attrNameLst>
                                          <p:attrName>style.visibility</p:attrName>
                                        </p:attrNameLst>
                                      </p:cBhvr>
                                      <p:to>
                                        <p:strVal val="hidden"/>
                                      </p:to>
                                    </p:set>
                                  </p:childTnLst>
                                </p:cTn>
                              </p:par>
                            </p:childTnLst>
                          </p:cTn>
                        </p:par>
                        <p:par>
                          <p:cTn id="105" fill="hold">
                            <p:stCondLst>
                              <p:cond delay="9000"/>
                            </p:stCondLst>
                            <p:childTnLst>
                              <p:par>
                                <p:cTn id="106" presetID="31" presetClass="entr" presetSubtype="0" fill="hold" grpId="0" nodeType="afterEffect">
                                  <p:stCondLst>
                                    <p:cond delay="0"/>
                                  </p:stCondLst>
                                  <p:childTnLst>
                                    <p:set>
                                      <p:cBhvr>
                                        <p:cTn id="107" dur="1" fill="hold">
                                          <p:stCondLst>
                                            <p:cond delay="0"/>
                                          </p:stCondLst>
                                        </p:cTn>
                                        <p:tgtEl>
                                          <p:spTgt spid="41"/>
                                        </p:tgtEl>
                                        <p:attrNameLst>
                                          <p:attrName>style.visibility</p:attrName>
                                        </p:attrNameLst>
                                      </p:cBhvr>
                                      <p:to>
                                        <p:strVal val="visible"/>
                                      </p:to>
                                    </p:set>
                                    <p:anim calcmode="lin" valueType="num">
                                      <p:cBhvr>
                                        <p:cTn id="108" dur="500" fill="hold"/>
                                        <p:tgtEl>
                                          <p:spTgt spid="41"/>
                                        </p:tgtEl>
                                        <p:attrNameLst>
                                          <p:attrName>ppt_w</p:attrName>
                                        </p:attrNameLst>
                                      </p:cBhvr>
                                      <p:tavLst>
                                        <p:tav tm="0">
                                          <p:val>
                                            <p:fltVal val="0"/>
                                          </p:val>
                                        </p:tav>
                                        <p:tav tm="100000">
                                          <p:val>
                                            <p:strVal val="#ppt_w"/>
                                          </p:val>
                                        </p:tav>
                                      </p:tavLst>
                                    </p:anim>
                                    <p:anim calcmode="lin" valueType="num">
                                      <p:cBhvr>
                                        <p:cTn id="109" dur="500" fill="hold"/>
                                        <p:tgtEl>
                                          <p:spTgt spid="41"/>
                                        </p:tgtEl>
                                        <p:attrNameLst>
                                          <p:attrName>ppt_h</p:attrName>
                                        </p:attrNameLst>
                                      </p:cBhvr>
                                      <p:tavLst>
                                        <p:tav tm="0">
                                          <p:val>
                                            <p:fltVal val="0"/>
                                          </p:val>
                                        </p:tav>
                                        <p:tav tm="100000">
                                          <p:val>
                                            <p:strVal val="#ppt_h"/>
                                          </p:val>
                                        </p:tav>
                                      </p:tavLst>
                                    </p:anim>
                                    <p:anim calcmode="lin" valueType="num">
                                      <p:cBhvr>
                                        <p:cTn id="110" dur="500" fill="hold"/>
                                        <p:tgtEl>
                                          <p:spTgt spid="41"/>
                                        </p:tgtEl>
                                        <p:attrNameLst>
                                          <p:attrName>style.rotation</p:attrName>
                                        </p:attrNameLst>
                                      </p:cBhvr>
                                      <p:tavLst>
                                        <p:tav tm="0">
                                          <p:val>
                                            <p:fltVal val="90"/>
                                          </p:val>
                                        </p:tav>
                                        <p:tav tm="100000">
                                          <p:val>
                                            <p:fltVal val="0"/>
                                          </p:val>
                                        </p:tav>
                                      </p:tavLst>
                                    </p:anim>
                                    <p:animEffect transition="in" filter="fade">
                                      <p:cBhvr>
                                        <p:cTn id="111" dur="500"/>
                                        <p:tgtEl>
                                          <p:spTgt spid="41"/>
                                        </p:tgtEl>
                                      </p:cBhvr>
                                    </p:animEffect>
                                  </p:childTnLst>
                                </p:cTn>
                              </p:par>
                            </p:childTnLst>
                          </p:cTn>
                        </p:par>
                        <p:par>
                          <p:cTn id="112" fill="hold">
                            <p:stCondLst>
                              <p:cond delay="9500"/>
                            </p:stCondLst>
                            <p:childTnLst>
                              <p:par>
                                <p:cTn id="113" presetID="22" presetClass="entr" presetSubtype="4" fill="hold" nodeType="afterEffect">
                                  <p:stCondLst>
                                    <p:cond delay="0"/>
                                  </p:stCondLst>
                                  <p:childTnLst>
                                    <p:set>
                                      <p:cBhvr>
                                        <p:cTn id="114" dur="1" fill="hold">
                                          <p:stCondLst>
                                            <p:cond delay="0"/>
                                          </p:stCondLst>
                                        </p:cTn>
                                        <p:tgtEl>
                                          <p:spTgt spid="23">
                                            <p:txEl>
                                              <p:pRg st="8" end="8"/>
                                            </p:txEl>
                                          </p:spTgt>
                                        </p:tgtEl>
                                        <p:attrNameLst>
                                          <p:attrName>style.visibility</p:attrName>
                                        </p:attrNameLst>
                                      </p:cBhvr>
                                      <p:to>
                                        <p:strVal val="visible"/>
                                      </p:to>
                                    </p:set>
                                    <p:animEffect transition="in" filter="wipe(down)">
                                      <p:cBhvr>
                                        <p:cTn id="115" dur="500"/>
                                        <p:tgtEl>
                                          <p:spTgt spid="23">
                                            <p:txEl>
                                              <p:pRg st="8" end="8"/>
                                            </p:txEl>
                                          </p:spTgt>
                                        </p:tgtEl>
                                      </p:cBhvr>
                                    </p:animEffect>
                                  </p:childTnLst>
                                </p:cTn>
                              </p:par>
                            </p:childTnLst>
                          </p:cTn>
                        </p:par>
                        <p:par>
                          <p:cTn id="116" fill="hold">
                            <p:stCondLst>
                              <p:cond delay="10000"/>
                            </p:stCondLst>
                            <p:childTnLst>
                              <p:par>
                                <p:cTn id="117" presetID="22" presetClass="entr" presetSubtype="4" fill="hold" nodeType="afterEffect">
                                  <p:stCondLst>
                                    <p:cond delay="0"/>
                                  </p:stCondLst>
                                  <p:childTnLst>
                                    <p:set>
                                      <p:cBhvr>
                                        <p:cTn id="118" dur="1" fill="hold">
                                          <p:stCondLst>
                                            <p:cond delay="0"/>
                                          </p:stCondLst>
                                        </p:cTn>
                                        <p:tgtEl>
                                          <p:spTgt spid="38"/>
                                        </p:tgtEl>
                                        <p:attrNameLst>
                                          <p:attrName>style.visibility</p:attrName>
                                        </p:attrNameLst>
                                      </p:cBhvr>
                                      <p:to>
                                        <p:strVal val="visible"/>
                                      </p:to>
                                    </p:set>
                                    <p:animEffect transition="in" filter="wipe(down)">
                                      <p:cBhvr>
                                        <p:cTn id="119" dur="500"/>
                                        <p:tgtEl>
                                          <p:spTgt spid="38"/>
                                        </p:tgtEl>
                                      </p:cBhvr>
                                    </p:animEffect>
                                  </p:childTnLst>
                                </p:cTn>
                              </p:par>
                            </p:childTnLst>
                          </p:cTn>
                        </p:par>
                        <p:par>
                          <p:cTn id="120" fill="hold">
                            <p:stCondLst>
                              <p:cond delay="10500"/>
                            </p:stCondLst>
                            <p:childTnLst>
                              <p:par>
                                <p:cTn id="121" presetID="22" presetClass="entr" presetSubtype="8" fill="hold" nodeType="afterEffect">
                                  <p:stCondLst>
                                    <p:cond delay="0"/>
                                  </p:stCondLst>
                                  <p:childTnLst>
                                    <p:set>
                                      <p:cBhvr>
                                        <p:cTn id="122" dur="1" fill="hold">
                                          <p:stCondLst>
                                            <p:cond delay="0"/>
                                          </p:stCondLst>
                                        </p:cTn>
                                        <p:tgtEl>
                                          <p:spTgt spid="39"/>
                                        </p:tgtEl>
                                        <p:attrNameLst>
                                          <p:attrName>style.visibility</p:attrName>
                                        </p:attrNameLst>
                                      </p:cBhvr>
                                      <p:to>
                                        <p:strVal val="visible"/>
                                      </p:to>
                                    </p:set>
                                    <p:animEffect transition="in" filter="wipe(left)">
                                      <p:cBhvr>
                                        <p:cTn id="123" dur="500"/>
                                        <p:tgtEl>
                                          <p:spTgt spid="39"/>
                                        </p:tgtEl>
                                      </p:cBhvr>
                                    </p:animEffect>
                                  </p:childTnLst>
                                </p:cTn>
                              </p:par>
                            </p:childTnLst>
                          </p:cTn>
                        </p:par>
                        <p:par>
                          <p:cTn id="124" fill="hold">
                            <p:stCondLst>
                              <p:cond delay="11000"/>
                            </p:stCondLst>
                            <p:childTnLst>
                              <p:par>
                                <p:cTn id="125" presetID="21" presetClass="entr" presetSubtype="1" fill="hold" grpId="0" nodeType="afterEffect">
                                  <p:stCondLst>
                                    <p:cond delay="0"/>
                                  </p:stCondLst>
                                  <p:childTnLst>
                                    <p:set>
                                      <p:cBhvr>
                                        <p:cTn id="126" dur="1" fill="hold">
                                          <p:stCondLst>
                                            <p:cond delay="0"/>
                                          </p:stCondLst>
                                        </p:cTn>
                                        <p:tgtEl>
                                          <p:spTgt spid="40"/>
                                        </p:tgtEl>
                                        <p:attrNameLst>
                                          <p:attrName>style.visibility</p:attrName>
                                        </p:attrNameLst>
                                      </p:cBhvr>
                                      <p:to>
                                        <p:strVal val="visible"/>
                                      </p:to>
                                    </p:set>
                                    <p:animEffect transition="in" filter="wheel(1)">
                                      <p:cBhvr>
                                        <p:cTn id="127" dur="500"/>
                                        <p:tgtEl>
                                          <p:spTgt spid="40"/>
                                        </p:tgtEl>
                                      </p:cBhvr>
                                    </p:animEffect>
                                  </p:childTnLst>
                                </p:cTn>
                              </p:par>
                            </p:childTnLst>
                          </p:cTn>
                        </p:par>
                      </p:childTnLst>
                    </p:cTn>
                  </p:par>
                  <p:par>
                    <p:cTn id="128" fill="hold">
                      <p:stCondLst>
                        <p:cond delay="indefinite"/>
                      </p:stCondLst>
                      <p:childTnLst>
                        <p:par>
                          <p:cTn id="129" fill="hold">
                            <p:stCondLst>
                              <p:cond delay="0"/>
                            </p:stCondLst>
                            <p:childTnLst>
                              <p:par>
                                <p:cTn id="130" presetID="22" presetClass="entr" presetSubtype="4" fill="hold" nodeType="clickEffect">
                                  <p:stCondLst>
                                    <p:cond delay="0"/>
                                  </p:stCondLst>
                                  <p:childTnLst>
                                    <p:set>
                                      <p:cBhvr>
                                        <p:cTn id="131" dur="1" fill="hold">
                                          <p:stCondLst>
                                            <p:cond delay="0"/>
                                          </p:stCondLst>
                                        </p:cTn>
                                        <p:tgtEl>
                                          <p:spTgt spid="23">
                                            <p:txEl>
                                              <p:pRg st="10" end="10"/>
                                            </p:txEl>
                                          </p:spTgt>
                                        </p:tgtEl>
                                        <p:attrNameLst>
                                          <p:attrName>style.visibility</p:attrName>
                                        </p:attrNameLst>
                                      </p:cBhvr>
                                      <p:to>
                                        <p:strVal val="visible"/>
                                      </p:to>
                                    </p:set>
                                    <p:animEffect transition="in" filter="wipe(down)">
                                      <p:cBhvr>
                                        <p:cTn id="132" dur="500"/>
                                        <p:tgtEl>
                                          <p:spTgt spid="23">
                                            <p:txEl>
                                              <p:pRg st="10" end="10"/>
                                            </p:txEl>
                                          </p:spTgt>
                                        </p:tgtEl>
                                      </p:cBhvr>
                                    </p:animEffect>
                                  </p:childTnLst>
                                </p:cTn>
                              </p:par>
                            </p:childTnLst>
                          </p:cTn>
                        </p:par>
                      </p:childTnLst>
                    </p:cTn>
                  </p:par>
                  <p:par>
                    <p:cTn id="133" fill="hold">
                      <p:stCondLst>
                        <p:cond delay="indefinite"/>
                      </p:stCondLst>
                      <p:childTnLst>
                        <p:par>
                          <p:cTn id="134" fill="hold">
                            <p:stCondLst>
                              <p:cond delay="0"/>
                            </p:stCondLst>
                            <p:childTnLst>
                              <p:par>
                                <p:cTn id="135" presetID="22" presetClass="entr" presetSubtype="2" fill="hold" nodeType="clickEffect">
                                  <p:stCondLst>
                                    <p:cond delay="0"/>
                                  </p:stCondLst>
                                  <p:childTnLst>
                                    <p:set>
                                      <p:cBhvr>
                                        <p:cTn id="136" dur="1" fill="hold">
                                          <p:stCondLst>
                                            <p:cond delay="0"/>
                                          </p:stCondLst>
                                        </p:cTn>
                                        <p:tgtEl>
                                          <p:spTgt spid="23">
                                            <p:txEl>
                                              <p:pRg st="12" end="12"/>
                                            </p:txEl>
                                          </p:spTgt>
                                        </p:tgtEl>
                                        <p:attrNameLst>
                                          <p:attrName>style.visibility</p:attrName>
                                        </p:attrNameLst>
                                      </p:cBhvr>
                                      <p:to>
                                        <p:strVal val="visible"/>
                                      </p:to>
                                    </p:set>
                                    <p:animEffect transition="in" filter="wipe(right)">
                                      <p:cBhvr>
                                        <p:cTn id="137" dur="500"/>
                                        <p:tgtEl>
                                          <p:spTgt spid="2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p:bldP spid="23" grpId="0"/>
      <p:bldP spid="24" grpId="0" animBg="1"/>
      <p:bldP spid="24" grpId="1" animBg="1"/>
      <p:bldP spid="31" grpId="0" animBg="1"/>
      <p:bldP spid="31" grpId="1" animBg="1"/>
      <p:bldP spid="32" grpId="0" animBg="1"/>
      <p:bldP spid="35" grpId="0" animBg="1"/>
      <p:bldP spid="35" grpId="1" animBg="1"/>
      <p:bldP spid="36" grpId="0" animBg="1"/>
      <p:bldP spid="36" grpId="1" animBg="1"/>
      <p:bldP spid="37" grpId="0" animBg="1"/>
      <p:bldP spid="37" grpId="1" animBg="1"/>
      <p:bldP spid="40" grpId="0" animBg="1"/>
      <p:bldP spid="41"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D5FDF7-C5D4-674E-A0C4-1A32772C8DD4}"/>
              </a:ext>
            </a:extLst>
          </p:cNvPr>
          <p:cNvSpPr/>
          <p:nvPr/>
        </p:nvSpPr>
        <p:spPr>
          <a:xfrm>
            <a:off x="107092" y="105032"/>
            <a:ext cx="11977816" cy="664793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101F7A6A-8F69-ED43-85C2-87086DD7E6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72135" y="210889"/>
            <a:ext cx="1021333" cy="1021333"/>
          </a:xfrm>
          <a:prstGeom prst="rect">
            <a:avLst/>
          </a:prstGeom>
        </p:spPr>
      </p:pic>
      <p:sp>
        <p:nvSpPr>
          <p:cNvPr id="8" name="Right Triangle 7">
            <a:extLst>
              <a:ext uri="{FF2B5EF4-FFF2-40B4-BE49-F238E27FC236}">
                <a16:creationId xmlns:a16="http://schemas.microsoft.com/office/drawing/2014/main" id="{91BE326B-CD2C-4B44-A6EC-DBD0ACEFB403}"/>
              </a:ext>
            </a:extLst>
          </p:cNvPr>
          <p:cNvSpPr/>
          <p:nvPr/>
        </p:nvSpPr>
        <p:spPr>
          <a:xfrm rot="5400000" flipH="1">
            <a:off x="1652558" y="2708839"/>
            <a:ext cx="1061884" cy="2109019"/>
          </a:xfrm>
          <a:prstGeom prst="rtTriangle">
            <a:avLst/>
          </a:prstGeom>
          <a:solidFill>
            <a:srgbClr val="4472C4">
              <a:alpha val="4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Triangle 8">
            <a:extLst>
              <a:ext uri="{FF2B5EF4-FFF2-40B4-BE49-F238E27FC236}">
                <a16:creationId xmlns:a16="http://schemas.microsoft.com/office/drawing/2014/main" id="{F761803A-7864-3843-8D2B-3944264B7779}"/>
              </a:ext>
            </a:extLst>
          </p:cNvPr>
          <p:cNvSpPr/>
          <p:nvPr/>
        </p:nvSpPr>
        <p:spPr>
          <a:xfrm flipH="1">
            <a:off x="3222031" y="2177895"/>
            <a:ext cx="1061884" cy="2109019"/>
          </a:xfrm>
          <a:prstGeom prst="rtTriangle">
            <a:avLst/>
          </a:prstGeom>
          <a:solidFill>
            <a:srgbClr val="4472C4">
              <a:alpha val="4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6A45A75A-5BA4-F348-878E-695EFBFA7FBB}"/>
              </a:ext>
            </a:extLst>
          </p:cNvPr>
          <p:cNvCxnSpPr/>
          <p:nvPr/>
        </p:nvCxnSpPr>
        <p:spPr>
          <a:xfrm>
            <a:off x="1605546" y="1716513"/>
            <a:ext cx="0" cy="3539803"/>
          </a:xfrm>
          <a:prstGeom prst="line">
            <a:avLst/>
          </a:prstGeom>
          <a:ln w="28575"/>
        </p:spPr>
        <p:style>
          <a:lnRef idx="1">
            <a:schemeClr val="dk1"/>
          </a:lnRef>
          <a:fillRef idx="0">
            <a:schemeClr val="dk1"/>
          </a:fillRef>
          <a:effectRef idx="0">
            <a:schemeClr val="dk1"/>
          </a:effectRef>
          <a:fontRef idx="minor">
            <a:schemeClr val="tx1"/>
          </a:fontRef>
        </p:style>
      </p:cxnSp>
      <p:cxnSp>
        <p:nvCxnSpPr>
          <p:cNvPr id="6" name="Straight Connector 5">
            <a:extLst>
              <a:ext uri="{FF2B5EF4-FFF2-40B4-BE49-F238E27FC236}">
                <a16:creationId xmlns:a16="http://schemas.microsoft.com/office/drawing/2014/main" id="{BB5561D8-0ADD-F244-A0B9-80367FCC0180}"/>
              </a:ext>
            </a:extLst>
          </p:cNvPr>
          <p:cNvCxnSpPr>
            <a:cxnSpLocks/>
          </p:cNvCxnSpPr>
          <p:nvPr/>
        </p:nvCxnSpPr>
        <p:spPr>
          <a:xfrm flipH="1">
            <a:off x="738771" y="4294291"/>
            <a:ext cx="4591050" cy="0"/>
          </a:xfrm>
          <a:prstGeom prst="line">
            <a:avLst/>
          </a:prstGeom>
          <a:ln w="28575"/>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057981F2-7B9E-AF43-BAB8-78187B5F9E7C}"/>
              </a:ext>
            </a:extLst>
          </p:cNvPr>
          <p:cNvSpPr txBox="1"/>
          <p:nvPr/>
        </p:nvSpPr>
        <p:spPr>
          <a:xfrm>
            <a:off x="1461115" y="1232222"/>
            <a:ext cx="288862" cy="369332"/>
          </a:xfrm>
          <a:prstGeom prst="rect">
            <a:avLst/>
          </a:prstGeom>
          <a:noFill/>
        </p:spPr>
        <p:txBody>
          <a:bodyPr wrap="none" rtlCol="0">
            <a:spAutoFit/>
          </a:bodyPr>
          <a:lstStyle/>
          <a:p>
            <a:r>
              <a:rPr lang="en-US" dirty="0"/>
              <a:t>y</a:t>
            </a:r>
          </a:p>
        </p:txBody>
      </p:sp>
      <p:sp>
        <p:nvSpPr>
          <p:cNvPr id="11" name="TextBox 10">
            <a:extLst>
              <a:ext uri="{FF2B5EF4-FFF2-40B4-BE49-F238E27FC236}">
                <a16:creationId xmlns:a16="http://schemas.microsoft.com/office/drawing/2014/main" id="{3A6BABFD-EB52-0F41-AE1E-AA1B122014C6}"/>
              </a:ext>
            </a:extLst>
          </p:cNvPr>
          <p:cNvSpPr txBox="1"/>
          <p:nvPr/>
        </p:nvSpPr>
        <p:spPr>
          <a:xfrm>
            <a:off x="5420695" y="4102248"/>
            <a:ext cx="284052" cy="369332"/>
          </a:xfrm>
          <a:prstGeom prst="rect">
            <a:avLst/>
          </a:prstGeom>
          <a:noFill/>
        </p:spPr>
        <p:txBody>
          <a:bodyPr wrap="none" rtlCol="0">
            <a:spAutoFit/>
          </a:bodyPr>
          <a:lstStyle/>
          <a:p>
            <a:r>
              <a:rPr lang="en-US" dirty="0"/>
              <a:t>x</a:t>
            </a:r>
          </a:p>
        </p:txBody>
      </p:sp>
      <p:sp>
        <p:nvSpPr>
          <p:cNvPr id="12" name="TextBox 11">
            <a:extLst>
              <a:ext uri="{FF2B5EF4-FFF2-40B4-BE49-F238E27FC236}">
                <a16:creationId xmlns:a16="http://schemas.microsoft.com/office/drawing/2014/main" id="{48C055EF-3D95-7940-B25A-B7D418B21F49}"/>
              </a:ext>
            </a:extLst>
          </p:cNvPr>
          <p:cNvSpPr txBox="1"/>
          <p:nvPr/>
        </p:nvSpPr>
        <p:spPr>
          <a:xfrm>
            <a:off x="695341" y="2897817"/>
            <a:ext cx="688009" cy="369332"/>
          </a:xfrm>
          <a:prstGeom prst="rect">
            <a:avLst/>
          </a:prstGeom>
          <a:noFill/>
        </p:spPr>
        <p:txBody>
          <a:bodyPr wrap="none" rtlCol="0">
            <a:spAutoFit/>
          </a:bodyPr>
          <a:lstStyle/>
          <a:p>
            <a:r>
              <a:rPr lang="en-US" dirty="0"/>
              <a:t>(-1,3)</a:t>
            </a:r>
          </a:p>
        </p:txBody>
      </p:sp>
      <p:sp>
        <p:nvSpPr>
          <p:cNvPr id="13" name="TextBox 12">
            <a:extLst>
              <a:ext uri="{FF2B5EF4-FFF2-40B4-BE49-F238E27FC236}">
                <a16:creationId xmlns:a16="http://schemas.microsoft.com/office/drawing/2014/main" id="{631AE8AE-058F-B542-AEDC-425DE5B172A8}"/>
              </a:ext>
            </a:extLst>
          </p:cNvPr>
          <p:cNvSpPr txBox="1"/>
          <p:nvPr/>
        </p:nvSpPr>
        <p:spPr>
          <a:xfrm>
            <a:off x="694111" y="4407472"/>
            <a:ext cx="688009" cy="369332"/>
          </a:xfrm>
          <a:prstGeom prst="rect">
            <a:avLst/>
          </a:prstGeom>
          <a:noFill/>
        </p:spPr>
        <p:txBody>
          <a:bodyPr wrap="none" rtlCol="0">
            <a:spAutoFit/>
          </a:bodyPr>
          <a:lstStyle/>
          <a:p>
            <a:r>
              <a:rPr lang="en-US" dirty="0"/>
              <a:t>(-1,0)</a:t>
            </a:r>
          </a:p>
        </p:txBody>
      </p:sp>
      <p:sp>
        <p:nvSpPr>
          <p:cNvPr id="14" name="TextBox 13">
            <a:extLst>
              <a:ext uri="{FF2B5EF4-FFF2-40B4-BE49-F238E27FC236}">
                <a16:creationId xmlns:a16="http://schemas.microsoft.com/office/drawing/2014/main" id="{166EBCEE-ED1A-314D-BDFC-A40707612F6C}"/>
              </a:ext>
            </a:extLst>
          </p:cNvPr>
          <p:cNvSpPr txBox="1"/>
          <p:nvPr/>
        </p:nvSpPr>
        <p:spPr>
          <a:xfrm>
            <a:off x="2915265" y="4422220"/>
            <a:ext cx="617477" cy="369332"/>
          </a:xfrm>
          <a:prstGeom prst="rect">
            <a:avLst/>
          </a:prstGeom>
          <a:noFill/>
        </p:spPr>
        <p:txBody>
          <a:bodyPr wrap="none" rtlCol="0">
            <a:spAutoFit/>
          </a:bodyPr>
          <a:lstStyle/>
          <a:p>
            <a:r>
              <a:rPr lang="en-US" dirty="0"/>
              <a:t>(6,0)</a:t>
            </a:r>
          </a:p>
        </p:txBody>
      </p:sp>
      <p:sp>
        <p:nvSpPr>
          <p:cNvPr id="15" name="TextBox 14">
            <a:extLst>
              <a:ext uri="{FF2B5EF4-FFF2-40B4-BE49-F238E27FC236}">
                <a16:creationId xmlns:a16="http://schemas.microsoft.com/office/drawing/2014/main" id="{C8C637B9-77F7-4549-9600-95A2A43EFF67}"/>
              </a:ext>
            </a:extLst>
          </p:cNvPr>
          <p:cNvSpPr txBox="1"/>
          <p:nvPr/>
        </p:nvSpPr>
        <p:spPr>
          <a:xfrm>
            <a:off x="4125057" y="1797647"/>
            <a:ext cx="317716" cy="369332"/>
          </a:xfrm>
          <a:prstGeom prst="rect">
            <a:avLst/>
          </a:prstGeom>
          <a:noFill/>
        </p:spPr>
        <p:txBody>
          <a:bodyPr wrap="none" rtlCol="0">
            <a:spAutoFit/>
          </a:bodyPr>
          <a:lstStyle/>
          <a:p>
            <a:r>
              <a:rPr lang="en-US" dirty="0"/>
              <a:t>A</a:t>
            </a:r>
          </a:p>
        </p:txBody>
      </p:sp>
      <p:sp>
        <p:nvSpPr>
          <p:cNvPr id="16" name="Oval 15">
            <a:extLst>
              <a:ext uri="{FF2B5EF4-FFF2-40B4-BE49-F238E27FC236}">
                <a16:creationId xmlns:a16="http://schemas.microsoft.com/office/drawing/2014/main" id="{0E3C20C3-3292-4243-8557-27465635CDAA}"/>
              </a:ext>
            </a:extLst>
          </p:cNvPr>
          <p:cNvSpPr/>
          <p:nvPr/>
        </p:nvSpPr>
        <p:spPr>
          <a:xfrm flipV="1">
            <a:off x="4233364" y="2138261"/>
            <a:ext cx="101101" cy="10110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0057C90-1463-154E-8D2A-94C056167088}"/>
              </a:ext>
            </a:extLst>
          </p:cNvPr>
          <p:cNvSpPr/>
          <p:nvPr/>
        </p:nvSpPr>
        <p:spPr>
          <a:xfrm flipV="1">
            <a:off x="3170197" y="4227158"/>
            <a:ext cx="101101" cy="10110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40A4142-8FCB-0843-9E46-C1B4BE9A185A}"/>
              </a:ext>
            </a:extLst>
          </p:cNvPr>
          <p:cNvSpPr/>
          <p:nvPr/>
        </p:nvSpPr>
        <p:spPr>
          <a:xfrm flipV="1">
            <a:off x="1078439" y="3181853"/>
            <a:ext cx="101101" cy="10110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4F291D8-1508-834D-AA80-B3452328E116}"/>
              </a:ext>
            </a:extLst>
          </p:cNvPr>
          <p:cNvSpPr/>
          <p:nvPr/>
        </p:nvSpPr>
        <p:spPr>
          <a:xfrm flipV="1">
            <a:off x="1078438" y="4236364"/>
            <a:ext cx="101101" cy="10110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7FEBD749-D6CF-254A-A29A-995B8CC29673}"/>
              </a:ext>
            </a:extLst>
          </p:cNvPr>
          <p:cNvSpPr txBox="1"/>
          <p:nvPr/>
        </p:nvSpPr>
        <p:spPr>
          <a:xfrm>
            <a:off x="6869730" y="878279"/>
            <a:ext cx="4102405" cy="707886"/>
          </a:xfrm>
          <a:prstGeom prst="rect">
            <a:avLst/>
          </a:prstGeom>
          <a:noFill/>
        </p:spPr>
        <p:txBody>
          <a:bodyPr wrap="none" rtlCol="0">
            <a:spAutoFit/>
          </a:bodyPr>
          <a:lstStyle/>
          <a:p>
            <a:pPr algn="ctr"/>
            <a:r>
              <a:rPr lang="en-US" sz="2000" dirty="0"/>
              <a:t>Here, we have two identical triangles.</a:t>
            </a:r>
          </a:p>
          <a:p>
            <a:pPr algn="ctr"/>
            <a:r>
              <a:rPr lang="en-US" sz="2000" dirty="0"/>
              <a:t>Find the coordinates of point A.</a:t>
            </a:r>
          </a:p>
        </p:txBody>
      </p:sp>
      <p:sp>
        <p:nvSpPr>
          <p:cNvPr id="21" name="Rounded Rectangle 20">
            <a:extLst>
              <a:ext uri="{FF2B5EF4-FFF2-40B4-BE49-F238E27FC236}">
                <a16:creationId xmlns:a16="http://schemas.microsoft.com/office/drawing/2014/main" id="{AC26EBA1-D951-8749-B8A7-66E03C0BFC67}"/>
              </a:ext>
            </a:extLst>
          </p:cNvPr>
          <p:cNvSpPr/>
          <p:nvPr/>
        </p:nvSpPr>
        <p:spPr>
          <a:xfrm>
            <a:off x="5974403" y="1698171"/>
            <a:ext cx="5755743" cy="3558145"/>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C15E96E3-0916-7548-8209-E82873E761B8}"/>
              </a:ext>
            </a:extLst>
          </p:cNvPr>
          <p:cNvSpPr txBox="1"/>
          <p:nvPr/>
        </p:nvSpPr>
        <p:spPr>
          <a:xfrm>
            <a:off x="6337133" y="1889010"/>
            <a:ext cx="5197147" cy="3139321"/>
          </a:xfrm>
          <a:prstGeom prst="rect">
            <a:avLst/>
          </a:prstGeom>
          <a:noFill/>
        </p:spPr>
        <p:txBody>
          <a:bodyPr wrap="square" rtlCol="0">
            <a:spAutoFit/>
          </a:bodyPr>
          <a:lstStyle/>
          <a:p>
            <a:r>
              <a:rPr lang="en-US" dirty="0"/>
              <a:t>Because the two triangles are identical the corresponding sides will be the same length.</a:t>
            </a:r>
          </a:p>
          <a:p>
            <a:endParaRPr lang="en-US" dirty="0"/>
          </a:p>
          <a:p>
            <a:pPr marL="285750" indent="-285750">
              <a:buFont typeface="Arial" panose="020B0604020202020204" pitchFamily="34" charset="0"/>
              <a:buChar char="•"/>
            </a:pPr>
            <a:r>
              <a:rPr lang="en-US" dirty="0"/>
              <a:t>Point C is -1 on the x axis</a:t>
            </a:r>
          </a:p>
          <a:p>
            <a:pPr marL="285750" indent="-285750">
              <a:buFont typeface="Arial" panose="020B0604020202020204" pitchFamily="34" charset="0"/>
              <a:buChar char="•"/>
            </a:pPr>
            <a:r>
              <a:rPr lang="en-US" dirty="0"/>
              <a:t>Point D is 6 on the x axis. </a:t>
            </a:r>
          </a:p>
          <a:p>
            <a:pPr marL="285750" indent="-285750">
              <a:buFont typeface="Arial" panose="020B0604020202020204" pitchFamily="34" charset="0"/>
              <a:buChar char="•"/>
            </a:pPr>
            <a:r>
              <a:rPr lang="en-US" dirty="0"/>
              <a:t>To get from -1 to 6, it is 7 spaces. </a:t>
            </a:r>
          </a:p>
          <a:p>
            <a:pPr marL="285750" indent="-285750">
              <a:buFont typeface="Arial" panose="020B0604020202020204" pitchFamily="34" charset="0"/>
              <a:buChar char="•"/>
            </a:pPr>
            <a:r>
              <a:rPr lang="en-US" dirty="0"/>
              <a:t>This means that from the x axis to point A it is 7 spaces. </a:t>
            </a:r>
          </a:p>
          <a:p>
            <a:pPr marL="285750" indent="-285750">
              <a:buFont typeface="Arial" panose="020B0604020202020204" pitchFamily="34" charset="0"/>
              <a:buChar char="•"/>
            </a:pPr>
            <a:r>
              <a:rPr lang="en-US" dirty="0"/>
              <a:t>So, the y coordinate of point A is 7.</a:t>
            </a:r>
          </a:p>
          <a:p>
            <a:endParaRPr lang="en-US" dirty="0"/>
          </a:p>
          <a:p>
            <a:endParaRPr lang="en-US" dirty="0"/>
          </a:p>
        </p:txBody>
      </p:sp>
      <p:sp>
        <p:nvSpPr>
          <p:cNvPr id="7" name="TextBox 6">
            <a:extLst>
              <a:ext uri="{FF2B5EF4-FFF2-40B4-BE49-F238E27FC236}">
                <a16:creationId xmlns:a16="http://schemas.microsoft.com/office/drawing/2014/main" id="{150B6413-394A-E745-956D-4E5A61A11496}"/>
              </a:ext>
            </a:extLst>
          </p:cNvPr>
          <p:cNvSpPr txBox="1"/>
          <p:nvPr/>
        </p:nvSpPr>
        <p:spPr>
          <a:xfrm>
            <a:off x="869839" y="2660361"/>
            <a:ext cx="309700" cy="369332"/>
          </a:xfrm>
          <a:prstGeom prst="rect">
            <a:avLst/>
          </a:prstGeom>
          <a:noFill/>
        </p:spPr>
        <p:txBody>
          <a:bodyPr wrap="none" rtlCol="0">
            <a:spAutoFit/>
          </a:bodyPr>
          <a:lstStyle/>
          <a:p>
            <a:r>
              <a:rPr lang="en-US" dirty="0"/>
              <a:t>B</a:t>
            </a:r>
          </a:p>
        </p:txBody>
      </p:sp>
      <p:sp>
        <p:nvSpPr>
          <p:cNvPr id="22" name="TextBox 21">
            <a:extLst>
              <a:ext uri="{FF2B5EF4-FFF2-40B4-BE49-F238E27FC236}">
                <a16:creationId xmlns:a16="http://schemas.microsoft.com/office/drawing/2014/main" id="{2E866646-BAEB-0E46-8108-1FE28779C79B}"/>
              </a:ext>
            </a:extLst>
          </p:cNvPr>
          <p:cNvSpPr txBox="1"/>
          <p:nvPr/>
        </p:nvSpPr>
        <p:spPr>
          <a:xfrm>
            <a:off x="884066" y="4711892"/>
            <a:ext cx="308098" cy="369332"/>
          </a:xfrm>
          <a:prstGeom prst="rect">
            <a:avLst/>
          </a:prstGeom>
          <a:noFill/>
        </p:spPr>
        <p:txBody>
          <a:bodyPr wrap="none" rtlCol="0">
            <a:spAutoFit/>
          </a:bodyPr>
          <a:lstStyle/>
          <a:p>
            <a:r>
              <a:rPr lang="en-US" dirty="0"/>
              <a:t>C</a:t>
            </a:r>
          </a:p>
        </p:txBody>
      </p:sp>
      <p:sp>
        <p:nvSpPr>
          <p:cNvPr id="23" name="TextBox 22">
            <a:extLst>
              <a:ext uri="{FF2B5EF4-FFF2-40B4-BE49-F238E27FC236}">
                <a16:creationId xmlns:a16="http://schemas.microsoft.com/office/drawing/2014/main" id="{74A0E4D6-99C0-3446-A0B3-E3EC636C371F}"/>
              </a:ext>
            </a:extLst>
          </p:cNvPr>
          <p:cNvSpPr txBox="1"/>
          <p:nvPr/>
        </p:nvSpPr>
        <p:spPr>
          <a:xfrm>
            <a:off x="3081818" y="4700800"/>
            <a:ext cx="327334" cy="369332"/>
          </a:xfrm>
          <a:prstGeom prst="rect">
            <a:avLst/>
          </a:prstGeom>
          <a:noFill/>
        </p:spPr>
        <p:txBody>
          <a:bodyPr wrap="none" rtlCol="0">
            <a:spAutoFit/>
          </a:bodyPr>
          <a:lstStyle/>
          <a:p>
            <a:r>
              <a:rPr lang="en-US" dirty="0"/>
              <a:t>D</a:t>
            </a:r>
          </a:p>
        </p:txBody>
      </p:sp>
      <p:cxnSp>
        <p:nvCxnSpPr>
          <p:cNvPr id="25" name="Straight Arrow Connector 24">
            <a:extLst>
              <a:ext uri="{FF2B5EF4-FFF2-40B4-BE49-F238E27FC236}">
                <a16:creationId xmlns:a16="http://schemas.microsoft.com/office/drawing/2014/main" id="{1C22E20A-FEC7-AB4A-9CA4-EE019F36EBA3}"/>
              </a:ext>
            </a:extLst>
          </p:cNvPr>
          <p:cNvCxnSpPr>
            <a:cxnSpLocks/>
          </p:cNvCxnSpPr>
          <p:nvPr/>
        </p:nvCxnSpPr>
        <p:spPr>
          <a:xfrm>
            <a:off x="1095084" y="4285457"/>
            <a:ext cx="2150965" cy="10291"/>
          </a:xfrm>
          <a:prstGeom prst="straightConnector1">
            <a:avLst/>
          </a:prstGeom>
          <a:ln w="38100">
            <a:headEnd type="triangle"/>
            <a:tailEnd type="triangle"/>
          </a:ln>
        </p:spPr>
        <p:style>
          <a:lnRef idx="1">
            <a:schemeClr val="accent2"/>
          </a:lnRef>
          <a:fillRef idx="0">
            <a:schemeClr val="accent2"/>
          </a:fillRef>
          <a:effectRef idx="0">
            <a:schemeClr val="accent2"/>
          </a:effectRef>
          <a:fontRef idx="minor">
            <a:schemeClr val="tx1"/>
          </a:fontRef>
        </p:style>
      </p:cxnSp>
      <p:cxnSp>
        <p:nvCxnSpPr>
          <p:cNvPr id="33" name="Straight Arrow Connector 32">
            <a:extLst>
              <a:ext uri="{FF2B5EF4-FFF2-40B4-BE49-F238E27FC236}">
                <a16:creationId xmlns:a16="http://schemas.microsoft.com/office/drawing/2014/main" id="{E5B96CC9-355A-1742-97B3-89FD1341EF49}"/>
              </a:ext>
            </a:extLst>
          </p:cNvPr>
          <p:cNvCxnSpPr>
            <a:cxnSpLocks/>
          </p:cNvCxnSpPr>
          <p:nvPr/>
        </p:nvCxnSpPr>
        <p:spPr>
          <a:xfrm rot="5400000">
            <a:off x="3219931" y="3247631"/>
            <a:ext cx="2150965" cy="10291"/>
          </a:xfrm>
          <a:prstGeom prst="straightConnector1">
            <a:avLst/>
          </a:prstGeom>
          <a:ln w="38100">
            <a:headEnd type="triangle"/>
            <a:tailEnd type="triangle"/>
          </a:ln>
        </p:spPr>
        <p:style>
          <a:lnRef idx="1">
            <a:schemeClr val="accent2"/>
          </a:lnRef>
          <a:fillRef idx="0">
            <a:schemeClr val="accent2"/>
          </a:fillRef>
          <a:effectRef idx="0">
            <a:schemeClr val="accent2"/>
          </a:effectRef>
          <a:fontRef idx="minor">
            <a:schemeClr val="tx1"/>
          </a:fontRef>
        </p:style>
      </p:cxnSp>
      <p:sp>
        <p:nvSpPr>
          <p:cNvPr id="34" name="Rectangle 33">
            <a:extLst>
              <a:ext uri="{FF2B5EF4-FFF2-40B4-BE49-F238E27FC236}">
                <a16:creationId xmlns:a16="http://schemas.microsoft.com/office/drawing/2014/main" id="{1EF7892C-3FD4-E54F-854A-B6C67B73714C}"/>
              </a:ext>
            </a:extLst>
          </p:cNvPr>
          <p:cNvSpPr/>
          <p:nvPr/>
        </p:nvSpPr>
        <p:spPr>
          <a:xfrm>
            <a:off x="10828647" y="4596928"/>
            <a:ext cx="301686" cy="3478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descr="Shape, square&#10;&#10;Description automatically generated">
            <a:extLst>
              <a:ext uri="{FF2B5EF4-FFF2-40B4-BE49-F238E27FC236}">
                <a16:creationId xmlns:a16="http://schemas.microsoft.com/office/drawing/2014/main" id="{E97F2E21-AFEC-1C43-8AC5-3C30113CEE50}"/>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107104" y="4471580"/>
            <a:ext cx="1200282" cy="555354"/>
          </a:xfrm>
          <a:prstGeom prst="rect">
            <a:avLst/>
          </a:prstGeom>
        </p:spPr>
      </p:pic>
      <p:sp>
        <p:nvSpPr>
          <p:cNvPr id="36" name="TextBox 35">
            <a:extLst>
              <a:ext uri="{FF2B5EF4-FFF2-40B4-BE49-F238E27FC236}">
                <a16:creationId xmlns:a16="http://schemas.microsoft.com/office/drawing/2014/main" id="{230E5F85-C18C-A24A-908E-3E946B8B70BA}"/>
              </a:ext>
            </a:extLst>
          </p:cNvPr>
          <p:cNvSpPr txBox="1"/>
          <p:nvPr/>
        </p:nvSpPr>
        <p:spPr>
          <a:xfrm>
            <a:off x="10796720" y="4608345"/>
            <a:ext cx="372218" cy="369332"/>
          </a:xfrm>
          <a:prstGeom prst="rect">
            <a:avLst/>
          </a:prstGeom>
          <a:noFill/>
        </p:spPr>
        <p:txBody>
          <a:bodyPr wrap="square" rtlCol="0">
            <a:spAutoFit/>
          </a:bodyPr>
          <a:lstStyle/>
          <a:p>
            <a:r>
              <a:rPr lang="en-US" dirty="0"/>
              <a:t> 7</a:t>
            </a:r>
          </a:p>
        </p:txBody>
      </p:sp>
      <p:sp>
        <p:nvSpPr>
          <p:cNvPr id="37" name="Rectangle 36">
            <a:extLst>
              <a:ext uri="{FF2B5EF4-FFF2-40B4-BE49-F238E27FC236}">
                <a16:creationId xmlns:a16="http://schemas.microsoft.com/office/drawing/2014/main" id="{7E7F648C-D14F-464A-BB88-A4CBF73DE4E3}"/>
              </a:ext>
            </a:extLst>
          </p:cNvPr>
          <p:cNvSpPr/>
          <p:nvPr/>
        </p:nvSpPr>
        <p:spPr>
          <a:xfrm>
            <a:off x="10304682" y="4596928"/>
            <a:ext cx="301686" cy="3478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D60CED3D-2469-404A-B17C-CC1E5AD2FA97}"/>
              </a:ext>
            </a:extLst>
          </p:cNvPr>
          <p:cNvSpPr txBox="1"/>
          <p:nvPr/>
        </p:nvSpPr>
        <p:spPr>
          <a:xfrm>
            <a:off x="4277628" y="3026753"/>
            <a:ext cx="301686" cy="369332"/>
          </a:xfrm>
          <a:prstGeom prst="rect">
            <a:avLst/>
          </a:prstGeom>
          <a:noFill/>
        </p:spPr>
        <p:txBody>
          <a:bodyPr wrap="none" rtlCol="0">
            <a:spAutoFit/>
          </a:bodyPr>
          <a:lstStyle/>
          <a:p>
            <a:r>
              <a:rPr lang="en-US" dirty="0">
                <a:solidFill>
                  <a:srgbClr val="C00000"/>
                </a:solidFill>
              </a:rPr>
              <a:t>7</a:t>
            </a:r>
          </a:p>
        </p:txBody>
      </p:sp>
      <p:sp>
        <p:nvSpPr>
          <p:cNvPr id="42" name="TextBox 41">
            <a:extLst>
              <a:ext uri="{FF2B5EF4-FFF2-40B4-BE49-F238E27FC236}">
                <a16:creationId xmlns:a16="http://schemas.microsoft.com/office/drawing/2014/main" id="{B8D0FD69-3502-0A47-96F1-9857D28189D0}"/>
              </a:ext>
            </a:extLst>
          </p:cNvPr>
          <p:cNvSpPr txBox="1"/>
          <p:nvPr/>
        </p:nvSpPr>
        <p:spPr>
          <a:xfrm>
            <a:off x="2019723" y="4301668"/>
            <a:ext cx="301686" cy="369332"/>
          </a:xfrm>
          <a:prstGeom prst="rect">
            <a:avLst/>
          </a:prstGeom>
          <a:noFill/>
        </p:spPr>
        <p:txBody>
          <a:bodyPr wrap="none" rtlCol="0">
            <a:spAutoFit/>
          </a:bodyPr>
          <a:lstStyle/>
          <a:p>
            <a:r>
              <a:rPr lang="en-US" dirty="0">
                <a:solidFill>
                  <a:srgbClr val="C00000"/>
                </a:solidFill>
              </a:rPr>
              <a:t>7</a:t>
            </a:r>
          </a:p>
        </p:txBody>
      </p:sp>
      <p:cxnSp>
        <p:nvCxnSpPr>
          <p:cNvPr id="27" name="Straight Connector 26">
            <a:extLst>
              <a:ext uri="{FF2B5EF4-FFF2-40B4-BE49-F238E27FC236}">
                <a16:creationId xmlns:a16="http://schemas.microsoft.com/office/drawing/2014/main" id="{19890E08-B245-1544-9194-742DA4E599F1}"/>
              </a:ext>
            </a:extLst>
          </p:cNvPr>
          <p:cNvCxnSpPr>
            <a:cxnSpLocks/>
          </p:cNvCxnSpPr>
          <p:nvPr/>
        </p:nvCxnSpPr>
        <p:spPr>
          <a:xfrm flipH="1">
            <a:off x="1605546" y="2164387"/>
            <a:ext cx="2678369" cy="28718"/>
          </a:xfrm>
          <a:prstGeom prst="line">
            <a:avLst/>
          </a:prstGeom>
          <a:ln>
            <a:prstDash val="lgDash"/>
          </a:ln>
        </p:spPr>
        <p:style>
          <a:lnRef idx="1">
            <a:schemeClr val="dk1"/>
          </a:lnRef>
          <a:fillRef idx="0">
            <a:schemeClr val="dk1"/>
          </a:fillRef>
          <a:effectRef idx="0">
            <a:schemeClr val="dk1"/>
          </a:effectRef>
          <a:fontRef idx="minor">
            <a:schemeClr val="tx1"/>
          </a:fontRef>
        </p:style>
      </p:cxnSp>
      <p:pic>
        <p:nvPicPr>
          <p:cNvPr id="39" name="Picture 38">
            <a:extLst>
              <a:ext uri="{FF2B5EF4-FFF2-40B4-BE49-F238E27FC236}">
                <a16:creationId xmlns:a16="http://schemas.microsoft.com/office/drawing/2014/main" id="{AFE6FDDD-E91C-9844-A393-55406F3092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087" y="5711759"/>
            <a:ext cx="1254732" cy="931732"/>
          </a:xfrm>
          <a:prstGeom prst="rect">
            <a:avLst/>
          </a:prstGeom>
        </p:spPr>
      </p:pic>
    </p:spTree>
    <p:extLst>
      <p:ext uri="{BB962C8B-B14F-4D97-AF65-F5344CB8AC3E}">
        <p14:creationId xmlns:p14="http://schemas.microsoft.com/office/powerpoint/2010/main" val="395028886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D5FDF7-C5D4-674E-A0C4-1A32772C8DD4}"/>
              </a:ext>
            </a:extLst>
          </p:cNvPr>
          <p:cNvSpPr/>
          <p:nvPr/>
        </p:nvSpPr>
        <p:spPr>
          <a:xfrm>
            <a:off x="107092" y="105032"/>
            <a:ext cx="11977816" cy="664793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101F7A6A-8F69-ED43-85C2-87086DD7E6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72135" y="210889"/>
            <a:ext cx="1021333" cy="1021333"/>
          </a:xfrm>
          <a:prstGeom prst="rect">
            <a:avLst/>
          </a:prstGeom>
        </p:spPr>
      </p:pic>
      <p:sp>
        <p:nvSpPr>
          <p:cNvPr id="8" name="Right Triangle 7">
            <a:extLst>
              <a:ext uri="{FF2B5EF4-FFF2-40B4-BE49-F238E27FC236}">
                <a16:creationId xmlns:a16="http://schemas.microsoft.com/office/drawing/2014/main" id="{91BE326B-CD2C-4B44-A6EC-DBD0ACEFB403}"/>
              </a:ext>
            </a:extLst>
          </p:cNvPr>
          <p:cNvSpPr/>
          <p:nvPr/>
        </p:nvSpPr>
        <p:spPr>
          <a:xfrm rot="5400000" flipH="1">
            <a:off x="1652558" y="2708839"/>
            <a:ext cx="1061884" cy="2109019"/>
          </a:xfrm>
          <a:prstGeom prst="rtTriangle">
            <a:avLst/>
          </a:prstGeom>
          <a:solidFill>
            <a:srgbClr val="4472C4">
              <a:alpha val="4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Triangle 8">
            <a:extLst>
              <a:ext uri="{FF2B5EF4-FFF2-40B4-BE49-F238E27FC236}">
                <a16:creationId xmlns:a16="http://schemas.microsoft.com/office/drawing/2014/main" id="{F761803A-7864-3843-8D2B-3944264B7779}"/>
              </a:ext>
            </a:extLst>
          </p:cNvPr>
          <p:cNvSpPr/>
          <p:nvPr/>
        </p:nvSpPr>
        <p:spPr>
          <a:xfrm flipH="1">
            <a:off x="3222031" y="2177895"/>
            <a:ext cx="1061884" cy="2109019"/>
          </a:xfrm>
          <a:prstGeom prst="rtTriangle">
            <a:avLst/>
          </a:prstGeom>
          <a:solidFill>
            <a:srgbClr val="4472C4">
              <a:alpha val="4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6A45A75A-5BA4-F348-878E-695EFBFA7FBB}"/>
              </a:ext>
            </a:extLst>
          </p:cNvPr>
          <p:cNvCxnSpPr/>
          <p:nvPr/>
        </p:nvCxnSpPr>
        <p:spPr>
          <a:xfrm>
            <a:off x="1605546" y="1716513"/>
            <a:ext cx="0" cy="3539803"/>
          </a:xfrm>
          <a:prstGeom prst="line">
            <a:avLst/>
          </a:prstGeom>
          <a:ln w="28575"/>
        </p:spPr>
        <p:style>
          <a:lnRef idx="1">
            <a:schemeClr val="dk1"/>
          </a:lnRef>
          <a:fillRef idx="0">
            <a:schemeClr val="dk1"/>
          </a:fillRef>
          <a:effectRef idx="0">
            <a:schemeClr val="dk1"/>
          </a:effectRef>
          <a:fontRef idx="minor">
            <a:schemeClr val="tx1"/>
          </a:fontRef>
        </p:style>
      </p:cxnSp>
      <p:cxnSp>
        <p:nvCxnSpPr>
          <p:cNvPr id="6" name="Straight Connector 5">
            <a:extLst>
              <a:ext uri="{FF2B5EF4-FFF2-40B4-BE49-F238E27FC236}">
                <a16:creationId xmlns:a16="http://schemas.microsoft.com/office/drawing/2014/main" id="{BB5561D8-0ADD-F244-A0B9-80367FCC0180}"/>
              </a:ext>
            </a:extLst>
          </p:cNvPr>
          <p:cNvCxnSpPr>
            <a:cxnSpLocks/>
          </p:cNvCxnSpPr>
          <p:nvPr/>
        </p:nvCxnSpPr>
        <p:spPr>
          <a:xfrm flipH="1">
            <a:off x="738771" y="4294291"/>
            <a:ext cx="4591050" cy="0"/>
          </a:xfrm>
          <a:prstGeom prst="line">
            <a:avLst/>
          </a:prstGeom>
          <a:ln w="28575"/>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057981F2-7B9E-AF43-BAB8-78187B5F9E7C}"/>
              </a:ext>
            </a:extLst>
          </p:cNvPr>
          <p:cNvSpPr txBox="1"/>
          <p:nvPr/>
        </p:nvSpPr>
        <p:spPr>
          <a:xfrm>
            <a:off x="1461115" y="1232222"/>
            <a:ext cx="288862" cy="369332"/>
          </a:xfrm>
          <a:prstGeom prst="rect">
            <a:avLst/>
          </a:prstGeom>
          <a:noFill/>
        </p:spPr>
        <p:txBody>
          <a:bodyPr wrap="none" rtlCol="0">
            <a:spAutoFit/>
          </a:bodyPr>
          <a:lstStyle/>
          <a:p>
            <a:r>
              <a:rPr lang="en-US" dirty="0"/>
              <a:t>y</a:t>
            </a:r>
          </a:p>
        </p:txBody>
      </p:sp>
      <p:sp>
        <p:nvSpPr>
          <p:cNvPr id="11" name="TextBox 10">
            <a:extLst>
              <a:ext uri="{FF2B5EF4-FFF2-40B4-BE49-F238E27FC236}">
                <a16:creationId xmlns:a16="http://schemas.microsoft.com/office/drawing/2014/main" id="{3A6BABFD-EB52-0F41-AE1E-AA1B122014C6}"/>
              </a:ext>
            </a:extLst>
          </p:cNvPr>
          <p:cNvSpPr txBox="1"/>
          <p:nvPr/>
        </p:nvSpPr>
        <p:spPr>
          <a:xfrm>
            <a:off x="5420695" y="4102248"/>
            <a:ext cx="284052" cy="369332"/>
          </a:xfrm>
          <a:prstGeom prst="rect">
            <a:avLst/>
          </a:prstGeom>
          <a:noFill/>
        </p:spPr>
        <p:txBody>
          <a:bodyPr wrap="none" rtlCol="0">
            <a:spAutoFit/>
          </a:bodyPr>
          <a:lstStyle/>
          <a:p>
            <a:r>
              <a:rPr lang="en-US" dirty="0"/>
              <a:t>x</a:t>
            </a:r>
          </a:p>
        </p:txBody>
      </p:sp>
      <p:sp>
        <p:nvSpPr>
          <p:cNvPr id="12" name="TextBox 11">
            <a:extLst>
              <a:ext uri="{FF2B5EF4-FFF2-40B4-BE49-F238E27FC236}">
                <a16:creationId xmlns:a16="http://schemas.microsoft.com/office/drawing/2014/main" id="{48C055EF-3D95-7940-B25A-B7D418B21F49}"/>
              </a:ext>
            </a:extLst>
          </p:cNvPr>
          <p:cNvSpPr txBox="1"/>
          <p:nvPr/>
        </p:nvSpPr>
        <p:spPr>
          <a:xfrm>
            <a:off x="695341" y="2897817"/>
            <a:ext cx="688009" cy="369332"/>
          </a:xfrm>
          <a:prstGeom prst="rect">
            <a:avLst/>
          </a:prstGeom>
          <a:noFill/>
        </p:spPr>
        <p:txBody>
          <a:bodyPr wrap="none" rtlCol="0">
            <a:spAutoFit/>
          </a:bodyPr>
          <a:lstStyle/>
          <a:p>
            <a:r>
              <a:rPr lang="en-US" dirty="0"/>
              <a:t>(-1,3)</a:t>
            </a:r>
          </a:p>
        </p:txBody>
      </p:sp>
      <p:sp>
        <p:nvSpPr>
          <p:cNvPr id="13" name="TextBox 12">
            <a:extLst>
              <a:ext uri="{FF2B5EF4-FFF2-40B4-BE49-F238E27FC236}">
                <a16:creationId xmlns:a16="http://schemas.microsoft.com/office/drawing/2014/main" id="{631AE8AE-058F-B542-AEDC-425DE5B172A8}"/>
              </a:ext>
            </a:extLst>
          </p:cNvPr>
          <p:cNvSpPr txBox="1"/>
          <p:nvPr/>
        </p:nvSpPr>
        <p:spPr>
          <a:xfrm>
            <a:off x="694111" y="4407472"/>
            <a:ext cx="688009" cy="369332"/>
          </a:xfrm>
          <a:prstGeom prst="rect">
            <a:avLst/>
          </a:prstGeom>
          <a:noFill/>
        </p:spPr>
        <p:txBody>
          <a:bodyPr wrap="none" rtlCol="0">
            <a:spAutoFit/>
          </a:bodyPr>
          <a:lstStyle/>
          <a:p>
            <a:r>
              <a:rPr lang="en-US" dirty="0"/>
              <a:t>(-1,0)</a:t>
            </a:r>
          </a:p>
        </p:txBody>
      </p:sp>
      <p:sp>
        <p:nvSpPr>
          <p:cNvPr id="14" name="TextBox 13">
            <a:extLst>
              <a:ext uri="{FF2B5EF4-FFF2-40B4-BE49-F238E27FC236}">
                <a16:creationId xmlns:a16="http://schemas.microsoft.com/office/drawing/2014/main" id="{166EBCEE-ED1A-314D-BDFC-A40707612F6C}"/>
              </a:ext>
            </a:extLst>
          </p:cNvPr>
          <p:cNvSpPr txBox="1"/>
          <p:nvPr/>
        </p:nvSpPr>
        <p:spPr>
          <a:xfrm>
            <a:off x="2915265" y="4422220"/>
            <a:ext cx="617477" cy="369332"/>
          </a:xfrm>
          <a:prstGeom prst="rect">
            <a:avLst/>
          </a:prstGeom>
          <a:noFill/>
        </p:spPr>
        <p:txBody>
          <a:bodyPr wrap="none" rtlCol="0">
            <a:spAutoFit/>
          </a:bodyPr>
          <a:lstStyle/>
          <a:p>
            <a:r>
              <a:rPr lang="en-US" dirty="0"/>
              <a:t>(6,0)</a:t>
            </a:r>
          </a:p>
        </p:txBody>
      </p:sp>
      <p:sp>
        <p:nvSpPr>
          <p:cNvPr id="15" name="TextBox 14">
            <a:extLst>
              <a:ext uri="{FF2B5EF4-FFF2-40B4-BE49-F238E27FC236}">
                <a16:creationId xmlns:a16="http://schemas.microsoft.com/office/drawing/2014/main" id="{C8C637B9-77F7-4549-9600-95A2A43EFF67}"/>
              </a:ext>
            </a:extLst>
          </p:cNvPr>
          <p:cNvSpPr txBox="1"/>
          <p:nvPr/>
        </p:nvSpPr>
        <p:spPr>
          <a:xfrm>
            <a:off x="4125057" y="1797647"/>
            <a:ext cx="317716" cy="369332"/>
          </a:xfrm>
          <a:prstGeom prst="rect">
            <a:avLst/>
          </a:prstGeom>
          <a:noFill/>
        </p:spPr>
        <p:txBody>
          <a:bodyPr wrap="none" rtlCol="0">
            <a:spAutoFit/>
          </a:bodyPr>
          <a:lstStyle/>
          <a:p>
            <a:r>
              <a:rPr lang="en-US" dirty="0"/>
              <a:t>A</a:t>
            </a:r>
          </a:p>
        </p:txBody>
      </p:sp>
      <p:sp>
        <p:nvSpPr>
          <p:cNvPr id="16" name="Oval 15">
            <a:extLst>
              <a:ext uri="{FF2B5EF4-FFF2-40B4-BE49-F238E27FC236}">
                <a16:creationId xmlns:a16="http://schemas.microsoft.com/office/drawing/2014/main" id="{0E3C20C3-3292-4243-8557-27465635CDAA}"/>
              </a:ext>
            </a:extLst>
          </p:cNvPr>
          <p:cNvSpPr/>
          <p:nvPr/>
        </p:nvSpPr>
        <p:spPr>
          <a:xfrm flipV="1">
            <a:off x="4233364" y="2138261"/>
            <a:ext cx="101101" cy="10110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0057C90-1463-154E-8D2A-94C056167088}"/>
              </a:ext>
            </a:extLst>
          </p:cNvPr>
          <p:cNvSpPr/>
          <p:nvPr/>
        </p:nvSpPr>
        <p:spPr>
          <a:xfrm flipV="1">
            <a:off x="3170197" y="4227158"/>
            <a:ext cx="101101" cy="10110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40A4142-8FCB-0843-9E46-C1B4BE9A185A}"/>
              </a:ext>
            </a:extLst>
          </p:cNvPr>
          <p:cNvSpPr/>
          <p:nvPr/>
        </p:nvSpPr>
        <p:spPr>
          <a:xfrm flipV="1">
            <a:off x="1078439" y="3181853"/>
            <a:ext cx="101101" cy="10110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4F291D8-1508-834D-AA80-B3452328E116}"/>
              </a:ext>
            </a:extLst>
          </p:cNvPr>
          <p:cNvSpPr/>
          <p:nvPr/>
        </p:nvSpPr>
        <p:spPr>
          <a:xfrm flipV="1">
            <a:off x="1078438" y="4236364"/>
            <a:ext cx="101101" cy="10110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7FEBD749-D6CF-254A-A29A-995B8CC29673}"/>
              </a:ext>
            </a:extLst>
          </p:cNvPr>
          <p:cNvSpPr txBox="1"/>
          <p:nvPr/>
        </p:nvSpPr>
        <p:spPr>
          <a:xfrm>
            <a:off x="6869730" y="878279"/>
            <a:ext cx="4102405" cy="707886"/>
          </a:xfrm>
          <a:prstGeom prst="rect">
            <a:avLst/>
          </a:prstGeom>
          <a:noFill/>
        </p:spPr>
        <p:txBody>
          <a:bodyPr wrap="none" rtlCol="0">
            <a:spAutoFit/>
          </a:bodyPr>
          <a:lstStyle/>
          <a:p>
            <a:pPr algn="ctr"/>
            <a:r>
              <a:rPr lang="en-US" sz="2000" dirty="0"/>
              <a:t>Here, we have two identical triangles.</a:t>
            </a:r>
          </a:p>
          <a:p>
            <a:pPr algn="ctr"/>
            <a:r>
              <a:rPr lang="en-US" sz="2000" dirty="0"/>
              <a:t>Find the coordinates of point A.</a:t>
            </a:r>
          </a:p>
        </p:txBody>
      </p:sp>
      <p:sp>
        <p:nvSpPr>
          <p:cNvPr id="21" name="Rounded Rectangle 20">
            <a:extLst>
              <a:ext uri="{FF2B5EF4-FFF2-40B4-BE49-F238E27FC236}">
                <a16:creationId xmlns:a16="http://schemas.microsoft.com/office/drawing/2014/main" id="{AC26EBA1-D951-8749-B8A7-66E03C0BFC67}"/>
              </a:ext>
            </a:extLst>
          </p:cNvPr>
          <p:cNvSpPr/>
          <p:nvPr/>
        </p:nvSpPr>
        <p:spPr>
          <a:xfrm>
            <a:off x="5974403" y="1899613"/>
            <a:ext cx="5755743" cy="2891940"/>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C15E96E3-0916-7548-8209-E82873E761B8}"/>
              </a:ext>
            </a:extLst>
          </p:cNvPr>
          <p:cNvSpPr txBox="1"/>
          <p:nvPr/>
        </p:nvSpPr>
        <p:spPr>
          <a:xfrm>
            <a:off x="6337133" y="1889010"/>
            <a:ext cx="5197147" cy="2585323"/>
          </a:xfrm>
          <a:prstGeom prst="rect">
            <a:avLst/>
          </a:prstGeom>
          <a:noFill/>
        </p:spPr>
        <p:txBody>
          <a:bodyPr wrap="square" rtlCol="0">
            <a:spAutoFit/>
          </a:bodyPr>
          <a:lstStyle/>
          <a:p>
            <a:endParaRPr lang="en-US" dirty="0"/>
          </a:p>
          <a:p>
            <a:pPr marL="285750" indent="-285750">
              <a:buFont typeface="Arial" panose="020B0604020202020204" pitchFamily="34" charset="0"/>
              <a:buChar char="•"/>
            </a:pPr>
            <a:r>
              <a:rPr lang="en-US" dirty="0"/>
              <a:t>Point C is 0 on the y axis.</a:t>
            </a:r>
          </a:p>
          <a:p>
            <a:pPr marL="285750" indent="-285750">
              <a:buFont typeface="Arial" panose="020B0604020202020204" pitchFamily="34" charset="0"/>
              <a:buChar char="•"/>
            </a:pPr>
            <a:r>
              <a:rPr lang="en-US" dirty="0"/>
              <a:t>Point B is 3 on the y axis. </a:t>
            </a:r>
          </a:p>
          <a:p>
            <a:pPr marL="285750" indent="-285750">
              <a:buFont typeface="Arial" panose="020B0604020202020204" pitchFamily="34" charset="0"/>
              <a:buChar char="•"/>
            </a:pPr>
            <a:r>
              <a:rPr lang="en-US" dirty="0"/>
              <a:t>To get from 0 to 3, it is 3 spaces. </a:t>
            </a:r>
          </a:p>
          <a:p>
            <a:pPr marL="285750" indent="-285750">
              <a:buFont typeface="Arial" panose="020B0604020202020204" pitchFamily="34" charset="0"/>
              <a:buChar char="•"/>
            </a:pPr>
            <a:r>
              <a:rPr lang="en-US" dirty="0"/>
              <a:t>We know that point D is 6 on the x axis.</a:t>
            </a:r>
          </a:p>
          <a:p>
            <a:pPr marL="285750" indent="-285750">
              <a:buFont typeface="Arial" panose="020B0604020202020204" pitchFamily="34" charset="0"/>
              <a:buChar char="•"/>
            </a:pPr>
            <a:r>
              <a:rPr lang="en-US" dirty="0"/>
              <a:t>We need to add 3 more spaces to get to point A on the x axis. </a:t>
            </a:r>
          </a:p>
          <a:p>
            <a:pPr marL="285750" indent="-285750">
              <a:buFont typeface="Arial" panose="020B0604020202020204" pitchFamily="34" charset="0"/>
              <a:buChar char="•"/>
            </a:pPr>
            <a:r>
              <a:rPr lang="en-US" dirty="0"/>
              <a:t>6+3=9. </a:t>
            </a:r>
          </a:p>
          <a:p>
            <a:pPr marL="285750" indent="-285750">
              <a:buFont typeface="Arial" panose="020B0604020202020204" pitchFamily="34" charset="0"/>
              <a:buChar char="•"/>
            </a:pPr>
            <a:r>
              <a:rPr lang="en-US" dirty="0"/>
              <a:t>So, the x coordinate of point A is 9.</a:t>
            </a:r>
          </a:p>
        </p:txBody>
      </p:sp>
      <p:sp>
        <p:nvSpPr>
          <p:cNvPr id="7" name="TextBox 6">
            <a:extLst>
              <a:ext uri="{FF2B5EF4-FFF2-40B4-BE49-F238E27FC236}">
                <a16:creationId xmlns:a16="http://schemas.microsoft.com/office/drawing/2014/main" id="{150B6413-394A-E745-956D-4E5A61A11496}"/>
              </a:ext>
            </a:extLst>
          </p:cNvPr>
          <p:cNvSpPr txBox="1"/>
          <p:nvPr/>
        </p:nvSpPr>
        <p:spPr>
          <a:xfrm>
            <a:off x="869839" y="2660361"/>
            <a:ext cx="309700" cy="369332"/>
          </a:xfrm>
          <a:prstGeom prst="rect">
            <a:avLst/>
          </a:prstGeom>
          <a:noFill/>
        </p:spPr>
        <p:txBody>
          <a:bodyPr wrap="none" rtlCol="0">
            <a:spAutoFit/>
          </a:bodyPr>
          <a:lstStyle/>
          <a:p>
            <a:r>
              <a:rPr lang="en-US" dirty="0"/>
              <a:t>B</a:t>
            </a:r>
          </a:p>
        </p:txBody>
      </p:sp>
      <p:sp>
        <p:nvSpPr>
          <p:cNvPr id="22" name="TextBox 21">
            <a:extLst>
              <a:ext uri="{FF2B5EF4-FFF2-40B4-BE49-F238E27FC236}">
                <a16:creationId xmlns:a16="http://schemas.microsoft.com/office/drawing/2014/main" id="{2E866646-BAEB-0E46-8108-1FE28779C79B}"/>
              </a:ext>
            </a:extLst>
          </p:cNvPr>
          <p:cNvSpPr txBox="1"/>
          <p:nvPr/>
        </p:nvSpPr>
        <p:spPr>
          <a:xfrm>
            <a:off x="884066" y="4711892"/>
            <a:ext cx="308098" cy="369332"/>
          </a:xfrm>
          <a:prstGeom prst="rect">
            <a:avLst/>
          </a:prstGeom>
          <a:noFill/>
        </p:spPr>
        <p:txBody>
          <a:bodyPr wrap="none" rtlCol="0">
            <a:spAutoFit/>
          </a:bodyPr>
          <a:lstStyle/>
          <a:p>
            <a:r>
              <a:rPr lang="en-US" dirty="0"/>
              <a:t>C</a:t>
            </a:r>
          </a:p>
        </p:txBody>
      </p:sp>
      <p:sp>
        <p:nvSpPr>
          <p:cNvPr id="23" name="TextBox 22">
            <a:extLst>
              <a:ext uri="{FF2B5EF4-FFF2-40B4-BE49-F238E27FC236}">
                <a16:creationId xmlns:a16="http://schemas.microsoft.com/office/drawing/2014/main" id="{74A0E4D6-99C0-3446-A0B3-E3EC636C371F}"/>
              </a:ext>
            </a:extLst>
          </p:cNvPr>
          <p:cNvSpPr txBox="1"/>
          <p:nvPr/>
        </p:nvSpPr>
        <p:spPr>
          <a:xfrm>
            <a:off x="3081818" y="4700800"/>
            <a:ext cx="327334" cy="369332"/>
          </a:xfrm>
          <a:prstGeom prst="rect">
            <a:avLst/>
          </a:prstGeom>
          <a:noFill/>
        </p:spPr>
        <p:txBody>
          <a:bodyPr wrap="none" rtlCol="0">
            <a:spAutoFit/>
          </a:bodyPr>
          <a:lstStyle/>
          <a:p>
            <a:r>
              <a:rPr lang="en-US" dirty="0"/>
              <a:t>D</a:t>
            </a:r>
          </a:p>
        </p:txBody>
      </p:sp>
      <p:cxnSp>
        <p:nvCxnSpPr>
          <p:cNvPr id="29" name="Straight Arrow Connector 28">
            <a:extLst>
              <a:ext uri="{FF2B5EF4-FFF2-40B4-BE49-F238E27FC236}">
                <a16:creationId xmlns:a16="http://schemas.microsoft.com/office/drawing/2014/main" id="{D32DD5C9-707B-644B-8A02-D24E7AEDAFB4}"/>
              </a:ext>
            </a:extLst>
          </p:cNvPr>
          <p:cNvCxnSpPr>
            <a:cxnSpLocks/>
          </p:cNvCxnSpPr>
          <p:nvPr/>
        </p:nvCxnSpPr>
        <p:spPr>
          <a:xfrm flipV="1">
            <a:off x="1122878" y="3252883"/>
            <a:ext cx="14657" cy="1027144"/>
          </a:xfrm>
          <a:prstGeom prst="straightConnector1">
            <a:avLst/>
          </a:prstGeom>
          <a:ln w="38100">
            <a:solidFill>
              <a:srgbClr val="00B050"/>
            </a:solidFill>
            <a:headEnd type="triangle"/>
            <a:tailEnd type="triangle"/>
          </a:ln>
        </p:spPr>
        <p:style>
          <a:lnRef idx="1">
            <a:schemeClr val="accent2"/>
          </a:lnRef>
          <a:fillRef idx="0">
            <a:schemeClr val="accent2"/>
          </a:fillRef>
          <a:effectRef idx="0">
            <a:schemeClr val="accent2"/>
          </a:effectRef>
          <a:fontRef idx="minor">
            <a:schemeClr val="tx1"/>
          </a:fontRef>
        </p:style>
      </p:cxnSp>
      <p:cxnSp>
        <p:nvCxnSpPr>
          <p:cNvPr id="32" name="Straight Arrow Connector 31">
            <a:extLst>
              <a:ext uri="{FF2B5EF4-FFF2-40B4-BE49-F238E27FC236}">
                <a16:creationId xmlns:a16="http://schemas.microsoft.com/office/drawing/2014/main" id="{793F2217-588E-C749-9765-0B2FC5F63415}"/>
              </a:ext>
            </a:extLst>
          </p:cNvPr>
          <p:cNvCxnSpPr>
            <a:cxnSpLocks/>
            <a:stCxn id="9" idx="4"/>
          </p:cNvCxnSpPr>
          <p:nvPr/>
        </p:nvCxnSpPr>
        <p:spPr>
          <a:xfrm>
            <a:off x="3222031" y="4286914"/>
            <a:ext cx="1051001" cy="14705"/>
          </a:xfrm>
          <a:prstGeom prst="straightConnector1">
            <a:avLst/>
          </a:prstGeom>
          <a:ln w="38100">
            <a:solidFill>
              <a:srgbClr val="00B050"/>
            </a:solidFill>
            <a:headEnd type="triangle"/>
            <a:tailEnd type="triangle"/>
          </a:ln>
        </p:spPr>
        <p:style>
          <a:lnRef idx="1">
            <a:schemeClr val="accent2"/>
          </a:lnRef>
          <a:fillRef idx="0">
            <a:schemeClr val="accent2"/>
          </a:fillRef>
          <a:effectRef idx="0">
            <a:schemeClr val="accent2"/>
          </a:effectRef>
          <a:fontRef idx="minor">
            <a:schemeClr val="tx1"/>
          </a:fontRef>
        </p:style>
      </p:cxnSp>
      <p:sp>
        <p:nvSpPr>
          <p:cNvPr id="39" name="TextBox 38">
            <a:extLst>
              <a:ext uri="{FF2B5EF4-FFF2-40B4-BE49-F238E27FC236}">
                <a16:creationId xmlns:a16="http://schemas.microsoft.com/office/drawing/2014/main" id="{B55946F4-C482-684A-840F-6C12D234AD02}"/>
              </a:ext>
            </a:extLst>
          </p:cNvPr>
          <p:cNvSpPr txBox="1"/>
          <p:nvPr/>
        </p:nvSpPr>
        <p:spPr>
          <a:xfrm>
            <a:off x="846162" y="3554232"/>
            <a:ext cx="301686" cy="369332"/>
          </a:xfrm>
          <a:prstGeom prst="rect">
            <a:avLst/>
          </a:prstGeom>
          <a:noFill/>
        </p:spPr>
        <p:txBody>
          <a:bodyPr wrap="none" rtlCol="0">
            <a:spAutoFit/>
          </a:bodyPr>
          <a:lstStyle/>
          <a:p>
            <a:r>
              <a:rPr lang="en-US" dirty="0">
                <a:solidFill>
                  <a:srgbClr val="C00000"/>
                </a:solidFill>
              </a:rPr>
              <a:t>3</a:t>
            </a:r>
          </a:p>
        </p:txBody>
      </p:sp>
      <p:sp>
        <p:nvSpPr>
          <p:cNvPr id="40" name="TextBox 39">
            <a:extLst>
              <a:ext uri="{FF2B5EF4-FFF2-40B4-BE49-F238E27FC236}">
                <a16:creationId xmlns:a16="http://schemas.microsoft.com/office/drawing/2014/main" id="{6CF2BFED-647A-D84F-BD3C-BAEA72BED2A2}"/>
              </a:ext>
            </a:extLst>
          </p:cNvPr>
          <p:cNvSpPr txBox="1"/>
          <p:nvPr/>
        </p:nvSpPr>
        <p:spPr>
          <a:xfrm>
            <a:off x="3648849" y="4277708"/>
            <a:ext cx="301686" cy="369332"/>
          </a:xfrm>
          <a:prstGeom prst="rect">
            <a:avLst/>
          </a:prstGeom>
          <a:noFill/>
        </p:spPr>
        <p:txBody>
          <a:bodyPr wrap="none" rtlCol="0">
            <a:spAutoFit/>
          </a:bodyPr>
          <a:lstStyle/>
          <a:p>
            <a:r>
              <a:rPr lang="en-US" dirty="0">
                <a:solidFill>
                  <a:srgbClr val="C00000"/>
                </a:solidFill>
              </a:rPr>
              <a:t>3</a:t>
            </a:r>
          </a:p>
        </p:txBody>
      </p:sp>
      <p:sp>
        <p:nvSpPr>
          <p:cNvPr id="43" name="Rectangle 42">
            <a:extLst>
              <a:ext uri="{FF2B5EF4-FFF2-40B4-BE49-F238E27FC236}">
                <a16:creationId xmlns:a16="http://schemas.microsoft.com/office/drawing/2014/main" id="{DE327BB9-D57F-FD4E-85CE-C380EE45F576}"/>
              </a:ext>
            </a:extLst>
          </p:cNvPr>
          <p:cNvSpPr/>
          <p:nvPr/>
        </p:nvSpPr>
        <p:spPr>
          <a:xfrm>
            <a:off x="10921986" y="4125379"/>
            <a:ext cx="301686" cy="3478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3" descr="Shape, square&#10;&#10;Description automatically generated">
            <a:extLst>
              <a:ext uri="{FF2B5EF4-FFF2-40B4-BE49-F238E27FC236}">
                <a16:creationId xmlns:a16="http://schemas.microsoft.com/office/drawing/2014/main" id="{0B68491F-B82E-1249-9569-81C76EC64750}"/>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200443" y="4000031"/>
            <a:ext cx="1200282" cy="555354"/>
          </a:xfrm>
          <a:prstGeom prst="rect">
            <a:avLst/>
          </a:prstGeom>
        </p:spPr>
      </p:pic>
      <p:sp>
        <p:nvSpPr>
          <p:cNvPr id="45" name="TextBox 44">
            <a:extLst>
              <a:ext uri="{FF2B5EF4-FFF2-40B4-BE49-F238E27FC236}">
                <a16:creationId xmlns:a16="http://schemas.microsoft.com/office/drawing/2014/main" id="{8A0F01FC-F349-D943-9C29-575851A24BC2}"/>
              </a:ext>
            </a:extLst>
          </p:cNvPr>
          <p:cNvSpPr txBox="1"/>
          <p:nvPr/>
        </p:nvSpPr>
        <p:spPr>
          <a:xfrm>
            <a:off x="10890059" y="4136796"/>
            <a:ext cx="372218" cy="369332"/>
          </a:xfrm>
          <a:prstGeom prst="rect">
            <a:avLst/>
          </a:prstGeom>
          <a:noFill/>
        </p:spPr>
        <p:txBody>
          <a:bodyPr wrap="square" rtlCol="0">
            <a:spAutoFit/>
          </a:bodyPr>
          <a:lstStyle/>
          <a:p>
            <a:r>
              <a:rPr lang="en-US" dirty="0"/>
              <a:t> 7</a:t>
            </a:r>
          </a:p>
        </p:txBody>
      </p:sp>
      <p:sp>
        <p:nvSpPr>
          <p:cNvPr id="46" name="Rectangle 45">
            <a:extLst>
              <a:ext uri="{FF2B5EF4-FFF2-40B4-BE49-F238E27FC236}">
                <a16:creationId xmlns:a16="http://schemas.microsoft.com/office/drawing/2014/main" id="{0BB6589A-77A9-7D49-AA0F-FDB3BC61CC18}"/>
              </a:ext>
            </a:extLst>
          </p:cNvPr>
          <p:cNvSpPr/>
          <p:nvPr/>
        </p:nvSpPr>
        <p:spPr>
          <a:xfrm>
            <a:off x="10398021" y="4125379"/>
            <a:ext cx="301686" cy="3478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9</a:t>
            </a:r>
          </a:p>
        </p:txBody>
      </p:sp>
      <p:cxnSp>
        <p:nvCxnSpPr>
          <p:cNvPr id="26" name="Straight Arrow Connector 25">
            <a:extLst>
              <a:ext uri="{FF2B5EF4-FFF2-40B4-BE49-F238E27FC236}">
                <a16:creationId xmlns:a16="http://schemas.microsoft.com/office/drawing/2014/main" id="{67351AA6-7475-D34B-8C90-D8FB2EA14DF8}"/>
              </a:ext>
            </a:extLst>
          </p:cNvPr>
          <p:cNvCxnSpPr>
            <a:cxnSpLocks/>
          </p:cNvCxnSpPr>
          <p:nvPr/>
        </p:nvCxnSpPr>
        <p:spPr>
          <a:xfrm flipV="1">
            <a:off x="1605546" y="2198596"/>
            <a:ext cx="1588385" cy="10248"/>
          </a:xfrm>
          <a:prstGeom prst="straightConnector1">
            <a:avLst/>
          </a:prstGeom>
          <a:ln w="38100">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588821FC-7915-C943-9E04-252C835F6334}"/>
              </a:ext>
            </a:extLst>
          </p:cNvPr>
          <p:cNvCxnSpPr>
            <a:cxnSpLocks/>
          </p:cNvCxnSpPr>
          <p:nvPr/>
        </p:nvCxnSpPr>
        <p:spPr>
          <a:xfrm rot="5400000" flipV="1">
            <a:off x="3700175" y="1683446"/>
            <a:ext cx="14657" cy="1027144"/>
          </a:xfrm>
          <a:prstGeom prst="straightConnector1">
            <a:avLst/>
          </a:prstGeom>
          <a:ln w="38100">
            <a:solidFill>
              <a:srgbClr val="00B050"/>
            </a:solidFill>
            <a:headEnd type="triangle"/>
            <a:tailEnd type="triangle"/>
          </a:ln>
        </p:spPr>
        <p:style>
          <a:lnRef idx="1">
            <a:schemeClr val="accent2"/>
          </a:lnRef>
          <a:fillRef idx="0">
            <a:schemeClr val="accent2"/>
          </a:fillRef>
          <a:effectRef idx="0">
            <a:schemeClr val="accent2"/>
          </a:effectRef>
          <a:fontRef idx="minor">
            <a:schemeClr val="tx1"/>
          </a:fontRef>
        </p:style>
      </p:cxnSp>
      <p:sp>
        <p:nvSpPr>
          <p:cNvPr id="48" name="TextBox 47">
            <a:extLst>
              <a:ext uri="{FF2B5EF4-FFF2-40B4-BE49-F238E27FC236}">
                <a16:creationId xmlns:a16="http://schemas.microsoft.com/office/drawing/2014/main" id="{EAA1C2AB-2E44-D546-A2D8-129652B93BD1}"/>
              </a:ext>
            </a:extLst>
          </p:cNvPr>
          <p:cNvSpPr txBox="1"/>
          <p:nvPr/>
        </p:nvSpPr>
        <p:spPr>
          <a:xfrm>
            <a:off x="3570412" y="1828482"/>
            <a:ext cx="301686" cy="369332"/>
          </a:xfrm>
          <a:prstGeom prst="rect">
            <a:avLst/>
          </a:prstGeom>
          <a:noFill/>
        </p:spPr>
        <p:txBody>
          <a:bodyPr wrap="none" rtlCol="0">
            <a:spAutoFit/>
          </a:bodyPr>
          <a:lstStyle/>
          <a:p>
            <a:r>
              <a:rPr lang="en-US" dirty="0">
                <a:solidFill>
                  <a:srgbClr val="C00000"/>
                </a:solidFill>
              </a:rPr>
              <a:t>3</a:t>
            </a:r>
          </a:p>
        </p:txBody>
      </p:sp>
      <p:sp>
        <p:nvSpPr>
          <p:cNvPr id="49" name="TextBox 48">
            <a:extLst>
              <a:ext uri="{FF2B5EF4-FFF2-40B4-BE49-F238E27FC236}">
                <a16:creationId xmlns:a16="http://schemas.microsoft.com/office/drawing/2014/main" id="{F310D175-41CF-654A-A73F-9C2E4AB5F377}"/>
              </a:ext>
            </a:extLst>
          </p:cNvPr>
          <p:cNvSpPr txBox="1"/>
          <p:nvPr/>
        </p:nvSpPr>
        <p:spPr>
          <a:xfrm>
            <a:off x="2214088" y="1840088"/>
            <a:ext cx="301686" cy="369332"/>
          </a:xfrm>
          <a:prstGeom prst="rect">
            <a:avLst/>
          </a:prstGeom>
          <a:noFill/>
        </p:spPr>
        <p:txBody>
          <a:bodyPr wrap="none" rtlCol="0">
            <a:spAutoFit/>
          </a:bodyPr>
          <a:lstStyle/>
          <a:p>
            <a:r>
              <a:rPr lang="en-US" dirty="0">
                <a:solidFill>
                  <a:srgbClr val="C00000"/>
                </a:solidFill>
              </a:rPr>
              <a:t>6</a:t>
            </a:r>
          </a:p>
        </p:txBody>
      </p:sp>
      <p:cxnSp>
        <p:nvCxnSpPr>
          <p:cNvPr id="50" name="Straight Arrow Connector 49">
            <a:extLst>
              <a:ext uri="{FF2B5EF4-FFF2-40B4-BE49-F238E27FC236}">
                <a16:creationId xmlns:a16="http://schemas.microsoft.com/office/drawing/2014/main" id="{303EA96E-517B-A446-8B51-6F0CABCAEB80}"/>
              </a:ext>
            </a:extLst>
          </p:cNvPr>
          <p:cNvCxnSpPr>
            <a:cxnSpLocks/>
          </p:cNvCxnSpPr>
          <p:nvPr/>
        </p:nvCxnSpPr>
        <p:spPr>
          <a:xfrm flipV="1">
            <a:off x="1633647" y="4290925"/>
            <a:ext cx="1588385" cy="10248"/>
          </a:xfrm>
          <a:prstGeom prst="straightConnector1">
            <a:avLst/>
          </a:prstGeom>
          <a:ln w="38100">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5281440A-F1F7-884A-9250-51BB45993169}"/>
              </a:ext>
            </a:extLst>
          </p:cNvPr>
          <p:cNvSpPr txBox="1"/>
          <p:nvPr/>
        </p:nvSpPr>
        <p:spPr>
          <a:xfrm>
            <a:off x="2195671" y="4280801"/>
            <a:ext cx="301686" cy="369332"/>
          </a:xfrm>
          <a:prstGeom prst="rect">
            <a:avLst/>
          </a:prstGeom>
          <a:noFill/>
        </p:spPr>
        <p:txBody>
          <a:bodyPr wrap="none" rtlCol="0">
            <a:spAutoFit/>
          </a:bodyPr>
          <a:lstStyle/>
          <a:p>
            <a:r>
              <a:rPr lang="en-US" dirty="0">
                <a:solidFill>
                  <a:srgbClr val="C00000"/>
                </a:solidFill>
              </a:rPr>
              <a:t>6</a:t>
            </a:r>
          </a:p>
        </p:txBody>
      </p:sp>
      <p:pic>
        <p:nvPicPr>
          <p:cNvPr id="38" name="Picture 37">
            <a:extLst>
              <a:ext uri="{FF2B5EF4-FFF2-40B4-BE49-F238E27FC236}">
                <a16:creationId xmlns:a16="http://schemas.microsoft.com/office/drawing/2014/main" id="{B30A9C83-80B9-8F42-9623-FCB6E0A919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087" y="5711759"/>
            <a:ext cx="1254732" cy="931732"/>
          </a:xfrm>
          <a:prstGeom prst="rect">
            <a:avLst/>
          </a:prstGeom>
        </p:spPr>
      </p:pic>
    </p:spTree>
    <p:extLst>
      <p:ext uri="{BB962C8B-B14F-4D97-AF65-F5344CB8AC3E}">
        <p14:creationId xmlns:p14="http://schemas.microsoft.com/office/powerpoint/2010/main" val="176926921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351BD69-EEF5-5843-9440-7C101AE69E94}"/>
              </a:ext>
            </a:extLst>
          </p:cNvPr>
          <p:cNvSpPr/>
          <p:nvPr/>
        </p:nvSpPr>
        <p:spPr>
          <a:xfrm>
            <a:off x="107092" y="105032"/>
            <a:ext cx="11977816" cy="664793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A3751E41-B762-0E44-AE7A-73A3630A94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72135" y="210889"/>
            <a:ext cx="1021333" cy="1021333"/>
          </a:xfrm>
          <a:prstGeom prst="rect">
            <a:avLst/>
          </a:prstGeom>
        </p:spPr>
      </p:pic>
      <p:pic>
        <p:nvPicPr>
          <p:cNvPr id="24" name="Picture 23">
            <a:extLst>
              <a:ext uri="{FF2B5EF4-FFF2-40B4-BE49-F238E27FC236}">
                <a16:creationId xmlns:a16="http://schemas.microsoft.com/office/drawing/2014/main" id="{67937380-7E79-5047-A151-E92989D28F8C}"/>
              </a:ext>
            </a:extLst>
          </p:cNvPr>
          <p:cNvPicPr>
            <a:picLocks noChangeAspect="1"/>
          </p:cNvPicPr>
          <p:nvPr/>
        </p:nvPicPr>
        <p:blipFill>
          <a:blip r:embed="rId3"/>
          <a:stretch>
            <a:fillRect/>
          </a:stretch>
        </p:blipFill>
        <p:spPr>
          <a:xfrm>
            <a:off x="1250302" y="1232222"/>
            <a:ext cx="4041710" cy="3909915"/>
          </a:xfrm>
          <a:prstGeom prst="rect">
            <a:avLst/>
          </a:prstGeom>
        </p:spPr>
      </p:pic>
      <p:sp>
        <p:nvSpPr>
          <p:cNvPr id="25" name="TextBox 24">
            <a:extLst>
              <a:ext uri="{FF2B5EF4-FFF2-40B4-BE49-F238E27FC236}">
                <a16:creationId xmlns:a16="http://schemas.microsoft.com/office/drawing/2014/main" id="{3ABBAC5A-E243-4B45-9771-AB041665A991}"/>
              </a:ext>
            </a:extLst>
          </p:cNvPr>
          <p:cNvSpPr txBox="1"/>
          <p:nvPr/>
        </p:nvSpPr>
        <p:spPr>
          <a:xfrm>
            <a:off x="6595786" y="2305614"/>
            <a:ext cx="4717192" cy="2246769"/>
          </a:xfrm>
          <a:prstGeom prst="rect">
            <a:avLst/>
          </a:prstGeom>
          <a:noFill/>
        </p:spPr>
        <p:txBody>
          <a:bodyPr wrap="square" rtlCol="0">
            <a:spAutoFit/>
          </a:bodyPr>
          <a:lstStyle/>
          <a:p>
            <a:pPr algn="ctr"/>
            <a:r>
              <a:rPr lang="en-US" sz="2800" dirty="0"/>
              <a:t>Try this one on try own.</a:t>
            </a:r>
          </a:p>
          <a:p>
            <a:pPr algn="ctr"/>
            <a:r>
              <a:rPr lang="en-US" sz="2800" dirty="0"/>
              <a:t>Here we have an isosceles triangle. </a:t>
            </a:r>
          </a:p>
          <a:p>
            <a:pPr algn="ctr"/>
            <a:r>
              <a:rPr lang="en-US" sz="2800" dirty="0"/>
              <a:t>What are the missing coordinates of point C? </a:t>
            </a:r>
          </a:p>
        </p:txBody>
      </p:sp>
      <p:cxnSp>
        <p:nvCxnSpPr>
          <p:cNvPr id="30" name="Straight Connector 29">
            <a:extLst>
              <a:ext uri="{FF2B5EF4-FFF2-40B4-BE49-F238E27FC236}">
                <a16:creationId xmlns:a16="http://schemas.microsoft.com/office/drawing/2014/main" id="{674D02F2-5BDD-434E-9FB5-E53B07279237}"/>
              </a:ext>
            </a:extLst>
          </p:cNvPr>
          <p:cNvCxnSpPr/>
          <p:nvPr/>
        </p:nvCxnSpPr>
        <p:spPr>
          <a:xfrm>
            <a:off x="1082352" y="4273420"/>
            <a:ext cx="4012163" cy="0"/>
          </a:xfrm>
          <a:prstGeom prst="line">
            <a:avLst/>
          </a:prstGeom>
          <a:ln w="19050">
            <a:prstDash val="lgDash"/>
          </a:ln>
        </p:spPr>
        <p:style>
          <a:lnRef idx="1">
            <a:schemeClr val="accent2"/>
          </a:lnRef>
          <a:fillRef idx="0">
            <a:schemeClr val="accent2"/>
          </a:fillRef>
          <a:effectRef idx="0">
            <a:schemeClr val="accent2"/>
          </a:effectRef>
          <a:fontRef idx="minor">
            <a:schemeClr val="tx1"/>
          </a:fontRef>
        </p:style>
      </p:cxnSp>
      <p:sp>
        <p:nvSpPr>
          <p:cNvPr id="31" name="TextBox 30">
            <a:extLst>
              <a:ext uri="{FF2B5EF4-FFF2-40B4-BE49-F238E27FC236}">
                <a16:creationId xmlns:a16="http://schemas.microsoft.com/office/drawing/2014/main" id="{C86F8F4C-1D9D-6644-B426-1B25A35094E5}"/>
              </a:ext>
            </a:extLst>
          </p:cNvPr>
          <p:cNvSpPr txBox="1"/>
          <p:nvPr/>
        </p:nvSpPr>
        <p:spPr>
          <a:xfrm>
            <a:off x="2887356" y="1868022"/>
            <a:ext cx="317716" cy="369332"/>
          </a:xfrm>
          <a:prstGeom prst="rect">
            <a:avLst/>
          </a:prstGeom>
          <a:noFill/>
        </p:spPr>
        <p:txBody>
          <a:bodyPr wrap="none" rtlCol="0">
            <a:spAutoFit/>
          </a:bodyPr>
          <a:lstStyle/>
          <a:p>
            <a:r>
              <a:rPr lang="en-US" dirty="0"/>
              <a:t>A</a:t>
            </a:r>
          </a:p>
        </p:txBody>
      </p:sp>
      <p:sp>
        <p:nvSpPr>
          <p:cNvPr id="85" name="TextBox 84">
            <a:extLst>
              <a:ext uri="{FF2B5EF4-FFF2-40B4-BE49-F238E27FC236}">
                <a16:creationId xmlns:a16="http://schemas.microsoft.com/office/drawing/2014/main" id="{484866E0-0340-A24B-9D7F-5D72B1C2DF53}"/>
              </a:ext>
            </a:extLst>
          </p:cNvPr>
          <p:cNvSpPr txBox="1"/>
          <p:nvPr/>
        </p:nvSpPr>
        <p:spPr>
          <a:xfrm>
            <a:off x="2208142" y="4088754"/>
            <a:ext cx="309700" cy="369332"/>
          </a:xfrm>
          <a:prstGeom prst="rect">
            <a:avLst/>
          </a:prstGeom>
          <a:noFill/>
        </p:spPr>
        <p:txBody>
          <a:bodyPr wrap="none" rtlCol="0">
            <a:spAutoFit/>
          </a:bodyPr>
          <a:lstStyle/>
          <a:p>
            <a:r>
              <a:rPr lang="en-US" dirty="0"/>
              <a:t>B</a:t>
            </a:r>
          </a:p>
        </p:txBody>
      </p:sp>
      <p:sp>
        <p:nvSpPr>
          <p:cNvPr id="86" name="TextBox 85">
            <a:extLst>
              <a:ext uri="{FF2B5EF4-FFF2-40B4-BE49-F238E27FC236}">
                <a16:creationId xmlns:a16="http://schemas.microsoft.com/office/drawing/2014/main" id="{1579BACC-C20A-0D4E-8EF5-EE6B43C69FE3}"/>
              </a:ext>
            </a:extLst>
          </p:cNvPr>
          <p:cNvSpPr txBox="1"/>
          <p:nvPr/>
        </p:nvSpPr>
        <p:spPr>
          <a:xfrm>
            <a:off x="3595227" y="4088754"/>
            <a:ext cx="308098" cy="369332"/>
          </a:xfrm>
          <a:prstGeom prst="rect">
            <a:avLst/>
          </a:prstGeom>
          <a:noFill/>
        </p:spPr>
        <p:txBody>
          <a:bodyPr wrap="none" rtlCol="0">
            <a:spAutoFit/>
          </a:bodyPr>
          <a:lstStyle/>
          <a:p>
            <a:r>
              <a:rPr lang="en-US" dirty="0"/>
              <a:t>C</a:t>
            </a:r>
          </a:p>
        </p:txBody>
      </p:sp>
      <p:cxnSp>
        <p:nvCxnSpPr>
          <p:cNvPr id="35" name="Straight Arrow Connector 34">
            <a:extLst>
              <a:ext uri="{FF2B5EF4-FFF2-40B4-BE49-F238E27FC236}">
                <a16:creationId xmlns:a16="http://schemas.microsoft.com/office/drawing/2014/main" id="{EF786F98-D80F-2B4C-B512-A2570FFF80C7}"/>
              </a:ext>
            </a:extLst>
          </p:cNvPr>
          <p:cNvCxnSpPr>
            <a:cxnSpLocks/>
          </p:cNvCxnSpPr>
          <p:nvPr/>
        </p:nvCxnSpPr>
        <p:spPr>
          <a:xfrm>
            <a:off x="2458994" y="4335503"/>
            <a:ext cx="579863" cy="0"/>
          </a:xfrm>
          <a:prstGeom prst="straightConnector1">
            <a:avLst/>
          </a:prstGeom>
          <a:ln w="19050">
            <a:headEnd type="triangle"/>
            <a:tailEnd type="triangle"/>
          </a:ln>
        </p:spPr>
        <p:style>
          <a:lnRef idx="1">
            <a:schemeClr val="accent6"/>
          </a:lnRef>
          <a:fillRef idx="0">
            <a:schemeClr val="accent6"/>
          </a:fillRef>
          <a:effectRef idx="0">
            <a:schemeClr val="accent6"/>
          </a:effectRef>
          <a:fontRef idx="minor">
            <a:schemeClr val="tx1"/>
          </a:fontRef>
        </p:style>
      </p:cxnSp>
      <p:cxnSp>
        <p:nvCxnSpPr>
          <p:cNvPr id="91" name="Straight Arrow Connector 90">
            <a:extLst>
              <a:ext uri="{FF2B5EF4-FFF2-40B4-BE49-F238E27FC236}">
                <a16:creationId xmlns:a16="http://schemas.microsoft.com/office/drawing/2014/main" id="{4D5083C6-FEF7-9848-B270-240408DF75FD}"/>
              </a:ext>
            </a:extLst>
          </p:cNvPr>
          <p:cNvCxnSpPr>
            <a:cxnSpLocks/>
          </p:cNvCxnSpPr>
          <p:nvPr/>
        </p:nvCxnSpPr>
        <p:spPr>
          <a:xfrm>
            <a:off x="3084807" y="4335503"/>
            <a:ext cx="579863" cy="0"/>
          </a:xfrm>
          <a:prstGeom prst="straightConnector1">
            <a:avLst/>
          </a:prstGeom>
          <a:ln w="19050">
            <a:headEnd type="triangle"/>
            <a:tailEnd type="triangle"/>
          </a:ln>
        </p:spPr>
        <p:style>
          <a:lnRef idx="1">
            <a:schemeClr val="accent6"/>
          </a:lnRef>
          <a:fillRef idx="0">
            <a:schemeClr val="accent6"/>
          </a:fillRef>
          <a:effectRef idx="0">
            <a:schemeClr val="accent6"/>
          </a:effectRef>
          <a:fontRef idx="minor">
            <a:schemeClr val="tx1"/>
          </a:fontRef>
        </p:style>
      </p:cxnSp>
      <p:pic>
        <p:nvPicPr>
          <p:cNvPr id="12" name="Picture 11">
            <a:extLst>
              <a:ext uri="{FF2B5EF4-FFF2-40B4-BE49-F238E27FC236}">
                <a16:creationId xmlns:a16="http://schemas.microsoft.com/office/drawing/2014/main" id="{78ECDEE9-6B16-8445-8006-E0C410E7C2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092" y="5682536"/>
            <a:ext cx="1299108" cy="964684"/>
          </a:xfrm>
          <a:prstGeom prst="rect">
            <a:avLst/>
          </a:prstGeom>
        </p:spPr>
      </p:pic>
    </p:spTree>
    <p:extLst>
      <p:ext uri="{BB962C8B-B14F-4D97-AF65-F5344CB8AC3E}">
        <p14:creationId xmlns:p14="http://schemas.microsoft.com/office/powerpoint/2010/main" val="152951060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E744CB6A-3507-034D-9BDD-34A6290E2ABB}"/>
              </a:ext>
            </a:extLst>
          </p:cNvPr>
          <p:cNvSpPr/>
          <p:nvPr/>
        </p:nvSpPr>
        <p:spPr>
          <a:xfrm>
            <a:off x="5974403" y="1698171"/>
            <a:ext cx="5755743" cy="4800599"/>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B351BD69-EEF5-5843-9440-7C101AE69E94}"/>
              </a:ext>
            </a:extLst>
          </p:cNvPr>
          <p:cNvSpPr/>
          <p:nvPr/>
        </p:nvSpPr>
        <p:spPr>
          <a:xfrm>
            <a:off x="107092" y="105032"/>
            <a:ext cx="11977816" cy="664793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A3751E41-B762-0E44-AE7A-73A3630A94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72135" y="210889"/>
            <a:ext cx="1021333" cy="1021333"/>
          </a:xfrm>
          <a:prstGeom prst="rect">
            <a:avLst/>
          </a:prstGeom>
        </p:spPr>
      </p:pic>
      <p:pic>
        <p:nvPicPr>
          <p:cNvPr id="24" name="Picture 23">
            <a:extLst>
              <a:ext uri="{FF2B5EF4-FFF2-40B4-BE49-F238E27FC236}">
                <a16:creationId xmlns:a16="http://schemas.microsoft.com/office/drawing/2014/main" id="{67937380-7E79-5047-A151-E92989D28F8C}"/>
              </a:ext>
            </a:extLst>
          </p:cNvPr>
          <p:cNvPicPr>
            <a:picLocks noChangeAspect="1"/>
          </p:cNvPicPr>
          <p:nvPr/>
        </p:nvPicPr>
        <p:blipFill>
          <a:blip r:embed="rId3"/>
          <a:stretch>
            <a:fillRect/>
          </a:stretch>
        </p:blipFill>
        <p:spPr>
          <a:xfrm>
            <a:off x="1250302" y="1232222"/>
            <a:ext cx="4041710" cy="3909915"/>
          </a:xfrm>
          <a:prstGeom prst="rect">
            <a:avLst/>
          </a:prstGeom>
        </p:spPr>
      </p:pic>
      <p:sp>
        <p:nvSpPr>
          <p:cNvPr id="25" name="TextBox 24">
            <a:extLst>
              <a:ext uri="{FF2B5EF4-FFF2-40B4-BE49-F238E27FC236}">
                <a16:creationId xmlns:a16="http://schemas.microsoft.com/office/drawing/2014/main" id="{3ABBAC5A-E243-4B45-9771-AB041665A991}"/>
              </a:ext>
            </a:extLst>
          </p:cNvPr>
          <p:cNvSpPr txBox="1"/>
          <p:nvPr/>
        </p:nvSpPr>
        <p:spPr>
          <a:xfrm>
            <a:off x="6516363" y="909056"/>
            <a:ext cx="4455772" cy="646331"/>
          </a:xfrm>
          <a:prstGeom prst="rect">
            <a:avLst/>
          </a:prstGeom>
          <a:noFill/>
        </p:spPr>
        <p:txBody>
          <a:bodyPr wrap="none" rtlCol="0">
            <a:spAutoFit/>
          </a:bodyPr>
          <a:lstStyle/>
          <a:p>
            <a:pPr algn="ctr"/>
            <a:r>
              <a:rPr lang="en-US" dirty="0"/>
              <a:t>Here we have an isosceles triangle. </a:t>
            </a:r>
          </a:p>
          <a:p>
            <a:pPr algn="ctr"/>
            <a:r>
              <a:rPr lang="en-US" dirty="0"/>
              <a:t>What are the missing coordinates of point C? </a:t>
            </a:r>
          </a:p>
        </p:txBody>
      </p:sp>
      <p:cxnSp>
        <p:nvCxnSpPr>
          <p:cNvPr id="30" name="Straight Connector 29">
            <a:extLst>
              <a:ext uri="{FF2B5EF4-FFF2-40B4-BE49-F238E27FC236}">
                <a16:creationId xmlns:a16="http://schemas.microsoft.com/office/drawing/2014/main" id="{674D02F2-5BDD-434E-9FB5-E53B07279237}"/>
              </a:ext>
            </a:extLst>
          </p:cNvPr>
          <p:cNvCxnSpPr/>
          <p:nvPr/>
        </p:nvCxnSpPr>
        <p:spPr>
          <a:xfrm>
            <a:off x="1082352" y="4273420"/>
            <a:ext cx="4012163" cy="0"/>
          </a:xfrm>
          <a:prstGeom prst="line">
            <a:avLst/>
          </a:prstGeom>
          <a:ln w="19050">
            <a:prstDash val="lgDash"/>
          </a:ln>
        </p:spPr>
        <p:style>
          <a:lnRef idx="1">
            <a:schemeClr val="accent2"/>
          </a:lnRef>
          <a:fillRef idx="0">
            <a:schemeClr val="accent2"/>
          </a:fillRef>
          <a:effectRef idx="0">
            <a:schemeClr val="accent2"/>
          </a:effectRef>
          <a:fontRef idx="minor">
            <a:schemeClr val="tx1"/>
          </a:fontRef>
        </p:style>
      </p:cxnSp>
      <p:sp>
        <p:nvSpPr>
          <p:cNvPr id="31" name="TextBox 30">
            <a:extLst>
              <a:ext uri="{FF2B5EF4-FFF2-40B4-BE49-F238E27FC236}">
                <a16:creationId xmlns:a16="http://schemas.microsoft.com/office/drawing/2014/main" id="{C86F8F4C-1D9D-6644-B426-1B25A35094E5}"/>
              </a:ext>
            </a:extLst>
          </p:cNvPr>
          <p:cNvSpPr txBox="1"/>
          <p:nvPr/>
        </p:nvSpPr>
        <p:spPr>
          <a:xfrm>
            <a:off x="2887356" y="1868022"/>
            <a:ext cx="317716" cy="369332"/>
          </a:xfrm>
          <a:prstGeom prst="rect">
            <a:avLst/>
          </a:prstGeom>
          <a:noFill/>
        </p:spPr>
        <p:txBody>
          <a:bodyPr wrap="none" rtlCol="0">
            <a:spAutoFit/>
          </a:bodyPr>
          <a:lstStyle/>
          <a:p>
            <a:r>
              <a:rPr lang="en-US" dirty="0"/>
              <a:t>A</a:t>
            </a:r>
          </a:p>
        </p:txBody>
      </p:sp>
      <p:sp>
        <p:nvSpPr>
          <p:cNvPr id="85" name="TextBox 84">
            <a:extLst>
              <a:ext uri="{FF2B5EF4-FFF2-40B4-BE49-F238E27FC236}">
                <a16:creationId xmlns:a16="http://schemas.microsoft.com/office/drawing/2014/main" id="{484866E0-0340-A24B-9D7F-5D72B1C2DF53}"/>
              </a:ext>
            </a:extLst>
          </p:cNvPr>
          <p:cNvSpPr txBox="1"/>
          <p:nvPr/>
        </p:nvSpPr>
        <p:spPr>
          <a:xfrm>
            <a:off x="2208142" y="4088754"/>
            <a:ext cx="309700" cy="369332"/>
          </a:xfrm>
          <a:prstGeom prst="rect">
            <a:avLst/>
          </a:prstGeom>
          <a:noFill/>
        </p:spPr>
        <p:txBody>
          <a:bodyPr wrap="none" rtlCol="0">
            <a:spAutoFit/>
          </a:bodyPr>
          <a:lstStyle/>
          <a:p>
            <a:r>
              <a:rPr lang="en-US" dirty="0"/>
              <a:t>B</a:t>
            </a:r>
          </a:p>
        </p:txBody>
      </p:sp>
      <p:sp>
        <p:nvSpPr>
          <p:cNvPr id="86" name="TextBox 85">
            <a:extLst>
              <a:ext uri="{FF2B5EF4-FFF2-40B4-BE49-F238E27FC236}">
                <a16:creationId xmlns:a16="http://schemas.microsoft.com/office/drawing/2014/main" id="{1579BACC-C20A-0D4E-8EF5-EE6B43C69FE3}"/>
              </a:ext>
            </a:extLst>
          </p:cNvPr>
          <p:cNvSpPr txBox="1"/>
          <p:nvPr/>
        </p:nvSpPr>
        <p:spPr>
          <a:xfrm>
            <a:off x="3595227" y="4088754"/>
            <a:ext cx="308098" cy="369332"/>
          </a:xfrm>
          <a:prstGeom prst="rect">
            <a:avLst/>
          </a:prstGeom>
          <a:noFill/>
        </p:spPr>
        <p:txBody>
          <a:bodyPr wrap="none" rtlCol="0">
            <a:spAutoFit/>
          </a:bodyPr>
          <a:lstStyle/>
          <a:p>
            <a:r>
              <a:rPr lang="en-US" dirty="0"/>
              <a:t>C</a:t>
            </a:r>
          </a:p>
        </p:txBody>
      </p:sp>
      <p:sp>
        <p:nvSpPr>
          <p:cNvPr id="32" name="TextBox 31">
            <a:extLst>
              <a:ext uri="{FF2B5EF4-FFF2-40B4-BE49-F238E27FC236}">
                <a16:creationId xmlns:a16="http://schemas.microsoft.com/office/drawing/2014/main" id="{B2F2AC4C-D04E-194B-986D-C88A3433E42D}"/>
              </a:ext>
            </a:extLst>
          </p:cNvPr>
          <p:cNvSpPr txBox="1"/>
          <p:nvPr/>
        </p:nvSpPr>
        <p:spPr>
          <a:xfrm>
            <a:off x="6171900" y="1930389"/>
            <a:ext cx="5558246" cy="3970318"/>
          </a:xfrm>
          <a:prstGeom prst="rect">
            <a:avLst/>
          </a:prstGeom>
          <a:noFill/>
        </p:spPr>
        <p:txBody>
          <a:bodyPr wrap="square" rtlCol="0">
            <a:spAutoFit/>
          </a:bodyPr>
          <a:lstStyle/>
          <a:p>
            <a:r>
              <a:rPr lang="en-US" dirty="0"/>
              <a:t>We can see that point B and C are on the same y axis.</a:t>
            </a:r>
          </a:p>
          <a:p>
            <a:endParaRPr lang="en-US" dirty="0"/>
          </a:p>
          <a:p>
            <a:r>
              <a:rPr lang="en-US" dirty="0"/>
              <a:t>This means they will have the same y coordinate.</a:t>
            </a:r>
          </a:p>
          <a:p>
            <a:endParaRPr lang="en-US" dirty="0"/>
          </a:p>
          <a:p>
            <a:r>
              <a:rPr lang="en-US" dirty="0"/>
              <a:t>So now we can write. </a:t>
            </a:r>
          </a:p>
          <a:p>
            <a:endParaRPr lang="en-US" dirty="0"/>
          </a:p>
          <a:p>
            <a:r>
              <a:rPr lang="en-US" dirty="0"/>
              <a:t>What about the x coordinate?</a:t>
            </a:r>
          </a:p>
          <a:p>
            <a:endParaRPr lang="en-US" dirty="0"/>
          </a:p>
          <a:p>
            <a:r>
              <a:rPr lang="en-US" dirty="0"/>
              <a:t>Isosceles triangles have one line of symmetry. This one has line of symmetry down the middle.</a:t>
            </a:r>
          </a:p>
          <a:p>
            <a:endParaRPr lang="en-US" dirty="0"/>
          </a:p>
          <a:p>
            <a:r>
              <a:rPr lang="en-US" dirty="0"/>
              <a:t>We can see that point B is 4 away from the y axis. So, this must mean that point C is also 4 away from the y axis. This means it has an x coordinate of 4.</a:t>
            </a:r>
          </a:p>
        </p:txBody>
      </p:sp>
      <p:sp>
        <p:nvSpPr>
          <p:cNvPr id="20" name="Rectangle 19">
            <a:extLst>
              <a:ext uri="{FF2B5EF4-FFF2-40B4-BE49-F238E27FC236}">
                <a16:creationId xmlns:a16="http://schemas.microsoft.com/office/drawing/2014/main" id="{7D0F9875-77A6-3F48-A88F-25B19C4E2AEE}"/>
              </a:ext>
            </a:extLst>
          </p:cNvPr>
          <p:cNvSpPr/>
          <p:nvPr/>
        </p:nvSpPr>
        <p:spPr>
          <a:xfrm>
            <a:off x="10878081" y="2974587"/>
            <a:ext cx="301686" cy="3478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0" name="Picture 89" descr="Shape, square&#10;&#10;Description automatically generated">
            <a:extLst>
              <a:ext uri="{FF2B5EF4-FFF2-40B4-BE49-F238E27FC236}">
                <a16:creationId xmlns:a16="http://schemas.microsoft.com/office/drawing/2014/main" id="{A85BB793-F9BF-D74B-8509-AB27B903B3DE}"/>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156538" y="2849239"/>
            <a:ext cx="1200282" cy="555354"/>
          </a:xfrm>
          <a:prstGeom prst="rect">
            <a:avLst/>
          </a:prstGeom>
        </p:spPr>
      </p:pic>
      <p:sp>
        <p:nvSpPr>
          <p:cNvPr id="33" name="TextBox 32">
            <a:extLst>
              <a:ext uri="{FF2B5EF4-FFF2-40B4-BE49-F238E27FC236}">
                <a16:creationId xmlns:a16="http://schemas.microsoft.com/office/drawing/2014/main" id="{6858E431-2ED4-A641-BC10-C5A4C7C5D9EB}"/>
              </a:ext>
            </a:extLst>
          </p:cNvPr>
          <p:cNvSpPr txBox="1"/>
          <p:nvPr/>
        </p:nvSpPr>
        <p:spPr>
          <a:xfrm>
            <a:off x="10846154" y="2996637"/>
            <a:ext cx="372218" cy="369332"/>
          </a:xfrm>
          <a:prstGeom prst="rect">
            <a:avLst/>
          </a:prstGeom>
          <a:noFill/>
        </p:spPr>
        <p:txBody>
          <a:bodyPr wrap="square" rtlCol="0">
            <a:spAutoFit/>
          </a:bodyPr>
          <a:lstStyle/>
          <a:p>
            <a:r>
              <a:rPr lang="en-US" dirty="0"/>
              <a:t>-6</a:t>
            </a:r>
          </a:p>
        </p:txBody>
      </p:sp>
      <p:cxnSp>
        <p:nvCxnSpPr>
          <p:cNvPr id="35" name="Straight Arrow Connector 34">
            <a:extLst>
              <a:ext uri="{FF2B5EF4-FFF2-40B4-BE49-F238E27FC236}">
                <a16:creationId xmlns:a16="http://schemas.microsoft.com/office/drawing/2014/main" id="{EF786F98-D80F-2B4C-B512-A2570FFF80C7}"/>
              </a:ext>
            </a:extLst>
          </p:cNvPr>
          <p:cNvCxnSpPr>
            <a:cxnSpLocks/>
          </p:cNvCxnSpPr>
          <p:nvPr/>
        </p:nvCxnSpPr>
        <p:spPr>
          <a:xfrm>
            <a:off x="2458994" y="4335503"/>
            <a:ext cx="579863" cy="0"/>
          </a:xfrm>
          <a:prstGeom prst="straightConnector1">
            <a:avLst/>
          </a:prstGeom>
          <a:ln w="19050">
            <a:headEnd type="triangle"/>
            <a:tailEnd type="triangle"/>
          </a:ln>
        </p:spPr>
        <p:style>
          <a:lnRef idx="1">
            <a:schemeClr val="accent6"/>
          </a:lnRef>
          <a:fillRef idx="0">
            <a:schemeClr val="accent6"/>
          </a:fillRef>
          <a:effectRef idx="0">
            <a:schemeClr val="accent6"/>
          </a:effectRef>
          <a:fontRef idx="minor">
            <a:schemeClr val="tx1"/>
          </a:fontRef>
        </p:style>
      </p:cxnSp>
      <p:cxnSp>
        <p:nvCxnSpPr>
          <p:cNvPr id="91" name="Straight Arrow Connector 90">
            <a:extLst>
              <a:ext uri="{FF2B5EF4-FFF2-40B4-BE49-F238E27FC236}">
                <a16:creationId xmlns:a16="http://schemas.microsoft.com/office/drawing/2014/main" id="{4D5083C6-FEF7-9848-B270-240408DF75FD}"/>
              </a:ext>
            </a:extLst>
          </p:cNvPr>
          <p:cNvCxnSpPr>
            <a:cxnSpLocks/>
          </p:cNvCxnSpPr>
          <p:nvPr/>
        </p:nvCxnSpPr>
        <p:spPr>
          <a:xfrm>
            <a:off x="3084807" y="4335503"/>
            <a:ext cx="579863" cy="0"/>
          </a:xfrm>
          <a:prstGeom prst="straightConnector1">
            <a:avLst/>
          </a:prstGeom>
          <a:ln w="19050">
            <a:headEnd type="triangle"/>
            <a:tailEnd type="triangle"/>
          </a:ln>
        </p:spPr>
        <p:style>
          <a:lnRef idx="1">
            <a:schemeClr val="accent6"/>
          </a:lnRef>
          <a:fillRef idx="0">
            <a:schemeClr val="accent6"/>
          </a:fillRef>
          <a:effectRef idx="0">
            <a:schemeClr val="accent6"/>
          </a:effectRef>
          <a:fontRef idx="minor">
            <a:schemeClr val="tx1"/>
          </a:fontRef>
        </p:style>
      </p:cxnSp>
      <p:sp>
        <p:nvSpPr>
          <p:cNvPr id="21" name="Rectangle 20">
            <a:extLst>
              <a:ext uri="{FF2B5EF4-FFF2-40B4-BE49-F238E27FC236}">
                <a16:creationId xmlns:a16="http://schemas.microsoft.com/office/drawing/2014/main" id="{A171FBC5-6DD1-EF47-82A1-FBB5845B7C74}"/>
              </a:ext>
            </a:extLst>
          </p:cNvPr>
          <p:cNvSpPr/>
          <p:nvPr/>
        </p:nvSpPr>
        <p:spPr>
          <a:xfrm>
            <a:off x="10354116" y="5840456"/>
            <a:ext cx="301686" cy="3478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EBE3AB2-0C3E-3641-AEF8-0528496992BD}"/>
              </a:ext>
            </a:extLst>
          </p:cNvPr>
          <p:cNvSpPr/>
          <p:nvPr/>
        </p:nvSpPr>
        <p:spPr>
          <a:xfrm>
            <a:off x="10873685" y="5847464"/>
            <a:ext cx="301686" cy="3478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 name="Picture 91" descr="Shape, square&#10;&#10;Description automatically generated">
            <a:extLst>
              <a:ext uri="{FF2B5EF4-FFF2-40B4-BE49-F238E27FC236}">
                <a16:creationId xmlns:a16="http://schemas.microsoft.com/office/drawing/2014/main" id="{B150D441-E6CF-5A4E-AB7B-DCE557604336}"/>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156538" y="5716041"/>
            <a:ext cx="1200282" cy="555354"/>
          </a:xfrm>
          <a:prstGeom prst="rect">
            <a:avLst/>
          </a:prstGeom>
        </p:spPr>
      </p:pic>
      <p:sp>
        <p:nvSpPr>
          <p:cNvPr id="93" name="TextBox 92">
            <a:extLst>
              <a:ext uri="{FF2B5EF4-FFF2-40B4-BE49-F238E27FC236}">
                <a16:creationId xmlns:a16="http://schemas.microsoft.com/office/drawing/2014/main" id="{F26D0C3A-6F9B-784C-A460-FD43AD755A41}"/>
              </a:ext>
            </a:extLst>
          </p:cNvPr>
          <p:cNvSpPr txBox="1"/>
          <p:nvPr/>
        </p:nvSpPr>
        <p:spPr>
          <a:xfrm>
            <a:off x="10846154" y="5863439"/>
            <a:ext cx="372218" cy="369332"/>
          </a:xfrm>
          <a:prstGeom prst="rect">
            <a:avLst/>
          </a:prstGeom>
          <a:noFill/>
        </p:spPr>
        <p:txBody>
          <a:bodyPr wrap="none" rtlCol="0">
            <a:spAutoFit/>
          </a:bodyPr>
          <a:lstStyle/>
          <a:p>
            <a:r>
              <a:rPr lang="en-US" dirty="0"/>
              <a:t>-6</a:t>
            </a:r>
          </a:p>
        </p:txBody>
      </p:sp>
      <p:sp>
        <p:nvSpPr>
          <p:cNvPr id="37" name="TextBox 36">
            <a:extLst>
              <a:ext uri="{FF2B5EF4-FFF2-40B4-BE49-F238E27FC236}">
                <a16:creationId xmlns:a16="http://schemas.microsoft.com/office/drawing/2014/main" id="{3A8BC31C-8332-594F-A9ED-C7F172224F44}"/>
              </a:ext>
            </a:extLst>
          </p:cNvPr>
          <p:cNvSpPr txBox="1"/>
          <p:nvPr/>
        </p:nvSpPr>
        <p:spPr>
          <a:xfrm>
            <a:off x="10346699" y="5857799"/>
            <a:ext cx="301686" cy="369332"/>
          </a:xfrm>
          <a:prstGeom prst="rect">
            <a:avLst/>
          </a:prstGeom>
          <a:noFill/>
        </p:spPr>
        <p:txBody>
          <a:bodyPr wrap="none" rtlCol="0">
            <a:spAutoFit/>
          </a:bodyPr>
          <a:lstStyle/>
          <a:p>
            <a:r>
              <a:rPr lang="en-US" dirty="0"/>
              <a:t>4</a:t>
            </a:r>
          </a:p>
        </p:txBody>
      </p:sp>
      <p:sp>
        <p:nvSpPr>
          <p:cNvPr id="4" name="Rectangle 3">
            <a:extLst>
              <a:ext uri="{FF2B5EF4-FFF2-40B4-BE49-F238E27FC236}">
                <a16:creationId xmlns:a16="http://schemas.microsoft.com/office/drawing/2014/main" id="{4D904A9D-CAD9-DF4D-A4FB-B526B18A1D55}"/>
              </a:ext>
            </a:extLst>
          </p:cNvPr>
          <p:cNvSpPr/>
          <p:nvPr/>
        </p:nvSpPr>
        <p:spPr>
          <a:xfrm>
            <a:off x="10354116" y="2974587"/>
            <a:ext cx="301686" cy="3478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9B36BDA4-289C-9F4D-A812-8127035677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1092" y="5682536"/>
            <a:ext cx="1299108" cy="964684"/>
          </a:xfrm>
          <a:prstGeom prst="rect">
            <a:avLst/>
          </a:prstGeom>
        </p:spPr>
      </p:pic>
    </p:spTree>
    <p:extLst>
      <p:ext uri="{BB962C8B-B14F-4D97-AF65-F5344CB8AC3E}">
        <p14:creationId xmlns:p14="http://schemas.microsoft.com/office/powerpoint/2010/main" val="200979390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50DDCC5-D534-C24C-B3C9-9E2CA3F822D9}"/>
              </a:ext>
            </a:extLst>
          </p:cNvPr>
          <p:cNvSpPr txBox="1"/>
          <p:nvPr/>
        </p:nvSpPr>
        <p:spPr>
          <a:xfrm>
            <a:off x="4990569" y="2905780"/>
            <a:ext cx="221086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End of lesson.</a:t>
            </a:r>
          </a:p>
        </p:txBody>
      </p:sp>
    </p:spTree>
    <p:extLst>
      <p:ext uri="{BB962C8B-B14F-4D97-AF65-F5344CB8AC3E}">
        <p14:creationId xmlns:p14="http://schemas.microsoft.com/office/powerpoint/2010/main" val="185871798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4C9DD5A-446A-FB40-8770-FAD8F8741C1C}"/>
              </a:ext>
            </a:extLst>
          </p:cNvPr>
          <p:cNvSpPr/>
          <p:nvPr/>
        </p:nvSpPr>
        <p:spPr>
          <a:xfrm>
            <a:off x="107092" y="90616"/>
            <a:ext cx="11977816" cy="6647935"/>
          </a:xfrm>
          <a:prstGeom prst="rect">
            <a:avLst/>
          </a:prstGeom>
          <a:solidFill>
            <a:srgbClr val="CCCCFF"/>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4A0489BF-7DCA-F342-8CB4-9886D7AB787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5676" y="5987219"/>
            <a:ext cx="588390" cy="588390"/>
          </a:xfrm>
          <a:prstGeom prst="rect">
            <a:avLst/>
          </a:prstGeom>
        </p:spPr>
      </p:pic>
      <p:sp>
        <p:nvSpPr>
          <p:cNvPr id="8" name="Rectangle 7">
            <a:extLst>
              <a:ext uri="{FF2B5EF4-FFF2-40B4-BE49-F238E27FC236}">
                <a16:creationId xmlns:a16="http://schemas.microsoft.com/office/drawing/2014/main" id="{08C30EA8-5B59-6F4A-9387-838C38A8EA9D}"/>
              </a:ext>
            </a:extLst>
          </p:cNvPr>
          <p:cNvSpPr/>
          <p:nvPr/>
        </p:nvSpPr>
        <p:spPr>
          <a:xfrm>
            <a:off x="189471" y="5905850"/>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42F6FD89-AE46-B941-B92E-A46A288DF79F}"/>
              </a:ext>
            </a:extLst>
          </p:cNvPr>
          <p:cNvSpPr txBox="1"/>
          <p:nvPr/>
        </p:nvSpPr>
        <p:spPr>
          <a:xfrm>
            <a:off x="864066" y="6033803"/>
            <a:ext cx="40283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Subject</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Maths </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51C2E7D-4597-FF4E-B287-E8068B634D67}"/>
              </a:ext>
            </a:extLst>
          </p:cNvPr>
          <p:cNvSpPr/>
          <p:nvPr/>
        </p:nvSpPr>
        <p:spPr>
          <a:xfrm>
            <a:off x="189471" y="164755"/>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F0A17CDC-4080-5948-8724-2B2D32C7D179}"/>
              </a:ext>
            </a:extLst>
          </p:cNvPr>
          <p:cNvSpPr txBox="1"/>
          <p:nvPr/>
        </p:nvSpPr>
        <p:spPr>
          <a:xfrm>
            <a:off x="273361" y="222475"/>
            <a:ext cx="742633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Date:	</a:t>
            </a:r>
            <a:r>
              <a:rPr kumimoji="0" lang="en-GB" sz="3200" b="0" i="0" u="none" strike="noStrike" kern="1200" cap="none" spc="0" normalizeH="0" noProof="0" dirty="0">
                <a:ln>
                  <a:noFill/>
                </a:ln>
                <a:solidFill>
                  <a:prstClr val="black"/>
                </a:solidFill>
                <a:effectLst/>
                <a:uLnTx/>
                <a:uFillTx/>
                <a:latin typeface="Calibri" panose="020F0502020204030204"/>
                <a:ea typeface="+mn-ea"/>
                <a:cs typeface="+mn-cs"/>
              </a:rPr>
              <a:t>  </a:t>
            </a:r>
            <a:r>
              <a:rPr lang="en-GB" sz="3200" u="sng" noProof="0" dirty="0" smtClean="0">
                <a:solidFill>
                  <a:prstClr val="black"/>
                </a:solidFill>
                <a:latin typeface="Calibri" panose="020F0502020204030204"/>
              </a:rPr>
              <a:t>03.02.2021</a:t>
            </a: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3D0F7548-CBED-B94E-BC8E-0787BD3B7438}"/>
              </a:ext>
            </a:extLst>
          </p:cNvPr>
          <p:cNvPicPr>
            <a:picLocks noChangeAspect="1"/>
          </p:cNvPicPr>
          <p:nvPr/>
        </p:nvPicPr>
        <p:blipFill>
          <a:blip r:embed="rId3"/>
          <a:stretch>
            <a:fillRect/>
          </a:stretch>
        </p:blipFill>
        <p:spPr>
          <a:xfrm>
            <a:off x="562617" y="1727624"/>
            <a:ext cx="2219325" cy="1104900"/>
          </a:xfrm>
          <a:prstGeom prst="rect">
            <a:avLst/>
          </a:prstGeom>
          <a:ln>
            <a:solidFill>
              <a:srgbClr val="41719C"/>
            </a:solidFill>
          </a:ln>
        </p:spPr>
      </p:pic>
      <p:sp>
        <p:nvSpPr>
          <p:cNvPr id="13" name="Rectangle 12">
            <a:extLst>
              <a:ext uri="{FF2B5EF4-FFF2-40B4-BE49-F238E27FC236}">
                <a16:creationId xmlns:a16="http://schemas.microsoft.com/office/drawing/2014/main" id="{131F661F-61B2-7941-8420-4E233975008B}"/>
              </a:ext>
            </a:extLst>
          </p:cNvPr>
          <p:cNvSpPr/>
          <p:nvPr/>
        </p:nvSpPr>
        <p:spPr>
          <a:xfrm>
            <a:off x="572141" y="2831793"/>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89F2E373-D525-3943-BF5F-CB8436196953}"/>
              </a:ext>
            </a:extLst>
          </p:cNvPr>
          <p:cNvSpPr txBox="1"/>
          <p:nvPr/>
        </p:nvSpPr>
        <p:spPr>
          <a:xfrm>
            <a:off x="635485" y="2832960"/>
            <a:ext cx="10429593" cy="1938992"/>
          </a:xfrm>
          <a:prstGeom prst="rect">
            <a:avLst/>
          </a:prstGeom>
          <a:noFill/>
        </p:spPr>
        <p:txBody>
          <a:bodyPr wrap="square" rtlCol="0">
            <a:spAutoFit/>
          </a:bodyPr>
          <a:lstStyle/>
          <a:p>
            <a:pPr lvl="0">
              <a:defRPr/>
            </a:pPr>
            <a:r>
              <a:rPr lang="en-GB" sz="4000" u="sng" dirty="0">
                <a:solidFill>
                  <a:prstClr val="black"/>
                </a:solidFill>
              </a:rPr>
              <a:t>LO: To be able to represent the position of a shape, after a translation.</a:t>
            </a:r>
          </a:p>
          <a:p>
            <a:pPr lvl="0">
              <a:defRPr/>
            </a:pPr>
            <a:endParaRPr lang="en-GB" sz="4000" u="sng" dirty="0">
              <a:solidFill>
                <a:prstClr val="black"/>
              </a:solidFill>
            </a:endParaRPr>
          </a:p>
        </p:txBody>
      </p:sp>
      <p:pic>
        <p:nvPicPr>
          <p:cNvPr id="15" name="Picture 14">
            <a:extLst>
              <a:ext uri="{FF2B5EF4-FFF2-40B4-BE49-F238E27FC236}">
                <a16:creationId xmlns:a16="http://schemas.microsoft.com/office/drawing/2014/main" id="{19C89584-1FBF-F143-A42E-421D1D3A4DD9}"/>
              </a:ext>
            </a:extLst>
          </p:cNvPr>
          <p:cNvPicPr>
            <a:picLocks noChangeAspect="1"/>
          </p:cNvPicPr>
          <p:nvPr/>
        </p:nvPicPr>
        <p:blipFill>
          <a:blip r:embed="rId4"/>
          <a:stretch>
            <a:fillRect/>
          </a:stretch>
        </p:blipFill>
        <p:spPr>
          <a:xfrm>
            <a:off x="4721657" y="5940593"/>
            <a:ext cx="759101" cy="681642"/>
          </a:xfrm>
          <a:prstGeom prst="rect">
            <a:avLst/>
          </a:prstGeom>
        </p:spPr>
      </p:pic>
      <p:pic>
        <p:nvPicPr>
          <p:cNvPr id="16" name="Picture 15">
            <a:extLst>
              <a:ext uri="{FF2B5EF4-FFF2-40B4-BE49-F238E27FC236}">
                <a16:creationId xmlns:a16="http://schemas.microsoft.com/office/drawing/2014/main" id="{DA66EAC4-35C8-2D49-8A0E-B3009A8716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8898" y="5980303"/>
            <a:ext cx="588390" cy="588390"/>
          </a:xfrm>
          <a:prstGeom prst="rect">
            <a:avLst/>
          </a:prstGeom>
        </p:spPr>
      </p:pic>
    </p:spTree>
    <p:extLst>
      <p:ext uri="{BB962C8B-B14F-4D97-AF65-F5344CB8AC3E}">
        <p14:creationId xmlns:p14="http://schemas.microsoft.com/office/powerpoint/2010/main" val="32529336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6289" y="1614274"/>
            <a:ext cx="7886700" cy="994172"/>
          </a:xfrm>
        </p:spPr>
        <p:txBody>
          <a:bodyPr/>
          <a:lstStyle/>
          <a:p>
            <a:r>
              <a:rPr lang="en-GB" dirty="0"/>
              <a:t>Times table practise</a:t>
            </a:r>
          </a:p>
        </p:txBody>
      </p:sp>
      <p:sp>
        <p:nvSpPr>
          <p:cNvPr id="3" name="Content Placeholder 2"/>
          <p:cNvSpPr>
            <a:spLocks noGrp="1"/>
          </p:cNvSpPr>
          <p:nvPr>
            <p:ph idx="1"/>
          </p:nvPr>
        </p:nvSpPr>
        <p:spPr>
          <a:xfrm>
            <a:off x="1686289" y="2539977"/>
            <a:ext cx="8828324" cy="3263504"/>
          </a:xfrm>
        </p:spPr>
        <p:txBody>
          <a:bodyPr>
            <a:normAutofit fontScale="92500" lnSpcReduction="20000"/>
          </a:bodyPr>
          <a:lstStyle/>
          <a:p>
            <a:r>
              <a:rPr lang="en-GB" dirty="0"/>
              <a:t>Spend at least 15mins practising your times tables.</a:t>
            </a:r>
          </a:p>
          <a:p>
            <a:endParaRPr lang="en-GB" dirty="0"/>
          </a:p>
          <a:p>
            <a:r>
              <a:rPr lang="en-GB" dirty="0"/>
              <a:t>This can be done on TTRS, hit the button or any other times table website.</a:t>
            </a:r>
          </a:p>
          <a:p>
            <a:pPr marL="0" indent="0">
              <a:buNone/>
            </a:pPr>
            <a:endParaRPr lang="en-GB" dirty="0"/>
          </a:p>
          <a:p>
            <a:pPr marL="0" indent="0">
              <a:buNone/>
            </a:pPr>
            <a:r>
              <a:rPr lang="en-GB" dirty="0" smtClean="0"/>
              <a:t>Use the Times Tables Rock Stars app or website.</a:t>
            </a:r>
          </a:p>
          <a:p>
            <a:pPr marL="0" indent="0">
              <a:buNone/>
            </a:pPr>
            <a:r>
              <a:rPr lang="en-GB" dirty="0" smtClean="0"/>
              <a:t>Alternatively, copy </a:t>
            </a:r>
            <a:r>
              <a:rPr lang="en-GB" dirty="0"/>
              <a:t>and paste the following link into a web browser:</a:t>
            </a:r>
          </a:p>
          <a:p>
            <a:pPr marL="0" indent="0">
              <a:buNone/>
            </a:pPr>
            <a:r>
              <a:rPr lang="en-GB" sz="1700" dirty="0">
                <a:hlinkClick r:id="rId2"/>
              </a:rPr>
              <a:t>https://www.topmarks.co.uk/maths-games/7-11-years/times-tables</a:t>
            </a:r>
            <a:endParaRPr lang="en-GB" sz="1700" dirty="0"/>
          </a:p>
          <a:p>
            <a:pPr marL="0" indent="0">
              <a:buNone/>
            </a:pPr>
            <a:endParaRPr lang="en-GB" sz="1125" dirty="0"/>
          </a:p>
          <a:p>
            <a:endParaRPr lang="en-GB" dirty="0"/>
          </a:p>
        </p:txBody>
      </p:sp>
      <p:pic>
        <p:nvPicPr>
          <p:cNvPr id="7" name="Picture 6"/>
          <p:cNvPicPr>
            <a:picLocks noChangeAspect="1"/>
          </p:cNvPicPr>
          <p:nvPr/>
        </p:nvPicPr>
        <p:blipFill>
          <a:blip r:embed="rId3"/>
          <a:stretch>
            <a:fillRect/>
          </a:stretch>
        </p:blipFill>
        <p:spPr>
          <a:xfrm>
            <a:off x="4465942" y="358132"/>
            <a:ext cx="3583333" cy="1337648"/>
          </a:xfrm>
          <a:prstGeom prst="rect">
            <a:avLst/>
          </a:prstGeom>
        </p:spPr>
      </p:pic>
    </p:spTree>
    <p:extLst>
      <p:ext uri="{BB962C8B-B14F-4D97-AF65-F5344CB8AC3E}">
        <p14:creationId xmlns:p14="http://schemas.microsoft.com/office/powerpoint/2010/main" val="84053379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864320" y="100310"/>
            <a:ext cx="6482417"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ysClr val="windowText" lastClr="000000"/>
                </a:solidFill>
                <a:effectLst>
                  <a:outerShdw blurRad="38100" dist="19050" dir="2700000" algn="tl" rotWithShape="0">
                    <a:prstClr val="black">
                      <a:alpha val="40000"/>
                    </a:prstClr>
                  </a:outerShdw>
                </a:effectLst>
                <a:uLnTx/>
                <a:uFillTx/>
                <a:latin typeface="Calibri" panose="020F0502020204030204"/>
                <a:ea typeface="+mn-ea"/>
                <a:cs typeface="+mn-cs"/>
              </a:rPr>
              <a:t>Pre-recorded Teaching</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4862" y="3318918"/>
            <a:ext cx="4098916" cy="2224735"/>
          </a:xfrm>
          <a:prstGeom prst="rect">
            <a:avLst/>
          </a:prstGeom>
        </p:spPr>
      </p:pic>
      <p:sp>
        <p:nvSpPr>
          <p:cNvPr id="8" name="TextBox 7"/>
          <p:cNvSpPr txBox="1"/>
          <p:nvPr/>
        </p:nvSpPr>
        <p:spPr>
          <a:xfrm>
            <a:off x="1123950" y="1201783"/>
            <a:ext cx="9953353"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Access the online teaching video below that will support you to complete the work in this lesson. This video will act as a support but all of the work can still be successfully understood &amp; completed using paper-based versions of this pack. If you need further support to understand / complete work then please contact school via e-mail or telephone.</a:t>
            </a:r>
            <a:endParaRPr kumimoji="0" lang="en-GB"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9" name="Rectangle 8">
            <a:hlinkClick r:id="rId3"/>
          </p:cNvPr>
          <p:cNvSpPr/>
          <p:nvPr/>
        </p:nvSpPr>
        <p:spPr>
          <a:xfrm>
            <a:off x="6217920" y="3779520"/>
            <a:ext cx="4415246" cy="1410789"/>
          </a:xfrm>
          <a:prstGeom prst="rect">
            <a:avLst/>
          </a:prstGeom>
          <a:solidFill>
            <a:schemeClr val="accent1">
              <a:lumMod val="50000"/>
            </a:schemeClr>
          </a:solidFill>
          <a:ln>
            <a:solidFill>
              <a:schemeClr val="accent1">
                <a:lumMod val="60000"/>
                <a:lumOff val="40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Play Video</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207132" y="5751511"/>
            <a:ext cx="11756268" cy="86177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You can also copy and paste this link if you would prefer:</a:t>
            </a:r>
            <a:endPar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hlinkClick r:id="rId4"/>
            </a:endParaRPr>
          </a:p>
          <a:p>
            <a:pPr lvl="0"/>
            <a:r>
              <a:rPr lang="en-GB" sz="1600" dirty="0">
                <a:hlinkClick r:id="rId3"/>
              </a:rPr>
              <a:t>https://</a:t>
            </a:r>
            <a:r>
              <a:rPr lang="en-GB" sz="1600" dirty="0" smtClean="0">
                <a:hlinkClick r:id="rId3"/>
              </a:rPr>
              <a:t>classroom.thenational.academy/lessons/to-describe-movement-between-positions-as-translations-of-a-given-unit-leftright-or-updown-1-65h36t?step=2&amp;activity=video</a:t>
            </a:r>
            <a:r>
              <a:rPr lang="en-GB" sz="1600" dirty="0" smtClean="0"/>
              <a:t> </a:t>
            </a: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6085266" y="5190309"/>
            <a:ext cx="4547900" cy="707886"/>
          </a:xfrm>
          <a:prstGeom prst="rect">
            <a:avLst/>
          </a:prstGeom>
        </p:spPr>
        <p:txBody>
          <a:bodyPr wrap="square">
            <a:spAutoFit/>
          </a:bodyPr>
          <a:lstStyle/>
          <a:p>
            <a:pPr lvl="0" algn="ctr"/>
            <a:r>
              <a:rPr lang="en-GB" sz="2000" i="1" dirty="0">
                <a:solidFill>
                  <a:srgbClr val="C00000"/>
                </a:solidFill>
                <a:latin typeface="Calibri" panose="020F0502020204030204" pitchFamily="34" charset="0"/>
              </a:rPr>
              <a:t>Please fast forward to 8:00mins into the video for the relevant content. </a:t>
            </a:r>
            <a:endParaRPr lang="en-GB" sz="2000" dirty="0">
              <a:solidFill>
                <a:srgbClr val="C00000"/>
              </a:solidFill>
              <a:latin typeface="Calibri" panose="020F0502020204030204" pitchFamily="34" charset="0"/>
            </a:endParaRPr>
          </a:p>
        </p:txBody>
      </p:sp>
    </p:spTree>
    <p:extLst>
      <p:ext uri="{BB962C8B-B14F-4D97-AF65-F5344CB8AC3E}">
        <p14:creationId xmlns:p14="http://schemas.microsoft.com/office/powerpoint/2010/main" val="134102548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p:cNvSpPr>
            <a:spLocks noGrp="1"/>
          </p:cNvSpPr>
          <p:nvPr/>
        </p:nvSpPr>
        <p:spPr>
          <a:xfrm>
            <a:off x="2063552" y="2443285"/>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sz="5400" dirty="0">
              <a:solidFill>
                <a:srgbClr val="FF0000"/>
              </a:solidFill>
              <a:latin typeface="Comic Sans MS" panose="030F0702030302020204" pitchFamily="66" charset="0"/>
              <a:cs typeface="Consolas" panose="020B0609020204030204" pitchFamily="49" charset="0"/>
            </a:endParaRPr>
          </a:p>
        </p:txBody>
      </p:sp>
      <p:sp>
        <p:nvSpPr>
          <p:cNvPr id="3" name="TextBox 2"/>
          <p:cNvSpPr txBox="1"/>
          <p:nvPr/>
        </p:nvSpPr>
        <p:spPr>
          <a:xfrm>
            <a:off x="2783632" y="188640"/>
            <a:ext cx="6552728" cy="707886"/>
          </a:xfrm>
          <a:prstGeom prst="rect">
            <a:avLst/>
          </a:prstGeom>
          <a:noFill/>
        </p:spPr>
        <p:txBody>
          <a:bodyPr wrap="square" rtlCol="0">
            <a:spAutoFit/>
          </a:bodyPr>
          <a:lstStyle/>
          <a:p>
            <a:pPr algn="ctr"/>
            <a:r>
              <a:rPr lang="en-GB" sz="4000" i="1" dirty="0" smtClean="0">
                <a:solidFill>
                  <a:srgbClr val="C00000"/>
                </a:solidFill>
              </a:rPr>
              <a:t>What does translation mean?</a:t>
            </a:r>
            <a:endParaRPr lang="en-GB" sz="4000" i="1" dirty="0">
              <a:solidFill>
                <a:srgbClr val="C00000"/>
              </a:solidFill>
            </a:endParaRPr>
          </a:p>
        </p:txBody>
      </p:sp>
      <p:pic>
        <p:nvPicPr>
          <p:cNvPr id="5" name="Picture 4"/>
          <p:cNvPicPr>
            <a:picLocks noChangeAspect="1"/>
          </p:cNvPicPr>
          <p:nvPr/>
        </p:nvPicPr>
        <p:blipFill rotWithShape="1">
          <a:blip r:embed="rId3"/>
          <a:srcRect l="9046" t="28252" r="54427" b="12686"/>
          <a:stretch/>
        </p:blipFill>
        <p:spPr>
          <a:xfrm>
            <a:off x="2675620" y="790829"/>
            <a:ext cx="6480720" cy="5891565"/>
          </a:xfrm>
          <a:prstGeom prst="rect">
            <a:avLst/>
          </a:prstGeom>
        </p:spPr>
      </p:pic>
      <p:sp>
        <p:nvSpPr>
          <p:cNvPr id="6" name="Oval 5"/>
          <p:cNvSpPr/>
          <p:nvPr/>
        </p:nvSpPr>
        <p:spPr>
          <a:xfrm>
            <a:off x="2063552" y="5805264"/>
            <a:ext cx="7704856" cy="10527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rotWithShape="1">
          <a:blip r:embed="rId3"/>
          <a:srcRect l="10416" t="80357" r="54427" b="12686"/>
          <a:stretch/>
        </p:blipFill>
        <p:spPr>
          <a:xfrm>
            <a:off x="599440" y="2443285"/>
            <a:ext cx="11364198" cy="1264350"/>
          </a:xfrm>
          <a:prstGeom prst="rect">
            <a:avLst/>
          </a:prstGeom>
        </p:spPr>
      </p:pic>
    </p:spTree>
    <p:extLst>
      <p:ext uri="{BB962C8B-B14F-4D97-AF65-F5344CB8AC3E}">
        <p14:creationId xmlns:p14="http://schemas.microsoft.com/office/powerpoint/2010/main" val="3813015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1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xit" presetSubtype="0" fill="hold" nodeType="clickEffect">
                                  <p:stCondLst>
                                    <p:cond delay="0"/>
                                  </p:stCondLst>
                                  <p:childTnLst>
                                    <p:anim calcmode="lin" valueType="num">
                                      <p:cBhvr>
                                        <p:cTn id="17" dur="1000"/>
                                        <p:tgtEl>
                                          <p:spTgt spid="5"/>
                                        </p:tgtEl>
                                        <p:attrNameLst>
                                          <p:attrName>ppt_w</p:attrName>
                                        </p:attrNameLst>
                                      </p:cBhvr>
                                      <p:tavLst>
                                        <p:tav tm="0">
                                          <p:val>
                                            <p:strVal val="ppt_w"/>
                                          </p:val>
                                        </p:tav>
                                        <p:tav tm="100000">
                                          <p:val>
                                            <p:fltVal val="0"/>
                                          </p:val>
                                        </p:tav>
                                      </p:tavLst>
                                    </p:anim>
                                    <p:anim calcmode="lin" valueType="num">
                                      <p:cBhvr>
                                        <p:cTn id="18" dur="1000"/>
                                        <p:tgtEl>
                                          <p:spTgt spid="5"/>
                                        </p:tgtEl>
                                        <p:attrNameLst>
                                          <p:attrName>ppt_h</p:attrName>
                                        </p:attrNameLst>
                                      </p:cBhvr>
                                      <p:tavLst>
                                        <p:tav tm="0">
                                          <p:val>
                                            <p:strVal val="ppt_h"/>
                                          </p:val>
                                        </p:tav>
                                        <p:tav tm="100000">
                                          <p:val>
                                            <p:fltVal val="0"/>
                                          </p:val>
                                        </p:tav>
                                      </p:tavLst>
                                    </p:anim>
                                    <p:anim calcmode="lin" valueType="num">
                                      <p:cBhvr>
                                        <p:cTn id="19" dur="1000"/>
                                        <p:tgtEl>
                                          <p:spTgt spid="5"/>
                                        </p:tgtEl>
                                        <p:attrNameLst>
                                          <p:attrName>style.rotation</p:attrName>
                                        </p:attrNameLst>
                                      </p:cBhvr>
                                      <p:tavLst>
                                        <p:tav tm="0">
                                          <p:val>
                                            <p:fltVal val="0"/>
                                          </p:val>
                                        </p:tav>
                                        <p:tav tm="100000">
                                          <p:val>
                                            <p:fltVal val="90"/>
                                          </p:val>
                                        </p:tav>
                                      </p:tavLst>
                                    </p:anim>
                                    <p:animEffect transition="out" filter="fade">
                                      <p:cBhvr>
                                        <p:cTn id="20" dur="1000"/>
                                        <p:tgtEl>
                                          <p:spTgt spid="5"/>
                                        </p:tgtEl>
                                      </p:cBhvr>
                                    </p:animEffect>
                                    <p:set>
                                      <p:cBhvr>
                                        <p:cTn id="21" dur="1" fill="hold">
                                          <p:stCondLst>
                                            <p:cond delay="999"/>
                                          </p:stCondLst>
                                        </p:cTn>
                                        <p:tgtEl>
                                          <p:spTgt spid="5"/>
                                        </p:tgtEl>
                                        <p:attrNameLst>
                                          <p:attrName>style.visibility</p:attrName>
                                        </p:attrNameLst>
                                      </p:cBhvr>
                                      <p:to>
                                        <p:strVal val="hidden"/>
                                      </p:to>
                                    </p:set>
                                  </p:childTnLst>
                                </p:cTn>
                              </p:par>
                              <p:par>
                                <p:cTn id="22" presetID="31" presetClass="exit" presetSubtype="0" fill="hold" grpId="1" nodeType="withEffect">
                                  <p:stCondLst>
                                    <p:cond delay="0"/>
                                  </p:stCondLst>
                                  <p:childTnLst>
                                    <p:anim calcmode="lin" valueType="num">
                                      <p:cBhvr>
                                        <p:cTn id="23" dur="1000"/>
                                        <p:tgtEl>
                                          <p:spTgt spid="6"/>
                                        </p:tgtEl>
                                        <p:attrNameLst>
                                          <p:attrName>ppt_w</p:attrName>
                                        </p:attrNameLst>
                                      </p:cBhvr>
                                      <p:tavLst>
                                        <p:tav tm="0">
                                          <p:val>
                                            <p:strVal val="ppt_w"/>
                                          </p:val>
                                        </p:tav>
                                        <p:tav tm="100000">
                                          <p:val>
                                            <p:fltVal val="0"/>
                                          </p:val>
                                        </p:tav>
                                      </p:tavLst>
                                    </p:anim>
                                    <p:anim calcmode="lin" valueType="num">
                                      <p:cBhvr>
                                        <p:cTn id="24" dur="1000"/>
                                        <p:tgtEl>
                                          <p:spTgt spid="6"/>
                                        </p:tgtEl>
                                        <p:attrNameLst>
                                          <p:attrName>ppt_h</p:attrName>
                                        </p:attrNameLst>
                                      </p:cBhvr>
                                      <p:tavLst>
                                        <p:tav tm="0">
                                          <p:val>
                                            <p:strVal val="ppt_h"/>
                                          </p:val>
                                        </p:tav>
                                        <p:tav tm="100000">
                                          <p:val>
                                            <p:fltVal val="0"/>
                                          </p:val>
                                        </p:tav>
                                      </p:tavLst>
                                    </p:anim>
                                    <p:anim calcmode="lin" valueType="num">
                                      <p:cBhvr>
                                        <p:cTn id="25" dur="1000"/>
                                        <p:tgtEl>
                                          <p:spTgt spid="6"/>
                                        </p:tgtEl>
                                        <p:attrNameLst>
                                          <p:attrName>style.rotation</p:attrName>
                                        </p:attrNameLst>
                                      </p:cBhvr>
                                      <p:tavLst>
                                        <p:tav tm="0">
                                          <p:val>
                                            <p:fltVal val="0"/>
                                          </p:val>
                                        </p:tav>
                                        <p:tav tm="100000">
                                          <p:val>
                                            <p:fltVal val="90"/>
                                          </p:val>
                                        </p:tav>
                                      </p:tavLst>
                                    </p:anim>
                                    <p:animEffect transition="out" filter="fade">
                                      <p:cBhvr>
                                        <p:cTn id="26" dur="1000"/>
                                        <p:tgtEl>
                                          <p:spTgt spid="6"/>
                                        </p:tgtEl>
                                      </p:cBhvr>
                                    </p:animEffect>
                                    <p:set>
                                      <p:cBhvr>
                                        <p:cTn id="27" dur="1" fill="hold">
                                          <p:stCondLst>
                                            <p:cond delay="999"/>
                                          </p:stCondLst>
                                        </p:cTn>
                                        <p:tgtEl>
                                          <p:spTgt spid="6"/>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1000" fill="hold"/>
                                        <p:tgtEl>
                                          <p:spTgt spid="7"/>
                                        </p:tgtEl>
                                        <p:attrNameLst>
                                          <p:attrName>ppt_w</p:attrName>
                                        </p:attrNameLst>
                                      </p:cBhvr>
                                      <p:tavLst>
                                        <p:tav tm="0">
                                          <p:val>
                                            <p:fltVal val="0"/>
                                          </p:val>
                                        </p:tav>
                                        <p:tav tm="100000">
                                          <p:val>
                                            <p:strVal val="#ppt_w"/>
                                          </p:val>
                                        </p:tav>
                                      </p:tavLst>
                                    </p:anim>
                                    <p:anim calcmode="lin" valueType="num">
                                      <p:cBhvr>
                                        <p:cTn id="33" dur="1000" fill="hold"/>
                                        <p:tgtEl>
                                          <p:spTgt spid="7"/>
                                        </p:tgtEl>
                                        <p:attrNameLst>
                                          <p:attrName>ppt_h</p:attrName>
                                        </p:attrNameLst>
                                      </p:cBhvr>
                                      <p:tavLst>
                                        <p:tav tm="0">
                                          <p:val>
                                            <p:fltVal val="0"/>
                                          </p:val>
                                        </p:tav>
                                        <p:tav tm="100000">
                                          <p:val>
                                            <p:strVal val="#ppt_h"/>
                                          </p:val>
                                        </p:tav>
                                      </p:tavLst>
                                    </p:anim>
                                    <p:anim calcmode="lin" valueType="num">
                                      <p:cBhvr>
                                        <p:cTn id="34" dur="1000" fill="hold"/>
                                        <p:tgtEl>
                                          <p:spTgt spid="7"/>
                                        </p:tgtEl>
                                        <p:attrNameLst>
                                          <p:attrName>style.rotation</p:attrName>
                                        </p:attrNameLst>
                                      </p:cBhvr>
                                      <p:tavLst>
                                        <p:tav tm="0">
                                          <p:val>
                                            <p:fltVal val="90"/>
                                          </p:val>
                                        </p:tav>
                                        <p:tav tm="100000">
                                          <p:val>
                                            <p:fltVal val="0"/>
                                          </p:val>
                                        </p:tav>
                                      </p:tavLst>
                                    </p:anim>
                                    <p:animEffect transition="in" filter="fade">
                                      <p:cBhvr>
                                        <p:cTn id="3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20"/>
          <p:cNvSpPr>
            <a:spLocks noGrp="1"/>
          </p:cNvSpPr>
          <p:nvPr>
            <p:ph type="title"/>
          </p:nvPr>
        </p:nvSpPr>
        <p:spPr>
          <a:xfrm>
            <a:off x="1981201" y="479426"/>
            <a:ext cx="8220075" cy="993775"/>
          </a:xfrm>
        </p:spPr>
        <p:txBody>
          <a:bodyPr/>
          <a:lstStyle/>
          <a:p>
            <a:pPr algn="ctr" eaLnBrk="1" hangingPunct="1"/>
            <a:r>
              <a:rPr lang="en-GB" altLang="en-US" sz="3600" i="1" dirty="0">
                <a:solidFill>
                  <a:srgbClr val="C00000"/>
                </a:solidFill>
                <a:latin typeface="Calibri" panose="020F0502020204030204" pitchFamily="34" charset="0"/>
              </a:rPr>
              <a:t>What</a:t>
            </a:r>
            <a:r>
              <a:rPr lang="en-GB" altLang="en-US" sz="3600" dirty="0">
                <a:solidFill>
                  <a:srgbClr val="C00000"/>
                </a:solidFill>
                <a:latin typeface="Calibri" panose="020F0502020204030204" pitchFamily="34" charset="0"/>
              </a:rPr>
              <a:t> </a:t>
            </a:r>
            <a:r>
              <a:rPr lang="en-GB" altLang="en-US" sz="3600" i="1" dirty="0">
                <a:solidFill>
                  <a:srgbClr val="C00000"/>
                </a:solidFill>
                <a:latin typeface="Calibri" panose="020F0502020204030204" pitchFamily="34" charset="0"/>
              </a:rPr>
              <a:t>i</a:t>
            </a:r>
            <a:r>
              <a:rPr lang="en-GB" altLang="en-US" sz="3600" i="1" dirty="0" smtClean="0">
                <a:solidFill>
                  <a:srgbClr val="C00000"/>
                </a:solidFill>
                <a:latin typeface="Calibri" panose="020F0502020204030204" pitchFamily="34" charset="0"/>
              </a:rPr>
              <a:t>s</a:t>
            </a:r>
            <a:r>
              <a:rPr lang="en-GB" altLang="en-US" sz="3600" dirty="0" smtClean="0">
                <a:solidFill>
                  <a:srgbClr val="C00000"/>
                </a:solidFill>
                <a:latin typeface="Calibri" panose="020F0502020204030204" pitchFamily="34" charset="0"/>
              </a:rPr>
              <a:t> </a:t>
            </a:r>
            <a:r>
              <a:rPr lang="en-GB" altLang="en-US" sz="3600" dirty="0">
                <a:solidFill>
                  <a:srgbClr val="C00000"/>
                </a:solidFill>
                <a:latin typeface="Calibri" panose="020F0502020204030204" pitchFamily="34" charset="0"/>
              </a:rPr>
              <a:t>a </a:t>
            </a:r>
            <a:r>
              <a:rPr lang="en-GB" altLang="en-US" sz="3600" i="1" dirty="0">
                <a:solidFill>
                  <a:srgbClr val="C00000"/>
                </a:solidFill>
                <a:latin typeface="Calibri" panose="020F0502020204030204" pitchFamily="34" charset="0"/>
              </a:rPr>
              <a:t>Translation</a:t>
            </a:r>
            <a:r>
              <a:rPr lang="en-GB" altLang="en-US" sz="3600" dirty="0">
                <a:solidFill>
                  <a:srgbClr val="C00000"/>
                </a:solidFill>
                <a:latin typeface="Calibri" panose="020F0502020204030204" pitchFamily="34" charset="0"/>
              </a:rPr>
              <a:t>?</a:t>
            </a:r>
          </a:p>
        </p:txBody>
      </p:sp>
      <p:sp>
        <p:nvSpPr>
          <p:cNvPr id="10243" name="Rectangle 4"/>
          <p:cNvSpPr>
            <a:spLocks noChangeArrowheads="1"/>
          </p:cNvSpPr>
          <p:nvPr/>
        </p:nvSpPr>
        <p:spPr bwMode="auto">
          <a:xfrm>
            <a:off x="1631504" y="1593850"/>
            <a:ext cx="3632647" cy="2730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cs typeface="Twinkl" panose="020B0604020202020204"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cs typeface="Twinkl" panose="020B0604020202020204"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9pPr>
          </a:lstStyle>
          <a:p>
            <a:pPr eaLnBrk="1" hangingPunct="1">
              <a:lnSpc>
                <a:spcPct val="100000"/>
              </a:lnSpc>
              <a:spcBef>
                <a:spcPct val="0"/>
              </a:spcBef>
              <a:buFontTx/>
              <a:buNone/>
            </a:pPr>
            <a:r>
              <a:rPr lang="en-GB" altLang="en-US" dirty="0">
                <a:solidFill>
                  <a:schemeClr val="tx2"/>
                </a:solidFill>
                <a:latin typeface="Calibri" panose="020F0502020204030204" pitchFamily="34" charset="0"/>
              </a:rPr>
              <a:t>A </a:t>
            </a:r>
            <a:r>
              <a:rPr lang="en-GB" altLang="en-US" sz="2400" i="1" dirty="0">
                <a:solidFill>
                  <a:schemeClr val="tx2"/>
                </a:solidFill>
                <a:latin typeface="Calibri" panose="020F0502020204030204" pitchFamily="34" charset="0"/>
              </a:rPr>
              <a:t>translation</a:t>
            </a:r>
            <a:r>
              <a:rPr lang="en-GB" altLang="en-US" sz="2400" dirty="0">
                <a:solidFill>
                  <a:schemeClr val="tx2"/>
                </a:solidFill>
                <a:latin typeface="Calibri" panose="020F0502020204030204" pitchFamily="34" charset="0"/>
              </a:rPr>
              <a:t> </a:t>
            </a:r>
            <a:r>
              <a:rPr lang="en-GB" altLang="en-US" sz="2400" i="1" dirty="0">
                <a:solidFill>
                  <a:schemeClr val="tx2"/>
                </a:solidFill>
                <a:latin typeface="Calibri" panose="020F0502020204030204" pitchFamily="34" charset="0"/>
              </a:rPr>
              <a:t>is</a:t>
            </a:r>
            <a:r>
              <a:rPr lang="en-GB" altLang="en-US" sz="2400" dirty="0">
                <a:solidFill>
                  <a:schemeClr val="tx2"/>
                </a:solidFill>
                <a:latin typeface="Calibri" panose="020F0502020204030204" pitchFamily="34" charset="0"/>
              </a:rPr>
              <a:t> </a:t>
            </a:r>
            <a:r>
              <a:rPr lang="en-GB" altLang="en-US" sz="2400" i="1" dirty="0">
                <a:solidFill>
                  <a:schemeClr val="tx2"/>
                </a:solidFill>
                <a:latin typeface="Calibri" panose="020F0502020204030204" pitchFamily="34" charset="0"/>
              </a:rPr>
              <a:t>when</a:t>
            </a:r>
            <a:r>
              <a:rPr lang="en-GB" altLang="en-US" sz="2400" dirty="0">
                <a:solidFill>
                  <a:schemeClr val="tx2"/>
                </a:solidFill>
                <a:latin typeface="Calibri" panose="020F0502020204030204" pitchFamily="34" charset="0"/>
              </a:rPr>
              <a:t> a </a:t>
            </a:r>
            <a:r>
              <a:rPr lang="en-GB" altLang="en-US" sz="2400" i="1" dirty="0">
                <a:solidFill>
                  <a:schemeClr val="tx2"/>
                </a:solidFill>
                <a:latin typeface="Calibri" panose="020F0502020204030204" pitchFamily="34" charset="0"/>
              </a:rPr>
              <a:t>shape</a:t>
            </a:r>
            <a:r>
              <a:rPr lang="en-GB" altLang="en-US" sz="2400" dirty="0">
                <a:solidFill>
                  <a:schemeClr val="tx2"/>
                </a:solidFill>
                <a:latin typeface="Calibri" panose="020F0502020204030204" pitchFamily="34" charset="0"/>
              </a:rPr>
              <a:t> </a:t>
            </a:r>
            <a:r>
              <a:rPr lang="en-GB" altLang="en-US" sz="2400" b="1" i="1" dirty="0">
                <a:solidFill>
                  <a:schemeClr val="tx2"/>
                </a:solidFill>
                <a:latin typeface="Calibri" panose="020F0502020204030204" pitchFamily="34" charset="0"/>
              </a:rPr>
              <a:t>moves</a:t>
            </a:r>
            <a:r>
              <a:rPr lang="en-GB" altLang="en-US" sz="2400" dirty="0">
                <a:solidFill>
                  <a:schemeClr val="tx2"/>
                </a:solidFill>
                <a:latin typeface="Calibri" panose="020F0502020204030204" pitchFamily="34" charset="0"/>
              </a:rPr>
              <a:t> </a:t>
            </a:r>
            <a:r>
              <a:rPr lang="en-GB" altLang="en-US" sz="2400" b="1" i="1" dirty="0">
                <a:solidFill>
                  <a:schemeClr val="tx2"/>
                </a:solidFill>
                <a:latin typeface="Calibri" panose="020F0502020204030204" pitchFamily="34" charset="0"/>
              </a:rPr>
              <a:t>from</a:t>
            </a:r>
            <a:r>
              <a:rPr lang="en-GB" altLang="en-US" sz="2400" b="1" dirty="0">
                <a:solidFill>
                  <a:schemeClr val="tx2"/>
                </a:solidFill>
                <a:latin typeface="Calibri" panose="020F0502020204030204" pitchFamily="34" charset="0"/>
              </a:rPr>
              <a:t> </a:t>
            </a:r>
            <a:r>
              <a:rPr lang="en-GB" altLang="en-US" sz="2400" b="1" i="1" dirty="0">
                <a:solidFill>
                  <a:schemeClr val="tx2"/>
                </a:solidFill>
                <a:latin typeface="Calibri" panose="020F0502020204030204" pitchFamily="34" charset="0"/>
              </a:rPr>
              <a:t>one</a:t>
            </a:r>
            <a:r>
              <a:rPr lang="en-GB" altLang="en-US" sz="2400" b="1" dirty="0">
                <a:solidFill>
                  <a:schemeClr val="tx2"/>
                </a:solidFill>
                <a:latin typeface="Calibri" panose="020F0502020204030204" pitchFamily="34" charset="0"/>
              </a:rPr>
              <a:t> </a:t>
            </a:r>
            <a:r>
              <a:rPr lang="en-GB" altLang="en-US" sz="2400" b="1" i="1" dirty="0">
                <a:solidFill>
                  <a:schemeClr val="tx2"/>
                </a:solidFill>
                <a:latin typeface="Calibri" panose="020F0502020204030204" pitchFamily="34" charset="0"/>
              </a:rPr>
              <a:t>position</a:t>
            </a:r>
            <a:r>
              <a:rPr lang="en-GB" altLang="en-US" sz="2400" b="1" dirty="0">
                <a:solidFill>
                  <a:schemeClr val="tx2"/>
                </a:solidFill>
                <a:latin typeface="Calibri" panose="020F0502020204030204" pitchFamily="34" charset="0"/>
              </a:rPr>
              <a:t> </a:t>
            </a:r>
            <a:r>
              <a:rPr lang="en-GB" altLang="en-US" sz="2400" b="1" i="1" dirty="0">
                <a:solidFill>
                  <a:schemeClr val="tx2"/>
                </a:solidFill>
                <a:latin typeface="Calibri" panose="020F0502020204030204" pitchFamily="34" charset="0"/>
              </a:rPr>
              <a:t>to</a:t>
            </a:r>
            <a:r>
              <a:rPr lang="en-GB" altLang="en-US" sz="2400" b="1" dirty="0">
                <a:solidFill>
                  <a:schemeClr val="tx2"/>
                </a:solidFill>
                <a:latin typeface="Calibri" panose="020F0502020204030204" pitchFamily="34" charset="0"/>
              </a:rPr>
              <a:t> </a:t>
            </a:r>
            <a:r>
              <a:rPr lang="en-GB" altLang="en-US" sz="2400" b="1" i="1" dirty="0">
                <a:solidFill>
                  <a:schemeClr val="tx2"/>
                </a:solidFill>
                <a:latin typeface="Calibri" panose="020F0502020204030204" pitchFamily="34" charset="0"/>
              </a:rPr>
              <a:t>another</a:t>
            </a:r>
            <a:r>
              <a:rPr lang="en-GB" altLang="en-US" sz="2400" dirty="0">
                <a:solidFill>
                  <a:schemeClr val="tx2"/>
                </a:solidFill>
                <a:latin typeface="Calibri" panose="020F0502020204030204" pitchFamily="34" charset="0"/>
              </a:rPr>
              <a:t> </a:t>
            </a:r>
            <a:r>
              <a:rPr lang="en-GB" altLang="en-US" sz="2400" b="1" i="1" dirty="0">
                <a:solidFill>
                  <a:schemeClr val="tx2"/>
                </a:solidFill>
                <a:latin typeface="Calibri" panose="020F0502020204030204" pitchFamily="34" charset="0"/>
              </a:rPr>
              <a:t>without</a:t>
            </a:r>
            <a:r>
              <a:rPr lang="en-GB" altLang="en-US" sz="2400" b="1" dirty="0">
                <a:solidFill>
                  <a:schemeClr val="tx2"/>
                </a:solidFill>
                <a:latin typeface="Calibri" panose="020F0502020204030204" pitchFamily="34" charset="0"/>
              </a:rPr>
              <a:t> </a:t>
            </a:r>
            <a:r>
              <a:rPr lang="en-GB" altLang="en-US" sz="2400" b="1" i="1" dirty="0">
                <a:solidFill>
                  <a:schemeClr val="tx2"/>
                </a:solidFill>
                <a:latin typeface="Calibri" panose="020F0502020204030204" pitchFamily="34" charset="0"/>
              </a:rPr>
              <a:t>being</a:t>
            </a:r>
            <a:r>
              <a:rPr lang="en-GB" altLang="en-US" sz="2400" b="1" dirty="0">
                <a:solidFill>
                  <a:schemeClr val="tx2"/>
                </a:solidFill>
                <a:latin typeface="Calibri" panose="020F0502020204030204" pitchFamily="34" charset="0"/>
              </a:rPr>
              <a:t> </a:t>
            </a:r>
            <a:r>
              <a:rPr lang="en-GB" altLang="en-US" sz="2400" b="1" i="1" dirty="0">
                <a:solidFill>
                  <a:schemeClr val="tx2"/>
                </a:solidFill>
                <a:latin typeface="Calibri" panose="020F0502020204030204" pitchFamily="34" charset="0"/>
              </a:rPr>
              <a:t>rotated</a:t>
            </a:r>
            <a:r>
              <a:rPr lang="en-GB" altLang="en-US" sz="2400" b="1" dirty="0">
                <a:solidFill>
                  <a:schemeClr val="tx2"/>
                </a:solidFill>
                <a:latin typeface="Calibri" panose="020F0502020204030204" pitchFamily="34" charset="0"/>
              </a:rPr>
              <a:t> </a:t>
            </a:r>
            <a:r>
              <a:rPr lang="en-GB" altLang="en-US" sz="2400" b="1" i="1" dirty="0">
                <a:solidFill>
                  <a:schemeClr val="tx2"/>
                </a:solidFill>
                <a:latin typeface="Calibri" panose="020F0502020204030204" pitchFamily="34" charset="0"/>
              </a:rPr>
              <a:t>or</a:t>
            </a:r>
            <a:r>
              <a:rPr lang="en-GB" altLang="en-US" sz="2400" b="1" dirty="0">
                <a:solidFill>
                  <a:schemeClr val="tx2"/>
                </a:solidFill>
                <a:latin typeface="Calibri" panose="020F0502020204030204" pitchFamily="34" charset="0"/>
              </a:rPr>
              <a:t> </a:t>
            </a:r>
            <a:r>
              <a:rPr lang="en-GB" altLang="en-US" sz="2400" b="1" i="1" dirty="0">
                <a:solidFill>
                  <a:schemeClr val="tx2"/>
                </a:solidFill>
                <a:latin typeface="Calibri" panose="020F0502020204030204" pitchFamily="34" charset="0"/>
              </a:rPr>
              <a:t>flipped</a:t>
            </a:r>
            <a:r>
              <a:rPr lang="en-GB" altLang="en-US" sz="2400" b="1" dirty="0">
                <a:solidFill>
                  <a:schemeClr val="tx2"/>
                </a:solidFill>
                <a:latin typeface="Calibri" panose="020F0502020204030204" pitchFamily="34" charset="0"/>
              </a:rPr>
              <a:t>.</a:t>
            </a:r>
          </a:p>
          <a:p>
            <a:pPr eaLnBrk="1" hangingPunct="1">
              <a:lnSpc>
                <a:spcPct val="100000"/>
              </a:lnSpc>
              <a:spcBef>
                <a:spcPct val="0"/>
              </a:spcBef>
              <a:buFontTx/>
              <a:buNone/>
            </a:pPr>
            <a:endParaRPr lang="en-GB" altLang="en-US" sz="2400" i="1" dirty="0">
              <a:solidFill>
                <a:schemeClr val="tx2"/>
              </a:solidFill>
              <a:latin typeface="Calibri" panose="020F0502020204030204" pitchFamily="34" charset="0"/>
            </a:endParaRPr>
          </a:p>
          <a:p>
            <a:pPr eaLnBrk="1" hangingPunct="1">
              <a:lnSpc>
                <a:spcPct val="100000"/>
              </a:lnSpc>
              <a:spcBef>
                <a:spcPct val="0"/>
              </a:spcBef>
              <a:buFontTx/>
              <a:buNone/>
            </a:pPr>
            <a:r>
              <a:rPr lang="en-GB" altLang="en-US" sz="2400" i="1" dirty="0">
                <a:solidFill>
                  <a:schemeClr val="tx2"/>
                </a:solidFill>
                <a:latin typeface="Calibri" panose="020F0502020204030204" pitchFamily="34" charset="0"/>
              </a:rPr>
              <a:t>On</a:t>
            </a:r>
            <a:r>
              <a:rPr lang="en-GB" altLang="en-US" sz="2400" dirty="0">
                <a:solidFill>
                  <a:schemeClr val="tx2"/>
                </a:solidFill>
                <a:latin typeface="Calibri" panose="020F0502020204030204" pitchFamily="34" charset="0"/>
              </a:rPr>
              <a:t> </a:t>
            </a:r>
            <a:r>
              <a:rPr lang="en-GB" altLang="en-US" sz="2400" i="1" dirty="0">
                <a:solidFill>
                  <a:schemeClr val="tx2"/>
                </a:solidFill>
                <a:latin typeface="Calibri" panose="020F0502020204030204" pitchFamily="34" charset="0"/>
              </a:rPr>
              <a:t>this</a:t>
            </a:r>
            <a:r>
              <a:rPr lang="en-GB" altLang="en-US" sz="2400" dirty="0">
                <a:solidFill>
                  <a:schemeClr val="tx2"/>
                </a:solidFill>
                <a:latin typeface="Calibri" panose="020F0502020204030204" pitchFamily="34" charset="0"/>
              </a:rPr>
              <a:t> </a:t>
            </a:r>
            <a:r>
              <a:rPr lang="en-GB" altLang="en-US" sz="2400" i="1" dirty="0">
                <a:solidFill>
                  <a:schemeClr val="tx2"/>
                </a:solidFill>
                <a:latin typeface="Calibri" panose="020F0502020204030204" pitchFamily="34" charset="0"/>
              </a:rPr>
              <a:t>grid</a:t>
            </a:r>
            <a:r>
              <a:rPr lang="en-GB" altLang="en-US" sz="2400" dirty="0">
                <a:solidFill>
                  <a:schemeClr val="tx2"/>
                </a:solidFill>
                <a:latin typeface="Calibri" panose="020F0502020204030204" pitchFamily="34" charset="0"/>
              </a:rPr>
              <a:t>, </a:t>
            </a:r>
            <a:r>
              <a:rPr lang="en-GB" altLang="en-US" sz="2400" i="1" dirty="0">
                <a:solidFill>
                  <a:schemeClr val="tx2"/>
                </a:solidFill>
                <a:latin typeface="Calibri" panose="020F0502020204030204" pitchFamily="34" charset="0"/>
              </a:rPr>
              <a:t>rectangle</a:t>
            </a:r>
            <a:r>
              <a:rPr lang="en-GB" altLang="en-US" sz="2400" dirty="0">
                <a:solidFill>
                  <a:schemeClr val="tx2"/>
                </a:solidFill>
                <a:latin typeface="Calibri" panose="020F0502020204030204" pitchFamily="34" charset="0"/>
              </a:rPr>
              <a:t> A </a:t>
            </a:r>
            <a:r>
              <a:rPr lang="en-GB" altLang="en-US" sz="2400" i="1" dirty="0">
                <a:solidFill>
                  <a:schemeClr val="tx2"/>
                </a:solidFill>
                <a:latin typeface="Calibri" panose="020F0502020204030204" pitchFamily="34" charset="0"/>
              </a:rPr>
              <a:t>has</a:t>
            </a:r>
            <a:r>
              <a:rPr lang="en-GB" altLang="en-US" sz="2400" dirty="0">
                <a:solidFill>
                  <a:schemeClr val="tx2"/>
                </a:solidFill>
                <a:latin typeface="Calibri" panose="020F0502020204030204" pitchFamily="34" charset="0"/>
              </a:rPr>
              <a:t> </a:t>
            </a:r>
            <a:r>
              <a:rPr lang="en-GB" altLang="en-US" sz="2400" i="1" dirty="0">
                <a:solidFill>
                  <a:schemeClr val="tx2"/>
                </a:solidFill>
                <a:latin typeface="Calibri" panose="020F0502020204030204" pitchFamily="34" charset="0"/>
              </a:rPr>
              <a:t>been</a:t>
            </a:r>
            <a:r>
              <a:rPr lang="en-GB" altLang="en-US" sz="2400" dirty="0">
                <a:solidFill>
                  <a:schemeClr val="tx2"/>
                </a:solidFill>
                <a:latin typeface="Calibri" panose="020F0502020204030204" pitchFamily="34" charset="0"/>
              </a:rPr>
              <a:t> </a:t>
            </a:r>
            <a:r>
              <a:rPr lang="en-GB" altLang="en-US" sz="2400" i="1" dirty="0">
                <a:solidFill>
                  <a:schemeClr val="tx2"/>
                </a:solidFill>
                <a:latin typeface="Calibri" panose="020F0502020204030204" pitchFamily="34" charset="0"/>
              </a:rPr>
              <a:t>moved</a:t>
            </a:r>
            <a:r>
              <a:rPr lang="en-GB" altLang="en-US" sz="2400" dirty="0">
                <a:solidFill>
                  <a:schemeClr val="tx2"/>
                </a:solidFill>
                <a:latin typeface="Calibri" panose="020F0502020204030204" pitchFamily="34" charset="0"/>
              </a:rPr>
              <a:t> </a:t>
            </a:r>
            <a:r>
              <a:rPr lang="en-GB" altLang="en-US" sz="2400" i="1" dirty="0">
                <a:solidFill>
                  <a:schemeClr val="tx2"/>
                </a:solidFill>
                <a:latin typeface="Calibri" panose="020F0502020204030204" pitchFamily="34" charset="0"/>
              </a:rPr>
              <a:t>to</a:t>
            </a:r>
            <a:r>
              <a:rPr lang="en-GB" altLang="en-US" sz="2400" dirty="0">
                <a:solidFill>
                  <a:schemeClr val="tx2"/>
                </a:solidFill>
                <a:latin typeface="Calibri" panose="020F0502020204030204" pitchFamily="34" charset="0"/>
              </a:rPr>
              <a:t> </a:t>
            </a:r>
            <a:r>
              <a:rPr lang="en-GB" altLang="en-US" sz="2400" i="1" dirty="0">
                <a:solidFill>
                  <a:schemeClr val="tx2"/>
                </a:solidFill>
                <a:latin typeface="Calibri" panose="020F0502020204030204" pitchFamily="34" charset="0"/>
              </a:rPr>
              <a:t>position</a:t>
            </a:r>
            <a:r>
              <a:rPr lang="en-GB" altLang="en-US" sz="2400" dirty="0">
                <a:solidFill>
                  <a:schemeClr val="tx2"/>
                </a:solidFill>
                <a:latin typeface="Calibri" panose="020F0502020204030204" pitchFamily="34" charset="0"/>
              </a:rPr>
              <a:t> B.</a:t>
            </a:r>
          </a:p>
        </p:txBody>
      </p:sp>
      <p:pic>
        <p:nvPicPr>
          <p:cNvPr id="10244"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99050" y="0"/>
            <a:ext cx="5219700" cy="738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6281738" y="3632200"/>
            <a:ext cx="1123950" cy="1492250"/>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GB" dirty="0">
                <a:solidFill>
                  <a:schemeClr val="tx1"/>
                </a:solidFill>
              </a:rPr>
              <a:t>A</a:t>
            </a:r>
          </a:p>
        </p:txBody>
      </p:sp>
      <p:sp>
        <p:nvSpPr>
          <p:cNvPr id="8" name="Rectangle 7"/>
          <p:cNvSpPr/>
          <p:nvPr/>
        </p:nvSpPr>
        <p:spPr>
          <a:xfrm>
            <a:off x="8147050" y="2509839"/>
            <a:ext cx="1123950" cy="1495425"/>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GB" dirty="0">
                <a:solidFill>
                  <a:schemeClr val="tx1"/>
                </a:solidFill>
              </a:rPr>
              <a:t>B</a:t>
            </a:r>
          </a:p>
        </p:txBody>
      </p:sp>
      <p:sp>
        <p:nvSpPr>
          <p:cNvPr id="2" name="Rectangle 1"/>
          <p:cNvSpPr/>
          <p:nvPr/>
        </p:nvSpPr>
        <p:spPr>
          <a:xfrm>
            <a:off x="5508625" y="5394325"/>
            <a:ext cx="158750" cy="192088"/>
          </a:xfrm>
          <a:prstGeom prst="rect">
            <a:avLst/>
          </a:prstGeom>
          <a:solidFill>
            <a:srgbClr val="E6F6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b="1" dirty="0">
                <a:solidFill>
                  <a:srgbClr val="C00000"/>
                </a:solidFill>
              </a:rPr>
              <a:t>x</a:t>
            </a:r>
          </a:p>
        </p:txBody>
      </p:sp>
      <p:sp>
        <p:nvSpPr>
          <p:cNvPr id="9" name="Rectangle 8"/>
          <p:cNvSpPr/>
          <p:nvPr/>
        </p:nvSpPr>
        <p:spPr>
          <a:xfrm>
            <a:off x="5829300" y="5722939"/>
            <a:ext cx="158750" cy="192087"/>
          </a:xfrm>
          <a:prstGeom prst="rect">
            <a:avLst/>
          </a:prstGeom>
          <a:solidFill>
            <a:srgbClr val="E6F6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b="1" dirty="0">
                <a:solidFill>
                  <a:srgbClr val="C00000"/>
                </a:solidFill>
              </a:rPr>
              <a:t>y</a:t>
            </a:r>
          </a:p>
        </p:txBody>
      </p:sp>
      <p:pic>
        <p:nvPicPr>
          <p:cNvPr id="3" name="Picture 2"/>
          <p:cNvPicPr>
            <a:picLocks noChangeAspect="1"/>
          </p:cNvPicPr>
          <p:nvPr/>
        </p:nvPicPr>
        <p:blipFill>
          <a:blip r:embed="rId3"/>
          <a:stretch>
            <a:fillRect/>
          </a:stretch>
        </p:blipFill>
        <p:spPr>
          <a:xfrm>
            <a:off x="10810240" y="196728"/>
            <a:ext cx="1183702" cy="1171110"/>
          </a:xfrm>
          <a:prstGeom prst="rect">
            <a:avLst/>
          </a:prstGeom>
        </p:spPr>
      </p:pic>
      <p:cxnSp>
        <p:nvCxnSpPr>
          <p:cNvPr id="6" name="Straight Arrow Connector 5"/>
          <p:cNvCxnSpPr/>
          <p:nvPr/>
        </p:nvCxnSpPr>
        <p:spPr>
          <a:xfrm flipV="1">
            <a:off x="8710613" y="3309076"/>
            <a:ext cx="0" cy="101550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415" y="5560417"/>
            <a:ext cx="1442518" cy="1071177"/>
          </a:xfrm>
          <a:prstGeom prst="rect">
            <a:avLst/>
          </a:prstGeom>
        </p:spPr>
      </p:pic>
      <p:cxnSp>
        <p:nvCxnSpPr>
          <p:cNvPr id="15" name="Straight Arrow Connector 14"/>
          <p:cNvCxnSpPr/>
          <p:nvPr/>
        </p:nvCxnSpPr>
        <p:spPr>
          <a:xfrm>
            <a:off x="7025504" y="4324579"/>
            <a:ext cx="1685109"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3421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标题 57345"/>
          <p:cNvSpPr>
            <a:spLocks noGrp="1" noChangeArrowheads="1"/>
          </p:cNvSpPr>
          <p:nvPr>
            <p:ph type="title"/>
          </p:nvPr>
        </p:nvSpPr>
        <p:spPr>
          <a:xfrm>
            <a:off x="316328" y="284085"/>
            <a:ext cx="10336876" cy="1054386"/>
          </a:xfrm>
        </p:spPr>
        <p:txBody>
          <a:bodyPr>
            <a:normAutofit/>
          </a:bodyPr>
          <a:lstStyle/>
          <a:p>
            <a:pPr eaLnBrk="1" hangingPunct="1"/>
            <a:r>
              <a:rPr lang="en-GB" altLang="zh-CN" sz="3600" dirty="0">
                <a:solidFill>
                  <a:srgbClr val="C00000"/>
                </a:solidFill>
              </a:rPr>
              <a:t>Marking coordinates in the first quadrant</a:t>
            </a:r>
            <a:endParaRPr lang="zh-CN" altLang="en-US" sz="3600" dirty="0">
              <a:solidFill>
                <a:srgbClr val="C00000"/>
              </a:solidFill>
            </a:endParaRPr>
          </a:p>
        </p:txBody>
      </p:sp>
      <p:pic>
        <p:nvPicPr>
          <p:cNvPr id="17" name="Picture 16">
            <a:extLst>
              <a:ext uri="{FF2B5EF4-FFF2-40B4-BE49-F238E27FC236}">
                <a16:creationId xmlns:a16="http://schemas.microsoft.com/office/drawing/2014/main" id="{A00529FC-DCC3-4931-88BB-AC5D56E4929E}"/>
              </a:ext>
            </a:extLst>
          </p:cNvPr>
          <p:cNvPicPr>
            <a:picLocks noChangeAspect="1"/>
          </p:cNvPicPr>
          <p:nvPr/>
        </p:nvPicPr>
        <p:blipFill rotWithShape="1">
          <a:blip r:embed="rId3"/>
          <a:srcRect l="41672" t="30666" r="44500" b="24148"/>
          <a:stretch/>
        </p:blipFill>
        <p:spPr>
          <a:xfrm>
            <a:off x="1746803" y="1418916"/>
            <a:ext cx="2694020" cy="4951799"/>
          </a:xfrm>
          <a:prstGeom prst="rect">
            <a:avLst/>
          </a:prstGeom>
        </p:spPr>
      </p:pic>
      <p:sp>
        <p:nvSpPr>
          <p:cNvPr id="56" name="TextBox 55">
            <a:extLst>
              <a:ext uri="{FF2B5EF4-FFF2-40B4-BE49-F238E27FC236}">
                <a16:creationId xmlns:a16="http://schemas.microsoft.com/office/drawing/2014/main" id="{D7A37AC2-5937-485E-91E0-6AFBBA73832E}"/>
              </a:ext>
            </a:extLst>
          </p:cNvPr>
          <p:cNvSpPr txBox="1"/>
          <p:nvPr/>
        </p:nvSpPr>
        <p:spPr>
          <a:xfrm>
            <a:off x="1118165" y="1064359"/>
            <a:ext cx="841261" cy="369332"/>
          </a:xfrm>
          <a:prstGeom prst="rect">
            <a:avLst/>
          </a:prstGeom>
          <a:noFill/>
        </p:spPr>
        <p:txBody>
          <a:bodyPr wrap="square" rtlCol="0">
            <a:spAutoFit/>
          </a:bodyPr>
          <a:lstStyle/>
          <a:p>
            <a:r>
              <a:rPr lang="en-GB" dirty="0">
                <a:solidFill>
                  <a:schemeClr val="tx2"/>
                </a:solidFill>
              </a:rPr>
              <a:t>y-axis</a:t>
            </a:r>
          </a:p>
        </p:txBody>
      </p:sp>
      <p:sp>
        <p:nvSpPr>
          <p:cNvPr id="57" name="TextBox 56">
            <a:extLst>
              <a:ext uri="{FF2B5EF4-FFF2-40B4-BE49-F238E27FC236}">
                <a16:creationId xmlns:a16="http://schemas.microsoft.com/office/drawing/2014/main" id="{B46566FE-9C89-44BF-BC1B-6D485995F9C2}"/>
              </a:ext>
            </a:extLst>
          </p:cNvPr>
          <p:cNvSpPr txBox="1"/>
          <p:nvPr/>
        </p:nvSpPr>
        <p:spPr>
          <a:xfrm>
            <a:off x="4440823" y="6285028"/>
            <a:ext cx="841261" cy="369332"/>
          </a:xfrm>
          <a:prstGeom prst="rect">
            <a:avLst/>
          </a:prstGeom>
          <a:noFill/>
        </p:spPr>
        <p:txBody>
          <a:bodyPr wrap="square" rtlCol="0">
            <a:spAutoFit/>
          </a:bodyPr>
          <a:lstStyle/>
          <a:p>
            <a:r>
              <a:rPr lang="en-GB" dirty="0">
                <a:solidFill>
                  <a:schemeClr val="tx2"/>
                </a:solidFill>
              </a:rPr>
              <a:t>x-axis</a:t>
            </a:r>
          </a:p>
        </p:txBody>
      </p:sp>
      <p:sp>
        <p:nvSpPr>
          <p:cNvPr id="23" name="TextBox 22">
            <a:extLst>
              <a:ext uri="{FF2B5EF4-FFF2-40B4-BE49-F238E27FC236}">
                <a16:creationId xmlns:a16="http://schemas.microsoft.com/office/drawing/2014/main" id="{EAFEACC3-8C3D-4D12-8BF3-C6E68F4CFD44}"/>
              </a:ext>
            </a:extLst>
          </p:cNvPr>
          <p:cNvSpPr txBox="1"/>
          <p:nvPr/>
        </p:nvSpPr>
        <p:spPr>
          <a:xfrm>
            <a:off x="5425440" y="1528911"/>
            <a:ext cx="6450231" cy="3754874"/>
          </a:xfrm>
          <a:prstGeom prst="rect">
            <a:avLst/>
          </a:prstGeom>
          <a:noFill/>
        </p:spPr>
        <p:txBody>
          <a:bodyPr wrap="square" rtlCol="0">
            <a:spAutoFit/>
          </a:bodyPr>
          <a:lstStyle/>
          <a:p>
            <a:r>
              <a:rPr lang="en-GB" sz="2000" dirty="0">
                <a:solidFill>
                  <a:srgbClr val="C00000"/>
                </a:solidFill>
              </a:rPr>
              <a:t>Now we are going to try and plot these four coordinates.</a:t>
            </a:r>
          </a:p>
          <a:p>
            <a:endParaRPr lang="en-GB" sz="2000" dirty="0">
              <a:solidFill>
                <a:srgbClr val="C00000"/>
              </a:solidFill>
            </a:endParaRPr>
          </a:p>
          <a:p>
            <a:r>
              <a:rPr lang="en-GB" dirty="0">
                <a:solidFill>
                  <a:srgbClr val="C00000"/>
                </a:solidFill>
              </a:rPr>
              <a:t>(5, 8)</a:t>
            </a:r>
          </a:p>
          <a:p>
            <a:endParaRPr lang="en-GB" sz="2000" dirty="0">
              <a:solidFill>
                <a:srgbClr val="C00000"/>
              </a:solidFill>
            </a:endParaRPr>
          </a:p>
          <a:p>
            <a:r>
              <a:rPr lang="en-GB" sz="2000" dirty="0">
                <a:solidFill>
                  <a:srgbClr val="C00000"/>
                </a:solidFill>
              </a:rPr>
              <a:t>(1, 3)</a:t>
            </a:r>
          </a:p>
          <a:p>
            <a:endParaRPr lang="en-GB" sz="2000" dirty="0">
              <a:solidFill>
                <a:srgbClr val="C00000"/>
              </a:solidFill>
            </a:endParaRPr>
          </a:p>
          <a:p>
            <a:r>
              <a:rPr lang="en-GB" sz="2000" dirty="0">
                <a:solidFill>
                  <a:srgbClr val="C00000"/>
                </a:solidFill>
              </a:rPr>
              <a:t>(1, 9)</a:t>
            </a:r>
          </a:p>
          <a:p>
            <a:endParaRPr lang="en-GB" sz="2000" dirty="0">
              <a:solidFill>
                <a:srgbClr val="C00000"/>
              </a:solidFill>
            </a:endParaRPr>
          </a:p>
          <a:p>
            <a:r>
              <a:rPr lang="en-GB" sz="2000" dirty="0">
                <a:solidFill>
                  <a:srgbClr val="C00000"/>
                </a:solidFill>
              </a:rPr>
              <a:t>(5, 2)</a:t>
            </a:r>
          </a:p>
          <a:p>
            <a:endParaRPr lang="en-GB" sz="2000" dirty="0">
              <a:solidFill>
                <a:srgbClr val="C00000"/>
              </a:solidFill>
            </a:endParaRPr>
          </a:p>
          <a:p>
            <a:r>
              <a:rPr lang="en-GB" sz="2000" dirty="0">
                <a:solidFill>
                  <a:srgbClr val="C00000"/>
                </a:solidFill>
              </a:rPr>
              <a:t>Connect these plots to create a quadrilateral, can you name the shape of this quadrilateral?</a:t>
            </a:r>
          </a:p>
        </p:txBody>
      </p:sp>
      <p:pic>
        <p:nvPicPr>
          <p:cNvPr id="19" name="Picture 18">
            <a:extLst>
              <a:ext uri="{FF2B5EF4-FFF2-40B4-BE49-F238E27FC236}">
                <a16:creationId xmlns:a16="http://schemas.microsoft.com/office/drawing/2014/main" id="{54A8C5D5-EE75-409C-8B93-F1C25C0DED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10686" y="267294"/>
            <a:ext cx="1442518" cy="1071177"/>
          </a:xfrm>
          <a:prstGeom prst="rect">
            <a:avLst/>
          </a:prstGeom>
        </p:spPr>
      </p:pic>
      <p:sp>
        <p:nvSpPr>
          <p:cNvPr id="18" name="Multiplication Sign 17">
            <a:extLst>
              <a:ext uri="{FF2B5EF4-FFF2-40B4-BE49-F238E27FC236}">
                <a16:creationId xmlns:a16="http://schemas.microsoft.com/office/drawing/2014/main" id="{5EA5F303-7BB8-4DF3-9AD2-FB95C83EFE81}"/>
              </a:ext>
            </a:extLst>
          </p:cNvPr>
          <p:cNvSpPr/>
          <p:nvPr/>
        </p:nvSpPr>
        <p:spPr>
          <a:xfrm>
            <a:off x="4033928" y="2183846"/>
            <a:ext cx="492239" cy="512029"/>
          </a:xfrm>
          <a:prstGeom prst="mathMultiply">
            <a:avLst/>
          </a:prstGeom>
          <a:solidFill>
            <a:srgbClr val="C000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Multiplication Sign 19">
            <a:extLst>
              <a:ext uri="{FF2B5EF4-FFF2-40B4-BE49-F238E27FC236}">
                <a16:creationId xmlns:a16="http://schemas.microsoft.com/office/drawing/2014/main" id="{0D69052B-AA6E-453E-A6A0-10F485A00812}"/>
              </a:ext>
            </a:extLst>
          </p:cNvPr>
          <p:cNvSpPr/>
          <p:nvPr/>
        </p:nvSpPr>
        <p:spPr>
          <a:xfrm>
            <a:off x="2262448" y="1754140"/>
            <a:ext cx="492239" cy="512029"/>
          </a:xfrm>
          <a:prstGeom prst="mathMultiply">
            <a:avLst/>
          </a:prstGeom>
          <a:solidFill>
            <a:srgbClr val="C000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Multiplication Sign 20">
            <a:extLst>
              <a:ext uri="{FF2B5EF4-FFF2-40B4-BE49-F238E27FC236}">
                <a16:creationId xmlns:a16="http://schemas.microsoft.com/office/drawing/2014/main" id="{7CBE6E5A-398E-429A-B906-A5868CD63F95}"/>
              </a:ext>
            </a:extLst>
          </p:cNvPr>
          <p:cNvSpPr/>
          <p:nvPr/>
        </p:nvSpPr>
        <p:spPr>
          <a:xfrm>
            <a:off x="4027126" y="4840159"/>
            <a:ext cx="492239" cy="512029"/>
          </a:xfrm>
          <a:prstGeom prst="mathMultiply">
            <a:avLst/>
          </a:prstGeom>
          <a:solidFill>
            <a:srgbClr val="C000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Multiplication Sign 21">
            <a:extLst>
              <a:ext uri="{FF2B5EF4-FFF2-40B4-BE49-F238E27FC236}">
                <a16:creationId xmlns:a16="http://schemas.microsoft.com/office/drawing/2014/main" id="{8FB2AD99-8390-452E-88E4-6CE3BB17B31C}"/>
              </a:ext>
            </a:extLst>
          </p:cNvPr>
          <p:cNvSpPr/>
          <p:nvPr/>
        </p:nvSpPr>
        <p:spPr>
          <a:xfrm>
            <a:off x="2255647" y="4411996"/>
            <a:ext cx="492239" cy="512029"/>
          </a:xfrm>
          <a:prstGeom prst="mathMultiply">
            <a:avLst/>
          </a:prstGeom>
          <a:solidFill>
            <a:srgbClr val="C000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97840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wipe(down)">
                                      <p:cBhvr>
                                        <p:cTn id="7" dur="500"/>
                                        <p:tgtEl>
                                          <p:spTgt spid="15362"/>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down)">
                                      <p:cBhvr>
                                        <p:cTn id="11" dur="500"/>
                                        <p:tgtEl>
                                          <p:spTgt spid="2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23">
                                            <p:txEl>
                                              <p:pRg st="0" end="0"/>
                                            </p:txEl>
                                          </p:spTgt>
                                        </p:tgtEl>
                                        <p:attrNameLst>
                                          <p:attrName>style.visibility</p:attrName>
                                        </p:attrNameLst>
                                      </p:cBhvr>
                                      <p:to>
                                        <p:strVal val="visible"/>
                                      </p:to>
                                    </p:set>
                                    <p:animEffect transition="in" filter="wipe(down)">
                                      <p:cBhvr>
                                        <p:cTn id="16" dur="500"/>
                                        <p:tgtEl>
                                          <p:spTgt spid="2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3">
                                            <p:txEl>
                                              <p:pRg st="2" end="2"/>
                                            </p:txEl>
                                          </p:spTgt>
                                        </p:tgtEl>
                                        <p:attrNameLst>
                                          <p:attrName>style.visibility</p:attrName>
                                        </p:attrNameLst>
                                      </p:cBhvr>
                                      <p:to>
                                        <p:strVal val="visible"/>
                                      </p:to>
                                    </p:set>
                                    <p:animEffect transition="in" filter="wipe(down)">
                                      <p:cBhvr>
                                        <p:cTn id="21" dur="500"/>
                                        <p:tgtEl>
                                          <p:spTgt spid="23">
                                            <p:txEl>
                                              <p:pRg st="2" end="2"/>
                                            </p:txEl>
                                          </p:spTgt>
                                        </p:tgtEl>
                                      </p:cBhvr>
                                    </p:animEffect>
                                  </p:childTnLst>
                                </p:cTn>
                              </p:par>
                            </p:childTnLst>
                          </p:cTn>
                        </p:par>
                        <p:par>
                          <p:cTn id="22" fill="hold">
                            <p:stCondLst>
                              <p:cond delay="500"/>
                            </p:stCondLst>
                            <p:childTnLst>
                              <p:par>
                                <p:cTn id="23" presetID="21" presetClass="entr" presetSubtype="1" fill="hold" grpId="0"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heel(1)">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23">
                                            <p:txEl>
                                              <p:pRg st="4" end="4"/>
                                            </p:txEl>
                                          </p:spTgt>
                                        </p:tgtEl>
                                        <p:attrNameLst>
                                          <p:attrName>style.visibility</p:attrName>
                                        </p:attrNameLst>
                                      </p:cBhvr>
                                      <p:to>
                                        <p:strVal val="visible"/>
                                      </p:to>
                                    </p:set>
                                    <p:animEffect transition="in" filter="wipe(down)">
                                      <p:cBhvr>
                                        <p:cTn id="30" dur="500"/>
                                        <p:tgtEl>
                                          <p:spTgt spid="23">
                                            <p:txEl>
                                              <p:pRg st="4" end="4"/>
                                            </p:txEl>
                                          </p:spTgt>
                                        </p:tgtEl>
                                      </p:cBhvr>
                                    </p:animEffect>
                                  </p:childTnLst>
                                </p:cTn>
                              </p:par>
                            </p:childTnLst>
                          </p:cTn>
                        </p:par>
                        <p:par>
                          <p:cTn id="31" fill="hold">
                            <p:stCondLst>
                              <p:cond delay="500"/>
                            </p:stCondLst>
                            <p:childTnLst>
                              <p:par>
                                <p:cTn id="32" presetID="21" presetClass="entr" presetSubtype="1" fill="hold" grpId="0" nodeType="after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heel(1)">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3">
                                            <p:txEl>
                                              <p:pRg st="6" end="6"/>
                                            </p:txEl>
                                          </p:spTgt>
                                        </p:tgtEl>
                                        <p:attrNameLst>
                                          <p:attrName>style.visibility</p:attrName>
                                        </p:attrNameLst>
                                      </p:cBhvr>
                                      <p:to>
                                        <p:strVal val="visible"/>
                                      </p:to>
                                    </p:set>
                                    <p:animEffect transition="in" filter="wipe(down)">
                                      <p:cBhvr>
                                        <p:cTn id="39" dur="500"/>
                                        <p:tgtEl>
                                          <p:spTgt spid="23">
                                            <p:txEl>
                                              <p:pRg st="6" end="6"/>
                                            </p:txEl>
                                          </p:spTgt>
                                        </p:tgtEl>
                                      </p:cBhvr>
                                    </p:animEffect>
                                  </p:childTnLst>
                                </p:cTn>
                              </p:par>
                            </p:childTnLst>
                          </p:cTn>
                        </p:par>
                        <p:par>
                          <p:cTn id="40" fill="hold">
                            <p:stCondLst>
                              <p:cond delay="500"/>
                            </p:stCondLst>
                            <p:childTnLst>
                              <p:par>
                                <p:cTn id="41" presetID="21" presetClass="entr" presetSubtype="1"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heel(1)">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23">
                                            <p:txEl>
                                              <p:pRg st="8" end="8"/>
                                            </p:txEl>
                                          </p:spTgt>
                                        </p:tgtEl>
                                        <p:attrNameLst>
                                          <p:attrName>style.visibility</p:attrName>
                                        </p:attrNameLst>
                                      </p:cBhvr>
                                      <p:to>
                                        <p:strVal val="visible"/>
                                      </p:to>
                                    </p:set>
                                    <p:animEffect transition="in" filter="wipe(down)">
                                      <p:cBhvr>
                                        <p:cTn id="48" dur="500"/>
                                        <p:tgtEl>
                                          <p:spTgt spid="23">
                                            <p:txEl>
                                              <p:pRg st="8" end="8"/>
                                            </p:txEl>
                                          </p:spTgt>
                                        </p:tgtEl>
                                      </p:cBhvr>
                                    </p:animEffect>
                                  </p:childTnLst>
                                </p:cTn>
                              </p:par>
                            </p:childTnLst>
                          </p:cTn>
                        </p:par>
                        <p:par>
                          <p:cTn id="49" fill="hold">
                            <p:stCondLst>
                              <p:cond delay="500"/>
                            </p:stCondLst>
                            <p:childTnLst>
                              <p:par>
                                <p:cTn id="50" presetID="21" presetClass="entr" presetSubtype="1" fill="hold" grpId="0" nodeType="after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heel(1)">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23">
                                            <p:txEl>
                                              <p:pRg st="10" end="10"/>
                                            </p:txEl>
                                          </p:spTgt>
                                        </p:tgtEl>
                                        <p:attrNameLst>
                                          <p:attrName>style.visibility</p:attrName>
                                        </p:attrNameLst>
                                      </p:cBhvr>
                                      <p:to>
                                        <p:strVal val="visible"/>
                                      </p:to>
                                    </p:set>
                                    <p:animEffect transition="in" filter="wipe(down)">
                                      <p:cBhvr>
                                        <p:cTn id="57" dur="500"/>
                                        <p:tgtEl>
                                          <p:spTgt spid="2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p:bldP spid="23" grpId="0"/>
      <p:bldP spid="18" grpId="0" animBg="1"/>
      <p:bldP spid="20" grpId="0" animBg="1"/>
      <p:bldP spid="21" grpId="0" animBg="1"/>
      <p:bldP spid="22"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5"/>
          <p:cNvSpPr>
            <a:spLocks noChangeArrowheads="1"/>
          </p:cNvSpPr>
          <p:nvPr/>
        </p:nvSpPr>
        <p:spPr bwMode="auto">
          <a:xfrm>
            <a:off x="2322514" y="1593851"/>
            <a:ext cx="2941637" cy="186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cs typeface="Twinkl" panose="020B0604020202020204"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cs typeface="Twinkl" panose="020B0604020202020204"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9pPr>
          </a:lstStyle>
          <a:p>
            <a:pPr eaLnBrk="1" hangingPunct="1">
              <a:lnSpc>
                <a:spcPct val="100000"/>
              </a:lnSpc>
              <a:spcBef>
                <a:spcPct val="0"/>
              </a:spcBef>
              <a:buFontTx/>
              <a:buNone/>
            </a:pPr>
            <a:r>
              <a:rPr lang="en-GB" altLang="en-US" sz="2800" i="1" dirty="0">
                <a:solidFill>
                  <a:schemeClr val="tx2"/>
                </a:solidFill>
                <a:latin typeface="Calibri" panose="020F0502020204030204" pitchFamily="34" charset="0"/>
              </a:rPr>
              <a:t>This</a:t>
            </a:r>
            <a:r>
              <a:rPr lang="en-GB" altLang="en-US" sz="2800" dirty="0">
                <a:solidFill>
                  <a:schemeClr val="tx2"/>
                </a:solidFill>
                <a:latin typeface="Calibri" panose="020F0502020204030204" pitchFamily="34" charset="0"/>
              </a:rPr>
              <a:t> </a:t>
            </a:r>
            <a:r>
              <a:rPr lang="en-GB" altLang="en-US" sz="2800" i="1" dirty="0">
                <a:solidFill>
                  <a:schemeClr val="tx2"/>
                </a:solidFill>
                <a:latin typeface="Calibri" panose="020F0502020204030204" pitchFamily="34" charset="0"/>
              </a:rPr>
              <a:t>is</a:t>
            </a:r>
            <a:r>
              <a:rPr lang="en-GB" altLang="en-US" sz="2800" dirty="0">
                <a:solidFill>
                  <a:schemeClr val="tx2"/>
                </a:solidFill>
                <a:latin typeface="Calibri" panose="020F0502020204030204" pitchFamily="34" charset="0"/>
              </a:rPr>
              <a:t> </a:t>
            </a:r>
            <a:r>
              <a:rPr lang="en-GB" altLang="en-US" sz="2800" b="1" i="1" dirty="0">
                <a:solidFill>
                  <a:schemeClr val="tx2"/>
                </a:solidFill>
                <a:latin typeface="Calibri" panose="020F0502020204030204" pitchFamily="34" charset="0"/>
              </a:rPr>
              <a:t>not</a:t>
            </a:r>
            <a:r>
              <a:rPr lang="en-GB" altLang="en-US" sz="2800" b="1" dirty="0">
                <a:solidFill>
                  <a:schemeClr val="tx2"/>
                </a:solidFill>
                <a:latin typeface="Calibri" panose="020F0502020204030204" pitchFamily="34" charset="0"/>
              </a:rPr>
              <a:t> a </a:t>
            </a:r>
            <a:r>
              <a:rPr lang="en-GB" altLang="en-US" sz="2800" b="1" i="1" dirty="0">
                <a:solidFill>
                  <a:schemeClr val="tx2"/>
                </a:solidFill>
                <a:latin typeface="Calibri" panose="020F0502020204030204" pitchFamily="34" charset="0"/>
              </a:rPr>
              <a:t>translation</a:t>
            </a:r>
            <a:r>
              <a:rPr lang="en-GB" altLang="en-US" sz="2800" dirty="0">
                <a:solidFill>
                  <a:schemeClr val="tx2"/>
                </a:solidFill>
                <a:latin typeface="Calibri" panose="020F0502020204030204" pitchFamily="34" charset="0"/>
              </a:rPr>
              <a:t> </a:t>
            </a:r>
            <a:r>
              <a:rPr lang="en-GB" altLang="en-US" sz="2800" i="1" dirty="0">
                <a:solidFill>
                  <a:schemeClr val="tx2"/>
                </a:solidFill>
                <a:latin typeface="Calibri" panose="020F0502020204030204" pitchFamily="34" charset="0"/>
              </a:rPr>
              <a:t>because</a:t>
            </a:r>
            <a:r>
              <a:rPr lang="en-GB" altLang="en-US" sz="2800" dirty="0">
                <a:solidFill>
                  <a:schemeClr val="tx2"/>
                </a:solidFill>
                <a:latin typeface="Calibri" panose="020F0502020204030204" pitchFamily="34" charset="0"/>
              </a:rPr>
              <a:t> </a:t>
            </a:r>
            <a:r>
              <a:rPr lang="en-GB" altLang="en-US" sz="2800" i="1" dirty="0">
                <a:solidFill>
                  <a:schemeClr val="tx2"/>
                </a:solidFill>
                <a:latin typeface="Calibri" panose="020F0502020204030204" pitchFamily="34" charset="0"/>
              </a:rPr>
              <a:t>the</a:t>
            </a:r>
            <a:r>
              <a:rPr lang="en-GB" altLang="en-US" sz="2800" dirty="0">
                <a:solidFill>
                  <a:schemeClr val="tx2"/>
                </a:solidFill>
                <a:latin typeface="Calibri" panose="020F0502020204030204" pitchFamily="34" charset="0"/>
              </a:rPr>
              <a:t> </a:t>
            </a:r>
            <a:r>
              <a:rPr lang="en-GB" altLang="en-US" sz="2800" b="1" i="1" dirty="0">
                <a:solidFill>
                  <a:schemeClr val="tx2"/>
                </a:solidFill>
                <a:latin typeface="Calibri" panose="020F0502020204030204" pitchFamily="34" charset="0"/>
              </a:rPr>
              <a:t>shape</a:t>
            </a:r>
            <a:r>
              <a:rPr lang="en-GB" altLang="en-US" sz="2800" b="1" dirty="0">
                <a:solidFill>
                  <a:schemeClr val="tx2"/>
                </a:solidFill>
                <a:latin typeface="Calibri" panose="020F0502020204030204" pitchFamily="34" charset="0"/>
              </a:rPr>
              <a:t> </a:t>
            </a:r>
            <a:r>
              <a:rPr lang="en-GB" altLang="en-US" sz="2800" b="1" i="1" dirty="0">
                <a:solidFill>
                  <a:schemeClr val="tx2"/>
                </a:solidFill>
                <a:latin typeface="Calibri" panose="020F0502020204030204" pitchFamily="34" charset="0"/>
              </a:rPr>
              <a:t>has</a:t>
            </a:r>
            <a:r>
              <a:rPr lang="en-GB" altLang="en-US" sz="2800" b="1" dirty="0">
                <a:solidFill>
                  <a:schemeClr val="tx2"/>
                </a:solidFill>
                <a:latin typeface="Calibri" panose="020F0502020204030204" pitchFamily="34" charset="0"/>
              </a:rPr>
              <a:t> </a:t>
            </a:r>
          </a:p>
          <a:p>
            <a:pPr eaLnBrk="1" hangingPunct="1">
              <a:lnSpc>
                <a:spcPct val="100000"/>
              </a:lnSpc>
              <a:spcBef>
                <a:spcPct val="0"/>
              </a:spcBef>
              <a:buFontTx/>
              <a:buNone/>
            </a:pPr>
            <a:r>
              <a:rPr lang="en-GB" altLang="en-US" sz="2800" b="1" i="1" dirty="0">
                <a:solidFill>
                  <a:schemeClr val="tx2"/>
                </a:solidFill>
                <a:latin typeface="Calibri" panose="020F0502020204030204" pitchFamily="34" charset="0"/>
              </a:rPr>
              <a:t>been</a:t>
            </a:r>
            <a:r>
              <a:rPr lang="en-GB" altLang="en-US" sz="2800" b="1" dirty="0">
                <a:solidFill>
                  <a:schemeClr val="tx2"/>
                </a:solidFill>
                <a:latin typeface="Calibri" panose="020F0502020204030204" pitchFamily="34" charset="0"/>
              </a:rPr>
              <a:t> </a:t>
            </a:r>
            <a:r>
              <a:rPr lang="en-GB" altLang="en-US" sz="2800" b="1" i="1" dirty="0">
                <a:solidFill>
                  <a:schemeClr val="tx2"/>
                </a:solidFill>
                <a:latin typeface="Calibri" panose="020F0502020204030204" pitchFamily="34" charset="0"/>
              </a:rPr>
              <a:t>rotated</a:t>
            </a:r>
            <a:r>
              <a:rPr lang="en-GB" altLang="en-US" sz="2800" dirty="0">
                <a:solidFill>
                  <a:schemeClr val="tx2"/>
                </a:solidFill>
                <a:latin typeface="Calibri" panose="020F0502020204030204" pitchFamily="34" charset="0"/>
              </a:rPr>
              <a:t>.</a:t>
            </a:r>
          </a:p>
        </p:txBody>
      </p:sp>
      <p:sp>
        <p:nvSpPr>
          <p:cNvPr id="11267" name="Title 20"/>
          <p:cNvSpPr>
            <a:spLocks noGrp="1"/>
          </p:cNvSpPr>
          <p:nvPr>
            <p:ph type="title"/>
          </p:nvPr>
        </p:nvSpPr>
        <p:spPr>
          <a:xfrm>
            <a:off x="1981201" y="479426"/>
            <a:ext cx="8220075" cy="993775"/>
          </a:xfrm>
        </p:spPr>
        <p:txBody>
          <a:bodyPr/>
          <a:lstStyle/>
          <a:p>
            <a:pPr algn="ctr" eaLnBrk="1" hangingPunct="1"/>
            <a:r>
              <a:rPr lang="en-GB" altLang="en-US" sz="3600" i="1">
                <a:solidFill>
                  <a:srgbClr val="C00000"/>
                </a:solidFill>
                <a:latin typeface="Calibri" panose="020F0502020204030204" pitchFamily="34" charset="0"/>
              </a:rPr>
              <a:t>What</a:t>
            </a:r>
            <a:r>
              <a:rPr lang="en-GB" altLang="en-US" sz="3600">
                <a:solidFill>
                  <a:srgbClr val="C00000"/>
                </a:solidFill>
                <a:latin typeface="Calibri" panose="020F0502020204030204" pitchFamily="34" charset="0"/>
              </a:rPr>
              <a:t> </a:t>
            </a:r>
            <a:r>
              <a:rPr lang="en-GB" altLang="en-US" sz="3600" i="1">
                <a:solidFill>
                  <a:srgbClr val="C00000"/>
                </a:solidFill>
                <a:latin typeface="Calibri" panose="020F0502020204030204" pitchFamily="34" charset="0"/>
              </a:rPr>
              <a:t>Is</a:t>
            </a:r>
            <a:r>
              <a:rPr lang="en-GB" altLang="en-US" sz="3600">
                <a:solidFill>
                  <a:srgbClr val="C00000"/>
                </a:solidFill>
                <a:latin typeface="Calibri" panose="020F0502020204030204" pitchFamily="34" charset="0"/>
              </a:rPr>
              <a:t> a </a:t>
            </a:r>
            <a:r>
              <a:rPr lang="en-GB" altLang="en-US" sz="3600" i="1">
                <a:solidFill>
                  <a:srgbClr val="C00000"/>
                </a:solidFill>
                <a:latin typeface="Calibri" panose="020F0502020204030204" pitchFamily="34" charset="0"/>
              </a:rPr>
              <a:t>Translation</a:t>
            </a:r>
            <a:r>
              <a:rPr lang="en-GB" altLang="en-US" sz="3600">
                <a:solidFill>
                  <a:srgbClr val="C00000"/>
                </a:solidFill>
                <a:latin typeface="Calibri" panose="020F0502020204030204" pitchFamily="34" charset="0"/>
              </a:rPr>
              <a:t>?</a:t>
            </a:r>
          </a:p>
        </p:txBody>
      </p:sp>
      <p:pic>
        <p:nvPicPr>
          <p:cNvPr id="11268"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99050" y="0"/>
            <a:ext cx="5219700" cy="738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ight Triangle 1"/>
          <p:cNvSpPr/>
          <p:nvPr/>
        </p:nvSpPr>
        <p:spPr>
          <a:xfrm>
            <a:off x="6286501" y="3629026"/>
            <a:ext cx="1120775" cy="1122363"/>
          </a:xfrm>
          <a:prstGeom prst="rtTriangle">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GB" dirty="0">
                <a:solidFill>
                  <a:schemeClr val="tx1"/>
                </a:solidFill>
              </a:rPr>
              <a:t>A</a:t>
            </a:r>
          </a:p>
        </p:txBody>
      </p:sp>
      <p:sp>
        <p:nvSpPr>
          <p:cNvPr id="8" name="Right Triangle 7"/>
          <p:cNvSpPr/>
          <p:nvPr/>
        </p:nvSpPr>
        <p:spPr>
          <a:xfrm rot="5400000">
            <a:off x="7407276" y="2508251"/>
            <a:ext cx="1120775" cy="1120775"/>
          </a:xfrm>
          <a:prstGeom prst="rtTriangle">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GB" dirty="0">
                <a:solidFill>
                  <a:schemeClr val="tx1"/>
                </a:solidFill>
              </a:rPr>
              <a:t>B</a:t>
            </a:r>
          </a:p>
        </p:txBody>
      </p:sp>
      <p:sp>
        <p:nvSpPr>
          <p:cNvPr id="7" name="Rectangle 6"/>
          <p:cNvSpPr/>
          <p:nvPr/>
        </p:nvSpPr>
        <p:spPr>
          <a:xfrm>
            <a:off x="5508625" y="5394325"/>
            <a:ext cx="158750" cy="192088"/>
          </a:xfrm>
          <a:prstGeom prst="rect">
            <a:avLst/>
          </a:prstGeom>
          <a:solidFill>
            <a:srgbClr val="E6F6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b="1" dirty="0">
                <a:solidFill>
                  <a:srgbClr val="C00000"/>
                </a:solidFill>
              </a:rPr>
              <a:t>x</a:t>
            </a:r>
          </a:p>
        </p:txBody>
      </p:sp>
      <p:sp>
        <p:nvSpPr>
          <p:cNvPr id="9" name="Rectangle 8"/>
          <p:cNvSpPr/>
          <p:nvPr/>
        </p:nvSpPr>
        <p:spPr>
          <a:xfrm>
            <a:off x="5829300" y="5722939"/>
            <a:ext cx="158750" cy="192087"/>
          </a:xfrm>
          <a:prstGeom prst="rect">
            <a:avLst/>
          </a:prstGeom>
          <a:solidFill>
            <a:srgbClr val="E6F6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b="1" dirty="0">
                <a:solidFill>
                  <a:srgbClr val="C00000"/>
                </a:solidFill>
              </a:rPr>
              <a:t>y</a:t>
            </a:r>
          </a:p>
        </p:txBody>
      </p:sp>
      <p:pic>
        <p:nvPicPr>
          <p:cNvPr id="11" name="Picture 10"/>
          <p:cNvPicPr>
            <a:picLocks noChangeAspect="1"/>
          </p:cNvPicPr>
          <p:nvPr/>
        </p:nvPicPr>
        <p:blipFill>
          <a:blip r:embed="rId3"/>
          <a:stretch>
            <a:fillRect/>
          </a:stretch>
        </p:blipFill>
        <p:spPr>
          <a:xfrm>
            <a:off x="10810240" y="196728"/>
            <a:ext cx="1183702" cy="1171110"/>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415" y="5560417"/>
            <a:ext cx="1442518" cy="1071177"/>
          </a:xfrm>
          <a:prstGeom prst="rect">
            <a:avLst/>
          </a:prstGeom>
        </p:spPr>
      </p:pic>
      <p:cxnSp>
        <p:nvCxnSpPr>
          <p:cNvPr id="14" name="Straight Arrow Connector 13"/>
          <p:cNvCxnSpPr/>
          <p:nvPr/>
        </p:nvCxnSpPr>
        <p:spPr>
          <a:xfrm flipH="1" flipV="1">
            <a:off x="7741059" y="2972738"/>
            <a:ext cx="1224" cy="143957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6838043" y="4412311"/>
            <a:ext cx="870857"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424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20"/>
          <p:cNvSpPr>
            <a:spLocks noGrp="1"/>
          </p:cNvSpPr>
          <p:nvPr>
            <p:ph type="title"/>
          </p:nvPr>
        </p:nvSpPr>
        <p:spPr>
          <a:xfrm>
            <a:off x="1981201" y="479426"/>
            <a:ext cx="8220075" cy="993775"/>
          </a:xfrm>
        </p:spPr>
        <p:txBody>
          <a:bodyPr/>
          <a:lstStyle/>
          <a:p>
            <a:pPr algn="ctr" eaLnBrk="1" hangingPunct="1"/>
            <a:r>
              <a:rPr lang="en-GB" altLang="en-US" sz="3600" i="1">
                <a:solidFill>
                  <a:srgbClr val="C00000"/>
                </a:solidFill>
                <a:latin typeface="Calibri" panose="020F0502020204030204" pitchFamily="34" charset="0"/>
              </a:rPr>
              <a:t>Translating</a:t>
            </a:r>
            <a:r>
              <a:rPr lang="en-GB" altLang="en-US" sz="3600">
                <a:solidFill>
                  <a:srgbClr val="C00000"/>
                </a:solidFill>
                <a:latin typeface="Calibri" panose="020F0502020204030204" pitchFamily="34" charset="0"/>
              </a:rPr>
              <a:t> </a:t>
            </a:r>
            <a:r>
              <a:rPr lang="en-GB" altLang="en-US" sz="3600" i="1">
                <a:solidFill>
                  <a:srgbClr val="C00000"/>
                </a:solidFill>
                <a:latin typeface="Calibri" panose="020F0502020204030204" pitchFamily="34" charset="0"/>
              </a:rPr>
              <a:t>Shapes</a:t>
            </a:r>
          </a:p>
        </p:txBody>
      </p:sp>
      <p:sp>
        <p:nvSpPr>
          <p:cNvPr id="12291" name="Rectangle 3"/>
          <p:cNvSpPr>
            <a:spLocks noChangeArrowheads="1"/>
          </p:cNvSpPr>
          <p:nvPr/>
        </p:nvSpPr>
        <p:spPr bwMode="auto">
          <a:xfrm>
            <a:off x="2322514" y="1593851"/>
            <a:ext cx="2941637" cy="576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cs typeface="Twinkl" panose="020B0604020202020204"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cs typeface="Twinkl" panose="020B0604020202020204"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9pPr>
          </a:lstStyle>
          <a:p>
            <a:pPr eaLnBrk="1" hangingPunct="1">
              <a:lnSpc>
                <a:spcPct val="100000"/>
              </a:lnSpc>
              <a:spcBef>
                <a:spcPct val="0"/>
              </a:spcBef>
              <a:buFontTx/>
              <a:buNone/>
            </a:pPr>
            <a:r>
              <a:rPr lang="en-GB" altLang="en-US" sz="2800" i="1" dirty="0">
                <a:solidFill>
                  <a:schemeClr val="tx2"/>
                </a:solidFill>
                <a:latin typeface="Calibri" panose="020F0502020204030204" pitchFamily="34" charset="0"/>
              </a:rPr>
              <a:t>Is</a:t>
            </a:r>
            <a:r>
              <a:rPr lang="en-GB" altLang="en-US" sz="2800" dirty="0">
                <a:solidFill>
                  <a:schemeClr val="tx2"/>
                </a:solidFill>
                <a:latin typeface="Calibri" panose="020F0502020204030204" pitchFamily="34" charset="0"/>
              </a:rPr>
              <a:t> </a:t>
            </a:r>
            <a:r>
              <a:rPr lang="en-GB" altLang="en-US" sz="2800" i="1" dirty="0">
                <a:solidFill>
                  <a:schemeClr val="tx2"/>
                </a:solidFill>
                <a:latin typeface="Calibri" panose="020F0502020204030204" pitchFamily="34" charset="0"/>
              </a:rPr>
              <a:t>this</a:t>
            </a:r>
            <a:r>
              <a:rPr lang="en-GB" altLang="en-US" sz="2800" dirty="0">
                <a:solidFill>
                  <a:schemeClr val="tx2"/>
                </a:solidFill>
                <a:latin typeface="Calibri" panose="020F0502020204030204" pitchFamily="34" charset="0"/>
              </a:rPr>
              <a:t> a </a:t>
            </a:r>
            <a:r>
              <a:rPr lang="en-GB" altLang="en-US" sz="2800" i="1" dirty="0">
                <a:solidFill>
                  <a:schemeClr val="tx2"/>
                </a:solidFill>
                <a:latin typeface="Calibri" panose="020F0502020204030204" pitchFamily="34" charset="0"/>
              </a:rPr>
              <a:t>translation</a:t>
            </a:r>
            <a:r>
              <a:rPr lang="en-GB" altLang="en-US" sz="2800" dirty="0">
                <a:solidFill>
                  <a:schemeClr val="tx2"/>
                </a:solidFill>
                <a:latin typeface="Calibri" panose="020F0502020204030204" pitchFamily="34" charset="0"/>
              </a:rPr>
              <a:t>?</a:t>
            </a:r>
          </a:p>
        </p:txBody>
      </p:sp>
      <p:pic>
        <p:nvPicPr>
          <p:cNvPr id="12292" name="Picture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99050" y="0"/>
            <a:ext cx="5219700" cy="738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ight Triangle 6"/>
          <p:cNvSpPr/>
          <p:nvPr/>
        </p:nvSpPr>
        <p:spPr>
          <a:xfrm>
            <a:off x="8151814" y="3629026"/>
            <a:ext cx="1120775" cy="1122363"/>
          </a:xfrm>
          <a:prstGeom prst="rtTriangle">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GB" dirty="0">
                <a:solidFill>
                  <a:schemeClr val="tx1"/>
                </a:solidFill>
              </a:rPr>
              <a:t>A</a:t>
            </a:r>
          </a:p>
        </p:txBody>
      </p:sp>
      <p:sp>
        <p:nvSpPr>
          <p:cNvPr id="8" name="Right Triangle 7"/>
          <p:cNvSpPr/>
          <p:nvPr/>
        </p:nvSpPr>
        <p:spPr>
          <a:xfrm>
            <a:off x="6659564" y="2138363"/>
            <a:ext cx="1120775" cy="1122362"/>
          </a:xfrm>
          <a:prstGeom prst="rtTriangle">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GB" dirty="0">
                <a:solidFill>
                  <a:srgbClr val="C00000"/>
                </a:solidFill>
              </a:rPr>
              <a:t>B</a:t>
            </a:r>
          </a:p>
        </p:txBody>
      </p:sp>
      <p:sp>
        <p:nvSpPr>
          <p:cNvPr id="2" name="TextBox 1"/>
          <p:cNvSpPr txBox="1">
            <a:spLocks noChangeArrowheads="1"/>
          </p:cNvSpPr>
          <p:nvPr/>
        </p:nvSpPr>
        <p:spPr bwMode="auto">
          <a:xfrm>
            <a:off x="2322514" y="4284664"/>
            <a:ext cx="2941637"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cs typeface="Twinkl" panose="020B0604020202020204"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cs typeface="Twinkl" panose="020B0604020202020204"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9pPr>
          </a:lstStyle>
          <a:p>
            <a:pPr eaLnBrk="1" hangingPunct="1">
              <a:lnSpc>
                <a:spcPct val="100000"/>
              </a:lnSpc>
              <a:spcBef>
                <a:spcPct val="0"/>
              </a:spcBef>
              <a:buFontTx/>
              <a:buNone/>
            </a:pPr>
            <a:r>
              <a:rPr lang="en-GB" altLang="en-US" sz="3600" b="1" i="1" dirty="0">
                <a:solidFill>
                  <a:srgbClr val="C00000"/>
                </a:solidFill>
                <a:latin typeface="Calibri" panose="020F0502020204030204" pitchFamily="34" charset="0"/>
              </a:rPr>
              <a:t>Yes</a:t>
            </a:r>
          </a:p>
          <a:p>
            <a:pPr eaLnBrk="1" hangingPunct="1">
              <a:lnSpc>
                <a:spcPct val="100000"/>
              </a:lnSpc>
              <a:spcBef>
                <a:spcPct val="0"/>
              </a:spcBef>
              <a:buFontTx/>
              <a:buNone/>
            </a:pPr>
            <a:r>
              <a:rPr lang="en-GB" altLang="en-US" sz="3600" i="1" dirty="0">
                <a:solidFill>
                  <a:srgbClr val="C00000"/>
                </a:solidFill>
                <a:latin typeface="Calibri" panose="020F0502020204030204" pitchFamily="34" charset="0"/>
              </a:rPr>
              <a:t>This</a:t>
            </a:r>
            <a:r>
              <a:rPr lang="en-GB" altLang="en-US" sz="3600" dirty="0">
                <a:solidFill>
                  <a:srgbClr val="C00000"/>
                </a:solidFill>
                <a:latin typeface="Calibri" panose="020F0502020204030204" pitchFamily="34" charset="0"/>
              </a:rPr>
              <a:t> </a:t>
            </a:r>
            <a:r>
              <a:rPr lang="en-GB" altLang="en-US" sz="3600" i="1" dirty="0">
                <a:solidFill>
                  <a:srgbClr val="C00000"/>
                </a:solidFill>
                <a:latin typeface="Calibri" panose="020F0502020204030204" pitchFamily="34" charset="0"/>
              </a:rPr>
              <a:t>is</a:t>
            </a:r>
            <a:r>
              <a:rPr lang="en-GB" altLang="en-US" sz="3600" dirty="0">
                <a:solidFill>
                  <a:srgbClr val="C00000"/>
                </a:solidFill>
                <a:latin typeface="Calibri" panose="020F0502020204030204" pitchFamily="34" charset="0"/>
              </a:rPr>
              <a:t> a </a:t>
            </a:r>
            <a:r>
              <a:rPr lang="en-GB" altLang="en-US" sz="3600" i="1" dirty="0">
                <a:solidFill>
                  <a:srgbClr val="C00000"/>
                </a:solidFill>
                <a:latin typeface="Calibri" panose="020F0502020204030204" pitchFamily="34" charset="0"/>
              </a:rPr>
              <a:t>translation</a:t>
            </a:r>
            <a:r>
              <a:rPr lang="en-GB" altLang="en-US" sz="3600" dirty="0">
                <a:solidFill>
                  <a:srgbClr val="C00000"/>
                </a:solidFill>
                <a:latin typeface="Calibri" panose="020F0502020204030204" pitchFamily="34" charset="0"/>
              </a:rPr>
              <a:t>.</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41675" y="3741739"/>
            <a:ext cx="1081088"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5508625" y="5394325"/>
            <a:ext cx="158750" cy="192088"/>
          </a:xfrm>
          <a:prstGeom prst="rect">
            <a:avLst/>
          </a:prstGeom>
          <a:solidFill>
            <a:srgbClr val="E6F6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b="1" dirty="0">
                <a:solidFill>
                  <a:srgbClr val="C00000"/>
                </a:solidFill>
              </a:rPr>
              <a:t>x</a:t>
            </a:r>
          </a:p>
        </p:txBody>
      </p:sp>
      <p:sp>
        <p:nvSpPr>
          <p:cNvPr id="10" name="Rectangle 9"/>
          <p:cNvSpPr/>
          <p:nvPr/>
        </p:nvSpPr>
        <p:spPr>
          <a:xfrm>
            <a:off x="5829300" y="5722939"/>
            <a:ext cx="158750" cy="192087"/>
          </a:xfrm>
          <a:prstGeom prst="rect">
            <a:avLst/>
          </a:prstGeom>
          <a:solidFill>
            <a:srgbClr val="E6F6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b="1" dirty="0">
                <a:solidFill>
                  <a:srgbClr val="C00000"/>
                </a:solidFill>
              </a:rPr>
              <a:t>y</a:t>
            </a:r>
          </a:p>
        </p:txBody>
      </p:sp>
      <p:pic>
        <p:nvPicPr>
          <p:cNvPr id="12" name="Picture 11"/>
          <p:cNvPicPr>
            <a:picLocks noChangeAspect="1"/>
          </p:cNvPicPr>
          <p:nvPr/>
        </p:nvPicPr>
        <p:blipFill>
          <a:blip r:embed="rId4"/>
          <a:stretch>
            <a:fillRect/>
          </a:stretch>
        </p:blipFill>
        <p:spPr>
          <a:xfrm>
            <a:off x="10810240" y="196728"/>
            <a:ext cx="1183702" cy="1171110"/>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2087" y="5711759"/>
            <a:ext cx="1254732" cy="931732"/>
          </a:xfrm>
          <a:prstGeom prst="rect">
            <a:avLst/>
          </a:prstGeom>
        </p:spPr>
      </p:pic>
      <p:cxnSp>
        <p:nvCxnSpPr>
          <p:cNvPr id="13" name="Straight Arrow Connector 12"/>
          <p:cNvCxnSpPr/>
          <p:nvPr/>
        </p:nvCxnSpPr>
        <p:spPr>
          <a:xfrm flipH="1" flipV="1">
            <a:off x="7037439" y="3092245"/>
            <a:ext cx="3336" cy="126405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7099299" y="4356303"/>
            <a:ext cx="1401084"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17322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9"/>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9"/>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right)">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89301" y="2119313"/>
            <a:ext cx="1008063" cy="109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itle 20"/>
          <p:cNvSpPr>
            <a:spLocks noGrp="1"/>
          </p:cNvSpPr>
          <p:nvPr>
            <p:ph type="title"/>
          </p:nvPr>
        </p:nvSpPr>
        <p:spPr>
          <a:xfrm>
            <a:off x="1981201" y="479426"/>
            <a:ext cx="8220075" cy="993775"/>
          </a:xfrm>
        </p:spPr>
        <p:txBody>
          <a:bodyPr/>
          <a:lstStyle/>
          <a:p>
            <a:pPr algn="ctr" eaLnBrk="1" hangingPunct="1"/>
            <a:r>
              <a:rPr lang="en-GB" altLang="en-US" sz="3600" i="1">
                <a:solidFill>
                  <a:srgbClr val="C00000"/>
                </a:solidFill>
                <a:latin typeface="Calibri" panose="020F0502020204030204" pitchFamily="34" charset="0"/>
              </a:rPr>
              <a:t>Translating</a:t>
            </a:r>
            <a:r>
              <a:rPr lang="en-GB" altLang="en-US" sz="3600">
                <a:solidFill>
                  <a:srgbClr val="C00000"/>
                </a:solidFill>
                <a:latin typeface="Calibri" panose="020F0502020204030204" pitchFamily="34" charset="0"/>
              </a:rPr>
              <a:t> </a:t>
            </a:r>
            <a:r>
              <a:rPr lang="en-GB" altLang="en-US" sz="3600" i="1">
                <a:solidFill>
                  <a:srgbClr val="C00000"/>
                </a:solidFill>
                <a:latin typeface="Calibri" panose="020F0502020204030204" pitchFamily="34" charset="0"/>
              </a:rPr>
              <a:t>Shapes</a:t>
            </a:r>
          </a:p>
        </p:txBody>
      </p:sp>
      <p:sp>
        <p:nvSpPr>
          <p:cNvPr id="13316" name="Rectangle 3"/>
          <p:cNvSpPr>
            <a:spLocks noChangeArrowheads="1"/>
          </p:cNvSpPr>
          <p:nvPr/>
        </p:nvSpPr>
        <p:spPr bwMode="auto">
          <a:xfrm>
            <a:off x="1863727" y="1355726"/>
            <a:ext cx="2941637" cy="576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cs typeface="Twinkl" panose="020B0604020202020204"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cs typeface="Twinkl" panose="020B0604020202020204"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9pPr>
          </a:lstStyle>
          <a:p>
            <a:pPr eaLnBrk="1" hangingPunct="1">
              <a:lnSpc>
                <a:spcPct val="100000"/>
              </a:lnSpc>
              <a:spcBef>
                <a:spcPct val="0"/>
              </a:spcBef>
              <a:buFontTx/>
              <a:buNone/>
            </a:pPr>
            <a:r>
              <a:rPr lang="en-GB" altLang="en-US" sz="2800" i="1" dirty="0">
                <a:solidFill>
                  <a:schemeClr val="tx2"/>
                </a:solidFill>
                <a:latin typeface="Calibri" panose="020F0502020204030204" pitchFamily="34" charset="0"/>
              </a:rPr>
              <a:t>Is</a:t>
            </a:r>
            <a:r>
              <a:rPr lang="en-GB" altLang="en-US" sz="2800" dirty="0">
                <a:solidFill>
                  <a:schemeClr val="tx2"/>
                </a:solidFill>
                <a:latin typeface="Calibri" panose="020F0502020204030204" pitchFamily="34" charset="0"/>
              </a:rPr>
              <a:t> </a:t>
            </a:r>
            <a:r>
              <a:rPr lang="en-GB" altLang="en-US" sz="2800" i="1" dirty="0">
                <a:solidFill>
                  <a:schemeClr val="tx2"/>
                </a:solidFill>
                <a:latin typeface="Calibri" panose="020F0502020204030204" pitchFamily="34" charset="0"/>
              </a:rPr>
              <a:t>this</a:t>
            </a:r>
            <a:r>
              <a:rPr lang="en-GB" altLang="en-US" sz="2800" dirty="0">
                <a:solidFill>
                  <a:schemeClr val="tx2"/>
                </a:solidFill>
                <a:latin typeface="Calibri" panose="020F0502020204030204" pitchFamily="34" charset="0"/>
              </a:rPr>
              <a:t> a </a:t>
            </a:r>
            <a:r>
              <a:rPr lang="en-GB" altLang="en-US" sz="2800" i="1" dirty="0">
                <a:solidFill>
                  <a:schemeClr val="tx2"/>
                </a:solidFill>
                <a:latin typeface="Calibri" panose="020F0502020204030204" pitchFamily="34" charset="0"/>
              </a:rPr>
              <a:t>translation</a:t>
            </a:r>
            <a:r>
              <a:rPr lang="en-GB" altLang="en-US" sz="2800" dirty="0">
                <a:solidFill>
                  <a:schemeClr val="tx2"/>
                </a:solidFill>
                <a:latin typeface="Calibri" panose="020F0502020204030204" pitchFamily="34" charset="0"/>
              </a:rPr>
              <a:t>?</a:t>
            </a:r>
          </a:p>
        </p:txBody>
      </p:sp>
      <p:pic>
        <p:nvPicPr>
          <p:cNvPr id="13317"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99050" y="0"/>
            <a:ext cx="5219700" cy="738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2322514" y="2662238"/>
            <a:ext cx="2941637"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cs typeface="Twinkl" panose="020B0604020202020204"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cs typeface="Twinkl" panose="020B0604020202020204"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9pPr>
          </a:lstStyle>
          <a:p>
            <a:pPr eaLnBrk="1" hangingPunct="1">
              <a:lnSpc>
                <a:spcPct val="100000"/>
              </a:lnSpc>
              <a:spcBef>
                <a:spcPct val="0"/>
              </a:spcBef>
              <a:buFontTx/>
              <a:buNone/>
            </a:pPr>
            <a:r>
              <a:rPr lang="en-GB" altLang="en-US" sz="3600" b="1" i="1" dirty="0">
                <a:solidFill>
                  <a:srgbClr val="C00000"/>
                </a:solidFill>
                <a:latin typeface="Calibri" panose="020F0502020204030204" pitchFamily="34" charset="0"/>
              </a:rPr>
              <a:t>No</a:t>
            </a:r>
          </a:p>
          <a:p>
            <a:pPr eaLnBrk="1" hangingPunct="1">
              <a:lnSpc>
                <a:spcPct val="100000"/>
              </a:lnSpc>
              <a:spcBef>
                <a:spcPct val="0"/>
              </a:spcBef>
              <a:buFontTx/>
              <a:buNone/>
            </a:pPr>
            <a:r>
              <a:rPr lang="en-GB" altLang="en-US" sz="3600" i="1" dirty="0">
                <a:solidFill>
                  <a:schemeClr val="tx2"/>
                </a:solidFill>
                <a:latin typeface="Calibri" panose="020F0502020204030204" pitchFamily="34" charset="0"/>
              </a:rPr>
              <a:t>This</a:t>
            </a:r>
            <a:r>
              <a:rPr lang="en-GB" altLang="en-US" sz="3600" dirty="0">
                <a:solidFill>
                  <a:schemeClr val="tx2"/>
                </a:solidFill>
                <a:latin typeface="Calibri" panose="020F0502020204030204" pitchFamily="34" charset="0"/>
              </a:rPr>
              <a:t> </a:t>
            </a:r>
            <a:r>
              <a:rPr lang="en-GB" altLang="en-US" sz="3600" i="1" dirty="0">
                <a:solidFill>
                  <a:schemeClr val="tx2"/>
                </a:solidFill>
                <a:latin typeface="Calibri" panose="020F0502020204030204" pitchFamily="34" charset="0"/>
              </a:rPr>
              <a:t>is</a:t>
            </a:r>
            <a:r>
              <a:rPr lang="en-GB" altLang="en-US" sz="3600" dirty="0">
                <a:solidFill>
                  <a:schemeClr val="tx2"/>
                </a:solidFill>
                <a:latin typeface="Calibri" panose="020F0502020204030204" pitchFamily="34" charset="0"/>
              </a:rPr>
              <a:t> </a:t>
            </a:r>
            <a:r>
              <a:rPr lang="en-GB" altLang="en-US" sz="3600" i="1" dirty="0">
                <a:solidFill>
                  <a:schemeClr val="tx2"/>
                </a:solidFill>
                <a:latin typeface="Calibri" panose="020F0502020204030204" pitchFamily="34" charset="0"/>
              </a:rPr>
              <a:t>not</a:t>
            </a:r>
            <a:r>
              <a:rPr lang="en-GB" altLang="en-US" sz="3600" dirty="0">
                <a:solidFill>
                  <a:schemeClr val="tx2"/>
                </a:solidFill>
                <a:latin typeface="Calibri" panose="020F0502020204030204" pitchFamily="34" charset="0"/>
              </a:rPr>
              <a:t> a </a:t>
            </a:r>
            <a:r>
              <a:rPr lang="en-GB" altLang="en-US" sz="3600" i="1" dirty="0">
                <a:solidFill>
                  <a:schemeClr val="tx2"/>
                </a:solidFill>
                <a:latin typeface="Calibri" panose="020F0502020204030204" pitchFamily="34" charset="0"/>
              </a:rPr>
              <a:t>translation</a:t>
            </a:r>
            <a:r>
              <a:rPr lang="en-GB" altLang="en-US" sz="3600" dirty="0">
                <a:solidFill>
                  <a:schemeClr val="tx2"/>
                </a:solidFill>
                <a:latin typeface="Calibri" panose="020F0502020204030204" pitchFamily="34" charset="0"/>
              </a:rPr>
              <a:t> </a:t>
            </a:r>
            <a:r>
              <a:rPr lang="en-GB" altLang="en-US" sz="3600" i="1" dirty="0">
                <a:solidFill>
                  <a:schemeClr val="tx2"/>
                </a:solidFill>
                <a:latin typeface="Calibri" panose="020F0502020204030204" pitchFamily="34" charset="0"/>
              </a:rPr>
              <a:t>because</a:t>
            </a:r>
            <a:r>
              <a:rPr lang="en-GB" altLang="en-US" sz="3600" dirty="0">
                <a:solidFill>
                  <a:schemeClr val="tx2"/>
                </a:solidFill>
                <a:latin typeface="Calibri" panose="020F0502020204030204" pitchFamily="34" charset="0"/>
              </a:rPr>
              <a:t> </a:t>
            </a:r>
            <a:r>
              <a:rPr lang="en-GB" altLang="en-US" sz="3600" i="1" dirty="0">
                <a:solidFill>
                  <a:schemeClr val="tx2"/>
                </a:solidFill>
                <a:latin typeface="Calibri" panose="020F0502020204030204" pitchFamily="34" charset="0"/>
              </a:rPr>
              <a:t>the</a:t>
            </a:r>
            <a:r>
              <a:rPr lang="en-GB" altLang="en-US" sz="3600" dirty="0">
                <a:solidFill>
                  <a:schemeClr val="tx2"/>
                </a:solidFill>
                <a:latin typeface="Calibri" panose="020F0502020204030204" pitchFamily="34" charset="0"/>
              </a:rPr>
              <a:t> </a:t>
            </a:r>
            <a:r>
              <a:rPr lang="en-GB" altLang="en-US" sz="3600" i="1" dirty="0">
                <a:solidFill>
                  <a:schemeClr val="tx2"/>
                </a:solidFill>
                <a:latin typeface="Calibri" panose="020F0502020204030204" pitchFamily="34" charset="0"/>
              </a:rPr>
              <a:t>shape</a:t>
            </a:r>
            <a:r>
              <a:rPr lang="en-GB" altLang="en-US" sz="3600" dirty="0">
                <a:solidFill>
                  <a:schemeClr val="tx2"/>
                </a:solidFill>
                <a:latin typeface="Calibri" panose="020F0502020204030204" pitchFamily="34" charset="0"/>
              </a:rPr>
              <a:t> </a:t>
            </a:r>
            <a:r>
              <a:rPr lang="en-GB" altLang="en-US" sz="3600" i="1" dirty="0">
                <a:solidFill>
                  <a:schemeClr val="tx2"/>
                </a:solidFill>
                <a:latin typeface="Calibri" panose="020F0502020204030204" pitchFamily="34" charset="0"/>
              </a:rPr>
              <a:t>has</a:t>
            </a:r>
            <a:r>
              <a:rPr lang="en-GB" altLang="en-US" sz="3600" dirty="0">
                <a:solidFill>
                  <a:schemeClr val="tx2"/>
                </a:solidFill>
                <a:latin typeface="Calibri" panose="020F0502020204030204" pitchFamily="34" charset="0"/>
              </a:rPr>
              <a:t> </a:t>
            </a:r>
            <a:r>
              <a:rPr lang="en-GB" altLang="en-US" sz="3600" i="1" dirty="0">
                <a:solidFill>
                  <a:schemeClr val="tx2"/>
                </a:solidFill>
                <a:latin typeface="Calibri" panose="020F0502020204030204" pitchFamily="34" charset="0"/>
              </a:rPr>
              <a:t>been</a:t>
            </a:r>
            <a:r>
              <a:rPr lang="en-GB" altLang="en-US" sz="3600" dirty="0">
                <a:solidFill>
                  <a:schemeClr val="tx2"/>
                </a:solidFill>
                <a:latin typeface="Calibri" panose="020F0502020204030204" pitchFamily="34" charset="0"/>
              </a:rPr>
              <a:t> </a:t>
            </a:r>
            <a:r>
              <a:rPr lang="en-GB" altLang="en-US" sz="3600" i="1" dirty="0">
                <a:solidFill>
                  <a:schemeClr val="tx2"/>
                </a:solidFill>
                <a:latin typeface="Calibri" panose="020F0502020204030204" pitchFamily="34" charset="0"/>
              </a:rPr>
              <a:t>rotated</a:t>
            </a:r>
            <a:r>
              <a:rPr lang="en-GB" altLang="en-US" sz="3600" dirty="0">
                <a:solidFill>
                  <a:schemeClr val="tx2"/>
                </a:solidFill>
                <a:latin typeface="Calibri" panose="020F0502020204030204" pitchFamily="34" charset="0"/>
              </a:rPr>
              <a:t>.</a:t>
            </a:r>
          </a:p>
        </p:txBody>
      </p:sp>
      <p:sp>
        <p:nvSpPr>
          <p:cNvPr id="5" name="Cross 4"/>
          <p:cNvSpPr/>
          <p:nvPr/>
        </p:nvSpPr>
        <p:spPr>
          <a:xfrm>
            <a:off x="6659563" y="3630613"/>
            <a:ext cx="1492250" cy="1492250"/>
          </a:xfrm>
          <a:prstGeom prst="plus">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GB" dirty="0">
                <a:solidFill>
                  <a:schemeClr val="tx1"/>
                </a:solidFill>
              </a:rPr>
              <a:t>A</a:t>
            </a:r>
          </a:p>
        </p:txBody>
      </p:sp>
      <p:sp>
        <p:nvSpPr>
          <p:cNvPr id="10" name="Cross 9"/>
          <p:cNvSpPr/>
          <p:nvPr/>
        </p:nvSpPr>
        <p:spPr>
          <a:xfrm rot="2738521">
            <a:off x="7891463" y="1828800"/>
            <a:ext cx="1492250" cy="1492250"/>
          </a:xfrm>
          <a:prstGeom prst="plus">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GB" dirty="0">
                <a:solidFill>
                  <a:schemeClr val="tx1"/>
                </a:solidFill>
              </a:rPr>
              <a:t>B</a:t>
            </a:r>
          </a:p>
        </p:txBody>
      </p:sp>
      <p:sp>
        <p:nvSpPr>
          <p:cNvPr id="11" name="Rectangle 10"/>
          <p:cNvSpPr/>
          <p:nvPr/>
        </p:nvSpPr>
        <p:spPr>
          <a:xfrm>
            <a:off x="5508625" y="5394325"/>
            <a:ext cx="158750" cy="192088"/>
          </a:xfrm>
          <a:prstGeom prst="rect">
            <a:avLst/>
          </a:prstGeom>
          <a:solidFill>
            <a:srgbClr val="E6F6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b="1" dirty="0">
                <a:solidFill>
                  <a:schemeClr val="tx1"/>
                </a:solidFill>
              </a:rPr>
              <a:t>x</a:t>
            </a:r>
          </a:p>
        </p:txBody>
      </p:sp>
      <p:sp>
        <p:nvSpPr>
          <p:cNvPr id="12" name="Rectangle 11"/>
          <p:cNvSpPr/>
          <p:nvPr/>
        </p:nvSpPr>
        <p:spPr>
          <a:xfrm>
            <a:off x="5829300" y="5722939"/>
            <a:ext cx="158750" cy="192087"/>
          </a:xfrm>
          <a:prstGeom prst="rect">
            <a:avLst/>
          </a:prstGeom>
          <a:solidFill>
            <a:srgbClr val="E6F6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b="1" dirty="0">
                <a:solidFill>
                  <a:schemeClr val="tx1"/>
                </a:solidFill>
              </a:rPr>
              <a:t>y</a:t>
            </a:r>
          </a:p>
        </p:txBody>
      </p:sp>
      <p:pic>
        <p:nvPicPr>
          <p:cNvPr id="13" name="Picture 12"/>
          <p:cNvPicPr>
            <a:picLocks noChangeAspect="1"/>
          </p:cNvPicPr>
          <p:nvPr/>
        </p:nvPicPr>
        <p:blipFill>
          <a:blip r:embed="rId4"/>
          <a:stretch>
            <a:fillRect/>
          </a:stretch>
        </p:blipFill>
        <p:spPr>
          <a:xfrm>
            <a:off x="10810240" y="196728"/>
            <a:ext cx="1183702" cy="1171110"/>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2087" y="5711759"/>
            <a:ext cx="1254732" cy="931732"/>
          </a:xfrm>
          <a:prstGeom prst="rect">
            <a:avLst/>
          </a:prstGeom>
        </p:spPr>
      </p:pic>
    </p:spTree>
    <p:extLst>
      <p:ext uri="{BB962C8B-B14F-4D97-AF65-F5344CB8AC3E}">
        <p14:creationId xmlns:p14="http://schemas.microsoft.com/office/powerpoint/2010/main" val="40383641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9"/>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89301" y="2119313"/>
            <a:ext cx="1008063" cy="109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itle 20"/>
          <p:cNvSpPr>
            <a:spLocks noGrp="1"/>
          </p:cNvSpPr>
          <p:nvPr>
            <p:ph type="title"/>
          </p:nvPr>
        </p:nvSpPr>
        <p:spPr>
          <a:xfrm>
            <a:off x="1981201" y="479426"/>
            <a:ext cx="8220075" cy="993775"/>
          </a:xfrm>
        </p:spPr>
        <p:txBody>
          <a:bodyPr/>
          <a:lstStyle/>
          <a:p>
            <a:pPr algn="ctr" eaLnBrk="1" hangingPunct="1"/>
            <a:r>
              <a:rPr lang="en-GB" altLang="en-US" sz="3600" i="1">
                <a:solidFill>
                  <a:srgbClr val="C00000"/>
                </a:solidFill>
                <a:latin typeface="Calibri" panose="020F0502020204030204" pitchFamily="34" charset="0"/>
              </a:rPr>
              <a:t>Translating</a:t>
            </a:r>
            <a:r>
              <a:rPr lang="en-GB" altLang="en-US" sz="3600">
                <a:solidFill>
                  <a:srgbClr val="C00000"/>
                </a:solidFill>
                <a:latin typeface="Calibri" panose="020F0502020204030204" pitchFamily="34" charset="0"/>
              </a:rPr>
              <a:t> </a:t>
            </a:r>
            <a:r>
              <a:rPr lang="en-GB" altLang="en-US" sz="3600" i="1">
                <a:solidFill>
                  <a:srgbClr val="C00000"/>
                </a:solidFill>
                <a:latin typeface="Calibri" panose="020F0502020204030204" pitchFamily="34" charset="0"/>
              </a:rPr>
              <a:t>Shapes</a:t>
            </a:r>
          </a:p>
        </p:txBody>
      </p:sp>
      <p:sp>
        <p:nvSpPr>
          <p:cNvPr id="14340" name="Rectangle 3"/>
          <p:cNvSpPr>
            <a:spLocks noChangeArrowheads="1"/>
          </p:cNvSpPr>
          <p:nvPr/>
        </p:nvSpPr>
        <p:spPr bwMode="auto">
          <a:xfrm>
            <a:off x="2157413" y="1501730"/>
            <a:ext cx="2941637" cy="576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cs typeface="Twinkl" panose="020B0604020202020204"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cs typeface="Twinkl" panose="020B0604020202020204"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9pPr>
          </a:lstStyle>
          <a:p>
            <a:pPr eaLnBrk="1" hangingPunct="1">
              <a:lnSpc>
                <a:spcPct val="100000"/>
              </a:lnSpc>
              <a:spcBef>
                <a:spcPct val="0"/>
              </a:spcBef>
              <a:buFontTx/>
              <a:buNone/>
            </a:pPr>
            <a:r>
              <a:rPr lang="en-GB" altLang="en-US" sz="2800" i="1" dirty="0">
                <a:solidFill>
                  <a:schemeClr val="tx2"/>
                </a:solidFill>
                <a:latin typeface="Calibri" panose="020F0502020204030204" pitchFamily="34" charset="0"/>
              </a:rPr>
              <a:t>Is</a:t>
            </a:r>
            <a:r>
              <a:rPr lang="en-GB" altLang="en-US" sz="2800" dirty="0">
                <a:solidFill>
                  <a:schemeClr val="tx2"/>
                </a:solidFill>
                <a:latin typeface="Calibri" panose="020F0502020204030204" pitchFamily="34" charset="0"/>
              </a:rPr>
              <a:t> </a:t>
            </a:r>
            <a:r>
              <a:rPr lang="en-GB" altLang="en-US" sz="2800" i="1" dirty="0">
                <a:solidFill>
                  <a:schemeClr val="tx2"/>
                </a:solidFill>
                <a:latin typeface="Calibri" panose="020F0502020204030204" pitchFamily="34" charset="0"/>
              </a:rPr>
              <a:t>this</a:t>
            </a:r>
            <a:r>
              <a:rPr lang="en-GB" altLang="en-US" sz="2800" dirty="0">
                <a:solidFill>
                  <a:schemeClr val="tx2"/>
                </a:solidFill>
                <a:latin typeface="Calibri" panose="020F0502020204030204" pitchFamily="34" charset="0"/>
              </a:rPr>
              <a:t> a </a:t>
            </a:r>
            <a:r>
              <a:rPr lang="en-GB" altLang="en-US" sz="2800" i="1" dirty="0">
                <a:solidFill>
                  <a:schemeClr val="tx2"/>
                </a:solidFill>
                <a:latin typeface="Calibri" panose="020F0502020204030204" pitchFamily="34" charset="0"/>
              </a:rPr>
              <a:t>translation</a:t>
            </a:r>
            <a:r>
              <a:rPr lang="en-GB" altLang="en-US" sz="2800" dirty="0">
                <a:solidFill>
                  <a:schemeClr val="tx2"/>
                </a:solidFill>
                <a:latin typeface="Calibri" panose="020F0502020204030204" pitchFamily="34" charset="0"/>
              </a:rPr>
              <a:t>?</a:t>
            </a:r>
          </a:p>
        </p:txBody>
      </p:sp>
      <p:pic>
        <p:nvPicPr>
          <p:cNvPr id="14341"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99050" y="0"/>
            <a:ext cx="5219700" cy="738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2322514" y="2662238"/>
            <a:ext cx="2941637"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cs typeface="Twinkl" panose="020B0604020202020204"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cs typeface="Twinkl" panose="020B0604020202020204"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9pPr>
          </a:lstStyle>
          <a:p>
            <a:pPr eaLnBrk="1" hangingPunct="1">
              <a:lnSpc>
                <a:spcPct val="100000"/>
              </a:lnSpc>
              <a:spcBef>
                <a:spcPct val="0"/>
              </a:spcBef>
              <a:buFontTx/>
              <a:buNone/>
            </a:pPr>
            <a:r>
              <a:rPr lang="en-GB" altLang="en-US" sz="3600" b="1" i="1" dirty="0">
                <a:solidFill>
                  <a:srgbClr val="C00000"/>
                </a:solidFill>
                <a:latin typeface="Calibri" panose="020F0502020204030204" pitchFamily="34" charset="0"/>
              </a:rPr>
              <a:t>No</a:t>
            </a:r>
          </a:p>
          <a:p>
            <a:pPr eaLnBrk="1" hangingPunct="1">
              <a:lnSpc>
                <a:spcPct val="100000"/>
              </a:lnSpc>
              <a:spcBef>
                <a:spcPct val="0"/>
              </a:spcBef>
              <a:buFontTx/>
              <a:buNone/>
            </a:pPr>
            <a:r>
              <a:rPr lang="en-GB" altLang="en-US" sz="3600" i="1" dirty="0">
                <a:solidFill>
                  <a:schemeClr val="tx2"/>
                </a:solidFill>
                <a:latin typeface="Calibri" panose="020F0502020204030204" pitchFamily="34" charset="0"/>
              </a:rPr>
              <a:t>This</a:t>
            </a:r>
            <a:r>
              <a:rPr lang="en-GB" altLang="en-US" sz="3600" dirty="0">
                <a:solidFill>
                  <a:schemeClr val="tx2"/>
                </a:solidFill>
                <a:latin typeface="Calibri" panose="020F0502020204030204" pitchFamily="34" charset="0"/>
              </a:rPr>
              <a:t> </a:t>
            </a:r>
            <a:r>
              <a:rPr lang="en-GB" altLang="en-US" sz="3600" i="1" dirty="0">
                <a:solidFill>
                  <a:schemeClr val="tx2"/>
                </a:solidFill>
                <a:latin typeface="Calibri" panose="020F0502020204030204" pitchFamily="34" charset="0"/>
              </a:rPr>
              <a:t>is</a:t>
            </a:r>
            <a:r>
              <a:rPr lang="en-GB" altLang="en-US" sz="3600" dirty="0">
                <a:solidFill>
                  <a:schemeClr val="tx2"/>
                </a:solidFill>
                <a:latin typeface="Calibri" panose="020F0502020204030204" pitchFamily="34" charset="0"/>
              </a:rPr>
              <a:t> </a:t>
            </a:r>
            <a:r>
              <a:rPr lang="en-GB" altLang="en-US" sz="3600" i="1" dirty="0">
                <a:solidFill>
                  <a:schemeClr val="tx2"/>
                </a:solidFill>
                <a:latin typeface="Calibri" panose="020F0502020204030204" pitchFamily="34" charset="0"/>
              </a:rPr>
              <a:t>not</a:t>
            </a:r>
            <a:r>
              <a:rPr lang="en-GB" altLang="en-US" sz="3600" dirty="0">
                <a:solidFill>
                  <a:schemeClr val="tx2"/>
                </a:solidFill>
                <a:latin typeface="Calibri" panose="020F0502020204030204" pitchFamily="34" charset="0"/>
              </a:rPr>
              <a:t> a </a:t>
            </a:r>
            <a:r>
              <a:rPr lang="en-GB" altLang="en-US" sz="3600" i="1" dirty="0">
                <a:solidFill>
                  <a:schemeClr val="tx2"/>
                </a:solidFill>
                <a:latin typeface="Calibri" panose="020F0502020204030204" pitchFamily="34" charset="0"/>
              </a:rPr>
              <a:t>translation</a:t>
            </a:r>
            <a:r>
              <a:rPr lang="en-GB" altLang="en-US" sz="3600" dirty="0">
                <a:solidFill>
                  <a:schemeClr val="tx2"/>
                </a:solidFill>
                <a:latin typeface="Calibri" panose="020F0502020204030204" pitchFamily="34" charset="0"/>
              </a:rPr>
              <a:t> </a:t>
            </a:r>
            <a:r>
              <a:rPr lang="en-GB" altLang="en-US" sz="3600" i="1" dirty="0">
                <a:solidFill>
                  <a:schemeClr val="tx2"/>
                </a:solidFill>
                <a:latin typeface="Calibri" panose="020F0502020204030204" pitchFamily="34" charset="0"/>
              </a:rPr>
              <a:t>because</a:t>
            </a:r>
            <a:r>
              <a:rPr lang="en-GB" altLang="en-US" sz="3600" dirty="0">
                <a:solidFill>
                  <a:schemeClr val="tx2"/>
                </a:solidFill>
                <a:latin typeface="Calibri" panose="020F0502020204030204" pitchFamily="34" charset="0"/>
              </a:rPr>
              <a:t> </a:t>
            </a:r>
            <a:r>
              <a:rPr lang="en-GB" altLang="en-US" sz="3600" i="1" dirty="0">
                <a:solidFill>
                  <a:schemeClr val="tx2"/>
                </a:solidFill>
                <a:latin typeface="Calibri" panose="020F0502020204030204" pitchFamily="34" charset="0"/>
              </a:rPr>
              <a:t>the</a:t>
            </a:r>
            <a:r>
              <a:rPr lang="en-GB" altLang="en-US" sz="3600" dirty="0">
                <a:solidFill>
                  <a:schemeClr val="tx2"/>
                </a:solidFill>
                <a:latin typeface="Calibri" panose="020F0502020204030204" pitchFamily="34" charset="0"/>
              </a:rPr>
              <a:t> </a:t>
            </a:r>
            <a:r>
              <a:rPr lang="en-GB" altLang="en-US" sz="3600" i="1" dirty="0">
                <a:solidFill>
                  <a:schemeClr val="tx2"/>
                </a:solidFill>
                <a:latin typeface="Calibri" panose="020F0502020204030204" pitchFamily="34" charset="0"/>
              </a:rPr>
              <a:t>shape</a:t>
            </a:r>
            <a:r>
              <a:rPr lang="en-GB" altLang="en-US" sz="3600" dirty="0">
                <a:solidFill>
                  <a:schemeClr val="tx2"/>
                </a:solidFill>
                <a:latin typeface="Calibri" panose="020F0502020204030204" pitchFamily="34" charset="0"/>
              </a:rPr>
              <a:t> </a:t>
            </a:r>
            <a:r>
              <a:rPr lang="en-GB" altLang="en-US" sz="3600" i="1" dirty="0">
                <a:solidFill>
                  <a:schemeClr val="tx2"/>
                </a:solidFill>
                <a:latin typeface="Calibri" panose="020F0502020204030204" pitchFamily="34" charset="0"/>
              </a:rPr>
              <a:t>has</a:t>
            </a:r>
            <a:r>
              <a:rPr lang="en-GB" altLang="en-US" sz="3600" dirty="0">
                <a:solidFill>
                  <a:schemeClr val="tx2"/>
                </a:solidFill>
                <a:latin typeface="Calibri" panose="020F0502020204030204" pitchFamily="34" charset="0"/>
              </a:rPr>
              <a:t> </a:t>
            </a:r>
            <a:r>
              <a:rPr lang="en-GB" altLang="en-US" sz="3600" i="1" dirty="0">
                <a:solidFill>
                  <a:schemeClr val="tx2"/>
                </a:solidFill>
                <a:latin typeface="Calibri" panose="020F0502020204030204" pitchFamily="34" charset="0"/>
              </a:rPr>
              <a:t>been</a:t>
            </a:r>
            <a:r>
              <a:rPr lang="en-GB" altLang="en-US" sz="3600" dirty="0">
                <a:solidFill>
                  <a:schemeClr val="tx2"/>
                </a:solidFill>
                <a:latin typeface="Calibri" panose="020F0502020204030204" pitchFamily="34" charset="0"/>
              </a:rPr>
              <a:t> </a:t>
            </a:r>
            <a:r>
              <a:rPr lang="en-GB" altLang="en-US" sz="3600" i="1" dirty="0">
                <a:solidFill>
                  <a:schemeClr val="tx2"/>
                </a:solidFill>
                <a:latin typeface="Calibri" panose="020F0502020204030204" pitchFamily="34" charset="0"/>
              </a:rPr>
              <a:t>rotated</a:t>
            </a:r>
            <a:r>
              <a:rPr lang="en-GB" altLang="en-US" sz="3600" dirty="0">
                <a:solidFill>
                  <a:schemeClr val="tx2"/>
                </a:solidFill>
                <a:latin typeface="Calibri" panose="020F0502020204030204" pitchFamily="34" charset="0"/>
              </a:rPr>
              <a:t>.</a:t>
            </a:r>
          </a:p>
        </p:txBody>
      </p:sp>
      <p:sp>
        <p:nvSpPr>
          <p:cNvPr id="7" name="Right Triangle 6"/>
          <p:cNvSpPr/>
          <p:nvPr/>
        </p:nvSpPr>
        <p:spPr>
          <a:xfrm flipV="1">
            <a:off x="7034214" y="3259139"/>
            <a:ext cx="1119187" cy="1493837"/>
          </a:xfrm>
          <a:prstGeom prst="rtTriangle">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endParaRPr lang="en-GB" dirty="0">
              <a:solidFill>
                <a:schemeClr val="tx1"/>
              </a:solidFill>
            </a:endParaRPr>
          </a:p>
        </p:txBody>
      </p:sp>
      <p:sp>
        <p:nvSpPr>
          <p:cNvPr id="14344" name="TextBox 7"/>
          <p:cNvSpPr txBox="1">
            <a:spLocks noChangeArrowheads="1"/>
          </p:cNvSpPr>
          <p:nvPr/>
        </p:nvSpPr>
        <p:spPr bwMode="auto">
          <a:xfrm>
            <a:off x="7245350" y="3459163"/>
            <a:ext cx="3492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cs typeface="Twinkl" panose="020B0604020202020204"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cs typeface="Twinkl" panose="020B0604020202020204"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9pPr>
          </a:lstStyle>
          <a:p>
            <a:pPr eaLnBrk="1" hangingPunct="1">
              <a:lnSpc>
                <a:spcPct val="100000"/>
              </a:lnSpc>
              <a:spcBef>
                <a:spcPct val="0"/>
              </a:spcBef>
              <a:buFontTx/>
              <a:buNone/>
            </a:pPr>
            <a:r>
              <a:rPr lang="en-GB" altLang="en-US">
                <a:solidFill>
                  <a:schemeClr val="tx1"/>
                </a:solidFill>
                <a:latin typeface="Calibri" panose="020F0502020204030204" pitchFamily="34" charset="0"/>
              </a:rPr>
              <a:t>A</a:t>
            </a:r>
          </a:p>
          <a:p>
            <a:pPr eaLnBrk="1" hangingPunct="1">
              <a:lnSpc>
                <a:spcPct val="100000"/>
              </a:lnSpc>
              <a:spcBef>
                <a:spcPct val="0"/>
              </a:spcBef>
              <a:buFontTx/>
              <a:buNone/>
            </a:pPr>
            <a:endParaRPr lang="en-GB" altLang="en-US">
              <a:solidFill>
                <a:schemeClr val="tx1"/>
              </a:solidFill>
              <a:latin typeface="Calibri" panose="020F0502020204030204" pitchFamily="34" charset="0"/>
            </a:endParaRPr>
          </a:p>
        </p:txBody>
      </p:sp>
      <p:sp>
        <p:nvSpPr>
          <p:cNvPr id="12" name="Right Triangle 11"/>
          <p:cNvSpPr/>
          <p:nvPr/>
        </p:nvSpPr>
        <p:spPr>
          <a:xfrm rot="16200000" flipV="1">
            <a:off x="7966076" y="1579563"/>
            <a:ext cx="1119187" cy="1493838"/>
          </a:xfrm>
          <a:prstGeom prst="rtTriangle">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endParaRPr lang="en-GB" dirty="0">
              <a:solidFill>
                <a:schemeClr val="tx1"/>
              </a:solidFill>
            </a:endParaRPr>
          </a:p>
        </p:txBody>
      </p:sp>
      <p:sp>
        <p:nvSpPr>
          <p:cNvPr id="14346" name="TextBox 12"/>
          <p:cNvSpPr txBox="1">
            <a:spLocks noChangeArrowheads="1"/>
          </p:cNvSpPr>
          <p:nvPr/>
        </p:nvSpPr>
        <p:spPr bwMode="auto">
          <a:xfrm rot="16200000">
            <a:off x="8154988" y="2176463"/>
            <a:ext cx="3476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cs typeface="Twinkl" panose="020B0604020202020204"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cs typeface="Twinkl" panose="020B0604020202020204"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9pPr>
          </a:lstStyle>
          <a:p>
            <a:pPr eaLnBrk="1" hangingPunct="1">
              <a:lnSpc>
                <a:spcPct val="100000"/>
              </a:lnSpc>
              <a:spcBef>
                <a:spcPct val="0"/>
              </a:spcBef>
              <a:buFontTx/>
              <a:buNone/>
            </a:pPr>
            <a:r>
              <a:rPr lang="en-GB" altLang="en-US">
                <a:solidFill>
                  <a:schemeClr val="tx1"/>
                </a:solidFill>
                <a:latin typeface="Calibri" panose="020F0502020204030204" pitchFamily="34" charset="0"/>
              </a:rPr>
              <a:t>B</a:t>
            </a:r>
          </a:p>
          <a:p>
            <a:pPr eaLnBrk="1" hangingPunct="1">
              <a:lnSpc>
                <a:spcPct val="100000"/>
              </a:lnSpc>
              <a:spcBef>
                <a:spcPct val="0"/>
              </a:spcBef>
              <a:buFontTx/>
              <a:buNone/>
            </a:pPr>
            <a:endParaRPr lang="en-GB" altLang="en-US">
              <a:solidFill>
                <a:schemeClr val="tx1"/>
              </a:solidFill>
              <a:latin typeface="Calibri" panose="020F0502020204030204" pitchFamily="34" charset="0"/>
            </a:endParaRPr>
          </a:p>
        </p:txBody>
      </p:sp>
      <p:sp>
        <p:nvSpPr>
          <p:cNvPr id="11" name="Rectangle 10"/>
          <p:cNvSpPr/>
          <p:nvPr/>
        </p:nvSpPr>
        <p:spPr>
          <a:xfrm>
            <a:off x="5508625" y="5394325"/>
            <a:ext cx="158750" cy="192088"/>
          </a:xfrm>
          <a:prstGeom prst="rect">
            <a:avLst/>
          </a:prstGeom>
          <a:solidFill>
            <a:srgbClr val="E6F6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b="1" dirty="0">
                <a:solidFill>
                  <a:schemeClr val="tx1"/>
                </a:solidFill>
              </a:rPr>
              <a:t>x</a:t>
            </a:r>
          </a:p>
        </p:txBody>
      </p:sp>
      <p:sp>
        <p:nvSpPr>
          <p:cNvPr id="13" name="Rectangle 12"/>
          <p:cNvSpPr/>
          <p:nvPr/>
        </p:nvSpPr>
        <p:spPr>
          <a:xfrm>
            <a:off x="5829300" y="5722939"/>
            <a:ext cx="158750" cy="192087"/>
          </a:xfrm>
          <a:prstGeom prst="rect">
            <a:avLst/>
          </a:prstGeom>
          <a:solidFill>
            <a:srgbClr val="E6F6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b="1" dirty="0">
                <a:solidFill>
                  <a:schemeClr val="tx1"/>
                </a:solidFill>
              </a:rPr>
              <a:t>y</a:t>
            </a:r>
          </a:p>
        </p:txBody>
      </p:sp>
      <p:pic>
        <p:nvPicPr>
          <p:cNvPr id="14" name="Picture 13"/>
          <p:cNvPicPr>
            <a:picLocks noChangeAspect="1"/>
          </p:cNvPicPr>
          <p:nvPr/>
        </p:nvPicPr>
        <p:blipFill>
          <a:blip r:embed="rId4"/>
          <a:stretch>
            <a:fillRect/>
          </a:stretch>
        </p:blipFill>
        <p:spPr>
          <a:xfrm>
            <a:off x="10810240" y="196728"/>
            <a:ext cx="1183702" cy="1171110"/>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2087" y="5711759"/>
            <a:ext cx="1254732" cy="931732"/>
          </a:xfrm>
          <a:prstGeom prst="rect">
            <a:avLst/>
          </a:prstGeom>
        </p:spPr>
      </p:pic>
    </p:spTree>
    <p:extLst>
      <p:ext uri="{BB962C8B-B14F-4D97-AF65-F5344CB8AC3E}">
        <p14:creationId xmlns:p14="http://schemas.microsoft.com/office/powerpoint/2010/main" val="42297761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9"/>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20"/>
          <p:cNvSpPr>
            <a:spLocks noGrp="1"/>
          </p:cNvSpPr>
          <p:nvPr>
            <p:ph type="title"/>
          </p:nvPr>
        </p:nvSpPr>
        <p:spPr>
          <a:xfrm>
            <a:off x="1981201" y="479426"/>
            <a:ext cx="8220075" cy="993775"/>
          </a:xfrm>
        </p:spPr>
        <p:txBody>
          <a:bodyPr/>
          <a:lstStyle/>
          <a:p>
            <a:pPr algn="ctr" eaLnBrk="1" hangingPunct="1"/>
            <a:r>
              <a:rPr lang="en-GB" altLang="en-US" sz="3600" i="1" dirty="0" smtClean="0">
                <a:solidFill>
                  <a:srgbClr val="C00000"/>
                </a:solidFill>
                <a:latin typeface="Calibri" panose="020F0502020204030204" pitchFamily="34" charset="0"/>
              </a:rPr>
              <a:t>So, how do we translate?</a:t>
            </a:r>
            <a:endParaRPr lang="en-GB" altLang="en-US" sz="3600" dirty="0">
              <a:solidFill>
                <a:srgbClr val="C00000"/>
              </a:solidFill>
              <a:latin typeface="Calibri" panose="020F0502020204030204" pitchFamily="34" charset="0"/>
            </a:endParaRPr>
          </a:p>
        </p:txBody>
      </p:sp>
      <p:sp>
        <p:nvSpPr>
          <p:cNvPr id="10243" name="Rectangle 4"/>
          <p:cNvSpPr>
            <a:spLocks noChangeArrowheads="1"/>
          </p:cNvSpPr>
          <p:nvPr/>
        </p:nvSpPr>
        <p:spPr bwMode="auto">
          <a:xfrm>
            <a:off x="594071" y="1423460"/>
            <a:ext cx="3632647" cy="3223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cs typeface="Twinkl" panose="020B0604020202020204"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cs typeface="Twinkl" panose="020B0604020202020204"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9pPr>
          </a:lstStyle>
          <a:p>
            <a:pPr eaLnBrk="1" hangingPunct="1">
              <a:lnSpc>
                <a:spcPct val="100000"/>
              </a:lnSpc>
              <a:spcBef>
                <a:spcPct val="0"/>
              </a:spcBef>
              <a:buFontTx/>
              <a:buNone/>
            </a:pPr>
            <a:r>
              <a:rPr lang="en-GB" altLang="en-US" sz="2000" dirty="0" smtClean="0">
                <a:solidFill>
                  <a:schemeClr val="tx2"/>
                </a:solidFill>
                <a:latin typeface="Calibri" panose="020F0502020204030204" pitchFamily="34" charset="0"/>
              </a:rPr>
              <a:t>To translate a shape, we must pick one of the shape’s vertices (corners).</a:t>
            </a:r>
          </a:p>
          <a:p>
            <a:pPr eaLnBrk="1" hangingPunct="1">
              <a:lnSpc>
                <a:spcPct val="100000"/>
              </a:lnSpc>
              <a:spcBef>
                <a:spcPct val="0"/>
              </a:spcBef>
              <a:buFontTx/>
              <a:buNone/>
            </a:pPr>
            <a:endParaRPr lang="en-GB" altLang="en-US" sz="2000" dirty="0">
              <a:solidFill>
                <a:schemeClr val="tx2"/>
              </a:solidFill>
              <a:latin typeface="Calibri" panose="020F0502020204030204" pitchFamily="34" charset="0"/>
            </a:endParaRPr>
          </a:p>
          <a:p>
            <a:pPr eaLnBrk="1" hangingPunct="1">
              <a:lnSpc>
                <a:spcPct val="100000"/>
              </a:lnSpc>
              <a:spcBef>
                <a:spcPct val="0"/>
              </a:spcBef>
              <a:buFontTx/>
              <a:buNone/>
            </a:pPr>
            <a:r>
              <a:rPr lang="en-GB" altLang="en-US" sz="2000" dirty="0" smtClean="0">
                <a:solidFill>
                  <a:schemeClr val="tx2"/>
                </a:solidFill>
                <a:latin typeface="Calibri" panose="020F0502020204030204" pitchFamily="34" charset="0"/>
              </a:rPr>
              <a:t>We have chosen the top left hand corner on this rectangle.</a:t>
            </a:r>
          </a:p>
          <a:p>
            <a:pPr eaLnBrk="1" hangingPunct="1">
              <a:lnSpc>
                <a:spcPct val="100000"/>
              </a:lnSpc>
              <a:spcBef>
                <a:spcPct val="0"/>
              </a:spcBef>
              <a:buFontTx/>
              <a:buNone/>
            </a:pPr>
            <a:endParaRPr lang="en-GB" altLang="en-US" sz="2000" dirty="0">
              <a:solidFill>
                <a:schemeClr val="tx2"/>
              </a:solidFill>
              <a:latin typeface="Calibri" panose="020F0502020204030204" pitchFamily="34" charset="0"/>
            </a:endParaRPr>
          </a:p>
          <a:p>
            <a:pPr eaLnBrk="1" hangingPunct="1">
              <a:lnSpc>
                <a:spcPct val="100000"/>
              </a:lnSpc>
              <a:spcBef>
                <a:spcPct val="0"/>
              </a:spcBef>
              <a:buFontTx/>
              <a:buNone/>
            </a:pPr>
            <a:r>
              <a:rPr lang="en-GB" altLang="en-US" sz="2000" dirty="0" smtClean="0">
                <a:solidFill>
                  <a:schemeClr val="tx2"/>
                </a:solidFill>
                <a:latin typeface="Calibri" panose="020F0502020204030204" pitchFamily="34" charset="0"/>
              </a:rPr>
              <a:t>I want to move this rectangle 5 squares to the right and 2 squares up.</a:t>
            </a:r>
          </a:p>
        </p:txBody>
      </p:sp>
      <p:pic>
        <p:nvPicPr>
          <p:cNvPr id="10244"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99050" y="0"/>
            <a:ext cx="5219700" cy="738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6281738" y="3632200"/>
            <a:ext cx="1123950" cy="1492250"/>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GB" dirty="0">
                <a:solidFill>
                  <a:schemeClr val="tx1"/>
                </a:solidFill>
              </a:rPr>
              <a:t>A</a:t>
            </a:r>
          </a:p>
        </p:txBody>
      </p:sp>
      <p:sp>
        <p:nvSpPr>
          <p:cNvPr id="8" name="Rectangle 7"/>
          <p:cNvSpPr/>
          <p:nvPr/>
        </p:nvSpPr>
        <p:spPr>
          <a:xfrm>
            <a:off x="8155758" y="2882900"/>
            <a:ext cx="1123950" cy="1495425"/>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GB" dirty="0">
                <a:solidFill>
                  <a:schemeClr val="tx1"/>
                </a:solidFill>
              </a:rPr>
              <a:t>B</a:t>
            </a:r>
          </a:p>
        </p:txBody>
      </p:sp>
      <p:sp>
        <p:nvSpPr>
          <p:cNvPr id="2" name="Rectangle 1"/>
          <p:cNvSpPr/>
          <p:nvPr/>
        </p:nvSpPr>
        <p:spPr>
          <a:xfrm>
            <a:off x="5508625" y="5394325"/>
            <a:ext cx="158750" cy="192088"/>
          </a:xfrm>
          <a:prstGeom prst="rect">
            <a:avLst/>
          </a:prstGeom>
          <a:solidFill>
            <a:srgbClr val="E6F6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b="1" dirty="0">
                <a:solidFill>
                  <a:srgbClr val="C00000"/>
                </a:solidFill>
              </a:rPr>
              <a:t>x</a:t>
            </a:r>
          </a:p>
        </p:txBody>
      </p:sp>
      <p:sp>
        <p:nvSpPr>
          <p:cNvPr id="9" name="Rectangle 8"/>
          <p:cNvSpPr/>
          <p:nvPr/>
        </p:nvSpPr>
        <p:spPr>
          <a:xfrm>
            <a:off x="5829300" y="5722939"/>
            <a:ext cx="158750" cy="192087"/>
          </a:xfrm>
          <a:prstGeom prst="rect">
            <a:avLst/>
          </a:prstGeom>
          <a:solidFill>
            <a:srgbClr val="E6F6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b="1" dirty="0">
                <a:solidFill>
                  <a:srgbClr val="C00000"/>
                </a:solidFill>
              </a:rPr>
              <a:t>y</a:t>
            </a:r>
          </a:p>
        </p:txBody>
      </p:sp>
      <p:pic>
        <p:nvPicPr>
          <p:cNvPr id="3" name="Picture 2"/>
          <p:cNvPicPr>
            <a:picLocks noChangeAspect="1"/>
          </p:cNvPicPr>
          <p:nvPr/>
        </p:nvPicPr>
        <p:blipFill>
          <a:blip r:embed="rId3"/>
          <a:stretch>
            <a:fillRect/>
          </a:stretch>
        </p:blipFill>
        <p:spPr>
          <a:xfrm>
            <a:off x="10810240" y="196728"/>
            <a:ext cx="1183702" cy="1171110"/>
          </a:xfrm>
          <a:prstGeom prst="rect">
            <a:avLst/>
          </a:prstGeom>
        </p:spPr>
      </p:pic>
      <p:cxnSp>
        <p:nvCxnSpPr>
          <p:cNvPr id="6" name="Straight Arrow Connector 5"/>
          <p:cNvCxnSpPr>
            <a:stCxn id="8" idx="1"/>
          </p:cNvCxnSpPr>
          <p:nvPr/>
        </p:nvCxnSpPr>
        <p:spPr>
          <a:xfrm flipV="1">
            <a:off x="8155758" y="3027693"/>
            <a:ext cx="0" cy="60292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415" y="5560417"/>
            <a:ext cx="1442518" cy="1071177"/>
          </a:xfrm>
          <a:prstGeom prst="rect">
            <a:avLst/>
          </a:prstGeom>
        </p:spPr>
      </p:pic>
      <p:cxnSp>
        <p:nvCxnSpPr>
          <p:cNvPr id="15" name="Straight Arrow Connector 14"/>
          <p:cNvCxnSpPr/>
          <p:nvPr/>
        </p:nvCxnSpPr>
        <p:spPr>
          <a:xfrm>
            <a:off x="6365966" y="3630612"/>
            <a:ext cx="1747045"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Oval 4"/>
          <p:cNvSpPr/>
          <p:nvPr/>
        </p:nvSpPr>
        <p:spPr>
          <a:xfrm>
            <a:off x="6164264" y="3544389"/>
            <a:ext cx="201702" cy="2209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8028783" y="2798206"/>
            <a:ext cx="201702" cy="2209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ed Rectangular Callout 13"/>
          <p:cNvSpPr/>
          <p:nvPr/>
        </p:nvSpPr>
        <p:spPr>
          <a:xfrm>
            <a:off x="2410394" y="4675868"/>
            <a:ext cx="2464526" cy="1436914"/>
          </a:xfrm>
          <a:prstGeom prst="wedgeRoundRectCallout">
            <a:avLst>
              <a:gd name="adj1" fmla="val -38147"/>
              <a:gd name="adj2" fmla="val -79924"/>
              <a:gd name="adj3" fmla="val 16667"/>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We always move along the x-axis first, then then the y-axis.</a:t>
            </a:r>
            <a:endParaRPr lang="en-GB" dirty="0"/>
          </a:p>
        </p:txBody>
      </p:sp>
      <p:sp>
        <p:nvSpPr>
          <p:cNvPr id="20" name="Rounded Rectangular Callout 19"/>
          <p:cNvSpPr/>
          <p:nvPr/>
        </p:nvSpPr>
        <p:spPr>
          <a:xfrm>
            <a:off x="5189222" y="2621280"/>
            <a:ext cx="1967229" cy="703586"/>
          </a:xfrm>
          <a:prstGeom prst="wedgeRoundRectCallout">
            <a:avLst>
              <a:gd name="adj1" fmla="val 37832"/>
              <a:gd name="adj2" fmla="val 84677"/>
              <a:gd name="adj3" fmla="val 16667"/>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5 squares to the right</a:t>
            </a:r>
            <a:endParaRPr lang="en-GB" dirty="0"/>
          </a:p>
        </p:txBody>
      </p:sp>
      <p:sp>
        <p:nvSpPr>
          <p:cNvPr id="21" name="Rounded Rectangular Callout 20"/>
          <p:cNvSpPr/>
          <p:nvPr/>
        </p:nvSpPr>
        <p:spPr>
          <a:xfrm>
            <a:off x="8787687" y="2055060"/>
            <a:ext cx="1967229" cy="703586"/>
          </a:xfrm>
          <a:prstGeom prst="wedgeRoundRectCallout">
            <a:avLst>
              <a:gd name="adj1" fmla="val -77708"/>
              <a:gd name="adj2" fmla="val 114383"/>
              <a:gd name="adj3" fmla="val 16667"/>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2 squares up</a:t>
            </a:r>
            <a:endParaRPr lang="en-GB" dirty="0"/>
          </a:p>
        </p:txBody>
      </p:sp>
      <p:sp>
        <p:nvSpPr>
          <p:cNvPr id="22" name="Rounded Rectangular Callout 21"/>
          <p:cNvSpPr/>
          <p:nvPr/>
        </p:nvSpPr>
        <p:spPr>
          <a:xfrm>
            <a:off x="8452130" y="624519"/>
            <a:ext cx="2503253" cy="972935"/>
          </a:xfrm>
          <a:prstGeom prst="wedgeRoundRectCallout">
            <a:avLst>
              <a:gd name="adj1" fmla="val -62309"/>
              <a:gd name="adj2" fmla="val 160285"/>
              <a:gd name="adj3" fmla="val 16667"/>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This point represents the top left hand corner of the rectangle</a:t>
            </a:r>
            <a:endParaRPr lang="en-GB" dirty="0"/>
          </a:p>
        </p:txBody>
      </p:sp>
    </p:spTree>
    <p:extLst>
      <p:ext uri="{BB962C8B-B14F-4D97-AF65-F5344CB8AC3E}">
        <p14:creationId xmlns:p14="http://schemas.microsoft.com/office/powerpoint/2010/main" val="372699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Effect transition="in" filter="fade">
                                      <p:cBhvr>
                                        <p:cTn id="7" dur="1000"/>
                                        <p:tgtEl>
                                          <p:spTgt spid="10243">
                                            <p:txEl>
                                              <p:pRg st="0" end="0"/>
                                            </p:txEl>
                                          </p:spTgt>
                                        </p:tgtEl>
                                      </p:cBhvr>
                                    </p:animEffect>
                                    <p:anim calcmode="lin" valueType="num">
                                      <p:cBhvr>
                                        <p:cTn id="8" dur="1000" fill="hold"/>
                                        <p:tgtEl>
                                          <p:spTgt spid="1024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24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243">
                                            <p:txEl>
                                              <p:pRg st="2" end="2"/>
                                            </p:txEl>
                                          </p:spTgt>
                                        </p:tgtEl>
                                        <p:attrNameLst>
                                          <p:attrName>style.visibility</p:attrName>
                                        </p:attrNameLst>
                                      </p:cBhvr>
                                      <p:to>
                                        <p:strVal val="visible"/>
                                      </p:to>
                                    </p:set>
                                    <p:animEffect transition="in" filter="fade">
                                      <p:cBhvr>
                                        <p:cTn id="14" dur="1000"/>
                                        <p:tgtEl>
                                          <p:spTgt spid="10243">
                                            <p:txEl>
                                              <p:pRg st="2" end="2"/>
                                            </p:txEl>
                                          </p:spTgt>
                                        </p:tgtEl>
                                      </p:cBhvr>
                                    </p:animEffect>
                                    <p:anim calcmode="lin" valueType="num">
                                      <p:cBhvr>
                                        <p:cTn id="15" dur="1000" fill="hold"/>
                                        <p:tgtEl>
                                          <p:spTgt spid="1024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024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243">
                                            <p:txEl>
                                              <p:pRg st="4" end="4"/>
                                            </p:txEl>
                                          </p:spTgt>
                                        </p:tgtEl>
                                        <p:attrNameLst>
                                          <p:attrName>style.visibility</p:attrName>
                                        </p:attrNameLst>
                                      </p:cBhvr>
                                      <p:to>
                                        <p:strVal val="visible"/>
                                      </p:to>
                                    </p:set>
                                    <p:animEffect transition="in" filter="fade">
                                      <p:cBhvr>
                                        <p:cTn id="21" dur="1000"/>
                                        <p:tgtEl>
                                          <p:spTgt spid="10243">
                                            <p:txEl>
                                              <p:pRg st="4" end="4"/>
                                            </p:txEl>
                                          </p:spTgt>
                                        </p:tgtEl>
                                      </p:cBhvr>
                                    </p:animEffect>
                                    <p:anim calcmode="lin" valueType="num">
                                      <p:cBhvr>
                                        <p:cTn id="22" dur="1000" fill="hold"/>
                                        <p:tgtEl>
                                          <p:spTgt spid="1024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1024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additive="base">
                                        <p:cTn id="40" dur="500" fill="hold"/>
                                        <p:tgtEl>
                                          <p:spTgt spid="20"/>
                                        </p:tgtEl>
                                        <p:attrNameLst>
                                          <p:attrName>ppt_x</p:attrName>
                                        </p:attrNameLst>
                                      </p:cBhvr>
                                      <p:tavLst>
                                        <p:tav tm="0">
                                          <p:val>
                                            <p:strVal val="#ppt_x"/>
                                          </p:val>
                                        </p:tav>
                                        <p:tav tm="100000">
                                          <p:val>
                                            <p:strVal val="#ppt_x"/>
                                          </p:val>
                                        </p:tav>
                                      </p:tavLst>
                                    </p:anim>
                                    <p:anim calcmode="lin" valueType="num">
                                      <p:cBhvr additive="base">
                                        <p:cTn id="4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wipe(down)">
                                      <p:cBhvr>
                                        <p:cTn id="46" dur="500"/>
                                        <p:tgtEl>
                                          <p:spTgt spid="6"/>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fade">
                                      <p:cBhvr>
                                        <p:cTn id="51" dur="1000"/>
                                        <p:tgtEl>
                                          <p:spTgt spid="21"/>
                                        </p:tgtEl>
                                      </p:cBhvr>
                                    </p:animEffect>
                                    <p:anim calcmode="lin" valueType="num">
                                      <p:cBhvr>
                                        <p:cTn id="52" dur="1000" fill="hold"/>
                                        <p:tgtEl>
                                          <p:spTgt spid="21"/>
                                        </p:tgtEl>
                                        <p:attrNameLst>
                                          <p:attrName>ppt_x</p:attrName>
                                        </p:attrNameLst>
                                      </p:cBhvr>
                                      <p:tavLst>
                                        <p:tav tm="0">
                                          <p:val>
                                            <p:strVal val="#ppt_x"/>
                                          </p:val>
                                        </p:tav>
                                        <p:tav tm="100000">
                                          <p:val>
                                            <p:strVal val="#ppt_x"/>
                                          </p:val>
                                        </p:tav>
                                      </p:tavLst>
                                    </p:anim>
                                    <p:anim calcmode="lin" valueType="num">
                                      <p:cBhvr>
                                        <p:cTn id="53" dur="1000" fill="hold"/>
                                        <p:tgtEl>
                                          <p:spTgt spid="21"/>
                                        </p:tgtEl>
                                        <p:attrNameLst>
                                          <p:attrName>ppt_y</p:attrName>
                                        </p:attrNameLst>
                                      </p:cBhvr>
                                      <p:tavLst>
                                        <p:tav tm="0">
                                          <p:val>
                                            <p:strVal val="#ppt_y+.1"/>
                                          </p:val>
                                        </p:tav>
                                        <p:tav tm="100000">
                                          <p:val>
                                            <p:strVal val="#ppt_y"/>
                                          </p:val>
                                        </p:tav>
                                      </p:tavLst>
                                    </p:anim>
                                  </p:childTnLst>
                                </p:cTn>
                              </p:par>
                              <p:par>
                                <p:cTn id="54" presetID="22" presetClass="entr" presetSubtype="4" fill="hold" grpId="0" nodeType="with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wipe(down)">
                                      <p:cBhvr>
                                        <p:cTn id="56" dur="500"/>
                                        <p:tgtEl>
                                          <p:spTgt spid="16"/>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fade">
                                      <p:cBhvr>
                                        <p:cTn id="61" dur="500"/>
                                        <p:tgtEl>
                                          <p:spTgt spid="8"/>
                                        </p:tgtEl>
                                      </p:cBhvr>
                                    </p:animEffect>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22"/>
                                        </p:tgtEl>
                                        <p:attrNameLst>
                                          <p:attrName>style.visibility</p:attrName>
                                        </p:attrNameLst>
                                      </p:cBhvr>
                                      <p:to>
                                        <p:strVal val="visible"/>
                                      </p:to>
                                    </p:set>
                                    <p:animEffect transition="in" filter="fade">
                                      <p:cBhvr>
                                        <p:cTn id="66" dur="1000"/>
                                        <p:tgtEl>
                                          <p:spTgt spid="22"/>
                                        </p:tgtEl>
                                      </p:cBhvr>
                                    </p:animEffect>
                                    <p:anim calcmode="lin" valueType="num">
                                      <p:cBhvr>
                                        <p:cTn id="67" dur="1000" fill="hold"/>
                                        <p:tgtEl>
                                          <p:spTgt spid="22"/>
                                        </p:tgtEl>
                                        <p:attrNameLst>
                                          <p:attrName>ppt_x</p:attrName>
                                        </p:attrNameLst>
                                      </p:cBhvr>
                                      <p:tavLst>
                                        <p:tav tm="0">
                                          <p:val>
                                            <p:strVal val="#ppt_x"/>
                                          </p:val>
                                        </p:tav>
                                        <p:tav tm="100000">
                                          <p:val>
                                            <p:strVal val="#ppt_x"/>
                                          </p:val>
                                        </p:tav>
                                      </p:tavLst>
                                    </p:anim>
                                    <p:anim calcmode="lin" valueType="num">
                                      <p:cBhvr>
                                        <p:cTn id="6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animBg="1"/>
      <p:bldP spid="14" grpId="0" animBg="1"/>
      <p:bldP spid="20" grpId="0" animBg="1"/>
      <p:bldP spid="21" grpId="0" animBg="1"/>
      <p:bldP spid="22"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20"/>
          <p:cNvSpPr>
            <a:spLocks noGrp="1"/>
          </p:cNvSpPr>
          <p:nvPr>
            <p:ph type="title"/>
          </p:nvPr>
        </p:nvSpPr>
        <p:spPr>
          <a:xfrm>
            <a:off x="1981201" y="479426"/>
            <a:ext cx="8220075" cy="993775"/>
          </a:xfrm>
        </p:spPr>
        <p:txBody>
          <a:bodyPr/>
          <a:lstStyle/>
          <a:p>
            <a:pPr algn="ctr" eaLnBrk="1" hangingPunct="1"/>
            <a:r>
              <a:rPr lang="en-GB" altLang="en-US" sz="3600" i="1" dirty="0" smtClean="0">
                <a:solidFill>
                  <a:srgbClr val="C00000"/>
                </a:solidFill>
                <a:latin typeface="Calibri" panose="020F0502020204030204" pitchFamily="34" charset="0"/>
              </a:rPr>
              <a:t>So, how do we translate?</a:t>
            </a:r>
            <a:endParaRPr lang="en-GB" altLang="en-US" sz="3600" dirty="0">
              <a:solidFill>
                <a:srgbClr val="C00000"/>
              </a:solidFill>
              <a:latin typeface="Calibri" panose="020F0502020204030204" pitchFamily="34" charset="0"/>
            </a:endParaRPr>
          </a:p>
        </p:txBody>
      </p:sp>
      <p:sp>
        <p:nvSpPr>
          <p:cNvPr id="10243" name="Rectangle 4"/>
          <p:cNvSpPr>
            <a:spLocks noChangeArrowheads="1"/>
          </p:cNvSpPr>
          <p:nvPr/>
        </p:nvSpPr>
        <p:spPr bwMode="auto">
          <a:xfrm>
            <a:off x="594071" y="1423460"/>
            <a:ext cx="3632647" cy="3223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cs typeface="Twinkl" panose="020B0604020202020204"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cs typeface="Twinkl" panose="020B0604020202020204"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9pPr>
          </a:lstStyle>
          <a:p>
            <a:pPr eaLnBrk="1" hangingPunct="1">
              <a:lnSpc>
                <a:spcPct val="100000"/>
              </a:lnSpc>
              <a:spcBef>
                <a:spcPct val="0"/>
              </a:spcBef>
              <a:buFontTx/>
              <a:buNone/>
            </a:pPr>
            <a:r>
              <a:rPr lang="en-GB" altLang="en-US" sz="2000" dirty="0" smtClean="0">
                <a:solidFill>
                  <a:schemeClr val="tx2"/>
                </a:solidFill>
                <a:latin typeface="Calibri" panose="020F0502020204030204" pitchFamily="34" charset="0"/>
              </a:rPr>
              <a:t>To translate a shape, we must pick one of the shape’s vertices (corners).</a:t>
            </a:r>
          </a:p>
          <a:p>
            <a:pPr eaLnBrk="1" hangingPunct="1">
              <a:lnSpc>
                <a:spcPct val="100000"/>
              </a:lnSpc>
              <a:spcBef>
                <a:spcPct val="0"/>
              </a:spcBef>
              <a:buFontTx/>
              <a:buNone/>
            </a:pPr>
            <a:endParaRPr lang="en-GB" altLang="en-US" sz="2000" dirty="0">
              <a:solidFill>
                <a:schemeClr val="tx2"/>
              </a:solidFill>
              <a:latin typeface="Calibri" panose="020F0502020204030204" pitchFamily="34" charset="0"/>
            </a:endParaRPr>
          </a:p>
          <a:p>
            <a:pPr eaLnBrk="1" hangingPunct="1">
              <a:lnSpc>
                <a:spcPct val="100000"/>
              </a:lnSpc>
              <a:spcBef>
                <a:spcPct val="0"/>
              </a:spcBef>
              <a:buFontTx/>
              <a:buNone/>
            </a:pPr>
            <a:r>
              <a:rPr lang="en-GB" altLang="en-US" sz="2000" dirty="0" smtClean="0">
                <a:solidFill>
                  <a:schemeClr val="tx2"/>
                </a:solidFill>
                <a:latin typeface="Calibri" panose="020F0502020204030204" pitchFamily="34" charset="0"/>
              </a:rPr>
              <a:t>We have chosen the bottom left-hand corner on this triangle.</a:t>
            </a:r>
          </a:p>
          <a:p>
            <a:pPr eaLnBrk="1" hangingPunct="1">
              <a:lnSpc>
                <a:spcPct val="100000"/>
              </a:lnSpc>
              <a:spcBef>
                <a:spcPct val="0"/>
              </a:spcBef>
              <a:buFontTx/>
              <a:buNone/>
            </a:pPr>
            <a:endParaRPr lang="en-GB" altLang="en-US" sz="2000" dirty="0">
              <a:solidFill>
                <a:schemeClr val="tx2"/>
              </a:solidFill>
              <a:latin typeface="Calibri" panose="020F0502020204030204" pitchFamily="34" charset="0"/>
            </a:endParaRPr>
          </a:p>
          <a:p>
            <a:pPr eaLnBrk="1" hangingPunct="1">
              <a:lnSpc>
                <a:spcPct val="100000"/>
              </a:lnSpc>
              <a:spcBef>
                <a:spcPct val="0"/>
              </a:spcBef>
              <a:buFontTx/>
              <a:buNone/>
            </a:pPr>
            <a:r>
              <a:rPr lang="en-GB" altLang="en-US" sz="2000" dirty="0" smtClean="0">
                <a:solidFill>
                  <a:schemeClr val="tx2"/>
                </a:solidFill>
                <a:latin typeface="Calibri" panose="020F0502020204030204" pitchFamily="34" charset="0"/>
              </a:rPr>
              <a:t>I want to move this triangle 5 squares to the left and 4 squares down.</a:t>
            </a:r>
          </a:p>
        </p:txBody>
      </p:sp>
      <p:pic>
        <p:nvPicPr>
          <p:cNvPr id="10244"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99050" y="0"/>
            <a:ext cx="5219700" cy="738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508625" y="5394325"/>
            <a:ext cx="158750" cy="192088"/>
          </a:xfrm>
          <a:prstGeom prst="rect">
            <a:avLst/>
          </a:prstGeom>
          <a:solidFill>
            <a:srgbClr val="E6F6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b="1" dirty="0">
                <a:solidFill>
                  <a:srgbClr val="C00000"/>
                </a:solidFill>
              </a:rPr>
              <a:t>x</a:t>
            </a:r>
          </a:p>
        </p:txBody>
      </p:sp>
      <p:sp>
        <p:nvSpPr>
          <p:cNvPr id="9" name="Rectangle 8"/>
          <p:cNvSpPr/>
          <p:nvPr/>
        </p:nvSpPr>
        <p:spPr>
          <a:xfrm>
            <a:off x="5829300" y="5722939"/>
            <a:ext cx="158750" cy="192087"/>
          </a:xfrm>
          <a:prstGeom prst="rect">
            <a:avLst/>
          </a:prstGeom>
          <a:solidFill>
            <a:srgbClr val="E6F6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b="1" dirty="0">
                <a:solidFill>
                  <a:srgbClr val="C00000"/>
                </a:solidFill>
              </a:rPr>
              <a:t>y</a:t>
            </a:r>
          </a:p>
        </p:txBody>
      </p:sp>
      <p:pic>
        <p:nvPicPr>
          <p:cNvPr id="3" name="Picture 2"/>
          <p:cNvPicPr>
            <a:picLocks noChangeAspect="1"/>
          </p:cNvPicPr>
          <p:nvPr/>
        </p:nvPicPr>
        <p:blipFill>
          <a:blip r:embed="rId3"/>
          <a:stretch>
            <a:fillRect/>
          </a:stretch>
        </p:blipFill>
        <p:spPr>
          <a:xfrm>
            <a:off x="10810240" y="196728"/>
            <a:ext cx="1183702" cy="1171110"/>
          </a:xfrm>
          <a:prstGeom prst="rect">
            <a:avLst/>
          </a:prstGeom>
        </p:spPr>
      </p:pic>
      <p:cxnSp>
        <p:nvCxnSpPr>
          <p:cNvPr id="6" name="Straight Arrow Connector 5"/>
          <p:cNvCxnSpPr/>
          <p:nvPr/>
        </p:nvCxnSpPr>
        <p:spPr>
          <a:xfrm>
            <a:off x="6294482" y="3692525"/>
            <a:ext cx="0" cy="129638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415" y="5560417"/>
            <a:ext cx="1442518" cy="1071177"/>
          </a:xfrm>
          <a:prstGeom prst="rect">
            <a:avLst/>
          </a:prstGeom>
        </p:spPr>
      </p:pic>
      <p:cxnSp>
        <p:nvCxnSpPr>
          <p:cNvPr id="15" name="Straight Arrow Connector 14"/>
          <p:cNvCxnSpPr/>
          <p:nvPr/>
        </p:nvCxnSpPr>
        <p:spPr>
          <a:xfrm flipH="1">
            <a:off x="6294482" y="3630612"/>
            <a:ext cx="1759535"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Oval 4"/>
          <p:cNvSpPr/>
          <p:nvPr/>
        </p:nvSpPr>
        <p:spPr>
          <a:xfrm>
            <a:off x="8054907" y="3471612"/>
            <a:ext cx="201702" cy="2209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6193631" y="4997461"/>
            <a:ext cx="201702" cy="2209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ed Rectangular Callout 13"/>
          <p:cNvSpPr/>
          <p:nvPr/>
        </p:nvSpPr>
        <p:spPr>
          <a:xfrm>
            <a:off x="2410394" y="4675868"/>
            <a:ext cx="2464526" cy="1436914"/>
          </a:xfrm>
          <a:prstGeom prst="wedgeRoundRectCallout">
            <a:avLst>
              <a:gd name="adj1" fmla="val -38147"/>
              <a:gd name="adj2" fmla="val -79924"/>
              <a:gd name="adj3" fmla="val 16667"/>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We always move along the x-axis first, then then the y-axis.</a:t>
            </a:r>
            <a:endParaRPr lang="en-GB" dirty="0"/>
          </a:p>
        </p:txBody>
      </p:sp>
      <p:sp>
        <p:nvSpPr>
          <p:cNvPr id="20" name="Rounded Rectangular Callout 19"/>
          <p:cNvSpPr/>
          <p:nvPr/>
        </p:nvSpPr>
        <p:spPr>
          <a:xfrm>
            <a:off x="7654897" y="4011063"/>
            <a:ext cx="1967229" cy="703586"/>
          </a:xfrm>
          <a:prstGeom prst="wedgeRoundRectCallout">
            <a:avLst>
              <a:gd name="adj1" fmla="val -68412"/>
              <a:gd name="adj2" fmla="val -98508"/>
              <a:gd name="adj3" fmla="val 16667"/>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5 squares to the left</a:t>
            </a:r>
            <a:endParaRPr lang="en-GB" dirty="0"/>
          </a:p>
        </p:txBody>
      </p:sp>
      <p:sp>
        <p:nvSpPr>
          <p:cNvPr id="21" name="Rounded Rectangular Callout 20"/>
          <p:cNvSpPr/>
          <p:nvPr/>
        </p:nvSpPr>
        <p:spPr>
          <a:xfrm>
            <a:off x="4205607" y="3406353"/>
            <a:ext cx="1967229" cy="703586"/>
          </a:xfrm>
          <a:prstGeom prst="wedgeRoundRectCallout">
            <a:avLst>
              <a:gd name="adj1" fmla="val 52883"/>
              <a:gd name="adj2" fmla="val 84677"/>
              <a:gd name="adj3" fmla="val 16667"/>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4</a:t>
            </a:r>
            <a:r>
              <a:rPr lang="en-GB" dirty="0" smtClean="0"/>
              <a:t> squares dow</a:t>
            </a:r>
            <a:r>
              <a:rPr lang="en-GB" dirty="0"/>
              <a:t>n</a:t>
            </a:r>
          </a:p>
        </p:txBody>
      </p:sp>
      <p:sp>
        <p:nvSpPr>
          <p:cNvPr id="22" name="Rounded Rectangular Callout 21"/>
          <p:cNvSpPr/>
          <p:nvPr/>
        </p:nvSpPr>
        <p:spPr>
          <a:xfrm>
            <a:off x="6602646" y="5682006"/>
            <a:ext cx="2503253" cy="972935"/>
          </a:xfrm>
          <a:prstGeom prst="wedgeRoundRectCallout">
            <a:avLst>
              <a:gd name="adj1" fmla="val -57439"/>
              <a:gd name="adj2" fmla="val -98394"/>
              <a:gd name="adj3" fmla="val 16667"/>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This point represents the top left hand corner of the triangle</a:t>
            </a:r>
            <a:endParaRPr lang="en-GB" dirty="0"/>
          </a:p>
        </p:txBody>
      </p:sp>
      <p:sp>
        <p:nvSpPr>
          <p:cNvPr id="19" name="Right Triangle 18"/>
          <p:cNvSpPr/>
          <p:nvPr/>
        </p:nvSpPr>
        <p:spPr>
          <a:xfrm>
            <a:off x="8169101" y="2508249"/>
            <a:ext cx="1120775" cy="1122363"/>
          </a:xfrm>
          <a:prstGeom prst="rtTriangle">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GB" dirty="0">
                <a:solidFill>
                  <a:schemeClr val="tx1"/>
                </a:solidFill>
              </a:rPr>
              <a:t>A</a:t>
            </a:r>
          </a:p>
        </p:txBody>
      </p:sp>
      <p:sp>
        <p:nvSpPr>
          <p:cNvPr id="23" name="Right Triangle 22"/>
          <p:cNvSpPr/>
          <p:nvPr/>
        </p:nvSpPr>
        <p:spPr>
          <a:xfrm>
            <a:off x="6294482" y="4011063"/>
            <a:ext cx="1120775" cy="1120775"/>
          </a:xfrm>
          <a:prstGeom prst="rtTriangle">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GB" dirty="0">
                <a:solidFill>
                  <a:schemeClr val="tx1"/>
                </a:solidFill>
              </a:rPr>
              <a:t>B</a:t>
            </a:r>
          </a:p>
        </p:txBody>
      </p:sp>
    </p:spTree>
    <p:extLst>
      <p:ext uri="{BB962C8B-B14F-4D97-AF65-F5344CB8AC3E}">
        <p14:creationId xmlns:p14="http://schemas.microsoft.com/office/powerpoint/2010/main" val="1487254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Effect transition="in" filter="fade">
                                      <p:cBhvr>
                                        <p:cTn id="7" dur="1000"/>
                                        <p:tgtEl>
                                          <p:spTgt spid="10243">
                                            <p:txEl>
                                              <p:pRg st="0" end="0"/>
                                            </p:txEl>
                                          </p:spTgt>
                                        </p:tgtEl>
                                      </p:cBhvr>
                                    </p:animEffect>
                                    <p:anim calcmode="lin" valueType="num">
                                      <p:cBhvr>
                                        <p:cTn id="8" dur="1000" fill="hold"/>
                                        <p:tgtEl>
                                          <p:spTgt spid="1024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24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243">
                                            <p:txEl>
                                              <p:pRg st="2" end="2"/>
                                            </p:txEl>
                                          </p:spTgt>
                                        </p:tgtEl>
                                        <p:attrNameLst>
                                          <p:attrName>style.visibility</p:attrName>
                                        </p:attrNameLst>
                                      </p:cBhvr>
                                      <p:to>
                                        <p:strVal val="visible"/>
                                      </p:to>
                                    </p:set>
                                    <p:animEffect transition="in" filter="fade">
                                      <p:cBhvr>
                                        <p:cTn id="14" dur="1000"/>
                                        <p:tgtEl>
                                          <p:spTgt spid="10243">
                                            <p:txEl>
                                              <p:pRg st="2" end="2"/>
                                            </p:txEl>
                                          </p:spTgt>
                                        </p:tgtEl>
                                      </p:cBhvr>
                                    </p:animEffect>
                                    <p:anim calcmode="lin" valueType="num">
                                      <p:cBhvr>
                                        <p:cTn id="15" dur="1000" fill="hold"/>
                                        <p:tgtEl>
                                          <p:spTgt spid="1024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024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243">
                                            <p:txEl>
                                              <p:pRg st="4" end="4"/>
                                            </p:txEl>
                                          </p:spTgt>
                                        </p:tgtEl>
                                        <p:attrNameLst>
                                          <p:attrName>style.visibility</p:attrName>
                                        </p:attrNameLst>
                                      </p:cBhvr>
                                      <p:to>
                                        <p:strVal val="visible"/>
                                      </p:to>
                                    </p:set>
                                    <p:animEffect transition="in" filter="fade">
                                      <p:cBhvr>
                                        <p:cTn id="21" dur="1000"/>
                                        <p:tgtEl>
                                          <p:spTgt spid="10243">
                                            <p:txEl>
                                              <p:pRg st="4" end="4"/>
                                            </p:txEl>
                                          </p:spTgt>
                                        </p:tgtEl>
                                      </p:cBhvr>
                                    </p:animEffect>
                                    <p:anim calcmode="lin" valueType="num">
                                      <p:cBhvr>
                                        <p:cTn id="22" dur="1000" fill="hold"/>
                                        <p:tgtEl>
                                          <p:spTgt spid="1024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1024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right)">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additive="base">
                                        <p:cTn id="40" dur="500" fill="hold"/>
                                        <p:tgtEl>
                                          <p:spTgt spid="20"/>
                                        </p:tgtEl>
                                        <p:attrNameLst>
                                          <p:attrName>ppt_x</p:attrName>
                                        </p:attrNameLst>
                                      </p:cBhvr>
                                      <p:tavLst>
                                        <p:tav tm="0">
                                          <p:val>
                                            <p:strVal val="#ppt_x"/>
                                          </p:val>
                                        </p:tav>
                                        <p:tav tm="100000">
                                          <p:val>
                                            <p:strVal val="#ppt_x"/>
                                          </p:val>
                                        </p:tav>
                                      </p:tavLst>
                                    </p:anim>
                                    <p:anim calcmode="lin" valueType="num">
                                      <p:cBhvr additive="base">
                                        <p:cTn id="4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wipe(up)">
                                      <p:cBhvr>
                                        <p:cTn id="46" dur="500"/>
                                        <p:tgtEl>
                                          <p:spTgt spid="6"/>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fade">
                                      <p:cBhvr>
                                        <p:cTn id="51" dur="1000"/>
                                        <p:tgtEl>
                                          <p:spTgt spid="21"/>
                                        </p:tgtEl>
                                      </p:cBhvr>
                                    </p:animEffect>
                                    <p:anim calcmode="lin" valueType="num">
                                      <p:cBhvr>
                                        <p:cTn id="52" dur="1000" fill="hold"/>
                                        <p:tgtEl>
                                          <p:spTgt spid="21"/>
                                        </p:tgtEl>
                                        <p:attrNameLst>
                                          <p:attrName>ppt_x</p:attrName>
                                        </p:attrNameLst>
                                      </p:cBhvr>
                                      <p:tavLst>
                                        <p:tav tm="0">
                                          <p:val>
                                            <p:strVal val="#ppt_x"/>
                                          </p:val>
                                        </p:tav>
                                        <p:tav tm="100000">
                                          <p:val>
                                            <p:strVal val="#ppt_x"/>
                                          </p:val>
                                        </p:tav>
                                      </p:tavLst>
                                    </p:anim>
                                    <p:anim calcmode="lin" valueType="num">
                                      <p:cBhvr>
                                        <p:cTn id="53" dur="1000" fill="hold"/>
                                        <p:tgtEl>
                                          <p:spTgt spid="21"/>
                                        </p:tgtEl>
                                        <p:attrNameLst>
                                          <p:attrName>ppt_y</p:attrName>
                                        </p:attrNameLst>
                                      </p:cBhvr>
                                      <p:tavLst>
                                        <p:tav tm="0">
                                          <p:val>
                                            <p:strVal val="#ppt_y+.1"/>
                                          </p:val>
                                        </p:tav>
                                        <p:tav tm="100000">
                                          <p:val>
                                            <p:strVal val="#ppt_y"/>
                                          </p:val>
                                        </p:tav>
                                      </p:tavLst>
                                    </p:anim>
                                  </p:childTnLst>
                                </p:cTn>
                              </p:par>
                              <p:par>
                                <p:cTn id="54" presetID="22" presetClass="entr" presetSubtype="4" fill="hold" grpId="0" nodeType="with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wipe(down)">
                                      <p:cBhvr>
                                        <p:cTn id="56" dur="500"/>
                                        <p:tgtEl>
                                          <p:spTgt spid="16"/>
                                        </p:tgtEl>
                                      </p:cBhvr>
                                    </p:animEffect>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fade">
                                      <p:cBhvr>
                                        <p:cTn id="61" dur="1000"/>
                                        <p:tgtEl>
                                          <p:spTgt spid="22"/>
                                        </p:tgtEl>
                                      </p:cBhvr>
                                    </p:animEffect>
                                    <p:anim calcmode="lin" valueType="num">
                                      <p:cBhvr>
                                        <p:cTn id="62" dur="1000" fill="hold"/>
                                        <p:tgtEl>
                                          <p:spTgt spid="22"/>
                                        </p:tgtEl>
                                        <p:attrNameLst>
                                          <p:attrName>ppt_x</p:attrName>
                                        </p:attrNameLst>
                                      </p:cBhvr>
                                      <p:tavLst>
                                        <p:tav tm="0">
                                          <p:val>
                                            <p:strVal val="#ppt_x"/>
                                          </p:val>
                                        </p:tav>
                                        <p:tav tm="100000">
                                          <p:val>
                                            <p:strVal val="#ppt_x"/>
                                          </p:val>
                                        </p:tav>
                                      </p:tavLst>
                                    </p:anim>
                                    <p:anim calcmode="lin" valueType="num">
                                      <p:cBhvr>
                                        <p:cTn id="6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23"/>
                                        </p:tgtEl>
                                        <p:attrNameLst>
                                          <p:attrName>style.visibility</p:attrName>
                                        </p:attrNameLst>
                                      </p:cBhvr>
                                      <p:to>
                                        <p:strVal val="visible"/>
                                      </p:to>
                                    </p:set>
                                    <p:animEffect transition="in" filter="fade">
                                      <p:cBhvr>
                                        <p:cTn id="6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4" grpId="0" animBg="1"/>
      <p:bldP spid="20" grpId="0" animBg="1"/>
      <p:bldP spid="21" grpId="0" animBg="1"/>
      <p:bldP spid="22" grpId="0" animBg="1"/>
      <p:bldP spid="23"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20"/>
          <p:cNvSpPr>
            <a:spLocks noGrp="1"/>
          </p:cNvSpPr>
          <p:nvPr>
            <p:ph type="title"/>
          </p:nvPr>
        </p:nvSpPr>
        <p:spPr>
          <a:xfrm>
            <a:off x="1981201" y="479426"/>
            <a:ext cx="8220075" cy="993775"/>
          </a:xfrm>
        </p:spPr>
        <p:txBody>
          <a:bodyPr/>
          <a:lstStyle/>
          <a:p>
            <a:pPr algn="ctr" eaLnBrk="1" hangingPunct="1"/>
            <a:r>
              <a:rPr lang="en-GB" altLang="en-US" sz="3600" i="1" dirty="0" smtClean="0">
                <a:solidFill>
                  <a:srgbClr val="C00000"/>
                </a:solidFill>
                <a:latin typeface="Calibri" panose="020F0502020204030204" pitchFamily="34" charset="0"/>
              </a:rPr>
              <a:t>So, how do we translate?</a:t>
            </a:r>
            <a:endParaRPr lang="en-GB" altLang="en-US" sz="3600" dirty="0">
              <a:solidFill>
                <a:srgbClr val="C00000"/>
              </a:solidFill>
              <a:latin typeface="Calibri" panose="020F0502020204030204" pitchFamily="34" charset="0"/>
            </a:endParaRPr>
          </a:p>
        </p:txBody>
      </p:sp>
      <p:sp>
        <p:nvSpPr>
          <p:cNvPr id="10243" name="Rectangle 4"/>
          <p:cNvSpPr>
            <a:spLocks noChangeArrowheads="1"/>
          </p:cNvSpPr>
          <p:nvPr/>
        </p:nvSpPr>
        <p:spPr bwMode="auto">
          <a:xfrm>
            <a:off x="594071" y="1423460"/>
            <a:ext cx="3632647" cy="383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cs typeface="Twinkl" panose="020B0604020202020204"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cs typeface="Twinkl" panose="020B0604020202020204"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9pPr>
          </a:lstStyle>
          <a:p>
            <a:pPr eaLnBrk="1" hangingPunct="1">
              <a:lnSpc>
                <a:spcPct val="100000"/>
              </a:lnSpc>
              <a:spcBef>
                <a:spcPct val="0"/>
              </a:spcBef>
              <a:buFontTx/>
              <a:buNone/>
            </a:pPr>
            <a:r>
              <a:rPr lang="en-GB" altLang="en-US" sz="2000" dirty="0" smtClean="0">
                <a:solidFill>
                  <a:schemeClr val="tx2"/>
                </a:solidFill>
                <a:latin typeface="Calibri" panose="020F0502020204030204" pitchFamily="34" charset="0"/>
              </a:rPr>
              <a:t>This time, I would like to translate the triangle to another point on the coordinate grid.</a:t>
            </a:r>
          </a:p>
          <a:p>
            <a:pPr eaLnBrk="1" hangingPunct="1">
              <a:lnSpc>
                <a:spcPct val="100000"/>
              </a:lnSpc>
              <a:spcBef>
                <a:spcPct val="0"/>
              </a:spcBef>
              <a:buFontTx/>
              <a:buNone/>
            </a:pPr>
            <a:endParaRPr lang="en-GB" altLang="en-US" sz="2000" dirty="0" smtClean="0">
              <a:solidFill>
                <a:schemeClr val="tx2"/>
              </a:solidFill>
              <a:latin typeface="Calibri" panose="020F0502020204030204" pitchFamily="34" charset="0"/>
            </a:endParaRPr>
          </a:p>
          <a:p>
            <a:pPr eaLnBrk="1" hangingPunct="1">
              <a:lnSpc>
                <a:spcPct val="100000"/>
              </a:lnSpc>
              <a:spcBef>
                <a:spcPct val="0"/>
              </a:spcBef>
              <a:buFontTx/>
              <a:buNone/>
            </a:pPr>
            <a:r>
              <a:rPr lang="en-GB" altLang="en-US" sz="2000" dirty="0" smtClean="0">
                <a:solidFill>
                  <a:schemeClr val="tx2"/>
                </a:solidFill>
                <a:latin typeface="Calibri" panose="020F0502020204030204" pitchFamily="34" charset="0"/>
              </a:rPr>
              <a:t>I would like to move the bottom left-hand vertex from (1,1) to (4,6).</a:t>
            </a:r>
          </a:p>
          <a:p>
            <a:pPr eaLnBrk="1" hangingPunct="1">
              <a:lnSpc>
                <a:spcPct val="100000"/>
              </a:lnSpc>
              <a:spcBef>
                <a:spcPct val="0"/>
              </a:spcBef>
              <a:buFontTx/>
              <a:buNone/>
            </a:pPr>
            <a:endParaRPr lang="en-GB" altLang="en-US" sz="2000" dirty="0">
              <a:solidFill>
                <a:schemeClr val="tx2"/>
              </a:solidFill>
              <a:latin typeface="Calibri" panose="020F0502020204030204" pitchFamily="34" charset="0"/>
            </a:endParaRPr>
          </a:p>
          <a:p>
            <a:pPr eaLnBrk="1" hangingPunct="1">
              <a:lnSpc>
                <a:spcPct val="100000"/>
              </a:lnSpc>
              <a:spcBef>
                <a:spcPct val="0"/>
              </a:spcBef>
              <a:buFontTx/>
              <a:buNone/>
            </a:pPr>
            <a:r>
              <a:rPr lang="en-GB" altLang="en-US" sz="2000" dirty="0" smtClean="0">
                <a:solidFill>
                  <a:schemeClr val="tx2"/>
                </a:solidFill>
                <a:latin typeface="Calibri" panose="020F0502020204030204" pitchFamily="34" charset="0"/>
              </a:rPr>
              <a:t>How far to the right and how many squares up do I need to translate?</a:t>
            </a:r>
            <a:endParaRPr lang="en-GB" altLang="en-US" sz="2000" dirty="0">
              <a:solidFill>
                <a:schemeClr val="tx2"/>
              </a:solidFill>
              <a:latin typeface="Calibri" panose="020F0502020204030204" pitchFamily="34" charset="0"/>
            </a:endParaRPr>
          </a:p>
          <a:p>
            <a:pPr eaLnBrk="1" hangingPunct="1">
              <a:lnSpc>
                <a:spcPct val="100000"/>
              </a:lnSpc>
              <a:spcBef>
                <a:spcPct val="0"/>
              </a:spcBef>
              <a:buFontTx/>
              <a:buNone/>
            </a:pPr>
            <a:endParaRPr lang="en-GB" altLang="en-US" sz="2000" dirty="0" smtClean="0">
              <a:solidFill>
                <a:schemeClr val="tx2"/>
              </a:solidFill>
              <a:latin typeface="Calibri" panose="020F0502020204030204" pitchFamily="34" charset="0"/>
            </a:endParaRPr>
          </a:p>
          <a:p>
            <a:pPr eaLnBrk="1" hangingPunct="1">
              <a:lnSpc>
                <a:spcPct val="100000"/>
              </a:lnSpc>
              <a:spcBef>
                <a:spcPct val="0"/>
              </a:spcBef>
              <a:buFontTx/>
              <a:buNone/>
            </a:pPr>
            <a:endParaRPr lang="en-GB" altLang="en-US" sz="2000" dirty="0">
              <a:solidFill>
                <a:schemeClr val="tx2"/>
              </a:solidFill>
              <a:latin typeface="Calibri" panose="020F0502020204030204" pitchFamily="34" charset="0"/>
            </a:endParaRPr>
          </a:p>
          <a:p>
            <a:pPr eaLnBrk="1" hangingPunct="1">
              <a:lnSpc>
                <a:spcPct val="100000"/>
              </a:lnSpc>
              <a:spcBef>
                <a:spcPct val="0"/>
              </a:spcBef>
              <a:buFontTx/>
              <a:buNone/>
            </a:pPr>
            <a:endParaRPr lang="en-GB" altLang="en-US" sz="2000" dirty="0" smtClean="0">
              <a:solidFill>
                <a:schemeClr val="tx2"/>
              </a:solidFill>
              <a:latin typeface="Calibri" panose="020F0502020204030204" pitchFamily="34" charset="0"/>
            </a:endParaRPr>
          </a:p>
        </p:txBody>
      </p:sp>
      <p:pic>
        <p:nvPicPr>
          <p:cNvPr id="10244"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99050" y="0"/>
            <a:ext cx="5219700" cy="738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508625" y="5394325"/>
            <a:ext cx="158750" cy="192088"/>
          </a:xfrm>
          <a:prstGeom prst="rect">
            <a:avLst/>
          </a:prstGeom>
          <a:solidFill>
            <a:srgbClr val="E6F6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b="1" dirty="0">
                <a:solidFill>
                  <a:srgbClr val="C00000"/>
                </a:solidFill>
              </a:rPr>
              <a:t>x</a:t>
            </a:r>
          </a:p>
        </p:txBody>
      </p:sp>
      <p:sp>
        <p:nvSpPr>
          <p:cNvPr id="9" name="Rectangle 8"/>
          <p:cNvSpPr/>
          <p:nvPr/>
        </p:nvSpPr>
        <p:spPr>
          <a:xfrm>
            <a:off x="5829300" y="5722939"/>
            <a:ext cx="158750" cy="192087"/>
          </a:xfrm>
          <a:prstGeom prst="rect">
            <a:avLst/>
          </a:prstGeom>
          <a:solidFill>
            <a:srgbClr val="E6F6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b="1" dirty="0">
                <a:solidFill>
                  <a:srgbClr val="C00000"/>
                </a:solidFill>
              </a:rPr>
              <a:t>y</a:t>
            </a:r>
          </a:p>
        </p:txBody>
      </p:sp>
      <p:pic>
        <p:nvPicPr>
          <p:cNvPr id="3" name="Picture 2"/>
          <p:cNvPicPr>
            <a:picLocks noChangeAspect="1"/>
          </p:cNvPicPr>
          <p:nvPr/>
        </p:nvPicPr>
        <p:blipFill>
          <a:blip r:embed="rId3"/>
          <a:stretch>
            <a:fillRect/>
          </a:stretch>
        </p:blipFill>
        <p:spPr>
          <a:xfrm>
            <a:off x="10810240" y="196728"/>
            <a:ext cx="1183702" cy="1171110"/>
          </a:xfrm>
          <a:prstGeom prst="rect">
            <a:avLst/>
          </a:prstGeom>
        </p:spPr>
      </p:pic>
      <p:cxnSp>
        <p:nvCxnSpPr>
          <p:cNvPr id="6" name="Straight Arrow Connector 5"/>
          <p:cNvCxnSpPr/>
          <p:nvPr/>
        </p:nvCxnSpPr>
        <p:spPr>
          <a:xfrm flipH="1" flipV="1">
            <a:off x="7393980" y="3396619"/>
            <a:ext cx="12356" cy="171914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415" y="5560417"/>
            <a:ext cx="1442518" cy="1071177"/>
          </a:xfrm>
          <a:prstGeom prst="rect">
            <a:avLst/>
          </a:prstGeom>
        </p:spPr>
      </p:pic>
      <p:cxnSp>
        <p:nvCxnSpPr>
          <p:cNvPr id="15" name="Straight Arrow Connector 14"/>
          <p:cNvCxnSpPr/>
          <p:nvPr/>
        </p:nvCxnSpPr>
        <p:spPr>
          <a:xfrm>
            <a:off x="6395333" y="5107917"/>
            <a:ext cx="998647" cy="784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Oval 4"/>
          <p:cNvSpPr/>
          <p:nvPr/>
        </p:nvSpPr>
        <p:spPr>
          <a:xfrm>
            <a:off x="7305484" y="3175706"/>
            <a:ext cx="201702" cy="2209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6193631" y="4997461"/>
            <a:ext cx="201702" cy="2209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ed Rectangular Callout 13"/>
          <p:cNvSpPr/>
          <p:nvPr/>
        </p:nvSpPr>
        <p:spPr>
          <a:xfrm>
            <a:off x="8854674" y="3214769"/>
            <a:ext cx="2464526" cy="1436914"/>
          </a:xfrm>
          <a:prstGeom prst="wedgeRoundRectCallout">
            <a:avLst>
              <a:gd name="adj1" fmla="val -103871"/>
              <a:gd name="adj2" fmla="val 38258"/>
              <a:gd name="adj3" fmla="val 16667"/>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Hopefully, you said 3 squares to the right and 5 squares up</a:t>
            </a:r>
            <a:endParaRPr lang="en-GB" dirty="0"/>
          </a:p>
        </p:txBody>
      </p:sp>
      <p:sp>
        <p:nvSpPr>
          <p:cNvPr id="19" name="Right Triangle 18"/>
          <p:cNvSpPr/>
          <p:nvPr/>
        </p:nvSpPr>
        <p:spPr>
          <a:xfrm>
            <a:off x="6285560" y="3991340"/>
            <a:ext cx="1120775" cy="1122363"/>
          </a:xfrm>
          <a:prstGeom prst="rtTriangle">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GB" dirty="0">
                <a:solidFill>
                  <a:schemeClr val="tx1"/>
                </a:solidFill>
              </a:rPr>
              <a:t>A</a:t>
            </a:r>
          </a:p>
        </p:txBody>
      </p:sp>
      <p:sp>
        <p:nvSpPr>
          <p:cNvPr id="23" name="Right Triangle 22"/>
          <p:cNvSpPr/>
          <p:nvPr/>
        </p:nvSpPr>
        <p:spPr>
          <a:xfrm>
            <a:off x="7406335" y="2155147"/>
            <a:ext cx="1120775" cy="1120775"/>
          </a:xfrm>
          <a:prstGeom prst="rtTriangle">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GB" dirty="0">
                <a:solidFill>
                  <a:schemeClr val="tx1"/>
                </a:solidFill>
              </a:rPr>
              <a:t>B</a:t>
            </a:r>
          </a:p>
        </p:txBody>
      </p:sp>
    </p:spTree>
    <p:extLst>
      <p:ext uri="{BB962C8B-B14F-4D97-AF65-F5344CB8AC3E}">
        <p14:creationId xmlns:p14="http://schemas.microsoft.com/office/powerpoint/2010/main" val="704536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Effect transition="in" filter="fade">
                                      <p:cBhvr>
                                        <p:cTn id="7" dur="1000"/>
                                        <p:tgtEl>
                                          <p:spTgt spid="10243">
                                            <p:txEl>
                                              <p:pRg st="0" end="0"/>
                                            </p:txEl>
                                          </p:spTgt>
                                        </p:tgtEl>
                                      </p:cBhvr>
                                    </p:animEffect>
                                    <p:anim calcmode="lin" valueType="num">
                                      <p:cBhvr>
                                        <p:cTn id="8" dur="1000" fill="hold"/>
                                        <p:tgtEl>
                                          <p:spTgt spid="1024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24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243">
                                            <p:txEl>
                                              <p:pRg st="2" end="2"/>
                                            </p:txEl>
                                          </p:spTgt>
                                        </p:tgtEl>
                                        <p:attrNameLst>
                                          <p:attrName>style.visibility</p:attrName>
                                        </p:attrNameLst>
                                      </p:cBhvr>
                                      <p:to>
                                        <p:strVal val="visible"/>
                                      </p:to>
                                    </p:set>
                                    <p:animEffect transition="in" filter="fade">
                                      <p:cBhvr>
                                        <p:cTn id="14" dur="1000"/>
                                        <p:tgtEl>
                                          <p:spTgt spid="10243">
                                            <p:txEl>
                                              <p:pRg st="2" end="2"/>
                                            </p:txEl>
                                          </p:spTgt>
                                        </p:tgtEl>
                                      </p:cBhvr>
                                    </p:animEffect>
                                    <p:anim calcmode="lin" valueType="num">
                                      <p:cBhvr>
                                        <p:cTn id="15" dur="1000" fill="hold"/>
                                        <p:tgtEl>
                                          <p:spTgt spid="1024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024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243">
                                            <p:txEl>
                                              <p:pRg st="4" end="4"/>
                                            </p:txEl>
                                          </p:spTgt>
                                        </p:tgtEl>
                                        <p:attrNameLst>
                                          <p:attrName>style.visibility</p:attrName>
                                        </p:attrNameLst>
                                      </p:cBhvr>
                                      <p:to>
                                        <p:strVal val="visible"/>
                                      </p:to>
                                    </p:set>
                                    <p:animEffect transition="in" filter="fade">
                                      <p:cBhvr>
                                        <p:cTn id="28" dur="1000"/>
                                        <p:tgtEl>
                                          <p:spTgt spid="10243">
                                            <p:txEl>
                                              <p:pRg st="4" end="4"/>
                                            </p:txEl>
                                          </p:spTgt>
                                        </p:tgtEl>
                                      </p:cBhvr>
                                    </p:animEffect>
                                    <p:anim calcmode="lin" valueType="num">
                                      <p:cBhvr>
                                        <p:cTn id="29" dur="1000" fill="hold"/>
                                        <p:tgtEl>
                                          <p:spTgt spid="1024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1024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left)">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wipe(down)">
                                      <p:cBhvr>
                                        <p:cTn id="47" dur="500"/>
                                        <p:tgtEl>
                                          <p:spTgt spid="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23"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287689" y="901988"/>
            <a:ext cx="5179711" cy="5054041"/>
            <a:chOff x="1834597" y="692696"/>
            <a:chExt cx="5179711" cy="5054041"/>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l="40317" t="27711" r="11098" b="13004"/>
            <a:stretch>
              <a:fillRect/>
            </a:stretch>
          </p:blipFill>
          <p:spPr bwMode="auto">
            <a:xfrm>
              <a:off x="1834597" y="692696"/>
              <a:ext cx="5179711" cy="50540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9" name="TextBox 8"/>
            <p:cNvSpPr txBox="1"/>
            <p:nvPr/>
          </p:nvSpPr>
          <p:spPr>
            <a:xfrm>
              <a:off x="4788024" y="1871536"/>
              <a:ext cx="288032" cy="369332"/>
            </a:xfrm>
            <a:prstGeom prst="rect">
              <a:avLst/>
            </a:prstGeom>
            <a:noFill/>
          </p:spPr>
          <p:txBody>
            <a:bodyPr wrap="square" rtlCol="0">
              <a:spAutoFit/>
            </a:bodyPr>
            <a:lstStyle/>
            <a:p>
              <a:r>
                <a:rPr lang="en-GB" dirty="0" smtClean="0">
                  <a:solidFill>
                    <a:srgbClr val="C00000"/>
                  </a:solidFill>
                </a:rPr>
                <a:t>A</a:t>
              </a:r>
              <a:endParaRPr lang="en-GB" dirty="0">
                <a:solidFill>
                  <a:srgbClr val="C00000"/>
                </a:solidFill>
              </a:endParaRPr>
            </a:p>
          </p:txBody>
        </p:sp>
        <p:sp>
          <p:nvSpPr>
            <p:cNvPr id="11" name="TextBox 10"/>
            <p:cNvSpPr txBox="1"/>
            <p:nvPr/>
          </p:nvSpPr>
          <p:spPr>
            <a:xfrm>
              <a:off x="3466450" y="2345588"/>
              <a:ext cx="288032" cy="369332"/>
            </a:xfrm>
            <a:prstGeom prst="rect">
              <a:avLst/>
            </a:prstGeom>
            <a:noFill/>
          </p:spPr>
          <p:txBody>
            <a:bodyPr wrap="square" rtlCol="0">
              <a:spAutoFit/>
            </a:bodyPr>
            <a:lstStyle/>
            <a:p>
              <a:r>
                <a:rPr lang="en-GB" dirty="0" smtClean="0">
                  <a:solidFill>
                    <a:srgbClr val="C00000"/>
                  </a:solidFill>
                </a:rPr>
                <a:t>A</a:t>
              </a:r>
              <a:endParaRPr lang="en-GB" dirty="0">
                <a:solidFill>
                  <a:srgbClr val="C00000"/>
                </a:solidFill>
              </a:endParaRPr>
            </a:p>
          </p:txBody>
        </p:sp>
      </p:grpSp>
      <p:sp>
        <p:nvSpPr>
          <p:cNvPr id="3" name="TextBox 2"/>
          <p:cNvSpPr txBox="1"/>
          <p:nvPr/>
        </p:nvSpPr>
        <p:spPr>
          <a:xfrm>
            <a:off x="304011" y="190386"/>
            <a:ext cx="10455429" cy="830997"/>
          </a:xfrm>
          <a:prstGeom prst="rect">
            <a:avLst/>
          </a:prstGeom>
          <a:noFill/>
        </p:spPr>
        <p:txBody>
          <a:bodyPr wrap="square" rtlCol="0">
            <a:spAutoFit/>
          </a:bodyPr>
          <a:lstStyle/>
          <a:p>
            <a:r>
              <a:rPr lang="en-GB" sz="2400" i="1" dirty="0" smtClean="0">
                <a:solidFill>
                  <a:srgbClr val="C00000"/>
                </a:solidFill>
                <a:latin typeface="Calibri" panose="020F0502020204030204" pitchFamily="34" charset="0"/>
              </a:rPr>
              <a:t>Task 1:</a:t>
            </a:r>
          </a:p>
          <a:p>
            <a:r>
              <a:rPr lang="en-GB" sz="2400" i="1" dirty="0" smtClean="0">
                <a:solidFill>
                  <a:srgbClr val="C00000"/>
                </a:solidFill>
                <a:latin typeface="Calibri" panose="020F0502020204030204" pitchFamily="34" charset="0"/>
              </a:rPr>
              <a:t>The</a:t>
            </a:r>
            <a:r>
              <a:rPr lang="en-GB" sz="2400" dirty="0" smtClean="0">
                <a:solidFill>
                  <a:srgbClr val="C00000"/>
                </a:solidFill>
                <a:latin typeface="Calibri" panose="020F0502020204030204" pitchFamily="34" charset="0"/>
              </a:rPr>
              <a:t> </a:t>
            </a:r>
            <a:r>
              <a:rPr lang="en-GB" sz="2400" i="1" dirty="0" smtClean="0">
                <a:solidFill>
                  <a:srgbClr val="C00000"/>
                </a:solidFill>
                <a:latin typeface="Calibri" panose="020F0502020204030204" pitchFamily="34" charset="0"/>
              </a:rPr>
              <a:t>triangle is</a:t>
            </a:r>
            <a:r>
              <a:rPr lang="en-GB" sz="2400" dirty="0" smtClean="0">
                <a:solidFill>
                  <a:srgbClr val="C00000"/>
                </a:solidFill>
                <a:latin typeface="Calibri" panose="020F0502020204030204" pitchFamily="34" charset="0"/>
              </a:rPr>
              <a:t> </a:t>
            </a:r>
            <a:r>
              <a:rPr lang="en-GB" sz="2400" i="1" dirty="0">
                <a:solidFill>
                  <a:srgbClr val="C00000"/>
                </a:solidFill>
                <a:latin typeface="Calibri" panose="020F0502020204030204" pitchFamily="34" charset="0"/>
              </a:rPr>
              <a:t>translated</a:t>
            </a:r>
            <a:r>
              <a:rPr lang="en-GB" sz="2400" dirty="0">
                <a:solidFill>
                  <a:srgbClr val="C00000"/>
                </a:solidFill>
                <a:latin typeface="Calibri" panose="020F0502020204030204" pitchFamily="34" charset="0"/>
              </a:rPr>
              <a:t> </a:t>
            </a:r>
            <a:r>
              <a:rPr lang="en-GB" sz="2400" i="1" dirty="0">
                <a:solidFill>
                  <a:srgbClr val="C00000"/>
                </a:solidFill>
                <a:latin typeface="Calibri" panose="020F0502020204030204" pitchFamily="34" charset="0"/>
              </a:rPr>
              <a:t>and</a:t>
            </a:r>
            <a:r>
              <a:rPr lang="en-GB" sz="2400" dirty="0">
                <a:solidFill>
                  <a:srgbClr val="C00000"/>
                </a:solidFill>
                <a:latin typeface="Calibri" panose="020F0502020204030204" pitchFamily="34" charset="0"/>
              </a:rPr>
              <a:t> </a:t>
            </a:r>
            <a:r>
              <a:rPr lang="en-GB" sz="2400" i="1" dirty="0">
                <a:solidFill>
                  <a:srgbClr val="C00000"/>
                </a:solidFill>
                <a:latin typeface="Calibri" panose="020F0502020204030204" pitchFamily="34" charset="0"/>
              </a:rPr>
              <a:t>one</a:t>
            </a:r>
            <a:r>
              <a:rPr lang="en-GB" sz="2400" dirty="0">
                <a:solidFill>
                  <a:srgbClr val="C00000"/>
                </a:solidFill>
                <a:latin typeface="Calibri" panose="020F0502020204030204" pitchFamily="34" charset="0"/>
              </a:rPr>
              <a:t> </a:t>
            </a:r>
            <a:r>
              <a:rPr lang="en-GB" sz="2400" i="1" dirty="0">
                <a:solidFill>
                  <a:srgbClr val="C00000"/>
                </a:solidFill>
                <a:latin typeface="Calibri" panose="020F0502020204030204" pitchFamily="34" charset="0"/>
              </a:rPr>
              <a:t>of</a:t>
            </a:r>
            <a:r>
              <a:rPr lang="en-GB" sz="2400" dirty="0">
                <a:solidFill>
                  <a:srgbClr val="C00000"/>
                </a:solidFill>
                <a:latin typeface="Calibri" panose="020F0502020204030204" pitchFamily="34" charset="0"/>
              </a:rPr>
              <a:t> </a:t>
            </a:r>
            <a:r>
              <a:rPr lang="en-GB" sz="2400" i="1" dirty="0">
                <a:solidFill>
                  <a:srgbClr val="C00000"/>
                </a:solidFill>
                <a:latin typeface="Calibri" panose="020F0502020204030204" pitchFamily="34" charset="0"/>
              </a:rPr>
              <a:t>its</a:t>
            </a:r>
            <a:r>
              <a:rPr lang="en-GB" sz="2400" dirty="0">
                <a:solidFill>
                  <a:srgbClr val="C00000"/>
                </a:solidFill>
                <a:latin typeface="Calibri" panose="020F0502020204030204" pitchFamily="34" charset="0"/>
              </a:rPr>
              <a:t> </a:t>
            </a:r>
            <a:r>
              <a:rPr lang="en-GB" sz="2400" i="1" dirty="0">
                <a:solidFill>
                  <a:srgbClr val="C00000"/>
                </a:solidFill>
                <a:latin typeface="Calibri" panose="020F0502020204030204" pitchFamily="34" charset="0"/>
              </a:rPr>
              <a:t>vertices</a:t>
            </a:r>
            <a:r>
              <a:rPr lang="en-GB" sz="2400" dirty="0">
                <a:solidFill>
                  <a:srgbClr val="C00000"/>
                </a:solidFill>
                <a:latin typeface="Calibri" panose="020F0502020204030204" pitchFamily="34" charset="0"/>
              </a:rPr>
              <a:t> </a:t>
            </a:r>
            <a:r>
              <a:rPr lang="en-GB" sz="2400" i="1" dirty="0">
                <a:solidFill>
                  <a:srgbClr val="C00000"/>
                </a:solidFill>
                <a:latin typeface="Calibri" panose="020F0502020204030204" pitchFamily="34" charset="0"/>
              </a:rPr>
              <a:t>ends</a:t>
            </a:r>
            <a:r>
              <a:rPr lang="en-GB" sz="2400" dirty="0">
                <a:solidFill>
                  <a:srgbClr val="C00000"/>
                </a:solidFill>
                <a:latin typeface="Calibri" panose="020F0502020204030204" pitchFamily="34" charset="0"/>
              </a:rPr>
              <a:t> </a:t>
            </a:r>
            <a:r>
              <a:rPr lang="en-GB" sz="2400" i="1" dirty="0">
                <a:solidFill>
                  <a:srgbClr val="C00000"/>
                </a:solidFill>
                <a:latin typeface="Calibri" panose="020F0502020204030204" pitchFamily="34" charset="0"/>
              </a:rPr>
              <a:t>up</a:t>
            </a:r>
            <a:r>
              <a:rPr lang="en-GB" sz="2400" dirty="0">
                <a:solidFill>
                  <a:srgbClr val="C00000"/>
                </a:solidFill>
                <a:latin typeface="Calibri" panose="020F0502020204030204" pitchFamily="34" charset="0"/>
              </a:rPr>
              <a:t> </a:t>
            </a:r>
            <a:r>
              <a:rPr lang="en-GB" sz="2400" i="1" dirty="0">
                <a:solidFill>
                  <a:srgbClr val="C00000"/>
                </a:solidFill>
                <a:latin typeface="Calibri" panose="020F0502020204030204" pitchFamily="34" charset="0"/>
              </a:rPr>
              <a:t>at</a:t>
            </a:r>
            <a:r>
              <a:rPr lang="en-GB" sz="2400" dirty="0">
                <a:solidFill>
                  <a:srgbClr val="C00000"/>
                </a:solidFill>
                <a:latin typeface="Calibri" panose="020F0502020204030204" pitchFamily="34" charset="0"/>
              </a:rPr>
              <a:t> A.</a:t>
            </a:r>
          </a:p>
        </p:txBody>
      </p:sp>
      <p:sp>
        <p:nvSpPr>
          <p:cNvPr id="12" name="TextBox 11"/>
          <p:cNvSpPr txBox="1"/>
          <p:nvPr/>
        </p:nvSpPr>
        <p:spPr>
          <a:xfrm>
            <a:off x="2178517" y="6173093"/>
            <a:ext cx="7101303" cy="461665"/>
          </a:xfrm>
          <a:prstGeom prst="rect">
            <a:avLst/>
          </a:prstGeom>
          <a:noFill/>
        </p:spPr>
        <p:txBody>
          <a:bodyPr wrap="none" rtlCol="0">
            <a:spAutoFit/>
          </a:bodyPr>
          <a:lstStyle/>
          <a:p>
            <a:r>
              <a:rPr lang="en-GB" sz="2400" i="1" dirty="0">
                <a:solidFill>
                  <a:schemeClr val="tx2"/>
                </a:solidFill>
                <a:latin typeface="Calibri" panose="020F0502020204030204" pitchFamily="34" charset="0"/>
              </a:rPr>
              <a:t>Show</a:t>
            </a:r>
            <a:r>
              <a:rPr lang="en-GB" sz="2400" dirty="0">
                <a:solidFill>
                  <a:schemeClr val="tx2"/>
                </a:solidFill>
                <a:latin typeface="Calibri" panose="020F0502020204030204" pitchFamily="34" charset="0"/>
              </a:rPr>
              <a:t> </a:t>
            </a:r>
            <a:r>
              <a:rPr lang="en-GB" sz="2400" dirty="0" smtClean="0">
                <a:solidFill>
                  <a:schemeClr val="tx2"/>
                </a:solidFill>
                <a:latin typeface="Calibri" panose="020F0502020204030204" pitchFamily="34" charset="0"/>
              </a:rPr>
              <a:t>the </a:t>
            </a:r>
            <a:r>
              <a:rPr lang="en-GB" sz="2400" i="1" dirty="0" smtClean="0">
                <a:solidFill>
                  <a:schemeClr val="tx2"/>
                </a:solidFill>
                <a:latin typeface="Calibri" panose="020F0502020204030204" pitchFamily="34" charset="0"/>
              </a:rPr>
              <a:t>position</a:t>
            </a:r>
            <a:r>
              <a:rPr lang="en-GB" sz="2400" dirty="0" smtClean="0">
                <a:solidFill>
                  <a:schemeClr val="tx2"/>
                </a:solidFill>
                <a:latin typeface="Calibri" panose="020F0502020204030204" pitchFamily="34" charset="0"/>
              </a:rPr>
              <a:t> </a:t>
            </a:r>
            <a:r>
              <a:rPr lang="en-GB" sz="2400" i="1" dirty="0">
                <a:solidFill>
                  <a:schemeClr val="tx2"/>
                </a:solidFill>
                <a:latin typeface="Calibri" panose="020F0502020204030204" pitchFamily="34" charset="0"/>
              </a:rPr>
              <a:t>of</a:t>
            </a:r>
            <a:r>
              <a:rPr lang="en-GB" sz="2400" dirty="0">
                <a:solidFill>
                  <a:schemeClr val="tx2"/>
                </a:solidFill>
                <a:latin typeface="Calibri" panose="020F0502020204030204" pitchFamily="34" charset="0"/>
              </a:rPr>
              <a:t> </a:t>
            </a:r>
            <a:r>
              <a:rPr lang="en-GB" sz="2400" i="1" dirty="0">
                <a:solidFill>
                  <a:schemeClr val="tx2"/>
                </a:solidFill>
                <a:latin typeface="Calibri" panose="020F0502020204030204" pitchFamily="34" charset="0"/>
              </a:rPr>
              <a:t>the</a:t>
            </a:r>
            <a:r>
              <a:rPr lang="en-GB" sz="2400" dirty="0">
                <a:solidFill>
                  <a:schemeClr val="tx2"/>
                </a:solidFill>
                <a:latin typeface="Calibri" panose="020F0502020204030204" pitchFamily="34" charset="0"/>
              </a:rPr>
              <a:t> </a:t>
            </a:r>
            <a:r>
              <a:rPr lang="en-GB" sz="2400" i="1" dirty="0">
                <a:solidFill>
                  <a:schemeClr val="tx2"/>
                </a:solidFill>
                <a:latin typeface="Calibri" panose="020F0502020204030204" pitchFamily="34" charset="0"/>
              </a:rPr>
              <a:t>shape</a:t>
            </a:r>
            <a:r>
              <a:rPr lang="en-GB" sz="2400" dirty="0">
                <a:solidFill>
                  <a:schemeClr val="tx2"/>
                </a:solidFill>
                <a:latin typeface="Calibri" panose="020F0502020204030204" pitchFamily="34" charset="0"/>
              </a:rPr>
              <a:t>, </a:t>
            </a:r>
            <a:r>
              <a:rPr lang="en-GB" sz="2400" i="1" dirty="0">
                <a:solidFill>
                  <a:schemeClr val="tx2"/>
                </a:solidFill>
                <a:latin typeface="Calibri" panose="020F0502020204030204" pitchFamily="34" charset="0"/>
              </a:rPr>
              <a:t>following</a:t>
            </a:r>
            <a:r>
              <a:rPr lang="en-GB" sz="2400" dirty="0">
                <a:solidFill>
                  <a:schemeClr val="tx2"/>
                </a:solidFill>
                <a:latin typeface="Calibri" panose="020F0502020204030204" pitchFamily="34" charset="0"/>
              </a:rPr>
              <a:t> a </a:t>
            </a:r>
            <a:r>
              <a:rPr lang="en-GB" sz="2400" b="1" i="1" dirty="0">
                <a:solidFill>
                  <a:schemeClr val="tx2"/>
                </a:solidFill>
                <a:latin typeface="Calibri" panose="020F0502020204030204" pitchFamily="34" charset="0"/>
              </a:rPr>
              <a:t>translation</a:t>
            </a:r>
            <a:r>
              <a:rPr lang="en-GB" sz="2400" b="1" dirty="0">
                <a:solidFill>
                  <a:schemeClr val="tx2"/>
                </a:solidFill>
                <a:latin typeface="Calibri" panose="020F0502020204030204" pitchFamily="34" charset="0"/>
              </a:rPr>
              <a:t>.</a:t>
            </a:r>
          </a:p>
        </p:txBody>
      </p:sp>
      <p:sp>
        <p:nvSpPr>
          <p:cNvPr id="4" name="Rectangular Callout 3"/>
          <p:cNvSpPr/>
          <p:nvPr/>
        </p:nvSpPr>
        <p:spPr>
          <a:xfrm>
            <a:off x="7874155" y="1545413"/>
            <a:ext cx="1487229" cy="868742"/>
          </a:xfrm>
          <a:prstGeom prst="wedgeRectCallout">
            <a:avLst>
              <a:gd name="adj1" fmla="val -126244"/>
              <a:gd name="adj2" fmla="val 53174"/>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 </a:t>
            </a:r>
            <a:r>
              <a:rPr lang="en-GB" i="1" dirty="0" smtClean="0">
                <a:solidFill>
                  <a:schemeClr val="tx1"/>
                </a:solidFill>
              </a:rPr>
              <a:t>has translated to </a:t>
            </a:r>
            <a:r>
              <a:rPr lang="en-GB" dirty="0" smtClean="0">
                <a:solidFill>
                  <a:schemeClr val="tx1"/>
                </a:solidFill>
              </a:rPr>
              <a:t>(</a:t>
            </a:r>
            <a:r>
              <a:rPr lang="en-GB" i="1" dirty="0" smtClean="0">
                <a:solidFill>
                  <a:schemeClr val="tx1"/>
                </a:solidFill>
              </a:rPr>
              <a:t>6,7</a:t>
            </a:r>
            <a:r>
              <a:rPr lang="en-GB" dirty="0">
                <a:solidFill>
                  <a:schemeClr val="tx1"/>
                </a:solidFill>
              </a:rPr>
              <a:t>)</a:t>
            </a: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011" y="5617579"/>
            <a:ext cx="1299108" cy="964684"/>
          </a:xfrm>
          <a:prstGeom prst="rect">
            <a:avLst/>
          </a:prstGeom>
        </p:spPr>
      </p:pic>
      <p:sp>
        <p:nvSpPr>
          <p:cNvPr id="6" name="Isosceles Triangle 5"/>
          <p:cNvSpPr/>
          <p:nvPr/>
        </p:nvSpPr>
        <p:spPr>
          <a:xfrm>
            <a:off x="4175760" y="2918226"/>
            <a:ext cx="1737360" cy="132865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4943589" y="2858714"/>
            <a:ext cx="201702" cy="2209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6284281" y="2396523"/>
            <a:ext cx="201702" cy="2209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8661954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287689" y="901988"/>
            <a:ext cx="5179711" cy="5054041"/>
            <a:chOff x="1834597" y="692696"/>
            <a:chExt cx="5179711" cy="5054041"/>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l="40317" t="27711" r="11098" b="13004"/>
            <a:stretch>
              <a:fillRect/>
            </a:stretch>
          </p:blipFill>
          <p:spPr bwMode="auto">
            <a:xfrm>
              <a:off x="1834597" y="692696"/>
              <a:ext cx="5179711" cy="50540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8" name="Oval 7"/>
            <p:cNvSpPr/>
            <p:nvPr/>
          </p:nvSpPr>
          <p:spPr>
            <a:xfrm>
              <a:off x="4932040" y="2204864"/>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4788024" y="1871536"/>
              <a:ext cx="288032" cy="369332"/>
            </a:xfrm>
            <a:prstGeom prst="rect">
              <a:avLst/>
            </a:prstGeom>
            <a:noFill/>
          </p:spPr>
          <p:txBody>
            <a:bodyPr wrap="square" rtlCol="0">
              <a:spAutoFit/>
            </a:bodyPr>
            <a:lstStyle/>
            <a:p>
              <a:r>
                <a:rPr lang="en-GB" dirty="0" smtClean="0">
                  <a:solidFill>
                    <a:srgbClr val="C00000"/>
                  </a:solidFill>
                </a:rPr>
                <a:t>A</a:t>
              </a:r>
              <a:endParaRPr lang="en-GB" dirty="0">
                <a:solidFill>
                  <a:srgbClr val="C00000"/>
                </a:solidFill>
              </a:endParaRPr>
            </a:p>
          </p:txBody>
        </p:sp>
        <p:sp>
          <p:nvSpPr>
            <p:cNvPr id="11" name="TextBox 10"/>
            <p:cNvSpPr txBox="1"/>
            <p:nvPr/>
          </p:nvSpPr>
          <p:spPr>
            <a:xfrm>
              <a:off x="3466450" y="2345588"/>
              <a:ext cx="288032" cy="369332"/>
            </a:xfrm>
            <a:prstGeom prst="rect">
              <a:avLst/>
            </a:prstGeom>
            <a:noFill/>
          </p:spPr>
          <p:txBody>
            <a:bodyPr wrap="square" rtlCol="0">
              <a:spAutoFit/>
            </a:bodyPr>
            <a:lstStyle/>
            <a:p>
              <a:r>
                <a:rPr lang="en-GB" dirty="0" smtClean="0">
                  <a:solidFill>
                    <a:srgbClr val="C00000"/>
                  </a:solidFill>
                </a:rPr>
                <a:t>A</a:t>
              </a:r>
              <a:endParaRPr lang="en-GB" dirty="0">
                <a:solidFill>
                  <a:srgbClr val="C00000"/>
                </a:solidFill>
              </a:endParaRPr>
            </a:p>
          </p:txBody>
        </p:sp>
      </p:grpSp>
      <p:sp>
        <p:nvSpPr>
          <p:cNvPr id="3" name="TextBox 2"/>
          <p:cNvSpPr txBox="1"/>
          <p:nvPr/>
        </p:nvSpPr>
        <p:spPr>
          <a:xfrm>
            <a:off x="304011" y="190386"/>
            <a:ext cx="10455429" cy="461665"/>
          </a:xfrm>
          <a:prstGeom prst="rect">
            <a:avLst/>
          </a:prstGeom>
          <a:noFill/>
        </p:spPr>
        <p:txBody>
          <a:bodyPr wrap="square" rtlCol="0">
            <a:spAutoFit/>
          </a:bodyPr>
          <a:lstStyle/>
          <a:p>
            <a:r>
              <a:rPr lang="en-GB" sz="2400" i="1" dirty="0" smtClean="0">
                <a:solidFill>
                  <a:srgbClr val="C00000"/>
                </a:solidFill>
                <a:latin typeface="Calibri" panose="020F0502020204030204" pitchFamily="34" charset="0"/>
              </a:rPr>
              <a:t>Task 1 answer:</a:t>
            </a:r>
          </a:p>
        </p:txBody>
      </p:sp>
      <p:sp>
        <p:nvSpPr>
          <p:cNvPr id="12" name="TextBox 11"/>
          <p:cNvSpPr txBox="1"/>
          <p:nvPr/>
        </p:nvSpPr>
        <p:spPr>
          <a:xfrm>
            <a:off x="2178517" y="6173093"/>
            <a:ext cx="7649786" cy="461665"/>
          </a:xfrm>
          <a:prstGeom prst="rect">
            <a:avLst/>
          </a:prstGeom>
          <a:noFill/>
        </p:spPr>
        <p:txBody>
          <a:bodyPr wrap="none" rtlCol="0">
            <a:spAutoFit/>
          </a:bodyPr>
          <a:lstStyle/>
          <a:p>
            <a:r>
              <a:rPr lang="en-GB" sz="2400" i="1" dirty="0" smtClean="0">
                <a:solidFill>
                  <a:schemeClr val="tx2"/>
                </a:solidFill>
                <a:latin typeface="Calibri" panose="020F0502020204030204" pitchFamily="34" charset="0"/>
              </a:rPr>
              <a:t>Point A has translate 3 squares to the right and 1 square up.</a:t>
            </a:r>
            <a:endParaRPr lang="en-GB" sz="2400" b="1" dirty="0">
              <a:solidFill>
                <a:schemeClr val="tx2"/>
              </a:solidFill>
              <a:latin typeface="Calibri" panose="020F0502020204030204" pitchFamily="34" charset="0"/>
            </a:endParaRPr>
          </a:p>
        </p:txBody>
      </p:sp>
      <p:sp>
        <p:nvSpPr>
          <p:cNvPr id="4" name="Rectangular Callout 3"/>
          <p:cNvSpPr/>
          <p:nvPr/>
        </p:nvSpPr>
        <p:spPr>
          <a:xfrm>
            <a:off x="7874155" y="1545413"/>
            <a:ext cx="1487229" cy="868742"/>
          </a:xfrm>
          <a:prstGeom prst="wedgeRectCallout">
            <a:avLst>
              <a:gd name="adj1" fmla="val -134805"/>
              <a:gd name="adj2" fmla="val 53174"/>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 </a:t>
            </a:r>
            <a:r>
              <a:rPr lang="en-GB" i="1" dirty="0">
                <a:solidFill>
                  <a:schemeClr val="tx1"/>
                </a:solidFill>
              </a:rPr>
              <a:t>has translated to </a:t>
            </a:r>
            <a:r>
              <a:rPr lang="en-GB" dirty="0">
                <a:solidFill>
                  <a:schemeClr val="tx1"/>
                </a:solidFill>
              </a:rPr>
              <a:t>(</a:t>
            </a:r>
            <a:r>
              <a:rPr lang="en-GB" i="1" dirty="0">
                <a:solidFill>
                  <a:schemeClr val="tx1"/>
                </a:solidFill>
              </a:rPr>
              <a:t>6,7</a:t>
            </a:r>
            <a:r>
              <a:rPr lang="en-GB" dirty="0">
                <a:solidFill>
                  <a:schemeClr val="tx1"/>
                </a:solidFill>
              </a:rPr>
              <a:t>)</a:t>
            </a: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011" y="5617579"/>
            <a:ext cx="1299108" cy="964684"/>
          </a:xfrm>
          <a:prstGeom prst="rect">
            <a:avLst/>
          </a:prstGeom>
        </p:spPr>
      </p:pic>
      <p:sp>
        <p:nvSpPr>
          <p:cNvPr id="6" name="Isosceles Triangle 5"/>
          <p:cNvSpPr/>
          <p:nvPr/>
        </p:nvSpPr>
        <p:spPr>
          <a:xfrm>
            <a:off x="4175760" y="2918226"/>
            <a:ext cx="1737360" cy="132865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Isosceles Triangle 13"/>
          <p:cNvSpPr/>
          <p:nvPr/>
        </p:nvSpPr>
        <p:spPr>
          <a:xfrm>
            <a:off x="5524703" y="2486164"/>
            <a:ext cx="1737360" cy="132865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4943589" y="2858714"/>
            <a:ext cx="201702" cy="2209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6284281" y="2396523"/>
            <a:ext cx="201702" cy="2209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4293536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l="40317" t="27711" r="11098" b="13004"/>
          <a:stretch>
            <a:fillRect/>
          </a:stretch>
        </p:blipFill>
        <p:spPr bwMode="auto">
          <a:xfrm>
            <a:off x="3410151" y="759376"/>
            <a:ext cx="5179711" cy="50540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11" name="TextBox 10"/>
          <p:cNvSpPr txBox="1"/>
          <p:nvPr/>
        </p:nvSpPr>
        <p:spPr>
          <a:xfrm>
            <a:off x="6675922" y="3795949"/>
            <a:ext cx="288032" cy="369332"/>
          </a:xfrm>
          <a:prstGeom prst="rect">
            <a:avLst/>
          </a:prstGeom>
          <a:noFill/>
        </p:spPr>
        <p:txBody>
          <a:bodyPr wrap="square" rtlCol="0">
            <a:spAutoFit/>
          </a:bodyPr>
          <a:lstStyle/>
          <a:p>
            <a:r>
              <a:rPr lang="en-GB" dirty="0" smtClean="0">
                <a:solidFill>
                  <a:srgbClr val="C00000"/>
                </a:solidFill>
              </a:rPr>
              <a:t>A</a:t>
            </a:r>
            <a:endParaRPr lang="en-GB" dirty="0">
              <a:solidFill>
                <a:srgbClr val="C00000"/>
              </a:solidFill>
            </a:endParaRPr>
          </a:p>
        </p:txBody>
      </p:sp>
      <p:sp>
        <p:nvSpPr>
          <p:cNvPr id="8" name="Oval 7"/>
          <p:cNvSpPr/>
          <p:nvPr/>
        </p:nvSpPr>
        <p:spPr>
          <a:xfrm>
            <a:off x="4219689" y="3147261"/>
            <a:ext cx="98297" cy="140724"/>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p:nvSpPr>
        <p:spPr>
          <a:xfrm>
            <a:off x="4219689" y="2814410"/>
            <a:ext cx="288032" cy="369332"/>
          </a:xfrm>
          <a:prstGeom prst="rect">
            <a:avLst/>
          </a:prstGeom>
          <a:noFill/>
        </p:spPr>
        <p:txBody>
          <a:bodyPr wrap="square" rtlCol="0">
            <a:spAutoFit/>
          </a:bodyPr>
          <a:lstStyle/>
          <a:p>
            <a:r>
              <a:rPr lang="en-GB" dirty="0">
                <a:solidFill>
                  <a:srgbClr val="C00000"/>
                </a:solidFill>
              </a:rPr>
              <a:t>A</a:t>
            </a:r>
          </a:p>
        </p:txBody>
      </p:sp>
      <p:sp>
        <p:nvSpPr>
          <p:cNvPr id="15" name="Rectangular Callout 14"/>
          <p:cNvSpPr/>
          <p:nvPr/>
        </p:nvSpPr>
        <p:spPr>
          <a:xfrm>
            <a:off x="2088156" y="1629459"/>
            <a:ext cx="1696014" cy="1186492"/>
          </a:xfrm>
          <a:prstGeom prst="wedgeRectCallout">
            <a:avLst>
              <a:gd name="adj1" fmla="val 70569"/>
              <a:gd name="adj2" fmla="val 77914"/>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i="1" dirty="0">
                <a:solidFill>
                  <a:schemeClr val="tx1"/>
                </a:solidFill>
              </a:rPr>
              <a:t>What</a:t>
            </a:r>
            <a:r>
              <a:rPr lang="en-GB" dirty="0">
                <a:solidFill>
                  <a:schemeClr val="tx1"/>
                </a:solidFill>
              </a:rPr>
              <a:t> </a:t>
            </a:r>
            <a:r>
              <a:rPr lang="en-GB" i="1" dirty="0">
                <a:solidFill>
                  <a:schemeClr val="tx1"/>
                </a:solidFill>
              </a:rPr>
              <a:t>are</a:t>
            </a:r>
            <a:r>
              <a:rPr lang="en-GB" dirty="0">
                <a:solidFill>
                  <a:schemeClr val="tx1"/>
                </a:solidFill>
              </a:rPr>
              <a:t> </a:t>
            </a:r>
            <a:r>
              <a:rPr lang="en-GB" i="1" dirty="0">
                <a:solidFill>
                  <a:schemeClr val="tx1"/>
                </a:solidFill>
              </a:rPr>
              <a:t>the</a:t>
            </a:r>
            <a:r>
              <a:rPr lang="en-GB" dirty="0">
                <a:solidFill>
                  <a:schemeClr val="tx1"/>
                </a:solidFill>
              </a:rPr>
              <a:t> </a:t>
            </a:r>
            <a:r>
              <a:rPr lang="en-GB" i="1" dirty="0">
                <a:solidFill>
                  <a:schemeClr val="tx1"/>
                </a:solidFill>
              </a:rPr>
              <a:t>coordinates</a:t>
            </a:r>
            <a:r>
              <a:rPr lang="en-GB" dirty="0">
                <a:solidFill>
                  <a:schemeClr val="tx1"/>
                </a:solidFill>
              </a:rPr>
              <a:t> </a:t>
            </a:r>
            <a:r>
              <a:rPr lang="en-GB" i="1" dirty="0">
                <a:solidFill>
                  <a:schemeClr val="tx1"/>
                </a:solidFill>
              </a:rPr>
              <a:t>of</a:t>
            </a:r>
            <a:r>
              <a:rPr lang="en-GB" dirty="0">
                <a:solidFill>
                  <a:schemeClr val="tx1"/>
                </a:solidFill>
              </a:rPr>
              <a:t> </a:t>
            </a:r>
            <a:r>
              <a:rPr lang="en-GB" i="1" dirty="0">
                <a:solidFill>
                  <a:schemeClr val="tx1"/>
                </a:solidFill>
              </a:rPr>
              <a:t>the</a:t>
            </a:r>
            <a:r>
              <a:rPr lang="en-GB" dirty="0">
                <a:solidFill>
                  <a:schemeClr val="tx1"/>
                </a:solidFill>
              </a:rPr>
              <a:t> </a:t>
            </a:r>
            <a:r>
              <a:rPr lang="en-GB" i="1" dirty="0" smtClean="0">
                <a:solidFill>
                  <a:schemeClr val="tx1"/>
                </a:solidFill>
              </a:rPr>
              <a:t>vertex</a:t>
            </a:r>
            <a:r>
              <a:rPr lang="en-GB" dirty="0" smtClean="0">
                <a:solidFill>
                  <a:schemeClr val="tx1"/>
                </a:solidFill>
              </a:rPr>
              <a:t>?</a:t>
            </a:r>
            <a:endParaRPr lang="en-GB" dirty="0">
              <a:solidFill>
                <a:schemeClr val="tx1"/>
              </a:solidFill>
            </a:endParaRPr>
          </a:p>
        </p:txBody>
      </p:sp>
      <p:sp>
        <p:nvSpPr>
          <p:cNvPr id="2" name="Rectangle 1"/>
          <p:cNvSpPr/>
          <p:nvPr/>
        </p:nvSpPr>
        <p:spPr>
          <a:xfrm>
            <a:off x="6963954" y="4124960"/>
            <a:ext cx="914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6921993" y="4068457"/>
            <a:ext cx="98297" cy="140724"/>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p:cNvSpPr txBox="1"/>
          <p:nvPr/>
        </p:nvSpPr>
        <p:spPr>
          <a:xfrm>
            <a:off x="251759" y="86562"/>
            <a:ext cx="10455429" cy="830997"/>
          </a:xfrm>
          <a:prstGeom prst="rect">
            <a:avLst/>
          </a:prstGeom>
          <a:noFill/>
        </p:spPr>
        <p:txBody>
          <a:bodyPr wrap="square" rtlCol="0">
            <a:spAutoFit/>
          </a:bodyPr>
          <a:lstStyle/>
          <a:p>
            <a:r>
              <a:rPr lang="en-GB" sz="2400" i="1" dirty="0" smtClean="0">
                <a:solidFill>
                  <a:srgbClr val="C00000"/>
                </a:solidFill>
                <a:latin typeface="Calibri" panose="020F0502020204030204" pitchFamily="34" charset="0"/>
              </a:rPr>
              <a:t>Task 2 :</a:t>
            </a:r>
          </a:p>
          <a:p>
            <a:r>
              <a:rPr lang="en-GB" sz="2400" i="1" dirty="0" smtClean="0">
                <a:solidFill>
                  <a:srgbClr val="C00000"/>
                </a:solidFill>
                <a:latin typeface="Calibri" panose="020F0502020204030204" pitchFamily="34" charset="0"/>
              </a:rPr>
              <a:t>The</a:t>
            </a:r>
            <a:r>
              <a:rPr lang="en-GB" sz="2400" dirty="0" smtClean="0">
                <a:solidFill>
                  <a:srgbClr val="C00000"/>
                </a:solidFill>
                <a:latin typeface="Calibri" panose="020F0502020204030204" pitchFamily="34" charset="0"/>
              </a:rPr>
              <a:t> </a:t>
            </a:r>
            <a:r>
              <a:rPr lang="en-GB" sz="2400" i="1" dirty="0" smtClean="0">
                <a:solidFill>
                  <a:srgbClr val="C00000"/>
                </a:solidFill>
                <a:latin typeface="Calibri" panose="020F0502020204030204" pitchFamily="34" charset="0"/>
              </a:rPr>
              <a:t>square is</a:t>
            </a:r>
            <a:r>
              <a:rPr lang="en-GB" sz="2400" dirty="0" smtClean="0">
                <a:solidFill>
                  <a:srgbClr val="C00000"/>
                </a:solidFill>
                <a:latin typeface="Calibri" panose="020F0502020204030204" pitchFamily="34" charset="0"/>
              </a:rPr>
              <a:t> </a:t>
            </a:r>
            <a:r>
              <a:rPr lang="en-GB" sz="2400" i="1" dirty="0">
                <a:solidFill>
                  <a:srgbClr val="C00000"/>
                </a:solidFill>
                <a:latin typeface="Calibri" panose="020F0502020204030204" pitchFamily="34" charset="0"/>
              </a:rPr>
              <a:t>translated</a:t>
            </a:r>
            <a:r>
              <a:rPr lang="en-GB" sz="2400" dirty="0">
                <a:solidFill>
                  <a:srgbClr val="C00000"/>
                </a:solidFill>
                <a:latin typeface="Calibri" panose="020F0502020204030204" pitchFamily="34" charset="0"/>
              </a:rPr>
              <a:t> </a:t>
            </a:r>
            <a:r>
              <a:rPr lang="en-GB" sz="2400" i="1" dirty="0">
                <a:solidFill>
                  <a:srgbClr val="C00000"/>
                </a:solidFill>
                <a:latin typeface="Calibri" panose="020F0502020204030204" pitchFamily="34" charset="0"/>
              </a:rPr>
              <a:t>and</a:t>
            </a:r>
            <a:r>
              <a:rPr lang="en-GB" sz="2400" dirty="0">
                <a:solidFill>
                  <a:srgbClr val="C00000"/>
                </a:solidFill>
                <a:latin typeface="Calibri" panose="020F0502020204030204" pitchFamily="34" charset="0"/>
              </a:rPr>
              <a:t> </a:t>
            </a:r>
            <a:r>
              <a:rPr lang="en-GB" sz="2400" i="1" dirty="0">
                <a:solidFill>
                  <a:srgbClr val="C00000"/>
                </a:solidFill>
                <a:latin typeface="Calibri" panose="020F0502020204030204" pitchFamily="34" charset="0"/>
              </a:rPr>
              <a:t>one</a:t>
            </a:r>
            <a:r>
              <a:rPr lang="en-GB" sz="2400" dirty="0">
                <a:solidFill>
                  <a:srgbClr val="C00000"/>
                </a:solidFill>
                <a:latin typeface="Calibri" panose="020F0502020204030204" pitchFamily="34" charset="0"/>
              </a:rPr>
              <a:t> </a:t>
            </a:r>
            <a:r>
              <a:rPr lang="en-GB" sz="2400" i="1" dirty="0">
                <a:solidFill>
                  <a:srgbClr val="C00000"/>
                </a:solidFill>
                <a:latin typeface="Calibri" panose="020F0502020204030204" pitchFamily="34" charset="0"/>
              </a:rPr>
              <a:t>of</a:t>
            </a:r>
            <a:r>
              <a:rPr lang="en-GB" sz="2400" dirty="0">
                <a:solidFill>
                  <a:srgbClr val="C00000"/>
                </a:solidFill>
                <a:latin typeface="Calibri" panose="020F0502020204030204" pitchFamily="34" charset="0"/>
              </a:rPr>
              <a:t> </a:t>
            </a:r>
            <a:r>
              <a:rPr lang="en-GB" sz="2400" i="1" dirty="0">
                <a:solidFill>
                  <a:srgbClr val="C00000"/>
                </a:solidFill>
                <a:latin typeface="Calibri" panose="020F0502020204030204" pitchFamily="34" charset="0"/>
              </a:rPr>
              <a:t>its</a:t>
            </a:r>
            <a:r>
              <a:rPr lang="en-GB" sz="2400" dirty="0">
                <a:solidFill>
                  <a:srgbClr val="C00000"/>
                </a:solidFill>
                <a:latin typeface="Calibri" panose="020F0502020204030204" pitchFamily="34" charset="0"/>
              </a:rPr>
              <a:t> </a:t>
            </a:r>
            <a:r>
              <a:rPr lang="en-GB" sz="2400" i="1" dirty="0">
                <a:solidFill>
                  <a:srgbClr val="C00000"/>
                </a:solidFill>
                <a:latin typeface="Calibri" panose="020F0502020204030204" pitchFamily="34" charset="0"/>
              </a:rPr>
              <a:t>vertices</a:t>
            </a:r>
            <a:r>
              <a:rPr lang="en-GB" sz="2400" dirty="0">
                <a:solidFill>
                  <a:srgbClr val="C00000"/>
                </a:solidFill>
                <a:latin typeface="Calibri" panose="020F0502020204030204" pitchFamily="34" charset="0"/>
              </a:rPr>
              <a:t> </a:t>
            </a:r>
            <a:r>
              <a:rPr lang="en-GB" sz="2400" i="1" dirty="0">
                <a:solidFill>
                  <a:srgbClr val="C00000"/>
                </a:solidFill>
                <a:latin typeface="Calibri" panose="020F0502020204030204" pitchFamily="34" charset="0"/>
              </a:rPr>
              <a:t>ends</a:t>
            </a:r>
            <a:r>
              <a:rPr lang="en-GB" sz="2400" dirty="0">
                <a:solidFill>
                  <a:srgbClr val="C00000"/>
                </a:solidFill>
                <a:latin typeface="Calibri" panose="020F0502020204030204" pitchFamily="34" charset="0"/>
              </a:rPr>
              <a:t> </a:t>
            </a:r>
            <a:r>
              <a:rPr lang="en-GB" sz="2400" i="1" dirty="0">
                <a:solidFill>
                  <a:srgbClr val="C00000"/>
                </a:solidFill>
                <a:latin typeface="Calibri" panose="020F0502020204030204" pitchFamily="34" charset="0"/>
              </a:rPr>
              <a:t>up</a:t>
            </a:r>
            <a:r>
              <a:rPr lang="en-GB" sz="2400" dirty="0">
                <a:solidFill>
                  <a:srgbClr val="C00000"/>
                </a:solidFill>
                <a:latin typeface="Calibri" panose="020F0502020204030204" pitchFamily="34" charset="0"/>
              </a:rPr>
              <a:t> </a:t>
            </a:r>
            <a:r>
              <a:rPr lang="en-GB" sz="2400" i="1" dirty="0">
                <a:solidFill>
                  <a:srgbClr val="C00000"/>
                </a:solidFill>
                <a:latin typeface="Calibri" panose="020F0502020204030204" pitchFamily="34" charset="0"/>
              </a:rPr>
              <a:t>at</a:t>
            </a:r>
            <a:r>
              <a:rPr lang="en-GB" sz="2400" dirty="0">
                <a:solidFill>
                  <a:srgbClr val="C00000"/>
                </a:solidFill>
                <a:latin typeface="Calibri" panose="020F0502020204030204" pitchFamily="34" charset="0"/>
              </a:rPr>
              <a:t> A.</a:t>
            </a:r>
          </a:p>
        </p:txBody>
      </p:sp>
      <p:sp>
        <p:nvSpPr>
          <p:cNvPr id="18" name="TextBox 17"/>
          <p:cNvSpPr txBox="1"/>
          <p:nvPr/>
        </p:nvSpPr>
        <p:spPr>
          <a:xfrm>
            <a:off x="2449354" y="6177886"/>
            <a:ext cx="7101303" cy="461665"/>
          </a:xfrm>
          <a:prstGeom prst="rect">
            <a:avLst/>
          </a:prstGeom>
          <a:noFill/>
        </p:spPr>
        <p:txBody>
          <a:bodyPr wrap="none" rtlCol="0">
            <a:spAutoFit/>
          </a:bodyPr>
          <a:lstStyle/>
          <a:p>
            <a:r>
              <a:rPr lang="en-GB" sz="2400" i="1" dirty="0">
                <a:solidFill>
                  <a:schemeClr val="tx2"/>
                </a:solidFill>
                <a:latin typeface="Calibri" panose="020F0502020204030204" pitchFamily="34" charset="0"/>
              </a:rPr>
              <a:t>Show</a:t>
            </a:r>
            <a:r>
              <a:rPr lang="en-GB" sz="2400" dirty="0">
                <a:solidFill>
                  <a:schemeClr val="tx2"/>
                </a:solidFill>
                <a:latin typeface="Calibri" panose="020F0502020204030204" pitchFamily="34" charset="0"/>
              </a:rPr>
              <a:t> </a:t>
            </a:r>
            <a:r>
              <a:rPr lang="en-GB" sz="2400" dirty="0" smtClean="0">
                <a:solidFill>
                  <a:schemeClr val="tx2"/>
                </a:solidFill>
                <a:latin typeface="Calibri" panose="020F0502020204030204" pitchFamily="34" charset="0"/>
              </a:rPr>
              <a:t>the </a:t>
            </a:r>
            <a:r>
              <a:rPr lang="en-GB" sz="2400" i="1" dirty="0" smtClean="0">
                <a:solidFill>
                  <a:schemeClr val="tx2"/>
                </a:solidFill>
                <a:latin typeface="Calibri" panose="020F0502020204030204" pitchFamily="34" charset="0"/>
              </a:rPr>
              <a:t>position</a:t>
            </a:r>
            <a:r>
              <a:rPr lang="en-GB" sz="2400" dirty="0" smtClean="0">
                <a:solidFill>
                  <a:schemeClr val="tx2"/>
                </a:solidFill>
                <a:latin typeface="Calibri" panose="020F0502020204030204" pitchFamily="34" charset="0"/>
              </a:rPr>
              <a:t> </a:t>
            </a:r>
            <a:r>
              <a:rPr lang="en-GB" sz="2400" i="1" dirty="0">
                <a:solidFill>
                  <a:schemeClr val="tx2"/>
                </a:solidFill>
                <a:latin typeface="Calibri" panose="020F0502020204030204" pitchFamily="34" charset="0"/>
              </a:rPr>
              <a:t>of</a:t>
            </a:r>
            <a:r>
              <a:rPr lang="en-GB" sz="2400" dirty="0">
                <a:solidFill>
                  <a:schemeClr val="tx2"/>
                </a:solidFill>
                <a:latin typeface="Calibri" panose="020F0502020204030204" pitchFamily="34" charset="0"/>
              </a:rPr>
              <a:t> </a:t>
            </a:r>
            <a:r>
              <a:rPr lang="en-GB" sz="2400" i="1" dirty="0">
                <a:solidFill>
                  <a:schemeClr val="tx2"/>
                </a:solidFill>
                <a:latin typeface="Calibri" panose="020F0502020204030204" pitchFamily="34" charset="0"/>
              </a:rPr>
              <a:t>the</a:t>
            </a:r>
            <a:r>
              <a:rPr lang="en-GB" sz="2400" dirty="0">
                <a:solidFill>
                  <a:schemeClr val="tx2"/>
                </a:solidFill>
                <a:latin typeface="Calibri" panose="020F0502020204030204" pitchFamily="34" charset="0"/>
              </a:rPr>
              <a:t> </a:t>
            </a:r>
            <a:r>
              <a:rPr lang="en-GB" sz="2400" i="1" dirty="0">
                <a:solidFill>
                  <a:schemeClr val="tx2"/>
                </a:solidFill>
                <a:latin typeface="Calibri" panose="020F0502020204030204" pitchFamily="34" charset="0"/>
              </a:rPr>
              <a:t>shape</a:t>
            </a:r>
            <a:r>
              <a:rPr lang="en-GB" sz="2400" dirty="0">
                <a:solidFill>
                  <a:schemeClr val="tx2"/>
                </a:solidFill>
                <a:latin typeface="Calibri" panose="020F0502020204030204" pitchFamily="34" charset="0"/>
              </a:rPr>
              <a:t>, </a:t>
            </a:r>
            <a:r>
              <a:rPr lang="en-GB" sz="2400" i="1" dirty="0">
                <a:solidFill>
                  <a:schemeClr val="tx2"/>
                </a:solidFill>
                <a:latin typeface="Calibri" panose="020F0502020204030204" pitchFamily="34" charset="0"/>
              </a:rPr>
              <a:t>following</a:t>
            </a:r>
            <a:r>
              <a:rPr lang="en-GB" sz="2400" dirty="0">
                <a:solidFill>
                  <a:schemeClr val="tx2"/>
                </a:solidFill>
                <a:latin typeface="Calibri" panose="020F0502020204030204" pitchFamily="34" charset="0"/>
              </a:rPr>
              <a:t> a </a:t>
            </a:r>
            <a:r>
              <a:rPr lang="en-GB" sz="2400" b="1" i="1" dirty="0">
                <a:solidFill>
                  <a:schemeClr val="tx2"/>
                </a:solidFill>
                <a:latin typeface="Calibri" panose="020F0502020204030204" pitchFamily="34" charset="0"/>
              </a:rPr>
              <a:t>translation</a:t>
            </a:r>
            <a:r>
              <a:rPr lang="en-GB" sz="2400" b="1" dirty="0">
                <a:solidFill>
                  <a:schemeClr val="tx2"/>
                </a:solidFill>
                <a:latin typeface="Calibri" panose="020F0502020204030204" pitchFamily="34" charset="0"/>
              </a:rPr>
              <a:t>.</a:t>
            </a:r>
          </a:p>
        </p:txBody>
      </p:sp>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011" y="5617579"/>
            <a:ext cx="1299108" cy="964684"/>
          </a:xfrm>
          <a:prstGeom prst="rect">
            <a:avLst/>
          </a:prstGeom>
        </p:spPr>
      </p:pic>
    </p:spTree>
    <p:extLst>
      <p:ext uri="{BB962C8B-B14F-4D97-AF65-F5344CB8AC3E}">
        <p14:creationId xmlns:p14="http://schemas.microsoft.com/office/powerpoint/2010/main" val="360521461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标题 57345"/>
          <p:cNvSpPr>
            <a:spLocks noGrp="1" noChangeArrowheads="1"/>
          </p:cNvSpPr>
          <p:nvPr>
            <p:ph type="title"/>
          </p:nvPr>
        </p:nvSpPr>
        <p:spPr>
          <a:xfrm>
            <a:off x="316328" y="284085"/>
            <a:ext cx="10336876" cy="1054386"/>
          </a:xfrm>
        </p:spPr>
        <p:txBody>
          <a:bodyPr>
            <a:normAutofit/>
          </a:bodyPr>
          <a:lstStyle/>
          <a:p>
            <a:pPr eaLnBrk="1" hangingPunct="1"/>
            <a:r>
              <a:rPr lang="en-GB" altLang="zh-CN" sz="3600" dirty="0">
                <a:solidFill>
                  <a:srgbClr val="C00000"/>
                </a:solidFill>
              </a:rPr>
              <a:t>Marking coordinates in the first quadrant</a:t>
            </a:r>
            <a:endParaRPr lang="zh-CN" altLang="en-US" sz="3600" dirty="0">
              <a:solidFill>
                <a:srgbClr val="C00000"/>
              </a:solidFill>
            </a:endParaRPr>
          </a:p>
        </p:txBody>
      </p:sp>
      <p:pic>
        <p:nvPicPr>
          <p:cNvPr id="17" name="Picture 16">
            <a:extLst>
              <a:ext uri="{FF2B5EF4-FFF2-40B4-BE49-F238E27FC236}">
                <a16:creationId xmlns:a16="http://schemas.microsoft.com/office/drawing/2014/main" id="{A00529FC-DCC3-4931-88BB-AC5D56E4929E}"/>
              </a:ext>
            </a:extLst>
          </p:cNvPr>
          <p:cNvPicPr>
            <a:picLocks noChangeAspect="1"/>
          </p:cNvPicPr>
          <p:nvPr/>
        </p:nvPicPr>
        <p:blipFill rotWithShape="1">
          <a:blip r:embed="rId3"/>
          <a:srcRect l="41672" t="30666" r="44500" b="24148"/>
          <a:stretch/>
        </p:blipFill>
        <p:spPr>
          <a:xfrm>
            <a:off x="1746803" y="1418916"/>
            <a:ext cx="2694020" cy="4951799"/>
          </a:xfrm>
          <a:prstGeom prst="rect">
            <a:avLst/>
          </a:prstGeom>
        </p:spPr>
      </p:pic>
      <p:sp>
        <p:nvSpPr>
          <p:cNvPr id="56" name="TextBox 55">
            <a:extLst>
              <a:ext uri="{FF2B5EF4-FFF2-40B4-BE49-F238E27FC236}">
                <a16:creationId xmlns:a16="http://schemas.microsoft.com/office/drawing/2014/main" id="{D7A37AC2-5937-485E-91E0-6AFBBA73832E}"/>
              </a:ext>
            </a:extLst>
          </p:cNvPr>
          <p:cNvSpPr txBox="1"/>
          <p:nvPr/>
        </p:nvSpPr>
        <p:spPr>
          <a:xfrm>
            <a:off x="1118165" y="1064359"/>
            <a:ext cx="841261" cy="369332"/>
          </a:xfrm>
          <a:prstGeom prst="rect">
            <a:avLst/>
          </a:prstGeom>
          <a:noFill/>
        </p:spPr>
        <p:txBody>
          <a:bodyPr wrap="square" rtlCol="0">
            <a:spAutoFit/>
          </a:bodyPr>
          <a:lstStyle/>
          <a:p>
            <a:r>
              <a:rPr lang="en-GB" dirty="0">
                <a:solidFill>
                  <a:schemeClr val="tx2"/>
                </a:solidFill>
              </a:rPr>
              <a:t>y-axis</a:t>
            </a:r>
          </a:p>
        </p:txBody>
      </p:sp>
      <p:sp>
        <p:nvSpPr>
          <p:cNvPr id="57" name="TextBox 56">
            <a:extLst>
              <a:ext uri="{FF2B5EF4-FFF2-40B4-BE49-F238E27FC236}">
                <a16:creationId xmlns:a16="http://schemas.microsoft.com/office/drawing/2014/main" id="{B46566FE-9C89-44BF-BC1B-6D485995F9C2}"/>
              </a:ext>
            </a:extLst>
          </p:cNvPr>
          <p:cNvSpPr txBox="1"/>
          <p:nvPr/>
        </p:nvSpPr>
        <p:spPr>
          <a:xfrm>
            <a:off x="4440823" y="6285028"/>
            <a:ext cx="841261" cy="369332"/>
          </a:xfrm>
          <a:prstGeom prst="rect">
            <a:avLst/>
          </a:prstGeom>
          <a:noFill/>
        </p:spPr>
        <p:txBody>
          <a:bodyPr wrap="square" rtlCol="0">
            <a:spAutoFit/>
          </a:bodyPr>
          <a:lstStyle/>
          <a:p>
            <a:r>
              <a:rPr lang="en-GB" dirty="0">
                <a:solidFill>
                  <a:schemeClr val="tx2"/>
                </a:solidFill>
              </a:rPr>
              <a:t>x-axis</a:t>
            </a:r>
          </a:p>
        </p:txBody>
      </p:sp>
      <p:sp>
        <p:nvSpPr>
          <p:cNvPr id="23" name="TextBox 22">
            <a:extLst>
              <a:ext uri="{FF2B5EF4-FFF2-40B4-BE49-F238E27FC236}">
                <a16:creationId xmlns:a16="http://schemas.microsoft.com/office/drawing/2014/main" id="{EAFEACC3-8C3D-4D12-8BF3-C6E68F4CFD44}"/>
              </a:ext>
            </a:extLst>
          </p:cNvPr>
          <p:cNvSpPr txBox="1"/>
          <p:nvPr/>
        </p:nvSpPr>
        <p:spPr>
          <a:xfrm>
            <a:off x="5425440" y="1528911"/>
            <a:ext cx="6450231" cy="4370427"/>
          </a:xfrm>
          <a:prstGeom prst="rect">
            <a:avLst/>
          </a:prstGeom>
          <a:noFill/>
        </p:spPr>
        <p:txBody>
          <a:bodyPr wrap="square" rtlCol="0">
            <a:spAutoFit/>
          </a:bodyPr>
          <a:lstStyle/>
          <a:p>
            <a:r>
              <a:rPr lang="en-GB" sz="2000" dirty="0">
                <a:solidFill>
                  <a:srgbClr val="C00000"/>
                </a:solidFill>
              </a:rPr>
              <a:t>Now we are going to try and plot these four coordinates.</a:t>
            </a:r>
          </a:p>
          <a:p>
            <a:endParaRPr lang="en-GB" sz="2000" dirty="0">
              <a:solidFill>
                <a:srgbClr val="C00000"/>
              </a:solidFill>
            </a:endParaRPr>
          </a:p>
          <a:p>
            <a:r>
              <a:rPr lang="en-GB" dirty="0">
                <a:solidFill>
                  <a:srgbClr val="C00000"/>
                </a:solidFill>
              </a:rPr>
              <a:t>(5, 8)</a:t>
            </a:r>
          </a:p>
          <a:p>
            <a:endParaRPr lang="en-GB" sz="2000" dirty="0">
              <a:solidFill>
                <a:srgbClr val="C00000"/>
              </a:solidFill>
            </a:endParaRPr>
          </a:p>
          <a:p>
            <a:r>
              <a:rPr lang="en-GB" sz="2000" dirty="0">
                <a:solidFill>
                  <a:srgbClr val="C00000"/>
                </a:solidFill>
              </a:rPr>
              <a:t>(1, 3)</a:t>
            </a:r>
          </a:p>
          <a:p>
            <a:endParaRPr lang="en-GB" sz="2000" dirty="0">
              <a:solidFill>
                <a:srgbClr val="C00000"/>
              </a:solidFill>
            </a:endParaRPr>
          </a:p>
          <a:p>
            <a:r>
              <a:rPr lang="en-GB" sz="2000" dirty="0">
                <a:solidFill>
                  <a:srgbClr val="C00000"/>
                </a:solidFill>
              </a:rPr>
              <a:t>(1, 9)</a:t>
            </a:r>
          </a:p>
          <a:p>
            <a:endParaRPr lang="en-GB" sz="2000" dirty="0">
              <a:solidFill>
                <a:srgbClr val="C00000"/>
              </a:solidFill>
            </a:endParaRPr>
          </a:p>
          <a:p>
            <a:r>
              <a:rPr lang="en-GB" sz="2000" dirty="0">
                <a:solidFill>
                  <a:srgbClr val="C00000"/>
                </a:solidFill>
              </a:rPr>
              <a:t>(5, 2)</a:t>
            </a:r>
          </a:p>
          <a:p>
            <a:endParaRPr lang="en-GB" sz="2000" dirty="0">
              <a:solidFill>
                <a:srgbClr val="C00000"/>
              </a:solidFill>
            </a:endParaRPr>
          </a:p>
          <a:p>
            <a:r>
              <a:rPr lang="en-GB" sz="2000" dirty="0">
                <a:solidFill>
                  <a:srgbClr val="C00000"/>
                </a:solidFill>
              </a:rPr>
              <a:t>Connect these plots to create a quadrilateral, can you name the shape of this quadrilateral?</a:t>
            </a:r>
          </a:p>
          <a:p>
            <a:endParaRPr lang="en-GB" sz="2000" dirty="0">
              <a:solidFill>
                <a:srgbClr val="C00000"/>
              </a:solidFill>
            </a:endParaRPr>
          </a:p>
          <a:p>
            <a:r>
              <a:rPr lang="en-GB" sz="2000" dirty="0">
                <a:solidFill>
                  <a:srgbClr val="C00000"/>
                </a:solidFill>
              </a:rPr>
              <a:t>Answer: A parallelogram </a:t>
            </a:r>
          </a:p>
        </p:txBody>
      </p:sp>
      <p:pic>
        <p:nvPicPr>
          <p:cNvPr id="19" name="Picture 18">
            <a:extLst>
              <a:ext uri="{FF2B5EF4-FFF2-40B4-BE49-F238E27FC236}">
                <a16:creationId xmlns:a16="http://schemas.microsoft.com/office/drawing/2014/main" id="{54A8C5D5-EE75-409C-8B93-F1C25C0DED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10686" y="267294"/>
            <a:ext cx="1442518" cy="1071177"/>
          </a:xfrm>
          <a:prstGeom prst="rect">
            <a:avLst/>
          </a:prstGeom>
        </p:spPr>
      </p:pic>
      <p:sp>
        <p:nvSpPr>
          <p:cNvPr id="18" name="Multiplication Sign 17">
            <a:extLst>
              <a:ext uri="{FF2B5EF4-FFF2-40B4-BE49-F238E27FC236}">
                <a16:creationId xmlns:a16="http://schemas.microsoft.com/office/drawing/2014/main" id="{5EA5F303-7BB8-4DF3-9AD2-FB95C83EFE81}"/>
              </a:ext>
            </a:extLst>
          </p:cNvPr>
          <p:cNvSpPr/>
          <p:nvPr/>
        </p:nvSpPr>
        <p:spPr>
          <a:xfrm>
            <a:off x="4033928" y="2183846"/>
            <a:ext cx="492239" cy="512029"/>
          </a:xfrm>
          <a:prstGeom prst="mathMultiply">
            <a:avLst/>
          </a:prstGeom>
          <a:solidFill>
            <a:srgbClr val="C000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Multiplication Sign 19">
            <a:extLst>
              <a:ext uri="{FF2B5EF4-FFF2-40B4-BE49-F238E27FC236}">
                <a16:creationId xmlns:a16="http://schemas.microsoft.com/office/drawing/2014/main" id="{0D69052B-AA6E-453E-A6A0-10F485A00812}"/>
              </a:ext>
            </a:extLst>
          </p:cNvPr>
          <p:cNvSpPr/>
          <p:nvPr/>
        </p:nvSpPr>
        <p:spPr>
          <a:xfrm>
            <a:off x="2262448" y="1754140"/>
            <a:ext cx="492239" cy="512029"/>
          </a:xfrm>
          <a:prstGeom prst="mathMultiply">
            <a:avLst/>
          </a:prstGeom>
          <a:solidFill>
            <a:srgbClr val="C000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Multiplication Sign 20">
            <a:extLst>
              <a:ext uri="{FF2B5EF4-FFF2-40B4-BE49-F238E27FC236}">
                <a16:creationId xmlns:a16="http://schemas.microsoft.com/office/drawing/2014/main" id="{7CBE6E5A-398E-429A-B906-A5868CD63F95}"/>
              </a:ext>
            </a:extLst>
          </p:cNvPr>
          <p:cNvSpPr/>
          <p:nvPr/>
        </p:nvSpPr>
        <p:spPr>
          <a:xfrm>
            <a:off x="4027126" y="4840159"/>
            <a:ext cx="492239" cy="512029"/>
          </a:xfrm>
          <a:prstGeom prst="mathMultiply">
            <a:avLst/>
          </a:prstGeom>
          <a:solidFill>
            <a:srgbClr val="C000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Multiplication Sign 21">
            <a:extLst>
              <a:ext uri="{FF2B5EF4-FFF2-40B4-BE49-F238E27FC236}">
                <a16:creationId xmlns:a16="http://schemas.microsoft.com/office/drawing/2014/main" id="{8FB2AD99-8390-452E-88E4-6CE3BB17B31C}"/>
              </a:ext>
            </a:extLst>
          </p:cNvPr>
          <p:cNvSpPr/>
          <p:nvPr/>
        </p:nvSpPr>
        <p:spPr>
          <a:xfrm>
            <a:off x="2255647" y="4411996"/>
            <a:ext cx="492239" cy="512029"/>
          </a:xfrm>
          <a:prstGeom prst="mathMultiply">
            <a:avLst/>
          </a:prstGeom>
          <a:solidFill>
            <a:srgbClr val="C000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 name="Straight Connector 3">
            <a:extLst>
              <a:ext uri="{FF2B5EF4-FFF2-40B4-BE49-F238E27FC236}">
                <a16:creationId xmlns:a16="http://schemas.microsoft.com/office/drawing/2014/main" id="{074F4294-DB8B-43AE-883C-B99BDE9FD237}"/>
              </a:ext>
            </a:extLst>
          </p:cNvPr>
          <p:cNvCxnSpPr/>
          <p:nvPr/>
        </p:nvCxnSpPr>
        <p:spPr>
          <a:xfrm flipH="1">
            <a:off x="2501766" y="2010154"/>
            <a:ext cx="6801" cy="265785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6EDEBB8-2675-4F1D-BECE-D79C47BFBCDD}"/>
              </a:ext>
            </a:extLst>
          </p:cNvPr>
          <p:cNvCxnSpPr/>
          <p:nvPr/>
        </p:nvCxnSpPr>
        <p:spPr>
          <a:xfrm flipH="1">
            <a:off x="4278636" y="2446245"/>
            <a:ext cx="6801" cy="265785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0EEF3E5-DE30-4729-9AEE-3217D65DEBDA}"/>
              </a:ext>
            </a:extLst>
          </p:cNvPr>
          <p:cNvCxnSpPr>
            <a:cxnSpLocks/>
          </p:cNvCxnSpPr>
          <p:nvPr/>
        </p:nvCxnSpPr>
        <p:spPr>
          <a:xfrm>
            <a:off x="2501766" y="4668010"/>
            <a:ext cx="1778281" cy="43609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97CAEBE-2992-489F-BFC4-BDD84D0346E2}"/>
              </a:ext>
            </a:extLst>
          </p:cNvPr>
          <p:cNvCxnSpPr>
            <a:cxnSpLocks/>
          </p:cNvCxnSpPr>
          <p:nvPr/>
        </p:nvCxnSpPr>
        <p:spPr>
          <a:xfrm>
            <a:off x="2505166" y="2010154"/>
            <a:ext cx="1774881" cy="50439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5445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3">
                                            <p:txEl>
                                              <p:pRg st="12" end="12"/>
                                            </p:txEl>
                                          </p:spTgt>
                                        </p:tgtEl>
                                        <p:attrNameLst>
                                          <p:attrName>style.visibility</p:attrName>
                                        </p:attrNameLst>
                                      </p:cBhvr>
                                      <p:to>
                                        <p:strVal val="visible"/>
                                      </p:to>
                                    </p:set>
                                    <p:animEffect transition="in" filter="wipe(down)">
                                      <p:cBhvr>
                                        <p:cTn id="7" dur="500"/>
                                        <p:tgtEl>
                                          <p:spTgt spid="23">
                                            <p:txEl>
                                              <p:pRg st="12" end="12"/>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l="40317" t="27711" r="11098" b="13004"/>
          <a:stretch>
            <a:fillRect/>
          </a:stretch>
        </p:blipFill>
        <p:spPr bwMode="auto">
          <a:xfrm>
            <a:off x="3410151" y="759376"/>
            <a:ext cx="5179711" cy="50540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11" name="TextBox 10"/>
          <p:cNvSpPr txBox="1"/>
          <p:nvPr/>
        </p:nvSpPr>
        <p:spPr>
          <a:xfrm>
            <a:off x="6675922" y="3795949"/>
            <a:ext cx="288032" cy="369332"/>
          </a:xfrm>
          <a:prstGeom prst="rect">
            <a:avLst/>
          </a:prstGeom>
          <a:noFill/>
        </p:spPr>
        <p:txBody>
          <a:bodyPr wrap="square" rtlCol="0">
            <a:spAutoFit/>
          </a:bodyPr>
          <a:lstStyle/>
          <a:p>
            <a:r>
              <a:rPr lang="en-GB" dirty="0" smtClean="0">
                <a:solidFill>
                  <a:srgbClr val="C00000"/>
                </a:solidFill>
              </a:rPr>
              <a:t>A</a:t>
            </a:r>
            <a:endParaRPr lang="en-GB" dirty="0">
              <a:solidFill>
                <a:srgbClr val="C00000"/>
              </a:solidFill>
            </a:endParaRPr>
          </a:p>
        </p:txBody>
      </p:sp>
      <p:sp>
        <p:nvSpPr>
          <p:cNvPr id="8" name="Oval 7"/>
          <p:cNvSpPr/>
          <p:nvPr/>
        </p:nvSpPr>
        <p:spPr>
          <a:xfrm>
            <a:off x="4219689" y="3147261"/>
            <a:ext cx="98297" cy="140724"/>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p:nvSpPr>
        <p:spPr>
          <a:xfrm>
            <a:off x="4219689" y="2814410"/>
            <a:ext cx="288032" cy="369332"/>
          </a:xfrm>
          <a:prstGeom prst="rect">
            <a:avLst/>
          </a:prstGeom>
          <a:noFill/>
        </p:spPr>
        <p:txBody>
          <a:bodyPr wrap="square" rtlCol="0">
            <a:spAutoFit/>
          </a:bodyPr>
          <a:lstStyle/>
          <a:p>
            <a:r>
              <a:rPr lang="en-GB" dirty="0">
                <a:solidFill>
                  <a:srgbClr val="C00000"/>
                </a:solidFill>
              </a:rPr>
              <a:t>A</a:t>
            </a:r>
          </a:p>
        </p:txBody>
      </p:sp>
      <p:sp>
        <p:nvSpPr>
          <p:cNvPr id="15" name="Rectangular Callout 14"/>
          <p:cNvSpPr/>
          <p:nvPr/>
        </p:nvSpPr>
        <p:spPr>
          <a:xfrm>
            <a:off x="2088156" y="1629459"/>
            <a:ext cx="1696014" cy="1186492"/>
          </a:xfrm>
          <a:prstGeom prst="wedgeRectCallout">
            <a:avLst>
              <a:gd name="adj1" fmla="val 70569"/>
              <a:gd name="adj2" fmla="val 77914"/>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i="1" dirty="0">
                <a:solidFill>
                  <a:schemeClr val="tx1"/>
                </a:solidFill>
              </a:rPr>
              <a:t>What</a:t>
            </a:r>
            <a:r>
              <a:rPr lang="en-GB" dirty="0">
                <a:solidFill>
                  <a:schemeClr val="tx1"/>
                </a:solidFill>
              </a:rPr>
              <a:t> </a:t>
            </a:r>
            <a:r>
              <a:rPr lang="en-GB" i="1" dirty="0">
                <a:solidFill>
                  <a:schemeClr val="tx1"/>
                </a:solidFill>
              </a:rPr>
              <a:t>are</a:t>
            </a:r>
            <a:r>
              <a:rPr lang="en-GB" dirty="0">
                <a:solidFill>
                  <a:schemeClr val="tx1"/>
                </a:solidFill>
              </a:rPr>
              <a:t> </a:t>
            </a:r>
            <a:r>
              <a:rPr lang="en-GB" i="1" dirty="0">
                <a:solidFill>
                  <a:schemeClr val="tx1"/>
                </a:solidFill>
              </a:rPr>
              <a:t>the</a:t>
            </a:r>
            <a:r>
              <a:rPr lang="en-GB" dirty="0">
                <a:solidFill>
                  <a:schemeClr val="tx1"/>
                </a:solidFill>
              </a:rPr>
              <a:t> </a:t>
            </a:r>
            <a:r>
              <a:rPr lang="en-GB" i="1" dirty="0">
                <a:solidFill>
                  <a:schemeClr val="tx1"/>
                </a:solidFill>
              </a:rPr>
              <a:t>coordinates</a:t>
            </a:r>
            <a:r>
              <a:rPr lang="en-GB" dirty="0">
                <a:solidFill>
                  <a:schemeClr val="tx1"/>
                </a:solidFill>
              </a:rPr>
              <a:t> </a:t>
            </a:r>
            <a:r>
              <a:rPr lang="en-GB" i="1" dirty="0">
                <a:solidFill>
                  <a:schemeClr val="tx1"/>
                </a:solidFill>
              </a:rPr>
              <a:t>of</a:t>
            </a:r>
            <a:r>
              <a:rPr lang="en-GB" dirty="0">
                <a:solidFill>
                  <a:schemeClr val="tx1"/>
                </a:solidFill>
              </a:rPr>
              <a:t> </a:t>
            </a:r>
            <a:r>
              <a:rPr lang="en-GB" i="1" dirty="0">
                <a:solidFill>
                  <a:schemeClr val="tx1"/>
                </a:solidFill>
              </a:rPr>
              <a:t>the</a:t>
            </a:r>
            <a:r>
              <a:rPr lang="en-GB" dirty="0">
                <a:solidFill>
                  <a:schemeClr val="tx1"/>
                </a:solidFill>
              </a:rPr>
              <a:t> </a:t>
            </a:r>
            <a:r>
              <a:rPr lang="en-GB" i="1" dirty="0" smtClean="0">
                <a:solidFill>
                  <a:schemeClr val="tx1"/>
                </a:solidFill>
              </a:rPr>
              <a:t>vertex</a:t>
            </a:r>
            <a:r>
              <a:rPr lang="en-GB" dirty="0" smtClean="0">
                <a:solidFill>
                  <a:schemeClr val="tx1"/>
                </a:solidFill>
              </a:rPr>
              <a:t>?</a:t>
            </a:r>
            <a:endParaRPr lang="en-GB" dirty="0">
              <a:solidFill>
                <a:schemeClr val="tx1"/>
              </a:solidFill>
            </a:endParaRPr>
          </a:p>
        </p:txBody>
      </p:sp>
      <p:sp>
        <p:nvSpPr>
          <p:cNvPr id="2" name="Rectangle 1"/>
          <p:cNvSpPr/>
          <p:nvPr/>
        </p:nvSpPr>
        <p:spPr>
          <a:xfrm>
            <a:off x="6963954" y="4124960"/>
            <a:ext cx="914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6921993" y="4068457"/>
            <a:ext cx="98297" cy="140724"/>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p:cNvSpPr txBox="1"/>
          <p:nvPr/>
        </p:nvSpPr>
        <p:spPr>
          <a:xfrm>
            <a:off x="251759" y="86562"/>
            <a:ext cx="10455429" cy="830997"/>
          </a:xfrm>
          <a:prstGeom prst="rect">
            <a:avLst/>
          </a:prstGeom>
          <a:noFill/>
        </p:spPr>
        <p:txBody>
          <a:bodyPr wrap="square" rtlCol="0">
            <a:spAutoFit/>
          </a:bodyPr>
          <a:lstStyle/>
          <a:p>
            <a:r>
              <a:rPr lang="en-GB" sz="2400" i="1" dirty="0" smtClean="0">
                <a:solidFill>
                  <a:srgbClr val="C00000"/>
                </a:solidFill>
                <a:latin typeface="Calibri" panose="020F0502020204030204" pitchFamily="34" charset="0"/>
              </a:rPr>
              <a:t>Task 2 answer:</a:t>
            </a:r>
          </a:p>
          <a:p>
            <a:r>
              <a:rPr lang="en-GB" sz="2400" i="1" dirty="0" smtClean="0">
                <a:solidFill>
                  <a:srgbClr val="C00000"/>
                </a:solidFill>
                <a:latin typeface="Calibri" panose="020F0502020204030204" pitchFamily="34" charset="0"/>
              </a:rPr>
              <a:t>The</a:t>
            </a:r>
            <a:r>
              <a:rPr lang="en-GB" sz="2400" dirty="0" smtClean="0">
                <a:solidFill>
                  <a:srgbClr val="C00000"/>
                </a:solidFill>
                <a:latin typeface="Calibri" panose="020F0502020204030204" pitchFamily="34" charset="0"/>
              </a:rPr>
              <a:t> </a:t>
            </a:r>
            <a:r>
              <a:rPr lang="en-GB" sz="2400" i="1" dirty="0" smtClean="0">
                <a:solidFill>
                  <a:srgbClr val="C00000"/>
                </a:solidFill>
                <a:latin typeface="Calibri" panose="020F0502020204030204" pitchFamily="34" charset="0"/>
              </a:rPr>
              <a:t>square is</a:t>
            </a:r>
            <a:r>
              <a:rPr lang="en-GB" sz="2400" dirty="0" smtClean="0">
                <a:solidFill>
                  <a:srgbClr val="C00000"/>
                </a:solidFill>
                <a:latin typeface="Calibri" panose="020F0502020204030204" pitchFamily="34" charset="0"/>
              </a:rPr>
              <a:t> </a:t>
            </a:r>
            <a:r>
              <a:rPr lang="en-GB" sz="2400" i="1" dirty="0">
                <a:solidFill>
                  <a:srgbClr val="C00000"/>
                </a:solidFill>
                <a:latin typeface="Calibri" panose="020F0502020204030204" pitchFamily="34" charset="0"/>
              </a:rPr>
              <a:t>translated</a:t>
            </a:r>
            <a:r>
              <a:rPr lang="en-GB" sz="2400" dirty="0">
                <a:solidFill>
                  <a:srgbClr val="C00000"/>
                </a:solidFill>
                <a:latin typeface="Calibri" panose="020F0502020204030204" pitchFamily="34" charset="0"/>
              </a:rPr>
              <a:t> </a:t>
            </a:r>
            <a:r>
              <a:rPr lang="en-GB" sz="2400" i="1" dirty="0">
                <a:solidFill>
                  <a:srgbClr val="C00000"/>
                </a:solidFill>
                <a:latin typeface="Calibri" panose="020F0502020204030204" pitchFamily="34" charset="0"/>
              </a:rPr>
              <a:t>and</a:t>
            </a:r>
            <a:r>
              <a:rPr lang="en-GB" sz="2400" dirty="0">
                <a:solidFill>
                  <a:srgbClr val="C00000"/>
                </a:solidFill>
                <a:latin typeface="Calibri" panose="020F0502020204030204" pitchFamily="34" charset="0"/>
              </a:rPr>
              <a:t> </a:t>
            </a:r>
            <a:r>
              <a:rPr lang="en-GB" sz="2400" i="1" dirty="0">
                <a:solidFill>
                  <a:srgbClr val="C00000"/>
                </a:solidFill>
                <a:latin typeface="Calibri" panose="020F0502020204030204" pitchFamily="34" charset="0"/>
              </a:rPr>
              <a:t>one</a:t>
            </a:r>
            <a:r>
              <a:rPr lang="en-GB" sz="2400" dirty="0">
                <a:solidFill>
                  <a:srgbClr val="C00000"/>
                </a:solidFill>
                <a:latin typeface="Calibri" panose="020F0502020204030204" pitchFamily="34" charset="0"/>
              </a:rPr>
              <a:t> </a:t>
            </a:r>
            <a:r>
              <a:rPr lang="en-GB" sz="2400" i="1" dirty="0">
                <a:solidFill>
                  <a:srgbClr val="C00000"/>
                </a:solidFill>
                <a:latin typeface="Calibri" panose="020F0502020204030204" pitchFamily="34" charset="0"/>
              </a:rPr>
              <a:t>of</a:t>
            </a:r>
            <a:r>
              <a:rPr lang="en-GB" sz="2400" dirty="0">
                <a:solidFill>
                  <a:srgbClr val="C00000"/>
                </a:solidFill>
                <a:latin typeface="Calibri" panose="020F0502020204030204" pitchFamily="34" charset="0"/>
              </a:rPr>
              <a:t> </a:t>
            </a:r>
            <a:r>
              <a:rPr lang="en-GB" sz="2400" i="1" dirty="0">
                <a:solidFill>
                  <a:srgbClr val="C00000"/>
                </a:solidFill>
                <a:latin typeface="Calibri" panose="020F0502020204030204" pitchFamily="34" charset="0"/>
              </a:rPr>
              <a:t>its</a:t>
            </a:r>
            <a:r>
              <a:rPr lang="en-GB" sz="2400" dirty="0">
                <a:solidFill>
                  <a:srgbClr val="C00000"/>
                </a:solidFill>
                <a:latin typeface="Calibri" panose="020F0502020204030204" pitchFamily="34" charset="0"/>
              </a:rPr>
              <a:t> </a:t>
            </a:r>
            <a:r>
              <a:rPr lang="en-GB" sz="2400" i="1" dirty="0">
                <a:solidFill>
                  <a:srgbClr val="C00000"/>
                </a:solidFill>
                <a:latin typeface="Calibri" panose="020F0502020204030204" pitchFamily="34" charset="0"/>
              </a:rPr>
              <a:t>vertices</a:t>
            </a:r>
            <a:r>
              <a:rPr lang="en-GB" sz="2400" dirty="0">
                <a:solidFill>
                  <a:srgbClr val="C00000"/>
                </a:solidFill>
                <a:latin typeface="Calibri" panose="020F0502020204030204" pitchFamily="34" charset="0"/>
              </a:rPr>
              <a:t> </a:t>
            </a:r>
            <a:r>
              <a:rPr lang="en-GB" sz="2400" i="1" dirty="0">
                <a:solidFill>
                  <a:srgbClr val="C00000"/>
                </a:solidFill>
                <a:latin typeface="Calibri" panose="020F0502020204030204" pitchFamily="34" charset="0"/>
              </a:rPr>
              <a:t>ends</a:t>
            </a:r>
            <a:r>
              <a:rPr lang="en-GB" sz="2400" dirty="0">
                <a:solidFill>
                  <a:srgbClr val="C00000"/>
                </a:solidFill>
                <a:latin typeface="Calibri" panose="020F0502020204030204" pitchFamily="34" charset="0"/>
              </a:rPr>
              <a:t> </a:t>
            </a:r>
            <a:r>
              <a:rPr lang="en-GB" sz="2400" i="1" dirty="0">
                <a:solidFill>
                  <a:srgbClr val="C00000"/>
                </a:solidFill>
                <a:latin typeface="Calibri" panose="020F0502020204030204" pitchFamily="34" charset="0"/>
              </a:rPr>
              <a:t>up</a:t>
            </a:r>
            <a:r>
              <a:rPr lang="en-GB" sz="2400" dirty="0">
                <a:solidFill>
                  <a:srgbClr val="C00000"/>
                </a:solidFill>
                <a:latin typeface="Calibri" panose="020F0502020204030204" pitchFamily="34" charset="0"/>
              </a:rPr>
              <a:t> </a:t>
            </a:r>
            <a:r>
              <a:rPr lang="en-GB" sz="2400" i="1" dirty="0">
                <a:solidFill>
                  <a:srgbClr val="C00000"/>
                </a:solidFill>
                <a:latin typeface="Calibri" panose="020F0502020204030204" pitchFamily="34" charset="0"/>
              </a:rPr>
              <a:t>at</a:t>
            </a:r>
            <a:r>
              <a:rPr lang="en-GB" sz="2400" dirty="0">
                <a:solidFill>
                  <a:srgbClr val="C00000"/>
                </a:solidFill>
                <a:latin typeface="Calibri" panose="020F0502020204030204" pitchFamily="34" charset="0"/>
              </a:rPr>
              <a:t> A.</a:t>
            </a:r>
          </a:p>
        </p:txBody>
      </p:sp>
      <p:sp>
        <p:nvSpPr>
          <p:cNvPr id="18" name="TextBox 17"/>
          <p:cNvSpPr txBox="1"/>
          <p:nvPr/>
        </p:nvSpPr>
        <p:spPr>
          <a:xfrm>
            <a:off x="1935548" y="6166375"/>
            <a:ext cx="8924815" cy="461665"/>
          </a:xfrm>
          <a:prstGeom prst="rect">
            <a:avLst/>
          </a:prstGeom>
          <a:noFill/>
        </p:spPr>
        <p:txBody>
          <a:bodyPr wrap="none" rtlCol="0">
            <a:spAutoFit/>
          </a:bodyPr>
          <a:lstStyle/>
          <a:p>
            <a:r>
              <a:rPr lang="en-GB" sz="2400" i="1" dirty="0" smtClean="0">
                <a:solidFill>
                  <a:schemeClr val="tx2"/>
                </a:solidFill>
                <a:latin typeface="Calibri" panose="020F0502020204030204" pitchFamily="34" charset="0"/>
              </a:rPr>
              <a:t>The square has been translated 6 squares to the left and 2 squares up</a:t>
            </a:r>
            <a:r>
              <a:rPr lang="en-GB" sz="2400" b="1" dirty="0" smtClean="0">
                <a:solidFill>
                  <a:schemeClr val="tx2"/>
                </a:solidFill>
                <a:latin typeface="Calibri" panose="020F0502020204030204" pitchFamily="34" charset="0"/>
              </a:rPr>
              <a:t>.</a:t>
            </a:r>
            <a:endParaRPr lang="en-GB" sz="2400" b="1" dirty="0">
              <a:solidFill>
                <a:schemeClr val="tx2"/>
              </a:solidFill>
              <a:latin typeface="Calibri" panose="020F0502020204030204" pitchFamily="34" charset="0"/>
            </a:endParaRPr>
          </a:p>
        </p:txBody>
      </p:sp>
      <p:sp>
        <p:nvSpPr>
          <p:cNvPr id="12" name="Rectangle 11"/>
          <p:cNvSpPr/>
          <p:nvPr/>
        </p:nvSpPr>
        <p:spPr>
          <a:xfrm>
            <a:off x="4269090" y="3224419"/>
            <a:ext cx="914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011" y="5617579"/>
            <a:ext cx="1299108" cy="964684"/>
          </a:xfrm>
          <a:prstGeom prst="rect">
            <a:avLst/>
          </a:prstGeom>
        </p:spPr>
      </p:pic>
    </p:spTree>
    <p:extLst>
      <p:ext uri="{BB962C8B-B14F-4D97-AF65-F5344CB8AC3E}">
        <p14:creationId xmlns:p14="http://schemas.microsoft.com/office/powerpoint/2010/main" val="145862341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l="40317" t="27711" r="11098" b="13004"/>
          <a:stretch>
            <a:fillRect/>
          </a:stretch>
        </p:blipFill>
        <p:spPr bwMode="auto">
          <a:xfrm>
            <a:off x="3392734" y="819950"/>
            <a:ext cx="5179711" cy="50540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11" name="TextBox 10"/>
          <p:cNvSpPr txBox="1"/>
          <p:nvPr/>
        </p:nvSpPr>
        <p:spPr>
          <a:xfrm>
            <a:off x="7399038" y="1570873"/>
            <a:ext cx="288032" cy="369332"/>
          </a:xfrm>
          <a:prstGeom prst="rect">
            <a:avLst/>
          </a:prstGeom>
          <a:noFill/>
        </p:spPr>
        <p:txBody>
          <a:bodyPr wrap="square" rtlCol="0">
            <a:spAutoFit/>
          </a:bodyPr>
          <a:lstStyle/>
          <a:p>
            <a:r>
              <a:rPr lang="en-GB" dirty="0" smtClean="0">
                <a:solidFill>
                  <a:srgbClr val="C00000"/>
                </a:solidFill>
              </a:rPr>
              <a:t>A</a:t>
            </a:r>
            <a:endParaRPr lang="en-GB" dirty="0">
              <a:solidFill>
                <a:srgbClr val="C00000"/>
              </a:solidFill>
            </a:endParaRPr>
          </a:p>
        </p:txBody>
      </p:sp>
      <p:sp>
        <p:nvSpPr>
          <p:cNvPr id="15" name="Rectangular Callout 14"/>
          <p:cNvSpPr/>
          <p:nvPr/>
        </p:nvSpPr>
        <p:spPr>
          <a:xfrm>
            <a:off x="7922707" y="1470755"/>
            <a:ext cx="1696014" cy="1186492"/>
          </a:xfrm>
          <a:prstGeom prst="wedgeRectCallout">
            <a:avLst>
              <a:gd name="adj1" fmla="val -66529"/>
              <a:gd name="adj2" fmla="val -12366"/>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i="1" dirty="0">
                <a:solidFill>
                  <a:schemeClr val="tx1"/>
                </a:solidFill>
              </a:rPr>
              <a:t>What</a:t>
            </a:r>
            <a:r>
              <a:rPr lang="en-GB" dirty="0">
                <a:solidFill>
                  <a:schemeClr val="tx1"/>
                </a:solidFill>
              </a:rPr>
              <a:t> </a:t>
            </a:r>
            <a:r>
              <a:rPr lang="en-GB" i="1" dirty="0" smtClean="0">
                <a:solidFill>
                  <a:schemeClr val="tx1"/>
                </a:solidFill>
              </a:rPr>
              <a:t>is</a:t>
            </a:r>
            <a:r>
              <a:rPr lang="en-GB" dirty="0" smtClean="0">
                <a:solidFill>
                  <a:schemeClr val="tx1"/>
                </a:solidFill>
              </a:rPr>
              <a:t> </a:t>
            </a:r>
            <a:r>
              <a:rPr lang="en-GB" i="1" dirty="0">
                <a:solidFill>
                  <a:schemeClr val="tx1"/>
                </a:solidFill>
              </a:rPr>
              <a:t>the</a:t>
            </a:r>
            <a:r>
              <a:rPr lang="en-GB" dirty="0">
                <a:solidFill>
                  <a:schemeClr val="tx1"/>
                </a:solidFill>
              </a:rPr>
              <a:t> </a:t>
            </a:r>
            <a:r>
              <a:rPr lang="en-GB" i="1" dirty="0" smtClean="0">
                <a:solidFill>
                  <a:schemeClr val="tx1"/>
                </a:solidFill>
              </a:rPr>
              <a:t>coordinate</a:t>
            </a:r>
            <a:r>
              <a:rPr lang="en-GB" dirty="0" smtClean="0">
                <a:solidFill>
                  <a:schemeClr val="tx1"/>
                </a:solidFill>
              </a:rPr>
              <a:t> </a:t>
            </a:r>
            <a:r>
              <a:rPr lang="en-GB" i="1" dirty="0">
                <a:solidFill>
                  <a:schemeClr val="tx1"/>
                </a:solidFill>
              </a:rPr>
              <a:t>of</a:t>
            </a:r>
            <a:r>
              <a:rPr lang="en-GB" dirty="0">
                <a:solidFill>
                  <a:schemeClr val="tx1"/>
                </a:solidFill>
              </a:rPr>
              <a:t> </a:t>
            </a:r>
            <a:r>
              <a:rPr lang="en-GB" i="1" dirty="0">
                <a:solidFill>
                  <a:schemeClr val="tx1"/>
                </a:solidFill>
              </a:rPr>
              <a:t>A</a:t>
            </a:r>
            <a:r>
              <a:rPr lang="en-GB" dirty="0" smtClean="0">
                <a:solidFill>
                  <a:schemeClr val="tx1"/>
                </a:solidFill>
              </a:rPr>
              <a:t>?</a:t>
            </a:r>
            <a:endParaRPr lang="en-GB" dirty="0">
              <a:solidFill>
                <a:schemeClr val="tx1"/>
              </a:solidFill>
            </a:endParaRPr>
          </a:p>
        </p:txBody>
      </p:sp>
      <p:sp>
        <p:nvSpPr>
          <p:cNvPr id="17" name="TextBox 16"/>
          <p:cNvSpPr txBox="1"/>
          <p:nvPr/>
        </p:nvSpPr>
        <p:spPr>
          <a:xfrm>
            <a:off x="2321707" y="6048507"/>
            <a:ext cx="7486345" cy="461665"/>
          </a:xfrm>
          <a:prstGeom prst="rect">
            <a:avLst/>
          </a:prstGeom>
          <a:noFill/>
        </p:spPr>
        <p:txBody>
          <a:bodyPr wrap="none" rtlCol="0">
            <a:spAutoFit/>
          </a:bodyPr>
          <a:lstStyle/>
          <a:p>
            <a:pPr algn="ctr"/>
            <a:r>
              <a:rPr lang="en-GB" sz="2400" i="1" dirty="0" smtClean="0">
                <a:solidFill>
                  <a:schemeClr val="tx2"/>
                </a:solidFill>
                <a:latin typeface="Calibri" panose="020F0502020204030204" pitchFamily="34" charset="0"/>
              </a:rPr>
              <a:t>Can you show where the rectangle has been translated to?</a:t>
            </a:r>
            <a:endParaRPr lang="en-GB" sz="2400" dirty="0">
              <a:solidFill>
                <a:schemeClr val="tx2"/>
              </a:solidFill>
              <a:latin typeface="Calibri" panose="020F0502020204030204" pitchFamily="34" charset="0"/>
            </a:endParaRPr>
          </a:p>
        </p:txBody>
      </p:sp>
      <p:sp>
        <p:nvSpPr>
          <p:cNvPr id="2" name="Rectangle 1"/>
          <p:cNvSpPr/>
          <p:nvPr/>
        </p:nvSpPr>
        <p:spPr>
          <a:xfrm>
            <a:off x="5608266" y="1920692"/>
            <a:ext cx="179402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7353137" y="1883671"/>
            <a:ext cx="98297" cy="140724"/>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p:cNvSpPr txBox="1"/>
          <p:nvPr/>
        </p:nvSpPr>
        <p:spPr>
          <a:xfrm>
            <a:off x="251759" y="86562"/>
            <a:ext cx="10455429" cy="830997"/>
          </a:xfrm>
          <a:prstGeom prst="rect">
            <a:avLst/>
          </a:prstGeom>
          <a:noFill/>
        </p:spPr>
        <p:txBody>
          <a:bodyPr wrap="square" rtlCol="0">
            <a:spAutoFit/>
          </a:bodyPr>
          <a:lstStyle/>
          <a:p>
            <a:r>
              <a:rPr lang="en-GB" sz="2400" i="1" dirty="0" smtClean="0">
                <a:solidFill>
                  <a:srgbClr val="C00000"/>
                </a:solidFill>
                <a:latin typeface="Calibri" panose="020F0502020204030204" pitchFamily="34" charset="0"/>
              </a:rPr>
              <a:t>Task 3:</a:t>
            </a:r>
          </a:p>
          <a:p>
            <a:r>
              <a:rPr lang="en-GB" sz="2400" i="1" dirty="0" smtClean="0">
                <a:solidFill>
                  <a:srgbClr val="C00000"/>
                </a:solidFill>
                <a:latin typeface="Calibri" panose="020F0502020204030204" pitchFamily="34" charset="0"/>
              </a:rPr>
              <a:t>The rectangle is translated 3 squares to the left and 3 squares down.</a:t>
            </a:r>
            <a:endParaRPr lang="en-GB" sz="2400" dirty="0">
              <a:solidFill>
                <a:srgbClr val="C00000"/>
              </a:solidFill>
              <a:latin typeface="Calibri" panose="020F0502020204030204" pitchFamily="34" charset="0"/>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011" y="5617579"/>
            <a:ext cx="1299108" cy="964684"/>
          </a:xfrm>
          <a:prstGeom prst="rect">
            <a:avLst/>
          </a:prstGeom>
        </p:spPr>
      </p:pic>
    </p:spTree>
    <p:extLst>
      <p:ext uri="{BB962C8B-B14F-4D97-AF65-F5344CB8AC3E}">
        <p14:creationId xmlns:p14="http://schemas.microsoft.com/office/powerpoint/2010/main" val="1889992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l="40317" t="27711" r="11098" b="13004"/>
          <a:stretch>
            <a:fillRect/>
          </a:stretch>
        </p:blipFill>
        <p:spPr bwMode="auto">
          <a:xfrm>
            <a:off x="3392734" y="819950"/>
            <a:ext cx="5179711" cy="50540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11" name="TextBox 10"/>
          <p:cNvSpPr txBox="1"/>
          <p:nvPr/>
        </p:nvSpPr>
        <p:spPr>
          <a:xfrm>
            <a:off x="7399038" y="1570873"/>
            <a:ext cx="288032" cy="369332"/>
          </a:xfrm>
          <a:prstGeom prst="rect">
            <a:avLst/>
          </a:prstGeom>
          <a:noFill/>
        </p:spPr>
        <p:txBody>
          <a:bodyPr wrap="square" rtlCol="0">
            <a:spAutoFit/>
          </a:bodyPr>
          <a:lstStyle/>
          <a:p>
            <a:r>
              <a:rPr lang="en-GB" dirty="0" smtClean="0">
                <a:solidFill>
                  <a:srgbClr val="C00000"/>
                </a:solidFill>
              </a:rPr>
              <a:t>A</a:t>
            </a:r>
            <a:endParaRPr lang="en-GB" dirty="0">
              <a:solidFill>
                <a:srgbClr val="C00000"/>
              </a:solidFill>
            </a:endParaRPr>
          </a:p>
        </p:txBody>
      </p:sp>
      <p:sp>
        <p:nvSpPr>
          <p:cNvPr id="17" name="TextBox 16"/>
          <p:cNvSpPr txBox="1"/>
          <p:nvPr/>
        </p:nvSpPr>
        <p:spPr>
          <a:xfrm>
            <a:off x="1603119" y="6099921"/>
            <a:ext cx="9315820" cy="461665"/>
          </a:xfrm>
          <a:prstGeom prst="rect">
            <a:avLst/>
          </a:prstGeom>
          <a:noFill/>
        </p:spPr>
        <p:txBody>
          <a:bodyPr wrap="none" rtlCol="0">
            <a:spAutoFit/>
          </a:bodyPr>
          <a:lstStyle/>
          <a:p>
            <a:pPr algn="ctr"/>
            <a:r>
              <a:rPr lang="en-GB" sz="2400" i="1" dirty="0" smtClean="0">
                <a:solidFill>
                  <a:schemeClr val="tx2"/>
                </a:solidFill>
                <a:latin typeface="Calibri" panose="020F0502020204030204" pitchFamily="34" charset="0"/>
              </a:rPr>
              <a:t>The vertex ‘A’ has moved from the coordinate (8,8) to the coordinate (5,5).</a:t>
            </a:r>
            <a:endParaRPr lang="en-GB" sz="2400" dirty="0">
              <a:solidFill>
                <a:schemeClr val="tx2"/>
              </a:solidFill>
              <a:latin typeface="Calibri" panose="020F0502020204030204" pitchFamily="34" charset="0"/>
            </a:endParaRPr>
          </a:p>
        </p:txBody>
      </p:sp>
      <p:sp>
        <p:nvSpPr>
          <p:cNvPr id="2" name="Rectangle 1"/>
          <p:cNvSpPr/>
          <p:nvPr/>
        </p:nvSpPr>
        <p:spPr>
          <a:xfrm>
            <a:off x="5605018" y="1940205"/>
            <a:ext cx="179402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7353137" y="1883671"/>
            <a:ext cx="98297" cy="140724"/>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p:cNvSpPr txBox="1"/>
          <p:nvPr/>
        </p:nvSpPr>
        <p:spPr>
          <a:xfrm>
            <a:off x="251759" y="86562"/>
            <a:ext cx="10455429" cy="830997"/>
          </a:xfrm>
          <a:prstGeom prst="rect">
            <a:avLst/>
          </a:prstGeom>
          <a:noFill/>
        </p:spPr>
        <p:txBody>
          <a:bodyPr wrap="square" rtlCol="0">
            <a:spAutoFit/>
          </a:bodyPr>
          <a:lstStyle/>
          <a:p>
            <a:r>
              <a:rPr lang="en-GB" sz="2400" i="1" dirty="0" smtClean="0">
                <a:solidFill>
                  <a:srgbClr val="C00000"/>
                </a:solidFill>
                <a:latin typeface="Calibri" panose="020F0502020204030204" pitchFamily="34" charset="0"/>
              </a:rPr>
              <a:t>Task 3 answer:</a:t>
            </a:r>
          </a:p>
          <a:p>
            <a:r>
              <a:rPr lang="en-GB" sz="2400" i="1" dirty="0" smtClean="0">
                <a:solidFill>
                  <a:srgbClr val="C00000"/>
                </a:solidFill>
                <a:latin typeface="Calibri" panose="020F0502020204030204" pitchFamily="34" charset="0"/>
              </a:rPr>
              <a:t>The rectangle is translated 3 squares to the left and 3 squares down.</a:t>
            </a:r>
            <a:endParaRPr lang="en-GB" sz="2400" dirty="0">
              <a:solidFill>
                <a:srgbClr val="C00000"/>
              </a:solidFill>
              <a:latin typeface="Calibri" panose="020F0502020204030204" pitchFamily="34" charset="0"/>
            </a:endParaRPr>
          </a:p>
        </p:txBody>
      </p:sp>
      <p:sp>
        <p:nvSpPr>
          <p:cNvPr id="9" name="Rectangle 8"/>
          <p:cNvSpPr/>
          <p:nvPr/>
        </p:nvSpPr>
        <p:spPr>
          <a:xfrm>
            <a:off x="4270859" y="3285679"/>
            <a:ext cx="179402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6064879" y="2916347"/>
            <a:ext cx="288032" cy="369332"/>
          </a:xfrm>
          <a:prstGeom prst="rect">
            <a:avLst/>
          </a:prstGeom>
          <a:noFill/>
        </p:spPr>
        <p:txBody>
          <a:bodyPr wrap="square" rtlCol="0">
            <a:spAutoFit/>
          </a:bodyPr>
          <a:lstStyle/>
          <a:p>
            <a:r>
              <a:rPr lang="en-GB" dirty="0" smtClean="0">
                <a:solidFill>
                  <a:srgbClr val="C00000"/>
                </a:solidFill>
              </a:rPr>
              <a:t>A</a:t>
            </a:r>
            <a:endParaRPr lang="en-GB" dirty="0">
              <a:solidFill>
                <a:srgbClr val="C00000"/>
              </a:solidFill>
            </a:endParaRPr>
          </a:p>
        </p:txBody>
      </p:sp>
      <p:sp>
        <p:nvSpPr>
          <p:cNvPr id="12" name="Oval 11"/>
          <p:cNvSpPr/>
          <p:nvPr/>
        </p:nvSpPr>
        <p:spPr>
          <a:xfrm>
            <a:off x="6018978" y="3229145"/>
            <a:ext cx="98297" cy="140724"/>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011" y="5617579"/>
            <a:ext cx="1299108" cy="964684"/>
          </a:xfrm>
          <a:prstGeom prst="rect">
            <a:avLst/>
          </a:prstGeom>
        </p:spPr>
      </p:pic>
      <p:sp>
        <p:nvSpPr>
          <p:cNvPr id="18" name="Rectangular Callout 17"/>
          <p:cNvSpPr/>
          <p:nvPr/>
        </p:nvSpPr>
        <p:spPr>
          <a:xfrm>
            <a:off x="7922707" y="1470755"/>
            <a:ext cx="1696014" cy="1186492"/>
          </a:xfrm>
          <a:prstGeom prst="wedgeRectCallout">
            <a:avLst>
              <a:gd name="adj1" fmla="val -66529"/>
              <a:gd name="adj2" fmla="val -12366"/>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i="1" dirty="0">
                <a:solidFill>
                  <a:schemeClr val="tx1"/>
                </a:solidFill>
              </a:rPr>
              <a:t>What</a:t>
            </a:r>
            <a:r>
              <a:rPr lang="en-GB" dirty="0">
                <a:solidFill>
                  <a:schemeClr val="tx1"/>
                </a:solidFill>
              </a:rPr>
              <a:t> </a:t>
            </a:r>
            <a:r>
              <a:rPr lang="en-GB" i="1" dirty="0" smtClean="0">
                <a:solidFill>
                  <a:schemeClr val="tx1"/>
                </a:solidFill>
              </a:rPr>
              <a:t>is</a:t>
            </a:r>
            <a:r>
              <a:rPr lang="en-GB" dirty="0" smtClean="0">
                <a:solidFill>
                  <a:schemeClr val="tx1"/>
                </a:solidFill>
              </a:rPr>
              <a:t> </a:t>
            </a:r>
            <a:r>
              <a:rPr lang="en-GB" i="1" dirty="0">
                <a:solidFill>
                  <a:schemeClr val="tx1"/>
                </a:solidFill>
              </a:rPr>
              <a:t>the</a:t>
            </a:r>
            <a:r>
              <a:rPr lang="en-GB" dirty="0">
                <a:solidFill>
                  <a:schemeClr val="tx1"/>
                </a:solidFill>
              </a:rPr>
              <a:t> </a:t>
            </a:r>
            <a:r>
              <a:rPr lang="en-GB" i="1" dirty="0" smtClean="0">
                <a:solidFill>
                  <a:schemeClr val="tx1"/>
                </a:solidFill>
              </a:rPr>
              <a:t>coordinate</a:t>
            </a:r>
            <a:r>
              <a:rPr lang="en-GB" dirty="0" smtClean="0">
                <a:solidFill>
                  <a:schemeClr val="tx1"/>
                </a:solidFill>
              </a:rPr>
              <a:t> </a:t>
            </a:r>
            <a:r>
              <a:rPr lang="en-GB" i="1" dirty="0">
                <a:solidFill>
                  <a:schemeClr val="tx1"/>
                </a:solidFill>
              </a:rPr>
              <a:t>of</a:t>
            </a:r>
            <a:r>
              <a:rPr lang="en-GB" dirty="0">
                <a:solidFill>
                  <a:schemeClr val="tx1"/>
                </a:solidFill>
              </a:rPr>
              <a:t> </a:t>
            </a:r>
            <a:r>
              <a:rPr lang="en-GB" i="1" dirty="0">
                <a:solidFill>
                  <a:schemeClr val="tx1"/>
                </a:solidFill>
              </a:rPr>
              <a:t>A</a:t>
            </a:r>
            <a:r>
              <a:rPr lang="en-GB" dirty="0" smtClean="0">
                <a:solidFill>
                  <a:schemeClr val="tx1"/>
                </a:solidFill>
              </a:rPr>
              <a:t>?</a:t>
            </a:r>
            <a:endParaRPr lang="en-GB" dirty="0">
              <a:solidFill>
                <a:schemeClr val="tx1"/>
              </a:solidFill>
            </a:endParaRPr>
          </a:p>
        </p:txBody>
      </p:sp>
    </p:spTree>
    <p:extLst>
      <p:ext uri="{BB962C8B-B14F-4D97-AF65-F5344CB8AC3E}">
        <p14:creationId xmlns:p14="http://schemas.microsoft.com/office/powerpoint/2010/main" val="3555227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251759" y="86562"/>
            <a:ext cx="10455429" cy="461665"/>
          </a:xfrm>
          <a:prstGeom prst="rect">
            <a:avLst/>
          </a:prstGeom>
          <a:noFill/>
        </p:spPr>
        <p:txBody>
          <a:bodyPr wrap="square" rtlCol="0">
            <a:spAutoFit/>
          </a:bodyPr>
          <a:lstStyle/>
          <a:p>
            <a:r>
              <a:rPr lang="en-GB" sz="2400" i="1" dirty="0" smtClean="0">
                <a:solidFill>
                  <a:srgbClr val="C00000"/>
                </a:solidFill>
                <a:latin typeface="Calibri" panose="020F0502020204030204" pitchFamily="34" charset="0"/>
              </a:rPr>
              <a:t>Task 4:</a:t>
            </a:r>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011" y="5617579"/>
            <a:ext cx="1299108" cy="964684"/>
          </a:xfrm>
          <a:prstGeom prst="rect">
            <a:avLst/>
          </a:prstGeom>
        </p:spPr>
      </p:pic>
      <p:pic>
        <p:nvPicPr>
          <p:cNvPr id="3" name="Picture 2"/>
          <p:cNvPicPr>
            <a:picLocks noChangeAspect="1"/>
          </p:cNvPicPr>
          <p:nvPr/>
        </p:nvPicPr>
        <p:blipFill>
          <a:blip r:embed="rId3"/>
          <a:stretch>
            <a:fillRect/>
          </a:stretch>
        </p:blipFill>
        <p:spPr>
          <a:xfrm>
            <a:off x="953565" y="1541621"/>
            <a:ext cx="10005927" cy="3673158"/>
          </a:xfrm>
          <a:prstGeom prst="rect">
            <a:avLst/>
          </a:prstGeom>
        </p:spPr>
      </p:pic>
    </p:spTree>
    <p:extLst>
      <p:ext uri="{BB962C8B-B14F-4D97-AF65-F5344CB8AC3E}">
        <p14:creationId xmlns:p14="http://schemas.microsoft.com/office/powerpoint/2010/main" val="26295294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251759" y="86562"/>
            <a:ext cx="10455429" cy="461665"/>
          </a:xfrm>
          <a:prstGeom prst="rect">
            <a:avLst/>
          </a:prstGeom>
          <a:noFill/>
        </p:spPr>
        <p:txBody>
          <a:bodyPr wrap="square" rtlCol="0">
            <a:spAutoFit/>
          </a:bodyPr>
          <a:lstStyle/>
          <a:p>
            <a:r>
              <a:rPr lang="en-GB" sz="2400" i="1" dirty="0" smtClean="0">
                <a:solidFill>
                  <a:srgbClr val="C00000"/>
                </a:solidFill>
                <a:latin typeface="Calibri" panose="020F0502020204030204" pitchFamily="34" charset="0"/>
              </a:rPr>
              <a:t>Task 4 answers:</a:t>
            </a:r>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011" y="5617579"/>
            <a:ext cx="1299108" cy="964684"/>
          </a:xfrm>
          <a:prstGeom prst="rect">
            <a:avLst/>
          </a:prstGeom>
        </p:spPr>
      </p:pic>
      <p:pic>
        <p:nvPicPr>
          <p:cNvPr id="3" name="Picture 2"/>
          <p:cNvPicPr>
            <a:picLocks noChangeAspect="1"/>
          </p:cNvPicPr>
          <p:nvPr/>
        </p:nvPicPr>
        <p:blipFill>
          <a:blip r:embed="rId3"/>
          <a:stretch>
            <a:fillRect/>
          </a:stretch>
        </p:blipFill>
        <p:spPr>
          <a:xfrm>
            <a:off x="953565" y="1541621"/>
            <a:ext cx="10005927" cy="3673158"/>
          </a:xfrm>
          <a:prstGeom prst="rect">
            <a:avLst/>
          </a:prstGeom>
        </p:spPr>
      </p:pic>
      <p:sp>
        <p:nvSpPr>
          <p:cNvPr id="5" name="TextBox 4"/>
          <p:cNvSpPr txBox="1"/>
          <p:nvPr/>
        </p:nvSpPr>
        <p:spPr>
          <a:xfrm>
            <a:off x="2185907" y="907988"/>
            <a:ext cx="7804830" cy="461665"/>
          </a:xfrm>
          <a:prstGeom prst="rect">
            <a:avLst/>
          </a:prstGeom>
          <a:noFill/>
        </p:spPr>
        <p:txBody>
          <a:bodyPr wrap="none" rtlCol="0">
            <a:spAutoFit/>
          </a:bodyPr>
          <a:lstStyle/>
          <a:p>
            <a:pPr algn="ctr"/>
            <a:r>
              <a:rPr lang="en-GB" sz="2400" i="1" dirty="0" smtClean="0">
                <a:solidFill>
                  <a:srgbClr val="FF0000"/>
                </a:solidFill>
                <a:latin typeface="Calibri" panose="020F0502020204030204" pitchFamily="34" charset="0"/>
              </a:rPr>
              <a:t>The shape translated 2 squares to the right and 3 squares up.</a:t>
            </a:r>
            <a:endParaRPr lang="en-GB" sz="2400" dirty="0">
              <a:solidFill>
                <a:srgbClr val="FF0000"/>
              </a:solidFill>
              <a:latin typeface="Calibri" panose="020F0502020204030204" pitchFamily="34" charset="0"/>
            </a:endParaRPr>
          </a:p>
        </p:txBody>
      </p:sp>
      <p:sp>
        <p:nvSpPr>
          <p:cNvPr id="6" name="TextBox 5"/>
          <p:cNvSpPr txBox="1"/>
          <p:nvPr/>
        </p:nvSpPr>
        <p:spPr>
          <a:xfrm>
            <a:off x="2814435" y="4643271"/>
            <a:ext cx="2361865" cy="1938992"/>
          </a:xfrm>
          <a:prstGeom prst="rect">
            <a:avLst/>
          </a:prstGeom>
          <a:noFill/>
        </p:spPr>
        <p:txBody>
          <a:bodyPr wrap="none" rtlCol="0">
            <a:spAutoFit/>
          </a:bodyPr>
          <a:lstStyle/>
          <a:p>
            <a:pPr algn="ctr"/>
            <a:r>
              <a:rPr lang="en-GB" sz="2400" i="1" dirty="0" smtClean="0">
                <a:solidFill>
                  <a:srgbClr val="FF0000"/>
                </a:solidFill>
                <a:latin typeface="Calibri" panose="020F0502020204030204" pitchFamily="34" charset="0"/>
              </a:rPr>
              <a:t>New coordinates:</a:t>
            </a:r>
          </a:p>
          <a:p>
            <a:pPr algn="ctr"/>
            <a:r>
              <a:rPr lang="en-GB" sz="2400" i="1" dirty="0" smtClean="0">
                <a:solidFill>
                  <a:srgbClr val="FF0000"/>
                </a:solidFill>
                <a:latin typeface="Calibri" panose="020F0502020204030204" pitchFamily="34" charset="0"/>
              </a:rPr>
              <a:t>A: (3,8)</a:t>
            </a:r>
          </a:p>
          <a:p>
            <a:pPr algn="ctr"/>
            <a:r>
              <a:rPr lang="en-GB" sz="2400" i="1" dirty="0" smtClean="0">
                <a:solidFill>
                  <a:srgbClr val="FF0000"/>
                </a:solidFill>
                <a:latin typeface="Calibri" panose="020F0502020204030204" pitchFamily="34" charset="0"/>
              </a:rPr>
              <a:t>B: (5,8)</a:t>
            </a:r>
          </a:p>
          <a:p>
            <a:pPr algn="ctr"/>
            <a:r>
              <a:rPr lang="en-GB" sz="2400" i="1" dirty="0" smtClean="0">
                <a:solidFill>
                  <a:srgbClr val="FF0000"/>
                </a:solidFill>
                <a:latin typeface="Calibri" panose="020F0502020204030204" pitchFamily="34" charset="0"/>
              </a:rPr>
              <a:t>C: (3,5)</a:t>
            </a:r>
          </a:p>
          <a:p>
            <a:pPr algn="ctr"/>
            <a:r>
              <a:rPr lang="en-GB" sz="2400" i="1" dirty="0" smtClean="0">
                <a:solidFill>
                  <a:srgbClr val="FF0000"/>
                </a:solidFill>
                <a:latin typeface="Calibri" panose="020F0502020204030204" pitchFamily="34" charset="0"/>
              </a:rPr>
              <a:t>D: (5,5)</a:t>
            </a:r>
            <a:endParaRPr lang="en-GB" sz="2400" dirty="0">
              <a:solidFill>
                <a:srgbClr val="FF0000"/>
              </a:solidFill>
              <a:latin typeface="Calibri" panose="020F0502020204030204" pitchFamily="34" charset="0"/>
            </a:endParaRPr>
          </a:p>
        </p:txBody>
      </p:sp>
    </p:spTree>
    <p:extLst>
      <p:ext uri="{BB962C8B-B14F-4D97-AF65-F5344CB8AC3E}">
        <p14:creationId xmlns:p14="http://schemas.microsoft.com/office/powerpoint/2010/main" val="587839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8FB7DFA6-9076-4AB6-95B4-AD8A7D7D1056}"/>
              </a:ext>
            </a:extLst>
          </p:cNvPr>
          <p:cNvGrpSpPr/>
          <p:nvPr/>
        </p:nvGrpSpPr>
        <p:grpSpPr>
          <a:xfrm>
            <a:off x="1079086" y="774987"/>
            <a:ext cx="10259617" cy="5273520"/>
            <a:chOff x="1466904" y="1308085"/>
            <a:chExt cx="10259617" cy="5273520"/>
          </a:xfrm>
        </p:grpSpPr>
        <p:grpSp>
          <p:nvGrpSpPr>
            <p:cNvPr id="18" name="Group 17">
              <a:extLst>
                <a:ext uri="{FF2B5EF4-FFF2-40B4-BE49-F238E27FC236}">
                  <a16:creationId xmlns:a16="http://schemas.microsoft.com/office/drawing/2014/main" id="{D4755C20-278D-4E0B-AD7F-48CC6F3E895B}"/>
                </a:ext>
              </a:extLst>
            </p:cNvPr>
            <p:cNvGrpSpPr/>
            <p:nvPr/>
          </p:nvGrpSpPr>
          <p:grpSpPr>
            <a:xfrm>
              <a:off x="1639180" y="1615399"/>
              <a:ext cx="4335339" cy="4632759"/>
              <a:chOff x="1639180" y="1615399"/>
              <a:chExt cx="4335339" cy="4632759"/>
            </a:xfrm>
          </p:grpSpPr>
          <p:pic>
            <p:nvPicPr>
              <p:cNvPr id="60" name="Picture 2" descr="Image result for square paper">
                <a:extLst>
                  <a:ext uri="{FF2B5EF4-FFF2-40B4-BE49-F238E27FC236}">
                    <a16:creationId xmlns:a16="http://schemas.microsoft.com/office/drawing/2014/main" id="{11058A98-7056-46CC-BB49-6EE5ECAB976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0877"/>
              <a:stretch/>
            </p:blipFill>
            <p:spPr bwMode="auto">
              <a:xfrm rot="5400000">
                <a:off x="1928990" y="1325589"/>
                <a:ext cx="3752057" cy="4331677"/>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Image result for square paper">
                <a:extLst>
                  <a:ext uri="{FF2B5EF4-FFF2-40B4-BE49-F238E27FC236}">
                    <a16:creationId xmlns:a16="http://schemas.microsoft.com/office/drawing/2014/main" id="{453E3A97-E113-49DB-BCE4-5442068B05B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0877"/>
              <a:stretch/>
            </p:blipFill>
            <p:spPr bwMode="auto">
              <a:xfrm rot="5400000">
                <a:off x="1932651" y="2206291"/>
                <a:ext cx="3752057" cy="433167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a:extLst>
                <a:ext uri="{FF2B5EF4-FFF2-40B4-BE49-F238E27FC236}">
                  <a16:creationId xmlns:a16="http://schemas.microsoft.com/office/drawing/2014/main" id="{BFF00524-12A7-4CE8-9C5A-D516B7E435A0}"/>
                </a:ext>
              </a:extLst>
            </p:cNvPr>
            <p:cNvGrpSpPr/>
            <p:nvPr/>
          </p:nvGrpSpPr>
          <p:grpSpPr>
            <a:xfrm>
              <a:off x="1466904" y="1308085"/>
              <a:ext cx="10259617" cy="5273520"/>
              <a:chOff x="1466904" y="1308085"/>
              <a:chExt cx="10259617" cy="5273520"/>
            </a:xfrm>
          </p:grpSpPr>
          <p:grpSp>
            <p:nvGrpSpPr>
              <p:cNvPr id="20" name="Group 19">
                <a:extLst>
                  <a:ext uri="{FF2B5EF4-FFF2-40B4-BE49-F238E27FC236}">
                    <a16:creationId xmlns:a16="http://schemas.microsoft.com/office/drawing/2014/main" id="{EE7784F6-6C71-4FA3-A39C-D7BD2F2E5AA4}"/>
                  </a:ext>
                </a:extLst>
              </p:cNvPr>
              <p:cNvGrpSpPr/>
              <p:nvPr/>
            </p:nvGrpSpPr>
            <p:grpSpPr>
              <a:xfrm>
                <a:off x="1760343" y="1622802"/>
                <a:ext cx="9074012" cy="4632759"/>
                <a:chOff x="1760343" y="1622802"/>
                <a:chExt cx="9074012" cy="4632759"/>
              </a:xfrm>
            </p:grpSpPr>
            <p:pic>
              <p:nvPicPr>
                <p:cNvPr id="55" name="Picture 2" descr="Image result for square paper">
                  <a:extLst>
                    <a:ext uri="{FF2B5EF4-FFF2-40B4-BE49-F238E27FC236}">
                      <a16:creationId xmlns:a16="http://schemas.microsoft.com/office/drawing/2014/main" id="{168B1CD9-C20B-4B18-A70E-0E3115FA14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6522951" y="1949375"/>
                  <a:ext cx="3752057" cy="4860316"/>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Image result for square paper">
                  <a:extLst>
                    <a:ext uri="{FF2B5EF4-FFF2-40B4-BE49-F238E27FC236}">
                      <a16:creationId xmlns:a16="http://schemas.microsoft.com/office/drawing/2014/main" id="{19A9F63C-0070-4FB6-87A6-0519D19487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6528168" y="1068673"/>
                  <a:ext cx="3752057" cy="4860316"/>
                </a:xfrm>
                <a:prstGeom prst="rect">
                  <a:avLst/>
                </a:prstGeom>
                <a:noFill/>
                <a:extLst>
                  <a:ext uri="{909E8E84-426E-40DD-AFC4-6F175D3DCCD1}">
                    <a14:hiddenFill xmlns:a14="http://schemas.microsoft.com/office/drawing/2010/main">
                      <a:solidFill>
                        <a:srgbClr val="FFFFFF"/>
                      </a:solidFill>
                    </a14:hiddenFill>
                  </a:ext>
                </a:extLst>
              </p:spPr>
            </p:pic>
            <p:cxnSp>
              <p:nvCxnSpPr>
                <p:cNvPr id="57" name="Straight Connector 56">
                  <a:extLst>
                    <a:ext uri="{FF2B5EF4-FFF2-40B4-BE49-F238E27FC236}">
                      <a16:creationId xmlns:a16="http://schemas.microsoft.com/office/drawing/2014/main" id="{61C150A3-E2BA-420F-89A2-DC3CDDD302B8}"/>
                    </a:ext>
                  </a:extLst>
                </p:cNvPr>
                <p:cNvCxnSpPr>
                  <a:cxnSpLocks/>
                </p:cNvCxnSpPr>
                <p:nvPr/>
              </p:nvCxnSpPr>
              <p:spPr>
                <a:xfrm>
                  <a:off x="6195842" y="1748901"/>
                  <a:ext cx="2701" cy="439149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9184874-3332-485F-8E9B-145F4B82866C}"/>
                    </a:ext>
                  </a:extLst>
                </p:cNvPr>
                <p:cNvCxnSpPr>
                  <a:cxnSpLocks/>
                </p:cNvCxnSpPr>
                <p:nvPr/>
              </p:nvCxnSpPr>
              <p:spPr>
                <a:xfrm flipH="1" flipV="1">
                  <a:off x="1760343" y="6119407"/>
                  <a:ext cx="8866341" cy="613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EB55D42A-1FE1-42EA-B216-04C6E1BA42FE}"/>
                  </a:ext>
                </a:extLst>
              </p:cNvPr>
              <p:cNvGrpSpPr/>
              <p:nvPr/>
            </p:nvGrpSpPr>
            <p:grpSpPr>
              <a:xfrm>
                <a:off x="1466904" y="1308085"/>
                <a:ext cx="10259617" cy="5273520"/>
                <a:chOff x="1466904" y="1308085"/>
                <a:chExt cx="10259617" cy="5273520"/>
              </a:xfrm>
            </p:grpSpPr>
            <p:sp>
              <p:nvSpPr>
                <p:cNvPr id="22" name="TextBox 21">
                  <a:extLst>
                    <a:ext uri="{FF2B5EF4-FFF2-40B4-BE49-F238E27FC236}">
                      <a16:creationId xmlns:a16="http://schemas.microsoft.com/office/drawing/2014/main" id="{8453C04A-9465-4ECA-B551-987658F60686}"/>
                    </a:ext>
                  </a:extLst>
                </p:cNvPr>
                <p:cNvSpPr txBox="1"/>
                <p:nvPr/>
              </p:nvSpPr>
              <p:spPr>
                <a:xfrm>
                  <a:off x="5854337" y="1308085"/>
                  <a:ext cx="841261" cy="369332"/>
                </a:xfrm>
                <a:prstGeom prst="rect">
                  <a:avLst/>
                </a:prstGeom>
                <a:noFill/>
              </p:spPr>
              <p:txBody>
                <a:bodyPr wrap="square" rtlCol="0">
                  <a:spAutoFit/>
                </a:bodyPr>
                <a:lstStyle/>
                <a:p>
                  <a:r>
                    <a:rPr lang="en-GB" dirty="0">
                      <a:solidFill>
                        <a:schemeClr val="tx2"/>
                      </a:solidFill>
                    </a:rPr>
                    <a:t>y-axis</a:t>
                  </a:r>
                </a:p>
              </p:txBody>
            </p:sp>
            <p:sp>
              <p:nvSpPr>
                <p:cNvPr id="23" name="TextBox 22">
                  <a:extLst>
                    <a:ext uri="{FF2B5EF4-FFF2-40B4-BE49-F238E27FC236}">
                      <a16:creationId xmlns:a16="http://schemas.microsoft.com/office/drawing/2014/main" id="{B14A3A95-2A51-42B0-BF2C-FF3C7C606D7D}"/>
                    </a:ext>
                  </a:extLst>
                </p:cNvPr>
                <p:cNvSpPr txBox="1"/>
                <p:nvPr/>
              </p:nvSpPr>
              <p:spPr>
                <a:xfrm>
                  <a:off x="10885260" y="5940875"/>
                  <a:ext cx="841261" cy="369332"/>
                </a:xfrm>
                <a:prstGeom prst="rect">
                  <a:avLst/>
                </a:prstGeom>
                <a:noFill/>
              </p:spPr>
              <p:txBody>
                <a:bodyPr wrap="square" rtlCol="0">
                  <a:spAutoFit/>
                </a:bodyPr>
                <a:lstStyle/>
                <a:p>
                  <a:r>
                    <a:rPr lang="en-GB" dirty="0">
                      <a:solidFill>
                        <a:schemeClr val="tx2"/>
                      </a:solidFill>
                    </a:rPr>
                    <a:t>x-axis</a:t>
                  </a:r>
                </a:p>
              </p:txBody>
            </p:sp>
            <p:sp>
              <p:nvSpPr>
                <p:cNvPr id="24" name="TextBox 23">
                  <a:extLst>
                    <a:ext uri="{FF2B5EF4-FFF2-40B4-BE49-F238E27FC236}">
                      <a16:creationId xmlns:a16="http://schemas.microsoft.com/office/drawing/2014/main" id="{80C189CC-8E1E-4FC9-A8D3-4FDE09DE8824}"/>
                    </a:ext>
                  </a:extLst>
                </p:cNvPr>
                <p:cNvSpPr txBox="1"/>
                <p:nvPr/>
              </p:nvSpPr>
              <p:spPr>
                <a:xfrm>
                  <a:off x="5948045" y="5504440"/>
                  <a:ext cx="430008" cy="369332"/>
                </a:xfrm>
                <a:prstGeom prst="rect">
                  <a:avLst/>
                </a:prstGeom>
                <a:noFill/>
              </p:spPr>
              <p:txBody>
                <a:bodyPr wrap="square" rtlCol="0">
                  <a:spAutoFit/>
                </a:bodyPr>
                <a:lstStyle/>
                <a:p>
                  <a:r>
                    <a:rPr lang="en-GB" dirty="0">
                      <a:solidFill>
                        <a:schemeClr val="tx2"/>
                      </a:solidFill>
                    </a:rPr>
                    <a:t>1</a:t>
                  </a:r>
                </a:p>
              </p:txBody>
            </p:sp>
            <p:sp>
              <p:nvSpPr>
                <p:cNvPr id="25" name="TextBox 24">
                  <a:extLst>
                    <a:ext uri="{FF2B5EF4-FFF2-40B4-BE49-F238E27FC236}">
                      <a16:creationId xmlns:a16="http://schemas.microsoft.com/office/drawing/2014/main" id="{2056A92E-1FAE-42F3-AF38-869B4FC6292D}"/>
                    </a:ext>
                  </a:extLst>
                </p:cNvPr>
                <p:cNvSpPr txBox="1"/>
                <p:nvPr/>
              </p:nvSpPr>
              <p:spPr>
                <a:xfrm>
                  <a:off x="5955218" y="5068005"/>
                  <a:ext cx="430008" cy="369332"/>
                </a:xfrm>
                <a:prstGeom prst="rect">
                  <a:avLst/>
                </a:prstGeom>
                <a:noFill/>
              </p:spPr>
              <p:txBody>
                <a:bodyPr wrap="square" rtlCol="0">
                  <a:spAutoFit/>
                </a:bodyPr>
                <a:lstStyle/>
                <a:p>
                  <a:r>
                    <a:rPr lang="en-GB" dirty="0">
                      <a:solidFill>
                        <a:schemeClr val="tx2"/>
                      </a:solidFill>
                    </a:rPr>
                    <a:t>2</a:t>
                  </a:r>
                </a:p>
              </p:txBody>
            </p:sp>
            <p:sp>
              <p:nvSpPr>
                <p:cNvPr id="26" name="TextBox 25">
                  <a:extLst>
                    <a:ext uri="{FF2B5EF4-FFF2-40B4-BE49-F238E27FC236}">
                      <a16:creationId xmlns:a16="http://schemas.microsoft.com/office/drawing/2014/main" id="{B8530512-8CC1-42D0-BFA7-AE9EAF254D31}"/>
                    </a:ext>
                  </a:extLst>
                </p:cNvPr>
                <p:cNvSpPr txBox="1"/>
                <p:nvPr/>
              </p:nvSpPr>
              <p:spPr>
                <a:xfrm>
                  <a:off x="5947075" y="4631570"/>
                  <a:ext cx="430008" cy="369332"/>
                </a:xfrm>
                <a:prstGeom prst="rect">
                  <a:avLst/>
                </a:prstGeom>
                <a:noFill/>
              </p:spPr>
              <p:txBody>
                <a:bodyPr wrap="square" rtlCol="0">
                  <a:spAutoFit/>
                </a:bodyPr>
                <a:lstStyle/>
                <a:p>
                  <a:r>
                    <a:rPr lang="en-GB" dirty="0">
                      <a:solidFill>
                        <a:schemeClr val="tx2"/>
                      </a:solidFill>
                    </a:rPr>
                    <a:t>3</a:t>
                  </a:r>
                </a:p>
              </p:txBody>
            </p:sp>
            <p:sp>
              <p:nvSpPr>
                <p:cNvPr id="27" name="TextBox 26">
                  <a:extLst>
                    <a:ext uri="{FF2B5EF4-FFF2-40B4-BE49-F238E27FC236}">
                      <a16:creationId xmlns:a16="http://schemas.microsoft.com/office/drawing/2014/main" id="{F7DA4BB9-F7C9-41D3-B4F3-83D79184724A}"/>
                    </a:ext>
                  </a:extLst>
                </p:cNvPr>
                <p:cNvSpPr txBox="1"/>
                <p:nvPr/>
              </p:nvSpPr>
              <p:spPr>
                <a:xfrm>
                  <a:off x="5947072" y="4195135"/>
                  <a:ext cx="430008" cy="369332"/>
                </a:xfrm>
                <a:prstGeom prst="rect">
                  <a:avLst/>
                </a:prstGeom>
                <a:noFill/>
              </p:spPr>
              <p:txBody>
                <a:bodyPr wrap="square" rtlCol="0">
                  <a:spAutoFit/>
                </a:bodyPr>
                <a:lstStyle/>
                <a:p>
                  <a:r>
                    <a:rPr lang="en-GB" dirty="0">
                      <a:solidFill>
                        <a:schemeClr val="tx2"/>
                      </a:solidFill>
                    </a:rPr>
                    <a:t>4</a:t>
                  </a:r>
                </a:p>
              </p:txBody>
            </p:sp>
            <p:sp>
              <p:nvSpPr>
                <p:cNvPr id="28" name="TextBox 27">
                  <a:extLst>
                    <a:ext uri="{FF2B5EF4-FFF2-40B4-BE49-F238E27FC236}">
                      <a16:creationId xmlns:a16="http://schemas.microsoft.com/office/drawing/2014/main" id="{036E5F6A-A4EE-4889-962E-C15F3D409BC5}"/>
                    </a:ext>
                  </a:extLst>
                </p:cNvPr>
                <p:cNvSpPr txBox="1"/>
                <p:nvPr/>
              </p:nvSpPr>
              <p:spPr>
                <a:xfrm>
                  <a:off x="5948045" y="3738733"/>
                  <a:ext cx="430008" cy="369332"/>
                </a:xfrm>
                <a:prstGeom prst="rect">
                  <a:avLst/>
                </a:prstGeom>
                <a:noFill/>
              </p:spPr>
              <p:txBody>
                <a:bodyPr wrap="square" rtlCol="0">
                  <a:spAutoFit/>
                </a:bodyPr>
                <a:lstStyle/>
                <a:p>
                  <a:r>
                    <a:rPr lang="en-GB" dirty="0">
                      <a:solidFill>
                        <a:schemeClr val="tx2"/>
                      </a:solidFill>
                    </a:rPr>
                    <a:t>5</a:t>
                  </a:r>
                </a:p>
              </p:txBody>
            </p:sp>
            <p:sp>
              <p:nvSpPr>
                <p:cNvPr id="29" name="TextBox 28">
                  <a:extLst>
                    <a:ext uri="{FF2B5EF4-FFF2-40B4-BE49-F238E27FC236}">
                      <a16:creationId xmlns:a16="http://schemas.microsoft.com/office/drawing/2014/main" id="{155E4BEE-DC0B-4F21-95A1-65B57372A04C}"/>
                    </a:ext>
                  </a:extLst>
                </p:cNvPr>
                <p:cNvSpPr txBox="1"/>
                <p:nvPr/>
              </p:nvSpPr>
              <p:spPr>
                <a:xfrm>
                  <a:off x="5948047" y="3314165"/>
                  <a:ext cx="430008" cy="369332"/>
                </a:xfrm>
                <a:prstGeom prst="rect">
                  <a:avLst/>
                </a:prstGeom>
                <a:noFill/>
              </p:spPr>
              <p:txBody>
                <a:bodyPr wrap="square" rtlCol="0">
                  <a:spAutoFit/>
                </a:bodyPr>
                <a:lstStyle/>
                <a:p>
                  <a:r>
                    <a:rPr lang="en-GB" dirty="0">
                      <a:solidFill>
                        <a:schemeClr val="tx2"/>
                      </a:solidFill>
                    </a:rPr>
                    <a:t>6</a:t>
                  </a:r>
                </a:p>
              </p:txBody>
            </p:sp>
            <p:sp>
              <p:nvSpPr>
                <p:cNvPr id="30" name="TextBox 29">
                  <a:extLst>
                    <a:ext uri="{FF2B5EF4-FFF2-40B4-BE49-F238E27FC236}">
                      <a16:creationId xmlns:a16="http://schemas.microsoft.com/office/drawing/2014/main" id="{84EB0447-E816-495F-BD23-6B0579499456}"/>
                    </a:ext>
                  </a:extLst>
                </p:cNvPr>
                <p:cNvSpPr txBox="1"/>
                <p:nvPr/>
              </p:nvSpPr>
              <p:spPr>
                <a:xfrm>
                  <a:off x="5955219" y="2857763"/>
                  <a:ext cx="430008" cy="369332"/>
                </a:xfrm>
                <a:prstGeom prst="rect">
                  <a:avLst/>
                </a:prstGeom>
                <a:noFill/>
              </p:spPr>
              <p:txBody>
                <a:bodyPr wrap="square" rtlCol="0">
                  <a:spAutoFit/>
                </a:bodyPr>
                <a:lstStyle/>
                <a:p>
                  <a:r>
                    <a:rPr lang="en-GB" dirty="0">
                      <a:solidFill>
                        <a:schemeClr val="tx2"/>
                      </a:solidFill>
                    </a:rPr>
                    <a:t>7</a:t>
                  </a:r>
                </a:p>
              </p:txBody>
            </p:sp>
            <p:sp>
              <p:nvSpPr>
                <p:cNvPr id="31" name="TextBox 30">
                  <a:extLst>
                    <a:ext uri="{FF2B5EF4-FFF2-40B4-BE49-F238E27FC236}">
                      <a16:creationId xmlns:a16="http://schemas.microsoft.com/office/drawing/2014/main" id="{78A14C28-C27A-46A0-A27F-08F5A63577F0}"/>
                    </a:ext>
                  </a:extLst>
                </p:cNvPr>
                <p:cNvSpPr txBox="1"/>
                <p:nvPr/>
              </p:nvSpPr>
              <p:spPr>
                <a:xfrm>
                  <a:off x="5955219" y="2423641"/>
                  <a:ext cx="430008" cy="369332"/>
                </a:xfrm>
                <a:prstGeom prst="rect">
                  <a:avLst/>
                </a:prstGeom>
                <a:noFill/>
              </p:spPr>
              <p:txBody>
                <a:bodyPr wrap="square" rtlCol="0">
                  <a:spAutoFit/>
                </a:bodyPr>
                <a:lstStyle/>
                <a:p>
                  <a:r>
                    <a:rPr lang="en-GB" dirty="0">
                      <a:solidFill>
                        <a:schemeClr val="tx2"/>
                      </a:solidFill>
                    </a:rPr>
                    <a:t>8</a:t>
                  </a:r>
                </a:p>
              </p:txBody>
            </p:sp>
            <p:sp>
              <p:nvSpPr>
                <p:cNvPr id="32" name="TextBox 31">
                  <a:extLst>
                    <a:ext uri="{FF2B5EF4-FFF2-40B4-BE49-F238E27FC236}">
                      <a16:creationId xmlns:a16="http://schemas.microsoft.com/office/drawing/2014/main" id="{1FB90A23-4573-4BD0-9716-97F8ABA3C5F2}"/>
                    </a:ext>
                  </a:extLst>
                </p:cNvPr>
                <p:cNvSpPr txBox="1"/>
                <p:nvPr/>
              </p:nvSpPr>
              <p:spPr>
                <a:xfrm>
                  <a:off x="5957135" y="1999073"/>
                  <a:ext cx="430008" cy="369332"/>
                </a:xfrm>
                <a:prstGeom prst="rect">
                  <a:avLst/>
                </a:prstGeom>
                <a:noFill/>
              </p:spPr>
              <p:txBody>
                <a:bodyPr wrap="square" rtlCol="0">
                  <a:spAutoFit/>
                </a:bodyPr>
                <a:lstStyle/>
                <a:p>
                  <a:r>
                    <a:rPr lang="en-GB" dirty="0">
                      <a:solidFill>
                        <a:schemeClr val="tx2"/>
                      </a:solidFill>
                    </a:rPr>
                    <a:t>9</a:t>
                  </a:r>
                </a:p>
              </p:txBody>
            </p:sp>
            <p:sp>
              <p:nvSpPr>
                <p:cNvPr id="33" name="TextBox 32">
                  <a:extLst>
                    <a:ext uri="{FF2B5EF4-FFF2-40B4-BE49-F238E27FC236}">
                      <a16:creationId xmlns:a16="http://schemas.microsoft.com/office/drawing/2014/main" id="{2694DE01-81C9-45A7-91CB-82D32825E301}"/>
                    </a:ext>
                  </a:extLst>
                </p:cNvPr>
                <p:cNvSpPr txBox="1"/>
                <p:nvPr/>
              </p:nvSpPr>
              <p:spPr>
                <a:xfrm>
                  <a:off x="5831661" y="1576572"/>
                  <a:ext cx="430008" cy="369332"/>
                </a:xfrm>
                <a:prstGeom prst="rect">
                  <a:avLst/>
                </a:prstGeom>
                <a:noFill/>
              </p:spPr>
              <p:txBody>
                <a:bodyPr wrap="square" rtlCol="0">
                  <a:spAutoFit/>
                </a:bodyPr>
                <a:lstStyle/>
                <a:p>
                  <a:r>
                    <a:rPr lang="en-GB" dirty="0">
                      <a:solidFill>
                        <a:schemeClr val="tx2"/>
                      </a:solidFill>
                    </a:rPr>
                    <a:t>10</a:t>
                  </a:r>
                </a:p>
              </p:txBody>
            </p:sp>
            <p:sp>
              <p:nvSpPr>
                <p:cNvPr id="34" name="TextBox 33">
                  <a:extLst>
                    <a:ext uri="{FF2B5EF4-FFF2-40B4-BE49-F238E27FC236}">
                      <a16:creationId xmlns:a16="http://schemas.microsoft.com/office/drawing/2014/main" id="{C7DACF04-F952-46D4-BB57-AC3662A512EB}"/>
                    </a:ext>
                  </a:extLst>
                </p:cNvPr>
                <p:cNvSpPr txBox="1"/>
                <p:nvPr/>
              </p:nvSpPr>
              <p:spPr>
                <a:xfrm>
                  <a:off x="6482563" y="6201234"/>
                  <a:ext cx="430008" cy="369332"/>
                </a:xfrm>
                <a:prstGeom prst="rect">
                  <a:avLst/>
                </a:prstGeom>
                <a:noFill/>
              </p:spPr>
              <p:txBody>
                <a:bodyPr wrap="square" rtlCol="0">
                  <a:spAutoFit/>
                </a:bodyPr>
                <a:lstStyle/>
                <a:p>
                  <a:r>
                    <a:rPr lang="en-GB" dirty="0">
                      <a:solidFill>
                        <a:schemeClr val="tx2"/>
                      </a:solidFill>
                    </a:rPr>
                    <a:t>1</a:t>
                  </a:r>
                </a:p>
              </p:txBody>
            </p:sp>
            <p:sp>
              <p:nvSpPr>
                <p:cNvPr id="35" name="TextBox 34">
                  <a:extLst>
                    <a:ext uri="{FF2B5EF4-FFF2-40B4-BE49-F238E27FC236}">
                      <a16:creationId xmlns:a16="http://schemas.microsoft.com/office/drawing/2014/main" id="{608DFB99-6D37-45BB-B9A7-736130F151EE}"/>
                    </a:ext>
                  </a:extLst>
                </p:cNvPr>
                <p:cNvSpPr txBox="1"/>
                <p:nvPr/>
              </p:nvSpPr>
              <p:spPr>
                <a:xfrm>
                  <a:off x="6925399" y="6198837"/>
                  <a:ext cx="430008" cy="369332"/>
                </a:xfrm>
                <a:prstGeom prst="rect">
                  <a:avLst/>
                </a:prstGeom>
                <a:noFill/>
              </p:spPr>
              <p:txBody>
                <a:bodyPr wrap="square" rtlCol="0">
                  <a:spAutoFit/>
                </a:bodyPr>
                <a:lstStyle/>
                <a:p>
                  <a:r>
                    <a:rPr lang="en-GB" dirty="0">
                      <a:solidFill>
                        <a:schemeClr val="tx2"/>
                      </a:solidFill>
                    </a:rPr>
                    <a:t>2</a:t>
                  </a:r>
                </a:p>
              </p:txBody>
            </p:sp>
            <p:sp>
              <p:nvSpPr>
                <p:cNvPr id="36" name="TextBox 35">
                  <a:extLst>
                    <a:ext uri="{FF2B5EF4-FFF2-40B4-BE49-F238E27FC236}">
                      <a16:creationId xmlns:a16="http://schemas.microsoft.com/office/drawing/2014/main" id="{3948FF59-D9F7-4E07-BD6B-F8C9CB700C25}"/>
                    </a:ext>
                  </a:extLst>
                </p:cNvPr>
                <p:cNvSpPr txBox="1"/>
                <p:nvPr/>
              </p:nvSpPr>
              <p:spPr>
                <a:xfrm>
                  <a:off x="7368235" y="6196780"/>
                  <a:ext cx="430008" cy="369332"/>
                </a:xfrm>
                <a:prstGeom prst="rect">
                  <a:avLst/>
                </a:prstGeom>
                <a:noFill/>
              </p:spPr>
              <p:txBody>
                <a:bodyPr wrap="square" rtlCol="0">
                  <a:spAutoFit/>
                </a:bodyPr>
                <a:lstStyle/>
                <a:p>
                  <a:r>
                    <a:rPr lang="en-GB" dirty="0">
                      <a:solidFill>
                        <a:schemeClr val="tx2"/>
                      </a:solidFill>
                    </a:rPr>
                    <a:t>3</a:t>
                  </a:r>
                </a:p>
              </p:txBody>
            </p:sp>
            <p:sp>
              <p:nvSpPr>
                <p:cNvPr id="37" name="TextBox 36">
                  <a:extLst>
                    <a:ext uri="{FF2B5EF4-FFF2-40B4-BE49-F238E27FC236}">
                      <a16:creationId xmlns:a16="http://schemas.microsoft.com/office/drawing/2014/main" id="{7F2C55AF-A600-4A05-961A-44A24F40EDEA}"/>
                    </a:ext>
                  </a:extLst>
                </p:cNvPr>
                <p:cNvSpPr txBox="1"/>
                <p:nvPr/>
              </p:nvSpPr>
              <p:spPr>
                <a:xfrm>
                  <a:off x="7811027" y="6196780"/>
                  <a:ext cx="430008" cy="369332"/>
                </a:xfrm>
                <a:prstGeom prst="rect">
                  <a:avLst/>
                </a:prstGeom>
                <a:noFill/>
              </p:spPr>
              <p:txBody>
                <a:bodyPr wrap="square" rtlCol="0">
                  <a:spAutoFit/>
                </a:bodyPr>
                <a:lstStyle/>
                <a:p>
                  <a:r>
                    <a:rPr lang="en-GB" dirty="0">
                      <a:solidFill>
                        <a:schemeClr val="tx2"/>
                      </a:solidFill>
                    </a:rPr>
                    <a:t>4</a:t>
                  </a:r>
                </a:p>
              </p:txBody>
            </p:sp>
            <p:sp>
              <p:nvSpPr>
                <p:cNvPr id="38" name="TextBox 37">
                  <a:extLst>
                    <a:ext uri="{FF2B5EF4-FFF2-40B4-BE49-F238E27FC236}">
                      <a16:creationId xmlns:a16="http://schemas.microsoft.com/office/drawing/2014/main" id="{DDF19FD2-9D2A-4017-A0D2-E1D23BF9D9E6}"/>
                    </a:ext>
                  </a:extLst>
                </p:cNvPr>
                <p:cNvSpPr txBox="1"/>
                <p:nvPr/>
              </p:nvSpPr>
              <p:spPr>
                <a:xfrm>
                  <a:off x="8240586" y="6194383"/>
                  <a:ext cx="430008" cy="369332"/>
                </a:xfrm>
                <a:prstGeom prst="rect">
                  <a:avLst/>
                </a:prstGeom>
                <a:noFill/>
              </p:spPr>
              <p:txBody>
                <a:bodyPr wrap="square" rtlCol="0">
                  <a:spAutoFit/>
                </a:bodyPr>
                <a:lstStyle/>
                <a:p>
                  <a:r>
                    <a:rPr lang="en-GB" dirty="0">
                      <a:solidFill>
                        <a:schemeClr val="tx2"/>
                      </a:solidFill>
                    </a:rPr>
                    <a:t>5</a:t>
                  </a:r>
                </a:p>
              </p:txBody>
            </p:sp>
            <p:sp>
              <p:nvSpPr>
                <p:cNvPr id="39" name="TextBox 38">
                  <a:extLst>
                    <a:ext uri="{FF2B5EF4-FFF2-40B4-BE49-F238E27FC236}">
                      <a16:creationId xmlns:a16="http://schemas.microsoft.com/office/drawing/2014/main" id="{AE1BE34B-0347-4F06-A383-0CD5007D0EF6}"/>
                    </a:ext>
                  </a:extLst>
                </p:cNvPr>
                <p:cNvSpPr txBox="1"/>
                <p:nvPr/>
              </p:nvSpPr>
              <p:spPr>
                <a:xfrm>
                  <a:off x="8695626" y="6212273"/>
                  <a:ext cx="430008" cy="369332"/>
                </a:xfrm>
                <a:prstGeom prst="rect">
                  <a:avLst/>
                </a:prstGeom>
                <a:noFill/>
              </p:spPr>
              <p:txBody>
                <a:bodyPr wrap="square" rtlCol="0">
                  <a:spAutoFit/>
                </a:bodyPr>
                <a:lstStyle/>
                <a:p>
                  <a:r>
                    <a:rPr lang="en-GB" dirty="0">
                      <a:solidFill>
                        <a:schemeClr val="tx2"/>
                      </a:solidFill>
                    </a:rPr>
                    <a:t>6</a:t>
                  </a:r>
                </a:p>
              </p:txBody>
            </p:sp>
            <p:sp>
              <p:nvSpPr>
                <p:cNvPr id="40" name="TextBox 39">
                  <a:extLst>
                    <a:ext uri="{FF2B5EF4-FFF2-40B4-BE49-F238E27FC236}">
                      <a16:creationId xmlns:a16="http://schemas.microsoft.com/office/drawing/2014/main" id="{4658E600-6F87-4681-9711-1C8FEFD356C0}"/>
                    </a:ext>
                  </a:extLst>
                </p:cNvPr>
                <p:cNvSpPr txBox="1"/>
                <p:nvPr/>
              </p:nvSpPr>
              <p:spPr>
                <a:xfrm>
                  <a:off x="9137969" y="6200947"/>
                  <a:ext cx="430008" cy="369332"/>
                </a:xfrm>
                <a:prstGeom prst="rect">
                  <a:avLst/>
                </a:prstGeom>
                <a:noFill/>
              </p:spPr>
              <p:txBody>
                <a:bodyPr wrap="square" rtlCol="0">
                  <a:spAutoFit/>
                </a:bodyPr>
                <a:lstStyle/>
                <a:p>
                  <a:r>
                    <a:rPr lang="en-GB" dirty="0">
                      <a:solidFill>
                        <a:schemeClr val="tx2"/>
                      </a:solidFill>
                    </a:rPr>
                    <a:t>7</a:t>
                  </a:r>
                </a:p>
              </p:txBody>
            </p:sp>
            <p:sp>
              <p:nvSpPr>
                <p:cNvPr id="41" name="TextBox 40">
                  <a:extLst>
                    <a:ext uri="{FF2B5EF4-FFF2-40B4-BE49-F238E27FC236}">
                      <a16:creationId xmlns:a16="http://schemas.microsoft.com/office/drawing/2014/main" id="{FE148E1D-1D79-4BBA-887B-87B8742CEEB6}"/>
                    </a:ext>
                  </a:extLst>
                </p:cNvPr>
                <p:cNvSpPr txBox="1"/>
                <p:nvPr/>
              </p:nvSpPr>
              <p:spPr>
                <a:xfrm>
                  <a:off x="9580761" y="6200567"/>
                  <a:ext cx="430008" cy="369332"/>
                </a:xfrm>
                <a:prstGeom prst="rect">
                  <a:avLst/>
                </a:prstGeom>
                <a:noFill/>
              </p:spPr>
              <p:txBody>
                <a:bodyPr wrap="square" rtlCol="0">
                  <a:spAutoFit/>
                </a:bodyPr>
                <a:lstStyle/>
                <a:p>
                  <a:r>
                    <a:rPr lang="en-GB" dirty="0">
                      <a:solidFill>
                        <a:schemeClr val="tx2"/>
                      </a:solidFill>
                    </a:rPr>
                    <a:t>8</a:t>
                  </a:r>
                </a:p>
              </p:txBody>
            </p:sp>
            <p:sp>
              <p:nvSpPr>
                <p:cNvPr id="42" name="TextBox 41">
                  <a:extLst>
                    <a:ext uri="{FF2B5EF4-FFF2-40B4-BE49-F238E27FC236}">
                      <a16:creationId xmlns:a16="http://schemas.microsoft.com/office/drawing/2014/main" id="{7804D80C-4A24-4E65-8C57-8399CB72CCCF}"/>
                    </a:ext>
                  </a:extLst>
                </p:cNvPr>
                <p:cNvSpPr txBox="1"/>
                <p:nvPr/>
              </p:nvSpPr>
              <p:spPr>
                <a:xfrm>
                  <a:off x="10018031" y="6194383"/>
                  <a:ext cx="430008" cy="369332"/>
                </a:xfrm>
                <a:prstGeom prst="rect">
                  <a:avLst/>
                </a:prstGeom>
                <a:noFill/>
              </p:spPr>
              <p:txBody>
                <a:bodyPr wrap="square" rtlCol="0">
                  <a:spAutoFit/>
                </a:bodyPr>
                <a:lstStyle/>
                <a:p>
                  <a:r>
                    <a:rPr lang="en-GB" dirty="0">
                      <a:solidFill>
                        <a:schemeClr val="tx2"/>
                      </a:solidFill>
                    </a:rPr>
                    <a:t>9</a:t>
                  </a:r>
                </a:p>
              </p:txBody>
            </p:sp>
            <p:sp>
              <p:nvSpPr>
                <p:cNvPr id="43" name="TextBox 42">
                  <a:extLst>
                    <a:ext uri="{FF2B5EF4-FFF2-40B4-BE49-F238E27FC236}">
                      <a16:creationId xmlns:a16="http://schemas.microsoft.com/office/drawing/2014/main" id="{ACEE1E98-AB71-466F-8D41-3DA19E6FFE7C}"/>
                    </a:ext>
                  </a:extLst>
                </p:cNvPr>
                <p:cNvSpPr txBox="1"/>
                <p:nvPr/>
              </p:nvSpPr>
              <p:spPr>
                <a:xfrm>
                  <a:off x="10391350" y="6194383"/>
                  <a:ext cx="430008" cy="369332"/>
                </a:xfrm>
                <a:prstGeom prst="rect">
                  <a:avLst/>
                </a:prstGeom>
                <a:noFill/>
              </p:spPr>
              <p:txBody>
                <a:bodyPr wrap="square" rtlCol="0">
                  <a:spAutoFit/>
                </a:bodyPr>
                <a:lstStyle/>
                <a:p>
                  <a:r>
                    <a:rPr lang="en-GB" dirty="0">
                      <a:solidFill>
                        <a:schemeClr val="tx2"/>
                      </a:solidFill>
                    </a:rPr>
                    <a:t>10</a:t>
                  </a:r>
                </a:p>
              </p:txBody>
            </p:sp>
            <p:sp>
              <p:nvSpPr>
                <p:cNvPr id="44" name="TextBox 43">
                  <a:extLst>
                    <a:ext uri="{FF2B5EF4-FFF2-40B4-BE49-F238E27FC236}">
                      <a16:creationId xmlns:a16="http://schemas.microsoft.com/office/drawing/2014/main" id="{89F740B9-B018-4DA4-8C9A-CF4C8C32747C}"/>
                    </a:ext>
                  </a:extLst>
                </p:cNvPr>
                <p:cNvSpPr txBox="1"/>
                <p:nvPr/>
              </p:nvSpPr>
              <p:spPr>
                <a:xfrm>
                  <a:off x="6039727" y="6212273"/>
                  <a:ext cx="430008" cy="369332"/>
                </a:xfrm>
                <a:prstGeom prst="rect">
                  <a:avLst/>
                </a:prstGeom>
                <a:noFill/>
              </p:spPr>
              <p:txBody>
                <a:bodyPr wrap="square" rtlCol="0">
                  <a:spAutoFit/>
                </a:bodyPr>
                <a:lstStyle/>
                <a:p>
                  <a:r>
                    <a:rPr lang="en-GB" dirty="0">
                      <a:solidFill>
                        <a:schemeClr val="tx2"/>
                      </a:solidFill>
                    </a:rPr>
                    <a:t>0</a:t>
                  </a:r>
                </a:p>
              </p:txBody>
            </p:sp>
            <p:sp>
              <p:nvSpPr>
                <p:cNvPr id="45" name="TextBox 44">
                  <a:extLst>
                    <a:ext uri="{FF2B5EF4-FFF2-40B4-BE49-F238E27FC236}">
                      <a16:creationId xmlns:a16="http://schemas.microsoft.com/office/drawing/2014/main" id="{830A3330-C6B3-48B7-B412-0BFCC209D5A7}"/>
                    </a:ext>
                  </a:extLst>
                </p:cNvPr>
                <p:cNvSpPr txBox="1"/>
                <p:nvPr/>
              </p:nvSpPr>
              <p:spPr>
                <a:xfrm>
                  <a:off x="1466904" y="6200068"/>
                  <a:ext cx="568863" cy="369332"/>
                </a:xfrm>
                <a:prstGeom prst="rect">
                  <a:avLst/>
                </a:prstGeom>
                <a:noFill/>
              </p:spPr>
              <p:txBody>
                <a:bodyPr wrap="square" rtlCol="0">
                  <a:spAutoFit/>
                </a:bodyPr>
                <a:lstStyle/>
                <a:p>
                  <a:r>
                    <a:rPr lang="en-GB" dirty="0">
                      <a:solidFill>
                        <a:schemeClr val="tx2"/>
                      </a:solidFill>
                    </a:rPr>
                    <a:t>-10</a:t>
                  </a:r>
                </a:p>
              </p:txBody>
            </p:sp>
            <p:sp>
              <p:nvSpPr>
                <p:cNvPr id="46" name="TextBox 45">
                  <a:extLst>
                    <a:ext uri="{FF2B5EF4-FFF2-40B4-BE49-F238E27FC236}">
                      <a16:creationId xmlns:a16="http://schemas.microsoft.com/office/drawing/2014/main" id="{4F47A06D-3557-46B5-88C6-10C263C2C3F7}"/>
                    </a:ext>
                  </a:extLst>
                </p:cNvPr>
                <p:cNvSpPr txBox="1"/>
                <p:nvPr/>
              </p:nvSpPr>
              <p:spPr>
                <a:xfrm>
                  <a:off x="2048595" y="6197671"/>
                  <a:ext cx="430008" cy="369332"/>
                </a:xfrm>
                <a:prstGeom prst="rect">
                  <a:avLst/>
                </a:prstGeom>
                <a:noFill/>
              </p:spPr>
              <p:txBody>
                <a:bodyPr wrap="square" rtlCol="0">
                  <a:spAutoFit/>
                </a:bodyPr>
                <a:lstStyle/>
                <a:p>
                  <a:r>
                    <a:rPr lang="en-GB" dirty="0">
                      <a:solidFill>
                        <a:schemeClr val="tx2"/>
                      </a:solidFill>
                    </a:rPr>
                    <a:t>-9</a:t>
                  </a:r>
                </a:p>
              </p:txBody>
            </p:sp>
            <p:sp>
              <p:nvSpPr>
                <p:cNvPr id="47" name="TextBox 46">
                  <a:extLst>
                    <a:ext uri="{FF2B5EF4-FFF2-40B4-BE49-F238E27FC236}">
                      <a16:creationId xmlns:a16="http://schemas.microsoft.com/office/drawing/2014/main" id="{4EB5CFE1-C2EE-4AFF-ACAD-BDCF7E8E258A}"/>
                    </a:ext>
                  </a:extLst>
                </p:cNvPr>
                <p:cNvSpPr txBox="1"/>
                <p:nvPr/>
              </p:nvSpPr>
              <p:spPr>
                <a:xfrm>
                  <a:off x="2491431" y="6195614"/>
                  <a:ext cx="430008" cy="369332"/>
                </a:xfrm>
                <a:prstGeom prst="rect">
                  <a:avLst/>
                </a:prstGeom>
                <a:noFill/>
              </p:spPr>
              <p:txBody>
                <a:bodyPr wrap="square" rtlCol="0">
                  <a:spAutoFit/>
                </a:bodyPr>
                <a:lstStyle/>
                <a:p>
                  <a:r>
                    <a:rPr lang="en-GB" dirty="0">
                      <a:solidFill>
                        <a:schemeClr val="tx2"/>
                      </a:solidFill>
                    </a:rPr>
                    <a:t>-8</a:t>
                  </a:r>
                </a:p>
              </p:txBody>
            </p:sp>
            <p:sp>
              <p:nvSpPr>
                <p:cNvPr id="48" name="TextBox 47">
                  <a:extLst>
                    <a:ext uri="{FF2B5EF4-FFF2-40B4-BE49-F238E27FC236}">
                      <a16:creationId xmlns:a16="http://schemas.microsoft.com/office/drawing/2014/main" id="{35A03822-D045-4E50-9312-3DB8780FAC93}"/>
                    </a:ext>
                  </a:extLst>
                </p:cNvPr>
                <p:cNvSpPr txBox="1"/>
                <p:nvPr/>
              </p:nvSpPr>
              <p:spPr>
                <a:xfrm>
                  <a:off x="2934223" y="6195614"/>
                  <a:ext cx="430008" cy="369332"/>
                </a:xfrm>
                <a:prstGeom prst="rect">
                  <a:avLst/>
                </a:prstGeom>
                <a:noFill/>
              </p:spPr>
              <p:txBody>
                <a:bodyPr wrap="square" rtlCol="0">
                  <a:spAutoFit/>
                </a:bodyPr>
                <a:lstStyle/>
                <a:p>
                  <a:r>
                    <a:rPr lang="en-GB" dirty="0">
                      <a:solidFill>
                        <a:schemeClr val="tx2"/>
                      </a:solidFill>
                    </a:rPr>
                    <a:t>-7</a:t>
                  </a:r>
                </a:p>
              </p:txBody>
            </p:sp>
            <p:sp>
              <p:nvSpPr>
                <p:cNvPr id="49" name="TextBox 48">
                  <a:extLst>
                    <a:ext uri="{FF2B5EF4-FFF2-40B4-BE49-F238E27FC236}">
                      <a16:creationId xmlns:a16="http://schemas.microsoft.com/office/drawing/2014/main" id="{B09909B3-816F-4442-9781-F6192463379C}"/>
                    </a:ext>
                  </a:extLst>
                </p:cNvPr>
                <p:cNvSpPr txBox="1"/>
                <p:nvPr/>
              </p:nvSpPr>
              <p:spPr>
                <a:xfrm>
                  <a:off x="3363782" y="6193217"/>
                  <a:ext cx="430008" cy="369332"/>
                </a:xfrm>
                <a:prstGeom prst="rect">
                  <a:avLst/>
                </a:prstGeom>
                <a:noFill/>
              </p:spPr>
              <p:txBody>
                <a:bodyPr wrap="square" rtlCol="0">
                  <a:spAutoFit/>
                </a:bodyPr>
                <a:lstStyle/>
                <a:p>
                  <a:r>
                    <a:rPr lang="en-GB" dirty="0">
                      <a:solidFill>
                        <a:schemeClr val="tx2"/>
                      </a:solidFill>
                    </a:rPr>
                    <a:t>-6</a:t>
                  </a:r>
                </a:p>
              </p:txBody>
            </p:sp>
            <p:sp>
              <p:nvSpPr>
                <p:cNvPr id="50" name="TextBox 49">
                  <a:extLst>
                    <a:ext uri="{FF2B5EF4-FFF2-40B4-BE49-F238E27FC236}">
                      <a16:creationId xmlns:a16="http://schemas.microsoft.com/office/drawing/2014/main" id="{21BD147A-A59A-46CD-A91B-122BF545C885}"/>
                    </a:ext>
                  </a:extLst>
                </p:cNvPr>
                <p:cNvSpPr txBox="1"/>
                <p:nvPr/>
              </p:nvSpPr>
              <p:spPr>
                <a:xfrm>
                  <a:off x="3818822" y="6211107"/>
                  <a:ext cx="430008" cy="369332"/>
                </a:xfrm>
                <a:prstGeom prst="rect">
                  <a:avLst/>
                </a:prstGeom>
                <a:noFill/>
              </p:spPr>
              <p:txBody>
                <a:bodyPr wrap="square" rtlCol="0">
                  <a:spAutoFit/>
                </a:bodyPr>
                <a:lstStyle/>
                <a:p>
                  <a:r>
                    <a:rPr lang="en-GB" dirty="0">
                      <a:solidFill>
                        <a:schemeClr val="tx2"/>
                      </a:solidFill>
                    </a:rPr>
                    <a:t>-5</a:t>
                  </a:r>
                </a:p>
              </p:txBody>
            </p:sp>
            <p:sp>
              <p:nvSpPr>
                <p:cNvPr id="51" name="TextBox 50">
                  <a:extLst>
                    <a:ext uri="{FF2B5EF4-FFF2-40B4-BE49-F238E27FC236}">
                      <a16:creationId xmlns:a16="http://schemas.microsoft.com/office/drawing/2014/main" id="{CE14E546-34AF-4567-B78B-2B69CA6DC71F}"/>
                    </a:ext>
                  </a:extLst>
                </p:cNvPr>
                <p:cNvSpPr txBox="1"/>
                <p:nvPr/>
              </p:nvSpPr>
              <p:spPr>
                <a:xfrm>
                  <a:off x="4261165" y="6199781"/>
                  <a:ext cx="430008" cy="369332"/>
                </a:xfrm>
                <a:prstGeom prst="rect">
                  <a:avLst/>
                </a:prstGeom>
                <a:noFill/>
              </p:spPr>
              <p:txBody>
                <a:bodyPr wrap="square" rtlCol="0">
                  <a:spAutoFit/>
                </a:bodyPr>
                <a:lstStyle/>
                <a:p>
                  <a:r>
                    <a:rPr lang="en-GB" dirty="0">
                      <a:solidFill>
                        <a:schemeClr val="tx2"/>
                      </a:solidFill>
                    </a:rPr>
                    <a:t>-4</a:t>
                  </a:r>
                </a:p>
              </p:txBody>
            </p:sp>
            <p:sp>
              <p:nvSpPr>
                <p:cNvPr id="52" name="TextBox 51">
                  <a:extLst>
                    <a:ext uri="{FF2B5EF4-FFF2-40B4-BE49-F238E27FC236}">
                      <a16:creationId xmlns:a16="http://schemas.microsoft.com/office/drawing/2014/main" id="{73EB7E6C-9310-4610-A7D2-4325838DFFD4}"/>
                    </a:ext>
                  </a:extLst>
                </p:cNvPr>
                <p:cNvSpPr txBox="1"/>
                <p:nvPr/>
              </p:nvSpPr>
              <p:spPr>
                <a:xfrm>
                  <a:off x="4703957" y="6199401"/>
                  <a:ext cx="430008" cy="369332"/>
                </a:xfrm>
                <a:prstGeom prst="rect">
                  <a:avLst/>
                </a:prstGeom>
                <a:noFill/>
              </p:spPr>
              <p:txBody>
                <a:bodyPr wrap="square" rtlCol="0">
                  <a:spAutoFit/>
                </a:bodyPr>
                <a:lstStyle/>
                <a:p>
                  <a:r>
                    <a:rPr lang="en-GB" dirty="0">
                      <a:solidFill>
                        <a:schemeClr val="tx2"/>
                      </a:solidFill>
                    </a:rPr>
                    <a:t>-3</a:t>
                  </a:r>
                </a:p>
              </p:txBody>
            </p:sp>
            <p:sp>
              <p:nvSpPr>
                <p:cNvPr id="53" name="TextBox 52">
                  <a:extLst>
                    <a:ext uri="{FF2B5EF4-FFF2-40B4-BE49-F238E27FC236}">
                      <a16:creationId xmlns:a16="http://schemas.microsoft.com/office/drawing/2014/main" id="{72A9CB82-D6C5-472B-83D9-FFCBD3C961C6}"/>
                    </a:ext>
                  </a:extLst>
                </p:cNvPr>
                <p:cNvSpPr txBox="1"/>
                <p:nvPr/>
              </p:nvSpPr>
              <p:spPr>
                <a:xfrm>
                  <a:off x="5141227" y="6193217"/>
                  <a:ext cx="430008" cy="369332"/>
                </a:xfrm>
                <a:prstGeom prst="rect">
                  <a:avLst/>
                </a:prstGeom>
                <a:noFill/>
              </p:spPr>
              <p:txBody>
                <a:bodyPr wrap="square" rtlCol="0">
                  <a:spAutoFit/>
                </a:bodyPr>
                <a:lstStyle/>
                <a:p>
                  <a:r>
                    <a:rPr lang="en-GB" dirty="0">
                      <a:solidFill>
                        <a:schemeClr val="tx2"/>
                      </a:solidFill>
                    </a:rPr>
                    <a:t>-2</a:t>
                  </a:r>
                </a:p>
              </p:txBody>
            </p:sp>
            <p:sp>
              <p:nvSpPr>
                <p:cNvPr id="54" name="TextBox 53">
                  <a:extLst>
                    <a:ext uri="{FF2B5EF4-FFF2-40B4-BE49-F238E27FC236}">
                      <a16:creationId xmlns:a16="http://schemas.microsoft.com/office/drawing/2014/main" id="{B468B4C1-F714-44A8-92FE-9B0A17154C56}"/>
                    </a:ext>
                  </a:extLst>
                </p:cNvPr>
                <p:cNvSpPr txBox="1"/>
                <p:nvPr/>
              </p:nvSpPr>
              <p:spPr>
                <a:xfrm>
                  <a:off x="5547968" y="6203633"/>
                  <a:ext cx="430008" cy="369332"/>
                </a:xfrm>
                <a:prstGeom prst="rect">
                  <a:avLst/>
                </a:prstGeom>
                <a:noFill/>
              </p:spPr>
              <p:txBody>
                <a:bodyPr wrap="square" rtlCol="0">
                  <a:spAutoFit/>
                </a:bodyPr>
                <a:lstStyle/>
                <a:p>
                  <a:r>
                    <a:rPr lang="en-GB" dirty="0">
                      <a:solidFill>
                        <a:schemeClr val="tx2"/>
                      </a:solidFill>
                    </a:rPr>
                    <a:t>-1</a:t>
                  </a:r>
                </a:p>
              </p:txBody>
            </p:sp>
          </p:grpSp>
        </p:grpSp>
      </p:grpSp>
      <p:sp>
        <p:nvSpPr>
          <p:cNvPr id="11" name="TextBox 10"/>
          <p:cNvSpPr txBox="1"/>
          <p:nvPr/>
        </p:nvSpPr>
        <p:spPr>
          <a:xfrm>
            <a:off x="7579296" y="3078430"/>
            <a:ext cx="288032" cy="369332"/>
          </a:xfrm>
          <a:prstGeom prst="rect">
            <a:avLst/>
          </a:prstGeom>
          <a:noFill/>
        </p:spPr>
        <p:txBody>
          <a:bodyPr wrap="square" rtlCol="0">
            <a:spAutoFit/>
          </a:bodyPr>
          <a:lstStyle/>
          <a:p>
            <a:r>
              <a:rPr lang="en-GB" dirty="0" smtClean="0">
                <a:solidFill>
                  <a:srgbClr val="C00000"/>
                </a:solidFill>
              </a:rPr>
              <a:t>A</a:t>
            </a:r>
            <a:endParaRPr lang="en-GB" dirty="0">
              <a:solidFill>
                <a:srgbClr val="C00000"/>
              </a:solidFill>
            </a:endParaRPr>
          </a:p>
        </p:txBody>
      </p:sp>
      <p:sp>
        <p:nvSpPr>
          <p:cNvPr id="15" name="Rectangular Callout 14"/>
          <p:cNvSpPr/>
          <p:nvPr/>
        </p:nvSpPr>
        <p:spPr>
          <a:xfrm>
            <a:off x="2144865" y="874270"/>
            <a:ext cx="1696014" cy="1473948"/>
          </a:xfrm>
          <a:prstGeom prst="wedgeRectCallout">
            <a:avLst>
              <a:gd name="adj1" fmla="val 37193"/>
              <a:gd name="adj2" fmla="val 62500"/>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i="1" dirty="0" smtClean="0">
                <a:solidFill>
                  <a:schemeClr val="tx1"/>
                </a:solidFill>
              </a:rPr>
              <a:t>The rectangle has translated 6 squares to the left and 3 squares up</a:t>
            </a:r>
            <a:endParaRPr lang="en-GB" dirty="0">
              <a:solidFill>
                <a:schemeClr val="tx1"/>
              </a:solidFill>
            </a:endParaRPr>
          </a:p>
        </p:txBody>
      </p:sp>
      <p:sp>
        <p:nvSpPr>
          <p:cNvPr id="2" name="Rectangle 1"/>
          <p:cNvSpPr/>
          <p:nvPr/>
        </p:nvSpPr>
        <p:spPr>
          <a:xfrm>
            <a:off x="6662999" y="3378578"/>
            <a:ext cx="902695" cy="17823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7505243" y="3341188"/>
            <a:ext cx="98297" cy="140724"/>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p:cNvSpPr txBox="1"/>
          <p:nvPr/>
        </p:nvSpPr>
        <p:spPr>
          <a:xfrm>
            <a:off x="251759" y="86562"/>
            <a:ext cx="10455429" cy="461665"/>
          </a:xfrm>
          <a:prstGeom prst="rect">
            <a:avLst/>
          </a:prstGeom>
          <a:noFill/>
        </p:spPr>
        <p:txBody>
          <a:bodyPr wrap="square" rtlCol="0">
            <a:spAutoFit/>
          </a:bodyPr>
          <a:lstStyle/>
          <a:p>
            <a:r>
              <a:rPr lang="en-GB" sz="2400" i="1" dirty="0" smtClean="0">
                <a:solidFill>
                  <a:srgbClr val="C00000"/>
                </a:solidFill>
                <a:latin typeface="Calibri" panose="020F0502020204030204" pitchFamily="34" charset="0"/>
              </a:rPr>
              <a:t>We will now look at translating across the first and second quadrant.</a:t>
            </a:r>
            <a:endParaRPr lang="en-GB" sz="2400" dirty="0">
              <a:solidFill>
                <a:srgbClr val="C00000"/>
              </a:solidFill>
              <a:latin typeface="Calibri" panose="020F0502020204030204" pitchFamily="34" charset="0"/>
            </a:endParaRPr>
          </a:p>
        </p:txBody>
      </p:sp>
      <p:pic>
        <p:nvPicPr>
          <p:cNvPr id="61" name="Picture 6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415" y="6029451"/>
            <a:ext cx="810886" cy="602143"/>
          </a:xfrm>
          <a:prstGeom prst="rect">
            <a:avLst/>
          </a:prstGeom>
        </p:spPr>
      </p:pic>
      <p:sp>
        <p:nvSpPr>
          <p:cNvPr id="62" name="Rectangle 61"/>
          <p:cNvSpPr/>
          <p:nvPr/>
        </p:nvSpPr>
        <p:spPr>
          <a:xfrm>
            <a:off x="4020391" y="2067144"/>
            <a:ext cx="902695" cy="17823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4923086" y="1697812"/>
            <a:ext cx="288032" cy="369332"/>
          </a:xfrm>
          <a:prstGeom prst="rect">
            <a:avLst/>
          </a:prstGeom>
          <a:noFill/>
        </p:spPr>
        <p:txBody>
          <a:bodyPr wrap="square" rtlCol="0">
            <a:spAutoFit/>
          </a:bodyPr>
          <a:lstStyle/>
          <a:p>
            <a:r>
              <a:rPr lang="en-GB" dirty="0" smtClean="0">
                <a:solidFill>
                  <a:srgbClr val="C00000"/>
                </a:solidFill>
              </a:rPr>
              <a:t>A</a:t>
            </a:r>
            <a:endParaRPr lang="en-GB" dirty="0">
              <a:solidFill>
                <a:srgbClr val="C00000"/>
              </a:solidFill>
            </a:endParaRPr>
          </a:p>
        </p:txBody>
      </p:sp>
      <p:sp>
        <p:nvSpPr>
          <p:cNvPr id="12" name="Oval 11"/>
          <p:cNvSpPr/>
          <p:nvPr/>
        </p:nvSpPr>
        <p:spPr>
          <a:xfrm>
            <a:off x="4877185" y="2010610"/>
            <a:ext cx="98297" cy="140724"/>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ectangular Callout 62"/>
          <p:cNvSpPr/>
          <p:nvPr/>
        </p:nvSpPr>
        <p:spPr>
          <a:xfrm>
            <a:off x="8027980" y="1858388"/>
            <a:ext cx="1696014" cy="1473948"/>
          </a:xfrm>
          <a:prstGeom prst="wedgeRectCallout">
            <a:avLst>
              <a:gd name="adj1" fmla="val -62421"/>
              <a:gd name="adj2" fmla="val 45366"/>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i="1" dirty="0" smtClean="0">
                <a:solidFill>
                  <a:schemeClr val="tx1"/>
                </a:solidFill>
              </a:rPr>
              <a:t>Before translation A is at (4,5)</a:t>
            </a:r>
            <a:endParaRPr lang="en-GB" dirty="0">
              <a:solidFill>
                <a:schemeClr val="tx1"/>
              </a:solidFill>
            </a:endParaRPr>
          </a:p>
        </p:txBody>
      </p:sp>
      <p:sp>
        <p:nvSpPr>
          <p:cNvPr id="64" name="Rectangular Callout 63"/>
          <p:cNvSpPr/>
          <p:nvPr/>
        </p:nvSpPr>
        <p:spPr>
          <a:xfrm>
            <a:off x="5369653" y="400820"/>
            <a:ext cx="1696014" cy="1473948"/>
          </a:xfrm>
          <a:prstGeom prst="wedgeRectCallout">
            <a:avLst>
              <a:gd name="adj1" fmla="val -62421"/>
              <a:gd name="adj2" fmla="val 45366"/>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i="1" dirty="0" smtClean="0">
                <a:solidFill>
                  <a:schemeClr val="tx1"/>
                </a:solidFill>
              </a:rPr>
              <a:t>After translation A is at (-2,8)</a:t>
            </a:r>
            <a:endParaRPr lang="en-GB" dirty="0">
              <a:solidFill>
                <a:schemeClr val="tx1"/>
              </a:solidFill>
            </a:endParaRPr>
          </a:p>
        </p:txBody>
      </p:sp>
      <p:cxnSp>
        <p:nvCxnSpPr>
          <p:cNvPr id="4" name="Straight Arrow Connector 3"/>
          <p:cNvCxnSpPr/>
          <p:nvPr/>
        </p:nvCxnSpPr>
        <p:spPr>
          <a:xfrm flipH="1" flipV="1">
            <a:off x="4943300" y="3380669"/>
            <a:ext cx="2522979" cy="870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flipH="1" flipV="1">
            <a:off x="4935453" y="2187366"/>
            <a:ext cx="15694" cy="120724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8540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right)">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5"/>
                                        </p:tgtEl>
                                        <p:attrNameLst>
                                          <p:attrName>style.visibility</p:attrName>
                                        </p:attrNameLst>
                                      </p:cBhvr>
                                      <p:to>
                                        <p:strVal val="visible"/>
                                      </p:to>
                                    </p:set>
                                    <p:animEffect transition="in" filter="wipe(down)">
                                      <p:cBhvr>
                                        <p:cTn id="20" dur="500"/>
                                        <p:tgtEl>
                                          <p:spTgt spid="6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63"/>
                                        </p:tgtEl>
                                        <p:attrNameLst>
                                          <p:attrName>style.visibility</p:attrName>
                                        </p:attrNameLst>
                                      </p:cBhvr>
                                      <p:to>
                                        <p:strVal val="visible"/>
                                      </p:to>
                                    </p:set>
                                    <p:animEffect transition="in" filter="fade">
                                      <p:cBhvr>
                                        <p:cTn id="32" dur="1000"/>
                                        <p:tgtEl>
                                          <p:spTgt spid="63"/>
                                        </p:tgtEl>
                                      </p:cBhvr>
                                    </p:animEffect>
                                    <p:anim calcmode="lin" valueType="num">
                                      <p:cBhvr>
                                        <p:cTn id="33" dur="1000" fill="hold"/>
                                        <p:tgtEl>
                                          <p:spTgt spid="63"/>
                                        </p:tgtEl>
                                        <p:attrNameLst>
                                          <p:attrName>ppt_x</p:attrName>
                                        </p:attrNameLst>
                                      </p:cBhvr>
                                      <p:tavLst>
                                        <p:tav tm="0">
                                          <p:val>
                                            <p:strVal val="#ppt_x"/>
                                          </p:val>
                                        </p:tav>
                                        <p:tav tm="100000">
                                          <p:val>
                                            <p:strVal val="#ppt_x"/>
                                          </p:val>
                                        </p:tav>
                                      </p:tavLst>
                                    </p:anim>
                                    <p:anim calcmode="lin" valueType="num">
                                      <p:cBhvr>
                                        <p:cTn id="34" dur="1000" fill="hold"/>
                                        <p:tgtEl>
                                          <p:spTgt spid="63"/>
                                        </p:tgtEl>
                                        <p:attrNameLst>
                                          <p:attrName>ppt_y</p:attrName>
                                        </p:attrNameLst>
                                      </p:cBhvr>
                                      <p:tavLst>
                                        <p:tav tm="0">
                                          <p:val>
                                            <p:strVal val="#ppt_y+.1"/>
                                          </p:val>
                                        </p:tav>
                                        <p:tav tm="100000">
                                          <p:val>
                                            <p:strVal val="#ppt_y"/>
                                          </p:val>
                                        </p:tav>
                                      </p:tavLst>
                                    </p:anim>
                                  </p:childTnLst>
                                </p:cTn>
                              </p:par>
                              <p:par>
                                <p:cTn id="35" presetID="22" presetClass="entr" presetSubtype="4" fill="hold" grpId="0" nodeType="withEffect">
                                  <p:stCondLst>
                                    <p:cond delay="0"/>
                                  </p:stCondLst>
                                  <p:childTnLst>
                                    <p:set>
                                      <p:cBhvr>
                                        <p:cTn id="36" dur="1" fill="hold">
                                          <p:stCondLst>
                                            <p:cond delay="0"/>
                                          </p:stCondLst>
                                        </p:cTn>
                                        <p:tgtEl>
                                          <p:spTgt spid="62"/>
                                        </p:tgtEl>
                                        <p:attrNameLst>
                                          <p:attrName>style.visibility</p:attrName>
                                        </p:attrNameLst>
                                      </p:cBhvr>
                                      <p:to>
                                        <p:strVal val="visible"/>
                                      </p:to>
                                    </p:set>
                                    <p:animEffect transition="in" filter="wipe(down)">
                                      <p:cBhvr>
                                        <p:cTn id="37" dur="500"/>
                                        <p:tgtEl>
                                          <p:spTgt spid="62"/>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64"/>
                                        </p:tgtEl>
                                        <p:attrNameLst>
                                          <p:attrName>style.visibility</p:attrName>
                                        </p:attrNameLst>
                                      </p:cBhvr>
                                      <p:to>
                                        <p:strVal val="visible"/>
                                      </p:to>
                                    </p:set>
                                    <p:animEffect transition="in" filter="fade">
                                      <p:cBhvr>
                                        <p:cTn id="42" dur="1000"/>
                                        <p:tgtEl>
                                          <p:spTgt spid="64"/>
                                        </p:tgtEl>
                                      </p:cBhvr>
                                    </p:animEffect>
                                    <p:anim calcmode="lin" valueType="num">
                                      <p:cBhvr>
                                        <p:cTn id="43" dur="1000" fill="hold"/>
                                        <p:tgtEl>
                                          <p:spTgt spid="64"/>
                                        </p:tgtEl>
                                        <p:attrNameLst>
                                          <p:attrName>ppt_x</p:attrName>
                                        </p:attrNameLst>
                                      </p:cBhvr>
                                      <p:tavLst>
                                        <p:tav tm="0">
                                          <p:val>
                                            <p:strVal val="#ppt_x"/>
                                          </p:val>
                                        </p:tav>
                                        <p:tav tm="100000">
                                          <p:val>
                                            <p:strVal val="#ppt_x"/>
                                          </p:val>
                                        </p:tav>
                                      </p:tavLst>
                                    </p:anim>
                                    <p:anim calcmode="lin" valueType="num">
                                      <p:cBhvr>
                                        <p:cTn id="44"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62" grpId="0" animBg="1"/>
      <p:bldP spid="10" grpId="0"/>
      <p:bldP spid="12" grpId="0" animBg="1"/>
      <p:bldP spid="63" grpId="0" animBg="1"/>
      <p:bldP spid="64"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8FB7DFA6-9076-4AB6-95B4-AD8A7D7D1056}"/>
              </a:ext>
            </a:extLst>
          </p:cNvPr>
          <p:cNvGrpSpPr/>
          <p:nvPr/>
        </p:nvGrpSpPr>
        <p:grpSpPr>
          <a:xfrm>
            <a:off x="1079086" y="774987"/>
            <a:ext cx="10259617" cy="5273520"/>
            <a:chOff x="1466904" y="1308085"/>
            <a:chExt cx="10259617" cy="5273520"/>
          </a:xfrm>
        </p:grpSpPr>
        <p:grpSp>
          <p:nvGrpSpPr>
            <p:cNvPr id="18" name="Group 17">
              <a:extLst>
                <a:ext uri="{FF2B5EF4-FFF2-40B4-BE49-F238E27FC236}">
                  <a16:creationId xmlns:a16="http://schemas.microsoft.com/office/drawing/2014/main" id="{D4755C20-278D-4E0B-AD7F-48CC6F3E895B}"/>
                </a:ext>
              </a:extLst>
            </p:cNvPr>
            <p:cNvGrpSpPr/>
            <p:nvPr/>
          </p:nvGrpSpPr>
          <p:grpSpPr>
            <a:xfrm>
              <a:off x="1639180" y="1615399"/>
              <a:ext cx="4335339" cy="4632759"/>
              <a:chOff x="1639180" y="1615399"/>
              <a:chExt cx="4335339" cy="4632759"/>
            </a:xfrm>
          </p:grpSpPr>
          <p:pic>
            <p:nvPicPr>
              <p:cNvPr id="60" name="Picture 2" descr="Image result for square paper">
                <a:extLst>
                  <a:ext uri="{FF2B5EF4-FFF2-40B4-BE49-F238E27FC236}">
                    <a16:creationId xmlns:a16="http://schemas.microsoft.com/office/drawing/2014/main" id="{11058A98-7056-46CC-BB49-6EE5ECAB976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0877"/>
              <a:stretch/>
            </p:blipFill>
            <p:spPr bwMode="auto">
              <a:xfrm rot="5400000">
                <a:off x="1928990" y="1325589"/>
                <a:ext cx="3752057" cy="4331677"/>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Image result for square paper">
                <a:extLst>
                  <a:ext uri="{FF2B5EF4-FFF2-40B4-BE49-F238E27FC236}">
                    <a16:creationId xmlns:a16="http://schemas.microsoft.com/office/drawing/2014/main" id="{453E3A97-E113-49DB-BCE4-5442068B05B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0877"/>
              <a:stretch/>
            </p:blipFill>
            <p:spPr bwMode="auto">
              <a:xfrm rot="5400000">
                <a:off x="1932651" y="2206291"/>
                <a:ext cx="3752057" cy="433167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a:extLst>
                <a:ext uri="{FF2B5EF4-FFF2-40B4-BE49-F238E27FC236}">
                  <a16:creationId xmlns:a16="http://schemas.microsoft.com/office/drawing/2014/main" id="{BFF00524-12A7-4CE8-9C5A-D516B7E435A0}"/>
                </a:ext>
              </a:extLst>
            </p:cNvPr>
            <p:cNvGrpSpPr/>
            <p:nvPr/>
          </p:nvGrpSpPr>
          <p:grpSpPr>
            <a:xfrm>
              <a:off x="1466904" y="1308085"/>
              <a:ext cx="10259617" cy="5273520"/>
              <a:chOff x="1466904" y="1308085"/>
              <a:chExt cx="10259617" cy="5273520"/>
            </a:xfrm>
          </p:grpSpPr>
          <p:grpSp>
            <p:nvGrpSpPr>
              <p:cNvPr id="20" name="Group 19">
                <a:extLst>
                  <a:ext uri="{FF2B5EF4-FFF2-40B4-BE49-F238E27FC236}">
                    <a16:creationId xmlns:a16="http://schemas.microsoft.com/office/drawing/2014/main" id="{EE7784F6-6C71-4FA3-A39C-D7BD2F2E5AA4}"/>
                  </a:ext>
                </a:extLst>
              </p:cNvPr>
              <p:cNvGrpSpPr/>
              <p:nvPr/>
            </p:nvGrpSpPr>
            <p:grpSpPr>
              <a:xfrm>
                <a:off x="1760343" y="1622802"/>
                <a:ext cx="9074012" cy="4632759"/>
                <a:chOff x="1760343" y="1622802"/>
                <a:chExt cx="9074012" cy="4632759"/>
              </a:xfrm>
            </p:grpSpPr>
            <p:pic>
              <p:nvPicPr>
                <p:cNvPr id="55" name="Picture 2" descr="Image result for square paper">
                  <a:extLst>
                    <a:ext uri="{FF2B5EF4-FFF2-40B4-BE49-F238E27FC236}">
                      <a16:creationId xmlns:a16="http://schemas.microsoft.com/office/drawing/2014/main" id="{168B1CD9-C20B-4B18-A70E-0E3115FA14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6522951" y="1949375"/>
                  <a:ext cx="3752057" cy="4860316"/>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Image result for square paper">
                  <a:extLst>
                    <a:ext uri="{FF2B5EF4-FFF2-40B4-BE49-F238E27FC236}">
                      <a16:creationId xmlns:a16="http://schemas.microsoft.com/office/drawing/2014/main" id="{19A9F63C-0070-4FB6-87A6-0519D19487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6528168" y="1068673"/>
                  <a:ext cx="3752057" cy="4860316"/>
                </a:xfrm>
                <a:prstGeom prst="rect">
                  <a:avLst/>
                </a:prstGeom>
                <a:noFill/>
                <a:extLst>
                  <a:ext uri="{909E8E84-426E-40DD-AFC4-6F175D3DCCD1}">
                    <a14:hiddenFill xmlns:a14="http://schemas.microsoft.com/office/drawing/2010/main">
                      <a:solidFill>
                        <a:srgbClr val="FFFFFF"/>
                      </a:solidFill>
                    </a14:hiddenFill>
                  </a:ext>
                </a:extLst>
              </p:spPr>
            </p:pic>
            <p:cxnSp>
              <p:nvCxnSpPr>
                <p:cNvPr id="57" name="Straight Connector 56">
                  <a:extLst>
                    <a:ext uri="{FF2B5EF4-FFF2-40B4-BE49-F238E27FC236}">
                      <a16:creationId xmlns:a16="http://schemas.microsoft.com/office/drawing/2014/main" id="{61C150A3-E2BA-420F-89A2-DC3CDDD302B8}"/>
                    </a:ext>
                  </a:extLst>
                </p:cNvPr>
                <p:cNvCxnSpPr>
                  <a:cxnSpLocks/>
                </p:cNvCxnSpPr>
                <p:nvPr/>
              </p:nvCxnSpPr>
              <p:spPr>
                <a:xfrm>
                  <a:off x="6195842" y="1748901"/>
                  <a:ext cx="2701" cy="439149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9184874-3332-485F-8E9B-145F4B82866C}"/>
                    </a:ext>
                  </a:extLst>
                </p:cNvPr>
                <p:cNvCxnSpPr>
                  <a:cxnSpLocks/>
                </p:cNvCxnSpPr>
                <p:nvPr/>
              </p:nvCxnSpPr>
              <p:spPr>
                <a:xfrm flipH="1" flipV="1">
                  <a:off x="1760343" y="6119407"/>
                  <a:ext cx="8866341" cy="613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EB55D42A-1FE1-42EA-B216-04C6E1BA42FE}"/>
                  </a:ext>
                </a:extLst>
              </p:cNvPr>
              <p:cNvGrpSpPr/>
              <p:nvPr/>
            </p:nvGrpSpPr>
            <p:grpSpPr>
              <a:xfrm>
                <a:off x="1466904" y="1308085"/>
                <a:ext cx="10259617" cy="5273520"/>
                <a:chOff x="1466904" y="1308085"/>
                <a:chExt cx="10259617" cy="5273520"/>
              </a:xfrm>
            </p:grpSpPr>
            <p:sp>
              <p:nvSpPr>
                <p:cNvPr id="22" name="TextBox 21">
                  <a:extLst>
                    <a:ext uri="{FF2B5EF4-FFF2-40B4-BE49-F238E27FC236}">
                      <a16:creationId xmlns:a16="http://schemas.microsoft.com/office/drawing/2014/main" id="{8453C04A-9465-4ECA-B551-987658F60686}"/>
                    </a:ext>
                  </a:extLst>
                </p:cNvPr>
                <p:cNvSpPr txBox="1"/>
                <p:nvPr/>
              </p:nvSpPr>
              <p:spPr>
                <a:xfrm>
                  <a:off x="5854337" y="1308085"/>
                  <a:ext cx="841261" cy="369332"/>
                </a:xfrm>
                <a:prstGeom prst="rect">
                  <a:avLst/>
                </a:prstGeom>
                <a:noFill/>
              </p:spPr>
              <p:txBody>
                <a:bodyPr wrap="square" rtlCol="0">
                  <a:spAutoFit/>
                </a:bodyPr>
                <a:lstStyle/>
                <a:p>
                  <a:r>
                    <a:rPr lang="en-GB" dirty="0">
                      <a:solidFill>
                        <a:schemeClr val="tx2"/>
                      </a:solidFill>
                    </a:rPr>
                    <a:t>y-axis</a:t>
                  </a:r>
                </a:p>
              </p:txBody>
            </p:sp>
            <p:sp>
              <p:nvSpPr>
                <p:cNvPr id="23" name="TextBox 22">
                  <a:extLst>
                    <a:ext uri="{FF2B5EF4-FFF2-40B4-BE49-F238E27FC236}">
                      <a16:creationId xmlns:a16="http://schemas.microsoft.com/office/drawing/2014/main" id="{B14A3A95-2A51-42B0-BF2C-FF3C7C606D7D}"/>
                    </a:ext>
                  </a:extLst>
                </p:cNvPr>
                <p:cNvSpPr txBox="1"/>
                <p:nvPr/>
              </p:nvSpPr>
              <p:spPr>
                <a:xfrm>
                  <a:off x="10885260" y="5940875"/>
                  <a:ext cx="841261" cy="369332"/>
                </a:xfrm>
                <a:prstGeom prst="rect">
                  <a:avLst/>
                </a:prstGeom>
                <a:noFill/>
              </p:spPr>
              <p:txBody>
                <a:bodyPr wrap="square" rtlCol="0">
                  <a:spAutoFit/>
                </a:bodyPr>
                <a:lstStyle/>
                <a:p>
                  <a:r>
                    <a:rPr lang="en-GB" dirty="0">
                      <a:solidFill>
                        <a:schemeClr val="tx2"/>
                      </a:solidFill>
                    </a:rPr>
                    <a:t>x-axis</a:t>
                  </a:r>
                </a:p>
              </p:txBody>
            </p:sp>
            <p:sp>
              <p:nvSpPr>
                <p:cNvPr id="24" name="TextBox 23">
                  <a:extLst>
                    <a:ext uri="{FF2B5EF4-FFF2-40B4-BE49-F238E27FC236}">
                      <a16:creationId xmlns:a16="http://schemas.microsoft.com/office/drawing/2014/main" id="{80C189CC-8E1E-4FC9-A8D3-4FDE09DE8824}"/>
                    </a:ext>
                  </a:extLst>
                </p:cNvPr>
                <p:cNvSpPr txBox="1"/>
                <p:nvPr/>
              </p:nvSpPr>
              <p:spPr>
                <a:xfrm>
                  <a:off x="5948045" y="5504440"/>
                  <a:ext cx="430008" cy="369332"/>
                </a:xfrm>
                <a:prstGeom prst="rect">
                  <a:avLst/>
                </a:prstGeom>
                <a:noFill/>
              </p:spPr>
              <p:txBody>
                <a:bodyPr wrap="square" rtlCol="0">
                  <a:spAutoFit/>
                </a:bodyPr>
                <a:lstStyle/>
                <a:p>
                  <a:r>
                    <a:rPr lang="en-GB" dirty="0">
                      <a:solidFill>
                        <a:schemeClr val="tx2"/>
                      </a:solidFill>
                    </a:rPr>
                    <a:t>1</a:t>
                  </a:r>
                </a:p>
              </p:txBody>
            </p:sp>
            <p:sp>
              <p:nvSpPr>
                <p:cNvPr id="25" name="TextBox 24">
                  <a:extLst>
                    <a:ext uri="{FF2B5EF4-FFF2-40B4-BE49-F238E27FC236}">
                      <a16:creationId xmlns:a16="http://schemas.microsoft.com/office/drawing/2014/main" id="{2056A92E-1FAE-42F3-AF38-869B4FC6292D}"/>
                    </a:ext>
                  </a:extLst>
                </p:cNvPr>
                <p:cNvSpPr txBox="1"/>
                <p:nvPr/>
              </p:nvSpPr>
              <p:spPr>
                <a:xfrm>
                  <a:off x="5955218" y="5068005"/>
                  <a:ext cx="430008" cy="369332"/>
                </a:xfrm>
                <a:prstGeom prst="rect">
                  <a:avLst/>
                </a:prstGeom>
                <a:noFill/>
              </p:spPr>
              <p:txBody>
                <a:bodyPr wrap="square" rtlCol="0">
                  <a:spAutoFit/>
                </a:bodyPr>
                <a:lstStyle/>
                <a:p>
                  <a:r>
                    <a:rPr lang="en-GB" dirty="0">
                      <a:solidFill>
                        <a:schemeClr val="tx2"/>
                      </a:solidFill>
                    </a:rPr>
                    <a:t>2</a:t>
                  </a:r>
                </a:p>
              </p:txBody>
            </p:sp>
            <p:sp>
              <p:nvSpPr>
                <p:cNvPr id="26" name="TextBox 25">
                  <a:extLst>
                    <a:ext uri="{FF2B5EF4-FFF2-40B4-BE49-F238E27FC236}">
                      <a16:creationId xmlns:a16="http://schemas.microsoft.com/office/drawing/2014/main" id="{B8530512-8CC1-42D0-BFA7-AE9EAF254D31}"/>
                    </a:ext>
                  </a:extLst>
                </p:cNvPr>
                <p:cNvSpPr txBox="1"/>
                <p:nvPr/>
              </p:nvSpPr>
              <p:spPr>
                <a:xfrm>
                  <a:off x="5947075" y="4631570"/>
                  <a:ext cx="430008" cy="369332"/>
                </a:xfrm>
                <a:prstGeom prst="rect">
                  <a:avLst/>
                </a:prstGeom>
                <a:noFill/>
              </p:spPr>
              <p:txBody>
                <a:bodyPr wrap="square" rtlCol="0">
                  <a:spAutoFit/>
                </a:bodyPr>
                <a:lstStyle/>
                <a:p>
                  <a:r>
                    <a:rPr lang="en-GB" dirty="0">
                      <a:solidFill>
                        <a:schemeClr val="tx2"/>
                      </a:solidFill>
                    </a:rPr>
                    <a:t>3</a:t>
                  </a:r>
                </a:p>
              </p:txBody>
            </p:sp>
            <p:sp>
              <p:nvSpPr>
                <p:cNvPr id="27" name="TextBox 26">
                  <a:extLst>
                    <a:ext uri="{FF2B5EF4-FFF2-40B4-BE49-F238E27FC236}">
                      <a16:creationId xmlns:a16="http://schemas.microsoft.com/office/drawing/2014/main" id="{F7DA4BB9-F7C9-41D3-B4F3-83D79184724A}"/>
                    </a:ext>
                  </a:extLst>
                </p:cNvPr>
                <p:cNvSpPr txBox="1"/>
                <p:nvPr/>
              </p:nvSpPr>
              <p:spPr>
                <a:xfrm>
                  <a:off x="5947072" y="4195135"/>
                  <a:ext cx="430008" cy="369332"/>
                </a:xfrm>
                <a:prstGeom prst="rect">
                  <a:avLst/>
                </a:prstGeom>
                <a:noFill/>
              </p:spPr>
              <p:txBody>
                <a:bodyPr wrap="square" rtlCol="0">
                  <a:spAutoFit/>
                </a:bodyPr>
                <a:lstStyle/>
                <a:p>
                  <a:r>
                    <a:rPr lang="en-GB" dirty="0">
                      <a:solidFill>
                        <a:schemeClr val="tx2"/>
                      </a:solidFill>
                    </a:rPr>
                    <a:t>4</a:t>
                  </a:r>
                </a:p>
              </p:txBody>
            </p:sp>
            <p:sp>
              <p:nvSpPr>
                <p:cNvPr id="28" name="TextBox 27">
                  <a:extLst>
                    <a:ext uri="{FF2B5EF4-FFF2-40B4-BE49-F238E27FC236}">
                      <a16:creationId xmlns:a16="http://schemas.microsoft.com/office/drawing/2014/main" id="{036E5F6A-A4EE-4889-962E-C15F3D409BC5}"/>
                    </a:ext>
                  </a:extLst>
                </p:cNvPr>
                <p:cNvSpPr txBox="1"/>
                <p:nvPr/>
              </p:nvSpPr>
              <p:spPr>
                <a:xfrm>
                  <a:off x="5948045" y="3738733"/>
                  <a:ext cx="430008" cy="369332"/>
                </a:xfrm>
                <a:prstGeom prst="rect">
                  <a:avLst/>
                </a:prstGeom>
                <a:noFill/>
              </p:spPr>
              <p:txBody>
                <a:bodyPr wrap="square" rtlCol="0">
                  <a:spAutoFit/>
                </a:bodyPr>
                <a:lstStyle/>
                <a:p>
                  <a:r>
                    <a:rPr lang="en-GB" dirty="0">
                      <a:solidFill>
                        <a:schemeClr val="tx2"/>
                      </a:solidFill>
                    </a:rPr>
                    <a:t>5</a:t>
                  </a:r>
                </a:p>
              </p:txBody>
            </p:sp>
            <p:sp>
              <p:nvSpPr>
                <p:cNvPr id="29" name="TextBox 28">
                  <a:extLst>
                    <a:ext uri="{FF2B5EF4-FFF2-40B4-BE49-F238E27FC236}">
                      <a16:creationId xmlns:a16="http://schemas.microsoft.com/office/drawing/2014/main" id="{155E4BEE-DC0B-4F21-95A1-65B57372A04C}"/>
                    </a:ext>
                  </a:extLst>
                </p:cNvPr>
                <p:cNvSpPr txBox="1"/>
                <p:nvPr/>
              </p:nvSpPr>
              <p:spPr>
                <a:xfrm>
                  <a:off x="5948047" y="3314165"/>
                  <a:ext cx="430008" cy="369332"/>
                </a:xfrm>
                <a:prstGeom prst="rect">
                  <a:avLst/>
                </a:prstGeom>
                <a:noFill/>
              </p:spPr>
              <p:txBody>
                <a:bodyPr wrap="square" rtlCol="0">
                  <a:spAutoFit/>
                </a:bodyPr>
                <a:lstStyle/>
                <a:p>
                  <a:r>
                    <a:rPr lang="en-GB" dirty="0">
                      <a:solidFill>
                        <a:schemeClr val="tx2"/>
                      </a:solidFill>
                    </a:rPr>
                    <a:t>6</a:t>
                  </a:r>
                </a:p>
              </p:txBody>
            </p:sp>
            <p:sp>
              <p:nvSpPr>
                <p:cNvPr id="30" name="TextBox 29">
                  <a:extLst>
                    <a:ext uri="{FF2B5EF4-FFF2-40B4-BE49-F238E27FC236}">
                      <a16:creationId xmlns:a16="http://schemas.microsoft.com/office/drawing/2014/main" id="{84EB0447-E816-495F-BD23-6B0579499456}"/>
                    </a:ext>
                  </a:extLst>
                </p:cNvPr>
                <p:cNvSpPr txBox="1"/>
                <p:nvPr/>
              </p:nvSpPr>
              <p:spPr>
                <a:xfrm>
                  <a:off x="5955219" y="2857763"/>
                  <a:ext cx="430008" cy="369332"/>
                </a:xfrm>
                <a:prstGeom prst="rect">
                  <a:avLst/>
                </a:prstGeom>
                <a:noFill/>
              </p:spPr>
              <p:txBody>
                <a:bodyPr wrap="square" rtlCol="0">
                  <a:spAutoFit/>
                </a:bodyPr>
                <a:lstStyle/>
                <a:p>
                  <a:r>
                    <a:rPr lang="en-GB" dirty="0">
                      <a:solidFill>
                        <a:schemeClr val="tx2"/>
                      </a:solidFill>
                    </a:rPr>
                    <a:t>7</a:t>
                  </a:r>
                </a:p>
              </p:txBody>
            </p:sp>
            <p:sp>
              <p:nvSpPr>
                <p:cNvPr id="31" name="TextBox 30">
                  <a:extLst>
                    <a:ext uri="{FF2B5EF4-FFF2-40B4-BE49-F238E27FC236}">
                      <a16:creationId xmlns:a16="http://schemas.microsoft.com/office/drawing/2014/main" id="{78A14C28-C27A-46A0-A27F-08F5A63577F0}"/>
                    </a:ext>
                  </a:extLst>
                </p:cNvPr>
                <p:cNvSpPr txBox="1"/>
                <p:nvPr/>
              </p:nvSpPr>
              <p:spPr>
                <a:xfrm>
                  <a:off x="5955219" y="2423641"/>
                  <a:ext cx="430008" cy="369332"/>
                </a:xfrm>
                <a:prstGeom prst="rect">
                  <a:avLst/>
                </a:prstGeom>
                <a:noFill/>
              </p:spPr>
              <p:txBody>
                <a:bodyPr wrap="square" rtlCol="0">
                  <a:spAutoFit/>
                </a:bodyPr>
                <a:lstStyle/>
                <a:p>
                  <a:r>
                    <a:rPr lang="en-GB" dirty="0">
                      <a:solidFill>
                        <a:schemeClr val="tx2"/>
                      </a:solidFill>
                    </a:rPr>
                    <a:t>8</a:t>
                  </a:r>
                </a:p>
              </p:txBody>
            </p:sp>
            <p:sp>
              <p:nvSpPr>
                <p:cNvPr id="32" name="TextBox 31">
                  <a:extLst>
                    <a:ext uri="{FF2B5EF4-FFF2-40B4-BE49-F238E27FC236}">
                      <a16:creationId xmlns:a16="http://schemas.microsoft.com/office/drawing/2014/main" id="{1FB90A23-4573-4BD0-9716-97F8ABA3C5F2}"/>
                    </a:ext>
                  </a:extLst>
                </p:cNvPr>
                <p:cNvSpPr txBox="1"/>
                <p:nvPr/>
              </p:nvSpPr>
              <p:spPr>
                <a:xfrm>
                  <a:off x="5957135" y="1999073"/>
                  <a:ext cx="430008" cy="369332"/>
                </a:xfrm>
                <a:prstGeom prst="rect">
                  <a:avLst/>
                </a:prstGeom>
                <a:noFill/>
              </p:spPr>
              <p:txBody>
                <a:bodyPr wrap="square" rtlCol="0">
                  <a:spAutoFit/>
                </a:bodyPr>
                <a:lstStyle/>
                <a:p>
                  <a:r>
                    <a:rPr lang="en-GB" dirty="0">
                      <a:solidFill>
                        <a:schemeClr val="tx2"/>
                      </a:solidFill>
                    </a:rPr>
                    <a:t>9</a:t>
                  </a:r>
                </a:p>
              </p:txBody>
            </p:sp>
            <p:sp>
              <p:nvSpPr>
                <p:cNvPr id="33" name="TextBox 32">
                  <a:extLst>
                    <a:ext uri="{FF2B5EF4-FFF2-40B4-BE49-F238E27FC236}">
                      <a16:creationId xmlns:a16="http://schemas.microsoft.com/office/drawing/2014/main" id="{2694DE01-81C9-45A7-91CB-82D32825E301}"/>
                    </a:ext>
                  </a:extLst>
                </p:cNvPr>
                <p:cNvSpPr txBox="1"/>
                <p:nvPr/>
              </p:nvSpPr>
              <p:spPr>
                <a:xfrm>
                  <a:off x="5831661" y="1576572"/>
                  <a:ext cx="430008" cy="369332"/>
                </a:xfrm>
                <a:prstGeom prst="rect">
                  <a:avLst/>
                </a:prstGeom>
                <a:noFill/>
              </p:spPr>
              <p:txBody>
                <a:bodyPr wrap="square" rtlCol="0">
                  <a:spAutoFit/>
                </a:bodyPr>
                <a:lstStyle/>
                <a:p>
                  <a:r>
                    <a:rPr lang="en-GB" dirty="0">
                      <a:solidFill>
                        <a:schemeClr val="tx2"/>
                      </a:solidFill>
                    </a:rPr>
                    <a:t>10</a:t>
                  </a:r>
                </a:p>
              </p:txBody>
            </p:sp>
            <p:sp>
              <p:nvSpPr>
                <p:cNvPr id="34" name="TextBox 33">
                  <a:extLst>
                    <a:ext uri="{FF2B5EF4-FFF2-40B4-BE49-F238E27FC236}">
                      <a16:creationId xmlns:a16="http://schemas.microsoft.com/office/drawing/2014/main" id="{C7DACF04-F952-46D4-BB57-AC3662A512EB}"/>
                    </a:ext>
                  </a:extLst>
                </p:cNvPr>
                <p:cNvSpPr txBox="1"/>
                <p:nvPr/>
              </p:nvSpPr>
              <p:spPr>
                <a:xfrm>
                  <a:off x="6482563" y="6201234"/>
                  <a:ext cx="430008" cy="369332"/>
                </a:xfrm>
                <a:prstGeom prst="rect">
                  <a:avLst/>
                </a:prstGeom>
                <a:noFill/>
              </p:spPr>
              <p:txBody>
                <a:bodyPr wrap="square" rtlCol="0">
                  <a:spAutoFit/>
                </a:bodyPr>
                <a:lstStyle/>
                <a:p>
                  <a:r>
                    <a:rPr lang="en-GB" dirty="0">
                      <a:solidFill>
                        <a:schemeClr val="tx2"/>
                      </a:solidFill>
                    </a:rPr>
                    <a:t>1</a:t>
                  </a:r>
                </a:p>
              </p:txBody>
            </p:sp>
            <p:sp>
              <p:nvSpPr>
                <p:cNvPr id="35" name="TextBox 34">
                  <a:extLst>
                    <a:ext uri="{FF2B5EF4-FFF2-40B4-BE49-F238E27FC236}">
                      <a16:creationId xmlns:a16="http://schemas.microsoft.com/office/drawing/2014/main" id="{608DFB99-6D37-45BB-B9A7-736130F151EE}"/>
                    </a:ext>
                  </a:extLst>
                </p:cNvPr>
                <p:cNvSpPr txBox="1"/>
                <p:nvPr/>
              </p:nvSpPr>
              <p:spPr>
                <a:xfrm>
                  <a:off x="6925399" y="6198837"/>
                  <a:ext cx="430008" cy="369332"/>
                </a:xfrm>
                <a:prstGeom prst="rect">
                  <a:avLst/>
                </a:prstGeom>
                <a:noFill/>
              </p:spPr>
              <p:txBody>
                <a:bodyPr wrap="square" rtlCol="0">
                  <a:spAutoFit/>
                </a:bodyPr>
                <a:lstStyle/>
                <a:p>
                  <a:r>
                    <a:rPr lang="en-GB" dirty="0">
                      <a:solidFill>
                        <a:schemeClr val="tx2"/>
                      </a:solidFill>
                    </a:rPr>
                    <a:t>2</a:t>
                  </a:r>
                </a:p>
              </p:txBody>
            </p:sp>
            <p:sp>
              <p:nvSpPr>
                <p:cNvPr id="36" name="TextBox 35">
                  <a:extLst>
                    <a:ext uri="{FF2B5EF4-FFF2-40B4-BE49-F238E27FC236}">
                      <a16:creationId xmlns:a16="http://schemas.microsoft.com/office/drawing/2014/main" id="{3948FF59-D9F7-4E07-BD6B-F8C9CB700C25}"/>
                    </a:ext>
                  </a:extLst>
                </p:cNvPr>
                <p:cNvSpPr txBox="1"/>
                <p:nvPr/>
              </p:nvSpPr>
              <p:spPr>
                <a:xfrm>
                  <a:off x="7368235" y="6196780"/>
                  <a:ext cx="430008" cy="369332"/>
                </a:xfrm>
                <a:prstGeom prst="rect">
                  <a:avLst/>
                </a:prstGeom>
                <a:noFill/>
              </p:spPr>
              <p:txBody>
                <a:bodyPr wrap="square" rtlCol="0">
                  <a:spAutoFit/>
                </a:bodyPr>
                <a:lstStyle/>
                <a:p>
                  <a:r>
                    <a:rPr lang="en-GB" dirty="0">
                      <a:solidFill>
                        <a:schemeClr val="tx2"/>
                      </a:solidFill>
                    </a:rPr>
                    <a:t>3</a:t>
                  </a:r>
                </a:p>
              </p:txBody>
            </p:sp>
            <p:sp>
              <p:nvSpPr>
                <p:cNvPr id="37" name="TextBox 36">
                  <a:extLst>
                    <a:ext uri="{FF2B5EF4-FFF2-40B4-BE49-F238E27FC236}">
                      <a16:creationId xmlns:a16="http://schemas.microsoft.com/office/drawing/2014/main" id="{7F2C55AF-A600-4A05-961A-44A24F40EDEA}"/>
                    </a:ext>
                  </a:extLst>
                </p:cNvPr>
                <p:cNvSpPr txBox="1"/>
                <p:nvPr/>
              </p:nvSpPr>
              <p:spPr>
                <a:xfrm>
                  <a:off x="7811027" y="6196780"/>
                  <a:ext cx="430008" cy="369332"/>
                </a:xfrm>
                <a:prstGeom prst="rect">
                  <a:avLst/>
                </a:prstGeom>
                <a:noFill/>
              </p:spPr>
              <p:txBody>
                <a:bodyPr wrap="square" rtlCol="0">
                  <a:spAutoFit/>
                </a:bodyPr>
                <a:lstStyle/>
                <a:p>
                  <a:r>
                    <a:rPr lang="en-GB" dirty="0">
                      <a:solidFill>
                        <a:schemeClr val="tx2"/>
                      </a:solidFill>
                    </a:rPr>
                    <a:t>4</a:t>
                  </a:r>
                </a:p>
              </p:txBody>
            </p:sp>
            <p:sp>
              <p:nvSpPr>
                <p:cNvPr id="38" name="TextBox 37">
                  <a:extLst>
                    <a:ext uri="{FF2B5EF4-FFF2-40B4-BE49-F238E27FC236}">
                      <a16:creationId xmlns:a16="http://schemas.microsoft.com/office/drawing/2014/main" id="{DDF19FD2-9D2A-4017-A0D2-E1D23BF9D9E6}"/>
                    </a:ext>
                  </a:extLst>
                </p:cNvPr>
                <p:cNvSpPr txBox="1"/>
                <p:nvPr/>
              </p:nvSpPr>
              <p:spPr>
                <a:xfrm>
                  <a:off x="8240586" y="6194383"/>
                  <a:ext cx="430008" cy="369332"/>
                </a:xfrm>
                <a:prstGeom prst="rect">
                  <a:avLst/>
                </a:prstGeom>
                <a:noFill/>
              </p:spPr>
              <p:txBody>
                <a:bodyPr wrap="square" rtlCol="0">
                  <a:spAutoFit/>
                </a:bodyPr>
                <a:lstStyle/>
                <a:p>
                  <a:r>
                    <a:rPr lang="en-GB" dirty="0">
                      <a:solidFill>
                        <a:schemeClr val="tx2"/>
                      </a:solidFill>
                    </a:rPr>
                    <a:t>5</a:t>
                  </a:r>
                </a:p>
              </p:txBody>
            </p:sp>
            <p:sp>
              <p:nvSpPr>
                <p:cNvPr id="39" name="TextBox 38">
                  <a:extLst>
                    <a:ext uri="{FF2B5EF4-FFF2-40B4-BE49-F238E27FC236}">
                      <a16:creationId xmlns:a16="http://schemas.microsoft.com/office/drawing/2014/main" id="{AE1BE34B-0347-4F06-A383-0CD5007D0EF6}"/>
                    </a:ext>
                  </a:extLst>
                </p:cNvPr>
                <p:cNvSpPr txBox="1"/>
                <p:nvPr/>
              </p:nvSpPr>
              <p:spPr>
                <a:xfrm>
                  <a:off x="8695626" y="6212273"/>
                  <a:ext cx="430008" cy="369332"/>
                </a:xfrm>
                <a:prstGeom prst="rect">
                  <a:avLst/>
                </a:prstGeom>
                <a:noFill/>
              </p:spPr>
              <p:txBody>
                <a:bodyPr wrap="square" rtlCol="0">
                  <a:spAutoFit/>
                </a:bodyPr>
                <a:lstStyle/>
                <a:p>
                  <a:r>
                    <a:rPr lang="en-GB" dirty="0">
                      <a:solidFill>
                        <a:schemeClr val="tx2"/>
                      </a:solidFill>
                    </a:rPr>
                    <a:t>6</a:t>
                  </a:r>
                </a:p>
              </p:txBody>
            </p:sp>
            <p:sp>
              <p:nvSpPr>
                <p:cNvPr id="40" name="TextBox 39">
                  <a:extLst>
                    <a:ext uri="{FF2B5EF4-FFF2-40B4-BE49-F238E27FC236}">
                      <a16:creationId xmlns:a16="http://schemas.microsoft.com/office/drawing/2014/main" id="{4658E600-6F87-4681-9711-1C8FEFD356C0}"/>
                    </a:ext>
                  </a:extLst>
                </p:cNvPr>
                <p:cNvSpPr txBox="1"/>
                <p:nvPr/>
              </p:nvSpPr>
              <p:spPr>
                <a:xfrm>
                  <a:off x="9137969" y="6200947"/>
                  <a:ext cx="430008" cy="369332"/>
                </a:xfrm>
                <a:prstGeom prst="rect">
                  <a:avLst/>
                </a:prstGeom>
                <a:noFill/>
              </p:spPr>
              <p:txBody>
                <a:bodyPr wrap="square" rtlCol="0">
                  <a:spAutoFit/>
                </a:bodyPr>
                <a:lstStyle/>
                <a:p>
                  <a:r>
                    <a:rPr lang="en-GB" dirty="0">
                      <a:solidFill>
                        <a:schemeClr val="tx2"/>
                      </a:solidFill>
                    </a:rPr>
                    <a:t>7</a:t>
                  </a:r>
                </a:p>
              </p:txBody>
            </p:sp>
            <p:sp>
              <p:nvSpPr>
                <p:cNvPr id="41" name="TextBox 40">
                  <a:extLst>
                    <a:ext uri="{FF2B5EF4-FFF2-40B4-BE49-F238E27FC236}">
                      <a16:creationId xmlns:a16="http://schemas.microsoft.com/office/drawing/2014/main" id="{FE148E1D-1D79-4BBA-887B-87B8742CEEB6}"/>
                    </a:ext>
                  </a:extLst>
                </p:cNvPr>
                <p:cNvSpPr txBox="1"/>
                <p:nvPr/>
              </p:nvSpPr>
              <p:spPr>
                <a:xfrm>
                  <a:off x="9580761" y="6200567"/>
                  <a:ext cx="430008" cy="369332"/>
                </a:xfrm>
                <a:prstGeom prst="rect">
                  <a:avLst/>
                </a:prstGeom>
                <a:noFill/>
              </p:spPr>
              <p:txBody>
                <a:bodyPr wrap="square" rtlCol="0">
                  <a:spAutoFit/>
                </a:bodyPr>
                <a:lstStyle/>
                <a:p>
                  <a:r>
                    <a:rPr lang="en-GB" dirty="0">
                      <a:solidFill>
                        <a:schemeClr val="tx2"/>
                      </a:solidFill>
                    </a:rPr>
                    <a:t>8</a:t>
                  </a:r>
                </a:p>
              </p:txBody>
            </p:sp>
            <p:sp>
              <p:nvSpPr>
                <p:cNvPr id="42" name="TextBox 41">
                  <a:extLst>
                    <a:ext uri="{FF2B5EF4-FFF2-40B4-BE49-F238E27FC236}">
                      <a16:creationId xmlns:a16="http://schemas.microsoft.com/office/drawing/2014/main" id="{7804D80C-4A24-4E65-8C57-8399CB72CCCF}"/>
                    </a:ext>
                  </a:extLst>
                </p:cNvPr>
                <p:cNvSpPr txBox="1"/>
                <p:nvPr/>
              </p:nvSpPr>
              <p:spPr>
                <a:xfrm>
                  <a:off x="10018031" y="6194383"/>
                  <a:ext cx="430008" cy="369332"/>
                </a:xfrm>
                <a:prstGeom prst="rect">
                  <a:avLst/>
                </a:prstGeom>
                <a:noFill/>
              </p:spPr>
              <p:txBody>
                <a:bodyPr wrap="square" rtlCol="0">
                  <a:spAutoFit/>
                </a:bodyPr>
                <a:lstStyle/>
                <a:p>
                  <a:r>
                    <a:rPr lang="en-GB" dirty="0">
                      <a:solidFill>
                        <a:schemeClr val="tx2"/>
                      </a:solidFill>
                    </a:rPr>
                    <a:t>9</a:t>
                  </a:r>
                </a:p>
              </p:txBody>
            </p:sp>
            <p:sp>
              <p:nvSpPr>
                <p:cNvPr id="43" name="TextBox 42">
                  <a:extLst>
                    <a:ext uri="{FF2B5EF4-FFF2-40B4-BE49-F238E27FC236}">
                      <a16:creationId xmlns:a16="http://schemas.microsoft.com/office/drawing/2014/main" id="{ACEE1E98-AB71-466F-8D41-3DA19E6FFE7C}"/>
                    </a:ext>
                  </a:extLst>
                </p:cNvPr>
                <p:cNvSpPr txBox="1"/>
                <p:nvPr/>
              </p:nvSpPr>
              <p:spPr>
                <a:xfrm>
                  <a:off x="10391350" y="6194383"/>
                  <a:ext cx="430008" cy="369332"/>
                </a:xfrm>
                <a:prstGeom prst="rect">
                  <a:avLst/>
                </a:prstGeom>
                <a:noFill/>
              </p:spPr>
              <p:txBody>
                <a:bodyPr wrap="square" rtlCol="0">
                  <a:spAutoFit/>
                </a:bodyPr>
                <a:lstStyle/>
                <a:p>
                  <a:r>
                    <a:rPr lang="en-GB" dirty="0">
                      <a:solidFill>
                        <a:schemeClr val="tx2"/>
                      </a:solidFill>
                    </a:rPr>
                    <a:t>10</a:t>
                  </a:r>
                </a:p>
              </p:txBody>
            </p:sp>
            <p:sp>
              <p:nvSpPr>
                <p:cNvPr id="44" name="TextBox 43">
                  <a:extLst>
                    <a:ext uri="{FF2B5EF4-FFF2-40B4-BE49-F238E27FC236}">
                      <a16:creationId xmlns:a16="http://schemas.microsoft.com/office/drawing/2014/main" id="{89F740B9-B018-4DA4-8C9A-CF4C8C32747C}"/>
                    </a:ext>
                  </a:extLst>
                </p:cNvPr>
                <p:cNvSpPr txBox="1"/>
                <p:nvPr/>
              </p:nvSpPr>
              <p:spPr>
                <a:xfrm>
                  <a:off x="6039727" y="6212273"/>
                  <a:ext cx="430008" cy="369332"/>
                </a:xfrm>
                <a:prstGeom prst="rect">
                  <a:avLst/>
                </a:prstGeom>
                <a:noFill/>
              </p:spPr>
              <p:txBody>
                <a:bodyPr wrap="square" rtlCol="0">
                  <a:spAutoFit/>
                </a:bodyPr>
                <a:lstStyle/>
                <a:p>
                  <a:r>
                    <a:rPr lang="en-GB" dirty="0">
                      <a:solidFill>
                        <a:schemeClr val="tx2"/>
                      </a:solidFill>
                    </a:rPr>
                    <a:t>0</a:t>
                  </a:r>
                </a:p>
              </p:txBody>
            </p:sp>
            <p:sp>
              <p:nvSpPr>
                <p:cNvPr id="45" name="TextBox 44">
                  <a:extLst>
                    <a:ext uri="{FF2B5EF4-FFF2-40B4-BE49-F238E27FC236}">
                      <a16:creationId xmlns:a16="http://schemas.microsoft.com/office/drawing/2014/main" id="{830A3330-C6B3-48B7-B412-0BFCC209D5A7}"/>
                    </a:ext>
                  </a:extLst>
                </p:cNvPr>
                <p:cNvSpPr txBox="1"/>
                <p:nvPr/>
              </p:nvSpPr>
              <p:spPr>
                <a:xfrm>
                  <a:off x="1466904" y="6200068"/>
                  <a:ext cx="568863" cy="369332"/>
                </a:xfrm>
                <a:prstGeom prst="rect">
                  <a:avLst/>
                </a:prstGeom>
                <a:noFill/>
              </p:spPr>
              <p:txBody>
                <a:bodyPr wrap="square" rtlCol="0">
                  <a:spAutoFit/>
                </a:bodyPr>
                <a:lstStyle/>
                <a:p>
                  <a:r>
                    <a:rPr lang="en-GB" dirty="0">
                      <a:solidFill>
                        <a:schemeClr val="tx2"/>
                      </a:solidFill>
                    </a:rPr>
                    <a:t>-10</a:t>
                  </a:r>
                </a:p>
              </p:txBody>
            </p:sp>
            <p:sp>
              <p:nvSpPr>
                <p:cNvPr id="46" name="TextBox 45">
                  <a:extLst>
                    <a:ext uri="{FF2B5EF4-FFF2-40B4-BE49-F238E27FC236}">
                      <a16:creationId xmlns:a16="http://schemas.microsoft.com/office/drawing/2014/main" id="{4F47A06D-3557-46B5-88C6-10C263C2C3F7}"/>
                    </a:ext>
                  </a:extLst>
                </p:cNvPr>
                <p:cNvSpPr txBox="1"/>
                <p:nvPr/>
              </p:nvSpPr>
              <p:spPr>
                <a:xfrm>
                  <a:off x="2048595" y="6197671"/>
                  <a:ext cx="430008" cy="369332"/>
                </a:xfrm>
                <a:prstGeom prst="rect">
                  <a:avLst/>
                </a:prstGeom>
                <a:noFill/>
              </p:spPr>
              <p:txBody>
                <a:bodyPr wrap="square" rtlCol="0">
                  <a:spAutoFit/>
                </a:bodyPr>
                <a:lstStyle/>
                <a:p>
                  <a:r>
                    <a:rPr lang="en-GB" dirty="0">
                      <a:solidFill>
                        <a:schemeClr val="tx2"/>
                      </a:solidFill>
                    </a:rPr>
                    <a:t>-9</a:t>
                  </a:r>
                </a:p>
              </p:txBody>
            </p:sp>
            <p:sp>
              <p:nvSpPr>
                <p:cNvPr id="47" name="TextBox 46">
                  <a:extLst>
                    <a:ext uri="{FF2B5EF4-FFF2-40B4-BE49-F238E27FC236}">
                      <a16:creationId xmlns:a16="http://schemas.microsoft.com/office/drawing/2014/main" id="{4EB5CFE1-C2EE-4AFF-ACAD-BDCF7E8E258A}"/>
                    </a:ext>
                  </a:extLst>
                </p:cNvPr>
                <p:cNvSpPr txBox="1"/>
                <p:nvPr/>
              </p:nvSpPr>
              <p:spPr>
                <a:xfrm>
                  <a:off x="2491431" y="6195614"/>
                  <a:ext cx="430008" cy="369332"/>
                </a:xfrm>
                <a:prstGeom prst="rect">
                  <a:avLst/>
                </a:prstGeom>
                <a:noFill/>
              </p:spPr>
              <p:txBody>
                <a:bodyPr wrap="square" rtlCol="0">
                  <a:spAutoFit/>
                </a:bodyPr>
                <a:lstStyle/>
                <a:p>
                  <a:r>
                    <a:rPr lang="en-GB" dirty="0">
                      <a:solidFill>
                        <a:schemeClr val="tx2"/>
                      </a:solidFill>
                    </a:rPr>
                    <a:t>-8</a:t>
                  </a:r>
                </a:p>
              </p:txBody>
            </p:sp>
            <p:sp>
              <p:nvSpPr>
                <p:cNvPr id="48" name="TextBox 47">
                  <a:extLst>
                    <a:ext uri="{FF2B5EF4-FFF2-40B4-BE49-F238E27FC236}">
                      <a16:creationId xmlns:a16="http://schemas.microsoft.com/office/drawing/2014/main" id="{35A03822-D045-4E50-9312-3DB8780FAC93}"/>
                    </a:ext>
                  </a:extLst>
                </p:cNvPr>
                <p:cNvSpPr txBox="1"/>
                <p:nvPr/>
              </p:nvSpPr>
              <p:spPr>
                <a:xfrm>
                  <a:off x="2934223" y="6195614"/>
                  <a:ext cx="430008" cy="369332"/>
                </a:xfrm>
                <a:prstGeom prst="rect">
                  <a:avLst/>
                </a:prstGeom>
                <a:noFill/>
              </p:spPr>
              <p:txBody>
                <a:bodyPr wrap="square" rtlCol="0">
                  <a:spAutoFit/>
                </a:bodyPr>
                <a:lstStyle/>
                <a:p>
                  <a:r>
                    <a:rPr lang="en-GB" dirty="0">
                      <a:solidFill>
                        <a:schemeClr val="tx2"/>
                      </a:solidFill>
                    </a:rPr>
                    <a:t>-7</a:t>
                  </a:r>
                </a:p>
              </p:txBody>
            </p:sp>
            <p:sp>
              <p:nvSpPr>
                <p:cNvPr id="49" name="TextBox 48">
                  <a:extLst>
                    <a:ext uri="{FF2B5EF4-FFF2-40B4-BE49-F238E27FC236}">
                      <a16:creationId xmlns:a16="http://schemas.microsoft.com/office/drawing/2014/main" id="{B09909B3-816F-4442-9781-F6192463379C}"/>
                    </a:ext>
                  </a:extLst>
                </p:cNvPr>
                <p:cNvSpPr txBox="1"/>
                <p:nvPr/>
              </p:nvSpPr>
              <p:spPr>
                <a:xfrm>
                  <a:off x="3363782" y="6193217"/>
                  <a:ext cx="430008" cy="369332"/>
                </a:xfrm>
                <a:prstGeom prst="rect">
                  <a:avLst/>
                </a:prstGeom>
                <a:noFill/>
              </p:spPr>
              <p:txBody>
                <a:bodyPr wrap="square" rtlCol="0">
                  <a:spAutoFit/>
                </a:bodyPr>
                <a:lstStyle/>
                <a:p>
                  <a:r>
                    <a:rPr lang="en-GB" dirty="0">
                      <a:solidFill>
                        <a:schemeClr val="tx2"/>
                      </a:solidFill>
                    </a:rPr>
                    <a:t>-6</a:t>
                  </a:r>
                </a:p>
              </p:txBody>
            </p:sp>
            <p:sp>
              <p:nvSpPr>
                <p:cNvPr id="50" name="TextBox 49">
                  <a:extLst>
                    <a:ext uri="{FF2B5EF4-FFF2-40B4-BE49-F238E27FC236}">
                      <a16:creationId xmlns:a16="http://schemas.microsoft.com/office/drawing/2014/main" id="{21BD147A-A59A-46CD-A91B-122BF545C885}"/>
                    </a:ext>
                  </a:extLst>
                </p:cNvPr>
                <p:cNvSpPr txBox="1"/>
                <p:nvPr/>
              </p:nvSpPr>
              <p:spPr>
                <a:xfrm>
                  <a:off x="3818822" y="6211107"/>
                  <a:ext cx="430008" cy="369332"/>
                </a:xfrm>
                <a:prstGeom prst="rect">
                  <a:avLst/>
                </a:prstGeom>
                <a:noFill/>
              </p:spPr>
              <p:txBody>
                <a:bodyPr wrap="square" rtlCol="0">
                  <a:spAutoFit/>
                </a:bodyPr>
                <a:lstStyle/>
                <a:p>
                  <a:r>
                    <a:rPr lang="en-GB" dirty="0">
                      <a:solidFill>
                        <a:schemeClr val="tx2"/>
                      </a:solidFill>
                    </a:rPr>
                    <a:t>-5</a:t>
                  </a:r>
                </a:p>
              </p:txBody>
            </p:sp>
            <p:sp>
              <p:nvSpPr>
                <p:cNvPr id="51" name="TextBox 50">
                  <a:extLst>
                    <a:ext uri="{FF2B5EF4-FFF2-40B4-BE49-F238E27FC236}">
                      <a16:creationId xmlns:a16="http://schemas.microsoft.com/office/drawing/2014/main" id="{CE14E546-34AF-4567-B78B-2B69CA6DC71F}"/>
                    </a:ext>
                  </a:extLst>
                </p:cNvPr>
                <p:cNvSpPr txBox="1"/>
                <p:nvPr/>
              </p:nvSpPr>
              <p:spPr>
                <a:xfrm>
                  <a:off x="4261165" y="6199781"/>
                  <a:ext cx="430008" cy="369332"/>
                </a:xfrm>
                <a:prstGeom prst="rect">
                  <a:avLst/>
                </a:prstGeom>
                <a:noFill/>
              </p:spPr>
              <p:txBody>
                <a:bodyPr wrap="square" rtlCol="0">
                  <a:spAutoFit/>
                </a:bodyPr>
                <a:lstStyle/>
                <a:p>
                  <a:r>
                    <a:rPr lang="en-GB" dirty="0">
                      <a:solidFill>
                        <a:schemeClr val="tx2"/>
                      </a:solidFill>
                    </a:rPr>
                    <a:t>-4</a:t>
                  </a:r>
                </a:p>
              </p:txBody>
            </p:sp>
            <p:sp>
              <p:nvSpPr>
                <p:cNvPr id="52" name="TextBox 51">
                  <a:extLst>
                    <a:ext uri="{FF2B5EF4-FFF2-40B4-BE49-F238E27FC236}">
                      <a16:creationId xmlns:a16="http://schemas.microsoft.com/office/drawing/2014/main" id="{73EB7E6C-9310-4610-A7D2-4325838DFFD4}"/>
                    </a:ext>
                  </a:extLst>
                </p:cNvPr>
                <p:cNvSpPr txBox="1"/>
                <p:nvPr/>
              </p:nvSpPr>
              <p:spPr>
                <a:xfrm>
                  <a:off x="4703957" y="6199401"/>
                  <a:ext cx="430008" cy="369332"/>
                </a:xfrm>
                <a:prstGeom prst="rect">
                  <a:avLst/>
                </a:prstGeom>
                <a:noFill/>
              </p:spPr>
              <p:txBody>
                <a:bodyPr wrap="square" rtlCol="0">
                  <a:spAutoFit/>
                </a:bodyPr>
                <a:lstStyle/>
                <a:p>
                  <a:r>
                    <a:rPr lang="en-GB" dirty="0">
                      <a:solidFill>
                        <a:schemeClr val="tx2"/>
                      </a:solidFill>
                    </a:rPr>
                    <a:t>-3</a:t>
                  </a:r>
                </a:p>
              </p:txBody>
            </p:sp>
            <p:sp>
              <p:nvSpPr>
                <p:cNvPr id="53" name="TextBox 52">
                  <a:extLst>
                    <a:ext uri="{FF2B5EF4-FFF2-40B4-BE49-F238E27FC236}">
                      <a16:creationId xmlns:a16="http://schemas.microsoft.com/office/drawing/2014/main" id="{72A9CB82-D6C5-472B-83D9-FFCBD3C961C6}"/>
                    </a:ext>
                  </a:extLst>
                </p:cNvPr>
                <p:cNvSpPr txBox="1"/>
                <p:nvPr/>
              </p:nvSpPr>
              <p:spPr>
                <a:xfrm>
                  <a:off x="5141227" y="6193217"/>
                  <a:ext cx="430008" cy="369332"/>
                </a:xfrm>
                <a:prstGeom prst="rect">
                  <a:avLst/>
                </a:prstGeom>
                <a:noFill/>
              </p:spPr>
              <p:txBody>
                <a:bodyPr wrap="square" rtlCol="0">
                  <a:spAutoFit/>
                </a:bodyPr>
                <a:lstStyle/>
                <a:p>
                  <a:r>
                    <a:rPr lang="en-GB" dirty="0">
                      <a:solidFill>
                        <a:schemeClr val="tx2"/>
                      </a:solidFill>
                    </a:rPr>
                    <a:t>-2</a:t>
                  </a:r>
                </a:p>
              </p:txBody>
            </p:sp>
            <p:sp>
              <p:nvSpPr>
                <p:cNvPr id="54" name="TextBox 53">
                  <a:extLst>
                    <a:ext uri="{FF2B5EF4-FFF2-40B4-BE49-F238E27FC236}">
                      <a16:creationId xmlns:a16="http://schemas.microsoft.com/office/drawing/2014/main" id="{B468B4C1-F714-44A8-92FE-9B0A17154C56}"/>
                    </a:ext>
                  </a:extLst>
                </p:cNvPr>
                <p:cNvSpPr txBox="1"/>
                <p:nvPr/>
              </p:nvSpPr>
              <p:spPr>
                <a:xfrm>
                  <a:off x="5547968" y="6203633"/>
                  <a:ext cx="430008" cy="369332"/>
                </a:xfrm>
                <a:prstGeom prst="rect">
                  <a:avLst/>
                </a:prstGeom>
                <a:noFill/>
              </p:spPr>
              <p:txBody>
                <a:bodyPr wrap="square" rtlCol="0">
                  <a:spAutoFit/>
                </a:bodyPr>
                <a:lstStyle/>
                <a:p>
                  <a:r>
                    <a:rPr lang="en-GB" dirty="0">
                      <a:solidFill>
                        <a:schemeClr val="tx2"/>
                      </a:solidFill>
                    </a:rPr>
                    <a:t>-1</a:t>
                  </a:r>
                </a:p>
              </p:txBody>
            </p:sp>
          </p:grpSp>
        </p:grpSp>
      </p:grpSp>
      <p:sp>
        <p:nvSpPr>
          <p:cNvPr id="11" name="TextBox 10"/>
          <p:cNvSpPr txBox="1"/>
          <p:nvPr/>
        </p:nvSpPr>
        <p:spPr>
          <a:xfrm>
            <a:off x="9809286" y="3020969"/>
            <a:ext cx="288032" cy="369332"/>
          </a:xfrm>
          <a:prstGeom prst="rect">
            <a:avLst/>
          </a:prstGeom>
          <a:noFill/>
        </p:spPr>
        <p:txBody>
          <a:bodyPr wrap="square" rtlCol="0">
            <a:spAutoFit/>
          </a:bodyPr>
          <a:lstStyle/>
          <a:p>
            <a:r>
              <a:rPr lang="en-GB" dirty="0" smtClean="0">
                <a:solidFill>
                  <a:srgbClr val="C00000"/>
                </a:solidFill>
              </a:rPr>
              <a:t>A</a:t>
            </a:r>
            <a:endParaRPr lang="en-GB" dirty="0">
              <a:solidFill>
                <a:srgbClr val="C00000"/>
              </a:solidFill>
            </a:endParaRPr>
          </a:p>
        </p:txBody>
      </p:sp>
      <p:sp>
        <p:nvSpPr>
          <p:cNvPr id="15" name="Rectangular Callout 14"/>
          <p:cNvSpPr/>
          <p:nvPr/>
        </p:nvSpPr>
        <p:spPr>
          <a:xfrm>
            <a:off x="8917994" y="1449290"/>
            <a:ext cx="1920912" cy="1473948"/>
          </a:xfrm>
          <a:prstGeom prst="wedgeRectCallout">
            <a:avLst>
              <a:gd name="adj1" fmla="val 2950"/>
              <a:gd name="adj2" fmla="val 60728"/>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i="1" dirty="0" smtClean="0">
                <a:solidFill>
                  <a:schemeClr val="tx1"/>
                </a:solidFill>
              </a:rPr>
              <a:t>Can you translate this rectangle from its current position, to (-8,7)?</a:t>
            </a:r>
            <a:endParaRPr lang="en-GB" dirty="0">
              <a:solidFill>
                <a:schemeClr val="tx1"/>
              </a:solidFill>
            </a:endParaRPr>
          </a:p>
        </p:txBody>
      </p:sp>
      <p:sp>
        <p:nvSpPr>
          <p:cNvPr id="2" name="Rectangle 1"/>
          <p:cNvSpPr/>
          <p:nvPr/>
        </p:nvSpPr>
        <p:spPr>
          <a:xfrm>
            <a:off x="8875349" y="3363589"/>
            <a:ext cx="902695" cy="13651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9735233" y="3283727"/>
            <a:ext cx="98297" cy="140724"/>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p:cNvSpPr txBox="1"/>
          <p:nvPr/>
        </p:nvSpPr>
        <p:spPr>
          <a:xfrm>
            <a:off x="251759" y="86562"/>
            <a:ext cx="10455429" cy="461665"/>
          </a:xfrm>
          <a:prstGeom prst="rect">
            <a:avLst/>
          </a:prstGeom>
          <a:noFill/>
        </p:spPr>
        <p:txBody>
          <a:bodyPr wrap="square" rtlCol="0">
            <a:spAutoFit/>
          </a:bodyPr>
          <a:lstStyle/>
          <a:p>
            <a:r>
              <a:rPr lang="en-GB" sz="2400" i="1" dirty="0" smtClean="0">
                <a:solidFill>
                  <a:srgbClr val="C00000"/>
                </a:solidFill>
                <a:latin typeface="Calibri" panose="020F0502020204030204" pitchFamily="34" charset="0"/>
              </a:rPr>
              <a:t>We will now look at translating across the first and second quadrant.</a:t>
            </a:r>
            <a:endParaRPr lang="en-GB" sz="2400" dirty="0">
              <a:solidFill>
                <a:srgbClr val="C00000"/>
              </a:solidFill>
              <a:latin typeface="Calibri" panose="020F0502020204030204" pitchFamily="34" charset="0"/>
            </a:endParaRPr>
          </a:p>
        </p:txBody>
      </p:sp>
      <p:pic>
        <p:nvPicPr>
          <p:cNvPr id="61" name="Picture 6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415" y="6029451"/>
            <a:ext cx="810886" cy="602143"/>
          </a:xfrm>
          <a:prstGeom prst="rect">
            <a:avLst/>
          </a:prstGeom>
        </p:spPr>
      </p:pic>
      <p:sp>
        <p:nvSpPr>
          <p:cNvPr id="62" name="Rectangle 61"/>
          <p:cNvSpPr/>
          <p:nvPr/>
        </p:nvSpPr>
        <p:spPr>
          <a:xfrm>
            <a:off x="1372525" y="2507914"/>
            <a:ext cx="902695" cy="13238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2275220" y="2138582"/>
            <a:ext cx="288032" cy="369332"/>
          </a:xfrm>
          <a:prstGeom prst="rect">
            <a:avLst/>
          </a:prstGeom>
          <a:noFill/>
        </p:spPr>
        <p:txBody>
          <a:bodyPr wrap="square" rtlCol="0">
            <a:spAutoFit/>
          </a:bodyPr>
          <a:lstStyle/>
          <a:p>
            <a:r>
              <a:rPr lang="en-GB" dirty="0" smtClean="0">
                <a:solidFill>
                  <a:srgbClr val="C00000"/>
                </a:solidFill>
              </a:rPr>
              <a:t>A</a:t>
            </a:r>
            <a:endParaRPr lang="en-GB" dirty="0">
              <a:solidFill>
                <a:srgbClr val="C00000"/>
              </a:solidFill>
            </a:endParaRPr>
          </a:p>
        </p:txBody>
      </p:sp>
      <p:sp>
        <p:nvSpPr>
          <p:cNvPr id="12" name="Oval 11"/>
          <p:cNvSpPr/>
          <p:nvPr/>
        </p:nvSpPr>
        <p:spPr>
          <a:xfrm>
            <a:off x="2229319" y="2451380"/>
            <a:ext cx="98297" cy="140724"/>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ular Callout 64"/>
          <p:cNvSpPr/>
          <p:nvPr/>
        </p:nvSpPr>
        <p:spPr>
          <a:xfrm>
            <a:off x="1668920" y="675923"/>
            <a:ext cx="1831072" cy="1473948"/>
          </a:xfrm>
          <a:prstGeom prst="wedgeRectCallout">
            <a:avLst>
              <a:gd name="adj1" fmla="val 2950"/>
              <a:gd name="adj2" fmla="val 60728"/>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i="1" dirty="0" smtClean="0">
                <a:solidFill>
                  <a:schemeClr val="tx1"/>
                </a:solidFill>
              </a:rPr>
              <a:t>If you placed it here - well done!</a:t>
            </a:r>
            <a:endParaRPr lang="en-GB" dirty="0">
              <a:solidFill>
                <a:schemeClr val="tx1"/>
              </a:solidFill>
            </a:endParaRPr>
          </a:p>
        </p:txBody>
      </p:sp>
      <p:sp>
        <p:nvSpPr>
          <p:cNvPr id="66" name="Rectangular Callout 65"/>
          <p:cNvSpPr/>
          <p:nvPr/>
        </p:nvSpPr>
        <p:spPr>
          <a:xfrm>
            <a:off x="3128173" y="3059458"/>
            <a:ext cx="1831072" cy="1473948"/>
          </a:xfrm>
          <a:prstGeom prst="wedgeRectCallout">
            <a:avLst>
              <a:gd name="adj1" fmla="val -77902"/>
              <a:gd name="adj2" fmla="val -35578"/>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i="1" dirty="0" smtClean="0">
                <a:solidFill>
                  <a:schemeClr val="tx1"/>
                </a:solidFill>
              </a:rPr>
              <a:t>It translated 17 squares left and 2 squares up.</a:t>
            </a:r>
            <a:endParaRPr lang="en-GB" dirty="0">
              <a:solidFill>
                <a:schemeClr val="tx1"/>
              </a:solidFill>
            </a:endParaRPr>
          </a:p>
        </p:txBody>
      </p:sp>
      <p:cxnSp>
        <p:nvCxnSpPr>
          <p:cNvPr id="67" name="Straight Arrow Connector 66"/>
          <p:cNvCxnSpPr/>
          <p:nvPr/>
        </p:nvCxnSpPr>
        <p:spPr>
          <a:xfrm flipH="1">
            <a:off x="2275220" y="3377529"/>
            <a:ext cx="7402179" cy="1850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flipH="1" flipV="1">
            <a:off x="2288822" y="2635610"/>
            <a:ext cx="6612" cy="72548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481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nodeType="clickEffect">
                                  <p:stCondLst>
                                    <p:cond delay="0"/>
                                  </p:stCondLst>
                                  <p:childTnLst>
                                    <p:set>
                                      <p:cBhvr>
                                        <p:cTn id="13" dur="1" fill="hold">
                                          <p:stCondLst>
                                            <p:cond delay="0"/>
                                          </p:stCondLst>
                                        </p:cTn>
                                        <p:tgtEl>
                                          <p:spTgt spid="67"/>
                                        </p:tgtEl>
                                        <p:attrNameLst>
                                          <p:attrName>style.visibility</p:attrName>
                                        </p:attrNameLst>
                                      </p:cBhvr>
                                      <p:to>
                                        <p:strVal val="visible"/>
                                      </p:to>
                                    </p:set>
                                    <p:animEffect transition="in" filter="wipe(right)">
                                      <p:cBhvr>
                                        <p:cTn id="14" dur="500"/>
                                        <p:tgtEl>
                                          <p:spTgt spid="6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8"/>
                                        </p:tgtEl>
                                        <p:attrNameLst>
                                          <p:attrName>style.visibility</p:attrName>
                                        </p:attrNameLst>
                                      </p:cBhvr>
                                      <p:to>
                                        <p:strVal val="visible"/>
                                      </p:to>
                                    </p:set>
                                    <p:animEffect transition="in" filter="wipe(down)">
                                      <p:cBhvr>
                                        <p:cTn id="19" dur="500"/>
                                        <p:tgtEl>
                                          <p:spTgt spid="6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62"/>
                                        </p:tgtEl>
                                        <p:attrNameLst>
                                          <p:attrName>style.visibility</p:attrName>
                                        </p:attrNameLst>
                                      </p:cBhvr>
                                      <p:to>
                                        <p:strVal val="visible"/>
                                      </p:to>
                                    </p:set>
                                    <p:animEffect transition="in" filter="wipe(down)">
                                      <p:cBhvr>
                                        <p:cTn id="30" dur="500"/>
                                        <p:tgtEl>
                                          <p:spTgt spid="62"/>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5"/>
                                        </p:tgtEl>
                                        <p:attrNameLst>
                                          <p:attrName>style.visibility</p:attrName>
                                        </p:attrNameLst>
                                      </p:cBhvr>
                                      <p:to>
                                        <p:strVal val="visible"/>
                                      </p:to>
                                    </p:set>
                                    <p:animEffect transition="in" filter="fade">
                                      <p:cBhvr>
                                        <p:cTn id="35" dur="1000"/>
                                        <p:tgtEl>
                                          <p:spTgt spid="65"/>
                                        </p:tgtEl>
                                      </p:cBhvr>
                                    </p:animEffect>
                                    <p:anim calcmode="lin" valueType="num">
                                      <p:cBhvr>
                                        <p:cTn id="36" dur="1000" fill="hold"/>
                                        <p:tgtEl>
                                          <p:spTgt spid="65"/>
                                        </p:tgtEl>
                                        <p:attrNameLst>
                                          <p:attrName>ppt_x</p:attrName>
                                        </p:attrNameLst>
                                      </p:cBhvr>
                                      <p:tavLst>
                                        <p:tav tm="0">
                                          <p:val>
                                            <p:strVal val="#ppt_x"/>
                                          </p:val>
                                        </p:tav>
                                        <p:tav tm="100000">
                                          <p:val>
                                            <p:strVal val="#ppt_x"/>
                                          </p:val>
                                        </p:tav>
                                      </p:tavLst>
                                    </p:anim>
                                    <p:anim calcmode="lin" valueType="num">
                                      <p:cBhvr>
                                        <p:cTn id="37"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66"/>
                                        </p:tgtEl>
                                        <p:attrNameLst>
                                          <p:attrName>style.visibility</p:attrName>
                                        </p:attrNameLst>
                                      </p:cBhvr>
                                      <p:to>
                                        <p:strVal val="visible"/>
                                      </p:to>
                                    </p:set>
                                    <p:animEffect transition="in" filter="fade">
                                      <p:cBhvr>
                                        <p:cTn id="42" dur="1000"/>
                                        <p:tgtEl>
                                          <p:spTgt spid="66"/>
                                        </p:tgtEl>
                                      </p:cBhvr>
                                    </p:animEffect>
                                    <p:anim calcmode="lin" valueType="num">
                                      <p:cBhvr>
                                        <p:cTn id="43" dur="1000" fill="hold"/>
                                        <p:tgtEl>
                                          <p:spTgt spid="66"/>
                                        </p:tgtEl>
                                        <p:attrNameLst>
                                          <p:attrName>ppt_x</p:attrName>
                                        </p:attrNameLst>
                                      </p:cBhvr>
                                      <p:tavLst>
                                        <p:tav tm="0">
                                          <p:val>
                                            <p:strVal val="#ppt_x"/>
                                          </p:val>
                                        </p:tav>
                                        <p:tav tm="100000">
                                          <p:val>
                                            <p:strVal val="#ppt_x"/>
                                          </p:val>
                                        </p:tav>
                                      </p:tavLst>
                                    </p:anim>
                                    <p:anim calcmode="lin" valueType="num">
                                      <p:cBhvr>
                                        <p:cTn id="44"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62" grpId="0" animBg="1"/>
      <p:bldP spid="10" grpId="0"/>
      <p:bldP spid="12" grpId="0" animBg="1"/>
      <p:bldP spid="65" grpId="0" animBg="1"/>
      <p:bldP spid="66"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8FB7DFA6-9076-4AB6-95B4-AD8A7D7D1056}"/>
              </a:ext>
            </a:extLst>
          </p:cNvPr>
          <p:cNvGrpSpPr/>
          <p:nvPr/>
        </p:nvGrpSpPr>
        <p:grpSpPr>
          <a:xfrm>
            <a:off x="1079086" y="774987"/>
            <a:ext cx="10259617" cy="5273520"/>
            <a:chOff x="1466904" y="1308085"/>
            <a:chExt cx="10259617" cy="5273520"/>
          </a:xfrm>
        </p:grpSpPr>
        <p:grpSp>
          <p:nvGrpSpPr>
            <p:cNvPr id="18" name="Group 17">
              <a:extLst>
                <a:ext uri="{FF2B5EF4-FFF2-40B4-BE49-F238E27FC236}">
                  <a16:creationId xmlns:a16="http://schemas.microsoft.com/office/drawing/2014/main" id="{D4755C20-278D-4E0B-AD7F-48CC6F3E895B}"/>
                </a:ext>
              </a:extLst>
            </p:cNvPr>
            <p:cNvGrpSpPr/>
            <p:nvPr/>
          </p:nvGrpSpPr>
          <p:grpSpPr>
            <a:xfrm>
              <a:off x="1639180" y="1615399"/>
              <a:ext cx="4335339" cy="4632759"/>
              <a:chOff x="1639180" y="1615399"/>
              <a:chExt cx="4335339" cy="4632759"/>
            </a:xfrm>
          </p:grpSpPr>
          <p:pic>
            <p:nvPicPr>
              <p:cNvPr id="60" name="Picture 2" descr="Image result for square paper">
                <a:extLst>
                  <a:ext uri="{FF2B5EF4-FFF2-40B4-BE49-F238E27FC236}">
                    <a16:creationId xmlns:a16="http://schemas.microsoft.com/office/drawing/2014/main" id="{11058A98-7056-46CC-BB49-6EE5ECAB976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0877"/>
              <a:stretch/>
            </p:blipFill>
            <p:spPr bwMode="auto">
              <a:xfrm rot="5400000">
                <a:off x="1928990" y="1325589"/>
                <a:ext cx="3752057" cy="4331677"/>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Image result for square paper">
                <a:extLst>
                  <a:ext uri="{FF2B5EF4-FFF2-40B4-BE49-F238E27FC236}">
                    <a16:creationId xmlns:a16="http://schemas.microsoft.com/office/drawing/2014/main" id="{453E3A97-E113-49DB-BCE4-5442068B05B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0877"/>
              <a:stretch/>
            </p:blipFill>
            <p:spPr bwMode="auto">
              <a:xfrm rot="5400000">
                <a:off x="1932651" y="2206291"/>
                <a:ext cx="3752057" cy="433167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a:extLst>
                <a:ext uri="{FF2B5EF4-FFF2-40B4-BE49-F238E27FC236}">
                  <a16:creationId xmlns:a16="http://schemas.microsoft.com/office/drawing/2014/main" id="{BFF00524-12A7-4CE8-9C5A-D516B7E435A0}"/>
                </a:ext>
              </a:extLst>
            </p:cNvPr>
            <p:cNvGrpSpPr/>
            <p:nvPr/>
          </p:nvGrpSpPr>
          <p:grpSpPr>
            <a:xfrm>
              <a:off x="1466904" y="1308085"/>
              <a:ext cx="10259617" cy="5273520"/>
              <a:chOff x="1466904" y="1308085"/>
              <a:chExt cx="10259617" cy="5273520"/>
            </a:xfrm>
          </p:grpSpPr>
          <p:grpSp>
            <p:nvGrpSpPr>
              <p:cNvPr id="20" name="Group 19">
                <a:extLst>
                  <a:ext uri="{FF2B5EF4-FFF2-40B4-BE49-F238E27FC236}">
                    <a16:creationId xmlns:a16="http://schemas.microsoft.com/office/drawing/2014/main" id="{EE7784F6-6C71-4FA3-A39C-D7BD2F2E5AA4}"/>
                  </a:ext>
                </a:extLst>
              </p:cNvPr>
              <p:cNvGrpSpPr/>
              <p:nvPr/>
            </p:nvGrpSpPr>
            <p:grpSpPr>
              <a:xfrm>
                <a:off x="1760343" y="1622802"/>
                <a:ext cx="9074012" cy="4632759"/>
                <a:chOff x="1760343" y="1622802"/>
                <a:chExt cx="9074012" cy="4632759"/>
              </a:xfrm>
            </p:grpSpPr>
            <p:pic>
              <p:nvPicPr>
                <p:cNvPr id="55" name="Picture 2" descr="Image result for square paper">
                  <a:extLst>
                    <a:ext uri="{FF2B5EF4-FFF2-40B4-BE49-F238E27FC236}">
                      <a16:creationId xmlns:a16="http://schemas.microsoft.com/office/drawing/2014/main" id="{168B1CD9-C20B-4B18-A70E-0E3115FA14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6522951" y="1949375"/>
                  <a:ext cx="3752057" cy="4860316"/>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Image result for square paper">
                  <a:extLst>
                    <a:ext uri="{FF2B5EF4-FFF2-40B4-BE49-F238E27FC236}">
                      <a16:creationId xmlns:a16="http://schemas.microsoft.com/office/drawing/2014/main" id="{19A9F63C-0070-4FB6-87A6-0519D19487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6528168" y="1068673"/>
                  <a:ext cx="3752057" cy="4860316"/>
                </a:xfrm>
                <a:prstGeom prst="rect">
                  <a:avLst/>
                </a:prstGeom>
                <a:noFill/>
                <a:extLst>
                  <a:ext uri="{909E8E84-426E-40DD-AFC4-6F175D3DCCD1}">
                    <a14:hiddenFill xmlns:a14="http://schemas.microsoft.com/office/drawing/2010/main">
                      <a:solidFill>
                        <a:srgbClr val="FFFFFF"/>
                      </a:solidFill>
                    </a14:hiddenFill>
                  </a:ext>
                </a:extLst>
              </p:spPr>
            </p:pic>
            <p:cxnSp>
              <p:nvCxnSpPr>
                <p:cNvPr id="57" name="Straight Connector 56">
                  <a:extLst>
                    <a:ext uri="{FF2B5EF4-FFF2-40B4-BE49-F238E27FC236}">
                      <a16:creationId xmlns:a16="http://schemas.microsoft.com/office/drawing/2014/main" id="{61C150A3-E2BA-420F-89A2-DC3CDDD302B8}"/>
                    </a:ext>
                  </a:extLst>
                </p:cNvPr>
                <p:cNvCxnSpPr>
                  <a:cxnSpLocks/>
                </p:cNvCxnSpPr>
                <p:nvPr/>
              </p:nvCxnSpPr>
              <p:spPr>
                <a:xfrm>
                  <a:off x="6195842" y="1748901"/>
                  <a:ext cx="2701" cy="439149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9184874-3332-485F-8E9B-145F4B82866C}"/>
                    </a:ext>
                  </a:extLst>
                </p:cNvPr>
                <p:cNvCxnSpPr>
                  <a:cxnSpLocks/>
                </p:cNvCxnSpPr>
                <p:nvPr/>
              </p:nvCxnSpPr>
              <p:spPr>
                <a:xfrm flipH="1" flipV="1">
                  <a:off x="1760343" y="6119407"/>
                  <a:ext cx="8866341" cy="613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EB55D42A-1FE1-42EA-B216-04C6E1BA42FE}"/>
                  </a:ext>
                </a:extLst>
              </p:cNvPr>
              <p:cNvGrpSpPr/>
              <p:nvPr/>
            </p:nvGrpSpPr>
            <p:grpSpPr>
              <a:xfrm>
                <a:off x="1466904" y="1308085"/>
                <a:ext cx="10259617" cy="5273520"/>
                <a:chOff x="1466904" y="1308085"/>
                <a:chExt cx="10259617" cy="5273520"/>
              </a:xfrm>
            </p:grpSpPr>
            <p:sp>
              <p:nvSpPr>
                <p:cNvPr id="22" name="TextBox 21">
                  <a:extLst>
                    <a:ext uri="{FF2B5EF4-FFF2-40B4-BE49-F238E27FC236}">
                      <a16:creationId xmlns:a16="http://schemas.microsoft.com/office/drawing/2014/main" id="{8453C04A-9465-4ECA-B551-987658F60686}"/>
                    </a:ext>
                  </a:extLst>
                </p:cNvPr>
                <p:cNvSpPr txBox="1"/>
                <p:nvPr/>
              </p:nvSpPr>
              <p:spPr>
                <a:xfrm>
                  <a:off x="5854337" y="1308085"/>
                  <a:ext cx="841261" cy="369332"/>
                </a:xfrm>
                <a:prstGeom prst="rect">
                  <a:avLst/>
                </a:prstGeom>
                <a:noFill/>
              </p:spPr>
              <p:txBody>
                <a:bodyPr wrap="square" rtlCol="0">
                  <a:spAutoFit/>
                </a:bodyPr>
                <a:lstStyle/>
                <a:p>
                  <a:r>
                    <a:rPr lang="en-GB" dirty="0">
                      <a:solidFill>
                        <a:schemeClr val="tx2"/>
                      </a:solidFill>
                    </a:rPr>
                    <a:t>y-axis</a:t>
                  </a:r>
                </a:p>
              </p:txBody>
            </p:sp>
            <p:sp>
              <p:nvSpPr>
                <p:cNvPr id="23" name="TextBox 22">
                  <a:extLst>
                    <a:ext uri="{FF2B5EF4-FFF2-40B4-BE49-F238E27FC236}">
                      <a16:creationId xmlns:a16="http://schemas.microsoft.com/office/drawing/2014/main" id="{B14A3A95-2A51-42B0-BF2C-FF3C7C606D7D}"/>
                    </a:ext>
                  </a:extLst>
                </p:cNvPr>
                <p:cNvSpPr txBox="1"/>
                <p:nvPr/>
              </p:nvSpPr>
              <p:spPr>
                <a:xfrm>
                  <a:off x="10885260" y="5940875"/>
                  <a:ext cx="841261" cy="369332"/>
                </a:xfrm>
                <a:prstGeom prst="rect">
                  <a:avLst/>
                </a:prstGeom>
                <a:noFill/>
              </p:spPr>
              <p:txBody>
                <a:bodyPr wrap="square" rtlCol="0">
                  <a:spAutoFit/>
                </a:bodyPr>
                <a:lstStyle/>
                <a:p>
                  <a:r>
                    <a:rPr lang="en-GB" dirty="0">
                      <a:solidFill>
                        <a:schemeClr val="tx2"/>
                      </a:solidFill>
                    </a:rPr>
                    <a:t>x-axis</a:t>
                  </a:r>
                </a:p>
              </p:txBody>
            </p:sp>
            <p:sp>
              <p:nvSpPr>
                <p:cNvPr id="24" name="TextBox 23">
                  <a:extLst>
                    <a:ext uri="{FF2B5EF4-FFF2-40B4-BE49-F238E27FC236}">
                      <a16:creationId xmlns:a16="http://schemas.microsoft.com/office/drawing/2014/main" id="{80C189CC-8E1E-4FC9-A8D3-4FDE09DE8824}"/>
                    </a:ext>
                  </a:extLst>
                </p:cNvPr>
                <p:cNvSpPr txBox="1"/>
                <p:nvPr/>
              </p:nvSpPr>
              <p:spPr>
                <a:xfrm>
                  <a:off x="5948045" y="5504440"/>
                  <a:ext cx="430008" cy="369332"/>
                </a:xfrm>
                <a:prstGeom prst="rect">
                  <a:avLst/>
                </a:prstGeom>
                <a:noFill/>
              </p:spPr>
              <p:txBody>
                <a:bodyPr wrap="square" rtlCol="0">
                  <a:spAutoFit/>
                </a:bodyPr>
                <a:lstStyle/>
                <a:p>
                  <a:r>
                    <a:rPr lang="en-GB" dirty="0">
                      <a:solidFill>
                        <a:schemeClr val="tx2"/>
                      </a:solidFill>
                    </a:rPr>
                    <a:t>1</a:t>
                  </a:r>
                </a:p>
              </p:txBody>
            </p:sp>
            <p:sp>
              <p:nvSpPr>
                <p:cNvPr id="25" name="TextBox 24">
                  <a:extLst>
                    <a:ext uri="{FF2B5EF4-FFF2-40B4-BE49-F238E27FC236}">
                      <a16:creationId xmlns:a16="http://schemas.microsoft.com/office/drawing/2014/main" id="{2056A92E-1FAE-42F3-AF38-869B4FC6292D}"/>
                    </a:ext>
                  </a:extLst>
                </p:cNvPr>
                <p:cNvSpPr txBox="1"/>
                <p:nvPr/>
              </p:nvSpPr>
              <p:spPr>
                <a:xfrm>
                  <a:off x="5955218" y="5068005"/>
                  <a:ext cx="430008" cy="369332"/>
                </a:xfrm>
                <a:prstGeom prst="rect">
                  <a:avLst/>
                </a:prstGeom>
                <a:noFill/>
              </p:spPr>
              <p:txBody>
                <a:bodyPr wrap="square" rtlCol="0">
                  <a:spAutoFit/>
                </a:bodyPr>
                <a:lstStyle/>
                <a:p>
                  <a:r>
                    <a:rPr lang="en-GB" dirty="0">
                      <a:solidFill>
                        <a:schemeClr val="tx2"/>
                      </a:solidFill>
                    </a:rPr>
                    <a:t>2</a:t>
                  </a:r>
                </a:p>
              </p:txBody>
            </p:sp>
            <p:sp>
              <p:nvSpPr>
                <p:cNvPr id="26" name="TextBox 25">
                  <a:extLst>
                    <a:ext uri="{FF2B5EF4-FFF2-40B4-BE49-F238E27FC236}">
                      <a16:creationId xmlns:a16="http://schemas.microsoft.com/office/drawing/2014/main" id="{B8530512-8CC1-42D0-BFA7-AE9EAF254D31}"/>
                    </a:ext>
                  </a:extLst>
                </p:cNvPr>
                <p:cNvSpPr txBox="1"/>
                <p:nvPr/>
              </p:nvSpPr>
              <p:spPr>
                <a:xfrm>
                  <a:off x="5947075" y="4631570"/>
                  <a:ext cx="430008" cy="369332"/>
                </a:xfrm>
                <a:prstGeom prst="rect">
                  <a:avLst/>
                </a:prstGeom>
                <a:noFill/>
              </p:spPr>
              <p:txBody>
                <a:bodyPr wrap="square" rtlCol="0">
                  <a:spAutoFit/>
                </a:bodyPr>
                <a:lstStyle/>
                <a:p>
                  <a:r>
                    <a:rPr lang="en-GB" dirty="0">
                      <a:solidFill>
                        <a:schemeClr val="tx2"/>
                      </a:solidFill>
                    </a:rPr>
                    <a:t>3</a:t>
                  </a:r>
                </a:p>
              </p:txBody>
            </p:sp>
            <p:sp>
              <p:nvSpPr>
                <p:cNvPr id="27" name="TextBox 26">
                  <a:extLst>
                    <a:ext uri="{FF2B5EF4-FFF2-40B4-BE49-F238E27FC236}">
                      <a16:creationId xmlns:a16="http://schemas.microsoft.com/office/drawing/2014/main" id="{F7DA4BB9-F7C9-41D3-B4F3-83D79184724A}"/>
                    </a:ext>
                  </a:extLst>
                </p:cNvPr>
                <p:cNvSpPr txBox="1"/>
                <p:nvPr/>
              </p:nvSpPr>
              <p:spPr>
                <a:xfrm>
                  <a:off x="5947072" y="4195135"/>
                  <a:ext cx="430008" cy="369332"/>
                </a:xfrm>
                <a:prstGeom prst="rect">
                  <a:avLst/>
                </a:prstGeom>
                <a:noFill/>
              </p:spPr>
              <p:txBody>
                <a:bodyPr wrap="square" rtlCol="0">
                  <a:spAutoFit/>
                </a:bodyPr>
                <a:lstStyle/>
                <a:p>
                  <a:r>
                    <a:rPr lang="en-GB" dirty="0">
                      <a:solidFill>
                        <a:schemeClr val="tx2"/>
                      </a:solidFill>
                    </a:rPr>
                    <a:t>4</a:t>
                  </a:r>
                </a:p>
              </p:txBody>
            </p:sp>
            <p:sp>
              <p:nvSpPr>
                <p:cNvPr id="28" name="TextBox 27">
                  <a:extLst>
                    <a:ext uri="{FF2B5EF4-FFF2-40B4-BE49-F238E27FC236}">
                      <a16:creationId xmlns:a16="http://schemas.microsoft.com/office/drawing/2014/main" id="{036E5F6A-A4EE-4889-962E-C15F3D409BC5}"/>
                    </a:ext>
                  </a:extLst>
                </p:cNvPr>
                <p:cNvSpPr txBox="1"/>
                <p:nvPr/>
              </p:nvSpPr>
              <p:spPr>
                <a:xfrm>
                  <a:off x="5948045" y="3738733"/>
                  <a:ext cx="430008" cy="369332"/>
                </a:xfrm>
                <a:prstGeom prst="rect">
                  <a:avLst/>
                </a:prstGeom>
                <a:noFill/>
              </p:spPr>
              <p:txBody>
                <a:bodyPr wrap="square" rtlCol="0">
                  <a:spAutoFit/>
                </a:bodyPr>
                <a:lstStyle/>
                <a:p>
                  <a:r>
                    <a:rPr lang="en-GB" dirty="0">
                      <a:solidFill>
                        <a:schemeClr val="tx2"/>
                      </a:solidFill>
                    </a:rPr>
                    <a:t>5</a:t>
                  </a:r>
                </a:p>
              </p:txBody>
            </p:sp>
            <p:sp>
              <p:nvSpPr>
                <p:cNvPr id="29" name="TextBox 28">
                  <a:extLst>
                    <a:ext uri="{FF2B5EF4-FFF2-40B4-BE49-F238E27FC236}">
                      <a16:creationId xmlns:a16="http://schemas.microsoft.com/office/drawing/2014/main" id="{155E4BEE-DC0B-4F21-95A1-65B57372A04C}"/>
                    </a:ext>
                  </a:extLst>
                </p:cNvPr>
                <p:cNvSpPr txBox="1"/>
                <p:nvPr/>
              </p:nvSpPr>
              <p:spPr>
                <a:xfrm>
                  <a:off x="5948047" y="3314165"/>
                  <a:ext cx="430008" cy="369332"/>
                </a:xfrm>
                <a:prstGeom prst="rect">
                  <a:avLst/>
                </a:prstGeom>
                <a:noFill/>
              </p:spPr>
              <p:txBody>
                <a:bodyPr wrap="square" rtlCol="0">
                  <a:spAutoFit/>
                </a:bodyPr>
                <a:lstStyle/>
                <a:p>
                  <a:r>
                    <a:rPr lang="en-GB" dirty="0">
                      <a:solidFill>
                        <a:schemeClr val="tx2"/>
                      </a:solidFill>
                    </a:rPr>
                    <a:t>6</a:t>
                  </a:r>
                </a:p>
              </p:txBody>
            </p:sp>
            <p:sp>
              <p:nvSpPr>
                <p:cNvPr id="30" name="TextBox 29">
                  <a:extLst>
                    <a:ext uri="{FF2B5EF4-FFF2-40B4-BE49-F238E27FC236}">
                      <a16:creationId xmlns:a16="http://schemas.microsoft.com/office/drawing/2014/main" id="{84EB0447-E816-495F-BD23-6B0579499456}"/>
                    </a:ext>
                  </a:extLst>
                </p:cNvPr>
                <p:cNvSpPr txBox="1"/>
                <p:nvPr/>
              </p:nvSpPr>
              <p:spPr>
                <a:xfrm>
                  <a:off x="5955219" y="2857763"/>
                  <a:ext cx="430008" cy="369332"/>
                </a:xfrm>
                <a:prstGeom prst="rect">
                  <a:avLst/>
                </a:prstGeom>
                <a:noFill/>
              </p:spPr>
              <p:txBody>
                <a:bodyPr wrap="square" rtlCol="0">
                  <a:spAutoFit/>
                </a:bodyPr>
                <a:lstStyle/>
                <a:p>
                  <a:r>
                    <a:rPr lang="en-GB" dirty="0">
                      <a:solidFill>
                        <a:schemeClr val="tx2"/>
                      </a:solidFill>
                    </a:rPr>
                    <a:t>7</a:t>
                  </a:r>
                </a:p>
              </p:txBody>
            </p:sp>
            <p:sp>
              <p:nvSpPr>
                <p:cNvPr id="31" name="TextBox 30">
                  <a:extLst>
                    <a:ext uri="{FF2B5EF4-FFF2-40B4-BE49-F238E27FC236}">
                      <a16:creationId xmlns:a16="http://schemas.microsoft.com/office/drawing/2014/main" id="{78A14C28-C27A-46A0-A27F-08F5A63577F0}"/>
                    </a:ext>
                  </a:extLst>
                </p:cNvPr>
                <p:cNvSpPr txBox="1"/>
                <p:nvPr/>
              </p:nvSpPr>
              <p:spPr>
                <a:xfrm>
                  <a:off x="5955219" y="2423641"/>
                  <a:ext cx="430008" cy="369332"/>
                </a:xfrm>
                <a:prstGeom prst="rect">
                  <a:avLst/>
                </a:prstGeom>
                <a:noFill/>
              </p:spPr>
              <p:txBody>
                <a:bodyPr wrap="square" rtlCol="0">
                  <a:spAutoFit/>
                </a:bodyPr>
                <a:lstStyle/>
                <a:p>
                  <a:r>
                    <a:rPr lang="en-GB" dirty="0">
                      <a:solidFill>
                        <a:schemeClr val="tx2"/>
                      </a:solidFill>
                    </a:rPr>
                    <a:t>8</a:t>
                  </a:r>
                </a:p>
              </p:txBody>
            </p:sp>
            <p:sp>
              <p:nvSpPr>
                <p:cNvPr id="32" name="TextBox 31">
                  <a:extLst>
                    <a:ext uri="{FF2B5EF4-FFF2-40B4-BE49-F238E27FC236}">
                      <a16:creationId xmlns:a16="http://schemas.microsoft.com/office/drawing/2014/main" id="{1FB90A23-4573-4BD0-9716-97F8ABA3C5F2}"/>
                    </a:ext>
                  </a:extLst>
                </p:cNvPr>
                <p:cNvSpPr txBox="1"/>
                <p:nvPr/>
              </p:nvSpPr>
              <p:spPr>
                <a:xfrm>
                  <a:off x="5957135" y="1999073"/>
                  <a:ext cx="430008" cy="369332"/>
                </a:xfrm>
                <a:prstGeom prst="rect">
                  <a:avLst/>
                </a:prstGeom>
                <a:noFill/>
              </p:spPr>
              <p:txBody>
                <a:bodyPr wrap="square" rtlCol="0">
                  <a:spAutoFit/>
                </a:bodyPr>
                <a:lstStyle/>
                <a:p>
                  <a:r>
                    <a:rPr lang="en-GB" dirty="0">
                      <a:solidFill>
                        <a:schemeClr val="tx2"/>
                      </a:solidFill>
                    </a:rPr>
                    <a:t>9</a:t>
                  </a:r>
                </a:p>
              </p:txBody>
            </p:sp>
            <p:sp>
              <p:nvSpPr>
                <p:cNvPr id="33" name="TextBox 32">
                  <a:extLst>
                    <a:ext uri="{FF2B5EF4-FFF2-40B4-BE49-F238E27FC236}">
                      <a16:creationId xmlns:a16="http://schemas.microsoft.com/office/drawing/2014/main" id="{2694DE01-81C9-45A7-91CB-82D32825E301}"/>
                    </a:ext>
                  </a:extLst>
                </p:cNvPr>
                <p:cNvSpPr txBox="1"/>
                <p:nvPr/>
              </p:nvSpPr>
              <p:spPr>
                <a:xfrm>
                  <a:off x="5831661" y="1576572"/>
                  <a:ext cx="430008" cy="369332"/>
                </a:xfrm>
                <a:prstGeom prst="rect">
                  <a:avLst/>
                </a:prstGeom>
                <a:noFill/>
              </p:spPr>
              <p:txBody>
                <a:bodyPr wrap="square" rtlCol="0">
                  <a:spAutoFit/>
                </a:bodyPr>
                <a:lstStyle/>
                <a:p>
                  <a:r>
                    <a:rPr lang="en-GB" dirty="0">
                      <a:solidFill>
                        <a:schemeClr val="tx2"/>
                      </a:solidFill>
                    </a:rPr>
                    <a:t>10</a:t>
                  </a:r>
                </a:p>
              </p:txBody>
            </p:sp>
            <p:sp>
              <p:nvSpPr>
                <p:cNvPr id="34" name="TextBox 33">
                  <a:extLst>
                    <a:ext uri="{FF2B5EF4-FFF2-40B4-BE49-F238E27FC236}">
                      <a16:creationId xmlns:a16="http://schemas.microsoft.com/office/drawing/2014/main" id="{C7DACF04-F952-46D4-BB57-AC3662A512EB}"/>
                    </a:ext>
                  </a:extLst>
                </p:cNvPr>
                <p:cNvSpPr txBox="1"/>
                <p:nvPr/>
              </p:nvSpPr>
              <p:spPr>
                <a:xfrm>
                  <a:off x="6482563" y="6201234"/>
                  <a:ext cx="430008" cy="369332"/>
                </a:xfrm>
                <a:prstGeom prst="rect">
                  <a:avLst/>
                </a:prstGeom>
                <a:noFill/>
              </p:spPr>
              <p:txBody>
                <a:bodyPr wrap="square" rtlCol="0">
                  <a:spAutoFit/>
                </a:bodyPr>
                <a:lstStyle/>
                <a:p>
                  <a:r>
                    <a:rPr lang="en-GB" dirty="0">
                      <a:solidFill>
                        <a:schemeClr val="tx2"/>
                      </a:solidFill>
                    </a:rPr>
                    <a:t>1</a:t>
                  </a:r>
                </a:p>
              </p:txBody>
            </p:sp>
            <p:sp>
              <p:nvSpPr>
                <p:cNvPr id="35" name="TextBox 34">
                  <a:extLst>
                    <a:ext uri="{FF2B5EF4-FFF2-40B4-BE49-F238E27FC236}">
                      <a16:creationId xmlns:a16="http://schemas.microsoft.com/office/drawing/2014/main" id="{608DFB99-6D37-45BB-B9A7-736130F151EE}"/>
                    </a:ext>
                  </a:extLst>
                </p:cNvPr>
                <p:cNvSpPr txBox="1"/>
                <p:nvPr/>
              </p:nvSpPr>
              <p:spPr>
                <a:xfrm>
                  <a:off x="6925399" y="6198837"/>
                  <a:ext cx="430008" cy="369332"/>
                </a:xfrm>
                <a:prstGeom prst="rect">
                  <a:avLst/>
                </a:prstGeom>
                <a:noFill/>
              </p:spPr>
              <p:txBody>
                <a:bodyPr wrap="square" rtlCol="0">
                  <a:spAutoFit/>
                </a:bodyPr>
                <a:lstStyle/>
                <a:p>
                  <a:r>
                    <a:rPr lang="en-GB" dirty="0">
                      <a:solidFill>
                        <a:schemeClr val="tx2"/>
                      </a:solidFill>
                    </a:rPr>
                    <a:t>2</a:t>
                  </a:r>
                </a:p>
              </p:txBody>
            </p:sp>
            <p:sp>
              <p:nvSpPr>
                <p:cNvPr id="36" name="TextBox 35">
                  <a:extLst>
                    <a:ext uri="{FF2B5EF4-FFF2-40B4-BE49-F238E27FC236}">
                      <a16:creationId xmlns:a16="http://schemas.microsoft.com/office/drawing/2014/main" id="{3948FF59-D9F7-4E07-BD6B-F8C9CB700C25}"/>
                    </a:ext>
                  </a:extLst>
                </p:cNvPr>
                <p:cNvSpPr txBox="1"/>
                <p:nvPr/>
              </p:nvSpPr>
              <p:spPr>
                <a:xfrm>
                  <a:off x="7368235" y="6196780"/>
                  <a:ext cx="430008" cy="369332"/>
                </a:xfrm>
                <a:prstGeom prst="rect">
                  <a:avLst/>
                </a:prstGeom>
                <a:noFill/>
              </p:spPr>
              <p:txBody>
                <a:bodyPr wrap="square" rtlCol="0">
                  <a:spAutoFit/>
                </a:bodyPr>
                <a:lstStyle/>
                <a:p>
                  <a:r>
                    <a:rPr lang="en-GB" dirty="0">
                      <a:solidFill>
                        <a:schemeClr val="tx2"/>
                      </a:solidFill>
                    </a:rPr>
                    <a:t>3</a:t>
                  </a:r>
                </a:p>
              </p:txBody>
            </p:sp>
            <p:sp>
              <p:nvSpPr>
                <p:cNvPr id="37" name="TextBox 36">
                  <a:extLst>
                    <a:ext uri="{FF2B5EF4-FFF2-40B4-BE49-F238E27FC236}">
                      <a16:creationId xmlns:a16="http://schemas.microsoft.com/office/drawing/2014/main" id="{7F2C55AF-A600-4A05-961A-44A24F40EDEA}"/>
                    </a:ext>
                  </a:extLst>
                </p:cNvPr>
                <p:cNvSpPr txBox="1"/>
                <p:nvPr/>
              </p:nvSpPr>
              <p:spPr>
                <a:xfrm>
                  <a:off x="7811027" y="6196780"/>
                  <a:ext cx="430008" cy="369332"/>
                </a:xfrm>
                <a:prstGeom prst="rect">
                  <a:avLst/>
                </a:prstGeom>
                <a:noFill/>
              </p:spPr>
              <p:txBody>
                <a:bodyPr wrap="square" rtlCol="0">
                  <a:spAutoFit/>
                </a:bodyPr>
                <a:lstStyle/>
                <a:p>
                  <a:r>
                    <a:rPr lang="en-GB" dirty="0">
                      <a:solidFill>
                        <a:schemeClr val="tx2"/>
                      </a:solidFill>
                    </a:rPr>
                    <a:t>4</a:t>
                  </a:r>
                </a:p>
              </p:txBody>
            </p:sp>
            <p:sp>
              <p:nvSpPr>
                <p:cNvPr id="38" name="TextBox 37">
                  <a:extLst>
                    <a:ext uri="{FF2B5EF4-FFF2-40B4-BE49-F238E27FC236}">
                      <a16:creationId xmlns:a16="http://schemas.microsoft.com/office/drawing/2014/main" id="{DDF19FD2-9D2A-4017-A0D2-E1D23BF9D9E6}"/>
                    </a:ext>
                  </a:extLst>
                </p:cNvPr>
                <p:cNvSpPr txBox="1"/>
                <p:nvPr/>
              </p:nvSpPr>
              <p:spPr>
                <a:xfrm>
                  <a:off x="8240586" y="6194383"/>
                  <a:ext cx="430008" cy="369332"/>
                </a:xfrm>
                <a:prstGeom prst="rect">
                  <a:avLst/>
                </a:prstGeom>
                <a:noFill/>
              </p:spPr>
              <p:txBody>
                <a:bodyPr wrap="square" rtlCol="0">
                  <a:spAutoFit/>
                </a:bodyPr>
                <a:lstStyle/>
                <a:p>
                  <a:r>
                    <a:rPr lang="en-GB" dirty="0">
                      <a:solidFill>
                        <a:schemeClr val="tx2"/>
                      </a:solidFill>
                    </a:rPr>
                    <a:t>5</a:t>
                  </a:r>
                </a:p>
              </p:txBody>
            </p:sp>
            <p:sp>
              <p:nvSpPr>
                <p:cNvPr id="39" name="TextBox 38">
                  <a:extLst>
                    <a:ext uri="{FF2B5EF4-FFF2-40B4-BE49-F238E27FC236}">
                      <a16:creationId xmlns:a16="http://schemas.microsoft.com/office/drawing/2014/main" id="{AE1BE34B-0347-4F06-A383-0CD5007D0EF6}"/>
                    </a:ext>
                  </a:extLst>
                </p:cNvPr>
                <p:cNvSpPr txBox="1"/>
                <p:nvPr/>
              </p:nvSpPr>
              <p:spPr>
                <a:xfrm>
                  <a:off x="8695626" y="6212273"/>
                  <a:ext cx="430008" cy="369332"/>
                </a:xfrm>
                <a:prstGeom prst="rect">
                  <a:avLst/>
                </a:prstGeom>
                <a:noFill/>
              </p:spPr>
              <p:txBody>
                <a:bodyPr wrap="square" rtlCol="0">
                  <a:spAutoFit/>
                </a:bodyPr>
                <a:lstStyle/>
                <a:p>
                  <a:r>
                    <a:rPr lang="en-GB" dirty="0">
                      <a:solidFill>
                        <a:schemeClr val="tx2"/>
                      </a:solidFill>
                    </a:rPr>
                    <a:t>6</a:t>
                  </a:r>
                </a:p>
              </p:txBody>
            </p:sp>
            <p:sp>
              <p:nvSpPr>
                <p:cNvPr id="40" name="TextBox 39">
                  <a:extLst>
                    <a:ext uri="{FF2B5EF4-FFF2-40B4-BE49-F238E27FC236}">
                      <a16:creationId xmlns:a16="http://schemas.microsoft.com/office/drawing/2014/main" id="{4658E600-6F87-4681-9711-1C8FEFD356C0}"/>
                    </a:ext>
                  </a:extLst>
                </p:cNvPr>
                <p:cNvSpPr txBox="1"/>
                <p:nvPr/>
              </p:nvSpPr>
              <p:spPr>
                <a:xfrm>
                  <a:off x="9137969" y="6200947"/>
                  <a:ext cx="430008" cy="369332"/>
                </a:xfrm>
                <a:prstGeom prst="rect">
                  <a:avLst/>
                </a:prstGeom>
                <a:noFill/>
              </p:spPr>
              <p:txBody>
                <a:bodyPr wrap="square" rtlCol="0">
                  <a:spAutoFit/>
                </a:bodyPr>
                <a:lstStyle/>
                <a:p>
                  <a:r>
                    <a:rPr lang="en-GB" dirty="0">
                      <a:solidFill>
                        <a:schemeClr val="tx2"/>
                      </a:solidFill>
                    </a:rPr>
                    <a:t>7</a:t>
                  </a:r>
                </a:p>
              </p:txBody>
            </p:sp>
            <p:sp>
              <p:nvSpPr>
                <p:cNvPr id="41" name="TextBox 40">
                  <a:extLst>
                    <a:ext uri="{FF2B5EF4-FFF2-40B4-BE49-F238E27FC236}">
                      <a16:creationId xmlns:a16="http://schemas.microsoft.com/office/drawing/2014/main" id="{FE148E1D-1D79-4BBA-887B-87B8742CEEB6}"/>
                    </a:ext>
                  </a:extLst>
                </p:cNvPr>
                <p:cNvSpPr txBox="1"/>
                <p:nvPr/>
              </p:nvSpPr>
              <p:spPr>
                <a:xfrm>
                  <a:off x="9580761" y="6200567"/>
                  <a:ext cx="430008" cy="369332"/>
                </a:xfrm>
                <a:prstGeom prst="rect">
                  <a:avLst/>
                </a:prstGeom>
                <a:noFill/>
              </p:spPr>
              <p:txBody>
                <a:bodyPr wrap="square" rtlCol="0">
                  <a:spAutoFit/>
                </a:bodyPr>
                <a:lstStyle/>
                <a:p>
                  <a:r>
                    <a:rPr lang="en-GB" dirty="0">
                      <a:solidFill>
                        <a:schemeClr val="tx2"/>
                      </a:solidFill>
                    </a:rPr>
                    <a:t>8</a:t>
                  </a:r>
                </a:p>
              </p:txBody>
            </p:sp>
            <p:sp>
              <p:nvSpPr>
                <p:cNvPr id="42" name="TextBox 41">
                  <a:extLst>
                    <a:ext uri="{FF2B5EF4-FFF2-40B4-BE49-F238E27FC236}">
                      <a16:creationId xmlns:a16="http://schemas.microsoft.com/office/drawing/2014/main" id="{7804D80C-4A24-4E65-8C57-8399CB72CCCF}"/>
                    </a:ext>
                  </a:extLst>
                </p:cNvPr>
                <p:cNvSpPr txBox="1"/>
                <p:nvPr/>
              </p:nvSpPr>
              <p:spPr>
                <a:xfrm>
                  <a:off x="10018031" y="6194383"/>
                  <a:ext cx="430008" cy="369332"/>
                </a:xfrm>
                <a:prstGeom prst="rect">
                  <a:avLst/>
                </a:prstGeom>
                <a:noFill/>
              </p:spPr>
              <p:txBody>
                <a:bodyPr wrap="square" rtlCol="0">
                  <a:spAutoFit/>
                </a:bodyPr>
                <a:lstStyle/>
                <a:p>
                  <a:r>
                    <a:rPr lang="en-GB" dirty="0">
                      <a:solidFill>
                        <a:schemeClr val="tx2"/>
                      </a:solidFill>
                    </a:rPr>
                    <a:t>9</a:t>
                  </a:r>
                </a:p>
              </p:txBody>
            </p:sp>
            <p:sp>
              <p:nvSpPr>
                <p:cNvPr id="43" name="TextBox 42">
                  <a:extLst>
                    <a:ext uri="{FF2B5EF4-FFF2-40B4-BE49-F238E27FC236}">
                      <a16:creationId xmlns:a16="http://schemas.microsoft.com/office/drawing/2014/main" id="{ACEE1E98-AB71-466F-8D41-3DA19E6FFE7C}"/>
                    </a:ext>
                  </a:extLst>
                </p:cNvPr>
                <p:cNvSpPr txBox="1"/>
                <p:nvPr/>
              </p:nvSpPr>
              <p:spPr>
                <a:xfrm>
                  <a:off x="10391350" y="6194383"/>
                  <a:ext cx="430008" cy="369332"/>
                </a:xfrm>
                <a:prstGeom prst="rect">
                  <a:avLst/>
                </a:prstGeom>
                <a:noFill/>
              </p:spPr>
              <p:txBody>
                <a:bodyPr wrap="square" rtlCol="0">
                  <a:spAutoFit/>
                </a:bodyPr>
                <a:lstStyle/>
                <a:p>
                  <a:r>
                    <a:rPr lang="en-GB" dirty="0">
                      <a:solidFill>
                        <a:schemeClr val="tx2"/>
                      </a:solidFill>
                    </a:rPr>
                    <a:t>10</a:t>
                  </a:r>
                </a:p>
              </p:txBody>
            </p:sp>
            <p:sp>
              <p:nvSpPr>
                <p:cNvPr id="44" name="TextBox 43">
                  <a:extLst>
                    <a:ext uri="{FF2B5EF4-FFF2-40B4-BE49-F238E27FC236}">
                      <a16:creationId xmlns:a16="http://schemas.microsoft.com/office/drawing/2014/main" id="{89F740B9-B018-4DA4-8C9A-CF4C8C32747C}"/>
                    </a:ext>
                  </a:extLst>
                </p:cNvPr>
                <p:cNvSpPr txBox="1"/>
                <p:nvPr/>
              </p:nvSpPr>
              <p:spPr>
                <a:xfrm>
                  <a:off x="6039727" y="6212273"/>
                  <a:ext cx="430008" cy="369332"/>
                </a:xfrm>
                <a:prstGeom prst="rect">
                  <a:avLst/>
                </a:prstGeom>
                <a:noFill/>
              </p:spPr>
              <p:txBody>
                <a:bodyPr wrap="square" rtlCol="0">
                  <a:spAutoFit/>
                </a:bodyPr>
                <a:lstStyle/>
                <a:p>
                  <a:r>
                    <a:rPr lang="en-GB" dirty="0">
                      <a:solidFill>
                        <a:schemeClr val="tx2"/>
                      </a:solidFill>
                    </a:rPr>
                    <a:t>0</a:t>
                  </a:r>
                </a:p>
              </p:txBody>
            </p:sp>
            <p:sp>
              <p:nvSpPr>
                <p:cNvPr id="45" name="TextBox 44">
                  <a:extLst>
                    <a:ext uri="{FF2B5EF4-FFF2-40B4-BE49-F238E27FC236}">
                      <a16:creationId xmlns:a16="http://schemas.microsoft.com/office/drawing/2014/main" id="{830A3330-C6B3-48B7-B412-0BFCC209D5A7}"/>
                    </a:ext>
                  </a:extLst>
                </p:cNvPr>
                <p:cNvSpPr txBox="1"/>
                <p:nvPr/>
              </p:nvSpPr>
              <p:spPr>
                <a:xfrm>
                  <a:off x="1466904" y="6200068"/>
                  <a:ext cx="568863" cy="369332"/>
                </a:xfrm>
                <a:prstGeom prst="rect">
                  <a:avLst/>
                </a:prstGeom>
                <a:noFill/>
              </p:spPr>
              <p:txBody>
                <a:bodyPr wrap="square" rtlCol="0">
                  <a:spAutoFit/>
                </a:bodyPr>
                <a:lstStyle/>
                <a:p>
                  <a:r>
                    <a:rPr lang="en-GB" dirty="0">
                      <a:solidFill>
                        <a:schemeClr val="tx2"/>
                      </a:solidFill>
                    </a:rPr>
                    <a:t>-10</a:t>
                  </a:r>
                </a:p>
              </p:txBody>
            </p:sp>
            <p:sp>
              <p:nvSpPr>
                <p:cNvPr id="46" name="TextBox 45">
                  <a:extLst>
                    <a:ext uri="{FF2B5EF4-FFF2-40B4-BE49-F238E27FC236}">
                      <a16:creationId xmlns:a16="http://schemas.microsoft.com/office/drawing/2014/main" id="{4F47A06D-3557-46B5-88C6-10C263C2C3F7}"/>
                    </a:ext>
                  </a:extLst>
                </p:cNvPr>
                <p:cNvSpPr txBox="1"/>
                <p:nvPr/>
              </p:nvSpPr>
              <p:spPr>
                <a:xfrm>
                  <a:off x="2048595" y="6197671"/>
                  <a:ext cx="430008" cy="369332"/>
                </a:xfrm>
                <a:prstGeom prst="rect">
                  <a:avLst/>
                </a:prstGeom>
                <a:noFill/>
              </p:spPr>
              <p:txBody>
                <a:bodyPr wrap="square" rtlCol="0">
                  <a:spAutoFit/>
                </a:bodyPr>
                <a:lstStyle/>
                <a:p>
                  <a:r>
                    <a:rPr lang="en-GB" dirty="0">
                      <a:solidFill>
                        <a:schemeClr val="tx2"/>
                      </a:solidFill>
                    </a:rPr>
                    <a:t>-9</a:t>
                  </a:r>
                </a:p>
              </p:txBody>
            </p:sp>
            <p:sp>
              <p:nvSpPr>
                <p:cNvPr id="47" name="TextBox 46">
                  <a:extLst>
                    <a:ext uri="{FF2B5EF4-FFF2-40B4-BE49-F238E27FC236}">
                      <a16:creationId xmlns:a16="http://schemas.microsoft.com/office/drawing/2014/main" id="{4EB5CFE1-C2EE-4AFF-ACAD-BDCF7E8E258A}"/>
                    </a:ext>
                  </a:extLst>
                </p:cNvPr>
                <p:cNvSpPr txBox="1"/>
                <p:nvPr/>
              </p:nvSpPr>
              <p:spPr>
                <a:xfrm>
                  <a:off x="2491431" y="6195614"/>
                  <a:ext cx="430008" cy="369332"/>
                </a:xfrm>
                <a:prstGeom prst="rect">
                  <a:avLst/>
                </a:prstGeom>
                <a:noFill/>
              </p:spPr>
              <p:txBody>
                <a:bodyPr wrap="square" rtlCol="0">
                  <a:spAutoFit/>
                </a:bodyPr>
                <a:lstStyle/>
                <a:p>
                  <a:r>
                    <a:rPr lang="en-GB" dirty="0">
                      <a:solidFill>
                        <a:schemeClr val="tx2"/>
                      </a:solidFill>
                    </a:rPr>
                    <a:t>-8</a:t>
                  </a:r>
                </a:p>
              </p:txBody>
            </p:sp>
            <p:sp>
              <p:nvSpPr>
                <p:cNvPr id="48" name="TextBox 47">
                  <a:extLst>
                    <a:ext uri="{FF2B5EF4-FFF2-40B4-BE49-F238E27FC236}">
                      <a16:creationId xmlns:a16="http://schemas.microsoft.com/office/drawing/2014/main" id="{35A03822-D045-4E50-9312-3DB8780FAC93}"/>
                    </a:ext>
                  </a:extLst>
                </p:cNvPr>
                <p:cNvSpPr txBox="1"/>
                <p:nvPr/>
              </p:nvSpPr>
              <p:spPr>
                <a:xfrm>
                  <a:off x="2934223" y="6195614"/>
                  <a:ext cx="430008" cy="369332"/>
                </a:xfrm>
                <a:prstGeom prst="rect">
                  <a:avLst/>
                </a:prstGeom>
                <a:noFill/>
              </p:spPr>
              <p:txBody>
                <a:bodyPr wrap="square" rtlCol="0">
                  <a:spAutoFit/>
                </a:bodyPr>
                <a:lstStyle/>
                <a:p>
                  <a:r>
                    <a:rPr lang="en-GB" dirty="0">
                      <a:solidFill>
                        <a:schemeClr val="tx2"/>
                      </a:solidFill>
                    </a:rPr>
                    <a:t>-7</a:t>
                  </a:r>
                </a:p>
              </p:txBody>
            </p:sp>
            <p:sp>
              <p:nvSpPr>
                <p:cNvPr id="49" name="TextBox 48">
                  <a:extLst>
                    <a:ext uri="{FF2B5EF4-FFF2-40B4-BE49-F238E27FC236}">
                      <a16:creationId xmlns:a16="http://schemas.microsoft.com/office/drawing/2014/main" id="{B09909B3-816F-4442-9781-F6192463379C}"/>
                    </a:ext>
                  </a:extLst>
                </p:cNvPr>
                <p:cNvSpPr txBox="1"/>
                <p:nvPr/>
              </p:nvSpPr>
              <p:spPr>
                <a:xfrm>
                  <a:off x="3363782" y="6193217"/>
                  <a:ext cx="430008" cy="369332"/>
                </a:xfrm>
                <a:prstGeom prst="rect">
                  <a:avLst/>
                </a:prstGeom>
                <a:noFill/>
              </p:spPr>
              <p:txBody>
                <a:bodyPr wrap="square" rtlCol="0">
                  <a:spAutoFit/>
                </a:bodyPr>
                <a:lstStyle/>
                <a:p>
                  <a:r>
                    <a:rPr lang="en-GB" dirty="0">
                      <a:solidFill>
                        <a:schemeClr val="tx2"/>
                      </a:solidFill>
                    </a:rPr>
                    <a:t>-6</a:t>
                  </a:r>
                </a:p>
              </p:txBody>
            </p:sp>
            <p:sp>
              <p:nvSpPr>
                <p:cNvPr id="50" name="TextBox 49">
                  <a:extLst>
                    <a:ext uri="{FF2B5EF4-FFF2-40B4-BE49-F238E27FC236}">
                      <a16:creationId xmlns:a16="http://schemas.microsoft.com/office/drawing/2014/main" id="{21BD147A-A59A-46CD-A91B-122BF545C885}"/>
                    </a:ext>
                  </a:extLst>
                </p:cNvPr>
                <p:cNvSpPr txBox="1"/>
                <p:nvPr/>
              </p:nvSpPr>
              <p:spPr>
                <a:xfrm>
                  <a:off x="3818822" y="6211107"/>
                  <a:ext cx="430008" cy="369332"/>
                </a:xfrm>
                <a:prstGeom prst="rect">
                  <a:avLst/>
                </a:prstGeom>
                <a:noFill/>
              </p:spPr>
              <p:txBody>
                <a:bodyPr wrap="square" rtlCol="0">
                  <a:spAutoFit/>
                </a:bodyPr>
                <a:lstStyle/>
                <a:p>
                  <a:r>
                    <a:rPr lang="en-GB" dirty="0">
                      <a:solidFill>
                        <a:schemeClr val="tx2"/>
                      </a:solidFill>
                    </a:rPr>
                    <a:t>-5</a:t>
                  </a:r>
                </a:p>
              </p:txBody>
            </p:sp>
            <p:sp>
              <p:nvSpPr>
                <p:cNvPr id="51" name="TextBox 50">
                  <a:extLst>
                    <a:ext uri="{FF2B5EF4-FFF2-40B4-BE49-F238E27FC236}">
                      <a16:creationId xmlns:a16="http://schemas.microsoft.com/office/drawing/2014/main" id="{CE14E546-34AF-4567-B78B-2B69CA6DC71F}"/>
                    </a:ext>
                  </a:extLst>
                </p:cNvPr>
                <p:cNvSpPr txBox="1"/>
                <p:nvPr/>
              </p:nvSpPr>
              <p:spPr>
                <a:xfrm>
                  <a:off x="4261165" y="6199781"/>
                  <a:ext cx="430008" cy="369332"/>
                </a:xfrm>
                <a:prstGeom prst="rect">
                  <a:avLst/>
                </a:prstGeom>
                <a:noFill/>
              </p:spPr>
              <p:txBody>
                <a:bodyPr wrap="square" rtlCol="0">
                  <a:spAutoFit/>
                </a:bodyPr>
                <a:lstStyle/>
                <a:p>
                  <a:r>
                    <a:rPr lang="en-GB" dirty="0">
                      <a:solidFill>
                        <a:schemeClr val="tx2"/>
                      </a:solidFill>
                    </a:rPr>
                    <a:t>-4</a:t>
                  </a:r>
                </a:p>
              </p:txBody>
            </p:sp>
            <p:sp>
              <p:nvSpPr>
                <p:cNvPr id="52" name="TextBox 51">
                  <a:extLst>
                    <a:ext uri="{FF2B5EF4-FFF2-40B4-BE49-F238E27FC236}">
                      <a16:creationId xmlns:a16="http://schemas.microsoft.com/office/drawing/2014/main" id="{73EB7E6C-9310-4610-A7D2-4325838DFFD4}"/>
                    </a:ext>
                  </a:extLst>
                </p:cNvPr>
                <p:cNvSpPr txBox="1"/>
                <p:nvPr/>
              </p:nvSpPr>
              <p:spPr>
                <a:xfrm>
                  <a:off x="4703957" y="6199401"/>
                  <a:ext cx="430008" cy="369332"/>
                </a:xfrm>
                <a:prstGeom prst="rect">
                  <a:avLst/>
                </a:prstGeom>
                <a:noFill/>
              </p:spPr>
              <p:txBody>
                <a:bodyPr wrap="square" rtlCol="0">
                  <a:spAutoFit/>
                </a:bodyPr>
                <a:lstStyle/>
                <a:p>
                  <a:r>
                    <a:rPr lang="en-GB" dirty="0">
                      <a:solidFill>
                        <a:schemeClr val="tx2"/>
                      </a:solidFill>
                    </a:rPr>
                    <a:t>-3</a:t>
                  </a:r>
                </a:p>
              </p:txBody>
            </p:sp>
            <p:sp>
              <p:nvSpPr>
                <p:cNvPr id="53" name="TextBox 52">
                  <a:extLst>
                    <a:ext uri="{FF2B5EF4-FFF2-40B4-BE49-F238E27FC236}">
                      <a16:creationId xmlns:a16="http://schemas.microsoft.com/office/drawing/2014/main" id="{72A9CB82-D6C5-472B-83D9-FFCBD3C961C6}"/>
                    </a:ext>
                  </a:extLst>
                </p:cNvPr>
                <p:cNvSpPr txBox="1"/>
                <p:nvPr/>
              </p:nvSpPr>
              <p:spPr>
                <a:xfrm>
                  <a:off x="5141227" y="6193217"/>
                  <a:ext cx="430008" cy="369332"/>
                </a:xfrm>
                <a:prstGeom prst="rect">
                  <a:avLst/>
                </a:prstGeom>
                <a:noFill/>
              </p:spPr>
              <p:txBody>
                <a:bodyPr wrap="square" rtlCol="0">
                  <a:spAutoFit/>
                </a:bodyPr>
                <a:lstStyle/>
                <a:p>
                  <a:r>
                    <a:rPr lang="en-GB" dirty="0">
                      <a:solidFill>
                        <a:schemeClr val="tx2"/>
                      </a:solidFill>
                    </a:rPr>
                    <a:t>-2</a:t>
                  </a:r>
                </a:p>
              </p:txBody>
            </p:sp>
            <p:sp>
              <p:nvSpPr>
                <p:cNvPr id="54" name="TextBox 53">
                  <a:extLst>
                    <a:ext uri="{FF2B5EF4-FFF2-40B4-BE49-F238E27FC236}">
                      <a16:creationId xmlns:a16="http://schemas.microsoft.com/office/drawing/2014/main" id="{B468B4C1-F714-44A8-92FE-9B0A17154C56}"/>
                    </a:ext>
                  </a:extLst>
                </p:cNvPr>
                <p:cNvSpPr txBox="1"/>
                <p:nvPr/>
              </p:nvSpPr>
              <p:spPr>
                <a:xfrm>
                  <a:off x="5547968" y="6203633"/>
                  <a:ext cx="430008" cy="369332"/>
                </a:xfrm>
                <a:prstGeom prst="rect">
                  <a:avLst/>
                </a:prstGeom>
                <a:noFill/>
              </p:spPr>
              <p:txBody>
                <a:bodyPr wrap="square" rtlCol="0">
                  <a:spAutoFit/>
                </a:bodyPr>
                <a:lstStyle/>
                <a:p>
                  <a:r>
                    <a:rPr lang="en-GB" dirty="0">
                      <a:solidFill>
                        <a:schemeClr val="tx2"/>
                      </a:solidFill>
                    </a:rPr>
                    <a:t>-1</a:t>
                  </a:r>
                </a:p>
              </p:txBody>
            </p:sp>
          </p:grpSp>
        </p:grpSp>
      </p:grpSp>
      <p:sp>
        <p:nvSpPr>
          <p:cNvPr id="11" name="TextBox 10"/>
          <p:cNvSpPr txBox="1"/>
          <p:nvPr/>
        </p:nvSpPr>
        <p:spPr>
          <a:xfrm>
            <a:off x="6228715" y="3474491"/>
            <a:ext cx="288032" cy="369332"/>
          </a:xfrm>
          <a:prstGeom prst="rect">
            <a:avLst/>
          </a:prstGeom>
          <a:noFill/>
        </p:spPr>
        <p:txBody>
          <a:bodyPr wrap="square" rtlCol="0">
            <a:spAutoFit/>
          </a:bodyPr>
          <a:lstStyle/>
          <a:p>
            <a:r>
              <a:rPr lang="en-GB" dirty="0" smtClean="0">
                <a:solidFill>
                  <a:srgbClr val="C00000"/>
                </a:solidFill>
              </a:rPr>
              <a:t>A</a:t>
            </a:r>
            <a:endParaRPr lang="en-GB" dirty="0">
              <a:solidFill>
                <a:srgbClr val="C00000"/>
              </a:solidFill>
            </a:endParaRPr>
          </a:p>
        </p:txBody>
      </p:sp>
      <p:sp>
        <p:nvSpPr>
          <p:cNvPr id="15" name="Rectangular Callout 14"/>
          <p:cNvSpPr/>
          <p:nvPr/>
        </p:nvSpPr>
        <p:spPr>
          <a:xfrm>
            <a:off x="2144864" y="874270"/>
            <a:ext cx="2408217" cy="2075460"/>
          </a:xfrm>
          <a:prstGeom prst="wedgeRectCallout">
            <a:avLst>
              <a:gd name="adj1" fmla="val -32599"/>
              <a:gd name="adj2" fmla="val 64598"/>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i="1" dirty="0" smtClean="0">
                <a:solidFill>
                  <a:schemeClr val="tx1"/>
                </a:solidFill>
              </a:rPr>
              <a:t>I want to translate this right-angled triangle 9 squares to the right and 1 square down.</a:t>
            </a:r>
          </a:p>
          <a:p>
            <a:pPr algn="ctr"/>
            <a:r>
              <a:rPr lang="en-GB" i="1" dirty="0" smtClean="0">
                <a:solidFill>
                  <a:schemeClr val="tx1"/>
                </a:solidFill>
              </a:rPr>
              <a:t>At which coordinate do you think A will be at, after translation?</a:t>
            </a:r>
            <a:endParaRPr lang="en-GB" dirty="0">
              <a:solidFill>
                <a:schemeClr val="tx1"/>
              </a:solidFill>
            </a:endParaRPr>
          </a:p>
        </p:txBody>
      </p:sp>
      <p:sp>
        <p:nvSpPr>
          <p:cNvPr id="13" name="Oval 12"/>
          <p:cNvSpPr/>
          <p:nvPr/>
        </p:nvSpPr>
        <p:spPr>
          <a:xfrm>
            <a:off x="6154662" y="3737249"/>
            <a:ext cx="98297" cy="140724"/>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p:cNvSpPr txBox="1"/>
          <p:nvPr/>
        </p:nvSpPr>
        <p:spPr>
          <a:xfrm>
            <a:off x="251759" y="86562"/>
            <a:ext cx="10455429" cy="461665"/>
          </a:xfrm>
          <a:prstGeom prst="rect">
            <a:avLst/>
          </a:prstGeom>
          <a:noFill/>
        </p:spPr>
        <p:txBody>
          <a:bodyPr wrap="square" rtlCol="0">
            <a:spAutoFit/>
          </a:bodyPr>
          <a:lstStyle/>
          <a:p>
            <a:r>
              <a:rPr lang="en-GB" sz="2400" i="1" dirty="0" smtClean="0">
                <a:solidFill>
                  <a:srgbClr val="C00000"/>
                </a:solidFill>
                <a:latin typeface="Calibri" panose="020F0502020204030204" pitchFamily="34" charset="0"/>
              </a:rPr>
              <a:t>We will now look at translating across the first and second quadrant.</a:t>
            </a:r>
            <a:endParaRPr lang="en-GB" sz="2400" dirty="0">
              <a:solidFill>
                <a:srgbClr val="C00000"/>
              </a:solidFill>
              <a:latin typeface="Calibri" panose="020F0502020204030204" pitchFamily="34" charset="0"/>
            </a:endParaRPr>
          </a:p>
        </p:txBody>
      </p:sp>
      <p:sp>
        <p:nvSpPr>
          <p:cNvPr id="63" name="Rectangular Callout 62"/>
          <p:cNvSpPr/>
          <p:nvPr/>
        </p:nvSpPr>
        <p:spPr>
          <a:xfrm>
            <a:off x="6661534" y="2213976"/>
            <a:ext cx="1696014" cy="1473948"/>
          </a:xfrm>
          <a:prstGeom prst="wedgeRectCallout">
            <a:avLst>
              <a:gd name="adj1" fmla="val -62421"/>
              <a:gd name="adj2" fmla="val 45366"/>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i="1" dirty="0" smtClean="0">
                <a:solidFill>
                  <a:schemeClr val="tx1"/>
                </a:solidFill>
              </a:rPr>
              <a:t>If you said A translated to (1,4), you were correct!</a:t>
            </a:r>
            <a:endParaRPr lang="en-GB" dirty="0">
              <a:solidFill>
                <a:schemeClr val="tx1"/>
              </a:solidFill>
            </a:endParaRPr>
          </a:p>
        </p:txBody>
      </p:sp>
      <p:sp>
        <p:nvSpPr>
          <p:cNvPr id="3" name="Right Triangle 2"/>
          <p:cNvSpPr/>
          <p:nvPr/>
        </p:nvSpPr>
        <p:spPr>
          <a:xfrm>
            <a:off x="2238103" y="3411550"/>
            <a:ext cx="952865" cy="1308023"/>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2232886" y="3020969"/>
            <a:ext cx="288032" cy="369332"/>
          </a:xfrm>
          <a:prstGeom prst="rect">
            <a:avLst/>
          </a:prstGeom>
          <a:noFill/>
        </p:spPr>
        <p:txBody>
          <a:bodyPr wrap="square" rtlCol="0">
            <a:spAutoFit/>
          </a:bodyPr>
          <a:lstStyle/>
          <a:p>
            <a:r>
              <a:rPr lang="en-GB" dirty="0" smtClean="0">
                <a:solidFill>
                  <a:srgbClr val="C00000"/>
                </a:solidFill>
              </a:rPr>
              <a:t>A</a:t>
            </a:r>
            <a:endParaRPr lang="en-GB" dirty="0">
              <a:solidFill>
                <a:srgbClr val="C00000"/>
              </a:solidFill>
            </a:endParaRPr>
          </a:p>
        </p:txBody>
      </p:sp>
      <p:sp>
        <p:nvSpPr>
          <p:cNvPr id="12" name="Oval 11"/>
          <p:cNvSpPr/>
          <p:nvPr/>
        </p:nvSpPr>
        <p:spPr>
          <a:xfrm>
            <a:off x="2186985" y="3333767"/>
            <a:ext cx="98297" cy="140724"/>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ight Triangle 64"/>
          <p:cNvSpPr/>
          <p:nvPr/>
        </p:nvSpPr>
        <p:spPr>
          <a:xfrm>
            <a:off x="6179159" y="3834371"/>
            <a:ext cx="952865" cy="1308023"/>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6" name="Picture 6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087" y="5711759"/>
            <a:ext cx="1254732" cy="931732"/>
          </a:xfrm>
          <a:prstGeom prst="rect">
            <a:avLst/>
          </a:prstGeom>
        </p:spPr>
      </p:pic>
      <p:cxnSp>
        <p:nvCxnSpPr>
          <p:cNvPr id="67" name="Straight Arrow Connector 66"/>
          <p:cNvCxnSpPr/>
          <p:nvPr/>
        </p:nvCxnSpPr>
        <p:spPr>
          <a:xfrm>
            <a:off x="2308805" y="3412010"/>
            <a:ext cx="3919910" cy="1052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a:endCxn id="13" idx="5"/>
          </p:cNvCxnSpPr>
          <p:nvPr/>
        </p:nvCxnSpPr>
        <p:spPr>
          <a:xfrm>
            <a:off x="6228715" y="3389554"/>
            <a:ext cx="9849" cy="46781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4918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67"/>
                                        </p:tgtEl>
                                        <p:attrNameLst>
                                          <p:attrName>style.visibility</p:attrName>
                                        </p:attrNameLst>
                                      </p:cBhvr>
                                      <p:to>
                                        <p:strVal val="visible"/>
                                      </p:to>
                                    </p:set>
                                    <p:animEffect transition="in" filter="wipe(left)">
                                      <p:cBhvr>
                                        <p:cTn id="14" dur="500"/>
                                        <p:tgtEl>
                                          <p:spTgt spid="6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68"/>
                                        </p:tgtEl>
                                        <p:attrNameLst>
                                          <p:attrName>style.visibility</p:attrName>
                                        </p:attrNameLst>
                                      </p:cBhvr>
                                      <p:to>
                                        <p:strVal val="visible"/>
                                      </p:to>
                                    </p:set>
                                    <p:animEffect transition="in" filter="wipe(up)">
                                      <p:cBhvr>
                                        <p:cTn id="19" dur="500"/>
                                        <p:tgtEl>
                                          <p:spTgt spid="6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65"/>
                                        </p:tgtEl>
                                        <p:attrNameLst>
                                          <p:attrName>style.visibility</p:attrName>
                                        </p:attrNameLst>
                                      </p:cBhvr>
                                      <p:to>
                                        <p:strVal val="visible"/>
                                      </p:to>
                                    </p:set>
                                    <p:animEffect transition="in" filter="wipe(down)">
                                      <p:cBhvr>
                                        <p:cTn id="27" dur="500"/>
                                        <p:tgtEl>
                                          <p:spTgt spid="65"/>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63"/>
                                        </p:tgtEl>
                                        <p:attrNameLst>
                                          <p:attrName>style.visibility</p:attrName>
                                        </p:attrNameLst>
                                      </p:cBhvr>
                                      <p:to>
                                        <p:strVal val="visible"/>
                                      </p:to>
                                    </p:set>
                                    <p:animEffect transition="in" filter="fade">
                                      <p:cBhvr>
                                        <p:cTn id="39" dur="1000"/>
                                        <p:tgtEl>
                                          <p:spTgt spid="63"/>
                                        </p:tgtEl>
                                      </p:cBhvr>
                                    </p:animEffect>
                                    <p:anim calcmode="lin" valueType="num">
                                      <p:cBhvr>
                                        <p:cTn id="40" dur="1000" fill="hold"/>
                                        <p:tgtEl>
                                          <p:spTgt spid="63"/>
                                        </p:tgtEl>
                                        <p:attrNameLst>
                                          <p:attrName>ppt_x</p:attrName>
                                        </p:attrNameLst>
                                      </p:cBhvr>
                                      <p:tavLst>
                                        <p:tav tm="0">
                                          <p:val>
                                            <p:strVal val="#ppt_x"/>
                                          </p:val>
                                        </p:tav>
                                        <p:tav tm="100000">
                                          <p:val>
                                            <p:strVal val="#ppt_x"/>
                                          </p:val>
                                        </p:tav>
                                      </p:tavLst>
                                    </p:anim>
                                    <p:anim calcmode="lin" valueType="num">
                                      <p:cBhvr>
                                        <p:cTn id="41"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animBg="1"/>
      <p:bldP spid="13" grpId="0" animBg="1"/>
      <p:bldP spid="63" grpId="0" animBg="1"/>
      <p:bldP spid="65"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8FB7DFA6-9076-4AB6-95B4-AD8A7D7D1056}"/>
              </a:ext>
            </a:extLst>
          </p:cNvPr>
          <p:cNvGrpSpPr/>
          <p:nvPr/>
        </p:nvGrpSpPr>
        <p:grpSpPr>
          <a:xfrm>
            <a:off x="1079086" y="774987"/>
            <a:ext cx="10259617" cy="5273520"/>
            <a:chOff x="1466904" y="1308085"/>
            <a:chExt cx="10259617" cy="5273520"/>
          </a:xfrm>
        </p:grpSpPr>
        <p:grpSp>
          <p:nvGrpSpPr>
            <p:cNvPr id="19" name="Group 18">
              <a:extLst>
                <a:ext uri="{FF2B5EF4-FFF2-40B4-BE49-F238E27FC236}">
                  <a16:creationId xmlns:a16="http://schemas.microsoft.com/office/drawing/2014/main" id="{D4755C20-278D-4E0B-AD7F-48CC6F3E895B}"/>
                </a:ext>
              </a:extLst>
            </p:cNvPr>
            <p:cNvGrpSpPr/>
            <p:nvPr/>
          </p:nvGrpSpPr>
          <p:grpSpPr>
            <a:xfrm>
              <a:off x="1639180" y="1615399"/>
              <a:ext cx="4335339" cy="4632759"/>
              <a:chOff x="1639180" y="1615399"/>
              <a:chExt cx="4335339" cy="4632759"/>
            </a:xfrm>
          </p:grpSpPr>
          <p:pic>
            <p:nvPicPr>
              <p:cNvPr id="63" name="Picture 2" descr="Image result for square paper">
                <a:extLst>
                  <a:ext uri="{FF2B5EF4-FFF2-40B4-BE49-F238E27FC236}">
                    <a16:creationId xmlns:a16="http://schemas.microsoft.com/office/drawing/2014/main" id="{11058A98-7056-46CC-BB49-6EE5ECAB976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0877"/>
              <a:stretch/>
            </p:blipFill>
            <p:spPr bwMode="auto">
              <a:xfrm rot="5400000">
                <a:off x="1928990" y="1325589"/>
                <a:ext cx="3752057" cy="4331677"/>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2" descr="Image result for square paper">
                <a:extLst>
                  <a:ext uri="{FF2B5EF4-FFF2-40B4-BE49-F238E27FC236}">
                    <a16:creationId xmlns:a16="http://schemas.microsoft.com/office/drawing/2014/main" id="{453E3A97-E113-49DB-BCE4-5442068B05B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0877"/>
              <a:stretch/>
            </p:blipFill>
            <p:spPr bwMode="auto">
              <a:xfrm rot="5400000">
                <a:off x="1932651" y="2206291"/>
                <a:ext cx="3752057" cy="433167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a:extLst>
                <a:ext uri="{FF2B5EF4-FFF2-40B4-BE49-F238E27FC236}">
                  <a16:creationId xmlns:a16="http://schemas.microsoft.com/office/drawing/2014/main" id="{BFF00524-12A7-4CE8-9C5A-D516B7E435A0}"/>
                </a:ext>
              </a:extLst>
            </p:cNvPr>
            <p:cNvGrpSpPr/>
            <p:nvPr/>
          </p:nvGrpSpPr>
          <p:grpSpPr>
            <a:xfrm>
              <a:off x="1466904" y="1308085"/>
              <a:ext cx="10259617" cy="5273520"/>
              <a:chOff x="1466904" y="1308085"/>
              <a:chExt cx="10259617" cy="5273520"/>
            </a:xfrm>
          </p:grpSpPr>
          <p:grpSp>
            <p:nvGrpSpPr>
              <p:cNvPr id="24" name="Group 23">
                <a:extLst>
                  <a:ext uri="{FF2B5EF4-FFF2-40B4-BE49-F238E27FC236}">
                    <a16:creationId xmlns:a16="http://schemas.microsoft.com/office/drawing/2014/main" id="{EE7784F6-6C71-4FA3-A39C-D7BD2F2E5AA4}"/>
                  </a:ext>
                </a:extLst>
              </p:cNvPr>
              <p:cNvGrpSpPr/>
              <p:nvPr/>
            </p:nvGrpSpPr>
            <p:grpSpPr>
              <a:xfrm>
                <a:off x="1760343" y="1622802"/>
                <a:ext cx="9074012" cy="4632759"/>
                <a:chOff x="1760343" y="1622802"/>
                <a:chExt cx="9074012" cy="4632759"/>
              </a:xfrm>
            </p:grpSpPr>
            <p:pic>
              <p:nvPicPr>
                <p:cNvPr id="59" name="Picture 2" descr="Image result for square paper">
                  <a:extLst>
                    <a:ext uri="{FF2B5EF4-FFF2-40B4-BE49-F238E27FC236}">
                      <a16:creationId xmlns:a16="http://schemas.microsoft.com/office/drawing/2014/main" id="{168B1CD9-C20B-4B18-A70E-0E3115FA14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6522951" y="1949375"/>
                  <a:ext cx="3752057" cy="4860316"/>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 descr="Image result for square paper">
                  <a:extLst>
                    <a:ext uri="{FF2B5EF4-FFF2-40B4-BE49-F238E27FC236}">
                      <a16:creationId xmlns:a16="http://schemas.microsoft.com/office/drawing/2014/main" id="{19A9F63C-0070-4FB6-87A6-0519D19487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6528168" y="1068673"/>
                  <a:ext cx="3752057" cy="4860316"/>
                </a:xfrm>
                <a:prstGeom prst="rect">
                  <a:avLst/>
                </a:prstGeom>
                <a:noFill/>
                <a:extLst>
                  <a:ext uri="{909E8E84-426E-40DD-AFC4-6F175D3DCCD1}">
                    <a14:hiddenFill xmlns:a14="http://schemas.microsoft.com/office/drawing/2010/main">
                      <a:solidFill>
                        <a:srgbClr val="FFFFFF"/>
                      </a:solidFill>
                    </a14:hiddenFill>
                  </a:ext>
                </a:extLst>
              </p:spPr>
            </p:pic>
            <p:cxnSp>
              <p:nvCxnSpPr>
                <p:cNvPr id="61" name="Straight Connector 60">
                  <a:extLst>
                    <a:ext uri="{FF2B5EF4-FFF2-40B4-BE49-F238E27FC236}">
                      <a16:creationId xmlns:a16="http://schemas.microsoft.com/office/drawing/2014/main" id="{61C150A3-E2BA-420F-89A2-DC3CDDD302B8}"/>
                    </a:ext>
                  </a:extLst>
                </p:cNvPr>
                <p:cNvCxnSpPr>
                  <a:cxnSpLocks/>
                </p:cNvCxnSpPr>
                <p:nvPr/>
              </p:nvCxnSpPr>
              <p:spPr>
                <a:xfrm>
                  <a:off x="6195842" y="1748901"/>
                  <a:ext cx="2701" cy="439149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9184874-3332-485F-8E9B-145F4B82866C}"/>
                    </a:ext>
                  </a:extLst>
                </p:cNvPr>
                <p:cNvCxnSpPr>
                  <a:cxnSpLocks/>
                </p:cNvCxnSpPr>
                <p:nvPr/>
              </p:nvCxnSpPr>
              <p:spPr>
                <a:xfrm flipH="1" flipV="1">
                  <a:off x="1760343" y="6119407"/>
                  <a:ext cx="8866341" cy="613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EB55D42A-1FE1-42EA-B216-04C6E1BA42FE}"/>
                  </a:ext>
                </a:extLst>
              </p:cNvPr>
              <p:cNvGrpSpPr/>
              <p:nvPr/>
            </p:nvGrpSpPr>
            <p:grpSpPr>
              <a:xfrm>
                <a:off x="1466904" y="1308085"/>
                <a:ext cx="10259617" cy="5273520"/>
                <a:chOff x="1466904" y="1308085"/>
                <a:chExt cx="10259617" cy="5273520"/>
              </a:xfrm>
            </p:grpSpPr>
            <p:sp>
              <p:nvSpPr>
                <p:cNvPr id="26" name="TextBox 25">
                  <a:extLst>
                    <a:ext uri="{FF2B5EF4-FFF2-40B4-BE49-F238E27FC236}">
                      <a16:creationId xmlns:a16="http://schemas.microsoft.com/office/drawing/2014/main" id="{8453C04A-9465-4ECA-B551-987658F60686}"/>
                    </a:ext>
                  </a:extLst>
                </p:cNvPr>
                <p:cNvSpPr txBox="1"/>
                <p:nvPr/>
              </p:nvSpPr>
              <p:spPr>
                <a:xfrm>
                  <a:off x="5854337" y="1308085"/>
                  <a:ext cx="841261" cy="369332"/>
                </a:xfrm>
                <a:prstGeom prst="rect">
                  <a:avLst/>
                </a:prstGeom>
                <a:noFill/>
              </p:spPr>
              <p:txBody>
                <a:bodyPr wrap="square" rtlCol="0">
                  <a:spAutoFit/>
                </a:bodyPr>
                <a:lstStyle/>
                <a:p>
                  <a:r>
                    <a:rPr lang="en-GB" dirty="0">
                      <a:solidFill>
                        <a:schemeClr val="tx2"/>
                      </a:solidFill>
                    </a:rPr>
                    <a:t>y-axis</a:t>
                  </a:r>
                </a:p>
              </p:txBody>
            </p:sp>
            <p:sp>
              <p:nvSpPr>
                <p:cNvPr id="27" name="TextBox 26">
                  <a:extLst>
                    <a:ext uri="{FF2B5EF4-FFF2-40B4-BE49-F238E27FC236}">
                      <a16:creationId xmlns:a16="http://schemas.microsoft.com/office/drawing/2014/main" id="{B14A3A95-2A51-42B0-BF2C-FF3C7C606D7D}"/>
                    </a:ext>
                  </a:extLst>
                </p:cNvPr>
                <p:cNvSpPr txBox="1"/>
                <p:nvPr/>
              </p:nvSpPr>
              <p:spPr>
                <a:xfrm>
                  <a:off x="10885260" y="5940875"/>
                  <a:ext cx="841261" cy="369332"/>
                </a:xfrm>
                <a:prstGeom prst="rect">
                  <a:avLst/>
                </a:prstGeom>
                <a:noFill/>
              </p:spPr>
              <p:txBody>
                <a:bodyPr wrap="square" rtlCol="0">
                  <a:spAutoFit/>
                </a:bodyPr>
                <a:lstStyle/>
                <a:p>
                  <a:r>
                    <a:rPr lang="en-GB" dirty="0">
                      <a:solidFill>
                        <a:schemeClr val="tx2"/>
                      </a:solidFill>
                    </a:rPr>
                    <a:t>x-axis</a:t>
                  </a:r>
                </a:p>
              </p:txBody>
            </p:sp>
            <p:sp>
              <p:nvSpPr>
                <p:cNvPr id="28" name="TextBox 27">
                  <a:extLst>
                    <a:ext uri="{FF2B5EF4-FFF2-40B4-BE49-F238E27FC236}">
                      <a16:creationId xmlns:a16="http://schemas.microsoft.com/office/drawing/2014/main" id="{80C189CC-8E1E-4FC9-A8D3-4FDE09DE8824}"/>
                    </a:ext>
                  </a:extLst>
                </p:cNvPr>
                <p:cNvSpPr txBox="1"/>
                <p:nvPr/>
              </p:nvSpPr>
              <p:spPr>
                <a:xfrm>
                  <a:off x="5948045" y="5504440"/>
                  <a:ext cx="430008" cy="369332"/>
                </a:xfrm>
                <a:prstGeom prst="rect">
                  <a:avLst/>
                </a:prstGeom>
                <a:noFill/>
              </p:spPr>
              <p:txBody>
                <a:bodyPr wrap="square" rtlCol="0">
                  <a:spAutoFit/>
                </a:bodyPr>
                <a:lstStyle/>
                <a:p>
                  <a:r>
                    <a:rPr lang="en-GB" dirty="0">
                      <a:solidFill>
                        <a:schemeClr val="tx2"/>
                      </a:solidFill>
                    </a:rPr>
                    <a:t>1</a:t>
                  </a:r>
                </a:p>
              </p:txBody>
            </p:sp>
            <p:sp>
              <p:nvSpPr>
                <p:cNvPr id="29" name="TextBox 28">
                  <a:extLst>
                    <a:ext uri="{FF2B5EF4-FFF2-40B4-BE49-F238E27FC236}">
                      <a16:creationId xmlns:a16="http://schemas.microsoft.com/office/drawing/2014/main" id="{2056A92E-1FAE-42F3-AF38-869B4FC6292D}"/>
                    </a:ext>
                  </a:extLst>
                </p:cNvPr>
                <p:cNvSpPr txBox="1"/>
                <p:nvPr/>
              </p:nvSpPr>
              <p:spPr>
                <a:xfrm>
                  <a:off x="5955218" y="5068005"/>
                  <a:ext cx="430008" cy="369332"/>
                </a:xfrm>
                <a:prstGeom prst="rect">
                  <a:avLst/>
                </a:prstGeom>
                <a:noFill/>
              </p:spPr>
              <p:txBody>
                <a:bodyPr wrap="square" rtlCol="0">
                  <a:spAutoFit/>
                </a:bodyPr>
                <a:lstStyle/>
                <a:p>
                  <a:r>
                    <a:rPr lang="en-GB" dirty="0">
                      <a:solidFill>
                        <a:schemeClr val="tx2"/>
                      </a:solidFill>
                    </a:rPr>
                    <a:t>2</a:t>
                  </a:r>
                </a:p>
              </p:txBody>
            </p:sp>
            <p:sp>
              <p:nvSpPr>
                <p:cNvPr id="30" name="TextBox 29">
                  <a:extLst>
                    <a:ext uri="{FF2B5EF4-FFF2-40B4-BE49-F238E27FC236}">
                      <a16:creationId xmlns:a16="http://schemas.microsoft.com/office/drawing/2014/main" id="{B8530512-8CC1-42D0-BFA7-AE9EAF254D31}"/>
                    </a:ext>
                  </a:extLst>
                </p:cNvPr>
                <p:cNvSpPr txBox="1"/>
                <p:nvPr/>
              </p:nvSpPr>
              <p:spPr>
                <a:xfrm>
                  <a:off x="5947075" y="4631570"/>
                  <a:ext cx="430008" cy="369332"/>
                </a:xfrm>
                <a:prstGeom prst="rect">
                  <a:avLst/>
                </a:prstGeom>
                <a:noFill/>
              </p:spPr>
              <p:txBody>
                <a:bodyPr wrap="square" rtlCol="0">
                  <a:spAutoFit/>
                </a:bodyPr>
                <a:lstStyle/>
                <a:p>
                  <a:r>
                    <a:rPr lang="en-GB" dirty="0">
                      <a:solidFill>
                        <a:schemeClr val="tx2"/>
                      </a:solidFill>
                    </a:rPr>
                    <a:t>3</a:t>
                  </a:r>
                </a:p>
              </p:txBody>
            </p:sp>
            <p:sp>
              <p:nvSpPr>
                <p:cNvPr id="31" name="TextBox 30">
                  <a:extLst>
                    <a:ext uri="{FF2B5EF4-FFF2-40B4-BE49-F238E27FC236}">
                      <a16:creationId xmlns:a16="http://schemas.microsoft.com/office/drawing/2014/main" id="{F7DA4BB9-F7C9-41D3-B4F3-83D79184724A}"/>
                    </a:ext>
                  </a:extLst>
                </p:cNvPr>
                <p:cNvSpPr txBox="1"/>
                <p:nvPr/>
              </p:nvSpPr>
              <p:spPr>
                <a:xfrm>
                  <a:off x="5947072" y="4195135"/>
                  <a:ext cx="430008" cy="369332"/>
                </a:xfrm>
                <a:prstGeom prst="rect">
                  <a:avLst/>
                </a:prstGeom>
                <a:noFill/>
              </p:spPr>
              <p:txBody>
                <a:bodyPr wrap="square" rtlCol="0">
                  <a:spAutoFit/>
                </a:bodyPr>
                <a:lstStyle/>
                <a:p>
                  <a:r>
                    <a:rPr lang="en-GB" dirty="0">
                      <a:solidFill>
                        <a:schemeClr val="tx2"/>
                      </a:solidFill>
                    </a:rPr>
                    <a:t>4</a:t>
                  </a:r>
                </a:p>
              </p:txBody>
            </p:sp>
            <p:sp>
              <p:nvSpPr>
                <p:cNvPr id="32" name="TextBox 31">
                  <a:extLst>
                    <a:ext uri="{FF2B5EF4-FFF2-40B4-BE49-F238E27FC236}">
                      <a16:creationId xmlns:a16="http://schemas.microsoft.com/office/drawing/2014/main" id="{036E5F6A-A4EE-4889-962E-C15F3D409BC5}"/>
                    </a:ext>
                  </a:extLst>
                </p:cNvPr>
                <p:cNvSpPr txBox="1"/>
                <p:nvPr/>
              </p:nvSpPr>
              <p:spPr>
                <a:xfrm>
                  <a:off x="5948045" y="3738733"/>
                  <a:ext cx="430008" cy="369332"/>
                </a:xfrm>
                <a:prstGeom prst="rect">
                  <a:avLst/>
                </a:prstGeom>
                <a:noFill/>
              </p:spPr>
              <p:txBody>
                <a:bodyPr wrap="square" rtlCol="0">
                  <a:spAutoFit/>
                </a:bodyPr>
                <a:lstStyle/>
                <a:p>
                  <a:r>
                    <a:rPr lang="en-GB" dirty="0">
                      <a:solidFill>
                        <a:schemeClr val="tx2"/>
                      </a:solidFill>
                    </a:rPr>
                    <a:t>5</a:t>
                  </a:r>
                </a:p>
              </p:txBody>
            </p:sp>
            <p:sp>
              <p:nvSpPr>
                <p:cNvPr id="33" name="TextBox 32">
                  <a:extLst>
                    <a:ext uri="{FF2B5EF4-FFF2-40B4-BE49-F238E27FC236}">
                      <a16:creationId xmlns:a16="http://schemas.microsoft.com/office/drawing/2014/main" id="{155E4BEE-DC0B-4F21-95A1-65B57372A04C}"/>
                    </a:ext>
                  </a:extLst>
                </p:cNvPr>
                <p:cNvSpPr txBox="1"/>
                <p:nvPr/>
              </p:nvSpPr>
              <p:spPr>
                <a:xfrm>
                  <a:off x="5948047" y="3314165"/>
                  <a:ext cx="430008" cy="369332"/>
                </a:xfrm>
                <a:prstGeom prst="rect">
                  <a:avLst/>
                </a:prstGeom>
                <a:noFill/>
              </p:spPr>
              <p:txBody>
                <a:bodyPr wrap="square" rtlCol="0">
                  <a:spAutoFit/>
                </a:bodyPr>
                <a:lstStyle/>
                <a:p>
                  <a:r>
                    <a:rPr lang="en-GB" dirty="0">
                      <a:solidFill>
                        <a:schemeClr val="tx2"/>
                      </a:solidFill>
                    </a:rPr>
                    <a:t>6</a:t>
                  </a:r>
                </a:p>
              </p:txBody>
            </p:sp>
            <p:sp>
              <p:nvSpPr>
                <p:cNvPr id="34" name="TextBox 33">
                  <a:extLst>
                    <a:ext uri="{FF2B5EF4-FFF2-40B4-BE49-F238E27FC236}">
                      <a16:creationId xmlns:a16="http://schemas.microsoft.com/office/drawing/2014/main" id="{84EB0447-E816-495F-BD23-6B0579499456}"/>
                    </a:ext>
                  </a:extLst>
                </p:cNvPr>
                <p:cNvSpPr txBox="1"/>
                <p:nvPr/>
              </p:nvSpPr>
              <p:spPr>
                <a:xfrm>
                  <a:off x="5955219" y="2857763"/>
                  <a:ext cx="430008" cy="369332"/>
                </a:xfrm>
                <a:prstGeom prst="rect">
                  <a:avLst/>
                </a:prstGeom>
                <a:noFill/>
              </p:spPr>
              <p:txBody>
                <a:bodyPr wrap="square" rtlCol="0">
                  <a:spAutoFit/>
                </a:bodyPr>
                <a:lstStyle/>
                <a:p>
                  <a:r>
                    <a:rPr lang="en-GB" dirty="0">
                      <a:solidFill>
                        <a:schemeClr val="tx2"/>
                      </a:solidFill>
                    </a:rPr>
                    <a:t>7</a:t>
                  </a:r>
                </a:p>
              </p:txBody>
            </p:sp>
            <p:sp>
              <p:nvSpPr>
                <p:cNvPr id="35" name="TextBox 34">
                  <a:extLst>
                    <a:ext uri="{FF2B5EF4-FFF2-40B4-BE49-F238E27FC236}">
                      <a16:creationId xmlns:a16="http://schemas.microsoft.com/office/drawing/2014/main" id="{78A14C28-C27A-46A0-A27F-08F5A63577F0}"/>
                    </a:ext>
                  </a:extLst>
                </p:cNvPr>
                <p:cNvSpPr txBox="1"/>
                <p:nvPr/>
              </p:nvSpPr>
              <p:spPr>
                <a:xfrm>
                  <a:off x="5955219" y="2423641"/>
                  <a:ext cx="430008" cy="369332"/>
                </a:xfrm>
                <a:prstGeom prst="rect">
                  <a:avLst/>
                </a:prstGeom>
                <a:noFill/>
              </p:spPr>
              <p:txBody>
                <a:bodyPr wrap="square" rtlCol="0">
                  <a:spAutoFit/>
                </a:bodyPr>
                <a:lstStyle/>
                <a:p>
                  <a:r>
                    <a:rPr lang="en-GB" dirty="0">
                      <a:solidFill>
                        <a:schemeClr val="tx2"/>
                      </a:solidFill>
                    </a:rPr>
                    <a:t>8</a:t>
                  </a:r>
                </a:p>
              </p:txBody>
            </p:sp>
            <p:sp>
              <p:nvSpPr>
                <p:cNvPr id="36" name="TextBox 35">
                  <a:extLst>
                    <a:ext uri="{FF2B5EF4-FFF2-40B4-BE49-F238E27FC236}">
                      <a16:creationId xmlns:a16="http://schemas.microsoft.com/office/drawing/2014/main" id="{1FB90A23-4573-4BD0-9716-97F8ABA3C5F2}"/>
                    </a:ext>
                  </a:extLst>
                </p:cNvPr>
                <p:cNvSpPr txBox="1"/>
                <p:nvPr/>
              </p:nvSpPr>
              <p:spPr>
                <a:xfrm>
                  <a:off x="5957135" y="1999073"/>
                  <a:ext cx="430008" cy="369332"/>
                </a:xfrm>
                <a:prstGeom prst="rect">
                  <a:avLst/>
                </a:prstGeom>
                <a:noFill/>
              </p:spPr>
              <p:txBody>
                <a:bodyPr wrap="square" rtlCol="0">
                  <a:spAutoFit/>
                </a:bodyPr>
                <a:lstStyle/>
                <a:p>
                  <a:r>
                    <a:rPr lang="en-GB" dirty="0">
                      <a:solidFill>
                        <a:schemeClr val="tx2"/>
                      </a:solidFill>
                    </a:rPr>
                    <a:t>9</a:t>
                  </a:r>
                </a:p>
              </p:txBody>
            </p:sp>
            <p:sp>
              <p:nvSpPr>
                <p:cNvPr id="37" name="TextBox 36">
                  <a:extLst>
                    <a:ext uri="{FF2B5EF4-FFF2-40B4-BE49-F238E27FC236}">
                      <a16:creationId xmlns:a16="http://schemas.microsoft.com/office/drawing/2014/main" id="{2694DE01-81C9-45A7-91CB-82D32825E301}"/>
                    </a:ext>
                  </a:extLst>
                </p:cNvPr>
                <p:cNvSpPr txBox="1"/>
                <p:nvPr/>
              </p:nvSpPr>
              <p:spPr>
                <a:xfrm>
                  <a:off x="5831661" y="1576572"/>
                  <a:ext cx="430008" cy="369332"/>
                </a:xfrm>
                <a:prstGeom prst="rect">
                  <a:avLst/>
                </a:prstGeom>
                <a:noFill/>
              </p:spPr>
              <p:txBody>
                <a:bodyPr wrap="square" rtlCol="0">
                  <a:spAutoFit/>
                </a:bodyPr>
                <a:lstStyle/>
                <a:p>
                  <a:r>
                    <a:rPr lang="en-GB" dirty="0">
                      <a:solidFill>
                        <a:schemeClr val="tx2"/>
                      </a:solidFill>
                    </a:rPr>
                    <a:t>10</a:t>
                  </a:r>
                </a:p>
              </p:txBody>
            </p:sp>
            <p:sp>
              <p:nvSpPr>
                <p:cNvPr id="38" name="TextBox 37">
                  <a:extLst>
                    <a:ext uri="{FF2B5EF4-FFF2-40B4-BE49-F238E27FC236}">
                      <a16:creationId xmlns:a16="http://schemas.microsoft.com/office/drawing/2014/main" id="{C7DACF04-F952-46D4-BB57-AC3662A512EB}"/>
                    </a:ext>
                  </a:extLst>
                </p:cNvPr>
                <p:cNvSpPr txBox="1"/>
                <p:nvPr/>
              </p:nvSpPr>
              <p:spPr>
                <a:xfrm>
                  <a:off x="6482563" y="6201234"/>
                  <a:ext cx="430008" cy="369332"/>
                </a:xfrm>
                <a:prstGeom prst="rect">
                  <a:avLst/>
                </a:prstGeom>
                <a:noFill/>
              </p:spPr>
              <p:txBody>
                <a:bodyPr wrap="square" rtlCol="0">
                  <a:spAutoFit/>
                </a:bodyPr>
                <a:lstStyle/>
                <a:p>
                  <a:r>
                    <a:rPr lang="en-GB" dirty="0">
                      <a:solidFill>
                        <a:schemeClr val="tx2"/>
                      </a:solidFill>
                    </a:rPr>
                    <a:t>1</a:t>
                  </a:r>
                </a:p>
              </p:txBody>
            </p:sp>
            <p:sp>
              <p:nvSpPr>
                <p:cNvPr id="39" name="TextBox 38">
                  <a:extLst>
                    <a:ext uri="{FF2B5EF4-FFF2-40B4-BE49-F238E27FC236}">
                      <a16:creationId xmlns:a16="http://schemas.microsoft.com/office/drawing/2014/main" id="{608DFB99-6D37-45BB-B9A7-736130F151EE}"/>
                    </a:ext>
                  </a:extLst>
                </p:cNvPr>
                <p:cNvSpPr txBox="1"/>
                <p:nvPr/>
              </p:nvSpPr>
              <p:spPr>
                <a:xfrm>
                  <a:off x="6925399" y="6198837"/>
                  <a:ext cx="430008" cy="369332"/>
                </a:xfrm>
                <a:prstGeom prst="rect">
                  <a:avLst/>
                </a:prstGeom>
                <a:noFill/>
              </p:spPr>
              <p:txBody>
                <a:bodyPr wrap="square" rtlCol="0">
                  <a:spAutoFit/>
                </a:bodyPr>
                <a:lstStyle/>
                <a:p>
                  <a:r>
                    <a:rPr lang="en-GB" dirty="0">
                      <a:solidFill>
                        <a:schemeClr val="tx2"/>
                      </a:solidFill>
                    </a:rPr>
                    <a:t>2</a:t>
                  </a:r>
                </a:p>
              </p:txBody>
            </p:sp>
            <p:sp>
              <p:nvSpPr>
                <p:cNvPr id="40" name="TextBox 39">
                  <a:extLst>
                    <a:ext uri="{FF2B5EF4-FFF2-40B4-BE49-F238E27FC236}">
                      <a16:creationId xmlns:a16="http://schemas.microsoft.com/office/drawing/2014/main" id="{3948FF59-D9F7-4E07-BD6B-F8C9CB700C25}"/>
                    </a:ext>
                  </a:extLst>
                </p:cNvPr>
                <p:cNvSpPr txBox="1"/>
                <p:nvPr/>
              </p:nvSpPr>
              <p:spPr>
                <a:xfrm>
                  <a:off x="7368235" y="6196780"/>
                  <a:ext cx="430008" cy="369332"/>
                </a:xfrm>
                <a:prstGeom prst="rect">
                  <a:avLst/>
                </a:prstGeom>
                <a:noFill/>
              </p:spPr>
              <p:txBody>
                <a:bodyPr wrap="square" rtlCol="0">
                  <a:spAutoFit/>
                </a:bodyPr>
                <a:lstStyle/>
                <a:p>
                  <a:r>
                    <a:rPr lang="en-GB" dirty="0">
                      <a:solidFill>
                        <a:schemeClr val="tx2"/>
                      </a:solidFill>
                    </a:rPr>
                    <a:t>3</a:t>
                  </a:r>
                </a:p>
              </p:txBody>
            </p:sp>
            <p:sp>
              <p:nvSpPr>
                <p:cNvPr id="41" name="TextBox 40">
                  <a:extLst>
                    <a:ext uri="{FF2B5EF4-FFF2-40B4-BE49-F238E27FC236}">
                      <a16:creationId xmlns:a16="http://schemas.microsoft.com/office/drawing/2014/main" id="{7F2C55AF-A600-4A05-961A-44A24F40EDEA}"/>
                    </a:ext>
                  </a:extLst>
                </p:cNvPr>
                <p:cNvSpPr txBox="1"/>
                <p:nvPr/>
              </p:nvSpPr>
              <p:spPr>
                <a:xfrm>
                  <a:off x="7811027" y="6196780"/>
                  <a:ext cx="430008" cy="369332"/>
                </a:xfrm>
                <a:prstGeom prst="rect">
                  <a:avLst/>
                </a:prstGeom>
                <a:noFill/>
              </p:spPr>
              <p:txBody>
                <a:bodyPr wrap="square" rtlCol="0">
                  <a:spAutoFit/>
                </a:bodyPr>
                <a:lstStyle/>
                <a:p>
                  <a:r>
                    <a:rPr lang="en-GB" dirty="0">
                      <a:solidFill>
                        <a:schemeClr val="tx2"/>
                      </a:solidFill>
                    </a:rPr>
                    <a:t>4</a:t>
                  </a:r>
                </a:p>
              </p:txBody>
            </p:sp>
            <p:sp>
              <p:nvSpPr>
                <p:cNvPr id="42" name="TextBox 41">
                  <a:extLst>
                    <a:ext uri="{FF2B5EF4-FFF2-40B4-BE49-F238E27FC236}">
                      <a16:creationId xmlns:a16="http://schemas.microsoft.com/office/drawing/2014/main" id="{DDF19FD2-9D2A-4017-A0D2-E1D23BF9D9E6}"/>
                    </a:ext>
                  </a:extLst>
                </p:cNvPr>
                <p:cNvSpPr txBox="1"/>
                <p:nvPr/>
              </p:nvSpPr>
              <p:spPr>
                <a:xfrm>
                  <a:off x="8240586" y="6194383"/>
                  <a:ext cx="430008" cy="369332"/>
                </a:xfrm>
                <a:prstGeom prst="rect">
                  <a:avLst/>
                </a:prstGeom>
                <a:noFill/>
              </p:spPr>
              <p:txBody>
                <a:bodyPr wrap="square" rtlCol="0">
                  <a:spAutoFit/>
                </a:bodyPr>
                <a:lstStyle/>
                <a:p>
                  <a:r>
                    <a:rPr lang="en-GB" dirty="0">
                      <a:solidFill>
                        <a:schemeClr val="tx2"/>
                      </a:solidFill>
                    </a:rPr>
                    <a:t>5</a:t>
                  </a:r>
                </a:p>
              </p:txBody>
            </p:sp>
            <p:sp>
              <p:nvSpPr>
                <p:cNvPr id="43" name="TextBox 42">
                  <a:extLst>
                    <a:ext uri="{FF2B5EF4-FFF2-40B4-BE49-F238E27FC236}">
                      <a16:creationId xmlns:a16="http://schemas.microsoft.com/office/drawing/2014/main" id="{AE1BE34B-0347-4F06-A383-0CD5007D0EF6}"/>
                    </a:ext>
                  </a:extLst>
                </p:cNvPr>
                <p:cNvSpPr txBox="1"/>
                <p:nvPr/>
              </p:nvSpPr>
              <p:spPr>
                <a:xfrm>
                  <a:off x="8695626" y="6212273"/>
                  <a:ext cx="430008" cy="369332"/>
                </a:xfrm>
                <a:prstGeom prst="rect">
                  <a:avLst/>
                </a:prstGeom>
                <a:noFill/>
              </p:spPr>
              <p:txBody>
                <a:bodyPr wrap="square" rtlCol="0">
                  <a:spAutoFit/>
                </a:bodyPr>
                <a:lstStyle/>
                <a:p>
                  <a:r>
                    <a:rPr lang="en-GB" dirty="0">
                      <a:solidFill>
                        <a:schemeClr val="tx2"/>
                      </a:solidFill>
                    </a:rPr>
                    <a:t>6</a:t>
                  </a:r>
                </a:p>
              </p:txBody>
            </p:sp>
            <p:sp>
              <p:nvSpPr>
                <p:cNvPr id="44" name="TextBox 43">
                  <a:extLst>
                    <a:ext uri="{FF2B5EF4-FFF2-40B4-BE49-F238E27FC236}">
                      <a16:creationId xmlns:a16="http://schemas.microsoft.com/office/drawing/2014/main" id="{4658E600-6F87-4681-9711-1C8FEFD356C0}"/>
                    </a:ext>
                  </a:extLst>
                </p:cNvPr>
                <p:cNvSpPr txBox="1"/>
                <p:nvPr/>
              </p:nvSpPr>
              <p:spPr>
                <a:xfrm>
                  <a:off x="9137969" y="6200947"/>
                  <a:ext cx="430008" cy="369332"/>
                </a:xfrm>
                <a:prstGeom prst="rect">
                  <a:avLst/>
                </a:prstGeom>
                <a:noFill/>
              </p:spPr>
              <p:txBody>
                <a:bodyPr wrap="square" rtlCol="0">
                  <a:spAutoFit/>
                </a:bodyPr>
                <a:lstStyle/>
                <a:p>
                  <a:r>
                    <a:rPr lang="en-GB" dirty="0">
                      <a:solidFill>
                        <a:schemeClr val="tx2"/>
                      </a:solidFill>
                    </a:rPr>
                    <a:t>7</a:t>
                  </a:r>
                </a:p>
              </p:txBody>
            </p:sp>
            <p:sp>
              <p:nvSpPr>
                <p:cNvPr id="45" name="TextBox 44">
                  <a:extLst>
                    <a:ext uri="{FF2B5EF4-FFF2-40B4-BE49-F238E27FC236}">
                      <a16:creationId xmlns:a16="http://schemas.microsoft.com/office/drawing/2014/main" id="{FE148E1D-1D79-4BBA-887B-87B8742CEEB6}"/>
                    </a:ext>
                  </a:extLst>
                </p:cNvPr>
                <p:cNvSpPr txBox="1"/>
                <p:nvPr/>
              </p:nvSpPr>
              <p:spPr>
                <a:xfrm>
                  <a:off x="9580761" y="6200567"/>
                  <a:ext cx="430008" cy="369332"/>
                </a:xfrm>
                <a:prstGeom prst="rect">
                  <a:avLst/>
                </a:prstGeom>
                <a:noFill/>
              </p:spPr>
              <p:txBody>
                <a:bodyPr wrap="square" rtlCol="0">
                  <a:spAutoFit/>
                </a:bodyPr>
                <a:lstStyle/>
                <a:p>
                  <a:r>
                    <a:rPr lang="en-GB" dirty="0">
                      <a:solidFill>
                        <a:schemeClr val="tx2"/>
                      </a:solidFill>
                    </a:rPr>
                    <a:t>8</a:t>
                  </a:r>
                </a:p>
              </p:txBody>
            </p:sp>
            <p:sp>
              <p:nvSpPr>
                <p:cNvPr id="46" name="TextBox 45">
                  <a:extLst>
                    <a:ext uri="{FF2B5EF4-FFF2-40B4-BE49-F238E27FC236}">
                      <a16:creationId xmlns:a16="http://schemas.microsoft.com/office/drawing/2014/main" id="{7804D80C-4A24-4E65-8C57-8399CB72CCCF}"/>
                    </a:ext>
                  </a:extLst>
                </p:cNvPr>
                <p:cNvSpPr txBox="1"/>
                <p:nvPr/>
              </p:nvSpPr>
              <p:spPr>
                <a:xfrm>
                  <a:off x="10018031" y="6194383"/>
                  <a:ext cx="430008" cy="369332"/>
                </a:xfrm>
                <a:prstGeom prst="rect">
                  <a:avLst/>
                </a:prstGeom>
                <a:noFill/>
              </p:spPr>
              <p:txBody>
                <a:bodyPr wrap="square" rtlCol="0">
                  <a:spAutoFit/>
                </a:bodyPr>
                <a:lstStyle/>
                <a:p>
                  <a:r>
                    <a:rPr lang="en-GB" dirty="0">
                      <a:solidFill>
                        <a:schemeClr val="tx2"/>
                      </a:solidFill>
                    </a:rPr>
                    <a:t>9</a:t>
                  </a:r>
                </a:p>
              </p:txBody>
            </p:sp>
            <p:sp>
              <p:nvSpPr>
                <p:cNvPr id="47" name="TextBox 46">
                  <a:extLst>
                    <a:ext uri="{FF2B5EF4-FFF2-40B4-BE49-F238E27FC236}">
                      <a16:creationId xmlns:a16="http://schemas.microsoft.com/office/drawing/2014/main" id="{ACEE1E98-AB71-466F-8D41-3DA19E6FFE7C}"/>
                    </a:ext>
                  </a:extLst>
                </p:cNvPr>
                <p:cNvSpPr txBox="1"/>
                <p:nvPr/>
              </p:nvSpPr>
              <p:spPr>
                <a:xfrm>
                  <a:off x="10391350" y="6194383"/>
                  <a:ext cx="430008" cy="369332"/>
                </a:xfrm>
                <a:prstGeom prst="rect">
                  <a:avLst/>
                </a:prstGeom>
                <a:noFill/>
              </p:spPr>
              <p:txBody>
                <a:bodyPr wrap="square" rtlCol="0">
                  <a:spAutoFit/>
                </a:bodyPr>
                <a:lstStyle/>
                <a:p>
                  <a:r>
                    <a:rPr lang="en-GB" dirty="0">
                      <a:solidFill>
                        <a:schemeClr val="tx2"/>
                      </a:solidFill>
                    </a:rPr>
                    <a:t>10</a:t>
                  </a:r>
                </a:p>
              </p:txBody>
            </p:sp>
            <p:sp>
              <p:nvSpPr>
                <p:cNvPr id="48" name="TextBox 47">
                  <a:extLst>
                    <a:ext uri="{FF2B5EF4-FFF2-40B4-BE49-F238E27FC236}">
                      <a16:creationId xmlns:a16="http://schemas.microsoft.com/office/drawing/2014/main" id="{89F740B9-B018-4DA4-8C9A-CF4C8C32747C}"/>
                    </a:ext>
                  </a:extLst>
                </p:cNvPr>
                <p:cNvSpPr txBox="1"/>
                <p:nvPr/>
              </p:nvSpPr>
              <p:spPr>
                <a:xfrm>
                  <a:off x="6039727" y="6212273"/>
                  <a:ext cx="430008" cy="369332"/>
                </a:xfrm>
                <a:prstGeom prst="rect">
                  <a:avLst/>
                </a:prstGeom>
                <a:noFill/>
              </p:spPr>
              <p:txBody>
                <a:bodyPr wrap="square" rtlCol="0">
                  <a:spAutoFit/>
                </a:bodyPr>
                <a:lstStyle/>
                <a:p>
                  <a:r>
                    <a:rPr lang="en-GB" dirty="0">
                      <a:solidFill>
                        <a:schemeClr val="tx2"/>
                      </a:solidFill>
                    </a:rPr>
                    <a:t>0</a:t>
                  </a:r>
                </a:p>
              </p:txBody>
            </p:sp>
            <p:sp>
              <p:nvSpPr>
                <p:cNvPr id="49" name="TextBox 48">
                  <a:extLst>
                    <a:ext uri="{FF2B5EF4-FFF2-40B4-BE49-F238E27FC236}">
                      <a16:creationId xmlns:a16="http://schemas.microsoft.com/office/drawing/2014/main" id="{830A3330-C6B3-48B7-B412-0BFCC209D5A7}"/>
                    </a:ext>
                  </a:extLst>
                </p:cNvPr>
                <p:cNvSpPr txBox="1"/>
                <p:nvPr/>
              </p:nvSpPr>
              <p:spPr>
                <a:xfrm>
                  <a:off x="1466904" y="6200068"/>
                  <a:ext cx="568863" cy="369332"/>
                </a:xfrm>
                <a:prstGeom prst="rect">
                  <a:avLst/>
                </a:prstGeom>
                <a:noFill/>
              </p:spPr>
              <p:txBody>
                <a:bodyPr wrap="square" rtlCol="0">
                  <a:spAutoFit/>
                </a:bodyPr>
                <a:lstStyle/>
                <a:p>
                  <a:r>
                    <a:rPr lang="en-GB" dirty="0">
                      <a:solidFill>
                        <a:schemeClr val="tx2"/>
                      </a:solidFill>
                    </a:rPr>
                    <a:t>-10</a:t>
                  </a:r>
                </a:p>
              </p:txBody>
            </p:sp>
            <p:sp>
              <p:nvSpPr>
                <p:cNvPr id="50" name="TextBox 49">
                  <a:extLst>
                    <a:ext uri="{FF2B5EF4-FFF2-40B4-BE49-F238E27FC236}">
                      <a16:creationId xmlns:a16="http://schemas.microsoft.com/office/drawing/2014/main" id="{4F47A06D-3557-46B5-88C6-10C263C2C3F7}"/>
                    </a:ext>
                  </a:extLst>
                </p:cNvPr>
                <p:cNvSpPr txBox="1"/>
                <p:nvPr/>
              </p:nvSpPr>
              <p:spPr>
                <a:xfrm>
                  <a:off x="2048595" y="6197671"/>
                  <a:ext cx="430008" cy="369332"/>
                </a:xfrm>
                <a:prstGeom prst="rect">
                  <a:avLst/>
                </a:prstGeom>
                <a:noFill/>
              </p:spPr>
              <p:txBody>
                <a:bodyPr wrap="square" rtlCol="0">
                  <a:spAutoFit/>
                </a:bodyPr>
                <a:lstStyle/>
                <a:p>
                  <a:r>
                    <a:rPr lang="en-GB" dirty="0">
                      <a:solidFill>
                        <a:schemeClr val="tx2"/>
                      </a:solidFill>
                    </a:rPr>
                    <a:t>-9</a:t>
                  </a:r>
                </a:p>
              </p:txBody>
            </p:sp>
            <p:sp>
              <p:nvSpPr>
                <p:cNvPr id="51" name="TextBox 50">
                  <a:extLst>
                    <a:ext uri="{FF2B5EF4-FFF2-40B4-BE49-F238E27FC236}">
                      <a16:creationId xmlns:a16="http://schemas.microsoft.com/office/drawing/2014/main" id="{4EB5CFE1-C2EE-4AFF-ACAD-BDCF7E8E258A}"/>
                    </a:ext>
                  </a:extLst>
                </p:cNvPr>
                <p:cNvSpPr txBox="1"/>
                <p:nvPr/>
              </p:nvSpPr>
              <p:spPr>
                <a:xfrm>
                  <a:off x="2491431" y="6195614"/>
                  <a:ext cx="430008" cy="369332"/>
                </a:xfrm>
                <a:prstGeom prst="rect">
                  <a:avLst/>
                </a:prstGeom>
                <a:noFill/>
              </p:spPr>
              <p:txBody>
                <a:bodyPr wrap="square" rtlCol="0">
                  <a:spAutoFit/>
                </a:bodyPr>
                <a:lstStyle/>
                <a:p>
                  <a:r>
                    <a:rPr lang="en-GB" dirty="0">
                      <a:solidFill>
                        <a:schemeClr val="tx2"/>
                      </a:solidFill>
                    </a:rPr>
                    <a:t>-8</a:t>
                  </a:r>
                </a:p>
              </p:txBody>
            </p:sp>
            <p:sp>
              <p:nvSpPr>
                <p:cNvPr id="52" name="TextBox 51">
                  <a:extLst>
                    <a:ext uri="{FF2B5EF4-FFF2-40B4-BE49-F238E27FC236}">
                      <a16:creationId xmlns:a16="http://schemas.microsoft.com/office/drawing/2014/main" id="{35A03822-D045-4E50-9312-3DB8780FAC93}"/>
                    </a:ext>
                  </a:extLst>
                </p:cNvPr>
                <p:cNvSpPr txBox="1"/>
                <p:nvPr/>
              </p:nvSpPr>
              <p:spPr>
                <a:xfrm>
                  <a:off x="2934223" y="6195614"/>
                  <a:ext cx="430008" cy="369332"/>
                </a:xfrm>
                <a:prstGeom prst="rect">
                  <a:avLst/>
                </a:prstGeom>
                <a:noFill/>
              </p:spPr>
              <p:txBody>
                <a:bodyPr wrap="square" rtlCol="0">
                  <a:spAutoFit/>
                </a:bodyPr>
                <a:lstStyle/>
                <a:p>
                  <a:r>
                    <a:rPr lang="en-GB" dirty="0">
                      <a:solidFill>
                        <a:schemeClr val="tx2"/>
                      </a:solidFill>
                    </a:rPr>
                    <a:t>-7</a:t>
                  </a:r>
                </a:p>
              </p:txBody>
            </p:sp>
            <p:sp>
              <p:nvSpPr>
                <p:cNvPr id="53" name="TextBox 52">
                  <a:extLst>
                    <a:ext uri="{FF2B5EF4-FFF2-40B4-BE49-F238E27FC236}">
                      <a16:creationId xmlns:a16="http://schemas.microsoft.com/office/drawing/2014/main" id="{B09909B3-816F-4442-9781-F6192463379C}"/>
                    </a:ext>
                  </a:extLst>
                </p:cNvPr>
                <p:cNvSpPr txBox="1"/>
                <p:nvPr/>
              </p:nvSpPr>
              <p:spPr>
                <a:xfrm>
                  <a:off x="3363782" y="6193217"/>
                  <a:ext cx="430008" cy="369332"/>
                </a:xfrm>
                <a:prstGeom prst="rect">
                  <a:avLst/>
                </a:prstGeom>
                <a:noFill/>
              </p:spPr>
              <p:txBody>
                <a:bodyPr wrap="square" rtlCol="0">
                  <a:spAutoFit/>
                </a:bodyPr>
                <a:lstStyle/>
                <a:p>
                  <a:r>
                    <a:rPr lang="en-GB" dirty="0">
                      <a:solidFill>
                        <a:schemeClr val="tx2"/>
                      </a:solidFill>
                    </a:rPr>
                    <a:t>-6</a:t>
                  </a:r>
                </a:p>
              </p:txBody>
            </p:sp>
            <p:sp>
              <p:nvSpPr>
                <p:cNvPr id="54" name="TextBox 53">
                  <a:extLst>
                    <a:ext uri="{FF2B5EF4-FFF2-40B4-BE49-F238E27FC236}">
                      <a16:creationId xmlns:a16="http://schemas.microsoft.com/office/drawing/2014/main" id="{21BD147A-A59A-46CD-A91B-122BF545C885}"/>
                    </a:ext>
                  </a:extLst>
                </p:cNvPr>
                <p:cNvSpPr txBox="1"/>
                <p:nvPr/>
              </p:nvSpPr>
              <p:spPr>
                <a:xfrm>
                  <a:off x="3818822" y="6211107"/>
                  <a:ext cx="430008" cy="369332"/>
                </a:xfrm>
                <a:prstGeom prst="rect">
                  <a:avLst/>
                </a:prstGeom>
                <a:noFill/>
              </p:spPr>
              <p:txBody>
                <a:bodyPr wrap="square" rtlCol="0">
                  <a:spAutoFit/>
                </a:bodyPr>
                <a:lstStyle/>
                <a:p>
                  <a:r>
                    <a:rPr lang="en-GB" dirty="0">
                      <a:solidFill>
                        <a:schemeClr val="tx2"/>
                      </a:solidFill>
                    </a:rPr>
                    <a:t>-5</a:t>
                  </a:r>
                </a:p>
              </p:txBody>
            </p:sp>
            <p:sp>
              <p:nvSpPr>
                <p:cNvPr id="55" name="TextBox 54">
                  <a:extLst>
                    <a:ext uri="{FF2B5EF4-FFF2-40B4-BE49-F238E27FC236}">
                      <a16:creationId xmlns:a16="http://schemas.microsoft.com/office/drawing/2014/main" id="{CE14E546-34AF-4567-B78B-2B69CA6DC71F}"/>
                    </a:ext>
                  </a:extLst>
                </p:cNvPr>
                <p:cNvSpPr txBox="1"/>
                <p:nvPr/>
              </p:nvSpPr>
              <p:spPr>
                <a:xfrm>
                  <a:off x="4261165" y="6199781"/>
                  <a:ext cx="430008" cy="369332"/>
                </a:xfrm>
                <a:prstGeom prst="rect">
                  <a:avLst/>
                </a:prstGeom>
                <a:noFill/>
              </p:spPr>
              <p:txBody>
                <a:bodyPr wrap="square" rtlCol="0">
                  <a:spAutoFit/>
                </a:bodyPr>
                <a:lstStyle/>
                <a:p>
                  <a:r>
                    <a:rPr lang="en-GB" dirty="0">
                      <a:solidFill>
                        <a:schemeClr val="tx2"/>
                      </a:solidFill>
                    </a:rPr>
                    <a:t>-4</a:t>
                  </a:r>
                </a:p>
              </p:txBody>
            </p:sp>
            <p:sp>
              <p:nvSpPr>
                <p:cNvPr id="56" name="TextBox 55">
                  <a:extLst>
                    <a:ext uri="{FF2B5EF4-FFF2-40B4-BE49-F238E27FC236}">
                      <a16:creationId xmlns:a16="http://schemas.microsoft.com/office/drawing/2014/main" id="{73EB7E6C-9310-4610-A7D2-4325838DFFD4}"/>
                    </a:ext>
                  </a:extLst>
                </p:cNvPr>
                <p:cNvSpPr txBox="1"/>
                <p:nvPr/>
              </p:nvSpPr>
              <p:spPr>
                <a:xfrm>
                  <a:off x="4703957" y="6199401"/>
                  <a:ext cx="430008" cy="369332"/>
                </a:xfrm>
                <a:prstGeom prst="rect">
                  <a:avLst/>
                </a:prstGeom>
                <a:noFill/>
              </p:spPr>
              <p:txBody>
                <a:bodyPr wrap="square" rtlCol="0">
                  <a:spAutoFit/>
                </a:bodyPr>
                <a:lstStyle/>
                <a:p>
                  <a:r>
                    <a:rPr lang="en-GB" dirty="0">
                      <a:solidFill>
                        <a:schemeClr val="tx2"/>
                      </a:solidFill>
                    </a:rPr>
                    <a:t>-3</a:t>
                  </a:r>
                </a:p>
              </p:txBody>
            </p:sp>
            <p:sp>
              <p:nvSpPr>
                <p:cNvPr id="57" name="TextBox 56">
                  <a:extLst>
                    <a:ext uri="{FF2B5EF4-FFF2-40B4-BE49-F238E27FC236}">
                      <a16:creationId xmlns:a16="http://schemas.microsoft.com/office/drawing/2014/main" id="{72A9CB82-D6C5-472B-83D9-FFCBD3C961C6}"/>
                    </a:ext>
                  </a:extLst>
                </p:cNvPr>
                <p:cNvSpPr txBox="1"/>
                <p:nvPr/>
              </p:nvSpPr>
              <p:spPr>
                <a:xfrm>
                  <a:off x="5141227" y="6193217"/>
                  <a:ext cx="430008" cy="369332"/>
                </a:xfrm>
                <a:prstGeom prst="rect">
                  <a:avLst/>
                </a:prstGeom>
                <a:noFill/>
              </p:spPr>
              <p:txBody>
                <a:bodyPr wrap="square" rtlCol="0">
                  <a:spAutoFit/>
                </a:bodyPr>
                <a:lstStyle/>
                <a:p>
                  <a:r>
                    <a:rPr lang="en-GB" dirty="0">
                      <a:solidFill>
                        <a:schemeClr val="tx2"/>
                      </a:solidFill>
                    </a:rPr>
                    <a:t>-2</a:t>
                  </a:r>
                </a:p>
              </p:txBody>
            </p:sp>
            <p:sp>
              <p:nvSpPr>
                <p:cNvPr id="58" name="TextBox 57">
                  <a:extLst>
                    <a:ext uri="{FF2B5EF4-FFF2-40B4-BE49-F238E27FC236}">
                      <a16:creationId xmlns:a16="http://schemas.microsoft.com/office/drawing/2014/main" id="{B468B4C1-F714-44A8-92FE-9B0A17154C56}"/>
                    </a:ext>
                  </a:extLst>
                </p:cNvPr>
                <p:cNvSpPr txBox="1"/>
                <p:nvPr/>
              </p:nvSpPr>
              <p:spPr>
                <a:xfrm>
                  <a:off x="5547968" y="6203633"/>
                  <a:ext cx="430008" cy="369332"/>
                </a:xfrm>
                <a:prstGeom prst="rect">
                  <a:avLst/>
                </a:prstGeom>
                <a:noFill/>
              </p:spPr>
              <p:txBody>
                <a:bodyPr wrap="square" rtlCol="0">
                  <a:spAutoFit/>
                </a:bodyPr>
                <a:lstStyle/>
                <a:p>
                  <a:r>
                    <a:rPr lang="en-GB" dirty="0">
                      <a:solidFill>
                        <a:schemeClr val="tx2"/>
                      </a:solidFill>
                    </a:rPr>
                    <a:t>-1</a:t>
                  </a:r>
                </a:p>
              </p:txBody>
            </p:sp>
          </p:grpSp>
        </p:grpSp>
      </p:grpSp>
      <p:sp>
        <p:nvSpPr>
          <p:cNvPr id="11" name="TextBox 10"/>
          <p:cNvSpPr txBox="1"/>
          <p:nvPr/>
        </p:nvSpPr>
        <p:spPr>
          <a:xfrm>
            <a:off x="9341160" y="2184532"/>
            <a:ext cx="288032" cy="369332"/>
          </a:xfrm>
          <a:prstGeom prst="rect">
            <a:avLst/>
          </a:prstGeom>
          <a:noFill/>
        </p:spPr>
        <p:txBody>
          <a:bodyPr wrap="square" rtlCol="0">
            <a:spAutoFit/>
          </a:bodyPr>
          <a:lstStyle/>
          <a:p>
            <a:r>
              <a:rPr lang="en-GB" dirty="0">
                <a:solidFill>
                  <a:srgbClr val="C00000"/>
                </a:solidFill>
              </a:rPr>
              <a:t>A</a:t>
            </a:r>
          </a:p>
        </p:txBody>
      </p:sp>
      <p:sp>
        <p:nvSpPr>
          <p:cNvPr id="15" name="TextBox 14"/>
          <p:cNvSpPr txBox="1"/>
          <p:nvPr/>
        </p:nvSpPr>
        <p:spPr>
          <a:xfrm>
            <a:off x="9334919" y="3213062"/>
            <a:ext cx="288032" cy="369332"/>
          </a:xfrm>
          <a:prstGeom prst="rect">
            <a:avLst/>
          </a:prstGeom>
          <a:noFill/>
        </p:spPr>
        <p:txBody>
          <a:bodyPr wrap="square" rtlCol="0">
            <a:spAutoFit/>
          </a:bodyPr>
          <a:lstStyle/>
          <a:p>
            <a:r>
              <a:rPr lang="en-GB" dirty="0">
                <a:solidFill>
                  <a:srgbClr val="C00000"/>
                </a:solidFill>
              </a:rPr>
              <a:t>B</a:t>
            </a:r>
          </a:p>
        </p:txBody>
      </p:sp>
      <p:sp>
        <p:nvSpPr>
          <p:cNvPr id="16" name="TextBox 15"/>
          <p:cNvSpPr txBox="1"/>
          <p:nvPr/>
        </p:nvSpPr>
        <p:spPr>
          <a:xfrm>
            <a:off x="7736763" y="3301682"/>
            <a:ext cx="288032" cy="369332"/>
          </a:xfrm>
          <a:prstGeom prst="rect">
            <a:avLst/>
          </a:prstGeom>
          <a:noFill/>
        </p:spPr>
        <p:txBody>
          <a:bodyPr wrap="square" rtlCol="0">
            <a:spAutoFit/>
          </a:bodyPr>
          <a:lstStyle/>
          <a:p>
            <a:r>
              <a:rPr lang="en-GB" dirty="0">
                <a:solidFill>
                  <a:srgbClr val="C00000"/>
                </a:solidFill>
              </a:rPr>
              <a:t>C</a:t>
            </a:r>
          </a:p>
        </p:txBody>
      </p:sp>
      <p:sp>
        <p:nvSpPr>
          <p:cNvPr id="18" name="TextBox 17"/>
          <p:cNvSpPr txBox="1"/>
          <p:nvPr/>
        </p:nvSpPr>
        <p:spPr>
          <a:xfrm>
            <a:off x="6298839" y="6168616"/>
            <a:ext cx="1111586" cy="369332"/>
          </a:xfrm>
          <a:prstGeom prst="rect">
            <a:avLst/>
          </a:prstGeom>
          <a:noFill/>
          <a:ln>
            <a:solidFill>
              <a:srgbClr val="92D050"/>
            </a:solidFill>
          </a:ln>
        </p:spPr>
        <p:txBody>
          <a:bodyPr wrap="none" rtlCol="0">
            <a:spAutoFit/>
          </a:bodyPr>
          <a:lstStyle/>
          <a:p>
            <a:r>
              <a:rPr lang="en-GB" dirty="0">
                <a:solidFill>
                  <a:schemeClr val="tx2"/>
                </a:solidFill>
                <a:latin typeface="Calibri" panose="020F0502020204030204" pitchFamily="34" charset="0"/>
              </a:rPr>
              <a:t>A </a:t>
            </a:r>
            <a:r>
              <a:rPr lang="en-GB" i="1" dirty="0">
                <a:solidFill>
                  <a:schemeClr val="tx2"/>
                </a:solidFill>
                <a:latin typeface="Calibri" panose="020F0502020204030204" pitchFamily="34" charset="0"/>
              </a:rPr>
              <a:t>to</a:t>
            </a:r>
            <a:r>
              <a:rPr lang="en-GB" dirty="0">
                <a:solidFill>
                  <a:schemeClr val="tx2"/>
                </a:solidFill>
                <a:latin typeface="Calibri" panose="020F0502020204030204" pitchFamily="34" charset="0"/>
              </a:rPr>
              <a:t> (</a:t>
            </a:r>
            <a:r>
              <a:rPr lang="en-GB" i="1" dirty="0" smtClean="0">
                <a:solidFill>
                  <a:schemeClr val="tx2"/>
                </a:solidFill>
                <a:latin typeface="Calibri" panose="020F0502020204030204" pitchFamily="34" charset="0"/>
              </a:rPr>
              <a:t>7,3</a:t>
            </a:r>
            <a:r>
              <a:rPr lang="en-GB" dirty="0" smtClean="0">
                <a:solidFill>
                  <a:schemeClr val="tx2"/>
                </a:solidFill>
                <a:latin typeface="Calibri" panose="020F0502020204030204" pitchFamily="34" charset="0"/>
              </a:rPr>
              <a:t>):</a:t>
            </a:r>
            <a:endParaRPr lang="en-GB" b="1" dirty="0">
              <a:solidFill>
                <a:schemeClr val="tx2"/>
              </a:solidFill>
              <a:latin typeface="Calibri" panose="020F0502020204030204" pitchFamily="34" charset="0"/>
            </a:endParaRPr>
          </a:p>
        </p:txBody>
      </p:sp>
      <p:sp>
        <p:nvSpPr>
          <p:cNvPr id="20" name="TextBox 19"/>
          <p:cNvSpPr txBox="1"/>
          <p:nvPr/>
        </p:nvSpPr>
        <p:spPr>
          <a:xfrm>
            <a:off x="7717071" y="6172411"/>
            <a:ext cx="1174104" cy="369332"/>
          </a:xfrm>
          <a:prstGeom prst="rect">
            <a:avLst/>
          </a:prstGeom>
          <a:noFill/>
          <a:ln>
            <a:solidFill>
              <a:srgbClr val="92D050"/>
            </a:solidFill>
          </a:ln>
        </p:spPr>
        <p:txBody>
          <a:bodyPr wrap="none" rtlCol="0">
            <a:spAutoFit/>
          </a:bodyPr>
          <a:lstStyle/>
          <a:p>
            <a:r>
              <a:rPr lang="en-GB" dirty="0">
                <a:solidFill>
                  <a:schemeClr val="tx2"/>
                </a:solidFill>
                <a:latin typeface="Calibri" panose="020F0502020204030204" pitchFamily="34" charset="0"/>
              </a:rPr>
              <a:t>B </a:t>
            </a:r>
            <a:r>
              <a:rPr lang="en-GB" i="1" dirty="0">
                <a:solidFill>
                  <a:schemeClr val="tx2"/>
                </a:solidFill>
                <a:latin typeface="Calibri" panose="020F0502020204030204" pitchFamily="34" charset="0"/>
              </a:rPr>
              <a:t>to</a:t>
            </a:r>
            <a:r>
              <a:rPr lang="en-GB" dirty="0">
                <a:solidFill>
                  <a:schemeClr val="tx2"/>
                </a:solidFill>
                <a:latin typeface="Calibri" panose="020F0502020204030204" pitchFamily="34" charset="0"/>
              </a:rPr>
              <a:t> </a:t>
            </a:r>
            <a:r>
              <a:rPr lang="en-GB" dirty="0" smtClean="0">
                <a:solidFill>
                  <a:schemeClr val="tx2"/>
                </a:solidFill>
                <a:latin typeface="Calibri" panose="020F0502020204030204" pitchFamily="34" charset="0"/>
              </a:rPr>
              <a:t>(</a:t>
            </a:r>
            <a:r>
              <a:rPr lang="en-GB" i="1" dirty="0" smtClean="0">
                <a:solidFill>
                  <a:schemeClr val="tx2"/>
                </a:solidFill>
                <a:latin typeface="Calibri" panose="020F0502020204030204" pitchFamily="34" charset="0"/>
              </a:rPr>
              <a:t>-6,5</a:t>
            </a:r>
            <a:r>
              <a:rPr lang="en-GB" dirty="0" smtClean="0">
                <a:solidFill>
                  <a:schemeClr val="tx2"/>
                </a:solidFill>
                <a:latin typeface="Calibri" panose="020F0502020204030204" pitchFamily="34" charset="0"/>
              </a:rPr>
              <a:t>):</a:t>
            </a:r>
            <a:endParaRPr lang="en-GB" b="1" dirty="0">
              <a:solidFill>
                <a:schemeClr val="tx2"/>
              </a:solidFill>
              <a:latin typeface="Calibri" panose="020F0502020204030204" pitchFamily="34" charset="0"/>
            </a:endParaRPr>
          </a:p>
        </p:txBody>
      </p:sp>
      <p:sp>
        <p:nvSpPr>
          <p:cNvPr id="22" name="TextBox 21"/>
          <p:cNvSpPr txBox="1"/>
          <p:nvPr/>
        </p:nvSpPr>
        <p:spPr>
          <a:xfrm>
            <a:off x="9153355" y="5982312"/>
            <a:ext cx="2639980" cy="646331"/>
          </a:xfrm>
          <a:prstGeom prst="rect">
            <a:avLst/>
          </a:prstGeom>
          <a:noFill/>
          <a:ln>
            <a:solidFill>
              <a:srgbClr val="92D050"/>
            </a:solidFill>
          </a:ln>
        </p:spPr>
        <p:txBody>
          <a:bodyPr wrap="square" rtlCol="0">
            <a:spAutoFit/>
          </a:bodyPr>
          <a:lstStyle/>
          <a:p>
            <a:r>
              <a:rPr lang="en-GB" dirty="0">
                <a:solidFill>
                  <a:schemeClr val="tx2"/>
                </a:solidFill>
                <a:latin typeface="Calibri" panose="020F0502020204030204" pitchFamily="34" charset="0"/>
              </a:rPr>
              <a:t>C </a:t>
            </a:r>
            <a:r>
              <a:rPr lang="en-GB" i="1" dirty="0" smtClean="0">
                <a:solidFill>
                  <a:schemeClr val="tx2"/>
                </a:solidFill>
                <a:latin typeface="Calibri" panose="020F0502020204030204" pitchFamily="34" charset="0"/>
              </a:rPr>
              <a:t>12 squares left and 4 squares down</a:t>
            </a:r>
            <a:r>
              <a:rPr lang="en-GB" dirty="0" smtClean="0">
                <a:solidFill>
                  <a:schemeClr val="tx2"/>
                </a:solidFill>
                <a:latin typeface="Calibri" panose="020F0502020204030204" pitchFamily="34" charset="0"/>
              </a:rPr>
              <a:t>:</a:t>
            </a:r>
            <a:endParaRPr lang="en-GB" b="1" dirty="0">
              <a:solidFill>
                <a:schemeClr val="tx2"/>
              </a:solidFill>
              <a:latin typeface="Calibri" panose="020F0502020204030204" pitchFamily="34" charset="0"/>
            </a:endParaRPr>
          </a:p>
        </p:txBody>
      </p:sp>
      <p:sp>
        <p:nvSpPr>
          <p:cNvPr id="2" name="Right Triangle 1"/>
          <p:cNvSpPr/>
          <p:nvPr/>
        </p:nvSpPr>
        <p:spPr>
          <a:xfrm flipH="1">
            <a:off x="8011161" y="2488082"/>
            <a:ext cx="1350223" cy="902219"/>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5" name="Picture 6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785" y="5947953"/>
            <a:ext cx="911490" cy="676849"/>
          </a:xfrm>
          <a:prstGeom prst="rect">
            <a:avLst/>
          </a:prstGeom>
        </p:spPr>
      </p:pic>
      <p:sp>
        <p:nvSpPr>
          <p:cNvPr id="66" name="TextBox 65"/>
          <p:cNvSpPr txBox="1"/>
          <p:nvPr/>
        </p:nvSpPr>
        <p:spPr>
          <a:xfrm>
            <a:off x="251759" y="86562"/>
            <a:ext cx="10455429" cy="830997"/>
          </a:xfrm>
          <a:prstGeom prst="rect">
            <a:avLst/>
          </a:prstGeom>
          <a:noFill/>
        </p:spPr>
        <p:txBody>
          <a:bodyPr wrap="square" rtlCol="0">
            <a:spAutoFit/>
          </a:bodyPr>
          <a:lstStyle/>
          <a:p>
            <a:r>
              <a:rPr lang="en-GB" sz="2400" i="1" dirty="0" smtClean="0">
                <a:solidFill>
                  <a:srgbClr val="C00000"/>
                </a:solidFill>
                <a:latin typeface="Calibri" panose="020F0502020204030204" pitchFamily="34" charset="0"/>
              </a:rPr>
              <a:t>Task 5:</a:t>
            </a:r>
          </a:p>
          <a:p>
            <a:r>
              <a:rPr lang="en-GB" sz="2400" i="1" dirty="0" smtClean="0">
                <a:solidFill>
                  <a:srgbClr val="C00000"/>
                </a:solidFill>
                <a:latin typeface="Calibri" panose="020F0502020204030204" pitchFamily="34" charset="0"/>
              </a:rPr>
              <a:t>Can you describe the points which A, B and C are at and record them.</a:t>
            </a:r>
            <a:endParaRPr lang="en-GB" sz="2400" dirty="0">
              <a:solidFill>
                <a:srgbClr val="C00000"/>
              </a:solidFill>
              <a:latin typeface="Calibri" panose="020F0502020204030204" pitchFamily="34" charset="0"/>
            </a:endParaRPr>
          </a:p>
        </p:txBody>
      </p:sp>
      <p:sp>
        <p:nvSpPr>
          <p:cNvPr id="67" name="TextBox 66"/>
          <p:cNvSpPr txBox="1"/>
          <p:nvPr/>
        </p:nvSpPr>
        <p:spPr>
          <a:xfrm>
            <a:off x="1644218" y="5995801"/>
            <a:ext cx="4999987" cy="646331"/>
          </a:xfrm>
          <a:prstGeom prst="rect">
            <a:avLst/>
          </a:prstGeom>
          <a:noFill/>
        </p:spPr>
        <p:txBody>
          <a:bodyPr wrap="square" rtlCol="0">
            <a:spAutoFit/>
          </a:bodyPr>
          <a:lstStyle/>
          <a:p>
            <a:r>
              <a:rPr lang="en-GB" dirty="0" smtClean="0">
                <a:solidFill>
                  <a:srgbClr val="C00000"/>
                </a:solidFill>
                <a:latin typeface="Calibri" panose="020F0502020204030204" pitchFamily="34" charset="0"/>
              </a:rPr>
              <a:t>Now, can you translate the rectangle by moving each point to the following coordinates:</a:t>
            </a:r>
            <a:endParaRPr lang="en-GB" dirty="0">
              <a:solidFill>
                <a:srgbClr val="C00000"/>
              </a:solidFill>
              <a:latin typeface="Calibri" panose="020F0502020204030204" pitchFamily="34" charset="0"/>
            </a:endParaRPr>
          </a:p>
        </p:txBody>
      </p:sp>
    </p:spTree>
    <p:extLst>
      <p:ext uri="{BB962C8B-B14F-4D97-AF65-F5344CB8AC3E}">
        <p14:creationId xmlns:p14="http://schemas.microsoft.com/office/powerpoint/2010/main" val="4133727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wipe(down)">
                                      <p:cBhvr>
                                        <p:cTn id="7" dur="500"/>
                                        <p:tgtEl>
                                          <p:spTgt spid="6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2" grpId="0" animBg="1"/>
      <p:bldP spid="67"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8FB7DFA6-9076-4AB6-95B4-AD8A7D7D1056}"/>
              </a:ext>
            </a:extLst>
          </p:cNvPr>
          <p:cNvGrpSpPr/>
          <p:nvPr/>
        </p:nvGrpSpPr>
        <p:grpSpPr>
          <a:xfrm>
            <a:off x="1079086" y="774987"/>
            <a:ext cx="10259617" cy="5273520"/>
            <a:chOff x="1466904" y="1308085"/>
            <a:chExt cx="10259617" cy="5273520"/>
          </a:xfrm>
        </p:grpSpPr>
        <p:grpSp>
          <p:nvGrpSpPr>
            <p:cNvPr id="19" name="Group 18">
              <a:extLst>
                <a:ext uri="{FF2B5EF4-FFF2-40B4-BE49-F238E27FC236}">
                  <a16:creationId xmlns:a16="http://schemas.microsoft.com/office/drawing/2014/main" id="{D4755C20-278D-4E0B-AD7F-48CC6F3E895B}"/>
                </a:ext>
              </a:extLst>
            </p:cNvPr>
            <p:cNvGrpSpPr/>
            <p:nvPr/>
          </p:nvGrpSpPr>
          <p:grpSpPr>
            <a:xfrm>
              <a:off x="1639180" y="1615399"/>
              <a:ext cx="4335339" cy="4632759"/>
              <a:chOff x="1639180" y="1615399"/>
              <a:chExt cx="4335339" cy="4632759"/>
            </a:xfrm>
          </p:grpSpPr>
          <p:pic>
            <p:nvPicPr>
              <p:cNvPr id="63" name="Picture 2" descr="Image result for square paper">
                <a:extLst>
                  <a:ext uri="{FF2B5EF4-FFF2-40B4-BE49-F238E27FC236}">
                    <a16:creationId xmlns:a16="http://schemas.microsoft.com/office/drawing/2014/main" id="{11058A98-7056-46CC-BB49-6EE5ECAB976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0877"/>
              <a:stretch/>
            </p:blipFill>
            <p:spPr bwMode="auto">
              <a:xfrm rot="5400000">
                <a:off x="1928990" y="1325589"/>
                <a:ext cx="3752057" cy="4331677"/>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2" descr="Image result for square paper">
                <a:extLst>
                  <a:ext uri="{FF2B5EF4-FFF2-40B4-BE49-F238E27FC236}">
                    <a16:creationId xmlns:a16="http://schemas.microsoft.com/office/drawing/2014/main" id="{453E3A97-E113-49DB-BCE4-5442068B05B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0877"/>
              <a:stretch/>
            </p:blipFill>
            <p:spPr bwMode="auto">
              <a:xfrm rot="5400000">
                <a:off x="1932651" y="2206291"/>
                <a:ext cx="3752057" cy="433167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a:extLst>
                <a:ext uri="{FF2B5EF4-FFF2-40B4-BE49-F238E27FC236}">
                  <a16:creationId xmlns:a16="http://schemas.microsoft.com/office/drawing/2014/main" id="{BFF00524-12A7-4CE8-9C5A-D516B7E435A0}"/>
                </a:ext>
              </a:extLst>
            </p:cNvPr>
            <p:cNvGrpSpPr/>
            <p:nvPr/>
          </p:nvGrpSpPr>
          <p:grpSpPr>
            <a:xfrm>
              <a:off x="1466904" y="1308085"/>
              <a:ext cx="10259617" cy="5273520"/>
              <a:chOff x="1466904" y="1308085"/>
              <a:chExt cx="10259617" cy="5273520"/>
            </a:xfrm>
          </p:grpSpPr>
          <p:grpSp>
            <p:nvGrpSpPr>
              <p:cNvPr id="24" name="Group 23">
                <a:extLst>
                  <a:ext uri="{FF2B5EF4-FFF2-40B4-BE49-F238E27FC236}">
                    <a16:creationId xmlns:a16="http://schemas.microsoft.com/office/drawing/2014/main" id="{EE7784F6-6C71-4FA3-A39C-D7BD2F2E5AA4}"/>
                  </a:ext>
                </a:extLst>
              </p:cNvPr>
              <p:cNvGrpSpPr/>
              <p:nvPr/>
            </p:nvGrpSpPr>
            <p:grpSpPr>
              <a:xfrm>
                <a:off x="1760343" y="1622802"/>
                <a:ext cx="9074012" cy="4632759"/>
                <a:chOff x="1760343" y="1622802"/>
                <a:chExt cx="9074012" cy="4632759"/>
              </a:xfrm>
            </p:grpSpPr>
            <p:pic>
              <p:nvPicPr>
                <p:cNvPr id="59" name="Picture 2" descr="Image result for square paper">
                  <a:extLst>
                    <a:ext uri="{FF2B5EF4-FFF2-40B4-BE49-F238E27FC236}">
                      <a16:creationId xmlns:a16="http://schemas.microsoft.com/office/drawing/2014/main" id="{168B1CD9-C20B-4B18-A70E-0E3115FA14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6522951" y="1949375"/>
                  <a:ext cx="3752057" cy="4860316"/>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 descr="Image result for square paper">
                  <a:extLst>
                    <a:ext uri="{FF2B5EF4-FFF2-40B4-BE49-F238E27FC236}">
                      <a16:creationId xmlns:a16="http://schemas.microsoft.com/office/drawing/2014/main" id="{19A9F63C-0070-4FB6-87A6-0519D19487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6528168" y="1068673"/>
                  <a:ext cx="3752057" cy="4860316"/>
                </a:xfrm>
                <a:prstGeom prst="rect">
                  <a:avLst/>
                </a:prstGeom>
                <a:noFill/>
                <a:extLst>
                  <a:ext uri="{909E8E84-426E-40DD-AFC4-6F175D3DCCD1}">
                    <a14:hiddenFill xmlns:a14="http://schemas.microsoft.com/office/drawing/2010/main">
                      <a:solidFill>
                        <a:srgbClr val="FFFFFF"/>
                      </a:solidFill>
                    </a14:hiddenFill>
                  </a:ext>
                </a:extLst>
              </p:spPr>
            </p:pic>
            <p:cxnSp>
              <p:nvCxnSpPr>
                <p:cNvPr id="61" name="Straight Connector 60">
                  <a:extLst>
                    <a:ext uri="{FF2B5EF4-FFF2-40B4-BE49-F238E27FC236}">
                      <a16:creationId xmlns:a16="http://schemas.microsoft.com/office/drawing/2014/main" id="{61C150A3-E2BA-420F-89A2-DC3CDDD302B8}"/>
                    </a:ext>
                  </a:extLst>
                </p:cNvPr>
                <p:cNvCxnSpPr>
                  <a:cxnSpLocks/>
                </p:cNvCxnSpPr>
                <p:nvPr/>
              </p:nvCxnSpPr>
              <p:spPr>
                <a:xfrm>
                  <a:off x="6195842" y="1748901"/>
                  <a:ext cx="2701" cy="439149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9184874-3332-485F-8E9B-145F4B82866C}"/>
                    </a:ext>
                  </a:extLst>
                </p:cNvPr>
                <p:cNvCxnSpPr>
                  <a:cxnSpLocks/>
                </p:cNvCxnSpPr>
                <p:nvPr/>
              </p:nvCxnSpPr>
              <p:spPr>
                <a:xfrm flipH="1" flipV="1">
                  <a:off x="1760343" y="6119407"/>
                  <a:ext cx="8866341" cy="613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EB55D42A-1FE1-42EA-B216-04C6E1BA42FE}"/>
                  </a:ext>
                </a:extLst>
              </p:cNvPr>
              <p:cNvGrpSpPr/>
              <p:nvPr/>
            </p:nvGrpSpPr>
            <p:grpSpPr>
              <a:xfrm>
                <a:off x="1466904" y="1308085"/>
                <a:ext cx="10259617" cy="5273520"/>
                <a:chOff x="1466904" y="1308085"/>
                <a:chExt cx="10259617" cy="5273520"/>
              </a:xfrm>
            </p:grpSpPr>
            <p:sp>
              <p:nvSpPr>
                <p:cNvPr id="26" name="TextBox 25">
                  <a:extLst>
                    <a:ext uri="{FF2B5EF4-FFF2-40B4-BE49-F238E27FC236}">
                      <a16:creationId xmlns:a16="http://schemas.microsoft.com/office/drawing/2014/main" id="{8453C04A-9465-4ECA-B551-987658F60686}"/>
                    </a:ext>
                  </a:extLst>
                </p:cNvPr>
                <p:cNvSpPr txBox="1"/>
                <p:nvPr/>
              </p:nvSpPr>
              <p:spPr>
                <a:xfrm>
                  <a:off x="5854337" y="1308085"/>
                  <a:ext cx="841261" cy="369332"/>
                </a:xfrm>
                <a:prstGeom prst="rect">
                  <a:avLst/>
                </a:prstGeom>
                <a:noFill/>
              </p:spPr>
              <p:txBody>
                <a:bodyPr wrap="square" rtlCol="0">
                  <a:spAutoFit/>
                </a:bodyPr>
                <a:lstStyle/>
                <a:p>
                  <a:r>
                    <a:rPr lang="en-GB" dirty="0">
                      <a:solidFill>
                        <a:schemeClr val="tx2"/>
                      </a:solidFill>
                    </a:rPr>
                    <a:t>y-axis</a:t>
                  </a:r>
                </a:p>
              </p:txBody>
            </p:sp>
            <p:sp>
              <p:nvSpPr>
                <p:cNvPr id="27" name="TextBox 26">
                  <a:extLst>
                    <a:ext uri="{FF2B5EF4-FFF2-40B4-BE49-F238E27FC236}">
                      <a16:creationId xmlns:a16="http://schemas.microsoft.com/office/drawing/2014/main" id="{B14A3A95-2A51-42B0-BF2C-FF3C7C606D7D}"/>
                    </a:ext>
                  </a:extLst>
                </p:cNvPr>
                <p:cNvSpPr txBox="1"/>
                <p:nvPr/>
              </p:nvSpPr>
              <p:spPr>
                <a:xfrm>
                  <a:off x="10885260" y="5940875"/>
                  <a:ext cx="841261" cy="369332"/>
                </a:xfrm>
                <a:prstGeom prst="rect">
                  <a:avLst/>
                </a:prstGeom>
                <a:noFill/>
              </p:spPr>
              <p:txBody>
                <a:bodyPr wrap="square" rtlCol="0">
                  <a:spAutoFit/>
                </a:bodyPr>
                <a:lstStyle/>
                <a:p>
                  <a:r>
                    <a:rPr lang="en-GB" dirty="0">
                      <a:solidFill>
                        <a:schemeClr val="tx2"/>
                      </a:solidFill>
                    </a:rPr>
                    <a:t>x-axis</a:t>
                  </a:r>
                </a:p>
              </p:txBody>
            </p:sp>
            <p:sp>
              <p:nvSpPr>
                <p:cNvPr id="28" name="TextBox 27">
                  <a:extLst>
                    <a:ext uri="{FF2B5EF4-FFF2-40B4-BE49-F238E27FC236}">
                      <a16:creationId xmlns:a16="http://schemas.microsoft.com/office/drawing/2014/main" id="{80C189CC-8E1E-4FC9-A8D3-4FDE09DE8824}"/>
                    </a:ext>
                  </a:extLst>
                </p:cNvPr>
                <p:cNvSpPr txBox="1"/>
                <p:nvPr/>
              </p:nvSpPr>
              <p:spPr>
                <a:xfrm>
                  <a:off x="5948045" y="5504440"/>
                  <a:ext cx="430008" cy="369332"/>
                </a:xfrm>
                <a:prstGeom prst="rect">
                  <a:avLst/>
                </a:prstGeom>
                <a:noFill/>
              </p:spPr>
              <p:txBody>
                <a:bodyPr wrap="square" rtlCol="0">
                  <a:spAutoFit/>
                </a:bodyPr>
                <a:lstStyle/>
                <a:p>
                  <a:r>
                    <a:rPr lang="en-GB" dirty="0">
                      <a:solidFill>
                        <a:schemeClr val="tx2"/>
                      </a:solidFill>
                    </a:rPr>
                    <a:t>1</a:t>
                  </a:r>
                </a:p>
              </p:txBody>
            </p:sp>
            <p:sp>
              <p:nvSpPr>
                <p:cNvPr id="29" name="TextBox 28">
                  <a:extLst>
                    <a:ext uri="{FF2B5EF4-FFF2-40B4-BE49-F238E27FC236}">
                      <a16:creationId xmlns:a16="http://schemas.microsoft.com/office/drawing/2014/main" id="{2056A92E-1FAE-42F3-AF38-869B4FC6292D}"/>
                    </a:ext>
                  </a:extLst>
                </p:cNvPr>
                <p:cNvSpPr txBox="1"/>
                <p:nvPr/>
              </p:nvSpPr>
              <p:spPr>
                <a:xfrm>
                  <a:off x="5955218" y="5068005"/>
                  <a:ext cx="430008" cy="369332"/>
                </a:xfrm>
                <a:prstGeom prst="rect">
                  <a:avLst/>
                </a:prstGeom>
                <a:noFill/>
              </p:spPr>
              <p:txBody>
                <a:bodyPr wrap="square" rtlCol="0">
                  <a:spAutoFit/>
                </a:bodyPr>
                <a:lstStyle/>
                <a:p>
                  <a:r>
                    <a:rPr lang="en-GB" dirty="0">
                      <a:solidFill>
                        <a:schemeClr val="tx2"/>
                      </a:solidFill>
                    </a:rPr>
                    <a:t>2</a:t>
                  </a:r>
                </a:p>
              </p:txBody>
            </p:sp>
            <p:sp>
              <p:nvSpPr>
                <p:cNvPr id="30" name="TextBox 29">
                  <a:extLst>
                    <a:ext uri="{FF2B5EF4-FFF2-40B4-BE49-F238E27FC236}">
                      <a16:creationId xmlns:a16="http://schemas.microsoft.com/office/drawing/2014/main" id="{B8530512-8CC1-42D0-BFA7-AE9EAF254D31}"/>
                    </a:ext>
                  </a:extLst>
                </p:cNvPr>
                <p:cNvSpPr txBox="1"/>
                <p:nvPr/>
              </p:nvSpPr>
              <p:spPr>
                <a:xfrm>
                  <a:off x="5947075" y="4631570"/>
                  <a:ext cx="430008" cy="369332"/>
                </a:xfrm>
                <a:prstGeom prst="rect">
                  <a:avLst/>
                </a:prstGeom>
                <a:noFill/>
              </p:spPr>
              <p:txBody>
                <a:bodyPr wrap="square" rtlCol="0">
                  <a:spAutoFit/>
                </a:bodyPr>
                <a:lstStyle/>
                <a:p>
                  <a:r>
                    <a:rPr lang="en-GB" dirty="0">
                      <a:solidFill>
                        <a:schemeClr val="tx2"/>
                      </a:solidFill>
                    </a:rPr>
                    <a:t>3</a:t>
                  </a:r>
                </a:p>
              </p:txBody>
            </p:sp>
            <p:sp>
              <p:nvSpPr>
                <p:cNvPr id="31" name="TextBox 30">
                  <a:extLst>
                    <a:ext uri="{FF2B5EF4-FFF2-40B4-BE49-F238E27FC236}">
                      <a16:creationId xmlns:a16="http://schemas.microsoft.com/office/drawing/2014/main" id="{F7DA4BB9-F7C9-41D3-B4F3-83D79184724A}"/>
                    </a:ext>
                  </a:extLst>
                </p:cNvPr>
                <p:cNvSpPr txBox="1"/>
                <p:nvPr/>
              </p:nvSpPr>
              <p:spPr>
                <a:xfrm>
                  <a:off x="5947072" y="4195135"/>
                  <a:ext cx="430008" cy="369332"/>
                </a:xfrm>
                <a:prstGeom prst="rect">
                  <a:avLst/>
                </a:prstGeom>
                <a:noFill/>
              </p:spPr>
              <p:txBody>
                <a:bodyPr wrap="square" rtlCol="0">
                  <a:spAutoFit/>
                </a:bodyPr>
                <a:lstStyle/>
                <a:p>
                  <a:r>
                    <a:rPr lang="en-GB" dirty="0">
                      <a:solidFill>
                        <a:schemeClr val="tx2"/>
                      </a:solidFill>
                    </a:rPr>
                    <a:t>4</a:t>
                  </a:r>
                </a:p>
              </p:txBody>
            </p:sp>
            <p:sp>
              <p:nvSpPr>
                <p:cNvPr id="32" name="TextBox 31">
                  <a:extLst>
                    <a:ext uri="{FF2B5EF4-FFF2-40B4-BE49-F238E27FC236}">
                      <a16:creationId xmlns:a16="http://schemas.microsoft.com/office/drawing/2014/main" id="{036E5F6A-A4EE-4889-962E-C15F3D409BC5}"/>
                    </a:ext>
                  </a:extLst>
                </p:cNvPr>
                <p:cNvSpPr txBox="1"/>
                <p:nvPr/>
              </p:nvSpPr>
              <p:spPr>
                <a:xfrm>
                  <a:off x="5948045" y="3738733"/>
                  <a:ext cx="430008" cy="369332"/>
                </a:xfrm>
                <a:prstGeom prst="rect">
                  <a:avLst/>
                </a:prstGeom>
                <a:noFill/>
              </p:spPr>
              <p:txBody>
                <a:bodyPr wrap="square" rtlCol="0">
                  <a:spAutoFit/>
                </a:bodyPr>
                <a:lstStyle/>
                <a:p>
                  <a:r>
                    <a:rPr lang="en-GB" dirty="0">
                      <a:solidFill>
                        <a:schemeClr val="tx2"/>
                      </a:solidFill>
                    </a:rPr>
                    <a:t>5</a:t>
                  </a:r>
                </a:p>
              </p:txBody>
            </p:sp>
            <p:sp>
              <p:nvSpPr>
                <p:cNvPr id="33" name="TextBox 32">
                  <a:extLst>
                    <a:ext uri="{FF2B5EF4-FFF2-40B4-BE49-F238E27FC236}">
                      <a16:creationId xmlns:a16="http://schemas.microsoft.com/office/drawing/2014/main" id="{155E4BEE-DC0B-4F21-95A1-65B57372A04C}"/>
                    </a:ext>
                  </a:extLst>
                </p:cNvPr>
                <p:cNvSpPr txBox="1"/>
                <p:nvPr/>
              </p:nvSpPr>
              <p:spPr>
                <a:xfrm>
                  <a:off x="5948047" y="3314165"/>
                  <a:ext cx="430008" cy="369332"/>
                </a:xfrm>
                <a:prstGeom prst="rect">
                  <a:avLst/>
                </a:prstGeom>
                <a:noFill/>
              </p:spPr>
              <p:txBody>
                <a:bodyPr wrap="square" rtlCol="0">
                  <a:spAutoFit/>
                </a:bodyPr>
                <a:lstStyle/>
                <a:p>
                  <a:r>
                    <a:rPr lang="en-GB" dirty="0">
                      <a:solidFill>
                        <a:schemeClr val="tx2"/>
                      </a:solidFill>
                    </a:rPr>
                    <a:t>6</a:t>
                  </a:r>
                </a:p>
              </p:txBody>
            </p:sp>
            <p:sp>
              <p:nvSpPr>
                <p:cNvPr id="34" name="TextBox 33">
                  <a:extLst>
                    <a:ext uri="{FF2B5EF4-FFF2-40B4-BE49-F238E27FC236}">
                      <a16:creationId xmlns:a16="http://schemas.microsoft.com/office/drawing/2014/main" id="{84EB0447-E816-495F-BD23-6B0579499456}"/>
                    </a:ext>
                  </a:extLst>
                </p:cNvPr>
                <p:cNvSpPr txBox="1"/>
                <p:nvPr/>
              </p:nvSpPr>
              <p:spPr>
                <a:xfrm>
                  <a:off x="5955219" y="2857763"/>
                  <a:ext cx="430008" cy="369332"/>
                </a:xfrm>
                <a:prstGeom prst="rect">
                  <a:avLst/>
                </a:prstGeom>
                <a:noFill/>
              </p:spPr>
              <p:txBody>
                <a:bodyPr wrap="square" rtlCol="0">
                  <a:spAutoFit/>
                </a:bodyPr>
                <a:lstStyle/>
                <a:p>
                  <a:r>
                    <a:rPr lang="en-GB" dirty="0">
                      <a:solidFill>
                        <a:schemeClr val="tx2"/>
                      </a:solidFill>
                    </a:rPr>
                    <a:t>7</a:t>
                  </a:r>
                </a:p>
              </p:txBody>
            </p:sp>
            <p:sp>
              <p:nvSpPr>
                <p:cNvPr id="35" name="TextBox 34">
                  <a:extLst>
                    <a:ext uri="{FF2B5EF4-FFF2-40B4-BE49-F238E27FC236}">
                      <a16:creationId xmlns:a16="http://schemas.microsoft.com/office/drawing/2014/main" id="{78A14C28-C27A-46A0-A27F-08F5A63577F0}"/>
                    </a:ext>
                  </a:extLst>
                </p:cNvPr>
                <p:cNvSpPr txBox="1"/>
                <p:nvPr/>
              </p:nvSpPr>
              <p:spPr>
                <a:xfrm>
                  <a:off x="5955219" y="2423641"/>
                  <a:ext cx="430008" cy="369332"/>
                </a:xfrm>
                <a:prstGeom prst="rect">
                  <a:avLst/>
                </a:prstGeom>
                <a:noFill/>
              </p:spPr>
              <p:txBody>
                <a:bodyPr wrap="square" rtlCol="0">
                  <a:spAutoFit/>
                </a:bodyPr>
                <a:lstStyle/>
                <a:p>
                  <a:r>
                    <a:rPr lang="en-GB" dirty="0">
                      <a:solidFill>
                        <a:schemeClr val="tx2"/>
                      </a:solidFill>
                    </a:rPr>
                    <a:t>8</a:t>
                  </a:r>
                </a:p>
              </p:txBody>
            </p:sp>
            <p:sp>
              <p:nvSpPr>
                <p:cNvPr id="36" name="TextBox 35">
                  <a:extLst>
                    <a:ext uri="{FF2B5EF4-FFF2-40B4-BE49-F238E27FC236}">
                      <a16:creationId xmlns:a16="http://schemas.microsoft.com/office/drawing/2014/main" id="{1FB90A23-4573-4BD0-9716-97F8ABA3C5F2}"/>
                    </a:ext>
                  </a:extLst>
                </p:cNvPr>
                <p:cNvSpPr txBox="1"/>
                <p:nvPr/>
              </p:nvSpPr>
              <p:spPr>
                <a:xfrm>
                  <a:off x="5957135" y="1999073"/>
                  <a:ext cx="430008" cy="369332"/>
                </a:xfrm>
                <a:prstGeom prst="rect">
                  <a:avLst/>
                </a:prstGeom>
                <a:noFill/>
              </p:spPr>
              <p:txBody>
                <a:bodyPr wrap="square" rtlCol="0">
                  <a:spAutoFit/>
                </a:bodyPr>
                <a:lstStyle/>
                <a:p>
                  <a:r>
                    <a:rPr lang="en-GB" dirty="0">
                      <a:solidFill>
                        <a:schemeClr val="tx2"/>
                      </a:solidFill>
                    </a:rPr>
                    <a:t>9</a:t>
                  </a:r>
                </a:p>
              </p:txBody>
            </p:sp>
            <p:sp>
              <p:nvSpPr>
                <p:cNvPr id="37" name="TextBox 36">
                  <a:extLst>
                    <a:ext uri="{FF2B5EF4-FFF2-40B4-BE49-F238E27FC236}">
                      <a16:creationId xmlns:a16="http://schemas.microsoft.com/office/drawing/2014/main" id="{2694DE01-81C9-45A7-91CB-82D32825E301}"/>
                    </a:ext>
                  </a:extLst>
                </p:cNvPr>
                <p:cNvSpPr txBox="1"/>
                <p:nvPr/>
              </p:nvSpPr>
              <p:spPr>
                <a:xfrm>
                  <a:off x="5831661" y="1576572"/>
                  <a:ext cx="430008" cy="369332"/>
                </a:xfrm>
                <a:prstGeom prst="rect">
                  <a:avLst/>
                </a:prstGeom>
                <a:noFill/>
              </p:spPr>
              <p:txBody>
                <a:bodyPr wrap="square" rtlCol="0">
                  <a:spAutoFit/>
                </a:bodyPr>
                <a:lstStyle/>
                <a:p>
                  <a:r>
                    <a:rPr lang="en-GB" dirty="0">
                      <a:solidFill>
                        <a:schemeClr val="tx2"/>
                      </a:solidFill>
                    </a:rPr>
                    <a:t>10</a:t>
                  </a:r>
                </a:p>
              </p:txBody>
            </p:sp>
            <p:sp>
              <p:nvSpPr>
                <p:cNvPr id="38" name="TextBox 37">
                  <a:extLst>
                    <a:ext uri="{FF2B5EF4-FFF2-40B4-BE49-F238E27FC236}">
                      <a16:creationId xmlns:a16="http://schemas.microsoft.com/office/drawing/2014/main" id="{C7DACF04-F952-46D4-BB57-AC3662A512EB}"/>
                    </a:ext>
                  </a:extLst>
                </p:cNvPr>
                <p:cNvSpPr txBox="1"/>
                <p:nvPr/>
              </p:nvSpPr>
              <p:spPr>
                <a:xfrm>
                  <a:off x="6482563" y="6201234"/>
                  <a:ext cx="430008" cy="369332"/>
                </a:xfrm>
                <a:prstGeom prst="rect">
                  <a:avLst/>
                </a:prstGeom>
                <a:noFill/>
              </p:spPr>
              <p:txBody>
                <a:bodyPr wrap="square" rtlCol="0">
                  <a:spAutoFit/>
                </a:bodyPr>
                <a:lstStyle/>
                <a:p>
                  <a:r>
                    <a:rPr lang="en-GB" dirty="0">
                      <a:solidFill>
                        <a:schemeClr val="tx2"/>
                      </a:solidFill>
                    </a:rPr>
                    <a:t>1</a:t>
                  </a:r>
                </a:p>
              </p:txBody>
            </p:sp>
            <p:sp>
              <p:nvSpPr>
                <p:cNvPr id="39" name="TextBox 38">
                  <a:extLst>
                    <a:ext uri="{FF2B5EF4-FFF2-40B4-BE49-F238E27FC236}">
                      <a16:creationId xmlns:a16="http://schemas.microsoft.com/office/drawing/2014/main" id="{608DFB99-6D37-45BB-B9A7-736130F151EE}"/>
                    </a:ext>
                  </a:extLst>
                </p:cNvPr>
                <p:cNvSpPr txBox="1"/>
                <p:nvPr/>
              </p:nvSpPr>
              <p:spPr>
                <a:xfrm>
                  <a:off x="6925399" y="6198837"/>
                  <a:ext cx="430008" cy="369332"/>
                </a:xfrm>
                <a:prstGeom prst="rect">
                  <a:avLst/>
                </a:prstGeom>
                <a:noFill/>
              </p:spPr>
              <p:txBody>
                <a:bodyPr wrap="square" rtlCol="0">
                  <a:spAutoFit/>
                </a:bodyPr>
                <a:lstStyle/>
                <a:p>
                  <a:r>
                    <a:rPr lang="en-GB" dirty="0">
                      <a:solidFill>
                        <a:schemeClr val="tx2"/>
                      </a:solidFill>
                    </a:rPr>
                    <a:t>2</a:t>
                  </a:r>
                </a:p>
              </p:txBody>
            </p:sp>
            <p:sp>
              <p:nvSpPr>
                <p:cNvPr id="40" name="TextBox 39">
                  <a:extLst>
                    <a:ext uri="{FF2B5EF4-FFF2-40B4-BE49-F238E27FC236}">
                      <a16:creationId xmlns:a16="http://schemas.microsoft.com/office/drawing/2014/main" id="{3948FF59-D9F7-4E07-BD6B-F8C9CB700C25}"/>
                    </a:ext>
                  </a:extLst>
                </p:cNvPr>
                <p:cNvSpPr txBox="1"/>
                <p:nvPr/>
              </p:nvSpPr>
              <p:spPr>
                <a:xfrm>
                  <a:off x="7368235" y="6196780"/>
                  <a:ext cx="430008" cy="369332"/>
                </a:xfrm>
                <a:prstGeom prst="rect">
                  <a:avLst/>
                </a:prstGeom>
                <a:noFill/>
              </p:spPr>
              <p:txBody>
                <a:bodyPr wrap="square" rtlCol="0">
                  <a:spAutoFit/>
                </a:bodyPr>
                <a:lstStyle/>
                <a:p>
                  <a:r>
                    <a:rPr lang="en-GB" dirty="0">
                      <a:solidFill>
                        <a:schemeClr val="tx2"/>
                      </a:solidFill>
                    </a:rPr>
                    <a:t>3</a:t>
                  </a:r>
                </a:p>
              </p:txBody>
            </p:sp>
            <p:sp>
              <p:nvSpPr>
                <p:cNvPr id="41" name="TextBox 40">
                  <a:extLst>
                    <a:ext uri="{FF2B5EF4-FFF2-40B4-BE49-F238E27FC236}">
                      <a16:creationId xmlns:a16="http://schemas.microsoft.com/office/drawing/2014/main" id="{7F2C55AF-A600-4A05-961A-44A24F40EDEA}"/>
                    </a:ext>
                  </a:extLst>
                </p:cNvPr>
                <p:cNvSpPr txBox="1"/>
                <p:nvPr/>
              </p:nvSpPr>
              <p:spPr>
                <a:xfrm>
                  <a:off x="7811027" y="6196780"/>
                  <a:ext cx="430008" cy="369332"/>
                </a:xfrm>
                <a:prstGeom prst="rect">
                  <a:avLst/>
                </a:prstGeom>
                <a:noFill/>
              </p:spPr>
              <p:txBody>
                <a:bodyPr wrap="square" rtlCol="0">
                  <a:spAutoFit/>
                </a:bodyPr>
                <a:lstStyle/>
                <a:p>
                  <a:r>
                    <a:rPr lang="en-GB" dirty="0">
                      <a:solidFill>
                        <a:schemeClr val="tx2"/>
                      </a:solidFill>
                    </a:rPr>
                    <a:t>4</a:t>
                  </a:r>
                </a:p>
              </p:txBody>
            </p:sp>
            <p:sp>
              <p:nvSpPr>
                <p:cNvPr id="42" name="TextBox 41">
                  <a:extLst>
                    <a:ext uri="{FF2B5EF4-FFF2-40B4-BE49-F238E27FC236}">
                      <a16:creationId xmlns:a16="http://schemas.microsoft.com/office/drawing/2014/main" id="{DDF19FD2-9D2A-4017-A0D2-E1D23BF9D9E6}"/>
                    </a:ext>
                  </a:extLst>
                </p:cNvPr>
                <p:cNvSpPr txBox="1"/>
                <p:nvPr/>
              </p:nvSpPr>
              <p:spPr>
                <a:xfrm>
                  <a:off x="8240586" y="6194383"/>
                  <a:ext cx="430008" cy="369332"/>
                </a:xfrm>
                <a:prstGeom prst="rect">
                  <a:avLst/>
                </a:prstGeom>
                <a:noFill/>
              </p:spPr>
              <p:txBody>
                <a:bodyPr wrap="square" rtlCol="0">
                  <a:spAutoFit/>
                </a:bodyPr>
                <a:lstStyle/>
                <a:p>
                  <a:r>
                    <a:rPr lang="en-GB" dirty="0">
                      <a:solidFill>
                        <a:schemeClr val="tx2"/>
                      </a:solidFill>
                    </a:rPr>
                    <a:t>5</a:t>
                  </a:r>
                </a:p>
              </p:txBody>
            </p:sp>
            <p:sp>
              <p:nvSpPr>
                <p:cNvPr id="43" name="TextBox 42">
                  <a:extLst>
                    <a:ext uri="{FF2B5EF4-FFF2-40B4-BE49-F238E27FC236}">
                      <a16:creationId xmlns:a16="http://schemas.microsoft.com/office/drawing/2014/main" id="{AE1BE34B-0347-4F06-A383-0CD5007D0EF6}"/>
                    </a:ext>
                  </a:extLst>
                </p:cNvPr>
                <p:cNvSpPr txBox="1"/>
                <p:nvPr/>
              </p:nvSpPr>
              <p:spPr>
                <a:xfrm>
                  <a:off x="8695626" y="6212273"/>
                  <a:ext cx="430008" cy="369332"/>
                </a:xfrm>
                <a:prstGeom prst="rect">
                  <a:avLst/>
                </a:prstGeom>
                <a:noFill/>
              </p:spPr>
              <p:txBody>
                <a:bodyPr wrap="square" rtlCol="0">
                  <a:spAutoFit/>
                </a:bodyPr>
                <a:lstStyle/>
                <a:p>
                  <a:r>
                    <a:rPr lang="en-GB" dirty="0">
                      <a:solidFill>
                        <a:schemeClr val="tx2"/>
                      </a:solidFill>
                    </a:rPr>
                    <a:t>6</a:t>
                  </a:r>
                </a:p>
              </p:txBody>
            </p:sp>
            <p:sp>
              <p:nvSpPr>
                <p:cNvPr id="44" name="TextBox 43">
                  <a:extLst>
                    <a:ext uri="{FF2B5EF4-FFF2-40B4-BE49-F238E27FC236}">
                      <a16:creationId xmlns:a16="http://schemas.microsoft.com/office/drawing/2014/main" id="{4658E600-6F87-4681-9711-1C8FEFD356C0}"/>
                    </a:ext>
                  </a:extLst>
                </p:cNvPr>
                <p:cNvSpPr txBox="1"/>
                <p:nvPr/>
              </p:nvSpPr>
              <p:spPr>
                <a:xfrm>
                  <a:off x="9137969" y="6200947"/>
                  <a:ext cx="430008" cy="369332"/>
                </a:xfrm>
                <a:prstGeom prst="rect">
                  <a:avLst/>
                </a:prstGeom>
                <a:noFill/>
              </p:spPr>
              <p:txBody>
                <a:bodyPr wrap="square" rtlCol="0">
                  <a:spAutoFit/>
                </a:bodyPr>
                <a:lstStyle/>
                <a:p>
                  <a:r>
                    <a:rPr lang="en-GB" dirty="0">
                      <a:solidFill>
                        <a:schemeClr val="tx2"/>
                      </a:solidFill>
                    </a:rPr>
                    <a:t>7</a:t>
                  </a:r>
                </a:p>
              </p:txBody>
            </p:sp>
            <p:sp>
              <p:nvSpPr>
                <p:cNvPr id="45" name="TextBox 44">
                  <a:extLst>
                    <a:ext uri="{FF2B5EF4-FFF2-40B4-BE49-F238E27FC236}">
                      <a16:creationId xmlns:a16="http://schemas.microsoft.com/office/drawing/2014/main" id="{FE148E1D-1D79-4BBA-887B-87B8742CEEB6}"/>
                    </a:ext>
                  </a:extLst>
                </p:cNvPr>
                <p:cNvSpPr txBox="1"/>
                <p:nvPr/>
              </p:nvSpPr>
              <p:spPr>
                <a:xfrm>
                  <a:off x="9580761" y="6200567"/>
                  <a:ext cx="430008" cy="369332"/>
                </a:xfrm>
                <a:prstGeom prst="rect">
                  <a:avLst/>
                </a:prstGeom>
                <a:noFill/>
              </p:spPr>
              <p:txBody>
                <a:bodyPr wrap="square" rtlCol="0">
                  <a:spAutoFit/>
                </a:bodyPr>
                <a:lstStyle/>
                <a:p>
                  <a:r>
                    <a:rPr lang="en-GB" dirty="0">
                      <a:solidFill>
                        <a:schemeClr val="tx2"/>
                      </a:solidFill>
                    </a:rPr>
                    <a:t>8</a:t>
                  </a:r>
                </a:p>
              </p:txBody>
            </p:sp>
            <p:sp>
              <p:nvSpPr>
                <p:cNvPr id="46" name="TextBox 45">
                  <a:extLst>
                    <a:ext uri="{FF2B5EF4-FFF2-40B4-BE49-F238E27FC236}">
                      <a16:creationId xmlns:a16="http://schemas.microsoft.com/office/drawing/2014/main" id="{7804D80C-4A24-4E65-8C57-8399CB72CCCF}"/>
                    </a:ext>
                  </a:extLst>
                </p:cNvPr>
                <p:cNvSpPr txBox="1"/>
                <p:nvPr/>
              </p:nvSpPr>
              <p:spPr>
                <a:xfrm>
                  <a:off x="10018031" y="6194383"/>
                  <a:ext cx="430008" cy="369332"/>
                </a:xfrm>
                <a:prstGeom prst="rect">
                  <a:avLst/>
                </a:prstGeom>
                <a:noFill/>
              </p:spPr>
              <p:txBody>
                <a:bodyPr wrap="square" rtlCol="0">
                  <a:spAutoFit/>
                </a:bodyPr>
                <a:lstStyle/>
                <a:p>
                  <a:r>
                    <a:rPr lang="en-GB" dirty="0">
                      <a:solidFill>
                        <a:schemeClr val="tx2"/>
                      </a:solidFill>
                    </a:rPr>
                    <a:t>9</a:t>
                  </a:r>
                </a:p>
              </p:txBody>
            </p:sp>
            <p:sp>
              <p:nvSpPr>
                <p:cNvPr id="47" name="TextBox 46">
                  <a:extLst>
                    <a:ext uri="{FF2B5EF4-FFF2-40B4-BE49-F238E27FC236}">
                      <a16:creationId xmlns:a16="http://schemas.microsoft.com/office/drawing/2014/main" id="{ACEE1E98-AB71-466F-8D41-3DA19E6FFE7C}"/>
                    </a:ext>
                  </a:extLst>
                </p:cNvPr>
                <p:cNvSpPr txBox="1"/>
                <p:nvPr/>
              </p:nvSpPr>
              <p:spPr>
                <a:xfrm>
                  <a:off x="10391350" y="6194383"/>
                  <a:ext cx="430008" cy="369332"/>
                </a:xfrm>
                <a:prstGeom prst="rect">
                  <a:avLst/>
                </a:prstGeom>
                <a:noFill/>
              </p:spPr>
              <p:txBody>
                <a:bodyPr wrap="square" rtlCol="0">
                  <a:spAutoFit/>
                </a:bodyPr>
                <a:lstStyle/>
                <a:p>
                  <a:r>
                    <a:rPr lang="en-GB" dirty="0">
                      <a:solidFill>
                        <a:schemeClr val="tx2"/>
                      </a:solidFill>
                    </a:rPr>
                    <a:t>10</a:t>
                  </a:r>
                </a:p>
              </p:txBody>
            </p:sp>
            <p:sp>
              <p:nvSpPr>
                <p:cNvPr id="48" name="TextBox 47">
                  <a:extLst>
                    <a:ext uri="{FF2B5EF4-FFF2-40B4-BE49-F238E27FC236}">
                      <a16:creationId xmlns:a16="http://schemas.microsoft.com/office/drawing/2014/main" id="{89F740B9-B018-4DA4-8C9A-CF4C8C32747C}"/>
                    </a:ext>
                  </a:extLst>
                </p:cNvPr>
                <p:cNvSpPr txBox="1"/>
                <p:nvPr/>
              </p:nvSpPr>
              <p:spPr>
                <a:xfrm>
                  <a:off x="6039727" y="6212273"/>
                  <a:ext cx="430008" cy="369332"/>
                </a:xfrm>
                <a:prstGeom prst="rect">
                  <a:avLst/>
                </a:prstGeom>
                <a:noFill/>
              </p:spPr>
              <p:txBody>
                <a:bodyPr wrap="square" rtlCol="0">
                  <a:spAutoFit/>
                </a:bodyPr>
                <a:lstStyle/>
                <a:p>
                  <a:r>
                    <a:rPr lang="en-GB" dirty="0">
                      <a:solidFill>
                        <a:schemeClr val="tx2"/>
                      </a:solidFill>
                    </a:rPr>
                    <a:t>0</a:t>
                  </a:r>
                </a:p>
              </p:txBody>
            </p:sp>
            <p:sp>
              <p:nvSpPr>
                <p:cNvPr id="49" name="TextBox 48">
                  <a:extLst>
                    <a:ext uri="{FF2B5EF4-FFF2-40B4-BE49-F238E27FC236}">
                      <a16:creationId xmlns:a16="http://schemas.microsoft.com/office/drawing/2014/main" id="{830A3330-C6B3-48B7-B412-0BFCC209D5A7}"/>
                    </a:ext>
                  </a:extLst>
                </p:cNvPr>
                <p:cNvSpPr txBox="1"/>
                <p:nvPr/>
              </p:nvSpPr>
              <p:spPr>
                <a:xfrm>
                  <a:off x="1466904" y="6200068"/>
                  <a:ext cx="568863" cy="369332"/>
                </a:xfrm>
                <a:prstGeom prst="rect">
                  <a:avLst/>
                </a:prstGeom>
                <a:noFill/>
              </p:spPr>
              <p:txBody>
                <a:bodyPr wrap="square" rtlCol="0">
                  <a:spAutoFit/>
                </a:bodyPr>
                <a:lstStyle/>
                <a:p>
                  <a:r>
                    <a:rPr lang="en-GB" dirty="0">
                      <a:solidFill>
                        <a:schemeClr val="tx2"/>
                      </a:solidFill>
                    </a:rPr>
                    <a:t>-10</a:t>
                  </a:r>
                </a:p>
              </p:txBody>
            </p:sp>
            <p:sp>
              <p:nvSpPr>
                <p:cNvPr id="50" name="TextBox 49">
                  <a:extLst>
                    <a:ext uri="{FF2B5EF4-FFF2-40B4-BE49-F238E27FC236}">
                      <a16:creationId xmlns:a16="http://schemas.microsoft.com/office/drawing/2014/main" id="{4F47A06D-3557-46B5-88C6-10C263C2C3F7}"/>
                    </a:ext>
                  </a:extLst>
                </p:cNvPr>
                <p:cNvSpPr txBox="1"/>
                <p:nvPr/>
              </p:nvSpPr>
              <p:spPr>
                <a:xfrm>
                  <a:off x="2048595" y="6197671"/>
                  <a:ext cx="430008" cy="369332"/>
                </a:xfrm>
                <a:prstGeom prst="rect">
                  <a:avLst/>
                </a:prstGeom>
                <a:noFill/>
              </p:spPr>
              <p:txBody>
                <a:bodyPr wrap="square" rtlCol="0">
                  <a:spAutoFit/>
                </a:bodyPr>
                <a:lstStyle/>
                <a:p>
                  <a:r>
                    <a:rPr lang="en-GB" dirty="0">
                      <a:solidFill>
                        <a:schemeClr val="tx2"/>
                      </a:solidFill>
                    </a:rPr>
                    <a:t>-9</a:t>
                  </a:r>
                </a:p>
              </p:txBody>
            </p:sp>
            <p:sp>
              <p:nvSpPr>
                <p:cNvPr id="51" name="TextBox 50">
                  <a:extLst>
                    <a:ext uri="{FF2B5EF4-FFF2-40B4-BE49-F238E27FC236}">
                      <a16:creationId xmlns:a16="http://schemas.microsoft.com/office/drawing/2014/main" id="{4EB5CFE1-C2EE-4AFF-ACAD-BDCF7E8E258A}"/>
                    </a:ext>
                  </a:extLst>
                </p:cNvPr>
                <p:cNvSpPr txBox="1"/>
                <p:nvPr/>
              </p:nvSpPr>
              <p:spPr>
                <a:xfrm>
                  <a:off x="2491431" y="6195614"/>
                  <a:ext cx="430008" cy="369332"/>
                </a:xfrm>
                <a:prstGeom prst="rect">
                  <a:avLst/>
                </a:prstGeom>
                <a:noFill/>
              </p:spPr>
              <p:txBody>
                <a:bodyPr wrap="square" rtlCol="0">
                  <a:spAutoFit/>
                </a:bodyPr>
                <a:lstStyle/>
                <a:p>
                  <a:r>
                    <a:rPr lang="en-GB" dirty="0">
                      <a:solidFill>
                        <a:schemeClr val="tx2"/>
                      </a:solidFill>
                    </a:rPr>
                    <a:t>-8</a:t>
                  </a:r>
                </a:p>
              </p:txBody>
            </p:sp>
            <p:sp>
              <p:nvSpPr>
                <p:cNvPr id="52" name="TextBox 51">
                  <a:extLst>
                    <a:ext uri="{FF2B5EF4-FFF2-40B4-BE49-F238E27FC236}">
                      <a16:creationId xmlns:a16="http://schemas.microsoft.com/office/drawing/2014/main" id="{35A03822-D045-4E50-9312-3DB8780FAC93}"/>
                    </a:ext>
                  </a:extLst>
                </p:cNvPr>
                <p:cNvSpPr txBox="1"/>
                <p:nvPr/>
              </p:nvSpPr>
              <p:spPr>
                <a:xfrm>
                  <a:off x="2934223" y="6195614"/>
                  <a:ext cx="430008" cy="369332"/>
                </a:xfrm>
                <a:prstGeom prst="rect">
                  <a:avLst/>
                </a:prstGeom>
                <a:noFill/>
              </p:spPr>
              <p:txBody>
                <a:bodyPr wrap="square" rtlCol="0">
                  <a:spAutoFit/>
                </a:bodyPr>
                <a:lstStyle/>
                <a:p>
                  <a:r>
                    <a:rPr lang="en-GB" dirty="0">
                      <a:solidFill>
                        <a:schemeClr val="tx2"/>
                      </a:solidFill>
                    </a:rPr>
                    <a:t>-7</a:t>
                  </a:r>
                </a:p>
              </p:txBody>
            </p:sp>
            <p:sp>
              <p:nvSpPr>
                <p:cNvPr id="53" name="TextBox 52">
                  <a:extLst>
                    <a:ext uri="{FF2B5EF4-FFF2-40B4-BE49-F238E27FC236}">
                      <a16:creationId xmlns:a16="http://schemas.microsoft.com/office/drawing/2014/main" id="{B09909B3-816F-4442-9781-F6192463379C}"/>
                    </a:ext>
                  </a:extLst>
                </p:cNvPr>
                <p:cNvSpPr txBox="1"/>
                <p:nvPr/>
              </p:nvSpPr>
              <p:spPr>
                <a:xfrm>
                  <a:off x="3363782" y="6193217"/>
                  <a:ext cx="430008" cy="369332"/>
                </a:xfrm>
                <a:prstGeom prst="rect">
                  <a:avLst/>
                </a:prstGeom>
                <a:noFill/>
              </p:spPr>
              <p:txBody>
                <a:bodyPr wrap="square" rtlCol="0">
                  <a:spAutoFit/>
                </a:bodyPr>
                <a:lstStyle/>
                <a:p>
                  <a:r>
                    <a:rPr lang="en-GB" dirty="0">
                      <a:solidFill>
                        <a:schemeClr val="tx2"/>
                      </a:solidFill>
                    </a:rPr>
                    <a:t>-6</a:t>
                  </a:r>
                </a:p>
              </p:txBody>
            </p:sp>
            <p:sp>
              <p:nvSpPr>
                <p:cNvPr id="54" name="TextBox 53">
                  <a:extLst>
                    <a:ext uri="{FF2B5EF4-FFF2-40B4-BE49-F238E27FC236}">
                      <a16:creationId xmlns:a16="http://schemas.microsoft.com/office/drawing/2014/main" id="{21BD147A-A59A-46CD-A91B-122BF545C885}"/>
                    </a:ext>
                  </a:extLst>
                </p:cNvPr>
                <p:cNvSpPr txBox="1"/>
                <p:nvPr/>
              </p:nvSpPr>
              <p:spPr>
                <a:xfrm>
                  <a:off x="3818822" y="6211107"/>
                  <a:ext cx="430008" cy="369332"/>
                </a:xfrm>
                <a:prstGeom prst="rect">
                  <a:avLst/>
                </a:prstGeom>
                <a:noFill/>
              </p:spPr>
              <p:txBody>
                <a:bodyPr wrap="square" rtlCol="0">
                  <a:spAutoFit/>
                </a:bodyPr>
                <a:lstStyle/>
                <a:p>
                  <a:r>
                    <a:rPr lang="en-GB" dirty="0">
                      <a:solidFill>
                        <a:schemeClr val="tx2"/>
                      </a:solidFill>
                    </a:rPr>
                    <a:t>-5</a:t>
                  </a:r>
                </a:p>
              </p:txBody>
            </p:sp>
            <p:sp>
              <p:nvSpPr>
                <p:cNvPr id="55" name="TextBox 54">
                  <a:extLst>
                    <a:ext uri="{FF2B5EF4-FFF2-40B4-BE49-F238E27FC236}">
                      <a16:creationId xmlns:a16="http://schemas.microsoft.com/office/drawing/2014/main" id="{CE14E546-34AF-4567-B78B-2B69CA6DC71F}"/>
                    </a:ext>
                  </a:extLst>
                </p:cNvPr>
                <p:cNvSpPr txBox="1"/>
                <p:nvPr/>
              </p:nvSpPr>
              <p:spPr>
                <a:xfrm>
                  <a:off x="4261165" y="6199781"/>
                  <a:ext cx="430008" cy="369332"/>
                </a:xfrm>
                <a:prstGeom prst="rect">
                  <a:avLst/>
                </a:prstGeom>
                <a:noFill/>
              </p:spPr>
              <p:txBody>
                <a:bodyPr wrap="square" rtlCol="0">
                  <a:spAutoFit/>
                </a:bodyPr>
                <a:lstStyle/>
                <a:p>
                  <a:r>
                    <a:rPr lang="en-GB" dirty="0">
                      <a:solidFill>
                        <a:schemeClr val="tx2"/>
                      </a:solidFill>
                    </a:rPr>
                    <a:t>-4</a:t>
                  </a:r>
                </a:p>
              </p:txBody>
            </p:sp>
            <p:sp>
              <p:nvSpPr>
                <p:cNvPr id="56" name="TextBox 55">
                  <a:extLst>
                    <a:ext uri="{FF2B5EF4-FFF2-40B4-BE49-F238E27FC236}">
                      <a16:creationId xmlns:a16="http://schemas.microsoft.com/office/drawing/2014/main" id="{73EB7E6C-9310-4610-A7D2-4325838DFFD4}"/>
                    </a:ext>
                  </a:extLst>
                </p:cNvPr>
                <p:cNvSpPr txBox="1"/>
                <p:nvPr/>
              </p:nvSpPr>
              <p:spPr>
                <a:xfrm>
                  <a:off x="4703957" y="6199401"/>
                  <a:ext cx="430008" cy="369332"/>
                </a:xfrm>
                <a:prstGeom prst="rect">
                  <a:avLst/>
                </a:prstGeom>
                <a:noFill/>
              </p:spPr>
              <p:txBody>
                <a:bodyPr wrap="square" rtlCol="0">
                  <a:spAutoFit/>
                </a:bodyPr>
                <a:lstStyle/>
                <a:p>
                  <a:r>
                    <a:rPr lang="en-GB" dirty="0">
                      <a:solidFill>
                        <a:schemeClr val="tx2"/>
                      </a:solidFill>
                    </a:rPr>
                    <a:t>-3</a:t>
                  </a:r>
                </a:p>
              </p:txBody>
            </p:sp>
            <p:sp>
              <p:nvSpPr>
                <p:cNvPr id="57" name="TextBox 56">
                  <a:extLst>
                    <a:ext uri="{FF2B5EF4-FFF2-40B4-BE49-F238E27FC236}">
                      <a16:creationId xmlns:a16="http://schemas.microsoft.com/office/drawing/2014/main" id="{72A9CB82-D6C5-472B-83D9-FFCBD3C961C6}"/>
                    </a:ext>
                  </a:extLst>
                </p:cNvPr>
                <p:cNvSpPr txBox="1"/>
                <p:nvPr/>
              </p:nvSpPr>
              <p:spPr>
                <a:xfrm>
                  <a:off x="5141227" y="6193217"/>
                  <a:ext cx="430008" cy="369332"/>
                </a:xfrm>
                <a:prstGeom prst="rect">
                  <a:avLst/>
                </a:prstGeom>
                <a:noFill/>
              </p:spPr>
              <p:txBody>
                <a:bodyPr wrap="square" rtlCol="0">
                  <a:spAutoFit/>
                </a:bodyPr>
                <a:lstStyle/>
                <a:p>
                  <a:r>
                    <a:rPr lang="en-GB" dirty="0">
                      <a:solidFill>
                        <a:schemeClr val="tx2"/>
                      </a:solidFill>
                    </a:rPr>
                    <a:t>-2</a:t>
                  </a:r>
                </a:p>
              </p:txBody>
            </p:sp>
            <p:sp>
              <p:nvSpPr>
                <p:cNvPr id="58" name="TextBox 57">
                  <a:extLst>
                    <a:ext uri="{FF2B5EF4-FFF2-40B4-BE49-F238E27FC236}">
                      <a16:creationId xmlns:a16="http://schemas.microsoft.com/office/drawing/2014/main" id="{B468B4C1-F714-44A8-92FE-9B0A17154C56}"/>
                    </a:ext>
                  </a:extLst>
                </p:cNvPr>
                <p:cNvSpPr txBox="1"/>
                <p:nvPr/>
              </p:nvSpPr>
              <p:spPr>
                <a:xfrm>
                  <a:off x="5547968" y="6203633"/>
                  <a:ext cx="430008" cy="369332"/>
                </a:xfrm>
                <a:prstGeom prst="rect">
                  <a:avLst/>
                </a:prstGeom>
                <a:noFill/>
              </p:spPr>
              <p:txBody>
                <a:bodyPr wrap="square" rtlCol="0">
                  <a:spAutoFit/>
                </a:bodyPr>
                <a:lstStyle/>
                <a:p>
                  <a:r>
                    <a:rPr lang="en-GB" dirty="0">
                      <a:solidFill>
                        <a:schemeClr val="tx2"/>
                      </a:solidFill>
                    </a:rPr>
                    <a:t>-1</a:t>
                  </a:r>
                </a:p>
              </p:txBody>
            </p:sp>
          </p:grpSp>
        </p:grpSp>
      </p:grpSp>
      <p:sp>
        <p:nvSpPr>
          <p:cNvPr id="11" name="TextBox 10"/>
          <p:cNvSpPr txBox="1"/>
          <p:nvPr/>
        </p:nvSpPr>
        <p:spPr>
          <a:xfrm>
            <a:off x="9341160" y="2184532"/>
            <a:ext cx="288032" cy="369332"/>
          </a:xfrm>
          <a:prstGeom prst="rect">
            <a:avLst/>
          </a:prstGeom>
          <a:noFill/>
        </p:spPr>
        <p:txBody>
          <a:bodyPr wrap="square" rtlCol="0">
            <a:spAutoFit/>
          </a:bodyPr>
          <a:lstStyle/>
          <a:p>
            <a:r>
              <a:rPr lang="en-GB" dirty="0">
                <a:solidFill>
                  <a:srgbClr val="C00000"/>
                </a:solidFill>
              </a:rPr>
              <a:t>A</a:t>
            </a:r>
          </a:p>
        </p:txBody>
      </p:sp>
      <p:sp>
        <p:nvSpPr>
          <p:cNvPr id="15" name="TextBox 14"/>
          <p:cNvSpPr txBox="1"/>
          <p:nvPr/>
        </p:nvSpPr>
        <p:spPr>
          <a:xfrm>
            <a:off x="9334919" y="3213062"/>
            <a:ext cx="288032" cy="369332"/>
          </a:xfrm>
          <a:prstGeom prst="rect">
            <a:avLst/>
          </a:prstGeom>
          <a:noFill/>
        </p:spPr>
        <p:txBody>
          <a:bodyPr wrap="square" rtlCol="0">
            <a:spAutoFit/>
          </a:bodyPr>
          <a:lstStyle/>
          <a:p>
            <a:r>
              <a:rPr lang="en-GB" dirty="0">
                <a:solidFill>
                  <a:srgbClr val="C00000"/>
                </a:solidFill>
              </a:rPr>
              <a:t>B</a:t>
            </a:r>
          </a:p>
        </p:txBody>
      </p:sp>
      <p:sp>
        <p:nvSpPr>
          <p:cNvPr id="16" name="TextBox 15"/>
          <p:cNvSpPr txBox="1"/>
          <p:nvPr/>
        </p:nvSpPr>
        <p:spPr>
          <a:xfrm>
            <a:off x="7736763" y="3301682"/>
            <a:ext cx="288032" cy="369332"/>
          </a:xfrm>
          <a:prstGeom prst="rect">
            <a:avLst/>
          </a:prstGeom>
          <a:noFill/>
        </p:spPr>
        <p:txBody>
          <a:bodyPr wrap="square" rtlCol="0">
            <a:spAutoFit/>
          </a:bodyPr>
          <a:lstStyle/>
          <a:p>
            <a:r>
              <a:rPr lang="en-GB" dirty="0">
                <a:solidFill>
                  <a:srgbClr val="C00000"/>
                </a:solidFill>
              </a:rPr>
              <a:t>C</a:t>
            </a:r>
          </a:p>
        </p:txBody>
      </p:sp>
      <p:sp>
        <p:nvSpPr>
          <p:cNvPr id="18" name="TextBox 17"/>
          <p:cNvSpPr txBox="1"/>
          <p:nvPr/>
        </p:nvSpPr>
        <p:spPr>
          <a:xfrm>
            <a:off x="6298839" y="6168616"/>
            <a:ext cx="1111586" cy="369332"/>
          </a:xfrm>
          <a:prstGeom prst="rect">
            <a:avLst/>
          </a:prstGeom>
          <a:solidFill>
            <a:schemeClr val="accent6">
              <a:lumMod val="60000"/>
              <a:lumOff val="40000"/>
            </a:schemeClr>
          </a:solidFill>
          <a:ln>
            <a:solidFill>
              <a:srgbClr val="92D050"/>
            </a:solidFill>
          </a:ln>
        </p:spPr>
        <p:txBody>
          <a:bodyPr wrap="none" rtlCol="0">
            <a:spAutoFit/>
          </a:bodyPr>
          <a:lstStyle/>
          <a:p>
            <a:r>
              <a:rPr lang="en-GB" dirty="0">
                <a:solidFill>
                  <a:schemeClr val="tx2"/>
                </a:solidFill>
                <a:latin typeface="Calibri" panose="020F0502020204030204" pitchFamily="34" charset="0"/>
              </a:rPr>
              <a:t>A </a:t>
            </a:r>
            <a:r>
              <a:rPr lang="en-GB" i="1" dirty="0">
                <a:solidFill>
                  <a:schemeClr val="tx2"/>
                </a:solidFill>
                <a:latin typeface="Calibri" panose="020F0502020204030204" pitchFamily="34" charset="0"/>
              </a:rPr>
              <a:t>to</a:t>
            </a:r>
            <a:r>
              <a:rPr lang="en-GB" dirty="0">
                <a:solidFill>
                  <a:schemeClr val="tx2"/>
                </a:solidFill>
                <a:latin typeface="Calibri" panose="020F0502020204030204" pitchFamily="34" charset="0"/>
              </a:rPr>
              <a:t> (</a:t>
            </a:r>
            <a:r>
              <a:rPr lang="en-GB" i="1" dirty="0" smtClean="0">
                <a:solidFill>
                  <a:schemeClr val="tx2"/>
                </a:solidFill>
                <a:latin typeface="Calibri" panose="020F0502020204030204" pitchFamily="34" charset="0"/>
              </a:rPr>
              <a:t>7,3</a:t>
            </a:r>
            <a:r>
              <a:rPr lang="en-GB" dirty="0" smtClean="0">
                <a:solidFill>
                  <a:schemeClr val="tx2"/>
                </a:solidFill>
                <a:latin typeface="Calibri" panose="020F0502020204030204" pitchFamily="34" charset="0"/>
              </a:rPr>
              <a:t>):</a:t>
            </a:r>
            <a:endParaRPr lang="en-GB" b="1" dirty="0">
              <a:solidFill>
                <a:schemeClr val="tx2"/>
              </a:solidFill>
              <a:latin typeface="Calibri" panose="020F0502020204030204" pitchFamily="34" charset="0"/>
            </a:endParaRPr>
          </a:p>
        </p:txBody>
      </p:sp>
      <p:sp>
        <p:nvSpPr>
          <p:cNvPr id="20" name="TextBox 19"/>
          <p:cNvSpPr txBox="1"/>
          <p:nvPr/>
        </p:nvSpPr>
        <p:spPr>
          <a:xfrm>
            <a:off x="7717071" y="6172411"/>
            <a:ext cx="1174104" cy="369332"/>
          </a:xfrm>
          <a:prstGeom prst="rect">
            <a:avLst/>
          </a:prstGeom>
          <a:solidFill>
            <a:srgbClr val="ED7D31"/>
          </a:solidFill>
          <a:ln>
            <a:solidFill>
              <a:srgbClr val="92D050"/>
            </a:solidFill>
          </a:ln>
        </p:spPr>
        <p:txBody>
          <a:bodyPr wrap="none" rtlCol="0">
            <a:spAutoFit/>
          </a:bodyPr>
          <a:lstStyle/>
          <a:p>
            <a:r>
              <a:rPr lang="en-GB" dirty="0">
                <a:solidFill>
                  <a:schemeClr val="tx2"/>
                </a:solidFill>
                <a:latin typeface="Calibri" panose="020F0502020204030204" pitchFamily="34" charset="0"/>
              </a:rPr>
              <a:t>B </a:t>
            </a:r>
            <a:r>
              <a:rPr lang="en-GB" i="1" dirty="0">
                <a:solidFill>
                  <a:schemeClr val="tx2"/>
                </a:solidFill>
                <a:latin typeface="Calibri" panose="020F0502020204030204" pitchFamily="34" charset="0"/>
              </a:rPr>
              <a:t>to</a:t>
            </a:r>
            <a:r>
              <a:rPr lang="en-GB" dirty="0">
                <a:solidFill>
                  <a:schemeClr val="tx2"/>
                </a:solidFill>
                <a:latin typeface="Calibri" panose="020F0502020204030204" pitchFamily="34" charset="0"/>
              </a:rPr>
              <a:t> </a:t>
            </a:r>
            <a:r>
              <a:rPr lang="en-GB" dirty="0" smtClean="0">
                <a:solidFill>
                  <a:schemeClr val="tx2"/>
                </a:solidFill>
                <a:latin typeface="Calibri" panose="020F0502020204030204" pitchFamily="34" charset="0"/>
              </a:rPr>
              <a:t>(</a:t>
            </a:r>
            <a:r>
              <a:rPr lang="en-GB" i="1" dirty="0" smtClean="0">
                <a:solidFill>
                  <a:schemeClr val="tx2"/>
                </a:solidFill>
                <a:latin typeface="Calibri" panose="020F0502020204030204" pitchFamily="34" charset="0"/>
              </a:rPr>
              <a:t>-6,5</a:t>
            </a:r>
            <a:r>
              <a:rPr lang="en-GB" dirty="0" smtClean="0">
                <a:solidFill>
                  <a:schemeClr val="tx2"/>
                </a:solidFill>
                <a:latin typeface="Calibri" panose="020F0502020204030204" pitchFamily="34" charset="0"/>
              </a:rPr>
              <a:t>):</a:t>
            </a:r>
            <a:endParaRPr lang="en-GB" b="1" dirty="0">
              <a:solidFill>
                <a:schemeClr val="tx2"/>
              </a:solidFill>
              <a:latin typeface="Calibri" panose="020F0502020204030204" pitchFamily="34" charset="0"/>
            </a:endParaRPr>
          </a:p>
        </p:txBody>
      </p:sp>
      <p:sp>
        <p:nvSpPr>
          <p:cNvPr id="22" name="TextBox 21"/>
          <p:cNvSpPr txBox="1"/>
          <p:nvPr/>
        </p:nvSpPr>
        <p:spPr>
          <a:xfrm>
            <a:off x="9153355" y="5982312"/>
            <a:ext cx="2639980" cy="646331"/>
          </a:xfrm>
          <a:prstGeom prst="rect">
            <a:avLst/>
          </a:prstGeom>
          <a:solidFill>
            <a:srgbClr val="FFFF00"/>
          </a:solidFill>
          <a:ln>
            <a:solidFill>
              <a:srgbClr val="92D050"/>
            </a:solidFill>
          </a:ln>
        </p:spPr>
        <p:txBody>
          <a:bodyPr wrap="square" rtlCol="0">
            <a:spAutoFit/>
          </a:bodyPr>
          <a:lstStyle/>
          <a:p>
            <a:r>
              <a:rPr lang="en-GB" dirty="0">
                <a:solidFill>
                  <a:schemeClr val="tx2"/>
                </a:solidFill>
                <a:latin typeface="Calibri" panose="020F0502020204030204" pitchFamily="34" charset="0"/>
              </a:rPr>
              <a:t>C </a:t>
            </a:r>
            <a:r>
              <a:rPr lang="en-GB" i="1" dirty="0" smtClean="0">
                <a:solidFill>
                  <a:schemeClr val="tx2"/>
                </a:solidFill>
                <a:latin typeface="Calibri" panose="020F0502020204030204" pitchFamily="34" charset="0"/>
              </a:rPr>
              <a:t>12 squares left and 4 squares down</a:t>
            </a:r>
            <a:r>
              <a:rPr lang="en-GB" dirty="0" smtClean="0">
                <a:solidFill>
                  <a:schemeClr val="tx2"/>
                </a:solidFill>
                <a:latin typeface="Calibri" panose="020F0502020204030204" pitchFamily="34" charset="0"/>
              </a:rPr>
              <a:t>:</a:t>
            </a:r>
            <a:endParaRPr lang="en-GB" b="1" dirty="0">
              <a:solidFill>
                <a:schemeClr val="tx2"/>
              </a:solidFill>
              <a:latin typeface="Calibri" panose="020F0502020204030204" pitchFamily="34" charset="0"/>
            </a:endParaRPr>
          </a:p>
        </p:txBody>
      </p:sp>
      <p:sp>
        <p:nvSpPr>
          <p:cNvPr id="2" name="Right Triangle 1"/>
          <p:cNvSpPr/>
          <p:nvPr/>
        </p:nvSpPr>
        <p:spPr>
          <a:xfrm flipH="1">
            <a:off x="8011161" y="2488082"/>
            <a:ext cx="1350223" cy="902219"/>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5" name="Picture 6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785" y="5947953"/>
            <a:ext cx="911490" cy="676849"/>
          </a:xfrm>
          <a:prstGeom prst="rect">
            <a:avLst/>
          </a:prstGeom>
        </p:spPr>
      </p:pic>
      <p:sp>
        <p:nvSpPr>
          <p:cNvPr id="66" name="TextBox 65"/>
          <p:cNvSpPr txBox="1"/>
          <p:nvPr/>
        </p:nvSpPr>
        <p:spPr>
          <a:xfrm>
            <a:off x="251759" y="86562"/>
            <a:ext cx="10455429" cy="830997"/>
          </a:xfrm>
          <a:prstGeom prst="rect">
            <a:avLst/>
          </a:prstGeom>
          <a:noFill/>
        </p:spPr>
        <p:txBody>
          <a:bodyPr wrap="square" rtlCol="0">
            <a:spAutoFit/>
          </a:bodyPr>
          <a:lstStyle/>
          <a:p>
            <a:r>
              <a:rPr lang="en-GB" sz="2400" i="1" dirty="0" smtClean="0">
                <a:solidFill>
                  <a:srgbClr val="C00000"/>
                </a:solidFill>
                <a:latin typeface="Calibri" panose="020F0502020204030204" pitchFamily="34" charset="0"/>
              </a:rPr>
              <a:t>Task 5 answers:</a:t>
            </a:r>
          </a:p>
          <a:p>
            <a:r>
              <a:rPr lang="en-GB" sz="2400" i="1" dirty="0" smtClean="0">
                <a:solidFill>
                  <a:srgbClr val="C00000"/>
                </a:solidFill>
                <a:latin typeface="Calibri" panose="020F0502020204030204" pitchFamily="34" charset="0"/>
              </a:rPr>
              <a:t>Can you describe the points which A, B and C are at and record them.</a:t>
            </a:r>
            <a:endParaRPr lang="en-GB" sz="2400" dirty="0">
              <a:solidFill>
                <a:srgbClr val="C00000"/>
              </a:solidFill>
              <a:latin typeface="Calibri" panose="020F0502020204030204" pitchFamily="34" charset="0"/>
            </a:endParaRPr>
          </a:p>
        </p:txBody>
      </p:sp>
      <p:sp>
        <p:nvSpPr>
          <p:cNvPr id="67" name="TextBox 66"/>
          <p:cNvSpPr txBox="1"/>
          <p:nvPr/>
        </p:nvSpPr>
        <p:spPr>
          <a:xfrm>
            <a:off x="1644218" y="5995801"/>
            <a:ext cx="4999987" cy="646331"/>
          </a:xfrm>
          <a:prstGeom prst="rect">
            <a:avLst/>
          </a:prstGeom>
          <a:noFill/>
        </p:spPr>
        <p:txBody>
          <a:bodyPr wrap="square" rtlCol="0">
            <a:spAutoFit/>
          </a:bodyPr>
          <a:lstStyle/>
          <a:p>
            <a:r>
              <a:rPr lang="en-GB" dirty="0" smtClean="0">
                <a:solidFill>
                  <a:srgbClr val="C00000"/>
                </a:solidFill>
                <a:latin typeface="Calibri" panose="020F0502020204030204" pitchFamily="34" charset="0"/>
              </a:rPr>
              <a:t>Now, can you translate the rectangle by moving each point to the following coordinates:</a:t>
            </a:r>
            <a:endParaRPr lang="en-GB" dirty="0">
              <a:solidFill>
                <a:srgbClr val="C00000"/>
              </a:solidFill>
              <a:latin typeface="Calibri" panose="020F0502020204030204" pitchFamily="34" charset="0"/>
            </a:endParaRPr>
          </a:p>
        </p:txBody>
      </p:sp>
      <p:sp>
        <p:nvSpPr>
          <p:cNvPr id="68" name="Right Triangle 67"/>
          <p:cNvSpPr/>
          <p:nvPr/>
        </p:nvSpPr>
        <p:spPr>
          <a:xfrm flipH="1">
            <a:off x="7545577" y="4268463"/>
            <a:ext cx="1350223" cy="902219"/>
          </a:xfrm>
          <a:prstGeom prst="r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ight Triangle 68"/>
          <p:cNvSpPr/>
          <p:nvPr/>
        </p:nvSpPr>
        <p:spPr>
          <a:xfrm flipH="1">
            <a:off x="1810560" y="2488081"/>
            <a:ext cx="1350223" cy="902219"/>
          </a:xfrm>
          <a:prstGeom prst="rtTriangl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ight Triangle 69"/>
          <p:cNvSpPr/>
          <p:nvPr/>
        </p:nvSpPr>
        <p:spPr>
          <a:xfrm flipH="1">
            <a:off x="2705455" y="4249507"/>
            <a:ext cx="1350223" cy="902219"/>
          </a:xfrm>
          <a:prstGeom prst="r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TextBox 70"/>
          <p:cNvSpPr txBox="1"/>
          <p:nvPr/>
        </p:nvSpPr>
        <p:spPr>
          <a:xfrm>
            <a:off x="8881628" y="4064841"/>
            <a:ext cx="288032" cy="369332"/>
          </a:xfrm>
          <a:prstGeom prst="rect">
            <a:avLst/>
          </a:prstGeom>
          <a:noFill/>
        </p:spPr>
        <p:txBody>
          <a:bodyPr wrap="square" rtlCol="0">
            <a:spAutoFit/>
          </a:bodyPr>
          <a:lstStyle/>
          <a:p>
            <a:r>
              <a:rPr lang="en-GB" dirty="0">
                <a:solidFill>
                  <a:srgbClr val="C00000"/>
                </a:solidFill>
              </a:rPr>
              <a:t>A</a:t>
            </a:r>
          </a:p>
        </p:txBody>
      </p:sp>
      <p:sp>
        <p:nvSpPr>
          <p:cNvPr id="72" name="TextBox 71"/>
          <p:cNvSpPr txBox="1"/>
          <p:nvPr/>
        </p:nvSpPr>
        <p:spPr>
          <a:xfrm>
            <a:off x="3176137" y="3269706"/>
            <a:ext cx="288032" cy="369332"/>
          </a:xfrm>
          <a:prstGeom prst="rect">
            <a:avLst/>
          </a:prstGeom>
          <a:noFill/>
        </p:spPr>
        <p:txBody>
          <a:bodyPr wrap="square" rtlCol="0">
            <a:spAutoFit/>
          </a:bodyPr>
          <a:lstStyle/>
          <a:p>
            <a:r>
              <a:rPr lang="en-GB" dirty="0">
                <a:solidFill>
                  <a:srgbClr val="C00000"/>
                </a:solidFill>
              </a:rPr>
              <a:t>B</a:t>
            </a:r>
          </a:p>
        </p:txBody>
      </p:sp>
      <p:sp>
        <p:nvSpPr>
          <p:cNvPr id="73" name="TextBox 72"/>
          <p:cNvSpPr txBox="1"/>
          <p:nvPr/>
        </p:nvSpPr>
        <p:spPr>
          <a:xfrm>
            <a:off x="2499186" y="5055731"/>
            <a:ext cx="324427" cy="369332"/>
          </a:xfrm>
          <a:prstGeom prst="rect">
            <a:avLst/>
          </a:prstGeom>
          <a:noFill/>
        </p:spPr>
        <p:txBody>
          <a:bodyPr wrap="square" rtlCol="0">
            <a:spAutoFit/>
          </a:bodyPr>
          <a:lstStyle/>
          <a:p>
            <a:r>
              <a:rPr lang="en-GB" dirty="0">
                <a:solidFill>
                  <a:srgbClr val="C00000"/>
                </a:solidFill>
              </a:rPr>
              <a:t>C</a:t>
            </a:r>
          </a:p>
        </p:txBody>
      </p:sp>
    </p:spTree>
    <p:extLst>
      <p:ext uri="{BB962C8B-B14F-4D97-AF65-F5344CB8AC3E}">
        <p14:creationId xmlns:p14="http://schemas.microsoft.com/office/powerpoint/2010/main" val="4051530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wipe(down)">
                                      <p:cBhvr>
                                        <p:cTn id="7" dur="500"/>
                                        <p:tgtEl>
                                          <p:spTgt spid="6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2" grpId="0" animBg="1"/>
      <p:bldP spid="67"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5|10.6|14.4|8.2|8.4|1.3|15.8|1.6"/>
</p:tagLst>
</file>

<file path=ppt/tags/tag10.xml><?xml version="1.0" encoding="utf-8"?>
<p:tagLst xmlns:a="http://schemas.openxmlformats.org/drawingml/2006/main" xmlns:r="http://schemas.openxmlformats.org/officeDocument/2006/relationships" xmlns:p="http://schemas.openxmlformats.org/presentationml/2006/main">
  <p:tag name="TIMING" val="|2.1|5.6|4.2|9.6|3.9|6.7|7.1|5.9"/>
</p:tagLst>
</file>

<file path=ppt/tags/tag11.xml><?xml version="1.0" encoding="utf-8"?>
<p:tagLst xmlns:a="http://schemas.openxmlformats.org/drawingml/2006/main" xmlns:r="http://schemas.openxmlformats.org/officeDocument/2006/relationships" xmlns:p="http://schemas.openxmlformats.org/presentationml/2006/main">
  <p:tag name="TIMING" val="|4|1.6|9.9|4.9|13.2|12.7|1|2.1|4.5|11.9|4.1|1.8|2.3|10.2|2.8|2.8"/>
</p:tagLst>
</file>

<file path=ppt/tags/tag12.xml><?xml version="1.0" encoding="utf-8"?>
<p:tagLst xmlns:a="http://schemas.openxmlformats.org/drawingml/2006/main" xmlns:r="http://schemas.openxmlformats.org/officeDocument/2006/relationships" xmlns:p="http://schemas.openxmlformats.org/presentationml/2006/main">
  <p:tag name="TIMING" val="|4|1.6|9.9|4.9|13.2|12.7|1|2.1|4.5|11.9|4.1|1.8|2.3|10.2|2.8|2.8"/>
</p:tagLst>
</file>

<file path=ppt/tags/tag13.xml><?xml version="1.0" encoding="utf-8"?>
<p:tagLst xmlns:a="http://schemas.openxmlformats.org/drawingml/2006/main" xmlns:r="http://schemas.openxmlformats.org/officeDocument/2006/relationships" xmlns:p="http://schemas.openxmlformats.org/presentationml/2006/main">
  <p:tag name="TIMING" val="|8.8|8.6|6.1|1.3|4.2|2.7|2.4|3.3|3.6|1.2|1.3|1.1|5.7|1.4|3.5|2.7|3.6|1.6|1.2"/>
</p:tagLst>
</file>

<file path=ppt/tags/tag14.xml><?xml version="1.0" encoding="utf-8"?>
<p:tagLst xmlns:a="http://schemas.openxmlformats.org/drawingml/2006/main" xmlns:r="http://schemas.openxmlformats.org/officeDocument/2006/relationships" xmlns:p="http://schemas.openxmlformats.org/presentationml/2006/main">
  <p:tag name="TIMING" val="|9.5|2.9|2.7|1.8|2.5|1.6|1.4|1.3|1.2|0.8|1.6|2.4|1.4|1.3|1.7|8.6|3.9|1.4|1.3|0.7|1|1.1|1.5|1.2|1.6|1.4"/>
</p:tagLst>
</file>

<file path=ppt/tags/tag15.xml><?xml version="1.0" encoding="utf-8"?>
<p:tagLst xmlns:a="http://schemas.openxmlformats.org/drawingml/2006/main" xmlns:r="http://schemas.openxmlformats.org/officeDocument/2006/relationships" xmlns:p="http://schemas.openxmlformats.org/presentationml/2006/main">
  <p:tag name="TIMING" val="|7.9|9.8|1.6|0.9|2.7|1|1.6|1.5|1|0.9|0.8|1.3|0.8|0.9|1.2|1.1|4.1|0.8|2|1.6|3.1|1.3|1.1"/>
</p:tagLst>
</file>

<file path=ppt/tags/tag16.xml><?xml version="1.0" encoding="utf-8"?>
<p:tagLst xmlns:a="http://schemas.openxmlformats.org/drawingml/2006/main" xmlns:r="http://schemas.openxmlformats.org/officeDocument/2006/relationships" xmlns:p="http://schemas.openxmlformats.org/presentationml/2006/main">
  <p:tag name="TIMING" val="|7.4|0.7|6.7|5.7|7|3.2|3.3"/>
</p:tagLst>
</file>

<file path=ppt/tags/tag17.xml><?xml version="1.0" encoding="utf-8"?>
<p:tagLst xmlns:a="http://schemas.openxmlformats.org/drawingml/2006/main" xmlns:r="http://schemas.openxmlformats.org/officeDocument/2006/relationships" xmlns:p="http://schemas.openxmlformats.org/presentationml/2006/main">
  <p:tag name="TIMING" val="|6|4.3|4.2|4.6|7.2|6.8|1.2"/>
</p:tagLst>
</file>

<file path=ppt/tags/tag2.xml><?xml version="1.0" encoding="utf-8"?>
<p:tagLst xmlns:a="http://schemas.openxmlformats.org/drawingml/2006/main" xmlns:r="http://schemas.openxmlformats.org/officeDocument/2006/relationships" xmlns:p="http://schemas.openxmlformats.org/presentationml/2006/main">
  <p:tag name="TIMING" val="|15.1|1.9|7.4|1.6"/>
</p:tagLst>
</file>

<file path=ppt/tags/tag3.xml><?xml version="1.0" encoding="utf-8"?>
<p:tagLst xmlns:a="http://schemas.openxmlformats.org/drawingml/2006/main" xmlns:r="http://schemas.openxmlformats.org/officeDocument/2006/relationships" xmlns:p="http://schemas.openxmlformats.org/presentationml/2006/main">
  <p:tag name="TIMING" val="|5.1|2.2|2.8|1.5|7.5|4.9|1.7"/>
</p:tagLst>
</file>

<file path=ppt/tags/tag4.xml><?xml version="1.0" encoding="utf-8"?>
<p:tagLst xmlns:a="http://schemas.openxmlformats.org/drawingml/2006/main" xmlns:r="http://schemas.openxmlformats.org/officeDocument/2006/relationships" xmlns:p="http://schemas.openxmlformats.org/presentationml/2006/main">
  <p:tag name="TIMING" val="|7.2|11.7|4.8|7|13.7"/>
</p:tagLst>
</file>

<file path=ppt/tags/tag5.xml><?xml version="1.0" encoding="utf-8"?>
<p:tagLst xmlns:a="http://schemas.openxmlformats.org/drawingml/2006/main" xmlns:r="http://schemas.openxmlformats.org/officeDocument/2006/relationships" xmlns:p="http://schemas.openxmlformats.org/presentationml/2006/main">
  <p:tag name="TIMING" val="|6.3|9.5|15.5|1.4|7.3|1.1|2.3|1.4"/>
</p:tagLst>
</file>

<file path=ppt/tags/tag6.xml><?xml version="1.0" encoding="utf-8"?>
<p:tagLst xmlns:a="http://schemas.openxmlformats.org/drawingml/2006/main" xmlns:r="http://schemas.openxmlformats.org/officeDocument/2006/relationships" xmlns:p="http://schemas.openxmlformats.org/presentationml/2006/main">
  <p:tag name="TIMING" val="|4.2|2.4|1.2|1.4|9.2|0.9|1.5|1.2|2|3.2|17.5|0.6"/>
</p:tagLst>
</file>

<file path=ppt/tags/tag7.xml><?xml version="1.0" encoding="utf-8"?>
<p:tagLst xmlns:a="http://schemas.openxmlformats.org/drawingml/2006/main" xmlns:r="http://schemas.openxmlformats.org/officeDocument/2006/relationships" xmlns:p="http://schemas.openxmlformats.org/presentationml/2006/main">
  <p:tag name="TIMING" val="|4.2|2.4|1.2|1.4|9.2|0.9|1.5|1.2|2|3.2|17.5|0.6"/>
</p:tagLst>
</file>

<file path=ppt/tags/tag8.xml><?xml version="1.0" encoding="utf-8"?>
<p:tagLst xmlns:a="http://schemas.openxmlformats.org/drawingml/2006/main" xmlns:r="http://schemas.openxmlformats.org/officeDocument/2006/relationships" xmlns:p="http://schemas.openxmlformats.org/presentationml/2006/main">
  <p:tag name="TIMING" val="|1.7|1.6|1.4|2.1|2.5|1.7|2.3|1.6|1|1.7|2.2|2|9.5|3.9|2.6|4.2|2.5|1.4"/>
</p:tagLst>
</file>

<file path=ppt/tags/tag9.xml><?xml version="1.0" encoding="utf-8"?>
<p:tagLst xmlns:a="http://schemas.openxmlformats.org/drawingml/2006/main" xmlns:r="http://schemas.openxmlformats.org/officeDocument/2006/relationships" xmlns:p="http://schemas.openxmlformats.org/presentationml/2006/main">
  <p:tag name="TIMING" val="|15.1|1.9|7.4|1.6"/>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3638</TotalTime>
  <Words>8116</Words>
  <Application>Microsoft Office PowerPoint</Application>
  <PresentationFormat>Widescreen</PresentationFormat>
  <Paragraphs>2261</Paragraphs>
  <Slides>154</Slides>
  <Notes>50</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154</vt:i4>
      </vt:variant>
    </vt:vector>
  </HeadingPairs>
  <TitlesOfParts>
    <vt:vector size="168" baseType="lpstr">
      <vt:lpstr>宋体</vt:lpstr>
      <vt:lpstr>Arial</vt:lpstr>
      <vt:lpstr>Calibri</vt:lpstr>
      <vt:lpstr>Calibri Light</vt:lpstr>
      <vt:lpstr>Cambria Math</vt:lpstr>
      <vt:lpstr>Comic Sans MS</vt:lpstr>
      <vt:lpstr>Consolas</vt:lpstr>
      <vt:lpstr>Sassoon Infant Rg</vt:lpstr>
      <vt:lpstr>Twinkl</vt:lpstr>
      <vt:lpstr>Twinkl SemiBold</vt:lpstr>
      <vt:lpstr>Wingdings</vt:lpstr>
      <vt:lpstr>1_Office Theme</vt:lpstr>
      <vt:lpstr>Office Theme</vt:lpstr>
      <vt:lpstr>2_Office Theme</vt:lpstr>
      <vt:lpstr>PowerPoint Presentation</vt:lpstr>
      <vt:lpstr>PowerPoint Presentation</vt:lpstr>
      <vt:lpstr>PowerPoint Presentation</vt:lpstr>
      <vt:lpstr>Times table practise</vt:lpstr>
      <vt:lpstr>A coordinate system</vt:lpstr>
      <vt:lpstr>Horizontal and Vertical lines</vt:lpstr>
      <vt:lpstr>Marking coordinates in the first quadrant</vt:lpstr>
      <vt:lpstr>Marking coordinates in the first quadrant</vt:lpstr>
      <vt:lpstr>Marking coordinates in the first quadrant</vt:lpstr>
      <vt:lpstr>The first and second quadrant</vt:lpstr>
      <vt:lpstr>The first and second quadrant</vt:lpstr>
      <vt:lpstr>The first and second quadrant</vt:lpstr>
      <vt:lpstr>Marking coordinates in the second quadrant</vt:lpstr>
      <vt:lpstr>Marking coordinates in the second quadrant</vt:lpstr>
      <vt:lpstr>Marking coordinates in the second quadrant</vt:lpstr>
      <vt:lpstr>Marking coordinates in the second quadrant</vt:lpstr>
      <vt:lpstr>First and second quadrant</vt:lpstr>
      <vt:lpstr>First and second quadrant</vt:lpstr>
      <vt:lpstr>Plotting these coordinates</vt:lpstr>
      <vt:lpstr>Plotting these coordinates</vt:lpstr>
      <vt:lpstr>PowerPoint Presentation</vt:lpstr>
      <vt:lpstr>Plotting these coordinates - answer</vt:lpstr>
      <vt:lpstr>Recap</vt:lpstr>
      <vt:lpstr>Task 1</vt:lpstr>
      <vt:lpstr>Task 1</vt:lpstr>
      <vt:lpstr>Task 2</vt:lpstr>
      <vt:lpstr>Task 2</vt:lpstr>
      <vt:lpstr>Task 2 - answers</vt:lpstr>
      <vt:lpstr>Task 3</vt:lpstr>
      <vt:lpstr>Task 3</vt:lpstr>
      <vt:lpstr>Task 3 - answer</vt:lpstr>
      <vt:lpstr>Task 4</vt:lpstr>
      <vt:lpstr>Task 4</vt:lpstr>
      <vt:lpstr>Task 4 - answers</vt:lpstr>
      <vt:lpstr>Task 4 - answers</vt:lpstr>
      <vt:lpstr>Grey Box Challenge 1</vt:lpstr>
      <vt:lpstr>Grey Box Challenge 1 = answers</vt:lpstr>
      <vt:lpstr>Grey Box Challenge # 2 (if you’re up for the challenge)</vt:lpstr>
      <vt:lpstr>Grey Box Challenge # 2 - answer</vt:lpstr>
      <vt:lpstr>PowerPoint Presentation</vt:lpstr>
      <vt:lpstr>PowerPoint Presentation</vt:lpstr>
      <vt:lpstr>PowerPoint Presentation</vt:lpstr>
      <vt:lpstr>Times table practise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Times table practise</vt:lpstr>
      <vt:lpstr>PowerPoint Presentation</vt:lpstr>
      <vt:lpstr>PowerPoint Presentation</vt:lpstr>
      <vt:lpstr>What is a Translation?</vt:lpstr>
      <vt:lpstr>What Is a Translation?</vt:lpstr>
      <vt:lpstr>Translating Shapes</vt:lpstr>
      <vt:lpstr>Translating Shapes</vt:lpstr>
      <vt:lpstr>Translating Shapes</vt:lpstr>
      <vt:lpstr>So, how do we translate?</vt:lpstr>
      <vt:lpstr>So, how do we translate?</vt:lpstr>
      <vt:lpstr>So, how do we translate?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Times table practise</vt:lpstr>
      <vt:lpstr>PowerPoint Presentation</vt:lpstr>
      <vt:lpstr>PowerPoint Presentation</vt:lpstr>
      <vt:lpstr>PowerPoint Presentation</vt:lpstr>
      <vt:lpstr>PowerPoint Presentation</vt:lpstr>
      <vt:lpstr>PowerPoint Presentation</vt:lpstr>
      <vt:lpstr>PowerPoint Presentation</vt:lpstr>
      <vt:lpstr>We are now going to look at new learning: translating within all four quadrants.</vt:lpstr>
      <vt:lpstr>PowerPoint Presentation</vt:lpstr>
      <vt:lpstr>PowerPoint Presentation</vt:lpstr>
      <vt:lpstr>PowerPoint Presentation</vt:lpstr>
      <vt:lpstr>How Has This Shape Been Translated From A to B?</vt:lpstr>
      <vt:lpstr>How Has This Shape Been Translated From A to B?</vt:lpstr>
      <vt:lpstr>PowerPoint Presentation</vt:lpstr>
      <vt:lpstr>PowerPoint Presentation</vt:lpstr>
      <vt:lpstr>PowerPoint Presentation</vt:lpstr>
      <vt:lpstr>PowerPoint Presentation</vt:lpstr>
      <vt:lpstr>Task 3: Translate the triangle 6 left.</vt:lpstr>
      <vt:lpstr>Task 3 answer:</vt:lpstr>
      <vt:lpstr>Task 4: Translate the triangle 9 right and 1 down.</vt:lpstr>
      <vt:lpstr>Task 4 extension: Using your answer from the previous slide, place a tick in each of the rows, to show where each coordinate can be found.</vt:lpstr>
      <vt:lpstr>Task 4 answer:</vt:lpstr>
      <vt:lpstr>Task 4 extension answers: Using your answer from the previous slide, place a tick in each of the rows, to show where each coordinate can be found.</vt:lpstr>
      <vt:lpstr>Task 5: These coordinates form a quadrilateral: (–5, 5), (–5, 1), (–1, 4), (–1, 2) It is translated 3 right and 4 down. Draw the quadrilateral on the grid in its new position.</vt:lpstr>
      <vt:lpstr>Task 5 answers: These coordinates form a quadrilateral: (–5, 5), (–5, 1), (–1, 4), (–1, 2) It is translated 3 right and 4 down. Draw the quadrilateral on the grid in its new position.</vt:lpstr>
      <vt:lpstr>PowerPoint Presentation</vt:lpstr>
      <vt:lpstr>PowerPoint Presentation</vt:lpstr>
      <vt:lpstr>Times table practise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Task 1: Five parallelograms are shown on the coordinate grid.     Circle the shapes that are reflections of shape A.</vt:lpstr>
      <vt:lpstr>Task 1 answers:</vt:lpstr>
      <vt:lpstr>Task 2: Reflect the triangle in the y-axis</vt:lpstr>
      <vt:lpstr>Task 2 answers: Reflect the triangle in the y-axis</vt:lpstr>
      <vt:lpstr>Task 3: Reflect the shape in the x-axis</vt:lpstr>
      <vt:lpstr>Task 3 answer:</vt:lpstr>
      <vt:lpstr>Task 4: Translate the shape in the x-axis.</vt:lpstr>
      <vt:lpstr>Task 4 answer:</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Palmer</dc:creator>
  <cp:lastModifiedBy>P. Gingell [ Wheatley Hill Primary School ]</cp:lastModifiedBy>
  <cp:revision>147</cp:revision>
  <dcterms:created xsi:type="dcterms:W3CDTF">2020-08-27T09:09:54Z</dcterms:created>
  <dcterms:modified xsi:type="dcterms:W3CDTF">2021-01-29T10:41:44Z</dcterms:modified>
</cp:coreProperties>
</file>