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1"/>
  </p:notesMasterIdLst>
  <p:handoutMasterIdLst>
    <p:handoutMasterId r:id="rId82"/>
  </p:handoutMasterIdLst>
  <p:sldIdLst>
    <p:sldId id="324" r:id="rId2"/>
    <p:sldId id="257" r:id="rId3"/>
    <p:sldId id="415" r:id="rId4"/>
    <p:sldId id="399" r:id="rId5"/>
    <p:sldId id="400" r:id="rId6"/>
    <p:sldId id="401" r:id="rId7"/>
    <p:sldId id="402" r:id="rId8"/>
    <p:sldId id="403" r:id="rId9"/>
    <p:sldId id="404" r:id="rId10"/>
    <p:sldId id="407" r:id="rId11"/>
    <p:sldId id="406" r:id="rId12"/>
    <p:sldId id="405" r:id="rId13"/>
    <p:sldId id="408" r:id="rId14"/>
    <p:sldId id="263" r:id="rId15"/>
    <p:sldId id="422" r:id="rId16"/>
    <p:sldId id="409" r:id="rId17"/>
    <p:sldId id="410" r:id="rId18"/>
    <p:sldId id="411" r:id="rId19"/>
    <p:sldId id="412" r:id="rId20"/>
    <p:sldId id="413" r:id="rId21"/>
    <p:sldId id="416" r:id="rId22"/>
    <p:sldId id="417" r:id="rId23"/>
    <p:sldId id="418" r:id="rId24"/>
    <p:sldId id="419" r:id="rId25"/>
    <p:sldId id="420" r:id="rId26"/>
    <p:sldId id="421" r:id="rId27"/>
    <p:sldId id="280" r:id="rId28"/>
    <p:sldId id="423" r:id="rId29"/>
    <p:sldId id="348" r:id="rId30"/>
    <p:sldId id="349" r:id="rId31"/>
    <p:sldId id="350" r:id="rId32"/>
    <p:sldId id="351" r:id="rId33"/>
    <p:sldId id="352" r:id="rId34"/>
    <p:sldId id="353" r:id="rId35"/>
    <p:sldId id="354" r:id="rId36"/>
    <p:sldId id="355" r:id="rId37"/>
    <p:sldId id="356" r:id="rId38"/>
    <p:sldId id="357" r:id="rId39"/>
    <p:sldId id="358" r:id="rId40"/>
    <p:sldId id="359" r:id="rId41"/>
    <p:sldId id="360" r:id="rId42"/>
    <p:sldId id="361" r:id="rId43"/>
    <p:sldId id="362" r:id="rId44"/>
    <p:sldId id="363" r:id="rId45"/>
    <p:sldId id="364" r:id="rId46"/>
    <p:sldId id="365" r:id="rId47"/>
    <p:sldId id="366" r:id="rId48"/>
    <p:sldId id="367" r:id="rId49"/>
    <p:sldId id="368" r:id="rId50"/>
    <p:sldId id="369" r:id="rId51"/>
    <p:sldId id="370" r:id="rId52"/>
    <p:sldId id="306" r:id="rId53"/>
    <p:sldId id="371" r:id="rId54"/>
    <p:sldId id="372" r:id="rId55"/>
    <p:sldId id="373" r:id="rId56"/>
    <p:sldId id="374" r:id="rId57"/>
    <p:sldId id="375" r:id="rId58"/>
    <p:sldId id="376" r:id="rId59"/>
    <p:sldId id="377" r:id="rId60"/>
    <p:sldId id="378" r:id="rId61"/>
    <p:sldId id="379" r:id="rId62"/>
    <p:sldId id="380" r:id="rId63"/>
    <p:sldId id="381" r:id="rId64"/>
    <p:sldId id="315" r:id="rId65"/>
    <p:sldId id="397" r:id="rId66"/>
    <p:sldId id="383" r:id="rId67"/>
    <p:sldId id="384" r:id="rId68"/>
    <p:sldId id="385" r:id="rId69"/>
    <p:sldId id="386" r:id="rId70"/>
    <p:sldId id="387" r:id="rId71"/>
    <p:sldId id="388" r:id="rId72"/>
    <p:sldId id="389" r:id="rId73"/>
    <p:sldId id="390" r:id="rId74"/>
    <p:sldId id="391" r:id="rId75"/>
    <p:sldId id="392" r:id="rId76"/>
    <p:sldId id="393" r:id="rId77"/>
    <p:sldId id="394" r:id="rId78"/>
    <p:sldId id="395" r:id="rId79"/>
    <p:sldId id="396"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AE9CE8-BF8D-4E22-D0C0-D1C4B51DF551}" v="97" dt="2021-02-05T15:11:57.626"/>
    <p1510:client id="{1FADB691-B7FE-E2FB-7D92-0CE19F130AFC}" v="4" dt="2021-02-08T08:43:56.272"/>
    <p1510:client id="{956C0A1B-CEEA-49DB-B8E4-D1DC00755D51}" v="16" dt="2021-02-04T14:54:28.219"/>
    <p1510:client id="{9E088FB3-32D6-9826-311B-24008B49C1BA}" v="55" dt="2021-02-05T09:16:51.364"/>
  </p1510:revLst>
</p1510:revInfo>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66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2/12/2021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2/12/2021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2867CD5-F2DB-4B12-B0B2-04E1F6C822DD}" type="datetimeFigureOut">
              <a:rPr lang="en-GB" smtClean="0"/>
              <a:t>12/02/2021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C6F4A7-9EDD-4802-9E5E-77F2A5EF4AE7}"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2867CD5-F2DB-4B12-B0B2-04E1F6C822DD}" type="datetimeFigureOut">
              <a:rPr lang="en-GB" smtClean="0"/>
              <a:t>12/02/2021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C6F4A7-9EDD-4802-9E5E-77F2A5EF4AE7}"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2867CD5-F2DB-4B12-B0B2-04E1F6C822DD}" type="datetimeFigureOut">
              <a:rPr lang="en-GB" smtClean="0"/>
              <a:t>12/02/2021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C6F4A7-9EDD-4802-9E5E-77F2A5EF4AE7}" type="slidenum">
              <a:rPr lang="en-GB" smtClean="0"/>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303F5A51-DE22-4E69-8ACC-665C278E8544}"/>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0834345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ounded Rectangle 3"/>
          <p:cNvSpPr/>
          <p:nvPr userDrawn="1"/>
        </p:nvSpPr>
        <p:spPr bwMode="auto">
          <a:xfrm>
            <a:off x="609601" y="438150"/>
            <a:ext cx="10960100"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FFFFFF"/>
                </a:solidFill>
              </a:rPr>
              <a:t> </a:t>
            </a:r>
          </a:p>
        </p:txBody>
      </p:sp>
    </p:spTree>
    <p:extLst>
      <p:ext uri="{BB962C8B-B14F-4D97-AF65-F5344CB8AC3E}">
        <p14:creationId xmlns:p14="http://schemas.microsoft.com/office/powerpoint/2010/main" val="905810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2867CD5-F2DB-4B12-B0B2-04E1F6C822DD}" type="datetimeFigureOut">
              <a:rPr lang="en-GB" smtClean="0"/>
              <a:t>12/02/2021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C6F4A7-9EDD-4802-9E5E-77F2A5EF4AE7}"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2867CD5-F2DB-4B12-B0B2-04E1F6C822DD}" type="datetimeFigureOut">
              <a:rPr lang="en-GB" smtClean="0"/>
              <a:t>12/02/2021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C6F4A7-9EDD-4802-9E5E-77F2A5EF4AE7}"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2867CD5-F2DB-4B12-B0B2-04E1F6C822DD}" type="datetimeFigureOut">
              <a:rPr lang="en-GB" smtClean="0"/>
              <a:t>12/02/2021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5C6F4A7-9EDD-4802-9E5E-77F2A5EF4AE7}"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2867CD5-F2DB-4B12-B0B2-04E1F6C822DD}" type="datetimeFigureOut">
              <a:rPr lang="en-GB" smtClean="0"/>
              <a:t>12/02/2021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5C6F4A7-9EDD-4802-9E5E-77F2A5EF4AE7}"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2867CD5-F2DB-4B12-B0B2-04E1F6C822DD}" type="datetimeFigureOut">
              <a:rPr lang="en-GB" smtClean="0"/>
              <a:t>12/02/2021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5C6F4A7-9EDD-4802-9E5E-77F2A5EF4AE7}"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867CD5-F2DB-4B12-B0B2-04E1F6C822DD}" type="datetimeFigureOut">
              <a:rPr lang="en-GB" smtClean="0"/>
              <a:t>12/02/2021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5C6F4A7-9EDD-4802-9E5E-77F2A5EF4AE7}"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867CD5-F2DB-4B12-B0B2-04E1F6C822DD}" type="datetimeFigureOut">
              <a:rPr lang="en-GB" smtClean="0"/>
              <a:t>12/02/2021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5C6F4A7-9EDD-4802-9E5E-77F2A5EF4AE7}"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867CD5-F2DB-4B12-B0B2-04E1F6C822DD}" type="datetimeFigureOut">
              <a:rPr lang="en-GB" smtClean="0"/>
              <a:t>12/02/2021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5C6F4A7-9EDD-4802-9E5E-77F2A5EF4AE7}"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867CD5-F2DB-4B12-B0B2-04E1F6C822DD}" type="datetimeFigureOut">
              <a:rPr lang="en-GB" smtClean="0"/>
              <a:t>12/02/2021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C6F4A7-9EDD-4802-9E5E-77F2A5EF4AE7}"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hyperlink" Target="https://teachers.thenational.academy/lessons/knowing-the-number-of-hours-in-one-day-69k30r" TargetMode="Externa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hyperlink" Target="https://classroom.thenational.academy/lessons/to-recognise-and-describe-repeating-patterns-6hjk4c?step=1&amp;activity=video"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hyperlink" Target="https://classroom.thenational.academy/lessons/reading-the-time-on-the-clock-to-the-nearest-five-minutes-part-1-71jp4c?activity=video&amp;step=2&amp;view=1" TargetMode="Externa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hyperlink" Target="https://classroom.thenational.academy/lessons/to-recognise-and-describe-repeating-patterns-6hjk4c?step=1&amp;activity=video"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14.png"/></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3.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hyperlink" Target="https://classroom.thenational.academy/lessons/reading-analogue-time-to-the-nearest-minute-cdgkjd" TargetMode="Externa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hyperlink" Target="https://classroom.thenational.academy/lessons/to-recognise-and-describe-repeating-patterns-6hjk4c?step=1&amp;activity=video"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tiff"/><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hyperlink" Target="https://www.twinkl.co.uk/resources/measurement-maths-key-stage-2/ks2-time/telling-the-time-to-the-minute-time-measurement-maths-key-stage-2-year-3-4-5-6"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twinkl.co.uk/resources/measurement-maths-key-stage-2/ks2-time/telling-the-time-to-the-minute-time-measurement-maths-key-stage-2-year-3-4-5-6" TargetMode="External"/><Relationship Id="rId2" Type="http://schemas.openxmlformats.org/officeDocument/2006/relationships/image" Target="../media/image87.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57.xml.rels><?xml version="1.0" encoding="UTF-8" standalone="yes"?>
<Relationships xmlns="http://schemas.openxmlformats.org/package/2006/relationships"><Relationship Id="rId3" Type="http://schemas.openxmlformats.org/officeDocument/2006/relationships/hyperlink" Target="https://www.twinkl.co.uk/resources/measurement-maths-key-stage-2/ks2-time/telling-the-time-to-the-minute-time-measurement-maths-key-stage-2-year-3-4-5-6" TargetMode="External"/><Relationship Id="rId2" Type="http://schemas.openxmlformats.org/officeDocument/2006/relationships/image" Target="../media/image86.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58.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image" Target="../media/image88.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hyperlink" Target="https://www.twinkl.co.uk/resources/measurement-maths-key-stage-2/ks2-time/telling-the-time-to-the-minute-time-measurement-maths-key-stage-2-year-3-4-5-6"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92.png"/></Relationships>
</file>

<file path=ppt/slides/_rels/slide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3.png"/><Relationship Id="rId1" Type="http://schemas.openxmlformats.org/officeDocument/2006/relationships/slideLayout" Target="../slideLayouts/slideLayout12.xml"/><Relationship Id="rId4" Type="http://schemas.openxmlformats.org/officeDocument/2006/relationships/image" Target="../media/image94.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hyperlink" Target="https://classroom.thenational.academy/lessons/telling-the-time-to-am-and-pm-68w3cd?activity=video&amp;step=1" TargetMode="Externa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hyperlink" Target="https://classroom.thenational.academy/lessons/to-recognise-and-describe-repeating-patterns-6hjk4c?step=1&amp;activity=video"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5.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gif"/><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diagram&#10;&#10;Description automatically generated">
            <a:extLst>
              <a:ext uri="{FF2B5EF4-FFF2-40B4-BE49-F238E27FC236}">
                <a16:creationId xmlns:a16="http://schemas.microsoft.com/office/drawing/2014/main" id="{C88B7D9C-9DB9-4258-8C36-A6711F54DE4B}"/>
              </a:ext>
            </a:extLst>
          </p:cNvPr>
          <p:cNvPicPr>
            <a:picLocks noChangeAspect="1"/>
          </p:cNvPicPr>
          <p:nvPr/>
        </p:nvPicPr>
        <p:blipFill>
          <a:blip r:embed="rId2"/>
          <a:stretch>
            <a:fillRect/>
          </a:stretch>
        </p:blipFill>
        <p:spPr>
          <a:xfrm>
            <a:off x="109268" y="56549"/>
            <a:ext cx="11915954" cy="6716147"/>
          </a:xfrm>
          <a:prstGeom prst="rect">
            <a:avLst/>
          </a:prstGeom>
        </p:spPr>
      </p:pic>
      <p:sp>
        <p:nvSpPr>
          <p:cNvPr id="2" name="Rectangle 1"/>
          <p:cNvSpPr/>
          <p:nvPr/>
        </p:nvSpPr>
        <p:spPr>
          <a:xfrm>
            <a:off x="1680754" y="5939246"/>
            <a:ext cx="357052" cy="522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767840" y="6008914"/>
            <a:ext cx="653143" cy="369332"/>
          </a:xfrm>
          <a:prstGeom prst="rect">
            <a:avLst/>
          </a:prstGeom>
          <a:noFill/>
        </p:spPr>
        <p:txBody>
          <a:bodyPr wrap="square" rtlCol="0">
            <a:spAutoFit/>
          </a:bodyPr>
          <a:lstStyle/>
          <a:p>
            <a:r>
              <a:rPr lang="en-GB" dirty="0" smtClean="0"/>
              <a:t>B</a:t>
            </a:r>
            <a:endParaRPr lang="en-GB" dirty="0"/>
          </a:p>
        </p:txBody>
      </p:sp>
    </p:spTree>
    <p:extLst>
      <p:ext uri="{BB962C8B-B14F-4D97-AF65-F5344CB8AC3E}">
        <p14:creationId xmlns:p14="http://schemas.microsoft.com/office/powerpoint/2010/main" val="4625302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Here is a useful poem to help you remember how many days are in each month </a:t>
            </a:r>
            <a:endParaRPr lang="en-GB" dirty="0"/>
          </a:p>
        </p:txBody>
      </p:sp>
      <p:pic>
        <p:nvPicPr>
          <p:cNvPr id="6" name="Picture 5"/>
          <p:cNvPicPr>
            <a:picLocks noChangeAspect="1"/>
          </p:cNvPicPr>
          <p:nvPr/>
        </p:nvPicPr>
        <p:blipFill>
          <a:blip r:embed="rId2"/>
          <a:stretch>
            <a:fillRect/>
          </a:stretch>
        </p:blipFill>
        <p:spPr>
          <a:xfrm>
            <a:off x="1430759" y="1690688"/>
            <a:ext cx="8259328" cy="4801270"/>
          </a:xfrm>
          <a:prstGeom prst="rect">
            <a:avLst/>
          </a:prstGeom>
        </p:spPr>
      </p:pic>
      <p:pic>
        <p:nvPicPr>
          <p:cNvPr id="5" name="Picture 4"/>
          <p:cNvPicPr>
            <a:picLocks noChangeAspect="1"/>
          </p:cNvPicPr>
          <p:nvPr/>
        </p:nvPicPr>
        <p:blipFill>
          <a:blip r:embed="rId3"/>
          <a:stretch>
            <a:fillRect/>
          </a:stretch>
        </p:blipFill>
        <p:spPr>
          <a:xfrm>
            <a:off x="11286999" y="6047588"/>
            <a:ext cx="905001" cy="647790"/>
          </a:xfrm>
          <a:prstGeom prst="rect">
            <a:avLst/>
          </a:prstGeom>
        </p:spPr>
      </p:pic>
    </p:spTree>
    <p:extLst>
      <p:ext uri="{BB962C8B-B14F-4D97-AF65-F5344CB8AC3E}">
        <p14:creationId xmlns:p14="http://schemas.microsoft.com/office/powerpoint/2010/main" val="3803626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28697" y="536116"/>
            <a:ext cx="7078739" cy="2585907"/>
          </a:xfrm>
          <a:prstGeom prst="rect">
            <a:avLst/>
          </a:prstGeom>
        </p:spPr>
      </p:pic>
      <p:sp>
        <p:nvSpPr>
          <p:cNvPr id="5" name="TextBox 4"/>
          <p:cNvSpPr txBox="1"/>
          <p:nvPr/>
        </p:nvSpPr>
        <p:spPr>
          <a:xfrm>
            <a:off x="261257" y="718457"/>
            <a:ext cx="731520" cy="369332"/>
          </a:xfrm>
          <a:prstGeom prst="rect">
            <a:avLst/>
          </a:prstGeom>
          <a:noFill/>
        </p:spPr>
        <p:txBody>
          <a:bodyPr wrap="square" rtlCol="0">
            <a:spAutoFit/>
          </a:bodyPr>
          <a:lstStyle/>
          <a:p>
            <a:r>
              <a:rPr lang="en-GB" dirty="0" smtClean="0"/>
              <a:t>1.</a:t>
            </a:r>
            <a:endParaRPr lang="en-GB" dirty="0"/>
          </a:p>
        </p:txBody>
      </p:sp>
      <p:pic>
        <p:nvPicPr>
          <p:cNvPr id="6" name="Picture 5"/>
          <p:cNvPicPr>
            <a:picLocks noChangeAspect="1"/>
          </p:cNvPicPr>
          <p:nvPr/>
        </p:nvPicPr>
        <p:blipFill>
          <a:blip r:embed="rId3"/>
          <a:stretch>
            <a:fillRect/>
          </a:stretch>
        </p:blipFill>
        <p:spPr>
          <a:xfrm>
            <a:off x="11172647" y="5992768"/>
            <a:ext cx="847843" cy="638264"/>
          </a:xfrm>
          <a:prstGeom prst="rect">
            <a:avLst/>
          </a:prstGeom>
        </p:spPr>
      </p:pic>
    </p:spTree>
    <p:extLst>
      <p:ext uri="{BB962C8B-B14F-4D97-AF65-F5344CB8AC3E}">
        <p14:creationId xmlns:p14="http://schemas.microsoft.com/office/powerpoint/2010/main" val="4106867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6498" y="168606"/>
            <a:ext cx="10515600" cy="6530935"/>
          </a:xfrm>
        </p:spPr>
        <p:txBody>
          <a:bodyPr>
            <a:normAutofit/>
          </a:bodyPr>
          <a:lstStyle/>
          <a:p>
            <a:pPr marL="0" indent="0">
              <a:buNone/>
            </a:pPr>
            <a:r>
              <a:rPr lang="en-GB" sz="2400" dirty="0" smtClean="0"/>
              <a:t>2. Write the dates that are 1 week later – use the calendar to work this out</a:t>
            </a:r>
          </a:p>
          <a:p>
            <a:pPr marL="0" indent="0">
              <a:buNone/>
            </a:pPr>
            <a:endParaRPr lang="en-GB" sz="2400" dirty="0"/>
          </a:p>
          <a:p>
            <a:pPr marL="0" indent="0">
              <a:buNone/>
            </a:pPr>
            <a:endParaRPr lang="en-GB" sz="2400" dirty="0" smtClean="0"/>
          </a:p>
          <a:p>
            <a:pPr marL="0" indent="0">
              <a:buNone/>
            </a:pPr>
            <a:endParaRPr lang="en-GB" sz="2400" dirty="0"/>
          </a:p>
          <a:p>
            <a:pPr marL="0" indent="0">
              <a:buNone/>
            </a:pPr>
            <a:r>
              <a:rPr lang="en-GB" sz="2400" dirty="0"/>
              <a:t>3</a:t>
            </a:r>
            <a:r>
              <a:rPr lang="en-GB" sz="2400" dirty="0" smtClean="0"/>
              <a:t>. Complete the table </a:t>
            </a:r>
            <a:r>
              <a:rPr lang="en-GB" sz="2400" dirty="0"/>
              <a:t>– use the calendar to work this out</a:t>
            </a:r>
          </a:p>
          <a:p>
            <a:pPr marL="0" indent="0">
              <a:buNone/>
            </a:pPr>
            <a:endParaRPr lang="en-GB" sz="2400" dirty="0" smtClean="0"/>
          </a:p>
          <a:p>
            <a:pPr marL="0" indent="0">
              <a:buNone/>
            </a:pPr>
            <a:endParaRPr lang="en-GB" sz="2400" dirty="0"/>
          </a:p>
          <a:p>
            <a:pPr marL="0" indent="0">
              <a:buNone/>
            </a:pPr>
            <a:endParaRPr lang="en-GB" sz="2400" dirty="0" smtClean="0"/>
          </a:p>
          <a:p>
            <a:pPr marL="0" indent="0">
              <a:buNone/>
            </a:pPr>
            <a:endParaRPr lang="en-GB" sz="2400" dirty="0"/>
          </a:p>
          <a:p>
            <a:pPr marL="0" indent="0">
              <a:buNone/>
            </a:pPr>
            <a:endParaRPr lang="en-GB" sz="2400" dirty="0" smtClean="0"/>
          </a:p>
          <a:p>
            <a:pPr marL="0" indent="0">
              <a:buNone/>
            </a:pPr>
            <a:endParaRPr lang="en-GB" sz="2400" dirty="0"/>
          </a:p>
          <a:p>
            <a:pPr marL="0" indent="0">
              <a:buNone/>
            </a:pPr>
            <a:r>
              <a:rPr lang="en-GB" sz="2400" dirty="0"/>
              <a:t>4</a:t>
            </a:r>
            <a:r>
              <a:rPr lang="en-GB" sz="2400" dirty="0" smtClean="0"/>
              <a:t>. </a:t>
            </a:r>
          </a:p>
          <a:p>
            <a:endParaRPr lang="en-GB" sz="2400" dirty="0"/>
          </a:p>
        </p:txBody>
      </p:sp>
      <p:pic>
        <p:nvPicPr>
          <p:cNvPr id="5" name="Picture 4"/>
          <p:cNvPicPr>
            <a:picLocks noChangeAspect="1"/>
          </p:cNvPicPr>
          <p:nvPr/>
        </p:nvPicPr>
        <p:blipFill rotWithShape="1">
          <a:blip r:embed="rId2"/>
          <a:srcRect t="27393"/>
          <a:stretch/>
        </p:blipFill>
        <p:spPr>
          <a:xfrm>
            <a:off x="650231" y="675270"/>
            <a:ext cx="4658375" cy="1279602"/>
          </a:xfrm>
          <a:prstGeom prst="rect">
            <a:avLst/>
          </a:prstGeom>
        </p:spPr>
      </p:pic>
      <p:pic>
        <p:nvPicPr>
          <p:cNvPr id="6" name="Picture 5"/>
          <p:cNvPicPr>
            <a:picLocks noChangeAspect="1"/>
          </p:cNvPicPr>
          <p:nvPr/>
        </p:nvPicPr>
        <p:blipFill>
          <a:blip r:embed="rId3"/>
          <a:stretch>
            <a:fillRect/>
          </a:stretch>
        </p:blipFill>
        <p:spPr>
          <a:xfrm>
            <a:off x="5308606" y="675270"/>
            <a:ext cx="4620270" cy="1257475"/>
          </a:xfrm>
          <a:prstGeom prst="rect">
            <a:avLst/>
          </a:prstGeom>
        </p:spPr>
      </p:pic>
      <p:pic>
        <p:nvPicPr>
          <p:cNvPr id="7" name="Picture 6"/>
          <p:cNvPicPr>
            <a:picLocks noChangeAspect="1"/>
          </p:cNvPicPr>
          <p:nvPr/>
        </p:nvPicPr>
        <p:blipFill rotWithShape="1">
          <a:blip r:embed="rId4"/>
          <a:srcRect t="21196"/>
          <a:stretch/>
        </p:blipFill>
        <p:spPr>
          <a:xfrm>
            <a:off x="743158" y="2417282"/>
            <a:ext cx="4125685" cy="2294580"/>
          </a:xfrm>
          <a:prstGeom prst="rect">
            <a:avLst/>
          </a:prstGeom>
        </p:spPr>
      </p:pic>
      <p:pic>
        <p:nvPicPr>
          <p:cNvPr id="8" name="Picture 7"/>
          <p:cNvPicPr>
            <a:picLocks noChangeAspect="1"/>
          </p:cNvPicPr>
          <p:nvPr/>
        </p:nvPicPr>
        <p:blipFill>
          <a:blip r:embed="rId5"/>
          <a:stretch>
            <a:fillRect/>
          </a:stretch>
        </p:blipFill>
        <p:spPr>
          <a:xfrm>
            <a:off x="743158" y="4721160"/>
            <a:ext cx="6310784" cy="1978381"/>
          </a:xfrm>
          <a:prstGeom prst="rect">
            <a:avLst/>
          </a:prstGeom>
        </p:spPr>
      </p:pic>
      <p:pic>
        <p:nvPicPr>
          <p:cNvPr id="9" name="Picture 8"/>
          <p:cNvPicPr>
            <a:picLocks noChangeAspect="1"/>
          </p:cNvPicPr>
          <p:nvPr/>
        </p:nvPicPr>
        <p:blipFill>
          <a:blip r:embed="rId6"/>
          <a:stretch>
            <a:fillRect/>
          </a:stretch>
        </p:blipFill>
        <p:spPr>
          <a:xfrm>
            <a:off x="11172647" y="5992768"/>
            <a:ext cx="847843" cy="638264"/>
          </a:xfrm>
          <a:prstGeom prst="rect">
            <a:avLst/>
          </a:prstGeom>
        </p:spPr>
      </p:pic>
    </p:spTree>
    <p:extLst>
      <p:ext uri="{BB962C8B-B14F-4D97-AF65-F5344CB8AC3E}">
        <p14:creationId xmlns:p14="http://schemas.microsoft.com/office/powerpoint/2010/main" val="2050082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309" y="209006"/>
            <a:ext cx="10515600" cy="1050608"/>
          </a:xfrm>
        </p:spPr>
        <p:txBody>
          <a:bodyPr/>
          <a:lstStyle/>
          <a:p>
            <a:r>
              <a:rPr lang="en-GB" dirty="0" smtClean="0"/>
              <a:t>Complete the challenge </a:t>
            </a:r>
            <a:endParaRPr lang="en-GB" dirty="0"/>
          </a:p>
        </p:txBody>
      </p:sp>
      <p:pic>
        <p:nvPicPr>
          <p:cNvPr id="4" name="Content Placeholder 3"/>
          <p:cNvPicPr>
            <a:picLocks noGrp="1" noChangeAspect="1"/>
          </p:cNvPicPr>
          <p:nvPr>
            <p:ph idx="1"/>
          </p:nvPr>
        </p:nvPicPr>
        <p:blipFill>
          <a:blip r:embed="rId2"/>
          <a:stretch>
            <a:fillRect/>
          </a:stretch>
        </p:blipFill>
        <p:spPr>
          <a:xfrm>
            <a:off x="797411" y="1115922"/>
            <a:ext cx="3487206" cy="5447334"/>
          </a:xfrm>
          <a:prstGeom prst="rect">
            <a:avLst/>
          </a:prstGeom>
        </p:spPr>
      </p:pic>
      <p:pic>
        <p:nvPicPr>
          <p:cNvPr id="5" name="Picture 4"/>
          <p:cNvPicPr>
            <a:picLocks noChangeAspect="1"/>
          </p:cNvPicPr>
          <p:nvPr/>
        </p:nvPicPr>
        <p:blipFill>
          <a:blip r:embed="rId3"/>
          <a:stretch>
            <a:fillRect/>
          </a:stretch>
        </p:blipFill>
        <p:spPr>
          <a:xfrm>
            <a:off x="11172647" y="5992768"/>
            <a:ext cx="847843" cy="638264"/>
          </a:xfrm>
          <a:prstGeom prst="rect">
            <a:avLst/>
          </a:prstGeom>
        </p:spPr>
      </p:pic>
    </p:spTree>
    <p:extLst>
      <p:ext uri="{BB962C8B-B14F-4D97-AF65-F5344CB8AC3E}">
        <p14:creationId xmlns:p14="http://schemas.microsoft.com/office/powerpoint/2010/main" val="2442414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864066" y="6033803"/>
            <a:ext cx="4028302" cy="461665"/>
          </a:xfrm>
          <a:prstGeom prst="rect">
            <a:avLst/>
          </a:prstGeom>
          <a:noFill/>
        </p:spPr>
        <p:txBody>
          <a:bodyPr wrap="square" rtlCol="0">
            <a:spAutoFit/>
          </a:bodyPr>
          <a:lstStyle/>
          <a:p>
            <a:r>
              <a:rPr lang="en-GB" sz="2400" dirty="0"/>
              <a:t>Subject</a:t>
            </a:r>
            <a:r>
              <a:rPr lang="en-GB" dirty="0"/>
              <a:t>: </a:t>
            </a:r>
            <a:r>
              <a:rPr lang="en-GB" sz="2400" dirty="0"/>
              <a:t>Maths </a:t>
            </a:r>
            <a:endParaRPr lang="en-GB" dirty="0"/>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dirty="0" smtClean="0"/>
              <a:t>23.2.2021</a:t>
            </a:r>
            <a:r>
              <a:rPr lang="en-GB" dirty="0" smtClean="0"/>
              <a:t> </a:t>
            </a:r>
            <a:endParaRPr lang="en-GB" dirty="0"/>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635485" y="2832960"/>
            <a:ext cx="10429593" cy="707886"/>
          </a:xfrm>
          <a:prstGeom prst="rect">
            <a:avLst/>
          </a:prstGeom>
          <a:noFill/>
        </p:spPr>
        <p:txBody>
          <a:bodyPr wrap="square" rtlCol="0">
            <a:spAutoFit/>
          </a:bodyPr>
          <a:lstStyle/>
          <a:p>
            <a:r>
              <a:rPr lang="en-GB" sz="4000" dirty="0"/>
              <a:t>L.O To be able </a:t>
            </a:r>
            <a:r>
              <a:rPr lang="en-GB" sz="4000" dirty="0" smtClean="0"/>
              <a:t>to understand the hours in a day</a:t>
            </a:r>
            <a:endParaRPr lang="en-GB" sz="4000" dirty="0"/>
          </a:p>
        </p:txBody>
      </p:sp>
      <p:pic>
        <p:nvPicPr>
          <p:cNvPr id="2" name="Picture 1"/>
          <p:cNvPicPr>
            <a:picLocks noChangeAspect="1"/>
          </p:cNvPicPr>
          <p:nvPr/>
        </p:nvPicPr>
        <p:blipFill>
          <a:blip r:embed="rId4"/>
          <a:stretch>
            <a:fillRect/>
          </a:stretch>
        </p:blipFill>
        <p:spPr>
          <a:xfrm>
            <a:off x="4721657" y="5940593"/>
            <a:ext cx="759101" cy="681642"/>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
        <p:nvSpPr>
          <p:cNvPr id="14" name="Rectangle 13"/>
          <p:cNvSpPr/>
          <p:nvPr/>
        </p:nvSpPr>
        <p:spPr>
          <a:xfrm>
            <a:off x="5860994" y="4759494"/>
            <a:ext cx="6096000" cy="646331"/>
          </a:xfrm>
          <a:prstGeom prst="rect">
            <a:avLst/>
          </a:prstGeom>
        </p:spPr>
        <p:txBody>
          <a:bodyPr>
            <a:spAutoFit/>
          </a:bodyPr>
          <a:lstStyle/>
          <a:p>
            <a:r>
              <a:rPr lang="en-GB" dirty="0">
                <a:solidFill>
                  <a:srgbClr val="FF0000"/>
                </a:solidFill>
              </a:rPr>
              <a:t>Go to Times Tables Rock Stars to warm up your number brain before you start your maths activity.  </a:t>
            </a:r>
          </a:p>
        </p:txBody>
      </p:sp>
      <p:pic>
        <p:nvPicPr>
          <p:cNvPr id="15" name="Picture 14"/>
          <p:cNvPicPr>
            <a:picLocks noChangeAspect="1"/>
          </p:cNvPicPr>
          <p:nvPr/>
        </p:nvPicPr>
        <p:blipFill>
          <a:blip r:embed="rId5"/>
          <a:stretch>
            <a:fillRect/>
          </a:stretch>
        </p:blipFill>
        <p:spPr>
          <a:xfrm>
            <a:off x="5921431" y="5578369"/>
            <a:ext cx="6035563" cy="987638"/>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320" y="100310"/>
            <a:ext cx="6482417" cy="923330"/>
          </a:xfrm>
          <a:prstGeom prst="rect">
            <a:avLst/>
          </a:prstGeom>
          <a:noFill/>
        </p:spPr>
        <p:txBody>
          <a:bodyPr wrap="none" lIns="91440" tIns="45720" rIns="91440" bIns="45720">
            <a:spAutoFit/>
          </a:bodyPr>
          <a:lstStyle/>
          <a:p>
            <a:pPr algn="ctr"/>
            <a:r>
              <a:rPr lang="en-US" sz="5400" b="0" cap="none" spc="0" dirty="0">
                <a:ln w="0"/>
                <a:solidFill>
                  <a:sysClr val="windowText" lastClr="000000"/>
                </a:solidFill>
                <a:effectLst>
                  <a:outerShdw blurRad="38100" dist="19050" dir="2700000" algn="tl" rotWithShape="0">
                    <a:schemeClr val="dk1">
                      <a:alpha val="40000"/>
                    </a:schemeClr>
                  </a:outerShdw>
                </a:effectLst>
              </a:rPr>
              <a:t>Pre-recorded Teaching</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8" name="TextBox 7"/>
          <p:cNvSpPr txBox="1"/>
          <p:nvPr/>
        </p:nvSpPr>
        <p:spPr>
          <a:xfrm>
            <a:off x="1123950" y="1201783"/>
            <a:ext cx="9953353" cy="1938992"/>
          </a:xfrm>
          <a:prstGeom prst="rect">
            <a:avLst/>
          </a:prstGeom>
          <a:noFill/>
        </p:spPr>
        <p:txBody>
          <a:bodyPr wrap="square" rtlCol="0">
            <a:spAutoFit/>
          </a:bodyPr>
          <a:lstStyle/>
          <a:p>
            <a:r>
              <a:rPr lang="en-US" sz="2400" dirty="0">
                <a:solidFill>
                  <a:sysClr val="windowText" lastClr="000000"/>
                </a:solidFill>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400" dirty="0">
              <a:solidFill>
                <a:sysClr val="windowText" lastClr="000000"/>
              </a:solidFill>
            </a:endParaRPr>
          </a:p>
        </p:txBody>
      </p:sp>
      <p:sp>
        <p:nvSpPr>
          <p:cNvPr id="9" name="Rectangle 8">
            <a:hlinkClick r:id="rId3"/>
          </p:cNvPr>
          <p:cNvSpPr/>
          <p:nvPr/>
        </p:nvSpPr>
        <p:spPr>
          <a:xfrm>
            <a:off x="6217920" y="3779520"/>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Play Video</a:t>
            </a:r>
            <a:endParaRPr lang="en-GB" dirty="0"/>
          </a:p>
        </p:txBody>
      </p:sp>
      <p:sp>
        <p:nvSpPr>
          <p:cNvPr id="10" name="TextBox 9"/>
          <p:cNvSpPr txBox="1"/>
          <p:nvPr/>
        </p:nvSpPr>
        <p:spPr>
          <a:xfrm>
            <a:off x="613532" y="5998466"/>
            <a:ext cx="11208775" cy="615553"/>
          </a:xfrm>
          <a:prstGeom prst="rect">
            <a:avLst/>
          </a:prstGeom>
          <a:solidFill>
            <a:schemeClr val="bg1"/>
          </a:solidFill>
        </p:spPr>
        <p:txBody>
          <a:bodyPr wrap="square" rtlCol="0">
            <a:spAutoFit/>
          </a:bodyPr>
          <a:lstStyle/>
          <a:p>
            <a:r>
              <a:rPr lang="en-GB" dirty="0"/>
              <a:t>You can also copy and paste this link if you would prefer:</a:t>
            </a:r>
            <a:endParaRPr lang="en-GB" dirty="0">
              <a:hlinkClick r:id="rId4"/>
            </a:endParaRPr>
          </a:p>
          <a:p>
            <a:r>
              <a:rPr lang="en-GB" sz="1600" dirty="0"/>
              <a:t>https://teachers.thenational.academy/lessons/knowing-the-number-of-hours-in-one-day-69k30r</a:t>
            </a:r>
          </a:p>
        </p:txBody>
      </p:sp>
    </p:spTree>
    <p:extLst>
      <p:ext uri="{BB962C8B-B14F-4D97-AF65-F5344CB8AC3E}">
        <p14:creationId xmlns:p14="http://schemas.microsoft.com/office/powerpoint/2010/main" val="2420484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185442-8ED9-4873-81D1-2FA0DA2F96D5}"/>
              </a:ext>
            </a:extLst>
          </p:cNvPr>
          <p:cNvSpPr txBox="1"/>
          <p:nvPr/>
        </p:nvSpPr>
        <p:spPr>
          <a:xfrm>
            <a:off x="4165715" y="3752900"/>
            <a:ext cx="1715493" cy="707886"/>
          </a:xfrm>
          <a:prstGeom prst="rect">
            <a:avLst/>
          </a:prstGeom>
          <a:noFill/>
        </p:spPr>
        <p:txBody>
          <a:bodyPr wrap="square" rtlCol="0" anchor="ctr">
            <a:spAutoFit/>
          </a:bodyPr>
          <a:lstStyle/>
          <a:p>
            <a:pPr algn="ctr"/>
            <a:endParaRPr lang="en-GB" sz="2000" b="1" dirty="0">
              <a:solidFill>
                <a:schemeClr val="bg2">
                  <a:lumMod val="25000"/>
                </a:schemeClr>
              </a:solidFill>
              <a:latin typeface="Century Gothic" panose="020B0502020202020204" pitchFamily="34" charset="0"/>
            </a:endParaRPr>
          </a:p>
          <a:p>
            <a:pPr algn="ctr"/>
            <a:r>
              <a:rPr lang="en-GB" sz="2000" b="1" dirty="0">
                <a:solidFill>
                  <a:schemeClr val="bg2">
                    <a:lumMod val="25000"/>
                  </a:schemeClr>
                </a:solidFill>
                <a:latin typeface="Century Gothic" panose="020B0502020202020204" pitchFamily="34" charset="0"/>
              </a:rPr>
              <a:t>January</a:t>
            </a:r>
            <a:endParaRPr lang="en-US" sz="2000" b="1" dirty="0">
              <a:solidFill>
                <a:schemeClr val="bg2">
                  <a:lumMod val="25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1CF834BC-567A-4C50-85B6-E8D852C73A7E}"/>
              </a:ext>
            </a:extLst>
          </p:cNvPr>
          <p:cNvSpPr txBox="1"/>
          <p:nvPr/>
        </p:nvSpPr>
        <p:spPr>
          <a:xfrm>
            <a:off x="7920386" y="3753224"/>
            <a:ext cx="1715493" cy="707886"/>
          </a:xfrm>
          <a:prstGeom prst="rect">
            <a:avLst/>
          </a:prstGeom>
          <a:noFill/>
        </p:spPr>
        <p:txBody>
          <a:bodyPr wrap="square" rtlCol="0" anchor="ctr">
            <a:spAutoFit/>
          </a:bodyPr>
          <a:lstStyle/>
          <a:p>
            <a:pPr algn="ctr"/>
            <a:endParaRPr lang="en-GB" sz="2000" b="1" dirty="0">
              <a:solidFill>
                <a:schemeClr val="bg2">
                  <a:lumMod val="25000"/>
                </a:schemeClr>
              </a:solidFill>
              <a:latin typeface="Century Gothic" panose="020B0502020202020204" pitchFamily="34" charset="0"/>
            </a:endParaRPr>
          </a:p>
          <a:p>
            <a:pPr algn="ctr"/>
            <a:r>
              <a:rPr lang="en-GB" sz="2000" b="1" dirty="0">
                <a:solidFill>
                  <a:schemeClr val="bg2">
                    <a:lumMod val="25000"/>
                  </a:schemeClr>
                </a:solidFill>
                <a:latin typeface="Century Gothic" panose="020B0502020202020204" pitchFamily="34" charset="0"/>
              </a:rPr>
              <a:t>April</a:t>
            </a:r>
            <a:endParaRPr lang="en-US" sz="2000" b="1" dirty="0">
              <a:solidFill>
                <a:schemeClr val="bg2">
                  <a:lumMod val="25000"/>
                </a:schemeClr>
              </a:solidFill>
              <a:latin typeface="Century Gothic" panose="020B0502020202020204" pitchFamily="34" charset="0"/>
            </a:endParaRPr>
          </a:p>
        </p:txBody>
      </p:sp>
      <p:sp>
        <p:nvSpPr>
          <p:cNvPr id="11" name="TextBox 10">
            <a:extLst>
              <a:ext uri="{FF2B5EF4-FFF2-40B4-BE49-F238E27FC236}">
                <a16:creationId xmlns:a16="http://schemas.microsoft.com/office/drawing/2014/main" id="{3DF8D4B5-0AEB-413E-83D4-D2BD33569565}"/>
              </a:ext>
            </a:extLst>
          </p:cNvPr>
          <p:cNvSpPr txBox="1"/>
          <p:nvPr/>
        </p:nvSpPr>
        <p:spPr>
          <a:xfrm>
            <a:off x="6854415" y="3758200"/>
            <a:ext cx="1715493" cy="707886"/>
          </a:xfrm>
          <a:prstGeom prst="rect">
            <a:avLst/>
          </a:prstGeom>
          <a:noFill/>
        </p:spPr>
        <p:txBody>
          <a:bodyPr wrap="square" rtlCol="0" anchor="ctr">
            <a:spAutoFit/>
          </a:bodyPr>
          <a:lstStyle/>
          <a:p>
            <a:pPr algn="ctr"/>
            <a:endParaRPr lang="en-GB" sz="2000" b="1" dirty="0">
              <a:solidFill>
                <a:schemeClr val="bg2">
                  <a:lumMod val="25000"/>
                </a:schemeClr>
              </a:solidFill>
              <a:latin typeface="Century Gothic" panose="020B0502020202020204" pitchFamily="34" charset="0"/>
            </a:endParaRPr>
          </a:p>
          <a:p>
            <a:pPr algn="ctr"/>
            <a:r>
              <a:rPr lang="en-GB" sz="2000" b="1" dirty="0">
                <a:solidFill>
                  <a:schemeClr val="bg2">
                    <a:lumMod val="25000"/>
                  </a:schemeClr>
                </a:solidFill>
                <a:latin typeface="Century Gothic" panose="020B0502020202020204" pitchFamily="34" charset="0"/>
              </a:rPr>
              <a:t>March</a:t>
            </a:r>
            <a:endParaRPr lang="en-US" sz="2000" b="1" dirty="0">
              <a:solidFill>
                <a:schemeClr val="bg2">
                  <a:lumMod val="25000"/>
                </a:schemeClr>
              </a:solidFill>
              <a:latin typeface="Century Gothic" panose="020B0502020202020204" pitchFamily="34" charset="0"/>
            </a:endParaRPr>
          </a:p>
        </p:txBody>
      </p:sp>
      <p:sp>
        <p:nvSpPr>
          <p:cNvPr id="12" name="TextBox 11">
            <a:extLst>
              <a:ext uri="{FF2B5EF4-FFF2-40B4-BE49-F238E27FC236}">
                <a16:creationId xmlns:a16="http://schemas.microsoft.com/office/drawing/2014/main" id="{3F195CD9-FAB7-4FFF-9148-48D25EB5EEFF}"/>
              </a:ext>
            </a:extLst>
          </p:cNvPr>
          <p:cNvSpPr txBox="1"/>
          <p:nvPr/>
        </p:nvSpPr>
        <p:spPr>
          <a:xfrm>
            <a:off x="5566586" y="3752900"/>
            <a:ext cx="1715493" cy="707886"/>
          </a:xfrm>
          <a:prstGeom prst="rect">
            <a:avLst/>
          </a:prstGeom>
          <a:noFill/>
        </p:spPr>
        <p:txBody>
          <a:bodyPr wrap="square" rtlCol="0" anchor="ctr">
            <a:spAutoFit/>
          </a:bodyPr>
          <a:lstStyle/>
          <a:p>
            <a:pPr algn="ctr"/>
            <a:endParaRPr lang="en-GB" sz="2000" b="1" dirty="0">
              <a:solidFill>
                <a:schemeClr val="bg2">
                  <a:lumMod val="25000"/>
                </a:schemeClr>
              </a:solidFill>
              <a:latin typeface="Century Gothic" panose="020B0502020202020204" pitchFamily="34" charset="0"/>
            </a:endParaRPr>
          </a:p>
          <a:p>
            <a:pPr algn="ctr"/>
            <a:r>
              <a:rPr lang="en-GB" sz="2000" b="1" dirty="0">
                <a:solidFill>
                  <a:schemeClr val="bg2">
                    <a:lumMod val="25000"/>
                  </a:schemeClr>
                </a:solidFill>
                <a:latin typeface="Century Gothic" panose="020B0502020202020204" pitchFamily="34" charset="0"/>
              </a:rPr>
              <a:t>February</a:t>
            </a:r>
            <a:endParaRPr lang="en-US" sz="2000" b="1" dirty="0">
              <a:solidFill>
                <a:schemeClr val="bg2">
                  <a:lumMod val="25000"/>
                </a:schemeClr>
              </a:solidFill>
              <a:latin typeface="Century Gothic" panose="020B0502020202020204" pitchFamily="34" charset="0"/>
            </a:endParaRPr>
          </a:p>
        </p:txBody>
      </p:sp>
      <p:sp>
        <p:nvSpPr>
          <p:cNvPr id="13" name="TextBox 12">
            <a:extLst>
              <a:ext uri="{FF2B5EF4-FFF2-40B4-BE49-F238E27FC236}">
                <a16:creationId xmlns:a16="http://schemas.microsoft.com/office/drawing/2014/main" id="{33AD1489-F3FB-45F3-854C-97D4142F3BD7}"/>
              </a:ext>
            </a:extLst>
          </p:cNvPr>
          <p:cNvSpPr txBox="1"/>
          <p:nvPr/>
        </p:nvSpPr>
        <p:spPr>
          <a:xfrm>
            <a:off x="8839937" y="3747982"/>
            <a:ext cx="1715493" cy="707886"/>
          </a:xfrm>
          <a:prstGeom prst="rect">
            <a:avLst/>
          </a:prstGeom>
          <a:noFill/>
        </p:spPr>
        <p:txBody>
          <a:bodyPr wrap="square" rtlCol="0" anchor="ctr">
            <a:spAutoFit/>
          </a:bodyPr>
          <a:lstStyle/>
          <a:p>
            <a:pPr algn="ctr"/>
            <a:endParaRPr lang="en-GB" sz="2000" b="1" dirty="0">
              <a:solidFill>
                <a:schemeClr val="bg2">
                  <a:lumMod val="25000"/>
                </a:schemeClr>
              </a:solidFill>
              <a:latin typeface="Century Gothic" panose="020B0502020202020204" pitchFamily="34" charset="0"/>
            </a:endParaRPr>
          </a:p>
          <a:p>
            <a:pPr algn="ctr"/>
            <a:r>
              <a:rPr lang="en-GB" sz="2000" b="1" dirty="0">
                <a:solidFill>
                  <a:schemeClr val="bg2">
                    <a:lumMod val="25000"/>
                  </a:schemeClr>
                </a:solidFill>
                <a:latin typeface="Century Gothic" panose="020B0502020202020204" pitchFamily="34" charset="0"/>
              </a:rPr>
              <a:t>May</a:t>
            </a:r>
            <a:endParaRPr lang="en-US" sz="2000" b="1" dirty="0">
              <a:solidFill>
                <a:schemeClr val="bg2">
                  <a:lumMod val="25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FE3E5320-4CD9-4B70-BC22-FFC53AE7A767}"/>
              </a:ext>
            </a:extLst>
          </p:cNvPr>
          <p:cNvSpPr txBox="1"/>
          <p:nvPr/>
        </p:nvSpPr>
        <p:spPr>
          <a:xfrm>
            <a:off x="9805876" y="3758200"/>
            <a:ext cx="1715493" cy="707886"/>
          </a:xfrm>
          <a:prstGeom prst="rect">
            <a:avLst/>
          </a:prstGeom>
          <a:noFill/>
        </p:spPr>
        <p:txBody>
          <a:bodyPr wrap="square" rtlCol="0" anchor="ctr">
            <a:spAutoFit/>
          </a:bodyPr>
          <a:lstStyle/>
          <a:p>
            <a:pPr algn="ctr"/>
            <a:endParaRPr lang="en-GB" sz="2000" b="1" dirty="0">
              <a:solidFill>
                <a:schemeClr val="bg2">
                  <a:lumMod val="25000"/>
                </a:schemeClr>
              </a:solidFill>
              <a:latin typeface="Century Gothic" panose="020B0502020202020204" pitchFamily="34" charset="0"/>
            </a:endParaRPr>
          </a:p>
          <a:p>
            <a:pPr algn="ctr"/>
            <a:r>
              <a:rPr lang="en-GB" sz="2000" b="1" dirty="0">
                <a:solidFill>
                  <a:schemeClr val="bg2">
                    <a:lumMod val="25000"/>
                  </a:schemeClr>
                </a:solidFill>
                <a:latin typeface="Century Gothic" panose="020B0502020202020204" pitchFamily="34" charset="0"/>
              </a:rPr>
              <a:t>June</a:t>
            </a:r>
            <a:endParaRPr lang="en-US" sz="2000" b="1" dirty="0">
              <a:solidFill>
                <a:schemeClr val="bg2">
                  <a:lumMod val="25000"/>
                </a:schemeClr>
              </a:solidFill>
              <a:latin typeface="Century Gothic" panose="020B0502020202020204" pitchFamily="34" charset="0"/>
            </a:endParaRPr>
          </a:p>
        </p:txBody>
      </p:sp>
      <p:sp>
        <p:nvSpPr>
          <p:cNvPr id="15" name="TextBox 14">
            <a:extLst>
              <a:ext uri="{FF2B5EF4-FFF2-40B4-BE49-F238E27FC236}">
                <a16:creationId xmlns:a16="http://schemas.microsoft.com/office/drawing/2014/main" id="{D1BDF8DC-9BF8-4A4B-BF4E-B01E72E1D9BA}"/>
              </a:ext>
            </a:extLst>
          </p:cNvPr>
          <p:cNvSpPr txBox="1"/>
          <p:nvPr/>
        </p:nvSpPr>
        <p:spPr>
          <a:xfrm>
            <a:off x="10662786" y="3758199"/>
            <a:ext cx="1715493" cy="707886"/>
          </a:xfrm>
          <a:prstGeom prst="rect">
            <a:avLst/>
          </a:prstGeom>
          <a:noFill/>
        </p:spPr>
        <p:txBody>
          <a:bodyPr wrap="square" rtlCol="0" anchor="ctr">
            <a:spAutoFit/>
          </a:bodyPr>
          <a:lstStyle/>
          <a:p>
            <a:pPr algn="ctr"/>
            <a:endParaRPr lang="en-GB" sz="2000" b="1" dirty="0">
              <a:solidFill>
                <a:schemeClr val="bg2">
                  <a:lumMod val="25000"/>
                </a:schemeClr>
              </a:solidFill>
              <a:latin typeface="Century Gothic" panose="020B0502020202020204" pitchFamily="34" charset="0"/>
            </a:endParaRPr>
          </a:p>
          <a:p>
            <a:pPr algn="ctr"/>
            <a:r>
              <a:rPr lang="en-GB" sz="2000" b="1" dirty="0">
                <a:solidFill>
                  <a:schemeClr val="bg2">
                    <a:lumMod val="25000"/>
                  </a:schemeClr>
                </a:solidFill>
                <a:latin typeface="Century Gothic" panose="020B0502020202020204" pitchFamily="34" charset="0"/>
              </a:rPr>
              <a:t>July</a:t>
            </a:r>
            <a:endParaRPr lang="en-US" sz="2000" b="1" dirty="0">
              <a:solidFill>
                <a:schemeClr val="bg2">
                  <a:lumMod val="25000"/>
                </a:schemeClr>
              </a:solidFill>
              <a:latin typeface="Century Gothic" panose="020B0502020202020204" pitchFamily="34" charset="0"/>
            </a:endParaRPr>
          </a:p>
        </p:txBody>
      </p:sp>
      <p:sp>
        <p:nvSpPr>
          <p:cNvPr id="20" name="TextBox 19">
            <a:extLst>
              <a:ext uri="{FF2B5EF4-FFF2-40B4-BE49-F238E27FC236}">
                <a16:creationId xmlns:a16="http://schemas.microsoft.com/office/drawing/2014/main" id="{57306A6A-AF79-4A82-BABD-D3E66020C8C4}"/>
              </a:ext>
            </a:extLst>
          </p:cNvPr>
          <p:cNvSpPr txBox="1"/>
          <p:nvPr/>
        </p:nvSpPr>
        <p:spPr>
          <a:xfrm>
            <a:off x="4184770" y="4183409"/>
            <a:ext cx="1715493" cy="707886"/>
          </a:xfrm>
          <a:prstGeom prst="rect">
            <a:avLst/>
          </a:prstGeom>
          <a:noFill/>
        </p:spPr>
        <p:txBody>
          <a:bodyPr wrap="square" rtlCol="0" anchor="ctr">
            <a:spAutoFit/>
          </a:bodyPr>
          <a:lstStyle/>
          <a:p>
            <a:pPr algn="ctr"/>
            <a:endParaRPr lang="en-GB" sz="2000" b="1" dirty="0">
              <a:solidFill>
                <a:schemeClr val="bg2">
                  <a:lumMod val="25000"/>
                </a:schemeClr>
              </a:solidFill>
              <a:latin typeface="Century Gothic" panose="020B0502020202020204" pitchFamily="34" charset="0"/>
            </a:endParaRPr>
          </a:p>
          <a:p>
            <a:pPr algn="ctr"/>
            <a:r>
              <a:rPr lang="en-GB" sz="2000" b="1" dirty="0">
                <a:solidFill>
                  <a:schemeClr val="bg2">
                    <a:lumMod val="25000"/>
                  </a:schemeClr>
                </a:solidFill>
                <a:latin typeface="Century Gothic" panose="020B0502020202020204" pitchFamily="34" charset="0"/>
              </a:rPr>
              <a:t>August</a:t>
            </a:r>
            <a:endParaRPr lang="en-US" sz="2000" b="1" dirty="0">
              <a:solidFill>
                <a:schemeClr val="bg2">
                  <a:lumMod val="25000"/>
                </a:schemeClr>
              </a:solidFill>
              <a:latin typeface="Century Gothic" panose="020B0502020202020204" pitchFamily="34" charset="0"/>
            </a:endParaRPr>
          </a:p>
        </p:txBody>
      </p:sp>
      <p:sp>
        <p:nvSpPr>
          <p:cNvPr id="21" name="TextBox 20">
            <a:extLst>
              <a:ext uri="{FF2B5EF4-FFF2-40B4-BE49-F238E27FC236}">
                <a16:creationId xmlns:a16="http://schemas.microsoft.com/office/drawing/2014/main" id="{E350FDEF-1DC1-4513-BC62-517E183ACCE7}"/>
              </a:ext>
            </a:extLst>
          </p:cNvPr>
          <p:cNvSpPr txBox="1"/>
          <p:nvPr/>
        </p:nvSpPr>
        <p:spPr>
          <a:xfrm>
            <a:off x="5668960" y="4193037"/>
            <a:ext cx="1715493" cy="707886"/>
          </a:xfrm>
          <a:prstGeom prst="rect">
            <a:avLst/>
          </a:prstGeom>
          <a:noFill/>
        </p:spPr>
        <p:txBody>
          <a:bodyPr wrap="square" rtlCol="0" anchor="ctr">
            <a:spAutoFit/>
          </a:bodyPr>
          <a:lstStyle/>
          <a:p>
            <a:pPr algn="ctr"/>
            <a:endParaRPr lang="en-GB" sz="2000" b="1" dirty="0">
              <a:solidFill>
                <a:schemeClr val="bg2">
                  <a:lumMod val="25000"/>
                </a:schemeClr>
              </a:solidFill>
              <a:latin typeface="Century Gothic" panose="020B0502020202020204" pitchFamily="34" charset="0"/>
            </a:endParaRPr>
          </a:p>
          <a:p>
            <a:pPr algn="ctr"/>
            <a:r>
              <a:rPr lang="en-GB" sz="2000" b="1" dirty="0">
                <a:solidFill>
                  <a:schemeClr val="bg2">
                    <a:lumMod val="25000"/>
                  </a:schemeClr>
                </a:solidFill>
                <a:latin typeface="Century Gothic" panose="020B0502020202020204" pitchFamily="34" charset="0"/>
              </a:rPr>
              <a:t>September</a:t>
            </a:r>
            <a:endParaRPr lang="en-US" sz="2000" b="1" dirty="0">
              <a:solidFill>
                <a:schemeClr val="bg2">
                  <a:lumMod val="25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CF334808-5A36-4BE4-A786-23DC9EA66610}"/>
              </a:ext>
            </a:extLst>
          </p:cNvPr>
          <p:cNvSpPr txBox="1"/>
          <p:nvPr/>
        </p:nvSpPr>
        <p:spPr>
          <a:xfrm>
            <a:off x="7161196" y="4197689"/>
            <a:ext cx="1715493" cy="707886"/>
          </a:xfrm>
          <a:prstGeom prst="rect">
            <a:avLst/>
          </a:prstGeom>
          <a:noFill/>
        </p:spPr>
        <p:txBody>
          <a:bodyPr wrap="square" rtlCol="0" anchor="ctr">
            <a:spAutoFit/>
          </a:bodyPr>
          <a:lstStyle/>
          <a:p>
            <a:pPr algn="ctr"/>
            <a:endParaRPr lang="en-GB" sz="2000" b="1" dirty="0">
              <a:solidFill>
                <a:schemeClr val="bg2">
                  <a:lumMod val="25000"/>
                </a:schemeClr>
              </a:solidFill>
              <a:latin typeface="Century Gothic" panose="020B0502020202020204" pitchFamily="34" charset="0"/>
            </a:endParaRPr>
          </a:p>
          <a:p>
            <a:pPr algn="ctr"/>
            <a:r>
              <a:rPr lang="en-GB" sz="2000" b="1" dirty="0">
                <a:solidFill>
                  <a:schemeClr val="bg2">
                    <a:lumMod val="25000"/>
                  </a:schemeClr>
                </a:solidFill>
                <a:latin typeface="Century Gothic" panose="020B0502020202020204" pitchFamily="34" charset="0"/>
              </a:rPr>
              <a:t>October</a:t>
            </a:r>
            <a:endParaRPr lang="en-US" sz="2000" b="1" dirty="0">
              <a:solidFill>
                <a:schemeClr val="bg2">
                  <a:lumMod val="25000"/>
                </a:schemeClr>
              </a:solidFill>
              <a:latin typeface="Century Gothic" panose="020B0502020202020204" pitchFamily="34" charset="0"/>
            </a:endParaRPr>
          </a:p>
        </p:txBody>
      </p:sp>
      <p:sp>
        <p:nvSpPr>
          <p:cNvPr id="23" name="TextBox 22">
            <a:extLst>
              <a:ext uri="{FF2B5EF4-FFF2-40B4-BE49-F238E27FC236}">
                <a16:creationId xmlns:a16="http://schemas.microsoft.com/office/drawing/2014/main" id="{0043FC24-D726-4915-9364-9B4B7C245BD7}"/>
              </a:ext>
            </a:extLst>
          </p:cNvPr>
          <p:cNvSpPr txBox="1"/>
          <p:nvPr/>
        </p:nvSpPr>
        <p:spPr>
          <a:xfrm>
            <a:off x="8645386" y="4202931"/>
            <a:ext cx="1715493" cy="707886"/>
          </a:xfrm>
          <a:prstGeom prst="rect">
            <a:avLst/>
          </a:prstGeom>
          <a:noFill/>
        </p:spPr>
        <p:txBody>
          <a:bodyPr wrap="square" rtlCol="0" anchor="ctr">
            <a:spAutoFit/>
          </a:bodyPr>
          <a:lstStyle/>
          <a:p>
            <a:pPr algn="ctr"/>
            <a:endParaRPr lang="en-GB" sz="2000" b="1" dirty="0">
              <a:solidFill>
                <a:schemeClr val="bg2">
                  <a:lumMod val="25000"/>
                </a:schemeClr>
              </a:solidFill>
              <a:latin typeface="Century Gothic" panose="020B0502020202020204" pitchFamily="34" charset="0"/>
            </a:endParaRPr>
          </a:p>
          <a:p>
            <a:pPr algn="ctr"/>
            <a:r>
              <a:rPr lang="en-GB" sz="2000" b="1" dirty="0">
                <a:solidFill>
                  <a:schemeClr val="bg2">
                    <a:lumMod val="25000"/>
                  </a:schemeClr>
                </a:solidFill>
                <a:latin typeface="Century Gothic" panose="020B0502020202020204" pitchFamily="34" charset="0"/>
              </a:rPr>
              <a:t>November</a:t>
            </a:r>
            <a:endParaRPr lang="en-US" sz="2000" b="1" dirty="0">
              <a:solidFill>
                <a:schemeClr val="bg2">
                  <a:lumMod val="25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D690FC5C-67F2-4674-910A-08D4268D512C}"/>
              </a:ext>
            </a:extLst>
          </p:cNvPr>
          <p:cNvSpPr txBox="1"/>
          <p:nvPr/>
        </p:nvSpPr>
        <p:spPr>
          <a:xfrm>
            <a:off x="10228610" y="4202931"/>
            <a:ext cx="1715493" cy="707886"/>
          </a:xfrm>
          <a:prstGeom prst="rect">
            <a:avLst/>
          </a:prstGeom>
          <a:noFill/>
        </p:spPr>
        <p:txBody>
          <a:bodyPr wrap="square" rtlCol="0" anchor="ctr">
            <a:spAutoFit/>
          </a:bodyPr>
          <a:lstStyle/>
          <a:p>
            <a:pPr algn="ctr"/>
            <a:endParaRPr lang="en-GB" sz="2000" b="1" dirty="0">
              <a:solidFill>
                <a:schemeClr val="bg2">
                  <a:lumMod val="25000"/>
                </a:schemeClr>
              </a:solidFill>
              <a:latin typeface="Century Gothic" panose="020B0502020202020204" pitchFamily="34" charset="0"/>
            </a:endParaRPr>
          </a:p>
          <a:p>
            <a:pPr algn="ctr"/>
            <a:r>
              <a:rPr lang="en-GB" sz="2000" b="1" dirty="0">
                <a:solidFill>
                  <a:schemeClr val="bg2">
                    <a:lumMod val="25000"/>
                  </a:schemeClr>
                </a:solidFill>
                <a:latin typeface="Century Gothic" panose="020B0502020202020204" pitchFamily="34" charset="0"/>
              </a:rPr>
              <a:t>December</a:t>
            </a:r>
          </a:p>
        </p:txBody>
      </p:sp>
      <p:graphicFrame>
        <p:nvGraphicFramePr>
          <p:cNvPr id="28" name="Table 27">
            <a:extLst>
              <a:ext uri="{FF2B5EF4-FFF2-40B4-BE49-F238E27FC236}">
                <a16:creationId xmlns:a16="http://schemas.microsoft.com/office/drawing/2014/main" id="{81268E78-3696-43E2-83D4-D774AC5E97AE}"/>
              </a:ext>
            </a:extLst>
          </p:cNvPr>
          <p:cNvGraphicFramePr>
            <a:graphicFrameLocks noGrp="1"/>
          </p:cNvGraphicFramePr>
          <p:nvPr>
            <p:extLst>
              <p:ext uri="{D42A27DB-BD31-4B8C-83A1-F6EECF244321}">
                <p14:modId xmlns:p14="http://schemas.microsoft.com/office/powerpoint/2010/main" val="2801525590"/>
              </p:ext>
            </p:extLst>
          </p:nvPr>
        </p:nvGraphicFramePr>
        <p:xfrm>
          <a:off x="4401287" y="1402425"/>
          <a:ext cx="7406640" cy="2683302"/>
        </p:xfrm>
        <a:graphic>
          <a:graphicData uri="http://schemas.openxmlformats.org/drawingml/2006/table">
            <a:tbl>
              <a:tblPr firstRow="1" bandRow="1">
                <a:tableStyleId>{5940675A-B579-460E-94D1-54222C63F5DA}</a:tableStyleId>
              </a:tblPr>
              <a:tblGrid>
                <a:gridCol w="2468880">
                  <a:extLst>
                    <a:ext uri="{9D8B030D-6E8A-4147-A177-3AD203B41FA5}">
                      <a16:colId xmlns:a16="http://schemas.microsoft.com/office/drawing/2014/main" val="2814330134"/>
                    </a:ext>
                  </a:extLst>
                </a:gridCol>
                <a:gridCol w="2468880">
                  <a:extLst>
                    <a:ext uri="{9D8B030D-6E8A-4147-A177-3AD203B41FA5}">
                      <a16:colId xmlns:a16="http://schemas.microsoft.com/office/drawing/2014/main" val="75356842"/>
                    </a:ext>
                  </a:extLst>
                </a:gridCol>
                <a:gridCol w="2468880">
                  <a:extLst>
                    <a:ext uri="{9D8B030D-6E8A-4147-A177-3AD203B41FA5}">
                      <a16:colId xmlns:a16="http://schemas.microsoft.com/office/drawing/2014/main" val="1015196638"/>
                    </a:ext>
                  </a:extLst>
                </a:gridCol>
              </a:tblGrid>
              <a:tr h="458262">
                <a:tc>
                  <a:txBody>
                    <a:bodyPr/>
                    <a:lstStyle/>
                    <a:p>
                      <a:pPr algn="ctr"/>
                      <a:r>
                        <a:rPr lang="en-GB" sz="2400" b="1" dirty="0">
                          <a:solidFill>
                            <a:schemeClr val="tx1"/>
                          </a:solidFill>
                          <a:latin typeface="Century Gothic" panose="020B0502020202020204" pitchFamily="34" charset="0"/>
                        </a:rPr>
                        <a:t>30 days</a:t>
                      </a:r>
                      <a:endParaRPr lang="en-US" sz="2400" b="1" dirty="0">
                        <a:solidFill>
                          <a:schemeClr val="tx1"/>
                        </a:solidFill>
                        <a:latin typeface="Century Gothic" panose="020B0502020202020204" pitchFamily="34" charset="0"/>
                      </a:endParaRPr>
                    </a:p>
                  </a:txBody>
                  <a:tcPr anchor="ctr">
                    <a:solidFill>
                      <a:schemeClr val="accent5">
                        <a:lumMod val="20000"/>
                        <a:lumOff val="80000"/>
                      </a:schemeClr>
                    </a:solidFill>
                  </a:tcPr>
                </a:tc>
                <a:tc>
                  <a:txBody>
                    <a:bodyPr/>
                    <a:lstStyle/>
                    <a:p>
                      <a:pPr algn="ctr"/>
                      <a:r>
                        <a:rPr lang="en-GB" sz="2400" b="1" dirty="0">
                          <a:solidFill>
                            <a:schemeClr val="tx1"/>
                          </a:solidFill>
                          <a:latin typeface="Century Gothic" panose="020B0502020202020204" pitchFamily="34" charset="0"/>
                        </a:rPr>
                        <a:t>31 days</a:t>
                      </a:r>
                      <a:endParaRPr lang="en-US" sz="2400" b="1" dirty="0">
                        <a:solidFill>
                          <a:schemeClr val="tx1"/>
                        </a:solidFill>
                        <a:latin typeface="Century Gothic" panose="020B0502020202020204" pitchFamily="34" charset="0"/>
                      </a:endParaRPr>
                    </a:p>
                  </a:txBody>
                  <a:tcPr anchor="ctr">
                    <a:solidFill>
                      <a:schemeClr val="accent5">
                        <a:lumMod val="20000"/>
                        <a:lumOff val="80000"/>
                      </a:schemeClr>
                    </a:solidFill>
                  </a:tcPr>
                </a:tc>
                <a:tc>
                  <a:txBody>
                    <a:bodyPr/>
                    <a:lstStyle/>
                    <a:p>
                      <a:pPr algn="ctr"/>
                      <a:r>
                        <a:rPr lang="en-GB" sz="2400" b="1" dirty="0">
                          <a:solidFill>
                            <a:schemeClr val="tx1"/>
                          </a:solidFill>
                          <a:latin typeface="Century Gothic" panose="020B0502020202020204" pitchFamily="34" charset="0"/>
                        </a:rPr>
                        <a:t>28 or 29 days</a:t>
                      </a:r>
                      <a:endParaRPr lang="en-US" sz="2400" b="1" dirty="0">
                        <a:solidFill>
                          <a:schemeClr val="tx1"/>
                        </a:solidFill>
                        <a:latin typeface="Century Gothic" panose="020B0502020202020204" pitchFamily="34" charset="0"/>
                      </a:endParaRPr>
                    </a:p>
                  </a:txBody>
                  <a:tcPr anchor="ctr">
                    <a:solidFill>
                      <a:schemeClr val="accent5">
                        <a:lumMod val="20000"/>
                        <a:lumOff val="80000"/>
                      </a:schemeClr>
                    </a:solidFill>
                  </a:tcPr>
                </a:tc>
                <a:extLst>
                  <a:ext uri="{0D108BD9-81ED-4DB2-BD59-A6C34878D82A}">
                    <a16:rowId xmlns:a16="http://schemas.microsoft.com/office/drawing/2014/main" val="3488965799"/>
                  </a:ext>
                </a:extLst>
              </a:tr>
              <a:tr h="1872000">
                <a:tc>
                  <a:txBody>
                    <a:bodyPr/>
                    <a:lstStyle/>
                    <a:p>
                      <a:pPr algn="ctr"/>
                      <a:endParaRPr lang="en-US" sz="2000" b="1" dirty="0">
                        <a:solidFill>
                          <a:srgbClr val="FF0000"/>
                        </a:solidFill>
                        <a:latin typeface="Century Gothic" panose="020B0502020202020204" pitchFamily="34" charset="0"/>
                      </a:endParaRPr>
                    </a:p>
                  </a:txBody>
                  <a:tcPr>
                    <a:solidFill>
                      <a:srgbClr val="F2F7FC"/>
                    </a:solidFill>
                  </a:tcPr>
                </a:tc>
                <a:tc>
                  <a:txBody>
                    <a:bodyPr/>
                    <a:lstStyle/>
                    <a:p>
                      <a:pPr algn="ctr"/>
                      <a:endParaRPr lang="en-US" sz="2000" b="1" dirty="0">
                        <a:solidFill>
                          <a:srgbClr val="FF0000"/>
                        </a:solidFill>
                        <a:latin typeface="Century Gothic" panose="020B0502020202020204" pitchFamily="34" charset="0"/>
                      </a:endParaRPr>
                    </a:p>
                    <a:p>
                      <a:pPr algn="ctr"/>
                      <a:endParaRPr lang="en-US" sz="2000" b="1" dirty="0">
                        <a:solidFill>
                          <a:srgbClr val="FF0000"/>
                        </a:solidFill>
                        <a:latin typeface="Century Gothic" panose="020B0502020202020204" pitchFamily="34" charset="0"/>
                      </a:endParaRPr>
                    </a:p>
                    <a:p>
                      <a:pPr algn="ctr"/>
                      <a:endParaRPr lang="en-US" sz="2000" b="1" dirty="0">
                        <a:solidFill>
                          <a:srgbClr val="FF0000"/>
                        </a:solidFill>
                        <a:latin typeface="Century Gothic" panose="020B0502020202020204" pitchFamily="34" charset="0"/>
                      </a:endParaRPr>
                    </a:p>
                    <a:p>
                      <a:pPr algn="ctr"/>
                      <a:endParaRPr lang="en-US" sz="2000" b="1" dirty="0">
                        <a:solidFill>
                          <a:srgbClr val="FF0000"/>
                        </a:solidFill>
                        <a:latin typeface="Century Gothic" panose="020B0502020202020204" pitchFamily="34" charset="0"/>
                      </a:endParaRPr>
                    </a:p>
                    <a:p>
                      <a:pPr algn="ctr"/>
                      <a:endParaRPr lang="en-US" sz="2000" b="1" dirty="0">
                        <a:solidFill>
                          <a:srgbClr val="FF0000"/>
                        </a:solidFill>
                        <a:latin typeface="Century Gothic" panose="020B0502020202020204" pitchFamily="34" charset="0"/>
                      </a:endParaRPr>
                    </a:p>
                    <a:p>
                      <a:pPr algn="ctr"/>
                      <a:endParaRPr lang="en-US" sz="2000" b="1" dirty="0">
                        <a:solidFill>
                          <a:srgbClr val="FF0000"/>
                        </a:solidFill>
                        <a:latin typeface="Century Gothic" panose="020B0502020202020204" pitchFamily="34" charset="0"/>
                      </a:endParaRPr>
                    </a:p>
                    <a:p>
                      <a:pPr algn="ctr"/>
                      <a:endParaRPr lang="en-US" sz="2000" b="1" dirty="0">
                        <a:solidFill>
                          <a:srgbClr val="FF0000"/>
                        </a:solidFill>
                        <a:latin typeface="Century Gothic" panose="020B0502020202020204" pitchFamily="34" charset="0"/>
                      </a:endParaRPr>
                    </a:p>
                  </a:txBody>
                  <a:tcPr>
                    <a:solidFill>
                      <a:srgbClr val="F2F7FC"/>
                    </a:solidFill>
                  </a:tcPr>
                </a:tc>
                <a:tc>
                  <a:txBody>
                    <a:bodyPr/>
                    <a:lstStyle/>
                    <a:p>
                      <a:pPr algn="ctr"/>
                      <a:endParaRPr lang="en-GB" sz="2400" dirty="0">
                        <a:latin typeface="SassoonCRInfantMedium" panose="02000603020000020003" pitchFamily="2" charset="0"/>
                      </a:endParaRPr>
                    </a:p>
                    <a:p>
                      <a:pPr algn="ctr"/>
                      <a:endParaRPr lang="en-GB" sz="2400" dirty="0">
                        <a:latin typeface="Century Gothic" panose="020B0502020202020204" pitchFamily="34" charset="0"/>
                      </a:endParaRPr>
                    </a:p>
                  </a:txBody>
                  <a:tcPr>
                    <a:solidFill>
                      <a:srgbClr val="F2F7FC"/>
                    </a:solidFill>
                  </a:tcPr>
                </a:tc>
                <a:extLst>
                  <a:ext uri="{0D108BD9-81ED-4DB2-BD59-A6C34878D82A}">
                    <a16:rowId xmlns:a16="http://schemas.microsoft.com/office/drawing/2014/main" val="2489932291"/>
                  </a:ext>
                </a:extLst>
              </a:tr>
            </a:tbl>
          </a:graphicData>
        </a:graphic>
      </p:graphicFrame>
      <p:pic>
        <p:nvPicPr>
          <p:cNvPr id="2" name="Picture 1"/>
          <p:cNvPicPr>
            <a:picLocks noChangeAspect="1"/>
          </p:cNvPicPr>
          <p:nvPr/>
        </p:nvPicPr>
        <p:blipFill>
          <a:blip r:embed="rId2"/>
          <a:stretch>
            <a:fillRect/>
          </a:stretch>
        </p:blipFill>
        <p:spPr>
          <a:xfrm>
            <a:off x="5429887" y="4998605"/>
            <a:ext cx="5657406" cy="1432679"/>
          </a:xfrm>
          <a:prstGeom prst="rect">
            <a:avLst/>
          </a:prstGeom>
        </p:spPr>
      </p:pic>
      <p:sp>
        <p:nvSpPr>
          <p:cNvPr id="3" name="TextBox 2"/>
          <p:cNvSpPr txBox="1"/>
          <p:nvPr/>
        </p:nvSpPr>
        <p:spPr>
          <a:xfrm>
            <a:off x="314022" y="6281"/>
            <a:ext cx="11629585" cy="1077218"/>
          </a:xfrm>
          <a:prstGeom prst="rect">
            <a:avLst/>
          </a:prstGeom>
          <a:noFill/>
        </p:spPr>
        <p:txBody>
          <a:bodyPr wrap="square" rtlCol="0">
            <a:spAutoFit/>
          </a:bodyPr>
          <a:lstStyle/>
          <a:p>
            <a:r>
              <a:rPr lang="en-GB" sz="3200" dirty="0" smtClean="0"/>
              <a:t>Yesterday we looked at the different months in the year. Use the calendar to help you sort the months into the correct column.</a:t>
            </a:r>
            <a:endParaRPr lang="en-GB" sz="3200" dirty="0"/>
          </a:p>
        </p:txBody>
      </p:sp>
      <p:pic>
        <p:nvPicPr>
          <p:cNvPr id="18" name="Picture 17"/>
          <p:cNvPicPr>
            <a:picLocks noChangeAspect="1"/>
          </p:cNvPicPr>
          <p:nvPr/>
        </p:nvPicPr>
        <p:blipFill>
          <a:blip r:embed="rId3"/>
          <a:stretch>
            <a:fillRect/>
          </a:stretch>
        </p:blipFill>
        <p:spPr>
          <a:xfrm>
            <a:off x="11170715" y="5984608"/>
            <a:ext cx="905001" cy="647790"/>
          </a:xfrm>
          <a:prstGeom prst="rect">
            <a:avLst/>
          </a:prstGeom>
        </p:spPr>
      </p:pic>
      <p:pic>
        <p:nvPicPr>
          <p:cNvPr id="19" name="Picture 18"/>
          <p:cNvPicPr>
            <a:picLocks noChangeAspect="1"/>
          </p:cNvPicPr>
          <p:nvPr/>
        </p:nvPicPr>
        <p:blipFill>
          <a:blip r:embed="rId4"/>
          <a:stretch>
            <a:fillRect/>
          </a:stretch>
        </p:blipFill>
        <p:spPr>
          <a:xfrm>
            <a:off x="148684" y="1544975"/>
            <a:ext cx="3818427" cy="4763528"/>
          </a:xfrm>
          <a:prstGeom prst="rect">
            <a:avLst/>
          </a:prstGeom>
        </p:spPr>
      </p:pic>
    </p:spTree>
    <p:extLst>
      <p:ext uri="{BB962C8B-B14F-4D97-AF65-F5344CB8AC3E}">
        <p14:creationId xmlns:p14="http://schemas.microsoft.com/office/powerpoint/2010/main" val="737234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615FD0A-5534-4ADB-92DE-38D4BEA12B90}"/>
              </a:ext>
            </a:extLst>
          </p:cNvPr>
          <p:cNvGraphicFramePr>
            <a:graphicFrameLocks noGrp="1"/>
          </p:cNvGraphicFramePr>
          <p:nvPr>
            <p:extLst/>
          </p:nvPr>
        </p:nvGraphicFramePr>
        <p:xfrm>
          <a:off x="2392680" y="1223899"/>
          <a:ext cx="7406640" cy="2683302"/>
        </p:xfrm>
        <a:graphic>
          <a:graphicData uri="http://schemas.openxmlformats.org/drawingml/2006/table">
            <a:tbl>
              <a:tblPr firstRow="1" bandRow="1">
                <a:tableStyleId>{5940675A-B579-460E-94D1-54222C63F5DA}</a:tableStyleId>
              </a:tblPr>
              <a:tblGrid>
                <a:gridCol w="2468880">
                  <a:extLst>
                    <a:ext uri="{9D8B030D-6E8A-4147-A177-3AD203B41FA5}">
                      <a16:colId xmlns:a16="http://schemas.microsoft.com/office/drawing/2014/main" val="2814330134"/>
                    </a:ext>
                  </a:extLst>
                </a:gridCol>
                <a:gridCol w="2468880">
                  <a:extLst>
                    <a:ext uri="{9D8B030D-6E8A-4147-A177-3AD203B41FA5}">
                      <a16:colId xmlns:a16="http://schemas.microsoft.com/office/drawing/2014/main" val="75356842"/>
                    </a:ext>
                  </a:extLst>
                </a:gridCol>
                <a:gridCol w="2468880">
                  <a:extLst>
                    <a:ext uri="{9D8B030D-6E8A-4147-A177-3AD203B41FA5}">
                      <a16:colId xmlns:a16="http://schemas.microsoft.com/office/drawing/2014/main" val="1015196638"/>
                    </a:ext>
                  </a:extLst>
                </a:gridCol>
              </a:tblGrid>
              <a:tr h="458262">
                <a:tc>
                  <a:txBody>
                    <a:bodyPr/>
                    <a:lstStyle/>
                    <a:p>
                      <a:pPr algn="ctr"/>
                      <a:r>
                        <a:rPr lang="en-GB" sz="2400" b="1" dirty="0">
                          <a:solidFill>
                            <a:schemeClr val="tx1"/>
                          </a:solidFill>
                          <a:latin typeface="Century Gothic" panose="020B0502020202020204" pitchFamily="34" charset="0"/>
                        </a:rPr>
                        <a:t>30 days</a:t>
                      </a:r>
                      <a:endParaRPr lang="en-US" sz="2400" b="1" dirty="0">
                        <a:solidFill>
                          <a:schemeClr val="tx1"/>
                        </a:solidFill>
                        <a:latin typeface="Century Gothic" panose="020B0502020202020204" pitchFamily="34" charset="0"/>
                      </a:endParaRPr>
                    </a:p>
                  </a:txBody>
                  <a:tcPr anchor="ctr">
                    <a:solidFill>
                      <a:schemeClr val="accent5">
                        <a:lumMod val="20000"/>
                        <a:lumOff val="80000"/>
                      </a:schemeClr>
                    </a:solidFill>
                  </a:tcPr>
                </a:tc>
                <a:tc>
                  <a:txBody>
                    <a:bodyPr/>
                    <a:lstStyle/>
                    <a:p>
                      <a:pPr algn="ctr"/>
                      <a:r>
                        <a:rPr lang="en-GB" sz="2400" b="1" dirty="0">
                          <a:solidFill>
                            <a:schemeClr val="tx1"/>
                          </a:solidFill>
                          <a:latin typeface="Century Gothic" panose="020B0502020202020204" pitchFamily="34" charset="0"/>
                        </a:rPr>
                        <a:t>31 days</a:t>
                      </a:r>
                      <a:endParaRPr lang="en-US" sz="2400" b="1" dirty="0">
                        <a:solidFill>
                          <a:schemeClr val="tx1"/>
                        </a:solidFill>
                        <a:latin typeface="Century Gothic" panose="020B0502020202020204" pitchFamily="34" charset="0"/>
                      </a:endParaRPr>
                    </a:p>
                  </a:txBody>
                  <a:tcPr anchor="ctr">
                    <a:solidFill>
                      <a:schemeClr val="accent5">
                        <a:lumMod val="20000"/>
                        <a:lumOff val="80000"/>
                      </a:schemeClr>
                    </a:solidFill>
                  </a:tcPr>
                </a:tc>
                <a:tc>
                  <a:txBody>
                    <a:bodyPr/>
                    <a:lstStyle/>
                    <a:p>
                      <a:pPr algn="ctr"/>
                      <a:r>
                        <a:rPr lang="en-GB" sz="2400" b="1" dirty="0">
                          <a:solidFill>
                            <a:schemeClr val="tx1"/>
                          </a:solidFill>
                          <a:latin typeface="Century Gothic" panose="020B0502020202020204" pitchFamily="34" charset="0"/>
                        </a:rPr>
                        <a:t>28 or 29 days</a:t>
                      </a:r>
                      <a:endParaRPr lang="en-US" sz="2400" b="1" dirty="0">
                        <a:solidFill>
                          <a:schemeClr val="tx1"/>
                        </a:solidFill>
                        <a:latin typeface="Century Gothic" panose="020B0502020202020204" pitchFamily="34" charset="0"/>
                      </a:endParaRPr>
                    </a:p>
                  </a:txBody>
                  <a:tcPr anchor="ctr">
                    <a:solidFill>
                      <a:schemeClr val="accent5">
                        <a:lumMod val="20000"/>
                        <a:lumOff val="80000"/>
                      </a:schemeClr>
                    </a:solidFill>
                  </a:tcPr>
                </a:tc>
                <a:extLst>
                  <a:ext uri="{0D108BD9-81ED-4DB2-BD59-A6C34878D82A}">
                    <a16:rowId xmlns:a16="http://schemas.microsoft.com/office/drawing/2014/main" val="3488965799"/>
                  </a:ext>
                </a:extLst>
              </a:tr>
              <a:tr h="1872000">
                <a:tc>
                  <a:txBody>
                    <a:bodyPr/>
                    <a:lstStyle/>
                    <a:p>
                      <a:pPr algn="ctr"/>
                      <a:r>
                        <a:rPr lang="en-US" sz="2000" b="1" dirty="0">
                          <a:solidFill>
                            <a:srgbClr val="FF0000"/>
                          </a:solidFill>
                          <a:latin typeface="Century Gothic" panose="020B0502020202020204" pitchFamily="34" charset="0"/>
                        </a:rPr>
                        <a:t>April</a:t>
                      </a:r>
                    </a:p>
                    <a:p>
                      <a:pPr algn="ctr"/>
                      <a:r>
                        <a:rPr lang="en-US" sz="2000" b="1" dirty="0">
                          <a:solidFill>
                            <a:srgbClr val="FF0000"/>
                          </a:solidFill>
                          <a:latin typeface="Century Gothic" panose="020B0502020202020204" pitchFamily="34" charset="0"/>
                        </a:rPr>
                        <a:t>June</a:t>
                      </a:r>
                    </a:p>
                    <a:p>
                      <a:pPr algn="ctr"/>
                      <a:r>
                        <a:rPr lang="en-US" sz="2000" b="1" dirty="0">
                          <a:solidFill>
                            <a:srgbClr val="FF0000"/>
                          </a:solidFill>
                          <a:latin typeface="Century Gothic" panose="020B0502020202020204" pitchFamily="34" charset="0"/>
                        </a:rPr>
                        <a:t>September</a:t>
                      </a:r>
                    </a:p>
                    <a:p>
                      <a:pPr algn="ctr"/>
                      <a:r>
                        <a:rPr lang="en-US" sz="2000" b="1" dirty="0">
                          <a:solidFill>
                            <a:srgbClr val="FF0000"/>
                          </a:solidFill>
                          <a:latin typeface="Century Gothic" panose="020B0502020202020204" pitchFamily="34" charset="0"/>
                        </a:rPr>
                        <a:t>November</a:t>
                      </a:r>
                    </a:p>
                  </a:txBody>
                  <a:tcPr>
                    <a:solidFill>
                      <a:srgbClr val="F2F7FC"/>
                    </a:solidFill>
                  </a:tcPr>
                </a:tc>
                <a:tc>
                  <a:txBody>
                    <a:bodyPr/>
                    <a:lstStyle/>
                    <a:p>
                      <a:pPr algn="ctr"/>
                      <a:r>
                        <a:rPr lang="en-US" sz="2000" b="1" dirty="0">
                          <a:solidFill>
                            <a:srgbClr val="FF0000"/>
                          </a:solidFill>
                          <a:latin typeface="Century Gothic" panose="020B0502020202020204" pitchFamily="34" charset="0"/>
                        </a:rPr>
                        <a:t>January</a:t>
                      </a:r>
                    </a:p>
                    <a:p>
                      <a:pPr algn="ctr"/>
                      <a:r>
                        <a:rPr lang="en-US" sz="2000" b="1" dirty="0">
                          <a:solidFill>
                            <a:srgbClr val="FF0000"/>
                          </a:solidFill>
                          <a:latin typeface="Century Gothic" panose="020B0502020202020204" pitchFamily="34" charset="0"/>
                        </a:rPr>
                        <a:t>March</a:t>
                      </a:r>
                    </a:p>
                    <a:p>
                      <a:pPr algn="ctr"/>
                      <a:r>
                        <a:rPr lang="en-US" sz="2000" b="1" dirty="0">
                          <a:solidFill>
                            <a:srgbClr val="FF0000"/>
                          </a:solidFill>
                          <a:latin typeface="Century Gothic" panose="020B0502020202020204" pitchFamily="34" charset="0"/>
                        </a:rPr>
                        <a:t>May</a:t>
                      </a:r>
                    </a:p>
                    <a:p>
                      <a:pPr algn="ctr"/>
                      <a:r>
                        <a:rPr lang="en-US" sz="2000" b="1" dirty="0">
                          <a:solidFill>
                            <a:srgbClr val="FF0000"/>
                          </a:solidFill>
                          <a:latin typeface="Century Gothic" panose="020B0502020202020204" pitchFamily="34" charset="0"/>
                        </a:rPr>
                        <a:t>July</a:t>
                      </a:r>
                    </a:p>
                    <a:p>
                      <a:pPr algn="ctr"/>
                      <a:r>
                        <a:rPr lang="en-US" sz="2000" b="1" dirty="0">
                          <a:solidFill>
                            <a:srgbClr val="FF0000"/>
                          </a:solidFill>
                          <a:latin typeface="Century Gothic" panose="020B0502020202020204" pitchFamily="34" charset="0"/>
                        </a:rPr>
                        <a:t>August</a:t>
                      </a:r>
                    </a:p>
                    <a:p>
                      <a:pPr algn="ctr"/>
                      <a:r>
                        <a:rPr lang="en-US" sz="2000" b="1" dirty="0">
                          <a:solidFill>
                            <a:srgbClr val="FF0000"/>
                          </a:solidFill>
                          <a:latin typeface="Century Gothic" panose="020B0502020202020204" pitchFamily="34" charset="0"/>
                        </a:rPr>
                        <a:t>October</a:t>
                      </a:r>
                    </a:p>
                    <a:p>
                      <a:pPr algn="ctr"/>
                      <a:r>
                        <a:rPr lang="en-US" sz="2000" b="1" dirty="0">
                          <a:solidFill>
                            <a:srgbClr val="FF0000"/>
                          </a:solidFill>
                          <a:latin typeface="Century Gothic" panose="020B0502020202020204" pitchFamily="34" charset="0"/>
                        </a:rPr>
                        <a:t>December</a:t>
                      </a:r>
                    </a:p>
                  </a:txBody>
                  <a:tcPr>
                    <a:solidFill>
                      <a:srgbClr val="F2F7FC"/>
                    </a:solidFill>
                  </a:tcPr>
                </a:tc>
                <a:tc>
                  <a:txBody>
                    <a:bodyPr/>
                    <a:lstStyle/>
                    <a:p>
                      <a:pPr algn="ctr"/>
                      <a:r>
                        <a:rPr lang="en-GB" sz="2000" b="1" dirty="0">
                          <a:solidFill>
                            <a:srgbClr val="FF0000"/>
                          </a:solidFill>
                          <a:latin typeface="Century Gothic" panose="020B0502020202020204" pitchFamily="34" charset="0"/>
                        </a:rPr>
                        <a:t>February</a:t>
                      </a:r>
                    </a:p>
                    <a:p>
                      <a:pPr algn="ctr"/>
                      <a:endParaRPr lang="en-GB" sz="2400" dirty="0">
                        <a:latin typeface="SassoonCRInfantMedium" panose="02000603020000020003" pitchFamily="2" charset="0"/>
                      </a:endParaRPr>
                    </a:p>
                    <a:p>
                      <a:pPr algn="ctr"/>
                      <a:endParaRPr lang="en-GB" sz="2400" dirty="0">
                        <a:latin typeface="Century Gothic" panose="020B0502020202020204" pitchFamily="34" charset="0"/>
                      </a:endParaRPr>
                    </a:p>
                  </a:txBody>
                  <a:tcPr>
                    <a:solidFill>
                      <a:srgbClr val="F2F7FC"/>
                    </a:solidFill>
                  </a:tcPr>
                </a:tc>
                <a:extLst>
                  <a:ext uri="{0D108BD9-81ED-4DB2-BD59-A6C34878D82A}">
                    <a16:rowId xmlns:a16="http://schemas.microsoft.com/office/drawing/2014/main" val="2489932291"/>
                  </a:ext>
                </a:extLst>
              </a:tr>
            </a:tbl>
          </a:graphicData>
        </a:graphic>
      </p:graphicFrame>
      <p:sp>
        <p:nvSpPr>
          <p:cNvPr id="9" name="TextBox 8"/>
          <p:cNvSpPr txBox="1"/>
          <p:nvPr/>
        </p:nvSpPr>
        <p:spPr>
          <a:xfrm>
            <a:off x="475541" y="283133"/>
            <a:ext cx="9491358" cy="707886"/>
          </a:xfrm>
          <a:prstGeom prst="rect">
            <a:avLst/>
          </a:prstGeom>
          <a:noFill/>
        </p:spPr>
        <p:txBody>
          <a:bodyPr wrap="square" rtlCol="0">
            <a:spAutoFit/>
          </a:bodyPr>
          <a:lstStyle/>
          <a:p>
            <a:r>
              <a:rPr lang="en-GB" sz="4000" dirty="0" smtClean="0"/>
              <a:t>Sort the months </a:t>
            </a:r>
            <a:endParaRPr lang="en-GB" sz="4000" dirty="0"/>
          </a:p>
        </p:txBody>
      </p:sp>
      <p:pic>
        <p:nvPicPr>
          <p:cNvPr id="3" name="Picture 2"/>
          <p:cNvPicPr>
            <a:picLocks noChangeAspect="1"/>
          </p:cNvPicPr>
          <p:nvPr/>
        </p:nvPicPr>
        <p:blipFill>
          <a:blip r:embed="rId2"/>
          <a:stretch>
            <a:fillRect/>
          </a:stretch>
        </p:blipFill>
        <p:spPr>
          <a:xfrm>
            <a:off x="3158496" y="4240713"/>
            <a:ext cx="6306333" cy="2133961"/>
          </a:xfrm>
          <a:prstGeom prst="rect">
            <a:avLst/>
          </a:prstGeom>
        </p:spPr>
      </p:pic>
      <p:pic>
        <p:nvPicPr>
          <p:cNvPr id="5" name="Picture 4"/>
          <p:cNvPicPr>
            <a:picLocks noChangeAspect="1"/>
          </p:cNvPicPr>
          <p:nvPr/>
        </p:nvPicPr>
        <p:blipFill>
          <a:blip r:embed="rId3"/>
          <a:stretch>
            <a:fillRect/>
          </a:stretch>
        </p:blipFill>
        <p:spPr>
          <a:xfrm>
            <a:off x="11286999" y="6047588"/>
            <a:ext cx="905001" cy="647790"/>
          </a:xfrm>
          <a:prstGeom prst="rect">
            <a:avLst/>
          </a:prstGeom>
        </p:spPr>
      </p:pic>
    </p:spTree>
    <p:extLst>
      <p:ext uri="{BB962C8B-B14F-4D97-AF65-F5344CB8AC3E}">
        <p14:creationId xmlns:p14="http://schemas.microsoft.com/office/powerpoint/2010/main" val="1180861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89900" y="568230"/>
            <a:ext cx="3097002" cy="615553"/>
          </a:xfrm>
          <a:prstGeom prst="rect">
            <a:avLst/>
          </a:prstGeom>
        </p:spPr>
        <p:txBody>
          <a:bodyPr wrap="none" lIns="0" tIns="0" rIns="0" bIns="0">
            <a:spAutoFit/>
          </a:bodyPr>
          <a:lstStyle/>
          <a:p>
            <a:pPr algn="ctr"/>
            <a:r>
              <a:rPr lang="en-GB" altLang="en-US" sz="4000" dirty="0"/>
              <a:t>Spending </a:t>
            </a:r>
            <a:r>
              <a:rPr lang="en-GB" altLang="en-US" sz="4000" b="1" dirty="0"/>
              <a:t>Time</a:t>
            </a:r>
            <a:endParaRPr lang="en-GB" sz="4000" b="1" dirty="0"/>
          </a:p>
        </p:txBody>
      </p:sp>
      <p:sp>
        <p:nvSpPr>
          <p:cNvPr id="2" name="Rectangle 1"/>
          <p:cNvSpPr/>
          <p:nvPr/>
        </p:nvSpPr>
        <p:spPr>
          <a:xfrm>
            <a:off x="4318973" y="2176266"/>
            <a:ext cx="3554050" cy="646331"/>
          </a:xfrm>
          <a:prstGeom prst="rect">
            <a:avLst/>
          </a:prstGeom>
        </p:spPr>
        <p:txBody>
          <a:bodyPr wrap="none">
            <a:spAutoFit/>
          </a:bodyPr>
          <a:lstStyle/>
          <a:p>
            <a:pPr algn="ctr"/>
            <a:r>
              <a:rPr lang="en-GB" dirty="0"/>
              <a:t>Time is measured in different units. </a:t>
            </a:r>
          </a:p>
          <a:p>
            <a:pPr algn="ctr"/>
            <a:r>
              <a:rPr lang="en-GB" dirty="0"/>
              <a:t>It can be measured in:</a:t>
            </a:r>
          </a:p>
        </p:txBody>
      </p:sp>
      <p:sp>
        <p:nvSpPr>
          <p:cNvPr id="3" name="Oval 2"/>
          <p:cNvSpPr/>
          <p:nvPr/>
        </p:nvSpPr>
        <p:spPr>
          <a:xfrm>
            <a:off x="2177198" y="2799834"/>
            <a:ext cx="1845276" cy="1845276"/>
          </a:xfrm>
          <a:prstGeom prst="ellipse">
            <a:avLst/>
          </a:prstGeom>
          <a:solidFill>
            <a:schemeClr val="accent2">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2"/>
                </a:solidFill>
              </a:rPr>
              <a:t>seconds</a:t>
            </a:r>
          </a:p>
        </p:txBody>
      </p:sp>
      <p:sp>
        <p:nvSpPr>
          <p:cNvPr id="10" name="Oval 9"/>
          <p:cNvSpPr/>
          <p:nvPr/>
        </p:nvSpPr>
        <p:spPr>
          <a:xfrm>
            <a:off x="2438401" y="4264834"/>
            <a:ext cx="1837619" cy="1837619"/>
          </a:xfrm>
          <a:prstGeom prst="ellipse">
            <a:avLst/>
          </a:prstGeom>
          <a:solidFill>
            <a:srgbClr val="FFE96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EE7918"/>
                </a:solidFill>
              </a:rPr>
              <a:t>minutes</a:t>
            </a:r>
          </a:p>
        </p:txBody>
      </p:sp>
      <p:sp>
        <p:nvSpPr>
          <p:cNvPr id="11" name="Oval 10"/>
          <p:cNvSpPr/>
          <p:nvPr/>
        </p:nvSpPr>
        <p:spPr>
          <a:xfrm>
            <a:off x="5063737" y="2955877"/>
            <a:ext cx="1799752" cy="1799752"/>
          </a:xfrm>
          <a:prstGeom prst="ellipse">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D8105"/>
                </a:solidFill>
              </a:rPr>
              <a:t>days</a:t>
            </a:r>
          </a:p>
        </p:txBody>
      </p:sp>
      <p:sp>
        <p:nvSpPr>
          <p:cNvPr id="12" name="Oval 11"/>
          <p:cNvSpPr/>
          <p:nvPr/>
        </p:nvSpPr>
        <p:spPr>
          <a:xfrm>
            <a:off x="4132273" y="4245310"/>
            <a:ext cx="1559486" cy="1559486"/>
          </a:xfrm>
          <a:prstGeom prst="ellipse">
            <a:avLst/>
          </a:prstGeom>
          <a:solidFill>
            <a:schemeClr val="accent6">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6">
                    <a:lumMod val="75000"/>
                  </a:schemeClr>
                </a:solidFill>
              </a:rPr>
              <a:t>hours</a:t>
            </a:r>
          </a:p>
        </p:txBody>
      </p:sp>
      <p:sp>
        <p:nvSpPr>
          <p:cNvPr id="13" name="Oval 12"/>
          <p:cNvSpPr/>
          <p:nvPr/>
        </p:nvSpPr>
        <p:spPr>
          <a:xfrm>
            <a:off x="6417224" y="3627617"/>
            <a:ext cx="1559486" cy="1559486"/>
          </a:xfrm>
          <a:prstGeom prst="ellipse">
            <a:avLst/>
          </a:prstGeom>
          <a:solidFill>
            <a:schemeClr val="accent3">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3">
                    <a:lumMod val="75000"/>
                  </a:schemeClr>
                </a:solidFill>
              </a:rPr>
              <a:t>weeks</a:t>
            </a:r>
          </a:p>
        </p:txBody>
      </p:sp>
      <p:sp>
        <p:nvSpPr>
          <p:cNvPr id="14" name="Oval 13"/>
          <p:cNvSpPr/>
          <p:nvPr/>
        </p:nvSpPr>
        <p:spPr>
          <a:xfrm>
            <a:off x="7530445" y="4287227"/>
            <a:ext cx="1799752" cy="1799752"/>
          </a:xfrm>
          <a:prstGeom prst="ellipse">
            <a:avLst/>
          </a:prstGeom>
          <a:solidFill>
            <a:schemeClr val="accent5">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70C0"/>
                </a:solidFill>
              </a:rPr>
              <a:t>months</a:t>
            </a:r>
          </a:p>
        </p:txBody>
      </p:sp>
      <p:sp>
        <p:nvSpPr>
          <p:cNvPr id="15" name="Oval 14"/>
          <p:cNvSpPr/>
          <p:nvPr/>
        </p:nvSpPr>
        <p:spPr>
          <a:xfrm>
            <a:off x="8122506" y="2822596"/>
            <a:ext cx="1799752" cy="1799752"/>
          </a:xfrm>
          <a:prstGeom prst="ellipse">
            <a:avLst/>
          </a:prstGeom>
          <a:solidFill>
            <a:schemeClr val="accent1">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solidFill>
              </a:rPr>
              <a:t>years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979142">
            <a:off x="3804285" y="2950222"/>
            <a:ext cx="1354980" cy="167102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06371">
            <a:off x="5658505" y="4611733"/>
            <a:ext cx="1367793" cy="136648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95921">
            <a:off x="7237798" y="2656901"/>
            <a:ext cx="1482137" cy="1982002"/>
          </a:xfrm>
          <a:prstGeom prst="rect">
            <a:avLst/>
          </a:prstGeom>
        </p:spPr>
      </p:pic>
      <p:sp>
        <p:nvSpPr>
          <p:cNvPr id="4" name="TextBox 3"/>
          <p:cNvSpPr txBox="1"/>
          <p:nvPr/>
        </p:nvSpPr>
        <p:spPr>
          <a:xfrm>
            <a:off x="696444" y="1501321"/>
            <a:ext cx="7176579" cy="523220"/>
          </a:xfrm>
          <a:prstGeom prst="rect">
            <a:avLst/>
          </a:prstGeom>
          <a:noFill/>
        </p:spPr>
        <p:txBody>
          <a:bodyPr wrap="square" rtlCol="0">
            <a:spAutoFit/>
          </a:bodyPr>
          <a:lstStyle/>
          <a:p>
            <a:r>
              <a:rPr lang="en-GB" sz="2800" dirty="0" smtClean="0"/>
              <a:t>Time is a unit that can be measured</a:t>
            </a:r>
            <a:endParaRPr lang="en-GB" sz="2800" dirty="0"/>
          </a:p>
        </p:txBody>
      </p:sp>
      <p:pic>
        <p:nvPicPr>
          <p:cNvPr id="16" name="Picture 15"/>
          <p:cNvPicPr>
            <a:picLocks noChangeAspect="1"/>
          </p:cNvPicPr>
          <p:nvPr/>
        </p:nvPicPr>
        <p:blipFill>
          <a:blip r:embed="rId5"/>
          <a:stretch>
            <a:fillRect/>
          </a:stretch>
        </p:blipFill>
        <p:spPr>
          <a:xfrm>
            <a:off x="11142061" y="5908529"/>
            <a:ext cx="1019317" cy="724001"/>
          </a:xfrm>
          <a:prstGeom prst="rect">
            <a:avLst/>
          </a:prstGeom>
        </p:spPr>
      </p:pic>
    </p:spTree>
    <p:extLst>
      <p:ext uri="{BB962C8B-B14F-4D97-AF65-F5344CB8AC3E}">
        <p14:creationId xmlns:p14="http://schemas.microsoft.com/office/powerpoint/2010/main" val="1046872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54471" y="533976"/>
            <a:ext cx="9459128" cy="1231106"/>
          </a:xfrm>
          <a:prstGeom prst="rect">
            <a:avLst/>
          </a:prstGeom>
        </p:spPr>
        <p:txBody>
          <a:bodyPr wrap="none" lIns="0" tIns="0" rIns="0" bIns="0">
            <a:spAutoFit/>
          </a:bodyPr>
          <a:lstStyle/>
          <a:p>
            <a:r>
              <a:rPr lang="en-GB" sz="4000" dirty="0"/>
              <a:t>One way we can measure time is with clocks. </a:t>
            </a:r>
          </a:p>
          <a:p>
            <a:endParaRPr lang="en-GB" sz="4000" dirty="0"/>
          </a:p>
        </p:txBody>
      </p:sp>
      <p:sp>
        <p:nvSpPr>
          <p:cNvPr id="2" name="Rectangle 1"/>
          <p:cNvSpPr/>
          <p:nvPr/>
        </p:nvSpPr>
        <p:spPr>
          <a:xfrm>
            <a:off x="2973029" y="2155309"/>
            <a:ext cx="6245941" cy="369332"/>
          </a:xfrm>
          <a:prstGeom prst="rect">
            <a:avLst/>
          </a:prstGeom>
        </p:spPr>
        <p:txBody>
          <a:bodyPr wrap="none">
            <a:spAutoFit/>
          </a:bodyPr>
          <a:lstStyle/>
          <a:p>
            <a:pPr algn="ctr"/>
            <a:r>
              <a:rPr lang="en-GB" dirty="0"/>
              <a:t>We use seconds, minutes and hours to measure time on a clock. </a:t>
            </a:r>
          </a:p>
        </p:txBody>
      </p:sp>
      <p:pic>
        <p:nvPicPr>
          <p:cNvPr id="16" name="Picture 15"/>
          <p:cNvPicPr>
            <a:picLocks noChangeAspect="1"/>
          </p:cNvPicPr>
          <p:nvPr/>
        </p:nvPicPr>
        <p:blipFill>
          <a:blip r:embed="rId2"/>
          <a:stretch>
            <a:fillRect/>
          </a:stretch>
        </p:blipFill>
        <p:spPr>
          <a:xfrm>
            <a:off x="3701877" y="2570460"/>
            <a:ext cx="3459894" cy="3456818"/>
          </a:xfrm>
          <a:prstGeom prst="rect">
            <a:avLst/>
          </a:prstGeom>
        </p:spPr>
      </p:pic>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85516" t="202" r="11995" b="19183"/>
          <a:stretch/>
        </p:blipFill>
        <p:spPr>
          <a:xfrm rot="1800000">
            <a:off x="5370847" y="2863349"/>
            <a:ext cx="125006" cy="2863252"/>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90195" t="14093" r="6895" b="33036"/>
          <a:stretch/>
        </p:blipFill>
        <p:spPr>
          <a:xfrm rot="18497049">
            <a:off x="5368308" y="3359916"/>
            <a:ext cx="146173" cy="1877906"/>
          </a:xfrm>
          <a:prstGeom prst="rect">
            <a:avLst/>
          </a:prstGeom>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85516" t="202" r="11995" b="19183"/>
          <a:stretch/>
        </p:blipFill>
        <p:spPr>
          <a:xfrm>
            <a:off x="5403446" y="2877636"/>
            <a:ext cx="56756" cy="2863252"/>
          </a:xfrm>
          <a:prstGeom prst="rect">
            <a:avLst/>
          </a:prstGeom>
        </p:spPr>
      </p:pic>
      <p:cxnSp>
        <p:nvCxnSpPr>
          <p:cNvPr id="21" name="Straight Arrow Connector 20"/>
          <p:cNvCxnSpPr/>
          <p:nvPr/>
        </p:nvCxnSpPr>
        <p:spPr>
          <a:xfrm flipV="1">
            <a:off x="3435179" y="3941203"/>
            <a:ext cx="1400433" cy="490754"/>
          </a:xfrm>
          <a:prstGeom prst="straightConnector1">
            <a:avLst/>
          </a:prstGeom>
          <a:ln w="28575">
            <a:solidFill>
              <a:srgbClr val="C8085B"/>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238668" y="4247291"/>
            <a:ext cx="1159292" cy="369332"/>
          </a:xfrm>
          <a:prstGeom prst="rect">
            <a:avLst/>
          </a:prstGeom>
        </p:spPr>
        <p:txBody>
          <a:bodyPr wrap="none">
            <a:spAutoFit/>
          </a:bodyPr>
          <a:lstStyle/>
          <a:p>
            <a:pPr algn="ctr"/>
            <a:r>
              <a:rPr lang="en-GB" dirty="0">
                <a:solidFill>
                  <a:srgbClr val="C8085B"/>
                </a:solidFill>
              </a:rPr>
              <a:t>hour hand</a:t>
            </a:r>
          </a:p>
        </p:txBody>
      </p:sp>
      <p:cxnSp>
        <p:nvCxnSpPr>
          <p:cNvPr id="26" name="Straight Arrow Connector 25"/>
          <p:cNvCxnSpPr/>
          <p:nvPr/>
        </p:nvCxnSpPr>
        <p:spPr>
          <a:xfrm>
            <a:off x="3681465" y="3010456"/>
            <a:ext cx="1661746" cy="226719"/>
          </a:xfrm>
          <a:prstGeom prst="straightConnector1">
            <a:avLst/>
          </a:prstGeom>
          <a:ln w="28575">
            <a:solidFill>
              <a:srgbClr val="C8085B"/>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2312570" y="2825789"/>
            <a:ext cx="1380186" cy="369332"/>
          </a:xfrm>
          <a:prstGeom prst="rect">
            <a:avLst/>
          </a:prstGeom>
        </p:spPr>
        <p:txBody>
          <a:bodyPr wrap="none">
            <a:spAutoFit/>
          </a:bodyPr>
          <a:lstStyle/>
          <a:p>
            <a:pPr algn="ctr"/>
            <a:r>
              <a:rPr lang="en-GB" dirty="0">
                <a:solidFill>
                  <a:srgbClr val="C8085B"/>
                </a:solidFill>
              </a:rPr>
              <a:t>second hand</a:t>
            </a:r>
          </a:p>
        </p:txBody>
      </p:sp>
      <p:cxnSp>
        <p:nvCxnSpPr>
          <p:cNvPr id="29" name="Straight Arrow Connector 28"/>
          <p:cNvCxnSpPr/>
          <p:nvPr/>
        </p:nvCxnSpPr>
        <p:spPr>
          <a:xfrm flipH="1">
            <a:off x="6000247" y="2947227"/>
            <a:ext cx="1406131" cy="375074"/>
          </a:xfrm>
          <a:prstGeom prst="straightConnector1">
            <a:avLst/>
          </a:prstGeom>
          <a:ln w="28575">
            <a:solidFill>
              <a:srgbClr val="C8085B"/>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7435310" y="2716742"/>
            <a:ext cx="1384417" cy="369332"/>
          </a:xfrm>
          <a:prstGeom prst="rect">
            <a:avLst/>
          </a:prstGeom>
        </p:spPr>
        <p:txBody>
          <a:bodyPr wrap="none">
            <a:spAutoFit/>
          </a:bodyPr>
          <a:lstStyle/>
          <a:p>
            <a:pPr algn="ctr"/>
            <a:r>
              <a:rPr lang="en-GB" dirty="0">
                <a:solidFill>
                  <a:srgbClr val="C8085B"/>
                </a:solidFill>
              </a:rPr>
              <a:t>minute hand</a:t>
            </a:r>
          </a:p>
        </p:txBody>
      </p:sp>
      <p:pic>
        <p:nvPicPr>
          <p:cNvPr id="15" name="Picture 14"/>
          <p:cNvPicPr>
            <a:picLocks noChangeAspect="1"/>
          </p:cNvPicPr>
          <p:nvPr/>
        </p:nvPicPr>
        <p:blipFill>
          <a:blip r:embed="rId5"/>
          <a:stretch>
            <a:fillRect/>
          </a:stretch>
        </p:blipFill>
        <p:spPr>
          <a:xfrm>
            <a:off x="11142061" y="5899820"/>
            <a:ext cx="1019317" cy="724001"/>
          </a:xfrm>
          <a:prstGeom prst="rect">
            <a:avLst/>
          </a:prstGeom>
        </p:spPr>
      </p:pic>
    </p:spTree>
    <p:extLst>
      <p:ext uri="{BB962C8B-B14F-4D97-AF65-F5344CB8AC3E}">
        <p14:creationId xmlns:p14="http://schemas.microsoft.com/office/powerpoint/2010/main" val="1017540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864066" y="6033803"/>
            <a:ext cx="4028302" cy="461665"/>
          </a:xfrm>
          <a:prstGeom prst="rect">
            <a:avLst/>
          </a:prstGeom>
          <a:noFill/>
        </p:spPr>
        <p:txBody>
          <a:bodyPr wrap="square" rtlCol="0">
            <a:spAutoFit/>
          </a:bodyPr>
          <a:lstStyle/>
          <a:p>
            <a:r>
              <a:rPr lang="en-GB" sz="2400" dirty="0"/>
              <a:t>Subject</a:t>
            </a:r>
            <a:r>
              <a:rPr lang="en-GB" dirty="0"/>
              <a:t>: </a:t>
            </a:r>
            <a:r>
              <a:rPr lang="en-GB" sz="2400" dirty="0"/>
              <a:t>Maths </a:t>
            </a:r>
            <a:endParaRPr lang="en-GB" dirty="0"/>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dirty="0" smtClean="0"/>
              <a:t>22.2.2021</a:t>
            </a:r>
            <a:r>
              <a:rPr lang="en-GB" dirty="0" smtClean="0"/>
              <a:t> </a:t>
            </a:r>
            <a:endParaRPr lang="en-GB" dirty="0"/>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635485" y="2832960"/>
            <a:ext cx="10429593" cy="1323439"/>
          </a:xfrm>
          <a:prstGeom prst="rect">
            <a:avLst/>
          </a:prstGeom>
          <a:noFill/>
        </p:spPr>
        <p:txBody>
          <a:bodyPr wrap="square" rtlCol="0">
            <a:spAutoFit/>
          </a:bodyPr>
          <a:lstStyle/>
          <a:p>
            <a:r>
              <a:rPr lang="en-GB" sz="4000" dirty="0"/>
              <a:t>L.O. To be able to </a:t>
            </a:r>
            <a:r>
              <a:rPr lang="en-GB" sz="4000" dirty="0" smtClean="0"/>
              <a:t>know the amount of days and months in 1 year</a:t>
            </a:r>
            <a:endParaRPr lang="en-US" altLang="en-GB" sz="4000" dirty="0"/>
          </a:p>
        </p:txBody>
      </p:sp>
      <p:pic>
        <p:nvPicPr>
          <p:cNvPr id="2" name="Picture 1"/>
          <p:cNvPicPr>
            <a:picLocks noChangeAspect="1"/>
          </p:cNvPicPr>
          <p:nvPr/>
        </p:nvPicPr>
        <p:blipFill>
          <a:blip r:embed="rId4"/>
          <a:stretch>
            <a:fillRect/>
          </a:stretch>
        </p:blipFill>
        <p:spPr>
          <a:xfrm>
            <a:off x="4721657" y="5940593"/>
            <a:ext cx="759101" cy="681642"/>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
        <p:nvSpPr>
          <p:cNvPr id="14" name="Rectangle 13"/>
          <p:cNvSpPr/>
          <p:nvPr/>
        </p:nvSpPr>
        <p:spPr>
          <a:xfrm>
            <a:off x="5860994" y="4759494"/>
            <a:ext cx="6096000" cy="646331"/>
          </a:xfrm>
          <a:prstGeom prst="rect">
            <a:avLst/>
          </a:prstGeom>
        </p:spPr>
        <p:txBody>
          <a:bodyPr>
            <a:spAutoFit/>
          </a:bodyPr>
          <a:lstStyle/>
          <a:p>
            <a:r>
              <a:rPr lang="en-GB" dirty="0">
                <a:solidFill>
                  <a:srgbClr val="FF0000"/>
                </a:solidFill>
              </a:rPr>
              <a:t>Go to Times Tables Rock Stars to warm up your number brain before you start your maths activity.  </a:t>
            </a:r>
          </a:p>
        </p:txBody>
      </p:sp>
      <p:pic>
        <p:nvPicPr>
          <p:cNvPr id="15" name="Picture 14"/>
          <p:cNvPicPr>
            <a:picLocks noChangeAspect="1"/>
          </p:cNvPicPr>
          <p:nvPr/>
        </p:nvPicPr>
        <p:blipFill>
          <a:blip r:embed="rId5"/>
          <a:stretch>
            <a:fillRect/>
          </a:stretch>
        </p:blipFill>
        <p:spPr>
          <a:xfrm>
            <a:off x="5921431" y="5578369"/>
            <a:ext cx="6035563" cy="987638"/>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597" y="184619"/>
            <a:ext cx="11292685" cy="1754326"/>
          </a:xfrm>
          <a:prstGeom prst="rect">
            <a:avLst/>
          </a:prstGeom>
        </p:spPr>
        <p:txBody>
          <a:bodyPr wrap="square">
            <a:spAutoFit/>
          </a:bodyPr>
          <a:lstStyle/>
          <a:p>
            <a:r>
              <a:rPr lang="en-GB" sz="3600" dirty="0"/>
              <a:t>Let’s count the 1 hour interval markings </a:t>
            </a:r>
            <a:r>
              <a:rPr lang="en-GB" sz="3600" dirty="0" smtClean="0"/>
              <a:t>together.</a:t>
            </a:r>
          </a:p>
          <a:p>
            <a:endParaRPr lang="en-GB" sz="3600" dirty="0"/>
          </a:p>
          <a:p>
            <a:r>
              <a:rPr lang="en-GB" sz="3600" dirty="0"/>
              <a:t>How many can you count? </a:t>
            </a:r>
          </a:p>
        </p:txBody>
      </p:sp>
      <p:pic>
        <p:nvPicPr>
          <p:cNvPr id="11" name="Picture 10"/>
          <p:cNvPicPr>
            <a:picLocks noChangeAspect="1"/>
          </p:cNvPicPr>
          <p:nvPr/>
        </p:nvPicPr>
        <p:blipFill>
          <a:blip r:embed="rId2"/>
          <a:stretch>
            <a:fillRect/>
          </a:stretch>
        </p:blipFill>
        <p:spPr>
          <a:xfrm>
            <a:off x="2377660" y="1952986"/>
            <a:ext cx="4056001" cy="4052398"/>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85516" t="202" r="11995" b="19183"/>
          <a:stretch/>
        </p:blipFill>
        <p:spPr>
          <a:xfrm>
            <a:off x="4332388" y="2945514"/>
            <a:ext cx="157235" cy="2034732"/>
          </a:xfrm>
          <a:prstGeom prst="rect">
            <a:avLst/>
          </a:prstGeom>
        </p:spPr>
      </p:pic>
      <p:sp>
        <p:nvSpPr>
          <p:cNvPr id="3" name="Oval 2"/>
          <p:cNvSpPr/>
          <p:nvPr/>
        </p:nvSpPr>
        <p:spPr>
          <a:xfrm>
            <a:off x="6797801" y="2392548"/>
            <a:ext cx="4962502" cy="293859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The hour hand travels around the clock twice in 1 day. This means that there are 24 hours in 1 day. </a:t>
            </a:r>
          </a:p>
          <a:p>
            <a:r>
              <a:rPr lang="en-GB" sz="2400" dirty="0">
                <a:solidFill>
                  <a:schemeClr val="tx1"/>
                </a:solidFill>
              </a:rPr>
              <a:t>12 hours + 12 hours = 24 hours </a:t>
            </a:r>
          </a:p>
        </p:txBody>
      </p:sp>
      <p:sp>
        <p:nvSpPr>
          <p:cNvPr id="4" name="Oval 3"/>
          <p:cNvSpPr/>
          <p:nvPr/>
        </p:nvSpPr>
        <p:spPr>
          <a:xfrm>
            <a:off x="4982399" y="2416349"/>
            <a:ext cx="428367" cy="428367"/>
          </a:xfrm>
          <a:prstGeom prst="ellipse">
            <a:avLst/>
          </a:prstGeom>
          <a:noFill/>
          <a:ln w="28575">
            <a:solidFill>
              <a:srgbClr val="C80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p:cNvSpPr/>
          <p:nvPr/>
        </p:nvSpPr>
        <p:spPr>
          <a:xfrm>
            <a:off x="5553534" y="2984158"/>
            <a:ext cx="428367" cy="428367"/>
          </a:xfrm>
          <a:prstGeom prst="ellipse">
            <a:avLst/>
          </a:prstGeom>
          <a:noFill/>
          <a:ln w="28575">
            <a:solidFill>
              <a:srgbClr val="C80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p:cNvSpPr/>
          <p:nvPr/>
        </p:nvSpPr>
        <p:spPr>
          <a:xfrm>
            <a:off x="5767717" y="3756936"/>
            <a:ext cx="428367" cy="428367"/>
          </a:xfrm>
          <a:prstGeom prst="ellipse">
            <a:avLst/>
          </a:prstGeom>
          <a:noFill/>
          <a:ln w="28575">
            <a:solidFill>
              <a:srgbClr val="C80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Oval 79"/>
          <p:cNvSpPr/>
          <p:nvPr/>
        </p:nvSpPr>
        <p:spPr>
          <a:xfrm>
            <a:off x="5562354" y="4562666"/>
            <a:ext cx="428367" cy="428367"/>
          </a:xfrm>
          <a:prstGeom prst="ellipse">
            <a:avLst/>
          </a:prstGeom>
          <a:noFill/>
          <a:ln w="28575">
            <a:solidFill>
              <a:srgbClr val="C80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p:cNvSpPr/>
          <p:nvPr/>
        </p:nvSpPr>
        <p:spPr>
          <a:xfrm>
            <a:off x="4990636" y="5135196"/>
            <a:ext cx="428367" cy="428367"/>
          </a:xfrm>
          <a:prstGeom prst="ellipse">
            <a:avLst/>
          </a:prstGeom>
          <a:noFill/>
          <a:ln w="28575">
            <a:solidFill>
              <a:srgbClr val="C80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p:cNvSpPr/>
          <p:nvPr/>
        </p:nvSpPr>
        <p:spPr>
          <a:xfrm>
            <a:off x="4166783" y="5331144"/>
            <a:ext cx="428367" cy="428367"/>
          </a:xfrm>
          <a:prstGeom prst="ellipse">
            <a:avLst/>
          </a:prstGeom>
          <a:noFill/>
          <a:ln w="28575">
            <a:solidFill>
              <a:srgbClr val="C80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Oval 82"/>
          <p:cNvSpPr/>
          <p:nvPr/>
        </p:nvSpPr>
        <p:spPr>
          <a:xfrm>
            <a:off x="3374276" y="5118719"/>
            <a:ext cx="428367" cy="428367"/>
          </a:xfrm>
          <a:prstGeom prst="ellipse">
            <a:avLst/>
          </a:prstGeom>
          <a:noFill/>
          <a:ln w="28575">
            <a:solidFill>
              <a:srgbClr val="C80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Oval 83"/>
          <p:cNvSpPr/>
          <p:nvPr/>
        </p:nvSpPr>
        <p:spPr>
          <a:xfrm>
            <a:off x="2810965" y="4511479"/>
            <a:ext cx="428367" cy="428367"/>
          </a:xfrm>
          <a:prstGeom prst="ellipse">
            <a:avLst/>
          </a:prstGeom>
          <a:noFill/>
          <a:ln w="28575">
            <a:solidFill>
              <a:srgbClr val="C80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p:cNvSpPr/>
          <p:nvPr/>
        </p:nvSpPr>
        <p:spPr>
          <a:xfrm>
            <a:off x="2562555" y="3748698"/>
            <a:ext cx="428367" cy="428367"/>
          </a:xfrm>
          <a:prstGeom prst="ellipse">
            <a:avLst/>
          </a:prstGeom>
          <a:noFill/>
          <a:ln w="28575">
            <a:solidFill>
              <a:srgbClr val="C80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p:cNvSpPr/>
          <p:nvPr/>
        </p:nvSpPr>
        <p:spPr>
          <a:xfrm>
            <a:off x="2860078" y="2975919"/>
            <a:ext cx="428367" cy="428367"/>
          </a:xfrm>
          <a:prstGeom prst="ellipse">
            <a:avLst/>
          </a:prstGeom>
          <a:noFill/>
          <a:ln w="28575">
            <a:solidFill>
              <a:srgbClr val="C80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Oval 86"/>
          <p:cNvSpPr/>
          <p:nvPr/>
        </p:nvSpPr>
        <p:spPr>
          <a:xfrm>
            <a:off x="3447472" y="2405917"/>
            <a:ext cx="428367" cy="428367"/>
          </a:xfrm>
          <a:prstGeom prst="ellipse">
            <a:avLst/>
          </a:prstGeom>
          <a:noFill/>
          <a:ln w="28575">
            <a:solidFill>
              <a:srgbClr val="C80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Oval 87"/>
          <p:cNvSpPr/>
          <p:nvPr/>
        </p:nvSpPr>
        <p:spPr>
          <a:xfrm>
            <a:off x="4166783" y="2214506"/>
            <a:ext cx="428367" cy="428367"/>
          </a:xfrm>
          <a:prstGeom prst="ellipse">
            <a:avLst/>
          </a:prstGeom>
          <a:noFill/>
          <a:ln w="28575">
            <a:solidFill>
              <a:srgbClr val="C80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p:cNvPicPr>
            <a:picLocks noChangeAspect="1"/>
          </p:cNvPicPr>
          <p:nvPr/>
        </p:nvPicPr>
        <p:blipFill>
          <a:blip r:embed="rId4"/>
          <a:stretch>
            <a:fillRect/>
          </a:stretch>
        </p:blipFill>
        <p:spPr>
          <a:xfrm>
            <a:off x="11142061" y="5899820"/>
            <a:ext cx="1019317" cy="724001"/>
          </a:xfrm>
          <a:prstGeom prst="rect">
            <a:avLst/>
          </a:prstGeom>
        </p:spPr>
      </p:pic>
    </p:spTree>
    <p:extLst>
      <p:ext uri="{BB962C8B-B14F-4D97-AF65-F5344CB8AC3E}">
        <p14:creationId xmlns:p14="http://schemas.microsoft.com/office/powerpoint/2010/main" val="390936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800000">
                                      <p:cBhvr>
                                        <p:cTn id="6" dur="2000" fill="hold"/>
                                        <p:tgtEl>
                                          <p:spTgt spid="12"/>
                                        </p:tgtEl>
                                        <p:attrNameLst>
                                          <p:attrName>r</p:attrName>
                                        </p:attrNameLst>
                                      </p:cBhvr>
                                    </p:animRot>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2500"/>
                            </p:stCondLst>
                            <p:childTnLst>
                              <p:par>
                                <p:cTn id="12" presetID="8" presetClass="emph" presetSubtype="0" fill="hold" nodeType="afterEffect">
                                  <p:stCondLst>
                                    <p:cond delay="0"/>
                                  </p:stCondLst>
                                  <p:childTnLst>
                                    <p:animRot by="1800000">
                                      <p:cBhvr>
                                        <p:cTn id="13" dur="2000" fill="hold"/>
                                        <p:tgtEl>
                                          <p:spTgt spid="12"/>
                                        </p:tgtEl>
                                        <p:attrNameLst>
                                          <p:attrName>r</p:attrName>
                                        </p:attrNameLst>
                                      </p:cBhvr>
                                    </p:animRot>
                                  </p:childTnLst>
                                </p:cTn>
                              </p:par>
                              <p:par>
                                <p:cTn id="14" presetID="10" presetClass="exit" presetSubtype="0" fill="hold" grpId="1" nodeType="with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par>
                          <p:cTn id="17" fill="hold">
                            <p:stCondLst>
                              <p:cond delay="4500"/>
                            </p:stCondLst>
                            <p:childTnLst>
                              <p:par>
                                <p:cTn id="18" presetID="10" presetClass="entr" presetSubtype="0" fill="hold" grpId="0" nodeType="afterEffect">
                                  <p:stCondLst>
                                    <p:cond delay="0"/>
                                  </p:stCondLst>
                                  <p:childTnLst>
                                    <p:set>
                                      <p:cBhvr>
                                        <p:cTn id="19" dur="1" fill="hold">
                                          <p:stCondLst>
                                            <p:cond delay="0"/>
                                          </p:stCondLst>
                                        </p:cTn>
                                        <p:tgtEl>
                                          <p:spTgt spid="78"/>
                                        </p:tgtEl>
                                        <p:attrNameLst>
                                          <p:attrName>style.visibility</p:attrName>
                                        </p:attrNameLst>
                                      </p:cBhvr>
                                      <p:to>
                                        <p:strVal val="visible"/>
                                      </p:to>
                                    </p:set>
                                    <p:animEffect transition="in" filter="fade">
                                      <p:cBhvr>
                                        <p:cTn id="20" dur="500"/>
                                        <p:tgtEl>
                                          <p:spTgt spid="78"/>
                                        </p:tgtEl>
                                      </p:cBhvr>
                                    </p:animEffect>
                                  </p:childTnLst>
                                </p:cTn>
                              </p:par>
                            </p:childTnLst>
                          </p:cTn>
                        </p:par>
                        <p:par>
                          <p:cTn id="21" fill="hold">
                            <p:stCondLst>
                              <p:cond delay="5000"/>
                            </p:stCondLst>
                            <p:childTnLst>
                              <p:par>
                                <p:cTn id="22" presetID="8" presetClass="emph" presetSubtype="0" fill="hold" nodeType="afterEffect">
                                  <p:stCondLst>
                                    <p:cond delay="0"/>
                                  </p:stCondLst>
                                  <p:childTnLst>
                                    <p:animRot by="1800000">
                                      <p:cBhvr>
                                        <p:cTn id="23" dur="2000" fill="hold"/>
                                        <p:tgtEl>
                                          <p:spTgt spid="12"/>
                                        </p:tgtEl>
                                        <p:attrNameLst>
                                          <p:attrName>r</p:attrName>
                                        </p:attrNameLst>
                                      </p:cBhvr>
                                    </p:animRot>
                                  </p:childTnLst>
                                </p:cTn>
                              </p:par>
                              <p:par>
                                <p:cTn id="24" presetID="10" presetClass="exit" presetSubtype="0" fill="hold" grpId="1" nodeType="withEffect">
                                  <p:stCondLst>
                                    <p:cond delay="0"/>
                                  </p:stCondLst>
                                  <p:childTnLst>
                                    <p:animEffect transition="out" filter="fade">
                                      <p:cBhvr>
                                        <p:cTn id="25" dur="500"/>
                                        <p:tgtEl>
                                          <p:spTgt spid="78"/>
                                        </p:tgtEl>
                                      </p:cBhvr>
                                    </p:animEffect>
                                    <p:set>
                                      <p:cBhvr>
                                        <p:cTn id="26" dur="1" fill="hold">
                                          <p:stCondLst>
                                            <p:cond delay="499"/>
                                          </p:stCondLst>
                                        </p:cTn>
                                        <p:tgtEl>
                                          <p:spTgt spid="78"/>
                                        </p:tgtEl>
                                        <p:attrNameLst>
                                          <p:attrName>style.visibility</p:attrName>
                                        </p:attrNameLst>
                                      </p:cBhvr>
                                      <p:to>
                                        <p:strVal val="hidden"/>
                                      </p:to>
                                    </p:set>
                                  </p:childTnLst>
                                </p:cTn>
                              </p:par>
                            </p:childTnLst>
                          </p:cTn>
                        </p:par>
                        <p:par>
                          <p:cTn id="27" fill="hold">
                            <p:stCondLst>
                              <p:cond delay="7000"/>
                            </p:stCondLst>
                            <p:childTnLst>
                              <p:par>
                                <p:cTn id="28" presetID="10" presetClass="entr" presetSubtype="0" fill="hold" grpId="0" nodeType="afterEffect">
                                  <p:stCondLst>
                                    <p:cond delay="0"/>
                                  </p:stCondLst>
                                  <p:childTnLst>
                                    <p:set>
                                      <p:cBhvr>
                                        <p:cTn id="29" dur="1" fill="hold">
                                          <p:stCondLst>
                                            <p:cond delay="0"/>
                                          </p:stCondLst>
                                        </p:cTn>
                                        <p:tgtEl>
                                          <p:spTgt spid="79"/>
                                        </p:tgtEl>
                                        <p:attrNameLst>
                                          <p:attrName>style.visibility</p:attrName>
                                        </p:attrNameLst>
                                      </p:cBhvr>
                                      <p:to>
                                        <p:strVal val="visible"/>
                                      </p:to>
                                    </p:set>
                                    <p:animEffect transition="in" filter="fade">
                                      <p:cBhvr>
                                        <p:cTn id="30" dur="500"/>
                                        <p:tgtEl>
                                          <p:spTgt spid="79"/>
                                        </p:tgtEl>
                                      </p:cBhvr>
                                    </p:animEffect>
                                  </p:childTnLst>
                                </p:cTn>
                              </p:par>
                            </p:childTnLst>
                          </p:cTn>
                        </p:par>
                        <p:par>
                          <p:cTn id="31" fill="hold">
                            <p:stCondLst>
                              <p:cond delay="7500"/>
                            </p:stCondLst>
                            <p:childTnLst>
                              <p:par>
                                <p:cTn id="32" presetID="8" presetClass="emph" presetSubtype="0" fill="hold" nodeType="afterEffect">
                                  <p:stCondLst>
                                    <p:cond delay="0"/>
                                  </p:stCondLst>
                                  <p:childTnLst>
                                    <p:animRot by="1800000">
                                      <p:cBhvr>
                                        <p:cTn id="33" dur="2000" fill="hold"/>
                                        <p:tgtEl>
                                          <p:spTgt spid="12"/>
                                        </p:tgtEl>
                                        <p:attrNameLst>
                                          <p:attrName>r</p:attrName>
                                        </p:attrNameLst>
                                      </p:cBhvr>
                                    </p:animRot>
                                  </p:childTnLst>
                                </p:cTn>
                              </p:par>
                              <p:par>
                                <p:cTn id="34" presetID="10" presetClass="exit" presetSubtype="0" fill="hold" grpId="1" nodeType="withEffect">
                                  <p:stCondLst>
                                    <p:cond delay="0"/>
                                  </p:stCondLst>
                                  <p:childTnLst>
                                    <p:animEffect transition="out" filter="fade">
                                      <p:cBhvr>
                                        <p:cTn id="35" dur="500"/>
                                        <p:tgtEl>
                                          <p:spTgt spid="79"/>
                                        </p:tgtEl>
                                      </p:cBhvr>
                                    </p:animEffect>
                                    <p:set>
                                      <p:cBhvr>
                                        <p:cTn id="36" dur="1" fill="hold">
                                          <p:stCondLst>
                                            <p:cond delay="499"/>
                                          </p:stCondLst>
                                        </p:cTn>
                                        <p:tgtEl>
                                          <p:spTgt spid="79"/>
                                        </p:tgtEl>
                                        <p:attrNameLst>
                                          <p:attrName>style.visibility</p:attrName>
                                        </p:attrNameLst>
                                      </p:cBhvr>
                                      <p:to>
                                        <p:strVal val="hidden"/>
                                      </p:to>
                                    </p:set>
                                  </p:childTnLst>
                                </p:cTn>
                              </p:par>
                            </p:childTnLst>
                          </p:cTn>
                        </p:par>
                        <p:par>
                          <p:cTn id="37" fill="hold">
                            <p:stCondLst>
                              <p:cond delay="9500"/>
                            </p:stCondLst>
                            <p:childTnLst>
                              <p:par>
                                <p:cTn id="38" presetID="10" presetClass="entr" presetSubtype="0" fill="hold" grpId="0" nodeType="afterEffect">
                                  <p:stCondLst>
                                    <p:cond delay="0"/>
                                  </p:stCondLst>
                                  <p:childTnLst>
                                    <p:set>
                                      <p:cBhvr>
                                        <p:cTn id="39" dur="1" fill="hold">
                                          <p:stCondLst>
                                            <p:cond delay="0"/>
                                          </p:stCondLst>
                                        </p:cTn>
                                        <p:tgtEl>
                                          <p:spTgt spid="80"/>
                                        </p:tgtEl>
                                        <p:attrNameLst>
                                          <p:attrName>style.visibility</p:attrName>
                                        </p:attrNameLst>
                                      </p:cBhvr>
                                      <p:to>
                                        <p:strVal val="visible"/>
                                      </p:to>
                                    </p:set>
                                    <p:animEffect transition="in" filter="fade">
                                      <p:cBhvr>
                                        <p:cTn id="40" dur="500"/>
                                        <p:tgtEl>
                                          <p:spTgt spid="80"/>
                                        </p:tgtEl>
                                      </p:cBhvr>
                                    </p:animEffect>
                                  </p:childTnLst>
                                </p:cTn>
                              </p:par>
                            </p:childTnLst>
                          </p:cTn>
                        </p:par>
                        <p:par>
                          <p:cTn id="41" fill="hold">
                            <p:stCondLst>
                              <p:cond delay="10000"/>
                            </p:stCondLst>
                            <p:childTnLst>
                              <p:par>
                                <p:cTn id="42" presetID="8" presetClass="emph" presetSubtype="0" fill="hold" nodeType="afterEffect">
                                  <p:stCondLst>
                                    <p:cond delay="0"/>
                                  </p:stCondLst>
                                  <p:childTnLst>
                                    <p:animRot by="1800000">
                                      <p:cBhvr>
                                        <p:cTn id="43" dur="2000" fill="hold"/>
                                        <p:tgtEl>
                                          <p:spTgt spid="12"/>
                                        </p:tgtEl>
                                        <p:attrNameLst>
                                          <p:attrName>r</p:attrName>
                                        </p:attrNameLst>
                                      </p:cBhvr>
                                    </p:animRot>
                                  </p:childTnLst>
                                </p:cTn>
                              </p:par>
                              <p:par>
                                <p:cTn id="44" presetID="10" presetClass="exit" presetSubtype="0" fill="hold" grpId="1" nodeType="withEffect">
                                  <p:stCondLst>
                                    <p:cond delay="0"/>
                                  </p:stCondLst>
                                  <p:childTnLst>
                                    <p:animEffect transition="out" filter="fade">
                                      <p:cBhvr>
                                        <p:cTn id="45" dur="500"/>
                                        <p:tgtEl>
                                          <p:spTgt spid="80"/>
                                        </p:tgtEl>
                                      </p:cBhvr>
                                    </p:animEffect>
                                    <p:set>
                                      <p:cBhvr>
                                        <p:cTn id="46" dur="1" fill="hold">
                                          <p:stCondLst>
                                            <p:cond delay="499"/>
                                          </p:stCondLst>
                                        </p:cTn>
                                        <p:tgtEl>
                                          <p:spTgt spid="80"/>
                                        </p:tgtEl>
                                        <p:attrNameLst>
                                          <p:attrName>style.visibility</p:attrName>
                                        </p:attrNameLst>
                                      </p:cBhvr>
                                      <p:to>
                                        <p:strVal val="hidden"/>
                                      </p:to>
                                    </p:set>
                                  </p:childTnLst>
                                </p:cTn>
                              </p:par>
                            </p:childTnLst>
                          </p:cTn>
                        </p:par>
                        <p:par>
                          <p:cTn id="47" fill="hold">
                            <p:stCondLst>
                              <p:cond delay="12000"/>
                            </p:stCondLst>
                            <p:childTnLst>
                              <p:par>
                                <p:cTn id="48" presetID="10" presetClass="entr" presetSubtype="0" fill="hold" grpId="0" nodeType="afterEffect">
                                  <p:stCondLst>
                                    <p:cond delay="0"/>
                                  </p:stCondLst>
                                  <p:childTnLst>
                                    <p:set>
                                      <p:cBhvr>
                                        <p:cTn id="49" dur="1" fill="hold">
                                          <p:stCondLst>
                                            <p:cond delay="0"/>
                                          </p:stCondLst>
                                        </p:cTn>
                                        <p:tgtEl>
                                          <p:spTgt spid="81"/>
                                        </p:tgtEl>
                                        <p:attrNameLst>
                                          <p:attrName>style.visibility</p:attrName>
                                        </p:attrNameLst>
                                      </p:cBhvr>
                                      <p:to>
                                        <p:strVal val="visible"/>
                                      </p:to>
                                    </p:set>
                                    <p:animEffect transition="in" filter="fade">
                                      <p:cBhvr>
                                        <p:cTn id="50" dur="500"/>
                                        <p:tgtEl>
                                          <p:spTgt spid="81"/>
                                        </p:tgtEl>
                                      </p:cBhvr>
                                    </p:animEffect>
                                  </p:childTnLst>
                                </p:cTn>
                              </p:par>
                            </p:childTnLst>
                          </p:cTn>
                        </p:par>
                        <p:par>
                          <p:cTn id="51" fill="hold">
                            <p:stCondLst>
                              <p:cond delay="12500"/>
                            </p:stCondLst>
                            <p:childTnLst>
                              <p:par>
                                <p:cTn id="52" presetID="8" presetClass="emph" presetSubtype="0" fill="hold" nodeType="afterEffect">
                                  <p:stCondLst>
                                    <p:cond delay="0"/>
                                  </p:stCondLst>
                                  <p:childTnLst>
                                    <p:animRot by="1800000">
                                      <p:cBhvr>
                                        <p:cTn id="53" dur="2000" fill="hold"/>
                                        <p:tgtEl>
                                          <p:spTgt spid="12"/>
                                        </p:tgtEl>
                                        <p:attrNameLst>
                                          <p:attrName>r</p:attrName>
                                        </p:attrNameLst>
                                      </p:cBhvr>
                                    </p:animRot>
                                  </p:childTnLst>
                                </p:cTn>
                              </p:par>
                              <p:par>
                                <p:cTn id="54" presetID="10" presetClass="exit" presetSubtype="0" fill="hold" grpId="1" nodeType="withEffect">
                                  <p:stCondLst>
                                    <p:cond delay="0"/>
                                  </p:stCondLst>
                                  <p:childTnLst>
                                    <p:animEffect transition="out" filter="fade">
                                      <p:cBhvr>
                                        <p:cTn id="55" dur="500"/>
                                        <p:tgtEl>
                                          <p:spTgt spid="81"/>
                                        </p:tgtEl>
                                      </p:cBhvr>
                                    </p:animEffect>
                                    <p:set>
                                      <p:cBhvr>
                                        <p:cTn id="56" dur="1" fill="hold">
                                          <p:stCondLst>
                                            <p:cond delay="499"/>
                                          </p:stCondLst>
                                        </p:cTn>
                                        <p:tgtEl>
                                          <p:spTgt spid="81"/>
                                        </p:tgtEl>
                                        <p:attrNameLst>
                                          <p:attrName>style.visibility</p:attrName>
                                        </p:attrNameLst>
                                      </p:cBhvr>
                                      <p:to>
                                        <p:strVal val="hidden"/>
                                      </p:to>
                                    </p:set>
                                  </p:childTnLst>
                                </p:cTn>
                              </p:par>
                            </p:childTnLst>
                          </p:cTn>
                        </p:par>
                        <p:par>
                          <p:cTn id="57" fill="hold">
                            <p:stCondLst>
                              <p:cond delay="14500"/>
                            </p:stCondLst>
                            <p:childTnLst>
                              <p:par>
                                <p:cTn id="58" presetID="10" presetClass="entr" presetSubtype="0" fill="hold" grpId="0" nodeType="afterEffect">
                                  <p:stCondLst>
                                    <p:cond delay="0"/>
                                  </p:stCondLst>
                                  <p:childTnLst>
                                    <p:set>
                                      <p:cBhvr>
                                        <p:cTn id="59" dur="1" fill="hold">
                                          <p:stCondLst>
                                            <p:cond delay="0"/>
                                          </p:stCondLst>
                                        </p:cTn>
                                        <p:tgtEl>
                                          <p:spTgt spid="82"/>
                                        </p:tgtEl>
                                        <p:attrNameLst>
                                          <p:attrName>style.visibility</p:attrName>
                                        </p:attrNameLst>
                                      </p:cBhvr>
                                      <p:to>
                                        <p:strVal val="visible"/>
                                      </p:to>
                                    </p:set>
                                    <p:animEffect transition="in" filter="fade">
                                      <p:cBhvr>
                                        <p:cTn id="60" dur="500"/>
                                        <p:tgtEl>
                                          <p:spTgt spid="82"/>
                                        </p:tgtEl>
                                      </p:cBhvr>
                                    </p:animEffect>
                                  </p:childTnLst>
                                </p:cTn>
                              </p:par>
                            </p:childTnLst>
                          </p:cTn>
                        </p:par>
                        <p:par>
                          <p:cTn id="61" fill="hold">
                            <p:stCondLst>
                              <p:cond delay="15000"/>
                            </p:stCondLst>
                            <p:childTnLst>
                              <p:par>
                                <p:cTn id="62" presetID="8" presetClass="emph" presetSubtype="0" fill="hold" nodeType="afterEffect">
                                  <p:stCondLst>
                                    <p:cond delay="0"/>
                                  </p:stCondLst>
                                  <p:childTnLst>
                                    <p:animRot by="1800000">
                                      <p:cBhvr>
                                        <p:cTn id="63" dur="2000" fill="hold"/>
                                        <p:tgtEl>
                                          <p:spTgt spid="12"/>
                                        </p:tgtEl>
                                        <p:attrNameLst>
                                          <p:attrName>r</p:attrName>
                                        </p:attrNameLst>
                                      </p:cBhvr>
                                    </p:animRot>
                                  </p:childTnLst>
                                </p:cTn>
                              </p:par>
                              <p:par>
                                <p:cTn id="64" presetID="10" presetClass="exit" presetSubtype="0" fill="hold" grpId="1" nodeType="withEffect">
                                  <p:stCondLst>
                                    <p:cond delay="0"/>
                                  </p:stCondLst>
                                  <p:childTnLst>
                                    <p:animEffect transition="out" filter="fade">
                                      <p:cBhvr>
                                        <p:cTn id="65" dur="500"/>
                                        <p:tgtEl>
                                          <p:spTgt spid="82"/>
                                        </p:tgtEl>
                                      </p:cBhvr>
                                    </p:animEffect>
                                    <p:set>
                                      <p:cBhvr>
                                        <p:cTn id="66" dur="1" fill="hold">
                                          <p:stCondLst>
                                            <p:cond delay="499"/>
                                          </p:stCondLst>
                                        </p:cTn>
                                        <p:tgtEl>
                                          <p:spTgt spid="82"/>
                                        </p:tgtEl>
                                        <p:attrNameLst>
                                          <p:attrName>style.visibility</p:attrName>
                                        </p:attrNameLst>
                                      </p:cBhvr>
                                      <p:to>
                                        <p:strVal val="hidden"/>
                                      </p:to>
                                    </p:set>
                                  </p:childTnLst>
                                </p:cTn>
                              </p:par>
                            </p:childTnLst>
                          </p:cTn>
                        </p:par>
                        <p:par>
                          <p:cTn id="67" fill="hold">
                            <p:stCondLst>
                              <p:cond delay="17000"/>
                            </p:stCondLst>
                            <p:childTnLst>
                              <p:par>
                                <p:cTn id="68" presetID="10" presetClass="entr" presetSubtype="0" fill="hold" grpId="0" nodeType="afterEffect">
                                  <p:stCondLst>
                                    <p:cond delay="0"/>
                                  </p:stCondLst>
                                  <p:childTnLst>
                                    <p:set>
                                      <p:cBhvr>
                                        <p:cTn id="69" dur="1" fill="hold">
                                          <p:stCondLst>
                                            <p:cond delay="0"/>
                                          </p:stCondLst>
                                        </p:cTn>
                                        <p:tgtEl>
                                          <p:spTgt spid="83"/>
                                        </p:tgtEl>
                                        <p:attrNameLst>
                                          <p:attrName>style.visibility</p:attrName>
                                        </p:attrNameLst>
                                      </p:cBhvr>
                                      <p:to>
                                        <p:strVal val="visible"/>
                                      </p:to>
                                    </p:set>
                                    <p:animEffect transition="in" filter="fade">
                                      <p:cBhvr>
                                        <p:cTn id="70" dur="500"/>
                                        <p:tgtEl>
                                          <p:spTgt spid="83"/>
                                        </p:tgtEl>
                                      </p:cBhvr>
                                    </p:animEffect>
                                  </p:childTnLst>
                                </p:cTn>
                              </p:par>
                            </p:childTnLst>
                          </p:cTn>
                        </p:par>
                        <p:par>
                          <p:cTn id="71" fill="hold">
                            <p:stCondLst>
                              <p:cond delay="17500"/>
                            </p:stCondLst>
                            <p:childTnLst>
                              <p:par>
                                <p:cTn id="72" presetID="8" presetClass="emph" presetSubtype="0" fill="hold" nodeType="afterEffect">
                                  <p:stCondLst>
                                    <p:cond delay="0"/>
                                  </p:stCondLst>
                                  <p:childTnLst>
                                    <p:animRot by="1800000">
                                      <p:cBhvr>
                                        <p:cTn id="73" dur="2000" fill="hold"/>
                                        <p:tgtEl>
                                          <p:spTgt spid="12"/>
                                        </p:tgtEl>
                                        <p:attrNameLst>
                                          <p:attrName>r</p:attrName>
                                        </p:attrNameLst>
                                      </p:cBhvr>
                                    </p:animRot>
                                  </p:childTnLst>
                                </p:cTn>
                              </p:par>
                              <p:par>
                                <p:cTn id="74" presetID="10" presetClass="exit" presetSubtype="0" fill="hold" grpId="1" nodeType="withEffect">
                                  <p:stCondLst>
                                    <p:cond delay="0"/>
                                  </p:stCondLst>
                                  <p:childTnLst>
                                    <p:animEffect transition="out" filter="fade">
                                      <p:cBhvr>
                                        <p:cTn id="75" dur="500"/>
                                        <p:tgtEl>
                                          <p:spTgt spid="83"/>
                                        </p:tgtEl>
                                      </p:cBhvr>
                                    </p:animEffect>
                                    <p:set>
                                      <p:cBhvr>
                                        <p:cTn id="76" dur="1" fill="hold">
                                          <p:stCondLst>
                                            <p:cond delay="499"/>
                                          </p:stCondLst>
                                        </p:cTn>
                                        <p:tgtEl>
                                          <p:spTgt spid="83"/>
                                        </p:tgtEl>
                                        <p:attrNameLst>
                                          <p:attrName>style.visibility</p:attrName>
                                        </p:attrNameLst>
                                      </p:cBhvr>
                                      <p:to>
                                        <p:strVal val="hidden"/>
                                      </p:to>
                                    </p:set>
                                  </p:childTnLst>
                                </p:cTn>
                              </p:par>
                            </p:childTnLst>
                          </p:cTn>
                        </p:par>
                        <p:par>
                          <p:cTn id="77" fill="hold">
                            <p:stCondLst>
                              <p:cond delay="19500"/>
                            </p:stCondLst>
                            <p:childTnLst>
                              <p:par>
                                <p:cTn id="78" presetID="10" presetClass="entr" presetSubtype="0" fill="hold" grpId="0" nodeType="afterEffect">
                                  <p:stCondLst>
                                    <p:cond delay="0"/>
                                  </p:stCondLst>
                                  <p:childTnLst>
                                    <p:set>
                                      <p:cBhvr>
                                        <p:cTn id="79" dur="1" fill="hold">
                                          <p:stCondLst>
                                            <p:cond delay="0"/>
                                          </p:stCondLst>
                                        </p:cTn>
                                        <p:tgtEl>
                                          <p:spTgt spid="84"/>
                                        </p:tgtEl>
                                        <p:attrNameLst>
                                          <p:attrName>style.visibility</p:attrName>
                                        </p:attrNameLst>
                                      </p:cBhvr>
                                      <p:to>
                                        <p:strVal val="visible"/>
                                      </p:to>
                                    </p:set>
                                    <p:animEffect transition="in" filter="fade">
                                      <p:cBhvr>
                                        <p:cTn id="80" dur="500"/>
                                        <p:tgtEl>
                                          <p:spTgt spid="84"/>
                                        </p:tgtEl>
                                      </p:cBhvr>
                                    </p:animEffect>
                                  </p:childTnLst>
                                </p:cTn>
                              </p:par>
                            </p:childTnLst>
                          </p:cTn>
                        </p:par>
                        <p:par>
                          <p:cTn id="81" fill="hold">
                            <p:stCondLst>
                              <p:cond delay="20000"/>
                            </p:stCondLst>
                            <p:childTnLst>
                              <p:par>
                                <p:cTn id="82" presetID="8" presetClass="emph" presetSubtype="0" fill="hold" nodeType="afterEffect">
                                  <p:stCondLst>
                                    <p:cond delay="0"/>
                                  </p:stCondLst>
                                  <p:childTnLst>
                                    <p:animRot by="1800000">
                                      <p:cBhvr>
                                        <p:cTn id="83" dur="2000" fill="hold"/>
                                        <p:tgtEl>
                                          <p:spTgt spid="12"/>
                                        </p:tgtEl>
                                        <p:attrNameLst>
                                          <p:attrName>r</p:attrName>
                                        </p:attrNameLst>
                                      </p:cBhvr>
                                    </p:animRot>
                                  </p:childTnLst>
                                </p:cTn>
                              </p:par>
                              <p:par>
                                <p:cTn id="84" presetID="10" presetClass="exit" presetSubtype="0" fill="hold" grpId="1" nodeType="withEffect">
                                  <p:stCondLst>
                                    <p:cond delay="0"/>
                                  </p:stCondLst>
                                  <p:childTnLst>
                                    <p:animEffect transition="out" filter="fade">
                                      <p:cBhvr>
                                        <p:cTn id="85" dur="500"/>
                                        <p:tgtEl>
                                          <p:spTgt spid="84"/>
                                        </p:tgtEl>
                                      </p:cBhvr>
                                    </p:animEffect>
                                    <p:set>
                                      <p:cBhvr>
                                        <p:cTn id="86" dur="1" fill="hold">
                                          <p:stCondLst>
                                            <p:cond delay="499"/>
                                          </p:stCondLst>
                                        </p:cTn>
                                        <p:tgtEl>
                                          <p:spTgt spid="84"/>
                                        </p:tgtEl>
                                        <p:attrNameLst>
                                          <p:attrName>style.visibility</p:attrName>
                                        </p:attrNameLst>
                                      </p:cBhvr>
                                      <p:to>
                                        <p:strVal val="hidden"/>
                                      </p:to>
                                    </p:set>
                                  </p:childTnLst>
                                </p:cTn>
                              </p:par>
                            </p:childTnLst>
                          </p:cTn>
                        </p:par>
                        <p:par>
                          <p:cTn id="87" fill="hold">
                            <p:stCondLst>
                              <p:cond delay="22000"/>
                            </p:stCondLst>
                            <p:childTnLst>
                              <p:par>
                                <p:cTn id="88" presetID="10" presetClass="entr" presetSubtype="0" fill="hold" grpId="0" nodeType="afterEffect">
                                  <p:stCondLst>
                                    <p:cond delay="0"/>
                                  </p:stCondLst>
                                  <p:childTnLst>
                                    <p:set>
                                      <p:cBhvr>
                                        <p:cTn id="89" dur="1" fill="hold">
                                          <p:stCondLst>
                                            <p:cond delay="0"/>
                                          </p:stCondLst>
                                        </p:cTn>
                                        <p:tgtEl>
                                          <p:spTgt spid="85"/>
                                        </p:tgtEl>
                                        <p:attrNameLst>
                                          <p:attrName>style.visibility</p:attrName>
                                        </p:attrNameLst>
                                      </p:cBhvr>
                                      <p:to>
                                        <p:strVal val="visible"/>
                                      </p:to>
                                    </p:set>
                                    <p:animEffect transition="in" filter="fade">
                                      <p:cBhvr>
                                        <p:cTn id="90" dur="500"/>
                                        <p:tgtEl>
                                          <p:spTgt spid="85"/>
                                        </p:tgtEl>
                                      </p:cBhvr>
                                    </p:animEffect>
                                  </p:childTnLst>
                                </p:cTn>
                              </p:par>
                            </p:childTnLst>
                          </p:cTn>
                        </p:par>
                        <p:par>
                          <p:cTn id="91" fill="hold">
                            <p:stCondLst>
                              <p:cond delay="22500"/>
                            </p:stCondLst>
                            <p:childTnLst>
                              <p:par>
                                <p:cTn id="92" presetID="8" presetClass="emph" presetSubtype="0" fill="hold" nodeType="afterEffect">
                                  <p:stCondLst>
                                    <p:cond delay="0"/>
                                  </p:stCondLst>
                                  <p:childTnLst>
                                    <p:animRot by="1800000">
                                      <p:cBhvr>
                                        <p:cTn id="93" dur="2000" fill="hold"/>
                                        <p:tgtEl>
                                          <p:spTgt spid="12"/>
                                        </p:tgtEl>
                                        <p:attrNameLst>
                                          <p:attrName>r</p:attrName>
                                        </p:attrNameLst>
                                      </p:cBhvr>
                                    </p:animRot>
                                  </p:childTnLst>
                                </p:cTn>
                              </p:par>
                              <p:par>
                                <p:cTn id="94" presetID="10" presetClass="exit" presetSubtype="0" fill="hold" grpId="1" nodeType="withEffect">
                                  <p:stCondLst>
                                    <p:cond delay="0"/>
                                  </p:stCondLst>
                                  <p:childTnLst>
                                    <p:animEffect transition="out" filter="fade">
                                      <p:cBhvr>
                                        <p:cTn id="95" dur="500"/>
                                        <p:tgtEl>
                                          <p:spTgt spid="85"/>
                                        </p:tgtEl>
                                      </p:cBhvr>
                                    </p:animEffect>
                                    <p:set>
                                      <p:cBhvr>
                                        <p:cTn id="96" dur="1" fill="hold">
                                          <p:stCondLst>
                                            <p:cond delay="499"/>
                                          </p:stCondLst>
                                        </p:cTn>
                                        <p:tgtEl>
                                          <p:spTgt spid="85"/>
                                        </p:tgtEl>
                                        <p:attrNameLst>
                                          <p:attrName>style.visibility</p:attrName>
                                        </p:attrNameLst>
                                      </p:cBhvr>
                                      <p:to>
                                        <p:strVal val="hidden"/>
                                      </p:to>
                                    </p:set>
                                  </p:childTnLst>
                                </p:cTn>
                              </p:par>
                            </p:childTnLst>
                          </p:cTn>
                        </p:par>
                        <p:par>
                          <p:cTn id="97" fill="hold">
                            <p:stCondLst>
                              <p:cond delay="24500"/>
                            </p:stCondLst>
                            <p:childTnLst>
                              <p:par>
                                <p:cTn id="98" presetID="10" presetClass="entr" presetSubtype="0" fill="hold" grpId="0" nodeType="afterEffect">
                                  <p:stCondLst>
                                    <p:cond delay="0"/>
                                  </p:stCondLst>
                                  <p:childTnLst>
                                    <p:set>
                                      <p:cBhvr>
                                        <p:cTn id="99" dur="1" fill="hold">
                                          <p:stCondLst>
                                            <p:cond delay="0"/>
                                          </p:stCondLst>
                                        </p:cTn>
                                        <p:tgtEl>
                                          <p:spTgt spid="86"/>
                                        </p:tgtEl>
                                        <p:attrNameLst>
                                          <p:attrName>style.visibility</p:attrName>
                                        </p:attrNameLst>
                                      </p:cBhvr>
                                      <p:to>
                                        <p:strVal val="visible"/>
                                      </p:to>
                                    </p:set>
                                    <p:animEffect transition="in" filter="fade">
                                      <p:cBhvr>
                                        <p:cTn id="100" dur="500"/>
                                        <p:tgtEl>
                                          <p:spTgt spid="86"/>
                                        </p:tgtEl>
                                      </p:cBhvr>
                                    </p:animEffect>
                                  </p:childTnLst>
                                </p:cTn>
                              </p:par>
                            </p:childTnLst>
                          </p:cTn>
                        </p:par>
                        <p:par>
                          <p:cTn id="101" fill="hold">
                            <p:stCondLst>
                              <p:cond delay="25000"/>
                            </p:stCondLst>
                            <p:childTnLst>
                              <p:par>
                                <p:cTn id="102" presetID="8" presetClass="emph" presetSubtype="0" fill="hold" nodeType="afterEffect">
                                  <p:stCondLst>
                                    <p:cond delay="0"/>
                                  </p:stCondLst>
                                  <p:childTnLst>
                                    <p:animRot by="1800000">
                                      <p:cBhvr>
                                        <p:cTn id="103" dur="2000" fill="hold"/>
                                        <p:tgtEl>
                                          <p:spTgt spid="12"/>
                                        </p:tgtEl>
                                        <p:attrNameLst>
                                          <p:attrName>r</p:attrName>
                                        </p:attrNameLst>
                                      </p:cBhvr>
                                    </p:animRot>
                                  </p:childTnLst>
                                </p:cTn>
                              </p:par>
                              <p:par>
                                <p:cTn id="104" presetID="10" presetClass="exit" presetSubtype="0" fill="hold" grpId="1" nodeType="withEffect">
                                  <p:stCondLst>
                                    <p:cond delay="0"/>
                                  </p:stCondLst>
                                  <p:childTnLst>
                                    <p:animEffect transition="out" filter="fade">
                                      <p:cBhvr>
                                        <p:cTn id="105" dur="500"/>
                                        <p:tgtEl>
                                          <p:spTgt spid="86"/>
                                        </p:tgtEl>
                                      </p:cBhvr>
                                    </p:animEffect>
                                    <p:set>
                                      <p:cBhvr>
                                        <p:cTn id="106" dur="1" fill="hold">
                                          <p:stCondLst>
                                            <p:cond delay="499"/>
                                          </p:stCondLst>
                                        </p:cTn>
                                        <p:tgtEl>
                                          <p:spTgt spid="86"/>
                                        </p:tgtEl>
                                        <p:attrNameLst>
                                          <p:attrName>style.visibility</p:attrName>
                                        </p:attrNameLst>
                                      </p:cBhvr>
                                      <p:to>
                                        <p:strVal val="hidden"/>
                                      </p:to>
                                    </p:set>
                                  </p:childTnLst>
                                </p:cTn>
                              </p:par>
                            </p:childTnLst>
                          </p:cTn>
                        </p:par>
                        <p:par>
                          <p:cTn id="107" fill="hold">
                            <p:stCondLst>
                              <p:cond delay="27000"/>
                            </p:stCondLst>
                            <p:childTnLst>
                              <p:par>
                                <p:cTn id="108" presetID="10" presetClass="entr" presetSubtype="0" fill="hold" grpId="0" nodeType="afterEffect">
                                  <p:stCondLst>
                                    <p:cond delay="0"/>
                                  </p:stCondLst>
                                  <p:childTnLst>
                                    <p:set>
                                      <p:cBhvr>
                                        <p:cTn id="109" dur="1" fill="hold">
                                          <p:stCondLst>
                                            <p:cond delay="0"/>
                                          </p:stCondLst>
                                        </p:cTn>
                                        <p:tgtEl>
                                          <p:spTgt spid="87"/>
                                        </p:tgtEl>
                                        <p:attrNameLst>
                                          <p:attrName>style.visibility</p:attrName>
                                        </p:attrNameLst>
                                      </p:cBhvr>
                                      <p:to>
                                        <p:strVal val="visible"/>
                                      </p:to>
                                    </p:set>
                                    <p:animEffect transition="in" filter="fade">
                                      <p:cBhvr>
                                        <p:cTn id="110" dur="500"/>
                                        <p:tgtEl>
                                          <p:spTgt spid="87"/>
                                        </p:tgtEl>
                                      </p:cBhvr>
                                    </p:animEffect>
                                  </p:childTnLst>
                                </p:cTn>
                              </p:par>
                            </p:childTnLst>
                          </p:cTn>
                        </p:par>
                        <p:par>
                          <p:cTn id="111" fill="hold">
                            <p:stCondLst>
                              <p:cond delay="27500"/>
                            </p:stCondLst>
                            <p:childTnLst>
                              <p:par>
                                <p:cTn id="112" presetID="8" presetClass="emph" presetSubtype="0" fill="hold" nodeType="afterEffect">
                                  <p:stCondLst>
                                    <p:cond delay="0"/>
                                  </p:stCondLst>
                                  <p:childTnLst>
                                    <p:animRot by="1800000">
                                      <p:cBhvr>
                                        <p:cTn id="113" dur="2000" fill="hold"/>
                                        <p:tgtEl>
                                          <p:spTgt spid="12"/>
                                        </p:tgtEl>
                                        <p:attrNameLst>
                                          <p:attrName>r</p:attrName>
                                        </p:attrNameLst>
                                      </p:cBhvr>
                                    </p:animRot>
                                  </p:childTnLst>
                                </p:cTn>
                              </p:par>
                              <p:par>
                                <p:cTn id="114" presetID="10" presetClass="exit" presetSubtype="0" fill="hold" grpId="1" nodeType="withEffect">
                                  <p:stCondLst>
                                    <p:cond delay="0"/>
                                  </p:stCondLst>
                                  <p:childTnLst>
                                    <p:animEffect transition="out" filter="fade">
                                      <p:cBhvr>
                                        <p:cTn id="115" dur="500"/>
                                        <p:tgtEl>
                                          <p:spTgt spid="87"/>
                                        </p:tgtEl>
                                      </p:cBhvr>
                                    </p:animEffect>
                                    <p:set>
                                      <p:cBhvr>
                                        <p:cTn id="116" dur="1" fill="hold">
                                          <p:stCondLst>
                                            <p:cond delay="499"/>
                                          </p:stCondLst>
                                        </p:cTn>
                                        <p:tgtEl>
                                          <p:spTgt spid="87"/>
                                        </p:tgtEl>
                                        <p:attrNameLst>
                                          <p:attrName>style.visibility</p:attrName>
                                        </p:attrNameLst>
                                      </p:cBhvr>
                                      <p:to>
                                        <p:strVal val="hidden"/>
                                      </p:to>
                                    </p:set>
                                  </p:childTnLst>
                                </p:cTn>
                              </p:par>
                            </p:childTnLst>
                          </p:cTn>
                        </p:par>
                        <p:par>
                          <p:cTn id="117" fill="hold">
                            <p:stCondLst>
                              <p:cond delay="29500"/>
                            </p:stCondLst>
                            <p:childTnLst>
                              <p:par>
                                <p:cTn id="118" presetID="10" presetClass="entr" presetSubtype="0" fill="hold" grpId="0" nodeType="afterEffect">
                                  <p:stCondLst>
                                    <p:cond delay="0"/>
                                  </p:stCondLst>
                                  <p:childTnLst>
                                    <p:set>
                                      <p:cBhvr>
                                        <p:cTn id="119" dur="1" fill="hold">
                                          <p:stCondLst>
                                            <p:cond delay="0"/>
                                          </p:stCondLst>
                                        </p:cTn>
                                        <p:tgtEl>
                                          <p:spTgt spid="88"/>
                                        </p:tgtEl>
                                        <p:attrNameLst>
                                          <p:attrName>style.visibility</p:attrName>
                                        </p:attrNameLst>
                                      </p:cBhvr>
                                      <p:to>
                                        <p:strVal val="visible"/>
                                      </p:to>
                                    </p:set>
                                    <p:animEffect transition="in" filter="fade">
                                      <p:cBhvr>
                                        <p:cTn id="120" dur="500"/>
                                        <p:tgtEl>
                                          <p:spTgt spid="88"/>
                                        </p:tgtEl>
                                      </p:cBhvr>
                                    </p:animEffect>
                                  </p:childTnLst>
                                </p:cTn>
                              </p:par>
                              <p:par>
                                <p:cTn id="121" presetID="10" presetClass="exit" presetSubtype="0" fill="hold" grpId="1" nodeType="withEffect">
                                  <p:stCondLst>
                                    <p:cond delay="0"/>
                                  </p:stCondLst>
                                  <p:childTnLst>
                                    <p:animEffect transition="out" filter="fade">
                                      <p:cBhvr>
                                        <p:cTn id="122" dur="500"/>
                                        <p:tgtEl>
                                          <p:spTgt spid="88"/>
                                        </p:tgtEl>
                                      </p:cBhvr>
                                    </p:animEffect>
                                    <p:set>
                                      <p:cBhvr>
                                        <p:cTn id="123" dur="1" fill="hold">
                                          <p:stCondLst>
                                            <p:cond delay="499"/>
                                          </p:stCondLst>
                                        </p:cTn>
                                        <p:tgtEl>
                                          <p:spTgt spid="88"/>
                                        </p:tgtEl>
                                        <p:attrNameLst>
                                          <p:attrName>style.visibility</p:attrName>
                                        </p:attrNameLst>
                                      </p:cBhvr>
                                      <p:to>
                                        <p:strVal val="hidden"/>
                                      </p:to>
                                    </p:set>
                                  </p:childTnLst>
                                </p:cTn>
                              </p:par>
                            </p:childTnLst>
                          </p:cTn>
                        </p:par>
                        <p:par>
                          <p:cTn id="124" fill="hold">
                            <p:stCondLst>
                              <p:cond delay="30000"/>
                            </p:stCondLst>
                            <p:childTnLst>
                              <p:par>
                                <p:cTn id="125" presetID="10" presetClass="entr" presetSubtype="0" fill="hold" grpId="0" nodeType="afterEffect">
                                  <p:stCondLst>
                                    <p:cond delay="0"/>
                                  </p:stCondLst>
                                  <p:childTnLst>
                                    <p:set>
                                      <p:cBhvr>
                                        <p:cTn id="126" dur="1" fill="hold">
                                          <p:stCondLst>
                                            <p:cond delay="0"/>
                                          </p:stCondLst>
                                        </p:cTn>
                                        <p:tgtEl>
                                          <p:spTgt spid="3"/>
                                        </p:tgtEl>
                                        <p:attrNameLst>
                                          <p:attrName>style.visibility</p:attrName>
                                        </p:attrNameLst>
                                      </p:cBhvr>
                                      <p:to>
                                        <p:strVal val="visible"/>
                                      </p:to>
                                    </p:set>
                                    <p:animEffect transition="in" filter="fade">
                                      <p:cBhvr>
                                        <p:cTn id="1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0782"/>
            <a:ext cx="12877875" cy="810532"/>
          </a:xfrm>
        </p:spPr>
        <p:txBody>
          <a:bodyPr>
            <a:normAutofit/>
          </a:bodyPr>
          <a:lstStyle/>
          <a:p>
            <a:r>
              <a:rPr lang="en-GB" dirty="0" smtClean="0"/>
              <a:t>Here are some examples of different times of the day</a:t>
            </a:r>
            <a:endParaRPr lang="en-GB" dirty="0"/>
          </a:p>
        </p:txBody>
      </p:sp>
      <p:sp>
        <p:nvSpPr>
          <p:cNvPr id="3" name="Content Placeholder 2"/>
          <p:cNvSpPr>
            <a:spLocks noGrp="1"/>
          </p:cNvSpPr>
          <p:nvPr>
            <p:ph idx="1"/>
          </p:nvPr>
        </p:nvSpPr>
        <p:spPr>
          <a:xfrm>
            <a:off x="576943" y="2173968"/>
            <a:ext cx="2347678" cy="874032"/>
          </a:xfrm>
        </p:spPr>
        <p:txBody>
          <a:bodyPr/>
          <a:lstStyle/>
          <a:p>
            <a:pPr marL="0" indent="0">
              <a:buNone/>
            </a:pPr>
            <a:r>
              <a:rPr lang="en-GB" sz="4000" dirty="0" smtClean="0"/>
              <a:t>Morning </a:t>
            </a:r>
            <a:endParaRPr lang="en-GB" sz="4000" dirty="0"/>
          </a:p>
        </p:txBody>
      </p:sp>
      <p:sp>
        <p:nvSpPr>
          <p:cNvPr id="4" name="TextBox 3"/>
          <p:cNvSpPr txBox="1"/>
          <p:nvPr/>
        </p:nvSpPr>
        <p:spPr>
          <a:xfrm>
            <a:off x="5460274" y="2096898"/>
            <a:ext cx="2473234" cy="707886"/>
          </a:xfrm>
          <a:prstGeom prst="rect">
            <a:avLst/>
          </a:prstGeom>
          <a:noFill/>
        </p:spPr>
        <p:txBody>
          <a:bodyPr wrap="square" rtlCol="0">
            <a:spAutoFit/>
          </a:bodyPr>
          <a:lstStyle/>
          <a:p>
            <a:r>
              <a:rPr lang="en-GB" sz="4000" dirty="0" smtClean="0"/>
              <a:t>Afternoon</a:t>
            </a:r>
            <a:endParaRPr lang="en-GB" sz="4000" dirty="0"/>
          </a:p>
        </p:txBody>
      </p:sp>
      <p:sp>
        <p:nvSpPr>
          <p:cNvPr id="5" name="TextBox 4"/>
          <p:cNvSpPr txBox="1"/>
          <p:nvPr/>
        </p:nvSpPr>
        <p:spPr>
          <a:xfrm>
            <a:off x="2838994" y="3850368"/>
            <a:ext cx="3326074" cy="707886"/>
          </a:xfrm>
          <a:prstGeom prst="rect">
            <a:avLst/>
          </a:prstGeom>
          <a:noFill/>
        </p:spPr>
        <p:txBody>
          <a:bodyPr wrap="square" rtlCol="0">
            <a:spAutoFit/>
          </a:bodyPr>
          <a:lstStyle/>
          <a:p>
            <a:r>
              <a:rPr lang="en-GB" sz="4000" dirty="0" smtClean="0"/>
              <a:t>Evening </a:t>
            </a:r>
            <a:endParaRPr lang="en-GB" sz="4000" dirty="0"/>
          </a:p>
        </p:txBody>
      </p:sp>
      <p:sp>
        <p:nvSpPr>
          <p:cNvPr id="6" name="TextBox 5"/>
          <p:cNvSpPr txBox="1"/>
          <p:nvPr/>
        </p:nvSpPr>
        <p:spPr>
          <a:xfrm>
            <a:off x="866503" y="5438503"/>
            <a:ext cx="3326074" cy="707886"/>
          </a:xfrm>
          <a:prstGeom prst="rect">
            <a:avLst/>
          </a:prstGeom>
          <a:noFill/>
        </p:spPr>
        <p:txBody>
          <a:bodyPr wrap="square" rtlCol="0">
            <a:spAutoFit/>
          </a:bodyPr>
          <a:lstStyle/>
          <a:p>
            <a:r>
              <a:rPr lang="en-GB" sz="4000" dirty="0" smtClean="0"/>
              <a:t>Breakfast </a:t>
            </a:r>
            <a:endParaRPr lang="en-GB" sz="4000" dirty="0"/>
          </a:p>
        </p:txBody>
      </p:sp>
      <p:sp>
        <p:nvSpPr>
          <p:cNvPr id="7" name="TextBox 6"/>
          <p:cNvSpPr txBox="1"/>
          <p:nvPr/>
        </p:nvSpPr>
        <p:spPr>
          <a:xfrm>
            <a:off x="5891349" y="4838085"/>
            <a:ext cx="3326074" cy="707886"/>
          </a:xfrm>
          <a:prstGeom prst="rect">
            <a:avLst/>
          </a:prstGeom>
          <a:noFill/>
        </p:spPr>
        <p:txBody>
          <a:bodyPr wrap="square" rtlCol="0">
            <a:spAutoFit/>
          </a:bodyPr>
          <a:lstStyle/>
          <a:p>
            <a:r>
              <a:rPr lang="en-GB" sz="4000" dirty="0" smtClean="0"/>
              <a:t>Lunch </a:t>
            </a:r>
            <a:endParaRPr lang="en-GB" sz="4000" dirty="0"/>
          </a:p>
        </p:txBody>
      </p:sp>
      <p:sp>
        <p:nvSpPr>
          <p:cNvPr id="8" name="TextBox 7"/>
          <p:cNvSpPr txBox="1"/>
          <p:nvPr/>
        </p:nvSpPr>
        <p:spPr>
          <a:xfrm>
            <a:off x="9074932" y="2690507"/>
            <a:ext cx="3326074" cy="707886"/>
          </a:xfrm>
          <a:prstGeom prst="rect">
            <a:avLst/>
          </a:prstGeom>
          <a:noFill/>
        </p:spPr>
        <p:txBody>
          <a:bodyPr wrap="square" rtlCol="0">
            <a:spAutoFit/>
          </a:bodyPr>
          <a:lstStyle/>
          <a:p>
            <a:r>
              <a:rPr lang="en-GB" sz="4000" dirty="0" smtClean="0"/>
              <a:t>Bed time </a:t>
            </a:r>
            <a:endParaRPr lang="en-GB" sz="4000" dirty="0"/>
          </a:p>
        </p:txBody>
      </p:sp>
      <p:sp>
        <p:nvSpPr>
          <p:cNvPr id="9" name="TextBox 8"/>
          <p:cNvSpPr txBox="1"/>
          <p:nvPr/>
        </p:nvSpPr>
        <p:spPr>
          <a:xfrm>
            <a:off x="8698921" y="5119922"/>
            <a:ext cx="3326074" cy="707886"/>
          </a:xfrm>
          <a:prstGeom prst="rect">
            <a:avLst/>
          </a:prstGeom>
          <a:noFill/>
        </p:spPr>
        <p:txBody>
          <a:bodyPr wrap="square" rtlCol="0">
            <a:spAutoFit/>
          </a:bodyPr>
          <a:lstStyle/>
          <a:p>
            <a:r>
              <a:rPr lang="en-GB" sz="4000" dirty="0" smtClean="0"/>
              <a:t>Home time  </a:t>
            </a:r>
            <a:endParaRPr lang="en-GB" sz="4000" dirty="0"/>
          </a:p>
        </p:txBody>
      </p:sp>
      <p:sp>
        <p:nvSpPr>
          <p:cNvPr id="10" name="Cloud 9"/>
          <p:cNvSpPr/>
          <p:nvPr/>
        </p:nvSpPr>
        <p:spPr>
          <a:xfrm>
            <a:off x="366919" y="1853682"/>
            <a:ext cx="2724624" cy="1716855"/>
          </a:xfrm>
          <a:prstGeom prst="clou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loud 10"/>
          <p:cNvSpPr/>
          <p:nvPr/>
        </p:nvSpPr>
        <p:spPr>
          <a:xfrm>
            <a:off x="5256201" y="1751926"/>
            <a:ext cx="2868895" cy="1818611"/>
          </a:xfrm>
          <a:prstGeom prst="clou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loud 11"/>
          <p:cNvSpPr/>
          <p:nvPr/>
        </p:nvSpPr>
        <p:spPr>
          <a:xfrm>
            <a:off x="2470061" y="3570537"/>
            <a:ext cx="2724624" cy="1716855"/>
          </a:xfrm>
          <a:prstGeom prst="clou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loud 12"/>
          <p:cNvSpPr/>
          <p:nvPr/>
        </p:nvSpPr>
        <p:spPr>
          <a:xfrm>
            <a:off x="501292" y="5231332"/>
            <a:ext cx="2724624" cy="1716855"/>
          </a:xfrm>
          <a:prstGeom prst="clou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loud 13"/>
          <p:cNvSpPr/>
          <p:nvPr/>
        </p:nvSpPr>
        <p:spPr>
          <a:xfrm>
            <a:off x="5143561" y="4504520"/>
            <a:ext cx="2724624" cy="1716855"/>
          </a:xfrm>
          <a:prstGeom prst="clou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Cloud 14"/>
          <p:cNvSpPr/>
          <p:nvPr/>
        </p:nvSpPr>
        <p:spPr>
          <a:xfrm>
            <a:off x="8809880" y="2374933"/>
            <a:ext cx="2724624" cy="1716855"/>
          </a:xfrm>
          <a:prstGeom prst="clou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loud 15"/>
          <p:cNvSpPr/>
          <p:nvPr/>
        </p:nvSpPr>
        <p:spPr>
          <a:xfrm>
            <a:off x="8551775" y="4743392"/>
            <a:ext cx="2724624" cy="1716855"/>
          </a:xfrm>
          <a:prstGeom prst="clou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p:cNvPicPr>
            <a:picLocks noChangeAspect="1"/>
          </p:cNvPicPr>
          <p:nvPr/>
        </p:nvPicPr>
        <p:blipFill>
          <a:blip r:embed="rId2"/>
          <a:stretch>
            <a:fillRect/>
          </a:stretch>
        </p:blipFill>
        <p:spPr>
          <a:xfrm>
            <a:off x="11142061" y="5899820"/>
            <a:ext cx="1019317" cy="724001"/>
          </a:xfrm>
          <a:prstGeom prst="rect">
            <a:avLst/>
          </a:prstGeom>
        </p:spPr>
      </p:pic>
    </p:spTree>
    <p:extLst>
      <p:ext uri="{BB962C8B-B14F-4D97-AF65-F5344CB8AC3E}">
        <p14:creationId xmlns:p14="http://schemas.microsoft.com/office/powerpoint/2010/main" val="2974283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943" y="269332"/>
            <a:ext cx="12305211" cy="941160"/>
          </a:xfrm>
        </p:spPr>
        <p:txBody>
          <a:bodyPr>
            <a:normAutofit/>
          </a:bodyPr>
          <a:lstStyle/>
          <a:p>
            <a:r>
              <a:rPr lang="en-GB" sz="4000" dirty="0" smtClean="0"/>
              <a:t>Time</a:t>
            </a:r>
            <a:endParaRPr lang="en-GB" sz="4000" dirty="0"/>
          </a:p>
        </p:txBody>
      </p:sp>
      <p:sp>
        <p:nvSpPr>
          <p:cNvPr id="3" name="Content Placeholder 2"/>
          <p:cNvSpPr>
            <a:spLocks noGrp="1"/>
          </p:cNvSpPr>
          <p:nvPr>
            <p:ph idx="1"/>
          </p:nvPr>
        </p:nvSpPr>
        <p:spPr>
          <a:xfrm>
            <a:off x="576943" y="1581785"/>
            <a:ext cx="10515600" cy="4351338"/>
          </a:xfrm>
        </p:spPr>
        <p:txBody>
          <a:bodyPr/>
          <a:lstStyle/>
          <a:p>
            <a:pPr marL="0" indent="0">
              <a:buNone/>
            </a:pPr>
            <a:r>
              <a:rPr lang="en-GB" dirty="0" smtClean="0"/>
              <a:t>What kind of activities would you do in the morning?</a:t>
            </a:r>
          </a:p>
          <a:p>
            <a:pPr marL="0" indent="0">
              <a:buNone/>
            </a:pPr>
            <a:endParaRPr lang="en-GB" dirty="0"/>
          </a:p>
          <a:p>
            <a:pPr marL="0" indent="0">
              <a:buNone/>
            </a:pPr>
            <a:endParaRPr lang="en-GB" dirty="0" smtClean="0"/>
          </a:p>
          <a:p>
            <a:pPr marL="0" indent="0">
              <a:buNone/>
            </a:pPr>
            <a:r>
              <a:rPr lang="en-GB" dirty="0" smtClean="0"/>
              <a:t>What </a:t>
            </a:r>
            <a:r>
              <a:rPr lang="en-GB" dirty="0"/>
              <a:t>kind of activities would you do </a:t>
            </a:r>
            <a:r>
              <a:rPr lang="en-GB" dirty="0" smtClean="0"/>
              <a:t>in the afternoon?</a:t>
            </a:r>
            <a:endParaRPr lang="en-GB" dirty="0"/>
          </a:p>
          <a:p>
            <a:pPr marL="0" indent="0">
              <a:buNone/>
            </a:pPr>
            <a:endParaRPr lang="en-GB" dirty="0" smtClean="0"/>
          </a:p>
          <a:p>
            <a:pPr marL="0" indent="0">
              <a:buNone/>
            </a:pPr>
            <a:endParaRPr lang="en-GB" dirty="0"/>
          </a:p>
          <a:p>
            <a:pPr marL="0" indent="0">
              <a:buNone/>
            </a:pPr>
            <a:r>
              <a:rPr lang="en-GB" dirty="0"/>
              <a:t>What kind of activities would you do on </a:t>
            </a:r>
            <a:r>
              <a:rPr lang="en-GB" dirty="0" smtClean="0"/>
              <a:t>an evening?</a:t>
            </a:r>
            <a:endParaRPr lang="en-GB" dirty="0"/>
          </a:p>
        </p:txBody>
      </p:sp>
      <p:pic>
        <p:nvPicPr>
          <p:cNvPr id="4" name="Picture 3"/>
          <p:cNvPicPr>
            <a:picLocks noChangeAspect="1"/>
          </p:cNvPicPr>
          <p:nvPr/>
        </p:nvPicPr>
        <p:blipFill>
          <a:blip r:embed="rId2"/>
          <a:stretch>
            <a:fillRect/>
          </a:stretch>
        </p:blipFill>
        <p:spPr>
          <a:xfrm>
            <a:off x="11286999" y="6047588"/>
            <a:ext cx="905001" cy="647790"/>
          </a:xfrm>
          <a:prstGeom prst="rect">
            <a:avLst/>
          </a:prstGeom>
        </p:spPr>
      </p:pic>
    </p:spTree>
    <p:extLst>
      <p:ext uri="{BB962C8B-B14F-4D97-AF65-F5344CB8AC3E}">
        <p14:creationId xmlns:p14="http://schemas.microsoft.com/office/powerpoint/2010/main" val="1154003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943" y="269332"/>
            <a:ext cx="2436223" cy="1070772"/>
          </a:xfrm>
        </p:spPr>
        <p:txBody>
          <a:bodyPr>
            <a:normAutofit/>
          </a:bodyPr>
          <a:lstStyle/>
          <a:p>
            <a:r>
              <a:rPr lang="en-GB" sz="4000" u="sng" dirty="0" smtClean="0"/>
              <a:t>Time</a:t>
            </a:r>
            <a:endParaRPr lang="en-GB" sz="4000" u="sng" dirty="0"/>
          </a:p>
        </p:txBody>
      </p:sp>
      <p:pic>
        <p:nvPicPr>
          <p:cNvPr id="4" name="Content Placeholder 3"/>
          <p:cNvPicPr>
            <a:picLocks noGrp="1" noChangeAspect="1"/>
          </p:cNvPicPr>
          <p:nvPr>
            <p:ph idx="1"/>
          </p:nvPr>
        </p:nvPicPr>
        <p:blipFill>
          <a:blip r:embed="rId2"/>
          <a:stretch>
            <a:fillRect/>
          </a:stretch>
        </p:blipFill>
        <p:spPr>
          <a:xfrm>
            <a:off x="462934" y="1446793"/>
            <a:ext cx="2712955" cy="1798476"/>
          </a:xfrm>
          <a:prstGeom prst="rect">
            <a:avLst/>
          </a:prstGeom>
        </p:spPr>
      </p:pic>
      <p:pic>
        <p:nvPicPr>
          <p:cNvPr id="5" name="Picture 4"/>
          <p:cNvPicPr>
            <a:picLocks noChangeAspect="1"/>
          </p:cNvPicPr>
          <p:nvPr/>
        </p:nvPicPr>
        <p:blipFill>
          <a:blip r:embed="rId3"/>
          <a:stretch>
            <a:fillRect/>
          </a:stretch>
        </p:blipFill>
        <p:spPr>
          <a:xfrm>
            <a:off x="4326376" y="1256277"/>
            <a:ext cx="3063505" cy="2011854"/>
          </a:xfrm>
          <a:prstGeom prst="rect">
            <a:avLst/>
          </a:prstGeom>
        </p:spPr>
      </p:pic>
      <p:pic>
        <p:nvPicPr>
          <p:cNvPr id="6" name="Picture 5"/>
          <p:cNvPicPr>
            <a:picLocks noChangeAspect="1"/>
          </p:cNvPicPr>
          <p:nvPr/>
        </p:nvPicPr>
        <p:blipFill>
          <a:blip r:embed="rId4"/>
          <a:stretch>
            <a:fillRect/>
          </a:stretch>
        </p:blipFill>
        <p:spPr>
          <a:xfrm>
            <a:off x="8409642" y="1423931"/>
            <a:ext cx="2705334" cy="1844200"/>
          </a:xfrm>
          <a:prstGeom prst="rect">
            <a:avLst/>
          </a:prstGeom>
        </p:spPr>
      </p:pic>
      <p:sp>
        <p:nvSpPr>
          <p:cNvPr id="7" name="Rectangle 6"/>
          <p:cNvSpPr/>
          <p:nvPr/>
        </p:nvSpPr>
        <p:spPr>
          <a:xfrm>
            <a:off x="8377646" y="1140823"/>
            <a:ext cx="539931" cy="5312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104842" y="3033166"/>
            <a:ext cx="978198" cy="6375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10742023" y="2820735"/>
            <a:ext cx="539931" cy="5312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576943" y="3245269"/>
            <a:ext cx="3455126" cy="2031325"/>
          </a:xfrm>
          <a:prstGeom prst="rect">
            <a:avLst/>
          </a:prstGeom>
          <a:noFill/>
        </p:spPr>
        <p:txBody>
          <a:bodyPr wrap="square" rtlCol="0">
            <a:spAutoFit/>
          </a:bodyPr>
          <a:lstStyle/>
          <a:p>
            <a:pPr marL="285750" indent="-285750">
              <a:buFontTx/>
              <a:buChar char="-"/>
            </a:pPr>
            <a:r>
              <a:rPr lang="en-GB" dirty="0" smtClean="0"/>
              <a:t>Wake up</a:t>
            </a:r>
          </a:p>
          <a:p>
            <a:pPr marL="285750" indent="-285750">
              <a:buFontTx/>
              <a:buChar char="-"/>
            </a:pPr>
            <a:r>
              <a:rPr lang="en-GB" dirty="0" smtClean="0"/>
              <a:t>Eat breakfast</a:t>
            </a:r>
          </a:p>
          <a:p>
            <a:pPr marL="285750" indent="-285750">
              <a:buFontTx/>
              <a:buChar char="-"/>
            </a:pPr>
            <a:r>
              <a:rPr lang="en-GB" dirty="0" smtClean="0"/>
              <a:t>Get dressed</a:t>
            </a:r>
          </a:p>
          <a:p>
            <a:pPr marL="285750" indent="-285750">
              <a:buFontTx/>
              <a:buChar char="-"/>
            </a:pPr>
            <a:r>
              <a:rPr lang="en-GB" dirty="0" smtClean="0"/>
              <a:t>Brush your teeth</a:t>
            </a:r>
          </a:p>
          <a:p>
            <a:pPr marL="285750" indent="-285750">
              <a:buFontTx/>
              <a:buChar char="-"/>
            </a:pPr>
            <a:r>
              <a:rPr lang="en-GB" dirty="0" smtClean="0"/>
              <a:t>Make your bed</a:t>
            </a:r>
          </a:p>
          <a:p>
            <a:pPr marL="285750" indent="-285750">
              <a:buFontTx/>
              <a:buChar char="-"/>
            </a:pPr>
            <a:r>
              <a:rPr lang="en-GB" dirty="0" smtClean="0"/>
              <a:t>Have a wash</a:t>
            </a:r>
          </a:p>
          <a:p>
            <a:pPr marL="285750" indent="-285750">
              <a:buFontTx/>
              <a:buChar char="-"/>
            </a:pPr>
            <a:r>
              <a:rPr lang="en-GB" dirty="0" smtClean="0"/>
              <a:t>Go to school </a:t>
            </a:r>
            <a:endParaRPr lang="en-GB" dirty="0"/>
          </a:p>
        </p:txBody>
      </p:sp>
      <p:sp>
        <p:nvSpPr>
          <p:cNvPr id="11" name="TextBox 10"/>
          <p:cNvSpPr txBox="1"/>
          <p:nvPr/>
        </p:nvSpPr>
        <p:spPr>
          <a:xfrm>
            <a:off x="4768802" y="3351958"/>
            <a:ext cx="3455126" cy="2585323"/>
          </a:xfrm>
          <a:prstGeom prst="rect">
            <a:avLst/>
          </a:prstGeom>
          <a:noFill/>
        </p:spPr>
        <p:txBody>
          <a:bodyPr wrap="square" rtlCol="0">
            <a:spAutoFit/>
          </a:bodyPr>
          <a:lstStyle/>
          <a:p>
            <a:pPr marL="285750" indent="-285750">
              <a:buFontTx/>
              <a:buChar char="-"/>
            </a:pPr>
            <a:r>
              <a:rPr lang="en-GB" dirty="0" smtClean="0"/>
              <a:t>Eat lunch </a:t>
            </a:r>
          </a:p>
          <a:p>
            <a:pPr marL="285750" indent="-285750">
              <a:buFontTx/>
              <a:buChar char="-"/>
            </a:pPr>
            <a:r>
              <a:rPr lang="en-GB" dirty="0" smtClean="0"/>
              <a:t>Go shopping </a:t>
            </a:r>
          </a:p>
          <a:p>
            <a:pPr marL="285750" indent="-285750">
              <a:buFontTx/>
              <a:buChar char="-"/>
            </a:pPr>
            <a:r>
              <a:rPr lang="en-GB" dirty="0" smtClean="0"/>
              <a:t>Play out with friends</a:t>
            </a:r>
          </a:p>
          <a:p>
            <a:pPr marL="285750" indent="-285750">
              <a:buFontTx/>
              <a:buChar char="-"/>
            </a:pPr>
            <a:r>
              <a:rPr lang="en-GB" dirty="0" smtClean="0"/>
              <a:t>Go to after school clubs</a:t>
            </a:r>
          </a:p>
          <a:p>
            <a:pPr marL="285750" indent="-285750">
              <a:buFontTx/>
              <a:buChar char="-"/>
            </a:pPr>
            <a:r>
              <a:rPr lang="en-GB" dirty="0" smtClean="0"/>
              <a:t>Finish school</a:t>
            </a:r>
          </a:p>
          <a:p>
            <a:pPr marL="285750" indent="-285750">
              <a:buFontTx/>
              <a:buChar char="-"/>
            </a:pPr>
            <a:r>
              <a:rPr lang="en-GB" dirty="0" smtClean="0"/>
              <a:t>Go home</a:t>
            </a:r>
          </a:p>
          <a:p>
            <a:pPr marL="285750" indent="-285750">
              <a:buFontTx/>
              <a:buChar char="-"/>
            </a:pPr>
            <a:r>
              <a:rPr lang="en-GB" dirty="0" smtClean="0"/>
              <a:t>Complete homework </a:t>
            </a:r>
          </a:p>
          <a:p>
            <a:pPr marL="285750" indent="-285750">
              <a:buFontTx/>
              <a:buChar char="-"/>
            </a:pPr>
            <a:endParaRPr lang="en-GB" dirty="0" smtClean="0"/>
          </a:p>
          <a:p>
            <a:pPr marL="285750" indent="-285750">
              <a:buFontTx/>
              <a:buChar char="-"/>
            </a:pPr>
            <a:endParaRPr lang="en-GB" dirty="0" smtClean="0"/>
          </a:p>
        </p:txBody>
      </p:sp>
      <p:sp>
        <p:nvSpPr>
          <p:cNvPr id="12" name="TextBox 11"/>
          <p:cNvSpPr txBox="1"/>
          <p:nvPr/>
        </p:nvSpPr>
        <p:spPr>
          <a:xfrm>
            <a:off x="8624092" y="3296056"/>
            <a:ext cx="3455126" cy="2308324"/>
          </a:xfrm>
          <a:prstGeom prst="rect">
            <a:avLst/>
          </a:prstGeom>
          <a:noFill/>
        </p:spPr>
        <p:txBody>
          <a:bodyPr wrap="square" rtlCol="0">
            <a:spAutoFit/>
          </a:bodyPr>
          <a:lstStyle/>
          <a:p>
            <a:pPr marL="285750" indent="-285750">
              <a:buFontTx/>
              <a:buChar char="-"/>
            </a:pPr>
            <a:r>
              <a:rPr lang="en-GB" dirty="0" smtClean="0"/>
              <a:t>Eat tea</a:t>
            </a:r>
          </a:p>
          <a:p>
            <a:pPr marL="285750" indent="-285750">
              <a:buFontTx/>
              <a:buChar char="-"/>
            </a:pPr>
            <a:r>
              <a:rPr lang="en-GB" dirty="0" smtClean="0"/>
              <a:t>Read a book </a:t>
            </a:r>
          </a:p>
          <a:p>
            <a:pPr marL="285750" indent="-285750">
              <a:buFontTx/>
              <a:buChar char="-"/>
            </a:pPr>
            <a:r>
              <a:rPr lang="en-GB" dirty="0" smtClean="0"/>
              <a:t>Watch TV</a:t>
            </a:r>
          </a:p>
          <a:p>
            <a:pPr marL="285750" indent="-285750">
              <a:buFontTx/>
              <a:buChar char="-"/>
            </a:pPr>
            <a:r>
              <a:rPr lang="en-GB" dirty="0" smtClean="0"/>
              <a:t>Have a bath</a:t>
            </a:r>
          </a:p>
          <a:p>
            <a:pPr marL="285750" indent="-285750">
              <a:buFontTx/>
              <a:buChar char="-"/>
            </a:pPr>
            <a:r>
              <a:rPr lang="en-GB" dirty="0" smtClean="0"/>
              <a:t>Get ready for bed </a:t>
            </a:r>
          </a:p>
          <a:p>
            <a:pPr marL="285750" indent="-285750">
              <a:buFontTx/>
              <a:buChar char="-"/>
            </a:pPr>
            <a:r>
              <a:rPr lang="en-GB" dirty="0" smtClean="0"/>
              <a:t>Go to sleep </a:t>
            </a:r>
          </a:p>
          <a:p>
            <a:pPr marL="285750" indent="-285750">
              <a:buFontTx/>
              <a:buChar char="-"/>
            </a:pPr>
            <a:endParaRPr lang="en-GB" dirty="0" smtClean="0"/>
          </a:p>
          <a:p>
            <a:pPr marL="285750" indent="-285750">
              <a:buFontTx/>
              <a:buChar char="-"/>
            </a:pPr>
            <a:endParaRPr lang="en-GB" dirty="0" smtClean="0"/>
          </a:p>
        </p:txBody>
      </p:sp>
      <p:pic>
        <p:nvPicPr>
          <p:cNvPr id="13" name="Picture 12"/>
          <p:cNvPicPr>
            <a:picLocks noChangeAspect="1"/>
          </p:cNvPicPr>
          <p:nvPr/>
        </p:nvPicPr>
        <p:blipFill>
          <a:blip r:embed="rId5"/>
          <a:stretch>
            <a:fillRect/>
          </a:stretch>
        </p:blipFill>
        <p:spPr>
          <a:xfrm>
            <a:off x="11286999" y="6047588"/>
            <a:ext cx="905001" cy="647790"/>
          </a:xfrm>
          <a:prstGeom prst="rect">
            <a:avLst/>
          </a:prstGeom>
        </p:spPr>
      </p:pic>
    </p:spTree>
    <p:extLst>
      <p:ext uri="{BB962C8B-B14F-4D97-AF65-F5344CB8AC3E}">
        <p14:creationId xmlns:p14="http://schemas.microsoft.com/office/powerpoint/2010/main" val="18411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Complete the questions. </a:t>
            </a:r>
            <a:endParaRPr lang="en-GB"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300495453"/>
              </p:ext>
            </p:extLst>
          </p:nvPr>
        </p:nvGraphicFramePr>
        <p:xfrm>
          <a:off x="951955" y="4176939"/>
          <a:ext cx="5362576" cy="1112520"/>
        </p:xfrm>
        <a:graphic>
          <a:graphicData uri="http://schemas.openxmlformats.org/drawingml/2006/table">
            <a:tbl>
              <a:tblPr firstRow="1" bandRow="1">
                <a:tableStyleId>{5940675A-B579-460E-94D1-54222C63F5DA}</a:tableStyleId>
              </a:tblPr>
              <a:tblGrid>
                <a:gridCol w="1340644">
                  <a:extLst>
                    <a:ext uri="{9D8B030D-6E8A-4147-A177-3AD203B41FA5}">
                      <a16:colId xmlns:a16="http://schemas.microsoft.com/office/drawing/2014/main" val="1461618913"/>
                    </a:ext>
                  </a:extLst>
                </a:gridCol>
                <a:gridCol w="1340644">
                  <a:extLst>
                    <a:ext uri="{9D8B030D-6E8A-4147-A177-3AD203B41FA5}">
                      <a16:colId xmlns:a16="http://schemas.microsoft.com/office/drawing/2014/main" val="107605902"/>
                    </a:ext>
                  </a:extLst>
                </a:gridCol>
                <a:gridCol w="1340644">
                  <a:extLst>
                    <a:ext uri="{9D8B030D-6E8A-4147-A177-3AD203B41FA5}">
                      <a16:colId xmlns:a16="http://schemas.microsoft.com/office/drawing/2014/main" val="2137734658"/>
                    </a:ext>
                  </a:extLst>
                </a:gridCol>
                <a:gridCol w="1340644">
                  <a:extLst>
                    <a:ext uri="{9D8B030D-6E8A-4147-A177-3AD203B41FA5}">
                      <a16:colId xmlns:a16="http://schemas.microsoft.com/office/drawing/2014/main" val="544455425"/>
                    </a:ext>
                  </a:extLst>
                </a:gridCol>
              </a:tblGrid>
              <a:tr h="370840">
                <a:tc>
                  <a:txBody>
                    <a:bodyPr/>
                    <a:lstStyle/>
                    <a:p>
                      <a:r>
                        <a:rPr lang="en-GB" dirty="0" smtClean="0"/>
                        <a:t>Morning</a:t>
                      </a:r>
                      <a:endParaRPr lang="en-GB" dirty="0"/>
                    </a:p>
                  </a:txBody>
                  <a:tcPr/>
                </a:tc>
                <a:tc>
                  <a:txBody>
                    <a:bodyPr/>
                    <a:lstStyle/>
                    <a:p>
                      <a:r>
                        <a:rPr lang="en-GB" dirty="0" smtClean="0"/>
                        <a:t>Afternoon</a:t>
                      </a:r>
                      <a:endParaRPr lang="en-GB" dirty="0"/>
                    </a:p>
                  </a:txBody>
                  <a:tcPr/>
                </a:tc>
                <a:tc>
                  <a:txBody>
                    <a:bodyPr/>
                    <a:lstStyle/>
                    <a:p>
                      <a:r>
                        <a:rPr lang="en-GB" dirty="0" smtClean="0"/>
                        <a:t>Evening</a:t>
                      </a:r>
                      <a:endParaRPr lang="en-GB" dirty="0"/>
                    </a:p>
                  </a:txBody>
                  <a:tcPr/>
                </a:tc>
                <a:tc>
                  <a:txBody>
                    <a:bodyPr/>
                    <a:lstStyle/>
                    <a:p>
                      <a:r>
                        <a:rPr lang="en-GB" dirty="0" smtClean="0"/>
                        <a:t>Night</a:t>
                      </a:r>
                      <a:endParaRPr lang="en-GB" dirty="0"/>
                    </a:p>
                  </a:txBody>
                  <a:tcPr/>
                </a:tc>
                <a:extLst>
                  <a:ext uri="{0D108BD9-81ED-4DB2-BD59-A6C34878D82A}">
                    <a16:rowId xmlns:a16="http://schemas.microsoft.com/office/drawing/2014/main" val="162776437"/>
                  </a:ext>
                </a:extLst>
              </a:tr>
              <a:tr h="370840">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038260279"/>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304488937"/>
                  </a:ext>
                </a:extLst>
              </a:tr>
            </a:tbl>
          </a:graphicData>
        </a:graphic>
      </p:graphicFrame>
      <p:pic>
        <p:nvPicPr>
          <p:cNvPr id="5" name="Picture 4"/>
          <p:cNvPicPr>
            <a:picLocks noChangeAspect="1"/>
          </p:cNvPicPr>
          <p:nvPr/>
        </p:nvPicPr>
        <p:blipFill rotWithShape="1">
          <a:blip r:embed="rId2"/>
          <a:srcRect r="42566" b="62409"/>
          <a:stretch/>
        </p:blipFill>
        <p:spPr>
          <a:xfrm>
            <a:off x="1009105" y="1586185"/>
            <a:ext cx="4398918" cy="1857020"/>
          </a:xfrm>
          <a:prstGeom prst="rect">
            <a:avLst/>
          </a:prstGeom>
        </p:spPr>
      </p:pic>
      <p:pic>
        <p:nvPicPr>
          <p:cNvPr id="6" name="Picture 5"/>
          <p:cNvPicPr>
            <a:picLocks noChangeAspect="1"/>
          </p:cNvPicPr>
          <p:nvPr/>
        </p:nvPicPr>
        <p:blipFill rotWithShape="1">
          <a:blip r:embed="rId2"/>
          <a:srcRect l="6739" t="66504" r="3727"/>
          <a:stretch/>
        </p:blipFill>
        <p:spPr>
          <a:xfrm>
            <a:off x="838200" y="5442856"/>
            <a:ext cx="4305299" cy="1038924"/>
          </a:xfrm>
          <a:prstGeom prst="rect">
            <a:avLst/>
          </a:prstGeom>
        </p:spPr>
      </p:pic>
      <p:sp>
        <p:nvSpPr>
          <p:cNvPr id="8" name="TextBox 7"/>
          <p:cNvSpPr txBox="1"/>
          <p:nvPr/>
        </p:nvSpPr>
        <p:spPr>
          <a:xfrm>
            <a:off x="838200" y="3690339"/>
            <a:ext cx="6389914" cy="369332"/>
          </a:xfrm>
          <a:prstGeom prst="rect">
            <a:avLst/>
          </a:prstGeom>
          <a:noFill/>
        </p:spPr>
        <p:txBody>
          <a:bodyPr wrap="square" rtlCol="0">
            <a:spAutoFit/>
          </a:bodyPr>
          <a:lstStyle/>
          <a:p>
            <a:r>
              <a:rPr lang="en-GB" dirty="0" smtClean="0"/>
              <a:t>Complete the table </a:t>
            </a:r>
            <a:endParaRPr lang="en-GB" dirty="0"/>
          </a:p>
        </p:txBody>
      </p:sp>
      <p:sp>
        <p:nvSpPr>
          <p:cNvPr id="9" name="TextBox 8"/>
          <p:cNvSpPr txBox="1"/>
          <p:nvPr/>
        </p:nvSpPr>
        <p:spPr>
          <a:xfrm>
            <a:off x="343444" y="1474348"/>
            <a:ext cx="409303" cy="2585323"/>
          </a:xfrm>
          <a:prstGeom prst="rect">
            <a:avLst/>
          </a:prstGeom>
          <a:noFill/>
        </p:spPr>
        <p:txBody>
          <a:bodyPr wrap="square" rtlCol="0">
            <a:spAutoFit/>
          </a:bodyPr>
          <a:lstStyle/>
          <a:p>
            <a:r>
              <a:rPr lang="en-GB" dirty="0" smtClean="0"/>
              <a:t>1.</a:t>
            </a:r>
          </a:p>
          <a:p>
            <a:endParaRPr lang="en-GB" dirty="0"/>
          </a:p>
          <a:p>
            <a:endParaRPr lang="en-GB" dirty="0" smtClean="0"/>
          </a:p>
          <a:p>
            <a:endParaRPr lang="en-GB" dirty="0"/>
          </a:p>
          <a:p>
            <a:endParaRPr lang="en-GB" dirty="0" smtClean="0"/>
          </a:p>
          <a:p>
            <a:endParaRPr lang="en-GB" dirty="0"/>
          </a:p>
          <a:p>
            <a:endParaRPr lang="en-GB" dirty="0" smtClean="0"/>
          </a:p>
          <a:p>
            <a:endParaRPr lang="en-GB" dirty="0"/>
          </a:p>
          <a:p>
            <a:r>
              <a:rPr lang="en-GB" dirty="0" smtClean="0"/>
              <a:t>2.</a:t>
            </a:r>
            <a:endParaRPr lang="en-GB" dirty="0"/>
          </a:p>
        </p:txBody>
      </p:sp>
      <p:pic>
        <p:nvPicPr>
          <p:cNvPr id="10" name="Picture 9"/>
          <p:cNvPicPr>
            <a:picLocks noChangeAspect="1"/>
          </p:cNvPicPr>
          <p:nvPr/>
        </p:nvPicPr>
        <p:blipFill>
          <a:blip r:embed="rId3"/>
          <a:stretch>
            <a:fillRect/>
          </a:stretch>
        </p:blipFill>
        <p:spPr>
          <a:xfrm>
            <a:off x="11172647" y="5992768"/>
            <a:ext cx="847843" cy="638264"/>
          </a:xfrm>
          <a:prstGeom prst="rect">
            <a:avLst/>
          </a:prstGeom>
        </p:spPr>
      </p:pic>
    </p:spTree>
    <p:extLst>
      <p:ext uri="{BB962C8B-B14F-4D97-AF65-F5344CB8AC3E}">
        <p14:creationId xmlns:p14="http://schemas.microsoft.com/office/powerpoint/2010/main" val="16620248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852" y="227578"/>
            <a:ext cx="10515600" cy="906917"/>
          </a:xfrm>
        </p:spPr>
        <p:txBody>
          <a:bodyPr/>
          <a:lstStyle/>
          <a:p>
            <a:r>
              <a:rPr lang="en-GB" dirty="0" smtClean="0"/>
              <a:t>Complete the questions.</a:t>
            </a:r>
            <a:endParaRPr lang="en-GB" dirty="0"/>
          </a:p>
        </p:txBody>
      </p:sp>
      <p:sp>
        <p:nvSpPr>
          <p:cNvPr id="3" name="Content Placeholder 2"/>
          <p:cNvSpPr>
            <a:spLocks noGrp="1"/>
          </p:cNvSpPr>
          <p:nvPr>
            <p:ph idx="1"/>
          </p:nvPr>
        </p:nvSpPr>
        <p:spPr>
          <a:xfrm>
            <a:off x="394063" y="1253331"/>
            <a:ext cx="10515600" cy="4351338"/>
          </a:xfrm>
        </p:spPr>
        <p:txBody>
          <a:bodyPr/>
          <a:lstStyle/>
          <a:p>
            <a:pPr marL="0" indent="0">
              <a:buNone/>
            </a:pPr>
            <a:r>
              <a:rPr lang="en-GB" dirty="0" smtClean="0"/>
              <a:t>3. </a:t>
            </a:r>
          </a:p>
          <a:p>
            <a:pPr marL="0" indent="0">
              <a:buNone/>
            </a:pPr>
            <a:endParaRPr lang="en-GB" dirty="0"/>
          </a:p>
          <a:p>
            <a:pPr marL="0" indent="0">
              <a:buNone/>
            </a:pPr>
            <a:endParaRPr lang="en-GB" dirty="0" smtClean="0"/>
          </a:p>
          <a:p>
            <a:pPr marL="0" indent="0">
              <a:buNone/>
            </a:pPr>
            <a:endParaRPr lang="en-GB" dirty="0"/>
          </a:p>
          <a:p>
            <a:pPr marL="0" indent="0">
              <a:buNone/>
            </a:pPr>
            <a:r>
              <a:rPr lang="en-GB" dirty="0" smtClean="0"/>
              <a:t>4. </a:t>
            </a:r>
            <a:endParaRPr lang="en-GB" dirty="0"/>
          </a:p>
        </p:txBody>
      </p:sp>
      <p:pic>
        <p:nvPicPr>
          <p:cNvPr id="4" name="Picture 3"/>
          <p:cNvPicPr>
            <a:picLocks noChangeAspect="1"/>
          </p:cNvPicPr>
          <p:nvPr/>
        </p:nvPicPr>
        <p:blipFill>
          <a:blip r:embed="rId2"/>
          <a:stretch>
            <a:fillRect/>
          </a:stretch>
        </p:blipFill>
        <p:spPr>
          <a:xfrm>
            <a:off x="872625" y="1253331"/>
            <a:ext cx="6197933" cy="1815253"/>
          </a:xfrm>
          <a:prstGeom prst="rect">
            <a:avLst/>
          </a:prstGeom>
        </p:spPr>
      </p:pic>
      <p:pic>
        <p:nvPicPr>
          <p:cNvPr id="5" name="Picture 4"/>
          <p:cNvPicPr>
            <a:picLocks noChangeAspect="1"/>
          </p:cNvPicPr>
          <p:nvPr/>
        </p:nvPicPr>
        <p:blipFill>
          <a:blip r:embed="rId3"/>
          <a:stretch>
            <a:fillRect/>
          </a:stretch>
        </p:blipFill>
        <p:spPr>
          <a:xfrm>
            <a:off x="1186303" y="3308674"/>
            <a:ext cx="4247845" cy="3144814"/>
          </a:xfrm>
          <a:prstGeom prst="rect">
            <a:avLst/>
          </a:prstGeom>
        </p:spPr>
      </p:pic>
      <p:sp>
        <p:nvSpPr>
          <p:cNvPr id="6" name="Rectangle 5"/>
          <p:cNvSpPr/>
          <p:nvPr/>
        </p:nvSpPr>
        <p:spPr>
          <a:xfrm>
            <a:off x="1114697" y="3187420"/>
            <a:ext cx="496389" cy="3918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4"/>
          <a:stretch>
            <a:fillRect/>
          </a:stretch>
        </p:blipFill>
        <p:spPr>
          <a:xfrm>
            <a:off x="11172647" y="5992768"/>
            <a:ext cx="847843" cy="638264"/>
          </a:xfrm>
          <a:prstGeom prst="rect">
            <a:avLst/>
          </a:prstGeom>
        </p:spPr>
      </p:pic>
      <p:pic>
        <p:nvPicPr>
          <p:cNvPr id="8" name="Picture 7"/>
          <p:cNvPicPr>
            <a:picLocks noChangeAspect="1"/>
          </p:cNvPicPr>
          <p:nvPr/>
        </p:nvPicPr>
        <p:blipFill rotWithShape="1">
          <a:blip r:embed="rId5"/>
          <a:srcRect l="13385" t="1350"/>
          <a:stretch/>
        </p:blipFill>
        <p:spPr>
          <a:xfrm>
            <a:off x="7894336" y="1189821"/>
            <a:ext cx="3788771" cy="3691260"/>
          </a:xfrm>
          <a:prstGeom prst="rect">
            <a:avLst/>
          </a:prstGeom>
        </p:spPr>
      </p:pic>
    </p:spTree>
    <p:extLst>
      <p:ext uri="{BB962C8B-B14F-4D97-AF65-F5344CB8AC3E}">
        <p14:creationId xmlns:p14="http://schemas.microsoft.com/office/powerpoint/2010/main" val="858026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Challenge</a:t>
            </a:r>
            <a:endParaRPr lang="en-GB" dirty="0"/>
          </a:p>
        </p:txBody>
      </p:sp>
      <p:pic>
        <p:nvPicPr>
          <p:cNvPr id="4" name="Content Placeholder 3"/>
          <p:cNvPicPr>
            <a:picLocks noGrp="1" noChangeAspect="1"/>
          </p:cNvPicPr>
          <p:nvPr>
            <p:ph idx="1"/>
          </p:nvPr>
        </p:nvPicPr>
        <p:blipFill>
          <a:blip r:embed="rId2"/>
          <a:stretch>
            <a:fillRect/>
          </a:stretch>
        </p:blipFill>
        <p:spPr>
          <a:xfrm>
            <a:off x="838200" y="1779966"/>
            <a:ext cx="3981037" cy="2950769"/>
          </a:xfrm>
          <a:prstGeom prst="rect">
            <a:avLst/>
          </a:prstGeom>
        </p:spPr>
      </p:pic>
      <p:pic>
        <p:nvPicPr>
          <p:cNvPr id="5" name="Picture 4"/>
          <p:cNvPicPr>
            <a:picLocks noChangeAspect="1"/>
          </p:cNvPicPr>
          <p:nvPr/>
        </p:nvPicPr>
        <p:blipFill rotWithShape="1">
          <a:blip r:embed="rId3"/>
          <a:srcRect r="3367"/>
          <a:stretch/>
        </p:blipFill>
        <p:spPr>
          <a:xfrm>
            <a:off x="6909576" y="391285"/>
            <a:ext cx="3749716" cy="5728129"/>
          </a:xfrm>
          <a:prstGeom prst="rect">
            <a:avLst/>
          </a:prstGeom>
        </p:spPr>
      </p:pic>
      <p:pic>
        <p:nvPicPr>
          <p:cNvPr id="6" name="Picture 5"/>
          <p:cNvPicPr>
            <a:picLocks noChangeAspect="1"/>
          </p:cNvPicPr>
          <p:nvPr/>
        </p:nvPicPr>
        <p:blipFill>
          <a:blip r:embed="rId4"/>
          <a:stretch>
            <a:fillRect/>
          </a:stretch>
        </p:blipFill>
        <p:spPr>
          <a:xfrm>
            <a:off x="11172647" y="5992768"/>
            <a:ext cx="847843" cy="638264"/>
          </a:xfrm>
          <a:prstGeom prst="rect">
            <a:avLst/>
          </a:prstGeom>
        </p:spPr>
      </p:pic>
    </p:spTree>
    <p:extLst>
      <p:ext uri="{BB962C8B-B14F-4D97-AF65-F5344CB8AC3E}">
        <p14:creationId xmlns:p14="http://schemas.microsoft.com/office/powerpoint/2010/main" val="1096011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864066" y="6033803"/>
            <a:ext cx="4028302" cy="461665"/>
          </a:xfrm>
          <a:prstGeom prst="rect">
            <a:avLst/>
          </a:prstGeom>
          <a:noFill/>
        </p:spPr>
        <p:txBody>
          <a:bodyPr wrap="square" rtlCol="0">
            <a:spAutoFit/>
          </a:bodyPr>
          <a:lstStyle/>
          <a:p>
            <a:r>
              <a:rPr lang="en-GB" sz="2400" dirty="0"/>
              <a:t>Subject</a:t>
            </a:r>
            <a:r>
              <a:rPr lang="en-GB" dirty="0"/>
              <a:t>: </a:t>
            </a:r>
            <a:r>
              <a:rPr lang="en-GB" sz="2400" dirty="0"/>
              <a:t>Maths </a:t>
            </a:r>
            <a:endParaRPr lang="en-GB" dirty="0"/>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dirty="0" smtClean="0"/>
              <a:t>24.2.2021</a:t>
            </a:r>
            <a:r>
              <a:rPr lang="en-GB" dirty="0" smtClean="0"/>
              <a:t> </a:t>
            </a:r>
            <a:endParaRPr lang="en-GB" dirty="0"/>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635485" y="2832960"/>
            <a:ext cx="10429593" cy="707886"/>
          </a:xfrm>
          <a:prstGeom prst="rect">
            <a:avLst/>
          </a:prstGeom>
          <a:noFill/>
        </p:spPr>
        <p:txBody>
          <a:bodyPr wrap="square" rtlCol="0">
            <a:spAutoFit/>
          </a:bodyPr>
          <a:lstStyle/>
          <a:p>
            <a:r>
              <a:rPr lang="en-GB" sz="4000" dirty="0"/>
              <a:t>L.O To be able to </a:t>
            </a:r>
            <a:r>
              <a:rPr lang="en-GB" sz="4000" dirty="0" smtClean="0"/>
              <a:t>tell the time to 5 minutes</a:t>
            </a:r>
            <a:endParaRPr lang="en-GB" sz="4000" dirty="0"/>
          </a:p>
        </p:txBody>
      </p:sp>
      <p:pic>
        <p:nvPicPr>
          <p:cNvPr id="2" name="Picture 1"/>
          <p:cNvPicPr>
            <a:picLocks noChangeAspect="1"/>
          </p:cNvPicPr>
          <p:nvPr/>
        </p:nvPicPr>
        <p:blipFill>
          <a:blip r:embed="rId4"/>
          <a:stretch>
            <a:fillRect/>
          </a:stretch>
        </p:blipFill>
        <p:spPr>
          <a:xfrm>
            <a:off x="4721657" y="5940593"/>
            <a:ext cx="759101" cy="681642"/>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
        <p:nvSpPr>
          <p:cNvPr id="14" name="Rectangle 13"/>
          <p:cNvSpPr/>
          <p:nvPr/>
        </p:nvSpPr>
        <p:spPr>
          <a:xfrm>
            <a:off x="5860994" y="4759494"/>
            <a:ext cx="6096000" cy="646331"/>
          </a:xfrm>
          <a:prstGeom prst="rect">
            <a:avLst/>
          </a:prstGeom>
        </p:spPr>
        <p:txBody>
          <a:bodyPr>
            <a:spAutoFit/>
          </a:bodyPr>
          <a:lstStyle/>
          <a:p>
            <a:r>
              <a:rPr lang="en-GB" dirty="0">
                <a:solidFill>
                  <a:srgbClr val="FF0000"/>
                </a:solidFill>
              </a:rPr>
              <a:t>Go to Times Tables Rock Stars to warm up your number brain before you start your maths activity.  </a:t>
            </a:r>
          </a:p>
        </p:txBody>
      </p:sp>
      <p:pic>
        <p:nvPicPr>
          <p:cNvPr id="15" name="Picture 14"/>
          <p:cNvPicPr>
            <a:picLocks noChangeAspect="1"/>
          </p:cNvPicPr>
          <p:nvPr/>
        </p:nvPicPr>
        <p:blipFill>
          <a:blip r:embed="rId5"/>
          <a:stretch>
            <a:fillRect/>
          </a:stretch>
        </p:blipFill>
        <p:spPr>
          <a:xfrm>
            <a:off x="5921431" y="5578369"/>
            <a:ext cx="6035563" cy="987638"/>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320" y="100310"/>
            <a:ext cx="6482417" cy="923330"/>
          </a:xfrm>
          <a:prstGeom prst="rect">
            <a:avLst/>
          </a:prstGeom>
          <a:noFill/>
        </p:spPr>
        <p:txBody>
          <a:bodyPr wrap="none" lIns="91440" tIns="45720" rIns="91440" bIns="45720">
            <a:spAutoFit/>
          </a:bodyPr>
          <a:lstStyle/>
          <a:p>
            <a:pPr algn="ctr"/>
            <a:r>
              <a:rPr lang="en-US" sz="5400" b="0" cap="none" spc="0" dirty="0">
                <a:ln w="0"/>
                <a:solidFill>
                  <a:sysClr val="windowText" lastClr="000000"/>
                </a:solidFill>
                <a:effectLst>
                  <a:outerShdw blurRad="38100" dist="19050" dir="2700000" algn="tl" rotWithShape="0">
                    <a:schemeClr val="dk1">
                      <a:alpha val="40000"/>
                    </a:schemeClr>
                  </a:outerShdw>
                </a:effectLst>
              </a:rPr>
              <a:t>Pre-recorded Teaching</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8" name="TextBox 7"/>
          <p:cNvSpPr txBox="1"/>
          <p:nvPr/>
        </p:nvSpPr>
        <p:spPr>
          <a:xfrm>
            <a:off x="1123950" y="1201783"/>
            <a:ext cx="9953353" cy="1938992"/>
          </a:xfrm>
          <a:prstGeom prst="rect">
            <a:avLst/>
          </a:prstGeom>
          <a:noFill/>
        </p:spPr>
        <p:txBody>
          <a:bodyPr wrap="square" rtlCol="0">
            <a:spAutoFit/>
          </a:bodyPr>
          <a:lstStyle/>
          <a:p>
            <a:r>
              <a:rPr lang="en-US" sz="2400" dirty="0">
                <a:solidFill>
                  <a:sysClr val="windowText" lastClr="000000"/>
                </a:solidFill>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400" dirty="0">
              <a:solidFill>
                <a:sysClr val="windowText" lastClr="000000"/>
              </a:solidFill>
            </a:endParaRPr>
          </a:p>
        </p:txBody>
      </p:sp>
      <p:sp>
        <p:nvSpPr>
          <p:cNvPr id="9" name="Rectangle 8">
            <a:hlinkClick r:id="rId3"/>
          </p:cNvPr>
          <p:cNvSpPr/>
          <p:nvPr/>
        </p:nvSpPr>
        <p:spPr>
          <a:xfrm>
            <a:off x="6217920" y="3779520"/>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Play Video</a:t>
            </a:r>
            <a:endParaRPr lang="en-GB" dirty="0"/>
          </a:p>
        </p:txBody>
      </p:sp>
      <p:sp>
        <p:nvSpPr>
          <p:cNvPr id="10" name="TextBox 9"/>
          <p:cNvSpPr txBox="1"/>
          <p:nvPr/>
        </p:nvSpPr>
        <p:spPr>
          <a:xfrm>
            <a:off x="613532" y="5998466"/>
            <a:ext cx="11208775" cy="861774"/>
          </a:xfrm>
          <a:prstGeom prst="rect">
            <a:avLst/>
          </a:prstGeom>
          <a:solidFill>
            <a:schemeClr val="bg1"/>
          </a:solidFill>
        </p:spPr>
        <p:txBody>
          <a:bodyPr wrap="square" rtlCol="0">
            <a:spAutoFit/>
          </a:bodyPr>
          <a:lstStyle/>
          <a:p>
            <a:r>
              <a:rPr lang="en-GB" dirty="0"/>
              <a:t>You can also copy and paste this link if you would prefer:</a:t>
            </a:r>
            <a:endParaRPr lang="en-GB" dirty="0">
              <a:hlinkClick r:id="rId4"/>
            </a:endParaRPr>
          </a:p>
          <a:p>
            <a:r>
              <a:rPr lang="en-GB" sz="1600" dirty="0"/>
              <a:t>https://classroom.thenational.academy/lessons/reading-the-time-on-the-clock-to-the-nearest-five-minutes-part-1-71jp4c?activity=video&amp;step=2&amp;view=1</a:t>
            </a:r>
          </a:p>
        </p:txBody>
      </p:sp>
    </p:spTree>
    <p:extLst>
      <p:ext uri="{BB962C8B-B14F-4D97-AF65-F5344CB8AC3E}">
        <p14:creationId xmlns:p14="http://schemas.microsoft.com/office/powerpoint/2010/main" val="2989726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noChangeArrowheads="1"/>
          </p:cNvSpPr>
          <p:nvPr>
            <p:ph type="title"/>
          </p:nvPr>
        </p:nvSpPr>
        <p:spPr>
          <a:xfrm>
            <a:off x="1981201" y="479426"/>
            <a:ext cx="8220075" cy="993775"/>
          </a:xfrm>
        </p:spPr>
        <p:txBody>
          <a:bodyPr/>
          <a:lstStyle/>
          <a:p>
            <a:r>
              <a:rPr lang="en-GB" altLang="en-US" dirty="0" smtClean="0">
                <a:latin typeface="+mn-lt"/>
              </a:rPr>
              <a:t>Hours and Minutes</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7838" y="2489201"/>
            <a:ext cx="36068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2274888" y="1473201"/>
            <a:ext cx="3816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eaLnBrk="1" hangingPunct="1"/>
            <a:r>
              <a:rPr lang="en-GB" altLang="en-US" dirty="0">
                <a:latin typeface="+mn-lt"/>
              </a:rPr>
              <a:t>This is the </a:t>
            </a:r>
            <a:r>
              <a:rPr lang="en-GB" altLang="en-US" b="1" dirty="0">
                <a:latin typeface="+mn-lt"/>
              </a:rPr>
              <a:t>hour</a:t>
            </a:r>
            <a:r>
              <a:rPr lang="en-GB" altLang="en-US" dirty="0">
                <a:latin typeface="+mn-lt"/>
              </a:rPr>
              <a:t> hand. </a:t>
            </a:r>
          </a:p>
          <a:p>
            <a:pPr eaLnBrk="1" hangingPunct="1"/>
            <a:endParaRPr lang="en-GB" altLang="en-US" dirty="0">
              <a:latin typeface="+mn-lt"/>
            </a:endParaRPr>
          </a:p>
          <a:p>
            <a:pPr eaLnBrk="1" hangingPunct="1"/>
            <a:r>
              <a:rPr lang="en-GB" altLang="en-US" dirty="0">
                <a:latin typeface="+mn-lt"/>
              </a:rPr>
              <a:t>It is the shortest hand on the clock.</a:t>
            </a:r>
          </a:p>
        </p:txBody>
      </p:sp>
      <p:sp>
        <p:nvSpPr>
          <p:cNvPr id="6" name="TextBox 5"/>
          <p:cNvSpPr txBox="1">
            <a:spLocks noChangeArrowheads="1"/>
          </p:cNvSpPr>
          <p:nvPr/>
        </p:nvSpPr>
        <p:spPr bwMode="auto">
          <a:xfrm>
            <a:off x="6237288" y="1462089"/>
            <a:ext cx="3816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eaLnBrk="1" hangingPunct="1"/>
            <a:r>
              <a:rPr lang="en-GB" altLang="en-US" dirty="0">
                <a:latin typeface="+mn-lt"/>
              </a:rPr>
              <a:t>This is the </a:t>
            </a:r>
            <a:r>
              <a:rPr lang="en-GB" altLang="en-US" b="1" dirty="0">
                <a:latin typeface="+mn-lt"/>
              </a:rPr>
              <a:t>minute</a:t>
            </a:r>
            <a:r>
              <a:rPr lang="en-GB" altLang="en-US" dirty="0">
                <a:latin typeface="+mn-lt"/>
              </a:rPr>
              <a:t> hand. </a:t>
            </a:r>
          </a:p>
          <a:p>
            <a:pPr eaLnBrk="1" hangingPunct="1"/>
            <a:endParaRPr lang="en-GB" altLang="en-US" dirty="0">
              <a:latin typeface="+mn-lt"/>
            </a:endParaRPr>
          </a:p>
          <a:p>
            <a:pPr eaLnBrk="1" hangingPunct="1"/>
            <a:r>
              <a:rPr lang="en-GB" altLang="en-US" dirty="0">
                <a:latin typeface="+mn-lt"/>
              </a:rPr>
              <a:t>It is longer than the hour hand.</a:t>
            </a:r>
          </a:p>
        </p:txBody>
      </p:sp>
      <p:cxnSp>
        <p:nvCxnSpPr>
          <p:cNvPr id="8" name="Straight Arrow Connector 7">
            <a:extLst>
              <a:ext uri="{FF2B5EF4-FFF2-40B4-BE49-F238E27FC236}">
                <a16:creationId xmlns:a16="http://schemas.microsoft.com/office/drawing/2014/main" id="{1D2DCC2C-73B4-44E0-A3DB-8046DD355C41}"/>
              </a:ext>
            </a:extLst>
          </p:cNvPr>
          <p:cNvCxnSpPr>
            <a:cxnSpLocks/>
          </p:cNvCxnSpPr>
          <p:nvPr/>
        </p:nvCxnSpPr>
        <p:spPr>
          <a:xfrm flipH="1">
            <a:off x="5253038" y="4264026"/>
            <a:ext cx="842962" cy="53657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E99DE97-17ED-48F5-A6F0-B445981C211A}"/>
              </a:ext>
            </a:extLst>
          </p:cNvPr>
          <p:cNvCxnSpPr>
            <a:cxnSpLocks/>
          </p:cNvCxnSpPr>
          <p:nvPr/>
        </p:nvCxnSpPr>
        <p:spPr>
          <a:xfrm flipV="1">
            <a:off x="6088063" y="3036889"/>
            <a:ext cx="0" cy="1254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BEDFFA3-58EE-4F50-A562-D0F182680BF2}"/>
              </a:ext>
            </a:extLst>
          </p:cNvPr>
          <p:cNvCxnSpPr>
            <a:cxnSpLocks/>
          </p:cNvCxnSpPr>
          <p:nvPr/>
        </p:nvCxnSpPr>
        <p:spPr>
          <a:xfrm>
            <a:off x="4394200" y="2397125"/>
            <a:ext cx="1143000" cy="2063750"/>
          </a:xfrm>
          <a:prstGeom prst="straightConnector1">
            <a:avLst/>
          </a:prstGeom>
          <a:ln w="19050">
            <a:solidFill>
              <a:srgbClr val="1C1C1C"/>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1FA7E2F-0B08-45C8-8BAF-23B94A4099A1}"/>
              </a:ext>
            </a:extLst>
          </p:cNvPr>
          <p:cNvCxnSpPr>
            <a:cxnSpLocks/>
          </p:cNvCxnSpPr>
          <p:nvPr/>
        </p:nvCxnSpPr>
        <p:spPr>
          <a:xfrm flipH="1">
            <a:off x="6196013" y="2386014"/>
            <a:ext cx="1130300" cy="1411287"/>
          </a:xfrm>
          <a:prstGeom prst="straightConnector1">
            <a:avLst/>
          </a:prstGeom>
          <a:ln w="19050">
            <a:solidFill>
              <a:srgbClr val="1C1C1C"/>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a:off x="11142061" y="5899820"/>
            <a:ext cx="1019317" cy="724001"/>
          </a:xfrm>
          <a:prstGeom prst="rect">
            <a:avLst/>
          </a:prstGeom>
        </p:spPr>
      </p:pic>
    </p:spTree>
    <p:extLst>
      <p:ext uri="{BB962C8B-B14F-4D97-AF65-F5344CB8AC3E}">
        <p14:creationId xmlns:p14="http://schemas.microsoft.com/office/powerpoint/2010/main" val="23058214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320" y="418011"/>
            <a:ext cx="10515600" cy="872082"/>
          </a:xfrm>
        </p:spPr>
        <p:txBody>
          <a:bodyPr/>
          <a:lstStyle/>
          <a:p>
            <a:r>
              <a:rPr lang="en-GB" dirty="0" smtClean="0"/>
              <a:t>This week we are going to be looking at time</a:t>
            </a:r>
            <a:endParaRPr lang="en-GB" dirty="0"/>
          </a:p>
        </p:txBody>
      </p:sp>
      <p:sp>
        <p:nvSpPr>
          <p:cNvPr id="3" name="Content Placeholder 2"/>
          <p:cNvSpPr>
            <a:spLocks noGrp="1"/>
          </p:cNvSpPr>
          <p:nvPr>
            <p:ph idx="1"/>
          </p:nvPr>
        </p:nvSpPr>
        <p:spPr/>
        <p:txBody>
          <a:bodyPr>
            <a:normAutofit lnSpcReduction="10000"/>
          </a:bodyPr>
          <a:lstStyle/>
          <a:p>
            <a:pPr marL="0" indent="0">
              <a:buNone/>
            </a:pPr>
            <a:r>
              <a:rPr lang="en-GB" dirty="0" smtClean="0"/>
              <a:t>Time can be measured in many different ways including years, months, weeks, days, hours and seconds. </a:t>
            </a:r>
          </a:p>
          <a:p>
            <a:pPr marL="0" indent="0">
              <a:buNone/>
            </a:pPr>
            <a:endParaRPr lang="en-GB" dirty="0"/>
          </a:p>
          <a:p>
            <a:r>
              <a:rPr lang="en-GB" dirty="0" smtClean="0"/>
              <a:t>12 months in 1 year</a:t>
            </a:r>
          </a:p>
          <a:p>
            <a:r>
              <a:rPr lang="en-GB" dirty="0" smtClean="0"/>
              <a:t>52 weeks in 1 year </a:t>
            </a:r>
          </a:p>
          <a:p>
            <a:r>
              <a:rPr lang="en-GB" dirty="0" smtClean="0"/>
              <a:t>7 days in 1 week </a:t>
            </a:r>
          </a:p>
          <a:p>
            <a:r>
              <a:rPr lang="en-GB" dirty="0" smtClean="0"/>
              <a:t>24 hours in 1 day</a:t>
            </a:r>
          </a:p>
          <a:p>
            <a:r>
              <a:rPr lang="en-GB" dirty="0" smtClean="0"/>
              <a:t>60 minutes in 1 hour</a:t>
            </a:r>
          </a:p>
          <a:p>
            <a:r>
              <a:rPr lang="en-GB" dirty="0" smtClean="0"/>
              <a:t>60 seconds in 1 minute </a:t>
            </a:r>
          </a:p>
          <a:p>
            <a:pPr marL="0" indent="0">
              <a:buNone/>
            </a:pPr>
            <a:endParaRPr lang="en-GB" dirty="0"/>
          </a:p>
        </p:txBody>
      </p:sp>
      <p:pic>
        <p:nvPicPr>
          <p:cNvPr id="4" name="Picture 3"/>
          <p:cNvPicPr>
            <a:picLocks noChangeAspect="1"/>
          </p:cNvPicPr>
          <p:nvPr/>
        </p:nvPicPr>
        <p:blipFill rotWithShape="1">
          <a:blip r:embed="rId2"/>
          <a:srcRect l="1352"/>
          <a:stretch/>
        </p:blipFill>
        <p:spPr>
          <a:xfrm>
            <a:off x="7053942" y="2671903"/>
            <a:ext cx="2795451" cy="2829407"/>
          </a:xfrm>
          <a:prstGeom prst="rect">
            <a:avLst/>
          </a:prstGeom>
        </p:spPr>
      </p:pic>
      <p:sp>
        <p:nvSpPr>
          <p:cNvPr id="5" name="Rectangle 4"/>
          <p:cNvSpPr/>
          <p:nvPr/>
        </p:nvSpPr>
        <p:spPr>
          <a:xfrm>
            <a:off x="6792685" y="2699656"/>
            <a:ext cx="748937" cy="2264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654833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noChangeArrowheads="1"/>
          </p:cNvSpPr>
          <p:nvPr>
            <p:ph type="title"/>
          </p:nvPr>
        </p:nvSpPr>
        <p:spPr>
          <a:xfrm>
            <a:off x="1981201" y="479426"/>
            <a:ext cx="8220075" cy="993775"/>
          </a:xfrm>
        </p:spPr>
        <p:txBody>
          <a:bodyPr/>
          <a:lstStyle/>
          <a:p>
            <a:r>
              <a:rPr lang="en-GB" altLang="en-US" dirty="0" smtClean="0">
                <a:latin typeface="+mn-lt"/>
              </a:rPr>
              <a:t>Hours and Minutes</a:t>
            </a: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0788" y="2489201"/>
            <a:ext cx="3605212"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4"/>
          <p:cNvSpPr txBox="1">
            <a:spLocks noChangeArrowheads="1"/>
          </p:cNvSpPr>
          <p:nvPr/>
        </p:nvSpPr>
        <p:spPr bwMode="auto">
          <a:xfrm>
            <a:off x="2274888" y="1473201"/>
            <a:ext cx="3816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eaLnBrk="1" hangingPunct="1"/>
            <a:r>
              <a:rPr lang="en-GB" altLang="en-US" dirty="0">
                <a:latin typeface="+mn-lt"/>
              </a:rPr>
              <a:t>When the minute hand is pointing to 12, it is showing a full hour. </a:t>
            </a:r>
            <a:br>
              <a:rPr lang="en-GB" altLang="en-US" dirty="0">
                <a:latin typeface="+mn-lt"/>
              </a:rPr>
            </a:br>
            <a:r>
              <a:rPr lang="en-GB" altLang="en-US" dirty="0">
                <a:latin typeface="+mn-lt"/>
              </a:rPr>
              <a:t>We call this time ‘</a:t>
            </a:r>
            <a:r>
              <a:rPr lang="en-GB" altLang="en-US" b="1" dirty="0">
                <a:latin typeface="+mn-lt"/>
              </a:rPr>
              <a:t>o’clock</a:t>
            </a:r>
            <a:r>
              <a:rPr lang="en-GB" altLang="en-US" dirty="0">
                <a:latin typeface="+mn-lt"/>
              </a:rPr>
              <a:t>’.</a:t>
            </a:r>
          </a:p>
        </p:txBody>
      </p:sp>
      <p:sp>
        <p:nvSpPr>
          <p:cNvPr id="9221" name="TextBox 5"/>
          <p:cNvSpPr txBox="1">
            <a:spLocks noChangeArrowheads="1"/>
          </p:cNvSpPr>
          <p:nvPr/>
        </p:nvSpPr>
        <p:spPr bwMode="auto">
          <a:xfrm>
            <a:off x="6237288" y="2489200"/>
            <a:ext cx="381635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eaLnBrk="1" hangingPunct="1"/>
            <a:r>
              <a:rPr lang="en-GB" altLang="en-US" dirty="0">
                <a:latin typeface="+mn-lt"/>
              </a:rPr>
              <a:t>On this clock, the hour hand is pointing at the 8 and the minute hand is pointing to the 12.</a:t>
            </a:r>
          </a:p>
          <a:p>
            <a:pPr eaLnBrk="1" hangingPunct="1"/>
            <a:endParaRPr lang="en-GB" altLang="en-US" dirty="0">
              <a:latin typeface="+mn-lt"/>
            </a:endParaRPr>
          </a:p>
          <a:p>
            <a:pPr eaLnBrk="1" hangingPunct="1"/>
            <a:r>
              <a:rPr lang="en-GB" altLang="en-US" dirty="0">
                <a:latin typeface="+mn-lt"/>
              </a:rPr>
              <a:t>This clock is showing that the time is </a:t>
            </a:r>
            <a:r>
              <a:rPr lang="en-GB" altLang="en-US" b="1" dirty="0">
                <a:latin typeface="+mn-lt"/>
              </a:rPr>
              <a:t>8 o’clock</a:t>
            </a:r>
            <a:r>
              <a:rPr lang="en-GB" altLang="en-US" dirty="0">
                <a:latin typeface="+mn-lt"/>
              </a:rPr>
              <a:t>.</a:t>
            </a:r>
          </a:p>
        </p:txBody>
      </p:sp>
      <p:cxnSp>
        <p:nvCxnSpPr>
          <p:cNvPr id="8" name="Straight Arrow Connector 7">
            <a:extLst>
              <a:ext uri="{FF2B5EF4-FFF2-40B4-BE49-F238E27FC236}">
                <a16:creationId xmlns:a16="http://schemas.microsoft.com/office/drawing/2014/main" id="{1D2DCC2C-73B4-44E0-A3DB-8046DD355C41}"/>
              </a:ext>
            </a:extLst>
          </p:cNvPr>
          <p:cNvCxnSpPr>
            <a:cxnSpLocks/>
          </p:cNvCxnSpPr>
          <p:nvPr/>
        </p:nvCxnSpPr>
        <p:spPr>
          <a:xfrm flipH="1">
            <a:off x="3454401" y="4264026"/>
            <a:ext cx="842963" cy="53657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E99DE97-17ED-48F5-A6F0-B445981C211A}"/>
              </a:ext>
            </a:extLst>
          </p:cNvPr>
          <p:cNvCxnSpPr>
            <a:cxnSpLocks/>
          </p:cNvCxnSpPr>
          <p:nvPr/>
        </p:nvCxnSpPr>
        <p:spPr>
          <a:xfrm flipV="1">
            <a:off x="4289425" y="3036889"/>
            <a:ext cx="0" cy="1254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a:stretch>
            <a:fillRect/>
          </a:stretch>
        </p:blipFill>
        <p:spPr>
          <a:xfrm>
            <a:off x="11142061" y="5899820"/>
            <a:ext cx="1019317" cy="724001"/>
          </a:xfrm>
          <a:prstGeom prst="rect">
            <a:avLst/>
          </a:prstGeom>
        </p:spPr>
      </p:pic>
    </p:spTree>
    <p:extLst>
      <p:ext uri="{BB962C8B-B14F-4D97-AF65-F5344CB8AC3E}">
        <p14:creationId xmlns:p14="http://schemas.microsoft.com/office/powerpoint/2010/main" val="39622673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noChangeArrowheads="1"/>
          </p:cNvSpPr>
          <p:nvPr>
            <p:ph type="title"/>
          </p:nvPr>
        </p:nvSpPr>
        <p:spPr>
          <a:xfrm>
            <a:off x="1981201" y="479426"/>
            <a:ext cx="8220075" cy="993775"/>
          </a:xfrm>
        </p:spPr>
        <p:txBody>
          <a:bodyPr/>
          <a:lstStyle/>
          <a:p>
            <a:r>
              <a:rPr lang="en-GB" altLang="en-US" smtClean="0">
                <a:latin typeface="+mn-lt"/>
              </a:rPr>
              <a:t>What Time Is It?</a:t>
            </a: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7363" y="1781176"/>
            <a:ext cx="36068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2 o'clock"/>
          <p:cNvSpPr txBox="1">
            <a:spLocks noChangeArrowheads="1"/>
          </p:cNvSpPr>
          <p:nvPr/>
        </p:nvSpPr>
        <p:spPr bwMode="auto">
          <a:xfrm>
            <a:off x="5519739" y="1346201"/>
            <a:ext cx="11525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algn="ctr" eaLnBrk="1" hangingPunct="1"/>
            <a:r>
              <a:rPr lang="en-GB" altLang="en-US" dirty="0">
                <a:latin typeface="+mn-lt"/>
              </a:rPr>
              <a:t>12 o’clock</a:t>
            </a:r>
          </a:p>
        </p:txBody>
      </p:sp>
      <p:cxnSp>
        <p:nvCxnSpPr>
          <p:cNvPr id="33" name="Big Hand12">
            <a:extLst>
              <a:ext uri="{FF2B5EF4-FFF2-40B4-BE49-F238E27FC236}">
                <a16:creationId xmlns:a16="http://schemas.microsoft.com/office/drawing/2014/main" id="{20797E78-8E1E-4385-9AEC-30BB8C638C1C}"/>
              </a:ext>
            </a:extLst>
          </p:cNvPr>
          <p:cNvCxnSpPr>
            <a:cxnSpLocks/>
          </p:cNvCxnSpPr>
          <p:nvPr/>
        </p:nvCxnSpPr>
        <p:spPr>
          <a:xfrm flipV="1">
            <a:off x="6091238" y="2328864"/>
            <a:ext cx="0" cy="1254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Big Hand11">
            <a:extLst>
              <a:ext uri="{FF2B5EF4-FFF2-40B4-BE49-F238E27FC236}">
                <a16:creationId xmlns:a16="http://schemas.microsoft.com/office/drawing/2014/main" id="{91D9C172-1611-417B-A44B-A8B9CB852AE1}"/>
              </a:ext>
            </a:extLst>
          </p:cNvPr>
          <p:cNvCxnSpPr>
            <a:cxnSpLocks/>
          </p:cNvCxnSpPr>
          <p:nvPr/>
        </p:nvCxnSpPr>
        <p:spPr>
          <a:xfrm flipV="1">
            <a:off x="6091238" y="2328864"/>
            <a:ext cx="0" cy="1254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Big Hand10">
            <a:extLst>
              <a:ext uri="{FF2B5EF4-FFF2-40B4-BE49-F238E27FC236}">
                <a16:creationId xmlns:a16="http://schemas.microsoft.com/office/drawing/2014/main" id="{76C09EF6-24DF-47D8-86C5-AFA178A5983D}"/>
              </a:ext>
            </a:extLst>
          </p:cNvPr>
          <p:cNvCxnSpPr>
            <a:cxnSpLocks/>
          </p:cNvCxnSpPr>
          <p:nvPr/>
        </p:nvCxnSpPr>
        <p:spPr>
          <a:xfrm flipV="1">
            <a:off x="6091238" y="2328864"/>
            <a:ext cx="0" cy="1254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Big Hand9">
            <a:extLst>
              <a:ext uri="{FF2B5EF4-FFF2-40B4-BE49-F238E27FC236}">
                <a16:creationId xmlns:a16="http://schemas.microsoft.com/office/drawing/2014/main" id="{DA5E9BC7-6E29-4E28-B499-25227FACFCC3}"/>
              </a:ext>
            </a:extLst>
          </p:cNvPr>
          <p:cNvCxnSpPr>
            <a:cxnSpLocks/>
          </p:cNvCxnSpPr>
          <p:nvPr/>
        </p:nvCxnSpPr>
        <p:spPr>
          <a:xfrm flipV="1">
            <a:off x="6091238" y="2328864"/>
            <a:ext cx="0" cy="1254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Big Hand8">
            <a:extLst>
              <a:ext uri="{FF2B5EF4-FFF2-40B4-BE49-F238E27FC236}">
                <a16:creationId xmlns:a16="http://schemas.microsoft.com/office/drawing/2014/main" id="{7E99DE97-17ED-48F5-A6F0-B445981C211A}"/>
              </a:ext>
            </a:extLst>
          </p:cNvPr>
          <p:cNvCxnSpPr>
            <a:cxnSpLocks/>
          </p:cNvCxnSpPr>
          <p:nvPr/>
        </p:nvCxnSpPr>
        <p:spPr>
          <a:xfrm flipV="1">
            <a:off x="6097588" y="2328864"/>
            <a:ext cx="0" cy="1254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Big Hand7">
            <a:extLst>
              <a:ext uri="{FF2B5EF4-FFF2-40B4-BE49-F238E27FC236}">
                <a16:creationId xmlns:a16="http://schemas.microsoft.com/office/drawing/2014/main" id="{F995D91C-A3B0-4685-9562-971D85E75B5D}"/>
              </a:ext>
            </a:extLst>
          </p:cNvPr>
          <p:cNvCxnSpPr>
            <a:cxnSpLocks/>
          </p:cNvCxnSpPr>
          <p:nvPr/>
        </p:nvCxnSpPr>
        <p:spPr>
          <a:xfrm flipV="1">
            <a:off x="6091238" y="2328864"/>
            <a:ext cx="0" cy="1254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Big Hand6">
            <a:extLst>
              <a:ext uri="{FF2B5EF4-FFF2-40B4-BE49-F238E27FC236}">
                <a16:creationId xmlns:a16="http://schemas.microsoft.com/office/drawing/2014/main" id="{0150B51C-55E1-4A4D-9B8F-2BDFB08719F2}"/>
              </a:ext>
            </a:extLst>
          </p:cNvPr>
          <p:cNvCxnSpPr>
            <a:cxnSpLocks/>
          </p:cNvCxnSpPr>
          <p:nvPr/>
        </p:nvCxnSpPr>
        <p:spPr>
          <a:xfrm flipV="1">
            <a:off x="6091238" y="2328864"/>
            <a:ext cx="0" cy="1254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Big Hand5">
            <a:extLst>
              <a:ext uri="{FF2B5EF4-FFF2-40B4-BE49-F238E27FC236}">
                <a16:creationId xmlns:a16="http://schemas.microsoft.com/office/drawing/2014/main" id="{A0C22912-AAB7-42E8-A26D-9A3B100FCDFE}"/>
              </a:ext>
            </a:extLst>
          </p:cNvPr>
          <p:cNvCxnSpPr>
            <a:cxnSpLocks/>
          </p:cNvCxnSpPr>
          <p:nvPr/>
        </p:nvCxnSpPr>
        <p:spPr>
          <a:xfrm flipV="1">
            <a:off x="6091238" y="2328864"/>
            <a:ext cx="0" cy="1254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Big Hand4">
            <a:extLst>
              <a:ext uri="{FF2B5EF4-FFF2-40B4-BE49-F238E27FC236}">
                <a16:creationId xmlns:a16="http://schemas.microsoft.com/office/drawing/2014/main" id="{F90042C7-FDFA-469A-BA44-9BF86900361D}"/>
              </a:ext>
            </a:extLst>
          </p:cNvPr>
          <p:cNvCxnSpPr>
            <a:cxnSpLocks/>
          </p:cNvCxnSpPr>
          <p:nvPr/>
        </p:nvCxnSpPr>
        <p:spPr>
          <a:xfrm flipV="1">
            <a:off x="6091238" y="2328864"/>
            <a:ext cx="0" cy="1254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Big Hand3">
            <a:extLst>
              <a:ext uri="{FF2B5EF4-FFF2-40B4-BE49-F238E27FC236}">
                <a16:creationId xmlns:a16="http://schemas.microsoft.com/office/drawing/2014/main" id="{12A13F7C-3E0F-45B6-96B1-56A9C2EAB7F1}"/>
              </a:ext>
            </a:extLst>
          </p:cNvPr>
          <p:cNvCxnSpPr>
            <a:cxnSpLocks/>
          </p:cNvCxnSpPr>
          <p:nvPr/>
        </p:nvCxnSpPr>
        <p:spPr>
          <a:xfrm flipV="1">
            <a:off x="6091238" y="2328864"/>
            <a:ext cx="0" cy="1254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Big Hand2">
            <a:extLst>
              <a:ext uri="{FF2B5EF4-FFF2-40B4-BE49-F238E27FC236}">
                <a16:creationId xmlns:a16="http://schemas.microsoft.com/office/drawing/2014/main" id="{03D1BED5-BC1B-4CCA-9264-707F30E221AB}"/>
              </a:ext>
            </a:extLst>
          </p:cNvPr>
          <p:cNvCxnSpPr>
            <a:cxnSpLocks/>
          </p:cNvCxnSpPr>
          <p:nvPr/>
        </p:nvCxnSpPr>
        <p:spPr>
          <a:xfrm flipV="1">
            <a:off x="6091238" y="2328864"/>
            <a:ext cx="0" cy="1254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Big Hand1">
            <a:extLst>
              <a:ext uri="{FF2B5EF4-FFF2-40B4-BE49-F238E27FC236}">
                <a16:creationId xmlns:a16="http://schemas.microsoft.com/office/drawing/2014/main" id="{CA492331-D6CD-4481-9D00-5A92B8D62288}"/>
              </a:ext>
            </a:extLst>
          </p:cNvPr>
          <p:cNvCxnSpPr>
            <a:cxnSpLocks/>
          </p:cNvCxnSpPr>
          <p:nvPr/>
        </p:nvCxnSpPr>
        <p:spPr>
          <a:xfrm flipV="1">
            <a:off x="6091238" y="2328864"/>
            <a:ext cx="0" cy="1254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Little Hand9">
            <a:extLst>
              <a:ext uri="{FF2B5EF4-FFF2-40B4-BE49-F238E27FC236}">
                <a16:creationId xmlns:a16="http://schemas.microsoft.com/office/drawing/2014/main" id="{1D2DCC2C-73B4-44E0-A3DB-8046DD355C41}"/>
              </a:ext>
            </a:extLst>
          </p:cNvPr>
          <p:cNvCxnSpPr>
            <a:cxnSpLocks/>
          </p:cNvCxnSpPr>
          <p:nvPr/>
        </p:nvCxnSpPr>
        <p:spPr>
          <a:xfrm rot="1920000" flipH="1">
            <a:off x="5180013" y="3287714"/>
            <a:ext cx="842962" cy="53657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1 o'clock"/>
          <p:cNvSpPr txBox="1">
            <a:spLocks noChangeArrowheads="1"/>
          </p:cNvSpPr>
          <p:nvPr/>
        </p:nvSpPr>
        <p:spPr bwMode="auto">
          <a:xfrm>
            <a:off x="7200901" y="1801814"/>
            <a:ext cx="1154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algn="ctr" eaLnBrk="1" hangingPunct="1"/>
            <a:r>
              <a:rPr lang="en-GB" altLang="en-US">
                <a:latin typeface="+mn-lt"/>
              </a:rPr>
              <a:t>1 o’clock</a:t>
            </a:r>
          </a:p>
        </p:txBody>
      </p:sp>
      <p:sp>
        <p:nvSpPr>
          <p:cNvPr id="11" name="2 o'clock"/>
          <p:cNvSpPr txBox="1">
            <a:spLocks noChangeArrowheads="1"/>
          </p:cNvSpPr>
          <p:nvPr/>
        </p:nvSpPr>
        <p:spPr bwMode="auto">
          <a:xfrm>
            <a:off x="7747001" y="2497139"/>
            <a:ext cx="1154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algn="ctr" eaLnBrk="1" hangingPunct="1"/>
            <a:r>
              <a:rPr lang="en-GB" altLang="en-US">
                <a:latin typeface="+mn-lt"/>
              </a:rPr>
              <a:t>2 o’clock</a:t>
            </a:r>
          </a:p>
        </p:txBody>
      </p:sp>
      <p:sp>
        <p:nvSpPr>
          <p:cNvPr id="12" name="3 o'clock"/>
          <p:cNvSpPr txBox="1">
            <a:spLocks noChangeArrowheads="1"/>
          </p:cNvSpPr>
          <p:nvPr/>
        </p:nvSpPr>
        <p:spPr bwMode="auto">
          <a:xfrm>
            <a:off x="7904164" y="3371850"/>
            <a:ext cx="1152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algn="ctr" eaLnBrk="1" hangingPunct="1"/>
            <a:r>
              <a:rPr lang="en-GB" altLang="en-US">
                <a:latin typeface="+mn-lt"/>
              </a:rPr>
              <a:t>3 o’clock</a:t>
            </a:r>
          </a:p>
        </p:txBody>
      </p:sp>
      <p:sp>
        <p:nvSpPr>
          <p:cNvPr id="13" name="10 o'clock"/>
          <p:cNvSpPr txBox="1">
            <a:spLocks noChangeArrowheads="1"/>
          </p:cNvSpPr>
          <p:nvPr/>
        </p:nvSpPr>
        <p:spPr bwMode="auto">
          <a:xfrm>
            <a:off x="3209926" y="2497139"/>
            <a:ext cx="1235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algn="ctr" eaLnBrk="1" hangingPunct="1"/>
            <a:r>
              <a:rPr lang="en-GB" altLang="en-US">
                <a:latin typeface="+mn-lt"/>
              </a:rPr>
              <a:t>10 o’clock</a:t>
            </a:r>
          </a:p>
        </p:txBody>
      </p:sp>
      <p:sp>
        <p:nvSpPr>
          <p:cNvPr id="14" name="11 o'clock"/>
          <p:cNvSpPr txBox="1">
            <a:spLocks noChangeArrowheads="1"/>
          </p:cNvSpPr>
          <p:nvPr/>
        </p:nvSpPr>
        <p:spPr bwMode="auto">
          <a:xfrm>
            <a:off x="3836988" y="1804989"/>
            <a:ext cx="11541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algn="ctr" eaLnBrk="1" hangingPunct="1"/>
            <a:r>
              <a:rPr lang="en-GB" altLang="en-US">
                <a:latin typeface="+mn-lt"/>
              </a:rPr>
              <a:t>11 o’clock</a:t>
            </a:r>
          </a:p>
        </p:txBody>
      </p:sp>
      <p:sp>
        <p:nvSpPr>
          <p:cNvPr id="15" name="9 o'clock"/>
          <p:cNvSpPr txBox="1">
            <a:spLocks noChangeArrowheads="1"/>
          </p:cNvSpPr>
          <p:nvPr/>
        </p:nvSpPr>
        <p:spPr bwMode="auto">
          <a:xfrm>
            <a:off x="3144838" y="3371850"/>
            <a:ext cx="1154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algn="ctr" eaLnBrk="1" hangingPunct="1"/>
            <a:r>
              <a:rPr lang="en-GB" altLang="en-US">
                <a:latin typeface="+mn-lt"/>
              </a:rPr>
              <a:t>9 o’clock</a:t>
            </a:r>
          </a:p>
        </p:txBody>
      </p:sp>
      <p:sp>
        <p:nvSpPr>
          <p:cNvPr id="16" name="8 o'clock"/>
          <p:cNvSpPr txBox="1">
            <a:spLocks noChangeArrowheads="1"/>
          </p:cNvSpPr>
          <p:nvPr/>
        </p:nvSpPr>
        <p:spPr bwMode="auto">
          <a:xfrm>
            <a:off x="3290888" y="4244975"/>
            <a:ext cx="1154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algn="ctr" eaLnBrk="1" hangingPunct="1"/>
            <a:r>
              <a:rPr lang="en-GB" altLang="en-US">
                <a:latin typeface="+mn-lt"/>
              </a:rPr>
              <a:t>8 o’clock</a:t>
            </a:r>
          </a:p>
        </p:txBody>
      </p:sp>
      <p:sp>
        <p:nvSpPr>
          <p:cNvPr id="18" name="4 o'clock"/>
          <p:cNvSpPr txBox="1">
            <a:spLocks noChangeArrowheads="1"/>
          </p:cNvSpPr>
          <p:nvPr/>
        </p:nvSpPr>
        <p:spPr bwMode="auto">
          <a:xfrm>
            <a:off x="7778751" y="4244975"/>
            <a:ext cx="1152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algn="ctr" eaLnBrk="1" hangingPunct="1"/>
            <a:r>
              <a:rPr lang="en-GB" altLang="en-US">
                <a:latin typeface="+mn-lt"/>
              </a:rPr>
              <a:t>4 o’clock</a:t>
            </a:r>
          </a:p>
        </p:txBody>
      </p:sp>
      <p:sp>
        <p:nvSpPr>
          <p:cNvPr id="20" name="5 o'clock"/>
          <p:cNvSpPr txBox="1">
            <a:spLocks noChangeArrowheads="1"/>
          </p:cNvSpPr>
          <p:nvPr/>
        </p:nvSpPr>
        <p:spPr bwMode="auto">
          <a:xfrm>
            <a:off x="7200901" y="5013325"/>
            <a:ext cx="1154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algn="ctr" eaLnBrk="1" hangingPunct="1"/>
            <a:r>
              <a:rPr lang="en-GB" altLang="en-US">
                <a:latin typeface="+mn-lt"/>
              </a:rPr>
              <a:t>5 o’clock</a:t>
            </a:r>
          </a:p>
        </p:txBody>
      </p:sp>
      <p:sp>
        <p:nvSpPr>
          <p:cNvPr id="21" name="7 o'clock"/>
          <p:cNvSpPr txBox="1">
            <a:spLocks noChangeArrowheads="1"/>
          </p:cNvSpPr>
          <p:nvPr/>
        </p:nvSpPr>
        <p:spPr bwMode="auto">
          <a:xfrm>
            <a:off x="3836988" y="5014914"/>
            <a:ext cx="1154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algn="ctr" eaLnBrk="1" hangingPunct="1"/>
            <a:r>
              <a:rPr lang="en-GB" altLang="en-US">
                <a:latin typeface="+mn-lt"/>
              </a:rPr>
              <a:t>7 o’clock</a:t>
            </a:r>
          </a:p>
        </p:txBody>
      </p:sp>
      <p:sp>
        <p:nvSpPr>
          <p:cNvPr id="22" name="6 o'clock"/>
          <p:cNvSpPr txBox="1">
            <a:spLocks noChangeArrowheads="1"/>
          </p:cNvSpPr>
          <p:nvPr/>
        </p:nvSpPr>
        <p:spPr bwMode="auto">
          <a:xfrm>
            <a:off x="5519739" y="5451475"/>
            <a:ext cx="1152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algn="ctr" eaLnBrk="1" hangingPunct="1"/>
            <a:r>
              <a:rPr lang="en-GB" altLang="en-US">
                <a:latin typeface="+mn-lt"/>
              </a:rPr>
              <a:t>6 o’clock</a:t>
            </a:r>
          </a:p>
        </p:txBody>
      </p:sp>
      <p:cxnSp>
        <p:nvCxnSpPr>
          <p:cNvPr id="34" name="Little Hand3">
            <a:extLst>
              <a:ext uri="{FF2B5EF4-FFF2-40B4-BE49-F238E27FC236}">
                <a16:creationId xmlns:a16="http://schemas.microsoft.com/office/drawing/2014/main" id="{D4F89473-F935-4D3F-A476-44B90190D708}"/>
              </a:ext>
            </a:extLst>
          </p:cNvPr>
          <p:cNvCxnSpPr>
            <a:cxnSpLocks/>
          </p:cNvCxnSpPr>
          <p:nvPr/>
        </p:nvCxnSpPr>
        <p:spPr>
          <a:xfrm rot="19680000">
            <a:off x="6178551" y="3287714"/>
            <a:ext cx="842963" cy="53657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Little Hand4">
            <a:extLst>
              <a:ext uri="{FF2B5EF4-FFF2-40B4-BE49-F238E27FC236}">
                <a16:creationId xmlns:a16="http://schemas.microsoft.com/office/drawing/2014/main" id="{8AA047E3-688B-42CD-B982-66FFEF252E0A}"/>
              </a:ext>
            </a:extLst>
          </p:cNvPr>
          <p:cNvCxnSpPr>
            <a:cxnSpLocks/>
          </p:cNvCxnSpPr>
          <p:nvPr/>
        </p:nvCxnSpPr>
        <p:spPr>
          <a:xfrm rot="21480000">
            <a:off x="6073776" y="3549651"/>
            <a:ext cx="842963" cy="53657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Little Hand2">
            <a:extLst>
              <a:ext uri="{FF2B5EF4-FFF2-40B4-BE49-F238E27FC236}">
                <a16:creationId xmlns:a16="http://schemas.microsoft.com/office/drawing/2014/main" id="{017AB722-0B23-4B0C-B384-975F6DF593BA}"/>
              </a:ext>
            </a:extLst>
          </p:cNvPr>
          <p:cNvCxnSpPr>
            <a:cxnSpLocks/>
          </p:cNvCxnSpPr>
          <p:nvPr/>
        </p:nvCxnSpPr>
        <p:spPr>
          <a:xfrm rot="120000" flipV="1">
            <a:off x="6073776" y="3040064"/>
            <a:ext cx="842963" cy="53657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Little Hand8">
            <a:extLst>
              <a:ext uri="{FF2B5EF4-FFF2-40B4-BE49-F238E27FC236}">
                <a16:creationId xmlns:a16="http://schemas.microsoft.com/office/drawing/2014/main" id="{337DCF90-8895-439A-AC91-D4EC94DC7859}"/>
              </a:ext>
            </a:extLst>
          </p:cNvPr>
          <p:cNvCxnSpPr>
            <a:cxnSpLocks/>
          </p:cNvCxnSpPr>
          <p:nvPr/>
        </p:nvCxnSpPr>
        <p:spPr>
          <a:xfrm rot="120000" flipH="1">
            <a:off x="5248276" y="3549651"/>
            <a:ext cx="842963" cy="53657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Little Hand10">
            <a:extLst>
              <a:ext uri="{FF2B5EF4-FFF2-40B4-BE49-F238E27FC236}">
                <a16:creationId xmlns:a16="http://schemas.microsoft.com/office/drawing/2014/main" id="{8651D4C6-6992-4923-A4C5-E76533982173}"/>
              </a:ext>
            </a:extLst>
          </p:cNvPr>
          <p:cNvCxnSpPr>
            <a:cxnSpLocks/>
          </p:cNvCxnSpPr>
          <p:nvPr/>
        </p:nvCxnSpPr>
        <p:spPr>
          <a:xfrm rot="21480000" flipH="1" flipV="1">
            <a:off x="5248276" y="3040064"/>
            <a:ext cx="842963" cy="53657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Little Hand11">
            <a:extLst>
              <a:ext uri="{FF2B5EF4-FFF2-40B4-BE49-F238E27FC236}">
                <a16:creationId xmlns:a16="http://schemas.microsoft.com/office/drawing/2014/main" id="{8B3DFA8F-557D-4374-9E4A-302E2CC92A01}"/>
              </a:ext>
            </a:extLst>
          </p:cNvPr>
          <p:cNvCxnSpPr>
            <a:cxnSpLocks/>
          </p:cNvCxnSpPr>
          <p:nvPr/>
        </p:nvCxnSpPr>
        <p:spPr>
          <a:xfrm rot="1620000" flipH="1" flipV="1">
            <a:off x="5419726" y="2884489"/>
            <a:ext cx="842963" cy="53657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Little Hand1">
            <a:extLst>
              <a:ext uri="{FF2B5EF4-FFF2-40B4-BE49-F238E27FC236}">
                <a16:creationId xmlns:a16="http://schemas.microsoft.com/office/drawing/2014/main" id="{FDC1CBC0-11C5-4FF7-B1CE-1058E2FBD865}"/>
              </a:ext>
            </a:extLst>
          </p:cNvPr>
          <p:cNvCxnSpPr>
            <a:cxnSpLocks/>
          </p:cNvCxnSpPr>
          <p:nvPr/>
        </p:nvCxnSpPr>
        <p:spPr>
          <a:xfrm rot="19980000" flipV="1">
            <a:off x="5934076" y="2884489"/>
            <a:ext cx="842963" cy="53657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Little Hand7">
            <a:extLst>
              <a:ext uri="{FF2B5EF4-FFF2-40B4-BE49-F238E27FC236}">
                <a16:creationId xmlns:a16="http://schemas.microsoft.com/office/drawing/2014/main" id="{C415466A-BBD9-4047-882D-3AF4CC35336D}"/>
              </a:ext>
            </a:extLst>
          </p:cNvPr>
          <p:cNvCxnSpPr>
            <a:cxnSpLocks/>
          </p:cNvCxnSpPr>
          <p:nvPr/>
        </p:nvCxnSpPr>
        <p:spPr>
          <a:xfrm rot="19980000" flipH="1">
            <a:off x="5419726" y="3717926"/>
            <a:ext cx="842963" cy="53657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Little Hand5">
            <a:extLst>
              <a:ext uri="{FF2B5EF4-FFF2-40B4-BE49-F238E27FC236}">
                <a16:creationId xmlns:a16="http://schemas.microsoft.com/office/drawing/2014/main" id="{1555FB76-875D-4C27-A90B-5D0502BD6555}"/>
              </a:ext>
            </a:extLst>
          </p:cNvPr>
          <p:cNvCxnSpPr>
            <a:cxnSpLocks/>
          </p:cNvCxnSpPr>
          <p:nvPr/>
        </p:nvCxnSpPr>
        <p:spPr>
          <a:xfrm rot="1620000">
            <a:off x="5934076" y="3717926"/>
            <a:ext cx="842963" cy="53657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Little Hand12">
            <a:extLst>
              <a:ext uri="{FF2B5EF4-FFF2-40B4-BE49-F238E27FC236}">
                <a16:creationId xmlns:a16="http://schemas.microsoft.com/office/drawing/2014/main" id="{228142FA-6C81-4DE8-B9DF-A61843D4282D}"/>
              </a:ext>
            </a:extLst>
          </p:cNvPr>
          <p:cNvCxnSpPr>
            <a:cxnSpLocks/>
          </p:cNvCxnSpPr>
          <p:nvPr/>
        </p:nvCxnSpPr>
        <p:spPr>
          <a:xfrm rot="7320000" flipH="1">
            <a:off x="5674520" y="2780507"/>
            <a:ext cx="842962" cy="53657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Little Hand6">
            <a:extLst>
              <a:ext uri="{FF2B5EF4-FFF2-40B4-BE49-F238E27FC236}">
                <a16:creationId xmlns:a16="http://schemas.microsoft.com/office/drawing/2014/main" id="{5F4DEAD5-77D0-4929-B3F0-B436E8E65520}"/>
              </a:ext>
            </a:extLst>
          </p:cNvPr>
          <p:cNvCxnSpPr>
            <a:cxnSpLocks/>
          </p:cNvCxnSpPr>
          <p:nvPr/>
        </p:nvCxnSpPr>
        <p:spPr>
          <a:xfrm rot="14280000" flipH="1" flipV="1">
            <a:off x="5674520" y="3780632"/>
            <a:ext cx="842962" cy="53657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6" name="Picture 45"/>
          <p:cNvPicPr>
            <a:picLocks noChangeAspect="1"/>
          </p:cNvPicPr>
          <p:nvPr/>
        </p:nvPicPr>
        <p:blipFill>
          <a:blip r:embed="rId3"/>
          <a:stretch>
            <a:fillRect/>
          </a:stretch>
        </p:blipFill>
        <p:spPr>
          <a:xfrm>
            <a:off x="11142061" y="5899820"/>
            <a:ext cx="1019317" cy="724001"/>
          </a:xfrm>
          <a:prstGeom prst="rect">
            <a:avLst/>
          </a:prstGeom>
        </p:spPr>
      </p:pic>
    </p:spTree>
    <p:extLst>
      <p:ext uri="{BB962C8B-B14F-4D97-AF65-F5344CB8AC3E}">
        <p14:creationId xmlns:p14="http://schemas.microsoft.com/office/powerpoint/2010/main" val="4222774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nodeType="clickEffect">
                                  <p:stCondLst>
                                    <p:cond delay="0"/>
                                  </p:stCondLst>
                                  <p:childTnLst>
                                    <p:animEffect transition="out" filter="fade">
                                      <p:cBhvr>
                                        <p:cTn id="14" dur="500"/>
                                        <p:tgtEl>
                                          <p:spTgt spid="44"/>
                                        </p:tgtEl>
                                      </p:cBhvr>
                                    </p:animEffect>
                                    <p:set>
                                      <p:cBhvr>
                                        <p:cTn id="15" dur="1" fill="hold">
                                          <p:stCondLst>
                                            <p:cond delay="499"/>
                                          </p:stCondLst>
                                        </p:cTn>
                                        <p:tgtEl>
                                          <p:spTgt spid="44"/>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33"/>
                                        </p:tgtEl>
                                      </p:cBhvr>
                                    </p:animEffect>
                                    <p:set>
                                      <p:cBhvr>
                                        <p:cTn id="18"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9" restart="whenNotActive" fill="hold" evtFilter="cancelBubble" nodeType="interactiveSeq">
                <p:stCondLst>
                  <p:cond evt="onClick" delay="0">
                    <p:tgtEl>
                      <p:spTgt spid="9"/>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par>
                                <p:cTn id="25" presetID="10"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nodeType="clickEffect">
                                  <p:stCondLst>
                                    <p:cond delay="0"/>
                                  </p:stCondLst>
                                  <p:childTnLst>
                                    <p:animEffect transition="out" filter="fade">
                                      <p:cBhvr>
                                        <p:cTn id="31" dur="500"/>
                                        <p:tgtEl>
                                          <p:spTgt spid="41"/>
                                        </p:tgtEl>
                                      </p:cBhvr>
                                    </p:animEffect>
                                    <p:set>
                                      <p:cBhvr>
                                        <p:cTn id="32" dur="1" fill="hold">
                                          <p:stCondLst>
                                            <p:cond delay="499"/>
                                          </p:stCondLst>
                                        </p:cTn>
                                        <p:tgtEl>
                                          <p:spTgt spid="41"/>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32"/>
                                        </p:tgtEl>
                                      </p:cBhvr>
                                    </p:animEffect>
                                    <p:set>
                                      <p:cBhvr>
                                        <p:cTn id="3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par>
                                <p:cTn id="42" presetID="10" presetClass="entr" presetSubtype="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37"/>
                                        </p:tgtEl>
                                      </p:cBhvr>
                                    </p:animEffect>
                                    <p:set>
                                      <p:cBhvr>
                                        <p:cTn id="49" dur="1" fill="hold">
                                          <p:stCondLst>
                                            <p:cond delay="499"/>
                                          </p:stCondLst>
                                        </p:cTn>
                                        <p:tgtEl>
                                          <p:spTgt spid="37"/>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31"/>
                                        </p:tgtEl>
                                      </p:cBhvr>
                                    </p:animEffect>
                                    <p:set>
                                      <p:cBhvr>
                                        <p:cTn id="5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10" presetClass="entr" presetSubtype="0" fill="hold"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par>
                                <p:cTn id="59" presetID="10" presetClass="entr" presetSubtype="0"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xit" presetSubtype="0" fill="hold" nodeType="clickEffect">
                                  <p:stCondLst>
                                    <p:cond delay="0"/>
                                  </p:stCondLst>
                                  <p:childTnLst>
                                    <p:animEffect transition="out" filter="fade">
                                      <p:cBhvr>
                                        <p:cTn id="65" dur="500"/>
                                        <p:tgtEl>
                                          <p:spTgt spid="34"/>
                                        </p:tgtEl>
                                      </p:cBhvr>
                                    </p:animEffect>
                                    <p:set>
                                      <p:cBhvr>
                                        <p:cTn id="66" dur="1" fill="hold">
                                          <p:stCondLst>
                                            <p:cond delay="499"/>
                                          </p:stCondLst>
                                        </p:cTn>
                                        <p:tgtEl>
                                          <p:spTgt spid="34"/>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30"/>
                                        </p:tgtEl>
                                      </p:cBhvr>
                                    </p:animEffect>
                                    <p:set>
                                      <p:cBhvr>
                                        <p:cTn id="6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10" presetClass="entr" presetSubtype="0" fill="hold" nodeType="click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fade">
                                      <p:cBhvr>
                                        <p:cTn id="75" dur="500"/>
                                        <p:tgtEl>
                                          <p:spTgt spid="36"/>
                                        </p:tgtEl>
                                      </p:cBhvr>
                                    </p:animEffect>
                                  </p:childTnLst>
                                </p:cTn>
                              </p:par>
                              <p:par>
                                <p:cTn id="76" presetID="10" presetClass="entr" presetSubtype="0" fill="hold" nodeType="with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fade">
                                      <p:cBhvr>
                                        <p:cTn id="78" dur="500"/>
                                        <p:tgtEl>
                                          <p:spTgt spid="29"/>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xit" presetSubtype="0" fill="hold" nodeType="clickEffect">
                                  <p:stCondLst>
                                    <p:cond delay="0"/>
                                  </p:stCondLst>
                                  <p:childTnLst>
                                    <p:animEffect transition="out" filter="fade">
                                      <p:cBhvr>
                                        <p:cTn id="82" dur="500"/>
                                        <p:tgtEl>
                                          <p:spTgt spid="36"/>
                                        </p:tgtEl>
                                      </p:cBhvr>
                                    </p:animEffect>
                                    <p:set>
                                      <p:cBhvr>
                                        <p:cTn id="83" dur="1" fill="hold">
                                          <p:stCondLst>
                                            <p:cond delay="499"/>
                                          </p:stCondLst>
                                        </p:cTn>
                                        <p:tgtEl>
                                          <p:spTgt spid="36"/>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9"/>
                                        </p:tgtEl>
                                      </p:cBhvr>
                                    </p:animEffect>
                                    <p:set>
                                      <p:cBhvr>
                                        <p:cTn id="8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7" restart="whenNotActive" fill="hold" evtFilter="cancelBubble" nodeType="interactiveSeq">
                <p:stCondLst>
                  <p:cond evt="onClick" delay="0">
                    <p:tgtEl>
                      <p:spTgt spid="20"/>
                    </p:tgtEl>
                  </p:cond>
                </p:stCondLst>
                <p:endSync evt="end" delay="0">
                  <p:rtn val="all"/>
                </p:endSync>
                <p:childTnLst>
                  <p:par>
                    <p:cTn id="88" fill="hold" nodeType="clickPar">
                      <p:stCondLst>
                        <p:cond delay="0"/>
                      </p:stCondLst>
                      <p:childTnLst>
                        <p:par>
                          <p:cTn id="89" fill="hold" nodeType="withGroup">
                            <p:stCondLst>
                              <p:cond delay="0"/>
                            </p:stCondLst>
                            <p:childTnLst>
                              <p:par>
                                <p:cTn id="90" presetID="10" presetClass="entr" presetSubtype="0" fill="hold" nodeType="click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500"/>
                                        <p:tgtEl>
                                          <p:spTgt spid="43"/>
                                        </p:tgtEl>
                                      </p:cBhvr>
                                    </p:animEffect>
                                  </p:childTnLst>
                                </p:cTn>
                              </p:par>
                              <p:par>
                                <p:cTn id="93" presetID="10" presetClass="entr" presetSubtype="0" fill="hold" nodeType="withEffect">
                                  <p:stCondLst>
                                    <p:cond delay="0"/>
                                  </p:stCondLst>
                                  <p:childTnLst>
                                    <p:set>
                                      <p:cBhvr>
                                        <p:cTn id="94" dur="1" fill="hold">
                                          <p:stCondLst>
                                            <p:cond delay="0"/>
                                          </p:stCondLst>
                                        </p:cTn>
                                        <p:tgtEl>
                                          <p:spTgt spid="28"/>
                                        </p:tgtEl>
                                        <p:attrNameLst>
                                          <p:attrName>style.visibility</p:attrName>
                                        </p:attrNameLst>
                                      </p:cBhvr>
                                      <p:to>
                                        <p:strVal val="visible"/>
                                      </p:to>
                                    </p:set>
                                    <p:animEffect transition="in" filter="fade">
                                      <p:cBhvr>
                                        <p:cTn id="95" dur="500"/>
                                        <p:tgtEl>
                                          <p:spTgt spid="28"/>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10" presetClass="exit" presetSubtype="0" fill="hold" nodeType="clickEffect">
                                  <p:stCondLst>
                                    <p:cond delay="0"/>
                                  </p:stCondLst>
                                  <p:childTnLst>
                                    <p:animEffect transition="out" filter="fade">
                                      <p:cBhvr>
                                        <p:cTn id="99" dur="500"/>
                                        <p:tgtEl>
                                          <p:spTgt spid="43"/>
                                        </p:tgtEl>
                                      </p:cBhvr>
                                    </p:animEffect>
                                    <p:set>
                                      <p:cBhvr>
                                        <p:cTn id="100" dur="1" fill="hold">
                                          <p:stCondLst>
                                            <p:cond delay="499"/>
                                          </p:stCondLst>
                                        </p:cTn>
                                        <p:tgtEl>
                                          <p:spTgt spid="43"/>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28"/>
                                        </p:tgtEl>
                                      </p:cBhvr>
                                    </p:animEffect>
                                    <p:set>
                                      <p:cBhvr>
                                        <p:cTn id="10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04" restart="whenNotActive" fill="hold" evtFilter="cancelBubble" nodeType="interactiveSeq">
                <p:stCondLst>
                  <p:cond evt="onClick" delay="0">
                    <p:tgtEl>
                      <p:spTgt spid="22"/>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10" presetClass="entr" presetSubtype="0" fill="hold" nodeType="clickEffect">
                                  <p:stCondLst>
                                    <p:cond delay="0"/>
                                  </p:stCondLst>
                                  <p:childTnLst>
                                    <p:set>
                                      <p:cBhvr>
                                        <p:cTn id="108" dur="1" fill="hold">
                                          <p:stCondLst>
                                            <p:cond delay="0"/>
                                          </p:stCondLst>
                                        </p:cTn>
                                        <p:tgtEl>
                                          <p:spTgt spid="45"/>
                                        </p:tgtEl>
                                        <p:attrNameLst>
                                          <p:attrName>style.visibility</p:attrName>
                                        </p:attrNameLst>
                                      </p:cBhvr>
                                      <p:to>
                                        <p:strVal val="visible"/>
                                      </p:to>
                                    </p:set>
                                    <p:animEffect transition="in" filter="fade">
                                      <p:cBhvr>
                                        <p:cTn id="109" dur="500"/>
                                        <p:tgtEl>
                                          <p:spTgt spid="45"/>
                                        </p:tgtEl>
                                      </p:cBhvr>
                                    </p:animEffect>
                                  </p:childTnLst>
                                </p:cTn>
                              </p:par>
                              <p:par>
                                <p:cTn id="110" presetID="10" presetClass="entr" presetSubtype="0" fill="hold" nodeType="withEffect">
                                  <p:stCondLst>
                                    <p:cond delay="0"/>
                                  </p:stCondLst>
                                  <p:childTnLst>
                                    <p:set>
                                      <p:cBhvr>
                                        <p:cTn id="111" dur="1" fill="hold">
                                          <p:stCondLst>
                                            <p:cond delay="0"/>
                                          </p:stCondLst>
                                        </p:cTn>
                                        <p:tgtEl>
                                          <p:spTgt spid="27"/>
                                        </p:tgtEl>
                                        <p:attrNameLst>
                                          <p:attrName>style.visibility</p:attrName>
                                        </p:attrNameLst>
                                      </p:cBhvr>
                                      <p:to>
                                        <p:strVal val="visible"/>
                                      </p:to>
                                    </p:set>
                                    <p:animEffect transition="in" filter="fade">
                                      <p:cBhvr>
                                        <p:cTn id="112" dur="500"/>
                                        <p:tgtEl>
                                          <p:spTgt spid="27"/>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0" presetClass="exit" presetSubtype="0" fill="hold" nodeType="clickEffect">
                                  <p:stCondLst>
                                    <p:cond delay="0"/>
                                  </p:stCondLst>
                                  <p:childTnLst>
                                    <p:animEffect transition="out" filter="fade">
                                      <p:cBhvr>
                                        <p:cTn id="116" dur="500"/>
                                        <p:tgtEl>
                                          <p:spTgt spid="45"/>
                                        </p:tgtEl>
                                      </p:cBhvr>
                                    </p:animEffect>
                                    <p:set>
                                      <p:cBhvr>
                                        <p:cTn id="117" dur="1" fill="hold">
                                          <p:stCondLst>
                                            <p:cond delay="499"/>
                                          </p:stCondLst>
                                        </p:cTn>
                                        <p:tgtEl>
                                          <p:spTgt spid="45"/>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500"/>
                                        <p:tgtEl>
                                          <p:spTgt spid="27"/>
                                        </p:tgtEl>
                                      </p:cBhvr>
                                    </p:animEffect>
                                    <p:set>
                                      <p:cBhvr>
                                        <p:cTn id="120"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21" restart="whenNotActive" fill="hold" evtFilter="cancelBubble" nodeType="interactiveSeq">
                <p:stCondLst>
                  <p:cond evt="onClick" delay="0">
                    <p:tgtEl>
                      <p:spTgt spid="21"/>
                    </p:tgtEl>
                  </p:cond>
                </p:stCondLst>
                <p:endSync evt="end" delay="0">
                  <p:rtn val="all"/>
                </p:endSync>
                <p:childTnLst>
                  <p:par>
                    <p:cTn id="122" fill="hold" nodeType="clickPar">
                      <p:stCondLst>
                        <p:cond delay="0"/>
                      </p:stCondLst>
                      <p:childTnLst>
                        <p:par>
                          <p:cTn id="123" fill="hold" nodeType="withGroup">
                            <p:stCondLst>
                              <p:cond delay="0"/>
                            </p:stCondLst>
                            <p:childTnLst>
                              <p:par>
                                <p:cTn id="124" presetID="10" presetClass="entr" presetSubtype="0" fill="hold" nodeType="clickEffect">
                                  <p:stCondLst>
                                    <p:cond delay="0"/>
                                  </p:stCondLst>
                                  <p:childTnLst>
                                    <p:set>
                                      <p:cBhvr>
                                        <p:cTn id="125" dur="1" fill="hold">
                                          <p:stCondLst>
                                            <p:cond delay="0"/>
                                          </p:stCondLst>
                                        </p:cTn>
                                        <p:tgtEl>
                                          <p:spTgt spid="42"/>
                                        </p:tgtEl>
                                        <p:attrNameLst>
                                          <p:attrName>style.visibility</p:attrName>
                                        </p:attrNameLst>
                                      </p:cBhvr>
                                      <p:to>
                                        <p:strVal val="visible"/>
                                      </p:to>
                                    </p:set>
                                    <p:animEffect transition="in" filter="fade">
                                      <p:cBhvr>
                                        <p:cTn id="126" dur="500"/>
                                        <p:tgtEl>
                                          <p:spTgt spid="42"/>
                                        </p:tgtEl>
                                      </p:cBhvr>
                                    </p:animEffect>
                                  </p:childTnLst>
                                </p:cTn>
                              </p:par>
                              <p:par>
                                <p:cTn id="127" presetID="10" presetClass="entr" presetSubtype="0" fill="hold" nodeType="withEffect">
                                  <p:stCondLst>
                                    <p:cond delay="0"/>
                                  </p:stCondLst>
                                  <p:childTnLst>
                                    <p:set>
                                      <p:cBhvr>
                                        <p:cTn id="128" dur="1" fill="hold">
                                          <p:stCondLst>
                                            <p:cond delay="0"/>
                                          </p:stCondLst>
                                        </p:cTn>
                                        <p:tgtEl>
                                          <p:spTgt spid="26"/>
                                        </p:tgtEl>
                                        <p:attrNameLst>
                                          <p:attrName>style.visibility</p:attrName>
                                        </p:attrNameLst>
                                      </p:cBhvr>
                                      <p:to>
                                        <p:strVal val="visible"/>
                                      </p:to>
                                    </p:set>
                                    <p:animEffect transition="in" filter="fade">
                                      <p:cBhvr>
                                        <p:cTn id="129" dur="500"/>
                                        <p:tgtEl>
                                          <p:spTgt spid="26"/>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10" presetClass="exit" presetSubtype="0" fill="hold" nodeType="clickEffect">
                                  <p:stCondLst>
                                    <p:cond delay="0"/>
                                  </p:stCondLst>
                                  <p:childTnLst>
                                    <p:animEffect transition="out" filter="fade">
                                      <p:cBhvr>
                                        <p:cTn id="133" dur="500"/>
                                        <p:tgtEl>
                                          <p:spTgt spid="42"/>
                                        </p:tgtEl>
                                      </p:cBhvr>
                                    </p:animEffect>
                                    <p:set>
                                      <p:cBhvr>
                                        <p:cTn id="134" dur="1" fill="hold">
                                          <p:stCondLst>
                                            <p:cond delay="499"/>
                                          </p:stCondLst>
                                        </p:cTn>
                                        <p:tgtEl>
                                          <p:spTgt spid="42"/>
                                        </p:tgtEl>
                                        <p:attrNameLst>
                                          <p:attrName>style.visibility</p:attrName>
                                        </p:attrNameLst>
                                      </p:cBhvr>
                                      <p:to>
                                        <p:strVal val="hidden"/>
                                      </p:to>
                                    </p:set>
                                  </p:childTnLst>
                                </p:cTn>
                              </p:par>
                              <p:par>
                                <p:cTn id="135" presetID="10" presetClass="exit" presetSubtype="0" fill="hold" nodeType="withEffect">
                                  <p:stCondLst>
                                    <p:cond delay="0"/>
                                  </p:stCondLst>
                                  <p:childTnLst>
                                    <p:animEffect transition="out" filter="fade">
                                      <p:cBhvr>
                                        <p:cTn id="136" dur="500"/>
                                        <p:tgtEl>
                                          <p:spTgt spid="26"/>
                                        </p:tgtEl>
                                      </p:cBhvr>
                                    </p:animEffect>
                                    <p:set>
                                      <p:cBhvr>
                                        <p:cTn id="13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8" restart="whenNotActive" fill="hold" evtFilter="cancelBubble" nodeType="interactiveSeq">
                <p:stCondLst>
                  <p:cond evt="onClick" delay="0">
                    <p:tgtEl>
                      <p:spTgt spid="16"/>
                    </p:tgtEl>
                  </p:cond>
                </p:stCondLst>
                <p:endSync evt="end" delay="0">
                  <p:rtn val="all"/>
                </p:endSync>
                <p:childTnLst>
                  <p:par>
                    <p:cTn id="139" fill="hold" nodeType="clickPar">
                      <p:stCondLst>
                        <p:cond delay="0"/>
                      </p:stCondLst>
                      <p:childTnLst>
                        <p:par>
                          <p:cTn id="140" fill="hold" nodeType="withGroup">
                            <p:stCondLst>
                              <p:cond delay="0"/>
                            </p:stCondLst>
                            <p:childTnLst>
                              <p:par>
                                <p:cTn id="141" presetID="10" presetClass="entr" presetSubtype="0" fill="hold" nodeType="clickEffect">
                                  <p:stCondLst>
                                    <p:cond delay="0"/>
                                  </p:stCondLst>
                                  <p:childTnLst>
                                    <p:set>
                                      <p:cBhvr>
                                        <p:cTn id="142" dur="1" fill="hold">
                                          <p:stCondLst>
                                            <p:cond delay="0"/>
                                          </p:stCondLst>
                                        </p:cTn>
                                        <p:tgtEl>
                                          <p:spTgt spid="38"/>
                                        </p:tgtEl>
                                        <p:attrNameLst>
                                          <p:attrName>style.visibility</p:attrName>
                                        </p:attrNameLst>
                                      </p:cBhvr>
                                      <p:to>
                                        <p:strVal val="visible"/>
                                      </p:to>
                                    </p:set>
                                    <p:animEffect transition="in" filter="fade">
                                      <p:cBhvr>
                                        <p:cTn id="143" dur="500"/>
                                        <p:tgtEl>
                                          <p:spTgt spid="38"/>
                                        </p:tgtEl>
                                      </p:cBhvr>
                                    </p:animEffect>
                                  </p:childTnLst>
                                </p:cTn>
                              </p:par>
                              <p:par>
                                <p:cTn id="144" presetID="10" presetClass="entr" presetSubtype="0" fill="hold" nodeType="withEffect">
                                  <p:stCondLst>
                                    <p:cond delay="0"/>
                                  </p:stCondLst>
                                  <p:childTnLst>
                                    <p:set>
                                      <p:cBhvr>
                                        <p:cTn id="145" dur="1" fill="hold">
                                          <p:stCondLst>
                                            <p:cond delay="0"/>
                                          </p:stCondLst>
                                        </p:cTn>
                                        <p:tgtEl>
                                          <p:spTgt spid="10"/>
                                        </p:tgtEl>
                                        <p:attrNameLst>
                                          <p:attrName>style.visibility</p:attrName>
                                        </p:attrNameLst>
                                      </p:cBhvr>
                                      <p:to>
                                        <p:strVal val="visible"/>
                                      </p:to>
                                    </p:set>
                                    <p:animEffect transition="in" filter="fade">
                                      <p:cBhvr>
                                        <p:cTn id="146" dur="500"/>
                                        <p:tgtEl>
                                          <p:spTgt spid="10"/>
                                        </p:tgtEl>
                                      </p:cBhvr>
                                    </p:animEffec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0" presetClass="exit" presetSubtype="0" fill="hold" nodeType="clickEffect">
                                  <p:stCondLst>
                                    <p:cond delay="0"/>
                                  </p:stCondLst>
                                  <p:childTnLst>
                                    <p:animEffect transition="out" filter="fade">
                                      <p:cBhvr>
                                        <p:cTn id="150" dur="500"/>
                                        <p:tgtEl>
                                          <p:spTgt spid="38"/>
                                        </p:tgtEl>
                                      </p:cBhvr>
                                    </p:animEffect>
                                    <p:set>
                                      <p:cBhvr>
                                        <p:cTn id="151" dur="1" fill="hold">
                                          <p:stCondLst>
                                            <p:cond delay="499"/>
                                          </p:stCondLst>
                                        </p:cTn>
                                        <p:tgtEl>
                                          <p:spTgt spid="38"/>
                                        </p:tgtEl>
                                        <p:attrNameLst>
                                          <p:attrName>style.visibility</p:attrName>
                                        </p:attrNameLst>
                                      </p:cBhvr>
                                      <p:to>
                                        <p:strVal val="hidden"/>
                                      </p:to>
                                    </p:set>
                                  </p:childTnLst>
                                </p:cTn>
                              </p:par>
                              <p:par>
                                <p:cTn id="152" presetID="10" presetClass="exit" presetSubtype="0" fill="hold" nodeType="withEffect">
                                  <p:stCondLst>
                                    <p:cond delay="0"/>
                                  </p:stCondLst>
                                  <p:childTnLst>
                                    <p:animEffect transition="out" filter="fade">
                                      <p:cBhvr>
                                        <p:cTn id="153" dur="500"/>
                                        <p:tgtEl>
                                          <p:spTgt spid="10"/>
                                        </p:tgtEl>
                                      </p:cBhvr>
                                    </p:animEffect>
                                    <p:set>
                                      <p:cBhvr>
                                        <p:cTn id="154"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55" restart="whenNotActive" fill="hold" evtFilter="cancelBubble" nodeType="interactiveSeq">
                <p:stCondLst>
                  <p:cond evt="onClick" delay="0">
                    <p:tgtEl>
                      <p:spTgt spid="15"/>
                    </p:tgtEl>
                  </p:cond>
                </p:stCondLst>
                <p:endSync evt="end" delay="0">
                  <p:rtn val="all"/>
                </p:endSync>
                <p:childTnLst>
                  <p:par>
                    <p:cTn id="156" fill="hold" nodeType="clickPar">
                      <p:stCondLst>
                        <p:cond delay="0"/>
                      </p:stCondLst>
                      <p:childTnLst>
                        <p:par>
                          <p:cTn id="157" fill="hold" nodeType="withGroup">
                            <p:stCondLst>
                              <p:cond delay="0"/>
                            </p:stCondLst>
                            <p:childTnLst>
                              <p:par>
                                <p:cTn id="158" presetID="10" presetClass="entr" presetSubtype="0" fill="hold" nodeType="clickEffect">
                                  <p:stCondLst>
                                    <p:cond delay="0"/>
                                  </p:stCondLst>
                                  <p:childTnLst>
                                    <p:set>
                                      <p:cBhvr>
                                        <p:cTn id="159" dur="1" fill="hold">
                                          <p:stCondLst>
                                            <p:cond delay="0"/>
                                          </p:stCondLst>
                                        </p:cTn>
                                        <p:tgtEl>
                                          <p:spTgt spid="8"/>
                                        </p:tgtEl>
                                        <p:attrNameLst>
                                          <p:attrName>style.visibility</p:attrName>
                                        </p:attrNameLst>
                                      </p:cBhvr>
                                      <p:to>
                                        <p:strVal val="visible"/>
                                      </p:to>
                                    </p:set>
                                    <p:animEffect transition="in" filter="fade">
                                      <p:cBhvr>
                                        <p:cTn id="160" dur="500"/>
                                        <p:tgtEl>
                                          <p:spTgt spid="8"/>
                                        </p:tgtEl>
                                      </p:cBhvr>
                                    </p:animEffect>
                                  </p:childTnLst>
                                </p:cTn>
                              </p:par>
                              <p:par>
                                <p:cTn id="161" presetID="10" presetClass="entr" presetSubtype="0" fill="hold" nodeType="withEffect">
                                  <p:stCondLst>
                                    <p:cond delay="0"/>
                                  </p:stCondLst>
                                  <p:childTnLst>
                                    <p:set>
                                      <p:cBhvr>
                                        <p:cTn id="162" dur="1" fill="hold">
                                          <p:stCondLst>
                                            <p:cond delay="0"/>
                                          </p:stCondLst>
                                        </p:cTn>
                                        <p:tgtEl>
                                          <p:spTgt spid="25"/>
                                        </p:tgtEl>
                                        <p:attrNameLst>
                                          <p:attrName>style.visibility</p:attrName>
                                        </p:attrNameLst>
                                      </p:cBhvr>
                                      <p:to>
                                        <p:strVal val="visible"/>
                                      </p:to>
                                    </p:set>
                                    <p:animEffect transition="in" filter="fade">
                                      <p:cBhvr>
                                        <p:cTn id="163" dur="500"/>
                                        <p:tgtEl>
                                          <p:spTgt spid="25"/>
                                        </p:tgtEl>
                                      </p:cBhvr>
                                    </p:animEffect>
                                  </p:childTnLst>
                                </p:cTn>
                              </p:par>
                            </p:childTnLst>
                          </p:cTn>
                        </p:par>
                      </p:childTnLst>
                    </p:cTn>
                  </p:par>
                  <p:par>
                    <p:cTn id="164" fill="hold" nodeType="clickPar">
                      <p:stCondLst>
                        <p:cond delay="indefinite"/>
                      </p:stCondLst>
                      <p:childTnLst>
                        <p:par>
                          <p:cTn id="165" fill="hold" nodeType="withGroup">
                            <p:stCondLst>
                              <p:cond delay="0"/>
                            </p:stCondLst>
                            <p:childTnLst>
                              <p:par>
                                <p:cTn id="166" presetID="10" presetClass="exit" presetSubtype="0" fill="hold" nodeType="clickEffect">
                                  <p:stCondLst>
                                    <p:cond delay="0"/>
                                  </p:stCondLst>
                                  <p:childTnLst>
                                    <p:animEffect transition="out" filter="fade">
                                      <p:cBhvr>
                                        <p:cTn id="167" dur="500"/>
                                        <p:tgtEl>
                                          <p:spTgt spid="8"/>
                                        </p:tgtEl>
                                      </p:cBhvr>
                                    </p:animEffect>
                                    <p:set>
                                      <p:cBhvr>
                                        <p:cTn id="168" dur="1" fill="hold">
                                          <p:stCondLst>
                                            <p:cond delay="499"/>
                                          </p:stCondLst>
                                        </p:cTn>
                                        <p:tgtEl>
                                          <p:spTgt spid="8"/>
                                        </p:tgtEl>
                                        <p:attrNameLst>
                                          <p:attrName>style.visibility</p:attrName>
                                        </p:attrNameLst>
                                      </p:cBhvr>
                                      <p:to>
                                        <p:strVal val="hidden"/>
                                      </p:to>
                                    </p:set>
                                  </p:childTnLst>
                                </p:cTn>
                              </p:par>
                              <p:par>
                                <p:cTn id="169" presetID="10" presetClass="exit" presetSubtype="0" fill="hold" nodeType="withEffect">
                                  <p:stCondLst>
                                    <p:cond delay="0"/>
                                  </p:stCondLst>
                                  <p:childTnLst>
                                    <p:animEffect transition="out" filter="fade">
                                      <p:cBhvr>
                                        <p:cTn id="170" dur="500"/>
                                        <p:tgtEl>
                                          <p:spTgt spid="25"/>
                                        </p:tgtEl>
                                      </p:cBhvr>
                                    </p:animEffect>
                                    <p:set>
                                      <p:cBhvr>
                                        <p:cTn id="171"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72" restart="whenNotActive" fill="hold" evtFilter="cancelBubble" nodeType="interactiveSeq">
                <p:stCondLst>
                  <p:cond evt="onClick" delay="0">
                    <p:tgtEl>
                      <p:spTgt spid="13"/>
                    </p:tgtEl>
                  </p:cond>
                </p:stCondLst>
                <p:endSync evt="end" delay="0">
                  <p:rtn val="all"/>
                </p:endSync>
                <p:childTnLst>
                  <p:par>
                    <p:cTn id="173" fill="hold" nodeType="clickPar">
                      <p:stCondLst>
                        <p:cond delay="0"/>
                      </p:stCondLst>
                      <p:childTnLst>
                        <p:par>
                          <p:cTn id="174" fill="hold" nodeType="withGroup">
                            <p:stCondLst>
                              <p:cond delay="0"/>
                            </p:stCondLst>
                            <p:childTnLst>
                              <p:par>
                                <p:cTn id="175" presetID="10" presetClass="entr" presetSubtype="0" fill="hold" nodeType="clickEffect">
                                  <p:stCondLst>
                                    <p:cond delay="0"/>
                                  </p:stCondLst>
                                  <p:childTnLst>
                                    <p:set>
                                      <p:cBhvr>
                                        <p:cTn id="176" dur="1" fill="hold">
                                          <p:stCondLst>
                                            <p:cond delay="0"/>
                                          </p:stCondLst>
                                        </p:cTn>
                                        <p:tgtEl>
                                          <p:spTgt spid="39"/>
                                        </p:tgtEl>
                                        <p:attrNameLst>
                                          <p:attrName>style.visibility</p:attrName>
                                        </p:attrNameLst>
                                      </p:cBhvr>
                                      <p:to>
                                        <p:strVal val="visible"/>
                                      </p:to>
                                    </p:set>
                                    <p:animEffect transition="in" filter="fade">
                                      <p:cBhvr>
                                        <p:cTn id="177" dur="500"/>
                                        <p:tgtEl>
                                          <p:spTgt spid="39"/>
                                        </p:tgtEl>
                                      </p:cBhvr>
                                    </p:animEffect>
                                  </p:childTnLst>
                                </p:cTn>
                              </p:par>
                              <p:par>
                                <p:cTn id="178" presetID="10" presetClass="entr" presetSubtype="0" fill="hold" nodeType="withEffect">
                                  <p:stCondLst>
                                    <p:cond delay="0"/>
                                  </p:stCondLst>
                                  <p:childTnLst>
                                    <p:set>
                                      <p:cBhvr>
                                        <p:cTn id="179" dur="1" fill="hold">
                                          <p:stCondLst>
                                            <p:cond delay="0"/>
                                          </p:stCondLst>
                                        </p:cTn>
                                        <p:tgtEl>
                                          <p:spTgt spid="24"/>
                                        </p:tgtEl>
                                        <p:attrNameLst>
                                          <p:attrName>style.visibility</p:attrName>
                                        </p:attrNameLst>
                                      </p:cBhvr>
                                      <p:to>
                                        <p:strVal val="visible"/>
                                      </p:to>
                                    </p:set>
                                    <p:animEffect transition="in" filter="fade">
                                      <p:cBhvr>
                                        <p:cTn id="180" dur="500"/>
                                        <p:tgtEl>
                                          <p:spTgt spid="24"/>
                                        </p:tgtEl>
                                      </p:cBhvr>
                                    </p:animEffect>
                                  </p:childTnLst>
                                </p:cTn>
                              </p:par>
                            </p:childTnLst>
                          </p:cTn>
                        </p:par>
                      </p:childTnLst>
                    </p:cTn>
                  </p:par>
                  <p:par>
                    <p:cTn id="181" fill="hold" nodeType="clickPar">
                      <p:stCondLst>
                        <p:cond delay="indefinite"/>
                      </p:stCondLst>
                      <p:childTnLst>
                        <p:par>
                          <p:cTn id="182" fill="hold" nodeType="withGroup">
                            <p:stCondLst>
                              <p:cond delay="0"/>
                            </p:stCondLst>
                            <p:childTnLst>
                              <p:par>
                                <p:cTn id="183" presetID="10" presetClass="exit" presetSubtype="0" fill="hold" nodeType="clickEffect">
                                  <p:stCondLst>
                                    <p:cond delay="0"/>
                                  </p:stCondLst>
                                  <p:childTnLst>
                                    <p:animEffect transition="out" filter="fade">
                                      <p:cBhvr>
                                        <p:cTn id="184" dur="500"/>
                                        <p:tgtEl>
                                          <p:spTgt spid="39"/>
                                        </p:tgtEl>
                                      </p:cBhvr>
                                    </p:animEffect>
                                    <p:set>
                                      <p:cBhvr>
                                        <p:cTn id="185" dur="1" fill="hold">
                                          <p:stCondLst>
                                            <p:cond delay="499"/>
                                          </p:stCondLst>
                                        </p:cTn>
                                        <p:tgtEl>
                                          <p:spTgt spid="39"/>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24"/>
                                        </p:tgtEl>
                                      </p:cBhvr>
                                    </p:animEffect>
                                    <p:set>
                                      <p:cBhvr>
                                        <p:cTn id="188"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nodeType="clickPar">
                      <p:stCondLst>
                        <p:cond delay="0"/>
                      </p:stCondLst>
                      <p:childTnLst>
                        <p:par>
                          <p:cTn id="191" fill="hold" nodeType="withGroup">
                            <p:stCondLst>
                              <p:cond delay="0"/>
                            </p:stCondLst>
                            <p:childTnLst>
                              <p:par>
                                <p:cTn id="192" presetID="10" presetClass="entr" presetSubtype="0" fill="hold" nodeType="clickEffect">
                                  <p:stCondLst>
                                    <p:cond delay="0"/>
                                  </p:stCondLst>
                                  <p:childTnLst>
                                    <p:set>
                                      <p:cBhvr>
                                        <p:cTn id="193" dur="1" fill="hold">
                                          <p:stCondLst>
                                            <p:cond delay="0"/>
                                          </p:stCondLst>
                                        </p:cTn>
                                        <p:tgtEl>
                                          <p:spTgt spid="40"/>
                                        </p:tgtEl>
                                        <p:attrNameLst>
                                          <p:attrName>style.visibility</p:attrName>
                                        </p:attrNameLst>
                                      </p:cBhvr>
                                      <p:to>
                                        <p:strVal val="visible"/>
                                      </p:to>
                                    </p:set>
                                    <p:animEffect transition="in" filter="fade">
                                      <p:cBhvr>
                                        <p:cTn id="194" dur="500"/>
                                        <p:tgtEl>
                                          <p:spTgt spid="40"/>
                                        </p:tgtEl>
                                      </p:cBhvr>
                                    </p:animEffect>
                                  </p:childTnLst>
                                </p:cTn>
                              </p:par>
                              <p:par>
                                <p:cTn id="195" presetID="10" presetClass="entr" presetSubtype="0" fill="hold" nodeType="withEffect">
                                  <p:stCondLst>
                                    <p:cond delay="0"/>
                                  </p:stCondLst>
                                  <p:childTnLst>
                                    <p:set>
                                      <p:cBhvr>
                                        <p:cTn id="196" dur="1" fill="hold">
                                          <p:stCondLst>
                                            <p:cond delay="0"/>
                                          </p:stCondLst>
                                        </p:cTn>
                                        <p:tgtEl>
                                          <p:spTgt spid="23"/>
                                        </p:tgtEl>
                                        <p:attrNameLst>
                                          <p:attrName>style.visibility</p:attrName>
                                        </p:attrNameLst>
                                      </p:cBhvr>
                                      <p:to>
                                        <p:strVal val="visible"/>
                                      </p:to>
                                    </p:set>
                                    <p:animEffect transition="in" filter="fade">
                                      <p:cBhvr>
                                        <p:cTn id="197" dur="500"/>
                                        <p:tgtEl>
                                          <p:spTgt spid="23"/>
                                        </p:tgtEl>
                                      </p:cBhvr>
                                    </p:animEffect>
                                  </p:childTnLst>
                                </p:cTn>
                              </p:par>
                            </p:childTnLst>
                          </p:cTn>
                        </p:par>
                      </p:childTnLst>
                    </p:cTn>
                  </p:par>
                  <p:par>
                    <p:cTn id="198" fill="hold" nodeType="clickPar">
                      <p:stCondLst>
                        <p:cond delay="indefinite"/>
                      </p:stCondLst>
                      <p:childTnLst>
                        <p:par>
                          <p:cTn id="199" fill="hold" nodeType="withGroup">
                            <p:stCondLst>
                              <p:cond delay="0"/>
                            </p:stCondLst>
                            <p:childTnLst>
                              <p:par>
                                <p:cTn id="200" presetID="10" presetClass="exit" presetSubtype="0" fill="hold" nodeType="clickEffect">
                                  <p:stCondLst>
                                    <p:cond delay="0"/>
                                  </p:stCondLst>
                                  <p:childTnLst>
                                    <p:animEffect transition="out" filter="fade">
                                      <p:cBhvr>
                                        <p:cTn id="201" dur="500"/>
                                        <p:tgtEl>
                                          <p:spTgt spid="40"/>
                                        </p:tgtEl>
                                      </p:cBhvr>
                                    </p:animEffect>
                                    <p:set>
                                      <p:cBhvr>
                                        <p:cTn id="202" dur="1" fill="hold">
                                          <p:stCondLst>
                                            <p:cond delay="499"/>
                                          </p:stCondLst>
                                        </p:cTn>
                                        <p:tgtEl>
                                          <p:spTgt spid="40"/>
                                        </p:tgtEl>
                                        <p:attrNameLst>
                                          <p:attrName>style.visibility</p:attrName>
                                        </p:attrNameLst>
                                      </p:cBhvr>
                                      <p:to>
                                        <p:strVal val="hidden"/>
                                      </p:to>
                                    </p:set>
                                  </p:childTnLst>
                                </p:cTn>
                              </p:par>
                              <p:par>
                                <p:cTn id="203" presetID="10" presetClass="exit" presetSubtype="0" fill="hold" nodeType="withEffect">
                                  <p:stCondLst>
                                    <p:cond delay="0"/>
                                  </p:stCondLst>
                                  <p:childTnLst>
                                    <p:animEffect transition="out" filter="fade">
                                      <p:cBhvr>
                                        <p:cTn id="204" dur="500"/>
                                        <p:tgtEl>
                                          <p:spTgt spid="23"/>
                                        </p:tgtEl>
                                      </p:cBhvr>
                                    </p:animEffect>
                                    <p:set>
                                      <p:cBhvr>
                                        <p:cTn id="20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noChangeArrowheads="1"/>
          </p:cNvSpPr>
          <p:nvPr>
            <p:ph type="title"/>
          </p:nvPr>
        </p:nvSpPr>
        <p:spPr>
          <a:xfrm>
            <a:off x="1981201" y="479426"/>
            <a:ext cx="8220075" cy="993775"/>
          </a:xfrm>
        </p:spPr>
        <p:txBody>
          <a:bodyPr/>
          <a:lstStyle/>
          <a:p>
            <a:r>
              <a:rPr lang="en-GB" altLang="en-US" smtClean="0">
                <a:latin typeface="Twinkl"/>
              </a:rPr>
              <a:t>What Time Is It?</a:t>
            </a:r>
          </a:p>
        </p:txBody>
      </p:sp>
      <p:pic>
        <p:nvPicPr>
          <p:cNvPr id="112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2600" y="1600200"/>
            <a:ext cx="3606800" cy="360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Big Hand7">
            <a:extLst>
              <a:ext uri="{FF2B5EF4-FFF2-40B4-BE49-F238E27FC236}">
                <a16:creationId xmlns:a16="http://schemas.microsoft.com/office/drawing/2014/main" id="{C0BBA942-96FA-4AAA-8F36-C541D3C9A091}"/>
              </a:ext>
            </a:extLst>
          </p:cNvPr>
          <p:cNvCxnSpPr>
            <a:cxnSpLocks/>
          </p:cNvCxnSpPr>
          <p:nvPr/>
        </p:nvCxnSpPr>
        <p:spPr>
          <a:xfrm flipV="1">
            <a:off x="6103938" y="2146301"/>
            <a:ext cx="0" cy="1254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Little Hand7">
            <a:extLst>
              <a:ext uri="{FF2B5EF4-FFF2-40B4-BE49-F238E27FC236}">
                <a16:creationId xmlns:a16="http://schemas.microsoft.com/office/drawing/2014/main" id="{FE902D2E-3447-4B6B-890C-CBEA31B73878}"/>
              </a:ext>
            </a:extLst>
          </p:cNvPr>
          <p:cNvCxnSpPr>
            <a:cxnSpLocks/>
          </p:cNvCxnSpPr>
          <p:nvPr/>
        </p:nvCxnSpPr>
        <p:spPr>
          <a:xfrm rot="19980000" flipH="1">
            <a:off x="5430838" y="3535364"/>
            <a:ext cx="842962" cy="53657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1 o'clock"/>
          <p:cNvSpPr txBox="1">
            <a:spLocks noChangeArrowheads="1"/>
          </p:cNvSpPr>
          <p:nvPr/>
        </p:nvSpPr>
        <p:spPr bwMode="auto">
          <a:xfrm>
            <a:off x="5194300" y="5434014"/>
            <a:ext cx="1817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algn="ctr" eaLnBrk="1" hangingPunct="1"/>
            <a:r>
              <a:rPr lang="en-GB" altLang="en-US" b="1"/>
              <a:t>It is 7 o’clock.</a:t>
            </a:r>
          </a:p>
        </p:txBody>
      </p:sp>
      <p:pic>
        <p:nvPicPr>
          <p:cNvPr id="7" name="Picture 6"/>
          <p:cNvPicPr>
            <a:picLocks noChangeAspect="1"/>
          </p:cNvPicPr>
          <p:nvPr/>
        </p:nvPicPr>
        <p:blipFill>
          <a:blip r:embed="rId3"/>
          <a:stretch>
            <a:fillRect/>
          </a:stretch>
        </p:blipFill>
        <p:spPr>
          <a:xfrm>
            <a:off x="11142061" y="5899820"/>
            <a:ext cx="1019317" cy="724001"/>
          </a:xfrm>
          <a:prstGeom prst="rect">
            <a:avLst/>
          </a:prstGeom>
        </p:spPr>
      </p:pic>
    </p:spTree>
    <p:extLst>
      <p:ext uri="{BB962C8B-B14F-4D97-AF65-F5344CB8AC3E}">
        <p14:creationId xmlns:p14="http://schemas.microsoft.com/office/powerpoint/2010/main" val="21043075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noChangeArrowheads="1"/>
          </p:cNvSpPr>
          <p:nvPr>
            <p:ph type="title"/>
          </p:nvPr>
        </p:nvSpPr>
        <p:spPr>
          <a:xfrm>
            <a:off x="1981201" y="479426"/>
            <a:ext cx="8220075" cy="993775"/>
          </a:xfrm>
        </p:spPr>
        <p:txBody>
          <a:bodyPr/>
          <a:lstStyle/>
          <a:p>
            <a:r>
              <a:rPr lang="en-GB" altLang="en-US" smtClean="0">
                <a:latin typeface="Twinkl"/>
              </a:rPr>
              <a:t>What Time Is It?</a:t>
            </a:r>
          </a:p>
        </p:txBody>
      </p:sp>
      <p:pic>
        <p:nvPicPr>
          <p:cNvPr id="122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2600" y="1600200"/>
            <a:ext cx="3606800" cy="360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Big Hand7">
            <a:extLst>
              <a:ext uri="{FF2B5EF4-FFF2-40B4-BE49-F238E27FC236}">
                <a16:creationId xmlns:a16="http://schemas.microsoft.com/office/drawing/2014/main" id="{C0BBA942-96FA-4AAA-8F36-C541D3C9A091}"/>
              </a:ext>
            </a:extLst>
          </p:cNvPr>
          <p:cNvCxnSpPr>
            <a:cxnSpLocks/>
          </p:cNvCxnSpPr>
          <p:nvPr/>
        </p:nvCxnSpPr>
        <p:spPr>
          <a:xfrm flipV="1">
            <a:off x="6103938" y="2146301"/>
            <a:ext cx="0" cy="1254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1 o'clock"/>
          <p:cNvSpPr txBox="1">
            <a:spLocks noChangeArrowheads="1"/>
          </p:cNvSpPr>
          <p:nvPr/>
        </p:nvSpPr>
        <p:spPr bwMode="auto">
          <a:xfrm>
            <a:off x="5194300" y="5434014"/>
            <a:ext cx="1817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algn="ctr" eaLnBrk="1" hangingPunct="1"/>
            <a:r>
              <a:rPr lang="en-GB" altLang="en-US" b="1"/>
              <a:t>It is 3 o’clock.</a:t>
            </a:r>
          </a:p>
        </p:txBody>
      </p:sp>
      <p:cxnSp>
        <p:nvCxnSpPr>
          <p:cNvPr id="8" name="Little Hand3">
            <a:extLst>
              <a:ext uri="{FF2B5EF4-FFF2-40B4-BE49-F238E27FC236}">
                <a16:creationId xmlns:a16="http://schemas.microsoft.com/office/drawing/2014/main" id="{B0473020-118C-4FD1-95A1-5272F54F87EE}"/>
              </a:ext>
            </a:extLst>
          </p:cNvPr>
          <p:cNvCxnSpPr>
            <a:cxnSpLocks/>
          </p:cNvCxnSpPr>
          <p:nvPr/>
        </p:nvCxnSpPr>
        <p:spPr>
          <a:xfrm rot="19680000">
            <a:off x="6153151" y="3132139"/>
            <a:ext cx="842963" cy="53657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stretch>
            <a:fillRect/>
          </a:stretch>
        </p:blipFill>
        <p:spPr>
          <a:xfrm>
            <a:off x="11142061" y="5899820"/>
            <a:ext cx="1019317" cy="724001"/>
          </a:xfrm>
          <a:prstGeom prst="rect">
            <a:avLst/>
          </a:prstGeom>
        </p:spPr>
      </p:pic>
    </p:spTree>
    <p:extLst>
      <p:ext uri="{BB962C8B-B14F-4D97-AF65-F5344CB8AC3E}">
        <p14:creationId xmlns:p14="http://schemas.microsoft.com/office/powerpoint/2010/main" val="19729965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noChangeArrowheads="1"/>
          </p:cNvSpPr>
          <p:nvPr>
            <p:ph type="title"/>
          </p:nvPr>
        </p:nvSpPr>
        <p:spPr>
          <a:xfrm>
            <a:off x="1981201" y="479426"/>
            <a:ext cx="8220075" cy="993775"/>
          </a:xfrm>
        </p:spPr>
        <p:txBody>
          <a:bodyPr/>
          <a:lstStyle/>
          <a:p>
            <a:r>
              <a:rPr lang="en-GB" altLang="en-US" smtClean="0">
                <a:latin typeface="Twinkl"/>
              </a:rPr>
              <a:t>What Time Is It?</a:t>
            </a:r>
          </a:p>
        </p:txBody>
      </p:sp>
      <p:pic>
        <p:nvPicPr>
          <p:cNvPr id="133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2600" y="1600200"/>
            <a:ext cx="3606800" cy="360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Big Hand7">
            <a:extLst>
              <a:ext uri="{FF2B5EF4-FFF2-40B4-BE49-F238E27FC236}">
                <a16:creationId xmlns:a16="http://schemas.microsoft.com/office/drawing/2014/main" id="{C0BBA942-96FA-4AAA-8F36-C541D3C9A091}"/>
              </a:ext>
            </a:extLst>
          </p:cNvPr>
          <p:cNvCxnSpPr>
            <a:cxnSpLocks/>
          </p:cNvCxnSpPr>
          <p:nvPr/>
        </p:nvCxnSpPr>
        <p:spPr>
          <a:xfrm flipV="1">
            <a:off x="6103938" y="2146301"/>
            <a:ext cx="0" cy="1254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1 o'clock"/>
          <p:cNvSpPr txBox="1">
            <a:spLocks noChangeArrowheads="1"/>
          </p:cNvSpPr>
          <p:nvPr/>
        </p:nvSpPr>
        <p:spPr bwMode="auto">
          <a:xfrm>
            <a:off x="5194300" y="5434014"/>
            <a:ext cx="1817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algn="ctr" eaLnBrk="1" hangingPunct="1"/>
            <a:r>
              <a:rPr lang="en-GB" altLang="en-US" b="1"/>
              <a:t>It is 11 o’clock.</a:t>
            </a:r>
          </a:p>
        </p:txBody>
      </p:sp>
      <p:cxnSp>
        <p:nvCxnSpPr>
          <p:cNvPr id="7" name="Little Hand11">
            <a:extLst>
              <a:ext uri="{FF2B5EF4-FFF2-40B4-BE49-F238E27FC236}">
                <a16:creationId xmlns:a16="http://schemas.microsoft.com/office/drawing/2014/main" id="{F6FB9E8F-B093-48F7-97DA-22E01D39C1D5}"/>
              </a:ext>
            </a:extLst>
          </p:cNvPr>
          <p:cNvCxnSpPr>
            <a:cxnSpLocks/>
          </p:cNvCxnSpPr>
          <p:nvPr/>
        </p:nvCxnSpPr>
        <p:spPr>
          <a:xfrm rot="1620000" flipH="1" flipV="1">
            <a:off x="5434013" y="2717801"/>
            <a:ext cx="842962" cy="53657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stretch>
            <a:fillRect/>
          </a:stretch>
        </p:blipFill>
        <p:spPr>
          <a:xfrm>
            <a:off x="11142061" y="5899820"/>
            <a:ext cx="1019317" cy="724001"/>
          </a:xfrm>
          <a:prstGeom prst="rect">
            <a:avLst/>
          </a:prstGeom>
        </p:spPr>
      </p:pic>
    </p:spTree>
    <p:extLst>
      <p:ext uri="{BB962C8B-B14F-4D97-AF65-F5344CB8AC3E}">
        <p14:creationId xmlns:p14="http://schemas.microsoft.com/office/powerpoint/2010/main" val="635909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noChangeArrowheads="1"/>
          </p:cNvSpPr>
          <p:nvPr>
            <p:ph type="title"/>
          </p:nvPr>
        </p:nvSpPr>
        <p:spPr>
          <a:xfrm>
            <a:off x="1981201" y="479426"/>
            <a:ext cx="8220075" cy="993775"/>
          </a:xfrm>
        </p:spPr>
        <p:txBody>
          <a:bodyPr/>
          <a:lstStyle/>
          <a:p>
            <a:r>
              <a:rPr lang="en-GB" altLang="en-US" smtClean="0">
                <a:latin typeface="Twinkl"/>
              </a:rPr>
              <a:t>What Time Is It?</a:t>
            </a:r>
          </a:p>
        </p:txBody>
      </p:sp>
      <p:sp>
        <p:nvSpPr>
          <p:cNvPr id="17411" name="1 o'clock"/>
          <p:cNvSpPr txBox="1">
            <a:spLocks noChangeArrowheads="1"/>
          </p:cNvSpPr>
          <p:nvPr/>
        </p:nvSpPr>
        <p:spPr bwMode="auto">
          <a:xfrm>
            <a:off x="4492625" y="1473200"/>
            <a:ext cx="3206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algn="ctr" eaLnBrk="1" hangingPunct="1"/>
            <a:r>
              <a:rPr lang="en-GB" altLang="en-US"/>
              <a:t>Which clock shows 2 o’clock?</a:t>
            </a:r>
          </a:p>
        </p:txBody>
      </p:sp>
      <p:grpSp>
        <p:nvGrpSpPr>
          <p:cNvPr id="24" name="Group 23"/>
          <p:cNvGrpSpPr>
            <a:grpSpLocks/>
          </p:cNvGrpSpPr>
          <p:nvPr/>
        </p:nvGrpSpPr>
        <p:grpSpPr bwMode="auto">
          <a:xfrm>
            <a:off x="2279650" y="2009775"/>
            <a:ext cx="2344738" cy="2343150"/>
            <a:chOff x="755650" y="2009236"/>
            <a:chExt cx="2345155" cy="2343689"/>
          </a:xfrm>
        </p:grpSpPr>
        <p:pic>
          <p:nvPicPr>
            <p:cNvPr id="174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2009236"/>
              <a:ext cx="2345155" cy="2343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Big Hand1">
              <a:extLst>
                <a:ext uri="{FF2B5EF4-FFF2-40B4-BE49-F238E27FC236}">
                  <a16:creationId xmlns:a16="http://schemas.microsoft.com/office/drawing/2014/main" id="{81D94ECB-6D51-4910-96A9-44E063C8A2C4}"/>
                </a:ext>
              </a:extLst>
            </p:cNvPr>
            <p:cNvCxnSpPr>
              <a:cxnSpLocks/>
            </p:cNvCxnSpPr>
            <p:nvPr/>
          </p:nvCxnSpPr>
          <p:spPr>
            <a:xfrm flipV="1">
              <a:off x="1929022" y="2385561"/>
              <a:ext cx="0" cy="8018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Little Hand8">
              <a:extLst>
                <a:ext uri="{FF2B5EF4-FFF2-40B4-BE49-F238E27FC236}">
                  <a16:creationId xmlns:a16="http://schemas.microsoft.com/office/drawing/2014/main" id="{D3954152-A662-4F44-BBAD-B4333DA12663}"/>
                </a:ext>
              </a:extLst>
            </p:cNvPr>
            <p:cNvCxnSpPr>
              <a:cxnSpLocks/>
            </p:cNvCxnSpPr>
            <p:nvPr/>
          </p:nvCxnSpPr>
          <p:spPr>
            <a:xfrm flipH="1">
              <a:off x="1393938" y="3160439"/>
              <a:ext cx="550961" cy="34456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p:cNvGrpSpPr>
            <a:grpSpLocks/>
          </p:cNvGrpSpPr>
          <p:nvPr/>
        </p:nvGrpSpPr>
        <p:grpSpPr bwMode="auto">
          <a:xfrm>
            <a:off x="4918076" y="2009775"/>
            <a:ext cx="2346325" cy="2343150"/>
            <a:chOff x="3394657" y="2009236"/>
            <a:chExt cx="2345155" cy="2343689"/>
          </a:xfrm>
        </p:grpSpPr>
        <p:pic>
          <p:nvPicPr>
            <p:cNvPr id="1742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4657" y="2009236"/>
              <a:ext cx="2345155" cy="2343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Big Hand1">
              <a:extLst>
                <a:ext uri="{FF2B5EF4-FFF2-40B4-BE49-F238E27FC236}">
                  <a16:creationId xmlns:a16="http://schemas.microsoft.com/office/drawing/2014/main" id="{36B1C2EA-D7B8-48E3-B294-30C706E994FA}"/>
                </a:ext>
              </a:extLst>
            </p:cNvPr>
            <p:cNvCxnSpPr>
              <a:cxnSpLocks/>
            </p:cNvCxnSpPr>
            <p:nvPr/>
          </p:nvCxnSpPr>
          <p:spPr>
            <a:xfrm flipV="1">
              <a:off x="4567235" y="2385561"/>
              <a:ext cx="0" cy="8018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Little Hand8">
              <a:extLst>
                <a:ext uri="{FF2B5EF4-FFF2-40B4-BE49-F238E27FC236}">
                  <a16:creationId xmlns:a16="http://schemas.microsoft.com/office/drawing/2014/main" id="{D2FB1D8F-B98C-4870-A288-8632A2DD2F92}"/>
                </a:ext>
              </a:extLst>
            </p:cNvPr>
            <p:cNvCxnSpPr>
              <a:cxnSpLocks/>
            </p:cNvCxnSpPr>
            <p:nvPr/>
          </p:nvCxnSpPr>
          <p:spPr>
            <a:xfrm>
              <a:off x="4538674" y="3160439"/>
              <a:ext cx="710845"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a:grpSpLocks/>
          </p:cNvGrpSpPr>
          <p:nvPr/>
        </p:nvGrpSpPr>
        <p:grpSpPr bwMode="auto">
          <a:xfrm>
            <a:off x="7558089" y="2009775"/>
            <a:ext cx="2344737" cy="2343150"/>
            <a:chOff x="6033664" y="2009236"/>
            <a:chExt cx="2345155" cy="2343689"/>
          </a:xfrm>
        </p:grpSpPr>
        <p:pic>
          <p:nvPicPr>
            <p:cNvPr id="1741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3664" y="2009236"/>
              <a:ext cx="2345155" cy="2343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Big Hand1">
              <a:extLst>
                <a:ext uri="{FF2B5EF4-FFF2-40B4-BE49-F238E27FC236}">
                  <a16:creationId xmlns:a16="http://schemas.microsoft.com/office/drawing/2014/main" id="{2FFBB33A-113B-4229-A606-4705846EBAEF}"/>
                </a:ext>
              </a:extLst>
            </p:cNvPr>
            <p:cNvCxnSpPr>
              <a:cxnSpLocks/>
            </p:cNvCxnSpPr>
            <p:nvPr/>
          </p:nvCxnSpPr>
          <p:spPr>
            <a:xfrm flipV="1">
              <a:off x="7199097" y="2385561"/>
              <a:ext cx="0" cy="8018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Little Hand8">
              <a:extLst>
                <a:ext uri="{FF2B5EF4-FFF2-40B4-BE49-F238E27FC236}">
                  <a16:creationId xmlns:a16="http://schemas.microsoft.com/office/drawing/2014/main" id="{1234B76B-6AD4-49D0-A03F-D8683D666B33}"/>
                </a:ext>
              </a:extLst>
            </p:cNvPr>
            <p:cNvCxnSpPr>
              <a:cxnSpLocks/>
            </p:cNvCxnSpPr>
            <p:nvPr/>
          </p:nvCxnSpPr>
          <p:spPr>
            <a:xfrm flipV="1">
              <a:off x="7184806" y="2868272"/>
              <a:ext cx="550961" cy="34297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6" name="Picture 15"/>
          <p:cNvPicPr>
            <a:picLocks noChangeAspect="1"/>
          </p:cNvPicPr>
          <p:nvPr/>
        </p:nvPicPr>
        <p:blipFill>
          <a:blip r:embed="rId3"/>
          <a:stretch>
            <a:fillRect/>
          </a:stretch>
        </p:blipFill>
        <p:spPr>
          <a:xfrm>
            <a:off x="11286999" y="6056297"/>
            <a:ext cx="905001" cy="647790"/>
          </a:xfrm>
          <a:prstGeom prst="rect">
            <a:avLst/>
          </a:prstGeom>
        </p:spPr>
      </p:pic>
    </p:spTree>
    <p:extLst>
      <p:ext uri="{BB962C8B-B14F-4D97-AF65-F5344CB8AC3E}">
        <p14:creationId xmlns:p14="http://schemas.microsoft.com/office/powerpoint/2010/main" val="40842807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noChangeArrowheads="1"/>
          </p:cNvSpPr>
          <p:nvPr>
            <p:ph type="title"/>
          </p:nvPr>
        </p:nvSpPr>
        <p:spPr>
          <a:xfrm>
            <a:off x="1981201" y="479426"/>
            <a:ext cx="8220075" cy="993775"/>
          </a:xfrm>
        </p:spPr>
        <p:txBody>
          <a:bodyPr/>
          <a:lstStyle/>
          <a:p>
            <a:r>
              <a:rPr lang="en-GB" altLang="en-US" smtClean="0">
                <a:latin typeface="Twinkl"/>
              </a:rPr>
              <a:t>What Time Is It?</a:t>
            </a:r>
          </a:p>
        </p:txBody>
      </p:sp>
      <p:sp>
        <p:nvSpPr>
          <p:cNvPr id="17411" name="1 o'clock"/>
          <p:cNvSpPr txBox="1">
            <a:spLocks noChangeArrowheads="1"/>
          </p:cNvSpPr>
          <p:nvPr/>
        </p:nvSpPr>
        <p:spPr bwMode="auto">
          <a:xfrm>
            <a:off x="4492625" y="1473200"/>
            <a:ext cx="3206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algn="ctr" eaLnBrk="1" hangingPunct="1"/>
            <a:r>
              <a:rPr lang="en-GB" altLang="en-US"/>
              <a:t>Which clock shows 2 o’clock?</a:t>
            </a:r>
          </a:p>
        </p:txBody>
      </p:sp>
      <p:grpSp>
        <p:nvGrpSpPr>
          <p:cNvPr id="24" name="Group 23"/>
          <p:cNvGrpSpPr>
            <a:grpSpLocks/>
          </p:cNvGrpSpPr>
          <p:nvPr/>
        </p:nvGrpSpPr>
        <p:grpSpPr bwMode="auto">
          <a:xfrm>
            <a:off x="2279650" y="2009775"/>
            <a:ext cx="2344738" cy="2343150"/>
            <a:chOff x="755650" y="2009236"/>
            <a:chExt cx="2345155" cy="2343689"/>
          </a:xfrm>
        </p:grpSpPr>
        <p:pic>
          <p:nvPicPr>
            <p:cNvPr id="174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2009236"/>
              <a:ext cx="2345155" cy="2343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Big Hand1">
              <a:extLst>
                <a:ext uri="{FF2B5EF4-FFF2-40B4-BE49-F238E27FC236}">
                  <a16:creationId xmlns:a16="http://schemas.microsoft.com/office/drawing/2014/main" id="{81D94ECB-6D51-4910-96A9-44E063C8A2C4}"/>
                </a:ext>
              </a:extLst>
            </p:cNvPr>
            <p:cNvCxnSpPr>
              <a:cxnSpLocks/>
            </p:cNvCxnSpPr>
            <p:nvPr/>
          </p:nvCxnSpPr>
          <p:spPr>
            <a:xfrm flipV="1">
              <a:off x="1929022" y="2385561"/>
              <a:ext cx="0" cy="8018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Little Hand8">
              <a:extLst>
                <a:ext uri="{FF2B5EF4-FFF2-40B4-BE49-F238E27FC236}">
                  <a16:creationId xmlns:a16="http://schemas.microsoft.com/office/drawing/2014/main" id="{D3954152-A662-4F44-BBAD-B4333DA12663}"/>
                </a:ext>
              </a:extLst>
            </p:cNvPr>
            <p:cNvCxnSpPr>
              <a:cxnSpLocks/>
            </p:cNvCxnSpPr>
            <p:nvPr/>
          </p:nvCxnSpPr>
          <p:spPr>
            <a:xfrm flipH="1">
              <a:off x="1393938" y="3160439"/>
              <a:ext cx="550961" cy="34456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p:cNvGrpSpPr>
            <a:grpSpLocks/>
          </p:cNvGrpSpPr>
          <p:nvPr/>
        </p:nvGrpSpPr>
        <p:grpSpPr bwMode="auto">
          <a:xfrm>
            <a:off x="4918076" y="2009775"/>
            <a:ext cx="2346325" cy="2343150"/>
            <a:chOff x="3394657" y="2009236"/>
            <a:chExt cx="2345155" cy="2343689"/>
          </a:xfrm>
        </p:grpSpPr>
        <p:pic>
          <p:nvPicPr>
            <p:cNvPr id="1742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4657" y="2009236"/>
              <a:ext cx="2345155" cy="2343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Big Hand1">
              <a:extLst>
                <a:ext uri="{FF2B5EF4-FFF2-40B4-BE49-F238E27FC236}">
                  <a16:creationId xmlns:a16="http://schemas.microsoft.com/office/drawing/2014/main" id="{36B1C2EA-D7B8-48E3-B294-30C706E994FA}"/>
                </a:ext>
              </a:extLst>
            </p:cNvPr>
            <p:cNvCxnSpPr>
              <a:cxnSpLocks/>
            </p:cNvCxnSpPr>
            <p:nvPr/>
          </p:nvCxnSpPr>
          <p:spPr>
            <a:xfrm flipV="1">
              <a:off x="4567235" y="2385561"/>
              <a:ext cx="0" cy="8018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Little Hand8">
              <a:extLst>
                <a:ext uri="{FF2B5EF4-FFF2-40B4-BE49-F238E27FC236}">
                  <a16:creationId xmlns:a16="http://schemas.microsoft.com/office/drawing/2014/main" id="{D2FB1D8F-B98C-4870-A288-8632A2DD2F92}"/>
                </a:ext>
              </a:extLst>
            </p:cNvPr>
            <p:cNvCxnSpPr>
              <a:cxnSpLocks/>
            </p:cNvCxnSpPr>
            <p:nvPr/>
          </p:nvCxnSpPr>
          <p:spPr>
            <a:xfrm>
              <a:off x="4538674" y="3160439"/>
              <a:ext cx="710845"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a:grpSpLocks/>
          </p:cNvGrpSpPr>
          <p:nvPr/>
        </p:nvGrpSpPr>
        <p:grpSpPr bwMode="auto">
          <a:xfrm>
            <a:off x="7558089" y="2009775"/>
            <a:ext cx="2344737" cy="2343150"/>
            <a:chOff x="6033664" y="2009236"/>
            <a:chExt cx="2345155" cy="2343689"/>
          </a:xfrm>
        </p:grpSpPr>
        <p:pic>
          <p:nvPicPr>
            <p:cNvPr id="1741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3664" y="2009236"/>
              <a:ext cx="2345155" cy="2343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Big Hand1">
              <a:extLst>
                <a:ext uri="{FF2B5EF4-FFF2-40B4-BE49-F238E27FC236}">
                  <a16:creationId xmlns:a16="http://schemas.microsoft.com/office/drawing/2014/main" id="{2FFBB33A-113B-4229-A606-4705846EBAEF}"/>
                </a:ext>
              </a:extLst>
            </p:cNvPr>
            <p:cNvCxnSpPr>
              <a:cxnSpLocks/>
            </p:cNvCxnSpPr>
            <p:nvPr/>
          </p:nvCxnSpPr>
          <p:spPr>
            <a:xfrm flipV="1">
              <a:off x="7199097" y="2385561"/>
              <a:ext cx="0" cy="8018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Little Hand8">
              <a:extLst>
                <a:ext uri="{FF2B5EF4-FFF2-40B4-BE49-F238E27FC236}">
                  <a16:creationId xmlns:a16="http://schemas.microsoft.com/office/drawing/2014/main" id="{1234B76B-6AD4-49D0-A03F-D8683D666B33}"/>
                </a:ext>
              </a:extLst>
            </p:cNvPr>
            <p:cNvCxnSpPr>
              <a:cxnSpLocks/>
            </p:cNvCxnSpPr>
            <p:nvPr/>
          </p:nvCxnSpPr>
          <p:spPr>
            <a:xfrm flipV="1">
              <a:off x="7184806" y="2868272"/>
              <a:ext cx="550961" cy="34297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8"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4513263"/>
            <a:ext cx="14541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2764" y="4511675"/>
            <a:ext cx="1195387"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5738" y="4513263"/>
            <a:ext cx="14541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5"/>
          <a:stretch>
            <a:fillRect/>
          </a:stretch>
        </p:blipFill>
        <p:spPr>
          <a:xfrm>
            <a:off x="11286999" y="6047588"/>
            <a:ext cx="905001" cy="647790"/>
          </a:xfrm>
          <a:prstGeom prst="rect">
            <a:avLst/>
          </a:prstGeom>
        </p:spPr>
      </p:pic>
    </p:spTree>
    <p:extLst>
      <p:ext uri="{BB962C8B-B14F-4D97-AF65-F5344CB8AC3E}">
        <p14:creationId xmlns:p14="http://schemas.microsoft.com/office/powerpoint/2010/main" val="21447047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childTnLst>
              </p:cTn>
              <p:nextCondLst>
                <p:cond evt="onClick" delay="0">
                  <p:tgtEl>
                    <p:spTgt spid="25"/>
                  </p:tgtEl>
                </p:cond>
              </p:nextCondLst>
            </p:seq>
            <p:seq concurrent="1" nextAc="seek">
              <p:cTn id="14" restart="whenNotActive" fill="hold" evtFilter="cancelBubble" nodeType="interactiveSeq">
                <p:stCondLst>
                  <p:cond evt="onClick" delay="0">
                    <p:tgtEl>
                      <p:spTgt spid="2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childTnLst>
              </p:cTn>
              <p:nextCondLst>
                <p:cond evt="onClick" delay="0">
                  <p:tgtEl>
                    <p:spTgt spid="2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noChangeArrowheads="1"/>
          </p:cNvSpPr>
          <p:nvPr>
            <p:ph type="title"/>
          </p:nvPr>
        </p:nvSpPr>
        <p:spPr>
          <a:xfrm>
            <a:off x="1981201" y="479426"/>
            <a:ext cx="8220075" cy="993775"/>
          </a:xfrm>
        </p:spPr>
        <p:txBody>
          <a:bodyPr/>
          <a:lstStyle/>
          <a:p>
            <a:r>
              <a:rPr lang="en-GB" altLang="en-US" smtClean="0">
                <a:latin typeface="Twinkl"/>
              </a:rPr>
              <a:t>What Time Is It?</a:t>
            </a:r>
          </a:p>
        </p:txBody>
      </p:sp>
      <p:sp>
        <p:nvSpPr>
          <p:cNvPr id="20483" name="1 o'clock"/>
          <p:cNvSpPr txBox="1">
            <a:spLocks noChangeArrowheads="1"/>
          </p:cNvSpPr>
          <p:nvPr/>
        </p:nvSpPr>
        <p:spPr bwMode="auto">
          <a:xfrm>
            <a:off x="4492625" y="1473200"/>
            <a:ext cx="3206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algn="ctr" eaLnBrk="1" hangingPunct="1"/>
            <a:r>
              <a:rPr lang="en-GB" altLang="en-US"/>
              <a:t>Which clock shows 3 o’clock?</a:t>
            </a:r>
          </a:p>
        </p:txBody>
      </p:sp>
      <p:grpSp>
        <p:nvGrpSpPr>
          <p:cNvPr id="24" name="Group 23"/>
          <p:cNvGrpSpPr>
            <a:grpSpLocks/>
          </p:cNvGrpSpPr>
          <p:nvPr/>
        </p:nvGrpSpPr>
        <p:grpSpPr bwMode="auto">
          <a:xfrm>
            <a:off x="2279650" y="2009775"/>
            <a:ext cx="2344738" cy="2343150"/>
            <a:chOff x="755650" y="2009236"/>
            <a:chExt cx="2345155" cy="2343689"/>
          </a:xfrm>
        </p:grpSpPr>
        <p:pic>
          <p:nvPicPr>
            <p:cNvPr id="204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2009236"/>
              <a:ext cx="2345155" cy="2343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Big Hand1">
              <a:extLst>
                <a:ext uri="{FF2B5EF4-FFF2-40B4-BE49-F238E27FC236}">
                  <a16:creationId xmlns:a16="http://schemas.microsoft.com/office/drawing/2014/main" id="{81D94ECB-6D51-4910-96A9-44E063C8A2C4}"/>
                </a:ext>
              </a:extLst>
            </p:cNvPr>
            <p:cNvCxnSpPr>
              <a:cxnSpLocks/>
            </p:cNvCxnSpPr>
            <p:nvPr/>
          </p:nvCxnSpPr>
          <p:spPr>
            <a:xfrm flipV="1">
              <a:off x="1929022" y="2385561"/>
              <a:ext cx="0" cy="8018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Little Hand8">
              <a:extLst>
                <a:ext uri="{FF2B5EF4-FFF2-40B4-BE49-F238E27FC236}">
                  <a16:creationId xmlns:a16="http://schemas.microsoft.com/office/drawing/2014/main" id="{D3954152-A662-4F44-BBAD-B4333DA12663}"/>
                </a:ext>
              </a:extLst>
            </p:cNvPr>
            <p:cNvCxnSpPr>
              <a:cxnSpLocks/>
            </p:cNvCxnSpPr>
            <p:nvPr/>
          </p:nvCxnSpPr>
          <p:spPr>
            <a:xfrm flipH="1">
              <a:off x="1393938" y="3160439"/>
              <a:ext cx="550961" cy="34456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p:cNvGrpSpPr>
            <a:grpSpLocks/>
          </p:cNvGrpSpPr>
          <p:nvPr/>
        </p:nvGrpSpPr>
        <p:grpSpPr bwMode="auto">
          <a:xfrm>
            <a:off x="4918076" y="2009775"/>
            <a:ext cx="2346325" cy="2343150"/>
            <a:chOff x="3394657" y="2009236"/>
            <a:chExt cx="2345155" cy="2343689"/>
          </a:xfrm>
        </p:grpSpPr>
        <p:pic>
          <p:nvPicPr>
            <p:cNvPr id="2049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4657" y="2009236"/>
              <a:ext cx="2345155" cy="2343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Big Hand1">
              <a:extLst>
                <a:ext uri="{FF2B5EF4-FFF2-40B4-BE49-F238E27FC236}">
                  <a16:creationId xmlns:a16="http://schemas.microsoft.com/office/drawing/2014/main" id="{36B1C2EA-D7B8-48E3-B294-30C706E994FA}"/>
                </a:ext>
              </a:extLst>
            </p:cNvPr>
            <p:cNvCxnSpPr>
              <a:cxnSpLocks/>
            </p:cNvCxnSpPr>
            <p:nvPr/>
          </p:nvCxnSpPr>
          <p:spPr>
            <a:xfrm flipV="1">
              <a:off x="4567235" y="2385561"/>
              <a:ext cx="0" cy="8018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Little Hand8">
              <a:extLst>
                <a:ext uri="{FF2B5EF4-FFF2-40B4-BE49-F238E27FC236}">
                  <a16:creationId xmlns:a16="http://schemas.microsoft.com/office/drawing/2014/main" id="{D2FB1D8F-B98C-4870-A288-8632A2DD2F92}"/>
                </a:ext>
              </a:extLst>
            </p:cNvPr>
            <p:cNvCxnSpPr>
              <a:cxnSpLocks/>
            </p:cNvCxnSpPr>
            <p:nvPr/>
          </p:nvCxnSpPr>
          <p:spPr>
            <a:xfrm>
              <a:off x="4538674" y="3160439"/>
              <a:ext cx="710845"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a:grpSpLocks/>
          </p:cNvGrpSpPr>
          <p:nvPr/>
        </p:nvGrpSpPr>
        <p:grpSpPr bwMode="auto">
          <a:xfrm>
            <a:off x="7558089" y="2009775"/>
            <a:ext cx="2344737" cy="2343150"/>
            <a:chOff x="6033664" y="2009236"/>
            <a:chExt cx="2345155" cy="2343689"/>
          </a:xfrm>
        </p:grpSpPr>
        <p:pic>
          <p:nvPicPr>
            <p:cNvPr id="2049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3664" y="2009236"/>
              <a:ext cx="2345155" cy="2343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Big Hand1">
              <a:extLst>
                <a:ext uri="{FF2B5EF4-FFF2-40B4-BE49-F238E27FC236}">
                  <a16:creationId xmlns:a16="http://schemas.microsoft.com/office/drawing/2014/main" id="{2FFBB33A-113B-4229-A606-4705846EBAEF}"/>
                </a:ext>
              </a:extLst>
            </p:cNvPr>
            <p:cNvCxnSpPr>
              <a:cxnSpLocks/>
            </p:cNvCxnSpPr>
            <p:nvPr/>
          </p:nvCxnSpPr>
          <p:spPr>
            <a:xfrm flipV="1">
              <a:off x="7199097" y="2385561"/>
              <a:ext cx="0" cy="8018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Little Hand8">
              <a:extLst>
                <a:ext uri="{FF2B5EF4-FFF2-40B4-BE49-F238E27FC236}">
                  <a16:creationId xmlns:a16="http://schemas.microsoft.com/office/drawing/2014/main" id="{1234B76B-6AD4-49D0-A03F-D8683D666B33}"/>
                </a:ext>
              </a:extLst>
            </p:cNvPr>
            <p:cNvCxnSpPr>
              <a:cxnSpLocks/>
            </p:cNvCxnSpPr>
            <p:nvPr/>
          </p:nvCxnSpPr>
          <p:spPr>
            <a:xfrm flipV="1">
              <a:off x="7184806" y="2868272"/>
              <a:ext cx="550961" cy="34297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6" name="Picture 15"/>
          <p:cNvPicPr>
            <a:picLocks noChangeAspect="1"/>
          </p:cNvPicPr>
          <p:nvPr/>
        </p:nvPicPr>
        <p:blipFill>
          <a:blip r:embed="rId3"/>
          <a:stretch>
            <a:fillRect/>
          </a:stretch>
        </p:blipFill>
        <p:spPr>
          <a:xfrm>
            <a:off x="11286999" y="6047588"/>
            <a:ext cx="905001" cy="647790"/>
          </a:xfrm>
          <a:prstGeom prst="rect">
            <a:avLst/>
          </a:prstGeom>
        </p:spPr>
      </p:pic>
    </p:spTree>
    <p:extLst>
      <p:ext uri="{BB962C8B-B14F-4D97-AF65-F5344CB8AC3E}">
        <p14:creationId xmlns:p14="http://schemas.microsoft.com/office/powerpoint/2010/main" val="18776197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noChangeArrowheads="1"/>
          </p:cNvSpPr>
          <p:nvPr>
            <p:ph type="title"/>
          </p:nvPr>
        </p:nvSpPr>
        <p:spPr>
          <a:xfrm>
            <a:off x="1981201" y="479426"/>
            <a:ext cx="8220075" cy="993775"/>
          </a:xfrm>
        </p:spPr>
        <p:txBody>
          <a:bodyPr/>
          <a:lstStyle/>
          <a:p>
            <a:r>
              <a:rPr lang="en-GB" altLang="en-US" smtClean="0">
                <a:latin typeface="Twinkl"/>
              </a:rPr>
              <a:t>What Time Is It?</a:t>
            </a:r>
          </a:p>
        </p:txBody>
      </p:sp>
      <p:sp>
        <p:nvSpPr>
          <p:cNvPr id="20483" name="1 o'clock"/>
          <p:cNvSpPr txBox="1">
            <a:spLocks noChangeArrowheads="1"/>
          </p:cNvSpPr>
          <p:nvPr/>
        </p:nvSpPr>
        <p:spPr bwMode="auto">
          <a:xfrm>
            <a:off x="4492625" y="1473200"/>
            <a:ext cx="3206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fontAlgn="base">
              <a:spcBef>
                <a:spcPct val="0"/>
              </a:spcBef>
              <a:spcAft>
                <a:spcPct val="0"/>
              </a:spcAft>
              <a:defRPr>
                <a:solidFill>
                  <a:schemeClr val="tx1"/>
                </a:solidFill>
                <a:latin typeface="Twinkl"/>
              </a:defRPr>
            </a:lvl6pPr>
            <a:lvl7pPr marL="2971800" indent="-228600" fontAlgn="base">
              <a:spcBef>
                <a:spcPct val="0"/>
              </a:spcBef>
              <a:spcAft>
                <a:spcPct val="0"/>
              </a:spcAft>
              <a:defRPr>
                <a:solidFill>
                  <a:schemeClr val="tx1"/>
                </a:solidFill>
                <a:latin typeface="Twinkl"/>
              </a:defRPr>
            </a:lvl7pPr>
            <a:lvl8pPr marL="3429000" indent="-228600" fontAlgn="base">
              <a:spcBef>
                <a:spcPct val="0"/>
              </a:spcBef>
              <a:spcAft>
                <a:spcPct val="0"/>
              </a:spcAft>
              <a:defRPr>
                <a:solidFill>
                  <a:schemeClr val="tx1"/>
                </a:solidFill>
                <a:latin typeface="Twinkl"/>
              </a:defRPr>
            </a:lvl8pPr>
            <a:lvl9pPr marL="3886200" indent="-228600" fontAlgn="base">
              <a:spcBef>
                <a:spcPct val="0"/>
              </a:spcBef>
              <a:spcAft>
                <a:spcPct val="0"/>
              </a:spcAft>
              <a:defRPr>
                <a:solidFill>
                  <a:schemeClr val="tx1"/>
                </a:solidFill>
                <a:latin typeface="Twinkl"/>
              </a:defRPr>
            </a:lvl9pPr>
          </a:lstStyle>
          <a:p>
            <a:pPr algn="ctr" eaLnBrk="1" hangingPunct="1"/>
            <a:r>
              <a:rPr lang="en-GB" altLang="en-US"/>
              <a:t>Which clock shows 3 o’clock?</a:t>
            </a:r>
          </a:p>
        </p:txBody>
      </p:sp>
      <p:grpSp>
        <p:nvGrpSpPr>
          <p:cNvPr id="24" name="Group 23"/>
          <p:cNvGrpSpPr>
            <a:grpSpLocks/>
          </p:cNvGrpSpPr>
          <p:nvPr/>
        </p:nvGrpSpPr>
        <p:grpSpPr bwMode="auto">
          <a:xfrm>
            <a:off x="2279650" y="2009775"/>
            <a:ext cx="2344738" cy="2343150"/>
            <a:chOff x="755650" y="2009236"/>
            <a:chExt cx="2345155" cy="2343689"/>
          </a:xfrm>
        </p:grpSpPr>
        <p:pic>
          <p:nvPicPr>
            <p:cNvPr id="204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2009236"/>
              <a:ext cx="2345155" cy="2343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Big Hand1">
              <a:extLst>
                <a:ext uri="{FF2B5EF4-FFF2-40B4-BE49-F238E27FC236}">
                  <a16:creationId xmlns:a16="http://schemas.microsoft.com/office/drawing/2014/main" id="{81D94ECB-6D51-4910-96A9-44E063C8A2C4}"/>
                </a:ext>
              </a:extLst>
            </p:cNvPr>
            <p:cNvCxnSpPr>
              <a:cxnSpLocks/>
            </p:cNvCxnSpPr>
            <p:nvPr/>
          </p:nvCxnSpPr>
          <p:spPr>
            <a:xfrm flipV="1">
              <a:off x="1929022" y="2385561"/>
              <a:ext cx="0" cy="8018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Little Hand8">
              <a:extLst>
                <a:ext uri="{FF2B5EF4-FFF2-40B4-BE49-F238E27FC236}">
                  <a16:creationId xmlns:a16="http://schemas.microsoft.com/office/drawing/2014/main" id="{D3954152-A662-4F44-BBAD-B4333DA12663}"/>
                </a:ext>
              </a:extLst>
            </p:cNvPr>
            <p:cNvCxnSpPr>
              <a:cxnSpLocks/>
            </p:cNvCxnSpPr>
            <p:nvPr/>
          </p:nvCxnSpPr>
          <p:spPr>
            <a:xfrm flipH="1">
              <a:off x="1393938" y="3160439"/>
              <a:ext cx="550961" cy="34456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p:cNvGrpSpPr>
            <a:grpSpLocks/>
          </p:cNvGrpSpPr>
          <p:nvPr/>
        </p:nvGrpSpPr>
        <p:grpSpPr bwMode="auto">
          <a:xfrm>
            <a:off x="4918076" y="2009775"/>
            <a:ext cx="2346325" cy="2343150"/>
            <a:chOff x="3394657" y="2009236"/>
            <a:chExt cx="2345155" cy="2343689"/>
          </a:xfrm>
        </p:grpSpPr>
        <p:pic>
          <p:nvPicPr>
            <p:cNvPr id="2049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4657" y="2009236"/>
              <a:ext cx="2345155" cy="2343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Big Hand1">
              <a:extLst>
                <a:ext uri="{FF2B5EF4-FFF2-40B4-BE49-F238E27FC236}">
                  <a16:creationId xmlns:a16="http://schemas.microsoft.com/office/drawing/2014/main" id="{36B1C2EA-D7B8-48E3-B294-30C706E994FA}"/>
                </a:ext>
              </a:extLst>
            </p:cNvPr>
            <p:cNvCxnSpPr>
              <a:cxnSpLocks/>
            </p:cNvCxnSpPr>
            <p:nvPr/>
          </p:nvCxnSpPr>
          <p:spPr>
            <a:xfrm flipV="1">
              <a:off x="4567235" y="2385561"/>
              <a:ext cx="0" cy="8018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Little Hand8">
              <a:extLst>
                <a:ext uri="{FF2B5EF4-FFF2-40B4-BE49-F238E27FC236}">
                  <a16:creationId xmlns:a16="http://schemas.microsoft.com/office/drawing/2014/main" id="{D2FB1D8F-B98C-4870-A288-8632A2DD2F92}"/>
                </a:ext>
              </a:extLst>
            </p:cNvPr>
            <p:cNvCxnSpPr>
              <a:cxnSpLocks/>
            </p:cNvCxnSpPr>
            <p:nvPr/>
          </p:nvCxnSpPr>
          <p:spPr>
            <a:xfrm>
              <a:off x="4538674" y="3160439"/>
              <a:ext cx="710845"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a:grpSpLocks/>
          </p:cNvGrpSpPr>
          <p:nvPr/>
        </p:nvGrpSpPr>
        <p:grpSpPr bwMode="auto">
          <a:xfrm>
            <a:off x="7558089" y="2009775"/>
            <a:ext cx="2344737" cy="2343150"/>
            <a:chOff x="6033664" y="2009236"/>
            <a:chExt cx="2345155" cy="2343689"/>
          </a:xfrm>
        </p:grpSpPr>
        <p:pic>
          <p:nvPicPr>
            <p:cNvPr id="2049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3664" y="2009236"/>
              <a:ext cx="2345155" cy="2343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Big Hand1">
              <a:extLst>
                <a:ext uri="{FF2B5EF4-FFF2-40B4-BE49-F238E27FC236}">
                  <a16:creationId xmlns:a16="http://schemas.microsoft.com/office/drawing/2014/main" id="{2FFBB33A-113B-4229-A606-4705846EBAEF}"/>
                </a:ext>
              </a:extLst>
            </p:cNvPr>
            <p:cNvCxnSpPr>
              <a:cxnSpLocks/>
            </p:cNvCxnSpPr>
            <p:nvPr/>
          </p:nvCxnSpPr>
          <p:spPr>
            <a:xfrm flipV="1">
              <a:off x="7199097" y="2385561"/>
              <a:ext cx="0" cy="8018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Little Hand8">
              <a:extLst>
                <a:ext uri="{FF2B5EF4-FFF2-40B4-BE49-F238E27FC236}">
                  <a16:creationId xmlns:a16="http://schemas.microsoft.com/office/drawing/2014/main" id="{1234B76B-6AD4-49D0-A03F-D8683D666B33}"/>
                </a:ext>
              </a:extLst>
            </p:cNvPr>
            <p:cNvCxnSpPr>
              <a:cxnSpLocks/>
            </p:cNvCxnSpPr>
            <p:nvPr/>
          </p:nvCxnSpPr>
          <p:spPr>
            <a:xfrm flipV="1">
              <a:off x="7184806" y="2868272"/>
              <a:ext cx="550961" cy="34297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8"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9888" y="4513263"/>
            <a:ext cx="14541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1" y="4511675"/>
            <a:ext cx="1196975"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5738" y="4513263"/>
            <a:ext cx="14541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5"/>
          <a:stretch>
            <a:fillRect/>
          </a:stretch>
        </p:blipFill>
        <p:spPr>
          <a:xfrm>
            <a:off x="11286999" y="6047588"/>
            <a:ext cx="905001" cy="647790"/>
          </a:xfrm>
          <a:prstGeom prst="rect">
            <a:avLst/>
          </a:prstGeom>
        </p:spPr>
      </p:pic>
    </p:spTree>
    <p:extLst>
      <p:ext uri="{BB962C8B-B14F-4D97-AF65-F5344CB8AC3E}">
        <p14:creationId xmlns:p14="http://schemas.microsoft.com/office/powerpoint/2010/main" val="26018664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childTnLst>
              </p:cTn>
              <p:nextCondLst>
                <p:cond evt="onClick" delay="0">
                  <p:tgtEl>
                    <p:spTgt spid="2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a:grpSpLocks/>
          </p:cNvGrpSpPr>
          <p:nvPr/>
        </p:nvGrpSpPr>
        <p:grpSpPr bwMode="auto">
          <a:xfrm>
            <a:off x="4292601" y="2784475"/>
            <a:ext cx="3592513" cy="3587750"/>
            <a:chOff x="2398618" y="2508104"/>
            <a:chExt cx="4357057" cy="4349896"/>
          </a:xfrm>
        </p:grpSpPr>
        <p:pic>
          <p:nvPicPr>
            <p:cNvPr id="10269" name="Picture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8618" y="2508104"/>
              <a:ext cx="4357057" cy="4349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0" name="Rectangle 15"/>
            <p:cNvSpPr>
              <a:spLocks noChangeArrowheads="1"/>
            </p:cNvSpPr>
            <p:nvPr/>
          </p:nvSpPr>
          <p:spPr bwMode="auto">
            <a:xfrm>
              <a:off x="4133461" y="5171987"/>
              <a:ext cx="1079390" cy="447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nSpc>
                  <a:spcPct val="100000"/>
                </a:lnSpc>
                <a:spcBef>
                  <a:spcPct val="0"/>
                </a:spcBef>
                <a:buFontTx/>
                <a:buNone/>
              </a:pPr>
              <a:r>
                <a:rPr lang="en-IE" altLang="en-US">
                  <a:solidFill>
                    <a:schemeClr val="tx1"/>
                  </a:solidFill>
                </a:rPr>
                <a:t>o’clock</a:t>
              </a:r>
            </a:p>
          </p:txBody>
        </p:sp>
      </p:gr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9425" y="2782889"/>
            <a:ext cx="3595688" cy="358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8"/>
          <p:cNvGrpSpPr>
            <a:grpSpLocks/>
          </p:cNvGrpSpPr>
          <p:nvPr/>
        </p:nvGrpSpPr>
        <p:grpSpPr bwMode="auto">
          <a:xfrm>
            <a:off x="5027614" y="4043363"/>
            <a:ext cx="1068387" cy="1231900"/>
            <a:chOff x="3293987" y="4088023"/>
            <a:chExt cx="1067921" cy="1231219"/>
          </a:xfrm>
        </p:grpSpPr>
        <p:sp>
          <p:nvSpPr>
            <p:cNvPr id="20" name="Oval 19"/>
            <p:cNvSpPr/>
            <p:nvPr/>
          </p:nvSpPr>
          <p:spPr>
            <a:xfrm>
              <a:off x="3535182" y="4088023"/>
              <a:ext cx="585531" cy="585463"/>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t>5</a:t>
              </a:r>
            </a:p>
          </p:txBody>
        </p:sp>
        <p:sp>
          <p:nvSpPr>
            <p:cNvPr id="10268" name="Rectangle 20"/>
            <p:cNvSpPr>
              <a:spLocks noChangeArrowheads="1"/>
            </p:cNvSpPr>
            <p:nvPr/>
          </p:nvSpPr>
          <p:spPr bwMode="auto">
            <a:xfrm>
              <a:off x="3293987" y="4672911"/>
              <a:ext cx="10679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gn="ctr">
                <a:lnSpc>
                  <a:spcPct val="100000"/>
                </a:lnSpc>
                <a:spcBef>
                  <a:spcPct val="0"/>
                </a:spcBef>
                <a:buFontTx/>
                <a:buNone/>
              </a:pPr>
              <a:r>
                <a:rPr lang="en-IE" altLang="en-US">
                  <a:solidFill>
                    <a:schemeClr val="tx1"/>
                  </a:solidFill>
                </a:rPr>
                <a:t>minutes </a:t>
              </a:r>
            </a:p>
            <a:p>
              <a:pPr algn="ctr">
                <a:lnSpc>
                  <a:spcPct val="100000"/>
                </a:lnSpc>
                <a:spcBef>
                  <a:spcPct val="0"/>
                </a:spcBef>
                <a:buFontTx/>
                <a:buNone/>
              </a:pPr>
              <a:r>
                <a:rPr lang="en-IE" altLang="en-US">
                  <a:solidFill>
                    <a:schemeClr val="tx1"/>
                  </a:solidFill>
                </a:rPr>
                <a:t>past</a:t>
              </a:r>
            </a:p>
          </p:txBody>
        </p:sp>
      </p:gr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9425" y="2782889"/>
            <a:ext cx="3595688" cy="358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p:cNvGrpSpPr>
            <a:grpSpLocks/>
          </p:cNvGrpSpPr>
          <p:nvPr/>
        </p:nvGrpSpPr>
        <p:grpSpPr bwMode="auto">
          <a:xfrm>
            <a:off x="5027614" y="4043363"/>
            <a:ext cx="1068387" cy="1231900"/>
            <a:chOff x="3293987" y="4088023"/>
            <a:chExt cx="1067921" cy="1231219"/>
          </a:xfrm>
        </p:grpSpPr>
        <p:sp>
          <p:nvSpPr>
            <p:cNvPr id="24" name="Oval 23"/>
            <p:cNvSpPr/>
            <p:nvPr/>
          </p:nvSpPr>
          <p:spPr>
            <a:xfrm>
              <a:off x="3535182" y="4088023"/>
              <a:ext cx="585531" cy="585463"/>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700" b="1" dirty="0"/>
                <a:t>10</a:t>
              </a:r>
            </a:p>
          </p:txBody>
        </p:sp>
        <p:sp>
          <p:nvSpPr>
            <p:cNvPr id="10266" name="Rectangle 24"/>
            <p:cNvSpPr>
              <a:spLocks noChangeArrowheads="1"/>
            </p:cNvSpPr>
            <p:nvPr/>
          </p:nvSpPr>
          <p:spPr bwMode="auto">
            <a:xfrm>
              <a:off x="3293987" y="4672911"/>
              <a:ext cx="10679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gn="ctr">
                <a:lnSpc>
                  <a:spcPct val="100000"/>
                </a:lnSpc>
                <a:spcBef>
                  <a:spcPct val="0"/>
                </a:spcBef>
                <a:buFontTx/>
                <a:buNone/>
              </a:pPr>
              <a:r>
                <a:rPr lang="en-IE" altLang="en-US">
                  <a:solidFill>
                    <a:schemeClr val="tx1"/>
                  </a:solidFill>
                </a:rPr>
                <a:t>minutes </a:t>
              </a:r>
            </a:p>
            <a:p>
              <a:pPr algn="ctr">
                <a:lnSpc>
                  <a:spcPct val="100000"/>
                </a:lnSpc>
                <a:spcBef>
                  <a:spcPct val="0"/>
                </a:spcBef>
                <a:buFontTx/>
                <a:buNone/>
              </a:pPr>
              <a:r>
                <a:rPr lang="en-IE" altLang="en-US">
                  <a:solidFill>
                    <a:schemeClr val="tx1"/>
                  </a:solidFill>
                </a:rPr>
                <a:t>past</a:t>
              </a:r>
            </a:p>
          </p:txBody>
        </p:sp>
      </p:grpSp>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9425" y="2782889"/>
            <a:ext cx="3595688" cy="358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26"/>
          <p:cNvGrpSpPr>
            <a:grpSpLocks/>
          </p:cNvGrpSpPr>
          <p:nvPr/>
        </p:nvGrpSpPr>
        <p:grpSpPr bwMode="auto">
          <a:xfrm>
            <a:off x="5027614" y="4043363"/>
            <a:ext cx="1068387" cy="1231900"/>
            <a:chOff x="3293987" y="4088023"/>
            <a:chExt cx="1067921" cy="1231219"/>
          </a:xfrm>
        </p:grpSpPr>
        <p:sp>
          <p:nvSpPr>
            <p:cNvPr id="28" name="Oval 27"/>
            <p:cNvSpPr/>
            <p:nvPr/>
          </p:nvSpPr>
          <p:spPr>
            <a:xfrm>
              <a:off x="3535182" y="4088023"/>
              <a:ext cx="585531" cy="585463"/>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t>15</a:t>
              </a:r>
            </a:p>
          </p:txBody>
        </p:sp>
        <p:sp>
          <p:nvSpPr>
            <p:cNvPr id="10264" name="Rectangle 28"/>
            <p:cNvSpPr>
              <a:spLocks noChangeArrowheads="1"/>
            </p:cNvSpPr>
            <p:nvPr/>
          </p:nvSpPr>
          <p:spPr bwMode="auto">
            <a:xfrm>
              <a:off x="3293987" y="4672911"/>
              <a:ext cx="10679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gn="ctr">
                <a:lnSpc>
                  <a:spcPct val="100000"/>
                </a:lnSpc>
                <a:spcBef>
                  <a:spcPct val="0"/>
                </a:spcBef>
                <a:buFontTx/>
                <a:buNone/>
              </a:pPr>
              <a:r>
                <a:rPr lang="en-IE" altLang="en-US">
                  <a:solidFill>
                    <a:schemeClr val="tx1"/>
                  </a:solidFill>
                </a:rPr>
                <a:t>minutes </a:t>
              </a:r>
            </a:p>
            <a:p>
              <a:pPr algn="ctr">
                <a:lnSpc>
                  <a:spcPct val="100000"/>
                </a:lnSpc>
                <a:spcBef>
                  <a:spcPct val="0"/>
                </a:spcBef>
                <a:buFontTx/>
                <a:buNone/>
              </a:pPr>
              <a:r>
                <a:rPr lang="en-IE" altLang="en-US">
                  <a:solidFill>
                    <a:schemeClr val="tx1"/>
                  </a:solidFill>
                </a:rPr>
                <a:t>past</a:t>
              </a:r>
            </a:p>
          </p:txBody>
        </p:sp>
      </p:grpSp>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9425" y="2782889"/>
            <a:ext cx="3595688" cy="358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 name="Group 30"/>
          <p:cNvGrpSpPr>
            <a:grpSpLocks/>
          </p:cNvGrpSpPr>
          <p:nvPr/>
        </p:nvGrpSpPr>
        <p:grpSpPr bwMode="auto">
          <a:xfrm>
            <a:off x="5027614" y="4019551"/>
            <a:ext cx="1068387" cy="1255713"/>
            <a:chOff x="3293987" y="4064783"/>
            <a:chExt cx="1067921" cy="1254459"/>
          </a:xfrm>
        </p:grpSpPr>
        <p:sp>
          <p:nvSpPr>
            <p:cNvPr id="32" name="Oval 31"/>
            <p:cNvSpPr/>
            <p:nvPr/>
          </p:nvSpPr>
          <p:spPr>
            <a:xfrm>
              <a:off x="3527247" y="4064783"/>
              <a:ext cx="607748" cy="607406"/>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t>20</a:t>
              </a:r>
            </a:p>
          </p:txBody>
        </p:sp>
        <p:sp>
          <p:nvSpPr>
            <p:cNvPr id="10262" name="Rectangle 32"/>
            <p:cNvSpPr>
              <a:spLocks noChangeArrowheads="1"/>
            </p:cNvSpPr>
            <p:nvPr/>
          </p:nvSpPr>
          <p:spPr bwMode="auto">
            <a:xfrm>
              <a:off x="3293987" y="4672911"/>
              <a:ext cx="10679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gn="ctr">
                <a:lnSpc>
                  <a:spcPct val="100000"/>
                </a:lnSpc>
                <a:spcBef>
                  <a:spcPct val="0"/>
                </a:spcBef>
                <a:buFontTx/>
                <a:buNone/>
              </a:pPr>
              <a:r>
                <a:rPr lang="en-IE" altLang="en-US">
                  <a:solidFill>
                    <a:schemeClr val="tx1"/>
                  </a:solidFill>
                </a:rPr>
                <a:t>minutes </a:t>
              </a:r>
            </a:p>
            <a:p>
              <a:pPr algn="ctr">
                <a:lnSpc>
                  <a:spcPct val="100000"/>
                </a:lnSpc>
                <a:spcBef>
                  <a:spcPct val="0"/>
                </a:spcBef>
                <a:buFontTx/>
                <a:buNone/>
              </a:pPr>
              <a:r>
                <a:rPr lang="en-IE" altLang="en-US">
                  <a:solidFill>
                    <a:schemeClr val="tx1"/>
                  </a:solidFill>
                </a:rPr>
                <a:t>past</a:t>
              </a:r>
            </a:p>
          </p:txBody>
        </p:sp>
      </p:grpSp>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89425" y="2782889"/>
            <a:ext cx="3595688" cy="358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4"/>
          <p:cNvGrpSpPr>
            <a:grpSpLocks/>
          </p:cNvGrpSpPr>
          <p:nvPr/>
        </p:nvGrpSpPr>
        <p:grpSpPr bwMode="auto">
          <a:xfrm>
            <a:off x="5027614" y="4019551"/>
            <a:ext cx="1068387" cy="1255713"/>
            <a:chOff x="3293987" y="4064783"/>
            <a:chExt cx="1067921" cy="1254459"/>
          </a:xfrm>
        </p:grpSpPr>
        <p:sp>
          <p:nvSpPr>
            <p:cNvPr id="36" name="Oval 35"/>
            <p:cNvSpPr/>
            <p:nvPr/>
          </p:nvSpPr>
          <p:spPr>
            <a:xfrm>
              <a:off x="3527247" y="4064783"/>
              <a:ext cx="607748" cy="607406"/>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700" b="1" dirty="0"/>
                <a:t>25</a:t>
              </a:r>
            </a:p>
          </p:txBody>
        </p:sp>
        <p:sp>
          <p:nvSpPr>
            <p:cNvPr id="10260" name="Rectangle 36"/>
            <p:cNvSpPr>
              <a:spLocks noChangeArrowheads="1"/>
            </p:cNvSpPr>
            <p:nvPr/>
          </p:nvSpPr>
          <p:spPr bwMode="auto">
            <a:xfrm>
              <a:off x="3293987" y="4672911"/>
              <a:ext cx="10679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gn="ctr">
                <a:lnSpc>
                  <a:spcPct val="100000"/>
                </a:lnSpc>
                <a:spcBef>
                  <a:spcPct val="0"/>
                </a:spcBef>
                <a:buFontTx/>
                <a:buNone/>
              </a:pPr>
              <a:r>
                <a:rPr lang="en-IE" altLang="en-US">
                  <a:solidFill>
                    <a:schemeClr val="tx1"/>
                  </a:solidFill>
                </a:rPr>
                <a:t>minutes </a:t>
              </a:r>
            </a:p>
            <a:p>
              <a:pPr algn="ctr">
                <a:lnSpc>
                  <a:spcPct val="100000"/>
                </a:lnSpc>
                <a:spcBef>
                  <a:spcPct val="0"/>
                </a:spcBef>
                <a:buFontTx/>
                <a:buNone/>
              </a:pPr>
              <a:r>
                <a:rPr lang="en-IE" altLang="en-US">
                  <a:solidFill>
                    <a:schemeClr val="tx1"/>
                  </a:solidFill>
                </a:rPr>
                <a:t>past</a:t>
              </a:r>
            </a:p>
          </p:txBody>
        </p:sp>
      </p:grpSp>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9425" y="2782889"/>
            <a:ext cx="3595688" cy="358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roup 38"/>
          <p:cNvGrpSpPr>
            <a:grpSpLocks/>
          </p:cNvGrpSpPr>
          <p:nvPr/>
        </p:nvGrpSpPr>
        <p:grpSpPr bwMode="auto">
          <a:xfrm>
            <a:off x="5027614" y="4019551"/>
            <a:ext cx="1068387" cy="1255713"/>
            <a:chOff x="3293987" y="4064783"/>
            <a:chExt cx="1067921" cy="1254459"/>
          </a:xfrm>
        </p:grpSpPr>
        <p:sp>
          <p:nvSpPr>
            <p:cNvPr id="40" name="Oval 39"/>
            <p:cNvSpPr/>
            <p:nvPr/>
          </p:nvSpPr>
          <p:spPr>
            <a:xfrm>
              <a:off x="3527247" y="4064783"/>
              <a:ext cx="607748" cy="607406"/>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t>30</a:t>
              </a:r>
            </a:p>
          </p:txBody>
        </p:sp>
        <p:sp>
          <p:nvSpPr>
            <p:cNvPr id="10258" name="Rectangle 40"/>
            <p:cNvSpPr>
              <a:spLocks noChangeArrowheads="1"/>
            </p:cNvSpPr>
            <p:nvPr/>
          </p:nvSpPr>
          <p:spPr bwMode="auto">
            <a:xfrm>
              <a:off x="3293987" y="4672911"/>
              <a:ext cx="10679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gn="ctr">
                <a:lnSpc>
                  <a:spcPct val="100000"/>
                </a:lnSpc>
                <a:spcBef>
                  <a:spcPct val="0"/>
                </a:spcBef>
                <a:buFontTx/>
                <a:buNone/>
              </a:pPr>
              <a:r>
                <a:rPr lang="en-IE" altLang="en-US">
                  <a:solidFill>
                    <a:schemeClr val="tx1"/>
                  </a:solidFill>
                </a:rPr>
                <a:t>minutes </a:t>
              </a:r>
            </a:p>
            <a:p>
              <a:pPr algn="ctr">
                <a:lnSpc>
                  <a:spcPct val="100000"/>
                </a:lnSpc>
                <a:spcBef>
                  <a:spcPct val="0"/>
                </a:spcBef>
                <a:buFontTx/>
                <a:buNone/>
              </a:pPr>
              <a:r>
                <a:rPr lang="en-IE" altLang="en-US">
                  <a:solidFill>
                    <a:schemeClr val="tx1"/>
                  </a:solidFill>
                </a:rPr>
                <a:t>past</a:t>
              </a:r>
            </a:p>
          </p:txBody>
        </p:sp>
      </p:grpSp>
      <p:sp>
        <p:nvSpPr>
          <p:cNvPr id="10242" name="Title 1"/>
          <p:cNvSpPr>
            <a:spLocks noGrp="1"/>
          </p:cNvSpPr>
          <p:nvPr>
            <p:ph type="title"/>
          </p:nvPr>
        </p:nvSpPr>
        <p:spPr>
          <a:xfrm>
            <a:off x="1981201" y="479426"/>
            <a:ext cx="8220075" cy="993775"/>
          </a:xfrm>
        </p:spPr>
        <p:txBody>
          <a:bodyPr/>
          <a:lstStyle/>
          <a:p>
            <a:pPr eaLnBrk="1" hangingPunct="1"/>
            <a:r>
              <a:rPr lang="en-GB" altLang="en-US" dirty="0" smtClean="0">
                <a:latin typeface="+mn-lt"/>
              </a:rPr>
              <a:t>Telling the Time</a:t>
            </a:r>
          </a:p>
        </p:txBody>
      </p:sp>
      <p:sp>
        <p:nvSpPr>
          <p:cNvPr id="3" name="Rectangle 2"/>
          <p:cNvSpPr/>
          <p:nvPr/>
        </p:nvSpPr>
        <p:spPr>
          <a:xfrm>
            <a:off x="2320926" y="1473200"/>
            <a:ext cx="7540625" cy="121285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E" dirty="0">
                <a:solidFill>
                  <a:schemeClr val="tx1"/>
                </a:solidFill>
              </a:rPr>
              <a:t>The big hand on the clock counts the minutes and is called </a:t>
            </a:r>
            <a:br>
              <a:rPr lang="en-IE" dirty="0">
                <a:solidFill>
                  <a:schemeClr val="tx1"/>
                </a:solidFill>
              </a:rPr>
            </a:br>
            <a:r>
              <a:rPr lang="en-IE" b="1" dirty="0">
                <a:solidFill>
                  <a:schemeClr val="tx1"/>
                </a:solidFill>
              </a:rPr>
              <a:t>the minute hand. </a:t>
            </a:r>
          </a:p>
          <a:p>
            <a:pPr algn="ctr">
              <a:defRPr/>
            </a:pPr>
            <a:r>
              <a:rPr lang="en-IE" dirty="0">
                <a:solidFill>
                  <a:schemeClr val="tx1"/>
                </a:solidFill>
              </a:rPr>
              <a:t>We are going to look now at the minutes</a:t>
            </a:r>
            <a:r>
              <a:rPr lang="en-IE" b="1" dirty="0">
                <a:solidFill>
                  <a:schemeClr val="tx1"/>
                </a:solidFill>
              </a:rPr>
              <a:t> past </a:t>
            </a:r>
            <a:r>
              <a:rPr lang="en-IE" dirty="0">
                <a:solidFill>
                  <a:schemeClr val="tx1"/>
                </a:solidFill>
              </a:rPr>
              <a:t>the hour.</a:t>
            </a:r>
          </a:p>
        </p:txBody>
      </p:sp>
      <p:pic>
        <p:nvPicPr>
          <p:cNvPr id="33" name="Picture 32"/>
          <p:cNvPicPr>
            <a:picLocks noChangeAspect="1"/>
          </p:cNvPicPr>
          <p:nvPr/>
        </p:nvPicPr>
        <p:blipFill>
          <a:blip r:embed="rId9"/>
          <a:stretch>
            <a:fillRect/>
          </a:stretch>
        </p:blipFill>
        <p:spPr>
          <a:xfrm>
            <a:off x="11142061" y="5908529"/>
            <a:ext cx="1019317" cy="724001"/>
          </a:xfrm>
          <a:prstGeom prst="rect">
            <a:avLst/>
          </a:prstGeom>
        </p:spPr>
      </p:pic>
    </p:spTree>
    <p:extLst>
      <p:ext uri="{BB962C8B-B14F-4D97-AF65-F5344CB8AC3E}">
        <p14:creationId xmlns:p14="http://schemas.microsoft.com/office/powerpoint/2010/main" val="10813816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500"/>
                                  </p:stCondLst>
                                  <p:childTnLst>
                                    <p:set>
                                      <p:cBhvr>
                                        <p:cTn id="6" dur="1" fill="hold">
                                          <p:stCondLst>
                                            <p:cond delay="0"/>
                                          </p:stCondLst>
                                        </p:cTn>
                                        <p:tgtEl>
                                          <p:spTgt spid="10242"/>
                                        </p:tgtEl>
                                        <p:attrNameLst>
                                          <p:attrName>style.visibility</p:attrName>
                                        </p:attrNameLst>
                                      </p:cBhvr>
                                      <p:to>
                                        <p:strVal val="visible"/>
                                      </p:to>
                                    </p:set>
                                    <p:animEffect transition="in" filter="wipe(left)">
                                      <p:cBhvr>
                                        <p:cTn id="7" dur="1000"/>
                                        <p:tgtEl>
                                          <p:spTgt spid="10242"/>
                                        </p:tgtEl>
                                      </p:cBhvr>
                                    </p:animEffect>
                                  </p:childTnLst>
                                </p:cTn>
                              </p:par>
                            </p:childTnLst>
                          </p:cTn>
                        </p:par>
                        <p:par>
                          <p:cTn id="8" fill="hold" nodeType="afterGroup">
                            <p:stCondLst>
                              <p:cond delay="1500"/>
                            </p:stCondLst>
                            <p:childTnLst>
                              <p:par>
                                <p:cTn id="9" presetID="22" presetClass="entr" presetSubtype="8" fill="hold" grpId="0"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50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1000"/>
                                        <p:tgtEl>
                                          <p:spTgt spid="1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50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1000"/>
                                        <p:tgtEl>
                                          <p:spTgt spid="18"/>
                                        </p:tgtEl>
                                      </p:cBhvr>
                                    </p:animEffect>
                                  </p:childTnLst>
                                </p:cTn>
                              </p:par>
                            </p:childTnLst>
                          </p:cTn>
                        </p:par>
                        <p:par>
                          <p:cTn id="22" fill="hold" nodeType="afterGroup">
                            <p:stCondLst>
                              <p:cond delay="1500"/>
                            </p:stCondLst>
                            <p:childTnLst>
                              <p:par>
                                <p:cTn id="23" presetID="22" presetClass="entr" presetSubtype="8" fill="hold" nodeType="afterEffect">
                                  <p:stCondLst>
                                    <p:cond delay="50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1000"/>
                                        <p:tgtEl>
                                          <p:spTgt spid="1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50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1000"/>
                                        <p:tgtEl>
                                          <p:spTgt spid="22"/>
                                        </p:tgtEl>
                                      </p:cBhvr>
                                    </p:animEffect>
                                  </p:childTnLst>
                                </p:cTn>
                              </p:par>
                            </p:childTnLst>
                          </p:cTn>
                        </p:par>
                        <p:par>
                          <p:cTn id="31" fill="hold" nodeType="afterGroup">
                            <p:stCondLst>
                              <p:cond delay="1500"/>
                            </p:stCondLst>
                            <p:childTnLst>
                              <p:par>
                                <p:cTn id="32" presetID="22" presetClass="entr" presetSubtype="8" fill="hold" nodeType="afterEffect">
                                  <p:stCondLst>
                                    <p:cond delay="50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1000"/>
                                        <p:tgtEl>
                                          <p:spTgt spid="2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50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1000"/>
                                        <p:tgtEl>
                                          <p:spTgt spid="26"/>
                                        </p:tgtEl>
                                      </p:cBhvr>
                                    </p:animEffect>
                                  </p:childTnLst>
                                </p:cTn>
                              </p:par>
                            </p:childTnLst>
                          </p:cTn>
                        </p:par>
                        <p:par>
                          <p:cTn id="40" fill="hold" nodeType="afterGroup">
                            <p:stCondLst>
                              <p:cond delay="1500"/>
                            </p:stCondLst>
                            <p:childTnLst>
                              <p:par>
                                <p:cTn id="41" presetID="22" presetClass="entr" presetSubtype="8" fill="hold" nodeType="afterEffect">
                                  <p:stCondLst>
                                    <p:cond delay="50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1000"/>
                                        <p:tgtEl>
                                          <p:spTgt spid="27"/>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nodeType="clickEffect">
                                  <p:stCondLst>
                                    <p:cond delay="50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1000"/>
                                        <p:tgtEl>
                                          <p:spTgt spid="30"/>
                                        </p:tgtEl>
                                      </p:cBhvr>
                                    </p:animEffect>
                                  </p:childTnLst>
                                </p:cTn>
                              </p:par>
                            </p:childTnLst>
                          </p:cTn>
                        </p:par>
                        <p:par>
                          <p:cTn id="49" fill="hold" nodeType="afterGroup">
                            <p:stCondLst>
                              <p:cond delay="1500"/>
                            </p:stCondLst>
                            <p:childTnLst>
                              <p:par>
                                <p:cTn id="50" presetID="22" presetClass="entr" presetSubtype="8" fill="hold" nodeType="afterEffect">
                                  <p:stCondLst>
                                    <p:cond delay="500"/>
                                  </p:stCondLst>
                                  <p:childTnLst>
                                    <p:set>
                                      <p:cBhvr>
                                        <p:cTn id="51" dur="1" fill="hold">
                                          <p:stCondLst>
                                            <p:cond delay="0"/>
                                          </p:stCondLst>
                                        </p:cTn>
                                        <p:tgtEl>
                                          <p:spTgt spid="31"/>
                                        </p:tgtEl>
                                        <p:attrNameLst>
                                          <p:attrName>style.visibility</p:attrName>
                                        </p:attrNameLst>
                                      </p:cBhvr>
                                      <p:to>
                                        <p:strVal val="visible"/>
                                      </p:to>
                                    </p:set>
                                    <p:animEffect transition="in" filter="wipe(left)">
                                      <p:cBhvr>
                                        <p:cTn id="52" dur="1000"/>
                                        <p:tgtEl>
                                          <p:spTgt spid="3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500"/>
                                  </p:stCondLst>
                                  <p:childTnLst>
                                    <p:set>
                                      <p:cBhvr>
                                        <p:cTn id="56" dur="1" fill="hold">
                                          <p:stCondLst>
                                            <p:cond delay="0"/>
                                          </p:stCondLst>
                                        </p:cTn>
                                        <p:tgtEl>
                                          <p:spTgt spid="34"/>
                                        </p:tgtEl>
                                        <p:attrNameLst>
                                          <p:attrName>style.visibility</p:attrName>
                                        </p:attrNameLst>
                                      </p:cBhvr>
                                      <p:to>
                                        <p:strVal val="visible"/>
                                      </p:to>
                                    </p:set>
                                    <p:animEffect transition="in" filter="wipe(left)">
                                      <p:cBhvr>
                                        <p:cTn id="57" dur="1000"/>
                                        <p:tgtEl>
                                          <p:spTgt spid="34"/>
                                        </p:tgtEl>
                                      </p:cBhvr>
                                    </p:animEffect>
                                  </p:childTnLst>
                                </p:cTn>
                              </p:par>
                            </p:childTnLst>
                          </p:cTn>
                        </p:par>
                        <p:par>
                          <p:cTn id="58" fill="hold" nodeType="afterGroup">
                            <p:stCondLst>
                              <p:cond delay="1500"/>
                            </p:stCondLst>
                            <p:childTnLst>
                              <p:par>
                                <p:cTn id="59" presetID="22" presetClass="entr" presetSubtype="8" fill="hold" nodeType="afterEffect">
                                  <p:stCondLst>
                                    <p:cond delay="500"/>
                                  </p:stCondLst>
                                  <p:childTnLst>
                                    <p:set>
                                      <p:cBhvr>
                                        <p:cTn id="60" dur="1" fill="hold">
                                          <p:stCondLst>
                                            <p:cond delay="0"/>
                                          </p:stCondLst>
                                        </p:cTn>
                                        <p:tgtEl>
                                          <p:spTgt spid="35"/>
                                        </p:tgtEl>
                                        <p:attrNameLst>
                                          <p:attrName>style.visibility</p:attrName>
                                        </p:attrNameLst>
                                      </p:cBhvr>
                                      <p:to>
                                        <p:strVal val="visible"/>
                                      </p:to>
                                    </p:set>
                                    <p:animEffect transition="in" filter="wipe(left)">
                                      <p:cBhvr>
                                        <p:cTn id="61" dur="1000"/>
                                        <p:tgtEl>
                                          <p:spTgt spid="3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8" fill="hold" nodeType="clickEffect">
                                  <p:stCondLst>
                                    <p:cond delay="500"/>
                                  </p:stCondLst>
                                  <p:childTnLst>
                                    <p:set>
                                      <p:cBhvr>
                                        <p:cTn id="65" dur="1" fill="hold">
                                          <p:stCondLst>
                                            <p:cond delay="0"/>
                                          </p:stCondLst>
                                        </p:cTn>
                                        <p:tgtEl>
                                          <p:spTgt spid="38"/>
                                        </p:tgtEl>
                                        <p:attrNameLst>
                                          <p:attrName>style.visibility</p:attrName>
                                        </p:attrNameLst>
                                      </p:cBhvr>
                                      <p:to>
                                        <p:strVal val="visible"/>
                                      </p:to>
                                    </p:set>
                                    <p:animEffect transition="in" filter="wipe(left)">
                                      <p:cBhvr>
                                        <p:cTn id="66" dur="1000"/>
                                        <p:tgtEl>
                                          <p:spTgt spid="38"/>
                                        </p:tgtEl>
                                      </p:cBhvr>
                                    </p:animEffect>
                                  </p:childTnLst>
                                </p:cTn>
                              </p:par>
                            </p:childTnLst>
                          </p:cTn>
                        </p:par>
                        <p:par>
                          <p:cTn id="67" fill="hold" nodeType="afterGroup">
                            <p:stCondLst>
                              <p:cond delay="1500"/>
                            </p:stCondLst>
                            <p:childTnLst>
                              <p:par>
                                <p:cTn id="68" presetID="22" presetClass="entr" presetSubtype="8" fill="hold" nodeType="afterEffect">
                                  <p:stCondLst>
                                    <p:cond delay="500"/>
                                  </p:stCondLst>
                                  <p:childTnLst>
                                    <p:set>
                                      <p:cBhvr>
                                        <p:cTn id="69" dur="1" fill="hold">
                                          <p:stCondLst>
                                            <p:cond delay="0"/>
                                          </p:stCondLst>
                                        </p:cTn>
                                        <p:tgtEl>
                                          <p:spTgt spid="39"/>
                                        </p:tgtEl>
                                        <p:attrNameLst>
                                          <p:attrName>style.visibility</p:attrName>
                                        </p:attrNameLst>
                                      </p:cBhvr>
                                      <p:to>
                                        <p:strVal val="visible"/>
                                      </p:to>
                                    </p:set>
                                    <p:animEffect transition="in" filter="wipe(left)">
                                      <p:cBhvr>
                                        <p:cTn id="7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02375EA0-2B80-47CF-8451-33FCD6C6BE31}"/>
              </a:ext>
            </a:extLst>
          </p:cNvPr>
          <p:cNvGrpSpPr/>
          <p:nvPr/>
        </p:nvGrpSpPr>
        <p:grpSpPr>
          <a:xfrm>
            <a:off x="3827051" y="1678474"/>
            <a:ext cx="4500000" cy="4500000"/>
            <a:chOff x="2303051" y="1678474"/>
            <a:chExt cx="4624543" cy="4522840"/>
          </a:xfrm>
        </p:grpSpPr>
        <p:pic>
          <p:nvPicPr>
            <p:cNvPr id="25" name="Picture 24">
              <a:extLst>
                <a:ext uri="{FF2B5EF4-FFF2-40B4-BE49-F238E27FC236}">
                  <a16:creationId xmlns:a16="http://schemas.microsoft.com/office/drawing/2014/main" id="{EE92F453-3F5D-4493-9DD4-E0DFDABA7291}"/>
                </a:ext>
              </a:extLst>
            </p:cNvPr>
            <p:cNvPicPr>
              <a:picLocks noChangeAspect="1"/>
            </p:cNvPicPr>
            <p:nvPr/>
          </p:nvPicPr>
          <p:blipFill>
            <a:blip r:embed="rId2"/>
            <a:stretch>
              <a:fillRect/>
            </a:stretch>
          </p:blipFill>
          <p:spPr>
            <a:xfrm>
              <a:off x="2303051" y="1678475"/>
              <a:ext cx="4624543" cy="4522839"/>
            </a:xfrm>
            <a:prstGeom prst="rect">
              <a:avLst/>
            </a:prstGeom>
          </p:spPr>
        </p:pic>
        <p:sp>
          <p:nvSpPr>
            <p:cNvPr id="26" name="Oval 25">
              <a:extLst>
                <a:ext uri="{FF2B5EF4-FFF2-40B4-BE49-F238E27FC236}">
                  <a16:creationId xmlns:a16="http://schemas.microsoft.com/office/drawing/2014/main" id="{744599E6-EB2F-4A1A-A345-A908FD06493D}"/>
                </a:ext>
              </a:extLst>
            </p:cNvPr>
            <p:cNvSpPr/>
            <p:nvPr/>
          </p:nvSpPr>
          <p:spPr>
            <a:xfrm>
              <a:off x="2324172" y="1678474"/>
              <a:ext cx="4603422" cy="452283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7" name="TextBox 176">
            <a:extLst>
              <a:ext uri="{FF2B5EF4-FFF2-40B4-BE49-F238E27FC236}">
                <a16:creationId xmlns:a16="http://schemas.microsoft.com/office/drawing/2014/main" id="{02F13389-E627-46F3-9FEA-F128BE171D54}"/>
              </a:ext>
            </a:extLst>
          </p:cNvPr>
          <p:cNvSpPr txBox="1"/>
          <p:nvPr/>
        </p:nvSpPr>
        <p:spPr>
          <a:xfrm>
            <a:off x="6223546" y="2015757"/>
            <a:ext cx="1360572" cy="400110"/>
          </a:xfrm>
          <a:prstGeom prst="rect">
            <a:avLst/>
          </a:prstGeom>
          <a:noFill/>
        </p:spPr>
        <p:txBody>
          <a:bodyPr wrap="square" rtlCol="0">
            <a:spAutoFit/>
          </a:bodyPr>
          <a:lstStyle/>
          <a:p>
            <a:pPr algn="ctr"/>
            <a:r>
              <a:rPr lang="en-GB" sz="2000" b="1" u="sng" dirty="0">
                <a:solidFill>
                  <a:schemeClr val="bg2">
                    <a:lumMod val="25000"/>
                  </a:schemeClr>
                </a:solidFill>
                <a:latin typeface="Century Gothic" panose="020B0502020202020204" pitchFamily="34" charset="0"/>
              </a:rPr>
              <a:t>Spring</a:t>
            </a:r>
            <a:endParaRPr lang="en-US" sz="2000" b="1" u="sng" dirty="0">
              <a:solidFill>
                <a:schemeClr val="bg2">
                  <a:lumMod val="25000"/>
                </a:schemeClr>
              </a:solidFill>
              <a:latin typeface="Century Gothic" panose="020B0502020202020204" pitchFamily="34" charset="0"/>
            </a:endParaRPr>
          </a:p>
        </p:txBody>
      </p:sp>
      <p:sp>
        <p:nvSpPr>
          <p:cNvPr id="178" name="TextBox 177">
            <a:extLst>
              <a:ext uri="{FF2B5EF4-FFF2-40B4-BE49-F238E27FC236}">
                <a16:creationId xmlns:a16="http://schemas.microsoft.com/office/drawing/2014/main" id="{181E26BB-DB74-458B-8480-28D33F28E93A}"/>
              </a:ext>
            </a:extLst>
          </p:cNvPr>
          <p:cNvSpPr txBox="1"/>
          <p:nvPr/>
        </p:nvSpPr>
        <p:spPr>
          <a:xfrm>
            <a:off x="6223546" y="4038503"/>
            <a:ext cx="1360572" cy="400110"/>
          </a:xfrm>
          <a:prstGeom prst="rect">
            <a:avLst/>
          </a:prstGeom>
          <a:noFill/>
        </p:spPr>
        <p:txBody>
          <a:bodyPr wrap="square" rtlCol="0">
            <a:spAutoFit/>
          </a:bodyPr>
          <a:lstStyle/>
          <a:p>
            <a:pPr algn="ctr"/>
            <a:r>
              <a:rPr lang="en-GB" sz="2000" b="1" u="sng" dirty="0">
                <a:solidFill>
                  <a:schemeClr val="bg2">
                    <a:lumMod val="25000"/>
                  </a:schemeClr>
                </a:solidFill>
                <a:latin typeface="Century Gothic" panose="020B0502020202020204" pitchFamily="34" charset="0"/>
              </a:rPr>
              <a:t>Summer</a:t>
            </a:r>
            <a:endParaRPr lang="en-US" sz="2000" b="1" u="sng" dirty="0">
              <a:solidFill>
                <a:schemeClr val="bg2">
                  <a:lumMod val="25000"/>
                </a:schemeClr>
              </a:solidFill>
              <a:latin typeface="Century Gothic" panose="020B0502020202020204" pitchFamily="34" charset="0"/>
            </a:endParaRPr>
          </a:p>
        </p:txBody>
      </p:sp>
      <p:sp>
        <p:nvSpPr>
          <p:cNvPr id="179" name="TextBox 178">
            <a:extLst>
              <a:ext uri="{FF2B5EF4-FFF2-40B4-BE49-F238E27FC236}">
                <a16:creationId xmlns:a16="http://schemas.microsoft.com/office/drawing/2014/main" id="{7D567136-1107-4FAC-AD9B-85160F8E14D1}"/>
              </a:ext>
            </a:extLst>
          </p:cNvPr>
          <p:cNvSpPr txBox="1"/>
          <p:nvPr/>
        </p:nvSpPr>
        <p:spPr>
          <a:xfrm>
            <a:off x="4660954" y="4038503"/>
            <a:ext cx="1360572" cy="400110"/>
          </a:xfrm>
          <a:prstGeom prst="rect">
            <a:avLst/>
          </a:prstGeom>
          <a:noFill/>
        </p:spPr>
        <p:txBody>
          <a:bodyPr wrap="square" rtlCol="0">
            <a:spAutoFit/>
          </a:bodyPr>
          <a:lstStyle/>
          <a:p>
            <a:pPr algn="ctr"/>
            <a:r>
              <a:rPr lang="en-GB" sz="2000" b="1" u="sng" dirty="0">
                <a:solidFill>
                  <a:schemeClr val="bg2">
                    <a:lumMod val="25000"/>
                  </a:schemeClr>
                </a:solidFill>
                <a:latin typeface="Century Gothic" panose="020B0502020202020204" pitchFamily="34" charset="0"/>
              </a:rPr>
              <a:t>Autumn</a:t>
            </a:r>
            <a:endParaRPr lang="en-US" sz="2000" b="1" u="sng" dirty="0">
              <a:solidFill>
                <a:schemeClr val="bg2">
                  <a:lumMod val="25000"/>
                </a:schemeClr>
              </a:solidFill>
              <a:latin typeface="Century Gothic" panose="020B0502020202020204" pitchFamily="34" charset="0"/>
            </a:endParaRPr>
          </a:p>
        </p:txBody>
      </p:sp>
      <p:sp>
        <p:nvSpPr>
          <p:cNvPr id="180" name="TextBox 179">
            <a:extLst>
              <a:ext uri="{FF2B5EF4-FFF2-40B4-BE49-F238E27FC236}">
                <a16:creationId xmlns:a16="http://schemas.microsoft.com/office/drawing/2014/main" id="{0A1B4F7F-E8D6-45F4-802D-D83018E0ADF4}"/>
              </a:ext>
            </a:extLst>
          </p:cNvPr>
          <p:cNvSpPr txBox="1"/>
          <p:nvPr/>
        </p:nvSpPr>
        <p:spPr>
          <a:xfrm>
            <a:off x="4666335" y="2015757"/>
            <a:ext cx="1360572" cy="400110"/>
          </a:xfrm>
          <a:prstGeom prst="rect">
            <a:avLst/>
          </a:prstGeom>
          <a:noFill/>
        </p:spPr>
        <p:txBody>
          <a:bodyPr wrap="square" rtlCol="0">
            <a:spAutoFit/>
          </a:bodyPr>
          <a:lstStyle/>
          <a:p>
            <a:pPr algn="ctr"/>
            <a:r>
              <a:rPr lang="en-GB" sz="2000" b="1" u="sng" dirty="0">
                <a:solidFill>
                  <a:schemeClr val="bg2">
                    <a:lumMod val="25000"/>
                  </a:schemeClr>
                </a:solidFill>
                <a:latin typeface="Century Gothic" panose="020B0502020202020204" pitchFamily="34" charset="0"/>
              </a:rPr>
              <a:t>Winter</a:t>
            </a:r>
            <a:endParaRPr lang="en-US" sz="2000" b="1" u="sng" dirty="0">
              <a:solidFill>
                <a:schemeClr val="bg2">
                  <a:lumMod val="25000"/>
                </a:schemeClr>
              </a:solidFill>
              <a:latin typeface="Century Gothic" panose="020B0502020202020204" pitchFamily="34" charset="0"/>
            </a:endParaRPr>
          </a:p>
        </p:txBody>
      </p:sp>
      <p:sp>
        <p:nvSpPr>
          <p:cNvPr id="148" name="Rectangle: Rounded Corners 147">
            <a:extLst>
              <a:ext uri="{FF2B5EF4-FFF2-40B4-BE49-F238E27FC236}">
                <a16:creationId xmlns:a16="http://schemas.microsoft.com/office/drawing/2014/main" id="{375B3765-BAD9-4C04-8DF9-7D78C9D1301E}"/>
              </a:ext>
            </a:extLst>
          </p:cNvPr>
          <p:cNvSpPr/>
          <p:nvPr/>
        </p:nvSpPr>
        <p:spPr>
          <a:xfrm>
            <a:off x="8027029" y="5637542"/>
            <a:ext cx="1637284" cy="3474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lumMod val="25000"/>
                  </a:schemeClr>
                </a:solidFill>
                <a:latin typeface="Century Gothic" panose="020B0502020202020204" pitchFamily="34" charset="0"/>
              </a:rPr>
              <a:t>January</a:t>
            </a:r>
            <a:endParaRPr lang="en-US" sz="2000" b="1" dirty="0">
              <a:solidFill>
                <a:schemeClr val="bg2">
                  <a:lumMod val="25000"/>
                </a:schemeClr>
              </a:solidFill>
              <a:latin typeface="Century Gothic" panose="020B0502020202020204" pitchFamily="34" charset="0"/>
            </a:endParaRPr>
          </a:p>
        </p:txBody>
      </p:sp>
      <p:sp>
        <p:nvSpPr>
          <p:cNvPr id="149" name="Rectangle: Rounded Corners 148">
            <a:extLst>
              <a:ext uri="{FF2B5EF4-FFF2-40B4-BE49-F238E27FC236}">
                <a16:creationId xmlns:a16="http://schemas.microsoft.com/office/drawing/2014/main" id="{344BEF86-43A6-4813-99BA-BF97A8513336}"/>
              </a:ext>
            </a:extLst>
          </p:cNvPr>
          <p:cNvSpPr/>
          <p:nvPr/>
        </p:nvSpPr>
        <p:spPr>
          <a:xfrm>
            <a:off x="2586703" y="5572232"/>
            <a:ext cx="1637284" cy="3474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lumMod val="25000"/>
                  </a:schemeClr>
                </a:solidFill>
                <a:latin typeface="Century Gothic" panose="020B0502020202020204" pitchFamily="34" charset="0"/>
              </a:rPr>
              <a:t>February</a:t>
            </a:r>
            <a:endParaRPr lang="en-US" sz="2000" b="1" dirty="0">
              <a:solidFill>
                <a:schemeClr val="bg2">
                  <a:lumMod val="25000"/>
                </a:schemeClr>
              </a:solidFill>
              <a:latin typeface="Century Gothic" panose="020B0502020202020204" pitchFamily="34" charset="0"/>
            </a:endParaRPr>
          </a:p>
        </p:txBody>
      </p:sp>
      <p:sp>
        <p:nvSpPr>
          <p:cNvPr id="150" name="Rectangle: Rounded Corners 149">
            <a:extLst>
              <a:ext uri="{FF2B5EF4-FFF2-40B4-BE49-F238E27FC236}">
                <a16:creationId xmlns:a16="http://schemas.microsoft.com/office/drawing/2014/main" id="{0A2098B2-503D-4244-AD42-6CAB5CA618EB}"/>
              </a:ext>
            </a:extLst>
          </p:cNvPr>
          <p:cNvSpPr/>
          <p:nvPr/>
        </p:nvSpPr>
        <p:spPr>
          <a:xfrm>
            <a:off x="8428202" y="2702159"/>
            <a:ext cx="1637284" cy="3474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lumMod val="25000"/>
                  </a:schemeClr>
                </a:solidFill>
                <a:latin typeface="Century Gothic" panose="020B0502020202020204" pitchFamily="34" charset="0"/>
              </a:rPr>
              <a:t>March</a:t>
            </a:r>
            <a:endParaRPr lang="en-US" sz="2000" b="1" dirty="0">
              <a:solidFill>
                <a:schemeClr val="bg2">
                  <a:lumMod val="25000"/>
                </a:schemeClr>
              </a:solidFill>
              <a:latin typeface="Century Gothic" panose="020B0502020202020204" pitchFamily="34" charset="0"/>
            </a:endParaRPr>
          </a:p>
        </p:txBody>
      </p:sp>
      <p:sp>
        <p:nvSpPr>
          <p:cNvPr id="151" name="Rectangle: Rounded Corners 150">
            <a:extLst>
              <a:ext uri="{FF2B5EF4-FFF2-40B4-BE49-F238E27FC236}">
                <a16:creationId xmlns:a16="http://schemas.microsoft.com/office/drawing/2014/main" id="{A9CFA5E4-5E5F-4FEE-8A69-AFCF2C60E2C4}"/>
              </a:ext>
            </a:extLst>
          </p:cNvPr>
          <p:cNvSpPr/>
          <p:nvPr/>
        </p:nvSpPr>
        <p:spPr>
          <a:xfrm>
            <a:off x="8543131" y="4075274"/>
            <a:ext cx="1637284" cy="3474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lumMod val="25000"/>
                  </a:schemeClr>
                </a:solidFill>
                <a:latin typeface="Century Gothic" panose="020B0502020202020204" pitchFamily="34" charset="0"/>
              </a:rPr>
              <a:t>April</a:t>
            </a:r>
            <a:endParaRPr lang="en-US" sz="2000" b="1" dirty="0">
              <a:solidFill>
                <a:schemeClr val="bg2">
                  <a:lumMod val="25000"/>
                </a:schemeClr>
              </a:solidFill>
              <a:latin typeface="Century Gothic" panose="020B0502020202020204" pitchFamily="34" charset="0"/>
            </a:endParaRPr>
          </a:p>
        </p:txBody>
      </p:sp>
      <p:sp>
        <p:nvSpPr>
          <p:cNvPr id="152" name="Rectangle: Rounded Corners 151">
            <a:extLst>
              <a:ext uri="{FF2B5EF4-FFF2-40B4-BE49-F238E27FC236}">
                <a16:creationId xmlns:a16="http://schemas.microsoft.com/office/drawing/2014/main" id="{B0C458E8-9590-4E9E-9B84-CD8E1D4F5ED7}"/>
              </a:ext>
            </a:extLst>
          </p:cNvPr>
          <p:cNvSpPr/>
          <p:nvPr/>
        </p:nvSpPr>
        <p:spPr>
          <a:xfrm>
            <a:off x="2201127" y="4814833"/>
            <a:ext cx="1637284" cy="3474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lumMod val="25000"/>
                  </a:schemeClr>
                </a:solidFill>
                <a:latin typeface="Century Gothic" panose="020B0502020202020204" pitchFamily="34" charset="0"/>
              </a:rPr>
              <a:t>May</a:t>
            </a:r>
            <a:endParaRPr lang="en-US" sz="2000" b="1" dirty="0">
              <a:solidFill>
                <a:schemeClr val="bg2">
                  <a:lumMod val="25000"/>
                </a:schemeClr>
              </a:solidFill>
              <a:latin typeface="Century Gothic" panose="020B0502020202020204" pitchFamily="34" charset="0"/>
            </a:endParaRPr>
          </a:p>
        </p:txBody>
      </p:sp>
      <p:sp>
        <p:nvSpPr>
          <p:cNvPr id="153" name="Rectangle: Rounded Corners 152">
            <a:extLst>
              <a:ext uri="{FF2B5EF4-FFF2-40B4-BE49-F238E27FC236}">
                <a16:creationId xmlns:a16="http://schemas.microsoft.com/office/drawing/2014/main" id="{14B69B4A-F385-406E-A33C-94081C9880B8}"/>
              </a:ext>
            </a:extLst>
          </p:cNvPr>
          <p:cNvSpPr/>
          <p:nvPr/>
        </p:nvSpPr>
        <p:spPr>
          <a:xfrm>
            <a:off x="1994536" y="4081396"/>
            <a:ext cx="1637284" cy="3474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lumMod val="25000"/>
                  </a:schemeClr>
                </a:solidFill>
                <a:latin typeface="Century Gothic" panose="020B0502020202020204" pitchFamily="34" charset="0"/>
              </a:rPr>
              <a:t>June</a:t>
            </a:r>
            <a:endParaRPr lang="en-US" sz="2000" b="1" dirty="0">
              <a:solidFill>
                <a:schemeClr val="bg2">
                  <a:lumMod val="25000"/>
                </a:schemeClr>
              </a:solidFill>
              <a:latin typeface="Century Gothic" panose="020B0502020202020204" pitchFamily="34" charset="0"/>
            </a:endParaRPr>
          </a:p>
        </p:txBody>
      </p:sp>
      <p:sp>
        <p:nvSpPr>
          <p:cNvPr id="154" name="Rectangle: Rounded Corners 153">
            <a:extLst>
              <a:ext uri="{FF2B5EF4-FFF2-40B4-BE49-F238E27FC236}">
                <a16:creationId xmlns:a16="http://schemas.microsoft.com/office/drawing/2014/main" id="{1A2C1BCB-D04A-42CB-92FF-557BE3C244C7}"/>
              </a:ext>
            </a:extLst>
          </p:cNvPr>
          <p:cNvSpPr/>
          <p:nvPr/>
        </p:nvSpPr>
        <p:spPr>
          <a:xfrm>
            <a:off x="2546479" y="1937068"/>
            <a:ext cx="1637284" cy="3474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lumMod val="25000"/>
                  </a:schemeClr>
                </a:solidFill>
                <a:latin typeface="Century Gothic" panose="020B0502020202020204" pitchFamily="34" charset="0"/>
              </a:rPr>
              <a:t>July</a:t>
            </a:r>
            <a:endParaRPr lang="en-US" sz="2000" b="1" dirty="0">
              <a:solidFill>
                <a:schemeClr val="bg2">
                  <a:lumMod val="25000"/>
                </a:schemeClr>
              </a:solidFill>
              <a:latin typeface="Century Gothic" panose="020B0502020202020204" pitchFamily="34" charset="0"/>
            </a:endParaRPr>
          </a:p>
        </p:txBody>
      </p:sp>
      <p:sp>
        <p:nvSpPr>
          <p:cNvPr id="155" name="Rectangle: Rounded Corners 154">
            <a:extLst>
              <a:ext uri="{FF2B5EF4-FFF2-40B4-BE49-F238E27FC236}">
                <a16:creationId xmlns:a16="http://schemas.microsoft.com/office/drawing/2014/main" id="{0B50A1F0-A9CB-4505-A672-FC1A30970070}"/>
              </a:ext>
            </a:extLst>
          </p:cNvPr>
          <p:cNvSpPr/>
          <p:nvPr/>
        </p:nvSpPr>
        <p:spPr>
          <a:xfrm>
            <a:off x="8418051" y="4932787"/>
            <a:ext cx="1637284" cy="3474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lumMod val="25000"/>
                  </a:schemeClr>
                </a:solidFill>
                <a:latin typeface="Century Gothic" panose="020B0502020202020204" pitchFamily="34" charset="0"/>
              </a:rPr>
              <a:t>August</a:t>
            </a:r>
            <a:endParaRPr lang="en-US" sz="2000" b="1" dirty="0">
              <a:solidFill>
                <a:schemeClr val="bg2">
                  <a:lumMod val="25000"/>
                </a:schemeClr>
              </a:solidFill>
              <a:latin typeface="Century Gothic" panose="020B0502020202020204" pitchFamily="34" charset="0"/>
            </a:endParaRPr>
          </a:p>
        </p:txBody>
      </p:sp>
      <p:sp>
        <p:nvSpPr>
          <p:cNvPr id="156" name="Rectangle: Rounded Corners 155">
            <a:extLst>
              <a:ext uri="{FF2B5EF4-FFF2-40B4-BE49-F238E27FC236}">
                <a16:creationId xmlns:a16="http://schemas.microsoft.com/office/drawing/2014/main" id="{0E476616-8780-49B6-88A3-874C6686F1F1}"/>
              </a:ext>
            </a:extLst>
          </p:cNvPr>
          <p:cNvSpPr/>
          <p:nvPr/>
        </p:nvSpPr>
        <p:spPr>
          <a:xfrm>
            <a:off x="1956153" y="2608014"/>
            <a:ext cx="1640020" cy="3474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lumMod val="25000"/>
                  </a:schemeClr>
                </a:solidFill>
                <a:latin typeface="Century Gothic" panose="020B0502020202020204" pitchFamily="34" charset="0"/>
              </a:rPr>
              <a:t>September</a:t>
            </a:r>
            <a:endParaRPr lang="en-US" sz="2000" b="1" dirty="0">
              <a:solidFill>
                <a:schemeClr val="bg2">
                  <a:lumMod val="25000"/>
                </a:schemeClr>
              </a:solidFill>
              <a:latin typeface="Century Gothic" panose="020B0502020202020204" pitchFamily="34" charset="0"/>
            </a:endParaRPr>
          </a:p>
        </p:txBody>
      </p:sp>
      <p:sp>
        <p:nvSpPr>
          <p:cNvPr id="157" name="Rectangle: Rounded Corners 156">
            <a:extLst>
              <a:ext uri="{FF2B5EF4-FFF2-40B4-BE49-F238E27FC236}">
                <a16:creationId xmlns:a16="http://schemas.microsoft.com/office/drawing/2014/main" id="{7239CA49-6575-47F1-A343-09BC0EE6777F}"/>
              </a:ext>
            </a:extLst>
          </p:cNvPr>
          <p:cNvSpPr/>
          <p:nvPr/>
        </p:nvSpPr>
        <p:spPr>
          <a:xfrm>
            <a:off x="2061135" y="3407208"/>
            <a:ext cx="1637284" cy="3474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lumMod val="25000"/>
                  </a:schemeClr>
                </a:solidFill>
                <a:latin typeface="Century Gothic" panose="020B0502020202020204" pitchFamily="34" charset="0"/>
              </a:rPr>
              <a:t>October</a:t>
            </a:r>
            <a:endParaRPr lang="en-US" sz="2000" b="1" dirty="0">
              <a:solidFill>
                <a:schemeClr val="bg2">
                  <a:lumMod val="25000"/>
                </a:schemeClr>
              </a:solidFill>
              <a:latin typeface="Century Gothic" panose="020B0502020202020204" pitchFamily="34" charset="0"/>
            </a:endParaRPr>
          </a:p>
        </p:txBody>
      </p:sp>
      <p:sp>
        <p:nvSpPr>
          <p:cNvPr id="158" name="Rectangle: Rounded Corners 157">
            <a:extLst>
              <a:ext uri="{FF2B5EF4-FFF2-40B4-BE49-F238E27FC236}">
                <a16:creationId xmlns:a16="http://schemas.microsoft.com/office/drawing/2014/main" id="{2F777C9D-1F2B-4D6E-99ED-7EBB7CB2683F}"/>
              </a:ext>
            </a:extLst>
          </p:cNvPr>
          <p:cNvSpPr/>
          <p:nvPr/>
        </p:nvSpPr>
        <p:spPr>
          <a:xfrm>
            <a:off x="8054658" y="1944958"/>
            <a:ext cx="1637284" cy="3474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lumMod val="25000"/>
                  </a:schemeClr>
                </a:solidFill>
                <a:latin typeface="Century Gothic" panose="020B0502020202020204" pitchFamily="34" charset="0"/>
              </a:rPr>
              <a:t>November</a:t>
            </a:r>
            <a:endParaRPr lang="en-US" sz="2000" b="1" dirty="0">
              <a:solidFill>
                <a:schemeClr val="bg2">
                  <a:lumMod val="25000"/>
                </a:schemeClr>
              </a:solidFill>
              <a:latin typeface="Century Gothic" panose="020B0502020202020204" pitchFamily="34" charset="0"/>
            </a:endParaRPr>
          </a:p>
        </p:txBody>
      </p:sp>
      <p:sp>
        <p:nvSpPr>
          <p:cNvPr id="159" name="Rectangle: Rounded Corners 158">
            <a:extLst>
              <a:ext uri="{FF2B5EF4-FFF2-40B4-BE49-F238E27FC236}">
                <a16:creationId xmlns:a16="http://schemas.microsoft.com/office/drawing/2014/main" id="{3A27835E-9038-484F-87F0-EE1637FC68FB}"/>
              </a:ext>
            </a:extLst>
          </p:cNvPr>
          <p:cNvSpPr/>
          <p:nvPr/>
        </p:nvSpPr>
        <p:spPr>
          <a:xfrm>
            <a:off x="8771249" y="3376852"/>
            <a:ext cx="1637284" cy="3474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lumMod val="25000"/>
                  </a:schemeClr>
                </a:solidFill>
                <a:latin typeface="Century Gothic" panose="020B0502020202020204" pitchFamily="34" charset="0"/>
              </a:rPr>
              <a:t>December</a:t>
            </a:r>
            <a:endParaRPr lang="en-US" sz="2000" b="1" dirty="0">
              <a:solidFill>
                <a:schemeClr val="bg2">
                  <a:lumMod val="25000"/>
                </a:schemeClr>
              </a:solidFill>
              <a:latin typeface="Century Gothic" panose="020B0502020202020204" pitchFamily="34" charset="0"/>
            </a:endParaRPr>
          </a:p>
        </p:txBody>
      </p:sp>
      <p:sp>
        <p:nvSpPr>
          <p:cNvPr id="2" name="TextBox 1"/>
          <p:cNvSpPr txBox="1"/>
          <p:nvPr/>
        </p:nvSpPr>
        <p:spPr>
          <a:xfrm>
            <a:off x="772462" y="630037"/>
            <a:ext cx="8817429" cy="523220"/>
          </a:xfrm>
          <a:prstGeom prst="rect">
            <a:avLst/>
          </a:prstGeom>
          <a:noFill/>
        </p:spPr>
        <p:txBody>
          <a:bodyPr wrap="square" rtlCol="0">
            <a:spAutoFit/>
          </a:bodyPr>
          <a:lstStyle/>
          <a:p>
            <a:r>
              <a:rPr lang="en-GB" sz="2800" dirty="0" smtClean="0"/>
              <a:t>Decide which months should go into each season</a:t>
            </a:r>
            <a:endParaRPr lang="en-GB" sz="2800" dirty="0"/>
          </a:p>
        </p:txBody>
      </p:sp>
      <p:pic>
        <p:nvPicPr>
          <p:cNvPr id="22" name="Picture 21"/>
          <p:cNvPicPr>
            <a:picLocks noChangeAspect="1"/>
          </p:cNvPicPr>
          <p:nvPr/>
        </p:nvPicPr>
        <p:blipFill>
          <a:blip r:embed="rId3"/>
          <a:stretch>
            <a:fillRect/>
          </a:stretch>
        </p:blipFill>
        <p:spPr>
          <a:xfrm>
            <a:off x="11286999" y="6047588"/>
            <a:ext cx="905001" cy="647790"/>
          </a:xfrm>
          <a:prstGeom prst="rect">
            <a:avLst/>
          </a:prstGeom>
        </p:spPr>
      </p:pic>
    </p:spTree>
    <p:extLst>
      <p:ext uri="{BB962C8B-B14F-4D97-AF65-F5344CB8AC3E}">
        <p14:creationId xmlns:p14="http://schemas.microsoft.com/office/powerpoint/2010/main" val="12166320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11898" y="225522"/>
            <a:ext cx="4447734" cy="1310416"/>
          </a:xfrm>
        </p:spPr>
        <p:txBody>
          <a:bodyPr/>
          <a:lstStyle/>
          <a:p>
            <a:pPr eaLnBrk="1" hangingPunct="1"/>
            <a:r>
              <a:rPr lang="en-GB" altLang="en-US" sz="3600" dirty="0" smtClean="0">
                <a:latin typeface="+mn-lt"/>
              </a:rPr>
              <a:t>When the big hand points to 1, it means…</a:t>
            </a:r>
          </a:p>
        </p:txBody>
      </p:sp>
      <p:pic>
        <p:nvPicPr>
          <p:cNvPr id="11267"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566" y="1682226"/>
            <a:ext cx="4538662"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2635765" y="3500535"/>
            <a:ext cx="1068387" cy="1255712"/>
            <a:chOff x="3293987" y="4064783"/>
            <a:chExt cx="1067921" cy="1254459"/>
          </a:xfrm>
        </p:grpSpPr>
        <p:sp>
          <p:nvSpPr>
            <p:cNvPr id="6" name="Oval 5"/>
            <p:cNvSpPr/>
            <p:nvPr/>
          </p:nvSpPr>
          <p:spPr>
            <a:xfrm>
              <a:off x="3527247" y="4064783"/>
              <a:ext cx="607748" cy="607405"/>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t>5</a:t>
              </a:r>
            </a:p>
          </p:txBody>
        </p:sp>
        <p:sp>
          <p:nvSpPr>
            <p:cNvPr id="11272" name="Rectangle 40"/>
            <p:cNvSpPr>
              <a:spLocks noChangeArrowheads="1"/>
            </p:cNvSpPr>
            <p:nvPr/>
          </p:nvSpPr>
          <p:spPr bwMode="auto">
            <a:xfrm>
              <a:off x="3293987" y="4672911"/>
              <a:ext cx="10679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gn="ctr">
                <a:lnSpc>
                  <a:spcPct val="100000"/>
                </a:lnSpc>
                <a:spcBef>
                  <a:spcPct val="0"/>
                </a:spcBef>
                <a:buFontTx/>
                <a:buNone/>
              </a:pPr>
              <a:r>
                <a:rPr lang="en-IE" altLang="en-US" dirty="0">
                  <a:solidFill>
                    <a:schemeClr val="tx1"/>
                  </a:solidFill>
                </a:rPr>
                <a:t>minutes </a:t>
              </a:r>
            </a:p>
            <a:p>
              <a:pPr algn="ctr">
                <a:lnSpc>
                  <a:spcPct val="100000"/>
                </a:lnSpc>
                <a:spcBef>
                  <a:spcPct val="0"/>
                </a:spcBef>
                <a:buFontTx/>
                <a:buNone/>
              </a:pPr>
              <a:r>
                <a:rPr lang="en-IE" altLang="en-US" b="1" dirty="0">
                  <a:solidFill>
                    <a:schemeClr val="tx1"/>
                  </a:solidFill>
                </a:rPr>
                <a:t>past</a:t>
              </a:r>
            </a:p>
          </p:txBody>
        </p:sp>
      </p:gr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0535" y="1682226"/>
            <a:ext cx="4548187"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5643562" y="466715"/>
            <a:ext cx="5362134" cy="8675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Twinkl" pitchFamily="2" charset="0"/>
                <a:ea typeface="+mj-ea"/>
                <a:cs typeface="+mj-cs"/>
              </a:defRPr>
            </a:lvl1pPr>
          </a:lstStyle>
          <a:p>
            <a:r>
              <a:rPr lang="en-GB" altLang="en-US" sz="3600" dirty="0" smtClean="0">
                <a:latin typeface="+mn-lt"/>
              </a:rPr>
              <a:t>When the big hand points to 2, it means…</a:t>
            </a:r>
          </a:p>
        </p:txBody>
      </p:sp>
      <p:grpSp>
        <p:nvGrpSpPr>
          <p:cNvPr id="12" name="Group 11"/>
          <p:cNvGrpSpPr>
            <a:grpSpLocks/>
          </p:cNvGrpSpPr>
          <p:nvPr/>
        </p:nvGrpSpPr>
        <p:grpSpPr bwMode="auto">
          <a:xfrm>
            <a:off x="7174428" y="3236414"/>
            <a:ext cx="998094" cy="1407844"/>
            <a:chOff x="3837191" y="3927798"/>
            <a:chExt cx="997659" cy="1406439"/>
          </a:xfrm>
        </p:grpSpPr>
        <p:sp>
          <p:nvSpPr>
            <p:cNvPr id="13" name="Oval 12"/>
            <p:cNvSpPr/>
            <p:nvPr/>
          </p:nvSpPr>
          <p:spPr>
            <a:xfrm>
              <a:off x="4070450" y="3927798"/>
              <a:ext cx="607748" cy="607405"/>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t>10</a:t>
              </a:r>
            </a:p>
          </p:txBody>
        </p:sp>
        <p:sp>
          <p:nvSpPr>
            <p:cNvPr id="14" name="Rectangle 40"/>
            <p:cNvSpPr>
              <a:spLocks noChangeArrowheads="1"/>
            </p:cNvSpPr>
            <p:nvPr/>
          </p:nvSpPr>
          <p:spPr bwMode="auto">
            <a:xfrm>
              <a:off x="3837191" y="4688551"/>
              <a:ext cx="997659" cy="645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gn="ctr">
                <a:lnSpc>
                  <a:spcPct val="100000"/>
                </a:lnSpc>
                <a:spcBef>
                  <a:spcPct val="0"/>
                </a:spcBef>
                <a:buFontTx/>
                <a:buNone/>
              </a:pPr>
              <a:r>
                <a:rPr lang="en-IE" altLang="en-US" dirty="0">
                  <a:solidFill>
                    <a:schemeClr val="tx1"/>
                  </a:solidFill>
                  <a:latin typeface="+mn-lt"/>
                </a:rPr>
                <a:t>minutes </a:t>
              </a:r>
            </a:p>
            <a:p>
              <a:pPr algn="ctr">
                <a:lnSpc>
                  <a:spcPct val="100000"/>
                </a:lnSpc>
                <a:spcBef>
                  <a:spcPct val="0"/>
                </a:spcBef>
                <a:buFontTx/>
                <a:buNone/>
              </a:pPr>
              <a:r>
                <a:rPr lang="en-IE" altLang="en-US" b="1" dirty="0">
                  <a:solidFill>
                    <a:schemeClr val="tx1"/>
                  </a:solidFill>
                  <a:latin typeface="+mn-lt"/>
                </a:rPr>
                <a:t>past</a:t>
              </a:r>
            </a:p>
          </p:txBody>
        </p:sp>
      </p:grpSp>
      <p:pic>
        <p:nvPicPr>
          <p:cNvPr id="15" name="Picture 14"/>
          <p:cNvPicPr>
            <a:picLocks noChangeAspect="1"/>
          </p:cNvPicPr>
          <p:nvPr/>
        </p:nvPicPr>
        <p:blipFill>
          <a:blip r:embed="rId4"/>
          <a:stretch>
            <a:fillRect/>
          </a:stretch>
        </p:blipFill>
        <p:spPr>
          <a:xfrm>
            <a:off x="11142061" y="5899820"/>
            <a:ext cx="1019317" cy="724001"/>
          </a:xfrm>
          <a:prstGeom prst="rect">
            <a:avLst/>
          </a:prstGeom>
        </p:spPr>
      </p:pic>
    </p:spTree>
    <p:extLst>
      <p:ext uri="{BB962C8B-B14F-4D97-AF65-F5344CB8AC3E}">
        <p14:creationId xmlns:p14="http://schemas.microsoft.com/office/powerpoint/2010/main" val="22707137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500"/>
                                  </p:stCondLst>
                                  <p:childTnLst>
                                    <p:set>
                                      <p:cBhvr>
                                        <p:cTn id="6" dur="1" fill="hold">
                                          <p:stCondLst>
                                            <p:cond delay="0"/>
                                          </p:stCondLst>
                                        </p:cTn>
                                        <p:tgtEl>
                                          <p:spTgt spid="11266"/>
                                        </p:tgtEl>
                                        <p:attrNameLst>
                                          <p:attrName>style.visibility</p:attrName>
                                        </p:attrNameLst>
                                      </p:cBhvr>
                                      <p:to>
                                        <p:strVal val="visible"/>
                                      </p:to>
                                    </p:set>
                                    <p:animEffect transition="in" filter="wipe(left)">
                                      <p:cBhvr>
                                        <p:cTn id="7" dur="1000"/>
                                        <p:tgtEl>
                                          <p:spTgt spid="11266"/>
                                        </p:tgtEl>
                                      </p:cBhvr>
                                    </p:animEffect>
                                  </p:childTnLst>
                                </p:cTn>
                              </p:par>
                            </p:childTnLst>
                          </p:cTn>
                        </p:par>
                        <p:par>
                          <p:cTn id="8" fill="hold" nodeType="afterGroup">
                            <p:stCondLst>
                              <p:cond delay="1500"/>
                            </p:stCondLst>
                            <p:childTnLst>
                              <p:par>
                                <p:cTn id="9" presetID="22" presetClass="entr" presetSubtype="8" fill="hold" nodeType="afterEffect">
                                  <p:stCondLst>
                                    <p:cond delay="500"/>
                                  </p:stCondLst>
                                  <p:childTnLst>
                                    <p:set>
                                      <p:cBhvr>
                                        <p:cTn id="10" dur="1" fill="hold">
                                          <p:stCondLst>
                                            <p:cond delay="0"/>
                                          </p:stCondLst>
                                        </p:cTn>
                                        <p:tgtEl>
                                          <p:spTgt spid="11267"/>
                                        </p:tgtEl>
                                        <p:attrNameLst>
                                          <p:attrName>style.visibility</p:attrName>
                                        </p:attrNameLst>
                                      </p:cBhvr>
                                      <p:to>
                                        <p:strVal val="visible"/>
                                      </p:to>
                                    </p:set>
                                    <p:animEffect transition="in" filter="wipe(left)">
                                      <p:cBhvr>
                                        <p:cTn id="11" dur="1000"/>
                                        <p:tgtEl>
                                          <p:spTgt spid="1126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50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50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1000"/>
                                        <p:tgtEl>
                                          <p:spTgt spid="10"/>
                                        </p:tgtEl>
                                      </p:cBhvr>
                                    </p:animEffect>
                                  </p:childTnLst>
                                </p:cTn>
                              </p:par>
                            </p:childTnLst>
                          </p:cTn>
                        </p:par>
                        <p:par>
                          <p:cTn id="22" fill="hold">
                            <p:stCondLst>
                              <p:cond delay="1500"/>
                            </p:stCondLst>
                            <p:childTnLst>
                              <p:par>
                                <p:cTn id="23" presetID="22" presetClass="entr" presetSubtype="8" fill="hold" nodeType="after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1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50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826" y="1814074"/>
            <a:ext cx="4530725" cy="452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Title 1"/>
          <p:cNvSpPr>
            <a:spLocks noGrp="1"/>
          </p:cNvSpPr>
          <p:nvPr>
            <p:ph type="title"/>
          </p:nvPr>
        </p:nvSpPr>
        <p:spPr>
          <a:xfrm>
            <a:off x="504826" y="654272"/>
            <a:ext cx="4813494" cy="822836"/>
          </a:xfrm>
        </p:spPr>
        <p:txBody>
          <a:bodyPr/>
          <a:lstStyle/>
          <a:p>
            <a:pPr eaLnBrk="1" hangingPunct="1"/>
            <a:r>
              <a:rPr lang="en-GB" altLang="en-US" dirty="0" smtClean="0">
                <a:latin typeface="+mn-lt"/>
              </a:rPr>
              <a:t>When the big hand points to 3, it means…</a:t>
            </a:r>
          </a:p>
        </p:txBody>
      </p:sp>
      <p:grpSp>
        <p:nvGrpSpPr>
          <p:cNvPr id="5" name="Group 4"/>
          <p:cNvGrpSpPr>
            <a:grpSpLocks/>
          </p:cNvGrpSpPr>
          <p:nvPr/>
        </p:nvGrpSpPr>
        <p:grpSpPr bwMode="auto">
          <a:xfrm>
            <a:off x="1736946" y="3447610"/>
            <a:ext cx="998094" cy="1255066"/>
            <a:chOff x="3329118" y="4064783"/>
            <a:chExt cx="997659" cy="1253814"/>
          </a:xfrm>
        </p:grpSpPr>
        <p:sp>
          <p:nvSpPr>
            <p:cNvPr id="6" name="Oval 5"/>
            <p:cNvSpPr/>
            <p:nvPr/>
          </p:nvSpPr>
          <p:spPr>
            <a:xfrm>
              <a:off x="3527247" y="4064783"/>
              <a:ext cx="607748" cy="607405"/>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t>15</a:t>
              </a:r>
            </a:p>
          </p:txBody>
        </p:sp>
        <p:sp>
          <p:nvSpPr>
            <p:cNvPr id="13320" name="Rectangle 40"/>
            <p:cNvSpPr>
              <a:spLocks noChangeArrowheads="1"/>
            </p:cNvSpPr>
            <p:nvPr/>
          </p:nvSpPr>
          <p:spPr bwMode="auto">
            <a:xfrm>
              <a:off x="3329118" y="4672911"/>
              <a:ext cx="997659" cy="645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gn="ctr">
                <a:lnSpc>
                  <a:spcPct val="100000"/>
                </a:lnSpc>
                <a:spcBef>
                  <a:spcPct val="0"/>
                </a:spcBef>
                <a:buFontTx/>
                <a:buNone/>
              </a:pPr>
              <a:r>
                <a:rPr lang="en-IE" altLang="en-US">
                  <a:solidFill>
                    <a:schemeClr val="tx1"/>
                  </a:solidFill>
                  <a:latin typeface="+mn-lt"/>
                </a:rPr>
                <a:t>minutes </a:t>
              </a:r>
            </a:p>
            <a:p>
              <a:pPr algn="ctr">
                <a:lnSpc>
                  <a:spcPct val="100000"/>
                </a:lnSpc>
                <a:spcBef>
                  <a:spcPct val="0"/>
                </a:spcBef>
                <a:buFontTx/>
                <a:buNone/>
              </a:pPr>
              <a:r>
                <a:rPr lang="en-IE" altLang="en-US" b="1">
                  <a:solidFill>
                    <a:schemeClr val="tx1"/>
                  </a:solidFill>
                  <a:latin typeface="+mn-lt"/>
                </a:rPr>
                <a:t>past</a:t>
              </a:r>
            </a:p>
          </p:txBody>
        </p:sp>
      </p:gr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4312" y="1888832"/>
            <a:ext cx="4513262"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6092043" y="591933"/>
            <a:ext cx="5179254" cy="885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Twinkl" pitchFamily="2" charset="0"/>
                <a:ea typeface="+mj-ea"/>
                <a:cs typeface="+mj-cs"/>
              </a:defRPr>
            </a:lvl1pPr>
          </a:lstStyle>
          <a:p>
            <a:r>
              <a:rPr lang="en-GB" altLang="en-US" dirty="0" smtClean="0">
                <a:latin typeface="+mn-lt"/>
              </a:rPr>
              <a:t>When the big hand points to 4, it means…</a:t>
            </a:r>
          </a:p>
        </p:txBody>
      </p:sp>
      <p:grpSp>
        <p:nvGrpSpPr>
          <p:cNvPr id="12" name="Group 11"/>
          <p:cNvGrpSpPr>
            <a:grpSpLocks/>
          </p:cNvGrpSpPr>
          <p:nvPr/>
        </p:nvGrpSpPr>
        <p:grpSpPr bwMode="auto">
          <a:xfrm>
            <a:off x="7073558" y="3389018"/>
            <a:ext cx="998094" cy="1255066"/>
            <a:chOff x="3329118" y="4064783"/>
            <a:chExt cx="997659" cy="1253814"/>
          </a:xfrm>
        </p:grpSpPr>
        <p:sp>
          <p:nvSpPr>
            <p:cNvPr id="13" name="Oval 12"/>
            <p:cNvSpPr/>
            <p:nvPr/>
          </p:nvSpPr>
          <p:spPr>
            <a:xfrm>
              <a:off x="3527247" y="4064783"/>
              <a:ext cx="607748" cy="607405"/>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t>20</a:t>
              </a:r>
            </a:p>
          </p:txBody>
        </p:sp>
        <p:sp>
          <p:nvSpPr>
            <p:cNvPr id="14" name="Rectangle 40"/>
            <p:cNvSpPr>
              <a:spLocks noChangeArrowheads="1"/>
            </p:cNvSpPr>
            <p:nvPr/>
          </p:nvSpPr>
          <p:spPr bwMode="auto">
            <a:xfrm>
              <a:off x="3329118" y="4672911"/>
              <a:ext cx="997659" cy="645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gn="ctr">
                <a:lnSpc>
                  <a:spcPct val="100000"/>
                </a:lnSpc>
                <a:spcBef>
                  <a:spcPct val="0"/>
                </a:spcBef>
                <a:buFontTx/>
                <a:buNone/>
              </a:pPr>
              <a:r>
                <a:rPr lang="en-IE" altLang="en-US">
                  <a:solidFill>
                    <a:schemeClr val="tx1"/>
                  </a:solidFill>
                  <a:latin typeface="+mn-lt"/>
                </a:rPr>
                <a:t>minutes </a:t>
              </a:r>
            </a:p>
            <a:p>
              <a:pPr algn="ctr">
                <a:lnSpc>
                  <a:spcPct val="100000"/>
                </a:lnSpc>
                <a:spcBef>
                  <a:spcPct val="0"/>
                </a:spcBef>
                <a:buFontTx/>
                <a:buNone/>
              </a:pPr>
              <a:r>
                <a:rPr lang="en-IE" altLang="en-US" b="1">
                  <a:solidFill>
                    <a:schemeClr val="tx1"/>
                  </a:solidFill>
                  <a:latin typeface="+mn-lt"/>
                </a:rPr>
                <a:t>past</a:t>
              </a:r>
            </a:p>
          </p:txBody>
        </p:sp>
      </p:grpSp>
      <p:pic>
        <p:nvPicPr>
          <p:cNvPr id="15" name="Picture 14"/>
          <p:cNvPicPr>
            <a:picLocks noChangeAspect="1"/>
          </p:cNvPicPr>
          <p:nvPr/>
        </p:nvPicPr>
        <p:blipFill>
          <a:blip r:embed="rId4"/>
          <a:stretch>
            <a:fillRect/>
          </a:stretch>
        </p:blipFill>
        <p:spPr>
          <a:xfrm>
            <a:off x="11142061" y="5899820"/>
            <a:ext cx="1019317" cy="724001"/>
          </a:xfrm>
          <a:prstGeom prst="rect">
            <a:avLst/>
          </a:prstGeom>
        </p:spPr>
      </p:pic>
    </p:spTree>
    <p:extLst>
      <p:ext uri="{BB962C8B-B14F-4D97-AF65-F5344CB8AC3E}">
        <p14:creationId xmlns:p14="http://schemas.microsoft.com/office/powerpoint/2010/main" val="2982647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500"/>
                                  </p:stCondLst>
                                  <p:childTnLst>
                                    <p:set>
                                      <p:cBhvr>
                                        <p:cTn id="6" dur="1" fill="hold">
                                          <p:stCondLst>
                                            <p:cond delay="0"/>
                                          </p:stCondLst>
                                        </p:cTn>
                                        <p:tgtEl>
                                          <p:spTgt spid="11266"/>
                                        </p:tgtEl>
                                        <p:attrNameLst>
                                          <p:attrName>style.visibility</p:attrName>
                                        </p:attrNameLst>
                                      </p:cBhvr>
                                      <p:to>
                                        <p:strVal val="visible"/>
                                      </p:to>
                                    </p:set>
                                    <p:animEffect transition="in" filter="wipe(left)">
                                      <p:cBhvr>
                                        <p:cTn id="7" dur="1000"/>
                                        <p:tgtEl>
                                          <p:spTgt spid="11266"/>
                                        </p:tgtEl>
                                      </p:cBhvr>
                                    </p:animEffect>
                                  </p:childTnLst>
                                </p:cTn>
                              </p:par>
                            </p:childTnLst>
                          </p:cTn>
                        </p:par>
                        <p:par>
                          <p:cTn id="8" fill="hold" nodeType="afterGroup">
                            <p:stCondLst>
                              <p:cond delay="1500"/>
                            </p:stCondLst>
                            <p:childTnLst>
                              <p:par>
                                <p:cTn id="9" presetID="22" presetClass="entr" presetSubtype="8"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50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50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1000"/>
                                        <p:tgtEl>
                                          <p:spTgt spid="10"/>
                                        </p:tgtEl>
                                      </p:cBhvr>
                                    </p:animEffect>
                                  </p:childTnLst>
                                </p:cTn>
                              </p:par>
                            </p:childTnLst>
                          </p:cTn>
                        </p:par>
                        <p:par>
                          <p:cTn id="22" fill="hold">
                            <p:stCondLst>
                              <p:cond delay="1500"/>
                            </p:stCondLst>
                            <p:childTnLst>
                              <p:par>
                                <p:cTn id="23" presetID="22" presetClass="entr" presetSubtype="8" fill="hold" nodeType="after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1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50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506" y="1935164"/>
            <a:ext cx="4556125" cy="454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Title 1"/>
          <p:cNvSpPr>
            <a:spLocks noGrp="1"/>
          </p:cNvSpPr>
          <p:nvPr>
            <p:ph type="title"/>
          </p:nvPr>
        </p:nvSpPr>
        <p:spPr>
          <a:xfrm>
            <a:off x="391552" y="443255"/>
            <a:ext cx="4968239" cy="1060448"/>
          </a:xfrm>
        </p:spPr>
        <p:txBody>
          <a:bodyPr/>
          <a:lstStyle/>
          <a:p>
            <a:pPr eaLnBrk="1" hangingPunct="1"/>
            <a:r>
              <a:rPr lang="en-GB" altLang="en-US" sz="3600" dirty="0" smtClean="0">
                <a:latin typeface="+mn-lt"/>
              </a:rPr>
              <a:t>When the big hand points to 5, it means…</a:t>
            </a:r>
          </a:p>
        </p:txBody>
      </p:sp>
      <p:grpSp>
        <p:nvGrpSpPr>
          <p:cNvPr id="5" name="Group 4"/>
          <p:cNvGrpSpPr>
            <a:grpSpLocks/>
          </p:cNvGrpSpPr>
          <p:nvPr/>
        </p:nvGrpSpPr>
        <p:grpSpPr bwMode="auto">
          <a:xfrm>
            <a:off x="1362614" y="3478212"/>
            <a:ext cx="998094" cy="1255066"/>
            <a:chOff x="3329118" y="4064783"/>
            <a:chExt cx="997659" cy="1253814"/>
          </a:xfrm>
        </p:grpSpPr>
        <p:sp>
          <p:nvSpPr>
            <p:cNvPr id="6" name="Oval 5"/>
            <p:cNvSpPr/>
            <p:nvPr/>
          </p:nvSpPr>
          <p:spPr>
            <a:xfrm>
              <a:off x="3527247" y="4064783"/>
              <a:ext cx="607748" cy="607405"/>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t>25</a:t>
              </a:r>
            </a:p>
          </p:txBody>
        </p:sp>
        <p:sp>
          <p:nvSpPr>
            <p:cNvPr id="15368" name="Rectangle 40"/>
            <p:cNvSpPr>
              <a:spLocks noChangeArrowheads="1"/>
            </p:cNvSpPr>
            <p:nvPr/>
          </p:nvSpPr>
          <p:spPr bwMode="auto">
            <a:xfrm>
              <a:off x="3329118" y="4672911"/>
              <a:ext cx="997659" cy="645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gn="ctr">
                <a:lnSpc>
                  <a:spcPct val="100000"/>
                </a:lnSpc>
                <a:spcBef>
                  <a:spcPct val="0"/>
                </a:spcBef>
                <a:buFontTx/>
                <a:buNone/>
              </a:pPr>
              <a:r>
                <a:rPr lang="en-IE" altLang="en-US" dirty="0">
                  <a:solidFill>
                    <a:schemeClr val="tx1"/>
                  </a:solidFill>
                  <a:latin typeface="+mn-lt"/>
                </a:rPr>
                <a:t>minutes </a:t>
              </a:r>
            </a:p>
            <a:p>
              <a:pPr algn="ctr">
                <a:lnSpc>
                  <a:spcPct val="100000"/>
                </a:lnSpc>
                <a:spcBef>
                  <a:spcPct val="0"/>
                </a:spcBef>
                <a:buFontTx/>
                <a:buNone/>
              </a:pPr>
              <a:r>
                <a:rPr lang="en-IE" altLang="en-US" b="1" dirty="0">
                  <a:solidFill>
                    <a:schemeClr val="tx1"/>
                  </a:solidFill>
                  <a:latin typeface="+mn-lt"/>
                </a:rPr>
                <a:t>past</a:t>
              </a:r>
            </a:p>
          </p:txBody>
        </p:sp>
      </p:gr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6754" y="1787525"/>
            <a:ext cx="4529137"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6138459" y="709771"/>
            <a:ext cx="5165725" cy="5274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Twinkl" pitchFamily="2" charset="0"/>
                <a:ea typeface="+mj-ea"/>
                <a:cs typeface="+mj-cs"/>
              </a:defRPr>
            </a:lvl1pPr>
          </a:lstStyle>
          <a:p>
            <a:r>
              <a:rPr lang="en-GB" altLang="en-US" sz="3600" dirty="0" smtClean="0">
                <a:latin typeface="+mn-lt"/>
              </a:rPr>
              <a:t>When the big hand points to 6, it means…</a:t>
            </a:r>
          </a:p>
        </p:txBody>
      </p:sp>
      <p:grpSp>
        <p:nvGrpSpPr>
          <p:cNvPr id="12" name="Group 11"/>
          <p:cNvGrpSpPr>
            <a:grpSpLocks/>
          </p:cNvGrpSpPr>
          <p:nvPr/>
        </p:nvGrpSpPr>
        <p:grpSpPr bwMode="auto">
          <a:xfrm>
            <a:off x="7561874" y="3303587"/>
            <a:ext cx="998094" cy="1255066"/>
            <a:chOff x="3329118" y="4064783"/>
            <a:chExt cx="997659" cy="1253814"/>
          </a:xfrm>
        </p:grpSpPr>
        <p:sp>
          <p:nvSpPr>
            <p:cNvPr id="13" name="Oval 12"/>
            <p:cNvSpPr/>
            <p:nvPr/>
          </p:nvSpPr>
          <p:spPr>
            <a:xfrm>
              <a:off x="3527247" y="4064783"/>
              <a:ext cx="607748" cy="607405"/>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t>30</a:t>
              </a:r>
            </a:p>
          </p:txBody>
        </p:sp>
        <p:sp>
          <p:nvSpPr>
            <p:cNvPr id="14" name="Rectangle 40"/>
            <p:cNvSpPr>
              <a:spLocks noChangeArrowheads="1"/>
            </p:cNvSpPr>
            <p:nvPr/>
          </p:nvSpPr>
          <p:spPr bwMode="auto">
            <a:xfrm>
              <a:off x="3329118" y="4672911"/>
              <a:ext cx="997659" cy="645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gn="ctr">
                <a:lnSpc>
                  <a:spcPct val="100000"/>
                </a:lnSpc>
                <a:spcBef>
                  <a:spcPct val="0"/>
                </a:spcBef>
                <a:buFontTx/>
                <a:buNone/>
              </a:pPr>
              <a:r>
                <a:rPr lang="en-IE" altLang="en-US">
                  <a:solidFill>
                    <a:schemeClr val="tx1"/>
                  </a:solidFill>
                  <a:latin typeface="+mn-lt"/>
                </a:rPr>
                <a:t>minutes </a:t>
              </a:r>
            </a:p>
            <a:p>
              <a:pPr algn="ctr">
                <a:lnSpc>
                  <a:spcPct val="100000"/>
                </a:lnSpc>
                <a:spcBef>
                  <a:spcPct val="0"/>
                </a:spcBef>
                <a:buFontTx/>
                <a:buNone/>
              </a:pPr>
              <a:r>
                <a:rPr lang="en-IE" altLang="en-US" b="1">
                  <a:solidFill>
                    <a:schemeClr val="tx1"/>
                  </a:solidFill>
                  <a:latin typeface="+mn-lt"/>
                </a:rPr>
                <a:t>past</a:t>
              </a:r>
            </a:p>
          </p:txBody>
        </p:sp>
      </p:grpSp>
      <p:pic>
        <p:nvPicPr>
          <p:cNvPr id="15" name="Picture 14"/>
          <p:cNvPicPr>
            <a:picLocks noChangeAspect="1"/>
          </p:cNvPicPr>
          <p:nvPr/>
        </p:nvPicPr>
        <p:blipFill>
          <a:blip r:embed="rId4"/>
          <a:stretch>
            <a:fillRect/>
          </a:stretch>
        </p:blipFill>
        <p:spPr>
          <a:xfrm>
            <a:off x="11142061" y="5899820"/>
            <a:ext cx="1019317" cy="724001"/>
          </a:xfrm>
          <a:prstGeom prst="rect">
            <a:avLst/>
          </a:prstGeom>
        </p:spPr>
      </p:pic>
    </p:spTree>
    <p:extLst>
      <p:ext uri="{BB962C8B-B14F-4D97-AF65-F5344CB8AC3E}">
        <p14:creationId xmlns:p14="http://schemas.microsoft.com/office/powerpoint/2010/main" val="17414166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500"/>
                                  </p:stCondLst>
                                  <p:childTnLst>
                                    <p:set>
                                      <p:cBhvr>
                                        <p:cTn id="6" dur="1" fill="hold">
                                          <p:stCondLst>
                                            <p:cond delay="0"/>
                                          </p:stCondLst>
                                        </p:cTn>
                                        <p:tgtEl>
                                          <p:spTgt spid="11266"/>
                                        </p:tgtEl>
                                        <p:attrNameLst>
                                          <p:attrName>style.visibility</p:attrName>
                                        </p:attrNameLst>
                                      </p:cBhvr>
                                      <p:to>
                                        <p:strVal val="visible"/>
                                      </p:to>
                                    </p:set>
                                    <p:animEffect transition="in" filter="wipe(left)">
                                      <p:cBhvr>
                                        <p:cTn id="7" dur="1000"/>
                                        <p:tgtEl>
                                          <p:spTgt spid="11266"/>
                                        </p:tgtEl>
                                      </p:cBhvr>
                                    </p:animEffect>
                                  </p:childTnLst>
                                </p:cTn>
                              </p:par>
                            </p:childTnLst>
                          </p:cTn>
                        </p:par>
                        <p:par>
                          <p:cTn id="8" fill="hold" nodeType="afterGroup">
                            <p:stCondLst>
                              <p:cond delay="1500"/>
                            </p:stCondLst>
                            <p:childTnLst>
                              <p:par>
                                <p:cTn id="9" presetID="22" presetClass="entr" presetSubtype="8"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50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50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1000"/>
                                        <p:tgtEl>
                                          <p:spTgt spid="10"/>
                                        </p:tgtEl>
                                      </p:cBhvr>
                                    </p:animEffect>
                                  </p:childTnLst>
                                </p:cTn>
                              </p:par>
                            </p:childTnLst>
                          </p:cTn>
                        </p:par>
                        <p:par>
                          <p:cTn id="22" fill="hold">
                            <p:stCondLst>
                              <p:cond delay="1500"/>
                            </p:stCondLst>
                            <p:childTnLst>
                              <p:par>
                                <p:cTn id="23" presetID="22" presetClass="entr" presetSubtype="8" fill="hold" nodeType="after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50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39050" y="1447800"/>
            <a:ext cx="2247900"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1251" y="1473200"/>
            <a:ext cx="2220913"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itle 1"/>
          <p:cNvSpPr>
            <a:spLocks noGrp="1"/>
          </p:cNvSpPr>
          <p:nvPr>
            <p:ph type="title"/>
          </p:nvPr>
        </p:nvSpPr>
        <p:spPr>
          <a:xfrm>
            <a:off x="1981201" y="479426"/>
            <a:ext cx="8220075" cy="993775"/>
          </a:xfrm>
        </p:spPr>
        <p:txBody>
          <a:bodyPr/>
          <a:lstStyle/>
          <a:p>
            <a:r>
              <a:rPr lang="en-GB" altLang="en-US" smtClean="0">
                <a:latin typeface="Twinkl" panose="020B0604020202020204" charset="0"/>
              </a:rPr>
              <a:t>Telling the Time</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73214" y="1341438"/>
            <a:ext cx="3616325"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298701" y="3898900"/>
            <a:ext cx="2092325" cy="1011238"/>
          </a:xfrm>
          <a:prstGeom prst="rect">
            <a:avLst/>
          </a:prstGeom>
          <a:solidFill>
            <a:srgbClr val="EEBC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rPr>
              <a:t>How many minutes are in </a:t>
            </a:r>
            <a:br>
              <a:rPr lang="en-GB" dirty="0">
                <a:solidFill>
                  <a:schemeClr val="tx1"/>
                </a:solidFill>
              </a:rPr>
            </a:br>
            <a:r>
              <a:rPr lang="en-GB" dirty="0">
                <a:solidFill>
                  <a:schemeClr val="tx1"/>
                </a:solidFill>
              </a:rPr>
              <a:t>an hour?</a:t>
            </a:r>
          </a:p>
        </p:txBody>
      </p:sp>
      <p:grpSp>
        <p:nvGrpSpPr>
          <p:cNvPr id="13" name="Group 12"/>
          <p:cNvGrpSpPr>
            <a:grpSpLocks/>
          </p:cNvGrpSpPr>
          <p:nvPr/>
        </p:nvGrpSpPr>
        <p:grpSpPr bwMode="auto">
          <a:xfrm>
            <a:off x="2425701" y="5091113"/>
            <a:ext cx="1704975" cy="608012"/>
            <a:chOff x="1387926" y="5140538"/>
            <a:chExt cx="1705582" cy="608013"/>
          </a:xfrm>
        </p:grpSpPr>
        <p:sp>
          <p:nvSpPr>
            <p:cNvPr id="12" name="Rectangle 11"/>
            <p:cNvSpPr/>
            <p:nvPr/>
          </p:nvSpPr>
          <p:spPr>
            <a:xfrm>
              <a:off x="1857993" y="5272300"/>
              <a:ext cx="1235515" cy="361951"/>
            </a:xfrm>
            <a:prstGeom prst="rect">
              <a:avLst/>
            </a:prstGeom>
            <a:solidFill>
              <a:srgbClr val="ED74A9"/>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bg1"/>
                  </a:solidFill>
                </a:rPr>
                <a:t>minutes</a:t>
              </a:r>
            </a:p>
          </p:txBody>
        </p:sp>
        <p:sp>
          <p:nvSpPr>
            <p:cNvPr id="9" name="Oval 8"/>
            <p:cNvSpPr/>
            <p:nvPr/>
          </p:nvSpPr>
          <p:spPr bwMode="auto">
            <a:xfrm>
              <a:off x="1387926" y="5140538"/>
              <a:ext cx="608229" cy="608013"/>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t>60</a:t>
              </a:r>
            </a:p>
          </p:txBody>
        </p:sp>
      </p:grpSp>
      <p:sp>
        <p:nvSpPr>
          <p:cNvPr id="10" name="Rectangle 40"/>
          <p:cNvSpPr>
            <a:spLocks noChangeArrowheads="1"/>
          </p:cNvSpPr>
          <p:nvPr/>
        </p:nvSpPr>
        <p:spPr bwMode="auto">
          <a:xfrm>
            <a:off x="2603500" y="5870575"/>
            <a:ext cx="1201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gn="ctr">
              <a:lnSpc>
                <a:spcPct val="100000"/>
              </a:lnSpc>
              <a:spcBef>
                <a:spcPct val="0"/>
              </a:spcBef>
              <a:buFontTx/>
              <a:buNone/>
            </a:pPr>
            <a:r>
              <a:rPr lang="en-IE" altLang="en-US">
                <a:solidFill>
                  <a:schemeClr val="tx1"/>
                </a:solidFill>
              </a:rPr>
              <a:t>= an hour</a:t>
            </a:r>
          </a:p>
        </p:txBody>
      </p:sp>
      <p:sp>
        <p:nvSpPr>
          <p:cNvPr id="11" name="Rectangle 10"/>
          <p:cNvSpPr/>
          <p:nvPr/>
        </p:nvSpPr>
        <p:spPr>
          <a:xfrm>
            <a:off x="5049839" y="3898900"/>
            <a:ext cx="2092325" cy="1011238"/>
          </a:xfrm>
          <a:prstGeom prst="rect">
            <a:avLst/>
          </a:prstGeom>
          <a:solidFill>
            <a:srgbClr val="EEBC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rPr>
              <a:t>Why is 15 minutes called ‘quarter past’?</a:t>
            </a:r>
          </a:p>
        </p:txBody>
      </p:sp>
      <p:grpSp>
        <p:nvGrpSpPr>
          <p:cNvPr id="14" name="Group 13"/>
          <p:cNvGrpSpPr>
            <a:grpSpLocks/>
          </p:cNvGrpSpPr>
          <p:nvPr/>
        </p:nvGrpSpPr>
        <p:grpSpPr bwMode="auto">
          <a:xfrm>
            <a:off x="5189539" y="5091113"/>
            <a:ext cx="1704975" cy="608012"/>
            <a:chOff x="1387926" y="5140538"/>
            <a:chExt cx="1705582" cy="608013"/>
          </a:xfrm>
        </p:grpSpPr>
        <p:sp>
          <p:nvSpPr>
            <p:cNvPr id="15" name="Rectangle 14"/>
            <p:cNvSpPr/>
            <p:nvPr/>
          </p:nvSpPr>
          <p:spPr>
            <a:xfrm>
              <a:off x="1857993" y="5272300"/>
              <a:ext cx="1235515" cy="361951"/>
            </a:xfrm>
            <a:prstGeom prst="rect">
              <a:avLst/>
            </a:prstGeom>
            <a:solidFill>
              <a:srgbClr val="ED74A9"/>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bg1"/>
                  </a:solidFill>
                </a:rPr>
                <a:t>minutes</a:t>
              </a:r>
            </a:p>
          </p:txBody>
        </p:sp>
        <p:sp>
          <p:nvSpPr>
            <p:cNvPr id="16" name="Oval 15"/>
            <p:cNvSpPr/>
            <p:nvPr/>
          </p:nvSpPr>
          <p:spPr bwMode="auto">
            <a:xfrm>
              <a:off x="1387926" y="5140538"/>
              <a:ext cx="608228" cy="608013"/>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t>15</a:t>
              </a:r>
            </a:p>
          </p:txBody>
        </p:sp>
      </p:grpSp>
      <p:sp>
        <p:nvSpPr>
          <p:cNvPr id="18" name="Rectangle 40"/>
          <p:cNvSpPr>
            <a:spLocks noChangeArrowheads="1"/>
          </p:cNvSpPr>
          <p:nvPr/>
        </p:nvSpPr>
        <p:spPr bwMode="auto">
          <a:xfrm>
            <a:off x="4806950" y="5870575"/>
            <a:ext cx="2495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gn="ctr">
              <a:lnSpc>
                <a:spcPct val="100000"/>
              </a:lnSpc>
              <a:spcBef>
                <a:spcPct val="0"/>
              </a:spcBef>
              <a:buFontTx/>
              <a:buNone/>
            </a:pPr>
            <a:r>
              <a:rPr lang="en-IE" altLang="en-US">
                <a:solidFill>
                  <a:schemeClr val="tx1"/>
                </a:solidFill>
              </a:rPr>
              <a:t>= a quarter of an hour</a:t>
            </a:r>
          </a:p>
        </p:txBody>
      </p:sp>
      <p:sp>
        <p:nvSpPr>
          <p:cNvPr id="21" name="Rectangle 20"/>
          <p:cNvSpPr/>
          <p:nvPr/>
        </p:nvSpPr>
        <p:spPr>
          <a:xfrm>
            <a:off x="7794626" y="3898900"/>
            <a:ext cx="2092325" cy="1011238"/>
          </a:xfrm>
          <a:prstGeom prst="rect">
            <a:avLst/>
          </a:prstGeom>
          <a:solidFill>
            <a:srgbClr val="EEBC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rPr>
              <a:t>Why is 30 minutes called ‘half past’?</a:t>
            </a:r>
          </a:p>
        </p:txBody>
      </p:sp>
      <p:grpSp>
        <p:nvGrpSpPr>
          <p:cNvPr id="22" name="Group 21"/>
          <p:cNvGrpSpPr>
            <a:grpSpLocks/>
          </p:cNvGrpSpPr>
          <p:nvPr/>
        </p:nvGrpSpPr>
        <p:grpSpPr bwMode="auto">
          <a:xfrm>
            <a:off x="7934326" y="5091113"/>
            <a:ext cx="1704975" cy="608012"/>
            <a:chOff x="1387926" y="5140538"/>
            <a:chExt cx="1705582" cy="608013"/>
          </a:xfrm>
        </p:grpSpPr>
        <p:sp>
          <p:nvSpPr>
            <p:cNvPr id="23" name="Rectangle 22"/>
            <p:cNvSpPr/>
            <p:nvPr/>
          </p:nvSpPr>
          <p:spPr>
            <a:xfrm>
              <a:off x="1857993" y="5272300"/>
              <a:ext cx="1235515" cy="361951"/>
            </a:xfrm>
            <a:prstGeom prst="rect">
              <a:avLst/>
            </a:prstGeom>
            <a:solidFill>
              <a:srgbClr val="ED74A9"/>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bg1"/>
                  </a:solidFill>
                </a:rPr>
                <a:t>minutes</a:t>
              </a:r>
            </a:p>
          </p:txBody>
        </p:sp>
        <p:sp>
          <p:nvSpPr>
            <p:cNvPr id="24" name="Oval 23"/>
            <p:cNvSpPr/>
            <p:nvPr/>
          </p:nvSpPr>
          <p:spPr bwMode="auto">
            <a:xfrm>
              <a:off x="1387926" y="5140538"/>
              <a:ext cx="608229" cy="608013"/>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t>30</a:t>
              </a:r>
            </a:p>
          </p:txBody>
        </p:sp>
      </p:grpSp>
      <p:sp>
        <p:nvSpPr>
          <p:cNvPr id="25" name="Rectangle 40"/>
          <p:cNvSpPr>
            <a:spLocks noChangeArrowheads="1"/>
          </p:cNvSpPr>
          <p:nvPr/>
        </p:nvSpPr>
        <p:spPr bwMode="auto">
          <a:xfrm>
            <a:off x="7999447" y="5870575"/>
            <a:ext cx="16017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gn="ctr">
              <a:lnSpc>
                <a:spcPct val="100000"/>
              </a:lnSpc>
              <a:spcBef>
                <a:spcPct val="0"/>
              </a:spcBef>
              <a:buFontTx/>
              <a:buNone/>
            </a:pPr>
            <a:r>
              <a:rPr lang="en-IE" altLang="en-US">
                <a:solidFill>
                  <a:schemeClr val="tx1"/>
                </a:solidFill>
              </a:rPr>
              <a:t>= half an hour</a:t>
            </a:r>
          </a:p>
        </p:txBody>
      </p:sp>
      <p:pic>
        <p:nvPicPr>
          <p:cNvPr id="26" name="Picture 25"/>
          <p:cNvPicPr>
            <a:picLocks noChangeAspect="1"/>
          </p:cNvPicPr>
          <p:nvPr/>
        </p:nvPicPr>
        <p:blipFill>
          <a:blip r:embed="rId5"/>
          <a:stretch>
            <a:fillRect/>
          </a:stretch>
        </p:blipFill>
        <p:spPr>
          <a:xfrm>
            <a:off x="11142061" y="5899820"/>
            <a:ext cx="1019317" cy="724001"/>
          </a:xfrm>
          <a:prstGeom prst="rect">
            <a:avLst/>
          </a:prstGeom>
        </p:spPr>
      </p:pic>
    </p:spTree>
    <p:extLst>
      <p:ext uri="{BB962C8B-B14F-4D97-AF65-F5344CB8AC3E}">
        <p14:creationId xmlns:p14="http://schemas.microsoft.com/office/powerpoint/2010/main" val="16252212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1000"/>
                                        <p:tgtEl>
                                          <p:spTgt spid="13"/>
                                        </p:tgtEl>
                                      </p:cBhvr>
                                    </p:animEffect>
                                  </p:childTnLst>
                                </p:cTn>
                              </p:par>
                              <p:par>
                                <p:cTn id="18" presetID="22" presetClass="entr" presetSubtype="8" fill="hold" grpId="0" nodeType="withEffect">
                                  <p:stCondLst>
                                    <p:cond delay="50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1000"/>
                                        <p:tgtEl>
                                          <p:spTgt spid="1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50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1000"/>
                                        <p:tgtEl>
                                          <p:spTgt spid="1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50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1000"/>
                                        <p:tgtEl>
                                          <p:spTgt spid="1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50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1000"/>
                                        <p:tgtEl>
                                          <p:spTgt spid="14"/>
                                        </p:tgtEl>
                                      </p:cBhvr>
                                    </p:animEffect>
                                  </p:childTnLst>
                                </p:cTn>
                              </p:par>
                              <p:par>
                                <p:cTn id="36" presetID="22" presetClass="entr" presetSubtype="8" fill="hold" grpId="0" nodeType="withEffect">
                                  <p:stCondLst>
                                    <p:cond delay="50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1000"/>
                                        <p:tgtEl>
                                          <p:spTgt spid="1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nodeType="clickEffect">
                                  <p:stCondLst>
                                    <p:cond delay="50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1000"/>
                                        <p:tgtEl>
                                          <p:spTgt spid="2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grpId="0" nodeType="clickEffect">
                                  <p:stCondLst>
                                    <p:cond delay="500"/>
                                  </p:stCondLst>
                                  <p:childTnLst>
                                    <p:set>
                                      <p:cBhvr>
                                        <p:cTn id="47" dur="1" fill="hold">
                                          <p:stCondLst>
                                            <p:cond delay="0"/>
                                          </p:stCondLst>
                                        </p:cTn>
                                        <p:tgtEl>
                                          <p:spTgt spid="21"/>
                                        </p:tgtEl>
                                        <p:attrNameLst>
                                          <p:attrName>style.visibility</p:attrName>
                                        </p:attrNameLst>
                                      </p:cBhvr>
                                      <p:to>
                                        <p:strVal val="visible"/>
                                      </p:to>
                                    </p:set>
                                    <p:animEffect transition="in" filter="wipe(left)">
                                      <p:cBhvr>
                                        <p:cTn id="48" dur="1000"/>
                                        <p:tgtEl>
                                          <p:spTgt spid="2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nodeType="clickEffect">
                                  <p:stCondLst>
                                    <p:cond delay="500"/>
                                  </p:stCondLst>
                                  <p:childTnLst>
                                    <p:set>
                                      <p:cBhvr>
                                        <p:cTn id="52" dur="1" fill="hold">
                                          <p:stCondLst>
                                            <p:cond delay="0"/>
                                          </p:stCondLst>
                                        </p:cTn>
                                        <p:tgtEl>
                                          <p:spTgt spid="22"/>
                                        </p:tgtEl>
                                        <p:attrNameLst>
                                          <p:attrName>style.visibility</p:attrName>
                                        </p:attrNameLst>
                                      </p:cBhvr>
                                      <p:to>
                                        <p:strVal val="visible"/>
                                      </p:to>
                                    </p:set>
                                    <p:animEffect transition="in" filter="wipe(left)">
                                      <p:cBhvr>
                                        <p:cTn id="53" dur="1000"/>
                                        <p:tgtEl>
                                          <p:spTgt spid="22"/>
                                        </p:tgtEl>
                                      </p:cBhvr>
                                    </p:animEffect>
                                  </p:childTnLst>
                                </p:cTn>
                              </p:par>
                              <p:par>
                                <p:cTn id="54" presetID="22" presetClass="entr" presetSubtype="8" fill="hold" grpId="0" nodeType="withEffect">
                                  <p:stCondLst>
                                    <p:cond delay="500"/>
                                  </p:stCondLst>
                                  <p:childTnLst>
                                    <p:set>
                                      <p:cBhvr>
                                        <p:cTn id="55" dur="1" fill="hold">
                                          <p:stCondLst>
                                            <p:cond delay="0"/>
                                          </p:stCondLst>
                                        </p:cTn>
                                        <p:tgtEl>
                                          <p:spTgt spid="25"/>
                                        </p:tgtEl>
                                        <p:attrNameLst>
                                          <p:attrName>style.visibility</p:attrName>
                                        </p:attrNameLst>
                                      </p:cBhvr>
                                      <p:to>
                                        <p:strVal val="visible"/>
                                      </p:to>
                                    </p:set>
                                    <p:animEffect transition="in" filter="wipe(left)">
                                      <p:cBhvr>
                                        <p:cTn id="56"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animBg="1"/>
      <p:bldP spid="18" grpId="0"/>
      <p:bldP spid="21" grpId="0" animBg="1"/>
      <p:bldP spid="2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6564" y="2562225"/>
            <a:ext cx="3754437" cy="37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roup 38"/>
          <p:cNvGrpSpPr>
            <a:grpSpLocks/>
          </p:cNvGrpSpPr>
          <p:nvPr/>
        </p:nvGrpSpPr>
        <p:grpSpPr bwMode="auto">
          <a:xfrm>
            <a:off x="6240684" y="3841750"/>
            <a:ext cx="998094" cy="1255067"/>
            <a:chOff x="3329118" y="4064783"/>
            <a:chExt cx="997659" cy="1253814"/>
          </a:xfrm>
        </p:grpSpPr>
        <p:sp>
          <p:nvSpPr>
            <p:cNvPr id="40" name="Oval 39"/>
            <p:cNvSpPr/>
            <p:nvPr/>
          </p:nvSpPr>
          <p:spPr>
            <a:xfrm>
              <a:off x="3527247" y="4064783"/>
              <a:ext cx="607748" cy="607406"/>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600" b="1" dirty="0"/>
                <a:t>25</a:t>
              </a:r>
            </a:p>
          </p:txBody>
        </p:sp>
        <p:sp>
          <p:nvSpPr>
            <p:cNvPr id="22554" name="Rectangle 40"/>
            <p:cNvSpPr>
              <a:spLocks noChangeArrowheads="1"/>
            </p:cNvSpPr>
            <p:nvPr/>
          </p:nvSpPr>
          <p:spPr bwMode="auto">
            <a:xfrm>
              <a:off x="3329118" y="4672911"/>
              <a:ext cx="997659" cy="645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nSpc>
                  <a:spcPct val="100000"/>
                </a:lnSpc>
                <a:spcBef>
                  <a:spcPct val="0"/>
                </a:spcBef>
                <a:buFontTx/>
                <a:buNone/>
              </a:pPr>
              <a:r>
                <a:rPr lang="en-IE" altLang="en-US">
                  <a:solidFill>
                    <a:schemeClr val="tx1"/>
                  </a:solidFill>
                  <a:latin typeface="+mn-lt"/>
                </a:rPr>
                <a:t>minutes </a:t>
              </a:r>
            </a:p>
            <a:p>
              <a:pPr>
                <a:lnSpc>
                  <a:spcPct val="100000"/>
                </a:lnSpc>
                <a:spcBef>
                  <a:spcPct val="0"/>
                </a:spcBef>
                <a:buFontTx/>
                <a:buNone/>
              </a:pPr>
              <a:r>
                <a:rPr lang="en-IE" altLang="en-US">
                  <a:solidFill>
                    <a:schemeClr val="tx1"/>
                  </a:solidFill>
                  <a:latin typeface="+mn-lt"/>
                </a:rPr>
                <a:t>to</a:t>
              </a:r>
            </a:p>
          </p:txBody>
        </p:sp>
      </p:gr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6564" y="2562225"/>
            <a:ext cx="3754437" cy="37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oup 27"/>
          <p:cNvGrpSpPr>
            <a:grpSpLocks/>
          </p:cNvGrpSpPr>
          <p:nvPr/>
        </p:nvGrpSpPr>
        <p:grpSpPr bwMode="auto">
          <a:xfrm>
            <a:off x="6240684" y="3841750"/>
            <a:ext cx="998094" cy="1255067"/>
            <a:chOff x="3329118" y="4064783"/>
            <a:chExt cx="997659" cy="1253814"/>
          </a:xfrm>
        </p:grpSpPr>
        <p:sp>
          <p:nvSpPr>
            <p:cNvPr id="29" name="Oval 28"/>
            <p:cNvSpPr/>
            <p:nvPr/>
          </p:nvSpPr>
          <p:spPr>
            <a:xfrm>
              <a:off x="3527247" y="4064783"/>
              <a:ext cx="607748" cy="607406"/>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600" b="1" dirty="0"/>
                <a:t>20</a:t>
              </a:r>
            </a:p>
          </p:txBody>
        </p:sp>
        <p:sp>
          <p:nvSpPr>
            <p:cNvPr id="22552" name="Rectangle 40"/>
            <p:cNvSpPr>
              <a:spLocks noChangeArrowheads="1"/>
            </p:cNvSpPr>
            <p:nvPr/>
          </p:nvSpPr>
          <p:spPr bwMode="auto">
            <a:xfrm>
              <a:off x="3329118" y="4672911"/>
              <a:ext cx="997659" cy="645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nSpc>
                  <a:spcPct val="100000"/>
                </a:lnSpc>
                <a:spcBef>
                  <a:spcPct val="0"/>
                </a:spcBef>
                <a:buFontTx/>
                <a:buNone/>
              </a:pPr>
              <a:r>
                <a:rPr lang="en-IE" altLang="en-US">
                  <a:solidFill>
                    <a:schemeClr val="tx1"/>
                  </a:solidFill>
                  <a:latin typeface="+mn-lt"/>
                </a:rPr>
                <a:t>minutes </a:t>
              </a:r>
            </a:p>
            <a:p>
              <a:pPr>
                <a:lnSpc>
                  <a:spcPct val="100000"/>
                </a:lnSpc>
                <a:spcBef>
                  <a:spcPct val="0"/>
                </a:spcBef>
                <a:buFontTx/>
                <a:buNone/>
              </a:pPr>
              <a:r>
                <a:rPr lang="en-IE" altLang="en-US">
                  <a:solidFill>
                    <a:schemeClr val="tx1"/>
                  </a:solidFill>
                  <a:latin typeface="+mn-lt"/>
                </a:rPr>
                <a:t>to</a:t>
              </a:r>
            </a:p>
          </p:txBody>
        </p:sp>
      </p:grpSp>
      <p:pic>
        <p:nvPicPr>
          <p:cNvPr id="43" name="Pictur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6563" y="2551114"/>
            <a:ext cx="3770312"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 name="Group 43"/>
          <p:cNvGrpSpPr>
            <a:grpSpLocks/>
          </p:cNvGrpSpPr>
          <p:nvPr/>
        </p:nvGrpSpPr>
        <p:grpSpPr bwMode="auto">
          <a:xfrm>
            <a:off x="6240684" y="3832225"/>
            <a:ext cx="998094" cy="1255067"/>
            <a:chOff x="3329118" y="4064783"/>
            <a:chExt cx="997659" cy="1253814"/>
          </a:xfrm>
        </p:grpSpPr>
        <p:sp>
          <p:nvSpPr>
            <p:cNvPr id="45" name="Oval 44"/>
            <p:cNvSpPr/>
            <p:nvPr/>
          </p:nvSpPr>
          <p:spPr>
            <a:xfrm>
              <a:off x="3527247" y="4064783"/>
              <a:ext cx="607748" cy="607406"/>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600" b="1" dirty="0"/>
                <a:t>15</a:t>
              </a:r>
            </a:p>
          </p:txBody>
        </p:sp>
        <p:sp>
          <p:nvSpPr>
            <p:cNvPr id="22550" name="Rectangle 40"/>
            <p:cNvSpPr>
              <a:spLocks noChangeArrowheads="1"/>
            </p:cNvSpPr>
            <p:nvPr/>
          </p:nvSpPr>
          <p:spPr bwMode="auto">
            <a:xfrm>
              <a:off x="3329118" y="4672911"/>
              <a:ext cx="997659" cy="645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nSpc>
                  <a:spcPct val="100000"/>
                </a:lnSpc>
                <a:spcBef>
                  <a:spcPct val="0"/>
                </a:spcBef>
                <a:buFontTx/>
                <a:buNone/>
              </a:pPr>
              <a:r>
                <a:rPr lang="en-IE" altLang="en-US">
                  <a:solidFill>
                    <a:schemeClr val="tx1"/>
                  </a:solidFill>
                  <a:latin typeface="+mn-lt"/>
                </a:rPr>
                <a:t>minutes </a:t>
              </a:r>
            </a:p>
            <a:p>
              <a:pPr>
                <a:lnSpc>
                  <a:spcPct val="100000"/>
                </a:lnSpc>
                <a:spcBef>
                  <a:spcPct val="0"/>
                </a:spcBef>
                <a:buFontTx/>
                <a:buNone/>
              </a:pPr>
              <a:r>
                <a:rPr lang="en-IE" altLang="en-US">
                  <a:solidFill>
                    <a:schemeClr val="tx1"/>
                  </a:solidFill>
                  <a:latin typeface="+mn-lt"/>
                </a:rPr>
                <a:t>to</a:t>
              </a:r>
            </a:p>
          </p:txBody>
        </p:sp>
      </p:grpSp>
      <p:pic>
        <p:nvPicPr>
          <p:cNvPr id="47" name="Picture 4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44975" y="2547938"/>
            <a:ext cx="3771900"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 name="Group 47"/>
          <p:cNvGrpSpPr>
            <a:grpSpLocks/>
          </p:cNvGrpSpPr>
          <p:nvPr/>
        </p:nvGrpSpPr>
        <p:grpSpPr bwMode="auto">
          <a:xfrm>
            <a:off x="6240684" y="3829050"/>
            <a:ext cx="998094" cy="1255067"/>
            <a:chOff x="3329118" y="4064783"/>
            <a:chExt cx="997659" cy="1253814"/>
          </a:xfrm>
        </p:grpSpPr>
        <p:sp>
          <p:nvSpPr>
            <p:cNvPr id="49" name="Oval 48"/>
            <p:cNvSpPr/>
            <p:nvPr/>
          </p:nvSpPr>
          <p:spPr>
            <a:xfrm>
              <a:off x="3527247" y="4064783"/>
              <a:ext cx="607748" cy="607406"/>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600" b="1" dirty="0"/>
                <a:t>10</a:t>
              </a:r>
            </a:p>
          </p:txBody>
        </p:sp>
        <p:sp>
          <p:nvSpPr>
            <p:cNvPr id="22548" name="Rectangle 40"/>
            <p:cNvSpPr>
              <a:spLocks noChangeArrowheads="1"/>
            </p:cNvSpPr>
            <p:nvPr/>
          </p:nvSpPr>
          <p:spPr bwMode="auto">
            <a:xfrm>
              <a:off x="3329118" y="4672911"/>
              <a:ext cx="997659" cy="645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nSpc>
                  <a:spcPct val="100000"/>
                </a:lnSpc>
                <a:spcBef>
                  <a:spcPct val="0"/>
                </a:spcBef>
                <a:buFontTx/>
                <a:buNone/>
              </a:pPr>
              <a:r>
                <a:rPr lang="en-IE" altLang="en-US">
                  <a:solidFill>
                    <a:schemeClr val="tx1"/>
                  </a:solidFill>
                  <a:latin typeface="+mn-lt"/>
                </a:rPr>
                <a:t>minutes </a:t>
              </a:r>
            </a:p>
            <a:p>
              <a:pPr>
                <a:lnSpc>
                  <a:spcPct val="100000"/>
                </a:lnSpc>
                <a:spcBef>
                  <a:spcPct val="0"/>
                </a:spcBef>
                <a:buFontTx/>
                <a:buNone/>
              </a:pPr>
              <a:r>
                <a:rPr lang="en-IE" altLang="en-US">
                  <a:solidFill>
                    <a:schemeClr val="tx1"/>
                  </a:solidFill>
                  <a:latin typeface="+mn-lt"/>
                </a:rPr>
                <a:t>to</a:t>
              </a:r>
            </a:p>
          </p:txBody>
        </p:sp>
      </p:grpSp>
      <p:pic>
        <p:nvPicPr>
          <p:cNvPr id="51" name="Picture 5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44975" y="2538413"/>
            <a:ext cx="3771900"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 name="Group 51"/>
          <p:cNvGrpSpPr>
            <a:grpSpLocks/>
          </p:cNvGrpSpPr>
          <p:nvPr/>
        </p:nvGrpSpPr>
        <p:grpSpPr bwMode="auto">
          <a:xfrm>
            <a:off x="6240684" y="3817937"/>
            <a:ext cx="998094" cy="1255066"/>
            <a:chOff x="3329118" y="4064783"/>
            <a:chExt cx="997659" cy="1253814"/>
          </a:xfrm>
        </p:grpSpPr>
        <p:sp>
          <p:nvSpPr>
            <p:cNvPr id="53" name="Oval 52"/>
            <p:cNvSpPr/>
            <p:nvPr/>
          </p:nvSpPr>
          <p:spPr>
            <a:xfrm>
              <a:off x="3527247" y="4064783"/>
              <a:ext cx="607748" cy="607405"/>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600" b="1" dirty="0"/>
                <a:t>5</a:t>
              </a:r>
            </a:p>
          </p:txBody>
        </p:sp>
        <p:sp>
          <p:nvSpPr>
            <p:cNvPr id="22546" name="Rectangle 40"/>
            <p:cNvSpPr>
              <a:spLocks noChangeArrowheads="1"/>
            </p:cNvSpPr>
            <p:nvPr/>
          </p:nvSpPr>
          <p:spPr bwMode="auto">
            <a:xfrm>
              <a:off x="3329118" y="4672911"/>
              <a:ext cx="997659" cy="645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nSpc>
                  <a:spcPct val="100000"/>
                </a:lnSpc>
                <a:spcBef>
                  <a:spcPct val="0"/>
                </a:spcBef>
                <a:buFontTx/>
                <a:buNone/>
              </a:pPr>
              <a:r>
                <a:rPr lang="en-IE" altLang="en-US">
                  <a:solidFill>
                    <a:schemeClr val="tx1"/>
                  </a:solidFill>
                  <a:latin typeface="+mn-lt"/>
                </a:rPr>
                <a:t>minutes </a:t>
              </a:r>
            </a:p>
            <a:p>
              <a:pPr>
                <a:lnSpc>
                  <a:spcPct val="100000"/>
                </a:lnSpc>
                <a:spcBef>
                  <a:spcPct val="0"/>
                </a:spcBef>
                <a:buFontTx/>
                <a:buNone/>
              </a:pPr>
              <a:r>
                <a:rPr lang="en-IE" altLang="en-US">
                  <a:solidFill>
                    <a:schemeClr val="tx1"/>
                  </a:solidFill>
                  <a:latin typeface="+mn-lt"/>
                </a:rPr>
                <a:t>to</a:t>
              </a:r>
            </a:p>
          </p:txBody>
        </p:sp>
      </p:grpSp>
      <p:grpSp>
        <p:nvGrpSpPr>
          <p:cNvPr id="55" name="Group 54"/>
          <p:cNvGrpSpPr>
            <a:grpSpLocks/>
          </p:cNvGrpSpPr>
          <p:nvPr/>
        </p:nvGrpSpPr>
        <p:grpSpPr bwMode="auto">
          <a:xfrm>
            <a:off x="4252913" y="2544763"/>
            <a:ext cx="3763962" cy="3752850"/>
            <a:chOff x="2397882" y="2508104"/>
            <a:chExt cx="4358531" cy="4349896"/>
          </a:xfrm>
        </p:grpSpPr>
        <p:pic>
          <p:nvPicPr>
            <p:cNvPr id="22543" name="Picture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97882" y="2508104"/>
              <a:ext cx="4358531" cy="4349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4" name="Rectangle 15"/>
            <p:cNvSpPr>
              <a:spLocks noChangeArrowheads="1"/>
            </p:cNvSpPr>
            <p:nvPr/>
          </p:nvSpPr>
          <p:spPr bwMode="auto">
            <a:xfrm>
              <a:off x="4133462" y="5171988"/>
              <a:ext cx="951869" cy="428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nSpc>
                  <a:spcPct val="100000"/>
                </a:lnSpc>
                <a:spcBef>
                  <a:spcPct val="0"/>
                </a:spcBef>
                <a:buFontTx/>
                <a:buNone/>
              </a:pPr>
              <a:r>
                <a:rPr lang="en-IE" altLang="en-US">
                  <a:solidFill>
                    <a:schemeClr val="tx1"/>
                  </a:solidFill>
                  <a:latin typeface="+mn-lt"/>
                </a:rPr>
                <a:t>o’clock</a:t>
              </a:r>
            </a:p>
          </p:txBody>
        </p:sp>
      </p:grpSp>
      <p:sp>
        <p:nvSpPr>
          <p:cNvPr id="22541" name="Title 1"/>
          <p:cNvSpPr>
            <a:spLocks noGrp="1"/>
          </p:cNvSpPr>
          <p:nvPr>
            <p:ph type="title"/>
          </p:nvPr>
        </p:nvSpPr>
        <p:spPr>
          <a:xfrm>
            <a:off x="1981201" y="479426"/>
            <a:ext cx="8220075" cy="993775"/>
          </a:xfrm>
        </p:spPr>
        <p:txBody>
          <a:bodyPr/>
          <a:lstStyle/>
          <a:p>
            <a:pPr eaLnBrk="1" hangingPunct="1"/>
            <a:r>
              <a:rPr lang="en-GB" altLang="en-US" smtClean="0">
                <a:latin typeface="+mn-lt"/>
              </a:rPr>
              <a:t>Telling the Time</a:t>
            </a:r>
          </a:p>
        </p:txBody>
      </p:sp>
      <p:sp>
        <p:nvSpPr>
          <p:cNvPr id="3" name="Rectangle 2"/>
          <p:cNvSpPr/>
          <p:nvPr/>
        </p:nvSpPr>
        <p:spPr>
          <a:xfrm>
            <a:off x="2320926" y="1473201"/>
            <a:ext cx="7540625" cy="957263"/>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IE" dirty="0">
                <a:solidFill>
                  <a:schemeClr val="tx1"/>
                </a:solidFill>
              </a:rPr>
              <a:t>Now let’s look at the other half of the clock. </a:t>
            </a:r>
            <a:br>
              <a:rPr lang="en-IE" dirty="0">
                <a:solidFill>
                  <a:schemeClr val="tx1"/>
                </a:solidFill>
              </a:rPr>
            </a:br>
            <a:r>
              <a:rPr lang="en-IE" dirty="0">
                <a:solidFill>
                  <a:schemeClr val="tx1"/>
                </a:solidFill>
              </a:rPr>
              <a:t>We are going to look at the minutes </a:t>
            </a:r>
            <a:r>
              <a:rPr lang="en-IE" b="1" dirty="0">
                <a:solidFill>
                  <a:schemeClr val="tx1"/>
                </a:solidFill>
              </a:rPr>
              <a:t>to </a:t>
            </a:r>
            <a:r>
              <a:rPr lang="en-IE" dirty="0">
                <a:solidFill>
                  <a:schemeClr val="tx1"/>
                </a:solidFill>
              </a:rPr>
              <a:t>the next hour.</a:t>
            </a:r>
          </a:p>
        </p:txBody>
      </p:sp>
      <p:pic>
        <p:nvPicPr>
          <p:cNvPr id="30" name="Picture 29"/>
          <p:cNvPicPr>
            <a:picLocks noChangeAspect="1"/>
          </p:cNvPicPr>
          <p:nvPr/>
        </p:nvPicPr>
        <p:blipFill>
          <a:blip r:embed="rId8"/>
          <a:stretch>
            <a:fillRect/>
          </a:stretch>
        </p:blipFill>
        <p:spPr>
          <a:xfrm>
            <a:off x="11142061" y="5899820"/>
            <a:ext cx="1019317" cy="724001"/>
          </a:xfrm>
          <a:prstGeom prst="rect">
            <a:avLst/>
          </a:prstGeom>
        </p:spPr>
      </p:pic>
    </p:spTree>
    <p:extLst>
      <p:ext uri="{BB962C8B-B14F-4D97-AF65-F5344CB8AC3E}">
        <p14:creationId xmlns:p14="http://schemas.microsoft.com/office/powerpoint/2010/main" val="29881689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50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000"/>
                                        <p:tgtEl>
                                          <p:spTgt spid="2"/>
                                        </p:tgtEl>
                                      </p:cBhvr>
                                    </p:animEffect>
                                  </p:childTnLst>
                                </p:cTn>
                              </p:par>
                            </p:childTnLst>
                          </p:cTn>
                        </p:par>
                        <p:par>
                          <p:cTn id="13" fill="hold" nodeType="afterGroup">
                            <p:stCondLst>
                              <p:cond delay="1500"/>
                            </p:stCondLst>
                            <p:childTnLst>
                              <p:par>
                                <p:cTn id="14" presetID="22" presetClass="entr" presetSubtype="8" fill="hold" nodeType="afterEffect">
                                  <p:stCondLst>
                                    <p:cond delay="500"/>
                                  </p:stCondLst>
                                  <p:childTnLst>
                                    <p:set>
                                      <p:cBhvr>
                                        <p:cTn id="15" dur="1" fill="hold">
                                          <p:stCondLst>
                                            <p:cond delay="0"/>
                                          </p:stCondLst>
                                        </p:cTn>
                                        <p:tgtEl>
                                          <p:spTgt spid="39"/>
                                        </p:tgtEl>
                                        <p:attrNameLst>
                                          <p:attrName>style.visibility</p:attrName>
                                        </p:attrNameLst>
                                      </p:cBhvr>
                                      <p:to>
                                        <p:strVal val="visible"/>
                                      </p:to>
                                    </p:set>
                                    <p:animEffect transition="in" filter="wipe(left)">
                                      <p:cBhvr>
                                        <p:cTn id="16" dur="1000"/>
                                        <p:tgtEl>
                                          <p:spTgt spid="3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50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1000"/>
                                        <p:tgtEl>
                                          <p:spTgt spid="27"/>
                                        </p:tgtEl>
                                      </p:cBhvr>
                                    </p:animEffect>
                                  </p:childTnLst>
                                </p:cTn>
                              </p:par>
                            </p:childTnLst>
                          </p:cTn>
                        </p:par>
                        <p:par>
                          <p:cTn id="22" fill="hold" nodeType="afterGroup">
                            <p:stCondLst>
                              <p:cond delay="1500"/>
                            </p:stCondLst>
                            <p:childTnLst>
                              <p:par>
                                <p:cTn id="23" presetID="22" presetClass="entr" presetSubtype="8" fill="hold" nodeType="afterEffect">
                                  <p:stCondLst>
                                    <p:cond delay="50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1000"/>
                                        <p:tgtEl>
                                          <p:spTgt spid="2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500"/>
                                  </p:stCondLst>
                                  <p:childTnLst>
                                    <p:set>
                                      <p:cBhvr>
                                        <p:cTn id="29" dur="1" fill="hold">
                                          <p:stCondLst>
                                            <p:cond delay="0"/>
                                          </p:stCondLst>
                                        </p:cTn>
                                        <p:tgtEl>
                                          <p:spTgt spid="43"/>
                                        </p:tgtEl>
                                        <p:attrNameLst>
                                          <p:attrName>style.visibility</p:attrName>
                                        </p:attrNameLst>
                                      </p:cBhvr>
                                      <p:to>
                                        <p:strVal val="visible"/>
                                      </p:to>
                                    </p:set>
                                    <p:animEffect transition="in" filter="wipe(left)">
                                      <p:cBhvr>
                                        <p:cTn id="30" dur="1000"/>
                                        <p:tgtEl>
                                          <p:spTgt spid="43"/>
                                        </p:tgtEl>
                                      </p:cBhvr>
                                    </p:animEffect>
                                  </p:childTnLst>
                                </p:cTn>
                              </p:par>
                            </p:childTnLst>
                          </p:cTn>
                        </p:par>
                        <p:par>
                          <p:cTn id="31" fill="hold" nodeType="afterGroup">
                            <p:stCondLst>
                              <p:cond delay="1500"/>
                            </p:stCondLst>
                            <p:childTnLst>
                              <p:par>
                                <p:cTn id="32" presetID="22" presetClass="entr" presetSubtype="8" fill="hold" nodeType="afterEffect">
                                  <p:stCondLst>
                                    <p:cond delay="500"/>
                                  </p:stCondLst>
                                  <p:childTnLst>
                                    <p:set>
                                      <p:cBhvr>
                                        <p:cTn id="33" dur="1" fill="hold">
                                          <p:stCondLst>
                                            <p:cond delay="0"/>
                                          </p:stCondLst>
                                        </p:cTn>
                                        <p:tgtEl>
                                          <p:spTgt spid="44"/>
                                        </p:tgtEl>
                                        <p:attrNameLst>
                                          <p:attrName>style.visibility</p:attrName>
                                        </p:attrNameLst>
                                      </p:cBhvr>
                                      <p:to>
                                        <p:strVal val="visible"/>
                                      </p:to>
                                    </p:set>
                                    <p:animEffect transition="in" filter="wipe(left)">
                                      <p:cBhvr>
                                        <p:cTn id="34" dur="1000"/>
                                        <p:tgtEl>
                                          <p:spTgt spid="4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500"/>
                                  </p:stCondLst>
                                  <p:childTnLst>
                                    <p:set>
                                      <p:cBhvr>
                                        <p:cTn id="38" dur="1" fill="hold">
                                          <p:stCondLst>
                                            <p:cond delay="0"/>
                                          </p:stCondLst>
                                        </p:cTn>
                                        <p:tgtEl>
                                          <p:spTgt spid="47"/>
                                        </p:tgtEl>
                                        <p:attrNameLst>
                                          <p:attrName>style.visibility</p:attrName>
                                        </p:attrNameLst>
                                      </p:cBhvr>
                                      <p:to>
                                        <p:strVal val="visible"/>
                                      </p:to>
                                    </p:set>
                                    <p:animEffect transition="in" filter="wipe(left)">
                                      <p:cBhvr>
                                        <p:cTn id="39" dur="1000"/>
                                        <p:tgtEl>
                                          <p:spTgt spid="47"/>
                                        </p:tgtEl>
                                      </p:cBhvr>
                                    </p:animEffect>
                                  </p:childTnLst>
                                </p:cTn>
                              </p:par>
                            </p:childTnLst>
                          </p:cTn>
                        </p:par>
                        <p:par>
                          <p:cTn id="40" fill="hold" nodeType="afterGroup">
                            <p:stCondLst>
                              <p:cond delay="1500"/>
                            </p:stCondLst>
                            <p:childTnLst>
                              <p:par>
                                <p:cTn id="41" presetID="22" presetClass="entr" presetSubtype="8" fill="hold" nodeType="afterEffect">
                                  <p:stCondLst>
                                    <p:cond delay="500"/>
                                  </p:stCondLst>
                                  <p:childTnLst>
                                    <p:set>
                                      <p:cBhvr>
                                        <p:cTn id="42" dur="1" fill="hold">
                                          <p:stCondLst>
                                            <p:cond delay="0"/>
                                          </p:stCondLst>
                                        </p:cTn>
                                        <p:tgtEl>
                                          <p:spTgt spid="48"/>
                                        </p:tgtEl>
                                        <p:attrNameLst>
                                          <p:attrName>style.visibility</p:attrName>
                                        </p:attrNameLst>
                                      </p:cBhvr>
                                      <p:to>
                                        <p:strVal val="visible"/>
                                      </p:to>
                                    </p:set>
                                    <p:animEffect transition="in" filter="wipe(left)">
                                      <p:cBhvr>
                                        <p:cTn id="43" dur="1000"/>
                                        <p:tgtEl>
                                          <p:spTgt spid="4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nodeType="clickEffect">
                                  <p:stCondLst>
                                    <p:cond delay="500"/>
                                  </p:stCondLst>
                                  <p:childTnLst>
                                    <p:set>
                                      <p:cBhvr>
                                        <p:cTn id="47" dur="1" fill="hold">
                                          <p:stCondLst>
                                            <p:cond delay="0"/>
                                          </p:stCondLst>
                                        </p:cTn>
                                        <p:tgtEl>
                                          <p:spTgt spid="51"/>
                                        </p:tgtEl>
                                        <p:attrNameLst>
                                          <p:attrName>style.visibility</p:attrName>
                                        </p:attrNameLst>
                                      </p:cBhvr>
                                      <p:to>
                                        <p:strVal val="visible"/>
                                      </p:to>
                                    </p:set>
                                    <p:animEffect transition="in" filter="wipe(left)">
                                      <p:cBhvr>
                                        <p:cTn id="48" dur="1000"/>
                                        <p:tgtEl>
                                          <p:spTgt spid="51"/>
                                        </p:tgtEl>
                                      </p:cBhvr>
                                    </p:animEffect>
                                  </p:childTnLst>
                                </p:cTn>
                              </p:par>
                            </p:childTnLst>
                          </p:cTn>
                        </p:par>
                        <p:par>
                          <p:cTn id="49" fill="hold" nodeType="afterGroup">
                            <p:stCondLst>
                              <p:cond delay="1500"/>
                            </p:stCondLst>
                            <p:childTnLst>
                              <p:par>
                                <p:cTn id="50" presetID="22" presetClass="entr" presetSubtype="8" fill="hold" nodeType="afterEffect">
                                  <p:stCondLst>
                                    <p:cond delay="500"/>
                                  </p:stCondLst>
                                  <p:childTnLst>
                                    <p:set>
                                      <p:cBhvr>
                                        <p:cTn id="51" dur="1" fill="hold">
                                          <p:stCondLst>
                                            <p:cond delay="0"/>
                                          </p:stCondLst>
                                        </p:cTn>
                                        <p:tgtEl>
                                          <p:spTgt spid="52"/>
                                        </p:tgtEl>
                                        <p:attrNameLst>
                                          <p:attrName>style.visibility</p:attrName>
                                        </p:attrNameLst>
                                      </p:cBhvr>
                                      <p:to>
                                        <p:strVal val="visible"/>
                                      </p:to>
                                    </p:set>
                                    <p:animEffect transition="in" filter="wipe(left)">
                                      <p:cBhvr>
                                        <p:cTn id="52" dur="1000"/>
                                        <p:tgtEl>
                                          <p:spTgt spid="5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500"/>
                                  </p:stCondLst>
                                  <p:childTnLst>
                                    <p:set>
                                      <p:cBhvr>
                                        <p:cTn id="56" dur="1" fill="hold">
                                          <p:stCondLst>
                                            <p:cond delay="0"/>
                                          </p:stCondLst>
                                        </p:cTn>
                                        <p:tgtEl>
                                          <p:spTgt spid="55"/>
                                        </p:tgtEl>
                                        <p:attrNameLst>
                                          <p:attrName>style.visibility</p:attrName>
                                        </p:attrNameLst>
                                      </p:cBhvr>
                                      <p:to>
                                        <p:strVal val="visible"/>
                                      </p:to>
                                    </p:set>
                                    <p:animEffect transition="in" filter="wipe(left)">
                                      <p:cBhvr>
                                        <p:cTn id="57"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774" y="1944689"/>
            <a:ext cx="45466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Title 1"/>
          <p:cNvSpPr>
            <a:spLocks noGrp="1"/>
          </p:cNvSpPr>
          <p:nvPr>
            <p:ph type="title"/>
          </p:nvPr>
        </p:nvSpPr>
        <p:spPr>
          <a:xfrm>
            <a:off x="394774" y="486138"/>
            <a:ext cx="4785359" cy="1275627"/>
          </a:xfrm>
        </p:spPr>
        <p:txBody>
          <a:bodyPr/>
          <a:lstStyle/>
          <a:p>
            <a:pPr eaLnBrk="1" hangingPunct="1"/>
            <a:r>
              <a:rPr lang="en-GB" altLang="en-US" sz="3600" dirty="0" smtClean="0">
                <a:latin typeface="+mn-lt"/>
              </a:rPr>
              <a:t>When the big hand points to 7, it means…</a:t>
            </a:r>
          </a:p>
        </p:txBody>
      </p:sp>
      <p:grpSp>
        <p:nvGrpSpPr>
          <p:cNvPr id="5" name="Group 4"/>
          <p:cNvGrpSpPr>
            <a:grpSpLocks/>
          </p:cNvGrpSpPr>
          <p:nvPr/>
        </p:nvGrpSpPr>
        <p:grpSpPr bwMode="auto">
          <a:xfrm>
            <a:off x="3040429" y="3586164"/>
            <a:ext cx="1068388" cy="1255712"/>
            <a:chOff x="3293987" y="4064783"/>
            <a:chExt cx="1067921" cy="1254459"/>
          </a:xfrm>
        </p:grpSpPr>
        <p:sp>
          <p:nvSpPr>
            <p:cNvPr id="6" name="Oval 5"/>
            <p:cNvSpPr/>
            <p:nvPr/>
          </p:nvSpPr>
          <p:spPr>
            <a:xfrm>
              <a:off x="3527248" y="4064783"/>
              <a:ext cx="607746" cy="607405"/>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t>25</a:t>
              </a:r>
            </a:p>
          </p:txBody>
        </p:sp>
        <p:sp>
          <p:nvSpPr>
            <p:cNvPr id="23560" name="Rectangle 40"/>
            <p:cNvSpPr>
              <a:spLocks noChangeArrowheads="1"/>
            </p:cNvSpPr>
            <p:nvPr/>
          </p:nvSpPr>
          <p:spPr bwMode="auto">
            <a:xfrm>
              <a:off x="3293987" y="4672911"/>
              <a:ext cx="10679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gn="ctr">
                <a:lnSpc>
                  <a:spcPct val="100000"/>
                </a:lnSpc>
                <a:spcBef>
                  <a:spcPct val="0"/>
                </a:spcBef>
                <a:buFontTx/>
                <a:buNone/>
              </a:pPr>
              <a:r>
                <a:rPr lang="en-IE" altLang="en-US">
                  <a:solidFill>
                    <a:schemeClr val="tx1"/>
                  </a:solidFill>
                </a:rPr>
                <a:t>minutes </a:t>
              </a:r>
            </a:p>
            <a:p>
              <a:pPr algn="ctr">
                <a:lnSpc>
                  <a:spcPct val="100000"/>
                </a:lnSpc>
                <a:spcBef>
                  <a:spcPct val="0"/>
                </a:spcBef>
                <a:buFontTx/>
                <a:buNone/>
              </a:pPr>
              <a:r>
                <a:rPr lang="en-IE" altLang="en-US" b="1">
                  <a:solidFill>
                    <a:schemeClr val="tx1"/>
                  </a:solidFill>
                </a:rPr>
                <a:t>to</a:t>
              </a:r>
            </a:p>
          </p:txBody>
        </p:sp>
      </p:grpSp>
      <p:pic>
        <p:nvPicPr>
          <p:cNvPr id="9"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7539" y="1761765"/>
            <a:ext cx="45466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6052455" y="585923"/>
            <a:ext cx="5216768" cy="10760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Twinkl" pitchFamily="2" charset="0"/>
                <a:ea typeface="+mj-ea"/>
                <a:cs typeface="+mj-cs"/>
              </a:defRPr>
            </a:lvl1pPr>
          </a:lstStyle>
          <a:p>
            <a:r>
              <a:rPr lang="en-GB" altLang="en-US" sz="3600" dirty="0" smtClean="0">
                <a:latin typeface="+mn-lt"/>
              </a:rPr>
              <a:t>When the big hand points to 8, it means…</a:t>
            </a:r>
          </a:p>
        </p:txBody>
      </p:sp>
      <p:grpSp>
        <p:nvGrpSpPr>
          <p:cNvPr id="13" name="Group 12"/>
          <p:cNvGrpSpPr>
            <a:grpSpLocks/>
          </p:cNvGrpSpPr>
          <p:nvPr/>
        </p:nvGrpSpPr>
        <p:grpSpPr bwMode="auto">
          <a:xfrm>
            <a:off x="9094226" y="3295290"/>
            <a:ext cx="1068388" cy="1255712"/>
            <a:chOff x="3293987" y="4064783"/>
            <a:chExt cx="1067921" cy="1254459"/>
          </a:xfrm>
        </p:grpSpPr>
        <p:sp>
          <p:nvSpPr>
            <p:cNvPr id="14" name="Oval 13"/>
            <p:cNvSpPr/>
            <p:nvPr/>
          </p:nvSpPr>
          <p:spPr>
            <a:xfrm>
              <a:off x="3527248" y="4064783"/>
              <a:ext cx="607746" cy="607405"/>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t>20</a:t>
              </a:r>
            </a:p>
          </p:txBody>
        </p:sp>
        <p:sp>
          <p:nvSpPr>
            <p:cNvPr id="15" name="Rectangle 40"/>
            <p:cNvSpPr>
              <a:spLocks noChangeArrowheads="1"/>
            </p:cNvSpPr>
            <p:nvPr/>
          </p:nvSpPr>
          <p:spPr bwMode="auto">
            <a:xfrm>
              <a:off x="3293987" y="4672911"/>
              <a:ext cx="10679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gn="ctr">
                <a:lnSpc>
                  <a:spcPct val="100000"/>
                </a:lnSpc>
                <a:spcBef>
                  <a:spcPct val="0"/>
                </a:spcBef>
                <a:buFontTx/>
                <a:buNone/>
              </a:pPr>
              <a:r>
                <a:rPr lang="en-IE" altLang="en-US" dirty="0">
                  <a:solidFill>
                    <a:schemeClr val="tx1"/>
                  </a:solidFill>
                </a:rPr>
                <a:t>minutes </a:t>
              </a:r>
            </a:p>
            <a:p>
              <a:pPr algn="ctr">
                <a:lnSpc>
                  <a:spcPct val="100000"/>
                </a:lnSpc>
                <a:spcBef>
                  <a:spcPct val="0"/>
                </a:spcBef>
                <a:buFontTx/>
                <a:buNone/>
              </a:pPr>
              <a:r>
                <a:rPr lang="en-IE" altLang="en-US" b="1" dirty="0">
                  <a:solidFill>
                    <a:schemeClr val="tx1"/>
                  </a:solidFill>
                </a:rPr>
                <a:t>to</a:t>
              </a:r>
            </a:p>
          </p:txBody>
        </p:sp>
      </p:grpSp>
      <p:pic>
        <p:nvPicPr>
          <p:cNvPr id="12" name="Picture 11"/>
          <p:cNvPicPr>
            <a:picLocks noChangeAspect="1"/>
          </p:cNvPicPr>
          <p:nvPr/>
        </p:nvPicPr>
        <p:blipFill>
          <a:blip r:embed="rId4"/>
          <a:stretch>
            <a:fillRect/>
          </a:stretch>
        </p:blipFill>
        <p:spPr>
          <a:xfrm>
            <a:off x="11142061" y="5899820"/>
            <a:ext cx="1019317" cy="724001"/>
          </a:xfrm>
          <a:prstGeom prst="rect">
            <a:avLst/>
          </a:prstGeom>
        </p:spPr>
      </p:pic>
    </p:spTree>
    <p:extLst>
      <p:ext uri="{BB962C8B-B14F-4D97-AF65-F5344CB8AC3E}">
        <p14:creationId xmlns:p14="http://schemas.microsoft.com/office/powerpoint/2010/main" val="19168026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500"/>
                                  </p:stCondLst>
                                  <p:childTnLst>
                                    <p:set>
                                      <p:cBhvr>
                                        <p:cTn id="6" dur="1" fill="hold">
                                          <p:stCondLst>
                                            <p:cond delay="0"/>
                                          </p:stCondLst>
                                        </p:cTn>
                                        <p:tgtEl>
                                          <p:spTgt spid="11266"/>
                                        </p:tgtEl>
                                        <p:attrNameLst>
                                          <p:attrName>style.visibility</p:attrName>
                                        </p:attrNameLst>
                                      </p:cBhvr>
                                      <p:to>
                                        <p:strVal val="visible"/>
                                      </p:to>
                                    </p:set>
                                    <p:animEffect transition="in" filter="wipe(left)">
                                      <p:cBhvr>
                                        <p:cTn id="7" dur="1000"/>
                                        <p:tgtEl>
                                          <p:spTgt spid="11266"/>
                                        </p:tgtEl>
                                      </p:cBhvr>
                                    </p:animEffect>
                                  </p:childTnLst>
                                </p:cTn>
                              </p:par>
                            </p:childTnLst>
                          </p:cTn>
                        </p:par>
                        <p:par>
                          <p:cTn id="8" fill="hold" nodeType="afterGroup">
                            <p:stCondLst>
                              <p:cond delay="1500"/>
                            </p:stCondLst>
                            <p:childTnLst>
                              <p:par>
                                <p:cTn id="9" presetID="22" presetClass="entr" presetSubtype="8"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50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50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1000"/>
                                        <p:tgtEl>
                                          <p:spTgt spid="10"/>
                                        </p:tgtEl>
                                      </p:cBhvr>
                                    </p:animEffect>
                                  </p:childTnLst>
                                </p:cTn>
                              </p:par>
                            </p:childTnLst>
                          </p:cTn>
                        </p:par>
                        <p:par>
                          <p:cTn id="22" fill="hold">
                            <p:stCondLst>
                              <p:cond delay="1500"/>
                            </p:stCondLst>
                            <p:childTnLst>
                              <p:par>
                                <p:cTn id="23" presetID="22" presetClass="entr" presetSubtype="8"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1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50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906" y="2099749"/>
            <a:ext cx="4554537"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Title 1"/>
          <p:cNvSpPr>
            <a:spLocks noGrp="1"/>
          </p:cNvSpPr>
          <p:nvPr>
            <p:ph type="title"/>
          </p:nvPr>
        </p:nvSpPr>
        <p:spPr>
          <a:xfrm>
            <a:off x="686974" y="668339"/>
            <a:ext cx="3744350" cy="1223448"/>
          </a:xfrm>
        </p:spPr>
        <p:txBody>
          <a:bodyPr/>
          <a:lstStyle/>
          <a:p>
            <a:pPr eaLnBrk="1" hangingPunct="1"/>
            <a:r>
              <a:rPr lang="en-GB" altLang="en-US" sz="3600" dirty="0" smtClean="0">
                <a:latin typeface="+mn-lt"/>
              </a:rPr>
              <a:t>When the big hand points to 9, it means…</a:t>
            </a:r>
          </a:p>
        </p:txBody>
      </p:sp>
      <p:grpSp>
        <p:nvGrpSpPr>
          <p:cNvPr id="10" name="Group 9"/>
          <p:cNvGrpSpPr>
            <a:grpSpLocks/>
          </p:cNvGrpSpPr>
          <p:nvPr/>
        </p:nvGrpSpPr>
        <p:grpSpPr bwMode="auto">
          <a:xfrm>
            <a:off x="3110767" y="3641212"/>
            <a:ext cx="1068388" cy="1255712"/>
            <a:chOff x="3293987" y="4064783"/>
            <a:chExt cx="1067921" cy="1254459"/>
          </a:xfrm>
        </p:grpSpPr>
        <p:sp>
          <p:nvSpPr>
            <p:cNvPr id="11" name="Oval 10"/>
            <p:cNvSpPr/>
            <p:nvPr/>
          </p:nvSpPr>
          <p:spPr>
            <a:xfrm>
              <a:off x="3527248" y="4064783"/>
              <a:ext cx="607746" cy="607405"/>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t>15</a:t>
              </a:r>
            </a:p>
          </p:txBody>
        </p:sp>
        <p:sp>
          <p:nvSpPr>
            <p:cNvPr id="25608" name="Rectangle 40"/>
            <p:cNvSpPr>
              <a:spLocks noChangeArrowheads="1"/>
            </p:cNvSpPr>
            <p:nvPr/>
          </p:nvSpPr>
          <p:spPr bwMode="auto">
            <a:xfrm>
              <a:off x="3293987" y="4672911"/>
              <a:ext cx="10679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gn="ctr">
                <a:lnSpc>
                  <a:spcPct val="100000"/>
                </a:lnSpc>
                <a:spcBef>
                  <a:spcPct val="0"/>
                </a:spcBef>
                <a:buFontTx/>
                <a:buNone/>
              </a:pPr>
              <a:r>
                <a:rPr lang="en-IE" altLang="en-US">
                  <a:solidFill>
                    <a:schemeClr val="tx1"/>
                  </a:solidFill>
                </a:rPr>
                <a:t>minutes </a:t>
              </a:r>
            </a:p>
            <a:p>
              <a:pPr algn="ctr">
                <a:lnSpc>
                  <a:spcPct val="100000"/>
                </a:lnSpc>
                <a:spcBef>
                  <a:spcPct val="0"/>
                </a:spcBef>
                <a:buFontTx/>
                <a:buNone/>
              </a:pPr>
              <a:r>
                <a:rPr lang="en-IE" altLang="en-US" b="1">
                  <a:solidFill>
                    <a:schemeClr val="tx1"/>
                  </a:solidFill>
                </a:rPr>
                <a:t>to</a:t>
              </a:r>
            </a:p>
          </p:txBody>
        </p:sp>
      </p:gr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8458" y="2099749"/>
            <a:ext cx="4564062"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a:xfrm>
            <a:off x="6443003" y="668339"/>
            <a:ext cx="3758273" cy="10479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Twinkl" pitchFamily="2" charset="0"/>
                <a:ea typeface="+mj-ea"/>
                <a:cs typeface="+mj-cs"/>
              </a:defRPr>
            </a:lvl1pPr>
          </a:lstStyle>
          <a:p>
            <a:r>
              <a:rPr lang="en-GB" altLang="en-US" sz="3600" dirty="0" smtClean="0">
                <a:latin typeface="+mn-lt"/>
              </a:rPr>
              <a:t>When the big hand points to 10, it means…</a:t>
            </a:r>
          </a:p>
        </p:txBody>
      </p:sp>
      <p:grpSp>
        <p:nvGrpSpPr>
          <p:cNvPr id="15" name="Group 14"/>
          <p:cNvGrpSpPr>
            <a:grpSpLocks/>
          </p:cNvGrpSpPr>
          <p:nvPr/>
        </p:nvGrpSpPr>
        <p:grpSpPr bwMode="auto">
          <a:xfrm>
            <a:off x="8772991" y="3650735"/>
            <a:ext cx="998094" cy="1255066"/>
            <a:chOff x="3329119" y="4064783"/>
            <a:chExt cx="997658" cy="1253814"/>
          </a:xfrm>
        </p:grpSpPr>
        <p:sp>
          <p:nvSpPr>
            <p:cNvPr id="16" name="Oval 15"/>
            <p:cNvSpPr/>
            <p:nvPr/>
          </p:nvSpPr>
          <p:spPr>
            <a:xfrm>
              <a:off x="3527248" y="4064783"/>
              <a:ext cx="607746" cy="607405"/>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t>10</a:t>
              </a:r>
            </a:p>
          </p:txBody>
        </p:sp>
        <p:sp>
          <p:nvSpPr>
            <p:cNvPr id="17" name="Rectangle 40"/>
            <p:cNvSpPr>
              <a:spLocks noChangeArrowheads="1"/>
            </p:cNvSpPr>
            <p:nvPr/>
          </p:nvSpPr>
          <p:spPr bwMode="auto">
            <a:xfrm>
              <a:off x="3329119" y="4672911"/>
              <a:ext cx="997658" cy="645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gn="ctr">
                <a:lnSpc>
                  <a:spcPct val="100000"/>
                </a:lnSpc>
                <a:spcBef>
                  <a:spcPct val="0"/>
                </a:spcBef>
                <a:buFontTx/>
                <a:buNone/>
              </a:pPr>
              <a:r>
                <a:rPr lang="en-IE" altLang="en-US" dirty="0">
                  <a:solidFill>
                    <a:schemeClr val="tx1"/>
                  </a:solidFill>
                  <a:latin typeface="+mn-lt"/>
                </a:rPr>
                <a:t>minutes </a:t>
              </a:r>
            </a:p>
            <a:p>
              <a:pPr algn="ctr">
                <a:lnSpc>
                  <a:spcPct val="100000"/>
                </a:lnSpc>
                <a:spcBef>
                  <a:spcPct val="0"/>
                </a:spcBef>
                <a:buFontTx/>
                <a:buNone/>
              </a:pPr>
              <a:r>
                <a:rPr lang="en-IE" altLang="en-US" b="1" dirty="0">
                  <a:solidFill>
                    <a:schemeClr val="tx1"/>
                  </a:solidFill>
                  <a:latin typeface="+mn-lt"/>
                </a:rPr>
                <a:t>to</a:t>
              </a:r>
            </a:p>
          </p:txBody>
        </p:sp>
      </p:grpSp>
      <p:pic>
        <p:nvPicPr>
          <p:cNvPr id="13" name="Picture 12"/>
          <p:cNvPicPr>
            <a:picLocks noChangeAspect="1"/>
          </p:cNvPicPr>
          <p:nvPr/>
        </p:nvPicPr>
        <p:blipFill>
          <a:blip r:embed="rId4"/>
          <a:stretch>
            <a:fillRect/>
          </a:stretch>
        </p:blipFill>
        <p:spPr>
          <a:xfrm>
            <a:off x="11142061" y="5899820"/>
            <a:ext cx="1019317" cy="724001"/>
          </a:xfrm>
          <a:prstGeom prst="rect">
            <a:avLst/>
          </a:prstGeom>
        </p:spPr>
      </p:pic>
    </p:spTree>
    <p:extLst>
      <p:ext uri="{BB962C8B-B14F-4D97-AF65-F5344CB8AC3E}">
        <p14:creationId xmlns:p14="http://schemas.microsoft.com/office/powerpoint/2010/main" val="1005473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500"/>
                                  </p:stCondLst>
                                  <p:childTnLst>
                                    <p:set>
                                      <p:cBhvr>
                                        <p:cTn id="6" dur="1" fill="hold">
                                          <p:stCondLst>
                                            <p:cond delay="0"/>
                                          </p:stCondLst>
                                        </p:cTn>
                                        <p:tgtEl>
                                          <p:spTgt spid="11266"/>
                                        </p:tgtEl>
                                        <p:attrNameLst>
                                          <p:attrName>style.visibility</p:attrName>
                                        </p:attrNameLst>
                                      </p:cBhvr>
                                      <p:to>
                                        <p:strVal val="visible"/>
                                      </p:to>
                                    </p:set>
                                    <p:animEffect transition="in" filter="wipe(left)">
                                      <p:cBhvr>
                                        <p:cTn id="7" dur="1000"/>
                                        <p:tgtEl>
                                          <p:spTgt spid="11266"/>
                                        </p:tgtEl>
                                      </p:cBhvr>
                                    </p:animEffect>
                                  </p:childTnLst>
                                </p:cTn>
                              </p:par>
                            </p:childTnLst>
                          </p:cTn>
                        </p:par>
                        <p:par>
                          <p:cTn id="8" fill="hold" nodeType="afterGroup">
                            <p:stCondLst>
                              <p:cond delay="1500"/>
                            </p:stCondLst>
                            <p:childTnLst>
                              <p:par>
                                <p:cTn id="9" presetID="22" presetClass="entr" presetSubtype="8"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50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50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1000"/>
                                        <p:tgtEl>
                                          <p:spTgt spid="12"/>
                                        </p:tgtEl>
                                      </p:cBhvr>
                                    </p:animEffect>
                                  </p:childTnLst>
                                </p:cTn>
                              </p:par>
                            </p:childTnLst>
                          </p:cTn>
                        </p:par>
                        <p:par>
                          <p:cTn id="22" fill="hold">
                            <p:stCondLst>
                              <p:cond delay="1500"/>
                            </p:stCondLst>
                            <p:childTnLst>
                              <p:par>
                                <p:cTn id="23" presetID="22" presetClass="entr" presetSubtype="8" fill="hold" nodeType="after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1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50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042" y="1662114"/>
            <a:ext cx="4564062"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Title 1"/>
          <p:cNvSpPr>
            <a:spLocks noGrp="1"/>
          </p:cNvSpPr>
          <p:nvPr>
            <p:ph type="title"/>
          </p:nvPr>
        </p:nvSpPr>
        <p:spPr>
          <a:xfrm>
            <a:off x="690588" y="470623"/>
            <a:ext cx="4194516" cy="993052"/>
          </a:xfrm>
        </p:spPr>
        <p:txBody>
          <a:bodyPr/>
          <a:lstStyle/>
          <a:p>
            <a:pPr eaLnBrk="1" hangingPunct="1"/>
            <a:r>
              <a:rPr lang="en-GB" altLang="en-US" sz="3600" dirty="0" smtClean="0">
                <a:latin typeface="+mn-lt"/>
              </a:rPr>
              <a:t>When the big hand points to 11, it means…</a:t>
            </a:r>
          </a:p>
        </p:txBody>
      </p:sp>
      <p:grpSp>
        <p:nvGrpSpPr>
          <p:cNvPr id="10" name="Group 9"/>
          <p:cNvGrpSpPr>
            <a:grpSpLocks/>
          </p:cNvGrpSpPr>
          <p:nvPr/>
        </p:nvGrpSpPr>
        <p:grpSpPr bwMode="auto">
          <a:xfrm>
            <a:off x="3040429" y="3213101"/>
            <a:ext cx="1068388" cy="1255712"/>
            <a:chOff x="3293987" y="4064783"/>
            <a:chExt cx="1067921" cy="1254459"/>
          </a:xfrm>
        </p:grpSpPr>
        <p:sp>
          <p:nvSpPr>
            <p:cNvPr id="11" name="Oval 10"/>
            <p:cNvSpPr/>
            <p:nvPr/>
          </p:nvSpPr>
          <p:spPr>
            <a:xfrm>
              <a:off x="3527248" y="4064783"/>
              <a:ext cx="607746" cy="607405"/>
            </a:xfrm>
            <a:prstGeom prst="ellipse">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t>5</a:t>
              </a:r>
            </a:p>
          </p:txBody>
        </p:sp>
        <p:sp>
          <p:nvSpPr>
            <p:cNvPr id="27656" name="Rectangle 40"/>
            <p:cNvSpPr>
              <a:spLocks noChangeArrowheads="1"/>
            </p:cNvSpPr>
            <p:nvPr/>
          </p:nvSpPr>
          <p:spPr bwMode="auto">
            <a:xfrm>
              <a:off x="3293987" y="4672911"/>
              <a:ext cx="10679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algn="ctr">
                <a:lnSpc>
                  <a:spcPct val="100000"/>
                </a:lnSpc>
                <a:spcBef>
                  <a:spcPct val="0"/>
                </a:spcBef>
                <a:buFontTx/>
                <a:buNone/>
              </a:pPr>
              <a:r>
                <a:rPr lang="en-IE" altLang="en-US">
                  <a:solidFill>
                    <a:schemeClr val="tx1"/>
                  </a:solidFill>
                </a:rPr>
                <a:t>minutes </a:t>
              </a:r>
            </a:p>
            <a:p>
              <a:pPr algn="ctr">
                <a:lnSpc>
                  <a:spcPct val="100000"/>
                </a:lnSpc>
                <a:spcBef>
                  <a:spcPct val="0"/>
                </a:spcBef>
                <a:buFontTx/>
                <a:buNone/>
              </a:pPr>
              <a:r>
                <a:rPr lang="en-IE" altLang="en-US" b="1">
                  <a:solidFill>
                    <a:schemeClr val="tx1"/>
                  </a:solidFill>
                </a:rPr>
                <a:t>to</a:t>
              </a:r>
            </a:p>
          </p:txBody>
        </p:sp>
      </p:grpSp>
      <p:pic>
        <p:nvPicPr>
          <p:cNvPr id="7" name="Picture 6"/>
          <p:cNvPicPr>
            <a:picLocks noChangeAspect="1"/>
          </p:cNvPicPr>
          <p:nvPr/>
        </p:nvPicPr>
        <p:blipFill>
          <a:blip r:embed="rId3"/>
          <a:stretch>
            <a:fillRect/>
          </a:stretch>
        </p:blipFill>
        <p:spPr>
          <a:xfrm>
            <a:off x="11142061" y="5899820"/>
            <a:ext cx="1019317" cy="724001"/>
          </a:xfrm>
          <a:prstGeom prst="rect">
            <a:avLst/>
          </a:prstGeom>
        </p:spPr>
      </p:pic>
    </p:spTree>
    <p:extLst>
      <p:ext uri="{BB962C8B-B14F-4D97-AF65-F5344CB8AC3E}">
        <p14:creationId xmlns:p14="http://schemas.microsoft.com/office/powerpoint/2010/main" val="56628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500"/>
                                  </p:stCondLst>
                                  <p:childTnLst>
                                    <p:set>
                                      <p:cBhvr>
                                        <p:cTn id="6" dur="1" fill="hold">
                                          <p:stCondLst>
                                            <p:cond delay="0"/>
                                          </p:stCondLst>
                                        </p:cTn>
                                        <p:tgtEl>
                                          <p:spTgt spid="11266"/>
                                        </p:tgtEl>
                                        <p:attrNameLst>
                                          <p:attrName>style.visibility</p:attrName>
                                        </p:attrNameLst>
                                      </p:cBhvr>
                                      <p:to>
                                        <p:strVal val="visible"/>
                                      </p:to>
                                    </p:set>
                                    <p:animEffect transition="in" filter="wipe(left)">
                                      <p:cBhvr>
                                        <p:cTn id="7" dur="1000"/>
                                        <p:tgtEl>
                                          <p:spTgt spid="11266"/>
                                        </p:tgtEl>
                                      </p:cBhvr>
                                    </p:animEffect>
                                  </p:childTnLst>
                                </p:cTn>
                              </p:par>
                            </p:childTnLst>
                          </p:cTn>
                        </p:par>
                        <p:par>
                          <p:cTn id="8" fill="hold" nodeType="afterGroup">
                            <p:stCondLst>
                              <p:cond delay="1500"/>
                            </p:stCondLst>
                            <p:childTnLst>
                              <p:par>
                                <p:cTn id="9" presetID="22" presetClass="entr" presetSubtype="8"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50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Picture 3"/>
          <p:cNvSpPr>
            <a:spLocks noChangeAspect="1"/>
          </p:cNvSpPr>
          <p:nvPr/>
        </p:nvSpPr>
        <p:spPr bwMode="auto">
          <a:xfrm>
            <a:off x="2606675" y="2005013"/>
            <a:ext cx="3937000"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anose="020B0604020202020204" charset="0"/>
              </a:defRPr>
            </a:lvl1pPr>
            <a:lvl2pPr marL="742950" indent="-285750">
              <a:defRPr>
                <a:solidFill>
                  <a:schemeClr val="tx1"/>
                </a:solidFill>
                <a:latin typeface="Twinkl" panose="020B0604020202020204" charset="0"/>
              </a:defRPr>
            </a:lvl2pPr>
            <a:lvl3pPr marL="1143000" indent="-228600">
              <a:defRPr>
                <a:solidFill>
                  <a:schemeClr val="tx1"/>
                </a:solidFill>
                <a:latin typeface="Twinkl" panose="020B0604020202020204" charset="0"/>
              </a:defRPr>
            </a:lvl3pPr>
            <a:lvl4pPr marL="1600200" indent="-228600">
              <a:defRPr>
                <a:solidFill>
                  <a:schemeClr val="tx1"/>
                </a:solidFill>
                <a:latin typeface="Twinkl" panose="020B0604020202020204" charset="0"/>
              </a:defRPr>
            </a:lvl4pPr>
            <a:lvl5pPr marL="2057400" indent="-228600">
              <a:defRPr>
                <a:solidFill>
                  <a:schemeClr val="tx1"/>
                </a:solidFill>
                <a:latin typeface="Twinkl" panose="020B0604020202020204" charset="0"/>
              </a:defRPr>
            </a:lvl5pPr>
            <a:lvl6pPr marL="2514600" indent="-228600" eaLnBrk="0" fontAlgn="base" hangingPunct="0">
              <a:spcBef>
                <a:spcPct val="0"/>
              </a:spcBef>
              <a:spcAft>
                <a:spcPct val="0"/>
              </a:spcAft>
              <a:defRPr>
                <a:solidFill>
                  <a:schemeClr val="tx1"/>
                </a:solidFill>
                <a:latin typeface="Twinkl" panose="020B0604020202020204" charset="0"/>
              </a:defRPr>
            </a:lvl6pPr>
            <a:lvl7pPr marL="2971800" indent="-228600" eaLnBrk="0" fontAlgn="base" hangingPunct="0">
              <a:spcBef>
                <a:spcPct val="0"/>
              </a:spcBef>
              <a:spcAft>
                <a:spcPct val="0"/>
              </a:spcAft>
              <a:defRPr>
                <a:solidFill>
                  <a:schemeClr val="tx1"/>
                </a:solidFill>
                <a:latin typeface="Twinkl" panose="020B0604020202020204" charset="0"/>
              </a:defRPr>
            </a:lvl7pPr>
            <a:lvl8pPr marL="3429000" indent="-228600" eaLnBrk="0" fontAlgn="base" hangingPunct="0">
              <a:spcBef>
                <a:spcPct val="0"/>
              </a:spcBef>
              <a:spcAft>
                <a:spcPct val="0"/>
              </a:spcAft>
              <a:defRPr>
                <a:solidFill>
                  <a:schemeClr val="tx1"/>
                </a:solidFill>
                <a:latin typeface="Twinkl" panose="020B0604020202020204" charset="0"/>
              </a:defRPr>
            </a:lvl8pPr>
            <a:lvl9pPr marL="3886200" indent="-228600" eaLnBrk="0" fontAlgn="base" hangingPunct="0">
              <a:spcBef>
                <a:spcPct val="0"/>
              </a:spcBef>
              <a:spcAft>
                <a:spcPct val="0"/>
              </a:spcAft>
              <a:defRPr>
                <a:solidFill>
                  <a:schemeClr val="tx1"/>
                </a:solidFill>
                <a:latin typeface="Twinkl" panose="020B0604020202020204" charset="0"/>
              </a:defRPr>
            </a:lvl9pPr>
          </a:lstStyle>
          <a:p>
            <a:endParaRPr lang="en-GB" altLang="en-US"/>
          </a:p>
        </p:txBody>
      </p:sp>
      <p:sp>
        <p:nvSpPr>
          <p:cNvPr id="30723" name="Title 1"/>
          <p:cNvSpPr>
            <a:spLocks noGrp="1"/>
          </p:cNvSpPr>
          <p:nvPr>
            <p:ph type="title"/>
          </p:nvPr>
        </p:nvSpPr>
        <p:spPr>
          <a:xfrm>
            <a:off x="433755" y="119699"/>
            <a:ext cx="10651587" cy="993775"/>
          </a:xfrm>
        </p:spPr>
        <p:txBody>
          <a:bodyPr/>
          <a:lstStyle/>
          <a:p>
            <a:pPr eaLnBrk="1" hangingPunct="1"/>
            <a:r>
              <a:rPr lang="en-GB" altLang="en-US" dirty="0" smtClean="0">
                <a:latin typeface="+mn-lt"/>
              </a:rPr>
              <a:t>What Time Does it Say on the Clock?</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2582" y="1272655"/>
            <a:ext cx="1915056" cy="191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7865" y="1272655"/>
            <a:ext cx="1893518" cy="189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4129" y="1272655"/>
            <a:ext cx="1943525" cy="1940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813" y="3853656"/>
            <a:ext cx="2085371" cy="2082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66207" y="3853655"/>
            <a:ext cx="2085371" cy="2082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03207" y="3786559"/>
            <a:ext cx="2085371" cy="2082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38813" y="3184623"/>
            <a:ext cx="2285741" cy="369332"/>
          </a:xfrm>
          <a:prstGeom prst="rect">
            <a:avLst/>
          </a:prstGeom>
          <a:noFill/>
        </p:spPr>
        <p:txBody>
          <a:bodyPr wrap="square" rtlCol="0">
            <a:spAutoFit/>
          </a:bodyPr>
          <a:lstStyle/>
          <a:p>
            <a:r>
              <a:rPr lang="en-GB" dirty="0" smtClean="0"/>
              <a:t>___ minutes to ___</a:t>
            </a:r>
            <a:endParaRPr lang="en-GB" dirty="0"/>
          </a:p>
        </p:txBody>
      </p:sp>
      <p:sp>
        <p:nvSpPr>
          <p:cNvPr id="16" name="TextBox 15"/>
          <p:cNvSpPr txBox="1"/>
          <p:nvPr/>
        </p:nvSpPr>
        <p:spPr>
          <a:xfrm>
            <a:off x="4575175" y="3214763"/>
            <a:ext cx="2504469" cy="369332"/>
          </a:xfrm>
          <a:prstGeom prst="rect">
            <a:avLst/>
          </a:prstGeom>
          <a:noFill/>
        </p:spPr>
        <p:txBody>
          <a:bodyPr wrap="square" rtlCol="0">
            <a:spAutoFit/>
          </a:bodyPr>
          <a:lstStyle/>
          <a:p>
            <a:r>
              <a:rPr lang="en-GB" dirty="0" smtClean="0"/>
              <a:t>___ minutes to ___</a:t>
            </a:r>
            <a:endParaRPr lang="en-GB" dirty="0"/>
          </a:p>
        </p:txBody>
      </p:sp>
      <p:sp>
        <p:nvSpPr>
          <p:cNvPr id="17" name="TextBox 16"/>
          <p:cNvSpPr txBox="1"/>
          <p:nvPr/>
        </p:nvSpPr>
        <p:spPr>
          <a:xfrm>
            <a:off x="8427768" y="3315136"/>
            <a:ext cx="2166775" cy="369332"/>
          </a:xfrm>
          <a:prstGeom prst="rect">
            <a:avLst/>
          </a:prstGeom>
          <a:noFill/>
        </p:spPr>
        <p:txBody>
          <a:bodyPr wrap="square" rtlCol="0">
            <a:spAutoFit/>
          </a:bodyPr>
          <a:lstStyle/>
          <a:p>
            <a:r>
              <a:rPr lang="en-GB" dirty="0" smtClean="0"/>
              <a:t>______to ____</a:t>
            </a:r>
            <a:endParaRPr lang="en-GB" dirty="0"/>
          </a:p>
        </p:txBody>
      </p:sp>
      <p:sp>
        <p:nvSpPr>
          <p:cNvPr id="18" name="TextBox 17"/>
          <p:cNvSpPr txBox="1"/>
          <p:nvPr/>
        </p:nvSpPr>
        <p:spPr>
          <a:xfrm>
            <a:off x="1006098" y="6050698"/>
            <a:ext cx="2482690" cy="369332"/>
          </a:xfrm>
          <a:prstGeom prst="rect">
            <a:avLst/>
          </a:prstGeom>
          <a:noFill/>
        </p:spPr>
        <p:txBody>
          <a:bodyPr wrap="square" rtlCol="0">
            <a:spAutoFit/>
          </a:bodyPr>
          <a:lstStyle/>
          <a:p>
            <a:r>
              <a:rPr lang="en-GB" dirty="0" smtClean="0"/>
              <a:t>___ minutes past ____</a:t>
            </a:r>
            <a:endParaRPr lang="en-GB" dirty="0"/>
          </a:p>
        </p:txBody>
      </p:sp>
      <p:sp>
        <p:nvSpPr>
          <p:cNvPr id="21" name="TextBox 20"/>
          <p:cNvSpPr txBox="1"/>
          <p:nvPr/>
        </p:nvSpPr>
        <p:spPr>
          <a:xfrm>
            <a:off x="4166207" y="6109929"/>
            <a:ext cx="2482690" cy="369332"/>
          </a:xfrm>
          <a:prstGeom prst="rect">
            <a:avLst/>
          </a:prstGeom>
          <a:noFill/>
        </p:spPr>
        <p:txBody>
          <a:bodyPr wrap="square" rtlCol="0">
            <a:spAutoFit/>
          </a:bodyPr>
          <a:lstStyle/>
          <a:p>
            <a:r>
              <a:rPr lang="en-GB" dirty="0" smtClean="0"/>
              <a:t>___ minutes past ____</a:t>
            </a:r>
            <a:endParaRPr lang="en-GB" dirty="0"/>
          </a:p>
        </p:txBody>
      </p:sp>
      <p:sp>
        <p:nvSpPr>
          <p:cNvPr id="22" name="TextBox 21"/>
          <p:cNvSpPr txBox="1"/>
          <p:nvPr/>
        </p:nvSpPr>
        <p:spPr>
          <a:xfrm>
            <a:off x="8141988" y="6109929"/>
            <a:ext cx="2482690" cy="369332"/>
          </a:xfrm>
          <a:prstGeom prst="rect">
            <a:avLst/>
          </a:prstGeom>
          <a:noFill/>
        </p:spPr>
        <p:txBody>
          <a:bodyPr wrap="square" rtlCol="0">
            <a:spAutoFit/>
          </a:bodyPr>
          <a:lstStyle/>
          <a:p>
            <a:r>
              <a:rPr lang="en-GB" dirty="0" smtClean="0"/>
              <a:t>___ minutes past ____</a:t>
            </a:r>
            <a:endParaRPr lang="en-GB" dirty="0"/>
          </a:p>
        </p:txBody>
      </p:sp>
      <p:pic>
        <p:nvPicPr>
          <p:cNvPr id="19" name="Picture 18"/>
          <p:cNvPicPr>
            <a:picLocks noChangeAspect="1"/>
          </p:cNvPicPr>
          <p:nvPr/>
        </p:nvPicPr>
        <p:blipFill>
          <a:blip r:embed="rId8"/>
          <a:stretch>
            <a:fillRect/>
          </a:stretch>
        </p:blipFill>
        <p:spPr>
          <a:xfrm>
            <a:off x="11286999" y="6073715"/>
            <a:ext cx="905001" cy="647790"/>
          </a:xfrm>
          <a:prstGeom prst="rect">
            <a:avLst/>
          </a:prstGeom>
        </p:spPr>
      </p:pic>
    </p:spTree>
    <p:extLst>
      <p:ext uri="{BB962C8B-B14F-4D97-AF65-F5344CB8AC3E}">
        <p14:creationId xmlns:p14="http://schemas.microsoft.com/office/powerpoint/2010/main" val="26065801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8" fill="hold" nodeType="afterEffect">
                                  <p:stCondLst>
                                    <p:cond delay="50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1000"/>
                                        <p:tgtEl>
                                          <p:spTgt spid="12"/>
                                        </p:tgtEl>
                                      </p:cBhvr>
                                    </p:animEffect>
                                  </p:childTnLst>
                                </p:cTn>
                              </p:par>
                            </p:childTnLst>
                          </p:cTn>
                        </p:par>
                        <p:par>
                          <p:cTn id="15" fill="hold">
                            <p:stCondLst>
                              <p:cond delay="2000"/>
                            </p:stCondLst>
                            <p:childTnLst>
                              <p:par>
                                <p:cTn id="16" presetID="22" presetClass="entr" presetSubtype="8" fill="hold" nodeType="afterEffect">
                                  <p:stCondLst>
                                    <p:cond delay="50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1000"/>
                                        <p:tgtEl>
                                          <p:spTgt spid="13"/>
                                        </p:tgtEl>
                                      </p:cBhvr>
                                    </p:animEffect>
                                  </p:childTnLst>
                                </p:cTn>
                              </p:par>
                            </p:childTnLst>
                          </p:cTn>
                        </p:par>
                        <p:par>
                          <p:cTn id="19" fill="hold">
                            <p:stCondLst>
                              <p:cond delay="3500"/>
                            </p:stCondLst>
                            <p:childTnLst>
                              <p:par>
                                <p:cTn id="20" presetID="22" presetClass="entr" presetSubtype="8" fill="hold" nodeType="afterEffect">
                                  <p:stCondLst>
                                    <p:cond delay="50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1000"/>
                                        <p:tgtEl>
                                          <p:spTgt spid="14"/>
                                        </p:tgtEl>
                                      </p:cBhvr>
                                    </p:animEffect>
                                  </p:childTnLst>
                                </p:cTn>
                              </p:par>
                            </p:childTnLst>
                          </p:cTn>
                        </p:par>
                        <p:par>
                          <p:cTn id="23" fill="hold">
                            <p:stCondLst>
                              <p:cond delay="5000"/>
                            </p:stCondLst>
                            <p:childTnLst>
                              <p:par>
                                <p:cTn id="24" presetID="22" presetClass="entr" presetSubtype="8" fill="hold" nodeType="afterEffect">
                                  <p:stCondLst>
                                    <p:cond delay="50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Picture 3"/>
          <p:cNvSpPr>
            <a:spLocks noChangeAspect="1"/>
          </p:cNvSpPr>
          <p:nvPr/>
        </p:nvSpPr>
        <p:spPr bwMode="auto">
          <a:xfrm>
            <a:off x="2606675" y="2005013"/>
            <a:ext cx="3937000"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anose="020B0604020202020204" charset="0"/>
              </a:defRPr>
            </a:lvl1pPr>
            <a:lvl2pPr marL="742950" indent="-285750">
              <a:defRPr>
                <a:solidFill>
                  <a:schemeClr val="tx1"/>
                </a:solidFill>
                <a:latin typeface="Twinkl" panose="020B0604020202020204" charset="0"/>
              </a:defRPr>
            </a:lvl2pPr>
            <a:lvl3pPr marL="1143000" indent="-228600">
              <a:defRPr>
                <a:solidFill>
                  <a:schemeClr val="tx1"/>
                </a:solidFill>
                <a:latin typeface="Twinkl" panose="020B0604020202020204" charset="0"/>
              </a:defRPr>
            </a:lvl3pPr>
            <a:lvl4pPr marL="1600200" indent="-228600">
              <a:defRPr>
                <a:solidFill>
                  <a:schemeClr val="tx1"/>
                </a:solidFill>
                <a:latin typeface="Twinkl" panose="020B0604020202020204" charset="0"/>
              </a:defRPr>
            </a:lvl4pPr>
            <a:lvl5pPr marL="2057400" indent="-228600">
              <a:defRPr>
                <a:solidFill>
                  <a:schemeClr val="tx1"/>
                </a:solidFill>
                <a:latin typeface="Twinkl" panose="020B0604020202020204" charset="0"/>
              </a:defRPr>
            </a:lvl5pPr>
            <a:lvl6pPr marL="2514600" indent="-228600" eaLnBrk="0" fontAlgn="base" hangingPunct="0">
              <a:spcBef>
                <a:spcPct val="0"/>
              </a:spcBef>
              <a:spcAft>
                <a:spcPct val="0"/>
              </a:spcAft>
              <a:defRPr>
                <a:solidFill>
                  <a:schemeClr val="tx1"/>
                </a:solidFill>
                <a:latin typeface="Twinkl" panose="020B0604020202020204" charset="0"/>
              </a:defRPr>
            </a:lvl6pPr>
            <a:lvl7pPr marL="2971800" indent="-228600" eaLnBrk="0" fontAlgn="base" hangingPunct="0">
              <a:spcBef>
                <a:spcPct val="0"/>
              </a:spcBef>
              <a:spcAft>
                <a:spcPct val="0"/>
              </a:spcAft>
              <a:defRPr>
                <a:solidFill>
                  <a:schemeClr val="tx1"/>
                </a:solidFill>
                <a:latin typeface="Twinkl" panose="020B0604020202020204" charset="0"/>
              </a:defRPr>
            </a:lvl7pPr>
            <a:lvl8pPr marL="3429000" indent="-228600" eaLnBrk="0" fontAlgn="base" hangingPunct="0">
              <a:spcBef>
                <a:spcPct val="0"/>
              </a:spcBef>
              <a:spcAft>
                <a:spcPct val="0"/>
              </a:spcAft>
              <a:defRPr>
                <a:solidFill>
                  <a:schemeClr val="tx1"/>
                </a:solidFill>
                <a:latin typeface="Twinkl" panose="020B0604020202020204" charset="0"/>
              </a:defRPr>
            </a:lvl8pPr>
            <a:lvl9pPr marL="3886200" indent="-228600" eaLnBrk="0" fontAlgn="base" hangingPunct="0">
              <a:spcBef>
                <a:spcPct val="0"/>
              </a:spcBef>
              <a:spcAft>
                <a:spcPct val="0"/>
              </a:spcAft>
              <a:defRPr>
                <a:solidFill>
                  <a:schemeClr val="tx1"/>
                </a:solidFill>
                <a:latin typeface="Twinkl" panose="020B0604020202020204" charset="0"/>
              </a:defRPr>
            </a:lvl9pPr>
          </a:lstStyle>
          <a:p>
            <a:endParaRPr lang="en-GB" altLang="en-US"/>
          </a:p>
        </p:txBody>
      </p:sp>
      <p:sp>
        <p:nvSpPr>
          <p:cNvPr id="30723" name="Title 1"/>
          <p:cNvSpPr>
            <a:spLocks noGrp="1"/>
          </p:cNvSpPr>
          <p:nvPr>
            <p:ph type="title"/>
          </p:nvPr>
        </p:nvSpPr>
        <p:spPr>
          <a:xfrm>
            <a:off x="433755" y="119699"/>
            <a:ext cx="10651587" cy="993775"/>
          </a:xfrm>
        </p:spPr>
        <p:txBody>
          <a:bodyPr/>
          <a:lstStyle/>
          <a:p>
            <a:pPr eaLnBrk="1" hangingPunct="1"/>
            <a:r>
              <a:rPr lang="en-GB" altLang="en-US" dirty="0" smtClean="0">
                <a:latin typeface="+mn-lt"/>
              </a:rPr>
              <a:t>What Time Does it Say on the Clock?</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2582" y="1272655"/>
            <a:ext cx="1915056" cy="191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7865" y="1272655"/>
            <a:ext cx="1893518" cy="189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4129" y="1272655"/>
            <a:ext cx="1943525" cy="1940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813" y="3853656"/>
            <a:ext cx="2085371" cy="2082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66207" y="3853655"/>
            <a:ext cx="2085371" cy="2082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03207" y="3786559"/>
            <a:ext cx="2085371" cy="2082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38813" y="3184623"/>
            <a:ext cx="2285741" cy="369332"/>
          </a:xfrm>
          <a:prstGeom prst="rect">
            <a:avLst/>
          </a:prstGeom>
          <a:noFill/>
        </p:spPr>
        <p:txBody>
          <a:bodyPr wrap="square" rtlCol="0">
            <a:spAutoFit/>
          </a:bodyPr>
          <a:lstStyle/>
          <a:p>
            <a:r>
              <a:rPr lang="en-GB" dirty="0" smtClean="0"/>
              <a:t>25 minutes to 5</a:t>
            </a:r>
            <a:endParaRPr lang="en-GB" dirty="0"/>
          </a:p>
        </p:txBody>
      </p:sp>
      <p:sp>
        <p:nvSpPr>
          <p:cNvPr id="16" name="TextBox 15"/>
          <p:cNvSpPr txBox="1"/>
          <p:nvPr/>
        </p:nvSpPr>
        <p:spPr>
          <a:xfrm>
            <a:off x="4575175" y="3214763"/>
            <a:ext cx="2504469" cy="369332"/>
          </a:xfrm>
          <a:prstGeom prst="rect">
            <a:avLst/>
          </a:prstGeom>
          <a:noFill/>
        </p:spPr>
        <p:txBody>
          <a:bodyPr wrap="square" rtlCol="0">
            <a:spAutoFit/>
          </a:bodyPr>
          <a:lstStyle/>
          <a:p>
            <a:r>
              <a:rPr lang="en-GB" dirty="0" smtClean="0"/>
              <a:t>20 minutes to 1</a:t>
            </a:r>
            <a:endParaRPr lang="en-GB" dirty="0"/>
          </a:p>
        </p:txBody>
      </p:sp>
      <p:sp>
        <p:nvSpPr>
          <p:cNvPr id="17" name="TextBox 16"/>
          <p:cNvSpPr txBox="1"/>
          <p:nvPr/>
        </p:nvSpPr>
        <p:spPr>
          <a:xfrm>
            <a:off x="8427768" y="3315136"/>
            <a:ext cx="2166775" cy="369332"/>
          </a:xfrm>
          <a:prstGeom prst="rect">
            <a:avLst/>
          </a:prstGeom>
          <a:noFill/>
        </p:spPr>
        <p:txBody>
          <a:bodyPr wrap="square" rtlCol="0">
            <a:spAutoFit/>
          </a:bodyPr>
          <a:lstStyle/>
          <a:p>
            <a:r>
              <a:rPr lang="en-GB" dirty="0" smtClean="0"/>
              <a:t>Quarter to 3</a:t>
            </a:r>
            <a:endParaRPr lang="en-GB" dirty="0"/>
          </a:p>
        </p:txBody>
      </p:sp>
      <p:sp>
        <p:nvSpPr>
          <p:cNvPr id="18" name="TextBox 17"/>
          <p:cNvSpPr txBox="1"/>
          <p:nvPr/>
        </p:nvSpPr>
        <p:spPr>
          <a:xfrm>
            <a:off x="1006098" y="6050698"/>
            <a:ext cx="2018456" cy="369332"/>
          </a:xfrm>
          <a:prstGeom prst="rect">
            <a:avLst/>
          </a:prstGeom>
          <a:noFill/>
        </p:spPr>
        <p:txBody>
          <a:bodyPr wrap="square" rtlCol="0">
            <a:spAutoFit/>
          </a:bodyPr>
          <a:lstStyle/>
          <a:p>
            <a:r>
              <a:rPr lang="en-GB" dirty="0" smtClean="0"/>
              <a:t>10 minutes past 4</a:t>
            </a:r>
            <a:endParaRPr lang="en-GB" dirty="0"/>
          </a:p>
        </p:txBody>
      </p:sp>
      <p:sp>
        <p:nvSpPr>
          <p:cNvPr id="19" name="TextBox 18"/>
          <p:cNvSpPr txBox="1"/>
          <p:nvPr/>
        </p:nvSpPr>
        <p:spPr>
          <a:xfrm>
            <a:off x="4166207" y="6066356"/>
            <a:ext cx="2462759" cy="369332"/>
          </a:xfrm>
          <a:prstGeom prst="rect">
            <a:avLst/>
          </a:prstGeom>
          <a:noFill/>
        </p:spPr>
        <p:txBody>
          <a:bodyPr wrap="square" rtlCol="0">
            <a:spAutoFit/>
          </a:bodyPr>
          <a:lstStyle/>
          <a:p>
            <a:r>
              <a:rPr lang="en-GB" dirty="0" smtClean="0"/>
              <a:t>20 minutes past 7</a:t>
            </a:r>
            <a:endParaRPr lang="en-GB" dirty="0"/>
          </a:p>
        </p:txBody>
      </p:sp>
      <p:sp>
        <p:nvSpPr>
          <p:cNvPr id="20" name="TextBox 19"/>
          <p:cNvSpPr txBox="1"/>
          <p:nvPr/>
        </p:nvSpPr>
        <p:spPr>
          <a:xfrm>
            <a:off x="8518246" y="6066356"/>
            <a:ext cx="1934049" cy="369332"/>
          </a:xfrm>
          <a:prstGeom prst="rect">
            <a:avLst/>
          </a:prstGeom>
          <a:noFill/>
        </p:spPr>
        <p:txBody>
          <a:bodyPr wrap="square" rtlCol="0">
            <a:spAutoFit/>
          </a:bodyPr>
          <a:lstStyle/>
          <a:p>
            <a:r>
              <a:rPr lang="en-GB" dirty="0" smtClean="0"/>
              <a:t>Half past nine</a:t>
            </a:r>
            <a:endParaRPr lang="en-GB" dirty="0"/>
          </a:p>
        </p:txBody>
      </p:sp>
      <p:pic>
        <p:nvPicPr>
          <p:cNvPr id="21" name="Picture 20"/>
          <p:cNvPicPr>
            <a:picLocks noChangeAspect="1"/>
          </p:cNvPicPr>
          <p:nvPr/>
        </p:nvPicPr>
        <p:blipFill>
          <a:blip r:embed="rId8"/>
          <a:stretch>
            <a:fillRect/>
          </a:stretch>
        </p:blipFill>
        <p:spPr>
          <a:xfrm>
            <a:off x="11286999" y="6056297"/>
            <a:ext cx="905001" cy="647790"/>
          </a:xfrm>
          <a:prstGeom prst="rect">
            <a:avLst/>
          </a:prstGeom>
        </p:spPr>
      </p:pic>
    </p:spTree>
    <p:extLst>
      <p:ext uri="{BB962C8B-B14F-4D97-AF65-F5344CB8AC3E}">
        <p14:creationId xmlns:p14="http://schemas.microsoft.com/office/powerpoint/2010/main" val="3130128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8" fill="hold" nodeType="afterEffect">
                                  <p:stCondLst>
                                    <p:cond delay="50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1000"/>
                                        <p:tgtEl>
                                          <p:spTgt spid="12"/>
                                        </p:tgtEl>
                                      </p:cBhvr>
                                    </p:animEffect>
                                  </p:childTnLst>
                                </p:cTn>
                              </p:par>
                            </p:childTnLst>
                          </p:cTn>
                        </p:par>
                        <p:par>
                          <p:cTn id="15" fill="hold">
                            <p:stCondLst>
                              <p:cond delay="2000"/>
                            </p:stCondLst>
                            <p:childTnLst>
                              <p:par>
                                <p:cTn id="16" presetID="22" presetClass="entr" presetSubtype="8" fill="hold" nodeType="afterEffect">
                                  <p:stCondLst>
                                    <p:cond delay="50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1000"/>
                                        <p:tgtEl>
                                          <p:spTgt spid="13"/>
                                        </p:tgtEl>
                                      </p:cBhvr>
                                    </p:animEffect>
                                  </p:childTnLst>
                                </p:cTn>
                              </p:par>
                            </p:childTnLst>
                          </p:cTn>
                        </p:par>
                        <p:par>
                          <p:cTn id="19" fill="hold">
                            <p:stCondLst>
                              <p:cond delay="3500"/>
                            </p:stCondLst>
                            <p:childTnLst>
                              <p:par>
                                <p:cTn id="20" presetID="22" presetClass="entr" presetSubtype="8" fill="hold" nodeType="afterEffect">
                                  <p:stCondLst>
                                    <p:cond delay="50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1000"/>
                                        <p:tgtEl>
                                          <p:spTgt spid="14"/>
                                        </p:tgtEl>
                                      </p:cBhvr>
                                    </p:animEffect>
                                  </p:childTnLst>
                                </p:cTn>
                              </p:par>
                            </p:childTnLst>
                          </p:cTn>
                        </p:par>
                        <p:par>
                          <p:cTn id="23" fill="hold">
                            <p:stCondLst>
                              <p:cond delay="5000"/>
                            </p:stCondLst>
                            <p:childTnLst>
                              <p:par>
                                <p:cTn id="24" presetID="22" presetClass="entr" presetSubtype="8" fill="hold" nodeType="afterEffect">
                                  <p:stCondLst>
                                    <p:cond delay="50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02375EA0-2B80-47CF-8451-33FCD6C6BE31}"/>
              </a:ext>
            </a:extLst>
          </p:cNvPr>
          <p:cNvGrpSpPr/>
          <p:nvPr/>
        </p:nvGrpSpPr>
        <p:grpSpPr>
          <a:xfrm>
            <a:off x="3827051" y="1678474"/>
            <a:ext cx="4500000" cy="4500000"/>
            <a:chOff x="2303051" y="1678474"/>
            <a:chExt cx="4624543" cy="4522840"/>
          </a:xfrm>
        </p:grpSpPr>
        <p:pic>
          <p:nvPicPr>
            <p:cNvPr id="25" name="Picture 24">
              <a:extLst>
                <a:ext uri="{FF2B5EF4-FFF2-40B4-BE49-F238E27FC236}">
                  <a16:creationId xmlns:a16="http://schemas.microsoft.com/office/drawing/2014/main" id="{EE92F453-3F5D-4493-9DD4-E0DFDABA7291}"/>
                </a:ext>
              </a:extLst>
            </p:cNvPr>
            <p:cNvPicPr>
              <a:picLocks noChangeAspect="1"/>
            </p:cNvPicPr>
            <p:nvPr/>
          </p:nvPicPr>
          <p:blipFill>
            <a:blip r:embed="rId2"/>
            <a:stretch>
              <a:fillRect/>
            </a:stretch>
          </p:blipFill>
          <p:spPr>
            <a:xfrm>
              <a:off x="2303051" y="1678475"/>
              <a:ext cx="4624543" cy="4522839"/>
            </a:xfrm>
            <a:prstGeom prst="rect">
              <a:avLst/>
            </a:prstGeom>
          </p:spPr>
        </p:pic>
        <p:sp>
          <p:nvSpPr>
            <p:cNvPr id="26" name="Oval 25">
              <a:extLst>
                <a:ext uri="{FF2B5EF4-FFF2-40B4-BE49-F238E27FC236}">
                  <a16:creationId xmlns:a16="http://schemas.microsoft.com/office/drawing/2014/main" id="{744599E6-EB2F-4A1A-A345-A908FD06493D}"/>
                </a:ext>
              </a:extLst>
            </p:cNvPr>
            <p:cNvSpPr/>
            <p:nvPr/>
          </p:nvSpPr>
          <p:spPr>
            <a:xfrm>
              <a:off x="2324172" y="1678474"/>
              <a:ext cx="4603422" cy="452283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7" name="TextBox 176">
            <a:extLst>
              <a:ext uri="{FF2B5EF4-FFF2-40B4-BE49-F238E27FC236}">
                <a16:creationId xmlns:a16="http://schemas.microsoft.com/office/drawing/2014/main" id="{02F13389-E627-46F3-9FEA-F128BE171D54}"/>
              </a:ext>
            </a:extLst>
          </p:cNvPr>
          <p:cNvSpPr txBox="1"/>
          <p:nvPr/>
        </p:nvSpPr>
        <p:spPr>
          <a:xfrm>
            <a:off x="6223546" y="2015757"/>
            <a:ext cx="1360572" cy="400110"/>
          </a:xfrm>
          <a:prstGeom prst="rect">
            <a:avLst/>
          </a:prstGeom>
          <a:noFill/>
        </p:spPr>
        <p:txBody>
          <a:bodyPr wrap="square" rtlCol="0">
            <a:spAutoFit/>
          </a:bodyPr>
          <a:lstStyle/>
          <a:p>
            <a:pPr algn="ctr"/>
            <a:r>
              <a:rPr lang="en-GB" sz="2000" b="1" u="sng" dirty="0">
                <a:solidFill>
                  <a:schemeClr val="bg2">
                    <a:lumMod val="25000"/>
                  </a:schemeClr>
                </a:solidFill>
                <a:latin typeface="Century Gothic" panose="020B0502020202020204" pitchFamily="34" charset="0"/>
              </a:rPr>
              <a:t>Spring</a:t>
            </a:r>
            <a:endParaRPr lang="en-US" sz="2000" b="1" u="sng" dirty="0">
              <a:solidFill>
                <a:schemeClr val="bg2">
                  <a:lumMod val="25000"/>
                </a:schemeClr>
              </a:solidFill>
              <a:latin typeface="Century Gothic" panose="020B0502020202020204" pitchFamily="34" charset="0"/>
            </a:endParaRPr>
          </a:p>
        </p:txBody>
      </p:sp>
      <p:sp>
        <p:nvSpPr>
          <p:cNvPr id="178" name="TextBox 177">
            <a:extLst>
              <a:ext uri="{FF2B5EF4-FFF2-40B4-BE49-F238E27FC236}">
                <a16:creationId xmlns:a16="http://schemas.microsoft.com/office/drawing/2014/main" id="{181E26BB-DB74-458B-8480-28D33F28E93A}"/>
              </a:ext>
            </a:extLst>
          </p:cNvPr>
          <p:cNvSpPr txBox="1"/>
          <p:nvPr/>
        </p:nvSpPr>
        <p:spPr>
          <a:xfrm>
            <a:off x="6223546" y="4038503"/>
            <a:ext cx="1360572" cy="400110"/>
          </a:xfrm>
          <a:prstGeom prst="rect">
            <a:avLst/>
          </a:prstGeom>
          <a:noFill/>
        </p:spPr>
        <p:txBody>
          <a:bodyPr wrap="square" rtlCol="0">
            <a:spAutoFit/>
          </a:bodyPr>
          <a:lstStyle/>
          <a:p>
            <a:pPr algn="ctr"/>
            <a:r>
              <a:rPr lang="en-GB" sz="2000" b="1" u="sng" dirty="0">
                <a:solidFill>
                  <a:schemeClr val="bg2">
                    <a:lumMod val="25000"/>
                  </a:schemeClr>
                </a:solidFill>
                <a:latin typeface="Century Gothic" panose="020B0502020202020204" pitchFamily="34" charset="0"/>
              </a:rPr>
              <a:t>Summer</a:t>
            </a:r>
            <a:endParaRPr lang="en-US" sz="2000" b="1" u="sng" dirty="0">
              <a:solidFill>
                <a:schemeClr val="bg2">
                  <a:lumMod val="25000"/>
                </a:schemeClr>
              </a:solidFill>
              <a:latin typeface="Century Gothic" panose="020B0502020202020204" pitchFamily="34" charset="0"/>
            </a:endParaRPr>
          </a:p>
        </p:txBody>
      </p:sp>
      <p:sp>
        <p:nvSpPr>
          <p:cNvPr id="179" name="TextBox 178">
            <a:extLst>
              <a:ext uri="{FF2B5EF4-FFF2-40B4-BE49-F238E27FC236}">
                <a16:creationId xmlns:a16="http://schemas.microsoft.com/office/drawing/2014/main" id="{7D567136-1107-4FAC-AD9B-85160F8E14D1}"/>
              </a:ext>
            </a:extLst>
          </p:cNvPr>
          <p:cNvSpPr txBox="1"/>
          <p:nvPr/>
        </p:nvSpPr>
        <p:spPr>
          <a:xfrm>
            <a:off x="4660954" y="4038503"/>
            <a:ext cx="1360572" cy="400110"/>
          </a:xfrm>
          <a:prstGeom prst="rect">
            <a:avLst/>
          </a:prstGeom>
          <a:noFill/>
        </p:spPr>
        <p:txBody>
          <a:bodyPr wrap="square" rtlCol="0">
            <a:spAutoFit/>
          </a:bodyPr>
          <a:lstStyle/>
          <a:p>
            <a:pPr algn="ctr"/>
            <a:r>
              <a:rPr lang="en-GB" sz="2000" b="1" u="sng" dirty="0">
                <a:solidFill>
                  <a:schemeClr val="bg2">
                    <a:lumMod val="25000"/>
                  </a:schemeClr>
                </a:solidFill>
                <a:latin typeface="Century Gothic" panose="020B0502020202020204" pitchFamily="34" charset="0"/>
              </a:rPr>
              <a:t>Autumn</a:t>
            </a:r>
            <a:endParaRPr lang="en-US" sz="2000" b="1" u="sng" dirty="0">
              <a:solidFill>
                <a:schemeClr val="bg2">
                  <a:lumMod val="25000"/>
                </a:schemeClr>
              </a:solidFill>
              <a:latin typeface="Century Gothic" panose="020B0502020202020204" pitchFamily="34" charset="0"/>
            </a:endParaRPr>
          </a:p>
        </p:txBody>
      </p:sp>
      <p:sp>
        <p:nvSpPr>
          <p:cNvPr id="180" name="TextBox 179">
            <a:extLst>
              <a:ext uri="{FF2B5EF4-FFF2-40B4-BE49-F238E27FC236}">
                <a16:creationId xmlns:a16="http://schemas.microsoft.com/office/drawing/2014/main" id="{0A1B4F7F-E8D6-45F4-802D-D83018E0ADF4}"/>
              </a:ext>
            </a:extLst>
          </p:cNvPr>
          <p:cNvSpPr txBox="1"/>
          <p:nvPr/>
        </p:nvSpPr>
        <p:spPr>
          <a:xfrm>
            <a:off x="4666335" y="2015757"/>
            <a:ext cx="1360572" cy="400110"/>
          </a:xfrm>
          <a:prstGeom prst="rect">
            <a:avLst/>
          </a:prstGeom>
          <a:noFill/>
        </p:spPr>
        <p:txBody>
          <a:bodyPr wrap="square" rtlCol="0">
            <a:spAutoFit/>
          </a:bodyPr>
          <a:lstStyle/>
          <a:p>
            <a:pPr algn="ctr"/>
            <a:r>
              <a:rPr lang="en-GB" sz="2000" b="1" u="sng" dirty="0">
                <a:solidFill>
                  <a:schemeClr val="bg2">
                    <a:lumMod val="25000"/>
                  </a:schemeClr>
                </a:solidFill>
                <a:latin typeface="Century Gothic" panose="020B0502020202020204" pitchFamily="34" charset="0"/>
              </a:rPr>
              <a:t>Winter</a:t>
            </a:r>
            <a:endParaRPr lang="en-US" sz="2000" b="1" u="sng" dirty="0">
              <a:solidFill>
                <a:schemeClr val="bg2">
                  <a:lumMod val="25000"/>
                </a:schemeClr>
              </a:solidFill>
              <a:latin typeface="Century Gothic" panose="020B0502020202020204" pitchFamily="34" charset="0"/>
            </a:endParaRPr>
          </a:p>
        </p:txBody>
      </p:sp>
      <p:sp>
        <p:nvSpPr>
          <p:cNvPr id="148" name="Rectangle: Rounded Corners 147">
            <a:extLst>
              <a:ext uri="{FF2B5EF4-FFF2-40B4-BE49-F238E27FC236}">
                <a16:creationId xmlns:a16="http://schemas.microsoft.com/office/drawing/2014/main" id="{375B3765-BAD9-4C04-8DF9-7D78C9D1301E}"/>
              </a:ext>
            </a:extLst>
          </p:cNvPr>
          <p:cNvSpPr/>
          <p:nvPr/>
        </p:nvSpPr>
        <p:spPr>
          <a:xfrm>
            <a:off x="8027029" y="5637542"/>
            <a:ext cx="1637284" cy="3474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lumMod val="25000"/>
                  </a:schemeClr>
                </a:solidFill>
                <a:latin typeface="Century Gothic" panose="020B0502020202020204" pitchFamily="34" charset="0"/>
              </a:rPr>
              <a:t>January</a:t>
            </a:r>
            <a:endParaRPr lang="en-US" sz="2000" b="1" dirty="0">
              <a:solidFill>
                <a:schemeClr val="bg2">
                  <a:lumMod val="25000"/>
                </a:schemeClr>
              </a:solidFill>
              <a:latin typeface="Century Gothic" panose="020B0502020202020204" pitchFamily="34" charset="0"/>
            </a:endParaRPr>
          </a:p>
        </p:txBody>
      </p:sp>
      <p:sp>
        <p:nvSpPr>
          <p:cNvPr id="149" name="Rectangle: Rounded Corners 148">
            <a:extLst>
              <a:ext uri="{FF2B5EF4-FFF2-40B4-BE49-F238E27FC236}">
                <a16:creationId xmlns:a16="http://schemas.microsoft.com/office/drawing/2014/main" id="{344BEF86-43A6-4813-99BA-BF97A8513336}"/>
              </a:ext>
            </a:extLst>
          </p:cNvPr>
          <p:cNvSpPr/>
          <p:nvPr/>
        </p:nvSpPr>
        <p:spPr>
          <a:xfrm>
            <a:off x="2586703" y="5572232"/>
            <a:ext cx="1637284" cy="3474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lumMod val="25000"/>
                  </a:schemeClr>
                </a:solidFill>
                <a:latin typeface="Century Gothic" panose="020B0502020202020204" pitchFamily="34" charset="0"/>
              </a:rPr>
              <a:t>February</a:t>
            </a:r>
            <a:endParaRPr lang="en-US" sz="2000" b="1" dirty="0">
              <a:solidFill>
                <a:schemeClr val="bg2">
                  <a:lumMod val="25000"/>
                </a:schemeClr>
              </a:solidFill>
              <a:latin typeface="Century Gothic" panose="020B0502020202020204" pitchFamily="34" charset="0"/>
            </a:endParaRPr>
          </a:p>
        </p:txBody>
      </p:sp>
      <p:sp>
        <p:nvSpPr>
          <p:cNvPr id="150" name="Rectangle: Rounded Corners 149">
            <a:extLst>
              <a:ext uri="{FF2B5EF4-FFF2-40B4-BE49-F238E27FC236}">
                <a16:creationId xmlns:a16="http://schemas.microsoft.com/office/drawing/2014/main" id="{0A2098B2-503D-4244-AD42-6CAB5CA618EB}"/>
              </a:ext>
            </a:extLst>
          </p:cNvPr>
          <p:cNvSpPr/>
          <p:nvPr/>
        </p:nvSpPr>
        <p:spPr>
          <a:xfrm>
            <a:off x="8428202" y="2702159"/>
            <a:ext cx="1637284" cy="3474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lumMod val="25000"/>
                  </a:schemeClr>
                </a:solidFill>
                <a:latin typeface="Century Gothic" panose="020B0502020202020204" pitchFamily="34" charset="0"/>
              </a:rPr>
              <a:t>March</a:t>
            </a:r>
            <a:endParaRPr lang="en-US" sz="2000" b="1" dirty="0">
              <a:solidFill>
                <a:schemeClr val="bg2">
                  <a:lumMod val="25000"/>
                </a:schemeClr>
              </a:solidFill>
              <a:latin typeface="Century Gothic" panose="020B0502020202020204" pitchFamily="34" charset="0"/>
            </a:endParaRPr>
          </a:p>
        </p:txBody>
      </p:sp>
      <p:sp>
        <p:nvSpPr>
          <p:cNvPr id="151" name="Rectangle: Rounded Corners 150">
            <a:extLst>
              <a:ext uri="{FF2B5EF4-FFF2-40B4-BE49-F238E27FC236}">
                <a16:creationId xmlns:a16="http://schemas.microsoft.com/office/drawing/2014/main" id="{A9CFA5E4-5E5F-4FEE-8A69-AFCF2C60E2C4}"/>
              </a:ext>
            </a:extLst>
          </p:cNvPr>
          <p:cNvSpPr/>
          <p:nvPr/>
        </p:nvSpPr>
        <p:spPr>
          <a:xfrm>
            <a:off x="8543131" y="4075274"/>
            <a:ext cx="1637284" cy="3474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lumMod val="25000"/>
                  </a:schemeClr>
                </a:solidFill>
                <a:latin typeface="Century Gothic" panose="020B0502020202020204" pitchFamily="34" charset="0"/>
              </a:rPr>
              <a:t>April</a:t>
            </a:r>
            <a:endParaRPr lang="en-US" sz="2000" b="1" dirty="0">
              <a:solidFill>
                <a:schemeClr val="bg2">
                  <a:lumMod val="25000"/>
                </a:schemeClr>
              </a:solidFill>
              <a:latin typeface="Century Gothic" panose="020B0502020202020204" pitchFamily="34" charset="0"/>
            </a:endParaRPr>
          </a:p>
        </p:txBody>
      </p:sp>
      <p:sp>
        <p:nvSpPr>
          <p:cNvPr id="152" name="Rectangle: Rounded Corners 151">
            <a:extLst>
              <a:ext uri="{FF2B5EF4-FFF2-40B4-BE49-F238E27FC236}">
                <a16:creationId xmlns:a16="http://schemas.microsoft.com/office/drawing/2014/main" id="{B0C458E8-9590-4E9E-9B84-CD8E1D4F5ED7}"/>
              </a:ext>
            </a:extLst>
          </p:cNvPr>
          <p:cNvSpPr/>
          <p:nvPr/>
        </p:nvSpPr>
        <p:spPr>
          <a:xfrm>
            <a:off x="2201127" y="4814833"/>
            <a:ext cx="1637284" cy="3474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lumMod val="25000"/>
                  </a:schemeClr>
                </a:solidFill>
                <a:latin typeface="Century Gothic" panose="020B0502020202020204" pitchFamily="34" charset="0"/>
              </a:rPr>
              <a:t>May</a:t>
            </a:r>
            <a:endParaRPr lang="en-US" sz="2000" b="1" dirty="0">
              <a:solidFill>
                <a:schemeClr val="bg2">
                  <a:lumMod val="25000"/>
                </a:schemeClr>
              </a:solidFill>
              <a:latin typeface="Century Gothic" panose="020B0502020202020204" pitchFamily="34" charset="0"/>
            </a:endParaRPr>
          </a:p>
        </p:txBody>
      </p:sp>
      <p:sp>
        <p:nvSpPr>
          <p:cNvPr id="153" name="Rectangle: Rounded Corners 152">
            <a:extLst>
              <a:ext uri="{FF2B5EF4-FFF2-40B4-BE49-F238E27FC236}">
                <a16:creationId xmlns:a16="http://schemas.microsoft.com/office/drawing/2014/main" id="{14B69B4A-F385-406E-A33C-94081C9880B8}"/>
              </a:ext>
            </a:extLst>
          </p:cNvPr>
          <p:cNvSpPr/>
          <p:nvPr/>
        </p:nvSpPr>
        <p:spPr>
          <a:xfrm>
            <a:off x="1994536" y="4081396"/>
            <a:ext cx="1637284" cy="3474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lumMod val="25000"/>
                  </a:schemeClr>
                </a:solidFill>
                <a:latin typeface="Century Gothic" panose="020B0502020202020204" pitchFamily="34" charset="0"/>
              </a:rPr>
              <a:t>June</a:t>
            </a:r>
            <a:endParaRPr lang="en-US" sz="2000" b="1" dirty="0">
              <a:solidFill>
                <a:schemeClr val="bg2">
                  <a:lumMod val="25000"/>
                </a:schemeClr>
              </a:solidFill>
              <a:latin typeface="Century Gothic" panose="020B0502020202020204" pitchFamily="34" charset="0"/>
            </a:endParaRPr>
          </a:p>
        </p:txBody>
      </p:sp>
      <p:sp>
        <p:nvSpPr>
          <p:cNvPr id="154" name="Rectangle: Rounded Corners 153">
            <a:extLst>
              <a:ext uri="{FF2B5EF4-FFF2-40B4-BE49-F238E27FC236}">
                <a16:creationId xmlns:a16="http://schemas.microsoft.com/office/drawing/2014/main" id="{1A2C1BCB-D04A-42CB-92FF-557BE3C244C7}"/>
              </a:ext>
            </a:extLst>
          </p:cNvPr>
          <p:cNvSpPr/>
          <p:nvPr/>
        </p:nvSpPr>
        <p:spPr>
          <a:xfrm>
            <a:off x="2546479" y="1937068"/>
            <a:ext cx="1637284" cy="3474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lumMod val="25000"/>
                  </a:schemeClr>
                </a:solidFill>
                <a:latin typeface="Century Gothic" panose="020B0502020202020204" pitchFamily="34" charset="0"/>
              </a:rPr>
              <a:t>July</a:t>
            </a:r>
            <a:endParaRPr lang="en-US" sz="2000" b="1" dirty="0">
              <a:solidFill>
                <a:schemeClr val="bg2">
                  <a:lumMod val="25000"/>
                </a:schemeClr>
              </a:solidFill>
              <a:latin typeface="Century Gothic" panose="020B0502020202020204" pitchFamily="34" charset="0"/>
            </a:endParaRPr>
          </a:p>
        </p:txBody>
      </p:sp>
      <p:sp>
        <p:nvSpPr>
          <p:cNvPr id="155" name="Rectangle: Rounded Corners 154">
            <a:extLst>
              <a:ext uri="{FF2B5EF4-FFF2-40B4-BE49-F238E27FC236}">
                <a16:creationId xmlns:a16="http://schemas.microsoft.com/office/drawing/2014/main" id="{0B50A1F0-A9CB-4505-A672-FC1A30970070}"/>
              </a:ext>
            </a:extLst>
          </p:cNvPr>
          <p:cNvSpPr/>
          <p:nvPr/>
        </p:nvSpPr>
        <p:spPr>
          <a:xfrm>
            <a:off x="8418051" y="4932787"/>
            <a:ext cx="1637284" cy="3474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lumMod val="25000"/>
                  </a:schemeClr>
                </a:solidFill>
                <a:latin typeface="Century Gothic" panose="020B0502020202020204" pitchFamily="34" charset="0"/>
              </a:rPr>
              <a:t>August</a:t>
            </a:r>
            <a:endParaRPr lang="en-US" sz="2000" b="1" dirty="0">
              <a:solidFill>
                <a:schemeClr val="bg2">
                  <a:lumMod val="25000"/>
                </a:schemeClr>
              </a:solidFill>
              <a:latin typeface="Century Gothic" panose="020B0502020202020204" pitchFamily="34" charset="0"/>
            </a:endParaRPr>
          </a:p>
        </p:txBody>
      </p:sp>
      <p:sp>
        <p:nvSpPr>
          <p:cNvPr id="156" name="Rectangle: Rounded Corners 155">
            <a:extLst>
              <a:ext uri="{FF2B5EF4-FFF2-40B4-BE49-F238E27FC236}">
                <a16:creationId xmlns:a16="http://schemas.microsoft.com/office/drawing/2014/main" id="{0E476616-8780-49B6-88A3-874C6686F1F1}"/>
              </a:ext>
            </a:extLst>
          </p:cNvPr>
          <p:cNvSpPr/>
          <p:nvPr/>
        </p:nvSpPr>
        <p:spPr>
          <a:xfrm>
            <a:off x="1956153" y="2608014"/>
            <a:ext cx="1640020" cy="3474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lumMod val="25000"/>
                  </a:schemeClr>
                </a:solidFill>
                <a:latin typeface="Century Gothic" panose="020B0502020202020204" pitchFamily="34" charset="0"/>
              </a:rPr>
              <a:t>September</a:t>
            </a:r>
            <a:endParaRPr lang="en-US" sz="2000" b="1" dirty="0">
              <a:solidFill>
                <a:schemeClr val="bg2">
                  <a:lumMod val="25000"/>
                </a:schemeClr>
              </a:solidFill>
              <a:latin typeface="Century Gothic" panose="020B0502020202020204" pitchFamily="34" charset="0"/>
            </a:endParaRPr>
          </a:p>
        </p:txBody>
      </p:sp>
      <p:sp>
        <p:nvSpPr>
          <p:cNvPr id="157" name="Rectangle: Rounded Corners 156">
            <a:extLst>
              <a:ext uri="{FF2B5EF4-FFF2-40B4-BE49-F238E27FC236}">
                <a16:creationId xmlns:a16="http://schemas.microsoft.com/office/drawing/2014/main" id="{7239CA49-6575-47F1-A343-09BC0EE6777F}"/>
              </a:ext>
            </a:extLst>
          </p:cNvPr>
          <p:cNvSpPr/>
          <p:nvPr/>
        </p:nvSpPr>
        <p:spPr>
          <a:xfrm>
            <a:off x="2061135" y="3407208"/>
            <a:ext cx="1637284" cy="3474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lumMod val="25000"/>
                  </a:schemeClr>
                </a:solidFill>
                <a:latin typeface="Century Gothic" panose="020B0502020202020204" pitchFamily="34" charset="0"/>
              </a:rPr>
              <a:t>October</a:t>
            </a:r>
            <a:endParaRPr lang="en-US" sz="2000" b="1" dirty="0">
              <a:solidFill>
                <a:schemeClr val="bg2">
                  <a:lumMod val="25000"/>
                </a:schemeClr>
              </a:solidFill>
              <a:latin typeface="Century Gothic" panose="020B0502020202020204" pitchFamily="34" charset="0"/>
            </a:endParaRPr>
          </a:p>
        </p:txBody>
      </p:sp>
      <p:sp>
        <p:nvSpPr>
          <p:cNvPr id="158" name="Rectangle: Rounded Corners 157">
            <a:extLst>
              <a:ext uri="{FF2B5EF4-FFF2-40B4-BE49-F238E27FC236}">
                <a16:creationId xmlns:a16="http://schemas.microsoft.com/office/drawing/2014/main" id="{2F777C9D-1F2B-4D6E-99ED-7EBB7CB2683F}"/>
              </a:ext>
            </a:extLst>
          </p:cNvPr>
          <p:cNvSpPr/>
          <p:nvPr/>
        </p:nvSpPr>
        <p:spPr>
          <a:xfrm>
            <a:off x="8054658" y="1944958"/>
            <a:ext cx="1637284" cy="3474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lumMod val="25000"/>
                  </a:schemeClr>
                </a:solidFill>
                <a:latin typeface="Century Gothic" panose="020B0502020202020204" pitchFamily="34" charset="0"/>
              </a:rPr>
              <a:t>November</a:t>
            </a:r>
            <a:endParaRPr lang="en-US" sz="2000" b="1" dirty="0">
              <a:solidFill>
                <a:schemeClr val="bg2">
                  <a:lumMod val="25000"/>
                </a:schemeClr>
              </a:solidFill>
              <a:latin typeface="Century Gothic" panose="020B0502020202020204" pitchFamily="34" charset="0"/>
            </a:endParaRPr>
          </a:p>
        </p:txBody>
      </p:sp>
      <p:sp>
        <p:nvSpPr>
          <p:cNvPr id="159" name="Rectangle: Rounded Corners 158">
            <a:extLst>
              <a:ext uri="{FF2B5EF4-FFF2-40B4-BE49-F238E27FC236}">
                <a16:creationId xmlns:a16="http://schemas.microsoft.com/office/drawing/2014/main" id="{3A27835E-9038-484F-87F0-EE1637FC68FB}"/>
              </a:ext>
            </a:extLst>
          </p:cNvPr>
          <p:cNvSpPr/>
          <p:nvPr/>
        </p:nvSpPr>
        <p:spPr>
          <a:xfrm>
            <a:off x="8771249" y="3376852"/>
            <a:ext cx="1637284" cy="3474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lumMod val="25000"/>
                  </a:schemeClr>
                </a:solidFill>
                <a:latin typeface="Century Gothic" panose="020B0502020202020204" pitchFamily="34" charset="0"/>
              </a:rPr>
              <a:t>December</a:t>
            </a:r>
            <a:endParaRPr lang="en-US" sz="2000" b="1" dirty="0">
              <a:solidFill>
                <a:schemeClr val="bg2">
                  <a:lumMod val="25000"/>
                </a:schemeClr>
              </a:solidFill>
              <a:latin typeface="Century Gothic" panose="020B0502020202020204" pitchFamily="34" charset="0"/>
            </a:endParaRPr>
          </a:p>
        </p:txBody>
      </p:sp>
      <p:sp>
        <p:nvSpPr>
          <p:cNvPr id="27" name="Rectangle: Rounded Corners 26">
            <a:extLst>
              <a:ext uri="{FF2B5EF4-FFF2-40B4-BE49-F238E27FC236}">
                <a16:creationId xmlns:a16="http://schemas.microsoft.com/office/drawing/2014/main" id="{BD4ED546-23BE-40B8-9E6B-1F18218C7FC8}"/>
              </a:ext>
            </a:extLst>
          </p:cNvPr>
          <p:cNvSpPr/>
          <p:nvPr/>
        </p:nvSpPr>
        <p:spPr>
          <a:xfrm>
            <a:off x="4407165" y="2857851"/>
            <a:ext cx="1637284" cy="3474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0000"/>
                </a:solidFill>
                <a:latin typeface="Century Gothic" panose="020B0502020202020204" pitchFamily="34" charset="0"/>
              </a:rPr>
              <a:t>January</a:t>
            </a:r>
            <a:endParaRPr lang="en-US" sz="2000" b="1" dirty="0">
              <a:solidFill>
                <a:srgbClr val="FF0000"/>
              </a:solidFill>
              <a:latin typeface="Century Gothic" panose="020B0502020202020204" pitchFamily="34" charset="0"/>
            </a:endParaRPr>
          </a:p>
        </p:txBody>
      </p:sp>
      <p:sp>
        <p:nvSpPr>
          <p:cNvPr id="28" name="Rectangle: Rounded Corners 27">
            <a:extLst>
              <a:ext uri="{FF2B5EF4-FFF2-40B4-BE49-F238E27FC236}">
                <a16:creationId xmlns:a16="http://schemas.microsoft.com/office/drawing/2014/main" id="{F65D5DD9-1B66-4D06-8F98-7AEA36258459}"/>
              </a:ext>
            </a:extLst>
          </p:cNvPr>
          <p:cNvSpPr/>
          <p:nvPr/>
        </p:nvSpPr>
        <p:spPr>
          <a:xfrm>
            <a:off x="4407165" y="3213161"/>
            <a:ext cx="1637284" cy="3474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0000"/>
                </a:solidFill>
                <a:latin typeface="Century Gothic" panose="020B0502020202020204" pitchFamily="34" charset="0"/>
              </a:rPr>
              <a:t>February</a:t>
            </a:r>
            <a:endParaRPr lang="en-US" sz="2000" b="1" dirty="0">
              <a:solidFill>
                <a:srgbClr val="FF0000"/>
              </a:solidFill>
              <a:latin typeface="Century Gothic" panose="020B0502020202020204" pitchFamily="34" charset="0"/>
            </a:endParaRPr>
          </a:p>
        </p:txBody>
      </p:sp>
      <p:sp>
        <p:nvSpPr>
          <p:cNvPr id="29" name="Rectangle: Rounded Corners 28">
            <a:extLst>
              <a:ext uri="{FF2B5EF4-FFF2-40B4-BE49-F238E27FC236}">
                <a16:creationId xmlns:a16="http://schemas.microsoft.com/office/drawing/2014/main" id="{104CEAEE-303D-4545-8C92-B1FAE0E030F8}"/>
              </a:ext>
            </a:extLst>
          </p:cNvPr>
          <p:cNvSpPr/>
          <p:nvPr/>
        </p:nvSpPr>
        <p:spPr>
          <a:xfrm>
            <a:off x="6016488" y="2529634"/>
            <a:ext cx="1637284" cy="3474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0000"/>
                </a:solidFill>
                <a:latin typeface="Century Gothic" panose="020B0502020202020204" pitchFamily="34" charset="0"/>
              </a:rPr>
              <a:t>March</a:t>
            </a:r>
            <a:endParaRPr lang="en-US" sz="2000" b="1" dirty="0">
              <a:solidFill>
                <a:srgbClr val="FF0000"/>
              </a:solidFill>
              <a:latin typeface="Century Gothic" panose="020B0502020202020204" pitchFamily="34" charset="0"/>
            </a:endParaRPr>
          </a:p>
        </p:txBody>
      </p:sp>
      <p:sp>
        <p:nvSpPr>
          <p:cNvPr id="30" name="Rectangle: Rounded Corners 29">
            <a:extLst>
              <a:ext uri="{FF2B5EF4-FFF2-40B4-BE49-F238E27FC236}">
                <a16:creationId xmlns:a16="http://schemas.microsoft.com/office/drawing/2014/main" id="{5914E3AE-07C4-4F29-8816-744288C57571}"/>
              </a:ext>
            </a:extLst>
          </p:cNvPr>
          <p:cNvSpPr/>
          <p:nvPr/>
        </p:nvSpPr>
        <p:spPr>
          <a:xfrm>
            <a:off x="5994404" y="2868878"/>
            <a:ext cx="1637284" cy="3474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0000"/>
                </a:solidFill>
                <a:latin typeface="Century Gothic" panose="020B0502020202020204" pitchFamily="34" charset="0"/>
              </a:rPr>
              <a:t>April</a:t>
            </a:r>
            <a:endParaRPr lang="en-US" sz="2000" b="1" dirty="0">
              <a:solidFill>
                <a:srgbClr val="FF0000"/>
              </a:solidFill>
              <a:latin typeface="Century Gothic" panose="020B0502020202020204" pitchFamily="34" charset="0"/>
            </a:endParaRPr>
          </a:p>
        </p:txBody>
      </p:sp>
      <p:sp>
        <p:nvSpPr>
          <p:cNvPr id="31" name="Rectangle: Rounded Corners 30">
            <a:extLst>
              <a:ext uri="{FF2B5EF4-FFF2-40B4-BE49-F238E27FC236}">
                <a16:creationId xmlns:a16="http://schemas.microsoft.com/office/drawing/2014/main" id="{D795753C-9BA3-428A-B0BD-47D35BE7B94A}"/>
              </a:ext>
            </a:extLst>
          </p:cNvPr>
          <p:cNvSpPr/>
          <p:nvPr/>
        </p:nvSpPr>
        <p:spPr>
          <a:xfrm>
            <a:off x="6038683" y="3250116"/>
            <a:ext cx="1637284" cy="3474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0000"/>
                </a:solidFill>
                <a:latin typeface="Century Gothic" panose="020B0502020202020204" pitchFamily="34" charset="0"/>
              </a:rPr>
              <a:t>May</a:t>
            </a:r>
            <a:endParaRPr lang="en-US" sz="2000" b="1" dirty="0">
              <a:solidFill>
                <a:srgbClr val="FF0000"/>
              </a:solidFill>
              <a:latin typeface="Century Gothic" panose="020B0502020202020204" pitchFamily="34" charset="0"/>
            </a:endParaRPr>
          </a:p>
        </p:txBody>
      </p:sp>
      <p:sp>
        <p:nvSpPr>
          <p:cNvPr id="32" name="Rectangle: Rounded Corners 31">
            <a:extLst>
              <a:ext uri="{FF2B5EF4-FFF2-40B4-BE49-F238E27FC236}">
                <a16:creationId xmlns:a16="http://schemas.microsoft.com/office/drawing/2014/main" id="{C86E6BBD-709D-49CE-8ED7-FBF32EB9027D}"/>
              </a:ext>
            </a:extLst>
          </p:cNvPr>
          <p:cNvSpPr/>
          <p:nvPr/>
        </p:nvSpPr>
        <p:spPr>
          <a:xfrm>
            <a:off x="6005678" y="4557881"/>
            <a:ext cx="1637284" cy="3474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0000"/>
                </a:solidFill>
                <a:latin typeface="Century Gothic" panose="020B0502020202020204" pitchFamily="34" charset="0"/>
              </a:rPr>
              <a:t>June</a:t>
            </a:r>
            <a:endParaRPr lang="en-US" sz="2000" b="1" dirty="0">
              <a:solidFill>
                <a:srgbClr val="FF0000"/>
              </a:solidFill>
              <a:latin typeface="Century Gothic" panose="020B0502020202020204" pitchFamily="34" charset="0"/>
            </a:endParaRPr>
          </a:p>
        </p:txBody>
      </p:sp>
      <p:sp>
        <p:nvSpPr>
          <p:cNvPr id="33" name="Rectangle: Rounded Corners 32">
            <a:extLst>
              <a:ext uri="{FF2B5EF4-FFF2-40B4-BE49-F238E27FC236}">
                <a16:creationId xmlns:a16="http://schemas.microsoft.com/office/drawing/2014/main" id="{FA52891C-5B76-4416-A259-56B632EBFFAA}"/>
              </a:ext>
            </a:extLst>
          </p:cNvPr>
          <p:cNvSpPr/>
          <p:nvPr/>
        </p:nvSpPr>
        <p:spPr>
          <a:xfrm>
            <a:off x="6004428" y="4932522"/>
            <a:ext cx="1637284" cy="3474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0000"/>
                </a:solidFill>
                <a:latin typeface="Century Gothic" panose="020B0502020202020204" pitchFamily="34" charset="0"/>
              </a:rPr>
              <a:t>July</a:t>
            </a:r>
            <a:endParaRPr lang="en-US" sz="2000" b="1" dirty="0">
              <a:solidFill>
                <a:srgbClr val="FF0000"/>
              </a:solidFill>
              <a:latin typeface="Century Gothic" panose="020B0502020202020204" pitchFamily="34" charset="0"/>
            </a:endParaRPr>
          </a:p>
        </p:txBody>
      </p:sp>
      <p:sp>
        <p:nvSpPr>
          <p:cNvPr id="34" name="Rectangle: Rounded Corners 33">
            <a:extLst>
              <a:ext uri="{FF2B5EF4-FFF2-40B4-BE49-F238E27FC236}">
                <a16:creationId xmlns:a16="http://schemas.microsoft.com/office/drawing/2014/main" id="{9BD2AE04-74D2-4706-A92D-897EF527E891}"/>
              </a:ext>
            </a:extLst>
          </p:cNvPr>
          <p:cNvSpPr/>
          <p:nvPr/>
        </p:nvSpPr>
        <p:spPr>
          <a:xfrm>
            <a:off x="6034194" y="5305433"/>
            <a:ext cx="1637284" cy="3474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0000"/>
                </a:solidFill>
                <a:latin typeface="Century Gothic" panose="020B0502020202020204" pitchFamily="34" charset="0"/>
              </a:rPr>
              <a:t>August</a:t>
            </a:r>
            <a:endParaRPr lang="en-US" sz="2000" b="1" dirty="0">
              <a:solidFill>
                <a:srgbClr val="FF0000"/>
              </a:solidFill>
              <a:latin typeface="Century Gothic" panose="020B0502020202020204" pitchFamily="34" charset="0"/>
            </a:endParaRPr>
          </a:p>
        </p:txBody>
      </p:sp>
      <p:sp>
        <p:nvSpPr>
          <p:cNvPr id="35" name="Rectangle: Rounded Corners 34">
            <a:extLst>
              <a:ext uri="{FF2B5EF4-FFF2-40B4-BE49-F238E27FC236}">
                <a16:creationId xmlns:a16="http://schemas.microsoft.com/office/drawing/2014/main" id="{5CECF77B-BFA2-4377-BB18-024C7C5AB267}"/>
              </a:ext>
            </a:extLst>
          </p:cNvPr>
          <p:cNvSpPr/>
          <p:nvPr/>
        </p:nvSpPr>
        <p:spPr>
          <a:xfrm>
            <a:off x="4448118" y="4556747"/>
            <a:ext cx="1640020" cy="3474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0000"/>
                </a:solidFill>
                <a:latin typeface="Century Gothic" panose="020B0502020202020204" pitchFamily="34" charset="0"/>
              </a:rPr>
              <a:t>September</a:t>
            </a:r>
            <a:endParaRPr lang="en-US" sz="2000" b="1" dirty="0">
              <a:solidFill>
                <a:srgbClr val="FF0000"/>
              </a:solidFill>
              <a:latin typeface="Century Gothic" panose="020B0502020202020204" pitchFamily="34" charset="0"/>
            </a:endParaRPr>
          </a:p>
        </p:txBody>
      </p:sp>
      <p:sp>
        <p:nvSpPr>
          <p:cNvPr id="36" name="Rectangle: Rounded Corners 35">
            <a:extLst>
              <a:ext uri="{FF2B5EF4-FFF2-40B4-BE49-F238E27FC236}">
                <a16:creationId xmlns:a16="http://schemas.microsoft.com/office/drawing/2014/main" id="{7150766B-8279-492D-83BB-42427CF92C89}"/>
              </a:ext>
            </a:extLst>
          </p:cNvPr>
          <p:cNvSpPr/>
          <p:nvPr/>
        </p:nvSpPr>
        <p:spPr>
          <a:xfrm>
            <a:off x="4422526" y="4917943"/>
            <a:ext cx="1637284" cy="3474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0000"/>
                </a:solidFill>
                <a:latin typeface="Century Gothic" panose="020B0502020202020204" pitchFamily="34" charset="0"/>
              </a:rPr>
              <a:t>October</a:t>
            </a:r>
            <a:endParaRPr lang="en-US" sz="2000" b="1" dirty="0">
              <a:solidFill>
                <a:srgbClr val="FF0000"/>
              </a:solidFill>
              <a:latin typeface="Century Gothic" panose="020B0502020202020204" pitchFamily="34" charset="0"/>
            </a:endParaRPr>
          </a:p>
        </p:txBody>
      </p:sp>
      <p:sp>
        <p:nvSpPr>
          <p:cNvPr id="37" name="Rectangle: Rounded Corners 36">
            <a:extLst>
              <a:ext uri="{FF2B5EF4-FFF2-40B4-BE49-F238E27FC236}">
                <a16:creationId xmlns:a16="http://schemas.microsoft.com/office/drawing/2014/main" id="{688D09C0-0678-45BB-A305-FA900D7A8F1D}"/>
              </a:ext>
            </a:extLst>
          </p:cNvPr>
          <p:cNvSpPr/>
          <p:nvPr/>
        </p:nvSpPr>
        <p:spPr>
          <a:xfrm>
            <a:off x="4485182" y="5279110"/>
            <a:ext cx="1637284" cy="3474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0000"/>
                </a:solidFill>
                <a:latin typeface="Century Gothic" panose="020B0502020202020204" pitchFamily="34" charset="0"/>
              </a:rPr>
              <a:t>November</a:t>
            </a:r>
            <a:endParaRPr lang="en-US" sz="2000" b="1" dirty="0">
              <a:solidFill>
                <a:srgbClr val="FF0000"/>
              </a:solidFill>
              <a:latin typeface="Century Gothic" panose="020B0502020202020204" pitchFamily="34" charset="0"/>
            </a:endParaRPr>
          </a:p>
        </p:txBody>
      </p:sp>
      <p:sp>
        <p:nvSpPr>
          <p:cNvPr id="38" name="Rectangle: Rounded Corners 37">
            <a:extLst>
              <a:ext uri="{FF2B5EF4-FFF2-40B4-BE49-F238E27FC236}">
                <a16:creationId xmlns:a16="http://schemas.microsoft.com/office/drawing/2014/main" id="{9E11CFC5-1DA4-454E-9D15-9D9A127F5184}"/>
              </a:ext>
            </a:extLst>
          </p:cNvPr>
          <p:cNvSpPr/>
          <p:nvPr/>
        </p:nvSpPr>
        <p:spPr>
          <a:xfrm>
            <a:off x="4439006" y="2521546"/>
            <a:ext cx="1637284" cy="3474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0000"/>
                </a:solidFill>
                <a:latin typeface="Century Gothic" panose="020B0502020202020204" pitchFamily="34" charset="0"/>
              </a:rPr>
              <a:t>December</a:t>
            </a:r>
            <a:endParaRPr lang="en-US" sz="2000" b="1" dirty="0">
              <a:solidFill>
                <a:srgbClr val="FF0000"/>
              </a:solidFill>
              <a:latin typeface="Century Gothic" panose="020B0502020202020204" pitchFamily="34" charset="0"/>
            </a:endParaRPr>
          </a:p>
        </p:txBody>
      </p:sp>
      <p:pic>
        <p:nvPicPr>
          <p:cNvPr id="39" name="Picture 38"/>
          <p:cNvPicPr>
            <a:picLocks noChangeAspect="1"/>
          </p:cNvPicPr>
          <p:nvPr/>
        </p:nvPicPr>
        <p:blipFill>
          <a:blip r:embed="rId3"/>
          <a:stretch>
            <a:fillRect/>
          </a:stretch>
        </p:blipFill>
        <p:spPr>
          <a:xfrm>
            <a:off x="11286999" y="6047588"/>
            <a:ext cx="905001" cy="647790"/>
          </a:xfrm>
          <a:prstGeom prst="rect">
            <a:avLst/>
          </a:prstGeom>
        </p:spPr>
      </p:pic>
    </p:spTree>
    <p:extLst>
      <p:ext uri="{BB962C8B-B14F-4D97-AF65-F5344CB8AC3E}">
        <p14:creationId xmlns:p14="http://schemas.microsoft.com/office/powerpoint/2010/main" val="42564194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mn-lt"/>
              </a:rPr>
              <a:t>Write the time that is on the clock </a:t>
            </a:r>
            <a:endParaRPr lang="en-GB" dirty="0">
              <a:latin typeface="+mn-lt"/>
            </a:endParaRPr>
          </a:p>
        </p:txBody>
      </p:sp>
      <p:pic>
        <p:nvPicPr>
          <p:cNvPr id="3" name="Picture 2"/>
          <p:cNvPicPr>
            <a:picLocks noChangeAspect="1"/>
          </p:cNvPicPr>
          <p:nvPr/>
        </p:nvPicPr>
        <p:blipFill>
          <a:blip r:embed="rId2"/>
          <a:stretch>
            <a:fillRect/>
          </a:stretch>
        </p:blipFill>
        <p:spPr>
          <a:xfrm>
            <a:off x="609598" y="1650914"/>
            <a:ext cx="2086266" cy="1924319"/>
          </a:xfrm>
          <a:prstGeom prst="rect">
            <a:avLst/>
          </a:prstGeom>
        </p:spPr>
      </p:pic>
      <p:pic>
        <p:nvPicPr>
          <p:cNvPr id="4" name="Picture 3"/>
          <p:cNvPicPr>
            <a:picLocks noChangeAspect="1"/>
          </p:cNvPicPr>
          <p:nvPr/>
        </p:nvPicPr>
        <p:blipFill>
          <a:blip r:embed="rId3"/>
          <a:stretch>
            <a:fillRect/>
          </a:stretch>
        </p:blipFill>
        <p:spPr>
          <a:xfrm>
            <a:off x="3307952" y="1650914"/>
            <a:ext cx="2248214" cy="1924319"/>
          </a:xfrm>
          <a:prstGeom prst="rect">
            <a:avLst/>
          </a:prstGeom>
        </p:spPr>
      </p:pic>
      <p:pic>
        <p:nvPicPr>
          <p:cNvPr id="5" name="Picture 4"/>
          <p:cNvPicPr>
            <a:picLocks noChangeAspect="1"/>
          </p:cNvPicPr>
          <p:nvPr/>
        </p:nvPicPr>
        <p:blipFill>
          <a:blip r:embed="rId4"/>
          <a:stretch>
            <a:fillRect/>
          </a:stretch>
        </p:blipFill>
        <p:spPr>
          <a:xfrm>
            <a:off x="6168254" y="1650913"/>
            <a:ext cx="2124371" cy="1914792"/>
          </a:xfrm>
          <a:prstGeom prst="rect">
            <a:avLst/>
          </a:prstGeom>
        </p:spPr>
      </p:pic>
      <p:pic>
        <p:nvPicPr>
          <p:cNvPr id="6" name="Picture 5"/>
          <p:cNvPicPr>
            <a:picLocks noChangeAspect="1"/>
          </p:cNvPicPr>
          <p:nvPr/>
        </p:nvPicPr>
        <p:blipFill>
          <a:blip r:embed="rId5"/>
          <a:stretch>
            <a:fillRect/>
          </a:stretch>
        </p:blipFill>
        <p:spPr>
          <a:xfrm>
            <a:off x="9550116" y="1708071"/>
            <a:ext cx="2019582" cy="1857634"/>
          </a:xfrm>
          <a:prstGeom prst="rect">
            <a:avLst/>
          </a:prstGeom>
        </p:spPr>
      </p:pic>
      <p:pic>
        <p:nvPicPr>
          <p:cNvPr id="7" name="Picture 6"/>
          <p:cNvPicPr>
            <a:picLocks noChangeAspect="1"/>
          </p:cNvPicPr>
          <p:nvPr/>
        </p:nvPicPr>
        <p:blipFill>
          <a:blip r:embed="rId6"/>
          <a:stretch>
            <a:fillRect/>
          </a:stretch>
        </p:blipFill>
        <p:spPr>
          <a:xfrm>
            <a:off x="509571" y="4113426"/>
            <a:ext cx="2286319" cy="1838582"/>
          </a:xfrm>
          <a:prstGeom prst="rect">
            <a:avLst/>
          </a:prstGeom>
        </p:spPr>
      </p:pic>
      <p:pic>
        <p:nvPicPr>
          <p:cNvPr id="8" name="Picture 7"/>
          <p:cNvPicPr>
            <a:picLocks noChangeAspect="1"/>
          </p:cNvPicPr>
          <p:nvPr/>
        </p:nvPicPr>
        <p:blipFill>
          <a:blip r:embed="rId7"/>
          <a:stretch>
            <a:fillRect/>
          </a:stretch>
        </p:blipFill>
        <p:spPr>
          <a:xfrm>
            <a:off x="3495450" y="3951479"/>
            <a:ext cx="2162477" cy="2000529"/>
          </a:xfrm>
          <a:prstGeom prst="rect">
            <a:avLst/>
          </a:prstGeom>
        </p:spPr>
      </p:pic>
      <p:pic>
        <p:nvPicPr>
          <p:cNvPr id="9" name="Picture 8"/>
          <p:cNvPicPr>
            <a:picLocks noChangeAspect="1"/>
          </p:cNvPicPr>
          <p:nvPr/>
        </p:nvPicPr>
        <p:blipFill>
          <a:blip r:embed="rId8"/>
          <a:stretch>
            <a:fillRect/>
          </a:stretch>
        </p:blipFill>
        <p:spPr>
          <a:xfrm>
            <a:off x="9638268" y="3669562"/>
            <a:ext cx="2172003" cy="1971950"/>
          </a:xfrm>
          <a:prstGeom prst="rect">
            <a:avLst/>
          </a:prstGeom>
        </p:spPr>
      </p:pic>
      <p:pic>
        <p:nvPicPr>
          <p:cNvPr id="10" name="Picture 9"/>
          <p:cNvPicPr>
            <a:picLocks noChangeAspect="1"/>
          </p:cNvPicPr>
          <p:nvPr/>
        </p:nvPicPr>
        <p:blipFill>
          <a:blip r:embed="rId8"/>
          <a:stretch>
            <a:fillRect/>
          </a:stretch>
        </p:blipFill>
        <p:spPr>
          <a:xfrm>
            <a:off x="6168254" y="3669562"/>
            <a:ext cx="2172003" cy="1971950"/>
          </a:xfrm>
          <a:prstGeom prst="rect">
            <a:avLst/>
          </a:prstGeom>
        </p:spPr>
      </p:pic>
      <p:sp>
        <p:nvSpPr>
          <p:cNvPr id="11" name="TextBox 10"/>
          <p:cNvSpPr txBox="1"/>
          <p:nvPr/>
        </p:nvSpPr>
        <p:spPr>
          <a:xfrm>
            <a:off x="5936566" y="5516277"/>
            <a:ext cx="6133514" cy="369332"/>
          </a:xfrm>
          <a:prstGeom prst="rect">
            <a:avLst/>
          </a:prstGeom>
          <a:noFill/>
        </p:spPr>
        <p:txBody>
          <a:bodyPr wrap="square" rtlCol="0">
            <a:spAutoFit/>
          </a:bodyPr>
          <a:lstStyle/>
          <a:p>
            <a:r>
              <a:rPr lang="en-GB" dirty="0" smtClean="0"/>
              <a:t>Draw 10 minutes past 4 	              Draw 20 minutes to 3</a:t>
            </a:r>
            <a:endParaRPr lang="en-GB" dirty="0"/>
          </a:p>
        </p:txBody>
      </p:sp>
      <p:pic>
        <p:nvPicPr>
          <p:cNvPr id="12" name="Picture 11"/>
          <p:cNvPicPr>
            <a:picLocks noChangeAspect="1"/>
          </p:cNvPicPr>
          <p:nvPr/>
        </p:nvPicPr>
        <p:blipFill>
          <a:blip r:embed="rId9"/>
          <a:stretch>
            <a:fillRect/>
          </a:stretch>
        </p:blipFill>
        <p:spPr>
          <a:xfrm>
            <a:off x="11172647" y="5992768"/>
            <a:ext cx="847843" cy="638264"/>
          </a:xfrm>
          <a:prstGeom prst="rect">
            <a:avLst/>
          </a:prstGeom>
        </p:spPr>
      </p:pic>
    </p:spTree>
    <p:extLst>
      <p:ext uri="{BB962C8B-B14F-4D97-AF65-F5344CB8AC3E}">
        <p14:creationId xmlns:p14="http://schemas.microsoft.com/office/powerpoint/2010/main" val="3117857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mn-lt"/>
              </a:rPr>
              <a:t>Complete the challenge</a:t>
            </a:r>
            <a:endParaRPr lang="en-GB" dirty="0">
              <a:latin typeface="+mn-lt"/>
            </a:endParaRPr>
          </a:p>
        </p:txBody>
      </p:sp>
      <p:pic>
        <p:nvPicPr>
          <p:cNvPr id="4" name="Picture 3"/>
          <p:cNvPicPr>
            <a:picLocks noChangeAspect="1"/>
          </p:cNvPicPr>
          <p:nvPr/>
        </p:nvPicPr>
        <p:blipFill rotWithShape="1">
          <a:blip r:embed="rId2"/>
          <a:srcRect l="1849"/>
          <a:stretch/>
        </p:blipFill>
        <p:spPr>
          <a:xfrm>
            <a:off x="1123406" y="1370738"/>
            <a:ext cx="2973371" cy="4534533"/>
          </a:xfrm>
          <a:prstGeom prst="rect">
            <a:avLst/>
          </a:prstGeom>
        </p:spPr>
      </p:pic>
      <p:pic>
        <p:nvPicPr>
          <p:cNvPr id="5" name="Picture 4"/>
          <p:cNvPicPr>
            <a:picLocks noChangeAspect="1"/>
          </p:cNvPicPr>
          <p:nvPr/>
        </p:nvPicPr>
        <p:blipFill>
          <a:blip r:embed="rId3"/>
          <a:stretch>
            <a:fillRect/>
          </a:stretch>
        </p:blipFill>
        <p:spPr>
          <a:xfrm>
            <a:off x="11172647" y="5992768"/>
            <a:ext cx="847843" cy="638264"/>
          </a:xfrm>
          <a:prstGeom prst="rect">
            <a:avLst/>
          </a:prstGeom>
        </p:spPr>
      </p:pic>
    </p:spTree>
    <p:extLst>
      <p:ext uri="{BB962C8B-B14F-4D97-AF65-F5344CB8AC3E}">
        <p14:creationId xmlns:p14="http://schemas.microsoft.com/office/powerpoint/2010/main" val="1457890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864066" y="6033803"/>
            <a:ext cx="4028302" cy="461665"/>
          </a:xfrm>
          <a:prstGeom prst="rect">
            <a:avLst/>
          </a:prstGeom>
          <a:noFill/>
        </p:spPr>
        <p:txBody>
          <a:bodyPr wrap="square" rtlCol="0">
            <a:spAutoFit/>
          </a:bodyPr>
          <a:lstStyle/>
          <a:p>
            <a:r>
              <a:rPr lang="en-GB" sz="2400" dirty="0"/>
              <a:t>Subject</a:t>
            </a:r>
            <a:r>
              <a:rPr lang="en-GB" dirty="0"/>
              <a:t>: </a:t>
            </a:r>
            <a:r>
              <a:rPr lang="en-GB" sz="2400" dirty="0"/>
              <a:t>Maths </a:t>
            </a:r>
            <a:endParaRPr lang="en-GB" dirty="0"/>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dirty="0" smtClean="0"/>
              <a:t>25.2.2021</a:t>
            </a:r>
            <a:r>
              <a:rPr lang="en-GB" dirty="0" smtClean="0"/>
              <a:t> </a:t>
            </a:r>
            <a:endParaRPr lang="en-GB" dirty="0"/>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635485" y="2832960"/>
            <a:ext cx="10429593" cy="707886"/>
          </a:xfrm>
          <a:prstGeom prst="rect">
            <a:avLst/>
          </a:prstGeom>
          <a:noFill/>
        </p:spPr>
        <p:txBody>
          <a:bodyPr wrap="square" rtlCol="0">
            <a:spAutoFit/>
          </a:bodyPr>
          <a:lstStyle/>
          <a:p>
            <a:r>
              <a:rPr lang="en-GB" sz="4000" dirty="0"/>
              <a:t>L.O To be able to </a:t>
            </a:r>
            <a:r>
              <a:rPr lang="en-GB" sz="4000" dirty="0" smtClean="0"/>
              <a:t>tell the time to 1 minute</a:t>
            </a:r>
            <a:endParaRPr lang="en-GB" sz="4000" dirty="0"/>
          </a:p>
        </p:txBody>
      </p:sp>
      <p:pic>
        <p:nvPicPr>
          <p:cNvPr id="2" name="Picture 1"/>
          <p:cNvPicPr>
            <a:picLocks noChangeAspect="1"/>
          </p:cNvPicPr>
          <p:nvPr/>
        </p:nvPicPr>
        <p:blipFill>
          <a:blip r:embed="rId4"/>
          <a:stretch>
            <a:fillRect/>
          </a:stretch>
        </p:blipFill>
        <p:spPr>
          <a:xfrm>
            <a:off x="4721657" y="5940593"/>
            <a:ext cx="759101" cy="681642"/>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
        <p:nvSpPr>
          <p:cNvPr id="14" name="Rectangle 13"/>
          <p:cNvSpPr/>
          <p:nvPr/>
        </p:nvSpPr>
        <p:spPr>
          <a:xfrm>
            <a:off x="5860994" y="4759494"/>
            <a:ext cx="6096000" cy="646331"/>
          </a:xfrm>
          <a:prstGeom prst="rect">
            <a:avLst/>
          </a:prstGeom>
        </p:spPr>
        <p:txBody>
          <a:bodyPr>
            <a:spAutoFit/>
          </a:bodyPr>
          <a:lstStyle/>
          <a:p>
            <a:r>
              <a:rPr lang="en-GB" dirty="0">
                <a:solidFill>
                  <a:srgbClr val="FF0000"/>
                </a:solidFill>
              </a:rPr>
              <a:t>Go to Times Tables Rock Stars to warm up your number brain before you start your maths activity.  </a:t>
            </a:r>
          </a:p>
        </p:txBody>
      </p:sp>
      <p:pic>
        <p:nvPicPr>
          <p:cNvPr id="15" name="Picture 14"/>
          <p:cNvPicPr>
            <a:picLocks noChangeAspect="1"/>
          </p:cNvPicPr>
          <p:nvPr/>
        </p:nvPicPr>
        <p:blipFill>
          <a:blip r:embed="rId5"/>
          <a:stretch>
            <a:fillRect/>
          </a:stretch>
        </p:blipFill>
        <p:spPr>
          <a:xfrm>
            <a:off x="5921431" y="5578369"/>
            <a:ext cx="6035563" cy="987638"/>
          </a:xfrm>
          <a:prstGeom prst="rect">
            <a:avLst/>
          </a:prstGeom>
        </p:spPr>
      </p:pic>
    </p:spTree>
    <p:extLst>
      <p:ext uri="{BB962C8B-B14F-4D97-AF65-F5344CB8AC3E}">
        <p14:creationId xmlns:p14="http://schemas.microsoft.com/office/powerpoint/2010/main" val="15269430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320" y="100310"/>
            <a:ext cx="6482417" cy="923330"/>
          </a:xfrm>
          <a:prstGeom prst="rect">
            <a:avLst/>
          </a:prstGeom>
          <a:noFill/>
        </p:spPr>
        <p:txBody>
          <a:bodyPr wrap="none" lIns="91440" tIns="45720" rIns="91440" bIns="45720">
            <a:spAutoFit/>
          </a:bodyPr>
          <a:lstStyle/>
          <a:p>
            <a:pPr algn="ctr"/>
            <a:r>
              <a:rPr lang="en-US" sz="5400" b="0" cap="none" spc="0" dirty="0">
                <a:ln w="0"/>
                <a:solidFill>
                  <a:sysClr val="windowText" lastClr="000000"/>
                </a:solidFill>
                <a:effectLst>
                  <a:outerShdw blurRad="38100" dist="19050" dir="2700000" algn="tl" rotWithShape="0">
                    <a:schemeClr val="dk1">
                      <a:alpha val="40000"/>
                    </a:schemeClr>
                  </a:outerShdw>
                </a:effectLst>
              </a:rPr>
              <a:t>Pre-recorded Teaching</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8" name="TextBox 7"/>
          <p:cNvSpPr txBox="1"/>
          <p:nvPr/>
        </p:nvSpPr>
        <p:spPr>
          <a:xfrm>
            <a:off x="1123950" y="1201783"/>
            <a:ext cx="9953353" cy="1938992"/>
          </a:xfrm>
          <a:prstGeom prst="rect">
            <a:avLst/>
          </a:prstGeom>
          <a:noFill/>
        </p:spPr>
        <p:txBody>
          <a:bodyPr wrap="square" rtlCol="0">
            <a:spAutoFit/>
          </a:bodyPr>
          <a:lstStyle/>
          <a:p>
            <a:r>
              <a:rPr lang="en-US" sz="2400" dirty="0">
                <a:solidFill>
                  <a:sysClr val="windowText" lastClr="000000"/>
                </a:solidFill>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400" dirty="0">
              <a:solidFill>
                <a:sysClr val="windowText" lastClr="000000"/>
              </a:solidFill>
            </a:endParaRPr>
          </a:p>
        </p:txBody>
      </p:sp>
      <p:sp>
        <p:nvSpPr>
          <p:cNvPr id="9" name="Rectangle 8">
            <a:hlinkClick r:id="rId3"/>
          </p:cNvPr>
          <p:cNvSpPr/>
          <p:nvPr/>
        </p:nvSpPr>
        <p:spPr>
          <a:xfrm>
            <a:off x="6217920" y="3779520"/>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Play Video</a:t>
            </a:r>
            <a:endParaRPr lang="en-GB" dirty="0"/>
          </a:p>
        </p:txBody>
      </p:sp>
      <p:sp>
        <p:nvSpPr>
          <p:cNvPr id="10" name="TextBox 9"/>
          <p:cNvSpPr txBox="1"/>
          <p:nvPr/>
        </p:nvSpPr>
        <p:spPr>
          <a:xfrm>
            <a:off x="613532" y="5998466"/>
            <a:ext cx="11208775" cy="615553"/>
          </a:xfrm>
          <a:prstGeom prst="rect">
            <a:avLst/>
          </a:prstGeom>
          <a:solidFill>
            <a:schemeClr val="bg1"/>
          </a:solidFill>
        </p:spPr>
        <p:txBody>
          <a:bodyPr wrap="square" rtlCol="0">
            <a:spAutoFit/>
          </a:bodyPr>
          <a:lstStyle/>
          <a:p>
            <a:r>
              <a:rPr lang="en-GB" dirty="0"/>
              <a:t>You can also copy and paste this link if you would prefer:</a:t>
            </a:r>
            <a:endParaRPr lang="en-GB" dirty="0">
              <a:hlinkClick r:id="rId4"/>
            </a:endParaRPr>
          </a:p>
          <a:p>
            <a:r>
              <a:rPr lang="en-GB" sz="1600" dirty="0"/>
              <a:t>https://classroom.thenational.academy/lessons/reading-analogue-time-to-the-nearest-minute-cdgkjd</a:t>
            </a:r>
          </a:p>
        </p:txBody>
      </p:sp>
    </p:spTree>
    <p:extLst>
      <p:ext uri="{BB962C8B-B14F-4D97-AF65-F5344CB8AC3E}">
        <p14:creationId xmlns:p14="http://schemas.microsoft.com/office/powerpoint/2010/main" val="39920672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1974" y="141270"/>
            <a:ext cx="6508654" cy="1026347"/>
          </a:xfrm>
        </p:spPr>
        <p:txBody>
          <a:bodyPr/>
          <a:lstStyle/>
          <a:p>
            <a:r>
              <a:rPr lang="en-GB" dirty="0" smtClean="0"/>
              <a:t>Telling the exact time </a:t>
            </a:r>
            <a:endParaRPr lang="en-GB" dirty="0"/>
          </a:p>
        </p:txBody>
      </p:sp>
      <p:pic>
        <p:nvPicPr>
          <p:cNvPr id="8" name="Picture 7"/>
          <p:cNvPicPr>
            <a:picLocks noChangeAspect="1"/>
          </p:cNvPicPr>
          <p:nvPr/>
        </p:nvPicPr>
        <p:blipFill rotWithShape="1">
          <a:blip r:embed="rId2"/>
          <a:srcRect t="25995"/>
          <a:stretch/>
        </p:blipFill>
        <p:spPr>
          <a:xfrm>
            <a:off x="1072203" y="1676793"/>
            <a:ext cx="8668960" cy="4652954"/>
          </a:xfrm>
          <a:prstGeom prst="rect">
            <a:avLst/>
          </a:prstGeom>
        </p:spPr>
      </p:pic>
      <p:sp>
        <p:nvSpPr>
          <p:cNvPr id="14" name="TextBox 13"/>
          <p:cNvSpPr txBox="1"/>
          <p:nvPr/>
        </p:nvSpPr>
        <p:spPr>
          <a:xfrm>
            <a:off x="271974" y="1167617"/>
            <a:ext cx="8975187" cy="461665"/>
          </a:xfrm>
          <a:prstGeom prst="rect">
            <a:avLst/>
          </a:prstGeom>
          <a:noFill/>
        </p:spPr>
        <p:txBody>
          <a:bodyPr wrap="square" rtlCol="0">
            <a:spAutoFit/>
          </a:bodyPr>
          <a:lstStyle/>
          <a:p>
            <a:r>
              <a:rPr lang="en-GB" sz="2400" dirty="0" smtClean="0"/>
              <a:t>Each clock has 4 lines between the numbers. These show the minutes</a:t>
            </a:r>
            <a:endParaRPr lang="en-GB" sz="2400" dirty="0"/>
          </a:p>
        </p:txBody>
      </p:sp>
      <p:sp>
        <p:nvSpPr>
          <p:cNvPr id="15" name="Rounded Rectangle 14"/>
          <p:cNvSpPr/>
          <p:nvPr/>
        </p:nvSpPr>
        <p:spPr>
          <a:xfrm>
            <a:off x="6428936" y="3376245"/>
            <a:ext cx="3727938" cy="12520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6305843" y="3494425"/>
            <a:ext cx="3974123" cy="1015663"/>
          </a:xfrm>
          <a:prstGeom prst="rect">
            <a:avLst/>
          </a:prstGeom>
          <a:noFill/>
        </p:spPr>
        <p:txBody>
          <a:bodyPr wrap="square" rtlCol="0">
            <a:spAutoFit/>
          </a:bodyPr>
          <a:lstStyle/>
          <a:p>
            <a:pPr algn="ctr">
              <a:spcBef>
                <a:spcPct val="0"/>
              </a:spcBef>
              <a:buFontTx/>
              <a:buNone/>
            </a:pPr>
            <a:r>
              <a:rPr lang="en-GB" altLang="en-US" sz="2000" dirty="0"/>
              <a:t>The blue hand is pointing to 8.</a:t>
            </a:r>
            <a:br>
              <a:rPr lang="en-GB" altLang="en-US" sz="2000" dirty="0"/>
            </a:br>
            <a:r>
              <a:rPr lang="en-GB" altLang="en-US" sz="2000" dirty="0"/>
              <a:t>That means that the exact time shown is </a:t>
            </a:r>
            <a:r>
              <a:rPr lang="en-GB" altLang="en-US" sz="2000" b="1" dirty="0"/>
              <a:t>8 minutes </a:t>
            </a:r>
            <a:r>
              <a:rPr lang="en-GB" altLang="en-US" sz="2000" dirty="0"/>
              <a:t>past 12.</a:t>
            </a:r>
          </a:p>
        </p:txBody>
      </p:sp>
      <p:pic>
        <p:nvPicPr>
          <p:cNvPr id="42" name="Picture 41"/>
          <p:cNvPicPr>
            <a:picLocks noChangeAspect="1"/>
          </p:cNvPicPr>
          <p:nvPr/>
        </p:nvPicPr>
        <p:blipFill>
          <a:blip r:embed="rId3"/>
          <a:stretch>
            <a:fillRect/>
          </a:stretch>
        </p:blipFill>
        <p:spPr>
          <a:xfrm>
            <a:off x="11142061" y="5891111"/>
            <a:ext cx="1019317" cy="724001"/>
          </a:xfrm>
          <a:prstGeom prst="rect">
            <a:avLst/>
          </a:prstGeom>
        </p:spPr>
      </p:pic>
    </p:spTree>
    <p:extLst>
      <p:ext uri="{BB962C8B-B14F-4D97-AF65-F5344CB8AC3E}">
        <p14:creationId xmlns:p14="http://schemas.microsoft.com/office/powerpoint/2010/main" val="928988359"/>
      </p:ext>
    </p:ext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Telling the exact time </a:t>
            </a:r>
            <a:endParaRPr lang="en-GB" dirty="0">
              <a:solidFill>
                <a:srgbClr val="2C739C"/>
              </a:solidFill>
              <a:latin typeface="+mn-lt"/>
            </a:endParaRPr>
          </a:p>
        </p:txBody>
      </p:sp>
      <p:sp>
        <p:nvSpPr>
          <p:cNvPr id="36" name="Q2"/>
          <p:cNvSpPr/>
          <p:nvPr/>
        </p:nvSpPr>
        <p:spPr>
          <a:xfrm>
            <a:off x="6254395" y="1824803"/>
            <a:ext cx="4296373" cy="914150"/>
          </a:xfrm>
          <a:prstGeom prst="roundRect">
            <a:avLst>
              <a:gd name="adj" fmla="val 27381"/>
            </a:avLst>
          </a:prstGeom>
          <a:solidFill>
            <a:srgbClr val="2C7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FontTx/>
              <a:buNone/>
            </a:pPr>
            <a:r>
              <a:rPr lang="en-GB" altLang="en-US" dirty="0"/>
              <a:t>How many minutes past the hour is the </a:t>
            </a:r>
            <a:r>
              <a:rPr lang="en-GB" altLang="en-US" b="1" dirty="0"/>
              <a:t>blue hand </a:t>
            </a:r>
            <a:r>
              <a:rPr lang="en-GB" altLang="en-US" dirty="0"/>
              <a:t>showing?</a:t>
            </a:r>
          </a:p>
        </p:txBody>
      </p:sp>
      <p:pic>
        <p:nvPicPr>
          <p:cNvPr id="52" name="Picture 51"/>
          <p:cNvPicPr>
            <a:picLocks noChangeAspect="1"/>
          </p:cNvPicPr>
          <p:nvPr/>
        </p:nvPicPr>
        <p:blipFill rotWithShape="1">
          <a:blip r:embed="rId2" cstate="print">
            <a:extLst>
              <a:ext uri="{28A0092B-C50C-407E-A947-70E740481C1C}">
                <a14:useLocalDpi xmlns:a14="http://schemas.microsoft.com/office/drawing/2010/main"/>
              </a:ext>
            </a:extLst>
          </a:blip>
          <a:srcRect b="28064"/>
          <a:stretch/>
        </p:blipFill>
        <p:spPr>
          <a:xfrm flipH="1">
            <a:off x="6959468" y="3534275"/>
            <a:ext cx="2638417" cy="3323725"/>
          </a:xfrm>
          <a:prstGeom prst="rect">
            <a:avLst/>
          </a:prstGeom>
        </p:spPr>
      </p:pic>
      <p:sp>
        <p:nvSpPr>
          <p:cNvPr id="51" name="Answer"/>
          <p:cNvSpPr/>
          <p:nvPr/>
        </p:nvSpPr>
        <p:spPr>
          <a:xfrm>
            <a:off x="6389874" y="2964771"/>
            <a:ext cx="4160893" cy="632908"/>
          </a:xfrm>
          <a:prstGeom prst="roundRect">
            <a:avLst>
              <a:gd name="adj" fmla="val 26511"/>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FontTx/>
              <a:buNone/>
            </a:pPr>
            <a:r>
              <a:rPr lang="en-GB" altLang="en-US" dirty="0">
                <a:solidFill>
                  <a:schemeClr val="bg1"/>
                </a:solidFill>
              </a:rPr>
              <a:t>The blue hand is showing </a:t>
            </a:r>
            <a:r>
              <a:rPr lang="en-GB" altLang="en-US" b="1" dirty="0">
                <a:solidFill>
                  <a:schemeClr val="bg1"/>
                </a:solidFill>
              </a:rPr>
              <a:t>13 minutes </a:t>
            </a:r>
            <a:r>
              <a:rPr lang="en-GB" altLang="en-US" dirty="0">
                <a:solidFill>
                  <a:schemeClr val="bg1"/>
                </a:solidFill>
              </a:rPr>
              <a:t>past 12.</a:t>
            </a:r>
          </a:p>
        </p:txBody>
      </p:sp>
      <p:pic>
        <p:nvPicPr>
          <p:cNvPr id="19" name="Picture 1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69669" y="2066409"/>
            <a:ext cx="3984727" cy="3984727"/>
          </a:xfrm>
          <a:prstGeom prst="rect">
            <a:avLst/>
          </a:prstGeom>
        </p:spPr>
      </p:pic>
      <p:grpSp>
        <p:nvGrpSpPr>
          <p:cNvPr id="28" name="Group 27"/>
          <p:cNvGrpSpPr/>
          <p:nvPr/>
        </p:nvGrpSpPr>
        <p:grpSpPr>
          <a:xfrm rot="4706099">
            <a:off x="4941106" y="3041123"/>
            <a:ext cx="260041" cy="1710868"/>
            <a:chOff x="1226483" y="2066409"/>
            <a:chExt cx="339434" cy="1752556"/>
          </a:xfrm>
        </p:grpSpPr>
        <p:sp>
          <p:nvSpPr>
            <p:cNvPr id="29" name="Rectangle 28"/>
            <p:cNvSpPr/>
            <p:nvPr/>
          </p:nvSpPr>
          <p:spPr>
            <a:xfrm>
              <a:off x="1355464" y="2359024"/>
              <a:ext cx="96818" cy="1459941"/>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Isosceles Triangle 29"/>
            <p:cNvSpPr/>
            <p:nvPr/>
          </p:nvSpPr>
          <p:spPr>
            <a:xfrm>
              <a:off x="1226483" y="2066409"/>
              <a:ext cx="339434" cy="292616"/>
            </a:xfrm>
            <a:prstGeom prst="triangl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 name="Group 30"/>
          <p:cNvGrpSpPr/>
          <p:nvPr/>
        </p:nvGrpSpPr>
        <p:grpSpPr>
          <a:xfrm rot="356360">
            <a:off x="4195878" y="3068902"/>
            <a:ext cx="259401" cy="1035751"/>
            <a:chOff x="1226483" y="2066409"/>
            <a:chExt cx="339434" cy="1752556"/>
          </a:xfrm>
          <a:solidFill>
            <a:schemeClr val="tx1">
              <a:lumMod val="90000"/>
              <a:lumOff val="10000"/>
            </a:schemeClr>
          </a:solidFill>
        </p:grpSpPr>
        <p:sp>
          <p:nvSpPr>
            <p:cNvPr id="32" name="Rectangle 31"/>
            <p:cNvSpPr/>
            <p:nvPr/>
          </p:nvSpPr>
          <p:spPr>
            <a:xfrm>
              <a:off x="1355464" y="2359024"/>
              <a:ext cx="96818" cy="14599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Isosceles Triangle 32"/>
            <p:cNvSpPr/>
            <p:nvPr/>
          </p:nvSpPr>
          <p:spPr>
            <a:xfrm>
              <a:off x="1226483" y="2066409"/>
              <a:ext cx="339434" cy="2926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Rectangle 16">
            <a:hlinkClick r:id="rId4"/>
          </p:cNvPr>
          <p:cNvSpPr/>
          <p:nvPr/>
        </p:nvSpPr>
        <p:spPr>
          <a:xfrm>
            <a:off x="9996882" y="6660860"/>
            <a:ext cx="671119" cy="197141"/>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726137" y="1523092"/>
            <a:ext cx="4206240" cy="461665"/>
          </a:xfrm>
          <a:prstGeom prst="rect">
            <a:avLst/>
          </a:prstGeom>
          <a:noFill/>
        </p:spPr>
        <p:txBody>
          <a:bodyPr wrap="square" rtlCol="0">
            <a:spAutoFit/>
          </a:bodyPr>
          <a:lstStyle/>
          <a:p>
            <a:r>
              <a:rPr lang="en-GB" sz="2400" dirty="0" smtClean="0"/>
              <a:t>Have a look at this example</a:t>
            </a:r>
            <a:endParaRPr lang="en-GB" sz="2400" dirty="0"/>
          </a:p>
        </p:txBody>
      </p:sp>
      <p:pic>
        <p:nvPicPr>
          <p:cNvPr id="20" name="Picture 19"/>
          <p:cNvPicPr>
            <a:picLocks noChangeAspect="1"/>
          </p:cNvPicPr>
          <p:nvPr/>
        </p:nvPicPr>
        <p:blipFill>
          <a:blip r:embed="rId5"/>
          <a:stretch>
            <a:fillRect/>
          </a:stretch>
        </p:blipFill>
        <p:spPr>
          <a:xfrm>
            <a:off x="11142061" y="5891111"/>
            <a:ext cx="1019317" cy="724001"/>
          </a:xfrm>
          <a:prstGeom prst="rect">
            <a:avLst/>
          </a:prstGeom>
        </p:spPr>
      </p:pic>
    </p:spTree>
    <p:extLst>
      <p:ext uri="{BB962C8B-B14F-4D97-AF65-F5344CB8AC3E}">
        <p14:creationId xmlns:p14="http://schemas.microsoft.com/office/powerpoint/2010/main" val="167924979"/>
      </p:ext>
    </p:ext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0000" decel="80000" fill="hold" grpId="0" nodeType="afterEffect">
                                  <p:stCondLst>
                                    <p:cond delay="200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1+#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childTnLst>
                          </p:cTn>
                        </p:par>
                        <p:par>
                          <p:cTn id="9" fill="hold">
                            <p:stCondLst>
                              <p:cond delay="2500"/>
                            </p:stCondLst>
                            <p:childTnLst>
                              <p:par>
                                <p:cTn id="10" presetID="55" presetClass="entr" presetSubtype="0" fill="hold" nodeType="afterEffect">
                                  <p:stCondLst>
                                    <p:cond delay="100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strVal val="#ppt_w*0.70"/>
                                          </p:val>
                                        </p:tav>
                                        <p:tav tm="100000">
                                          <p:val>
                                            <p:strVal val="#ppt_w"/>
                                          </p:val>
                                        </p:tav>
                                      </p:tavLst>
                                    </p:anim>
                                    <p:anim calcmode="lin" valueType="num">
                                      <p:cBhvr>
                                        <p:cTn id="13" dur="1000" fill="hold"/>
                                        <p:tgtEl>
                                          <p:spTgt spid="28"/>
                                        </p:tgtEl>
                                        <p:attrNameLst>
                                          <p:attrName>ppt_h</p:attrName>
                                        </p:attrNameLst>
                                      </p:cBhvr>
                                      <p:tavLst>
                                        <p:tav tm="0">
                                          <p:val>
                                            <p:strVal val="#ppt_h"/>
                                          </p:val>
                                        </p:tav>
                                        <p:tav tm="100000">
                                          <p:val>
                                            <p:strVal val="#ppt_h"/>
                                          </p:val>
                                        </p:tav>
                                      </p:tavLst>
                                    </p:anim>
                                    <p:animEffect transition="in" filter="fade">
                                      <p:cBhvr>
                                        <p:cTn id="14" dur="1000"/>
                                        <p:tgtEl>
                                          <p:spTgt spid="28"/>
                                        </p:tgtEl>
                                      </p:cBhvr>
                                    </p:animEffect>
                                  </p:childTnLst>
                                </p:cTn>
                              </p:par>
                              <p:par>
                                <p:cTn id="15" presetID="55" presetClass="entr" presetSubtype="0" fill="hold" nodeType="withEffect">
                                  <p:stCondLst>
                                    <p:cond delay="1000"/>
                                  </p:stCondLst>
                                  <p:childTnLst>
                                    <p:set>
                                      <p:cBhvr>
                                        <p:cTn id="16" dur="1" fill="hold">
                                          <p:stCondLst>
                                            <p:cond delay="0"/>
                                          </p:stCondLst>
                                        </p:cTn>
                                        <p:tgtEl>
                                          <p:spTgt spid="31"/>
                                        </p:tgtEl>
                                        <p:attrNameLst>
                                          <p:attrName>style.visibility</p:attrName>
                                        </p:attrNameLst>
                                      </p:cBhvr>
                                      <p:to>
                                        <p:strVal val="visible"/>
                                      </p:to>
                                    </p:set>
                                    <p:anim calcmode="lin" valueType="num">
                                      <p:cBhvr>
                                        <p:cTn id="17" dur="1000" fill="hold"/>
                                        <p:tgtEl>
                                          <p:spTgt spid="31"/>
                                        </p:tgtEl>
                                        <p:attrNameLst>
                                          <p:attrName>ppt_w</p:attrName>
                                        </p:attrNameLst>
                                      </p:cBhvr>
                                      <p:tavLst>
                                        <p:tav tm="0">
                                          <p:val>
                                            <p:strVal val="#ppt_w*0.70"/>
                                          </p:val>
                                        </p:tav>
                                        <p:tav tm="100000">
                                          <p:val>
                                            <p:strVal val="#ppt_w"/>
                                          </p:val>
                                        </p:tav>
                                      </p:tavLst>
                                    </p:anim>
                                    <p:anim calcmode="lin" valueType="num">
                                      <p:cBhvr>
                                        <p:cTn id="18" dur="1000" fill="hold"/>
                                        <p:tgtEl>
                                          <p:spTgt spid="31"/>
                                        </p:tgtEl>
                                        <p:attrNameLst>
                                          <p:attrName>ppt_h</p:attrName>
                                        </p:attrNameLst>
                                      </p:cBhvr>
                                      <p:tavLst>
                                        <p:tav tm="0">
                                          <p:val>
                                            <p:strVal val="#ppt_h"/>
                                          </p:val>
                                        </p:tav>
                                        <p:tav tm="100000">
                                          <p:val>
                                            <p:strVal val="#ppt_h"/>
                                          </p:val>
                                        </p:tav>
                                      </p:tavLst>
                                    </p:anim>
                                    <p:animEffect transition="in" filter="fade">
                                      <p:cBhvr>
                                        <p:cTn id="19" dur="1000"/>
                                        <p:tgtEl>
                                          <p:spTgt spid="31"/>
                                        </p:tgtEl>
                                      </p:cBhvr>
                                    </p:animEffect>
                                  </p:childTnLst>
                                </p:cTn>
                              </p:par>
                            </p:childTnLst>
                          </p:cTn>
                        </p:par>
                        <p:par>
                          <p:cTn id="20" fill="hold">
                            <p:stCondLst>
                              <p:cond delay="4500"/>
                            </p:stCondLst>
                            <p:childTnLst>
                              <p:par>
                                <p:cTn id="21" presetID="10" presetClass="entr" presetSubtype="0" fill="hold" grpId="0" nodeType="after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5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mn-lt"/>
              </a:rPr>
              <a:t>Count On and Count Back</a:t>
            </a:r>
          </a:p>
        </p:txBody>
      </p:sp>
      <p:sp>
        <p:nvSpPr>
          <p:cNvPr id="39" name="Q1"/>
          <p:cNvSpPr/>
          <p:nvPr/>
        </p:nvSpPr>
        <p:spPr>
          <a:xfrm>
            <a:off x="609599" y="1392573"/>
            <a:ext cx="9176988" cy="663150"/>
          </a:xfrm>
          <a:prstGeom prst="roundRect">
            <a:avLst>
              <a:gd name="adj" fmla="val 35029"/>
            </a:avLst>
          </a:prstGeom>
          <a:solidFill>
            <a:srgbClr val="3B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buFontTx/>
              <a:buNone/>
            </a:pPr>
            <a:r>
              <a:rPr lang="en-GB" altLang="en-US" sz="2400" dirty="0"/>
              <a:t>When telling the exact time, it helps to look for points around the clock you are familiar with.</a:t>
            </a:r>
          </a:p>
        </p:txBody>
      </p:sp>
      <p:grpSp>
        <p:nvGrpSpPr>
          <p:cNvPr id="16" name="Group 15"/>
          <p:cNvGrpSpPr/>
          <p:nvPr/>
        </p:nvGrpSpPr>
        <p:grpSpPr>
          <a:xfrm>
            <a:off x="2395884" y="2264761"/>
            <a:ext cx="3102144" cy="1409281"/>
            <a:chOff x="871884" y="2264760"/>
            <a:chExt cx="3102144" cy="1409281"/>
          </a:xfrm>
        </p:grpSpPr>
        <p:sp>
          <p:nvSpPr>
            <p:cNvPr id="93" name="Q2"/>
            <p:cNvSpPr/>
            <p:nvPr/>
          </p:nvSpPr>
          <p:spPr>
            <a:xfrm>
              <a:off x="1847305" y="2575298"/>
              <a:ext cx="2126723" cy="814974"/>
            </a:xfrm>
            <a:prstGeom prst="roundRect">
              <a:avLst>
                <a:gd name="adj" fmla="val 27381"/>
              </a:avLst>
            </a:prstGeom>
            <a:solidFill>
              <a:srgbClr val="2C7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a:spcBef>
                  <a:spcPts val="1200"/>
                </a:spcBef>
              </a:pPr>
              <a:r>
                <a:rPr lang="en-GB" altLang="en-US" b="1" dirty="0"/>
                <a:t>quarter past</a:t>
              </a:r>
              <a:br>
                <a:rPr lang="en-GB" altLang="en-US" b="1" dirty="0"/>
              </a:br>
              <a:r>
                <a:rPr lang="en-GB" altLang="en-US" sz="1400" dirty="0"/>
                <a:t>(15 minutes past)</a:t>
              </a:r>
            </a:p>
          </p:txBody>
        </p:sp>
        <p:grpSp>
          <p:nvGrpSpPr>
            <p:cNvPr id="6" name="Group 5"/>
            <p:cNvGrpSpPr/>
            <p:nvPr/>
          </p:nvGrpSpPr>
          <p:grpSpPr>
            <a:xfrm>
              <a:off x="871884" y="2264760"/>
              <a:ext cx="1409281" cy="1409281"/>
              <a:chOff x="1661186" y="2264760"/>
              <a:chExt cx="1409281" cy="1409281"/>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61186" y="2264760"/>
                <a:ext cx="1409281" cy="1409281"/>
              </a:xfrm>
              <a:prstGeom prst="rect">
                <a:avLst/>
              </a:prstGeom>
            </p:spPr>
          </p:pic>
          <p:grpSp>
            <p:nvGrpSpPr>
              <p:cNvPr id="21" name="Group 20"/>
              <p:cNvGrpSpPr/>
              <p:nvPr/>
            </p:nvGrpSpPr>
            <p:grpSpPr>
              <a:xfrm rot="5400000">
                <a:off x="2550165" y="2729289"/>
                <a:ext cx="111543" cy="480222"/>
                <a:chOff x="1226483" y="2066409"/>
                <a:chExt cx="339434" cy="1146827"/>
              </a:xfrm>
              <a:solidFill>
                <a:schemeClr val="tx1">
                  <a:lumMod val="90000"/>
                  <a:lumOff val="10000"/>
                </a:schemeClr>
              </a:solidFill>
            </p:grpSpPr>
            <p:sp>
              <p:nvSpPr>
                <p:cNvPr id="22" name="Rectangle 21"/>
                <p:cNvSpPr/>
                <p:nvPr/>
              </p:nvSpPr>
              <p:spPr>
                <a:xfrm>
                  <a:off x="1355464" y="2359024"/>
                  <a:ext cx="94445" cy="8542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Isosceles Triangle 22"/>
                <p:cNvSpPr/>
                <p:nvPr/>
              </p:nvSpPr>
              <p:spPr>
                <a:xfrm>
                  <a:off x="1226483" y="2066409"/>
                  <a:ext cx="339434" cy="2926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grpSp>
        <p:nvGrpSpPr>
          <p:cNvPr id="12" name="Group 11"/>
          <p:cNvGrpSpPr/>
          <p:nvPr/>
        </p:nvGrpSpPr>
        <p:grpSpPr>
          <a:xfrm>
            <a:off x="6202670" y="2264761"/>
            <a:ext cx="3108802" cy="1409281"/>
            <a:chOff x="4678670" y="2264760"/>
            <a:chExt cx="3108802" cy="1409281"/>
          </a:xfrm>
        </p:grpSpPr>
        <p:sp>
          <p:nvSpPr>
            <p:cNvPr id="94" name="Q2"/>
            <p:cNvSpPr/>
            <p:nvPr/>
          </p:nvSpPr>
          <p:spPr>
            <a:xfrm>
              <a:off x="5582349" y="2575298"/>
              <a:ext cx="2205123" cy="814974"/>
            </a:xfrm>
            <a:prstGeom prst="roundRect">
              <a:avLst>
                <a:gd name="adj" fmla="val 27381"/>
              </a:avLst>
            </a:prstGeom>
            <a:solidFill>
              <a:srgbClr val="2C7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a:spcBef>
                  <a:spcPts val="1200"/>
                </a:spcBef>
              </a:pPr>
              <a:r>
                <a:rPr lang="en-GB" altLang="en-US" b="1" dirty="0"/>
                <a:t>quarter to</a:t>
              </a:r>
              <a:br>
                <a:rPr lang="en-GB" altLang="en-US" b="1" dirty="0"/>
              </a:br>
              <a:r>
                <a:rPr lang="en-GB" altLang="en-US" sz="1400" dirty="0">
                  <a:solidFill>
                    <a:prstClr val="white"/>
                  </a:solidFill>
                </a:rPr>
                <a:t>(45 minutes past)</a:t>
              </a:r>
              <a:endParaRPr lang="en-GB" altLang="en-US" b="1" dirty="0"/>
            </a:p>
          </p:txBody>
        </p:sp>
        <p:grpSp>
          <p:nvGrpSpPr>
            <p:cNvPr id="11" name="Group 10"/>
            <p:cNvGrpSpPr/>
            <p:nvPr/>
          </p:nvGrpSpPr>
          <p:grpSpPr>
            <a:xfrm>
              <a:off x="4678670" y="2264760"/>
              <a:ext cx="1409281" cy="1409281"/>
              <a:chOff x="4678670" y="2264760"/>
              <a:chExt cx="1409281" cy="1409281"/>
            </a:xfrm>
          </p:grpSpPr>
          <p:pic>
            <p:nvPicPr>
              <p:cNvPr id="28" name="Picture 2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78670" y="2264760"/>
                <a:ext cx="1409281" cy="1409281"/>
              </a:xfrm>
              <a:prstGeom prst="rect">
                <a:avLst/>
              </a:prstGeom>
            </p:spPr>
          </p:pic>
          <p:grpSp>
            <p:nvGrpSpPr>
              <p:cNvPr id="29" name="Group 28"/>
              <p:cNvGrpSpPr/>
              <p:nvPr/>
            </p:nvGrpSpPr>
            <p:grpSpPr>
              <a:xfrm rot="16200000">
                <a:off x="5087427" y="2729289"/>
                <a:ext cx="111543" cy="480222"/>
                <a:chOff x="1226483" y="2066409"/>
                <a:chExt cx="339434" cy="1146827"/>
              </a:xfrm>
              <a:solidFill>
                <a:schemeClr val="tx1">
                  <a:lumMod val="90000"/>
                  <a:lumOff val="10000"/>
                </a:schemeClr>
              </a:solidFill>
            </p:grpSpPr>
            <p:sp>
              <p:nvSpPr>
                <p:cNvPr id="30" name="Rectangle 29"/>
                <p:cNvSpPr/>
                <p:nvPr/>
              </p:nvSpPr>
              <p:spPr>
                <a:xfrm>
                  <a:off x="1355464" y="2359024"/>
                  <a:ext cx="94445" cy="8542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Isosceles Triangle 30"/>
                <p:cNvSpPr/>
                <p:nvPr/>
              </p:nvSpPr>
              <p:spPr>
                <a:xfrm>
                  <a:off x="1226483" y="2066409"/>
                  <a:ext cx="339434" cy="2926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grpSp>
        <p:nvGrpSpPr>
          <p:cNvPr id="15" name="Group 14"/>
          <p:cNvGrpSpPr/>
          <p:nvPr/>
        </p:nvGrpSpPr>
        <p:grpSpPr>
          <a:xfrm>
            <a:off x="2395884" y="3738872"/>
            <a:ext cx="3133692" cy="1409281"/>
            <a:chOff x="871884" y="4321393"/>
            <a:chExt cx="3133692" cy="1409281"/>
          </a:xfrm>
        </p:grpSpPr>
        <p:sp>
          <p:nvSpPr>
            <p:cNvPr id="95" name="Q2"/>
            <p:cNvSpPr/>
            <p:nvPr/>
          </p:nvSpPr>
          <p:spPr>
            <a:xfrm>
              <a:off x="1878853" y="4654288"/>
              <a:ext cx="2126723" cy="785401"/>
            </a:xfrm>
            <a:prstGeom prst="roundRect">
              <a:avLst>
                <a:gd name="adj" fmla="val 27381"/>
              </a:avLst>
            </a:prstGeom>
            <a:solidFill>
              <a:srgbClr val="2C7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a:spcBef>
                  <a:spcPts val="1200"/>
                </a:spcBef>
              </a:pPr>
              <a:r>
                <a:rPr lang="en-GB" altLang="en-US" b="1" dirty="0"/>
                <a:t>half past</a:t>
              </a:r>
              <a:br>
                <a:rPr lang="en-GB" altLang="en-US" b="1" dirty="0"/>
              </a:br>
              <a:r>
                <a:rPr lang="en-GB" altLang="en-US" sz="1400" dirty="0">
                  <a:solidFill>
                    <a:prstClr val="white"/>
                  </a:solidFill>
                </a:rPr>
                <a:t>(30 minutes past)</a:t>
              </a:r>
              <a:endParaRPr lang="en-GB" altLang="en-US" b="1" dirty="0"/>
            </a:p>
          </p:txBody>
        </p:sp>
        <p:grpSp>
          <p:nvGrpSpPr>
            <p:cNvPr id="10" name="Group 9"/>
            <p:cNvGrpSpPr/>
            <p:nvPr/>
          </p:nvGrpSpPr>
          <p:grpSpPr>
            <a:xfrm>
              <a:off x="871884" y="4321393"/>
              <a:ext cx="1409281" cy="1409281"/>
              <a:chOff x="871884" y="4321393"/>
              <a:chExt cx="1409281" cy="1409281"/>
            </a:xfrm>
          </p:grpSpPr>
          <p:pic>
            <p:nvPicPr>
              <p:cNvPr id="33" name="Picture 3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71884" y="4321393"/>
                <a:ext cx="1409281" cy="1409281"/>
              </a:xfrm>
              <a:prstGeom prst="rect">
                <a:avLst/>
              </a:prstGeom>
            </p:spPr>
          </p:pic>
          <p:grpSp>
            <p:nvGrpSpPr>
              <p:cNvPr id="35" name="Group 34"/>
              <p:cNvGrpSpPr/>
              <p:nvPr/>
            </p:nvGrpSpPr>
            <p:grpSpPr>
              <a:xfrm rot="10800000">
                <a:off x="1530800" y="5009748"/>
                <a:ext cx="111543" cy="480222"/>
                <a:chOff x="1226483" y="2066409"/>
                <a:chExt cx="339434" cy="1146827"/>
              </a:xfrm>
              <a:solidFill>
                <a:schemeClr val="tx1">
                  <a:lumMod val="90000"/>
                  <a:lumOff val="10000"/>
                </a:schemeClr>
              </a:solidFill>
            </p:grpSpPr>
            <p:sp>
              <p:nvSpPr>
                <p:cNvPr id="37" name="Rectangle 36"/>
                <p:cNvSpPr/>
                <p:nvPr/>
              </p:nvSpPr>
              <p:spPr>
                <a:xfrm>
                  <a:off x="1355464" y="2359024"/>
                  <a:ext cx="94445" cy="8542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Isosceles Triangle 37"/>
                <p:cNvSpPr/>
                <p:nvPr/>
              </p:nvSpPr>
              <p:spPr>
                <a:xfrm>
                  <a:off x="1226483" y="2066409"/>
                  <a:ext cx="339434" cy="2926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grpSp>
        <p:nvGrpSpPr>
          <p:cNvPr id="13" name="Group 12"/>
          <p:cNvGrpSpPr/>
          <p:nvPr/>
        </p:nvGrpSpPr>
        <p:grpSpPr>
          <a:xfrm>
            <a:off x="6202670" y="3738873"/>
            <a:ext cx="3836929" cy="1409281"/>
            <a:chOff x="4678669" y="4321394"/>
            <a:chExt cx="3836929" cy="1409281"/>
          </a:xfrm>
        </p:grpSpPr>
        <p:sp>
          <p:nvSpPr>
            <p:cNvPr id="96" name="Q2"/>
            <p:cNvSpPr/>
            <p:nvPr/>
          </p:nvSpPr>
          <p:spPr>
            <a:xfrm>
              <a:off x="5644041" y="4816040"/>
              <a:ext cx="2871557" cy="453997"/>
            </a:xfrm>
            <a:prstGeom prst="roundRect">
              <a:avLst>
                <a:gd name="adj" fmla="val 27381"/>
              </a:avLst>
            </a:prstGeom>
            <a:solidFill>
              <a:srgbClr val="2C7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a:spcBef>
                  <a:spcPts val="1200"/>
                </a:spcBef>
              </a:pPr>
              <a:r>
                <a:rPr lang="en-GB" altLang="en-US" b="1" dirty="0"/>
                <a:t>five minute intervals</a:t>
              </a:r>
            </a:p>
          </p:txBody>
        </p:sp>
        <p:grpSp>
          <p:nvGrpSpPr>
            <p:cNvPr id="9" name="Group 8"/>
            <p:cNvGrpSpPr/>
            <p:nvPr/>
          </p:nvGrpSpPr>
          <p:grpSpPr>
            <a:xfrm>
              <a:off x="4678669" y="4321394"/>
              <a:ext cx="1409281" cy="1409281"/>
              <a:chOff x="4678669" y="4321394"/>
              <a:chExt cx="1409281" cy="1409281"/>
            </a:xfrm>
          </p:grpSpPr>
          <p:pic>
            <p:nvPicPr>
              <p:cNvPr id="32" name="Picture 3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78669" y="4321394"/>
                <a:ext cx="1409281" cy="1409281"/>
              </a:xfrm>
              <a:prstGeom prst="rect">
                <a:avLst/>
              </a:prstGeom>
            </p:spPr>
          </p:pic>
          <p:grpSp>
            <p:nvGrpSpPr>
              <p:cNvPr id="63" name="Group 62"/>
              <p:cNvGrpSpPr/>
              <p:nvPr/>
            </p:nvGrpSpPr>
            <p:grpSpPr>
              <a:xfrm rot="1800000">
                <a:off x="4935094" y="4575685"/>
                <a:ext cx="896431" cy="896431"/>
                <a:chOff x="4935093" y="4593023"/>
                <a:chExt cx="896431" cy="896431"/>
              </a:xfrm>
              <a:solidFill>
                <a:schemeClr val="bg1">
                  <a:lumMod val="75000"/>
                </a:schemeClr>
              </a:solidFill>
            </p:grpSpPr>
            <p:grpSp>
              <p:nvGrpSpPr>
                <p:cNvPr id="64" name="Group 63"/>
                <p:cNvGrpSpPr/>
                <p:nvPr/>
              </p:nvGrpSpPr>
              <p:grpSpPr>
                <a:xfrm>
                  <a:off x="5337585" y="4593023"/>
                  <a:ext cx="111543" cy="896431"/>
                  <a:chOff x="5337585" y="4593023"/>
                  <a:chExt cx="111543" cy="896431"/>
                </a:xfrm>
                <a:grpFill/>
              </p:grpSpPr>
              <p:grpSp>
                <p:nvGrpSpPr>
                  <p:cNvPr id="72" name="Group 71"/>
                  <p:cNvGrpSpPr/>
                  <p:nvPr/>
                </p:nvGrpSpPr>
                <p:grpSpPr>
                  <a:xfrm rot="10800000">
                    <a:off x="5337585" y="5009232"/>
                    <a:ext cx="111543" cy="480222"/>
                    <a:chOff x="1226483" y="2066409"/>
                    <a:chExt cx="339434" cy="1146827"/>
                  </a:xfrm>
                  <a:grpFill/>
                </p:grpSpPr>
                <p:sp>
                  <p:nvSpPr>
                    <p:cNvPr id="76" name="Rectangle 75"/>
                    <p:cNvSpPr/>
                    <p:nvPr/>
                  </p:nvSpPr>
                  <p:spPr>
                    <a:xfrm>
                      <a:off x="1355464" y="2359024"/>
                      <a:ext cx="94445" cy="8542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Isosceles Triangle 76"/>
                    <p:cNvSpPr/>
                    <p:nvPr/>
                  </p:nvSpPr>
                  <p:spPr>
                    <a:xfrm>
                      <a:off x="1226483" y="2066409"/>
                      <a:ext cx="339434" cy="2926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3" name="Group 72"/>
                  <p:cNvGrpSpPr/>
                  <p:nvPr/>
                </p:nvGrpSpPr>
                <p:grpSpPr>
                  <a:xfrm>
                    <a:off x="5337585" y="4593023"/>
                    <a:ext cx="111543" cy="480222"/>
                    <a:chOff x="1226483" y="2066409"/>
                    <a:chExt cx="339434" cy="1146827"/>
                  </a:xfrm>
                  <a:grpFill/>
                </p:grpSpPr>
                <p:sp>
                  <p:nvSpPr>
                    <p:cNvPr id="74" name="Rectangle 73"/>
                    <p:cNvSpPr/>
                    <p:nvPr/>
                  </p:nvSpPr>
                  <p:spPr>
                    <a:xfrm>
                      <a:off x="1355464" y="2359024"/>
                      <a:ext cx="94445" cy="8542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Isosceles Triangle 74"/>
                    <p:cNvSpPr/>
                    <p:nvPr/>
                  </p:nvSpPr>
                  <p:spPr>
                    <a:xfrm>
                      <a:off x="1226483" y="2066409"/>
                      <a:ext cx="339434" cy="2926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65" name="Group 64"/>
                <p:cNvGrpSpPr/>
                <p:nvPr/>
              </p:nvGrpSpPr>
              <p:grpSpPr>
                <a:xfrm rot="5400000">
                  <a:off x="5327537" y="4577817"/>
                  <a:ext cx="111543" cy="896431"/>
                  <a:chOff x="5337585" y="4593023"/>
                  <a:chExt cx="111543" cy="896431"/>
                </a:xfrm>
                <a:grpFill/>
              </p:grpSpPr>
              <p:grpSp>
                <p:nvGrpSpPr>
                  <p:cNvPr id="66" name="Group 65"/>
                  <p:cNvGrpSpPr/>
                  <p:nvPr/>
                </p:nvGrpSpPr>
                <p:grpSpPr>
                  <a:xfrm rot="10800000">
                    <a:off x="5337585" y="5009232"/>
                    <a:ext cx="111543" cy="480222"/>
                    <a:chOff x="1226483" y="2066409"/>
                    <a:chExt cx="339434" cy="1146827"/>
                  </a:xfrm>
                  <a:grpFill/>
                </p:grpSpPr>
                <p:sp>
                  <p:nvSpPr>
                    <p:cNvPr id="70" name="Rectangle 69"/>
                    <p:cNvSpPr/>
                    <p:nvPr/>
                  </p:nvSpPr>
                  <p:spPr>
                    <a:xfrm>
                      <a:off x="1355464" y="2359024"/>
                      <a:ext cx="94445" cy="8542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Isosceles Triangle 70"/>
                    <p:cNvSpPr/>
                    <p:nvPr/>
                  </p:nvSpPr>
                  <p:spPr>
                    <a:xfrm>
                      <a:off x="1226483" y="2066409"/>
                      <a:ext cx="339434" cy="2926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7" name="Group 66"/>
                  <p:cNvGrpSpPr/>
                  <p:nvPr/>
                </p:nvGrpSpPr>
                <p:grpSpPr>
                  <a:xfrm>
                    <a:off x="5337585" y="4593023"/>
                    <a:ext cx="111543" cy="480222"/>
                    <a:chOff x="1226483" y="2066409"/>
                    <a:chExt cx="339434" cy="1146827"/>
                  </a:xfrm>
                  <a:grpFill/>
                </p:grpSpPr>
                <p:sp>
                  <p:nvSpPr>
                    <p:cNvPr id="68" name="Rectangle 67"/>
                    <p:cNvSpPr/>
                    <p:nvPr/>
                  </p:nvSpPr>
                  <p:spPr>
                    <a:xfrm>
                      <a:off x="1355464" y="2359024"/>
                      <a:ext cx="94445" cy="8542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Isosceles Triangle 68"/>
                    <p:cNvSpPr/>
                    <p:nvPr/>
                  </p:nvSpPr>
                  <p:spPr>
                    <a:xfrm>
                      <a:off x="1226483" y="2066409"/>
                      <a:ext cx="339434" cy="2926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grpSp>
            <p:nvGrpSpPr>
              <p:cNvPr id="78" name="Group 77"/>
              <p:cNvGrpSpPr/>
              <p:nvPr/>
            </p:nvGrpSpPr>
            <p:grpSpPr>
              <a:xfrm rot="3600000">
                <a:off x="4927490" y="4575684"/>
                <a:ext cx="896431" cy="896431"/>
                <a:chOff x="4935093" y="4593023"/>
                <a:chExt cx="896431" cy="896431"/>
              </a:xfrm>
              <a:solidFill>
                <a:schemeClr val="bg1">
                  <a:lumMod val="85000"/>
                </a:schemeClr>
              </a:solidFill>
            </p:grpSpPr>
            <p:grpSp>
              <p:nvGrpSpPr>
                <p:cNvPr id="79" name="Group 78"/>
                <p:cNvGrpSpPr/>
                <p:nvPr/>
              </p:nvGrpSpPr>
              <p:grpSpPr>
                <a:xfrm>
                  <a:off x="5337585" y="4593023"/>
                  <a:ext cx="111543" cy="896431"/>
                  <a:chOff x="5337585" y="4593023"/>
                  <a:chExt cx="111543" cy="896431"/>
                </a:xfrm>
                <a:grpFill/>
              </p:grpSpPr>
              <p:grpSp>
                <p:nvGrpSpPr>
                  <p:cNvPr id="87" name="Group 86"/>
                  <p:cNvGrpSpPr/>
                  <p:nvPr/>
                </p:nvGrpSpPr>
                <p:grpSpPr>
                  <a:xfrm rot="10800000">
                    <a:off x="5337585" y="5009232"/>
                    <a:ext cx="111543" cy="480222"/>
                    <a:chOff x="1226483" y="2066409"/>
                    <a:chExt cx="339434" cy="1146827"/>
                  </a:xfrm>
                  <a:grpFill/>
                </p:grpSpPr>
                <p:sp>
                  <p:nvSpPr>
                    <p:cNvPr id="91" name="Rectangle 90"/>
                    <p:cNvSpPr/>
                    <p:nvPr/>
                  </p:nvSpPr>
                  <p:spPr>
                    <a:xfrm>
                      <a:off x="1355464" y="2359024"/>
                      <a:ext cx="94445" cy="8542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Isosceles Triangle 91"/>
                    <p:cNvSpPr/>
                    <p:nvPr/>
                  </p:nvSpPr>
                  <p:spPr>
                    <a:xfrm>
                      <a:off x="1226483" y="2066409"/>
                      <a:ext cx="339434" cy="2926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8" name="Group 87"/>
                  <p:cNvGrpSpPr/>
                  <p:nvPr/>
                </p:nvGrpSpPr>
                <p:grpSpPr>
                  <a:xfrm>
                    <a:off x="5337585" y="4593023"/>
                    <a:ext cx="111543" cy="480222"/>
                    <a:chOff x="1226483" y="2066409"/>
                    <a:chExt cx="339434" cy="1146827"/>
                  </a:xfrm>
                  <a:grpFill/>
                </p:grpSpPr>
                <p:sp>
                  <p:nvSpPr>
                    <p:cNvPr id="89" name="Rectangle 88"/>
                    <p:cNvSpPr/>
                    <p:nvPr/>
                  </p:nvSpPr>
                  <p:spPr>
                    <a:xfrm>
                      <a:off x="1355464" y="2359024"/>
                      <a:ext cx="94445" cy="8542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Isosceles Triangle 89"/>
                    <p:cNvSpPr/>
                    <p:nvPr/>
                  </p:nvSpPr>
                  <p:spPr>
                    <a:xfrm>
                      <a:off x="1226483" y="2066409"/>
                      <a:ext cx="339434" cy="2926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80" name="Group 79"/>
                <p:cNvGrpSpPr/>
                <p:nvPr/>
              </p:nvGrpSpPr>
              <p:grpSpPr>
                <a:xfrm rot="5400000">
                  <a:off x="5327537" y="4577817"/>
                  <a:ext cx="111543" cy="896431"/>
                  <a:chOff x="5337585" y="4593023"/>
                  <a:chExt cx="111543" cy="896431"/>
                </a:xfrm>
                <a:grpFill/>
              </p:grpSpPr>
              <p:grpSp>
                <p:nvGrpSpPr>
                  <p:cNvPr id="81" name="Group 80"/>
                  <p:cNvGrpSpPr/>
                  <p:nvPr/>
                </p:nvGrpSpPr>
                <p:grpSpPr>
                  <a:xfrm rot="10800000">
                    <a:off x="5337585" y="5009232"/>
                    <a:ext cx="111543" cy="480222"/>
                    <a:chOff x="1226483" y="2066409"/>
                    <a:chExt cx="339434" cy="1146827"/>
                  </a:xfrm>
                  <a:grpFill/>
                </p:grpSpPr>
                <p:sp>
                  <p:nvSpPr>
                    <p:cNvPr id="85" name="Rectangle 84"/>
                    <p:cNvSpPr/>
                    <p:nvPr/>
                  </p:nvSpPr>
                  <p:spPr>
                    <a:xfrm>
                      <a:off x="1355464" y="2359024"/>
                      <a:ext cx="94445" cy="8542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Isosceles Triangle 85"/>
                    <p:cNvSpPr/>
                    <p:nvPr/>
                  </p:nvSpPr>
                  <p:spPr>
                    <a:xfrm>
                      <a:off x="1226483" y="2066409"/>
                      <a:ext cx="339434" cy="2926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2" name="Group 81"/>
                  <p:cNvGrpSpPr/>
                  <p:nvPr/>
                </p:nvGrpSpPr>
                <p:grpSpPr>
                  <a:xfrm>
                    <a:off x="5337585" y="4593023"/>
                    <a:ext cx="111543" cy="480222"/>
                    <a:chOff x="1226483" y="2066409"/>
                    <a:chExt cx="339434" cy="1146827"/>
                  </a:xfrm>
                  <a:grpFill/>
                </p:grpSpPr>
                <p:sp>
                  <p:nvSpPr>
                    <p:cNvPr id="83" name="Rectangle 82"/>
                    <p:cNvSpPr/>
                    <p:nvPr/>
                  </p:nvSpPr>
                  <p:spPr>
                    <a:xfrm>
                      <a:off x="1355464" y="2359024"/>
                      <a:ext cx="94445" cy="8542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Isosceles Triangle 83"/>
                    <p:cNvSpPr/>
                    <p:nvPr/>
                  </p:nvSpPr>
                  <p:spPr>
                    <a:xfrm>
                      <a:off x="1226483" y="2066409"/>
                      <a:ext cx="339434" cy="2926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grpSp>
            <p:nvGrpSpPr>
              <p:cNvPr id="8" name="Group 7"/>
              <p:cNvGrpSpPr/>
              <p:nvPr/>
            </p:nvGrpSpPr>
            <p:grpSpPr>
              <a:xfrm>
                <a:off x="4935093" y="4593023"/>
                <a:ext cx="896431" cy="896431"/>
                <a:chOff x="4935093" y="4593023"/>
                <a:chExt cx="896431" cy="896431"/>
              </a:xfrm>
            </p:grpSpPr>
            <p:grpSp>
              <p:nvGrpSpPr>
                <p:cNvPr id="7" name="Group 6"/>
                <p:cNvGrpSpPr/>
                <p:nvPr/>
              </p:nvGrpSpPr>
              <p:grpSpPr>
                <a:xfrm>
                  <a:off x="5337585" y="4593023"/>
                  <a:ext cx="111543" cy="896431"/>
                  <a:chOff x="5337585" y="4593023"/>
                  <a:chExt cx="111543" cy="896431"/>
                </a:xfrm>
              </p:grpSpPr>
              <p:grpSp>
                <p:nvGrpSpPr>
                  <p:cNvPr id="40" name="Group 39"/>
                  <p:cNvGrpSpPr/>
                  <p:nvPr/>
                </p:nvGrpSpPr>
                <p:grpSpPr>
                  <a:xfrm rot="10800000">
                    <a:off x="5337585" y="5009232"/>
                    <a:ext cx="111543" cy="480222"/>
                    <a:chOff x="1226483" y="2066409"/>
                    <a:chExt cx="339434" cy="1146827"/>
                  </a:xfrm>
                  <a:solidFill>
                    <a:schemeClr val="tx1">
                      <a:lumMod val="90000"/>
                      <a:lumOff val="10000"/>
                    </a:schemeClr>
                  </a:solidFill>
                </p:grpSpPr>
                <p:sp>
                  <p:nvSpPr>
                    <p:cNvPr id="43" name="Rectangle 42"/>
                    <p:cNvSpPr/>
                    <p:nvPr/>
                  </p:nvSpPr>
                  <p:spPr>
                    <a:xfrm>
                      <a:off x="1355464" y="2359024"/>
                      <a:ext cx="94445" cy="8542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Isosceles Triangle 43"/>
                    <p:cNvSpPr/>
                    <p:nvPr/>
                  </p:nvSpPr>
                  <p:spPr>
                    <a:xfrm>
                      <a:off x="1226483" y="2066409"/>
                      <a:ext cx="339434" cy="2926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 name="Group 44"/>
                  <p:cNvGrpSpPr/>
                  <p:nvPr/>
                </p:nvGrpSpPr>
                <p:grpSpPr>
                  <a:xfrm>
                    <a:off x="5337585" y="4593023"/>
                    <a:ext cx="111543" cy="480222"/>
                    <a:chOff x="1226483" y="2066409"/>
                    <a:chExt cx="339434" cy="1146827"/>
                  </a:xfrm>
                  <a:solidFill>
                    <a:schemeClr val="tx1">
                      <a:lumMod val="90000"/>
                      <a:lumOff val="10000"/>
                    </a:schemeClr>
                  </a:solidFill>
                </p:grpSpPr>
                <p:sp>
                  <p:nvSpPr>
                    <p:cNvPr id="54" name="Rectangle 53"/>
                    <p:cNvSpPr/>
                    <p:nvPr/>
                  </p:nvSpPr>
                  <p:spPr>
                    <a:xfrm>
                      <a:off x="1355464" y="2359024"/>
                      <a:ext cx="94445" cy="8542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Isosceles Triangle 54"/>
                    <p:cNvSpPr/>
                    <p:nvPr/>
                  </p:nvSpPr>
                  <p:spPr>
                    <a:xfrm>
                      <a:off x="1226483" y="2066409"/>
                      <a:ext cx="339434" cy="2926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56" name="Group 55"/>
                <p:cNvGrpSpPr/>
                <p:nvPr/>
              </p:nvGrpSpPr>
              <p:grpSpPr>
                <a:xfrm rot="5400000">
                  <a:off x="5327537" y="4577817"/>
                  <a:ext cx="111543" cy="896431"/>
                  <a:chOff x="5337585" y="4593023"/>
                  <a:chExt cx="111543" cy="896431"/>
                </a:xfrm>
              </p:grpSpPr>
              <p:grpSp>
                <p:nvGrpSpPr>
                  <p:cNvPr id="57" name="Group 56"/>
                  <p:cNvGrpSpPr/>
                  <p:nvPr/>
                </p:nvGrpSpPr>
                <p:grpSpPr>
                  <a:xfrm rot="10800000">
                    <a:off x="5337585" y="5009232"/>
                    <a:ext cx="111543" cy="480222"/>
                    <a:chOff x="1226483" y="2066409"/>
                    <a:chExt cx="339434" cy="1146827"/>
                  </a:xfrm>
                  <a:solidFill>
                    <a:schemeClr val="tx1">
                      <a:lumMod val="90000"/>
                      <a:lumOff val="10000"/>
                    </a:schemeClr>
                  </a:solidFill>
                </p:grpSpPr>
                <p:sp>
                  <p:nvSpPr>
                    <p:cNvPr id="61" name="Rectangle 60"/>
                    <p:cNvSpPr/>
                    <p:nvPr/>
                  </p:nvSpPr>
                  <p:spPr>
                    <a:xfrm>
                      <a:off x="1355464" y="2359024"/>
                      <a:ext cx="94445" cy="8542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Isosceles Triangle 61"/>
                    <p:cNvSpPr/>
                    <p:nvPr/>
                  </p:nvSpPr>
                  <p:spPr>
                    <a:xfrm>
                      <a:off x="1226483" y="2066409"/>
                      <a:ext cx="339434" cy="2926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8" name="Group 57"/>
                  <p:cNvGrpSpPr/>
                  <p:nvPr/>
                </p:nvGrpSpPr>
                <p:grpSpPr>
                  <a:xfrm>
                    <a:off x="5337585" y="4593023"/>
                    <a:ext cx="111543" cy="480222"/>
                    <a:chOff x="1226483" y="2066409"/>
                    <a:chExt cx="339434" cy="1146827"/>
                  </a:xfrm>
                  <a:solidFill>
                    <a:schemeClr val="tx1">
                      <a:lumMod val="90000"/>
                      <a:lumOff val="10000"/>
                    </a:schemeClr>
                  </a:solidFill>
                </p:grpSpPr>
                <p:sp>
                  <p:nvSpPr>
                    <p:cNvPr id="59" name="Rectangle 58"/>
                    <p:cNvSpPr/>
                    <p:nvPr/>
                  </p:nvSpPr>
                  <p:spPr>
                    <a:xfrm>
                      <a:off x="1355464" y="2359024"/>
                      <a:ext cx="94445" cy="8542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Isosceles Triangle 59"/>
                    <p:cNvSpPr/>
                    <p:nvPr/>
                  </p:nvSpPr>
                  <p:spPr>
                    <a:xfrm>
                      <a:off x="1226483" y="2066409"/>
                      <a:ext cx="339434" cy="2926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grpSp>
      </p:grpSp>
      <p:sp>
        <p:nvSpPr>
          <p:cNvPr id="99" name="Q1"/>
          <p:cNvSpPr/>
          <p:nvPr/>
        </p:nvSpPr>
        <p:spPr>
          <a:xfrm>
            <a:off x="609598" y="5371520"/>
            <a:ext cx="9884875" cy="1083192"/>
          </a:xfrm>
          <a:prstGeom prst="roundRect">
            <a:avLst>
              <a:gd name="adj" fmla="val 21114"/>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buFontTx/>
              <a:buNone/>
            </a:pPr>
            <a:r>
              <a:rPr lang="en-GB" altLang="en-US" sz="2400" dirty="0"/>
              <a:t>Then either count </a:t>
            </a:r>
            <a:r>
              <a:rPr lang="en-GB" altLang="en-US" sz="2400" b="1" dirty="0">
                <a:solidFill>
                  <a:srgbClr val="FFE864"/>
                </a:solidFill>
              </a:rPr>
              <a:t>on</a:t>
            </a:r>
            <a:r>
              <a:rPr lang="en-GB" altLang="en-US" sz="2400" dirty="0"/>
              <a:t> or count </a:t>
            </a:r>
            <a:r>
              <a:rPr lang="en-GB" altLang="en-US" sz="2400" b="1" dirty="0">
                <a:solidFill>
                  <a:srgbClr val="FFE864"/>
                </a:solidFill>
              </a:rPr>
              <a:t>back</a:t>
            </a:r>
            <a:r>
              <a:rPr lang="en-GB" altLang="en-US" sz="2400" dirty="0"/>
              <a:t> to find the exact time.</a:t>
            </a:r>
          </a:p>
          <a:p>
            <a:pPr>
              <a:spcBef>
                <a:spcPct val="0"/>
              </a:spcBef>
              <a:buFontTx/>
              <a:buNone/>
            </a:pPr>
            <a:r>
              <a:rPr lang="en-GB" altLang="en-US" sz="2400" dirty="0"/>
              <a:t>In other words, do a simple addition or subtraction</a:t>
            </a:r>
            <a:br>
              <a:rPr lang="en-GB" altLang="en-US" sz="2400" dirty="0"/>
            </a:br>
            <a:r>
              <a:rPr lang="en-GB" altLang="en-US" sz="2400" dirty="0"/>
              <a:t>to find the correct time.</a:t>
            </a:r>
          </a:p>
        </p:txBody>
      </p:sp>
      <p:sp>
        <p:nvSpPr>
          <p:cNvPr id="97" name="Rectangle 96">
            <a:hlinkClick r:id="rId3"/>
          </p:cNvPr>
          <p:cNvSpPr/>
          <p:nvPr/>
        </p:nvSpPr>
        <p:spPr>
          <a:xfrm>
            <a:off x="9996882" y="6660860"/>
            <a:ext cx="671119" cy="197141"/>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8" name="Picture 97"/>
          <p:cNvPicPr>
            <a:picLocks noChangeAspect="1"/>
          </p:cNvPicPr>
          <p:nvPr/>
        </p:nvPicPr>
        <p:blipFill>
          <a:blip r:embed="rId4"/>
          <a:stretch>
            <a:fillRect/>
          </a:stretch>
        </p:blipFill>
        <p:spPr>
          <a:xfrm>
            <a:off x="11142061" y="5891111"/>
            <a:ext cx="1019317" cy="724001"/>
          </a:xfrm>
          <a:prstGeom prst="rect">
            <a:avLst/>
          </a:prstGeom>
        </p:spPr>
      </p:pic>
    </p:spTree>
    <p:extLst>
      <p:ext uri="{BB962C8B-B14F-4D97-AF65-F5344CB8AC3E}">
        <p14:creationId xmlns:p14="http://schemas.microsoft.com/office/powerpoint/2010/main" val="4223327504"/>
      </p:ext>
    </p:ext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0000" decel="80000" fill="hold" grpId="0" nodeType="afterEffect">
                                  <p:stCondLst>
                                    <p:cond delay="100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0-#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childTnLst>
                          </p:cTn>
                        </p:par>
                        <p:par>
                          <p:cTn id="9" fill="hold">
                            <p:stCondLst>
                              <p:cond delay="4000"/>
                            </p:stCondLst>
                            <p:childTnLst>
                              <p:par>
                                <p:cTn id="10" presetID="10" presetClass="entr" presetSubtype="0" fill="hold" nodeType="afterEffect">
                                  <p:stCondLst>
                                    <p:cond delay="20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p:stCondLst>
                              <p:cond delay="6500"/>
                            </p:stCondLst>
                            <p:childTnLst>
                              <p:par>
                                <p:cTn id="14" presetID="10" presetClass="entr" presetSubtype="0" fill="hold" nodeType="afterEffect">
                                  <p:stCondLst>
                                    <p:cond delay="20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9000"/>
                            </p:stCondLst>
                            <p:childTnLst>
                              <p:par>
                                <p:cTn id="18" presetID="10" presetClass="entr" presetSubtype="0" fill="hold" nodeType="afterEffect">
                                  <p:stCondLst>
                                    <p:cond delay="200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par>
                          <p:cTn id="21" fill="hold">
                            <p:stCondLst>
                              <p:cond delay="11500"/>
                            </p:stCondLst>
                            <p:childTnLst>
                              <p:par>
                                <p:cTn id="22" presetID="10" presetClass="entr" presetSubtype="0" fill="hold" nodeType="afterEffect">
                                  <p:stCondLst>
                                    <p:cond delay="20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14000"/>
                            </p:stCondLst>
                            <p:childTnLst>
                              <p:par>
                                <p:cTn id="26" presetID="2" presetClass="entr" presetSubtype="8" accel="20000" decel="80000" fill="hold" grpId="0" nodeType="afterEffect">
                                  <p:stCondLst>
                                    <p:cond delay="0"/>
                                  </p:stCondLst>
                                  <p:childTnLst>
                                    <p:set>
                                      <p:cBhvr>
                                        <p:cTn id="27" dur="1" fill="hold">
                                          <p:stCondLst>
                                            <p:cond delay="0"/>
                                          </p:stCondLst>
                                        </p:cTn>
                                        <p:tgtEl>
                                          <p:spTgt spid="99"/>
                                        </p:tgtEl>
                                        <p:attrNameLst>
                                          <p:attrName>style.visibility</p:attrName>
                                        </p:attrNameLst>
                                      </p:cBhvr>
                                      <p:to>
                                        <p:strVal val="visible"/>
                                      </p:to>
                                    </p:set>
                                    <p:anim calcmode="lin" valueType="num">
                                      <p:cBhvr additive="base">
                                        <p:cTn id="28" dur="500" fill="hold"/>
                                        <p:tgtEl>
                                          <p:spTgt spid="99"/>
                                        </p:tgtEl>
                                        <p:attrNameLst>
                                          <p:attrName>ppt_x</p:attrName>
                                        </p:attrNameLst>
                                      </p:cBhvr>
                                      <p:tavLst>
                                        <p:tav tm="0">
                                          <p:val>
                                            <p:strVal val="0-#ppt_w/2"/>
                                          </p:val>
                                        </p:tav>
                                        <p:tav tm="100000">
                                          <p:val>
                                            <p:strVal val="#ppt_x"/>
                                          </p:val>
                                        </p:tav>
                                      </p:tavLst>
                                    </p:anim>
                                    <p:anim calcmode="lin" valueType="num">
                                      <p:cBhvr additive="base">
                                        <p:cTn id="29" dur="500" fill="hold"/>
                                        <p:tgtEl>
                                          <p:spTgt spid="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9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0535" y="1943579"/>
            <a:ext cx="3984727" cy="3984727"/>
          </a:xfrm>
          <a:prstGeom prst="rect">
            <a:avLst/>
          </a:prstGeom>
        </p:spPr>
      </p:pic>
      <p:sp>
        <p:nvSpPr>
          <p:cNvPr id="6" name="TextBox 5"/>
          <p:cNvSpPr txBox="1"/>
          <p:nvPr/>
        </p:nvSpPr>
        <p:spPr>
          <a:xfrm>
            <a:off x="4908305" y="2148588"/>
            <a:ext cx="7021097" cy="1200329"/>
          </a:xfrm>
          <a:prstGeom prst="rect">
            <a:avLst/>
          </a:prstGeom>
          <a:noFill/>
        </p:spPr>
        <p:txBody>
          <a:bodyPr wrap="square" rtlCol="0">
            <a:spAutoFit/>
          </a:bodyPr>
          <a:lstStyle/>
          <a:p>
            <a:pPr>
              <a:spcBef>
                <a:spcPct val="0"/>
              </a:spcBef>
              <a:buFontTx/>
              <a:buNone/>
            </a:pPr>
            <a:r>
              <a:rPr lang="en-GB" altLang="en-US" sz="2400" dirty="0"/>
              <a:t>The blue hand is pointing at </a:t>
            </a:r>
            <a:r>
              <a:rPr lang="en-GB" altLang="en-US" sz="2400" b="1" dirty="0">
                <a:solidFill>
                  <a:srgbClr val="2C739C"/>
                </a:solidFill>
              </a:rPr>
              <a:t>2 minutes after 25 minutes past</a:t>
            </a:r>
            <a:r>
              <a:rPr lang="en-GB" altLang="en-US" sz="2400" dirty="0"/>
              <a:t>. In other words</a:t>
            </a:r>
            <a:r>
              <a:rPr lang="en-GB" altLang="en-US" sz="2400" dirty="0" smtClean="0"/>
              <a:t>:</a:t>
            </a:r>
          </a:p>
          <a:p>
            <a:pPr>
              <a:spcBef>
                <a:spcPct val="0"/>
              </a:spcBef>
              <a:buFontTx/>
              <a:buNone/>
            </a:pPr>
            <a:r>
              <a:rPr lang="en-GB" sz="2400" spc="-30" dirty="0" smtClean="0"/>
              <a:t>The exact time here is 27 minutes past 1.</a:t>
            </a:r>
            <a:endParaRPr lang="en-GB" sz="2400" spc="-30" dirty="0"/>
          </a:p>
        </p:txBody>
      </p:sp>
      <p:sp>
        <p:nvSpPr>
          <p:cNvPr id="7" name="Rounded Rectangle 6"/>
          <p:cNvSpPr/>
          <p:nvPr/>
        </p:nvSpPr>
        <p:spPr>
          <a:xfrm>
            <a:off x="4692980" y="3250219"/>
            <a:ext cx="2291024" cy="7410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2C739C"/>
                </a:solidFill>
              </a:rPr>
              <a:t>25 + 2 = </a:t>
            </a:r>
            <a:r>
              <a:rPr lang="en-GB" sz="2800" b="1" dirty="0" smtClean="0">
                <a:solidFill>
                  <a:srgbClr val="2C739C"/>
                </a:solidFill>
              </a:rPr>
              <a:t>27</a:t>
            </a:r>
            <a:endParaRPr lang="en-GB" sz="2800" b="1" dirty="0">
              <a:solidFill>
                <a:srgbClr val="2C739C"/>
              </a:solidFill>
            </a:endParaRPr>
          </a:p>
        </p:txBody>
      </p:sp>
      <p:sp>
        <p:nvSpPr>
          <p:cNvPr id="2" name="Title 1"/>
          <p:cNvSpPr>
            <a:spLocks noGrp="1"/>
          </p:cNvSpPr>
          <p:nvPr>
            <p:ph type="title"/>
          </p:nvPr>
        </p:nvSpPr>
        <p:spPr>
          <a:xfrm>
            <a:off x="550535" y="245883"/>
            <a:ext cx="10960100" cy="994306"/>
          </a:xfrm>
        </p:spPr>
        <p:txBody>
          <a:bodyPr/>
          <a:lstStyle/>
          <a:p>
            <a:r>
              <a:rPr lang="en-GB" dirty="0">
                <a:latin typeface="+mn-lt"/>
              </a:rPr>
              <a:t>Count On and Count Back</a:t>
            </a:r>
          </a:p>
        </p:txBody>
      </p:sp>
      <p:grpSp>
        <p:nvGrpSpPr>
          <p:cNvPr id="41" name="Group 40"/>
          <p:cNvGrpSpPr/>
          <p:nvPr/>
        </p:nvGrpSpPr>
        <p:grpSpPr>
          <a:xfrm rot="9791482">
            <a:off x="2666772" y="3889628"/>
            <a:ext cx="248385" cy="1634179"/>
            <a:chOff x="1226483" y="2066409"/>
            <a:chExt cx="339434" cy="1752556"/>
          </a:xfrm>
        </p:grpSpPr>
        <p:sp>
          <p:nvSpPr>
            <p:cNvPr id="42" name="Rectangle 41"/>
            <p:cNvSpPr/>
            <p:nvPr/>
          </p:nvSpPr>
          <p:spPr>
            <a:xfrm>
              <a:off x="1355464" y="2359024"/>
              <a:ext cx="96818" cy="1459941"/>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Isosceles Triangle 45"/>
            <p:cNvSpPr/>
            <p:nvPr/>
          </p:nvSpPr>
          <p:spPr>
            <a:xfrm>
              <a:off x="1226483" y="2066409"/>
              <a:ext cx="339434" cy="292616"/>
            </a:xfrm>
            <a:prstGeom prst="triangl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7" name="Group 46"/>
          <p:cNvGrpSpPr/>
          <p:nvPr/>
        </p:nvGrpSpPr>
        <p:grpSpPr>
          <a:xfrm rot="2716506">
            <a:off x="2787362" y="3052381"/>
            <a:ext cx="248385" cy="1069365"/>
            <a:chOff x="1226483" y="2066409"/>
            <a:chExt cx="339434" cy="1146827"/>
          </a:xfrm>
          <a:solidFill>
            <a:schemeClr val="tx1">
              <a:lumMod val="90000"/>
              <a:lumOff val="10000"/>
            </a:schemeClr>
          </a:solidFill>
        </p:grpSpPr>
        <p:sp>
          <p:nvSpPr>
            <p:cNvPr id="48" name="Rectangle 47"/>
            <p:cNvSpPr/>
            <p:nvPr/>
          </p:nvSpPr>
          <p:spPr>
            <a:xfrm>
              <a:off x="1355464" y="2359024"/>
              <a:ext cx="94445" cy="8542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Isosceles Triangle 48"/>
            <p:cNvSpPr/>
            <p:nvPr/>
          </p:nvSpPr>
          <p:spPr>
            <a:xfrm>
              <a:off x="1226483" y="2066409"/>
              <a:ext cx="339434" cy="2926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a:hlinkClick r:id="rId3"/>
          </p:cNvPr>
          <p:cNvSpPr/>
          <p:nvPr/>
        </p:nvSpPr>
        <p:spPr>
          <a:xfrm>
            <a:off x="9996882" y="6660860"/>
            <a:ext cx="671119" cy="197141"/>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550535" y="1235929"/>
            <a:ext cx="7707200" cy="646331"/>
          </a:xfrm>
          <a:prstGeom prst="rect">
            <a:avLst/>
          </a:prstGeom>
          <a:noFill/>
        </p:spPr>
        <p:txBody>
          <a:bodyPr wrap="square" rtlCol="0">
            <a:spAutoFit/>
          </a:bodyPr>
          <a:lstStyle/>
          <a:p>
            <a:r>
              <a:rPr lang="en-GB" sz="3600" dirty="0" smtClean="0"/>
              <a:t>What exact time is it?</a:t>
            </a:r>
            <a:endParaRPr lang="en-GB" sz="3600" dirty="0"/>
          </a:p>
        </p:txBody>
      </p:sp>
      <p:pic>
        <p:nvPicPr>
          <p:cNvPr id="28" name="Picture 27"/>
          <p:cNvPicPr>
            <a:picLocks noChangeAspect="1"/>
          </p:cNvPicPr>
          <p:nvPr/>
        </p:nvPicPr>
        <p:blipFill>
          <a:blip r:embed="rId4"/>
          <a:stretch>
            <a:fillRect/>
          </a:stretch>
        </p:blipFill>
        <p:spPr>
          <a:xfrm>
            <a:off x="11142061" y="5891111"/>
            <a:ext cx="1019317" cy="724001"/>
          </a:xfrm>
          <a:prstGeom prst="rect">
            <a:avLst/>
          </a:prstGeom>
        </p:spPr>
      </p:pic>
    </p:spTree>
    <p:extLst>
      <p:ext uri="{BB962C8B-B14F-4D97-AF65-F5344CB8AC3E}">
        <p14:creationId xmlns:p14="http://schemas.microsoft.com/office/powerpoint/2010/main" val="1609623372"/>
      </p:ext>
    </p:ext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3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xit" presetSubtype="0" fill="hold" grpId="1" nodeType="withEffect">
                                  <p:stCondLst>
                                    <p:cond delay="0"/>
                                  </p:stCondLst>
                                  <p:childTnLst>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par>
                                <p:cTn id="15" presetID="10" presetClass="exit" presetSubtype="0" fill="hold" grpId="1" nodeType="with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animBg="1"/>
      <p:bldP spid="7"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7726" y="1875225"/>
            <a:ext cx="3984727" cy="3984727"/>
          </a:xfrm>
          <a:prstGeom prst="rect">
            <a:avLst/>
          </a:prstGeom>
        </p:spPr>
      </p:pic>
      <p:sp>
        <p:nvSpPr>
          <p:cNvPr id="2" name="Title 1"/>
          <p:cNvSpPr>
            <a:spLocks noGrp="1"/>
          </p:cNvSpPr>
          <p:nvPr>
            <p:ph type="title"/>
          </p:nvPr>
        </p:nvSpPr>
        <p:spPr>
          <a:xfrm>
            <a:off x="370447" y="165219"/>
            <a:ext cx="10960100" cy="994306"/>
          </a:xfrm>
        </p:spPr>
        <p:txBody>
          <a:bodyPr/>
          <a:lstStyle/>
          <a:p>
            <a:r>
              <a:rPr lang="en-GB" dirty="0">
                <a:latin typeface="+mn-lt"/>
              </a:rPr>
              <a:t>Count On and Count Back</a:t>
            </a:r>
          </a:p>
        </p:txBody>
      </p:sp>
      <p:grpSp>
        <p:nvGrpSpPr>
          <p:cNvPr id="41" name="Group 40"/>
          <p:cNvGrpSpPr/>
          <p:nvPr/>
        </p:nvGrpSpPr>
        <p:grpSpPr>
          <a:xfrm rot="8355732">
            <a:off x="3103324" y="3645751"/>
            <a:ext cx="248385" cy="1634179"/>
            <a:chOff x="1226483" y="2066409"/>
            <a:chExt cx="339434" cy="1752556"/>
          </a:xfrm>
        </p:grpSpPr>
        <p:sp>
          <p:nvSpPr>
            <p:cNvPr id="42" name="Rectangle 41"/>
            <p:cNvSpPr/>
            <p:nvPr/>
          </p:nvSpPr>
          <p:spPr>
            <a:xfrm>
              <a:off x="1355464" y="2359024"/>
              <a:ext cx="96818" cy="1459941"/>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Isosceles Triangle 45"/>
            <p:cNvSpPr/>
            <p:nvPr/>
          </p:nvSpPr>
          <p:spPr>
            <a:xfrm>
              <a:off x="1226483" y="2066409"/>
              <a:ext cx="339434" cy="292616"/>
            </a:xfrm>
            <a:prstGeom prst="triangl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7" name="Group 46"/>
          <p:cNvGrpSpPr/>
          <p:nvPr/>
        </p:nvGrpSpPr>
        <p:grpSpPr>
          <a:xfrm rot="723473">
            <a:off x="2660971" y="2849424"/>
            <a:ext cx="248385" cy="1069365"/>
            <a:chOff x="1226483" y="2066409"/>
            <a:chExt cx="339434" cy="1146827"/>
          </a:xfrm>
          <a:solidFill>
            <a:schemeClr val="tx1">
              <a:lumMod val="90000"/>
              <a:lumOff val="10000"/>
            </a:schemeClr>
          </a:solidFill>
        </p:grpSpPr>
        <p:sp>
          <p:nvSpPr>
            <p:cNvPr id="48" name="Rectangle 47"/>
            <p:cNvSpPr/>
            <p:nvPr/>
          </p:nvSpPr>
          <p:spPr>
            <a:xfrm>
              <a:off x="1355464" y="2359024"/>
              <a:ext cx="94445" cy="8542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Isosceles Triangle 48"/>
            <p:cNvSpPr/>
            <p:nvPr/>
          </p:nvSpPr>
          <p:spPr>
            <a:xfrm>
              <a:off x="1226483" y="2066409"/>
              <a:ext cx="339434" cy="2926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Answer"/>
          <p:cNvSpPr/>
          <p:nvPr/>
        </p:nvSpPr>
        <p:spPr>
          <a:xfrm>
            <a:off x="4791290" y="3563550"/>
            <a:ext cx="4750901" cy="764984"/>
          </a:xfrm>
          <a:prstGeom prst="roundRect">
            <a:avLst>
              <a:gd name="adj" fmla="val 26511"/>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buFontTx/>
              <a:buNone/>
            </a:pPr>
            <a:r>
              <a:rPr lang="en-GB" altLang="en-US" dirty="0" smtClean="0">
                <a:solidFill>
                  <a:schemeClr val="bg1"/>
                </a:solidFill>
              </a:rPr>
              <a:t>That means that the exact time is 23 minutes </a:t>
            </a:r>
            <a:r>
              <a:rPr lang="en-GB" altLang="en-US" dirty="0">
                <a:solidFill>
                  <a:schemeClr val="bg1"/>
                </a:solidFill>
              </a:rPr>
              <a:t>p</a:t>
            </a:r>
            <a:r>
              <a:rPr lang="en-GB" altLang="en-US" dirty="0" smtClean="0">
                <a:solidFill>
                  <a:schemeClr val="bg1"/>
                </a:solidFill>
              </a:rPr>
              <a:t>ast 12</a:t>
            </a:r>
            <a:endParaRPr lang="en-GB" altLang="en-US" dirty="0">
              <a:solidFill>
                <a:schemeClr val="bg1"/>
              </a:solidFill>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8295048" y="3805992"/>
            <a:ext cx="2236612" cy="2345180"/>
          </a:xfrm>
          <a:prstGeom prst="rect">
            <a:avLst/>
          </a:prstGeom>
        </p:spPr>
      </p:pic>
      <p:sp>
        <p:nvSpPr>
          <p:cNvPr id="19" name="Rectangle 18">
            <a:hlinkClick r:id="rId4"/>
          </p:cNvPr>
          <p:cNvSpPr/>
          <p:nvPr/>
        </p:nvSpPr>
        <p:spPr>
          <a:xfrm>
            <a:off x="9996882" y="6660860"/>
            <a:ext cx="671119" cy="197141"/>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273809" y="1136561"/>
            <a:ext cx="9397219" cy="738664"/>
          </a:xfrm>
          <a:prstGeom prst="rect">
            <a:avLst/>
          </a:prstGeom>
          <a:noFill/>
        </p:spPr>
        <p:txBody>
          <a:bodyPr wrap="square" rtlCol="0">
            <a:spAutoFit/>
          </a:bodyPr>
          <a:lstStyle/>
          <a:p>
            <a:r>
              <a:rPr lang="en-GB" altLang="en-US" dirty="0"/>
              <a:t>Use the count on and count back method to tell the exact </a:t>
            </a:r>
            <a:r>
              <a:rPr lang="en-GB" altLang="en-US" sz="2400" dirty="0"/>
              <a:t>time</a:t>
            </a:r>
            <a:r>
              <a:rPr lang="en-GB" altLang="en-US" dirty="0"/>
              <a:t>.</a:t>
            </a:r>
          </a:p>
          <a:p>
            <a:endParaRPr lang="en-GB" dirty="0"/>
          </a:p>
        </p:txBody>
      </p:sp>
      <p:sp>
        <p:nvSpPr>
          <p:cNvPr id="25" name="Answer"/>
          <p:cNvSpPr/>
          <p:nvPr/>
        </p:nvSpPr>
        <p:spPr>
          <a:xfrm>
            <a:off x="4636580" y="2530522"/>
            <a:ext cx="5695861" cy="1020626"/>
          </a:xfrm>
          <a:prstGeom prst="roundRect">
            <a:avLst>
              <a:gd name="adj" fmla="val 26511"/>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buFontTx/>
              <a:buNone/>
            </a:pPr>
            <a:r>
              <a:rPr lang="en-GB" altLang="en-US" dirty="0" smtClean="0">
                <a:solidFill>
                  <a:schemeClr val="bg1"/>
                </a:solidFill>
              </a:rPr>
              <a:t>The blue hand is pointing to 3 minutes after 20. That means that the exact time is 23 minutes </a:t>
            </a:r>
            <a:r>
              <a:rPr lang="en-GB" altLang="en-US" dirty="0">
                <a:solidFill>
                  <a:schemeClr val="bg1"/>
                </a:solidFill>
              </a:rPr>
              <a:t>p</a:t>
            </a:r>
            <a:r>
              <a:rPr lang="en-GB" altLang="en-US" dirty="0" smtClean="0">
                <a:solidFill>
                  <a:schemeClr val="bg1"/>
                </a:solidFill>
              </a:rPr>
              <a:t>ast 12. </a:t>
            </a:r>
          </a:p>
          <a:p>
            <a:pPr>
              <a:spcBef>
                <a:spcPct val="0"/>
              </a:spcBef>
              <a:buFontTx/>
              <a:buNone/>
            </a:pPr>
            <a:r>
              <a:rPr lang="en-GB" altLang="en-US" dirty="0" smtClean="0">
                <a:solidFill>
                  <a:schemeClr val="bg1"/>
                </a:solidFill>
              </a:rPr>
              <a:t>20+3=23</a:t>
            </a:r>
          </a:p>
          <a:p>
            <a:pPr>
              <a:spcBef>
                <a:spcPct val="0"/>
              </a:spcBef>
              <a:buFontTx/>
              <a:buNone/>
            </a:pPr>
            <a:endParaRPr lang="en-GB" altLang="en-US" dirty="0">
              <a:solidFill>
                <a:schemeClr val="bg1"/>
              </a:solidFill>
            </a:endParaRPr>
          </a:p>
        </p:txBody>
      </p:sp>
      <p:pic>
        <p:nvPicPr>
          <p:cNvPr id="26" name="Picture 25"/>
          <p:cNvPicPr>
            <a:picLocks noChangeAspect="1"/>
          </p:cNvPicPr>
          <p:nvPr/>
        </p:nvPicPr>
        <p:blipFill>
          <a:blip r:embed="rId5"/>
          <a:stretch>
            <a:fillRect/>
          </a:stretch>
        </p:blipFill>
        <p:spPr>
          <a:xfrm>
            <a:off x="11142061" y="5891111"/>
            <a:ext cx="1019317" cy="724001"/>
          </a:xfrm>
          <a:prstGeom prst="rect">
            <a:avLst/>
          </a:prstGeom>
        </p:spPr>
      </p:pic>
    </p:spTree>
    <p:extLst>
      <p:ext uri="{BB962C8B-B14F-4D97-AF65-F5344CB8AC3E}">
        <p14:creationId xmlns:p14="http://schemas.microsoft.com/office/powerpoint/2010/main" val="2423588610"/>
      </p:ext>
    </p:extLst>
  </p:cSld>
  <p:clrMapOvr>
    <a:masterClrMapping/>
  </p:clrMapOvr>
  <mc:AlternateContent xmlns:mc="http://schemas.openxmlformats.org/markup-compatibility/2006" xmlns:p14="http://schemas.microsoft.com/office/powerpoint/2010/main">
    <mc:Choice Requires="p14">
      <p:transition p14:dur="30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time is on the clock?</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7945" y="1965435"/>
            <a:ext cx="3984727" cy="3984727"/>
          </a:xfrm>
          <a:prstGeom prst="rect">
            <a:avLst/>
          </a:prstGeom>
        </p:spPr>
      </p:pic>
      <p:sp>
        <p:nvSpPr>
          <p:cNvPr id="4" name="Rectangle 3"/>
          <p:cNvSpPr/>
          <p:nvPr/>
        </p:nvSpPr>
        <p:spPr>
          <a:xfrm rot="9807725">
            <a:off x="3089227" y="3943095"/>
            <a:ext cx="70848" cy="1361329"/>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rot="4512204">
            <a:off x="3245296" y="3470155"/>
            <a:ext cx="69111" cy="796515"/>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5331655" y="2236763"/>
            <a:ext cx="5824025" cy="923330"/>
          </a:xfrm>
          <a:prstGeom prst="rect">
            <a:avLst/>
          </a:prstGeom>
          <a:noFill/>
        </p:spPr>
        <p:txBody>
          <a:bodyPr wrap="square" rtlCol="0">
            <a:spAutoFit/>
          </a:bodyPr>
          <a:lstStyle/>
          <a:p>
            <a:r>
              <a:rPr lang="en-GB" dirty="0" smtClean="0"/>
              <a:t>The blue hand is pointing to 2 minutes after 25</a:t>
            </a:r>
          </a:p>
          <a:p>
            <a:endParaRPr lang="en-GB" dirty="0"/>
          </a:p>
          <a:p>
            <a:r>
              <a:rPr lang="en-GB" dirty="0" smtClean="0"/>
              <a:t>So the time is 2+25= __________minutes past _________   </a:t>
            </a:r>
            <a:endParaRPr lang="en-GB" dirty="0"/>
          </a:p>
        </p:txBody>
      </p:sp>
      <p:pic>
        <p:nvPicPr>
          <p:cNvPr id="7" name="Picture 6"/>
          <p:cNvPicPr>
            <a:picLocks noChangeAspect="1"/>
          </p:cNvPicPr>
          <p:nvPr/>
        </p:nvPicPr>
        <p:blipFill>
          <a:blip r:embed="rId3"/>
          <a:stretch>
            <a:fillRect/>
          </a:stretch>
        </p:blipFill>
        <p:spPr>
          <a:xfrm>
            <a:off x="11172762" y="6016141"/>
            <a:ext cx="905001" cy="647790"/>
          </a:xfrm>
          <a:prstGeom prst="rect">
            <a:avLst/>
          </a:prstGeom>
        </p:spPr>
      </p:pic>
    </p:spTree>
    <p:extLst>
      <p:ext uri="{BB962C8B-B14F-4D97-AF65-F5344CB8AC3E}">
        <p14:creationId xmlns:p14="http://schemas.microsoft.com/office/powerpoint/2010/main" val="2018447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445" y="2783634"/>
            <a:ext cx="5257800" cy="1325563"/>
          </a:xfrm>
        </p:spPr>
        <p:txBody>
          <a:bodyPr>
            <a:normAutofit/>
          </a:bodyPr>
          <a:lstStyle/>
          <a:p>
            <a:r>
              <a:rPr lang="en-GB" sz="2800" dirty="0" smtClean="0"/>
              <a:t>Look at the calendar for 2021 and see if you can work out how many days are in each month </a:t>
            </a:r>
            <a:endParaRPr lang="en-GB" sz="2800" dirty="0"/>
          </a:p>
        </p:txBody>
      </p:sp>
      <p:pic>
        <p:nvPicPr>
          <p:cNvPr id="4" name="Picture 3"/>
          <p:cNvPicPr>
            <a:picLocks noChangeAspect="1"/>
          </p:cNvPicPr>
          <p:nvPr/>
        </p:nvPicPr>
        <p:blipFill>
          <a:blip r:embed="rId2"/>
          <a:stretch>
            <a:fillRect/>
          </a:stretch>
        </p:blipFill>
        <p:spPr>
          <a:xfrm>
            <a:off x="5784737" y="174681"/>
            <a:ext cx="5357324" cy="6683319"/>
          </a:xfrm>
          <a:prstGeom prst="rect">
            <a:avLst/>
          </a:prstGeom>
        </p:spPr>
      </p:pic>
      <p:pic>
        <p:nvPicPr>
          <p:cNvPr id="5" name="Picture 4"/>
          <p:cNvPicPr>
            <a:picLocks noChangeAspect="1"/>
          </p:cNvPicPr>
          <p:nvPr/>
        </p:nvPicPr>
        <p:blipFill>
          <a:blip r:embed="rId3"/>
          <a:stretch>
            <a:fillRect/>
          </a:stretch>
        </p:blipFill>
        <p:spPr>
          <a:xfrm>
            <a:off x="11142061" y="5899820"/>
            <a:ext cx="1019317" cy="724001"/>
          </a:xfrm>
          <a:prstGeom prst="rect">
            <a:avLst/>
          </a:prstGeom>
        </p:spPr>
      </p:pic>
    </p:spTree>
    <p:extLst>
      <p:ext uri="{BB962C8B-B14F-4D97-AF65-F5344CB8AC3E}">
        <p14:creationId xmlns:p14="http://schemas.microsoft.com/office/powerpoint/2010/main" val="18275388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time is on the clock?</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7945" y="1965435"/>
            <a:ext cx="3984727" cy="3984727"/>
          </a:xfrm>
          <a:prstGeom prst="rect">
            <a:avLst/>
          </a:prstGeom>
        </p:spPr>
      </p:pic>
      <p:sp>
        <p:nvSpPr>
          <p:cNvPr id="4" name="Rectangle 3"/>
          <p:cNvSpPr/>
          <p:nvPr/>
        </p:nvSpPr>
        <p:spPr>
          <a:xfrm rot="9807725">
            <a:off x="3089227" y="3943095"/>
            <a:ext cx="70848" cy="1361329"/>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rot="4512204">
            <a:off x="3245296" y="3470155"/>
            <a:ext cx="69111" cy="796515"/>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5331655" y="2236763"/>
            <a:ext cx="5824025" cy="923330"/>
          </a:xfrm>
          <a:prstGeom prst="rect">
            <a:avLst/>
          </a:prstGeom>
          <a:noFill/>
        </p:spPr>
        <p:txBody>
          <a:bodyPr wrap="square" rtlCol="0">
            <a:spAutoFit/>
          </a:bodyPr>
          <a:lstStyle/>
          <a:p>
            <a:r>
              <a:rPr lang="en-GB" dirty="0" smtClean="0"/>
              <a:t>The blue hand is pointing to 2 minutes after 25</a:t>
            </a:r>
          </a:p>
          <a:p>
            <a:endParaRPr lang="en-GB" dirty="0"/>
          </a:p>
          <a:p>
            <a:r>
              <a:rPr lang="en-GB" dirty="0" smtClean="0"/>
              <a:t>So the time is 2+25= 27 minutes past 2   </a:t>
            </a:r>
            <a:endParaRPr lang="en-GB" dirty="0"/>
          </a:p>
        </p:txBody>
      </p:sp>
      <p:pic>
        <p:nvPicPr>
          <p:cNvPr id="7" name="Picture 6"/>
          <p:cNvPicPr>
            <a:picLocks noChangeAspect="1"/>
          </p:cNvPicPr>
          <p:nvPr/>
        </p:nvPicPr>
        <p:blipFill>
          <a:blip r:embed="rId3"/>
          <a:stretch>
            <a:fillRect/>
          </a:stretch>
        </p:blipFill>
        <p:spPr>
          <a:xfrm>
            <a:off x="11172762" y="5988005"/>
            <a:ext cx="905001" cy="647790"/>
          </a:xfrm>
          <a:prstGeom prst="rect">
            <a:avLst/>
          </a:prstGeom>
        </p:spPr>
      </p:pic>
    </p:spTree>
    <p:extLst>
      <p:ext uri="{BB962C8B-B14F-4D97-AF65-F5344CB8AC3E}">
        <p14:creationId xmlns:p14="http://schemas.microsoft.com/office/powerpoint/2010/main" val="2945758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time is on the clock?</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7945" y="1965435"/>
            <a:ext cx="3984727" cy="3984727"/>
          </a:xfrm>
          <a:prstGeom prst="rect">
            <a:avLst/>
          </a:prstGeom>
        </p:spPr>
      </p:pic>
      <p:sp>
        <p:nvSpPr>
          <p:cNvPr id="5" name="Rectangle 4"/>
          <p:cNvSpPr/>
          <p:nvPr/>
        </p:nvSpPr>
        <p:spPr>
          <a:xfrm rot="4512204">
            <a:off x="3245296" y="3470155"/>
            <a:ext cx="69111" cy="796515"/>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5331655" y="2236763"/>
            <a:ext cx="5824025" cy="923330"/>
          </a:xfrm>
          <a:prstGeom prst="rect">
            <a:avLst/>
          </a:prstGeom>
          <a:noFill/>
        </p:spPr>
        <p:txBody>
          <a:bodyPr wrap="square" rtlCol="0">
            <a:spAutoFit/>
          </a:bodyPr>
          <a:lstStyle/>
          <a:p>
            <a:r>
              <a:rPr lang="en-GB" dirty="0" smtClean="0"/>
              <a:t>The blue hand is pointing to 1 minute to 25 minutes to 3</a:t>
            </a:r>
          </a:p>
          <a:p>
            <a:r>
              <a:rPr lang="en-GB" dirty="0"/>
              <a:t> </a:t>
            </a:r>
          </a:p>
          <a:p>
            <a:r>
              <a:rPr lang="en-GB" dirty="0" smtClean="0"/>
              <a:t>So 25+1= __________ minutes to __________</a:t>
            </a:r>
            <a:endParaRPr lang="en-GB" dirty="0"/>
          </a:p>
        </p:txBody>
      </p:sp>
      <p:sp>
        <p:nvSpPr>
          <p:cNvPr id="7" name="Rectangle 6"/>
          <p:cNvSpPr/>
          <p:nvPr/>
        </p:nvSpPr>
        <p:spPr>
          <a:xfrm rot="1292227" flipH="1">
            <a:off x="2576975" y="3946045"/>
            <a:ext cx="45719" cy="1477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3"/>
          <a:stretch>
            <a:fillRect/>
          </a:stretch>
        </p:blipFill>
        <p:spPr>
          <a:xfrm>
            <a:off x="11172762" y="5988005"/>
            <a:ext cx="905001" cy="647790"/>
          </a:xfrm>
          <a:prstGeom prst="rect">
            <a:avLst/>
          </a:prstGeom>
        </p:spPr>
      </p:pic>
    </p:spTree>
    <p:extLst>
      <p:ext uri="{BB962C8B-B14F-4D97-AF65-F5344CB8AC3E}">
        <p14:creationId xmlns:p14="http://schemas.microsoft.com/office/powerpoint/2010/main" val="3370605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the time to the nearest minute?</a:t>
            </a:r>
            <a:endParaRPr lang="en-GB" dirty="0"/>
          </a:p>
        </p:txBody>
      </p:sp>
      <p:pic>
        <p:nvPicPr>
          <p:cNvPr id="3" name="Picture 2"/>
          <p:cNvPicPr>
            <a:picLocks noChangeAspect="1"/>
          </p:cNvPicPr>
          <p:nvPr/>
        </p:nvPicPr>
        <p:blipFill>
          <a:blip r:embed="rId2"/>
          <a:stretch>
            <a:fillRect/>
          </a:stretch>
        </p:blipFill>
        <p:spPr>
          <a:xfrm>
            <a:off x="11172647" y="5992768"/>
            <a:ext cx="847843" cy="638264"/>
          </a:xfrm>
          <a:prstGeom prst="rect">
            <a:avLst/>
          </a:prstGeom>
        </p:spPr>
      </p:pic>
      <p:pic>
        <p:nvPicPr>
          <p:cNvPr id="4" name="Picture 3"/>
          <p:cNvPicPr>
            <a:picLocks noChangeAspect="1"/>
          </p:cNvPicPr>
          <p:nvPr/>
        </p:nvPicPr>
        <p:blipFill>
          <a:blip r:embed="rId3"/>
          <a:stretch>
            <a:fillRect/>
          </a:stretch>
        </p:blipFill>
        <p:spPr>
          <a:xfrm>
            <a:off x="693254" y="1473201"/>
            <a:ext cx="10479393" cy="2386514"/>
          </a:xfrm>
          <a:prstGeom prst="rect">
            <a:avLst/>
          </a:prstGeom>
        </p:spPr>
      </p:pic>
      <p:pic>
        <p:nvPicPr>
          <p:cNvPr id="5" name="Picture 4"/>
          <p:cNvPicPr>
            <a:picLocks noChangeAspect="1"/>
          </p:cNvPicPr>
          <p:nvPr/>
        </p:nvPicPr>
        <p:blipFill>
          <a:blip r:embed="rId4"/>
          <a:stretch>
            <a:fillRect/>
          </a:stretch>
        </p:blipFill>
        <p:spPr>
          <a:xfrm>
            <a:off x="650138" y="3958012"/>
            <a:ext cx="10572855" cy="2368128"/>
          </a:xfrm>
          <a:prstGeom prst="rect">
            <a:avLst/>
          </a:prstGeom>
        </p:spPr>
      </p:pic>
    </p:spTree>
    <p:extLst>
      <p:ext uri="{BB962C8B-B14F-4D97-AF65-F5344CB8AC3E}">
        <p14:creationId xmlns:p14="http://schemas.microsoft.com/office/powerpoint/2010/main" val="1948629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Complete the challenge </a:t>
            </a:r>
            <a:endParaRPr lang="en-GB" dirty="0"/>
          </a:p>
        </p:txBody>
      </p:sp>
      <p:pic>
        <p:nvPicPr>
          <p:cNvPr id="3" name="Picture 2"/>
          <p:cNvPicPr>
            <a:picLocks noChangeAspect="1"/>
          </p:cNvPicPr>
          <p:nvPr/>
        </p:nvPicPr>
        <p:blipFill rotWithShape="1">
          <a:blip r:embed="rId2"/>
          <a:srcRect l="34765" t="68233" r="815" b="7706"/>
          <a:stretch/>
        </p:blipFill>
        <p:spPr>
          <a:xfrm>
            <a:off x="777040" y="4981303"/>
            <a:ext cx="6087291" cy="873786"/>
          </a:xfrm>
          <a:prstGeom prst="rect">
            <a:avLst/>
          </a:prstGeom>
        </p:spPr>
      </p:pic>
      <p:pic>
        <p:nvPicPr>
          <p:cNvPr id="4" name="Picture 3"/>
          <p:cNvPicPr>
            <a:picLocks noChangeAspect="1"/>
          </p:cNvPicPr>
          <p:nvPr/>
        </p:nvPicPr>
        <p:blipFill>
          <a:blip r:embed="rId3"/>
          <a:stretch>
            <a:fillRect/>
          </a:stretch>
        </p:blipFill>
        <p:spPr>
          <a:xfrm>
            <a:off x="11172647" y="5992768"/>
            <a:ext cx="847843" cy="638264"/>
          </a:xfrm>
          <a:prstGeom prst="rect">
            <a:avLst/>
          </a:prstGeom>
        </p:spPr>
      </p:pic>
      <p:pic>
        <p:nvPicPr>
          <p:cNvPr id="6" name="Picture 5"/>
          <p:cNvPicPr>
            <a:picLocks noChangeAspect="1"/>
          </p:cNvPicPr>
          <p:nvPr/>
        </p:nvPicPr>
        <p:blipFill>
          <a:blip r:embed="rId4"/>
          <a:stretch>
            <a:fillRect/>
          </a:stretch>
        </p:blipFill>
        <p:spPr>
          <a:xfrm>
            <a:off x="4288642" y="2145603"/>
            <a:ext cx="2385267" cy="2469094"/>
          </a:xfrm>
          <a:prstGeom prst="rect">
            <a:avLst/>
          </a:prstGeom>
        </p:spPr>
      </p:pic>
      <p:pic>
        <p:nvPicPr>
          <p:cNvPr id="7" name="Picture 6"/>
          <p:cNvPicPr>
            <a:picLocks noChangeAspect="1"/>
          </p:cNvPicPr>
          <p:nvPr/>
        </p:nvPicPr>
        <p:blipFill>
          <a:blip r:embed="rId4"/>
          <a:stretch>
            <a:fillRect/>
          </a:stretch>
        </p:blipFill>
        <p:spPr>
          <a:xfrm>
            <a:off x="777040" y="2235301"/>
            <a:ext cx="2385267" cy="2469094"/>
          </a:xfrm>
          <a:prstGeom prst="rect">
            <a:avLst/>
          </a:prstGeom>
        </p:spPr>
      </p:pic>
      <p:sp>
        <p:nvSpPr>
          <p:cNvPr id="8" name="TextBox 7"/>
          <p:cNvSpPr txBox="1"/>
          <p:nvPr/>
        </p:nvSpPr>
        <p:spPr>
          <a:xfrm>
            <a:off x="609598" y="1669585"/>
            <a:ext cx="7994471" cy="369332"/>
          </a:xfrm>
          <a:prstGeom prst="rect">
            <a:avLst/>
          </a:prstGeom>
          <a:noFill/>
        </p:spPr>
        <p:txBody>
          <a:bodyPr wrap="square" rtlCol="0">
            <a:spAutoFit/>
          </a:bodyPr>
          <a:lstStyle/>
          <a:p>
            <a:r>
              <a:rPr lang="en-GB" dirty="0" smtClean="0"/>
              <a:t>Draw the hands on the clock for the following times.</a:t>
            </a:r>
            <a:endParaRPr lang="en-GB" dirty="0"/>
          </a:p>
        </p:txBody>
      </p:sp>
    </p:spTree>
    <p:extLst>
      <p:ext uri="{BB962C8B-B14F-4D97-AF65-F5344CB8AC3E}">
        <p14:creationId xmlns:p14="http://schemas.microsoft.com/office/powerpoint/2010/main" val="913295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864066" y="6033803"/>
            <a:ext cx="4028302" cy="461665"/>
          </a:xfrm>
          <a:prstGeom prst="rect">
            <a:avLst/>
          </a:prstGeom>
          <a:noFill/>
        </p:spPr>
        <p:txBody>
          <a:bodyPr wrap="square" rtlCol="0">
            <a:spAutoFit/>
          </a:bodyPr>
          <a:lstStyle/>
          <a:p>
            <a:r>
              <a:rPr lang="en-GB" sz="2400" dirty="0"/>
              <a:t>Subject</a:t>
            </a:r>
            <a:r>
              <a:rPr lang="en-GB" dirty="0"/>
              <a:t>: </a:t>
            </a:r>
            <a:r>
              <a:rPr lang="en-GB" sz="2400" dirty="0"/>
              <a:t>Maths </a:t>
            </a:r>
            <a:endParaRPr lang="en-GB" dirty="0"/>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dirty="0" smtClean="0"/>
              <a:t>26.2.2021</a:t>
            </a:r>
            <a:r>
              <a:rPr lang="en-GB" dirty="0" smtClean="0"/>
              <a:t> </a:t>
            </a:r>
            <a:endParaRPr lang="en-GB" dirty="0"/>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635485" y="2832960"/>
            <a:ext cx="10429593" cy="707886"/>
          </a:xfrm>
          <a:prstGeom prst="rect">
            <a:avLst/>
          </a:prstGeom>
          <a:noFill/>
        </p:spPr>
        <p:txBody>
          <a:bodyPr wrap="square" rtlCol="0">
            <a:spAutoFit/>
          </a:bodyPr>
          <a:lstStyle/>
          <a:p>
            <a:r>
              <a:rPr lang="en-GB" sz="4000" dirty="0"/>
              <a:t>L.O To be able </a:t>
            </a:r>
            <a:r>
              <a:rPr lang="en-GB" sz="4000" dirty="0" smtClean="0"/>
              <a:t>use a.m. and p.m.</a:t>
            </a:r>
            <a:endParaRPr lang="en-GB" sz="4000" dirty="0"/>
          </a:p>
        </p:txBody>
      </p:sp>
      <p:pic>
        <p:nvPicPr>
          <p:cNvPr id="2" name="Picture 1"/>
          <p:cNvPicPr>
            <a:picLocks noChangeAspect="1"/>
          </p:cNvPicPr>
          <p:nvPr/>
        </p:nvPicPr>
        <p:blipFill>
          <a:blip r:embed="rId4"/>
          <a:stretch>
            <a:fillRect/>
          </a:stretch>
        </p:blipFill>
        <p:spPr>
          <a:xfrm>
            <a:off x="4721657" y="5940593"/>
            <a:ext cx="759101" cy="681642"/>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
        <p:nvSpPr>
          <p:cNvPr id="14" name="Rectangle 13"/>
          <p:cNvSpPr/>
          <p:nvPr/>
        </p:nvSpPr>
        <p:spPr>
          <a:xfrm>
            <a:off x="5860994" y="4759494"/>
            <a:ext cx="6096000" cy="646331"/>
          </a:xfrm>
          <a:prstGeom prst="rect">
            <a:avLst/>
          </a:prstGeom>
        </p:spPr>
        <p:txBody>
          <a:bodyPr>
            <a:spAutoFit/>
          </a:bodyPr>
          <a:lstStyle/>
          <a:p>
            <a:r>
              <a:rPr lang="en-GB" dirty="0">
                <a:solidFill>
                  <a:srgbClr val="FF0000"/>
                </a:solidFill>
              </a:rPr>
              <a:t>Go to Times Tables Rock Stars to warm up your number brain before you start your maths activity.  </a:t>
            </a:r>
          </a:p>
        </p:txBody>
      </p:sp>
      <p:pic>
        <p:nvPicPr>
          <p:cNvPr id="15" name="Picture 14"/>
          <p:cNvPicPr>
            <a:picLocks noChangeAspect="1"/>
          </p:cNvPicPr>
          <p:nvPr/>
        </p:nvPicPr>
        <p:blipFill>
          <a:blip r:embed="rId5"/>
          <a:stretch>
            <a:fillRect/>
          </a:stretch>
        </p:blipFill>
        <p:spPr>
          <a:xfrm>
            <a:off x="5921431" y="5578369"/>
            <a:ext cx="6035563" cy="987638"/>
          </a:xfrm>
          <a:prstGeom prst="rect">
            <a:avLst/>
          </a:prstGeom>
        </p:spPr>
      </p:pic>
    </p:spTree>
    <p:extLst>
      <p:ext uri="{BB962C8B-B14F-4D97-AF65-F5344CB8AC3E}">
        <p14:creationId xmlns:p14="http://schemas.microsoft.com/office/powerpoint/2010/main" val="42589264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320" y="100310"/>
            <a:ext cx="6482417" cy="923330"/>
          </a:xfrm>
          <a:prstGeom prst="rect">
            <a:avLst/>
          </a:prstGeom>
          <a:noFill/>
        </p:spPr>
        <p:txBody>
          <a:bodyPr wrap="none" lIns="91440" tIns="45720" rIns="91440" bIns="45720">
            <a:spAutoFit/>
          </a:bodyPr>
          <a:lstStyle/>
          <a:p>
            <a:pPr algn="ctr"/>
            <a:r>
              <a:rPr lang="en-US" sz="5400" b="0" cap="none" spc="0" dirty="0">
                <a:ln w="0"/>
                <a:solidFill>
                  <a:sysClr val="windowText" lastClr="000000"/>
                </a:solidFill>
                <a:effectLst>
                  <a:outerShdw blurRad="38100" dist="19050" dir="2700000" algn="tl" rotWithShape="0">
                    <a:schemeClr val="dk1">
                      <a:alpha val="40000"/>
                    </a:schemeClr>
                  </a:outerShdw>
                </a:effectLst>
              </a:rPr>
              <a:t>Pre-recorded Teaching</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8" name="TextBox 7"/>
          <p:cNvSpPr txBox="1"/>
          <p:nvPr/>
        </p:nvSpPr>
        <p:spPr>
          <a:xfrm>
            <a:off x="1123950" y="1201783"/>
            <a:ext cx="9953353" cy="1938992"/>
          </a:xfrm>
          <a:prstGeom prst="rect">
            <a:avLst/>
          </a:prstGeom>
          <a:noFill/>
        </p:spPr>
        <p:txBody>
          <a:bodyPr wrap="square" rtlCol="0">
            <a:spAutoFit/>
          </a:bodyPr>
          <a:lstStyle/>
          <a:p>
            <a:r>
              <a:rPr lang="en-US" sz="2400" dirty="0">
                <a:solidFill>
                  <a:sysClr val="windowText" lastClr="000000"/>
                </a:solidFill>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400" dirty="0">
              <a:solidFill>
                <a:sysClr val="windowText" lastClr="000000"/>
              </a:solidFill>
            </a:endParaRPr>
          </a:p>
        </p:txBody>
      </p:sp>
      <p:sp>
        <p:nvSpPr>
          <p:cNvPr id="9" name="Rectangle 8">
            <a:hlinkClick r:id="rId3"/>
          </p:cNvPr>
          <p:cNvSpPr/>
          <p:nvPr/>
        </p:nvSpPr>
        <p:spPr>
          <a:xfrm>
            <a:off x="6217920" y="3779520"/>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Play Video</a:t>
            </a:r>
            <a:endParaRPr lang="en-GB" dirty="0"/>
          </a:p>
        </p:txBody>
      </p:sp>
      <p:sp>
        <p:nvSpPr>
          <p:cNvPr id="10" name="TextBox 9"/>
          <p:cNvSpPr txBox="1"/>
          <p:nvPr/>
        </p:nvSpPr>
        <p:spPr>
          <a:xfrm>
            <a:off x="613532" y="5998466"/>
            <a:ext cx="11208775" cy="615553"/>
          </a:xfrm>
          <a:prstGeom prst="rect">
            <a:avLst/>
          </a:prstGeom>
          <a:solidFill>
            <a:schemeClr val="bg1"/>
          </a:solidFill>
        </p:spPr>
        <p:txBody>
          <a:bodyPr wrap="square" rtlCol="0">
            <a:spAutoFit/>
          </a:bodyPr>
          <a:lstStyle/>
          <a:p>
            <a:r>
              <a:rPr lang="en-GB" dirty="0"/>
              <a:t>You can also copy and paste this link if you would prefer:</a:t>
            </a:r>
            <a:endParaRPr lang="en-GB" dirty="0">
              <a:hlinkClick r:id="rId4"/>
            </a:endParaRPr>
          </a:p>
          <a:p>
            <a:r>
              <a:rPr lang="en-GB" sz="1600" dirty="0"/>
              <a:t>https://classroom.thenational.academy/lessons/telling-the-time-to-am-and-pm-68w3cd?activity=video&amp;step=1</a:t>
            </a:r>
          </a:p>
        </p:txBody>
      </p:sp>
    </p:spTree>
    <p:extLst>
      <p:ext uri="{BB962C8B-B14F-4D97-AF65-F5344CB8AC3E}">
        <p14:creationId xmlns:p14="http://schemas.microsoft.com/office/powerpoint/2010/main" val="18716763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995" y="0"/>
            <a:ext cx="11912154" cy="1933937"/>
          </a:xfrm>
        </p:spPr>
        <p:txBody>
          <a:bodyPr>
            <a:noAutofit/>
          </a:bodyPr>
          <a:lstStyle/>
          <a:p>
            <a:r>
              <a:rPr lang="en-GB" sz="2000" dirty="0"/>
              <a:t>There are different times of the day. There is A.M. which is classed as the morning and can be used for anytime of the day between 12 at night and 12 midday. </a:t>
            </a:r>
            <a:br>
              <a:rPr lang="en-GB" sz="2000" dirty="0"/>
            </a:br>
            <a:r>
              <a:rPr lang="en-GB" sz="2000" dirty="0"/>
              <a:t>There is also P.M. This is the afternoon and evening which can be used for anytime of the day after 12 midday and up until 12 at night. </a:t>
            </a:r>
          </a:p>
        </p:txBody>
      </p:sp>
      <p:sp>
        <p:nvSpPr>
          <p:cNvPr id="5" name="Content Placeholder 4"/>
          <p:cNvSpPr>
            <a:spLocks noGrp="1"/>
          </p:cNvSpPr>
          <p:nvPr>
            <p:ph idx="1"/>
          </p:nvPr>
        </p:nvSpPr>
        <p:spPr>
          <a:xfrm>
            <a:off x="524692" y="1933937"/>
            <a:ext cx="3642359" cy="4351338"/>
          </a:xfrm>
        </p:spPr>
        <p:txBody>
          <a:bodyPr>
            <a:normAutofit fontScale="62500" lnSpcReduction="20000"/>
          </a:bodyPr>
          <a:lstStyle/>
          <a:p>
            <a:pPr marL="0" indent="0">
              <a:buNone/>
            </a:pPr>
            <a:r>
              <a:rPr lang="en-GB" u="sng" dirty="0" smtClean="0"/>
              <a:t>Hours of the day that could be a.m.</a:t>
            </a:r>
          </a:p>
          <a:p>
            <a:pPr marL="0" indent="0">
              <a:buNone/>
            </a:pPr>
            <a:r>
              <a:rPr lang="en-GB" dirty="0" smtClean="0"/>
              <a:t>1 </a:t>
            </a:r>
            <a:r>
              <a:rPr lang="en-GB" dirty="0"/>
              <a:t>a.m</a:t>
            </a:r>
            <a:r>
              <a:rPr lang="en-GB" dirty="0" smtClean="0"/>
              <a:t>.</a:t>
            </a:r>
          </a:p>
          <a:p>
            <a:pPr marL="0" indent="0">
              <a:buNone/>
            </a:pPr>
            <a:r>
              <a:rPr lang="en-GB" dirty="0" smtClean="0"/>
              <a:t>2</a:t>
            </a:r>
            <a:r>
              <a:rPr lang="en-GB" dirty="0"/>
              <a:t> a.m</a:t>
            </a:r>
            <a:r>
              <a:rPr lang="en-GB" dirty="0" smtClean="0"/>
              <a:t>.</a:t>
            </a:r>
          </a:p>
          <a:p>
            <a:pPr marL="0" indent="0">
              <a:buNone/>
            </a:pPr>
            <a:r>
              <a:rPr lang="en-GB" dirty="0" smtClean="0"/>
              <a:t>3</a:t>
            </a:r>
            <a:r>
              <a:rPr lang="en-GB" dirty="0"/>
              <a:t> a.m</a:t>
            </a:r>
            <a:r>
              <a:rPr lang="en-GB" dirty="0" smtClean="0"/>
              <a:t>.</a:t>
            </a:r>
          </a:p>
          <a:p>
            <a:pPr marL="0" indent="0">
              <a:buNone/>
            </a:pPr>
            <a:r>
              <a:rPr lang="en-GB" dirty="0" smtClean="0"/>
              <a:t>4</a:t>
            </a:r>
            <a:r>
              <a:rPr lang="en-GB" dirty="0"/>
              <a:t> a.m</a:t>
            </a:r>
            <a:r>
              <a:rPr lang="en-GB" dirty="0" smtClean="0"/>
              <a:t>.</a:t>
            </a:r>
          </a:p>
          <a:p>
            <a:pPr marL="0" indent="0">
              <a:buNone/>
            </a:pPr>
            <a:r>
              <a:rPr lang="en-GB" dirty="0" smtClean="0"/>
              <a:t>5</a:t>
            </a:r>
            <a:r>
              <a:rPr lang="en-GB" dirty="0"/>
              <a:t> a.m</a:t>
            </a:r>
            <a:r>
              <a:rPr lang="en-GB" dirty="0" smtClean="0"/>
              <a:t>.</a:t>
            </a:r>
          </a:p>
          <a:p>
            <a:pPr marL="0" indent="0">
              <a:buNone/>
            </a:pPr>
            <a:r>
              <a:rPr lang="en-GB" dirty="0" smtClean="0"/>
              <a:t>6</a:t>
            </a:r>
            <a:r>
              <a:rPr lang="en-GB" dirty="0"/>
              <a:t> a.m</a:t>
            </a:r>
            <a:r>
              <a:rPr lang="en-GB" dirty="0" smtClean="0"/>
              <a:t>.</a:t>
            </a:r>
          </a:p>
          <a:p>
            <a:pPr marL="0" indent="0">
              <a:buNone/>
            </a:pPr>
            <a:r>
              <a:rPr lang="en-GB" dirty="0" smtClean="0"/>
              <a:t>7</a:t>
            </a:r>
            <a:r>
              <a:rPr lang="en-GB" dirty="0"/>
              <a:t> a.m</a:t>
            </a:r>
            <a:r>
              <a:rPr lang="en-GB" dirty="0" smtClean="0"/>
              <a:t>.</a:t>
            </a:r>
          </a:p>
          <a:p>
            <a:pPr marL="0" indent="0">
              <a:buNone/>
            </a:pPr>
            <a:r>
              <a:rPr lang="en-GB" dirty="0" smtClean="0"/>
              <a:t>8</a:t>
            </a:r>
            <a:r>
              <a:rPr lang="en-GB" dirty="0"/>
              <a:t> a.m</a:t>
            </a:r>
            <a:r>
              <a:rPr lang="en-GB" dirty="0" smtClean="0"/>
              <a:t>.</a:t>
            </a:r>
          </a:p>
          <a:p>
            <a:pPr marL="0" indent="0">
              <a:buNone/>
            </a:pPr>
            <a:r>
              <a:rPr lang="en-GB" dirty="0" smtClean="0"/>
              <a:t>9</a:t>
            </a:r>
            <a:r>
              <a:rPr lang="en-GB" dirty="0"/>
              <a:t> a.m</a:t>
            </a:r>
            <a:r>
              <a:rPr lang="en-GB" dirty="0" smtClean="0"/>
              <a:t>.</a:t>
            </a:r>
          </a:p>
          <a:p>
            <a:pPr marL="0" indent="0">
              <a:buNone/>
            </a:pPr>
            <a:r>
              <a:rPr lang="en-GB" dirty="0" smtClean="0"/>
              <a:t>10</a:t>
            </a:r>
            <a:r>
              <a:rPr lang="en-GB" dirty="0"/>
              <a:t> a.m</a:t>
            </a:r>
            <a:r>
              <a:rPr lang="en-GB" dirty="0" smtClean="0"/>
              <a:t>.</a:t>
            </a:r>
          </a:p>
          <a:p>
            <a:pPr marL="0" indent="0">
              <a:buNone/>
            </a:pPr>
            <a:r>
              <a:rPr lang="en-GB" dirty="0" smtClean="0"/>
              <a:t>11</a:t>
            </a:r>
            <a:r>
              <a:rPr lang="en-GB" dirty="0"/>
              <a:t> a.m</a:t>
            </a:r>
            <a:r>
              <a:rPr lang="en-GB" dirty="0" smtClean="0"/>
              <a:t>.</a:t>
            </a:r>
          </a:p>
          <a:p>
            <a:pPr marL="0" indent="0">
              <a:buNone/>
            </a:pPr>
            <a:r>
              <a:rPr lang="en-GB" dirty="0" smtClean="0"/>
              <a:t>12</a:t>
            </a:r>
            <a:r>
              <a:rPr lang="en-GB" dirty="0"/>
              <a:t> a.m.</a:t>
            </a:r>
            <a:endParaRPr lang="en-GB" dirty="0" smtClean="0"/>
          </a:p>
        </p:txBody>
      </p:sp>
      <p:sp>
        <p:nvSpPr>
          <p:cNvPr id="6" name="Content Placeholder 4"/>
          <p:cNvSpPr txBox="1">
            <a:spLocks/>
          </p:cNvSpPr>
          <p:nvPr/>
        </p:nvSpPr>
        <p:spPr>
          <a:xfrm>
            <a:off x="6072052" y="1947634"/>
            <a:ext cx="3642359" cy="4351338"/>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Font typeface="Arial" panose="020B0604020202090204" pitchFamily="34" charset="0"/>
              <a:buNone/>
            </a:pPr>
            <a:r>
              <a:rPr lang="en-GB" u="sng" dirty="0" smtClean="0"/>
              <a:t>Hours of the day that could be </a:t>
            </a:r>
            <a:r>
              <a:rPr lang="en-GB" u="sng" dirty="0" err="1" smtClean="0"/>
              <a:t>p.m</a:t>
            </a:r>
            <a:endParaRPr lang="en-GB" u="sng" dirty="0" smtClean="0"/>
          </a:p>
          <a:p>
            <a:pPr marL="0" indent="0">
              <a:buFont typeface="Arial" panose="020B0604020202090204" pitchFamily="34" charset="0"/>
              <a:buNone/>
            </a:pPr>
            <a:r>
              <a:rPr lang="en-GB" dirty="0" smtClean="0"/>
              <a:t>1 p.m.</a:t>
            </a:r>
          </a:p>
          <a:p>
            <a:pPr marL="0" indent="0">
              <a:buNone/>
            </a:pPr>
            <a:r>
              <a:rPr lang="en-GB" dirty="0" smtClean="0"/>
              <a:t>2</a:t>
            </a:r>
            <a:r>
              <a:rPr lang="en-GB" dirty="0"/>
              <a:t> p.m</a:t>
            </a:r>
            <a:r>
              <a:rPr lang="en-GB" dirty="0" smtClean="0"/>
              <a:t>.</a:t>
            </a:r>
          </a:p>
          <a:p>
            <a:pPr marL="0" indent="0">
              <a:buNone/>
            </a:pPr>
            <a:r>
              <a:rPr lang="en-GB" dirty="0" smtClean="0"/>
              <a:t>3</a:t>
            </a:r>
            <a:r>
              <a:rPr lang="en-GB" dirty="0"/>
              <a:t> p.m</a:t>
            </a:r>
            <a:r>
              <a:rPr lang="en-GB" dirty="0" smtClean="0"/>
              <a:t>.</a:t>
            </a:r>
          </a:p>
          <a:p>
            <a:pPr marL="0" indent="0">
              <a:buNone/>
            </a:pPr>
            <a:r>
              <a:rPr lang="en-GB" dirty="0" smtClean="0"/>
              <a:t>4</a:t>
            </a:r>
            <a:r>
              <a:rPr lang="en-GB" dirty="0"/>
              <a:t> p.m</a:t>
            </a:r>
            <a:r>
              <a:rPr lang="en-GB" dirty="0" smtClean="0"/>
              <a:t>.</a:t>
            </a:r>
          </a:p>
          <a:p>
            <a:pPr marL="0" indent="0">
              <a:buNone/>
            </a:pPr>
            <a:r>
              <a:rPr lang="en-GB" dirty="0" smtClean="0"/>
              <a:t>5</a:t>
            </a:r>
            <a:r>
              <a:rPr lang="en-GB" dirty="0"/>
              <a:t> p.m</a:t>
            </a:r>
            <a:r>
              <a:rPr lang="en-GB" dirty="0" smtClean="0"/>
              <a:t>.</a:t>
            </a:r>
          </a:p>
          <a:p>
            <a:pPr marL="0" indent="0">
              <a:buNone/>
            </a:pPr>
            <a:r>
              <a:rPr lang="en-GB" dirty="0" smtClean="0"/>
              <a:t>6</a:t>
            </a:r>
            <a:r>
              <a:rPr lang="en-GB" dirty="0"/>
              <a:t> p.m</a:t>
            </a:r>
            <a:r>
              <a:rPr lang="en-GB" dirty="0" smtClean="0"/>
              <a:t>.</a:t>
            </a:r>
          </a:p>
          <a:p>
            <a:pPr marL="0" indent="0">
              <a:buNone/>
            </a:pPr>
            <a:r>
              <a:rPr lang="en-GB" dirty="0" smtClean="0"/>
              <a:t>7</a:t>
            </a:r>
            <a:r>
              <a:rPr lang="en-GB" dirty="0"/>
              <a:t> p.m</a:t>
            </a:r>
            <a:r>
              <a:rPr lang="en-GB" dirty="0" smtClean="0"/>
              <a:t>.</a:t>
            </a:r>
          </a:p>
          <a:p>
            <a:pPr marL="0" indent="0">
              <a:buNone/>
            </a:pPr>
            <a:r>
              <a:rPr lang="en-GB" dirty="0" smtClean="0"/>
              <a:t>8</a:t>
            </a:r>
            <a:r>
              <a:rPr lang="en-GB" dirty="0"/>
              <a:t> p.m</a:t>
            </a:r>
            <a:r>
              <a:rPr lang="en-GB" dirty="0" smtClean="0"/>
              <a:t>.</a:t>
            </a:r>
          </a:p>
          <a:p>
            <a:pPr marL="0" indent="0">
              <a:buNone/>
            </a:pPr>
            <a:r>
              <a:rPr lang="en-GB" dirty="0" smtClean="0"/>
              <a:t>9</a:t>
            </a:r>
            <a:r>
              <a:rPr lang="en-GB" dirty="0"/>
              <a:t> p.m</a:t>
            </a:r>
            <a:r>
              <a:rPr lang="en-GB" dirty="0" smtClean="0"/>
              <a:t>.</a:t>
            </a:r>
          </a:p>
          <a:p>
            <a:pPr marL="0" indent="0">
              <a:buNone/>
            </a:pPr>
            <a:r>
              <a:rPr lang="en-GB" dirty="0" smtClean="0"/>
              <a:t>10</a:t>
            </a:r>
            <a:r>
              <a:rPr lang="en-GB" dirty="0"/>
              <a:t> p.m</a:t>
            </a:r>
            <a:r>
              <a:rPr lang="en-GB" dirty="0" smtClean="0"/>
              <a:t>.</a:t>
            </a:r>
          </a:p>
          <a:p>
            <a:pPr marL="0" indent="0">
              <a:buNone/>
            </a:pPr>
            <a:r>
              <a:rPr lang="en-GB" dirty="0" smtClean="0"/>
              <a:t>11</a:t>
            </a:r>
            <a:r>
              <a:rPr lang="en-GB" dirty="0"/>
              <a:t> p.m</a:t>
            </a:r>
            <a:r>
              <a:rPr lang="en-GB" dirty="0" smtClean="0"/>
              <a:t>.</a:t>
            </a:r>
          </a:p>
          <a:p>
            <a:pPr marL="0" indent="0">
              <a:buNone/>
            </a:pPr>
            <a:r>
              <a:rPr lang="en-GB" dirty="0" smtClean="0"/>
              <a:t>12</a:t>
            </a:r>
            <a:r>
              <a:rPr lang="en-GB" dirty="0"/>
              <a:t> p.m.</a:t>
            </a:r>
            <a:endParaRPr lang="en-GB" dirty="0" smtClean="0"/>
          </a:p>
        </p:txBody>
      </p:sp>
      <p:pic>
        <p:nvPicPr>
          <p:cNvPr id="7" name="Picture 6"/>
          <p:cNvPicPr>
            <a:picLocks noChangeAspect="1"/>
          </p:cNvPicPr>
          <p:nvPr/>
        </p:nvPicPr>
        <p:blipFill>
          <a:blip r:embed="rId2"/>
          <a:stretch>
            <a:fillRect/>
          </a:stretch>
        </p:blipFill>
        <p:spPr>
          <a:xfrm>
            <a:off x="11142061" y="5891111"/>
            <a:ext cx="1019317" cy="724001"/>
          </a:xfrm>
          <a:prstGeom prst="rect">
            <a:avLst/>
          </a:prstGeom>
        </p:spPr>
      </p:pic>
    </p:spTree>
    <p:extLst>
      <p:ext uri="{BB962C8B-B14F-4D97-AF65-F5344CB8AC3E}">
        <p14:creationId xmlns:p14="http://schemas.microsoft.com/office/powerpoint/2010/main" val="17040621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3" name="Straight Connector 102"/>
          <p:cNvCxnSpPr/>
          <p:nvPr/>
        </p:nvCxnSpPr>
        <p:spPr>
          <a:xfrm>
            <a:off x="2588462" y="926933"/>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50850" y="1335837"/>
            <a:ext cx="9706024" cy="587441"/>
          </a:xfrm>
          <a:prstGeom prst="rect">
            <a:avLst/>
          </a:prstGeom>
          <a:noFill/>
          <a:ln w="28575">
            <a:noFill/>
          </a:ln>
        </p:spPr>
        <p:txBody>
          <a:bodyPr wrap="square" lIns="108000" tIns="108000" rIns="108000" bIns="108000" rtlCol="0">
            <a:spAutoFit/>
          </a:bodyPr>
          <a:lstStyle/>
          <a:p>
            <a:pPr>
              <a:spcAft>
                <a:spcPts val="600"/>
              </a:spcAft>
            </a:pPr>
            <a:r>
              <a:rPr lang="en-GB" sz="2400" b="1" dirty="0"/>
              <a:t>Which lessons are in the morning and which are in the afternoon</a:t>
            </a:r>
            <a:r>
              <a:rPr lang="en-GB" sz="2400" b="1" dirty="0" smtClean="0"/>
              <a:t>?</a:t>
            </a:r>
            <a:endParaRPr lang="en-GB" sz="2400" b="1" dirty="0"/>
          </a:p>
        </p:txBody>
      </p:sp>
      <p:sp>
        <p:nvSpPr>
          <p:cNvPr id="3" name="TextBox 2"/>
          <p:cNvSpPr txBox="1"/>
          <p:nvPr/>
        </p:nvSpPr>
        <p:spPr>
          <a:xfrm>
            <a:off x="678972" y="295389"/>
            <a:ext cx="7455877" cy="646331"/>
          </a:xfrm>
          <a:prstGeom prst="rect">
            <a:avLst/>
          </a:prstGeom>
          <a:noFill/>
        </p:spPr>
        <p:txBody>
          <a:bodyPr wrap="square" rtlCol="0">
            <a:spAutoFit/>
          </a:bodyPr>
          <a:lstStyle/>
          <a:p>
            <a:r>
              <a:rPr lang="en-GB" sz="3600" dirty="0" smtClean="0"/>
              <a:t>Using a.m. and p.m.</a:t>
            </a:r>
            <a:endParaRPr lang="en-GB" sz="3600" dirty="0"/>
          </a:p>
        </p:txBody>
      </p:sp>
      <p:pic>
        <p:nvPicPr>
          <p:cNvPr id="2" name="Picture 1"/>
          <p:cNvPicPr>
            <a:picLocks noChangeAspect="1"/>
          </p:cNvPicPr>
          <p:nvPr/>
        </p:nvPicPr>
        <p:blipFill>
          <a:blip r:embed="rId2"/>
          <a:stretch>
            <a:fillRect/>
          </a:stretch>
        </p:blipFill>
        <p:spPr>
          <a:xfrm>
            <a:off x="1087151" y="1975782"/>
            <a:ext cx="9279042" cy="4395336"/>
          </a:xfrm>
          <a:prstGeom prst="rect">
            <a:avLst/>
          </a:prstGeom>
        </p:spPr>
      </p:pic>
      <p:pic>
        <p:nvPicPr>
          <p:cNvPr id="6" name="Picture 5"/>
          <p:cNvPicPr>
            <a:picLocks noChangeAspect="1"/>
          </p:cNvPicPr>
          <p:nvPr/>
        </p:nvPicPr>
        <p:blipFill>
          <a:blip r:embed="rId3"/>
          <a:stretch>
            <a:fillRect/>
          </a:stretch>
        </p:blipFill>
        <p:spPr>
          <a:xfrm>
            <a:off x="11142061" y="5891111"/>
            <a:ext cx="1019317" cy="724001"/>
          </a:xfrm>
          <a:prstGeom prst="rect">
            <a:avLst/>
          </a:prstGeom>
        </p:spPr>
      </p:pic>
    </p:spTree>
    <p:extLst>
      <p:ext uri="{BB962C8B-B14F-4D97-AF65-F5344CB8AC3E}">
        <p14:creationId xmlns:p14="http://schemas.microsoft.com/office/powerpoint/2010/main" val="380217384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678972" y="2763671"/>
          <a:ext cx="7632699" cy="3554348"/>
        </p:xfrm>
        <a:graphic>
          <a:graphicData uri="http://schemas.openxmlformats.org/drawingml/2006/table">
            <a:tbl>
              <a:tblPr firstRow="1" bandRow="1">
                <a:tableStyleId>{5C22544A-7EE6-4342-B048-85BDC9FD1C3A}</a:tableStyleId>
              </a:tblPr>
              <a:tblGrid>
                <a:gridCol w="2544233">
                  <a:extLst>
                    <a:ext uri="{9D8B030D-6E8A-4147-A177-3AD203B41FA5}">
                      <a16:colId xmlns:a16="http://schemas.microsoft.com/office/drawing/2014/main" val="1297032752"/>
                    </a:ext>
                  </a:extLst>
                </a:gridCol>
                <a:gridCol w="2544233">
                  <a:extLst>
                    <a:ext uri="{9D8B030D-6E8A-4147-A177-3AD203B41FA5}">
                      <a16:colId xmlns:a16="http://schemas.microsoft.com/office/drawing/2014/main" val="1037793260"/>
                    </a:ext>
                  </a:extLst>
                </a:gridCol>
                <a:gridCol w="2544233">
                  <a:extLst>
                    <a:ext uri="{9D8B030D-6E8A-4147-A177-3AD203B41FA5}">
                      <a16:colId xmlns:a16="http://schemas.microsoft.com/office/drawing/2014/main" val="2793655401"/>
                    </a:ext>
                  </a:extLst>
                </a:gridCol>
              </a:tblGrid>
              <a:tr h="1777174">
                <a:tc>
                  <a:txBody>
                    <a:bodyPr/>
                    <a:lstStyle/>
                    <a:p>
                      <a:pPr algn="l"/>
                      <a:r>
                        <a:rPr lang="en-GB" b="1" dirty="0">
                          <a:solidFill>
                            <a:srgbClr val="F08215"/>
                          </a:solidFill>
                        </a:rPr>
                        <a:t>Maths</a:t>
                      </a:r>
                    </a:p>
                  </a:txBody>
                  <a:tcPr>
                    <a:lnL w="12700" cap="flat" cmpd="sng" algn="ctr">
                      <a:solidFill>
                        <a:srgbClr val="F9B000"/>
                      </a:solidFill>
                      <a:prstDash val="solid"/>
                      <a:round/>
                      <a:headEnd type="none" w="med" len="med"/>
                      <a:tailEnd type="none" w="med" len="med"/>
                    </a:lnL>
                    <a:lnR w="12700" cap="flat" cmpd="sng" algn="ctr">
                      <a:solidFill>
                        <a:srgbClr val="F9B000"/>
                      </a:solidFill>
                      <a:prstDash val="solid"/>
                      <a:round/>
                      <a:headEnd type="none" w="med" len="med"/>
                      <a:tailEnd type="none" w="med" len="med"/>
                    </a:lnR>
                    <a:lnT w="12700" cap="flat" cmpd="sng" algn="ctr">
                      <a:solidFill>
                        <a:srgbClr val="F9B000"/>
                      </a:solidFill>
                      <a:prstDash val="solid"/>
                      <a:round/>
                      <a:headEnd type="none" w="med" len="med"/>
                      <a:tailEnd type="none" w="med" len="med"/>
                    </a:lnT>
                    <a:lnB w="12700" cap="flat" cmpd="sng" algn="ctr">
                      <a:solidFill>
                        <a:srgbClr val="F9B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GB" b="1" dirty="0">
                          <a:solidFill>
                            <a:srgbClr val="F08215"/>
                          </a:solidFill>
                        </a:rPr>
                        <a:t>French</a:t>
                      </a:r>
                    </a:p>
                  </a:txBody>
                  <a:tcPr>
                    <a:lnL w="12700" cap="flat" cmpd="sng" algn="ctr">
                      <a:solidFill>
                        <a:srgbClr val="F9B000"/>
                      </a:solidFill>
                      <a:prstDash val="solid"/>
                      <a:round/>
                      <a:headEnd type="none" w="med" len="med"/>
                      <a:tailEnd type="none" w="med" len="med"/>
                    </a:lnL>
                    <a:lnR w="12700" cap="flat" cmpd="sng" algn="ctr">
                      <a:solidFill>
                        <a:srgbClr val="F9B000"/>
                      </a:solidFill>
                      <a:prstDash val="solid"/>
                      <a:round/>
                      <a:headEnd type="none" w="med" len="med"/>
                      <a:tailEnd type="none" w="med" len="med"/>
                    </a:lnR>
                    <a:lnT w="12700" cap="flat" cmpd="sng" algn="ctr">
                      <a:solidFill>
                        <a:srgbClr val="F9B000"/>
                      </a:solidFill>
                      <a:prstDash val="solid"/>
                      <a:round/>
                      <a:headEnd type="none" w="med" len="med"/>
                      <a:tailEnd type="none" w="med" len="med"/>
                    </a:lnT>
                    <a:lnB w="12700" cap="flat" cmpd="sng" algn="ctr">
                      <a:solidFill>
                        <a:srgbClr val="F9B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GB" b="1" dirty="0">
                          <a:solidFill>
                            <a:srgbClr val="F08215"/>
                          </a:solidFill>
                        </a:rPr>
                        <a:t>DT</a:t>
                      </a:r>
                    </a:p>
                  </a:txBody>
                  <a:tcPr>
                    <a:lnL w="12700" cap="flat" cmpd="sng" algn="ctr">
                      <a:solidFill>
                        <a:srgbClr val="F9B000"/>
                      </a:solidFill>
                      <a:prstDash val="solid"/>
                      <a:round/>
                      <a:headEnd type="none" w="med" len="med"/>
                      <a:tailEnd type="none" w="med" len="med"/>
                    </a:lnL>
                    <a:lnR w="12700" cap="flat" cmpd="sng" algn="ctr">
                      <a:solidFill>
                        <a:srgbClr val="F9B000"/>
                      </a:solidFill>
                      <a:prstDash val="solid"/>
                      <a:round/>
                      <a:headEnd type="none" w="med" len="med"/>
                      <a:tailEnd type="none" w="med" len="med"/>
                    </a:lnR>
                    <a:lnT w="12700" cap="flat" cmpd="sng" algn="ctr">
                      <a:solidFill>
                        <a:srgbClr val="F9B000"/>
                      </a:solidFill>
                      <a:prstDash val="solid"/>
                      <a:round/>
                      <a:headEnd type="none" w="med" len="med"/>
                      <a:tailEnd type="none" w="med" len="med"/>
                    </a:lnT>
                    <a:lnB w="12700" cap="flat" cmpd="sng" algn="ctr">
                      <a:solidFill>
                        <a:srgbClr val="F9B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05962770"/>
                  </a:ext>
                </a:extLst>
              </a:tr>
              <a:tr h="1777174">
                <a:tc>
                  <a:txBody>
                    <a:bodyPr/>
                    <a:lstStyle/>
                    <a:p>
                      <a:pPr algn="l"/>
                      <a:r>
                        <a:rPr lang="en-GB" b="1" dirty="0">
                          <a:solidFill>
                            <a:srgbClr val="F08215"/>
                          </a:solidFill>
                        </a:rPr>
                        <a:t>Spelling</a:t>
                      </a:r>
                    </a:p>
                  </a:txBody>
                  <a:tcPr>
                    <a:lnL w="12700" cap="flat" cmpd="sng" algn="ctr">
                      <a:solidFill>
                        <a:srgbClr val="F9B000"/>
                      </a:solidFill>
                      <a:prstDash val="solid"/>
                      <a:round/>
                      <a:headEnd type="none" w="med" len="med"/>
                      <a:tailEnd type="none" w="med" len="med"/>
                    </a:lnL>
                    <a:lnR w="12700" cap="flat" cmpd="sng" algn="ctr">
                      <a:solidFill>
                        <a:srgbClr val="F9B000"/>
                      </a:solidFill>
                      <a:prstDash val="solid"/>
                      <a:round/>
                      <a:headEnd type="none" w="med" len="med"/>
                      <a:tailEnd type="none" w="med" len="med"/>
                    </a:lnR>
                    <a:lnT w="12700" cap="flat" cmpd="sng" algn="ctr">
                      <a:solidFill>
                        <a:srgbClr val="F9B000"/>
                      </a:solidFill>
                      <a:prstDash val="solid"/>
                      <a:round/>
                      <a:headEnd type="none" w="med" len="med"/>
                      <a:tailEnd type="none" w="med" len="med"/>
                    </a:lnT>
                    <a:lnB w="12700" cap="flat" cmpd="sng" algn="ctr">
                      <a:solidFill>
                        <a:srgbClr val="F9B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GB" b="1" dirty="0">
                          <a:solidFill>
                            <a:srgbClr val="F08215"/>
                          </a:solidFill>
                        </a:rPr>
                        <a:t>Geography</a:t>
                      </a:r>
                    </a:p>
                  </a:txBody>
                  <a:tcPr>
                    <a:lnL w="12700" cap="flat" cmpd="sng" algn="ctr">
                      <a:solidFill>
                        <a:srgbClr val="F9B000"/>
                      </a:solidFill>
                      <a:prstDash val="solid"/>
                      <a:round/>
                      <a:headEnd type="none" w="med" len="med"/>
                      <a:tailEnd type="none" w="med" len="med"/>
                    </a:lnL>
                    <a:lnR w="12700" cap="flat" cmpd="sng" algn="ctr">
                      <a:solidFill>
                        <a:srgbClr val="F9B000"/>
                      </a:solidFill>
                      <a:prstDash val="solid"/>
                      <a:round/>
                      <a:headEnd type="none" w="med" len="med"/>
                      <a:tailEnd type="none" w="med" len="med"/>
                    </a:lnR>
                    <a:lnT w="12700" cap="flat" cmpd="sng" algn="ctr">
                      <a:solidFill>
                        <a:srgbClr val="F9B000"/>
                      </a:solidFill>
                      <a:prstDash val="solid"/>
                      <a:round/>
                      <a:headEnd type="none" w="med" len="med"/>
                      <a:tailEnd type="none" w="med" len="med"/>
                    </a:lnT>
                    <a:lnB w="12700" cap="flat" cmpd="sng" algn="ctr">
                      <a:solidFill>
                        <a:srgbClr val="F9B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GB" b="1" dirty="0">
                          <a:solidFill>
                            <a:srgbClr val="F08215"/>
                          </a:solidFill>
                        </a:rPr>
                        <a:t>Grammar</a:t>
                      </a:r>
                    </a:p>
                  </a:txBody>
                  <a:tcPr>
                    <a:lnL w="12700" cap="flat" cmpd="sng" algn="ctr">
                      <a:solidFill>
                        <a:srgbClr val="F9B000"/>
                      </a:solidFill>
                      <a:prstDash val="solid"/>
                      <a:round/>
                      <a:headEnd type="none" w="med" len="med"/>
                      <a:tailEnd type="none" w="med" len="med"/>
                    </a:lnL>
                    <a:lnR w="12700" cap="flat" cmpd="sng" algn="ctr">
                      <a:solidFill>
                        <a:srgbClr val="F9B000"/>
                      </a:solidFill>
                      <a:prstDash val="solid"/>
                      <a:round/>
                      <a:headEnd type="none" w="med" len="med"/>
                      <a:tailEnd type="none" w="med" len="med"/>
                    </a:lnR>
                    <a:lnT w="12700" cap="flat" cmpd="sng" algn="ctr">
                      <a:solidFill>
                        <a:srgbClr val="F9B000"/>
                      </a:solidFill>
                      <a:prstDash val="solid"/>
                      <a:round/>
                      <a:headEnd type="none" w="med" len="med"/>
                      <a:tailEnd type="none" w="med" len="med"/>
                    </a:lnT>
                    <a:lnB w="12700" cap="flat" cmpd="sng" algn="ctr">
                      <a:solidFill>
                        <a:srgbClr val="F9B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04494531"/>
                  </a:ext>
                </a:extLst>
              </a:tr>
            </a:tbl>
          </a:graphicData>
        </a:graphic>
      </p:graphicFrame>
      <p:sp>
        <p:nvSpPr>
          <p:cNvPr id="18" name="Rounded Rectangle 17"/>
          <p:cNvSpPr/>
          <p:nvPr/>
        </p:nvSpPr>
        <p:spPr>
          <a:xfrm>
            <a:off x="793237" y="3971269"/>
            <a:ext cx="1353444" cy="496823"/>
          </a:xfrm>
          <a:prstGeom prst="roundRect">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10:15 a.m.</a:t>
            </a:r>
          </a:p>
        </p:txBody>
      </p:sp>
      <p:cxnSp>
        <p:nvCxnSpPr>
          <p:cNvPr id="103" name="Straight Connector 102"/>
          <p:cNvCxnSpPr/>
          <p:nvPr/>
        </p:nvCxnSpPr>
        <p:spPr>
          <a:xfrm>
            <a:off x="2588462" y="926933"/>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50850" y="1335837"/>
            <a:ext cx="9706024" cy="587441"/>
          </a:xfrm>
          <a:prstGeom prst="rect">
            <a:avLst/>
          </a:prstGeom>
          <a:noFill/>
          <a:ln w="28575">
            <a:noFill/>
          </a:ln>
        </p:spPr>
        <p:txBody>
          <a:bodyPr wrap="square" lIns="108000" tIns="108000" rIns="108000" bIns="108000" rtlCol="0">
            <a:spAutoFit/>
          </a:bodyPr>
          <a:lstStyle/>
          <a:p>
            <a:pPr>
              <a:spcAft>
                <a:spcPts val="600"/>
              </a:spcAft>
            </a:pPr>
            <a:r>
              <a:rPr lang="en-GB" sz="2400" b="1" dirty="0"/>
              <a:t>Which lessons are in the morning and which are in the afternoon</a:t>
            </a:r>
            <a:r>
              <a:rPr lang="en-GB" sz="2400" b="1" dirty="0" smtClean="0"/>
              <a:t>?</a:t>
            </a:r>
            <a:endParaRPr lang="en-GB" sz="2400" b="1" dirty="0"/>
          </a:p>
        </p:txBody>
      </p:sp>
      <p:sp>
        <p:nvSpPr>
          <p:cNvPr id="49" name="Rounded Rectangle 48"/>
          <p:cNvSpPr/>
          <p:nvPr/>
        </p:nvSpPr>
        <p:spPr>
          <a:xfrm>
            <a:off x="3302810" y="3971269"/>
            <a:ext cx="1353444" cy="496823"/>
          </a:xfrm>
          <a:prstGeom prst="roundRect">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1:20 p.m.</a:t>
            </a:r>
          </a:p>
        </p:txBody>
      </p:sp>
      <p:sp>
        <p:nvSpPr>
          <p:cNvPr id="57" name="Rounded Rectangle 56"/>
          <p:cNvSpPr/>
          <p:nvPr/>
        </p:nvSpPr>
        <p:spPr>
          <a:xfrm>
            <a:off x="5863093" y="3971269"/>
            <a:ext cx="1353444" cy="496823"/>
          </a:xfrm>
          <a:prstGeom prst="roundRect">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1:55 p.m.</a:t>
            </a:r>
          </a:p>
        </p:txBody>
      </p:sp>
      <p:sp>
        <p:nvSpPr>
          <p:cNvPr id="89" name="Rounded Rectangle 88"/>
          <p:cNvSpPr/>
          <p:nvPr/>
        </p:nvSpPr>
        <p:spPr>
          <a:xfrm>
            <a:off x="5863093" y="3558228"/>
            <a:ext cx="1353444" cy="356430"/>
          </a:xfrm>
          <a:prstGeom prst="roundRect">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afternoon</a:t>
            </a:r>
          </a:p>
        </p:txBody>
      </p:sp>
      <p:grpSp>
        <p:nvGrpSpPr>
          <p:cNvPr id="58" name="Group 57"/>
          <p:cNvGrpSpPr/>
          <p:nvPr/>
        </p:nvGrpSpPr>
        <p:grpSpPr>
          <a:xfrm>
            <a:off x="6789785" y="2951667"/>
            <a:ext cx="1407585" cy="1405054"/>
            <a:chOff x="1745897" y="2726473"/>
            <a:chExt cx="1407585" cy="1405054"/>
          </a:xfrm>
        </p:grpSpPr>
        <p:sp>
          <p:nvSpPr>
            <p:cNvPr id="59" name="Oval 58"/>
            <p:cNvSpPr/>
            <p:nvPr/>
          </p:nvSpPr>
          <p:spPr>
            <a:xfrm>
              <a:off x="1799972" y="2767913"/>
              <a:ext cx="1327150" cy="1327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0" name="Group 59"/>
            <p:cNvGrpSpPr/>
            <p:nvPr/>
          </p:nvGrpSpPr>
          <p:grpSpPr>
            <a:xfrm>
              <a:off x="2262452" y="3090863"/>
              <a:ext cx="374473" cy="360996"/>
              <a:chOff x="2262452" y="3090863"/>
              <a:chExt cx="374473" cy="360996"/>
            </a:xfrm>
          </p:grpSpPr>
          <p:sp>
            <p:nvSpPr>
              <p:cNvPr id="62" name="Oval 61"/>
              <p:cNvSpPr/>
              <p:nvPr/>
            </p:nvSpPr>
            <p:spPr>
              <a:xfrm>
                <a:off x="2426829" y="340614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3" name="Straight Arrow Connector 62"/>
              <p:cNvCxnSpPr/>
              <p:nvPr/>
            </p:nvCxnSpPr>
            <p:spPr>
              <a:xfrm flipH="1" flipV="1">
                <a:off x="2262452" y="3090863"/>
                <a:ext cx="184855" cy="33813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2447153" y="3300413"/>
                <a:ext cx="189772" cy="12620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61" name="Picture 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897" y="2726473"/>
              <a:ext cx="1407585" cy="1405054"/>
            </a:xfrm>
            <a:prstGeom prst="rect">
              <a:avLst/>
            </a:prstGeom>
          </p:spPr>
        </p:pic>
      </p:grpSp>
      <p:sp>
        <p:nvSpPr>
          <p:cNvPr id="65" name="Rounded Rectangle 64"/>
          <p:cNvSpPr/>
          <p:nvPr/>
        </p:nvSpPr>
        <p:spPr>
          <a:xfrm>
            <a:off x="793237" y="5709979"/>
            <a:ext cx="1353444" cy="496823"/>
          </a:xfrm>
          <a:prstGeom prst="roundRect">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11:55 a.m.</a:t>
            </a:r>
          </a:p>
        </p:txBody>
      </p:sp>
      <p:sp>
        <p:nvSpPr>
          <p:cNvPr id="73" name="Rounded Rectangle 72"/>
          <p:cNvSpPr/>
          <p:nvPr/>
        </p:nvSpPr>
        <p:spPr>
          <a:xfrm>
            <a:off x="3302810" y="5709979"/>
            <a:ext cx="1353444" cy="496823"/>
          </a:xfrm>
          <a:prstGeom prst="roundRect">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10:40 a.m.</a:t>
            </a:r>
          </a:p>
        </p:txBody>
      </p:sp>
      <p:sp>
        <p:nvSpPr>
          <p:cNvPr id="81" name="Rounded Rectangle 80"/>
          <p:cNvSpPr/>
          <p:nvPr/>
        </p:nvSpPr>
        <p:spPr>
          <a:xfrm>
            <a:off x="5863093" y="5709979"/>
            <a:ext cx="1353444" cy="496823"/>
          </a:xfrm>
          <a:prstGeom prst="roundRect">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3:05 p.m.</a:t>
            </a:r>
          </a:p>
        </p:txBody>
      </p:sp>
      <p:sp>
        <p:nvSpPr>
          <p:cNvPr id="90" name="Rounded Rectangle 89"/>
          <p:cNvSpPr/>
          <p:nvPr/>
        </p:nvSpPr>
        <p:spPr>
          <a:xfrm>
            <a:off x="3302810" y="3558228"/>
            <a:ext cx="1353444" cy="356430"/>
          </a:xfrm>
          <a:prstGeom prst="roundRect">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afternoon</a:t>
            </a:r>
          </a:p>
        </p:txBody>
      </p:sp>
      <p:sp>
        <p:nvSpPr>
          <p:cNvPr id="91" name="Rounded Rectangle 90"/>
          <p:cNvSpPr/>
          <p:nvPr/>
        </p:nvSpPr>
        <p:spPr>
          <a:xfrm>
            <a:off x="795965" y="3558228"/>
            <a:ext cx="1353444" cy="356430"/>
          </a:xfrm>
          <a:prstGeom prst="roundRect">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t>morning</a:t>
            </a:r>
            <a:endParaRPr lang="en-GB" sz="1400" dirty="0"/>
          </a:p>
        </p:txBody>
      </p:sp>
      <p:sp>
        <p:nvSpPr>
          <p:cNvPr id="92" name="Rounded Rectangle 91"/>
          <p:cNvSpPr/>
          <p:nvPr/>
        </p:nvSpPr>
        <p:spPr>
          <a:xfrm>
            <a:off x="793237" y="5282890"/>
            <a:ext cx="1353444" cy="356430"/>
          </a:xfrm>
          <a:prstGeom prst="roundRect">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morning</a:t>
            </a:r>
          </a:p>
        </p:txBody>
      </p:sp>
      <p:sp>
        <p:nvSpPr>
          <p:cNvPr id="93" name="Rounded Rectangle 92"/>
          <p:cNvSpPr/>
          <p:nvPr/>
        </p:nvSpPr>
        <p:spPr>
          <a:xfrm>
            <a:off x="3302972" y="5282890"/>
            <a:ext cx="1353444" cy="356430"/>
          </a:xfrm>
          <a:prstGeom prst="roundRect">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morning</a:t>
            </a:r>
          </a:p>
        </p:txBody>
      </p:sp>
      <p:sp>
        <p:nvSpPr>
          <p:cNvPr id="94" name="Rounded Rectangle 93"/>
          <p:cNvSpPr/>
          <p:nvPr/>
        </p:nvSpPr>
        <p:spPr>
          <a:xfrm>
            <a:off x="5857448" y="5282890"/>
            <a:ext cx="1353444" cy="356430"/>
          </a:xfrm>
          <a:prstGeom prst="roundRect">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afternoon</a:t>
            </a:r>
          </a:p>
        </p:txBody>
      </p:sp>
      <p:sp>
        <p:nvSpPr>
          <p:cNvPr id="19" name="Oval 18"/>
          <p:cNvSpPr/>
          <p:nvPr/>
        </p:nvSpPr>
        <p:spPr>
          <a:xfrm>
            <a:off x="1774003" y="2993107"/>
            <a:ext cx="1327150" cy="1327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2400861" y="363133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p:cNvCxnSpPr/>
          <p:nvPr/>
        </p:nvCxnSpPr>
        <p:spPr>
          <a:xfrm flipV="1">
            <a:off x="2421339" y="3654195"/>
            <a:ext cx="4039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262412" y="3525607"/>
            <a:ext cx="158772" cy="12620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9929" y="2951667"/>
            <a:ext cx="1407585" cy="1405054"/>
          </a:xfrm>
          <a:prstGeom prst="rect">
            <a:avLst/>
          </a:prstGeom>
        </p:spPr>
      </p:pic>
      <p:grpSp>
        <p:nvGrpSpPr>
          <p:cNvPr id="50" name="Group 49"/>
          <p:cNvGrpSpPr/>
          <p:nvPr/>
        </p:nvGrpSpPr>
        <p:grpSpPr>
          <a:xfrm>
            <a:off x="4229502" y="2951667"/>
            <a:ext cx="1407585" cy="1405054"/>
            <a:chOff x="1745897" y="2726473"/>
            <a:chExt cx="1407585" cy="1405054"/>
          </a:xfrm>
        </p:grpSpPr>
        <p:sp>
          <p:nvSpPr>
            <p:cNvPr id="51" name="Oval 50"/>
            <p:cNvSpPr/>
            <p:nvPr/>
          </p:nvSpPr>
          <p:spPr>
            <a:xfrm>
              <a:off x="1799972" y="2767913"/>
              <a:ext cx="1327150" cy="1327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2" name="Group 51"/>
            <p:cNvGrpSpPr/>
            <p:nvPr/>
          </p:nvGrpSpPr>
          <p:grpSpPr>
            <a:xfrm>
              <a:off x="2426829" y="3271901"/>
              <a:ext cx="396331" cy="361885"/>
              <a:chOff x="2426829" y="3271901"/>
              <a:chExt cx="396331" cy="361885"/>
            </a:xfrm>
          </p:grpSpPr>
          <p:sp>
            <p:nvSpPr>
              <p:cNvPr id="54" name="Oval 53"/>
              <p:cNvSpPr/>
              <p:nvPr/>
            </p:nvSpPr>
            <p:spPr>
              <a:xfrm>
                <a:off x="2426829" y="340614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 name="Straight Arrow Connector 54"/>
              <p:cNvCxnSpPr/>
              <p:nvPr/>
            </p:nvCxnSpPr>
            <p:spPr>
              <a:xfrm>
                <a:off x="2450482" y="3429001"/>
                <a:ext cx="372678" cy="20478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2447153" y="3271901"/>
                <a:ext cx="163843" cy="15471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53" name="Picture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897" y="2726473"/>
              <a:ext cx="1407585" cy="1405054"/>
            </a:xfrm>
            <a:prstGeom prst="rect">
              <a:avLst/>
            </a:prstGeom>
          </p:spPr>
        </p:pic>
      </p:grpSp>
      <p:grpSp>
        <p:nvGrpSpPr>
          <p:cNvPr id="66" name="Group 65"/>
          <p:cNvGrpSpPr/>
          <p:nvPr/>
        </p:nvGrpSpPr>
        <p:grpSpPr>
          <a:xfrm>
            <a:off x="1719929" y="4690377"/>
            <a:ext cx="1407585" cy="1405054"/>
            <a:chOff x="1745897" y="2726473"/>
            <a:chExt cx="1407585" cy="1405054"/>
          </a:xfrm>
        </p:grpSpPr>
        <p:sp>
          <p:nvSpPr>
            <p:cNvPr id="67" name="Oval 66"/>
            <p:cNvSpPr/>
            <p:nvPr/>
          </p:nvSpPr>
          <p:spPr>
            <a:xfrm>
              <a:off x="1799972" y="2767913"/>
              <a:ext cx="1327150" cy="1327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8" name="Group 67"/>
            <p:cNvGrpSpPr/>
            <p:nvPr/>
          </p:nvGrpSpPr>
          <p:grpSpPr>
            <a:xfrm>
              <a:off x="2251208" y="3078241"/>
              <a:ext cx="221340" cy="373618"/>
              <a:chOff x="2251208" y="3078241"/>
              <a:chExt cx="221340" cy="373618"/>
            </a:xfrm>
          </p:grpSpPr>
          <p:sp>
            <p:nvSpPr>
              <p:cNvPr id="70" name="Oval 69"/>
              <p:cNvSpPr/>
              <p:nvPr/>
            </p:nvSpPr>
            <p:spPr>
              <a:xfrm>
                <a:off x="2426829" y="340614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1" name="Straight Arrow Connector 70"/>
              <p:cNvCxnSpPr/>
              <p:nvPr/>
            </p:nvCxnSpPr>
            <p:spPr>
              <a:xfrm flipH="1" flipV="1">
                <a:off x="2251208" y="3078241"/>
                <a:ext cx="196099" cy="35076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flipV="1">
                <a:off x="2426667" y="3201354"/>
                <a:ext cx="20486" cy="22526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69" name="Picture 6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897" y="2726473"/>
              <a:ext cx="1407585" cy="1405054"/>
            </a:xfrm>
            <a:prstGeom prst="rect">
              <a:avLst/>
            </a:prstGeom>
          </p:spPr>
        </p:pic>
      </p:grpSp>
      <p:grpSp>
        <p:nvGrpSpPr>
          <p:cNvPr id="74" name="Group 73"/>
          <p:cNvGrpSpPr/>
          <p:nvPr/>
        </p:nvGrpSpPr>
        <p:grpSpPr>
          <a:xfrm>
            <a:off x="4229502" y="4690377"/>
            <a:ext cx="1407585" cy="1405054"/>
            <a:chOff x="1745897" y="2726473"/>
            <a:chExt cx="1407585" cy="1405054"/>
          </a:xfrm>
        </p:grpSpPr>
        <p:sp>
          <p:nvSpPr>
            <p:cNvPr id="75" name="Oval 74"/>
            <p:cNvSpPr/>
            <p:nvPr/>
          </p:nvSpPr>
          <p:spPr>
            <a:xfrm>
              <a:off x="1799972" y="2767913"/>
              <a:ext cx="1327150" cy="1327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6" name="Group 75"/>
            <p:cNvGrpSpPr/>
            <p:nvPr/>
          </p:nvGrpSpPr>
          <p:grpSpPr>
            <a:xfrm>
              <a:off x="2104358" y="3252074"/>
              <a:ext cx="368190" cy="390489"/>
              <a:chOff x="2104358" y="3252074"/>
              <a:chExt cx="368190" cy="390489"/>
            </a:xfrm>
          </p:grpSpPr>
          <p:sp>
            <p:nvSpPr>
              <p:cNvPr id="78" name="Oval 77"/>
              <p:cNvSpPr/>
              <p:nvPr/>
            </p:nvSpPr>
            <p:spPr>
              <a:xfrm>
                <a:off x="2426829" y="340614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9" name="Straight Arrow Connector 78"/>
              <p:cNvCxnSpPr/>
              <p:nvPr/>
            </p:nvCxnSpPr>
            <p:spPr>
              <a:xfrm flipH="1">
                <a:off x="2104358" y="3429001"/>
                <a:ext cx="342949" cy="21356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H="1" flipV="1">
                <a:off x="2312528" y="3252074"/>
                <a:ext cx="134625" cy="17454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77" name="Picture 7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897" y="2726473"/>
              <a:ext cx="1407585" cy="1405054"/>
            </a:xfrm>
            <a:prstGeom prst="rect">
              <a:avLst/>
            </a:prstGeom>
          </p:spPr>
        </p:pic>
      </p:grpSp>
      <p:grpSp>
        <p:nvGrpSpPr>
          <p:cNvPr id="82" name="Group 81"/>
          <p:cNvGrpSpPr/>
          <p:nvPr/>
        </p:nvGrpSpPr>
        <p:grpSpPr>
          <a:xfrm>
            <a:off x="6789785" y="4690377"/>
            <a:ext cx="1407585" cy="1405054"/>
            <a:chOff x="1745897" y="2726473"/>
            <a:chExt cx="1407585" cy="1405054"/>
          </a:xfrm>
        </p:grpSpPr>
        <p:sp>
          <p:nvSpPr>
            <p:cNvPr id="83" name="Oval 82"/>
            <p:cNvSpPr/>
            <p:nvPr/>
          </p:nvSpPr>
          <p:spPr>
            <a:xfrm>
              <a:off x="1799972" y="2767913"/>
              <a:ext cx="1327150" cy="1327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4" name="Group 83"/>
            <p:cNvGrpSpPr/>
            <p:nvPr/>
          </p:nvGrpSpPr>
          <p:grpSpPr>
            <a:xfrm>
              <a:off x="2426829" y="3051523"/>
              <a:ext cx="248818" cy="400336"/>
              <a:chOff x="2426829" y="3051523"/>
              <a:chExt cx="248818" cy="400336"/>
            </a:xfrm>
          </p:grpSpPr>
          <p:sp>
            <p:nvSpPr>
              <p:cNvPr id="86" name="Oval 85"/>
              <p:cNvSpPr/>
              <p:nvPr/>
            </p:nvSpPr>
            <p:spPr>
              <a:xfrm>
                <a:off x="2426829" y="340614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7" name="Straight Arrow Connector 86"/>
              <p:cNvCxnSpPr/>
              <p:nvPr/>
            </p:nvCxnSpPr>
            <p:spPr>
              <a:xfrm flipV="1">
                <a:off x="2447307" y="3051523"/>
                <a:ext cx="228340" cy="37747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2447153" y="3426619"/>
                <a:ext cx="228494" cy="1782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85" name="Picture 8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897" y="2726473"/>
              <a:ext cx="1407585" cy="1405054"/>
            </a:xfrm>
            <a:prstGeom prst="rect">
              <a:avLst/>
            </a:prstGeom>
          </p:spPr>
        </p:pic>
      </p:grpSp>
      <p:sp>
        <p:nvSpPr>
          <p:cNvPr id="3" name="TextBox 2"/>
          <p:cNvSpPr txBox="1"/>
          <p:nvPr/>
        </p:nvSpPr>
        <p:spPr>
          <a:xfrm>
            <a:off x="678972" y="295389"/>
            <a:ext cx="7455877" cy="646331"/>
          </a:xfrm>
          <a:prstGeom prst="rect">
            <a:avLst/>
          </a:prstGeom>
          <a:noFill/>
        </p:spPr>
        <p:txBody>
          <a:bodyPr wrap="square" rtlCol="0">
            <a:spAutoFit/>
          </a:bodyPr>
          <a:lstStyle/>
          <a:p>
            <a:r>
              <a:rPr lang="en-GB" sz="3600" dirty="0" smtClean="0"/>
              <a:t>Using a.m. and p.m.</a:t>
            </a:r>
            <a:endParaRPr lang="en-GB" sz="3600" dirty="0"/>
          </a:p>
        </p:txBody>
      </p:sp>
      <p:pic>
        <p:nvPicPr>
          <p:cNvPr id="95" name="Picture 94"/>
          <p:cNvPicPr>
            <a:picLocks noChangeAspect="1"/>
          </p:cNvPicPr>
          <p:nvPr/>
        </p:nvPicPr>
        <p:blipFill>
          <a:blip r:embed="rId3"/>
          <a:stretch>
            <a:fillRect/>
          </a:stretch>
        </p:blipFill>
        <p:spPr>
          <a:xfrm>
            <a:off x="11142061" y="5891111"/>
            <a:ext cx="1019317" cy="724001"/>
          </a:xfrm>
          <a:prstGeom prst="rect">
            <a:avLst/>
          </a:prstGeom>
        </p:spPr>
      </p:pic>
    </p:spTree>
    <p:extLst>
      <p:ext uri="{BB962C8B-B14F-4D97-AF65-F5344CB8AC3E}">
        <p14:creationId xmlns:p14="http://schemas.microsoft.com/office/powerpoint/2010/main" val="372049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 calcmode="lin" valueType="num">
                                      <p:cBhvr>
                                        <p:cTn id="7" dur="750" fill="hold"/>
                                        <p:tgtEl>
                                          <p:spTgt spid="91"/>
                                        </p:tgtEl>
                                        <p:attrNameLst>
                                          <p:attrName>ppt_w</p:attrName>
                                        </p:attrNameLst>
                                      </p:cBhvr>
                                      <p:tavLst>
                                        <p:tav tm="0">
                                          <p:val>
                                            <p:fltVal val="0"/>
                                          </p:val>
                                        </p:tav>
                                        <p:tav tm="100000">
                                          <p:val>
                                            <p:strVal val="#ppt_w"/>
                                          </p:val>
                                        </p:tav>
                                      </p:tavLst>
                                    </p:anim>
                                    <p:anim calcmode="lin" valueType="num">
                                      <p:cBhvr>
                                        <p:cTn id="8" dur="750" fill="hold"/>
                                        <p:tgtEl>
                                          <p:spTgt spid="91"/>
                                        </p:tgtEl>
                                        <p:attrNameLst>
                                          <p:attrName>ppt_h</p:attrName>
                                        </p:attrNameLst>
                                      </p:cBhvr>
                                      <p:tavLst>
                                        <p:tav tm="0">
                                          <p:val>
                                            <p:fltVal val="0"/>
                                          </p:val>
                                        </p:tav>
                                        <p:tav tm="100000">
                                          <p:val>
                                            <p:strVal val="#ppt_h"/>
                                          </p:val>
                                        </p:tav>
                                      </p:tavLst>
                                    </p:anim>
                                    <p:animEffect transition="in" filter="fade">
                                      <p:cBhvr>
                                        <p:cTn id="9" dur="750"/>
                                        <p:tgtEl>
                                          <p:spTgt spid="91"/>
                                        </p:tgtEl>
                                      </p:cBhvr>
                                    </p:animEffect>
                                  </p:childTnLst>
                                </p:cTn>
                              </p:par>
                            </p:childTnLst>
                          </p:cTn>
                        </p:par>
                        <p:par>
                          <p:cTn id="10" fill="hold">
                            <p:stCondLst>
                              <p:cond delay="750"/>
                            </p:stCondLst>
                            <p:childTnLst>
                              <p:par>
                                <p:cTn id="11" presetID="53" presetClass="entr" presetSubtype="16"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750" fill="hold"/>
                                        <p:tgtEl>
                                          <p:spTgt spid="18"/>
                                        </p:tgtEl>
                                        <p:attrNameLst>
                                          <p:attrName>ppt_w</p:attrName>
                                        </p:attrNameLst>
                                      </p:cBhvr>
                                      <p:tavLst>
                                        <p:tav tm="0">
                                          <p:val>
                                            <p:fltVal val="0"/>
                                          </p:val>
                                        </p:tav>
                                        <p:tav tm="100000">
                                          <p:val>
                                            <p:strVal val="#ppt_w"/>
                                          </p:val>
                                        </p:tav>
                                      </p:tavLst>
                                    </p:anim>
                                    <p:anim calcmode="lin" valueType="num">
                                      <p:cBhvr>
                                        <p:cTn id="14" dur="750" fill="hold"/>
                                        <p:tgtEl>
                                          <p:spTgt spid="18"/>
                                        </p:tgtEl>
                                        <p:attrNameLst>
                                          <p:attrName>ppt_h</p:attrName>
                                        </p:attrNameLst>
                                      </p:cBhvr>
                                      <p:tavLst>
                                        <p:tav tm="0">
                                          <p:val>
                                            <p:fltVal val="0"/>
                                          </p:val>
                                        </p:tav>
                                        <p:tav tm="100000">
                                          <p:val>
                                            <p:strVal val="#ppt_h"/>
                                          </p:val>
                                        </p:tav>
                                      </p:tavLst>
                                    </p:anim>
                                    <p:animEffect transition="in" filter="fade">
                                      <p:cBhvr>
                                        <p:cTn id="15" dur="75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90"/>
                                        </p:tgtEl>
                                        <p:attrNameLst>
                                          <p:attrName>style.visibility</p:attrName>
                                        </p:attrNameLst>
                                      </p:cBhvr>
                                      <p:to>
                                        <p:strVal val="visible"/>
                                      </p:to>
                                    </p:set>
                                    <p:anim calcmode="lin" valueType="num">
                                      <p:cBhvr>
                                        <p:cTn id="20" dur="750" fill="hold"/>
                                        <p:tgtEl>
                                          <p:spTgt spid="90"/>
                                        </p:tgtEl>
                                        <p:attrNameLst>
                                          <p:attrName>ppt_w</p:attrName>
                                        </p:attrNameLst>
                                      </p:cBhvr>
                                      <p:tavLst>
                                        <p:tav tm="0">
                                          <p:val>
                                            <p:fltVal val="0"/>
                                          </p:val>
                                        </p:tav>
                                        <p:tav tm="100000">
                                          <p:val>
                                            <p:strVal val="#ppt_w"/>
                                          </p:val>
                                        </p:tav>
                                      </p:tavLst>
                                    </p:anim>
                                    <p:anim calcmode="lin" valueType="num">
                                      <p:cBhvr>
                                        <p:cTn id="21" dur="750" fill="hold"/>
                                        <p:tgtEl>
                                          <p:spTgt spid="90"/>
                                        </p:tgtEl>
                                        <p:attrNameLst>
                                          <p:attrName>ppt_h</p:attrName>
                                        </p:attrNameLst>
                                      </p:cBhvr>
                                      <p:tavLst>
                                        <p:tav tm="0">
                                          <p:val>
                                            <p:fltVal val="0"/>
                                          </p:val>
                                        </p:tav>
                                        <p:tav tm="100000">
                                          <p:val>
                                            <p:strVal val="#ppt_h"/>
                                          </p:val>
                                        </p:tav>
                                      </p:tavLst>
                                    </p:anim>
                                    <p:animEffect transition="in" filter="fade">
                                      <p:cBhvr>
                                        <p:cTn id="22" dur="750"/>
                                        <p:tgtEl>
                                          <p:spTgt spid="90"/>
                                        </p:tgtEl>
                                      </p:cBhvr>
                                    </p:animEffect>
                                  </p:childTnLst>
                                </p:cTn>
                              </p:par>
                            </p:childTnLst>
                          </p:cTn>
                        </p:par>
                        <p:par>
                          <p:cTn id="23" fill="hold">
                            <p:stCondLst>
                              <p:cond delay="750"/>
                            </p:stCondLst>
                            <p:childTnLst>
                              <p:par>
                                <p:cTn id="24" presetID="53" presetClass="entr" presetSubtype="16" fill="hold" grpId="0" nodeType="afterEffect">
                                  <p:stCondLst>
                                    <p:cond delay="0"/>
                                  </p:stCondLst>
                                  <p:childTnLst>
                                    <p:set>
                                      <p:cBhvr>
                                        <p:cTn id="25" dur="1" fill="hold">
                                          <p:stCondLst>
                                            <p:cond delay="0"/>
                                          </p:stCondLst>
                                        </p:cTn>
                                        <p:tgtEl>
                                          <p:spTgt spid="49"/>
                                        </p:tgtEl>
                                        <p:attrNameLst>
                                          <p:attrName>style.visibility</p:attrName>
                                        </p:attrNameLst>
                                      </p:cBhvr>
                                      <p:to>
                                        <p:strVal val="visible"/>
                                      </p:to>
                                    </p:set>
                                    <p:anim calcmode="lin" valueType="num">
                                      <p:cBhvr>
                                        <p:cTn id="26" dur="750" fill="hold"/>
                                        <p:tgtEl>
                                          <p:spTgt spid="49"/>
                                        </p:tgtEl>
                                        <p:attrNameLst>
                                          <p:attrName>ppt_w</p:attrName>
                                        </p:attrNameLst>
                                      </p:cBhvr>
                                      <p:tavLst>
                                        <p:tav tm="0">
                                          <p:val>
                                            <p:fltVal val="0"/>
                                          </p:val>
                                        </p:tav>
                                        <p:tav tm="100000">
                                          <p:val>
                                            <p:strVal val="#ppt_w"/>
                                          </p:val>
                                        </p:tav>
                                      </p:tavLst>
                                    </p:anim>
                                    <p:anim calcmode="lin" valueType="num">
                                      <p:cBhvr>
                                        <p:cTn id="27" dur="750" fill="hold"/>
                                        <p:tgtEl>
                                          <p:spTgt spid="49"/>
                                        </p:tgtEl>
                                        <p:attrNameLst>
                                          <p:attrName>ppt_h</p:attrName>
                                        </p:attrNameLst>
                                      </p:cBhvr>
                                      <p:tavLst>
                                        <p:tav tm="0">
                                          <p:val>
                                            <p:fltVal val="0"/>
                                          </p:val>
                                        </p:tav>
                                        <p:tav tm="100000">
                                          <p:val>
                                            <p:strVal val="#ppt_h"/>
                                          </p:val>
                                        </p:tav>
                                      </p:tavLst>
                                    </p:anim>
                                    <p:animEffect transition="in" filter="fade">
                                      <p:cBhvr>
                                        <p:cTn id="28" dur="750"/>
                                        <p:tgtEl>
                                          <p:spTgt spid="4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89"/>
                                        </p:tgtEl>
                                        <p:attrNameLst>
                                          <p:attrName>style.visibility</p:attrName>
                                        </p:attrNameLst>
                                      </p:cBhvr>
                                      <p:to>
                                        <p:strVal val="visible"/>
                                      </p:to>
                                    </p:set>
                                    <p:anim calcmode="lin" valueType="num">
                                      <p:cBhvr>
                                        <p:cTn id="33" dur="750" fill="hold"/>
                                        <p:tgtEl>
                                          <p:spTgt spid="89"/>
                                        </p:tgtEl>
                                        <p:attrNameLst>
                                          <p:attrName>ppt_w</p:attrName>
                                        </p:attrNameLst>
                                      </p:cBhvr>
                                      <p:tavLst>
                                        <p:tav tm="0">
                                          <p:val>
                                            <p:fltVal val="0"/>
                                          </p:val>
                                        </p:tav>
                                        <p:tav tm="100000">
                                          <p:val>
                                            <p:strVal val="#ppt_w"/>
                                          </p:val>
                                        </p:tav>
                                      </p:tavLst>
                                    </p:anim>
                                    <p:anim calcmode="lin" valueType="num">
                                      <p:cBhvr>
                                        <p:cTn id="34" dur="750" fill="hold"/>
                                        <p:tgtEl>
                                          <p:spTgt spid="89"/>
                                        </p:tgtEl>
                                        <p:attrNameLst>
                                          <p:attrName>ppt_h</p:attrName>
                                        </p:attrNameLst>
                                      </p:cBhvr>
                                      <p:tavLst>
                                        <p:tav tm="0">
                                          <p:val>
                                            <p:fltVal val="0"/>
                                          </p:val>
                                        </p:tav>
                                        <p:tav tm="100000">
                                          <p:val>
                                            <p:strVal val="#ppt_h"/>
                                          </p:val>
                                        </p:tav>
                                      </p:tavLst>
                                    </p:anim>
                                    <p:animEffect transition="in" filter="fade">
                                      <p:cBhvr>
                                        <p:cTn id="35" dur="750"/>
                                        <p:tgtEl>
                                          <p:spTgt spid="89"/>
                                        </p:tgtEl>
                                      </p:cBhvr>
                                    </p:animEffect>
                                  </p:childTnLst>
                                </p:cTn>
                              </p:par>
                            </p:childTnLst>
                          </p:cTn>
                        </p:par>
                        <p:par>
                          <p:cTn id="36" fill="hold">
                            <p:stCondLst>
                              <p:cond delay="750"/>
                            </p:stCondLst>
                            <p:childTnLst>
                              <p:par>
                                <p:cTn id="37" presetID="53" presetClass="entr" presetSubtype="16" fill="hold" grpId="0" nodeType="afterEffect">
                                  <p:stCondLst>
                                    <p:cond delay="0"/>
                                  </p:stCondLst>
                                  <p:childTnLst>
                                    <p:set>
                                      <p:cBhvr>
                                        <p:cTn id="38" dur="1" fill="hold">
                                          <p:stCondLst>
                                            <p:cond delay="0"/>
                                          </p:stCondLst>
                                        </p:cTn>
                                        <p:tgtEl>
                                          <p:spTgt spid="57"/>
                                        </p:tgtEl>
                                        <p:attrNameLst>
                                          <p:attrName>style.visibility</p:attrName>
                                        </p:attrNameLst>
                                      </p:cBhvr>
                                      <p:to>
                                        <p:strVal val="visible"/>
                                      </p:to>
                                    </p:set>
                                    <p:anim calcmode="lin" valueType="num">
                                      <p:cBhvr>
                                        <p:cTn id="39" dur="750" fill="hold"/>
                                        <p:tgtEl>
                                          <p:spTgt spid="57"/>
                                        </p:tgtEl>
                                        <p:attrNameLst>
                                          <p:attrName>ppt_w</p:attrName>
                                        </p:attrNameLst>
                                      </p:cBhvr>
                                      <p:tavLst>
                                        <p:tav tm="0">
                                          <p:val>
                                            <p:fltVal val="0"/>
                                          </p:val>
                                        </p:tav>
                                        <p:tav tm="100000">
                                          <p:val>
                                            <p:strVal val="#ppt_w"/>
                                          </p:val>
                                        </p:tav>
                                      </p:tavLst>
                                    </p:anim>
                                    <p:anim calcmode="lin" valueType="num">
                                      <p:cBhvr>
                                        <p:cTn id="40" dur="750" fill="hold"/>
                                        <p:tgtEl>
                                          <p:spTgt spid="57"/>
                                        </p:tgtEl>
                                        <p:attrNameLst>
                                          <p:attrName>ppt_h</p:attrName>
                                        </p:attrNameLst>
                                      </p:cBhvr>
                                      <p:tavLst>
                                        <p:tav tm="0">
                                          <p:val>
                                            <p:fltVal val="0"/>
                                          </p:val>
                                        </p:tav>
                                        <p:tav tm="100000">
                                          <p:val>
                                            <p:strVal val="#ppt_h"/>
                                          </p:val>
                                        </p:tav>
                                      </p:tavLst>
                                    </p:anim>
                                    <p:animEffect transition="in" filter="fade">
                                      <p:cBhvr>
                                        <p:cTn id="41" dur="750"/>
                                        <p:tgtEl>
                                          <p:spTgt spid="57"/>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92"/>
                                        </p:tgtEl>
                                        <p:attrNameLst>
                                          <p:attrName>style.visibility</p:attrName>
                                        </p:attrNameLst>
                                      </p:cBhvr>
                                      <p:to>
                                        <p:strVal val="visible"/>
                                      </p:to>
                                    </p:set>
                                    <p:anim calcmode="lin" valueType="num">
                                      <p:cBhvr>
                                        <p:cTn id="46" dur="750" fill="hold"/>
                                        <p:tgtEl>
                                          <p:spTgt spid="92"/>
                                        </p:tgtEl>
                                        <p:attrNameLst>
                                          <p:attrName>ppt_w</p:attrName>
                                        </p:attrNameLst>
                                      </p:cBhvr>
                                      <p:tavLst>
                                        <p:tav tm="0">
                                          <p:val>
                                            <p:fltVal val="0"/>
                                          </p:val>
                                        </p:tav>
                                        <p:tav tm="100000">
                                          <p:val>
                                            <p:strVal val="#ppt_w"/>
                                          </p:val>
                                        </p:tav>
                                      </p:tavLst>
                                    </p:anim>
                                    <p:anim calcmode="lin" valueType="num">
                                      <p:cBhvr>
                                        <p:cTn id="47" dur="750" fill="hold"/>
                                        <p:tgtEl>
                                          <p:spTgt spid="92"/>
                                        </p:tgtEl>
                                        <p:attrNameLst>
                                          <p:attrName>ppt_h</p:attrName>
                                        </p:attrNameLst>
                                      </p:cBhvr>
                                      <p:tavLst>
                                        <p:tav tm="0">
                                          <p:val>
                                            <p:fltVal val="0"/>
                                          </p:val>
                                        </p:tav>
                                        <p:tav tm="100000">
                                          <p:val>
                                            <p:strVal val="#ppt_h"/>
                                          </p:val>
                                        </p:tav>
                                      </p:tavLst>
                                    </p:anim>
                                    <p:animEffect transition="in" filter="fade">
                                      <p:cBhvr>
                                        <p:cTn id="48" dur="750"/>
                                        <p:tgtEl>
                                          <p:spTgt spid="92"/>
                                        </p:tgtEl>
                                      </p:cBhvr>
                                    </p:animEffect>
                                  </p:childTnLst>
                                </p:cTn>
                              </p:par>
                            </p:childTnLst>
                          </p:cTn>
                        </p:par>
                        <p:par>
                          <p:cTn id="49" fill="hold">
                            <p:stCondLst>
                              <p:cond delay="750"/>
                            </p:stCondLst>
                            <p:childTnLst>
                              <p:par>
                                <p:cTn id="50" presetID="53" presetClass="entr" presetSubtype="16" fill="hold" grpId="0" nodeType="afterEffect">
                                  <p:stCondLst>
                                    <p:cond delay="0"/>
                                  </p:stCondLst>
                                  <p:childTnLst>
                                    <p:set>
                                      <p:cBhvr>
                                        <p:cTn id="51" dur="1" fill="hold">
                                          <p:stCondLst>
                                            <p:cond delay="0"/>
                                          </p:stCondLst>
                                        </p:cTn>
                                        <p:tgtEl>
                                          <p:spTgt spid="65"/>
                                        </p:tgtEl>
                                        <p:attrNameLst>
                                          <p:attrName>style.visibility</p:attrName>
                                        </p:attrNameLst>
                                      </p:cBhvr>
                                      <p:to>
                                        <p:strVal val="visible"/>
                                      </p:to>
                                    </p:set>
                                    <p:anim calcmode="lin" valueType="num">
                                      <p:cBhvr>
                                        <p:cTn id="52" dur="750" fill="hold"/>
                                        <p:tgtEl>
                                          <p:spTgt spid="65"/>
                                        </p:tgtEl>
                                        <p:attrNameLst>
                                          <p:attrName>ppt_w</p:attrName>
                                        </p:attrNameLst>
                                      </p:cBhvr>
                                      <p:tavLst>
                                        <p:tav tm="0">
                                          <p:val>
                                            <p:fltVal val="0"/>
                                          </p:val>
                                        </p:tav>
                                        <p:tav tm="100000">
                                          <p:val>
                                            <p:strVal val="#ppt_w"/>
                                          </p:val>
                                        </p:tav>
                                      </p:tavLst>
                                    </p:anim>
                                    <p:anim calcmode="lin" valueType="num">
                                      <p:cBhvr>
                                        <p:cTn id="53" dur="750" fill="hold"/>
                                        <p:tgtEl>
                                          <p:spTgt spid="65"/>
                                        </p:tgtEl>
                                        <p:attrNameLst>
                                          <p:attrName>ppt_h</p:attrName>
                                        </p:attrNameLst>
                                      </p:cBhvr>
                                      <p:tavLst>
                                        <p:tav tm="0">
                                          <p:val>
                                            <p:fltVal val="0"/>
                                          </p:val>
                                        </p:tav>
                                        <p:tav tm="100000">
                                          <p:val>
                                            <p:strVal val="#ppt_h"/>
                                          </p:val>
                                        </p:tav>
                                      </p:tavLst>
                                    </p:anim>
                                    <p:animEffect transition="in" filter="fade">
                                      <p:cBhvr>
                                        <p:cTn id="54" dur="750"/>
                                        <p:tgtEl>
                                          <p:spTgt spid="65"/>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93"/>
                                        </p:tgtEl>
                                        <p:attrNameLst>
                                          <p:attrName>style.visibility</p:attrName>
                                        </p:attrNameLst>
                                      </p:cBhvr>
                                      <p:to>
                                        <p:strVal val="visible"/>
                                      </p:to>
                                    </p:set>
                                    <p:anim calcmode="lin" valueType="num">
                                      <p:cBhvr>
                                        <p:cTn id="59" dur="750" fill="hold"/>
                                        <p:tgtEl>
                                          <p:spTgt spid="93"/>
                                        </p:tgtEl>
                                        <p:attrNameLst>
                                          <p:attrName>ppt_w</p:attrName>
                                        </p:attrNameLst>
                                      </p:cBhvr>
                                      <p:tavLst>
                                        <p:tav tm="0">
                                          <p:val>
                                            <p:fltVal val="0"/>
                                          </p:val>
                                        </p:tav>
                                        <p:tav tm="100000">
                                          <p:val>
                                            <p:strVal val="#ppt_w"/>
                                          </p:val>
                                        </p:tav>
                                      </p:tavLst>
                                    </p:anim>
                                    <p:anim calcmode="lin" valueType="num">
                                      <p:cBhvr>
                                        <p:cTn id="60" dur="750" fill="hold"/>
                                        <p:tgtEl>
                                          <p:spTgt spid="93"/>
                                        </p:tgtEl>
                                        <p:attrNameLst>
                                          <p:attrName>ppt_h</p:attrName>
                                        </p:attrNameLst>
                                      </p:cBhvr>
                                      <p:tavLst>
                                        <p:tav tm="0">
                                          <p:val>
                                            <p:fltVal val="0"/>
                                          </p:val>
                                        </p:tav>
                                        <p:tav tm="100000">
                                          <p:val>
                                            <p:strVal val="#ppt_h"/>
                                          </p:val>
                                        </p:tav>
                                      </p:tavLst>
                                    </p:anim>
                                    <p:animEffect transition="in" filter="fade">
                                      <p:cBhvr>
                                        <p:cTn id="61" dur="750"/>
                                        <p:tgtEl>
                                          <p:spTgt spid="93"/>
                                        </p:tgtEl>
                                      </p:cBhvr>
                                    </p:animEffect>
                                  </p:childTnLst>
                                </p:cTn>
                              </p:par>
                            </p:childTnLst>
                          </p:cTn>
                        </p:par>
                        <p:par>
                          <p:cTn id="62" fill="hold">
                            <p:stCondLst>
                              <p:cond delay="750"/>
                            </p:stCondLst>
                            <p:childTnLst>
                              <p:par>
                                <p:cTn id="63" presetID="53" presetClass="entr" presetSubtype="16" fill="hold" grpId="0" nodeType="afterEffect">
                                  <p:stCondLst>
                                    <p:cond delay="0"/>
                                  </p:stCondLst>
                                  <p:childTnLst>
                                    <p:set>
                                      <p:cBhvr>
                                        <p:cTn id="64" dur="1" fill="hold">
                                          <p:stCondLst>
                                            <p:cond delay="0"/>
                                          </p:stCondLst>
                                        </p:cTn>
                                        <p:tgtEl>
                                          <p:spTgt spid="73"/>
                                        </p:tgtEl>
                                        <p:attrNameLst>
                                          <p:attrName>style.visibility</p:attrName>
                                        </p:attrNameLst>
                                      </p:cBhvr>
                                      <p:to>
                                        <p:strVal val="visible"/>
                                      </p:to>
                                    </p:set>
                                    <p:anim calcmode="lin" valueType="num">
                                      <p:cBhvr>
                                        <p:cTn id="65" dur="750" fill="hold"/>
                                        <p:tgtEl>
                                          <p:spTgt spid="73"/>
                                        </p:tgtEl>
                                        <p:attrNameLst>
                                          <p:attrName>ppt_w</p:attrName>
                                        </p:attrNameLst>
                                      </p:cBhvr>
                                      <p:tavLst>
                                        <p:tav tm="0">
                                          <p:val>
                                            <p:fltVal val="0"/>
                                          </p:val>
                                        </p:tav>
                                        <p:tav tm="100000">
                                          <p:val>
                                            <p:strVal val="#ppt_w"/>
                                          </p:val>
                                        </p:tav>
                                      </p:tavLst>
                                    </p:anim>
                                    <p:anim calcmode="lin" valueType="num">
                                      <p:cBhvr>
                                        <p:cTn id="66" dur="750" fill="hold"/>
                                        <p:tgtEl>
                                          <p:spTgt spid="73"/>
                                        </p:tgtEl>
                                        <p:attrNameLst>
                                          <p:attrName>ppt_h</p:attrName>
                                        </p:attrNameLst>
                                      </p:cBhvr>
                                      <p:tavLst>
                                        <p:tav tm="0">
                                          <p:val>
                                            <p:fltVal val="0"/>
                                          </p:val>
                                        </p:tav>
                                        <p:tav tm="100000">
                                          <p:val>
                                            <p:strVal val="#ppt_h"/>
                                          </p:val>
                                        </p:tav>
                                      </p:tavLst>
                                    </p:anim>
                                    <p:animEffect transition="in" filter="fade">
                                      <p:cBhvr>
                                        <p:cTn id="67" dur="750"/>
                                        <p:tgtEl>
                                          <p:spTgt spid="73"/>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94"/>
                                        </p:tgtEl>
                                        <p:attrNameLst>
                                          <p:attrName>style.visibility</p:attrName>
                                        </p:attrNameLst>
                                      </p:cBhvr>
                                      <p:to>
                                        <p:strVal val="visible"/>
                                      </p:to>
                                    </p:set>
                                    <p:anim calcmode="lin" valueType="num">
                                      <p:cBhvr>
                                        <p:cTn id="72" dur="750" fill="hold"/>
                                        <p:tgtEl>
                                          <p:spTgt spid="94"/>
                                        </p:tgtEl>
                                        <p:attrNameLst>
                                          <p:attrName>ppt_w</p:attrName>
                                        </p:attrNameLst>
                                      </p:cBhvr>
                                      <p:tavLst>
                                        <p:tav tm="0">
                                          <p:val>
                                            <p:fltVal val="0"/>
                                          </p:val>
                                        </p:tav>
                                        <p:tav tm="100000">
                                          <p:val>
                                            <p:strVal val="#ppt_w"/>
                                          </p:val>
                                        </p:tav>
                                      </p:tavLst>
                                    </p:anim>
                                    <p:anim calcmode="lin" valueType="num">
                                      <p:cBhvr>
                                        <p:cTn id="73" dur="750" fill="hold"/>
                                        <p:tgtEl>
                                          <p:spTgt spid="94"/>
                                        </p:tgtEl>
                                        <p:attrNameLst>
                                          <p:attrName>ppt_h</p:attrName>
                                        </p:attrNameLst>
                                      </p:cBhvr>
                                      <p:tavLst>
                                        <p:tav tm="0">
                                          <p:val>
                                            <p:fltVal val="0"/>
                                          </p:val>
                                        </p:tav>
                                        <p:tav tm="100000">
                                          <p:val>
                                            <p:strVal val="#ppt_h"/>
                                          </p:val>
                                        </p:tav>
                                      </p:tavLst>
                                    </p:anim>
                                    <p:animEffect transition="in" filter="fade">
                                      <p:cBhvr>
                                        <p:cTn id="74" dur="750"/>
                                        <p:tgtEl>
                                          <p:spTgt spid="94"/>
                                        </p:tgtEl>
                                      </p:cBhvr>
                                    </p:animEffect>
                                  </p:childTnLst>
                                </p:cTn>
                              </p:par>
                            </p:childTnLst>
                          </p:cTn>
                        </p:par>
                        <p:par>
                          <p:cTn id="75" fill="hold">
                            <p:stCondLst>
                              <p:cond delay="750"/>
                            </p:stCondLst>
                            <p:childTnLst>
                              <p:par>
                                <p:cTn id="76" presetID="53" presetClass="entr" presetSubtype="16" fill="hold" grpId="0" nodeType="afterEffect">
                                  <p:stCondLst>
                                    <p:cond delay="0"/>
                                  </p:stCondLst>
                                  <p:childTnLst>
                                    <p:set>
                                      <p:cBhvr>
                                        <p:cTn id="77" dur="1" fill="hold">
                                          <p:stCondLst>
                                            <p:cond delay="0"/>
                                          </p:stCondLst>
                                        </p:cTn>
                                        <p:tgtEl>
                                          <p:spTgt spid="81"/>
                                        </p:tgtEl>
                                        <p:attrNameLst>
                                          <p:attrName>style.visibility</p:attrName>
                                        </p:attrNameLst>
                                      </p:cBhvr>
                                      <p:to>
                                        <p:strVal val="visible"/>
                                      </p:to>
                                    </p:set>
                                    <p:anim calcmode="lin" valueType="num">
                                      <p:cBhvr>
                                        <p:cTn id="78" dur="750" fill="hold"/>
                                        <p:tgtEl>
                                          <p:spTgt spid="81"/>
                                        </p:tgtEl>
                                        <p:attrNameLst>
                                          <p:attrName>ppt_w</p:attrName>
                                        </p:attrNameLst>
                                      </p:cBhvr>
                                      <p:tavLst>
                                        <p:tav tm="0">
                                          <p:val>
                                            <p:fltVal val="0"/>
                                          </p:val>
                                        </p:tav>
                                        <p:tav tm="100000">
                                          <p:val>
                                            <p:strVal val="#ppt_w"/>
                                          </p:val>
                                        </p:tav>
                                      </p:tavLst>
                                    </p:anim>
                                    <p:anim calcmode="lin" valueType="num">
                                      <p:cBhvr>
                                        <p:cTn id="79" dur="750" fill="hold"/>
                                        <p:tgtEl>
                                          <p:spTgt spid="81"/>
                                        </p:tgtEl>
                                        <p:attrNameLst>
                                          <p:attrName>ppt_h</p:attrName>
                                        </p:attrNameLst>
                                      </p:cBhvr>
                                      <p:tavLst>
                                        <p:tav tm="0">
                                          <p:val>
                                            <p:fltVal val="0"/>
                                          </p:val>
                                        </p:tav>
                                        <p:tav tm="100000">
                                          <p:val>
                                            <p:strVal val="#ppt_h"/>
                                          </p:val>
                                        </p:tav>
                                      </p:tavLst>
                                    </p:anim>
                                    <p:animEffect transition="in" filter="fade">
                                      <p:cBhvr>
                                        <p:cTn id="80" dur="75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9" grpId="0" animBg="1"/>
      <p:bldP spid="57" grpId="0" animBg="1"/>
      <p:bldP spid="89" grpId="0" animBg="1"/>
      <p:bldP spid="65" grpId="0" animBg="1"/>
      <p:bldP spid="73" grpId="0" animBg="1"/>
      <p:bldP spid="81" grpId="0" animBg="1"/>
      <p:bldP spid="90" grpId="0" animBg="1"/>
      <p:bldP spid="91" grpId="0" animBg="1"/>
      <p:bldP spid="92" grpId="0" animBg="1"/>
      <p:bldP spid="93" grpId="0" animBg="1"/>
      <p:bldP spid="9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rot="21285698">
            <a:off x="1221959" y="2206487"/>
            <a:ext cx="2908168"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Analogue</a:t>
            </a:r>
          </a:p>
        </p:txBody>
      </p:sp>
      <p:sp>
        <p:nvSpPr>
          <p:cNvPr id="7" name="Rectangle 6"/>
          <p:cNvSpPr/>
          <p:nvPr/>
        </p:nvSpPr>
        <p:spPr>
          <a:xfrm rot="361503">
            <a:off x="7957175" y="2094674"/>
            <a:ext cx="2034211"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Digital</a:t>
            </a:r>
          </a:p>
        </p:txBody>
      </p:sp>
      <p:pic>
        <p:nvPicPr>
          <p:cNvPr id="15362" name="Picture 2" descr="http://www.jiscdigitalmedia.ac.uk/images/svg_clock.gif"/>
          <p:cNvPicPr>
            <a:picLocks noChangeAspect="1" noChangeArrowheads="1"/>
          </p:cNvPicPr>
          <p:nvPr/>
        </p:nvPicPr>
        <p:blipFill>
          <a:blip r:embed="rId2" cstate="print"/>
          <a:srcRect/>
          <a:stretch>
            <a:fillRect/>
          </a:stretch>
        </p:blipFill>
        <p:spPr bwMode="auto">
          <a:xfrm rot="21307533">
            <a:off x="2014048" y="3142591"/>
            <a:ext cx="1762125" cy="1762126"/>
          </a:xfrm>
          <a:prstGeom prst="rect">
            <a:avLst/>
          </a:prstGeom>
          <a:noFill/>
        </p:spPr>
      </p:pic>
      <p:pic>
        <p:nvPicPr>
          <p:cNvPr id="15364" name="Picture 4" descr="http://www.geekalerts.com/u/digital-clock.jpg"/>
          <p:cNvPicPr>
            <a:picLocks noChangeAspect="1" noChangeArrowheads="1"/>
          </p:cNvPicPr>
          <p:nvPr/>
        </p:nvPicPr>
        <p:blipFill>
          <a:blip r:embed="rId3" cstate="print"/>
          <a:srcRect/>
          <a:stretch>
            <a:fillRect/>
          </a:stretch>
        </p:blipFill>
        <p:spPr bwMode="auto">
          <a:xfrm rot="438151">
            <a:off x="7419351" y="3099148"/>
            <a:ext cx="2808312" cy="1454986"/>
          </a:xfrm>
          <a:prstGeom prst="rect">
            <a:avLst/>
          </a:prstGeom>
          <a:noFill/>
        </p:spPr>
      </p:pic>
      <p:sp>
        <p:nvSpPr>
          <p:cNvPr id="2" name="TextBox 1"/>
          <p:cNvSpPr txBox="1"/>
          <p:nvPr/>
        </p:nvSpPr>
        <p:spPr>
          <a:xfrm>
            <a:off x="404950" y="431562"/>
            <a:ext cx="11586754" cy="646331"/>
          </a:xfrm>
          <a:prstGeom prst="rect">
            <a:avLst/>
          </a:prstGeom>
          <a:noFill/>
        </p:spPr>
        <p:txBody>
          <a:bodyPr wrap="square" rtlCol="0">
            <a:spAutoFit/>
          </a:bodyPr>
          <a:lstStyle/>
          <a:p>
            <a:r>
              <a:rPr lang="en-GB" sz="3600" dirty="0" smtClean="0"/>
              <a:t>There are two types of clocks, do you know what they are?</a:t>
            </a:r>
            <a:endParaRPr lang="en-GB" sz="3600" dirty="0"/>
          </a:p>
        </p:txBody>
      </p:sp>
      <p:pic>
        <p:nvPicPr>
          <p:cNvPr id="8" name="Picture 7"/>
          <p:cNvPicPr>
            <a:picLocks noChangeAspect="1"/>
          </p:cNvPicPr>
          <p:nvPr/>
        </p:nvPicPr>
        <p:blipFill>
          <a:blip r:embed="rId4"/>
          <a:stretch>
            <a:fillRect/>
          </a:stretch>
        </p:blipFill>
        <p:spPr>
          <a:xfrm>
            <a:off x="11142061" y="5891111"/>
            <a:ext cx="1019317" cy="724001"/>
          </a:xfrm>
          <a:prstGeom prst="rect">
            <a:avLst/>
          </a:prstGeom>
        </p:spPr>
      </p:pic>
    </p:spTree>
    <p:extLst>
      <p:ext uri="{BB962C8B-B14F-4D97-AF65-F5344CB8AC3E}">
        <p14:creationId xmlns:p14="http://schemas.microsoft.com/office/powerpoint/2010/main" val="264651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blinds(horizontal)">
                                      <p:cBhvr>
                                        <p:cTn id="12" dur="500"/>
                                        <p:tgtEl>
                                          <p:spTgt spid="1536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5364"/>
                                        </p:tgtEl>
                                        <p:attrNameLst>
                                          <p:attrName>style.visibility</p:attrName>
                                        </p:attrNameLst>
                                      </p:cBhvr>
                                      <p:to>
                                        <p:strVal val="visible"/>
                                      </p:to>
                                    </p:set>
                                    <p:animEffect transition="in" filter="blinds(horizontal)">
                                      <p:cBhvr>
                                        <p:cTn id="22"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 y="266857"/>
            <a:ext cx="5257800" cy="1325563"/>
          </a:xfrm>
        </p:spPr>
        <p:txBody>
          <a:bodyPr>
            <a:normAutofit/>
          </a:bodyPr>
          <a:lstStyle/>
          <a:p>
            <a:r>
              <a:rPr lang="en-GB" sz="2800" dirty="0" smtClean="0"/>
              <a:t>How did you do?</a:t>
            </a:r>
            <a:endParaRPr lang="en-GB" sz="2800" dirty="0"/>
          </a:p>
        </p:txBody>
      </p:sp>
      <p:sp>
        <p:nvSpPr>
          <p:cNvPr id="3" name="Content Placeholder 2"/>
          <p:cNvSpPr>
            <a:spLocks noGrp="1"/>
          </p:cNvSpPr>
          <p:nvPr>
            <p:ph idx="1"/>
          </p:nvPr>
        </p:nvSpPr>
        <p:spPr>
          <a:xfrm>
            <a:off x="838199" y="1825625"/>
            <a:ext cx="5118463" cy="4351338"/>
          </a:xfrm>
        </p:spPr>
        <p:txBody>
          <a:bodyPr>
            <a:normAutofit fontScale="77500" lnSpcReduction="20000"/>
          </a:bodyPr>
          <a:lstStyle/>
          <a:p>
            <a:pPr marL="0" indent="0">
              <a:buNone/>
            </a:pPr>
            <a:r>
              <a:rPr lang="en-GB" dirty="0" smtClean="0"/>
              <a:t>January – 31</a:t>
            </a:r>
          </a:p>
          <a:p>
            <a:pPr marL="0" indent="0">
              <a:buNone/>
            </a:pPr>
            <a:r>
              <a:rPr lang="en-GB" dirty="0" smtClean="0"/>
              <a:t>February – 28 (or 29 in a leap year)</a:t>
            </a:r>
          </a:p>
          <a:p>
            <a:pPr marL="0" indent="0">
              <a:buNone/>
            </a:pPr>
            <a:r>
              <a:rPr lang="en-GB" dirty="0" smtClean="0"/>
              <a:t>March – 31</a:t>
            </a:r>
          </a:p>
          <a:p>
            <a:pPr marL="0" indent="0">
              <a:buNone/>
            </a:pPr>
            <a:r>
              <a:rPr lang="en-GB" dirty="0" smtClean="0"/>
              <a:t>April -30</a:t>
            </a:r>
          </a:p>
          <a:p>
            <a:pPr marL="0" indent="0">
              <a:buNone/>
            </a:pPr>
            <a:r>
              <a:rPr lang="en-GB" dirty="0" smtClean="0"/>
              <a:t>May – 31</a:t>
            </a:r>
          </a:p>
          <a:p>
            <a:pPr marL="0" indent="0">
              <a:buNone/>
            </a:pPr>
            <a:r>
              <a:rPr lang="en-GB" dirty="0" smtClean="0"/>
              <a:t>June – 30</a:t>
            </a:r>
          </a:p>
          <a:p>
            <a:pPr marL="0" indent="0">
              <a:buNone/>
            </a:pPr>
            <a:r>
              <a:rPr lang="en-GB" dirty="0" smtClean="0"/>
              <a:t>July – 31</a:t>
            </a:r>
          </a:p>
          <a:p>
            <a:pPr marL="0" indent="0">
              <a:buNone/>
            </a:pPr>
            <a:r>
              <a:rPr lang="en-GB" dirty="0" smtClean="0"/>
              <a:t>August – 31</a:t>
            </a:r>
          </a:p>
          <a:p>
            <a:pPr marL="0" indent="0">
              <a:buNone/>
            </a:pPr>
            <a:r>
              <a:rPr lang="en-GB" dirty="0" smtClean="0"/>
              <a:t>September – 30</a:t>
            </a:r>
          </a:p>
          <a:p>
            <a:pPr marL="0" indent="0">
              <a:buNone/>
            </a:pPr>
            <a:r>
              <a:rPr lang="en-GB" dirty="0" smtClean="0"/>
              <a:t>October – 31</a:t>
            </a:r>
          </a:p>
          <a:p>
            <a:pPr marL="0" indent="0">
              <a:buNone/>
            </a:pPr>
            <a:r>
              <a:rPr lang="en-GB" dirty="0" smtClean="0"/>
              <a:t>November – 30</a:t>
            </a:r>
          </a:p>
          <a:p>
            <a:pPr marL="0" indent="0">
              <a:buNone/>
            </a:pPr>
            <a:r>
              <a:rPr lang="en-GB" dirty="0" smtClean="0"/>
              <a:t>December - 31</a:t>
            </a:r>
            <a:endParaRPr lang="en-GB" dirty="0"/>
          </a:p>
        </p:txBody>
      </p:sp>
      <p:pic>
        <p:nvPicPr>
          <p:cNvPr id="4" name="Picture 3"/>
          <p:cNvPicPr>
            <a:picLocks noChangeAspect="1"/>
          </p:cNvPicPr>
          <p:nvPr/>
        </p:nvPicPr>
        <p:blipFill>
          <a:blip r:embed="rId2"/>
          <a:stretch>
            <a:fillRect/>
          </a:stretch>
        </p:blipFill>
        <p:spPr>
          <a:xfrm>
            <a:off x="6096000" y="104757"/>
            <a:ext cx="5357324" cy="6683319"/>
          </a:xfrm>
          <a:prstGeom prst="rect">
            <a:avLst/>
          </a:prstGeom>
        </p:spPr>
      </p:pic>
      <p:pic>
        <p:nvPicPr>
          <p:cNvPr id="5" name="Picture 4"/>
          <p:cNvPicPr>
            <a:picLocks noChangeAspect="1"/>
          </p:cNvPicPr>
          <p:nvPr/>
        </p:nvPicPr>
        <p:blipFill>
          <a:blip r:embed="rId3"/>
          <a:stretch>
            <a:fillRect/>
          </a:stretch>
        </p:blipFill>
        <p:spPr>
          <a:xfrm>
            <a:off x="11142061" y="5891111"/>
            <a:ext cx="1019317" cy="724001"/>
          </a:xfrm>
          <a:prstGeom prst="rect">
            <a:avLst/>
          </a:prstGeom>
        </p:spPr>
      </p:pic>
    </p:spTree>
    <p:extLst>
      <p:ext uri="{BB962C8B-B14F-4D97-AF65-F5344CB8AC3E}">
        <p14:creationId xmlns:p14="http://schemas.microsoft.com/office/powerpoint/2010/main" val="402502203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When we tell the time we can do it in either analogue or digital. </a:t>
            </a:r>
            <a:endParaRPr lang="en-GB" dirty="0"/>
          </a:p>
        </p:txBody>
      </p:sp>
      <p:sp>
        <p:nvSpPr>
          <p:cNvPr id="3" name="Content Placeholder 2"/>
          <p:cNvSpPr>
            <a:spLocks noGrp="1"/>
          </p:cNvSpPr>
          <p:nvPr>
            <p:ph idx="1"/>
          </p:nvPr>
        </p:nvSpPr>
        <p:spPr/>
        <p:txBody>
          <a:bodyPr/>
          <a:lstStyle/>
          <a:p>
            <a:pPr marL="0" indent="0">
              <a:buNone/>
            </a:pPr>
            <a:r>
              <a:rPr lang="en-GB" u="sng" dirty="0" smtClean="0"/>
              <a:t>Example</a:t>
            </a:r>
            <a:endParaRPr lang="en-GB" u="sng" dirty="0"/>
          </a:p>
        </p:txBody>
      </p:sp>
      <p:sp>
        <p:nvSpPr>
          <p:cNvPr id="5" name="TextBox 4"/>
          <p:cNvSpPr txBox="1"/>
          <p:nvPr/>
        </p:nvSpPr>
        <p:spPr>
          <a:xfrm>
            <a:off x="4417256" y="2246968"/>
            <a:ext cx="7202658" cy="4031873"/>
          </a:xfrm>
          <a:prstGeom prst="rect">
            <a:avLst/>
          </a:prstGeom>
          <a:noFill/>
        </p:spPr>
        <p:txBody>
          <a:bodyPr wrap="square" rtlCol="0">
            <a:spAutoFit/>
          </a:bodyPr>
          <a:lstStyle/>
          <a:p>
            <a:r>
              <a:rPr lang="en-GB" sz="3200" dirty="0" smtClean="0"/>
              <a:t>Imagine this clock is showing the time in the afternoon </a:t>
            </a:r>
          </a:p>
          <a:p>
            <a:endParaRPr lang="en-GB" sz="3200" dirty="0"/>
          </a:p>
          <a:p>
            <a:endParaRPr lang="en-GB" sz="3200" dirty="0" smtClean="0"/>
          </a:p>
          <a:p>
            <a:r>
              <a:rPr lang="en-GB" sz="3200" dirty="0" smtClean="0"/>
              <a:t>In analogue we would say it’s 20 minutes to 1</a:t>
            </a:r>
          </a:p>
          <a:p>
            <a:endParaRPr lang="en-GB" sz="3200" dirty="0"/>
          </a:p>
          <a:p>
            <a:r>
              <a:rPr lang="en-GB" sz="3200" dirty="0" smtClean="0"/>
              <a:t>In digital we would say it’s 12:40 p.m. </a:t>
            </a:r>
            <a:endParaRPr lang="en-GB" sz="3200" dirty="0"/>
          </a:p>
        </p:txBody>
      </p:sp>
      <p:pic>
        <p:nvPicPr>
          <p:cNvPr id="6" name="Picture 5"/>
          <p:cNvPicPr>
            <a:picLocks noChangeAspect="1"/>
          </p:cNvPicPr>
          <p:nvPr/>
        </p:nvPicPr>
        <p:blipFill rotWithShape="1">
          <a:blip r:embed="rId2"/>
          <a:srcRect l="8613" t="12902" r="30240" b="5924"/>
          <a:stretch/>
        </p:blipFill>
        <p:spPr>
          <a:xfrm>
            <a:off x="1171302" y="2542243"/>
            <a:ext cx="1854926" cy="1807094"/>
          </a:xfrm>
          <a:prstGeom prst="rect">
            <a:avLst/>
          </a:prstGeom>
        </p:spPr>
      </p:pic>
      <p:pic>
        <p:nvPicPr>
          <p:cNvPr id="7" name="Picture 6"/>
          <p:cNvPicPr>
            <a:picLocks noChangeAspect="1"/>
          </p:cNvPicPr>
          <p:nvPr/>
        </p:nvPicPr>
        <p:blipFill>
          <a:blip r:embed="rId3"/>
          <a:stretch>
            <a:fillRect/>
          </a:stretch>
        </p:blipFill>
        <p:spPr>
          <a:xfrm>
            <a:off x="904965" y="4817992"/>
            <a:ext cx="2816777" cy="1358971"/>
          </a:xfrm>
          <a:prstGeom prst="rect">
            <a:avLst/>
          </a:prstGeom>
        </p:spPr>
      </p:pic>
      <p:pic>
        <p:nvPicPr>
          <p:cNvPr id="8" name="Picture 7"/>
          <p:cNvPicPr>
            <a:picLocks noChangeAspect="1"/>
          </p:cNvPicPr>
          <p:nvPr/>
        </p:nvPicPr>
        <p:blipFill>
          <a:blip r:embed="rId4"/>
          <a:stretch>
            <a:fillRect/>
          </a:stretch>
        </p:blipFill>
        <p:spPr>
          <a:xfrm>
            <a:off x="11142061" y="5891111"/>
            <a:ext cx="1019317" cy="724001"/>
          </a:xfrm>
          <a:prstGeom prst="rect">
            <a:avLst/>
          </a:prstGeom>
        </p:spPr>
      </p:pic>
    </p:spTree>
    <p:extLst>
      <p:ext uri="{BB962C8B-B14F-4D97-AF65-F5344CB8AC3E}">
        <p14:creationId xmlns:p14="http://schemas.microsoft.com/office/powerpoint/2010/main" val="6457477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When we tell the time we can do it in either analogue or digital. </a:t>
            </a:r>
            <a:endParaRPr lang="en-GB" dirty="0"/>
          </a:p>
        </p:txBody>
      </p:sp>
      <p:sp>
        <p:nvSpPr>
          <p:cNvPr id="3" name="Content Placeholder 2"/>
          <p:cNvSpPr>
            <a:spLocks noGrp="1"/>
          </p:cNvSpPr>
          <p:nvPr>
            <p:ph idx="1"/>
          </p:nvPr>
        </p:nvSpPr>
        <p:spPr/>
        <p:txBody>
          <a:bodyPr/>
          <a:lstStyle/>
          <a:p>
            <a:pPr marL="0" indent="0">
              <a:buNone/>
            </a:pPr>
            <a:r>
              <a:rPr lang="en-GB" u="sng" dirty="0" smtClean="0"/>
              <a:t>Example</a:t>
            </a:r>
            <a:endParaRPr lang="en-GB" u="sng" dirty="0"/>
          </a:p>
        </p:txBody>
      </p:sp>
      <p:sp>
        <p:nvSpPr>
          <p:cNvPr id="5" name="TextBox 4"/>
          <p:cNvSpPr txBox="1"/>
          <p:nvPr/>
        </p:nvSpPr>
        <p:spPr>
          <a:xfrm>
            <a:off x="4417256" y="2246968"/>
            <a:ext cx="6710289" cy="4031873"/>
          </a:xfrm>
          <a:prstGeom prst="rect">
            <a:avLst/>
          </a:prstGeom>
          <a:noFill/>
        </p:spPr>
        <p:txBody>
          <a:bodyPr wrap="square" rtlCol="0">
            <a:spAutoFit/>
          </a:bodyPr>
          <a:lstStyle/>
          <a:p>
            <a:r>
              <a:rPr lang="en-GB" sz="3200" dirty="0" smtClean="0"/>
              <a:t>Imagine this clock is showing the time in the morning </a:t>
            </a:r>
          </a:p>
          <a:p>
            <a:endParaRPr lang="en-GB" sz="3200" dirty="0"/>
          </a:p>
          <a:p>
            <a:endParaRPr lang="en-GB" sz="3200" dirty="0" smtClean="0"/>
          </a:p>
          <a:p>
            <a:r>
              <a:rPr lang="en-GB" sz="3200" dirty="0" smtClean="0"/>
              <a:t>In analogue we would say it’s 10 minutes past 4</a:t>
            </a:r>
          </a:p>
          <a:p>
            <a:endParaRPr lang="en-GB" sz="3200" dirty="0"/>
          </a:p>
          <a:p>
            <a:r>
              <a:rPr lang="en-GB" sz="3200" dirty="0" smtClean="0"/>
              <a:t>In digital we would say it’s 4:10 a.m.</a:t>
            </a:r>
            <a:endParaRPr lang="en-GB" sz="3200" dirty="0"/>
          </a:p>
        </p:txBody>
      </p:sp>
      <p:pic>
        <p:nvPicPr>
          <p:cNvPr id="4" name="Picture 3"/>
          <p:cNvPicPr>
            <a:picLocks noChangeAspect="1"/>
          </p:cNvPicPr>
          <p:nvPr/>
        </p:nvPicPr>
        <p:blipFill>
          <a:blip r:embed="rId2"/>
          <a:stretch>
            <a:fillRect/>
          </a:stretch>
        </p:blipFill>
        <p:spPr>
          <a:xfrm>
            <a:off x="462579" y="2246968"/>
            <a:ext cx="2306748" cy="1987352"/>
          </a:xfrm>
          <a:prstGeom prst="rect">
            <a:avLst/>
          </a:prstGeom>
        </p:spPr>
      </p:pic>
      <p:pic>
        <p:nvPicPr>
          <p:cNvPr id="7" name="Picture 6"/>
          <p:cNvPicPr>
            <a:picLocks noChangeAspect="1"/>
          </p:cNvPicPr>
          <p:nvPr/>
        </p:nvPicPr>
        <p:blipFill>
          <a:blip r:embed="rId3"/>
          <a:stretch>
            <a:fillRect/>
          </a:stretch>
        </p:blipFill>
        <p:spPr>
          <a:xfrm>
            <a:off x="838200" y="4790600"/>
            <a:ext cx="2498954" cy="1399415"/>
          </a:xfrm>
          <a:prstGeom prst="rect">
            <a:avLst/>
          </a:prstGeom>
        </p:spPr>
      </p:pic>
      <p:pic>
        <p:nvPicPr>
          <p:cNvPr id="8" name="Picture 7"/>
          <p:cNvPicPr>
            <a:picLocks noChangeAspect="1"/>
          </p:cNvPicPr>
          <p:nvPr/>
        </p:nvPicPr>
        <p:blipFill>
          <a:blip r:embed="rId4"/>
          <a:stretch>
            <a:fillRect/>
          </a:stretch>
        </p:blipFill>
        <p:spPr>
          <a:xfrm>
            <a:off x="11142061" y="5891111"/>
            <a:ext cx="1019317" cy="724001"/>
          </a:xfrm>
          <a:prstGeom prst="rect">
            <a:avLst/>
          </a:prstGeom>
        </p:spPr>
      </p:pic>
    </p:spTree>
    <p:extLst>
      <p:ext uri="{BB962C8B-B14F-4D97-AF65-F5344CB8AC3E}">
        <p14:creationId xmlns:p14="http://schemas.microsoft.com/office/powerpoint/2010/main" val="12906969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When we tell the time we can do it in either analogue or digital. </a:t>
            </a:r>
            <a:endParaRPr lang="en-GB" dirty="0"/>
          </a:p>
        </p:txBody>
      </p:sp>
      <p:sp>
        <p:nvSpPr>
          <p:cNvPr id="3" name="Content Placeholder 2"/>
          <p:cNvSpPr>
            <a:spLocks noGrp="1"/>
          </p:cNvSpPr>
          <p:nvPr>
            <p:ph idx="1"/>
          </p:nvPr>
        </p:nvSpPr>
        <p:spPr/>
        <p:txBody>
          <a:bodyPr/>
          <a:lstStyle/>
          <a:p>
            <a:pPr marL="0" indent="0">
              <a:buNone/>
            </a:pPr>
            <a:r>
              <a:rPr lang="en-GB" u="sng" dirty="0" smtClean="0"/>
              <a:t>Example</a:t>
            </a:r>
            <a:endParaRPr lang="en-GB" u="sng" dirty="0"/>
          </a:p>
        </p:txBody>
      </p:sp>
      <p:sp>
        <p:nvSpPr>
          <p:cNvPr id="5" name="TextBox 4"/>
          <p:cNvSpPr txBox="1"/>
          <p:nvPr/>
        </p:nvSpPr>
        <p:spPr>
          <a:xfrm>
            <a:off x="4670473" y="2668311"/>
            <a:ext cx="7357403" cy="3046988"/>
          </a:xfrm>
          <a:prstGeom prst="rect">
            <a:avLst/>
          </a:prstGeom>
          <a:noFill/>
        </p:spPr>
        <p:txBody>
          <a:bodyPr wrap="square" rtlCol="0">
            <a:spAutoFit/>
          </a:bodyPr>
          <a:lstStyle/>
          <a:p>
            <a:r>
              <a:rPr lang="en-GB" sz="3200" dirty="0" smtClean="0"/>
              <a:t>Imagine this clock is showing the time in the morning </a:t>
            </a:r>
          </a:p>
          <a:p>
            <a:endParaRPr lang="en-GB" sz="3200" dirty="0"/>
          </a:p>
          <a:p>
            <a:endParaRPr lang="en-GB" sz="3200" dirty="0" smtClean="0"/>
          </a:p>
          <a:p>
            <a:r>
              <a:rPr lang="en-GB" sz="3200" dirty="0" smtClean="0"/>
              <a:t>In analogue we would say it’s half past 9</a:t>
            </a:r>
            <a:endParaRPr lang="en-GB" sz="3200" dirty="0"/>
          </a:p>
          <a:p>
            <a:r>
              <a:rPr lang="en-GB" sz="3200" dirty="0" smtClean="0"/>
              <a:t>In digital we would say its 09:30 a.m. </a:t>
            </a:r>
            <a:endParaRPr lang="en-GB" sz="3200" dirty="0"/>
          </a:p>
        </p:txBody>
      </p:sp>
      <p:pic>
        <p:nvPicPr>
          <p:cNvPr id="6" name="Content Placeholder 3"/>
          <p:cNvPicPr>
            <a:picLocks noChangeAspect="1"/>
          </p:cNvPicPr>
          <p:nvPr/>
        </p:nvPicPr>
        <p:blipFill rotWithShape="1">
          <a:blip r:embed="rId2"/>
          <a:srcRect r="16406"/>
          <a:stretch/>
        </p:blipFill>
        <p:spPr>
          <a:xfrm>
            <a:off x="838200" y="2602161"/>
            <a:ext cx="2031777" cy="1923183"/>
          </a:xfrm>
          <a:prstGeom prst="rect">
            <a:avLst/>
          </a:prstGeom>
        </p:spPr>
      </p:pic>
      <p:pic>
        <p:nvPicPr>
          <p:cNvPr id="7" name="Picture 6"/>
          <p:cNvPicPr>
            <a:picLocks noChangeAspect="1"/>
          </p:cNvPicPr>
          <p:nvPr/>
        </p:nvPicPr>
        <p:blipFill>
          <a:blip r:embed="rId3"/>
          <a:stretch>
            <a:fillRect/>
          </a:stretch>
        </p:blipFill>
        <p:spPr>
          <a:xfrm>
            <a:off x="450166" y="4660281"/>
            <a:ext cx="3524742" cy="1590897"/>
          </a:xfrm>
          <a:prstGeom prst="rect">
            <a:avLst/>
          </a:prstGeom>
        </p:spPr>
      </p:pic>
      <p:pic>
        <p:nvPicPr>
          <p:cNvPr id="8" name="Picture 7"/>
          <p:cNvPicPr>
            <a:picLocks noChangeAspect="1"/>
          </p:cNvPicPr>
          <p:nvPr/>
        </p:nvPicPr>
        <p:blipFill>
          <a:blip r:embed="rId4"/>
          <a:stretch>
            <a:fillRect/>
          </a:stretch>
        </p:blipFill>
        <p:spPr>
          <a:xfrm>
            <a:off x="11142061" y="5891111"/>
            <a:ext cx="1019317" cy="724001"/>
          </a:xfrm>
          <a:prstGeom prst="rect">
            <a:avLst/>
          </a:prstGeom>
        </p:spPr>
      </p:pic>
    </p:spTree>
    <p:extLst>
      <p:ext uri="{BB962C8B-B14F-4D97-AF65-F5344CB8AC3E}">
        <p14:creationId xmlns:p14="http://schemas.microsoft.com/office/powerpoint/2010/main" val="36423400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34594" y="1825625"/>
            <a:ext cx="5619205" cy="4351338"/>
          </a:xfrm>
        </p:spPr>
        <p:txBody>
          <a:bodyPr/>
          <a:lstStyle/>
          <a:p>
            <a:pPr marL="0" indent="0">
              <a:buNone/>
            </a:pPr>
            <a:r>
              <a:rPr lang="en-GB" dirty="0" smtClean="0"/>
              <a:t>Look at the clock</a:t>
            </a:r>
          </a:p>
          <a:p>
            <a:pPr marL="0" indent="0">
              <a:buNone/>
            </a:pPr>
            <a:endParaRPr lang="en-GB" dirty="0"/>
          </a:p>
          <a:p>
            <a:pPr marL="0" indent="0">
              <a:buNone/>
            </a:pPr>
            <a:r>
              <a:rPr lang="en-GB" dirty="0" smtClean="0"/>
              <a:t>The time is 27 minutes past 1.</a:t>
            </a:r>
          </a:p>
          <a:p>
            <a:pPr marL="0" indent="0">
              <a:buNone/>
            </a:pPr>
            <a:endParaRPr lang="en-GB" dirty="0"/>
          </a:p>
          <a:p>
            <a:pPr marL="0" indent="0">
              <a:buNone/>
            </a:pPr>
            <a:r>
              <a:rPr lang="en-GB" dirty="0" smtClean="0"/>
              <a:t>What would be the time in digital?</a:t>
            </a:r>
          </a:p>
          <a:p>
            <a:pPr marL="0" indent="0">
              <a:buNone/>
            </a:pPr>
            <a:endParaRPr lang="en-GB" dirty="0"/>
          </a:p>
          <a:p>
            <a:pPr marL="0" indent="0">
              <a:buNone/>
            </a:pPr>
            <a:r>
              <a:rPr lang="en-GB" dirty="0" smtClean="0"/>
              <a:t>__________p.m.</a:t>
            </a:r>
          </a:p>
          <a:p>
            <a:pPr marL="0" indent="0">
              <a:buNone/>
            </a:pPr>
            <a:r>
              <a:rPr lang="en-GB" dirty="0" smtClean="0"/>
              <a:t>__________a.m.</a:t>
            </a:r>
            <a:endParaRPr lang="en-GB" dirty="0"/>
          </a:p>
        </p:txBody>
      </p:sp>
      <p:pic>
        <p:nvPicPr>
          <p:cNvPr id="5" name="Picture 4"/>
          <p:cNvPicPr>
            <a:picLocks noChangeAspect="1"/>
          </p:cNvPicPr>
          <p:nvPr/>
        </p:nvPicPr>
        <p:blipFill>
          <a:blip r:embed="rId2"/>
          <a:stretch>
            <a:fillRect/>
          </a:stretch>
        </p:blipFill>
        <p:spPr>
          <a:xfrm>
            <a:off x="1070654" y="2095967"/>
            <a:ext cx="3258005" cy="3057952"/>
          </a:xfrm>
          <a:prstGeom prst="rect">
            <a:avLst/>
          </a:prstGeom>
        </p:spPr>
      </p:pic>
      <p:pic>
        <p:nvPicPr>
          <p:cNvPr id="6" name="Picture 5"/>
          <p:cNvPicPr>
            <a:picLocks noChangeAspect="1"/>
          </p:cNvPicPr>
          <p:nvPr/>
        </p:nvPicPr>
        <p:blipFill>
          <a:blip r:embed="rId2"/>
          <a:stretch>
            <a:fillRect/>
          </a:stretch>
        </p:blipFill>
        <p:spPr>
          <a:xfrm>
            <a:off x="1223054" y="2248367"/>
            <a:ext cx="3258005" cy="3057952"/>
          </a:xfrm>
          <a:prstGeom prst="rect">
            <a:avLst/>
          </a:prstGeom>
        </p:spPr>
      </p:pic>
      <p:pic>
        <p:nvPicPr>
          <p:cNvPr id="7" name="Picture 6"/>
          <p:cNvPicPr>
            <a:picLocks noChangeAspect="1"/>
          </p:cNvPicPr>
          <p:nvPr/>
        </p:nvPicPr>
        <p:blipFill>
          <a:blip r:embed="rId3"/>
          <a:stretch>
            <a:fillRect/>
          </a:stretch>
        </p:blipFill>
        <p:spPr>
          <a:xfrm>
            <a:off x="11172762" y="5988005"/>
            <a:ext cx="905001" cy="647790"/>
          </a:xfrm>
          <a:prstGeom prst="rect">
            <a:avLst/>
          </a:prstGeom>
        </p:spPr>
      </p:pic>
    </p:spTree>
    <p:extLst>
      <p:ext uri="{BB962C8B-B14F-4D97-AF65-F5344CB8AC3E}">
        <p14:creationId xmlns:p14="http://schemas.microsoft.com/office/powerpoint/2010/main" val="31741302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34594" y="1825625"/>
            <a:ext cx="5619205" cy="4351338"/>
          </a:xfrm>
        </p:spPr>
        <p:txBody>
          <a:bodyPr/>
          <a:lstStyle/>
          <a:p>
            <a:pPr marL="0" indent="0">
              <a:buNone/>
            </a:pPr>
            <a:r>
              <a:rPr lang="en-GB" dirty="0" smtClean="0"/>
              <a:t>Look at the clock</a:t>
            </a:r>
          </a:p>
          <a:p>
            <a:pPr marL="0" indent="0">
              <a:buNone/>
            </a:pPr>
            <a:endParaRPr lang="en-GB" dirty="0"/>
          </a:p>
          <a:p>
            <a:pPr marL="0" indent="0">
              <a:buNone/>
            </a:pPr>
            <a:r>
              <a:rPr lang="en-GB" dirty="0" smtClean="0"/>
              <a:t>The time is 27 minutes past 1.</a:t>
            </a:r>
          </a:p>
          <a:p>
            <a:pPr marL="0" indent="0">
              <a:buNone/>
            </a:pPr>
            <a:endParaRPr lang="en-GB" dirty="0"/>
          </a:p>
          <a:p>
            <a:pPr marL="0" indent="0">
              <a:buNone/>
            </a:pPr>
            <a:r>
              <a:rPr lang="en-GB" dirty="0" smtClean="0"/>
              <a:t>What would be the time in digital?</a:t>
            </a:r>
          </a:p>
          <a:p>
            <a:pPr marL="0" indent="0">
              <a:buNone/>
            </a:pPr>
            <a:endParaRPr lang="en-GB" dirty="0"/>
          </a:p>
          <a:p>
            <a:pPr marL="0" indent="0">
              <a:buNone/>
            </a:pPr>
            <a:r>
              <a:rPr lang="en-GB" dirty="0" smtClean="0"/>
              <a:t>01:27p.m.</a:t>
            </a:r>
          </a:p>
          <a:p>
            <a:pPr marL="0" indent="0">
              <a:buNone/>
            </a:pPr>
            <a:r>
              <a:rPr lang="en-GB" dirty="0"/>
              <a:t>01:27</a:t>
            </a:r>
            <a:r>
              <a:rPr lang="en-GB" dirty="0" smtClean="0"/>
              <a:t>a.m.</a:t>
            </a:r>
            <a:endParaRPr lang="en-GB" dirty="0"/>
          </a:p>
        </p:txBody>
      </p:sp>
      <p:pic>
        <p:nvPicPr>
          <p:cNvPr id="5" name="Picture 4"/>
          <p:cNvPicPr>
            <a:picLocks noChangeAspect="1"/>
          </p:cNvPicPr>
          <p:nvPr/>
        </p:nvPicPr>
        <p:blipFill>
          <a:blip r:embed="rId2"/>
          <a:stretch>
            <a:fillRect/>
          </a:stretch>
        </p:blipFill>
        <p:spPr>
          <a:xfrm>
            <a:off x="1070654" y="2095967"/>
            <a:ext cx="3258005" cy="3057952"/>
          </a:xfrm>
          <a:prstGeom prst="rect">
            <a:avLst/>
          </a:prstGeom>
        </p:spPr>
      </p:pic>
      <p:pic>
        <p:nvPicPr>
          <p:cNvPr id="6" name="Picture 5"/>
          <p:cNvPicPr>
            <a:picLocks noChangeAspect="1"/>
          </p:cNvPicPr>
          <p:nvPr/>
        </p:nvPicPr>
        <p:blipFill>
          <a:blip r:embed="rId2"/>
          <a:stretch>
            <a:fillRect/>
          </a:stretch>
        </p:blipFill>
        <p:spPr>
          <a:xfrm>
            <a:off x="1223054" y="2248367"/>
            <a:ext cx="3258005" cy="3057952"/>
          </a:xfrm>
          <a:prstGeom prst="rect">
            <a:avLst/>
          </a:prstGeom>
        </p:spPr>
      </p:pic>
      <p:pic>
        <p:nvPicPr>
          <p:cNvPr id="7" name="Picture 6"/>
          <p:cNvPicPr>
            <a:picLocks noChangeAspect="1"/>
          </p:cNvPicPr>
          <p:nvPr/>
        </p:nvPicPr>
        <p:blipFill>
          <a:blip r:embed="rId3"/>
          <a:stretch>
            <a:fillRect/>
          </a:stretch>
        </p:blipFill>
        <p:spPr>
          <a:xfrm>
            <a:off x="11172762" y="5988005"/>
            <a:ext cx="905001" cy="647790"/>
          </a:xfrm>
          <a:prstGeom prst="rect">
            <a:avLst/>
          </a:prstGeom>
        </p:spPr>
      </p:pic>
    </p:spTree>
    <p:extLst>
      <p:ext uri="{BB962C8B-B14F-4D97-AF65-F5344CB8AC3E}">
        <p14:creationId xmlns:p14="http://schemas.microsoft.com/office/powerpoint/2010/main" val="32541964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38200" y="2272695"/>
            <a:ext cx="3505689" cy="3143689"/>
          </a:xfrm>
          <a:prstGeom prst="rect">
            <a:avLst/>
          </a:prstGeom>
        </p:spPr>
      </p:pic>
      <p:sp>
        <p:nvSpPr>
          <p:cNvPr id="5" name="Content Placeholder 2"/>
          <p:cNvSpPr txBox="1">
            <a:spLocks/>
          </p:cNvSpPr>
          <p:nvPr/>
        </p:nvSpPr>
        <p:spPr>
          <a:xfrm>
            <a:off x="5107576" y="1825625"/>
            <a:ext cx="624622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Font typeface="Arial" panose="020B0604020202090204" pitchFamily="34" charset="0"/>
              <a:buNone/>
            </a:pPr>
            <a:r>
              <a:rPr lang="en-GB" dirty="0" smtClean="0"/>
              <a:t>Look at the clock</a:t>
            </a:r>
          </a:p>
          <a:p>
            <a:pPr marL="0" indent="0">
              <a:buFont typeface="Arial" panose="020B0604020202090204" pitchFamily="34" charset="0"/>
              <a:buNone/>
            </a:pPr>
            <a:endParaRPr lang="en-GB" dirty="0" smtClean="0"/>
          </a:p>
          <a:p>
            <a:pPr marL="0" indent="0">
              <a:buFont typeface="Arial" panose="020B0604020202090204" pitchFamily="34" charset="0"/>
              <a:buNone/>
            </a:pPr>
            <a:r>
              <a:rPr lang="en-GB" dirty="0" smtClean="0"/>
              <a:t>The time is 26 minutes to 3.</a:t>
            </a:r>
          </a:p>
          <a:p>
            <a:pPr marL="0" indent="0">
              <a:buFont typeface="Arial" panose="020B0604020202090204" pitchFamily="34" charset="0"/>
              <a:buNone/>
            </a:pPr>
            <a:endParaRPr lang="en-GB" dirty="0" smtClean="0"/>
          </a:p>
          <a:p>
            <a:pPr marL="0" indent="0">
              <a:buFont typeface="Arial" panose="020B0604020202090204" pitchFamily="34" charset="0"/>
              <a:buNone/>
            </a:pPr>
            <a:r>
              <a:rPr lang="en-GB" dirty="0" smtClean="0"/>
              <a:t>What would be the time in digital?</a:t>
            </a:r>
          </a:p>
          <a:p>
            <a:pPr marL="0" indent="0">
              <a:buFont typeface="Arial" panose="020B0604020202090204" pitchFamily="34" charset="0"/>
              <a:buNone/>
            </a:pPr>
            <a:endParaRPr lang="en-GB" dirty="0" smtClean="0"/>
          </a:p>
          <a:p>
            <a:pPr marL="0" indent="0">
              <a:buFont typeface="Arial" panose="020B0604020202090204" pitchFamily="34" charset="0"/>
              <a:buNone/>
            </a:pPr>
            <a:r>
              <a:rPr lang="en-GB" dirty="0" smtClean="0"/>
              <a:t>________p.m.</a:t>
            </a:r>
          </a:p>
          <a:p>
            <a:pPr marL="0" indent="0">
              <a:buFont typeface="Arial" panose="020B0604020202090204" pitchFamily="34" charset="0"/>
              <a:buNone/>
            </a:pPr>
            <a:r>
              <a:rPr lang="en-GB" dirty="0" smtClean="0"/>
              <a:t>________a.m.</a:t>
            </a:r>
          </a:p>
          <a:p>
            <a:endParaRPr lang="en-GB" dirty="0"/>
          </a:p>
        </p:txBody>
      </p:sp>
      <p:pic>
        <p:nvPicPr>
          <p:cNvPr id="6" name="Picture 5"/>
          <p:cNvPicPr>
            <a:picLocks noChangeAspect="1"/>
          </p:cNvPicPr>
          <p:nvPr/>
        </p:nvPicPr>
        <p:blipFill>
          <a:blip r:embed="rId3"/>
          <a:stretch>
            <a:fillRect/>
          </a:stretch>
        </p:blipFill>
        <p:spPr>
          <a:xfrm>
            <a:off x="11172762" y="5988005"/>
            <a:ext cx="905001" cy="647790"/>
          </a:xfrm>
          <a:prstGeom prst="rect">
            <a:avLst/>
          </a:prstGeom>
        </p:spPr>
      </p:pic>
    </p:spTree>
    <p:extLst>
      <p:ext uri="{BB962C8B-B14F-4D97-AF65-F5344CB8AC3E}">
        <p14:creationId xmlns:p14="http://schemas.microsoft.com/office/powerpoint/2010/main" val="6640878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38200" y="2272695"/>
            <a:ext cx="3505689" cy="3143689"/>
          </a:xfrm>
          <a:prstGeom prst="rect">
            <a:avLst/>
          </a:prstGeom>
        </p:spPr>
      </p:pic>
      <p:sp>
        <p:nvSpPr>
          <p:cNvPr id="5" name="Content Placeholder 2"/>
          <p:cNvSpPr txBox="1">
            <a:spLocks/>
          </p:cNvSpPr>
          <p:nvPr/>
        </p:nvSpPr>
        <p:spPr>
          <a:xfrm>
            <a:off x="5107576" y="1825625"/>
            <a:ext cx="624622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Font typeface="Arial" panose="020B0604020202090204" pitchFamily="34" charset="0"/>
              <a:buNone/>
            </a:pPr>
            <a:r>
              <a:rPr lang="en-GB" dirty="0" smtClean="0"/>
              <a:t>Look at the clock</a:t>
            </a:r>
          </a:p>
          <a:p>
            <a:pPr marL="0" indent="0">
              <a:buFont typeface="Arial" panose="020B0604020202090204" pitchFamily="34" charset="0"/>
              <a:buNone/>
            </a:pPr>
            <a:endParaRPr lang="en-GB" dirty="0" smtClean="0"/>
          </a:p>
          <a:p>
            <a:pPr marL="0" indent="0">
              <a:buFont typeface="Arial" panose="020B0604020202090204" pitchFamily="34" charset="0"/>
              <a:buNone/>
            </a:pPr>
            <a:r>
              <a:rPr lang="en-GB" dirty="0" smtClean="0"/>
              <a:t>The time is 26 minutes to 3.</a:t>
            </a:r>
          </a:p>
          <a:p>
            <a:pPr marL="0" indent="0">
              <a:buFont typeface="Arial" panose="020B0604020202090204" pitchFamily="34" charset="0"/>
              <a:buNone/>
            </a:pPr>
            <a:endParaRPr lang="en-GB" dirty="0" smtClean="0"/>
          </a:p>
          <a:p>
            <a:pPr marL="0" indent="0">
              <a:buFont typeface="Arial" panose="020B0604020202090204" pitchFamily="34" charset="0"/>
              <a:buNone/>
            </a:pPr>
            <a:r>
              <a:rPr lang="en-GB" dirty="0" smtClean="0"/>
              <a:t>What would be the time in digital?</a:t>
            </a:r>
          </a:p>
          <a:p>
            <a:pPr marL="0" indent="0">
              <a:buFont typeface="Arial" panose="020B0604020202090204" pitchFamily="34" charset="0"/>
              <a:buNone/>
            </a:pPr>
            <a:endParaRPr lang="en-GB" dirty="0" smtClean="0"/>
          </a:p>
          <a:p>
            <a:pPr marL="0" indent="0">
              <a:buFont typeface="Arial" panose="020B0604020202090204" pitchFamily="34" charset="0"/>
              <a:buNone/>
            </a:pPr>
            <a:r>
              <a:rPr lang="en-GB" dirty="0" smtClean="0"/>
              <a:t>3:26 p.m.</a:t>
            </a:r>
          </a:p>
          <a:p>
            <a:pPr marL="0" indent="0">
              <a:buFont typeface="Arial" panose="020B0604020202090204" pitchFamily="34" charset="0"/>
              <a:buNone/>
            </a:pPr>
            <a:r>
              <a:rPr lang="en-GB" dirty="0" smtClean="0"/>
              <a:t>3:26 a.m.</a:t>
            </a:r>
          </a:p>
          <a:p>
            <a:endParaRPr lang="en-GB" dirty="0"/>
          </a:p>
        </p:txBody>
      </p:sp>
      <p:pic>
        <p:nvPicPr>
          <p:cNvPr id="6" name="Picture 5"/>
          <p:cNvPicPr>
            <a:picLocks noChangeAspect="1"/>
          </p:cNvPicPr>
          <p:nvPr/>
        </p:nvPicPr>
        <p:blipFill>
          <a:blip r:embed="rId3"/>
          <a:stretch>
            <a:fillRect/>
          </a:stretch>
        </p:blipFill>
        <p:spPr>
          <a:xfrm>
            <a:off x="11172762" y="5988005"/>
            <a:ext cx="905001" cy="647790"/>
          </a:xfrm>
          <a:prstGeom prst="rect">
            <a:avLst/>
          </a:prstGeom>
        </p:spPr>
      </p:pic>
    </p:spTree>
    <p:extLst>
      <p:ext uri="{BB962C8B-B14F-4D97-AF65-F5344CB8AC3E}">
        <p14:creationId xmlns:p14="http://schemas.microsoft.com/office/powerpoint/2010/main" val="37796333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63663" y="1269953"/>
            <a:ext cx="1469195" cy="599456"/>
          </a:xfrm>
        </p:spPr>
        <p:txBody>
          <a:bodyPr/>
          <a:lstStyle/>
          <a:p>
            <a:pPr marL="0" indent="0">
              <a:buNone/>
            </a:pPr>
            <a:r>
              <a:rPr lang="en-GB" dirty="0" smtClean="0"/>
              <a:t>1.</a:t>
            </a:r>
          </a:p>
          <a:p>
            <a:pPr marL="0" indent="0">
              <a:buNone/>
            </a:pPr>
            <a:endParaRPr lang="en-GB" dirty="0"/>
          </a:p>
          <a:p>
            <a:pPr marL="0" indent="0">
              <a:buNone/>
            </a:pPr>
            <a:endParaRPr lang="en-GB" dirty="0" smtClean="0"/>
          </a:p>
          <a:p>
            <a:pPr marL="0" indent="0">
              <a:buNone/>
            </a:pPr>
            <a:endParaRPr lang="en-GB" dirty="0"/>
          </a:p>
        </p:txBody>
      </p:sp>
      <p:pic>
        <p:nvPicPr>
          <p:cNvPr id="5" name="Picture 4"/>
          <p:cNvPicPr>
            <a:picLocks noChangeAspect="1"/>
          </p:cNvPicPr>
          <p:nvPr/>
        </p:nvPicPr>
        <p:blipFill>
          <a:blip r:embed="rId2"/>
          <a:stretch>
            <a:fillRect/>
          </a:stretch>
        </p:blipFill>
        <p:spPr>
          <a:xfrm>
            <a:off x="970564" y="1269953"/>
            <a:ext cx="7736647" cy="2232313"/>
          </a:xfrm>
          <a:prstGeom prst="rect">
            <a:avLst/>
          </a:prstGeom>
        </p:spPr>
      </p:pic>
      <p:pic>
        <p:nvPicPr>
          <p:cNvPr id="6" name="Picture 5"/>
          <p:cNvPicPr>
            <a:picLocks noChangeAspect="1"/>
          </p:cNvPicPr>
          <p:nvPr/>
        </p:nvPicPr>
        <p:blipFill>
          <a:blip r:embed="rId3"/>
          <a:stretch>
            <a:fillRect/>
          </a:stretch>
        </p:blipFill>
        <p:spPr>
          <a:xfrm>
            <a:off x="11172647" y="5992768"/>
            <a:ext cx="847843" cy="638264"/>
          </a:xfrm>
          <a:prstGeom prst="rect">
            <a:avLst/>
          </a:prstGeom>
        </p:spPr>
      </p:pic>
    </p:spTree>
    <p:extLst>
      <p:ext uri="{BB962C8B-B14F-4D97-AF65-F5344CB8AC3E}">
        <p14:creationId xmlns:p14="http://schemas.microsoft.com/office/powerpoint/2010/main" val="15661797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7308" y="218893"/>
            <a:ext cx="9794966" cy="2667998"/>
          </a:xfrm>
        </p:spPr>
        <p:txBody>
          <a:bodyPr/>
          <a:lstStyle/>
          <a:p>
            <a:pPr marL="0" indent="0">
              <a:buNone/>
            </a:pPr>
            <a:r>
              <a:rPr lang="en-GB" dirty="0"/>
              <a:t>2.  Show </a:t>
            </a:r>
            <a:r>
              <a:rPr lang="en-GB" dirty="0" smtClean="0"/>
              <a:t>these </a:t>
            </a:r>
            <a:r>
              <a:rPr lang="en-GB" dirty="0"/>
              <a:t>times on both analogue and digital </a:t>
            </a:r>
            <a:r>
              <a:rPr lang="en-GB" dirty="0" smtClean="0"/>
              <a:t>clocks</a:t>
            </a:r>
          </a:p>
          <a:p>
            <a:pPr marL="0" indent="0">
              <a:buNone/>
            </a:pPr>
            <a:r>
              <a:rPr lang="en-GB" dirty="0" smtClean="0"/>
              <a:t>20 minutes past 4</a:t>
            </a:r>
          </a:p>
          <a:p>
            <a:pPr marL="0" indent="0">
              <a:buNone/>
            </a:pPr>
            <a:r>
              <a:rPr lang="en-GB" dirty="0" smtClean="0"/>
              <a:t>25 minutes to 1</a:t>
            </a:r>
          </a:p>
          <a:p>
            <a:pPr marL="0" indent="0">
              <a:buNone/>
            </a:pPr>
            <a:r>
              <a:rPr lang="en-GB" dirty="0" smtClean="0"/>
              <a:t>Quarter to 5</a:t>
            </a:r>
            <a:endParaRPr lang="en-GB" dirty="0"/>
          </a:p>
          <a:p>
            <a:pPr marL="0" indent="0">
              <a:buNone/>
            </a:pPr>
            <a:r>
              <a:rPr lang="en-GB" dirty="0" smtClean="0"/>
              <a:t>Half past 6 </a:t>
            </a:r>
            <a:endParaRPr lang="en-GB" dirty="0"/>
          </a:p>
          <a:p>
            <a:endParaRPr lang="en-GB" dirty="0"/>
          </a:p>
        </p:txBody>
      </p:sp>
      <p:pic>
        <p:nvPicPr>
          <p:cNvPr id="4" name="Picture 3"/>
          <p:cNvPicPr>
            <a:picLocks noChangeAspect="1"/>
          </p:cNvPicPr>
          <p:nvPr/>
        </p:nvPicPr>
        <p:blipFill rotWithShape="1">
          <a:blip r:embed="rId2"/>
          <a:srcRect r="52994" b="36234"/>
          <a:stretch/>
        </p:blipFill>
        <p:spPr>
          <a:xfrm>
            <a:off x="407782" y="2982391"/>
            <a:ext cx="1834221" cy="1797035"/>
          </a:xfrm>
          <a:prstGeom prst="rect">
            <a:avLst/>
          </a:prstGeom>
        </p:spPr>
      </p:pic>
      <p:pic>
        <p:nvPicPr>
          <p:cNvPr id="5" name="Picture 4"/>
          <p:cNvPicPr>
            <a:picLocks noChangeAspect="1"/>
          </p:cNvPicPr>
          <p:nvPr/>
        </p:nvPicPr>
        <p:blipFill>
          <a:blip r:embed="rId3"/>
          <a:stretch>
            <a:fillRect/>
          </a:stretch>
        </p:blipFill>
        <p:spPr>
          <a:xfrm>
            <a:off x="2799007" y="3281553"/>
            <a:ext cx="2036361" cy="1198709"/>
          </a:xfrm>
          <a:prstGeom prst="rect">
            <a:avLst/>
          </a:prstGeom>
        </p:spPr>
      </p:pic>
      <p:pic>
        <p:nvPicPr>
          <p:cNvPr id="6" name="Picture 5"/>
          <p:cNvPicPr>
            <a:picLocks noChangeAspect="1"/>
          </p:cNvPicPr>
          <p:nvPr/>
        </p:nvPicPr>
        <p:blipFill rotWithShape="1">
          <a:blip r:embed="rId2"/>
          <a:srcRect r="52994" b="36234"/>
          <a:stretch/>
        </p:blipFill>
        <p:spPr>
          <a:xfrm>
            <a:off x="6373154" y="2982391"/>
            <a:ext cx="1834221" cy="1797035"/>
          </a:xfrm>
          <a:prstGeom prst="rect">
            <a:avLst/>
          </a:prstGeom>
        </p:spPr>
      </p:pic>
      <p:pic>
        <p:nvPicPr>
          <p:cNvPr id="7" name="Picture 6"/>
          <p:cNvPicPr>
            <a:picLocks noChangeAspect="1"/>
          </p:cNvPicPr>
          <p:nvPr/>
        </p:nvPicPr>
        <p:blipFill>
          <a:blip r:embed="rId3"/>
          <a:stretch>
            <a:fillRect/>
          </a:stretch>
        </p:blipFill>
        <p:spPr>
          <a:xfrm>
            <a:off x="8764379" y="3281553"/>
            <a:ext cx="2036361" cy="1198709"/>
          </a:xfrm>
          <a:prstGeom prst="rect">
            <a:avLst/>
          </a:prstGeom>
        </p:spPr>
      </p:pic>
      <p:pic>
        <p:nvPicPr>
          <p:cNvPr id="8" name="Picture 7"/>
          <p:cNvPicPr>
            <a:picLocks noChangeAspect="1"/>
          </p:cNvPicPr>
          <p:nvPr/>
        </p:nvPicPr>
        <p:blipFill rotWithShape="1">
          <a:blip r:embed="rId2"/>
          <a:srcRect r="52994" b="36234"/>
          <a:stretch/>
        </p:blipFill>
        <p:spPr>
          <a:xfrm>
            <a:off x="448161" y="4874926"/>
            <a:ext cx="1834221" cy="1797035"/>
          </a:xfrm>
          <a:prstGeom prst="rect">
            <a:avLst/>
          </a:prstGeom>
        </p:spPr>
      </p:pic>
      <p:pic>
        <p:nvPicPr>
          <p:cNvPr id="9" name="Picture 8"/>
          <p:cNvPicPr>
            <a:picLocks noChangeAspect="1"/>
          </p:cNvPicPr>
          <p:nvPr/>
        </p:nvPicPr>
        <p:blipFill>
          <a:blip r:embed="rId3"/>
          <a:stretch>
            <a:fillRect/>
          </a:stretch>
        </p:blipFill>
        <p:spPr>
          <a:xfrm>
            <a:off x="2839386" y="5174088"/>
            <a:ext cx="2036361" cy="1198709"/>
          </a:xfrm>
          <a:prstGeom prst="rect">
            <a:avLst/>
          </a:prstGeom>
        </p:spPr>
      </p:pic>
      <p:pic>
        <p:nvPicPr>
          <p:cNvPr id="10" name="Picture 9"/>
          <p:cNvPicPr>
            <a:picLocks noChangeAspect="1"/>
          </p:cNvPicPr>
          <p:nvPr/>
        </p:nvPicPr>
        <p:blipFill rotWithShape="1">
          <a:blip r:embed="rId2"/>
          <a:srcRect r="52994" b="36234"/>
          <a:stretch/>
        </p:blipFill>
        <p:spPr>
          <a:xfrm>
            <a:off x="6373154" y="4779426"/>
            <a:ext cx="1834221" cy="1797035"/>
          </a:xfrm>
          <a:prstGeom prst="rect">
            <a:avLst/>
          </a:prstGeom>
        </p:spPr>
      </p:pic>
      <p:pic>
        <p:nvPicPr>
          <p:cNvPr id="11" name="Picture 10"/>
          <p:cNvPicPr>
            <a:picLocks noChangeAspect="1"/>
          </p:cNvPicPr>
          <p:nvPr/>
        </p:nvPicPr>
        <p:blipFill>
          <a:blip r:embed="rId3"/>
          <a:stretch>
            <a:fillRect/>
          </a:stretch>
        </p:blipFill>
        <p:spPr>
          <a:xfrm>
            <a:off x="8764379" y="5078588"/>
            <a:ext cx="2036361" cy="1198709"/>
          </a:xfrm>
          <a:prstGeom prst="rect">
            <a:avLst/>
          </a:prstGeom>
        </p:spPr>
      </p:pic>
      <p:sp>
        <p:nvSpPr>
          <p:cNvPr id="12" name="Rectangle 11"/>
          <p:cNvSpPr/>
          <p:nvPr/>
        </p:nvSpPr>
        <p:spPr>
          <a:xfrm>
            <a:off x="2093786" y="4611189"/>
            <a:ext cx="388157"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067660" y="6310261"/>
            <a:ext cx="388157"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7903641" y="4599026"/>
            <a:ext cx="388157"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8097719" y="6358903"/>
            <a:ext cx="388157"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4"/>
          <a:stretch>
            <a:fillRect/>
          </a:stretch>
        </p:blipFill>
        <p:spPr>
          <a:xfrm>
            <a:off x="11172647" y="5992768"/>
            <a:ext cx="847843" cy="638264"/>
          </a:xfrm>
          <a:prstGeom prst="rect">
            <a:avLst/>
          </a:prstGeom>
        </p:spPr>
      </p:pic>
    </p:spTree>
    <p:extLst>
      <p:ext uri="{BB962C8B-B14F-4D97-AF65-F5344CB8AC3E}">
        <p14:creationId xmlns:p14="http://schemas.microsoft.com/office/powerpoint/2010/main" val="34612295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Complete the challenge </a:t>
            </a:r>
            <a:endParaRPr lang="en-GB" dirty="0"/>
          </a:p>
        </p:txBody>
      </p:sp>
      <p:pic>
        <p:nvPicPr>
          <p:cNvPr id="4" name="Content Placeholder 3"/>
          <p:cNvPicPr>
            <a:picLocks noGrp="1" noChangeAspect="1"/>
          </p:cNvPicPr>
          <p:nvPr>
            <p:ph idx="1"/>
          </p:nvPr>
        </p:nvPicPr>
        <p:blipFill>
          <a:blip r:embed="rId2"/>
          <a:stretch>
            <a:fillRect/>
          </a:stretch>
        </p:blipFill>
        <p:spPr>
          <a:xfrm>
            <a:off x="1247157" y="1866228"/>
            <a:ext cx="3385803" cy="3729757"/>
          </a:xfrm>
          <a:prstGeom prst="rect">
            <a:avLst/>
          </a:prstGeom>
        </p:spPr>
      </p:pic>
      <p:pic>
        <p:nvPicPr>
          <p:cNvPr id="5" name="Picture 4"/>
          <p:cNvPicPr>
            <a:picLocks noChangeAspect="1"/>
          </p:cNvPicPr>
          <p:nvPr/>
        </p:nvPicPr>
        <p:blipFill>
          <a:blip r:embed="rId3"/>
          <a:stretch>
            <a:fillRect/>
          </a:stretch>
        </p:blipFill>
        <p:spPr>
          <a:xfrm>
            <a:off x="11172647" y="5992768"/>
            <a:ext cx="847843" cy="638264"/>
          </a:xfrm>
          <a:prstGeom prst="rect">
            <a:avLst/>
          </a:prstGeom>
        </p:spPr>
      </p:pic>
    </p:spTree>
    <p:extLst>
      <p:ext uri="{BB962C8B-B14F-4D97-AF65-F5344CB8AC3E}">
        <p14:creationId xmlns:p14="http://schemas.microsoft.com/office/powerpoint/2010/main" val="3932513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85" y="148046"/>
            <a:ext cx="12313920" cy="811121"/>
          </a:xfrm>
        </p:spPr>
        <p:txBody>
          <a:bodyPr/>
          <a:lstStyle/>
          <a:p>
            <a:r>
              <a:rPr lang="en-GB" dirty="0" smtClean="0"/>
              <a:t>Use the calendar to help you complete the sentences</a:t>
            </a:r>
            <a:endParaRPr lang="en-GB" dirty="0"/>
          </a:p>
        </p:txBody>
      </p:sp>
      <p:pic>
        <p:nvPicPr>
          <p:cNvPr id="5" name="Picture 4"/>
          <p:cNvPicPr>
            <a:picLocks noChangeAspect="1"/>
          </p:cNvPicPr>
          <p:nvPr/>
        </p:nvPicPr>
        <p:blipFill rotWithShape="1">
          <a:blip r:embed="rId2"/>
          <a:srcRect l="7156" t="18646" r="1484"/>
          <a:stretch/>
        </p:blipFill>
        <p:spPr>
          <a:xfrm>
            <a:off x="330924" y="1188720"/>
            <a:ext cx="6448009" cy="2180593"/>
          </a:xfrm>
          <a:prstGeom prst="rect">
            <a:avLst/>
          </a:prstGeom>
        </p:spPr>
      </p:pic>
      <p:pic>
        <p:nvPicPr>
          <p:cNvPr id="6" name="Picture 5"/>
          <p:cNvPicPr>
            <a:picLocks noChangeAspect="1"/>
          </p:cNvPicPr>
          <p:nvPr/>
        </p:nvPicPr>
        <p:blipFill>
          <a:blip r:embed="rId3"/>
          <a:stretch>
            <a:fillRect/>
          </a:stretch>
        </p:blipFill>
        <p:spPr>
          <a:xfrm>
            <a:off x="6778933" y="959167"/>
            <a:ext cx="4598126" cy="5736211"/>
          </a:xfrm>
          <a:prstGeom prst="rect">
            <a:avLst/>
          </a:prstGeom>
        </p:spPr>
      </p:pic>
      <p:pic>
        <p:nvPicPr>
          <p:cNvPr id="7" name="Picture 6"/>
          <p:cNvPicPr>
            <a:picLocks noChangeAspect="1"/>
          </p:cNvPicPr>
          <p:nvPr/>
        </p:nvPicPr>
        <p:blipFill>
          <a:blip r:embed="rId4"/>
          <a:stretch>
            <a:fillRect/>
          </a:stretch>
        </p:blipFill>
        <p:spPr>
          <a:xfrm>
            <a:off x="11286999" y="6047588"/>
            <a:ext cx="905001" cy="647790"/>
          </a:xfrm>
          <a:prstGeom prst="rect">
            <a:avLst/>
          </a:prstGeom>
        </p:spPr>
      </p:pic>
    </p:spTree>
    <p:extLst>
      <p:ext uri="{BB962C8B-B14F-4D97-AF65-F5344CB8AC3E}">
        <p14:creationId xmlns:p14="http://schemas.microsoft.com/office/powerpoint/2010/main" val="3721046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85" y="148046"/>
            <a:ext cx="12313920" cy="811121"/>
          </a:xfrm>
        </p:spPr>
        <p:txBody>
          <a:bodyPr/>
          <a:lstStyle/>
          <a:p>
            <a:r>
              <a:rPr lang="en-GB" dirty="0" smtClean="0"/>
              <a:t>Use the calendar to help you complete the sentences</a:t>
            </a:r>
            <a:endParaRPr lang="en-GB" dirty="0"/>
          </a:p>
        </p:txBody>
      </p:sp>
      <p:pic>
        <p:nvPicPr>
          <p:cNvPr id="5" name="Picture 4"/>
          <p:cNvPicPr>
            <a:picLocks noChangeAspect="1"/>
          </p:cNvPicPr>
          <p:nvPr/>
        </p:nvPicPr>
        <p:blipFill rotWithShape="1">
          <a:blip r:embed="rId2"/>
          <a:srcRect l="7156" t="18646" r="1484"/>
          <a:stretch/>
        </p:blipFill>
        <p:spPr>
          <a:xfrm>
            <a:off x="191588" y="1254035"/>
            <a:ext cx="6448009" cy="2180593"/>
          </a:xfrm>
          <a:prstGeom prst="rect">
            <a:avLst/>
          </a:prstGeom>
        </p:spPr>
      </p:pic>
      <p:pic>
        <p:nvPicPr>
          <p:cNvPr id="6" name="Picture 5"/>
          <p:cNvPicPr>
            <a:picLocks noChangeAspect="1"/>
          </p:cNvPicPr>
          <p:nvPr/>
        </p:nvPicPr>
        <p:blipFill>
          <a:blip r:embed="rId3"/>
          <a:stretch>
            <a:fillRect/>
          </a:stretch>
        </p:blipFill>
        <p:spPr>
          <a:xfrm>
            <a:off x="6818812" y="959167"/>
            <a:ext cx="4598126" cy="5736211"/>
          </a:xfrm>
          <a:prstGeom prst="rect">
            <a:avLst/>
          </a:prstGeom>
        </p:spPr>
      </p:pic>
      <p:sp>
        <p:nvSpPr>
          <p:cNvPr id="3" name="TextBox 2"/>
          <p:cNvSpPr txBox="1"/>
          <p:nvPr/>
        </p:nvSpPr>
        <p:spPr>
          <a:xfrm>
            <a:off x="2760617" y="1332412"/>
            <a:ext cx="505097" cy="369332"/>
          </a:xfrm>
          <a:prstGeom prst="rect">
            <a:avLst/>
          </a:prstGeom>
          <a:noFill/>
        </p:spPr>
        <p:txBody>
          <a:bodyPr wrap="square" rtlCol="0">
            <a:spAutoFit/>
          </a:bodyPr>
          <a:lstStyle/>
          <a:p>
            <a:r>
              <a:rPr lang="en-GB" dirty="0" smtClean="0"/>
              <a:t>12</a:t>
            </a:r>
            <a:endParaRPr lang="en-GB" dirty="0"/>
          </a:p>
        </p:txBody>
      </p:sp>
      <p:sp>
        <p:nvSpPr>
          <p:cNvPr id="7" name="TextBox 6"/>
          <p:cNvSpPr txBox="1"/>
          <p:nvPr/>
        </p:nvSpPr>
        <p:spPr>
          <a:xfrm>
            <a:off x="2760616" y="1780121"/>
            <a:ext cx="505097" cy="369332"/>
          </a:xfrm>
          <a:prstGeom prst="rect">
            <a:avLst/>
          </a:prstGeom>
          <a:noFill/>
        </p:spPr>
        <p:txBody>
          <a:bodyPr wrap="square" rtlCol="0">
            <a:spAutoFit/>
          </a:bodyPr>
          <a:lstStyle/>
          <a:p>
            <a:r>
              <a:rPr lang="en-GB" dirty="0" smtClean="0"/>
              <a:t>28</a:t>
            </a:r>
            <a:endParaRPr lang="en-GB" dirty="0"/>
          </a:p>
        </p:txBody>
      </p:sp>
      <p:sp>
        <p:nvSpPr>
          <p:cNvPr id="8" name="TextBox 7"/>
          <p:cNvSpPr txBox="1"/>
          <p:nvPr/>
        </p:nvSpPr>
        <p:spPr>
          <a:xfrm>
            <a:off x="317863" y="2363534"/>
            <a:ext cx="505097" cy="369332"/>
          </a:xfrm>
          <a:prstGeom prst="rect">
            <a:avLst/>
          </a:prstGeom>
          <a:noFill/>
        </p:spPr>
        <p:txBody>
          <a:bodyPr wrap="square" rtlCol="0">
            <a:spAutoFit/>
          </a:bodyPr>
          <a:lstStyle/>
          <a:p>
            <a:r>
              <a:rPr lang="en-GB" dirty="0" smtClean="0"/>
              <a:t>4</a:t>
            </a:r>
            <a:endParaRPr lang="en-GB" dirty="0"/>
          </a:p>
        </p:txBody>
      </p:sp>
      <p:sp>
        <p:nvSpPr>
          <p:cNvPr id="9" name="TextBox 8"/>
          <p:cNvSpPr txBox="1"/>
          <p:nvPr/>
        </p:nvSpPr>
        <p:spPr>
          <a:xfrm>
            <a:off x="3705497" y="2344331"/>
            <a:ext cx="505097" cy="369332"/>
          </a:xfrm>
          <a:prstGeom prst="rect">
            <a:avLst/>
          </a:prstGeom>
          <a:noFill/>
        </p:spPr>
        <p:txBody>
          <a:bodyPr wrap="square" rtlCol="0">
            <a:spAutoFit/>
          </a:bodyPr>
          <a:lstStyle/>
          <a:p>
            <a:r>
              <a:rPr lang="en-GB" dirty="0" smtClean="0"/>
              <a:t>7</a:t>
            </a:r>
            <a:endParaRPr lang="en-GB" dirty="0"/>
          </a:p>
        </p:txBody>
      </p:sp>
      <p:sp>
        <p:nvSpPr>
          <p:cNvPr id="10" name="TextBox 9"/>
          <p:cNvSpPr txBox="1"/>
          <p:nvPr/>
        </p:nvSpPr>
        <p:spPr>
          <a:xfrm>
            <a:off x="1389017" y="2886747"/>
            <a:ext cx="657497" cy="369332"/>
          </a:xfrm>
          <a:prstGeom prst="rect">
            <a:avLst/>
          </a:prstGeom>
          <a:noFill/>
        </p:spPr>
        <p:txBody>
          <a:bodyPr wrap="square" rtlCol="0">
            <a:spAutoFit/>
          </a:bodyPr>
          <a:lstStyle/>
          <a:p>
            <a:r>
              <a:rPr lang="en-GB" dirty="0" smtClean="0"/>
              <a:t>365</a:t>
            </a:r>
            <a:endParaRPr lang="en-GB" dirty="0"/>
          </a:p>
        </p:txBody>
      </p:sp>
      <p:sp>
        <p:nvSpPr>
          <p:cNvPr id="11" name="TextBox 10"/>
          <p:cNvSpPr txBox="1"/>
          <p:nvPr/>
        </p:nvSpPr>
        <p:spPr>
          <a:xfrm>
            <a:off x="3881845" y="2884961"/>
            <a:ext cx="657497" cy="369332"/>
          </a:xfrm>
          <a:prstGeom prst="rect">
            <a:avLst/>
          </a:prstGeom>
          <a:noFill/>
        </p:spPr>
        <p:txBody>
          <a:bodyPr wrap="square" rtlCol="0">
            <a:spAutoFit/>
          </a:bodyPr>
          <a:lstStyle/>
          <a:p>
            <a:r>
              <a:rPr lang="en-GB" dirty="0" smtClean="0"/>
              <a:t>366</a:t>
            </a:r>
            <a:endParaRPr lang="en-GB" dirty="0"/>
          </a:p>
        </p:txBody>
      </p:sp>
      <p:pic>
        <p:nvPicPr>
          <p:cNvPr id="12" name="Picture 11"/>
          <p:cNvPicPr>
            <a:picLocks noChangeAspect="1"/>
          </p:cNvPicPr>
          <p:nvPr/>
        </p:nvPicPr>
        <p:blipFill>
          <a:blip r:embed="rId4"/>
          <a:stretch>
            <a:fillRect/>
          </a:stretch>
        </p:blipFill>
        <p:spPr>
          <a:xfrm>
            <a:off x="11286999" y="6047588"/>
            <a:ext cx="905001" cy="647790"/>
          </a:xfrm>
          <a:prstGeom prst="rect">
            <a:avLst/>
          </a:prstGeom>
        </p:spPr>
      </p:pic>
    </p:spTree>
    <p:extLst>
      <p:ext uri="{BB962C8B-B14F-4D97-AF65-F5344CB8AC3E}">
        <p14:creationId xmlns:p14="http://schemas.microsoft.com/office/powerpoint/2010/main" val="29215164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765</TotalTime>
  <Words>2513</Words>
  <Application>Microsoft Office PowerPoint</Application>
  <PresentationFormat>Widescreen</PresentationFormat>
  <Paragraphs>569</Paragraphs>
  <Slides>79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79</vt:i4>
      </vt:variant>
    </vt:vector>
  </HeadingPairs>
  <TitlesOfParts>
    <vt:vector size="86" baseType="lpstr">
      <vt:lpstr>Arial</vt:lpstr>
      <vt:lpstr>Calibri</vt:lpstr>
      <vt:lpstr>Calibri Light</vt:lpstr>
      <vt:lpstr>Century Gothic</vt:lpstr>
      <vt:lpstr>SassoonCRInfantMedium</vt:lpstr>
      <vt:lpstr>Twinkl</vt:lpstr>
      <vt:lpstr>Office Theme</vt:lpstr>
      <vt:lpstr>PowerPoint Presentation</vt:lpstr>
      <vt:lpstr>PowerPoint Presentation</vt:lpstr>
      <vt:lpstr>This week we are going to be looking at time</vt:lpstr>
      <vt:lpstr>PowerPoint Presentation</vt:lpstr>
      <vt:lpstr>PowerPoint Presentation</vt:lpstr>
      <vt:lpstr>Look at the calendar for 2021 and see if you can work out how many days are in each month </vt:lpstr>
      <vt:lpstr>How did you do?</vt:lpstr>
      <vt:lpstr>Use the calendar to help you complete the sentences</vt:lpstr>
      <vt:lpstr>Use the calendar to help you complete the sentences</vt:lpstr>
      <vt:lpstr>Here is a useful poem to help you remember how many days are in each month </vt:lpstr>
      <vt:lpstr>PowerPoint Presentation</vt:lpstr>
      <vt:lpstr>PowerPoint Presentation</vt:lpstr>
      <vt:lpstr>Complete the challenge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Here are some examples of different times of the day</vt:lpstr>
      <vt:lpstr>Time</vt:lpstr>
      <vt:lpstr>Time</vt:lpstr>
      <vt:lpstr>Complete the questions. </vt:lpstr>
      <vt:lpstr>Complete the questions.</vt:lpstr>
      <vt:lpstr>Challenge</vt:lpstr>
      <vt:lpstr>PowerPoint Presentation</vt:lpstr>
      <vt:lpstr>PowerPoint Presentation</vt:lpstr>
      <vt:lpstr>Hours and Minutes</vt:lpstr>
      <vt:lpstr>Hours and Minutes</vt:lpstr>
      <vt:lpstr>What Time Is It?</vt:lpstr>
      <vt:lpstr>What Time Is It?</vt:lpstr>
      <vt:lpstr>What Time Is It?</vt:lpstr>
      <vt:lpstr>What Time Is It?</vt:lpstr>
      <vt:lpstr>What Time Is It?</vt:lpstr>
      <vt:lpstr>What Time Is It?</vt:lpstr>
      <vt:lpstr>What Time Is It?</vt:lpstr>
      <vt:lpstr>What Time Is It?</vt:lpstr>
      <vt:lpstr>Telling the Time</vt:lpstr>
      <vt:lpstr>When the big hand points to 1, it means…</vt:lpstr>
      <vt:lpstr>When the big hand points to 3, it means…</vt:lpstr>
      <vt:lpstr>When the big hand points to 5, it means…</vt:lpstr>
      <vt:lpstr>Telling the Time</vt:lpstr>
      <vt:lpstr>Telling the Time</vt:lpstr>
      <vt:lpstr>When the big hand points to 7, it means…</vt:lpstr>
      <vt:lpstr>When the big hand points to 9, it means…</vt:lpstr>
      <vt:lpstr>When the big hand points to 11, it means…</vt:lpstr>
      <vt:lpstr>What Time Does it Say on the Clock?</vt:lpstr>
      <vt:lpstr>What Time Does it Say on the Clock?</vt:lpstr>
      <vt:lpstr>Write the time that is on the clock </vt:lpstr>
      <vt:lpstr>Complete the challenge</vt:lpstr>
      <vt:lpstr>PowerPoint Presentation</vt:lpstr>
      <vt:lpstr>PowerPoint Presentation</vt:lpstr>
      <vt:lpstr>Telling the exact time </vt:lpstr>
      <vt:lpstr>Telling the exact time </vt:lpstr>
      <vt:lpstr>Count On and Count Back</vt:lpstr>
      <vt:lpstr>Count On and Count Back</vt:lpstr>
      <vt:lpstr>Count On and Count Back</vt:lpstr>
      <vt:lpstr>What time is on the clock?</vt:lpstr>
      <vt:lpstr>What time is on the clock?</vt:lpstr>
      <vt:lpstr>What time is on the clock?</vt:lpstr>
      <vt:lpstr>What is the time to the nearest minute?</vt:lpstr>
      <vt:lpstr>Complete the challenge </vt:lpstr>
      <vt:lpstr>PowerPoint Presentation</vt:lpstr>
      <vt:lpstr>PowerPoint Presentation</vt:lpstr>
      <vt:lpstr>There are different times of the day. There is A.M. which is classed as the morning and can be used for anytime of the day between 12 at night and 12 midday.  There is also P.M. This is the afternoon and evening which can be used for anytime of the day after 12 midday and up until 12 at night. </vt:lpstr>
      <vt:lpstr>PowerPoint Presentation</vt:lpstr>
      <vt:lpstr>PowerPoint Presentation</vt:lpstr>
      <vt:lpstr>PowerPoint Presentation</vt:lpstr>
      <vt:lpstr>When we tell the time we can do it in either analogue or digital. </vt:lpstr>
      <vt:lpstr>When we tell the time we can do it in either analogue or digital. </vt:lpstr>
      <vt:lpstr>When we tell the time we can do it in either analogue or digital. </vt:lpstr>
      <vt:lpstr>PowerPoint Presentation</vt:lpstr>
      <vt:lpstr>PowerPoint Presentation</vt:lpstr>
      <vt:lpstr>PowerPoint Presentation</vt:lpstr>
      <vt:lpstr>PowerPoint Presentation</vt:lpstr>
      <vt:lpstr>PowerPoint Presentation</vt:lpstr>
      <vt:lpstr>PowerPoint Presentation</vt:lpstr>
      <vt:lpstr>Complete the challenge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Whprimary5@outlook.com</dc:creator>
  <cp:lastModifiedBy>Paul Gingell</cp:lastModifiedBy>
  <cp:revision>134</cp:revision>
  <dcterms:created xsi:type="dcterms:W3CDTF">2021-02-03T21:02:28Z</dcterms:created>
  <dcterms:modified xsi:type="dcterms:W3CDTF">2021-02-12T10:38:56Z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1033-3.1.1.5096</vt:lpwstr>
  </property>
</Properties>
</file>