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83.jpg" ContentType="image/png"/>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9" r:id="rId3"/>
  </p:sldMasterIdLst>
  <p:notesMasterIdLst>
    <p:notesMasterId r:id="rId88"/>
  </p:notesMasterIdLst>
  <p:sldIdLst>
    <p:sldId id="267"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318"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19"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20" r:id="rId81"/>
    <p:sldId id="355" r:id="rId82"/>
    <p:sldId id="356" r:id="rId83"/>
    <p:sldId id="357" r:id="rId84"/>
    <p:sldId id="358" r:id="rId85"/>
    <p:sldId id="359" r:id="rId86"/>
    <p:sldId id="36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808080"/>
    <a:srgbClr val="96969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3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1F212-1AC2-4A1A-BC29-9F875AED1522}" type="datetimeFigureOut">
              <a:rPr lang="en-GB" smtClean="0"/>
              <a:t>26/02/2021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318E-D9DD-4E52-AA13-27DC7D6EE129}" type="slidenum">
              <a:rPr lang="en-GB" smtClean="0"/>
              <a:t>‹#›</a:t>
            </a:fld>
            <a:endParaRPr lang="en-GB"/>
          </a:p>
        </p:txBody>
      </p:sp>
    </p:spTree>
    <p:extLst>
      <p:ext uri="{BB962C8B-B14F-4D97-AF65-F5344CB8AC3E}">
        <p14:creationId xmlns:p14="http://schemas.microsoft.com/office/powerpoint/2010/main" val="61808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43</a:t>
            </a:fld>
            <a:endParaRPr lang="en-US"/>
          </a:p>
        </p:txBody>
      </p:sp>
    </p:spTree>
    <p:extLst>
      <p:ext uri="{BB962C8B-B14F-4D97-AF65-F5344CB8AC3E}">
        <p14:creationId xmlns:p14="http://schemas.microsoft.com/office/powerpoint/2010/main" val="1773199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7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156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98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892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62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7A78A0-A43D-D847-82C5-09FC9C4C13BA}" type="slidenum">
              <a:rPr kumimoji="0" lang="en-GB"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alt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1341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67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469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457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59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88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3011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042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62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78276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308139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0155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744153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258714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848373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827864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26/02/2021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58211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26/02/2021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32577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26/02/2021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69438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90617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161837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172694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72748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388341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82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9"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Tree>
    <p:extLst>
      <p:ext uri="{BB962C8B-B14F-4D97-AF65-F5344CB8AC3E}">
        <p14:creationId xmlns:p14="http://schemas.microsoft.com/office/powerpoint/2010/main" val="1331529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7092-2A31-CE45-8D35-61E26DA11D7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A5FE09-A1E0-E543-9C42-ECA6A7D2C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193CFC-F184-7D4D-901F-7AB6843EA8DC}"/>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D1415549-1C5D-264F-9D6C-094B1408E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04907-F056-0E42-B155-BCCA5B58D99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837748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5EE3-96D4-7E4D-AACF-CFA7E6C304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A69E51-92A7-FA4D-B16B-0712A27275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09EE6-7342-4141-9CF4-8ED760B1C544}"/>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DC954523-6915-DD41-9BA1-3DE4C9D5E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195E-46D1-644D-9757-DCB64F7989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586242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109D-1972-874C-856C-9706D7B4AA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E8E37D-87CF-D24F-A779-0623356F4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E62E92-C7D9-1348-A641-F1A76B712A6B}"/>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6CE6CB63-FC1F-8F4E-8CA5-96D22FE6F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7CB21-B426-7840-83C2-630A3E3AEFBE}"/>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351472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6A41-BC4F-BD47-92BF-9E46E299219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015A9A-E0FC-8342-99CB-830567458A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BEDCDC6-20AF-D841-84E1-24A1B9D85A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2758B6-5293-9D42-87DD-8605EC874248}"/>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6" name="Footer Placeholder 5">
            <a:extLst>
              <a:ext uri="{FF2B5EF4-FFF2-40B4-BE49-F238E27FC236}">
                <a16:creationId xmlns:a16="http://schemas.microsoft.com/office/drawing/2014/main" id="{F09F2052-D30F-C842-B302-1E40F810CC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A3AE9-598A-B94C-BA2E-E7086C613A2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75609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78E9-E0E6-7440-8D74-00975F8BE75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3FD1A06-15CA-DA4B-BB4C-9023BFEA5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0BF4B-2C61-D84F-8B05-1002D34325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5A7F0C-15BD-DC4C-9968-13A667216E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064B08A-5E41-FE48-B44C-FD2B5EC3BC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4A071A-0211-4A48-8474-8ED7CFB09030}"/>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8" name="Footer Placeholder 7">
            <a:extLst>
              <a:ext uri="{FF2B5EF4-FFF2-40B4-BE49-F238E27FC236}">
                <a16:creationId xmlns:a16="http://schemas.microsoft.com/office/drawing/2014/main" id="{A4B5BDE3-1F3F-AD46-8DA9-BD3D5DFA6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6C5817-2C62-4744-848A-5230C36750AA}"/>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412916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3053538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8C00-1854-1342-8A2D-03D5234D9F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27DADB-4DD7-F849-94B7-12D07840558F}"/>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4" name="Footer Placeholder 3">
            <a:extLst>
              <a:ext uri="{FF2B5EF4-FFF2-40B4-BE49-F238E27FC236}">
                <a16:creationId xmlns:a16="http://schemas.microsoft.com/office/drawing/2014/main" id="{74F5E0FD-546E-4F4B-AB23-8E02CFDB0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93A2D-8C78-E348-9337-0A4F29F27160}"/>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534264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58895-65F3-9144-B499-FBEDCF9F55FA}"/>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3" name="Footer Placeholder 2">
            <a:extLst>
              <a:ext uri="{FF2B5EF4-FFF2-40B4-BE49-F238E27FC236}">
                <a16:creationId xmlns:a16="http://schemas.microsoft.com/office/drawing/2014/main" id="{37F05C93-08E8-514B-8295-42DB87154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3D23A-8358-9D4A-A329-4FDC1C30090B}"/>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002122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892D-5289-CC43-B77D-0BFFA7024F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AD15A62-6E98-504D-B55D-E09E5A7F5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E34A22-8D1B-AF41-8485-2548FC89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368897-7CF2-A841-8160-AAEA19D7AF7C}"/>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6" name="Footer Placeholder 5">
            <a:extLst>
              <a:ext uri="{FF2B5EF4-FFF2-40B4-BE49-F238E27FC236}">
                <a16:creationId xmlns:a16="http://schemas.microsoft.com/office/drawing/2014/main" id="{AB34C04B-53D1-444D-B187-0A80367B7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90CBD-6CF2-554F-8D87-B73E3818B9F2}"/>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364909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C9D7-B546-7F4C-9567-0A23FC0BC0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03C8022-69C6-344C-8170-22DCD7D8A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DEEDD-CF09-9D4A-AE91-22741B2E6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A33142-1588-2D4D-9A34-14500818747E}"/>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6" name="Footer Placeholder 5">
            <a:extLst>
              <a:ext uri="{FF2B5EF4-FFF2-40B4-BE49-F238E27FC236}">
                <a16:creationId xmlns:a16="http://schemas.microsoft.com/office/drawing/2014/main" id="{47239030-F083-1F49-8BD8-2CB6FAA51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40D3A3-63EB-2B4D-94A1-05535B63CC54}"/>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1906180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17158-2D61-5B47-A842-A3ED61A479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5DBC2D2-74D0-444C-B688-19CA6C8C21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42B7FF-D2C9-7246-B5E1-D0C25635F396}"/>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249D70E3-8181-7E41-B950-7B9AFDF7F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F28D6-D9AC-8947-8D1F-DB3CB0C1E831}"/>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2843839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C4EA8-3594-8A4C-B056-53AE2FF761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538801-DD54-714F-9F7A-D721483FA6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EA9DC6-FCB0-A74F-A625-21C330BDF8FA}"/>
              </a:ext>
            </a:extLst>
          </p:cNvPr>
          <p:cNvSpPr>
            <a:spLocks noGrp="1"/>
          </p:cNvSpPr>
          <p:nvPr>
            <p:ph type="dt" sz="half" idx="10"/>
          </p:nvPr>
        </p:nvSpPr>
        <p:spPr/>
        <p:txBody>
          <a:body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044662C6-F0C8-1447-8531-B3088803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1A4F7-3E87-3249-9FB9-E48FFA1E3AA5}"/>
              </a:ext>
            </a:extLst>
          </p:cNvPr>
          <p:cNvSpPr>
            <a:spLocks noGrp="1"/>
          </p:cNvSpPr>
          <p:nvPr>
            <p:ph type="sldNum" sz="quarter" idx="12"/>
          </p:nvPr>
        </p:nvSpPr>
        <p:spPr/>
        <p:txBody>
          <a:bodyPr/>
          <a:lstStyle/>
          <a:p>
            <a:fld id="{761CCDA0-410D-294B-80CC-BE7276F1BE7E}" type="slidenum">
              <a:rPr lang="en-US" smtClean="0"/>
              <a:t>‹#›</a:t>
            </a:fld>
            <a:endParaRPr lang="en-US"/>
          </a:p>
        </p:txBody>
      </p:sp>
    </p:spTree>
    <p:extLst>
      <p:ext uri="{BB962C8B-B14F-4D97-AF65-F5344CB8AC3E}">
        <p14:creationId xmlns:p14="http://schemas.microsoft.com/office/powerpoint/2010/main" val="414257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24938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313445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17337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159582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9075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1A81FE5E-4EA8-48A8-8F1B-D4BDB6075AEA}" type="datetimeFigureOut">
              <a:rPr lang="en-GB" smtClean="0">
                <a:solidFill>
                  <a:prstClr val="black">
                    <a:tint val="75000"/>
                  </a:prstClr>
                </a:solidFill>
              </a:rPr>
              <a:pPr defTabSz="685800">
                <a:defRPr/>
              </a:pPr>
              <a:t>26/02/2021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F4438A07-A0CF-4F91-A839-A5E4F718ED93}"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28092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68BA2-7560-4141-9884-D6A33E879B18}" type="datetimeFigureOut">
              <a:rPr lang="en-GB" smtClean="0"/>
              <a:t>26/02/2021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92C94-4D0A-45F4-AD3E-E23EA4CC9B67}" type="slidenum">
              <a:rPr lang="en-GB" smtClean="0"/>
              <a:t>‹#›</a:t>
            </a:fld>
            <a:endParaRPr lang="en-GB"/>
          </a:p>
        </p:txBody>
      </p:sp>
    </p:spTree>
    <p:extLst>
      <p:ext uri="{BB962C8B-B14F-4D97-AF65-F5344CB8AC3E}">
        <p14:creationId xmlns:p14="http://schemas.microsoft.com/office/powerpoint/2010/main" val="537520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26/02/2021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41240225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7CDF-AC67-0649-89E2-259037586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32AB83-3EC0-074F-8A44-2981D8912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DF156C-1833-EC41-8FAC-DF4CF04202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6D114-80D4-464E-A5CD-0B70F5E9A0B9}" type="datetimeFigureOut">
              <a:rPr lang="en-US" smtClean="0"/>
              <a:t>2/26/2021</a:t>
            </a:fld>
            <a:endParaRPr lang="en-US"/>
          </a:p>
        </p:txBody>
      </p:sp>
      <p:sp>
        <p:nvSpPr>
          <p:cNvPr id="5" name="Footer Placeholder 4">
            <a:extLst>
              <a:ext uri="{FF2B5EF4-FFF2-40B4-BE49-F238E27FC236}">
                <a16:creationId xmlns:a16="http://schemas.microsoft.com/office/drawing/2014/main" id="{87CA7904-75B9-AC46-BE67-00F5E66CA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0D4143-A289-0F41-B4C5-93549C727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CCDA0-410D-294B-80CC-BE7276F1BE7E}" type="slidenum">
              <a:rPr lang="en-US" smtClean="0"/>
              <a:t>‹#›</a:t>
            </a:fld>
            <a:endParaRPr lang="en-US"/>
          </a:p>
        </p:txBody>
      </p:sp>
    </p:spTree>
    <p:extLst>
      <p:ext uri="{BB962C8B-B14F-4D97-AF65-F5344CB8AC3E}">
        <p14:creationId xmlns:p14="http://schemas.microsoft.com/office/powerpoint/2010/main" val="21974713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hyperlink" Target="https://howsecureismypassword.ne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5.png"/><Relationship Id="rId1" Type="http://schemas.openxmlformats.org/officeDocument/2006/relationships/slideLayout" Target="../slideLayouts/slideLayout26.xml"/><Relationship Id="rId4" Type="http://schemas.openxmlformats.org/officeDocument/2006/relationships/image" Target="../media/image86.png"/></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89.png"/><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92.pn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5.png"/><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7999"/>
          </a:xfrm>
          <a:prstGeom prst="rect">
            <a:avLst/>
          </a:prstGeom>
          <a:solidFill>
            <a:schemeClr val="bg2">
              <a:lumMod val="75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6" name="Rectangle 5"/>
          <p:cNvSpPr/>
          <p:nvPr/>
        </p:nvSpPr>
        <p:spPr>
          <a:xfrm>
            <a:off x="246609" y="6051843"/>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64" y="6112870"/>
            <a:ext cx="441293" cy="441293"/>
          </a:xfrm>
          <a:prstGeom prst="rect">
            <a:avLst/>
          </a:prstGeom>
        </p:spPr>
      </p:pic>
      <p:sp>
        <p:nvSpPr>
          <p:cNvPr id="7" name="TextBox 6"/>
          <p:cNvSpPr txBox="1"/>
          <p:nvPr/>
        </p:nvSpPr>
        <p:spPr>
          <a:xfrm>
            <a:off x="752556" y="6147807"/>
            <a:ext cx="3021227" cy="369332"/>
          </a:xfrm>
          <a:prstGeom prst="rect">
            <a:avLst/>
          </a:prstGeom>
          <a:noFill/>
        </p:spPr>
        <p:txBody>
          <a:bodyPr wrap="square" rtlCol="0">
            <a:spAutoFit/>
          </a:bodyPr>
          <a:lstStyle/>
          <a:p>
            <a:pPr defTabSz="685800">
              <a:defRPr/>
            </a:pPr>
            <a:r>
              <a:rPr lang="en-GB" dirty="0">
                <a:solidFill>
                  <a:prstClr val="black"/>
                </a:solidFill>
                <a:latin typeface="Calibri" panose="020F0502020204030204"/>
              </a:rPr>
              <a:t>Subject</a:t>
            </a:r>
            <a:r>
              <a:rPr lang="en-GB" sz="1350" dirty="0">
                <a:solidFill>
                  <a:prstClr val="black"/>
                </a:solidFill>
                <a:latin typeface="Calibri" panose="020F0502020204030204"/>
              </a:rPr>
              <a:t>: </a:t>
            </a:r>
            <a:r>
              <a:rPr lang="en-GB" dirty="0">
                <a:solidFill>
                  <a:prstClr val="black"/>
                </a:solidFill>
                <a:latin typeface="Calibri" panose="020F0502020204030204"/>
              </a:rPr>
              <a:t>Technology </a:t>
            </a:r>
            <a:endParaRPr lang="en-GB" sz="1350" dirty="0">
              <a:solidFill>
                <a:prstClr val="black"/>
              </a:solidFill>
              <a:latin typeface="Calibri" panose="020F0502020204030204"/>
            </a:endParaRPr>
          </a:p>
        </p:txBody>
      </p:sp>
      <p:sp>
        <p:nvSpPr>
          <p:cNvPr id="8" name="Rectangle 7"/>
          <p:cNvSpPr/>
          <p:nvPr/>
        </p:nvSpPr>
        <p:spPr>
          <a:xfrm>
            <a:off x="216126" y="331962"/>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9" name="TextBox 8"/>
          <p:cNvSpPr txBox="1"/>
          <p:nvPr/>
        </p:nvSpPr>
        <p:spPr>
          <a:xfrm>
            <a:off x="279045" y="375254"/>
            <a:ext cx="5569751" cy="461665"/>
          </a:xfrm>
          <a:prstGeom prst="rect">
            <a:avLst/>
          </a:prstGeom>
          <a:noFill/>
        </p:spPr>
        <p:txBody>
          <a:bodyPr wrap="square" rtlCol="0">
            <a:spAutoFit/>
          </a:bodyPr>
          <a:lstStyle/>
          <a:p>
            <a:pPr defTabSz="685800">
              <a:defRPr/>
            </a:pPr>
            <a:r>
              <a:rPr lang="en-GB" sz="2400" dirty="0" smtClean="0">
                <a:solidFill>
                  <a:prstClr val="black"/>
                </a:solidFill>
                <a:latin typeface="Calibri" panose="020F0502020204030204"/>
              </a:rPr>
              <a:t>Date: </a:t>
            </a:r>
            <a:r>
              <a:rPr lang="en-GB" sz="2400" u="sng" dirty="0" smtClean="0">
                <a:solidFill>
                  <a:prstClr val="black"/>
                </a:solidFill>
                <a:latin typeface="Calibri" panose="020F0502020204030204"/>
              </a:rPr>
              <a:t>Monday 1</a:t>
            </a:r>
            <a:r>
              <a:rPr lang="en-GB" sz="2400" u="sng" baseline="30000" dirty="0" smtClean="0">
                <a:solidFill>
                  <a:prstClr val="black"/>
                </a:solidFill>
                <a:latin typeface="Calibri" panose="020F0502020204030204"/>
              </a:rPr>
              <a:t>st</a:t>
            </a:r>
            <a:r>
              <a:rPr lang="en-GB" sz="2400" u="sng" dirty="0" smtClean="0">
                <a:solidFill>
                  <a:prstClr val="black"/>
                </a:solidFill>
                <a:latin typeface="Calibri" panose="020F0502020204030204"/>
              </a:rPr>
              <a:t> March 2021</a:t>
            </a:r>
            <a:r>
              <a:rPr lang="en-GB" sz="1350" u="sng" dirty="0" smtClean="0">
                <a:solidFill>
                  <a:prstClr val="black"/>
                </a:solidFill>
                <a:latin typeface="Calibri" panose="020F0502020204030204"/>
              </a:rPr>
              <a:t> </a:t>
            </a:r>
            <a:endParaRPr lang="en-GB" sz="1350" u="sng" dirty="0">
              <a:solidFill>
                <a:prstClr val="black"/>
              </a:solidFill>
              <a:latin typeface="Calibri" panose="020F0502020204030204"/>
            </a:endParaRPr>
          </a:p>
        </p:txBody>
      </p:sp>
      <p:pic>
        <p:nvPicPr>
          <p:cNvPr id="10" name="Picture 9"/>
          <p:cNvPicPr>
            <a:picLocks noChangeAspect="1"/>
          </p:cNvPicPr>
          <p:nvPr/>
        </p:nvPicPr>
        <p:blipFill>
          <a:blip r:embed="rId3"/>
          <a:stretch>
            <a:fillRect/>
          </a:stretch>
        </p:blipFill>
        <p:spPr>
          <a:xfrm>
            <a:off x="235056" y="1810460"/>
            <a:ext cx="1664494" cy="828675"/>
          </a:xfrm>
          <a:prstGeom prst="rect">
            <a:avLst/>
          </a:prstGeom>
        </p:spPr>
      </p:pic>
      <p:sp>
        <p:nvSpPr>
          <p:cNvPr id="11" name="Rectangle 10"/>
          <p:cNvSpPr/>
          <p:nvPr/>
        </p:nvSpPr>
        <p:spPr>
          <a:xfrm>
            <a:off x="247640" y="2641401"/>
            <a:ext cx="11681008"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a:solidFill>
                <a:prstClr val="white"/>
              </a:solidFill>
              <a:latin typeface="Calibri" panose="020F0502020204030204"/>
            </a:endParaRPr>
          </a:p>
        </p:txBody>
      </p:sp>
      <p:sp>
        <p:nvSpPr>
          <p:cNvPr id="12" name="TextBox 11"/>
          <p:cNvSpPr txBox="1"/>
          <p:nvPr/>
        </p:nvSpPr>
        <p:spPr>
          <a:xfrm>
            <a:off x="260045" y="2639135"/>
            <a:ext cx="11631797" cy="1015663"/>
          </a:xfrm>
          <a:prstGeom prst="rect">
            <a:avLst/>
          </a:prstGeom>
          <a:noFill/>
        </p:spPr>
        <p:txBody>
          <a:bodyPr wrap="square" rtlCol="0">
            <a:spAutoFit/>
          </a:bodyPr>
          <a:lstStyle/>
          <a:p>
            <a:pPr defTabSz="685800">
              <a:defRPr/>
            </a:pPr>
            <a:r>
              <a:rPr lang="en-GB" sz="3000" u="sng" dirty="0" smtClean="0">
                <a:solidFill>
                  <a:prstClr val="black"/>
                </a:solidFill>
                <a:latin typeface="Calibri" panose="020F0502020204030204"/>
              </a:rPr>
              <a:t>LO: </a:t>
            </a:r>
            <a:r>
              <a:rPr lang="en-GB" sz="3000" u="sng" dirty="0">
                <a:solidFill>
                  <a:prstClr val="black"/>
                </a:solidFill>
                <a:latin typeface="Calibri" panose="020F0502020204030204"/>
              </a:rPr>
              <a:t>To be able to </a:t>
            </a:r>
            <a:r>
              <a:rPr lang="en-GB" sz="3000" u="sng" dirty="0">
                <a:solidFill>
                  <a:prstClr val="black"/>
                </a:solidFill>
              </a:rPr>
              <a:t>explain the importance of good personal hygiene in the kitchen</a:t>
            </a:r>
            <a:r>
              <a:rPr lang="en-GB" sz="3000" u="sng" dirty="0" smtClean="0">
                <a:solidFill>
                  <a:prstClr val="black"/>
                </a:solidFill>
              </a:rPr>
              <a:t>.</a:t>
            </a:r>
            <a:endParaRPr lang="en-GB" sz="3000" u="sng" dirty="0">
              <a:solidFill>
                <a:prstClr val="black"/>
              </a:solidFill>
            </a:endParaRPr>
          </a:p>
        </p:txBody>
      </p:sp>
      <p:pic>
        <p:nvPicPr>
          <p:cNvPr id="2" name="Picture 1"/>
          <p:cNvPicPr>
            <a:picLocks noChangeAspect="1"/>
          </p:cNvPicPr>
          <p:nvPr/>
        </p:nvPicPr>
        <p:blipFill>
          <a:blip r:embed="rId4"/>
          <a:stretch>
            <a:fillRect/>
          </a:stretch>
        </p:blipFill>
        <p:spPr>
          <a:xfrm>
            <a:off x="3565599" y="6088289"/>
            <a:ext cx="539937" cy="494468"/>
          </a:xfrm>
          <a:prstGeom prst="rect">
            <a:avLst/>
          </a:prstGeom>
        </p:spPr>
      </p:pic>
    </p:spTree>
    <p:extLst>
      <p:ext uri="{BB962C8B-B14F-4D97-AF65-F5344CB8AC3E}">
        <p14:creationId xmlns:p14="http://schemas.microsoft.com/office/powerpoint/2010/main" val="307542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wash hands before coo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871864" y="1196752"/>
            <a:ext cx="1883472" cy="26697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2072169" y="476672"/>
            <a:ext cx="8712968" cy="646331"/>
          </a:xfrm>
          <a:prstGeom prst="rect">
            <a:avLst/>
          </a:prstGeom>
        </p:spPr>
        <p:txBody>
          <a:bodyPr wrap="square">
            <a:spAutoFit/>
          </a:bodyPr>
          <a:lstStyle/>
          <a:p>
            <a:pPr defTabSz="685800">
              <a:defRPr/>
            </a:pPr>
            <a:r>
              <a:rPr lang="en-GB" dirty="0">
                <a:solidFill>
                  <a:prstClr val="black"/>
                </a:solidFill>
              </a:rPr>
              <a:t>Write down a set of rules </a:t>
            </a:r>
            <a:r>
              <a:rPr lang="en-GB" dirty="0" smtClean="0">
                <a:solidFill>
                  <a:prstClr val="black"/>
                </a:solidFill>
              </a:rPr>
              <a:t>for each of the </a:t>
            </a:r>
            <a:r>
              <a:rPr lang="en-GB" dirty="0">
                <a:solidFill>
                  <a:prstClr val="black"/>
                </a:solidFill>
              </a:rPr>
              <a:t>pictures to explain how to </a:t>
            </a:r>
            <a:r>
              <a:rPr lang="en-GB" dirty="0" smtClean="0">
                <a:solidFill>
                  <a:prstClr val="black"/>
                </a:solidFill>
              </a:rPr>
              <a:t>use personal </a:t>
            </a:r>
            <a:r>
              <a:rPr lang="en-GB" dirty="0">
                <a:solidFill>
                  <a:prstClr val="black"/>
                </a:solidFill>
              </a:rPr>
              <a:t>hygiene in the kitchen and why.</a:t>
            </a:r>
          </a:p>
        </p:txBody>
      </p:sp>
      <p:sp>
        <p:nvSpPr>
          <p:cNvPr id="3" name="TextBox 2"/>
          <p:cNvSpPr txBox="1"/>
          <p:nvPr/>
        </p:nvSpPr>
        <p:spPr>
          <a:xfrm>
            <a:off x="191344" y="4005064"/>
            <a:ext cx="11881320" cy="2862322"/>
          </a:xfrm>
          <a:prstGeom prst="rect">
            <a:avLst/>
          </a:prstGeom>
          <a:noFill/>
        </p:spPr>
        <p:txBody>
          <a:bodyPr wrap="square" rtlCol="0">
            <a:spAutoFit/>
          </a:bodyPr>
          <a:lstStyle/>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endParaRPr lang="en-GB" dirty="0"/>
          </a:p>
        </p:txBody>
      </p:sp>
      <p:pic>
        <p:nvPicPr>
          <p:cNvPr id="6" name="Picture 5">
            <a:extLst>
              <a:ext uri="{FF2B5EF4-FFF2-40B4-BE49-F238E27FC236}">
                <a16:creationId xmlns:a16="http://schemas.microsoft.com/office/drawing/2014/main" id="{DF0C0A6C-1D95-40CC-B893-818DF9CA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17495"/>
            <a:ext cx="1299108" cy="964684"/>
          </a:xfrm>
          <a:prstGeom prst="rect">
            <a:avLst/>
          </a:prstGeom>
        </p:spPr>
      </p:pic>
    </p:spTree>
    <p:extLst>
      <p:ext uri="{BB962C8B-B14F-4D97-AF65-F5344CB8AC3E}">
        <p14:creationId xmlns:p14="http://schemas.microsoft.com/office/powerpoint/2010/main" val="364808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2169" y="476672"/>
            <a:ext cx="8712968" cy="646331"/>
          </a:xfrm>
          <a:prstGeom prst="rect">
            <a:avLst/>
          </a:prstGeom>
        </p:spPr>
        <p:txBody>
          <a:bodyPr wrap="square">
            <a:spAutoFit/>
          </a:bodyPr>
          <a:lstStyle/>
          <a:p>
            <a:pPr defTabSz="685800">
              <a:defRPr/>
            </a:pPr>
            <a:r>
              <a:rPr lang="en-GB" dirty="0">
                <a:solidFill>
                  <a:prstClr val="black"/>
                </a:solidFill>
              </a:rPr>
              <a:t>Write down a set of rules </a:t>
            </a:r>
            <a:r>
              <a:rPr lang="en-GB" dirty="0" smtClean="0">
                <a:solidFill>
                  <a:prstClr val="black"/>
                </a:solidFill>
              </a:rPr>
              <a:t>for each of the </a:t>
            </a:r>
            <a:r>
              <a:rPr lang="en-GB" dirty="0">
                <a:solidFill>
                  <a:prstClr val="black"/>
                </a:solidFill>
              </a:rPr>
              <a:t>pictures to explain how to </a:t>
            </a:r>
            <a:r>
              <a:rPr lang="en-GB" dirty="0" smtClean="0">
                <a:solidFill>
                  <a:prstClr val="black"/>
                </a:solidFill>
              </a:rPr>
              <a:t>use personal </a:t>
            </a:r>
            <a:r>
              <a:rPr lang="en-GB" dirty="0">
                <a:solidFill>
                  <a:prstClr val="black"/>
                </a:solidFill>
              </a:rPr>
              <a:t>hygiene in the kitchen and why.</a:t>
            </a:r>
          </a:p>
        </p:txBody>
      </p:sp>
      <p:sp>
        <p:nvSpPr>
          <p:cNvPr id="3" name="TextBox 2"/>
          <p:cNvSpPr txBox="1"/>
          <p:nvPr/>
        </p:nvSpPr>
        <p:spPr>
          <a:xfrm>
            <a:off x="191344" y="4005064"/>
            <a:ext cx="11881320" cy="2862322"/>
          </a:xfrm>
          <a:prstGeom prst="rect">
            <a:avLst/>
          </a:prstGeom>
          <a:noFill/>
        </p:spPr>
        <p:txBody>
          <a:bodyPr wrap="square" rtlCol="0">
            <a:spAutoFit/>
          </a:bodyPr>
          <a:lstStyle/>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endParaRPr lang="en-GB" dirty="0"/>
          </a:p>
        </p:txBody>
      </p:sp>
      <p:pic>
        <p:nvPicPr>
          <p:cNvPr id="6" name="Picture 2" descr="S:\Shared\BNF Photographs\Education\Getting ready to cook\Cropped\Tie back long ha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5840" y="938669"/>
            <a:ext cx="2299796" cy="3066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0C0A6C-1D95-40CC-B893-818DF9CA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17495"/>
            <a:ext cx="1299108" cy="964684"/>
          </a:xfrm>
          <a:prstGeom prst="rect">
            <a:avLst/>
          </a:prstGeom>
        </p:spPr>
      </p:pic>
    </p:spTree>
    <p:extLst>
      <p:ext uri="{BB962C8B-B14F-4D97-AF65-F5344CB8AC3E}">
        <p14:creationId xmlns:p14="http://schemas.microsoft.com/office/powerpoint/2010/main" val="1365208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2169" y="476672"/>
            <a:ext cx="8712968" cy="646331"/>
          </a:xfrm>
          <a:prstGeom prst="rect">
            <a:avLst/>
          </a:prstGeom>
        </p:spPr>
        <p:txBody>
          <a:bodyPr wrap="square">
            <a:spAutoFit/>
          </a:bodyPr>
          <a:lstStyle/>
          <a:p>
            <a:pPr defTabSz="685800">
              <a:defRPr/>
            </a:pPr>
            <a:r>
              <a:rPr lang="en-GB" dirty="0">
                <a:solidFill>
                  <a:prstClr val="black"/>
                </a:solidFill>
              </a:rPr>
              <a:t>Write down a set of rules </a:t>
            </a:r>
            <a:r>
              <a:rPr lang="en-GB" dirty="0" smtClean="0">
                <a:solidFill>
                  <a:prstClr val="black"/>
                </a:solidFill>
              </a:rPr>
              <a:t>for each of the </a:t>
            </a:r>
            <a:r>
              <a:rPr lang="en-GB" dirty="0">
                <a:solidFill>
                  <a:prstClr val="black"/>
                </a:solidFill>
              </a:rPr>
              <a:t>pictures to explain how to </a:t>
            </a:r>
            <a:r>
              <a:rPr lang="en-GB" dirty="0" smtClean="0">
                <a:solidFill>
                  <a:prstClr val="black"/>
                </a:solidFill>
              </a:rPr>
              <a:t>use personal </a:t>
            </a:r>
            <a:r>
              <a:rPr lang="en-GB" dirty="0">
                <a:solidFill>
                  <a:prstClr val="black"/>
                </a:solidFill>
              </a:rPr>
              <a:t>hygiene in the kitchen and why.</a:t>
            </a:r>
          </a:p>
        </p:txBody>
      </p:sp>
      <p:sp>
        <p:nvSpPr>
          <p:cNvPr id="3" name="TextBox 2"/>
          <p:cNvSpPr txBox="1"/>
          <p:nvPr/>
        </p:nvSpPr>
        <p:spPr>
          <a:xfrm>
            <a:off x="191344" y="4005064"/>
            <a:ext cx="11881320" cy="2862322"/>
          </a:xfrm>
          <a:prstGeom prst="rect">
            <a:avLst/>
          </a:prstGeom>
          <a:noFill/>
        </p:spPr>
        <p:txBody>
          <a:bodyPr wrap="square" rtlCol="0">
            <a:spAutoFit/>
          </a:bodyPr>
          <a:lstStyle/>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endParaRPr lang="en-GB" dirty="0"/>
          </a:p>
        </p:txBody>
      </p:sp>
      <p:pic>
        <p:nvPicPr>
          <p:cNvPr id="6" name="Picture 4" descr="S:\Shared\BNF Photographs\Education\Podcast 5 pics\IMG_83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872" y="1214870"/>
            <a:ext cx="2049457" cy="273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0C0A6C-1D95-40CC-B893-818DF9CA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17495"/>
            <a:ext cx="1299108" cy="964684"/>
          </a:xfrm>
          <a:prstGeom prst="rect">
            <a:avLst/>
          </a:prstGeom>
        </p:spPr>
      </p:pic>
    </p:spTree>
    <p:extLst>
      <p:ext uri="{BB962C8B-B14F-4D97-AF65-F5344CB8AC3E}">
        <p14:creationId xmlns:p14="http://schemas.microsoft.com/office/powerpoint/2010/main" val="178727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72169" y="476672"/>
            <a:ext cx="8712968" cy="646331"/>
          </a:xfrm>
          <a:prstGeom prst="rect">
            <a:avLst/>
          </a:prstGeom>
        </p:spPr>
        <p:txBody>
          <a:bodyPr wrap="square">
            <a:spAutoFit/>
          </a:bodyPr>
          <a:lstStyle/>
          <a:p>
            <a:pPr defTabSz="685800">
              <a:defRPr/>
            </a:pPr>
            <a:r>
              <a:rPr lang="en-GB" dirty="0">
                <a:solidFill>
                  <a:prstClr val="black"/>
                </a:solidFill>
              </a:rPr>
              <a:t>Write down a set of rules </a:t>
            </a:r>
            <a:r>
              <a:rPr lang="en-GB" dirty="0" smtClean="0">
                <a:solidFill>
                  <a:prstClr val="black"/>
                </a:solidFill>
              </a:rPr>
              <a:t>for each of the </a:t>
            </a:r>
            <a:r>
              <a:rPr lang="en-GB" dirty="0">
                <a:solidFill>
                  <a:prstClr val="black"/>
                </a:solidFill>
              </a:rPr>
              <a:t>pictures to explain how to </a:t>
            </a:r>
            <a:r>
              <a:rPr lang="en-GB" dirty="0" smtClean="0">
                <a:solidFill>
                  <a:prstClr val="black"/>
                </a:solidFill>
              </a:rPr>
              <a:t>use personal </a:t>
            </a:r>
            <a:r>
              <a:rPr lang="en-GB" dirty="0">
                <a:solidFill>
                  <a:prstClr val="black"/>
                </a:solidFill>
              </a:rPr>
              <a:t>hygiene in the kitchen and why.</a:t>
            </a:r>
          </a:p>
        </p:txBody>
      </p:sp>
      <p:sp>
        <p:nvSpPr>
          <p:cNvPr id="3" name="TextBox 2"/>
          <p:cNvSpPr txBox="1"/>
          <p:nvPr/>
        </p:nvSpPr>
        <p:spPr>
          <a:xfrm>
            <a:off x="191344" y="4005064"/>
            <a:ext cx="11881320" cy="2862322"/>
          </a:xfrm>
          <a:prstGeom prst="rect">
            <a:avLst/>
          </a:prstGeom>
          <a:noFill/>
        </p:spPr>
        <p:txBody>
          <a:bodyPr wrap="square" rtlCol="0">
            <a:spAutoFit/>
          </a:bodyPr>
          <a:lstStyle/>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r>
              <a:rPr lang="en-GB" dirty="0" smtClean="0">
                <a:solidFill>
                  <a:schemeClr val="bg1">
                    <a:lumMod val="50000"/>
                  </a:schemeClr>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solidFill>
                <a:schemeClr val="bg1">
                  <a:lumMod val="50000"/>
                </a:schemeClr>
              </a:solidFill>
            </a:endParaRPr>
          </a:p>
          <a:p>
            <a:endParaRPr lang="en-GB" dirty="0"/>
          </a:p>
        </p:txBody>
      </p:sp>
      <p:pic>
        <p:nvPicPr>
          <p:cNvPr id="6" name="Picture 5" descr="S:\Shared\BNF Photographs\iStock Photo Images\Misc\shutterstock_2628703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864" y="836712"/>
            <a:ext cx="2148766" cy="32206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F0C0A6C-1D95-40CC-B893-818DF9CA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317495"/>
            <a:ext cx="1299108" cy="964684"/>
          </a:xfrm>
          <a:prstGeom prst="rect">
            <a:avLst/>
          </a:prstGeom>
        </p:spPr>
      </p:pic>
    </p:spTree>
    <p:extLst>
      <p:ext uri="{BB962C8B-B14F-4D97-AF65-F5344CB8AC3E}">
        <p14:creationId xmlns:p14="http://schemas.microsoft.com/office/powerpoint/2010/main" val="2769954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126066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FF7C8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E-safety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600" b="0" i="0" u="sng" strike="noStrike" kern="1200" cap="none" spc="0" normalizeH="0" baseline="0" noProof="0" dirty="0" smtClean="0">
                <a:ln>
                  <a:noFill/>
                </a:ln>
                <a:solidFill>
                  <a:prstClr val="black"/>
                </a:solidFill>
                <a:effectLst/>
                <a:uLnTx/>
                <a:uFillTx/>
                <a:latin typeface="Calibri" panose="020F0502020204030204"/>
                <a:ea typeface="+mn-ea"/>
                <a:cs typeface="+mn-cs"/>
              </a:rPr>
              <a:t>Tuesday 2</a:t>
            </a:r>
            <a:r>
              <a:rPr kumimoji="0" lang="en-GB" sz="3600" b="0" i="0" u="sng" strike="noStrike" kern="1200" cap="none" spc="0" normalizeH="0" baseline="30000" noProof="0" dirty="0" smtClean="0">
                <a:ln>
                  <a:noFill/>
                </a:ln>
                <a:solidFill>
                  <a:prstClr val="black"/>
                </a:solidFill>
                <a:effectLst/>
                <a:uLnTx/>
                <a:uFillTx/>
                <a:latin typeface="Calibri" panose="020F0502020204030204"/>
                <a:ea typeface="+mn-ea"/>
                <a:cs typeface="+mn-cs"/>
              </a:rPr>
              <a:t>nd</a:t>
            </a:r>
            <a:r>
              <a:rPr kumimoji="0" lang="en-GB" sz="3600" b="0" i="0" u="sng" strike="noStrike" kern="1200" cap="none" spc="0" normalizeH="0" baseline="0" noProof="0" dirty="0" smtClean="0">
                <a:ln>
                  <a:noFill/>
                </a:ln>
                <a:solidFill>
                  <a:prstClr val="black"/>
                </a:solidFill>
                <a:effectLst/>
                <a:uLnTx/>
                <a:uFillTx/>
                <a:latin typeface="Calibri" panose="020F0502020204030204"/>
                <a:ea typeface="+mn-ea"/>
                <a:cs typeface="+mn-cs"/>
              </a:rPr>
              <a:t> March 2021</a:t>
            </a:r>
            <a:endParaRPr kumimoji="0" lang="en-GB" sz="36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lang="en-GB" sz="4000" u="sng" dirty="0"/>
              <a:t>LO: To be able to create and use strong and secure passwords.</a:t>
            </a:r>
            <a:endParaRPr kumimoji="0" lang="en-GB" sz="4000" b="0" i="0" u="sng" strike="noStrike" kern="1200" cap="none" spc="0" normalizeH="0" baseline="0" noProof="0" dirty="0">
              <a:ln>
                <a:noFill/>
              </a:ln>
              <a:solidFill>
                <a:prstClr val="black"/>
              </a:solidFill>
              <a:effectLst/>
              <a:uLnTx/>
              <a:uFillTx/>
              <a:latin typeface="Calibri" panose="020F0502020204030204"/>
            </a:endParaRPr>
          </a:p>
        </p:txBody>
      </p:sp>
      <p:pic>
        <p:nvPicPr>
          <p:cNvPr id="3" name="Picture 2"/>
          <p:cNvPicPr>
            <a:picLocks noChangeAspect="1"/>
          </p:cNvPicPr>
          <p:nvPr/>
        </p:nvPicPr>
        <p:blipFill>
          <a:blip r:embed="rId4"/>
          <a:stretch>
            <a:fillRect/>
          </a:stretch>
        </p:blipFill>
        <p:spPr>
          <a:xfrm>
            <a:off x="4777852" y="5923957"/>
            <a:ext cx="702906" cy="651652"/>
          </a:xfrm>
          <a:prstGeom prst="rect">
            <a:avLst/>
          </a:prstGeom>
        </p:spPr>
      </p:pic>
    </p:spTree>
    <p:extLst>
      <p:ext uri="{BB962C8B-B14F-4D97-AF65-F5344CB8AC3E}">
        <p14:creationId xmlns:p14="http://schemas.microsoft.com/office/powerpoint/2010/main" val="3247948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EE8AAF3C-F850-46D8-957D-B8AD3709E114}"/>
              </a:ext>
            </a:extLst>
          </p:cNvPr>
          <p:cNvGrpSpPr>
            <a:grpSpLocks/>
          </p:cNvGrpSpPr>
          <p:nvPr/>
        </p:nvGrpSpPr>
        <p:grpSpPr bwMode="auto">
          <a:xfrm>
            <a:off x="4289951" y="2295633"/>
            <a:ext cx="1457781" cy="1457781"/>
            <a:chOff x="2695574" y="2322539"/>
            <a:chExt cx="3762375" cy="3762375"/>
          </a:xfrm>
        </p:grpSpPr>
        <p:sp>
          <p:nvSpPr>
            <p:cNvPr id="61" name="Oval 60">
              <a:extLst>
                <a:ext uri="{FF2B5EF4-FFF2-40B4-BE49-F238E27FC236}">
                  <a16:creationId xmlns:a16="http://schemas.microsoft.com/office/drawing/2014/main" id="{CFBA419E-EBEF-4746-AFD2-D36C82CD2FDC}"/>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Oval 61">
              <a:extLst>
                <a:ext uri="{FF2B5EF4-FFF2-40B4-BE49-F238E27FC236}">
                  <a16:creationId xmlns:a16="http://schemas.microsoft.com/office/drawing/2014/main" id="{D3148BD3-2EF9-4CC1-9AD2-C95757D84321}"/>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3" name="Oval 62">
              <a:extLst>
                <a:ext uri="{FF2B5EF4-FFF2-40B4-BE49-F238E27FC236}">
                  <a16:creationId xmlns:a16="http://schemas.microsoft.com/office/drawing/2014/main" id="{5DD4F758-9825-4967-A369-65707E133357}"/>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sp>
        <p:nvSpPr>
          <p:cNvPr id="2" name="TextBox 1">
            <a:extLst>
              <a:ext uri="{FF2B5EF4-FFF2-40B4-BE49-F238E27FC236}">
                <a16:creationId xmlns:a16="http://schemas.microsoft.com/office/drawing/2014/main" id="{09D4894D-9F09-4518-8D73-870DD2FB742B}"/>
              </a:ext>
            </a:extLst>
          </p:cNvPr>
          <p:cNvSpPr txBox="1"/>
          <p:nvPr/>
        </p:nvSpPr>
        <p:spPr>
          <a:xfrm>
            <a:off x="2192564" y="197441"/>
            <a:ext cx="7632700" cy="584775"/>
          </a:xfrm>
          <a:prstGeom prst="rect">
            <a:avLst/>
          </a:prstGeom>
          <a:noFill/>
        </p:spPr>
        <p:txBody>
          <a:bodyPr wrap="square" rtlCol="0">
            <a:spAutoFit/>
          </a:bodyPr>
          <a:lstStyle/>
          <a:p>
            <a:pPr algn="ctr"/>
            <a:r>
              <a:rPr lang="en-GB" sz="3200" dirty="0">
                <a:latin typeface="+mj-lt"/>
              </a:rPr>
              <a:t>Stay Secure</a:t>
            </a:r>
          </a:p>
        </p:txBody>
      </p:sp>
      <p:grpSp>
        <p:nvGrpSpPr>
          <p:cNvPr id="5" name="Group 36">
            <a:extLst>
              <a:ext uri="{FF2B5EF4-FFF2-40B4-BE49-F238E27FC236}">
                <a16:creationId xmlns:a16="http://schemas.microsoft.com/office/drawing/2014/main" id="{5371F38D-B855-4625-990A-0EF58FA7A9C8}"/>
              </a:ext>
            </a:extLst>
          </p:cNvPr>
          <p:cNvGrpSpPr>
            <a:grpSpLocks/>
          </p:cNvGrpSpPr>
          <p:nvPr/>
        </p:nvGrpSpPr>
        <p:grpSpPr bwMode="auto">
          <a:xfrm>
            <a:off x="2206852" y="1029749"/>
            <a:ext cx="7618412" cy="946841"/>
            <a:chOff x="769834" y="5474652"/>
            <a:chExt cx="7618516" cy="947750"/>
          </a:xfrm>
        </p:grpSpPr>
        <p:grpSp>
          <p:nvGrpSpPr>
            <p:cNvPr id="6" name="Group 4">
              <a:extLst>
                <a:ext uri="{FF2B5EF4-FFF2-40B4-BE49-F238E27FC236}">
                  <a16:creationId xmlns:a16="http://schemas.microsoft.com/office/drawing/2014/main" id="{B9D87F55-F0C5-4786-9217-F153CE73206E}"/>
                </a:ext>
              </a:extLst>
            </p:cNvPr>
            <p:cNvGrpSpPr>
              <a:grpSpLocks/>
            </p:cNvGrpSpPr>
            <p:nvPr/>
          </p:nvGrpSpPr>
          <p:grpSpPr bwMode="auto">
            <a:xfrm>
              <a:off x="769834" y="5474652"/>
              <a:ext cx="7618516" cy="947750"/>
              <a:chOff x="769834" y="3428999"/>
              <a:chExt cx="7618516" cy="947750"/>
            </a:xfrm>
          </p:grpSpPr>
          <p:sp>
            <p:nvSpPr>
              <p:cNvPr id="8" name="Rectangle 7">
                <a:extLst>
                  <a:ext uri="{FF2B5EF4-FFF2-40B4-BE49-F238E27FC236}">
                    <a16:creationId xmlns:a16="http://schemas.microsoft.com/office/drawing/2014/main" id="{FE4506D4-3195-4D5B-876F-4899D47AC166}"/>
                  </a:ext>
                </a:extLst>
              </p:cNvPr>
              <p:cNvSpPr/>
              <p:nvPr/>
            </p:nvSpPr>
            <p:spPr>
              <a:xfrm>
                <a:off x="769834" y="3471902"/>
                <a:ext cx="7618516" cy="904847"/>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9" name="Group 7">
                <a:extLst>
                  <a:ext uri="{FF2B5EF4-FFF2-40B4-BE49-F238E27FC236}">
                    <a16:creationId xmlns:a16="http://schemas.microsoft.com/office/drawing/2014/main" id="{2E5B7754-A8E0-444A-99E1-4568A5466B72}"/>
                  </a:ext>
                </a:extLst>
              </p:cNvPr>
              <p:cNvGrpSpPr>
                <a:grpSpLocks/>
              </p:cNvGrpSpPr>
              <p:nvPr/>
            </p:nvGrpSpPr>
            <p:grpSpPr bwMode="auto">
              <a:xfrm>
                <a:off x="923925" y="3428999"/>
                <a:ext cx="614587" cy="104775"/>
                <a:chOff x="7225665" y="3428999"/>
                <a:chExt cx="614587" cy="104775"/>
              </a:xfrm>
            </p:grpSpPr>
            <p:sp>
              <p:nvSpPr>
                <p:cNvPr id="10" name="Oval 9">
                  <a:extLst>
                    <a:ext uri="{FF2B5EF4-FFF2-40B4-BE49-F238E27FC236}">
                      <a16:creationId xmlns:a16="http://schemas.microsoft.com/office/drawing/2014/main" id="{E0A6B187-41F9-405C-B047-9ED8C4D31B09}"/>
                    </a:ext>
                  </a:extLst>
                </p:cNvPr>
                <p:cNvSpPr/>
                <p:nvPr/>
              </p:nvSpPr>
              <p:spPr>
                <a:xfrm>
                  <a:off x="7225563" y="3428999"/>
                  <a:ext cx="104776" cy="104876"/>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a:extLst>
                    <a:ext uri="{FF2B5EF4-FFF2-40B4-BE49-F238E27FC236}">
                      <a16:creationId xmlns:a16="http://schemas.microsoft.com/office/drawing/2014/main" id="{6B0E2B3F-A08C-40DB-83E9-6EC143A5FB1F}"/>
                    </a:ext>
                  </a:extLst>
                </p:cNvPr>
                <p:cNvSpPr/>
                <p:nvPr/>
              </p:nvSpPr>
              <p:spPr>
                <a:xfrm>
                  <a:off x="7474804" y="3428999"/>
                  <a:ext cx="104776" cy="104876"/>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a:extLst>
                    <a:ext uri="{FF2B5EF4-FFF2-40B4-BE49-F238E27FC236}">
                      <a16:creationId xmlns:a16="http://schemas.microsoft.com/office/drawing/2014/main" id="{1D568313-246D-4C77-A78C-187DB54956B7}"/>
                    </a:ext>
                  </a:extLst>
                </p:cNvPr>
                <p:cNvSpPr/>
                <p:nvPr/>
              </p:nvSpPr>
              <p:spPr>
                <a:xfrm>
                  <a:off x="7735158" y="3428999"/>
                  <a:ext cx="104776" cy="104876"/>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7" name="Rectangle 5">
              <a:extLst>
                <a:ext uri="{FF2B5EF4-FFF2-40B4-BE49-F238E27FC236}">
                  <a16:creationId xmlns:a16="http://schemas.microsoft.com/office/drawing/2014/main" id="{E476EAA6-7BD5-4548-A364-1D27B7A0F131}"/>
                </a:ext>
              </a:extLst>
            </p:cNvPr>
            <p:cNvSpPr>
              <a:spLocks noChangeArrowheads="1"/>
            </p:cNvSpPr>
            <p:nvPr/>
          </p:nvSpPr>
          <p:spPr bwMode="auto">
            <a:xfrm>
              <a:off x="846974" y="5638591"/>
              <a:ext cx="7473160" cy="36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None/>
              </a:pPr>
              <a:r>
                <a:rPr lang="en-GB" altLang="en-US" dirty="0" smtClean="0">
                  <a:solidFill>
                    <a:schemeClr val="tx1"/>
                  </a:solidFill>
                </a:rPr>
                <a:t>Think about </a:t>
              </a:r>
              <a:r>
                <a:rPr lang="en-GB" altLang="en-US" dirty="0">
                  <a:solidFill>
                    <a:schemeClr val="tx1"/>
                  </a:solidFill>
                </a:rPr>
                <a:t>all the ways you keep your homes and belongings safe.</a:t>
              </a:r>
            </a:p>
          </p:txBody>
        </p:sp>
      </p:grpSp>
      <p:grpSp>
        <p:nvGrpSpPr>
          <p:cNvPr id="42" name="Group 41">
            <a:extLst>
              <a:ext uri="{FF2B5EF4-FFF2-40B4-BE49-F238E27FC236}">
                <a16:creationId xmlns:a16="http://schemas.microsoft.com/office/drawing/2014/main" id="{446207AD-177B-482B-A397-DA1730BA5E45}"/>
              </a:ext>
            </a:extLst>
          </p:cNvPr>
          <p:cNvGrpSpPr>
            <a:grpSpLocks/>
          </p:cNvGrpSpPr>
          <p:nvPr/>
        </p:nvGrpSpPr>
        <p:grpSpPr bwMode="auto">
          <a:xfrm>
            <a:off x="2292153" y="2295633"/>
            <a:ext cx="1457781" cy="1457781"/>
            <a:chOff x="2695574" y="2322539"/>
            <a:chExt cx="3762375" cy="3762375"/>
          </a:xfrm>
        </p:grpSpPr>
        <p:sp>
          <p:nvSpPr>
            <p:cNvPr id="44" name="Oval 43">
              <a:extLst>
                <a:ext uri="{FF2B5EF4-FFF2-40B4-BE49-F238E27FC236}">
                  <a16:creationId xmlns:a16="http://schemas.microsoft.com/office/drawing/2014/main" id="{3AA14A49-DBE6-4387-8048-61DAC19AEC7D}"/>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Oval 53">
              <a:extLst>
                <a:ext uri="{FF2B5EF4-FFF2-40B4-BE49-F238E27FC236}">
                  <a16:creationId xmlns:a16="http://schemas.microsoft.com/office/drawing/2014/main" id="{A7A91AF0-13F9-4515-AA86-809C3782D028}"/>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5" name="Oval 54">
              <a:extLst>
                <a:ext uri="{FF2B5EF4-FFF2-40B4-BE49-F238E27FC236}">
                  <a16:creationId xmlns:a16="http://schemas.microsoft.com/office/drawing/2014/main" id="{61CC0901-4124-4D9F-A677-192B18F2CCDA}"/>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13" name="Picture 12">
            <a:extLst>
              <a:ext uri="{FF2B5EF4-FFF2-40B4-BE49-F238E27FC236}">
                <a16:creationId xmlns:a16="http://schemas.microsoft.com/office/drawing/2014/main" id="{8D6C63BC-DE81-4457-B2F3-F3B675A4B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5427" y="2112391"/>
            <a:ext cx="1210146" cy="1815219"/>
          </a:xfrm>
          <a:prstGeom prst="rect">
            <a:avLst/>
          </a:prstGeom>
        </p:spPr>
      </p:pic>
      <p:grpSp>
        <p:nvGrpSpPr>
          <p:cNvPr id="56" name="Group 55">
            <a:extLst>
              <a:ext uri="{FF2B5EF4-FFF2-40B4-BE49-F238E27FC236}">
                <a16:creationId xmlns:a16="http://schemas.microsoft.com/office/drawing/2014/main" id="{656A30D6-3D17-4D02-A436-938C695F0D68}"/>
              </a:ext>
            </a:extLst>
          </p:cNvPr>
          <p:cNvGrpSpPr>
            <a:grpSpLocks/>
          </p:cNvGrpSpPr>
          <p:nvPr/>
        </p:nvGrpSpPr>
        <p:grpSpPr bwMode="auto">
          <a:xfrm>
            <a:off x="7661314" y="4176246"/>
            <a:ext cx="1457781" cy="1457781"/>
            <a:chOff x="2695574" y="2322539"/>
            <a:chExt cx="3762375" cy="3762375"/>
          </a:xfrm>
        </p:grpSpPr>
        <p:sp>
          <p:nvSpPr>
            <p:cNvPr id="57" name="Oval 56">
              <a:extLst>
                <a:ext uri="{FF2B5EF4-FFF2-40B4-BE49-F238E27FC236}">
                  <a16:creationId xmlns:a16="http://schemas.microsoft.com/office/drawing/2014/main" id="{71150B91-9072-4C8D-A542-047770F6569A}"/>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Oval 57">
              <a:extLst>
                <a:ext uri="{FF2B5EF4-FFF2-40B4-BE49-F238E27FC236}">
                  <a16:creationId xmlns:a16="http://schemas.microsoft.com/office/drawing/2014/main" id="{C2BC4129-FD64-4334-A7F7-28FEC8AEB5C0}"/>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9" name="Oval 58">
              <a:extLst>
                <a:ext uri="{FF2B5EF4-FFF2-40B4-BE49-F238E27FC236}">
                  <a16:creationId xmlns:a16="http://schemas.microsoft.com/office/drawing/2014/main" id="{98036868-C78E-4610-9115-0CD38A19A830}"/>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19" name="Picture 18">
            <a:extLst>
              <a:ext uri="{FF2B5EF4-FFF2-40B4-BE49-F238E27FC236}">
                <a16:creationId xmlns:a16="http://schemas.microsoft.com/office/drawing/2014/main" id="{CF08BE14-D412-4F62-BF4F-7A43F9471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992" y="4140113"/>
            <a:ext cx="887167" cy="1253823"/>
          </a:xfrm>
          <a:prstGeom prst="rect">
            <a:avLst/>
          </a:prstGeom>
        </p:spPr>
      </p:pic>
      <p:pic>
        <p:nvPicPr>
          <p:cNvPr id="37" name="Picture 36">
            <a:extLst>
              <a:ext uri="{FF2B5EF4-FFF2-40B4-BE49-F238E27FC236}">
                <a16:creationId xmlns:a16="http://schemas.microsoft.com/office/drawing/2014/main" id="{9085ED0C-4185-44CB-98C2-62ED91ED39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371" t="28515" r="10421" b="24488"/>
          <a:stretch/>
        </p:blipFill>
        <p:spPr>
          <a:xfrm flipH="1">
            <a:off x="4714261" y="2646539"/>
            <a:ext cx="645060" cy="805759"/>
          </a:xfrm>
          <a:prstGeom prst="rect">
            <a:avLst/>
          </a:prstGeom>
        </p:spPr>
      </p:pic>
      <p:grpSp>
        <p:nvGrpSpPr>
          <p:cNvPr id="64" name="Group 63">
            <a:extLst>
              <a:ext uri="{FF2B5EF4-FFF2-40B4-BE49-F238E27FC236}">
                <a16:creationId xmlns:a16="http://schemas.microsoft.com/office/drawing/2014/main" id="{5780D7DB-9B2C-4248-A231-9695EFE02441}"/>
              </a:ext>
            </a:extLst>
          </p:cNvPr>
          <p:cNvGrpSpPr>
            <a:grpSpLocks/>
          </p:cNvGrpSpPr>
          <p:nvPr/>
        </p:nvGrpSpPr>
        <p:grpSpPr bwMode="auto">
          <a:xfrm>
            <a:off x="8285547" y="2295633"/>
            <a:ext cx="1457781" cy="1457781"/>
            <a:chOff x="2695574" y="2322539"/>
            <a:chExt cx="3762375" cy="3762375"/>
          </a:xfrm>
        </p:grpSpPr>
        <p:sp>
          <p:nvSpPr>
            <p:cNvPr id="65" name="Oval 64">
              <a:extLst>
                <a:ext uri="{FF2B5EF4-FFF2-40B4-BE49-F238E27FC236}">
                  <a16:creationId xmlns:a16="http://schemas.microsoft.com/office/drawing/2014/main" id="{D8005D7B-CF17-4C25-B279-348B7B007DD1}"/>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Oval 65">
              <a:extLst>
                <a:ext uri="{FF2B5EF4-FFF2-40B4-BE49-F238E27FC236}">
                  <a16:creationId xmlns:a16="http://schemas.microsoft.com/office/drawing/2014/main" id="{1BDD1B86-AED8-4B77-AE1C-BB46A89B4D3B}"/>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7" name="Oval 66">
              <a:extLst>
                <a:ext uri="{FF2B5EF4-FFF2-40B4-BE49-F238E27FC236}">
                  <a16:creationId xmlns:a16="http://schemas.microsoft.com/office/drawing/2014/main" id="{67ECF8CC-B1E6-4AA6-9AF5-A4BA3D0D0BF1}"/>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39" name="Picture 38">
            <a:extLst>
              <a:ext uri="{FF2B5EF4-FFF2-40B4-BE49-F238E27FC236}">
                <a16:creationId xmlns:a16="http://schemas.microsoft.com/office/drawing/2014/main" id="{A9D65C4A-C60D-43F3-948E-0E1BF1690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2416">
            <a:off x="8469754" y="2080541"/>
            <a:ext cx="1060044" cy="1905039"/>
          </a:xfrm>
          <a:prstGeom prst="rect">
            <a:avLst/>
          </a:prstGeom>
        </p:spPr>
      </p:pic>
      <p:grpSp>
        <p:nvGrpSpPr>
          <p:cNvPr id="69" name="Group 68">
            <a:extLst>
              <a:ext uri="{FF2B5EF4-FFF2-40B4-BE49-F238E27FC236}">
                <a16:creationId xmlns:a16="http://schemas.microsoft.com/office/drawing/2014/main" id="{5FFC3B10-11E0-4260-BF69-38C570FC34D7}"/>
              </a:ext>
            </a:extLst>
          </p:cNvPr>
          <p:cNvGrpSpPr>
            <a:grpSpLocks/>
          </p:cNvGrpSpPr>
          <p:nvPr/>
        </p:nvGrpSpPr>
        <p:grpSpPr bwMode="auto">
          <a:xfrm>
            <a:off x="3052650" y="4176246"/>
            <a:ext cx="1457781" cy="1457781"/>
            <a:chOff x="2695574" y="2322539"/>
            <a:chExt cx="3762375" cy="3762375"/>
          </a:xfrm>
        </p:grpSpPr>
        <p:sp>
          <p:nvSpPr>
            <p:cNvPr id="70" name="Oval 69">
              <a:extLst>
                <a:ext uri="{FF2B5EF4-FFF2-40B4-BE49-F238E27FC236}">
                  <a16:creationId xmlns:a16="http://schemas.microsoft.com/office/drawing/2014/main" id="{1EC6EF12-ABFA-433E-8F4C-CC2132608A8D}"/>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Oval 70">
              <a:extLst>
                <a:ext uri="{FF2B5EF4-FFF2-40B4-BE49-F238E27FC236}">
                  <a16:creationId xmlns:a16="http://schemas.microsoft.com/office/drawing/2014/main" id="{4B5B7990-D2CC-47E8-8FAE-6175F044AC74}"/>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2" name="Oval 71">
              <a:extLst>
                <a:ext uri="{FF2B5EF4-FFF2-40B4-BE49-F238E27FC236}">
                  <a16:creationId xmlns:a16="http://schemas.microsoft.com/office/drawing/2014/main" id="{618930E0-AF74-47E7-ACA7-F48B9A6D45C3}"/>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68" name="Picture 67">
            <a:extLst>
              <a:ext uri="{FF2B5EF4-FFF2-40B4-BE49-F238E27FC236}">
                <a16:creationId xmlns:a16="http://schemas.microsoft.com/office/drawing/2014/main" id="{141DD360-F2A1-4E65-94C8-AAFAA4F9EF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566" y="4074571"/>
            <a:ext cx="1175303" cy="1380652"/>
          </a:xfrm>
          <a:prstGeom prst="rect">
            <a:avLst/>
          </a:prstGeom>
        </p:spPr>
      </p:pic>
      <p:grpSp>
        <p:nvGrpSpPr>
          <p:cNvPr id="73" name="Group 72">
            <a:extLst>
              <a:ext uri="{FF2B5EF4-FFF2-40B4-BE49-F238E27FC236}">
                <a16:creationId xmlns:a16="http://schemas.microsoft.com/office/drawing/2014/main" id="{355939EB-F2B4-4B41-8B46-D6A5D973E8C3}"/>
              </a:ext>
            </a:extLst>
          </p:cNvPr>
          <p:cNvGrpSpPr>
            <a:grpSpLocks/>
          </p:cNvGrpSpPr>
          <p:nvPr/>
        </p:nvGrpSpPr>
        <p:grpSpPr bwMode="auto">
          <a:xfrm>
            <a:off x="6287749" y="2295633"/>
            <a:ext cx="1457781" cy="1457781"/>
            <a:chOff x="2695574" y="2322539"/>
            <a:chExt cx="3762375" cy="3762375"/>
          </a:xfrm>
        </p:grpSpPr>
        <p:sp>
          <p:nvSpPr>
            <p:cNvPr id="74" name="Oval 73">
              <a:extLst>
                <a:ext uri="{FF2B5EF4-FFF2-40B4-BE49-F238E27FC236}">
                  <a16:creationId xmlns:a16="http://schemas.microsoft.com/office/drawing/2014/main" id="{F4E453EF-88B0-4DFD-B4F1-9E00F570D093}"/>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Oval 74">
              <a:extLst>
                <a:ext uri="{FF2B5EF4-FFF2-40B4-BE49-F238E27FC236}">
                  <a16:creationId xmlns:a16="http://schemas.microsoft.com/office/drawing/2014/main" id="{82EA4634-D8AE-4CD5-BEBD-A50357EB52AB}"/>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6" name="Oval 75">
              <a:extLst>
                <a:ext uri="{FF2B5EF4-FFF2-40B4-BE49-F238E27FC236}">
                  <a16:creationId xmlns:a16="http://schemas.microsoft.com/office/drawing/2014/main" id="{E606E4E1-C21A-40F1-B1B1-94137689F189}"/>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78" name="Picture 77">
            <a:extLst>
              <a:ext uri="{FF2B5EF4-FFF2-40B4-BE49-F238E27FC236}">
                <a16:creationId xmlns:a16="http://schemas.microsoft.com/office/drawing/2014/main" id="{AE3A58E7-9984-48BD-B883-68C9BD22B9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1055" y="2417948"/>
            <a:ext cx="1219380" cy="1146897"/>
          </a:xfrm>
          <a:prstGeom prst="rect">
            <a:avLst/>
          </a:prstGeom>
        </p:spPr>
      </p:pic>
      <p:grpSp>
        <p:nvGrpSpPr>
          <p:cNvPr id="81" name="Group 80">
            <a:extLst>
              <a:ext uri="{FF2B5EF4-FFF2-40B4-BE49-F238E27FC236}">
                <a16:creationId xmlns:a16="http://schemas.microsoft.com/office/drawing/2014/main" id="{63B5A732-CBAF-42DE-B178-3E4308571E19}"/>
              </a:ext>
            </a:extLst>
          </p:cNvPr>
          <p:cNvGrpSpPr>
            <a:grpSpLocks/>
          </p:cNvGrpSpPr>
          <p:nvPr/>
        </p:nvGrpSpPr>
        <p:grpSpPr bwMode="auto">
          <a:xfrm>
            <a:off x="5356982" y="4176246"/>
            <a:ext cx="1457781" cy="1457781"/>
            <a:chOff x="2695574" y="2322539"/>
            <a:chExt cx="3762375" cy="3762375"/>
          </a:xfrm>
        </p:grpSpPr>
        <p:sp>
          <p:nvSpPr>
            <p:cNvPr id="82" name="Oval 81">
              <a:extLst>
                <a:ext uri="{FF2B5EF4-FFF2-40B4-BE49-F238E27FC236}">
                  <a16:creationId xmlns:a16="http://schemas.microsoft.com/office/drawing/2014/main" id="{AD14EE8A-B32B-47C8-A310-1A1F28A22BA5}"/>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3" name="Oval 82">
              <a:extLst>
                <a:ext uri="{FF2B5EF4-FFF2-40B4-BE49-F238E27FC236}">
                  <a16:creationId xmlns:a16="http://schemas.microsoft.com/office/drawing/2014/main" id="{36DAB422-5ED7-432B-86EF-B2C03AAEEE19}"/>
                </a:ext>
              </a:extLst>
            </p:cNvPr>
            <p:cNvSpPr/>
            <p:nvPr/>
          </p:nvSpPr>
          <p:spPr>
            <a:xfrm>
              <a:off x="2761719" y="2428372"/>
              <a:ext cx="3521605" cy="3521603"/>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84" name="Oval 83">
              <a:extLst>
                <a:ext uri="{FF2B5EF4-FFF2-40B4-BE49-F238E27FC236}">
                  <a16:creationId xmlns:a16="http://schemas.microsoft.com/office/drawing/2014/main" id="{E84E6AE9-9922-4500-A6AB-CDC1A0A6E332}"/>
                </a:ext>
              </a:extLst>
            </p:cNvPr>
            <p:cNvSpPr/>
            <p:nvPr/>
          </p:nvSpPr>
          <p:spPr>
            <a:xfrm>
              <a:off x="3028949" y="2510392"/>
              <a:ext cx="3331103" cy="3333750"/>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80" name="Picture 79">
            <a:extLst>
              <a:ext uri="{FF2B5EF4-FFF2-40B4-BE49-F238E27FC236}">
                <a16:creationId xmlns:a16="http://schemas.microsoft.com/office/drawing/2014/main" id="{4B3023D8-B2BF-4D83-A666-6FCFE48F7F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9251" y="4230902"/>
            <a:ext cx="2021261" cy="1429265"/>
          </a:xfrm>
          <a:prstGeom prst="rect">
            <a:avLst/>
          </a:prstGeom>
        </p:spPr>
      </p:pic>
      <p:pic>
        <p:nvPicPr>
          <p:cNvPr id="46" name="Picture 45"/>
          <p:cNvPicPr>
            <a:picLocks noChangeAspect="1"/>
          </p:cNvPicPr>
          <p:nvPr/>
        </p:nvPicPr>
        <p:blipFill>
          <a:blip r:embed="rId9"/>
          <a:stretch>
            <a:fillRect/>
          </a:stretch>
        </p:blipFill>
        <p:spPr>
          <a:xfrm>
            <a:off x="10267406" y="262454"/>
            <a:ext cx="1703673" cy="1705684"/>
          </a:xfrm>
          <a:prstGeom prst="rect">
            <a:avLst/>
          </a:prstGeom>
        </p:spPr>
      </p:pic>
      <p:sp>
        <p:nvSpPr>
          <p:cNvPr id="3" name="Rectangle 2"/>
          <p:cNvSpPr/>
          <p:nvPr/>
        </p:nvSpPr>
        <p:spPr>
          <a:xfrm>
            <a:off x="2317782" y="5871424"/>
            <a:ext cx="7332426" cy="830997"/>
          </a:xfrm>
          <a:prstGeom prst="rect">
            <a:avLst/>
          </a:prstGeom>
        </p:spPr>
        <p:txBody>
          <a:bodyPr wrap="square">
            <a:spAutoFit/>
          </a:bodyPr>
          <a:lstStyle/>
          <a:p>
            <a:pPr lvl="0" algn="ctr">
              <a:lnSpc>
                <a:spcPct val="100000"/>
              </a:lnSpc>
              <a:spcBef>
                <a:spcPct val="0"/>
              </a:spcBef>
              <a:buNone/>
              <a:defRPr/>
            </a:pPr>
            <a:r>
              <a:rPr lang="en-GB" altLang="en-US" sz="2400" b="1" spc="-30" dirty="0">
                <a:solidFill>
                  <a:srgbClr val="002060"/>
                </a:solidFill>
              </a:rPr>
              <a:t>You wouldn’t give people the key or combination to a lock, would you?</a:t>
            </a:r>
          </a:p>
        </p:txBody>
      </p:sp>
      <p:pic>
        <p:nvPicPr>
          <p:cNvPr id="49" name="Picture 48">
            <a:extLst>
              <a:ext uri="{FF2B5EF4-FFF2-40B4-BE49-F238E27FC236}">
                <a16:creationId xmlns:a16="http://schemas.microsoft.com/office/drawing/2014/main" id="{5F37C249-E6DD-4B1E-8B50-FCDDCFC33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087" y="5661248"/>
            <a:ext cx="1254732" cy="931732"/>
          </a:xfrm>
          <a:prstGeom prst="rect">
            <a:avLst/>
          </a:prstGeom>
        </p:spPr>
      </p:pic>
    </p:spTree>
    <p:extLst>
      <p:ext uri="{BB962C8B-B14F-4D97-AF65-F5344CB8AC3E}">
        <p14:creationId xmlns:p14="http://schemas.microsoft.com/office/powerpoint/2010/main" val="48261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06680" y="-70485"/>
            <a:ext cx="12298680" cy="6918008"/>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618281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533400" y="187121"/>
            <a:ext cx="11437680" cy="6311332"/>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42309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622613" y="807719"/>
            <a:ext cx="7640606" cy="5349553"/>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684008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7448" y="1124745"/>
            <a:ext cx="5043900" cy="954107"/>
          </a:xfrm>
          <a:prstGeom prst="rect">
            <a:avLst/>
          </a:prstGeom>
          <a:noFill/>
        </p:spPr>
        <p:txBody>
          <a:bodyPr wrap="square" rtlCol="0">
            <a:spAutoFit/>
          </a:bodyPr>
          <a:lstStyle/>
          <a:p>
            <a:r>
              <a:rPr lang="en-GB" sz="2800" b="1" dirty="0">
                <a:solidFill>
                  <a:schemeClr val="tx2"/>
                </a:solidFill>
                <a:latin typeface="Calibri" panose="020F0502020204030204" pitchFamily="34" charset="0"/>
                <a:cs typeface="Arial" panose="020B0604020202020204" pitchFamily="34" charset="0"/>
              </a:rPr>
              <a:t>Why is personal hygiene important?</a:t>
            </a:r>
          </a:p>
        </p:txBody>
      </p:sp>
      <p:sp>
        <p:nvSpPr>
          <p:cNvPr id="6" name="TextBox 5"/>
          <p:cNvSpPr txBox="1"/>
          <p:nvPr/>
        </p:nvSpPr>
        <p:spPr>
          <a:xfrm>
            <a:off x="1127448" y="2078852"/>
            <a:ext cx="5760639" cy="4401205"/>
          </a:xfrm>
          <a:prstGeom prst="rect">
            <a:avLst/>
          </a:prstGeom>
          <a:noFill/>
        </p:spPr>
        <p:txBody>
          <a:bodyPr wrap="square" rtlCol="0">
            <a:spAutoFit/>
          </a:bodyPr>
          <a:lstStyle/>
          <a:p>
            <a:r>
              <a:rPr lang="en-GB" sz="2800" dirty="0">
                <a:latin typeface="Calibri" panose="020F0502020204030204" pitchFamily="34" charset="0"/>
                <a:cs typeface="Arial" panose="020B0604020202020204" pitchFamily="34" charset="0"/>
              </a:rPr>
              <a:t>Bacteria live in and on your own body and can enter into food in the home if you do not have high standards of personal hygiene.</a:t>
            </a:r>
          </a:p>
          <a:p>
            <a:endParaRPr lang="en-GB" sz="2800" dirty="0">
              <a:latin typeface="Calibri" panose="020F0502020204030204" pitchFamily="34" charset="0"/>
              <a:cs typeface="Arial" panose="020B0604020202020204" pitchFamily="34" charset="0"/>
            </a:endParaRPr>
          </a:p>
          <a:p>
            <a:r>
              <a:rPr lang="en-GB" sz="2800" dirty="0">
                <a:latin typeface="Calibri" panose="020F0502020204030204" pitchFamily="34" charset="0"/>
                <a:cs typeface="Arial" panose="020B0604020202020204" pitchFamily="34" charset="0"/>
              </a:rPr>
              <a:t>Your hands, hair, face, skin, clothing and jewellery can all be a source of bacteria which can be transferred onto food.  This is known as cross-contamination.</a:t>
            </a:r>
          </a:p>
        </p:txBody>
      </p:sp>
      <p:pic>
        <p:nvPicPr>
          <p:cNvPr id="3" name="Picture 2" descr="S:\Shared\BNF Photographs\iStock Photo Images\Misc\shutterstock_2628703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8" y="1412776"/>
            <a:ext cx="3012536" cy="4515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24517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744538" y="685800"/>
            <a:ext cx="7475757" cy="5319074"/>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501166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377440" y="835092"/>
            <a:ext cx="7391400" cy="5220106"/>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593240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661160" y="609290"/>
            <a:ext cx="8439149" cy="5820103"/>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420720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209800" y="765686"/>
            <a:ext cx="7376160" cy="5629013"/>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720178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011680" y="900461"/>
            <a:ext cx="7513320" cy="5540310"/>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474382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026920" y="969710"/>
            <a:ext cx="7482840" cy="5390675"/>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460320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164080" y="624840"/>
            <a:ext cx="7842821" cy="5623390"/>
          </a:xfrm>
          <a:prstGeom prst="rect">
            <a:avLst/>
          </a:prstGeom>
        </p:spPr>
      </p:pic>
      <p:sp>
        <p:nvSpPr>
          <p:cNvPr id="4" name="TextBox 3"/>
          <p:cNvSpPr txBox="1"/>
          <p:nvPr/>
        </p:nvSpPr>
        <p:spPr>
          <a:xfrm>
            <a:off x="2567608" y="1628800"/>
            <a:ext cx="3096344" cy="369332"/>
          </a:xfrm>
          <a:prstGeom prst="rect">
            <a:avLst/>
          </a:prstGeom>
          <a:solidFill>
            <a:schemeClr val="bg1"/>
          </a:solidFill>
        </p:spPr>
        <p:txBody>
          <a:bodyPr wrap="square" rtlCol="0">
            <a:spAutoFit/>
          </a:bodyPr>
          <a:lstStyle/>
          <a:p>
            <a:r>
              <a:rPr lang="en-GB" dirty="0" smtClean="0"/>
              <a:t>Is this a good idea?</a:t>
            </a:r>
            <a:endParaRPr lang="en-GB" dirty="0"/>
          </a:p>
        </p:txBody>
      </p:sp>
      <p:pic>
        <p:nvPicPr>
          <p:cNvPr id="5" name="Picture 4">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697757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12393F-78EA-421E-B9B4-C71553BFEF34}"/>
              </a:ext>
            </a:extLst>
          </p:cNvPr>
          <p:cNvSpPr txBox="1"/>
          <p:nvPr/>
        </p:nvSpPr>
        <p:spPr>
          <a:xfrm>
            <a:off x="2279650" y="728664"/>
            <a:ext cx="7632700" cy="584775"/>
          </a:xfrm>
          <a:prstGeom prst="rect">
            <a:avLst/>
          </a:prstGeom>
          <a:noFill/>
        </p:spPr>
        <p:txBody>
          <a:bodyPr wrap="square" rtlCol="0">
            <a:spAutoFit/>
          </a:bodyPr>
          <a:lstStyle/>
          <a:p>
            <a:pPr algn="ctr"/>
            <a:r>
              <a:rPr lang="en-GB" sz="3200" dirty="0">
                <a:latin typeface="+mj-lt"/>
              </a:rPr>
              <a:t>Rules</a:t>
            </a:r>
          </a:p>
        </p:txBody>
      </p:sp>
      <p:grpSp>
        <p:nvGrpSpPr>
          <p:cNvPr id="3" name="Group 36">
            <a:extLst>
              <a:ext uri="{FF2B5EF4-FFF2-40B4-BE49-F238E27FC236}">
                <a16:creationId xmlns:a16="http://schemas.microsoft.com/office/drawing/2014/main" id="{556DF4F2-40EE-4125-9DC5-8B4E71941CAA}"/>
              </a:ext>
            </a:extLst>
          </p:cNvPr>
          <p:cNvGrpSpPr>
            <a:grpSpLocks/>
          </p:cNvGrpSpPr>
          <p:nvPr/>
        </p:nvGrpSpPr>
        <p:grpSpPr bwMode="auto">
          <a:xfrm>
            <a:off x="2293939" y="1560978"/>
            <a:ext cx="5649912" cy="944100"/>
            <a:chOff x="769835" y="5474652"/>
            <a:chExt cx="5649988" cy="945005"/>
          </a:xfrm>
        </p:grpSpPr>
        <p:grpSp>
          <p:nvGrpSpPr>
            <p:cNvPr id="4" name="Group 4">
              <a:extLst>
                <a:ext uri="{FF2B5EF4-FFF2-40B4-BE49-F238E27FC236}">
                  <a16:creationId xmlns:a16="http://schemas.microsoft.com/office/drawing/2014/main" id="{4103C70B-9AFA-4B87-BC74-8B03839F25B4}"/>
                </a:ext>
              </a:extLst>
            </p:cNvPr>
            <p:cNvGrpSpPr>
              <a:grpSpLocks/>
            </p:cNvGrpSpPr>
            <p:nvPr/>
          </p:nvGrpSpPr>
          <p:grpSpPr bwMode="auto">
            <a:xfrm>
              <a:off x="769835" y="5474652"/>
              <a:ext cx="5649988" cy="945005"/>
              <a:chOff x="769835" y="3428999"/>
              <a:chExt cx="5649988" cy="945005"/>
            </a:xfrm>
          </p:grpSpPr>
          <p:sp>
            <p:nvSpPr>
              <p:cNvPr id="6" name="Rectangle 5">
                <a:extLst>
                  <a:ext uri="{FF2B5EF4-FFF2-40B4-BE49-F238E27FC236}">
                    <a16:creationId xmlns:a16="http://schemas.microsoft.com/office/drawing/2014/main" id="{3BC4461E-1023-4617-84FA-1B4FD3C77E6E}"/>
                  </a:ext>
                </a:extLst>
              </p:cNvPr>
              <p:cNvSpPr/>
              <p:nvPr/>
            </p:nvSpPr>
            <p:spPr>
              <a:xfrm>
                <a:off x="769835" y="3471902"/>
                <a:ext cx="5649988" cy="902102"/>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7" name="Group 7">
                <a:extLst>
                  <a:ext uri="{FF2B5EF4-FFF2-40B4-BE49-F238E27FC236}">
                    <a16:creationId xmlns:a16="http://schemas.microsoft.com/office/drawing/2014/main" id="{0B25A105-A724-4CD6-89E8-44CB03E112EC}"/>
                  </a:ext>
                </a:extLst>
              </p:cNvPr>
              <p:cNvGrpSpPr>
                <a:grpSpLocks/>
              </p:cNvGrpSpPr>
              <p:nvPr/>
            </p:nvGrpSpPr>
            <p:grpSpPr bwMode="auto">
              <a:xfrm>
                <a:off x="923925" y="3428999"/>
                <a:ext cx="614587" cy="104775"/>
                <a:chOff x="7225665" y="3428999"/>
                <a:chExt cx="614587" cy="104775"/>
              </a:xfrm>
            </p:grpSpPr>
            <p:sp>
              <p:nvSpPr>
                <p:cNvPr id="8" name="Oval 7">
                  <a:extLst>
                    <a:ext uri="{FF2B5EF4-FFF2-40B4-BE49-F238E27FC236}">
                      <a16:creationId xmlns:a16="http://schemas.microsoft.com/office/drawing/2014/main" id="{7B3C96E6-9538-4A33-985E-1533A4F95370}"/>
                    </a:ext>
                  </a:extLst>
                </p:cNvPr>
                <p:cNvSpPr/>
                <p:nvPr/>
              </p:nvSpPr>
              <p:spPr>
                <a:xfrm>
                  <a:off x="7225563" y="3428999"/>
                  <a:ext cx="104776" cy="104876"/>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a:extLst>
                    <a:ext uri="{FF2B5EF4-FFF2-40B4-BE49-F238E27FC236}">
                      <a16:creationId xmlns:a16="http://schemas.microsoft.com/office/drawing/2014/main" id="{E18EECBC-A7C7-4135-B296-BFE1AB0AE5AC}"/>
                    </a:ext>
                  </a:extLst>
                </p:cNvPr>
                <p:cNvSpPr/>
                <p:nvPr/>
              </p:nvSpPr>
              <p:spPr>
                <a:xfrm>
                  <a:off x="7474804" y="3428999"/>
                  <a:ext cx="104776" cy="104876"/>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Oval 9">
                  <a:extLst>
                    <a:ext uri="{FF2B5EF4-FFF2-40B4-BE49-F238E27FC236}">
                      <a16:creationId xmlns:a16="http://schemas.microsoft.com/office/drawing/2014/main" id="{5D6AB787-34BB-4EAC-96A1-4CCC7C44CA4C}"/>
                    </a:ext>
                  </a:extLst>
                </p:cNvPr>
                <p:cNvSpPr/>
                <p:nvPr/>
              </p:nvSpPr>
              <p:spPr>
                <a:xfrm>
                  <a:off x="7735158" y="3428999"/>
                  <a:ext cx="104776" cy="104876"/>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5" name="Rectangle 5">
              <a:extLst>
                <a:ext uri="{FF2B5EF4-FFF2-40B4-BE49-F238E27FC236}">
                  <a16:creationId xmlns:a16="http://schemas.microsoft.com/office/drawing/2014/main" id="{A9F616C1-3F18-4543-827C-8D002D4738A8}"/>
                </a:ext>
              </a:extLst>
            </p:cNvPr>
            <p:cNvSpPr>
              <a:spLocks noChangeArrowheads="1"/>
            </p:cNvSpPr>
            <p:nvPr/>
          </p:nvSpPr>
          <p:spPr bwMode="auto">
            <a:xfrm>
              <a:off x="846974" y="5638591"/>
              <a:ext cx="4448883" cy="64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None/>
              </a:pPr>
              <a:r>
                <a:rPr lang="en-GB" altLang="en-US" dirty="0">
                  <a:solidFill>
                    <a:schemeClr val="tx1"/>
                  </a:solidFill>
                </a:rPr>
                <a:t>There are some basic rules you can follow to create a really strong password.</a:t>
              </a:r>
            </a:p>
          </p:txBody>
        </p:sp>
      </p:grpSp>
      <p:sp>
        <p:nvSpPr>
          <p:cNvPr id="11" name="Rectangle 10">
            <a:extLst>
              <a:ext uri="{FF2B5EF4-FFF2-40B4-BE49-F238E27FC236}">
                <a16:creationId xmlns:a16="http://schemas.microsoft.com/office/drawing/2014/main" id="{ACF93F06-C4EE-4FA3-8F2F-A578EDFB2AA9}"/>
              </a:ext>
            </a:extLst>
          </p:cNvPr>
          <p:cNvSpPr/>
          <p:nvPr/>
        </p:nvSpPr>
        <p:spPr>
          <a:xfrm>
            <a:off x="2181225" y="2782670"/>
            <a:ext cx="5238750" cy="646331"/>
          </a:xfrm>
          <a:prstGeom prst="rect">
            <a:avLst/>
          </a:prstGeom>
        </p:spPr>
        <p:txBody>
          <a:bodyPr wrap="square">
            <a:spAutoFit/>
          </a:bodyPr>
          <a:lstStyle/>
          <a:p>
            <a:pPr marL="342900" indent="-342900">
              <a:buFont typeface="Wingdings" panose="05000000000000000000" pitchFamily="2" charset="2"/>
              <a:buChar char="ü"/>
            </a:pPr>
            <a:r>
              <a:rPr lang="en-GB" dirty="0"/>
              <a:t>Include both lower-case (</a:t>
            </a:r>
            <a:r>
              <a:rPr lang="en-GB" dirty="0" err="1"/>
              <a:t>abc</a:t>
            </a:r>
            <a:r>
              <a:rPr lang="en-GB" dirty="0"/>
              <a:t>) and upper-case (ABC) letters.</a:t>
            </a:r>
          </a:p>
        </p:txBody>
      </p:sp>
      <p:sp>
        <p:nvSpPr>
          <p:cNvPr id="12" name="Rectangle 11">
            <a:extLst>
              <a:ext uri="{FF2B5EF4-FFF2-40B4-BE49-F238E27FC236}">
                <a16:creationId xmlns:a16="http://schemas.microsoft.com/office/drawing/2014/main" id="{A7A87B81-7AD8-4D1A-ABAC-3F12969B51D0}"/>
              </a:ext>
            </a:extLst>
          </p:cNvPr>
          <p:cNvSpPr/>
          <p:nvPr/>
        </p:nvSpPr>
        <p:spPr>
          <a:xfrm>
            <a:off x="2173689" y="3623037"/>
            <a:ext cx="2649315" cy="369332"/>
          </a:xfrm>
          <a:prstGeom prst="rect">
            <a:avLst/>
          </a:prstGeom>
        </p:spPr>
        <p:txBody>
          <a:bodyPr wrap="none">
            <a:spAutoFit/>
          </a:bodyPr>
          <a:lstStyle/>
          <a:p>
            <a:pPr marL="285750" indent="-285750">
              <a:buFont typeface="Wingdings" panose="05000000000000000000" pitchFamily="2" charset="2"/>
              <a:buChar char="ü"/>
            </a:pPr>
            <a:r>
              <a:rPr lang="en-GB" dirty="0"/>
              <a:t>Include numbers (123).</a:t>
            </a:r>
          </a:p>
        </p:txBody>
      </p:sp>
      <p:sp>
        <p:nvSpPr>
          <p:cNvPr id="13" name="Rectangle 12">
            <a:extLst>
              <a:ext uri="{FF2B5EF4-FFF2-40B4-BE49-F238E27FC236}">
                <a16:creationId xmlns:a16="http://schemas.microsoft.com/office/drawing/2014/main" id="{E5EF1EFB-6D16-44D5-A743-BC2E1914BB6D}"/>
              </a:ext>
            </a:extLst>
          </p:cNvPr>
          <p:cNvSpPr/>
          <p:nvPr/>
        </p:nvSpPr>
        <p:spPr>
          <a:xfrm>
            <a:off x="2171700" y="4186407"/>
            <a:ext cx="4810125" cy="646331"/>
          </a:xfrm>
          <a:prstGeom prst="rect">
            <a:avLst/>
          </a:prstGeom>
        </p:spPr>
        <p:txBody>
          <a:bodyPr wrap="square">
            <a:spAutoFit/>
          </a:bodyPr>
          <a:lstStyle/>
          <a:p>
            <a:pPr marL="342900" indent="-342900">
              <a:buFont typeface="Wingdings" panose="05000000000000000000" pitchFamily="2" charset="2"/>
              <a:buChar char="ü"/>
            </a:pPr>
            <a:r>
              <a:rPr lang="en-GB" dirty="0"/>
              <a:t>Include other characters (like punctuation marks and symbols), e.g. ?&amp;#£$!@</a:t>
            </a:r>
          </a:p>
        </p:txBody>
      </p:sp>
      <p:sp>
        <p:nvSpPr>
          <p:cNvPr id="14" name="Rectangle 13">
            <a:extLst>
              <a:ext uri="{FF2B5EF4-FFF2-40B4-BE49-F238E27FC236}">
                <a16:creationId xmlns:a16="http://schemas.microsoft.com/office/drawing/2014/main" id="{80950055-E5F8-403F-A8BB-FB4EC7289CD3}"/>
              </a:ext>
            </a:extLst>
          </p:cNvPr>
          <p:cNvSpPr/>
          <p:nvPr/>
        </p:nvSpPr>
        <p:spPr>
          <a:xfrm>
            <a:off x="2182748" y="5026774"/>
            <a:ext cx="2636812" cy="369332"/>
          </a:xfrm>
          <a:prstGeom prst="rect">
            <a:avLst/>
          </a:prstGeom>
        </p:spPr>
        <p:txBody>
          <a:bodyPr wrap="none">
            <a:spAutoFit/>
          </a:bodyPr>
          <a:lstStyle/>
          <a:p>
            <a:pPr marL="285750" indent="-285750">
              <a:buFont typeface="Wingdings" panose="05000000000000000000" pitchFamily="2" charset="2"/>
              <a:buChar char="ü"/>
            </a:pPr>
            <a:r>
              <a:rPr lang="en-GB" dirty="0"/>
              <a:t>Avoid using full words. </a:t>
            </a:r>
          </a:p>
        </p:txBody>
      </p:sp>
      <p:sp>
        <p:nvSpPr>
          <p:cNvPr id="15" name="Rectangle 14">
            <a:extLst>
              <a:ext uri="{FF2B5EF4-FFF2-40B4-BE49-F238E27FC236}">
                <a16:creationId xmlns:a16="http://schemas.microsoft.com/office/drawing/2014/main" id="{11EA737F-BD9C-4A23-BA0D-883259F72A73}"/>
              </a:ext>
            </a:extLst>
          </p:cNvPr>
          <p:cNvSpPr/>
          <p:nvPr/>
        </p:nvSpPr>
        <p:spPr>
          <a:xfrm>
            <a:off x="2177669" y="5590143"/>
            <a:ext cx="3462807" cy="369332"/>
          </a:xfrm>
          <a:prstGeom prst="rect">
            <a:avLst/>
          </a:prstGeom>
        </p:spPr>
        <p:txBody>
          <a:bodyPr wrap="none">
            <a:spAutoFit/>
          </a:bodyPr>
          <a:lstStyle/>
          <a:p>
            <a:pPr marL="285750" indent="-285750">
              <a:buFont typeface="Wingdings" panose="05000000000000000000" pitchFamily="2" charset="2"/>
              <a:buChar char="ü"/>
            </a:pPr>
            <a:r>
              <a:rPr lang="en-GB" dirty="0"/>
              <a:t>Avoid using names or birthdays.</a:t>
            </a:r>
          </a:p>
        </p:txBody>
      </p:sp>
      <p:pic>
        <p:nvPicPr>
          <p:cNvPr id="17" name="Picture 16">
            <a:extLst>
              <a:ext uri="{FF2B5EF4-FFF2-40B4-BE49-F238E27FC236}">
                <a16:creationId xmlns:a16="http://schemas.microsoft.com/office/drawing/2014/main" id="{05F9482C-C2C4-4BF9-8856-055C55A6E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173" y="1304925"/>
            <a:ext cx="2732929" cy="4867275"/>
          </a:xfrm>
          <a:prstGeom prst="rect">
            <a:avLst/>
          </a:prstGeom>
        </p:spPr>
      </p:pic>
      <p:pic>
        <p:nvPicPr>
          <p:cNvPr id="18" name="Picture 17"/>
          <p:cNvPicPr>
            <a:picLocks noChangeAspect="1"/>
          </p:cNvPicPr>
          <p:nvPr/>
        </p:nvPicPr>
        <p:blipFill>
          <a:blip r:embed="rId3"/>
          <a:stretch>
            <a:fillRect/>
          </a:stretch>
        </p:blipFill>
        <p:spPr>
          <a:xfrm>
            <a:off x="10267406" y="262454"/>
            <a:ext cx="1703673" cy="1705684"/>
          </a:xfrm>
          <a:prstGeom prst="rect">
            <a:avLst/>
          </a:prstGeom>
        </p:spPr>
      </p:pic>
      <p:pic>
        <p:nvPicPr>
          <p:cNvPr id="19" name="Picture 18">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852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174240" y="664049"/>
            <a:ext cx="7711440" cy="5626267"/>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61460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024450" y="312150"/>
            <a:ext cx="10143099" cy="6233700"/>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139750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108" y="705590"/>
            <a:ext cx="2376264" cy="523220"/>
          </a:xfrm>
          <a:prstGeom prst="rect">
            <a:avLst/>
          </a:prstGeom>
          <a:noFill/>
        </p:spPr>
        <p:txBody>
          <a:bodyPr wrap="square" rtlCol="0">
            <a:spAutoFit/>
          </a:bodyPr>
          <a:lstStyle/>
          <a:p>
            <a:r>
              <a:rPr lang="en-GB" sz="2800" b="1" dirty="0">
                <a:solidFill>
                  <a:schemeClr val="tx2"/>
                </a:solidFill>
                <a:latin typeface="Calibri" panose="020F0502020204030204" pitchFamily="34" charset="0"/>
                <a:cs typeface="Arial" panose="020B0604020202020204" pitchFamily="34" charset="0"/>
              </a:rPr>
              <a:t>Hands</a:t>
            </a:r>
          </a:p>
        </p:txBody>
      </p:sp>
      <p:sp>
        <p:nvSpPr>
          <p:cNvPr id="6" name="TextBox 5"/>
          <p:cNvSpPr txBox="1"/>
          <p:nvPr/>
        </p:nvSpPr>
        <p:spPr>
          <a:xfrm>
            <a:off x="551385" y="1228810"/>
            <a:ext cx="6867834" cy="4358116"/>
          </a:xfrm>
          <a:prstGeom prst="rect">
            <a:avLst/>
          </a:prstGeom>
          <a:noFill/>
        </p:spPr>
        <p:txBody>
          <a:bodyPr wrap="square" rtlCol="0">
            <a:spAutoFit/>
          </a:bodyPr>
          <a:lstStyle/>
          <a:p>
            <a:pPr>
              <a:lnSpc>
                <a:spcPct val="90000"/>
              </a:lnSpc>
            </a:pPr>
            <a:r>
              <a:rPr lang="en-GB" altLang="en-US" sz="2800" dirty="0">
                <a:latin typeface="Calibri" panose="020F0502020204030204" pitchFamily="34" charset="0"/>
                <a:cs typeface="Arial" panose="020B0604020202020204" pitchFamily="34" charset="0"/>
              </a:rPr>
              <a:t>Your hands may look clean but you </a:t>
            </a:r>
          </a:p>
          <a:p>
            <a:pPr>
              <a:lnSpc>
                <a:spcPct val="90000"/>
              </a:lnSpc>
            </a:pPr>
            <a:r>
              <a:rPr lang="en-GB" altLang="en-US" sz="2800" dirty="0">
                <a:latin typeface="Calibri" panose="020F0502020204030204" pitchFamily="34" charset="0"/>
                <a:cs typeface="Arial" panose="020B0604020202020204" pitchFamily="34" charset="0"/>
              </a:rPr>
              <a:t>cannot see the bacteria that cause food poisoning.  Therefore, it is important to wash hands thoroughly at these times:</a:t>
            </a:r>
          </a:p>
          <a:p>
            <a:pPr marL="342900" indent="-342900">
              <a:lnSpc>
                <a:spcPct val="90000"/>
              </a:lnSpc>
              <a:buFont typeface="Arial" panose="020B0604020202020204" pitchFamily="34" charset="0"/>
              <a:buChar char="•"/>
            </a:pPr>
            <a:endParaRPr lang="en-GB" altLang="en-US" sz="2800" dirty="0">
              <a:latin typeface="Calibri" panose="020F0502020204030204" pitchFamily="34" charset="0"/>
              <a:cs typeface="Arial" panose="020B0604020202020204" pitchFamily="34" charset="0"/>
            </a:endParaRPr>
          </a:p>
          <a:p>
            <a:pPr marL="342900" indent="-342900">
              <a:lnSpc>
                <a:spcPct val="90000"/>
              </a:lnSpc>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Before starting to prepare food;</a:t>
            </a:r>
          </a:p>
          <a:p>
            <a:pPr marL="342900" indent="-342900">
              <a:lnSpc>
                <a:spcPct val="90000"/>
              </a:lnSpc>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After touching raw meat, fish or poultry;</a:t>
            </a:r>
          </a:p>
          <a:p>
            <a:pPr marL="342900" indent="-342900">
              <a:lnSpc>
                <a:spcPct val="90000"/>
              </a:lnSpc>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After touching raw egg; </a:t>
            </a:r>
          </a:p>
          <a:p>
            <a:pPr marL="342900" indent="-342900">
              <a:lnSpc>
                <a:spcPct val="90000"/>
              </a:lnSpc>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After going to the toilet;</a:t>
            </a:r>
          </a:p>
          <a:p>
            <a:pPr marL="342900" indent="-342900">
              <a:lnSpc>
                <a:spcPct val="90000"/>
              </a:lnSpc>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After touching the bin;</a:t>
            </a:r>
          </a:p>
          <a:p>
            <a:pPr marL="342900" indent="-342900">
              <a:lnSpc>
                <a:spcPct val="90000"/>
              </a:lnSpc>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After touching pets.</a:t>
            </a:r>
          </a:p>
        </p:txBody>
      </p:sp>
      <p:sp>
        <p:nvSpPr>
          <p:cNvPr id="9" name="Rectangle 12"/>
          <p:cNvSpPr txBox="1">
            <a:spLocks noChangeArrowheads="1"/>
          </p:cNvSpPr>
          <p:nvPr/>
        </p:nvSpPr>
        <p:spPr>
          <a:xfrm>
            <a:off x="7248128" y="3713190"/>
            <a:ext cx="3528392" cy="2400167"/>
          </a:xfrm>
          <a:prstGeom prst="rect">
            <a:avLst/>
          </a:prstGeom>
          <a:solidFill>
            <a:schemeClr val="accent2">
              <a:lumMod val="20000"/>
              <a:lumOff val="80000"/>
            </a:scheme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400" dirty="0"/>
              <a:t>Always wash your hands before you start cooking.</a:t>
            </a:r>
          </a:p>
          <a:p>
            <a:pPr marL="0" indent="0">
              <a:buNone/>
            </a:pPr>
            <a:r>
              <a:rPr lang="en-US" altLang="en-US" sz="2400" dirty="0"/>
              <a:t>This stops any germs that might have been on your hands from getting into the food.</a:t>
            </a:r>
            <a:endParaRPr lang="en-GB" altLang="en-US" sz="2400" dirty="0"/>
          </a:p>
        </p:txBody>
      </p:sp>
      <p:pic>
        <p:nvPicPr>
          <p:cNvPr id="10" name="Picture 3" descr="S:\Shared\BNF Photographs\Education\Getting ready to cook\Cropped\Dry h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192" y="621817"/>
            <a:ext cx="2016224" cy="26881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877272"/>
            <a:ext cx="971952" cy="721746"/>
          </a:xfrm>
          <a:prstGeom prst="rect">
            <a:avLst/>
          </a:prstGeom>
        </p:spPr>
      </p:pic>
    </p:spTree>
    <p:extLst>
      <p:ext uri="{BB962C8B-B14F-4D97-AF65-F5344CB8AC3E}">
        <p14:creationId xmlns:p14="http://schemas.microsoft.com/office/powerpoint/2010/main" val="27208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981200" y="894080"/>
            <a:ext cx="7858163" cy="5321369"/>
          </a:xfrm>
          <a:prstGeom prst="rect">
            <a:avLst/>
          </a:prstGeom>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532766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12393F-78EA-421E-B9B4-C71553BFEF34}"/>
              </a:ext>
            </a:extLst>
          </p:cNvPr>
          <p:cNvSpPr txBox="1"/>
          <p:nvPr/>
        </p:nvSpPr>
        <p:spPr>
          <a:xfrm>
            <a:off x="2279650" y="728664"/>
            <a:ext cx="7632700" cy="584775"/>
          </a:xfrm>
          <a:prstGeom prst="rect">
            <a:avLst/>
          </a:prstGeom>
          <a:noFill/>
        </p:spPr>
        <p:txBody>
          <a:bodyPr wrap="square" rtlCol="0">
            <a:spAutoFit/>
          </a:bodyPr>
          <a:lstStyle/>
          <a:p>
            <a:pPr algn="ctr"/>
            <a:r>
              <a:rPr lang="en-GB" sz="3200" dirty="0">
                <a:latin typeface="+mj-lt"/>
              </a:rPr>
              <a:t>Rules</a:t>
            </a:r>
          </a:p>
        </p:txBody>
      </p:sp>
      <p:grpSp>
        <p:nvGrpSpPr>
          <p:cNvPr id="19" name="Group 36">
            <a:extLst>
              <a:ext uri="{FF2B5EF4-FFF2-40B4-BE49-F238E27FC236}">
                <a16:creationId xmlns:a16="http://schemas.microsoft.com/office/drawing/2014/main" id="{C4BAC7AD-EBB1-4C45-A2CE-301CCDE303D3}"/>
              </a:ext>
            </a:extLst>
          </p:cNvPr>
          <p:cNvGrpSpPr>
            <a:grpSpLocks/>
          </p:cNvGrpSpPr>
          <p:nvPr/>
        </p:nvGrpSpPr>
        <p:grpSpPr bwMode="auto">
          <a:xfrm>
            <a:off x="2293939" y="1560979"/>
            <a:ext cx="5649912" cy="1381610"/>
            <a:chOff x="769835" y="5474652"/>
            <a:chExt cx="5649988" cy="1088154"/>
          </a:xfrm>
        </p:grpSpPr>
        <p:grpSp>
          <p:nvGrpSpPr>
            <p:cNvPr id="30" name="Group 4">
              <a:extLst>
                <a:ext uri="{FF2B5EF4-FFF2-40B4-BE49-F238E27FC236}">
                  <a16:creationId xmlns:a16="http://schemas.microsoft.com/office/drawing/2014/main" id="{949ACC43-F6A6-4F9A-96CE-75BBF38D8C73}"/>
                </a:ext>
              </a:extLst>
            </p:cNvPr>
            <p:cNvGrpSpPr>
              <a:grpSpLocks/>
            </p:cNvGrpSpPr>
            <p:nvPr/>
          </p:nvGrpSpPr>
          <p:grpSpPr bwMode="auto">
            <a:xfrm>
              <a:off x="769835" y="5474652"/>
              <a:ext cx="5649988" cy="956996"/>
              <a:chOff x="769835" y="3428999"/>
              <a:chExt cx="5649988" cy="956996"/>
            </a:xfrm>
          </p:grpSpPr>
          <p:sp>
            <p:nvSpPr>
              <p:cNvPr id="32" name="Rectangle 31">
                <a:extLst>
                  <a:ext uri="{FF2B5EF4-FFF2-40B4-BE49-F238E27FC236}">
                    <a16:creationId xmlns:a16="http://schemas.microsoft.com/office/drawing/2014/main" id="{88B05463-7769-4111-B116-5B335FDDE28C}"/>
                  </a:ext>
                </a:extLst>
              </p:cNvPr>
              <p:cNvSpPr/>
              <p:nvPr/>
            </p:nvSpPr>
            <p:spPr>
              <a:xfrm>
                <a:off x="769835" y="3471902"/>
                <a:ext cx="5649988" cy="914093"/>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33" name="Group 7">
                <a:extLst>
                  <a:ext uri="{FF2B5EF4-FFF2-40B4-BE49-F238E27FC236}">
                    <a16:creationId xmlns:a16="http://schemas.microsoft.com/office/drawing/2014/main" id="{50D03899-EC07-437F-A6E6-AA00122689F4}"/>
                  </a:ext>
                </a:extLst>
              </p:cNvPr>
              <p:cNvGrpSpPr>
                <a:grpSpLocks/>
              </p:cNvGrpSpPr>
              <p:nvPr/>
            </p:nvGrpSpPr>
            <p:grpSpPr bwMode="auto">
              <a:xfrm>
                <a:off x="923925" y="3428999"/>
                <a:ext cx="614587" cy="104775"/>
                <a:chOff x="7225665" y="3428999"/>
                <a:chExt cx="614587" cy="104775"/>
              </a:xfrm>
            </p:grpSpPr>
            <p:sp>
              <p:nvSpPr>
                <p:cNvPr id="34" name="Oval 33">
                  <a:extLst>
                    <a:ext uri="{FF2B5EF4-FFF2-40B4-BE49-F238E27FC236}">
                      <a16:creationId xmlns:a16="http://schemas.microsoft.com/office/drawing/2014/main" id="{C1C28EAC-1635-42B3-A822-379A5530A6C8}"/>
                    </a:ext>
                  </a:extLst>
                </p:cNvPr>
                <p:cNvSpPr/>
                <p:nvPr/>
              </p:nvSpPr>
              <p:spPr>
                <a:xfrm>
                  <a:off x="7225563" y="3428999"/>
                  <a:ext cx="104776" cy="104876"/>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a:extLst>
                    <a:ext uri="{FF2B5EF4-FFF2-40B4-BE49-F238E27FC236}">
                      <a16:creationId xmlns:a16="http://schemas.microsoft.com/office/drawing/2014/main" id="{A7CF4A2D-663F-4CCF-837F-556A56EAD029}"/>
                    </a:ext>
                  </a:extLst>
                </p:cNvPr>
                <p:cNvSpPr/>
                <p:nvPr/>
              </p:nvSpPr>
              <p:spPr>
                <a:xfrm>
                  <a:off x="7474804" y="3428999"/>
                  <a:ext cx="104776" cy="104876"/>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a:extLst>
                    <a:ext uri="{FF2B5EF4-FFF2-40B4-BE49-F238E27FC236}">
                      <a16:creationId xmlns:a16="http://schemas.microsoft.com/office/drawing/2014/main" id="{F6D1C78A-CBF4-490E-8C78-18E303C0B2DC}"/>
                    </a:ext>
                  </a:extLst>
                </p:cNvPr>
                <p:cNvSpPr/>
                <p:nvPr/>
              </p:nvSpPr>
              <p:spPr>
                <a:xfrm>
                  <a:off x="7735158" y="3428999"/>
                  <a:ext cx="104776" cy="104876"/>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31" name="Rectangle 5">
              <a:extLst>
                <a:ext uri="{FF2B5EF4-FFF2-40B4-BE49-F238E27FC236}">
                  <a16:creationId xmlns:a16="http://schemas.microsoft.com/office/drawing/2014/main" id="{C977C375-0165-4581-90E2-9F84FAE91BFE}"/>
                </a:ext>
              </a:extLst>
            </p:cNvPr>
            <p:cNvSpPr>
              <a:spLocks noChangeArrowheads="1"/>
            </p:cNvSpPr>
            <p:nvPr/>
          </p:nvSpPr>
          <p:spPr bwMode="auto">
            <a:xfrm>
              <a:off x="846974" y="5638591"/>
              <a:ext cx="5220418" cy="92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None/>
              </a:pPr>
              <a:r>
                <a:rPr lang="en-GB" altLang="en-US" dirty="0">
                  <a:solidFill>
                    <a:schemeClr val="tx1"/>
                  </a:solidFill>
                </a:rPr>
                <a:t>Now that I have thought of a really strong password, I should make sure I use this for every account.</a:t>
              </a:r>
            </a:p>
          </p:txBody>
        </p:sp>
      </p:grpSp>
      <p:grpSp>
        <p:nvGrpSpPr>
          <p:cNvPr id="105" name="Group 104">
            <a:extLst>
              <a:ext uri="{FF2B5EF4-FFF2-40B4-BE49-F238E27FC236}">
                <a16:creationId xmlns:a16="http://schemas.microsoft.com/office/drawing/2014/main" id="{F8A6D121-65DF-485E-B2A0-0233732E0DE0}"/>
              </a:ext>
            </a:extLst>
          </p:cNvPr>
          <p:cNvGrpSpPr>
            <a:grpSpLocks/>
          </p:cNvGrpSpPr>
          <p:nvPr/>
        </p:nvGrpSpPr>
        <p:grpSpPr bwMode="auto">
          <a:xfrm>
            <a:off x="2293939" y="3109351"/>
            <a:ext cx="5802311" cy="1195951"/>
            <a:chOff x="769834" y="5474652"/>
            <a:chExt cx="5802390" cy="1197098"/>
          </a:xfrm>
        </p:grpSpPr>
        <p:grpSp>
          <p:nvGrpSpPr>
            <p:cNvPr id="106" name="Group 4">
              <a:extLst>
                <a:ext uri="{FF2B5EF4-FFF2-40B4-BE49-F238E27FC236}">
                  <a16:creationId xmlns:a16="http://schemas.microsoft.com/office/drawing/2014/main" id="{78939ED6-6589-4D94-8679-F0893E9FDC83}"/>
                </a:ext>
              </a:extLst>
            </p:cNvPr>
            <p:cNvGrpSpPr>
              <a:grpSpLocks/>
            </p:cNvGrpSpPr>
            <p:nvPr/>
          </p:nvGrpSpPr>
          <p:grpSpPr bwMode="auto">
            <a:xfrm>
              <a:off x="769834" y="5474652"/>
              <a:ext cx="5802390" cy="1197098"/>
              <a:chOff x="769834" y="3428999"/>
              <a:chExt cx="5802390" cy="1197098"/>
            </a:xfrm>
          </p:grpSpPr>
          <p:sp>
            <p:nvSpPr>
              <p:cNvPr id="108" name="Rectangle 107">
                <a:extLst>
                  <a:ext uri="{FF2B5EF4-FFF2-40B4-BE49-F238E27FC236}">
                    <a16:creationId xmlns:a16="http://schemas.microsoft.com/office/drawing/2014/main" id="{0E952254-7512-4CFD-8AA4-1F843102C802}"/>
                  </a:ext>
                </a:extLst>
              </p:cNvPr>
              <p:cNvSpPr/>
              <p:nvPr/>
            </p:nvSpPr>
            <p:spPr>
              <a:xfrm>
                <a:off x="769834" y="3471900"/>
                <a:ext cx="5802390" cy="1154197"/>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109" name="Group 7">
                <a:extLst>
                  <a:ext uri="{FF2B5EF4-FFF2-40B4-BE49-F238E27FC236}">
                    <a16:creationId xmlns:a16="http://schemas.microsoft.com/office/drawing/2014/main" id="{A7563245-03A2-4B5E-97E7-C06B1434614A}"/>
                  </a:ext>
                </a:extLst>
              </p:cNvPr>
              <p:cNvGrpSpPr>
                <a:grpSpLocks/>
              </p:cNvGrpSpPr>
              <p:nvPr/>
            </p:nvGrpSpPr>
            <p:grpSpPr bwMode="auto">
              <a:xfrm>
                <a:off x="923925" y="3428999"/>
                <a:ext cx="614587" cy="104775"/>
                <a:chOff x="7225665" y="3428999"/>
                <a:chExt cx="614587" cy="104775"/>
              </a:xfrm>
            </p:grpSpPr>
            <p:sp>
              <p:nvSpPr>
                <p:cNvPr id="110" name="Oval 109">
                  <a:extLst>
                    <a:ext uri="{FF2B5EF4-FFF2-40B4-BE49-F238E27FC236}">
                      <a16:creationId xmlns:a16="http://schemas.microsoft.com/office/drawing/2014/main" id="{39B22DEE-24D8-4DA7-8130-57EBE64A7DBB}"/>
                    </a:ext>
                  </a:extLst>
                </p:cNvPr>
                <p:cNvSpPr/>
                <p:nvPr/>
              </p:nvSpPr>
              <p:spPr>
                <a:xfrm>
                  <a:off x="7225563" y="3428999"/>
                  <a:ext cx="104776" cy="104876"/>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Oval 110">
                  <a:extLst>
                    <a:ext uri="{FF2B5EF4-FFF2-40B4-BE49-F238E27FC236}">
                      <a16:creationId xmlns:a16="http://schemas.microsoft.com/office/drawing/2014/main" id="{AE1D0DBB-A713-4E9E-99BA-5061050F6AAE}"/>
                    </a:ext>
                  </a:extLst>
                </p:cNvPr>
                <p:cNvSpPr/>
                <p:nvPr/>
              </p:nvSpPr>
              <p:spPr>
                <a:xfrm>
                  <a:off x="7474804" y="3428999"/>
                  <a:ext cx="104776" cy="104876"/>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Oval 111">
                  <a:extLst>
                    <a:ext uri="{FF2B5EF4-FFF2-40B4-BE49-F238E27FC236}">
                      <a16:creationId xmlns:a16="http://schemas.microsoft.com/office/drawing/2014/main" id="{3BD84B82-337C-4E13-AB24-87C27B6202C4}"/>
                    </a:ext>
                  </a:extLst>
                </p:cNvPr>
                <p:cNvSpPr/>
                <p:nvPr/>
              </p:nvSpPr>
              <p:spPr>
                <a:xfrm>
                  <a:off x="7735158" y="3428999"/>
                  <a:ext cx="104776" cy="104876"/>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107" name="Rectangle 5">
              <a:extLst>
                <a:ext uri="{FF2B5EF4-FFF2-40B4-BE49-F238E27FC236}">
                  <a16:creationId xmlns:a16="http://schemas.microsoft.com/office/drawing/2014/main" id="{EF355EA3-EFDF-46BB-AB3B-C7350C51049F}"/>
                </a:ext>
              </a:extLst>
            </p:cNvPr>
            <p:cNvSpPr>
              <a:spLocks noChangeArrowheads="1"/>
            </p:cNvSpPr>
            <p:nvPr/>
          </p:nvSpPr>
          <p:spPr bwMode="auto">
            <a:xfrm>
              <a:off x="846974" y="5638591"/>
              <a:ext cx="5064905" cy="92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None/>
              </a:pPr>
              <a:r>
                <a:rPr lang="en-GB" dirty="0"/>
                <a:t>If you use the same password for different logins, someone who guesses your password on one account can log in to all your accounts!</a:t>
              </a:r>
              <a:endParaRPr lang="en-GB" altLang="en-US" dirty="0">
                <a:solidFill>
                  <a:schemeClr val="tx1"/>
                </a:solidFill>
              </a:endParaRPr>
            </a:p>
          </p:txBody>
        </p:sp>
      </p:grpSp>
      <p:grpSp>
        <p:nvGrpSpPr>
          <p:cNvPr id="113" name="Group 112">
            <a:extLst>
              <a:ext uri="{FF2B5EF4-FFF2-40B4-BE49-F238E27FC236}">
                <a16:creationId xmlns:a16="http://schemas.microsoft.com/office/drawing/2014/main" id="{A7C12A40-33B0-481D-8420-4565B1CDF48D}"/>
              </a:ext>
            </a:extLst>
          </p:cNvPr>
          <p:cNvGrpSpPr>
            <a:grpSpLocks/>
          </p:cNvGrpSpPr>
          <p:nvPr/>
        </p:nvGrpSpPr>
        <p:grpSpPr bwMode="auto">
          <a:xfrm>
            <a:off x="2293939" y="4576200"/>
            <a:ext cx="5507036" cy="976875"/>
            <a:chOff x="769835" y="5474652"/>
            <a:chExt cx="5507111" cy="977812"/>
          </a:xfrm>
        </p:grpSpPr>
        <p:grpSp>
          <p:nvGrpSpPr>
            <p:cNvPr id="114" name="Group 4">
              <a:extLst>
                <a:ext uri="{FF2B5EF4-FFF2-40B4-BE49-F238E27FC236}">
                  <a16:creationId xmlns:a16="http://schemas.microsoft.com/office/drawing/2014/main" id="{670A3556-C92E-453D-8550-86B8292D1B6F}"/>
                </a:ext>
              </a:extLst>
            </p:cNvPr>
            <p:cNvGrpSpPr>
              <a:grpSpLocks/>
            </p:cNvGrpSpPr>
            <p:nvPr/>
          </p:nvGrpSpPr>
          <p:grpSpPr bwMode="auto">
            <a:xfrm>
              <a:off x="769835" y="5474652"/>
              <a:ext cx="5507111" cy="977812"/>
              <a:chOff x="769835" y="3428999"/>
              <a:chExt cx="5507111" cy="977812"/>
            </a:xfrm>
          </p:grpSpPr>
          <p:sp>
            <p:nvSpPr>
              <p:cNvPr id="116" name="Rectangle 115">
                <a:extLst>
                  <a:ext uri="{FF2B5EF4-FFF2-40B4-BE49-F238E27FC236}">
                    <a16:creationId xmlns:a16="http://schemas.microsoft.com/office/drawing/2014/main" id="{1DB9811A-39F2-4BD9-8B81-D212C9807216}"/>
                  </a:ext>
                </a:extLst>
              </p:cNvPr>
              <p:cNvSpPr/>
              <p:nvPr/>
            </p:nvSpPr>
            <p:spPr>
              <a:xfrm>
                <a:off x="769835" y="3471900"/>
                <a:ext cx="5507111" cy="934911"/>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117" name="Group 7">
                <a:extLst>
                  <a:ext uri="{FF2B5EF4-FFF2-40B4-BE49-F238E27FC236}">
                    <a16:creationId xmlns:a16="http://schemas.microsoft.com/office/drawing/2014/main" id="{1EAFA110-8350-4A50-9AB5-416408F93B4C}"/>
                  </a:ext>
                </a:extLst>
              </p:cNvPr>
              <p:cNvGrpSpPr>
                <a:grpSpLocks/>
              </p:cNvGrpSpPr>
              <p:nvPr/>
            </p:nvGrpSpPr>
            <p:grpSpPr bwMode="auto">
              <a:xfrm>
                <a:off x="923925" y="3428999"/>
                <a:ext cx="614587" cy="104775"/>
                <a:chOff x="7225665" y="3428999"/>
                <a:chExt cx="614587" cy="104775"/>
              </a:xfrm>
            </p:grpSpPr>
            <p:sp>
              <p:nvSpPr>
                <p:cNvPr id="118" name="Oval 117">
                  <a:extLst>
                    <a:ext uri="{FF2B5EF4-FFF2-40B4-BE49-F238E27FC236}">
                      <a16:creationId xmlns:a16="http://schemas.microsoft.com/office/drawing/2014/main" id="{B7290B46-1B89-4D42-9DA4-3455C5E0A200}"/>
                    </a:ext>
                  </a:extLst>
                </p:cNvPr>
                <p:cNvSpPr/>
                <p:nvPr/>
              </p:nvSpPr>
              <p:spPr>
                <a:xfrm>
                  <a:off x="7225563" y="3428999"/>
                  <a:ext cx="104776" cy="104876"/>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a:extLst>
                    <a:ext uri="{FF2B5EF4-FFF2-40B4-BE49-F238E27FC236}">
                      <a16:creationId xmlns:a16="http://schemas.microsoft.com/office/drawing/2014/main" id="{EF334886-DF74-4202-9236-7F007A3487F3}"/>
                    </a:ext>
                  </a:extLst>
                </p:cNvPr>
                <p:cNvSpPr/>
                <p:nvPr/>
              </p:nvSpPr>
              <p:spPr>
                <a:xfrm>
                  <a:off x="7474804" y="3428999"/>
                  <a:ext cx="104776" cy="104876"/>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a:extLst>
                    <a:ext uri="{FF2B5EF4-FFF2-40B4-BE49-F238E27FC236}">
                      <a16:creationId xmlns:a16="http://schemas.microsoft.com/office/drawing/2014/main" id="{027C477A-48F8-40F2-8F7F-67BE82A24D2E}"/>
                    </a:ext>
                  </a:extLst>
                </p:cNvPr>
                <p:cNvSpPr/>
                <p:nvPr/>
              </p:nvSpPr>
              <p:spPr>
                <a:xfrm>
                  <a:off x="7735158" y="3428999"/>
                  <a:ext cx="104776" cy="104876"/>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115" name="Rectangle 5">
              <a:extLst>
                <a:ext uri="{FF2B5EF4-FFF2-40B4-BE49-F238E27FC236}">
                  <a16:creationId xmlns:a16="http://schemas.microsoft.com/office/drawing/2014/main" id="{08E64C36-630B-40F3-B3A6-D0DE01909A84}"/>
                </a:ext>
              </a:extLst>
            </p:cNvPr>
            <p:cNvSpPr>
              <a:spLocks noChangeArrowheads="1"/>
            </p:cNvSpPr>
            <p:nvPr/>
          </p:nvSpPr>
          <p:spPr bwMode="auto">
            <a:xfrm>
              <a:off x="846974" y="5638591"/>
              <a:ext cx="4925139" cy="64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nSpc>
                  <a:spcPct val="100000"/>
                </a:lnSpc>
                <a:spcBef>
                  <a:spcPct val="0"/>
                </a:spcBef>
                <a:buNone/>
              </a:pPr>
              <a:r>
                <a:rPr lang="en-GB" altLang="en-US" dirty="0">
                  <a:solidFill>
                    <a:schemeClr val="tx1"/>
                  </a:solidFill>
                </a:rPr>
                <a:t>Use a different strong password for each of your accounts.</a:t>
              </a:r>
            </a:p>
          </p:txBody>
        </p:sp>
      </p:grpSp>
      <p:pic>
        <p:nvPicPr>
          <p:cNvPr id="5" name="Picture 4">
            <a:extLst>
              <a:ext uri="{FF2B5EF4-FFF2-40B4-BE49-F238E27FC236}">
                <a16:creationId xmlns:a16="http://schemas.microsoft.com/office/drawing/2014/main" id="{0BBB0DCA-8AF0-4BB3-9423-388518FD9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190" y="1287629"/>
            <a:ext cx="2908356" cy="5127921"/>
          </a:xfrm>
          <a:prstGeom prst="rect">
            <a:avLst/>
          </a:prstGeom>
        </p:spPr>
      </p:pic>
      <p:pic>
        <p:nvPicPr>
          <p:cNvPr id="44" name="Picture 43"/>
          <p:cNvPicPr>
            <a:picLocks noChangeAspect="1"/>
          </p:cNvPicPr>
          <p:nvPr/>
        </p:nvPicPr>
        <p:blipFill>
          <a:blip r:embed="rId3"/>
          <a:stretch>
            <a:fillRect/>
          </a:stretch>
        </p:blipFill>
        <p:spPr>
          <a:xfrm>
            <a:off x="10267406" y="271163"/>
            <a:ext cx="1703673" cy="1705684"/>
          </a:xfrm>
          <a:prstGeom prst="rect">
            <a:avLst/>
          </a:prstGeom>
        </p:spPr>
      </p:pic>
      <p:pic>
        <p:nvPicPr>
          <p:cNvPr id="29" name="Picture 28">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64800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750"/>
                                        <p:tgtEl>
                                          <p:spTgt spid="105"/>
                                        </p:tgtEl>
                                      </p:cBhvr>
                                    </p:animEffect>
                                    <p:anim calcmode="lin" valueType="num">
                                      <p:cBhvr>
                                        <p:cTn id="13" dur="750" fill="hold"/>
                                        <p:tgtEl>
                                          <p:spTgt spid="105"/>
                                        </p:tgtEl>
                                        <p:attrNameLst>
                                          <p:attrName>ppt_x</p:attrName>
                                        </p:attrNameLst>
                                      </p:cBhvr>
                                      <p:tavLst>
                                        <p:tav tm="0">
                                          <p:val>
                                            <p:strVal val="#ppt_x"/>
                                          </p:val>
                                        </p:tav>
                                        <p:tav tm="100000">
                                          <p:val>
                                            <p:strVal val="#ppt_x"/>
                                          </p:val>
                                        </p:tav>
                                      </p:tavLst>
                                    </p:anim>
                                    <p:anim calcmode="lin" valueType="num">
                                      <p:cBhvr>
                                        <p:cTn id="14" dur="75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750"/>
                                        <p:tgtEl>
                                          <p:spTgt spid="113"/>
                                        </p:tgtEl>
                                      </p:cBhvr>
                                    </p:animEffect>
                                    <p:anim calcmode="lin" valueType="num">
                                      <p:cBhvr>
                                        <p:cTn id="20" dur="750" fill="hold"/>
                                        <p:tgtEl>
                                          <p:spTgt spid="113"/>
                                        </p:tgtEl>
                                        <p:attrNameLst>
                                          <p:attrName>ppt_x</p:attrName>
                                        </p:attrNameLst>
                                      </p:cBhvr>
                                      <p:tavLst>
                                        <p:tav tm="0">
                                          <p:val>
                                            <p:strVal val="#ppt_x"/>
                                          </p:val>
                                        </p:tav>
                                        <p:tav tm="100000">
                                          <p:val>
                                            <p:strVal val="#ppt_x"/>
                                          </p:val>
                                        </p:tav>
                                      </p:tavLst>
                                    </p:anim>
                                    <p:anim calcmode="lin" valueType="num">
                                      <p:cBhvr>
                                        <p:cTn id="21" dur="75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808480" y="271163"/>
            <a:ext cx="8077200" cy="5884179"/>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187656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828800" y="741680"/>
            <a:ext cx="8065565" cy="5706338"/>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894327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600516" y="493775"/>
            <a:ext cx="8666890" cy="5850151"/>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152431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1971040" y="802557"/>
            <a:ext cx="7670800" cy="5681845"/>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439598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895600" y="758535"/>
            <a:ext cx="6868160" cy="5000650"/>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778555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377439" y="1005840"/>
            <a:ext cx="7022053" cy="5146485"/>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227906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194560" y="646924"/>
            <a:ext cx="7874000" cy="5514344"/>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372894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406" y="271163"/>
            <a:ext cx="1703673" cy="1705684"/>
          </a:xfrm>
          <a:prstGeom prst="rect">
            <a:avLst/>
          </a:prstGeom>
        </p:spPr>
      </p:pic>
      <p:pic>
        <p:nvPicPr>
          <p:cNvPr id="3" name="Picture 2"/>
          <p:cNvPicPr>
            <a:picLocks noChangeAspect="1"/>
          </p:cNvPicPr>
          <p:nvPr/>
        </p:nvPicPr>
        <p:blipFill>
          <a:blip r:embed="rId3"/>
          <a:stretch>
            <a:fillRect/>
          </a:stretch>
        </p:blipFill>
        <p:spPr>
          <a:xfrm>
            <a:off x="2560320" y="690881"/>
            <a:ext cx="7322024" cy="5294970"/>
          </a:xfrm>
          <a:prstGeom prst="rect">
            <a:avLst/>
          </a:prstGeom>
        </p:spPr>
      </p:pic>
      <p:pic>
        <p:nvPicPr>
          <p:cNvPr id="4" name="Picture 3">
            <a:extLst>
              <a:ext uri="{FF2B5EF4-FFF2-40B4-BE49-F238E27FC236}">
                <a16:creationId xmlns:a16="http://schemas.microsoft.com/office/drawing/2014/main" id="{5F37C249-E6DD-4B1E-8B50-FCDDCFC3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555572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392" y="1124744"/>
            <a:ext cx="7704856" cy="523220"/>
          </a:xfrm>
          <a:prstGeom prst="rect">
            <a:avLst/>
          </a:prstGeom>
          <a:noFill/>
        </p:spPr>
        <p:txBody>
          <a:bodyPr wrap="square" rtlCol="0">
            <a:spAutoFit/>
          </a:bodyPr>
          <a:lstStyle/>
          <a:p>
            <a:r>
              <a:rPr lang="en-GB" sz="2800" b="1" dirty="0">
                <a:latin typeface="Calibri" panose="020F0502020204030204" pitchFamily="34" charset="0"/>
                <a:cs typeface="Arial" panose="020B0604020202020204" pitchFamily="34" charset="0"/>
              </a:rPr>
              <a:t>Six steps to effective hand washing</a:t>
            </a:r>
          </a:p>
        </p:txBody>
      </p:sp>
      <p:sp>
        <p:nvSpPr>
          <p:cNvPr id="6" name="TextBox 5"/>
          <p:cNvSpPr txBox="1"/>
          <p:nvPr/>
        </p:nvSpPr>
        <p:spPr>
          <a:xfrm>
            <a:off x="623392" y="1808260"/>
            <a:ext cx="6912769" cy="3748719"/>
          </a:xfrm>
          <a:prstGeom prst="rect">
            <a:avLst/>
          </a:prstGeom>
          <a:noFill/>
        </p:spPr>
        <p:txBody>
          <a:bodyPr wrap="square" rtlCol="0">
            <a:spAutoFit/>
          </a:bodyPr>
          <a:lstStyle/>
          <a:p>
            <a:pPr marL="514350" indent="-514350">
              <a:lnSpc>
                <a:spcPct val="90000"/>
              </a:lnSpc>
              <a:buFontTx/>
              <a:buAutoNum type="arabicPeriod"/>
            </a:pPr>
            <a:r>
              <a:rPr lang="en-GB" altLang="en-US" sz="2400" dirty="0">
                <a:latin typeface="Calibri" panose="020F0502020204030204" pitchFamily="34" charset="0"/>
                <a:cs typeface="Arial" panose="020B0604020202020204" pitchFamily="34" charset="0"/>
              </a:rPr>
              <a:t>Wet hands thoroughly and squirt liquid soap (preferably anti-bacterial) onto the palm of one hand.</a:t>
            </a:r>
          </a:p>
          <a:p>
            <a:pPr marL="514350" indent="-514350">
              <a:lnSpc>
                <a:spcPct val="90000"/>
              </a:lnSpc>
              <a:buFontTx/>
              <a:buAutoNum type="arabicPeriod"/>
            </a:pPr>
            <a:r>
              <a:rPr lang="en-GB" altLang="en-US" sz="2400" dirty="0">
                <a:latin typeface="Calibri" panose="020F0502020204030204" pitchFamily="34" charset="0"/>
                <a:cs typeface="Arial" panose="020B0604020202020204" pitchFamily="34" charset="0"/>
              </a:rPr>
              <a:t>Rub your hands together to make a lather.</a:t>
            </a:r>
          </a:p>
          <a:p>
            <a:pPr marL="514350" indent="-514350">
              <a:lnSpc>
                <a:spcPct val="90000"/>
              </a:lnSpc>
              <a:buFontTx/>
              <a:buAutoNum type="arabicPeriod"/>
            </a:pPr>
            <a:r>
              <a:rPr lang="en-GB" altLang="en-US" sz="2400" dirty="0">
                <a:latin typeface="Calibri" panose="020F0502020204030204" pitchFamily="34" charset="0"/>
                <a:cs typeface="Arial" panose="020B0604020202020204" pitchFamily="34" charset="0"/>
              </a:rPr>
              <a:t>Rub the palm of one hand along the back of the other and along the fingers.  Then repeat with the other hand.</a:t>
            </a:r>
          </a:p>
          <a:p>
            <a:pPr marL="514350" indent="-514350">
              <a:lnSpc>
                <a:spcPct val="90000"/>
              </a:lnSpc>
              <a:buFontTx/>
              <a:buAutoNum type="arabicPeriod"/>
            </a:pPr>
            <a:r>
              <a:rPr lang="en-GB" altLang="en-US" sz="2400" dirty="0">
                <a:latin typeface="Calibri" panose="020F0502020204030204" pitchFamily="34" charset="0"/>
                <a:cs typeface="Arial" panose="020B0604020202020204" pitchFamily="34" charset="0"/>
              </a:rPr>
              <a:t>Rub in between each of your fingers on both hands and round your thumbs.</a:t>
            </a:r>
          </a:p>
          <a:p>
            <a:pPr marL="514350" indent="-514350">
              <a:lnSpc>
                <a:spcPct val="90000"/>
              </a:lnSpc>
              <a:buFontTx/>
              <a:buAutoNum type="arabicPeriod"/>
            </a:pPr>
            <a:r>
              <a:rPr lang="en-GB" altLang="en-US" sz="2400" dirty="0">
                <a:latin typeface="Calibri" panose="020F0502020204030204" pitchFamily="34" charset="0"/>
                <a:cs typeface="Arial" panose="020B0604020202020204" pitchFamily="34" charset="0"/>
              </a:rPr>
              <a:t>Rinse off the soap with clean hot water.</a:t>
            </a:r>
          </a:p>
          <a:p>
            <a:pPr marL="514350" indent="-514350">
              <a:lnSpc>
                <a:spcPct val="90000"/>
              </a:lnSpc>
              <a:buFontTx/>
              <a:buAutoNum type="arabicPeriod"/>
            </a:pPr>
            <a:r>
              <a:rPr lang="en-GB" altLang="en-US" sz="2400" dirty="0">
                <a:latin typeface="Calibri" panose="020F0502020204030204" pitchFamily="34" charset="0"/>
                <a:cs typeface="Arial" panose="020B0604020202020204" pitchFamily="34" charset="0"/>
              </a:rPr>
              <a:t>Dry hands thoroughly using clean paper towels.</a:t>
            </a:r>
          </a:p>
        </p:txBody>
      </p:sp>
      <p:pic>
        <p:nvPicPr>
          <p:cNvPr id="5123" name="Picture 3" descr="S:\Shared\BNF Photographs\Education\Getting ready to cook\Cropped\Dry ha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8209" y="2060849"/>
            <a:ext cx="2560715" cy="34141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3109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67406" y="271163"/>
            <a:ext cx="1703673" cy="1705684"/>
          </a:xfrm>
          <a:prstGeom prst="rect">
            <a:avLst/>
          </a:prstGeom>
        </p:spPr>
      </p:pic>
      <p:sp>
        <p:nvSpPr>
          <p:cNvPr id="4" name="TextBox 3"/>
          <p:cNvSpPr txBox="1"/>
          <p:nvPr/>
        </p:nvSpPr>
        <p:spPr>
          <a:xfrm>
            <a:off x="182880" y="257117"/>
            <a:ext cx="9723120" cy="1015663"/>
          </a:xfrm>
          <a:prstGeom prst="rect">
            <a:avLst/>
          </a:prstGeom>
          <a:noFill/>
        </p:spPr>
        <p:txBody>
          <a:bodyPr wrap="square" rtlCol="0">
            <a:spAutoFit/>
          </a:bodyPr>
          <a:lstStyle/>
          <a:p>
            <a:r>
              <a:rPr lang="en-GB" sz="2000" b="1" dirty="0" smtClean="0">
                <a:solidFill>
                  <a:srgbClr val="002060"/>
                </a:solidFill>
              </a:rPr>
              <a:t>Task 1: </a:t>
            </a:r>
            <a:r>
              <a:rPr lang="en-GB" sz="2000" dirty="0" smtClean="0">
                <a:solidFill>
                  <a:srgbClr val="002060"/>
                </a:solidFill>
              </a:rPr>
              <a:t>Take a look at the profiles for Ella, Mia and Amir, below.</a:t>
            </a:r>
          </a:p>
          <a:p>
            <a:r>
              <a:rPr lang="en-GB" sz="2000" dirty="0" smtClean="0">
                <a:solidFill>
                  <a:srgbClr val="002060"/>
                </a:solidFill>
              </a:rPr>
              <a:t>Using your knowledge of what makes a string password, can you create a password for each of the children? </a:t>
            </a:r>
            <a:endParaRPr lang="en-GB" sz="2000" dirty="0">
              <a:solidFill>
                <a:srgbClr val="002060"/>
              </a:solidFill>
            </a:endParaRPr>
          </a:p>
        </p:txBody>
      </p:sp>
      <p:pic>
        <p:nvPicPr>
          <p:cNvPr id="5" name="Picture 4"/>
          <p:cNvPicPr>
            <a:picLocks noChangeAspect="1"/>
          </p:cNvPicPr>
          <p:nvPr/>
        </p:nvPicPr>
        <p:blipFill>
          <a:blip r:embed="rId3"/>
          <a:stretch>
            <a:fillRect/>
          </a:stretch>
        </p:blipFill>
        <p:spPr>
          <a:xfrm>
            <a:off x="1723012" y="1351067"/>
            <a:ext cx="8725656" cy="4907705"/>
          </a:xfrm>
          <a:prstGeom prst="rect">
            <a:avLst/>
          </a:prstGeom>
        </p:spPr>
      </p:pic>
      <p:pic>
        <p:nvPicPr>
          <p:cNvPr id="6" name="Picture 5">
            <a:extLst>
              <a:ext uri="{FF2B5EF4-FFF2-40B4-BE49-F238E27FC236}">
                <a16:creationId xmlns:a16="http://schemas.microsoft.com/office/drawing/2014/main" id="{DF0C0A6C-1D95-40CC-B893-818DF9CA0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1044370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67406" y="271163"/>
            <a:ext cx="1703673" cy="1705684"/>
          </a:xfrm>
          <a:prstGeom prst="rect">
            <a:avLst/>
          </a:prstGeom>
        </p:spPr>
      </p:pic>
      <p:sp>
        <p:nvSpPr>
          <p:cNvPr id="4" name="TextBox 3"/>
          <p:cNvSpPr txBox="1"/>
          <p:nvPr/>
        </p:nvSpPr>
        <p:spPr>
          <a:xfrm>
            <a:off x="182880" y="257117"/>
            <a:ext cx="9723120" cy="1938992"/>
          </a:xfrm>
          <a:prstGeom prst="rect">
            <a:avLst/>
          </a:prstGeom>
          <a:noFill/>
        </p:spPr>
        <p:txBody>
          <a:bodyPr wrap="square" rtlCol="0">
            <a:spAutoFit/>
          </a:bodyPr>
          <a:lstStyle/>
          <a:p>
            <a:r>
              <a:rPr lang="en-GB" sz="2000" b="1" dirty="0" smtClean="0">
                <a:solidFill>
                  <a:srgbClr val="002060"/>
                </a:solidFill>
              </a:rPr>
              <a:t>Task 2: </a:t>
            </a:r>
            <a:r>
              <a:rPr lang="en-GB" sz="2000" dirty="0" smtClean="0">
                <a:solidFill>
                  <a:srgbClr val="002060"/>
                </a:solidFill>
              </a:rPr>
              <a:t>If you have access to the internet, click on the link below and find out how secure your passwords are.</a:t>
            </a:r>
          </a:p>
          <a:p>
            <a:r>
              <a:rPr lang="en-GB" sz="2000" dirty="0" smtClean="0">
                <a:solidFill>
                  <a:srgbClr val="002060"/>
                </a:solidFill>
              </a:rPr>
              <a:t>My password would take a computer around 2 million years to unlock. Can you beat it?</a:t>
            </a:r>
          </a:p>
          <a:p>
            <a:endParaRPr lang="en-GB" sz="2000" dirty="0">
              <a:solidFill>
                <a:srgbClr val="002060"/>
              </a:solidFill>
            </a:endParaRPr>
          </a:p>
          <a:p>
            <a:r>
              <a:rPr lang="en-GB" sz="2000" dirty="0" smtClean="0">
                <a:solidFill>
                  <a:srgbClr val="002060"/>
                </a:solidFill>
              </a:rPr>
              <a:t>If you do not have access to the internet, see if you can think of some strong and secure passwords, for your devices/apps.</a:t>
            </a:r>
            <a:endParaRPr lang="en-GB" sz="2000" dirty="0">
              <a:solidFill>
                <a:srgbClr val="002060"/>
              </a:solidFill>
            </a:endParaRPr>
          </a:p>
        </p:txBody>
      </p:sp>
      <p:pic>
        <p:nvPicPr>
          <p:cNvPr id="6" name="Picture 5"/>
          <p:cNvPicPr>
            <a:picLocks noChangeAspect="1"/>
          </p:cNvPicPr>
          <p:nvPr/>
        </p:nvPicPr>
        <p:blipFill>
          <a:blip r:embed="rId3"/>
          <a:stretch>
            <a:fillRect/>
          </a:stretch>
        </p:blipFill>
        <p:spPr>
          <a:xfrm>
            <a:off x="3965585" y="2258229"/>
            <a:ext cx="7526348" cy="3626151"/>
          </a:xfrm>
          <a:prstGeom prst="rect">
            <a:avLst/>
          </a:prstGeom>
        </p:spPr>
      </p:pic>
      <p:sp>
        <p:nvSpPr>
          <p:cNvPr id="7" name="TextBox 6"/>
          <p:cNvSpPr txBox="1"/>
          <p:nvPr/>
        </p:nvSpPr>
        <p:spPr>
          <a:xfrm>
            <a:off x="2153920" y="6103642"/>
            <a:ext cx="9723120" cy="461665"/>
          </a:xfrm>
          <a:prstGeom prst="rect">
            <a:avLst/>
          </a:prstGeom>
          <a:noFill/>
        </p:spPr>
        <p:txBody>
          <a:bodyPr wrap="square" rtlCol="0">
            <a:spAutoFit/>
          </a:bodyPr>
          <a:lstStyle/>
          <a:p>
            <a:r>
              <a:rPr lang="en-GB" sz="2400" b="1" dirty="0" smtClean="0">
                <a:solidFill>
                  <a:srgbClr val="FF0000"/>
                </a:solidFill>
              </a:rPr>
              <a:t>Please </a:t>
            </a:r>
            <a:r>
              <a:rPr lang="en-GB" sz="2400" b="1" u="sng" dirty="0" smtClean="0">
                <a:solidFill>
                  <a:srgbClr val="FF0000"/>
                </a:solidFill>
              </a:rPr>
              <a:t>do not</a:t>
            </a:r>
            <a:r>
              <a:rPr lang="en-GB" sz="2400" b="1" dirty="0" smtClean="0">
                <a:solidFill>
                  <a:srgbClr val="FF0000"/>
                </a:solidFill>
              </a:rPr>
              <a:t> send any of your own passwords back to us </a:t>
            </a:r>
            <a:r>
              <a:rPr lang="en-GB" sz="2400" b="1" dirty="0" smtClean="0">
                <a:solidFill>
                  <a:srgbClr val="FF0000"/>
                </a:solidFill>
                <a:sym typeface="Wingdings" panose="05000000000000000000" pitchFamily="2" charset="2"/>
              </a:rPr>
              <a:t></a:t>
            </a:r>
            <a:endParaRPr lang="en-GB" sz="2400" dirty="0">
              <a:solidFill>
                <a:srgbClr val="FF0000"/>
              </a:solidFill>
            </a:endParaRPr>
          </a:p>
        </p:txBody>
      </p:sp>
      <p:sp>
        <p:nvSpPr>
          <p:cNvPr id="8" name="Rectangle 7"/>
          <p:cNvSpPr/>
          <p:nvPr/>
        </p:nvSpPr>
        <p:spPr>
          <a:xfrm>
            <a:off x="253094" y="4000628"/>
            <a:ext cx="3712491" cy="369332"/>
          </a:xfrm>
          <a:prstGeom prst="rect">
            <a:avLst/>
          </a:prstGeom>
        </p:spPr>
        <p:txBody>
          <a:bodyPr wrap="none">
            <a:spAutoFit/>
          </a:bodyPr>
          <a:lstStyle/>
          <a:p>
            <a:r>
              <a:rPr lang="en-GB" dirty="0">
                <a:hlinkClick r:id="rId4"/>
              </a:rPr>
              <a:t>https://</a:t>
            </a:r>
            <a:r>
              <a:rPr lang="en-GB" dirty="0" smtClean="0">
                <a:hlinkClick r:id="rId4"/>
              </a:rPr>
              <a:t>howsecureismypassword.net</a:t>
            </a:r>
            <a:r>
              <a:rPr lang="en-GB" dirty="0" smtClean="0"/>
              <a:t> </a:t>
            </a:r>
            <a:endParaRPr lang="en-GB" dirty="0"/>
          </a:p>
        </p:txBody>
      </p:sp>
      <p:pic>
        <p:nvPicPr>
          <p:cNvPr id="9" name="Picture 8">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393999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417663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noProof="0" dirty="0" smtClean="0">
                <a:solidFill>
                  <a:prstClr val="black"/>
                </a:solidFill>
                <a:latin typeface="Calibri" panose="020F0502020204030204"/>
              </a:rPr>
              <a:t>03.03</a:t>
            </a:r>
            <a:r>
              <a:rPr kumimoji="0" lang="en-GB" sz="3200" b="0" i="0" u="sng" strike="noStrike" kern="1200" cap="none" spc="0" normalizeH="0" noProof="0" dirty="0" smtClean="0">
                <a:ln>
                  <a:noFill/>
                </a:ln>
                <a:solidFill>
                  <a:prstClr val="black"/>
                </a:solidFill>
                <a:effectLst/>
                <a:uLnTx/>
                <a:uFillTx/>
                <a:latin typeface="Calibri" panose="020F0502020204030204"/>
                <a:ea typeface="+mn-ea"/>
                <a:cs typeface="+mn-cs"/>
              </a:rPr>
              <a:t>.2021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lang="en-GB" sz="4000" u="sng" dirty="0">
                <a:solidFill>
                  <a:prstClr val="black"/>
                </a:solidFill>
              </a:rPr>
              <a:t>LO: To be able to </a:t>
            </a:r>
            <a:r>
              <a:rPr lang="en-GB" sz="4000" u="sng" dirty="0" smtClean="0">
                <a:solidFill>
                  <a:prstClr val="black"/>
                </a:solidFill>
              </a:rPr>
              <a:t>complete a circuit of exercises and beat my personal best.</a:t>
            </a:r>
            <a:endParaRPr lang="en-GB" sz="4000" u="sng" dirty="0">
              <a:solidFill>
                <a:prstClr val="black"/>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560294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
          <p:cNvSpPr txBox="1">
            <a:spLocks noGrp="1"/>
          </p:cNvSpPr>
          <p:nvPr>
            <p:ph type="title"/>
          </p:nvPr>
        </p:nvSpPr>
        <p:spPr>
          <a:xfrm>
            <a:off x="451721" y="384928"/>
            <a:ext cx="9613861" cy="10809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Trebuchet MS"/>
              <a:buNone/>
            </a:pPr>
            <a:r>
              <a:rPr lang="en-GB" dirty="0" smtClean="0"/>
              <a:t>Today, we are going to complete an at-home P.E lesson.</a:t>
            </a:r>
            <a:endParaRPr dirty="0"/>
          </a:p>
        </p:txBody>
      </p:sp>
      <p:sp>
        <p:nvSpPr>
          <p:cNvPr id="4" name="Google Shape;208;p2"/>
          <p:cNvSpPr txBox="1">
            <a:spLocks/>
          </p:cNvSpPr>
          <p:nvPr/>
        </p:nvSpPr>
        <p:spPr>
          <a:xfrm>
            <a:off x="451721" y="1594977"/>
            <a:ext cx="11295779" cy="1046624"/>
          </a:xfrm>
          <a:prstGeom prst="rect">
            <a:avLst/>
          </a:prstGeom>
          <a:solidFill>
            <a:schemeClr val="accent2"/>
          </a:solidFill>
          <a:ln>
            <a:solidFill>
              <a:schemeClr val="tx1"/>
            </a:solidFill>
          </a:ln>
        </p:spPr>
        <p:txBody>
          <a:bodyPr spcFirstLastPara="1" vert="horz" wrap="square" lIns="91425" tIns="45700" rIns="91425" bIns="45700" rtlCol="0" anchor="t" anchorCtr="0">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spcBef>
                <a:spcPts val="0"/>
              </a:spcBef>
              <a:buClr>
                <a:schemeClr val="lt1"/>
              </a:buClr>
              <a:buSzPts val="3600"/>
              <a:buFont typeface="Trebuchet MS"/>
              <a:buNone/>
            </a:pPr>
            <a:r>
              <a:rPr lang="en-GB" sz="2400" dirty="0" smtClean="0">
                <a:solidFill>
                  <a:schemeClr val="bg1"/>
                </a:solidFill>
              </a:rPr>
              <a:t>The aim of this lesson is to improve our fitness, our flexibility, coordination and most importantly… to have some fun.</a:t>
            </a:r>
          </a:p>
          <a:p>
            <a:pPr>
              <a:spcBef>
                <a:spcPts val="0"/>
              </a:spcBef>
              <a:buClr>
                <a:schemeClr val="lt1"/>
              </a:buClr>
              <a:buSzPts val="3600"/>
              <a:buFont typeface="Trebuchet MS"/>
              <a:buNone/>
            </a:pPr>
            <a:endParaRPr lang="en-GB" sz="2400" dirty="0">
              <a:solidFill>
                <a:schemeClr val="bg1"/>
              </a:solidFill>
            </a:endParaRPr>
          </a:p>
          <a:p>
            <a:pPr>
              <a:spcBef>
                <a:spcPts val="0"/>
              </a:spcBef>
              <a:buClr>
                <a:schemeClr val="lt1"/>
              </a:buClr>
              <a:buSzPts val="3600"/>
              <a:buFont typeface="Trebuchet MS"/>
              <a:buNone/>
            </a:pPr>
            <a:endParaRPr lang="en-GB" sz="2400" dirty="0">
              <a:solidFill>
                <a:schemeClr val="bg1"/>
              </a:solidFill>
            </a:endParaRPr>
          </a:p>
        </p:txBody>
      </p:sp>
      <p:sp>
        <p:nvSpPr>
          <p:cNvPr id="209" name="Google Shape;209;p2"/>
          <p:cNvSpPr txBox="1">
            <a:spLocks noGrp="1"/>
          </p:cNvSpPr>
          <p:nvPr>
            <p:ph idx="1"/>
          </p:nvPr>
        </p:nvSpPr>
        <p:spPr>
          <a:xfrm>
            <a:off x="285749" y="2641601"/>
            <a:ext cx="11627721" cy="3987799"/>
          </a:xfrm>
          <a:prstGeom prst="rect">
            <a:avLst/>
          </a:prstGeom>
          <a:solidFill>
            <a:schemeClr val="bg1"/>
          </a:solidFill>
          <a:ln>
            <a:noFill/>
          </a:ln>
        </p:spPr>
        <p:txBody>
          <a:bodyPr spcFirstLastPara="1" wrap="square" lIns="91425" tIns="45700" rIns="91425" bIns="45700" anchor="t" anchorCtr="0">
            <a:normAutofit/>
          </a:bodyPr>
          <a:lstStyle/>
          <a:p>
            <a:pPr marL="228600" lvl="0" indent="-228600" algn="l" rtl="0">
              <a:lnSpc>
                <a:spcPct val="70000"/>
              </a:lnSpc>
              <a:spcBef>
                <a:spcPts val="1000"/>
              </a:spcBef>
              <a:spcAft>
                <a:spcPts val="600"/>
              </a:spcAft>
              <a:buClr>
                <a:schemeClr val="lt1"/>
              </a:buClr>
              <a:buSzPts val="1665"/>
              <a:buChar char="•"/>
            </a:pPr>
            <a:r>
              <a:rPr lang="en-GB" sz="2000" dirty="0" smtClean="0"/>
              <a:t>The </a:t>
            </a:r>
            <a:r>
              <a:rPr lang="en-GB" sz="2000" dirty="0"/>
              <a:t>following slides show the whole workout and instructions on how to complete each </a:t>
            </a:r>
            <a:r>
              <a:rPr lang="en-GB" sz="2000" dirty="0" smtClean="0"/>
              <a:t>exercise.</a:t>
            </a:r>
          </a:p>
          <a:p>
            <a:pPr marL="228600" lvl="0" indent="-228600" algn="l" rtl="0">
              <a:lnSpc>
                <a:spcPct val="70000"/>
              </a:lnSpc>
              <a:spcBef>
                <a:spcPts val="1000"/>
              </a:spcBef>
              <a:spcAft>
                <a:spcPts val="600"/>
              </a:spcAft>
              <a:buClr>
                <a:schemeClr val="lt1"/>
              </a:buClr>
              <a:buSzPts val="1665"/>
              <a:buChar char="•"/>
            </a:pPr>
            <a:r>
              <a:rPr lang="en-GB" sz="2000" dirty="0" smtClean="0"/>
              <a:t>The </a:t>
            </a:r>
            <a:r>
              <a:rPr lang="en-GB" sz="2000" dirty="0"/>
              <a:t>exercises have advice on how to make them easier or harder and you can complete the circuit as many times as you </a:t>
            </a:r>
            <a:r>
              <a:rPr lang="en-GB" sz="2000" dirty="0" smtClean="0"/>
              <a:t>wish. If possible, however, try and complete this circuit at least 3 times, between now and next Wednesday.</a:t>
            </a:r>
          </a:p>
          <a:p>
            <a:pPr>
              <a:lnSpc>
                <a:spcPct val="70000"/>
              </a:lnSpc>
              <a:spcAft>
                <a:spcPts val="600"/>
              </a:spcAft>
              <a:buClr>
                <a:schemeClr val="lt1"/>
              </a:buClr>
              <a:buSzPts val="1665"/>
            </a:pPr>
            <a:r>
              <a:rPr lang="en-GB" sz="2000" dirty="0"/>
              <a:t>One circuit </a:t>
            </a:r>
            <a:r>
              <a:rPr lang="en-GB" sz="2000" dirty="0" smtClean="0"/>
              <a:t>takes 15 minutes with 30 second breaks between each exercise (however you can lengthen or shorten your rest, depending on how you feel or shorten the exercise down to 30 seconds – remember you are competing against yourself and no one else).</a:t>
            </a:r>
          </a:p>
          <a:p>
            <a:pPr>
              <a:lnSpc>
                <a:spcPct val="70000"/>
              </a:lnSpc>
              <a:spcAft>
                <a:spcPts val="600"/>
              </a:spcAft>
              <a:buClr>
                <a:schemeClr val="lt1"/>
              </a:buClr>
              <a:buSzPts val="1665"/>
            </a:pPr>
            <a:r>
              <a:rPr lang="en-GB" sz="2000" dirty="0" smtClean="0"/>
              <a:t>You should be able to complete this workout with very little equipment. Something small for the last exercise, so you can touch your toe on it and a soft enough floor will be all you need.</a:t>
            </a:r>
            <a:endParaRPr lang="en-GB" sz="2000" dirty="0"/>
          </a:p>
          <a:p>
            <a:pPr marL="228600" lvl="0" indent="-228600" algn="l" rtl="0">
              <a:lnSpc>
                <a:spcPct val="70000"/>
              </a:lnSpc>
              <a:spcBef>
                <a:spcPts val="1000"/>
              </a:spcBef>
              <a:spcAft>
                <a:spcPts val="600"/>
              </a:spcAft>
              <a:buClr>
                <a:schemeClr val="lt1"/>
              </a:buClr>
              <a:buSzPts val="1665"/>
              <a:buChar char="•"/>
            </a:pPr>
            <a:r>
              <a:rPr lang="en-GB" sz="2000" dirty="0" smtClean="0"/>
              <a:t>Included </a:t>
            </a:r>
            <a:r>
              <a:rPr lang="en-GB" sz="2000" dirty="0"/>
              <a:t>at the end of this presentation is a table for you to record how many of each exercise you managed to do within the minute. </a:t>
            </a:r>
            <a:endParaRPr lang="en-GB" sz="2000" dirty="0" smtClean="0"/>
          </a:p>
          <a:p>
            <a:pPr marL="228600" lvl="0" indent="-228600" algn="ctr" rtl="0">
              <a:lnSpc>
                <a:spcPct val="70000"/>
              </a:lnSpc>
              <a:spcBef>
                <a:spcPts val="1000"/>
              </a:spcBef>
              <a:spcAft>
                <a:spcPts val="600"/>
              </a:spcAft>
              <a:buClr>
                <a:schemeClr val="lt1"/>
              </a:buClr>
              <a:buSzPts val="1665"/>
              <a:buChar char="•"/>
            </a:pPr>
            <a:r>
              <a:rPr lang="en-GB" sz="2000" dirty="0" smtClean="0"/>
              <a:t>Have fun!</a:t>
            </a:r>
          </a:p>
          <a:p>
            <a:pPr marL="0" lvl="0" indent="0" algn="l" rtl="0">
              <a:lnSpc>
                <a:spcPct val="70000"/>
              </a:lnSpc>
              <a:spcBef>
                <a:spcPts val="1000"/>
              </a:spcBef>
              <a:spcAft>
                <a:spcPts val="0"/>
              </a:spcAft>
              <a:buClr>
                <a:schemeClr val="lt1"/>
              </a:buClr>
              <a:buSzPts val="1665"/>
              <a:buNone/>
            </a:pPr>
            <a:endParaRPr lang="en-GB" sz="1665" dirty="0" smtClean="0"/>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518" y="5900758"/>
            <a:ext cx="971952" cy="721746"/>
          </a:xfrm>
          <a:prstGeom prst="rect">
            <a:avLst/>
          </a:prstGeom>
        </p:spPr>
      </p:pic>
    </p:spTree>
    <p:extLst>
      <p:ext uri="{BB962C8B-B14F-4D97-AF65-F5344CB8AC3E}">
        <p14:creationId xmlns:p14="http://schemas.microsoft.com/office/powerpoint/2010/main" val="2780223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a:extLst>
              <a:ext uri="{FF2B5EF4-FFF2-40B4-BE49-F238E27FC236}">
                <a16:creationId xmlns:a16="http://schemas.microsoft.com/office/drawing/2014/main" id="{E87FCED1-0BA2-EA48-9A73-960836AF9D6A}"/>
              </a:ext>
            </a:extLst>
          </p:cNvPr>
          <p:cNvPicPr>
            <a:picLocks noChangeAspect="1"/>
          </p:cNvPicPr>
          <p:nvPr/>
        </p:nvPicPr>
        <p:blipFill>
          <a:blip r:embed="rId3"/>
          <a:stretch>
            <a:fillRect/>
          </a:stretch>
        </p:blipFill>
        <p:spPr>
          <a:xfrm>
            <a:off x="5567275" y="314639"/>
            <a:ext cx="5998949" cy="6317683"/>
          </a:xfrm>
          <a:prstGeom prst="rect">
            <a:avLst/>
          </a:prstGeom>
        </p:spPr>
      </p:pic>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99104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rebuchet MS"/>
              <a:buNone/>
            </a:pPr>
            <a:r>
              <a:rPr lang="en-GB" dirty="0" smtClean="0">
                <a:solidFill>
                  <a:schemeClr val="bg1"/>
                </a:solidFill>
              </a:rPr>
              <a:t>The workout</a:t>
            </a:r>
            <a:endParaRPr dirty="0">
              <a:solidFill>
                <a:schemeClr val="bg1"/>
              </a:solidFill>
            </a:endParaRPr>
          </a:p>
        </p:txBody>
      </p:sp>
      <p:sp>
        <p:nvSpPr>
          <p:cNvPr id="10" name="TextBox 9"/>
          <p:cNvSpPr txBox="1"/>
          <p:nvPr/>
        </p:nvSpPr>
        <p:spPr>
          <a:xfrm>
            <a:off x="8545484" y="314639"/>
            <a:ext cx="2611346" cy="307777"/>
          </a:xfrm>
          <a:prstGeom prst="rect">
            <a:avLst/>
          </a:prstGeom>
          <a:solidFill>
            <a:schemeClr val="bg1"/>
          </a:solidFill>
        </p:spPr>
        <p:txBody>
          <a:bodyPr wrap="square" rtlCol="0">
            <a:spAutoFit/>
          </a:bodyPr>
          <a:lstStyle/>
          <a:p>
            <a:r>
              <a:rPr lang="en-GB" sz="1400" dirty="0" smtClean="0">
                <a:solidFill>
                  <a:schemeClr val="accent3">
                    <a:lumMod val="50000"/>
                  </a:schemeClr>
                </a:solidFill>
              </a:rPr>
              <a:t>30secs rest between exercises</a:t>
            </a:r>
            <a:endParaRPr lang="en-GB" sz="1400" dirty="0">
              <a:solidFill>
                <a:schemeClr val="accent3">
                  <a:lumMod val="50000"/>
                </a:schemeClr>
              </a:solidFill>
            </a:endParaRPr>
          </a:p>
        </p:txBody>
      </p:sp>
      <p:pic>
        <p:nvPicPr>
          <p:cNvPr id="9" name="Picture 8">
            <a:extLst>
              <a:ext uri="{FF2B5EF4-FFF2-40B4-BE49-F238E27FC236}">
                <a16:creationId xmlns:a16="http://schemas.microsoft.com/office/drawing/2014/main" id="{292BDCAD-51B3-43C6-8F19-FA3DA8B66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930488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0A3710D4-294C-7A43-AE25-A06DE6EB8282}"/>
              </a:ext>
            </a:extLst>
          </p:cNvPr>
          <p:cNvPicPr>
            <a:picLocks noChangeAspect="1"/>
          </p:cNvPicPr>
          <p:nvPr/>
        </p:nvPicPr>
        <p:blipFill rotWithShape="1">
          <a:blip r:embed="rId3"/>
          <a:srcRect t="22568"/>
          <a:stretch/>
        </p:blipFill>
        <p:spPr>
          <a:xfrm>
            <a:off x="5189493" y="190500"/>
            <a:ext cx="6573518" cy="6477000"/>
          </a:xfrm>
          <a:prstGeom prst="rect">
            <a:avLst/>
          </a:prstGeom>
        </p:spPr>
      </p:pic>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746361"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Burpees</a:t>
            </a:r>
            <a:endParaRPr dirty="0">
              <a:solidFill>
                <a:schemeClr val="bg1"/>
              </a:solidFill>
            </a:endParaRPr>
          </a:p>
        </p:txBody>
      </p:sp>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871870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a:extLst>
              <a:ext uri="{FF2B5EF4-FFF2-40B4-BE49-F238E27FC236}">
                <a16:creationId xmlns:a16="http://schemas.microsoft.com/office/drawing/2014/main" id="{62D7BEB6-6F67-9246-8B83-6A48690423E3}"/>
              </a:ext>
            </a:extLst>
          </p:cNvPr>
          <p:cNvPicPr>
            <a:picLocks noChangeAspect="1"/>
          </p:cNvPicPr>
          <p:nvPr/>
        </p:nvPicPr>
        <p:blipFill rotWithShape="1">
          <a:blip r:embed="rId3"/>
          <a:srcRect t="18238"/>
          <a:stretch/>
        </p:blipFill>
        <p:spPr>
          <a:xfrm>
            <a:off x="5253571" y="190500"/>
            <a:ext cx="6263281" cy="6477000"/>
          </a:xfrm>
          <a:prstGeom prst="rect">
            <a:avLst/>
          </a:prstGeom>
        </p:spPr>
      </p:pic>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Walkouts</a:t>
            </a:r>
            <a:endParaRPr dirty="0">
              <a:solidFill>
                <a:schemeClr val="bg1"/>
              </a:solidFill>
            </a:endParaRPr>
          </a:p>
        </p:txBody>
      </p:sp>
      <p:pic>
        <p:nvPicPr>
          <p:cNvPr id="7" name="Picture 6">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3555248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A74E986B-58AF-5844-BC8A-DDD942622E8F}"/>
              </a:ext>
            </a:extLst>
          </p:cNvPr>
          <p:cNvPicPr>
            <a:picLocks noChangeAspect="1"/>
          </p:cNvPicPr>
          <p:nvPr/>
        </p:nvPicPr>
        <p:blipFill rotWithShape="1">
          <a:blip r:embed="rId3"/>
          <a:srcRect t="20653"/>
          <a:stretch/>
        </p:blipFill>
        <p:spPr>
          <a:xfrm>
            <a:off x="5452041" y="190500"/>
            <a:ext cx="6424019" cy="6477000"/>
          </a:xfrm>
          <a:prstGeom prst="rect">
            <a:avLst/>
          </a:prstGeom>
        </p:spPr>
      </p:pic>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Sumo Squat with Side Bend</a:t>
            </a:r>
            <a:endParaRPr dirty="0">
              <a:solidFill>
                <a:schemeClr val="bg1"/>
              </a:solidFill>
            </a:endParaRPr>
          </a:p>
        </p:txBody>
      </p:sp>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1087412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a:extLst>
              <a:ext uri="{FF2B5EF4-FFF2-40B4-BE49-F238E27FC236}">
                <a16:creationId xmlns:a16="http://schemas.microsoft.com/office/drawing/2014/main" id="{241F72C7-8360-504C-A51B-F85E5A49F63B}"/>
              </a:ext>
            </a:extLst>
          </p:cNvPr>
          <p:cNvPicPr>
            <a:picLocks noChangeAspect="1"/>
          </p:cNvPicPr>
          <p:nvPr/>
        </p:nvPicPr>
        <p:blipFill rotWithShape="1">
          <a:blip r:embed="rId3"/>
          <a:srcRect t="22664"/>
          <a:stretch/>
        </p:blipFill>
        <p:spPr>
          <a:xfrm>
            <a:off x="5309173" y="190500"/>
            <a:ext cx="6387955" cy="6476999"/>
          </a:xfrm>
          <a:prstGeom prst="rect">
            <a:avLst/>
          </a:prstGeom>
        </p:spPr>
      </p:pic>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14169"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Up-down Plank</a:t>
            </a:r>
            <a:endParaRPr dirty="0">
              <a:solidFill>
                <a:schemeClr val="bg1"/>
              </a:solidFill>
            </a:endParaRPr>
          </a:p>
        </p:txBody>
      </p:sp>
      <p:pic>
        <p:nvPicPr>
          <p:cNvPr id="7" name="Picture 6">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22754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9376" y="1128068"/>
            <a:ext cx="3576250" cy="523220"/>
          </a:xfrm>
          <a:prstGeom prst="rect">
            <a:avLst/>
          </a:prstGeom>
          <a:noFill/>
        </p:spPr>
        <p:txBody>
          <a:bodyPr wrap="square" rtlCol="0">
            <a:spAutoFit/>
          </a:bodyPr>
          <a:lstStyle/>
          <a:p>
            <a:r>
              <a:rPr lang="en-GB" sz="2800" b="1" dirty="0">
                <a:solidFill>
                  <a:schemeClr val="tx2"/>
                </a:solidFill>
                <a:latin typeface="Calibri" panose="020F0502020204030204" pitchFamily="34" charset="0"/>
                <a:cs typeface="Arial" panose="020B0604020202020204" pitchFamily="34" charset="0"/>
              </a:rPr>
              <a:t>Hair</a:t>
            </a:r>
          </a:p>
        </p:txBody>
      </p:sp>
      <p:sp>
        <p:nvSpPr>
          <p:cNvPr id="6" name="TextBox 5"/>
          <p:cNvSpPr txBox="1"/>
          <p:nvPr/>
        </p:nvSpPr>
        <p:spPr>
          <a:xfrm>
            <a:off x="407368" y="1808260"/>
            <a:ext cx="6912769" cy="2419124"/>
          </a:xfrm>
          <a:prstGeom prst="rect">
            <a:avLst/>
          </a:prstGeom>
          <a:noFill/>
        </p:spPr>
        <p:txBody>
          <a:bodyPr wrap="square" rtlCol="0">
            <a:spAutoFit/>
          </a:bodyPr>
          <a:lstStyle/>
          <a:p>
            <a:pPr>
              <a:lnSpc>
                <a:spcPct val="90000"/>
              </a:lnSpc>
            </a:pPr>
            <a:r>
              <a:rPr lang="en-GB" altLang="en-US" sz="2800" dirty="0">
                <a:latin typeface="Calibri" panose="020F0502020204030204" pitchFamily="34" charset="0"/>
                <a:cs typeface="Arial" panose="020B0604020202020204" pitchFamily="34" charset="0"/>
              </a:rPr>
              <a:t>Bacteria can also live on your hair and scalp. Bacteria can easily transfer from your hair into the food. To prevent this:</a:t>
            </a:r>
          </a:p>
          <a:p>
            <a:pPr>
              <a:lnSpc>
                <a:spcPct val="90000"/>
              </a:lnSpc>
            </a:pPr>
            <a:endParaRPr lang="en-GB" altLang="en-US" sz="2800" dirty="0">
              <a:latin typeface="Calibri" panose="020F0502020204030204" pitchFamily="34" charset="0"/>
              <a:cs typeface="Arial" panose="020B0604020202020204" pitchFamily="34" charset="0"/>
            </a:endParaRPr>
          </a:p>
          <a:p>
            <a:pPr>
              <a:lnSpc>
                <a:spcPct val="90000"/>
              </a:lnSpc>
            </a:pPr>
            <a:r>
              <a:rPr lang="en-GB" altLang="en-US" sz="2800" dirty="0">
                <a:latin typeface="Calibri" panose="020F0502020204030204" pitchFamily="34" charset="0"/>
                <a:cs typeface="Arial" panose="020B0604020202020204" pitchFamily="34" charset="0"/>
              </a:rPr>
              <a:t>Long hair should be tied back;</a:t>
            </a:r>
          </a:p>
          <a:p>
            <a:pPr marL="342900" indent="-342900">
              <a:lnSpc>
                <a:spcPct val="90000"/>
              </a:lnSpc>
              <a:buFont typeface="Arial" panose="020B0604020202020204" pitchFamily="34" charset="0"/>
              <a:buChar char="•"/>
            </a:pPr>
            <a:endParaRPr lang="en-GB" altLang="en-US" sz="2800" dirty="0">
              <a:latin typeface="Calibri" panose="020F0502020204030204" pitchFamily="34" charset="0"/>
              <a:cs typeface="Arial" panose="020B0604020202020204" pitchFamily="34" charset="0"/>
            </a:endParaRPr>
          </a:p>
        </p:txBody>
      </p:sp>
      <p:pic>
        <p:nvPicPr>
          <p:cNvPr id="3074" name="Picture 2" descr="S:\Shared\BNF Photographs\Education\Getting ready to cook\Cropped\Tie back long hai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2184" y="836712"/>
            <a:ext cx="3744416" cy="49925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7368" y="4292017"/>
            <a:ext cx="5887788" cy="954107"/>
          </a:xfrm>
          <a:prstGeom prst="rect">
            <a:avLst/>
          </a:prstGeom>
        </p:spPr>
        <p:txBody>
          <a:bodyPr wrap="square">
            <a:spAutoFit/>
          </a:bodyPr>
          <a:lstStyle/>
          <a:p>
            <a:r>
              <a:rPr lang="en-US" altLang="en-US" sz="2800" dirty="0"/>
              <a:t>This stops any stray hairs from getting in the food and infecting it.</a:t>
            </a:r>
            <a:endParaRPr lang="en-GB" altLang="en-US" sz="2800" dirty="0"/>
          </a:p>
        </p:txBody>
      </p:sp>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82444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EF906F2C-EA99-0141-B220-5A0B3F649928}"/>
              </a:ext>
            </a:extLst>
          </p:cNvPr>
          <p:cNvPicPr>
            <a:picLocks noChangeAspect="1"/>
          </p:cNvPicPr>
          <p:nvPr/>
        </p:nvPicPr>
        <p:blipFill rotWithShape="1">
          <a:blip r:embed="rId3"/>
          <a:srcRect t="18238"/>
          <a:stretch/>
        </p:blipFill>
        <p:spPr>
          <a:xfrm>
            <a:off x="5622546" y="190500"/>
            <a:ext cx="5980572" cy="6476999"/>
          </a:xfrm>
          <a:prstGeom prst="rect">
            <a:avLst/>
          </a:prstGeom>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Speed Skater</a:t>
            </a:r>
            <a:endParaRPr dirty="0">
              <a:solidFill>
                <a:schemeClr val="bg1"/>
              </a:solidFill>
            </a:endParaRPr>
          </a:p>
        </p:txBody>
      </p:sp>
      <p:sp>
        <p:nvSpPr>
          <p:cNvPr id="9" name="Rectangle 8"/>
          <p:cNvSpPr/>
          <p:nvPr/>
        </p:nvSpPr>
        <p:spPr>
          <a:xfrm>
            <a:off x="11375965" y="1028817"/>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04608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a:extLst>
              <a:ext uri="{FF2B5EF4-FFF2-40B4-BE49-F238E27FC236}">
                <a16:creationId xmlns:a16="http://schemas.microsoft.com/office/drawing/2014/main" id="{DD292DA7-AC84-6F49-89ED-C1F470819F06}"/>
              </a:ext>
            </a:extLst>
          </p:cNvPr>
          <p:cNvPicPr>
            <a:picLocks noChangeAspect="1"/>
          </p:cNvPicPr>
          <p:nvPr/>
        </p:nvPicPr>
        <p:blipFill rotWithShape="1">
          <a:blip r:embed="rId3"/>
          <a:srcRect t="22077"/>
          <a:stretch/>
        </p:blipFill>
        <p:spPr>
          <a:xfrm>
            <a:off x="5589321" y="190500"/>
            <a:ext cx="6264376" cy="6477000"/>
          </a:xfrm>
          <a:prstGeom prst="rect">
            <a:avLst/>
          </a:prstGeom>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Pike Push-ups</a:t>
            </a:r>
            <a:endParaRPr dirty="0">
              <a:solidFill>
                <a:schemeClr val="bg1"/>
              </a:solidFill>
            </a:endParaRPr>
          </a:p>
        </p:txBody>
      </p:sp>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3576654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B394EEFB-6DB8-BC44-9184-1966FD0F4CE4}"/>
              </a:ext>
            </a:extLst>
          </p:cNvPr>
          <p:cNvPicPr>
            <a:picLocks noChangeAspect="1"/>
          </p:cNvPicPr>
          <p:nvPr/>
        </p:nvPicPr>
        <p:blipFill rotWithShape="1">
          <a:blip r:embed="rId3"/>
          <a:srcRect t="20896"/>
          <a:stretch/>
        </p:blipFill>
        <p:spPr>
          <a:xfrm>
            <a:off x="5418094" y="190500"/>
            <a:ext cx="6350561" cy="6477000"/>
          </a:xfrm>
          <a:prstGeom prst="rect">
            <a:avLst/>
          </a:prstGeom>
        </p:spPr>
      </p:pic>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Surrenders</a:t>
            </a:r>
            <a:endParaRPr dirty="0">
              <a:solidFill>
                <a:schemeClr val="bg1"/>
              </a:solidFill>
            </a:endParaRPr>
          </a:p>
        </p:txBody>
      </p:sp>
      <p:sp>
        <p:nvSpPr>
          <p:cNvPr id="9" name="Rectangle 8"/>
          <p:cNvSpPr/>
          <p:nvPr/>
        </p:nvSpPr>
        <p:spPr>
          <a:xfrm>
            <a:off x="11375965" y="1028817"/>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910894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a:extLst>
              <a:ext uri="{FF2B5EF4-FFF2-40B4-BE49-F238E27FC236}">
                <a16:creationId xmlns:a16="http://schemas.microsoft.com/office/drawing/2014/main" id="{C2F2F306-FD12-AA4B-9F4B-5E3090782C26}"/>
              </a:ext>
            </a:extLst>
          </p:cNvPr>
          <p:cNvPicPr>
            <a:picLocks noChangeAspect="1"/>
          </p:cNvPicPr>
          <p:nvPr/>
        </p:nvPicPr>
        <p:blipFill rotWithShape="1">
          <a:blip r:embed="rId3"/>
          <a:srcRect t="19583"/>
          <a:stretch/>
        </p:blipFill>
        <p:spPr>
          <a:xfrm>
            <a:off x="5476137" y="190500"/>
            <a:ext cx="6181225" cy="6477000"/>
          </a:xfrm>
          <a:prstGeom prst="rect">
            <a:avLst/>
          </a:prstGeom>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180 Degree Jump Squat</a:t>
            </a:r>
            <a:endParaRPr dirty="0">
              <a:solidFill>
                <a:schemeClr val="bg1"/>
              </a:solidFill>
            </a:endParaRPr>
          </a:p>
        </p:txBody>
      </p:sp>
      <p:sp>
        <p:nvSpPr>
          <p:cNvPr id="9" name="Rectangle 8"/>
          <p:cNvSpPr/>
          <p:nvPr/>
        </p:nvSpPr>
        <p:spPr>
          <a:xfrm>
            <a:off x="11375965" y="1028817"/>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125347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Crab Walks</a:t>
            </a:r>
            <a:endParaRPr dirty="0">
              <a:solidFill>
                <a:schemeClr val="bg1"/>
              </a:solidFill>
            </a:endParaRPr>
          </a:p>
        </p:txBody>
      </p:sp>
      <p:pic>
        <p:nvPicPr>
          <p:cNvPr id="7" name="Picture 2">
            <a:extLst>
              <a:ext uri="{FF2B5EF4-FFF2-40B4-BE49-F238E27FC236}">
                <a16:creationId xmlns:a16="http://schemas.microsoft.com/office/drawing/2014/main" id="{2CFA3847-062B-6644-A819-EAF46CCCADA0}"/>
              </a:ext>
            </a:extLst>
          </p:cNvPr>
          <p:cNvPicPr>
            <a:picLocks noChangeAspect="1"/>
          </p:cNvPicPr>
          <p:nvPr/>
        </p:nvPicPr>
        <p:blipFill rotWithShape="1">
          <a:blip r:embed="rId4"/>
          <a:srcRect t="22811"/>
          <a:stretch/>
        </p:blipFill>
        <p:spPr>
          <a:xfrm>
            <a:off x="5524411" y="190500"/>
            <a:ext cx="6312827" cy="6477000"/>
          </a:xfrm>
          <a:prstGeom prst="rect">
            <a:avLst/>
          </a:prstGeom>
        </p:spPr>
      </p:pic>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488988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Superman Plank</a:t>
            </a:r>
            <a:endParaRPr dirty="0">
              <a:solidFill>
                <a:schemeClr val="bg1"/>
              </a:solidFill>
            </a:endParaRPr>
          </a:p>
        </p:txBody>
      </p:sp>
      <p:sp>
        <p:nvSpPr>
          <p:cNvPr id="9" name="Rectangle 8"/>
          <p:cNvSpPr/>
          <p:nvPr/>
        </p:nvSpPr>
        <p:spPr>
          <a:xfrm>
            <a:off x="11264900" y="3352975"/>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a:extLst>
              <a:ext uri="{FF2B5EF4-FFF2-40B4-BE49-F238E27FC236}">
                <a16:creationId xmlns:a16="http://schemas.microsoft.com/office/drawing/2014/main" id="{875BAD4C-BA8B-574F-B366-E5B4A1F80B8D}"/>
              </a:ext>
            </a:extLst>
          </p:cNvPr>
          <p:cNvPicPr>
            <a:picLocks noChangeAspect="1"/>
          </p:cNvPicPr>
          <p:nvPr/>
        </p:nvPicPr>
        <p:blipFill rotWithShape="1">
          <a:blip r:embed="rId4"/>
          <a:srcRect t="22957"/>
          <a:stretch/>
        </p:blipFill>
        <p:spPr>
          <a:xfrm>
            <a:off x="5288804" y="190500"/>
            <a:ext cx="6555892" cy="6477000"/>
          </a:xfrm>
          <a:prstGeom prst="rect">
            <a:avLst/>
          </a:prstGeom>
        </p:spPr>
      </p:pic>
      <p:pic>
        <p:nvPicPr>
          <p:cNvPr id="10" name="Picture 9">
            <a:extLst>
              <a:ext uri="{FF2B5EF4-FFF2-40B4-BE49-F238E27FC236}">
                <a16:creationId xmlns:a16="http://schemas.microsoft.com/office/drawing/2014/main" id="{DF0C0A6C-1D95-40CC-B893-818DF9CA0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65061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5" name="Rectangle 4"/>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90" name="Google Shape;390;p14"/>
          <p:cNvGraphicFramePr/>
          <p:nvPr>
            <p:extLst/>
          </p:nvPr>
        </p:nvGraphicFramePr>
        <p:xfrm>
          <a:off x="956717" y="1490028"/>
          <a:ext cx="9897566" cy="5044050"/>
        </p:xfrm>
        <a:graphic>
          <a:graphicData uri="http://schemas.openxmlformats.org/drawingml/2006/table">
            <a:tbl>
              <a:tblPr firstRow="1" bandRow="1">
                <a:tableStyleId>{21E4AEA4-8DFA-4A89-87EB-49C32662AFE0}</a:tableStyleId>
              </a:tblPr>
              <a:tblGrid>
                <a:gridCol w="2525606">
                  <a:extLst>
                    <a:ext uri="{9D8B030D-6E8A-4147-A177-3AD203B41FA5}">
                      <a16:colId xmlns:a16="http://schemas.microsoft.com/office/drawing/2014/main" val="20000"/>
                    </a:ext>
                  </a:extLst>
                </a:gridCol>
                <a:gridCol w="1842990">
                  <a:extLst>
                    <a:ext uri="{9D8B030D-6E8A-4147-A177-3AD203B41FA5}">
                      <a16:colId xmlns:a16="http://schemas.microsoft.com/office/drawing/2014/main" val="612174158"/>
                    </a:ext>
                  </a:extLst>
                </a:gridCol>
                <a:gridCol w="1842990">
                  <a:extLst>
                    <a:ext uri="{9D8B030D-6E8A-4147-A177-3AD203B41FA5}">
                      <a16:colId xmlns:a16="http://schemas.microsoft.com/office/drawing/2014/main" val="20001"/>
                    </a:ext>
                  </a:extLst>
                </a:gridCol>
                <a:gridCol w="1842990">
                  <a:extLst>
                    <a:ext uri="{9D8B030D-6E8A-4147-A177-3AD203B41FA5}">
                      <a16:colId xmlns:a16="http://schemas.microsoft.com/office/drawing/2014/main" val="20002"/>
                    </a:ext>
                  </a:extLst>
                </a:gridCol>
                <a:gridCol w="1842990">
                  <a:extLst>
                    <a:ext uri="{9D8B030D-6E8A-4147-A177-3AD203B41FA5}">
                      <a16:colId xmlns:a16="http://schemas.microsoft.com/office/drawing/2014/main" val="20003"/>
                    </a:ext>
                  </a:extLst>
                </a:gridCol>
              </a:tblGrid>
              <a:tr h="458550">
                <a:tc>
                  <a:txBody>
                    <a:bodyPr/>
                    <a:lstStyle/>
                    <a:p>
                      <a:pPr marL="0" marR="0" lvl="0" indent="0" algn="l" rtl="0">
                        <a:spcBef>
                          <a:spcPts val="0"/>
                        </a:spcBef>
                        <a:spcAft>
                          <a:spcPts val="0"/>
                        </a:spcAft>
                        <a:buNone/>
                      </a:pPr>
                      <a:r>
                        <a:rPr lang="en-GB" sz="1800" u="none" strike="noStrike" cap="none" dirty="0"/>
                        <a:t>Exercise</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Example</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t>Attempt 1</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t>Attempt 2</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t>Attempt 3</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550">
                <a:tc>
                  <a:txBody>
                    <a:bodyPr/>
                    <a:lstStyle/>
                    <a:p>
                      <a:pPr marL="0" marR="0" lvl="0" indent="0" algn="l" rtl="0">
                        <a:spcBef>
                          <a:spcPts val="0"/>
                        </a:spcBef>
                        <a:spcAft>
                          <a:spcPts val="0"/>
                        </a:spcAft>
                        <a:buNone/>
                      </a:pPr>
                      <a:r>
                        <a:rPr lang="en-GB" sz="1800" dirty="0"/>
                        <a:t>Burpees</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16</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550">
                <a:tc>
                  <a:txBody>
                    <a:bodyPr/>
                    <a:lstStyle/>
                    <a:p>
                      <a:pPr marL="0" marR="0" lvl="0" indent="0" algn="l" rtl="0">
                        <a:spcBef>
                          <a:spcPts val="0"/>
                        </a:spcBef>
                        <a:spcAft>
                          <a:spcPts val="0"/>
                        </a:spcAft>
                        <a:buNone/>
                      </a:pPr>
                      <a:r>
                        <a:rPr lang="en-GB" sz="1800"/>
                        <a:t>Walk Outs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15</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550">
                <a:tc>
                  <a:txBody>
                    <a:bodyPr/>
                    <a:lstStyle/>
                    <a:p>
                      <a:pPr marL="0" marR="0" lvl="0" indent="0" algn="l" rtl="0">
                        <a:spcBef>
                          <a:spcPts val="0"/>
                        </a:spcBef>
                        <a:spcAft>
                          <a:spcPts val="0"/>
                        </a:spcAft>
                        <a:buNone/>
                      </a:pPr>
                      <a:r>
                        <a:rPr lang="en-GB" sz="1400" dirty="0"/>
                        <a:t>Sumo Squat with Side Bend</a:t>
                      </a:r>
                      <a:endParaRPr sz="1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12</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8550">
                <a:tc>
                  <a:txBody>
                    <a:bodyPr/>
                    <a:lstStyle/>
                    <a:p>
                      <a:pPr marL="0" marR="0" lvl="0" indent="0" algn="l" rtl="0">
                        <a:spcBef>
                          <a:spcPts val="0"/>
                        </a:spcBef>
                        <a:spcAft>
                          <a:spcPts val="0"/>
                        </a:spcAft>
                        <a:buNone/>
                      </a:pPr>
                      <a:r>
                        <a:rPr lang="en-GB" sz="1800" dirty="0"/>
                        <a:t>Up-Down Planks</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25</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8550">
                <a:tc>
                  <a:txBody>
                    <a:bodyPr/>
                    <a:lstStyle/>
                    <a:p>
                      <a:pPr marL="0" marR="0" lvl="0" indent="0" algn="l" rtl="0">
                        <a:spcBef>
                          <a:spcPts val="0"/>
                        </a:spcBef>
                        <a:spcAft>
                          <a:spcPts val="0"/>
                        </a:spcAft>
                        <a:buNone/>
                      </a:pPr>
                      <a:r>
                        <a:rPr lang="en-GB" sz="1800"/>
                        <a:t>Speed Skaters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90</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8550">
                <a:tc>
                  <a:txBody>
                    <a:bodyPr/>
                    <a:lstStyle/>
                    <a:p>
                      <a:pPr marL="0" marR="0" lvl="0" indent="0" algn="l" rtl="0">
                        <a:spcBef>
                          <a:spcPts val="0"/>
                        </a:spcBef>
                        <a:spcAft>
                          <a:spcPts val="0"/>
                        </a:spcAft>
                        <a:buNone/>
                      </a:pPr>
                      <a:r>
                        <a:rPr lang="en-GB" sz="1800" dirty="0"/>
                        <a:t>Pike Push-Ups</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7</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8550">
                <a:tc>
                  <a:txBody>
                    <a:bodyPr/>
                    <a:lstStyle/>
                    <a:p>
                      <a:pPr marL="0" marR="0" lvl="0" indent="0" algn="l" rtl="0">
                        <a:spcBef>
                          <a:spcPts val="0"/>
                        </a:spcBef>
                        <a:spcAft>
                          <a:spcPts val="0"/>
                        </a:spcAft>
                        <a:buNone/>
                      </a:pPr>
                      <a:r>
                        <a:rPr lang="en-GB" sz="1800" dirty="0"/>
                        <a:t>Surrenders</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15</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58550">
                <a:tc>
                  <a:txBody>
                    <a:bodyPr/>
                    <a:lstStyle/>
                    <a:p>
                      <a:pPr marL="0" marR="0" lvl="0" indent="0" algn="l" rtl="0">
                        <a:spcBef>
                          <a:spcPts val="0"/>
                        </a:spcBef>
                        <a:spcAft>
                          <a:spcPts val="0"/>
                        </a:spcAft>
                        <a:buNone/>
                      </a:pPr>
                      <a:r>
                        <a:rPr lang="en-US" sz="1400" dirty="0"/>
                        <a:t>180 Degree Jump Squat</a:t>
                      </a:r>
                      <a:endParaRPr sz="1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8</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58550">
                <a:tc>
                  <a:txBody>
                    <a:bodyPr/>
                    <a:lstStyle/>
                    <a:p>
                      <a:pPr marL="0" marR="0" lvl="0" indent="0" algn="l" rtl="0">
                        <a:spcBef>
                          <a:spcPts val="0"/>
                        </a:spcBef>
                        <a:spcAft>
                          <a:spcPts val="0"/>
                        </a:spcAft>
                        <a:buNone/>
                      </a:pPr>
                      <a:r>
                        <a:rPr lang="en-US" sz="1800" dirty="0"/>
                        <a:t>Crab Walks</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585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0000"/>
                          </a:solidFill>
                          <a:effectLst/>
                          <a:uLnTx/>
                          <a:uFillTx/>
                          <a:latin typeface="Trebuchet MS"/>
                          <a:sym typeface="Arial"/>
                        </a:rPr>
                        <a:t>Superman Plank</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91" name="Google Shape;391;p14"/>
          <p:cNvSpPr txBox="1">
            <a:spLocks noGrp="1"/>
          </p:cNvSpPr>
          <p:nvPr>
            <p:ph type="title"/>
          </p:nvPr>
        </p:nvSpPr>
        <p:spPr>
          <a:xfrm>
            <a:off x="177800" y="190500"/>
            <a:ext cx="9613861" cy="10809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Trebuchet MS"/>
              <a:buNone/>
            </a:pPr>
            <a:r>
              <a:rPr lang="en-GB" dirty="0"/>
              <a:t>Personal Best </a:t>
            </a:r>
            <a:r>
              <a:rPr lang="en-GB" dirty="0" smtClean="0"/>
              <a:t>Chart</a:t>
            </a:r>
            <a:br>
              <a:rPr lang="en-GB" dirty="0" smtClean="0"/>
            </a:br>
            <a:r>
              <a:rPr lang="en-GB" sz="3100" dirty="0" smtClean="0"/>
              <a:t>Name: ________________________________</a:t>
            </a:r>
            <a:endParaRPr sz="3100" dirty="0"/>
          </a:p>
        </p:txBody>
      </p:sp>
      <p:pic>
        <p:nvPicPr>
          <p:cNvPr id="6" name="Picture 5">
            <a:extLst>
              <a:ext uri="{FF2B5EF4-FFF2-40B4-BE49-F238E27FC236}">
                <a16:creationId xmlns:a16="http://schemas.microsoft.com/office/drawing/2014/main" id="{DF0C0A6C-1D95-40CC-B893-818DF9CA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488" y="248627"/>
            <a:ext cx="1299108" cy="964684"/>
          </a:xfrm>
          <a:prstGeom prst="rect">
            <a:avLst/>
          </a:prstGeom>
        </p:spPr>
      </p:pic>
    </p:spTree>
    <p:extLst>
      <p:ext uri="{BB962C8B-B14F-4D97-AF65-F5344CB8AC3E}">
        <p14:creationId xmlns:p14="http://schemas.microsoft.com/office/powerpoint/2010/main" val="2724425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25087582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417"/>
            <a:ext cx="12192000" cy="6742113"/>
          </a:xfrm>
          <a:prstGeom prst="rect">
            <a:avLst/>
          </a:prstGeom>
          <a:solidFill>
            <a:srgbClr val="FF33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dirty="0">
              <a:solidFill>
                <a:prstClr val="white"/>
              </a:solidFill>
              <a:latin typeface="Sassoon Infant Rg"/>
            </a:endParaRPr>
          </a:p>
        </p:txBody>
      </p:sp>
      <p:sp>
        <p:nvSpPr>
          <p:cNvPr id="6" name="Rectangle 5"/>
          <p:cNvSpPr/>
          <p:nvPr/>
        </p:nvSpPr>
        <p:spPr>
          <a:xfrm>
            <a:off x="638450" y="5510212"/>
            <a:ext cx="4103688" cy="5524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Sassoon Infant Rg"/>
            </a:endParaRPr>
          </a:p>
        </p:txBody>
      </p:sp>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949" y="5567363"/>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28274" y="5602287"/>
            <a:ext cx="3021013" cy="368300"/>
          </a:xfrm>
          <a:prstGeom prst="rect">
            <a:avLst/>
          </a:prstGeom>
          <a:noFill/>
        </p:spPr>
        <p:txBody>
          <a:bodyPr>
            <a:spAutoFit/>
          </a:bodyPr>
          <a:lstStyle/>
          <a:p>
            <a:pPr defTabSz="685800">
              <a:defRPr/>
            </a:pPr>
            <a:r>
              <a:rPr lang="en-GB" dirty="0">
                <a:solidFill>
                  <a:prstClr val="black"/>
                </a:solidFill>
                <a:latin typeface="Calibri" panose="020F0502020204030204"/>
              </a:rPr>
              <a:t>Subject</a:t>
            </a:r>
            <a:r>
              <a:rPr lang="en-GB" sz="1350" dirty="0">
                <a:solidFill>
                  <a:prstClr val="black"/>
                </a:solidFill>
                <a:latin typeface="Calibri" panose="020F0502020204030204"/>
              </a:rPr>
              <a:t>: </a:t>
            </a:r>
            <a:r>
              <a:rPr lang="en-GB" dirty="0">
                <a:solidFill>
                  <a:prstClr val="black"/>
                </a:solidFill>
                <a:latin typeface="Calibri" panose="020F0502020204030204"/>
              </a:rPr>
              <a:t>Religious Education </a:t>
            </a:r>
            <a:endParaRPr lang="en-GB" sz="1350" dirty="0">
              <a:solidFill>
                <a:prstClr val="black"/>
              </a:solidFill>
              <a:latin typeface="Calibri" panose="020F0502020204030204"/>
            </a:endParaRPr>
          </a:p>
        </p:txBody>
      </p:sp>
      <p:sp>
        <p:nvSpPr>
          <p:cNvPr id="8" name="Rectangle 7"/>
          <p:cNvSpPr/>
          <p:nvPr/>
        </p:nvSpPr>
        <p:spPr>
          <a:xfrm>
            <a:off x="499928" y="759619"/>
            <a:ext cx="5694363" cy="525463"/>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Sassoon Infant Rg"/>
            </a:endParaRPr>
          </a:p>
        </p:txBody>
      </p:sp>
      <p:sp>
        <p:nvSpPr>
          <p:cNvPr id="9" name="TextBox 8"/>
          <p:cNvSpPr txBox="1"/>
          <p:nvPr/>
        </p:nvSpPr>
        <p:spPr>
          <a:xfrm>
            <a:off x="668409" y="791369"/>
            <a:ext cx="5570537" cy="461962"/>
          </a:xfrm>
          <a:prstGeom prst="rect">
            <a:avLst/>
          </a:prstGeom>
          <a:noFill/>
        </p:spPr>
        <p:txBody>
          <a:bodyPr>
            <a:spAutoFit/>
          </a:bodyPr>
          <a:lstStyle/>
          <a:p>
            <a:pPr defTabSz="685800">
              <a:defRPr/>
            </a:pPr>
            <a:r>
              <a:rPr lang="en-GB" sz="2400" dirty="0" smtClean="0">
                <a:solidFill>
                  <a:prstClr val="black"/>
                </a:solidFill>
                <a:latin typeface="Calibri" panose="020F0502020204030204"/>
              </a:rPr>
              <a:t>Date: </a:t>
            </a:r>
            <a:r>
              <a:rPr lang="en-GB" sz="2400" u="sng" dirty="0" smtClean="0">
                <a:solidFill>
                  <a:prstClr val="black"/>
                </a:solidFill>
                <a:latin typeface="Calibri" panose="020F0502020204030204"/>
              </a:rPr>
              <a:t>Thursday 4</a:t>
            </a:r>
            <a:r>
              <a:rPr lang="en-GB" sz="2400" u="sng" baseline="30000" dirty="0" smtClean="0">
                <a:solidFill>
                  <a:prstClr val="black"/>
                </a:solidFill>
                <a:latin typeface="Calibri" panose="020F0502020204030204"/>
              </a:rPr>
              <a:t>th</a:t>
            </a:r>
            <a:r>
              <a:rPr lang="en-GB" sz="2400" u="sng" dirty="0" smtClean="0">
                <a:solidFill>
                  <a:prstClr val="black"/>
                </a:solidFill>
                <a:latin typeface="Calibri" panose="020F0502020204030204"/>
              </a:rPr>
              <a:t> March 2021</a:t>
            </a:r>
            <a:r>
              <a:rPr lang="en-GB" sz="1350" dirty="0" smtClean="0">
                <a:solidFill>
                  <a:prstClr val="black"/>
                </a:solidFill>
                <a:latin typeface="Calibri" panose="020F0502020204030204"/>
              </a:rPr>
              <a:t> </a:t>
            </a:r>
            <a:endParaRPr lang="en-GB" sz="1350" dirty="0">
              <a:solidFill>
                <a:prstClr val="black"/>
              </a:solidFill>
              <a:latin typeface="Calibri" panose="020F0502020204030204"/>
            </a:endParaRPr>
          </a:p>
        </p:txBody>
      </p:sp>
      <p:pic>
        <p:nvPicPr>
          <p:cNvPr id="1127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28" y="2438949"/>
            <a:ext cx="166528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06414" y="3267624"/>
            <a:ext cx="10353175" cy="16446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GB" sz="1350">
              <a:solidFill>
                <a:prstClr val="white"/>
              </a:solidFill>
              <a:latin typeface="Sassoon Infant Rg"/>
            </a:endParaRPr>
          </a:p>
        </p:txBody>
      </p:sp>
      <p:sp>
        <p:nvSpPr>
          <p:cNvPr id="11274" name="TextBox 11"/>
          <p:cNvSpPr txBox="1">
            <a:spLocks noChangeArrowheads="1"/>
          </p:cNvSpPr>
          <p:nvPr/>
        </p:nvSpPr>
        <p:spPr bwMode="auto">
          <a:xfrm>
            <a:off x="668409" y="3486179"/>
            <a:ext cx="94596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742950" indent="-285750" defTabSz="6858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defTabSz="6858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defTabSz="6858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defTabSz="6858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fontAlgn="base">
              <a:lnSpc>
                <a:spcPct val="100000"/>
              </a:lnSpc>
              <a:spcBef>
                <a:spcPct val="0"/>
              </a:spcBef>
              <a:spcAft>
                <a:spcPct val="0"/>
              </a:spcAft>
              <a:buNone/>
            </a:pPr>
            <a:r>
              <a:rPr lang="en-GB" altLang="en-US" sz="3000" u="sng" dirty="0" smtClean="0">
                <a:solidFill>
                  <a:srgbClr val="000000"/>
                </a:solidFill>
                <a:latin typeface="Calibri" panose="020F0502020204030204" pitchFamily="34" charset="0"/>
              </a:rPr>
              <a:t>LO: </a:t>
            </a:r>
            <a:r>
              <a:rPr lang="en-GB" altLang="en-US" sz="3000" u="sng" dirty="0">
                <a:solidFill>
                  <a:srgbClr val="000000"/>
                </a:solidFill>
                <a:latin typeface="Calibri" panose="020F0502020204030204" pitchFamily="34" charset="0"/>
              </a:rPr>
              <a:t>To understand the </a:t>
            </a:r>
            <a:r>
              <a:rPr lang="en-GB" altLang="en-US" sz="3000" u="sng" dirty="0" smtClean="0">
                <a:solidFill>
                  <a:srgbClr val="000000"/>
                </a:solidFill>
                <a:latin typeface="Calibri" panose="020F0502020204030204" pitchFamily="34" charset="0"/>
              </a:rPr>
              <a:t>term, ‘Harm no living thing</a:t>
            </a:r>
            <a:r>
              <a:rPr lang="en-GB" altLang="en-US" sz="3000" dirty="0" smtClean="0">
                <a:solidFill>
                  <a:srgbClr val="000000"/>
                </a:solidFill>
                <a:latin typeface="Calibri" panose="020F0502020204030204" pitchFamily="34" charset="0"/>
              </a:rPr>
              <a:t>’</a:t>
            </a:r>
            <a:endParaRPr lang="en-GB" altLang="en-US" sz="3000" dirty="0">
              <a:solidFill>
                <a:srgbClr val="000000"/>
              </a:solidFill>
              <a:latin typeface="Calibri" panose="020F0502020204030204" pitchFamily="34" charset="0"/>
            </a:endParaRPr>
          </a:p>
        </p:txBody>
      </p:sp>
      <p:pic>
        <p:nvPicPr>
          <p:cNvPr id="1127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5935" y="5552621"/>
            <a:ext cx="4730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980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1383" y="966652"/>
            <a:ext cx="8107680" cy="4524315"/>
          </a:xfrm>
          <a:prstGeom prst="rect">
            <a:avLst/>
          </a:prstGeom>
          <a:solidFill>
            <a:schemeClr val="accent2"/>
          </a:solidFill>
          <a:ln>
            <a:solidFill>
              <a:srgbClr val="92D050"/>
            </a:solidFill>
          </a:ln>
        </p:spPr>
        <p:txBody>
          <a:bodyPr wrap="square" rtlCol="0">
            <a:spAutoFit/>
          </a:bodyPr>
          <a:lstStyle/>
          <a:p>
            <a:pPr algn="ctr"/>
            <a:r>
              <a:rPr lang="en-GB" sz="4800" dirty="0" smtClean="0">
                <a:latin typeface="Calibri" panose="020F0502020204030204" pitchFamily="34" charset="0"/>
                <a:cs typeface="Calibri" panose="020F0502020204030204" pitchFamily="34" charset="0"/>
              </a:rPr>
              <a:t>Buddhism</a:t>
            </a:r>
          </a:p>
          <a:p>
            <a:pPr algn="ctr"/>
            <a:endParaRPr lang="en-GB" sz="4800" dirty="0">
              <a:latin typeface="Calibri" panose="020F0502020204030204" pitchFamily="34" charset="0"/>
              <a:cs typeface="Calibri" panose="020F0502020204030204" pitchFamily="34" charset="0"/>
            </a:endParaRPr>
          </a:p>
          <a:p>
            <a:pPr algn="ctr"/>
            <a:r>
              <a:rPr lang="en-GB" sz="4800" dirty="0" smtClean="0">
                <a:latin typeface="Calibri" panose="020F0502020204030204" pitchFamily="34" charset="0"/>
                <a:cs typeface="Calibri" panose="020F0502020204030204" pitchFamily="34" charset="0"/>
              </a:rPr>
              <a:t>The first precept in Buddhism is;</a:t>
            </a:r>
          </a:p>
          <a:p>
            <a:pPr algn="ctr"/>
            <a:r>
              <a:rPr lang="en-GB" sz="4800" dirty="0" smtClean="0">
                <a:latin typeface="Calibri" panose="020F0502020204030204" pitchFamily="34" charset="0"/>
                <a:cs typeface="Calibri" panose="020F0502020204030204" pitchFamily="34" charset="0"/>
              </a:rPr>
              <a:t>“Do no harm to any living creature”.</a:t>
            </a:r>
            <a:endParaRPr lang="en-GB" sz="4800" dirty="0">
              <a:latin typeface="Calibri" panose="020F0502020204030204" pitchFamily="34" charset="0"/>
              <a:cs typeface="Calibri" panose="020F0502020204030204" pitchFamily="34" charset="0"/>
            </a:endParaRPr>
          </a:p>
        </p:txBody>
      </p:sp>
      <p:pic>
        <p:nvPicPr>
          <p:cNvPr id="1026" name="Picture 2" descr="8 Rights: The Noble Eightfold Path — the Heart of the Buddha's Teaching -  Buddha Weekly: Buddhist Practices, Mindfulness, Medit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9557" y="4898345"/>
            <a:ext cx="3942443" cy="19596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97718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7408" y="1124744"/>
            <a:ext cx="3312369" cy="523220"/>
          </a:xfrm>
          <a:prstGeom prst="rect">
            <a:avLst/>
          </a:prstGeom>
          <a:noFill/>
        </p:spPr>
        <p:txBody>
          <a:bodyPr wrap="square" rtlCol="0">
            <a:spAutoFit/>
          </a:bodyPr>
          <a:lstStyle/>
          <a:p>
            <a:r>
              <a:rPr lang="en-GB" sz="2800" b="1" dirty="0">
                <a:solidFill>
                  <a:schemeClr val="tx2"/>
                </a:solidFill>
                <a:latin typeface="Calibri" panose="020F0502020204030204" pitchFamily="34" charset="0"/>
                <a:cs typeface="Arial" panose="020B0604020202020204" pitchFamily="34" charset="0"/>
              </a:rPr>
              <a:t>Skin</a:t>
            </a:r>
          </a:p>
        </p:txBody>
      </p:sp>
      <p:sp>
        <p:nvSpPr>
          <p:cNvPr id="6" name="TextBox 5"/>
          <p:cNvSpPr txBox="1"/>
          <p:nvPr/>
        </p:nvSpPr>
        <p:spPr>
          <a:xfrm>
            <a:off x="767408" y="1808260"/>
            <a:ext cx="6480721" cy="3108543"/>
          </a:xfrm>
          <a:prstGeom prst="rect">
            <a:avLst/>
          </a:prstGeom>
          <a:noFill/>
        </p:spPr>
        <p:txBody>
          <a:bodyPr wrap="square" rtlCol="0">
            <a:spAutoFit/>
          </a:bodyPr>
          <a:lstStyle/>
          <a:p>
            <a:r>
              <a:rPr lang="en-GB" altLang="en-US" sz="2800" dirty="0">
                <a:latin typeface="Calibri" panose="020F0502020204030204" pitchFamily="34" charset="0"/>
                <a:cs typeface="Arial" panose="020B0604020202020204" pitchFamily="34" charset="0"/>
              </a:rPr>
              <a:t>Cuts and wounds can be infected with bacteria. </a:t>
            </a:r>
          </a:p>
          <a:p>
            <a:endParaRPr lang="en-GB" altLang="en-US" sz="2800" dirty="0">
              <a:latin typeface="Calibri" panose="020F0502020204030204" pitchFamily="34" charset="0"/>
              <a:cs typeface="Arial" panose="020B0604020202020204" pitchFamily="34" charset="0"/>
            </a:endParaRPr>
          </a:p>
          <a:p>
            <a:r>
              <a:rPr lang="en-GB" altLang="en-US" sz="2800" dirty="0">
                <a:latin typeface="Calibri" panose="020F0502020204030204" pitchFamily="34" charset="0"/>
                <a:cs typeface="Arial" panose="020B0604020202020204" pitchFamily="34" charset="0"/>
              </a:rPr>
              <a:t>In order to prevent harmful bacteria contaminating your food, cuts and wounds should be covered with a waterproof dressing such as a plaster.</a:t>
            </a:r>
          </a:p>
        </p:txBody>
      </p:sp>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2144" y="2071559"/>
            <a:ext cx="3871740" cy="258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8749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8995" y="1506583"/>
            <a:ext cx="8604068" cy="3539430"/>
          </a:xfrm>
          <a:prstGeom prst="rect">
            <a:avLst/>
          </a:prstGeom>
          <a:solidFill>
            <a:schemeClr val="accent2"/>
          </a:solidFill>
          <a:ln>
            <a:solidFill>
              <a:srgbClr val="92D050"/>
            </a:solidFill>
          </a:ln>
        </p:spPr>
        <p:txBody>
          <a:bodyPr wrap="square" rtlCol="0">
            <a:spAutoFit/>
          </a:bodyPr>
          <a:lstStyle/>
          <a:p>
            <a:pPr algn="ctr"/>
            <a:r>
              <a:rPr lang="en-GB" sz="3200" dirty="0">
                <a:latin typeface="Calibri" panose="020F0502020204030204" pitchFamily="34" charset="0"/>
                <a:cs typeface="Calibri" panose="020F0502020204030204" pitchFamily="34" charset="0"/>
              </a:rPr>
              <a:t>Buddhists should abstain from taking life, and this includes any form of life. This is linked to the idea of rebirth that can include the possibility of being reborn as an animal. Rather than taking life, Buddhists are encouraged to show  compassion to all creatures and believe that all life-forms are special, not just human beings.</a:t>
            </a:r>
          </a:p>
        </p:txBody>
      </p:sp>
      <p:pic>
        <p:nvPicPr>
          <p:cNvPr id="18434" name="Picture 2" descr="File:Lord-Bu.jpg - Chinese Buddhist Encyclo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40" y="3532966"/>
            <a:ext cx="2517803" cy="3026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0536" y="5891872"/>
            <a:ext cx="971952" cy="721746"/>
          </a:xfrm>
          <a:prstGeom prst="rect">
            <a:avLst/>
          </a:prstGeom>
        </p:spPr>
      </p:pic>
    </p:spTree>
    <p:extLst>
      <p:ext uri="{BB962C8B-B14F-4D97-AF65-F5344CB8AC3E}">
        <p14:creationId xmlns:p14="http://schemas.microsoft.com/office/powerpoint/2010/main" val="3586453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925" y="304800"/>
            <a:ext cx="8604068" cy="4031873"/>
          </a:xfrm>
          <a:prstGeom prst="rect">
            <a:avLst/>
          </a:prstGeom>
          <a:solidFill>
            <a:schemeClr val="accent2"/>
          </a:solidFill>
          <a:ln>
            <a:solidFill>
              <a:srgbClr val="92D050"/>
            </a:solidFill>
          </a:ln>
        </p:spPr>
        <p:txBody>
          <a:bodyPr wrap="square" rtlCol="0">
            <a:spAutoFit/>
          </a:bodyPr>
          <a:lstStyle/>
          <a:p>
            <a:pPr algn="ctr"/>
            <a:r>
              <a:rPr lang="en-GB" sz="3200" dirty="0">
                <a:latin typeface="Calibri" panose="020F0502020204030204" pitchFamily="34" charset="0"/>
                <a:cs typeface="Calibri" panose="020F0502020204030204" pitchFamily="34" charset="0"/>
              </a:rPr>
              <a:t>This first Precept relates to the concept of ahimsa. This is based on the idea of "do no harm".</a:t>
            </a:r>
          </a:p>
          <a:p>
            <a:pPr algn="ctr"/>
            <a:r>
              <a:rPr lang="en-GB" sz="3200" dirty="0">
                <a:latin typeface="Calibri" panose="020F0502020204030204" pitchFamily="34" charset="0"/>
                <a:cs typeface="Calibri" panose="020F0502020204030204" pitchFamily="34" charset="0"/>
              </a:rPr>
              <a:t>A Buddhist may argue that destroying the natural habitats of animals is taking away something that does not belong to </a:t>
            </a:r>
            <a:r>
              <a:rPr lang="en-GB" sz="3200" dirty="0" smtClean="0">
                <a:latin typeface="Calibri" panose="020F0502020204030204" pitchFamily="34" charset="0"/>
                <a:cs typeface="Calibri" panose="020F0502020204030204" pitchFamily="34" charset="0"/>
              </a:rPr>
              <a:t>us. </a:t>
            </a:r>
            <a:r>
              <a:rPr lang="en-GB" sz="3200" dirty="0">
                <a:latin typeface="Calibri" panose="020F0502020204030204" pitchFamily="34" charset="0"/>
                <a:cs typeface="Calibri" panose="020F0502020204030204" pitchFamily="34" charset="0"/>
              </a:rPr>
              <a:t>Therefore, by not acting thoughtlessly, Buddhists can protect the environment from destruction and exploitation.</a:t>
            </a:r>
          </a:p>
        </p:txBody>
      </p:sp>
      <p:pic>
        <p:nvPicPr>
          <p:cNvPr id="20482" name="Picture 2" descr="One is not called noble who harms living beings. By not harming living  beings one is called noble.” The Buddha – Real Buddha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3631914"/>
            <a:ext cx="4499519" cy="2999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85661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382" y="304799"/>
            <a:ext cx="8604068" cy="5016758"/>
          </a:xfrm>
          <a:prstGeom prst="rect">
            <a:avLst/>
          </a:prstGeom>
          <a:solidFill>
            <a:schemeClr val="accent2"/>
          </a:solidFill>
          <a:ln>
            <a:solidFill>
              <a:srgbClr val="92D050"/>
            </a:solidFill>
          </a:ln>
        </p:spPr>
        <p:txBody>
          <a:bodyPr wrap="square" rtlCol="0">
            <a:spAutoFit/>
          </a:bodyPr>
          <a:lstStyle/>
          <a:p>
            <a:pPr algn="ctr"/>
            <a:r>
              <a:rPr lang="en-GB" sz="3200" dirty="0">
                <a:latin typeface="Calibri" panose="020F0502020204030204" pitchFamily="34" charset="0"/>
                <a:cs typeface="Calibri" panose="020F0502020204030204" pitchFamily="34" charset="0"/>
              </a:rPr>
              <a:t>Karma</a:t>
            </a:r>
          </a:p>
          <a:p>
            <a:pPr algn="ctr"/>
            <a:r>
              <a:rPr lang="en-GB" sz="3200" dirty="0">
                <a:latin typeface="Calibri" panose="020F0502020204030204" pitchFamily="34" charset="0"/>
                <a:cs typeface="Calibri" panose="020F0502020204030204" pitchFamily="34" charset="0"/>
              </a:rPr>
              <a:t>Buddhists believe that the actions they perform will be beneficial not just to themselves but to the whole world, including the environment. They believe that our actions affect the planet in a harmful way because we are selfish and we crave things. These actions will only result in more suffering in the future, so by being compassionate, we will improve our own future and that of the environment.</a:t>
            </a:r>
          </a:p>
        </p:txBody>
      </p:sp>
      <p:pic>
        <p:nvPicPr>
          <p:cNvPr id="19458" name="Picture 2" descr="That's what the karma is!!! | Buddha quotes inspirational, Buddhism quote,  Buddhist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3429000"/>
            <a:ext cx="3011006" cy="3128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4070353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2024744" y="294187"/>
            <a:ext cx="8220075" cy="1595438"/>
          </a:xfrm>
        </p:spPr>
        <p:txBody>
          <a:bodyPr/>
          <a:lstStyle/>
          <a:p>
            <a:pPr algn="ctr" eaLnBrk="1" hangingPunct="1"/>
            <a:r>
              <a:rPr lang="en-GB" altLang="en-US" dirty="0" smtClean="0">
                <a:solidFill>
                  <a:schemeClr val="tx1"/>
                </a:solidFill>
                <a:latin typeface="Calibri" panose="020F0502020204030204" pitchFamily="34" charset="0"/>
                <a:cs typeface="Calibri" panose="020F0502020204030204" pitchFamily="34" charset="0"/>
              </a:rPr>
              <a:t>The Buddhist story of Prince Siddhartha and the Swan</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8231" y="1368381"/>
            <a:ext cx="66325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7864064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415" y="215837"/>
            <a:ext cx="10474097" cy="2560320"/>
          </a:xfrm>
          <a:prstGeom prst="rect">
            <a:avLst/>
          </a:pr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itle 5"/>
          <p:cNvSpPr>
            <a:spLocks noGrp="1"/>
          </p:cNvSpPr>
          <p:nvPr>
            <p:ph type="title"/>
          </p:nvPr>
        </p:nvSpPr>
        <p:spPr>
          <a:xfrm>
            <a:off x="901339" y="698278"/>
            <a:ext cx="8220075" cy="1595438"/>
          </a:xfrm>
        </p:spPr>
        <p:txBody>
          <a:bodyPr rtlCol="0">
            <a:noAutofit/>
          </a:bodyPr>
          <a:lstStyle/>
          <a:p>
            <a:pPr>
              <a:defRPr/>
            </a:pPr>
            <a:r>
              <a:rPr lang="en-GB" sz="2800" dirty="0">
                <a:solidFill>
                  <a:schemeClr val="tx1"/>
                </a:solidFill>
                <a:latin typeface="Calibri" panose="020F0502020204030204" pitchFamily="34" charset="0"/>
                <a:cs typeface="Calibri" panose="020F0502020204030204" pitchFamily="34" charset="0"/>
              </a:rPr>
              <a:t>The Buddha was a well known religious teacher who lived many years ago in India. His real name was Prince Siddhartha and he grew up in a magnificent palace. He was always kind to animals from an early age.</a:t>
            </a:r>
          </a:p>
        </p:txBody>
      </p:sp>
      <p:pic>
        <p:nvPicPr>
          <p:cNvPr id="1024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960" y="2739445"/>
            <a:ext cx="5654132" cy="39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9442706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3352" y="692696"/>
            <a:ext cx="9912350" cy="1595438"/>
          </a:xfrm>
          <a:prstGeom prst="rect">
            <a:avLst/>
          </a:pr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8156" y="2160161"/>
            <a:ext cx="663575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5"/>
          <p:cNvSpPr>
            <a:spLocks noGrp="1"/>
          </p:cNvSpPr>
          <p:nvPr>
            <p:ph type="title"/>
          </p:nvPr>
        </p:nvSpPr>
        <p:spPr>
          <a:xfrm>
            <a:off x="492035" y="800101"/>
            <a:ext cx="8220075" cy="1595438"/>
          </a:xfrm>
        </p:spPr>
        <p:txBody>
          <a:bodyPr rtlCol="0">
            <a:normAutofit/>
          </a:bodyPr>
          <a:lstStyle/>
          <a:p>
            <a:pPr>
              <a:defRPr/>
            </a:pPr>
            <a:r>
              <a:rPr lang="en-GB" sz="2800" dirty="0">
                <a:solidFill>
                  <a:schemeClr val="tx1"/>
                </a:solidFill>
                <a:latin typeface="Calibri" panose="020F0502020204030204" pitchFamily="34" charset="0"/>
                <a:cs typeface="Calibri" panose="020F0502020204030204" pitchFamily="34" charset="0"/>
              </a:rPr>
              <a:t>One sunny day, as a young Prince Siddhartha watched a flock of beautiful wild swans flying past, he saw one fall from the sky.</a:t>
            </a:r>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3234300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5600" y="2163762"/>
            <a:ext cx="6640513"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63352" y="218848"/>
            <a:ext cx="9912350" cy="2220686"/>
          </a:xfrm>
          <a:prstGeom prst="rect">
            <a:avLst/>
          </a:pr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8" name="Title 5"/>
          <p:cNvSpPr>
            <a:spLocks noGrp="1"/>
          </p:cNvSpPr>
          <p:nvPr>
            <p:ph type="title"/>
          </p:nvPr>
        </p:nvSpPr>
        <p:spPr>
          <a:xfrm>
            <a:off x="348343" y="530679"/>
            <a:ext cx="7932738" cy="1597025"/>
          </a:xfrm>
        </p:spPr>
        <p:txBody>
          <a:bodyPr rtlCol="0">
            <a:noAutofit/>
          </a:bodyPr>
          <a:lstStyle/>
          <a:p>
            <a:pPr>
              <a:defRPr/>
            </a:pPr>
            <a:r>
              <a:rPr lang="en-GB" sz="2800" dirty="0">
                <a:solidFill>
                  <a:schemeClr val="tx1"/>
                </a:solidFill>
                <a:latin typeface="Calibri" panose="020F0502020204030204" pitchFamily="34" charset="0"/>
                <a:cs typeface="Calibri" panose="020F0502020204030204" pitchFamily="34" charset="0"/>
              </a:rPr>
              <a:t>Siddhartha rushed over to the fallen bird to discover it had been shot as there was an arrow sticking out of it’s body.  Siddhartha carefully removed the arrow and bathed the wound, gently stroking the swan.</a:t>
            </a:r>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5128303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7061" y="343551"/>
            <a:ext cx="10215154" cy="1932145"/>
          </a:xfrm>
          <a:prstGeom prst="rect">
            <a:avLst/>
          </a:pr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itle 5"/>
          <p:cNvSpPr>
            <a:spLocks noGrp="1"/>
          </p:cNvSpPr>
          <p:nvPr>
            <p:ph type="title"/>
          </p:nvPr>
        </p:nvSpPr>
        <p:spPr>
          <a:xfrm>
            <a:off x="182880" y="501651"/>
            <a:ext cx="9883458" cy="1597025"/>
          </a:xfrm>
        </p:spPr>
        <p:txBody>
          <a:bodyPr rtlCol="0">
            <a:noAutofit/>
          </a:bodyPr>
          <a:lstStyle/>
          <a:p>
            <a:pPr>
              <a:defRPr/>
            </a:pPr>
            <a:r>
              <a:rPr lang="en-GB" sz="2800" dirty="0">
                <a:solidFill>
                  <a:schemeClr val="tx1"/>
                </a:solidFill>
                <a:latin typeface="Calibri" panose="020F0502020204030204" pitchFamily="34" charset="0"/>
                <a:cs typeface="Calibri" panose="020F0502020204030204" pitchFamily="34" charset="0"/>
              </a:rPr>
              <a:t>Suddenly Siddhartha’s cousin, </a:t>
            </a:r>
            <a:r>
              <a:rPr lang="en-GB" sz="2800" dirty="0" err="1">
                <a:solidFill>
                  <a:schemeClr val="tx1"/>
                </a:solidFill>
                <a:latin typeface="Calibri" panose="020F0502020204030204" pitchFamily="34" charset="0"/>
                <a:cs typeface="Calibri" panose="020F0502020204030204" pitchFamily="34" charset="0"/>
              </a:rPr>
              <a:t>Devadatta</a:t>
            </a:r>
            <a:r>
              <a:rPr lang="en-GB" sz="2800" dirty="0">
                <a:solidFill>
                  <a:schemeClr val="tx1"/>
                </a:solidFill>
                <a:latin typeface="Calibri" panose="020F0502020204030204" pitchFamily="34" charset="0"/>
                <a:cs typeface="Calibri" panose="020F0502020204030204" pitchFamily="34" charset="0"/>
              </a:rPr>
              <a:t>, came running over. He was carrying a bow. “ That swan is mine. I shot it and I will kill it.” “No, </a:t>
            </a:r>
            <a:r>
              <a:rPr lang="en-GB" sz="2800" dirty="0" err="1">
                <a:solidFill>
                  <a:schemeClr val="tx1"/>
                </a:solidFill>
                <a:latin typeface="Calibri" panose="020F0502020204030204" pitchFamily="34" charset="0"/>
                <a:cs typeface="Calibri" panose="020F0502020204030204" pitchFamily="34" charset="0"/>
              </a:rPr>
              <a:t>Devadatta</a:t>
            </a:r>
            <a:r>
              <a:rPr lang="en-GB" sz="2800" dirty="0">
                <a:solidFill>
                  <a:schemeClr val="tx1"/>
                </a:solidFill>
                <a:latin typeface="Calibri" panose="020F0502020204030204" pitchFamily="34" charset="0"/>
                <a:cs typeface="Calibri" panose="020F0502020204030204" pitchFamily="34" charset="0"/>
              </a:rPr>
              <a:t>,” replied </a:t>
            </a:r>
            <a:r>
              <a:rPr lang="en-GB" sz="2800" dirty="0" err="1">
                <a:solidFill>
                  <a:schemeClr val="tx1"/>
                </a:solidFill>
                <a:latin typeface="Calibri" panose="020F0502020204030204" pitchFamily="34" charset="0"/>
                <a:cs typeface="Calibri" panose="020F0502020204030204" pitchFamily="34" charset="0"/>
              </a:rPr>
              <a:t>Siddharta</a:t>
            </a:r>
            <a:r>
              <a:rPr lang="en-GB" sz="2800" dirty="0">
                <a:solidFill>
                  <a:schemeClr val="tx1"/>
                </a:solidFill>
                <a:latin typeface="Calibri" panose="020F0502020204030204" pitchFamily="34" charset="0"/>
                <a:cs typeface="Calibri" panose="020F0502020204030204" pitchFamily="34" charset="0"/>
              </a:rPr>
              <a:t>, “I have saved the life of the swan, and will look after it until it can fly again.</a:t>
            </a:r>
          </a:p>
        </p:txBody>
      </p:sp>
      <p:pic>
        <p:nvPicPr>
          <p:cNvPr id="1331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531" y="2275696"/>
            <a:ext cx="6498864" cy="459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427728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908" y="2184492"/>
            <a:ext cx="664527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30415" y="339635"/>
            <a:ext cx="9912350" cy="1733005"/>
          </a:xfrm>
          <a:prstGeom prst="rect">
            <a:avLst/>
          </a:pr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itle 5"/>
          <p:cNvSpPr>
            <a:spLocks noGrp="1"/>
          </p:cNvSpPr>
          <p:nvPr>
            <p:ph type="title"/>
          </p:nvPr>
        </p:nvSpPr>
        <p:spPr>
          <a:xfrm>
            <a:off x="156754" y="463551"/>
            <a:ext cx="9927772" cy="1609089"/>
          </a:xfrm>
        </p:spPr>
        <p:txBody>
          <a:bodyPr rtlCol="0">
            <a:normAutofit/>
          </a:bodyPr>
          <a:lstStyle/>
          <a:p>
            <a:pPr>
              <a:defRPr/>
            </a:pPr>
            <a:r>
              <a:rPr lang="en-GB" sz="2800" dirty="0">
                <a:solidFill>
                  <a:schemeClr val="tx1"/>
                </a:solidFill>
                <a:latin typeface="Calibri" panose="020F0502020204030204" pitchFamily="34" charset="0"/>
                <a:cs typeface="Calibri" panose="020F0502020204030204" pitchFamily="34" charset="0"/>
              </a:rPr>
              <a:t>As the boys could not agree, they went back to the wise people in the palace. A wise old man spoke, “Siddhartha will take care of the swan, for it is better to save a life than to take it away.”</a:t>
            </a:r>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6667763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0415" y="240304"/>
            <a:ext cx="11704320" cy="2055223"/>
          </a:xfrm>
          <a:prstGeom prst="rect">
            <a:avLst/>
          </a:pr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2734" y="2295527"/>
            <a:ext cx="6632575"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5"/>
          <p:cNvSpPr>
            <a:spLocks noGrp="1"/>
          </p:cNvSpPr>
          <p:nvPr>
            <p:ph type="title"/>
          </p:nvPr>
        </p:nvSpPr>
        <p:spPr>
          <a:xfrm>
            <a:off x="139337" y="501651"/>
            <a:ext cx="11408229" cy="1597025"/>
          </a:xfrm>
        </p:spPr>
        <p:txBody>
          <a:bodyPr rtlCol="0">
            <a:noAutofit/>
          </a:bodyPr>
          <a:lstStyle/>
          <a:p>
            <a:pPr>
              <a:defRPr/>
            </a:pPr>
            <a:r>
              <a:rPr lang="en-GB" sz="2800" dirty="0">
                <a:solidFill>
                  <a:schemeClr val="tx1"/>
                </a:solidFill>
                <a:latin typeface="Calibri" panose="020F0502020204030204" pitchFamily="34" charset="0"/>
                <a:cs typeface="Calibri" panose="020F0502020204030204" pitchFamily="34" charset="0"/>
              </a:rPr>
              <a:t>So Siddhartha nursed the swan back to health, and then when it was ready to fly again, the flock of swans returned and the recovered swan flew away with them. Siddhartha was delighted when the swan flew away, but his cousin, </a:t>
            </a:r>
            <a:r>
              <a:rPr lang="en-GB" sz="2800" dirty="0" err="1">
                <a:solidFill>
                  <a:schemeClr val="tx1"/>
                </a:solidFill>
                <a:latin typeface="Calibri" panose="020F0502020204030204" pitchFamily="34" charset="0"/>
                <a:cs typeface="Calibri" panose="020F0502020204030204" pitchFamily="34" charset="0"/>
              </a:rPr>
              <a:t>Devadatta</a:t>
            </a:r>
            <a:r>
              <a:rPr lang="en-GB" sz="2800" dirty="0">
                <a:solidFill>
                  <a:schemeClr val="tx1"/>
                </a:solidFill>
                <a:latin typeface="Calibri" panose="020F0502020204030204" pitchFamily="34" charset="0"/>
                <a:cs typeface="Calibri" panose="020F0502020204030204" pitchFamily="34" charset="0"/>
              </a:rPr>
              <a:t>, became angry and hate grew in his heart.</a:t>
            </a:r>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187618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7368" y="1124744"/>
            <a:ext cx="3640441" cy="523220"/>
          </a:xfrm>
          <a:prstGeom prst="rect">
            <a:avLst/>
          </a:prstGeom>
          <a:noFill/>
        </p:spPr>
        <p:txBody>
          <a:bodyPr wrap="square" rtlCol="0">
            <a:spAutoFit/>
          </a:bodyPr>
          <a:lstStyle/>
          <a:p>
            <a:r>
              <a:rPr lang="en-GB" sz="2800" b="1" dirty="0">
                <a:solidFill>
                  <a:schemeClr val="tx2"/>
                </a:solidFill>
                <a:latin typeface="Calibri" panose="020F0502020204030204" pitchFamily="34" charset="0"/>
                <a:cs typeface="Arial" panose="020B0604020202020204" pitchFamily="34" charset="0"/>
              </a:rPr>
              <a:t>Face</a:t>
            </a:r>
          </a:p>
        </p:txBody>
      </p:sp>
      <p:sp>
        <p:nvSpPr>
          <p:cNvPr id="6" name="TextBox 5"/>
          <p:cNvSpPr txBox="1"/>
          <p:nvPr/>
        </p:nvSpPr>
        <p:spPr>
          <a:xfrm>
            <a:off x="335360" y="1808261"/>
            <a:ext cx="7056785" cy="3970318"/>
          </a:xfrm>
          <a:prstGeom prst="rect">
            <a:avLst/>
          </a:prstGeom>
          <a:noFill/>
        </p:spPr>
        <p:txBody>
          <a:bodyPr wrap="square" rtlCol="0">
            <a:spAutoFit/>
          </a:bodyPr>
          <a:lstStyle/>
          <a:p>
            <a:r>
              <a:rPr lang="en-GB" altLang="en-US" sz="2800" dirty="0">
                <a:latin typeface="Calibri" panose="020F0502020204030204" pitchFamily="34" charset="0"/>
                <a:cs typeface="Arial" panose="020B0604020202020204" pitchFamily="34" charset="0"/>
              </a:rPr>
              <a:t>Hands can pick up harmful bacteria from your face or mouth.  To prevent bacteria transferring onto your food: </a:t>
            </a:r>
          </a:p>
          <a:p>
            <a:endParaRPr lang="en-GB" altLang="en-US" sz="2800" dirty="0">
              <a:latin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Do not taste food with fingers, or ‘double dip’ using the same spoon;</a:t>
            </a:r>
          </a:p>
          <a:p>
            <a:pPr marL="342900" indent="-342900">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Avoid coughing or sneezing over food;</a:t>
            </a:r>
          </a:p>
          <a:p>
            <a:pPr marL="342900" indent="-342900">
              <a:buFont typeface="Arial" panose="020B0604020202020204" pitchFamily="34" charset="0"/>
              <a:buChar char="•"/>
            </a:pPr>
            <a:r>
              <a:rPr lang="en-GB" altLang="en-US" sz="2800" dirty="0">
                <a:latin typeface="Calibri" panose="020F0502020204030204" pitchFamily="34" charset="0"/>
                <a:cs typeface="Arial" panose="020B0604020202020204" pitchFamily="34" charset="0"/>
              </a:rPr>
              <a:t>Do not bite your nails or lick your fingers whilst cooking.</a:t>
            </a:r>
          </a:p>
        </p:txBody>
      </p:sp>
      <p:pic>
        <p:nvPicPr>
          <p:cNvPr id="1028" name="Picture 4" descr="S:\Shared\BNF Photographs\Education\Podcast 5 pics\IMG_83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6950" y="2204865"/>
            <a:ext cx="2576440" cy="34349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78312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609599" y="3442627"/>
            <a:ext cx="9285333" cy="1542234"/>
          </a:xfrm>
          <a:custGeom>
            <a:avLst/>
            <a:gdLst>
              <a:gd name="connsiteX0" fmla="*/ 7234824 w 7632701"/>
              <a:gd name="connsiteY0" fmla="*/ 0 h 795754"/>
              <a:gd name="connsiteX1" fmla="*/ 7632701 w 7632701"/>
              <a:gd name="connsiteY1" fmla="*/ 397877 h 795754"/>
              <a:gd name="connsiteX2" fmla="*/ 7234824 w 7632701"/>
              <a:gd name="connsiteY2" fmla="*/ 795754 h 795754"/>
              <a:gd name="connsiteX3" fmla="*/ 7215533 w 7632701"/>
              <a:gd name="connsiteY3" fmla="*/ 793810 h 795754"/>
              <a:gd name="connsiteX4" fmla="*/ 7215533 w 7632701"/>
              <a:gd name="connsiteY4" fmla="*/ 795752 h 795754"/>
              <a:gd name="connsiteX5" fmla="*/ 0 w 7632701"/>
              <a:gd name="connsiteY5" fmla="*/ 795752 h 795754"/>
              <a:gd name="connsiteX6" fmla="*/ 0 w 7632701"/>
              <a:gd name="connsiteY6" fmla="*/ 414 h 795754"/>
              <a:gd name="connsiteX7" fmla="*/ 7215533 w 7632701"/>
              <a:gd name="connsiteY7" fmla="*/ 414 h 795754"/>
              <a:gd name="connsiteX8" fmla="*/ 7215533 w 7632701"/>
              <a:gd name="connsiteY8" fmla="*/ 1945 h 7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2701" h="795754">
                <a:moveTo>
                  <a:pt x="7234824" y="0"/>
                </a:moveTo>
                <a:cubicBezTo>
                  <a:pt x="7454565" y="0"/>
                  <a:pt x="7632701" y="178136"/>
                  <a:pt x="7632701" y="397877"/>
                </a:cubicBezTo>
                <a:cubicBezTo>
                  <a:pt x="7632701" y="617618"/>
                  <a:pt x="7454565" y="795754"/>
                  <a:pt x="7234824" y="795754"/>
                </a:cubicBezTo>
                <a:lnTo>
                  <a:pt x="7215533" y="793810"/>
                </a:lnTo>
                <a:lnTo>
                  <a:pt x="7215533" y="795752"/>
                </a:lnTo>
                <a:lnTo>
                  <a:pt x="0" y="795752"/>
                </a:lnTo>
                <a:lnTo>
                  <a:pt x="0" y="414"/>
                </a:lnTo>
                <a:lnTo>
                  <a:pt x="7215533" y="414"/>
                </a:lnTo>
                <a:lnTo>
                  <a:pt x="7215533" y="1945"/>
                </a:lnTo>
                <a:close/>
              </a:path>
            </a:pathLst>
          </a:cu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Freeform 20"/>
          <p:cNvSpPr/>
          <p:nvPr/>
        </p:nvSpPr>
        <p:spPr>
          <a:xfrm>
            <a:off x="441409" y="618308"/>
            <a:ext cx="9152982" cy="2605904"/>
          </a:xfrm>
          <a:custGeom>
            <a:avLst/>
            <a:gdLst>
              <a:gd name="connsiteX0" fmla="*/ 352632 w 7259085"/>
              <a:gd name="connsiteY0" fmla="*/ 0 h 762414"/>
              <a:gd name="connsiteX1" fmla="*/ 7259085 w 7259085"/>
              <a:gd name="connsiteY1" fmla="*/ 0 h 762414"/>
              <a:gd name="connsiteX2" fmla="*/ 7259085 w 7259085"/>
              <a:gd name="connsiteY2" fmla="*/ 762000 h 762414"/>
              <a:gd name="connsiteX3" fmla="*/ 384175 w 7259085"/>
              <a:gd name="connsiteY3" fmla="*/ 762000 h 762414"/>
              <a:gd name="connsiteX4" fmla="*/ 380068 w 7259085"/>
              <a:gd name="connsiteY4" fmla="*/ 762414 h 762414"/>
              <a:gd name="connsiteX5" fmla="*/ 375961 w 7259085"/>
              <a:gd name="connsiteY5" fmla="*/ 762000 h 762414"/>
              <a:gd name="connsiteX6" fmla="*/ 352632 w 7259085"/>
              <a:gd name="connsiteY6" fmla="*/ 762000 h 762414"/>
              <a:gd name="connsiteX7" fmla="*/ 352632 w 7259085"/>
              <a:gd name="connsiteY7" fmla="*/ 759648 h 762414"/>
              <a:gd name="connsiteX8" fmla="*/ 303471 w 7259085"/>
              <a:gd name="connsiteY8" fmla="*/ 754693 h 762414"/>
              <a:gd name="connsiteX9" fmla="*/ 0 w 7259085"/>
              <a:gd name="connsiteY9" fmla="*/ 382346 h 762414"/>
              <a:gd name="connsiteX10" fmla="*/ 303471 w 7259085"/>
              <a:gd name="connsiteY10" fmla="*/ 10000 h 762414"/>
              <a:gd name="connsiteX11" fmla="*/ 352632 w 7259085"/>
              <a:gd name="connsiteY11" fmla="*/ 5044 h 76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9085" h="762414">
                <a:moveTo>
                  <a:pt x="352632" y="0"/>
                </a:moveTo>
                <a:lnTo>
                  <a:pt x="7259085" y="0"/>
                </a:lnTo>
                <a:lnTo>
                  <a:pt x="7259085" y="762000"/>
                </a:lnTo>
                <a:lnTo>
                  <a:pt x="384175" y="762000"/>
                </a:lnTo>
                <a:lnTo>
                  <a:pt x="380068" y="762414"/>
                </a:lnTo>
                <a:lnTo>
                  <a:pt x="375961" y="762000"/>
                </a:lnTo>
                <a:lnTo>
                  <a:pt x="352632" y="762000"/>
                </a:lnTo>
                <a:lnTo>
                  <a:pt x="352632" y="759648"/>
                </a:lnTo>
                <a:lnTo>
                  <a:pt x="303471" y="754693"/>
                </a:lnTo>
                <a:cubicBezTo>
                  <a:pt x="130280" y="719253"/>
                  <a:pt x="0" y="566014"/>
                  <a:pt x="0" y="382346"/>
                </a:cubicBezTo>
                <a:cubicBezTo>
                  <a:pt x="0" y="198678"/>
                  <a:pt x="130280" y="45440"/>
                  <a:pt x="303471" y="10000"/>
                </a:cubicBezTo>
                <a:lnTo>
                  <a:pt x="352632" y="5044"/>
                </a:lnTo>
                <a:close/>
              </a:path>
            </a:pathLst>
          </a:custGeom>
          <a:solidFill>
            <a:srgbClr val="B6F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a:spLocks noChangeArrowheads="1"/>
          </p:cNvSpPr>
          <p:nvPr/>
        </p:nvSpPr>
        <p:spPr bwMode="auto">
          <a:xfrm>
            <a:off x="1009672" y="1444207"/>
            <a:ext cx="84851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dirty="0">
                <a:solidFill>
                  <a:schemeClr val="tx1"/>
                </a:solidFill>
                <a:latin typeface="Calibri" panose="020F0502020204030204" pitchFamily="34" charset="0"/>
                <a:cs typeface="Calibri" panose="020F0502020204030204" pitchFamily="34" charset="0"/>
              </a:rPr>
              <a:t>What were the different things which Prince Siddhartha did to look after the swan? </a:t>
            </a:r>
          </a:p>
        </p:txBody>
      </p:sp>
      <p:sp>
        <p:nvSpPr>
          <p:cNvPr id="2" name="Rectangle 1"/>
          <p:cNvSpPr/>
          <p:nvPr/>
        </p:nvSpPr>
        <p:spPr>
          <a:xfrm>
            <a:off x="1068389" y="3752079"/>
            <a:ext cx="7899022" cy="461665"/>
          </a:xfrm>
          <a:prstGeom prst="rect">
            <a:avLst/>
          </a:prstGeom>
        </p:spPr>
        <p:txBody>
          <a:bodyPr wrap="none">
            <a:spAutoFit/>
          </a:bodyPr>
          <a:lstStyle/>
          <a:p>
            <a:pPr algn="ctr"/>
            <a:r>
              <a:rPr lang="en-GB" altLang="en-US" sz="2400" dirty="0" smtClean="0">
                <a:latin typeface="Calibri" panose="020F0502020204030204" pitchFamily="34" charset="0"/>
                <a:cs typeface="Calibri" panose="020F0502020204030204" pitchFamily="34" charset="0"/>
              </a:rPr>
              <a:t>How does this relate to how we can care for the environment?</a:t>
            </a:r>
            <a:endParaRPr lang="en-GB" sz="2400" dirty="0"/>
          </a:p>
        </p:txBody>
      </p:sp>
    </p:spTree>
    <p:extLst>
      <p:ext uri="{BB962C8B-B14F-4D97-AF65-F5344CB8AC3E}">
        <p14:creationId xmlns:p14="http://schemas.microsoft.com/office/powerpoint/2010/main" val="2978106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5063" y="618309"/>
            <a:ext cx="10171611" cy="4981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567542" y="1462427"/>
            <a:ext cx="8978537" cy="2677656"/>
          </a:xfrm>
          <a:prstGeom prst="rect">
            <a:avLst/>
          </a:prstGeom>
        </p:spPr>
        <p:txBody>
          <a:bodyPr wrap="square">
            <a:spAutoFit/>
          </a:bodyPr>
          <a:lstStyle/>
          <a:p>
            <a:r>
              <a:rPr lang="en-GB" sz="2800" dirty="0">
                <a:latin typeface="Calibri" panose="020F0502020204030204" pitchFamily="34" charset="0"/>
                <a:cs typeface="Calibri" panose="020F0502020204030204" pitchFamily="34" charset="0"/>
              </a:rPr>
              <a:t>The Buddhist declaration </a:t>
            </a:r>
            <a:r>
              <a:rPr lang="en-GB" sz="2800" dirty="0" smtClean="0">
                <a:latin typeface="Calibri" panose="020F0502020204030204" pitchFamily="34" charset="0"/>
                <a:cs typeface="Calibri" panose="020F0502020204030204" pitchFamily="34" charset="0"/>
              </a:rPr>
              <a:t>stresses </a:t>
            </a:r>
            <a:r>
              <a:rPr lang="en-GB" sz="2800" dirty="0">
                <a:latin typeface="Calibri" panose="020F0502020204030204" pitchFamily="34" charset="0"/>
                <a:cs typeface="Calibri" panose="020F0502020204030204" pitchFamily="34" charset="0"/>
              </a:rPr>
              <a:t>the need for all people to have respect for wildlife and for the environment. </a:t>
            </a:r>
            <a:endParaRPr lang="en-GB" sz="2800" dirty="0" smtClean="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smtClean="0">
                <a:latin typeface="Calibri" panose="020F0502020204030204" pitchFamily="34" charset="0"/>
                <a:cs typeface="Calibri" panose="020F0502020204030204" pitchFamily="34" charset="0"/>
              </a:rPr>
              <a:t>The </a:t>
            </a:r>
            <a:r>
              <a:rPr lang="en-GB" sz="2800" dirty="0">
                <a:latin typeface="Calibri" panose="020F0502020204030204" pitchFamily="34" charset="0"/>
                <a:cs typeface="Calibri" panose="020F0502020204030204" pitchFamily="34" charset="0"/>
              </a:rPr>
              <a:t>main threat to the world so far has been that human beings have been indifferent to the effects of their actions on other creatures.</a:t>
            </a:r>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033463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uddha PNG Image f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8123" y="3500064"/>
            <a:ext cx="2891340" cy="34674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1670" y="1194976"/>
            <a:ext cx="9309346" cy="369332"/>
          </a:xfrm>
          <a:prstGeom prst="rect">
            <a:avLst/>
          </a:prstGeom>
        </p:spPr>
        <p:txBody>
          <a:bodyPr wrap="square">
            <a:spAutoFit/>
          </a:bodyPr>
          <a:lstStyle/>
          <a:p>
            <a:r>
              <a:rPr lang="en-GB" dirty="0">
                <a:solidFill>
                  <a:srgbClr val="231F20"/>
                </a:solidFill>
                <a:latin typeface="Calibri" panose="020F0502020204030204" pitchFamily="34" charset="0"/>
                <a:cs typeface="Calibri" panose="020F0502020204030204" pitchFamily="34" charset="0"/>
              </a:rPr>
              <a:t>For most Buddhists, </a:t>
            </a:r>
            <a:r>
              <a:rPr lang="en-GB" dirty="0" smtClean="0">
                <a:solidFill>
                  <a:srgbClr val="231F20"/>
                </a:solidFill>
                <a:latin typeface="Calibri" panose="020F0502020204030204" pitchFamily="34" charset="0"/>
                <a:cs typeface="Calibri" panose="020F0502020204030204" pitchFamily="34" charset="0"/>
              </a:rPr>
              <a:t>the principles </a:t>
            </a:r>
            <a:r>
              <a:rPr lang="en-GB" dirty="0">
                <a:solidFill>
                  <a:srgbClr val="231F20"/>
                </a:solidFill>
                <a:latin typeface="Calibri" panose="020F0502020204030204" pitchFamily="34" charset="0"/>
                <a:cs typeface="Calibri" panose="020F0502020204030204" pitchFamily="34" charset="0"/>
              </a:rPr>
              <a:t>are to </a:t>
            </a:r>
            <a:r>
              <a:rPr lang="en-GB" b="1" i="1" dirty="0">
                <a:solidFill>
                  <a:srgbClr val="231F20"/>
                </a:solidFill>
                <a:latin typeface="Calibri" panose="020F0502020204030204" pitchFamily="34" charset="0"/>
                <a:cs typeface="Calibri" panose="020F0502020204030204" pitchFamily="34" charset="0"/>
              </a:rPr>
              <a:t>live simply in order to respect all life </a:t>
            </a:r>
            <a:r>
              <a:rPr lang="en-GB" b="1" i="1" dirty="0" smtClean="0">
                <a:solidFill>
                  <a:srgbClr val="231F20"/>
                </a:solidFill>
                <a:latin typeface="Calibri" panose="020F0502020204030204" pitchFamily="34" charset="0"/>
                <a:cs typeface="Calibri" panose="020F0502020204030204" pitchFamily="34" charset="0"/>
              </a:rPr>
              <a:t>forms</a:t>
            </a:r>
            <a:r>
              <a:rPr lang="en-GB" dirty="0" smtClean="0">
                <a:solidFill>
                  <a:srgbClr val="231F20"/>
                </a:solidFill>
                <a:latin typeface="Calibri" panose="020F0502020204030204" pitchFamily="34" charset="0"/>
                <a:cs typeface="Calibri" panose="020F0502020204030204" pitchFamily="34" charset="0"/>
              </a:rPr>
              <a:t>.</a:t>
            </a:r>
          </a:p>
        </p:txBody>
      </p:sp>
      <p:sp>
        <p:nvSpPr>
          <p:cNvPr id="13" name="Rectangle 12"/>
          <p:cNvSpPr/>
          <p:nvPr/>
        </p:nvSpPr>
        <p:spPr>
          <a:xfrm>
            <a:off x="461670" y="2332621"/>
            <a:ext cx="9405256" cy="646331"/>
          </a:xfrm>
          <a:prstGeom prst="rect">
            <a:avLst/>
          </a:prstGeom>
        </p:spPr>
        <p:txBody>
          <a:bodyPr wrap="square">
            <a:spAutoFit/>
          </a:bodyPr>
          <a:lstStyle/>
          <a:p>
            <a:r>
              <a:rPr lang="en-GB" dirty="0" smtClean="0">
                <a:solidFill>
                  <a:srgbClr val="231F20"/>
                </a:solidFill>
                <a:latin typeface="Calibri" panose="020F0502020204030204" pitchFamily="34" charset="0"/>
                <a:cs typeface="Calibri" panose="020F0502020204030204" pitchFamily="34" charset="0"/>
              </a:rPr>
              <a:t>They try to </a:t>
            </a:r>
            <a:r>
              <a:rPr lang="en-GB" b="1" i="1" dirty="0" smtClean="0">
                <a:solidFill>
                  <a:srgbClr val="231F20"/>
                </a:solidFill>
                <a:latin typeface="Calibri" panose="020F0502020204030204" pitchFamily="34" charset="0"/>
                <a:cs typeface="Calibri" panose="020F0502020204030204" pitchFamily="34" charset="0"/>
              </a:rPr>
              <a:t>change people's </a:t>
            </a:r>
            <a:r>
              <a:rPr lang="en-GB" b="1" i="1" dirty="0">
                <a:solidFill>
                  <a:srgbClr val="231F20"/>
                </a:solidFill>
                <a:latin typeface="Calibri" panose="020F0502020204030204" pitchFamily="34" charset="0"/>
                <a:cs typeface="Calibri" panose="020F0502020204030204" pitchFamily="34" charset="0"/>
              </a:rPr>
              <a:t>attitudes </a:t>
            </a:r>
            <a:r>
              <a:rPr lang="en-GB" dirty="0">
                <a:solidFill>
                  <a:srgbClr val="231F20"/>
                </a:solidFill>
                <a:latin typeface="Calibri" panose="020F0502020204030204" pitchFamily="34" charset="0"/>
                <a:cs typeface="Calibri" panose="020F0502020204030204" pitchFamily="34" charset="0"/>
              </a:rPr>
              <a:t>about what they need, </a:t>
            </a:r>
            <a:r>
              <a:rPr lang="en-GB" dirty="0" smtClean="0">
                <a:solidFill>
                  <a:srgbClr val="231F20"/>
                </a:solidFill>
                <a:latin typeface="Calibri" panose="020F0502020204030204" pitchFamily="34" charset="0"/>
                <a:cs typeface="Calibri" panose="020F0502020204030204" pitchFamily="34" charset="0"/>
              </a:rPr>
              <a:t>to change </a:t>
            </a:r>
            <a:r>
              <a:rPr lang="en-GB" dirty="0">
                <a:solidFill>
                  <a:srgbClr val="231F20"/>
                </a:solidFill>
                <a:latin typeface="Calibri" panose="020F0502020204030204" pitchFamily="34" charset="0"/>
                <a:cs typeface="Calibri" panose="020F0502020204030204" pitchFamily="34" charset="0"/>
              </a:rPr>
              <a:t>how they treat the world and each other.</a:t>
            </a:r>
            <a:endParaRPr lang="en-GB" dirty="0">
              <a:latin typeface="Calibri" panose="020F0502020204030204" pitchFamily="34" charset="0"/>
              <a:cs typeface="Calibri" panose="020F0502020204030204" pitchFamily="34" charset="0"/>
            </a:endParaRPr>
          </a:p>
        </p:txBody>
      </p:sp>
      <p:sp>
        <p:nvSpPr>
          <p:cNvPr id="12" name="Rectangle 11"/>
          <p:cNvSpPr/>
          <p:nvPr/>
        </p:nvSpPr>
        <p:spPr>
          <a:xfrm>
            <a:off x="461670" y="2085419"/>
            <a:ext cx="1117422" cy="369332"/>
          </a:xfrm>
          <a:prstGeom prst="rect">
            <a:avLst/>
          </a:prstGeom>
        </p:spPr>
        <p:txBody>
          <a:bodyPr wrap="none">
            <a:spAutoFit/>
          </a:bodyPr>
          <a:lstStyle/>
          <a:p>
            <a:r>
              <a:rPr lang="en-GB" b="1" dirty="0" smtClean="0">
                <a:solidFill>
                  <a:srgbClr val="231F20"/>
                </a:solidFill>
                <a:latin typeface="Calibri" panose="020F0502020204030204" pitchFamily="34" charset="0"/>
                <a:cs typeface="Calibri" panose="020F0502020204030204" pitchFamily="34" charset="0"/>
              </a:rPr>
              <a:t>Attitudes </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933" y="3021713"/>
            <a:ext cx="5036820" cy="3345888"/>
          </a:xfrm>
          <a:prstGeom prst="rect">
            <a:avLst/>
          </a:prstGeom>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7290070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9509" y="1793522"/>
            <a:ext cx="9213668" cy="1477328"/>
          </a:xfrm>
          <a:prstGeom prst="rect">
            <a:avLst/>
          </a:prstGeom>
        </p:spPr>
        <p:txBody>
          <a:bodyPr wrap="square">
            <a:spAutoFit/>
          </a:bodyPr>
          <a:lstStyle/>
          <a:p>
            <a:r>
              <a:rPr lang="en-GB" b="1" dirty="0">
                <a:solidFill>
                  <a:srgbClr val="231F20"/>
                </a:solidFill>
                <a:latin typeface="Calibri" panose="020F0502020204030204" pitchFamily="34" charset="0"/>
                <a:cs typeface="Calibri" panose="020F0502020204030204" pitchFamily="34" charset="0"/>
              </a:rPr>
              <a:t>Conservation</a:t>
            </a:r>
            <a:r>
              <a:rPr lang="en-GB" dirty="0">
                <a:solidFill>
                  <a:srgbClr val="231F20"/>
                </a:solidFill>
                <a:latin typeface="Calibri" panose="020F0502020204030204" pitchFamily="34" charset="0"/>
                <a:cs typeface="Calibri" panose="020F0502020204030204" pitchFamily="34" charset="0"/>
              </a:rPr>
              <a:t> </a:t>
            </a:r>
            <a:endParaRPr lang="en-GB" dirty="0" smtClean="0">
              <a:solidFill>
                <a:srgbClr val="231F20"/>
              </a:solidFill>
              <a:latin typeface="Calibri" panose="020F0502020204030204" pitchFamily="34" charset="0"/>
              <a:cs typeface="Calibri" panose="020F0502020204030204" pitchFamily="34" charset="0"/>
            </a:endParaRPr>
          </a:p>
          <a:p>
            <a:r>
              <a:rPr lang="en-GB" dirty="0" smtClean="0">
                <a:solidFill>
                  <a:srgbClr val="231F20"/>
                </a:solidFill>
                <a:latin typeface="Calibri" panose="020F0502020204030204" pitchFamily="34" charset="0"/>
                <a:cs typeface="Calibri" panose="020F0502020204030204" pitchFamily="34" charset="0"/>
              </a:rPr>
              <a:t>Buddhists believe because </a:t>
            </a:r>
            <a:r>
              <a:rPr lang="en-GB" dirty="0">
                <a:solidFill>
                  <a:srgbClr val="231F20"/>
                </a:solidFill>
                <a:latin typeface="Calibri" panose="020F0502020204030204" pitchFamily="34" charset="0"/>
                <a:cs typeface="Calibri" panose="020F0502020204030204" pitchFamily="34" charset="0"/>
              </a:rPr>
              <a:t>the Earth's resources are limited, they must be protected and supported wherever possible. </a:t>
            </a:r>
            <a:r>
              <a:rPr lang="en-GB" dirty="0" smtClean="0">
                <a:solidFill>
                  <a:srgbClr val="231F20"/>
                </a:solidFill>
                <a:latin typeface="Calibri" panose="020F0502020204030204" pitchFamily="34" charset="0"/>
                <a:cs typeface="Calibri" panose="020F0502020204030204" pitchFamily="34" charset="0"/>
              </a:rPr>
              <a:t>They </a:t>
            </a:r>
            <a:r>
              <a:rPr lang="en-GB" dirty="0">
                <a:solidFill>
                  <a:srgbClr val="231F20"/>
                </a:solidFill>
                <a:latin typeface="Calibri" panose="020F0502020204030204" pitchFamily="34" charset="0"/>
                <a:cs typeface="Calibri" panose="020F0502020204030204" pitchFamily="34" charset="0"/>
              </a:rPr>
              <a:t>aims to reduce the amount of resources used </a:t>
            </a:r>
            <a:r>
              <a:rPr lang="en-GB" dirty="0" smtClean="0">
                <a:solidFill>
                  <a:srgbClr val="231F20"/>
                </a:solidFill>
                <a:latin typeface="Calibri" panose="020F0502020204030204" pitchFamily="34" charset="0"/>
                <a:cs typeface="Calibri" panose="020F0502020204030204" pitchFamily="34" charset="0"/>
              </a:rPr>
              <a:t>and protect</a:t>
            </a:r>
            <a:r>
              <a:rPr lang="en-GB" dirty="0">
                <a:solidFill>
                  <a:srgbClr val="231F20"/>
                </a:solidFill>
                <a:latin typeface="Calibri" panose="020F0502020204030204" pitchFamily="34" charset="0"/>
                <a:cs typeface="Calibri" panose="020F0502020204030204" pitchFamily="34" charset="0"/>
              </a:rPr>
              <a:t> </a:t>
            </a:r>
            <a:r>
              <a:rPr lang="en-GB" b="1" dirty="0">
                <a:solidFill>
                  <a:srgbClr val="231F20"/>
                </a:solidFill>
                <a:latin typeface="Calibri" panose="020F0502020204030204" pitchFamily="34" charset="0"/>
                <a:cs typeface="Calibri" panose="020F0502020204030204" pitchFamily="34" charset="0"/>
              </a:rPr>
              <a:t>endangered species</a:t>
            </a:r>
            <a:r>
              <a:rPr lang="en-GB" dirty="0">
                <a:solidFill>
                  <a:srgbClr val="231F20"/>
                </a:solidFill>
                <a:latin typeface="Calibri" panose="020F0502020204030204" pitchFamily="34" charset="0"/>
                <a:cs typeface="Calibri" panose="020F0502020204030204" pitchFamily="34" charset="0"/>
              </a:rPr>
              <a:t>, </a:t>
            </a:r>
            <a:r>
              <a:rPr lang="en-GB" dirty="0" err="1">
                <a:solidFill>
                  <a:srgbClr val="231F20"/>
                </a:solidFill>
                <a:latin typeface="Calibri" panose="020F0502020204030204" pitchFamily="34" charset="0"/>
                <a:cs typeface="Calibri" panose="020F0502020204030204" pitchFamily="34" charset="0"/>
              </a:rPr>
              <a:t>eg</a:t>
            </a:r>
            <a:r>
              <a:rPr lang="en-GB" dirty="0">
                <a:solidFill>
                  <a:srgbClr val="231F20"/>
                </a:solidFill>
                <a:latin typeface="Calibri" panose="020F0502020204030204" pitchFamily="34" charset="0"/>
                <a:cs typeface="Calibri" panose="020F0502020204030204" pitchFamily="34" charset="0"/>
              </a:rPr>
              <a:t> by placing a limit on the amount of fish that can be caught and making areas of natural importance into </a:t>
            </a:r>
            <a:r>
              <a:rPr lang="en-GB" b="1" dirty="0">
                <a:solidFill>
                  <a:srgbClr val="231F20"/>
                </a:solidFill>
                <a:latin typeface="Calibri" panose="020F0502020204030204" pitchFamily="34" charset="0"/>
                <a:cs typeface="Calibri" panose="020F0502020204030204" pitchFamily="34" charset="0"/>
              </a:rPr>
              <a:t>national parks</a:t>
            </a:r>
            <a:r>
              <a:rPr lang="en-GB" dirty="0">
                <a:solidFill>
                  <a:srgbClr val="231F20"/>
                </a:solidFill>
                <a:latin typeface="Calibri" panose="020F0502020204030204" pitchFamily="34" charset="0"/>
                <a:cs typeface="Calibri" panose="020F0502020204030204" pitchFamily="34" charset="0"/>
              </a:rPr>
              <a:t> so that they cannot be </a:t>
            </a:r>
            <a:r>
              <a:rPr lang="en-GB" dirty="0" smtClean="0">
                <a:solidFill>
                  <a:srgbClr val="231F20"/>
                </a:solidFill>
                <a:latin typeface="Calibri" panose="020F0502020204030204" pitchFamily="34" charset="0"/>
                <a:cs typeface="Calibri" panose="020F0502020204030204" pitchFamily="34" charset="0"/>
              </a:rPr>
              <a:t>exploited.</a:t>
            </a:r>
            <a:endParaRPr lang="en-GB" dirty="0">
              <a:latin typeface="Calibri" panose="020F0502020204030204" pitchFamily="34" charset="0"/>
              <a:cs typeface="Calibri" panose="020F0502020204030204" pitchFamily="34" charset="0"/>
            </a:endParaRPr>
          </a:p>
        </p:txBody>
      </p:sp>
      <p:pic>
        <p:nvPicPr>
          <p:cNvPr id="1028" name="Picture 4" descr="Buddha PNG Image f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8123" y="3500064"/>
            <a:ext cx="2891340" cy="34674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1670" y="1194976"/>
            <a:ext cx="9309346" cy="369332"/>
          </a:xfrm>
          <a:prstGeom prst="rect">
            <a:avLst/>
          </a:prstGeom>
        </p:spPr>
        <p:txBody>
          <a:bodyPr wrap="square">
            <a:spAutoFit/>
          </a:bodyPr>
          <a:lstStyle/>
          <a:p>
            <a:r>
              <a:rPr lang="en-GB" dirty="0">
                <a:solidFill>
                  <a:srgbClr val="231F20"/>
                </a:solidFill>
                <a:latin typeface="Calibri" panose="020F0502020204030204" pitchFamily="34" charset="0"/>
                <a:cs typeface="Calibri" panose="020F0502020204030204" pitchFamily="34" charset="0"/>
              </a:rPr>
              <a:t>For most Buddhists, </a:t>
            </a:r>
            <a:r>
              <a:rPr lang="en-GB" dirty="0" smtClean="0">
                <a:solidFill>
                  <a:srgbClr val="231F20"/>
                </a:solidFill>
                <a:latin typeface="Calibri" panose="020F0502020204030204" pitchFamily="34" charset="0"/>
                <a:cs typeface="Calibri" panose="020F0502020204030204" pitchFamily="34" charset="0"/>
              </a:rPr>
              <a:t>the principles </a:t>
            </a:r>
            <a:r>
              <a:rPr lang="en-GB" dirty="0">
                <a:solidFill>
                  <a:srgbClr val="231F20"/>
                </a:solidFill>
                <a:latin typeface="Calibri" panose="020F0502020204030204" pitchFamily="34" charset="0"/>
                <a:cs typeface="Calibri" panose="020F0502020204030204" pitchFamily="34" charset="0"/>
              </a:rPr>
              <a:t>are to </a:t>
            </a:r>
            <a:r>
              <a:rPr lang="en-GB" b="1" i="1" dirty="0">
                <a:solidFill>
                  <a:srgbClr val="231F20"/>
                </a:solidFill>
                <a:latin typeface="Calibri" panose="020F0502020204030204" pitchFamily="34" charset="0"/>
                <a:cs typeface="Calibri" panose="020F0502020204030204" pitchFamily="34" charset="0"/>
              </a:rPr>
              <a:t>live simply in order to respect all life </a:t>
            </a:r>
            <a:r>
              <a:rPr lang="en-GB" b="1" i="1" dirty="0" smtClean="0">
                <a:solidFill>
                  <a:srgbClr val="231F20"/>
                </a:solidFill>
                <a:latin typeface="Calibri" panose="020F0502020204030204" pitchFamily="34" charset="0"/>
                <a:cs typeface="Calibri" panose="020F0502020204030204" pitchFamily="34" charset="0"/>
              </a:rPr>
              <a:t>forms</a:t>
            </a:r>
            <a:r>
              <a:rPr lang="en-GB" dirty="0" smtClean="0">
                <a:solidFill>
                  <a:srgbClr val="231F20"/>
                </a:solidFill>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579" y="3570514"/>
            <a:ext cx="5410004" cy="3001564"/>
          </a:xfrm>
          <a:prstGeom prst="rect">
            <a:avLst/>
          </a:prstGeom>
        </p:spPr>
      </p:pic>
      <p:pic>
        <p:nvPicPr>
          <p:cNvPr id="6" name="Picture 5">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489601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670" y="1858048"/>
            <a:ext cx="9535886" cy="923330"/>
          </a:xfrm>
          <a:prstGeom prst="rect">
            <a:avLst/>
          </a:prstGeom>
        </p:spPr>
        <p:txBody>
          <a:bodyPr wrap="square">
            <a:spAutoFit/>
          </a:bodyPr>
          <a:lstStyle/>
          <a:p>
            <a:r>
              <a:rPr lang="en-GB" b="1" dirty="0">
                <a:solidFill>
                  <a:srgbClr val="231F20"/>
                </a:solidFill>
                <a:latin typeface="Calibri" panose="020F0502020204030204" pitchFamily="34" charset="0"/>
                <a:cs typeface="Calibri" panose="020F0502020204030204" pitchFamily="34" charset="0"/>
              </a:rPr>
              <a:t>International action and legislation</a:t>
            </a:r>
            <a:r>
              <a:rPr lang="en-GB" dirty="0">
                <a:solidFill>
                  <a:srgbClr val="231F20"/>
                </a:solidFill>
                <a:latin typeface="Calibri" panose="020F0502020204030204" pitchFamily="34" charset="0"/>
                <a:cs typeface="Calibri" panose="020F0502020204030204" pitchFamily="34" charset="0"/>
              </a:rPr>
              <a:t> </a:t>
            </a:r>
            <a:endParaRPr lang="en-GB" dirty="0" smtClean="0">
              <a:solidFill>
                <a:srgbClr val="231F20"/>
              </a:solidFill>
              <a:latin typeface="Calibri" panose="020F0502020204030204" pitchFamily="34" charset="0"/>
              <a:cs typeface="Calibri" panose="020F0502020204030204" pitchFamily="34" charset="0"/>
            </a:endParaRPr>
          </a:p>
          <a:p>
            <a:r>
              <a:rPr lang="en-GB" dirty="0" smtClean="0">
                <a:solidFill>
                  <a:srgbClr val="231F20"/>
                </a:solidFill>
                <a:latin typeface="Calibri" panose="020F0502020204030204" pitchFamily="34" charset="0"/>
                <a:cs typeface="Calibri" panose="020F0502020204030204" pitchFamily="34" charset="0"/>
              </a:rPr>
              <a:t>They support international treaties across </a:t>
            </a:r>
            <a:r>
              <a:rPr lang="en-GB" dirty="0">
                <a:solidFill>
                  <a:srgbClr val="231F20"/>
                </a:solidFill>
                <a:latin typeface="Calibri" panose="020F0502020204030204" pitchFamily="34" charset="0"/>
                <a:cs typeface="Calibri" panose="020F0502020204030204" pitchFamily="34" charset="0"/>
              </a:rPr>
              <a:t>the </a:t>
            </a:r>
            <a:r>
              <a:rPr lang="en-GB" dirty="0" smtClean="0">
                <a:solidFill>
                  <a:srgbClr val="231F20"/>
                </a:solidFill>
                <a:latin typeface="Calibri" panose="020F0502020204030204" pitchFamily="34" charset="0"/>
                <a:cs typeface="Calibri" panose="020F0502020204030204" pitchFamily="34" charset="0"/>
              </a:rPr>
              <a:t>world, to </a:t>
            </a:r>
            <a:r>
              <a:rPr lang="en-GB" dirty="0">
                <a:solidFill>
                  <a:srgbClr val="231F20"/>
                </a:solidFill>
                <a:latin typeface="Calibri" panose="020F0502020204030204" pitchFamily="34" charset="0"/>
                <a:cs typeface="Calibri" panose="020F0502020204030204" pitchFamily="34" charset="0"/>
              </a:rPr>
              <a:t>regulate the use of harmful chemicals, or to reduce the output of greenhouse </a:t>
            </a:r>
            <a:r>
              <a:rPr lang="en-GB" dirty="0" smtClean="0">
                <a:solidFill>
                  <a:srgbClr val="231F20"/>
                </a:solidFill>
                <a:latin typeface="Calibri" panose="020F0502020204030204" pitchFamily="34" charset="0"/>
                <a:cs typeface="Calibri" panose="020F0502020204030204" pitchFamily="34" charset="0"/>
              </a:rPr>
              <a:t>emissions.</a:t>
            </a:r>
            <a:endParaRPr lang="en-GB" dirty="0">
              <a:latin typeface="Calibri" panose="020F0502020204030204" pitchFamily="34" charset="0"/>
              <a:cs typeface="Calibri" panose="020F0502020204030204" pitchFamily="34" charset="0"/>
            </a:endParaRPr>
          </a:p>
        </p:txBody>
      </p:sp>
      <p:pic>
        <p:nvPicPr>
          <p:cNvPr id="1028" name="Picture 4" descr="Buddha PNG Image f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8123" y="3500064"/>
            <a:ext cx="2891340" cy="34674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1670" y="1194976"/>
            <a:ext cx="9309346" cy="369332"/>
          </a:xfrm>
          <a:prstGeom prst="rect">
            <a:avLst/>
          </a:prstGeom>
        </p:spPr>
        <p:txBody>
          <a:bodyPr wrap="square">
            <a:spAutoFit/>
          </a:bodyPr>
          <a:lstStyle/>
          <a:p>
            <a:r>
              <a:rPr lang="en-GB" dirty="0">
                <a:solidFill>
                  <a:srgbClr val="231F20"/>
                </a:solidFill>
                <a:latin typeface="Calibri" panose="020F0502020204030204" pitchFamily="34" charset="0"/>
                <a:cs typeface="Calibri" panose="020F0502020204030204" pitchFamily="34" charset="0"/>
              </a:rPr>
              <a:t>For most Buddhists, </a:t>
            </a:r>
            <a:r>
              <a:rPr lang="en-GB" dirty="0" smtClean="0">
                <a:solidFill>
                  <a:srgbClr val="231F20"/>
                </a:solidFill>
                <a:latin typeface="Calibri" panose="020F0502020204030204" pitchFamily="34" charset="0"/>
                <a:cs typeface="Calibri" panose="020F0502020204030204" pitchFamily="34" charset="0"/>
              </a:rPr>
              <a:t>the principles </a:t>
            </a:r>
            <a:r>
              <a:rPr lang="en-GB" dirty="0">
                <a:solidFill>
                  <a:srgbClr val="231F20"/>
                </a:solidFill>
                <a:latin typeface="Calibri" panose="020F0502020204030204" pitchFamily="34" charset="0"/>
                <a:cs typeface="Calibri" panose="020F0502020204030204" pitchFamily="34" charset="0"/>
              </a:rPr>
              <a:t>are to </a:t>
            </a:r>
            <a:r>
              <a:rPr lang="en-GB" b="1" i="1" dirty="0">
                <a:solidFill>
                  <a:srgbClr val="231F20"/>
                </a:solidFill>
                <a:latin typeface="Calibri" panose="020F0502020204030204" pitchFamily="34" charset="0"/>
                <a:cs typeface="Calibri" panose="020F0502020204030204" pitchFamily="34" charset="0"/>
              </a:rPr>
              <a:t>live simply in order to respect all life </a:t>
            </a:r>
            <a:r>
              <a:rPr lang="en-GB" b="1" i="1" dirty="0" smtClean="0">
                <a:solidFill>
                  <a:srgbClr val="231F20"/>
                </a:solidFill>
                <a:latin typeface="Calibri" panose="020F0502020204030204" pitchFamily="34" charset="0"/>
                <a:cs typeface="Calibri" panose="020F0502020204030204" pitchFamily="34" charset="0"/>
              </a:rPr>
              <a:t>forms</a:t>
            </a:r>
            <a:r>
              <a:rPr lang="en-GB" dirty="0" smtClean="0">
                <a:solidFill>
                  <a:srgbClr val="231F20"/>
                </a:solidFill>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901" y="3170912"/>
            <a:ext cx="5670842" cy="3205259"/>
          </a:xfrm>
          <a:prstGeom prst="rect">
            <a:avLst/>
          </a:prstGeom>
        </p:spPr>
      </p:pic>
      <p:pic>
        <p:nvPicPr>
          <p:cNvPr id="6" name="Picture 5">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120354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1670" y="1793355"/>
            <a:ext cx="10171611" cy="923330"/>
          </a:xfrm>
          <a:prstGeom prst="rect">
            <a:avLst/>
          </a:prstGeom>
        </p:spPr>
        <p:txBody>
          <a:bodyPr wrap="square">
            <a:spAutoFit/>
          </a:bodyPr>
          <a:lstStyle/>
          <a:p>
            <a:r>
              <a:rPr lang="en-GB" b="1" dirty="0">
                <a:solidFill>
                  <a:srgbClr val="231F20"/>
                </a:solidFill>
                <a:latin typeface="Calibri" panose="020F0502020204030204" pitchFamily="34" charset="0"/>
                <a:cs typeface="Calibri" panose="020F0502020204030204" pitchFamily="34" charset="0"/>
              </a:rPr>
              <a:t>Sustainable development</a:t>
            </a:r>
            <a:r>
              <a:rPr lang="en-GB" dirty="0">
                <a:solidFill>
                  <a:srgbClr val="231F20"/>
                </a:solidFill>
                <a:latin typeface="Calibri" panose="020F0502020204030204" pitchFamily="34" charset="0"/>
                <a:cs typeface="Calibri" panose="020F0502020204030204" pitchFamily="34" charset="0"/>
              </a:rPr>
              <a:t> </a:t>
            </a:r>
            <a:endParaRPr lang="en-GB" dirty="0" smtClean="0">
              <a:solidFill>
                <a:srgbClr val="231F20"/>
              </a:solidFill>
              <a:latin typeface="Calibri" panose="020F0502020204030204" pitchFamily="34" charset="0"/>
              <a:cs typeface="Calibri" panose="020F0502020204030204" pitchFamily="34" charset="0"/>
            </a:endParaRPr>
          </a:p>
          <a:p>
            <a:r>
              <a:rPr lang="en-GB" dirty="0" smtClean="0">
                <a:solidFill>
                  <a:srgbClr val="231F20"/>
                </a:solidFill>
                <a:latin typeface="Calibri" panose="020F0502020204030204" pitchFamily="34" charset="0"/>
                <a:cs typeface="Calibri" panose="020F0502020204030204" pitchFamily="34" charset="0"/>
              </a:rPr>
              <a:t>They have faith in future generations, meaning </a:t>
            </a:r>
            <a:r>
              <a:rPr lang="en-GB" dirty="0">
                <a:solidFill>
                  <a:srgbClr val="231F20"/>
                </a:solidFill>
                <a:latin typeface="Calibri" panose="020F0502020204030204" pitchFamily="34" charset="0"/>
                <a:cs typeface="Calibri" panose="020F0502020204030204" pitchFamily="34" charset="0"/>
              </a:rPr>
              <a:t>we should try to prevent </a:t>
            </a:r>
            <a:r>
              <a:rPr lang="en-GB" dirty="0" smtClean="0">
                <a:solidFill>
                  <a:srgbClr val="231F20"/>
                </a:solidFill>
                <a:latin typeface="Calibri" panose="020F0502020204030204" pitchFamily="34" charset="0"/>
                <a:cs typeface="Calibri" panose="020F0502020204030204" pitchFamily="34" charset="0"/>
              </a:rPr>
              <a:t>long-lasting </a:t>
            </a:r>
            <a:r>
              <a:rPr lang="en-GB" dirty="0">
                <a:solidFill>
                  <a:srgbClr val="231F20"/>
                </a:solidFill>
                <a:latin typeface="Calibri" panose="020F0502020204030204" pitchFamily="34" charset="0"/>
                <a:cs typeface="Calibri" panose="020F0502020204030204" pitchFamily="34" charset="0"/>
              </a:rPr>
              <a:t>damage to the environment, conserve resources or replace those we use </a:t>
            </a:r>
            <a:r>
              <a:rPr lang="en-GB" dirty="0" smtClean="0">
                <a:solidFill>
                  <a:srgbClr val="231F20"/>
                </a:solidFill>
                <a:latin typeface="Calibri" panose="020F0502020204030204" pitchFamily="34" charset="0"/>
                <a:cs typeface="Calibri" panose="020F0502020204030204" pitchFamily="34" charset="0"/>
              </a:rPr>
              <a:t>up.</a:t>
            </a:r>
            <a:endParaRPr lang="en-GB" dirty="0">
              <a:latin typeface="Calibri" panose="020F0502020204030204" pitchFamily="34" charset="0"/>
              <a:cs typeface="Calibri" panose="020F0502020204030204" pitchFamily="34" charset="0"/>
            </a:endParaRPr>
          </a:p>
        </p:txBody>
      </p:sp>
      <p:pic>
        <p:nvPicPr>
          <p:cNvPr id="1028" name="Picture 4" descr="Buddha PNG Image f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8123" y="3500064"/>
            <a:ext cx="2891340" cy="34674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1670" y="1194976"/>
            <a:ext cx="9309346" cy="369332"/>
          </a:xfrm>
          <a:prstGeom prst="rect">
            <a:avLst/>
          </a:prstGeom>
        </p:spPr>
        <p:txBody>
          <a:bodyPr wrap="square">
            <a:spAutoFit/>
          </a:bodyPr>
          <a:lstStyle/>
          <a:p>
            <a:r>
              <a:rPr lang="en-GB" dirty="0">
                <a:solidFill>
                  <a:srgbClr val="231F20"/>
                </a:solidFill>
                <a:latin typeface="Calibri" panose="020F0502020204030204" pitchFamily="34" charset="0"/>
                <a:cs typeface="Calibri" panose="020F0502020204030204" pitchFamily="34" charset="0"/>
              </a:rPr>
              <a:t>For most Buddhists, </a:t>
            </a:r>
            <a:r>
              <a:rPr lang="en-GB" dirty="0" smtClean="0">
                <a:solidFill>
                  <a:srgbClr val="231F20"/>
                </a:solidFill>
                <a:latin typeface="Calibri" panose="020F0502020204030204" pitchFamily="34" charset="0"/>
                <a:cs typeface="Calibri" panose="020F0502020204030204" pitchFamily="34" charset="0"/>
              </a:rPr>
              <a:t>the principles </a:t>
            </a:r>
            <a:r>
              <a:rPr lang="en-GB" dirty="0">
                <a:solidFill>
                  <a:srgbClr val="231F20"/>
                </a:solidFill>
                <a:latin typeface="Calibri" panose="020F0502020204030204" pitchFamily="34" charset="0"/>
                <a:cs typeface="Calibri" panose="020F0502020204030204" pitchFamily="34" charset="0"/>
              </a:rPr>
              <a:t>are to </a:t>
            </a:r>
            <a:r>
              <a:rPr lang="en-GB" b="1" i="1" dirty="0">
                <a:solidFill>
                  <a:srgbClr val="231F20"/>
                </a:solidFill>
                <a:latin typeface="Calibri" panose="020F0502020204030204" pitchFamily="34" charset="0"/>
                <a:cs typeface="Calibri" panose="020F0502020204030204" pitchFamily="34" charset="0"/>
              </a:rPr>
              <a:t>live simply in order to respect all life </a:t>
            </a:r>
            <a:r>
              <a:rPr lang="en-GB" b="1" i="1" dirty="0" smtClean="0">
                <a:solidFill>
                  <a:srgbClr val="231F20"/>
                </a:solidFill>
                <a:latin typeface="Calibri" panose="020F0502020204030204" pitchFamily="34" charset="0"/>
                <a:cs typeface="Calibri" panose="020F0502020204030204" pitchFamily="34" charset="0"/>
              </a:rPr>
              <a:t>forms</a:t>
            </a:r>
            <a:r>
              <a:rPr lang="en-GB" dirty="0" smtClean="0">
                <a:solidFill>
                  <a:srgbClr val="231F20"/>
                </a:solidFill>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155" y="2811720"/>
            <a:ext cx="6810375" cy="3838575"/>
          </a:xfrm>
          <a:prstGeom prst="rect">
            <a:avLst/>
          </a:prstGeom>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087914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1007" y="1871953"/>
            <a:ext cx="10049692" cy="923330"/>
          </a:xfrm>
          <a:prstGeom prst="rect">
            <a:avLst/>
          </a:prstGeom>
        </p:spPr>
        <p:txBody>
          <a:bodyPr wrap="square">
            <a:spAutoFit/>
          </a:bodyPr>
          <a:lstStyle/>
          <a:p>
            <a:r>
              <a:rPr lang="en-GB" b="1" dirty="0">
                <a:solidFill>
                  <a:srgbClr val="231F20"/>
                </a:solidFill>
                <a:latin typeface="Calibri" panose="020F0502020204030204" pitchFamily="34" charset="0"/>
                <a:cs typeface="Calibri" panose="020F0502020204030204" pitchFamily="34" charset="0"/>
              </a:rPr>
              <a:t>Recycling</a:t>
            </a:r>
            <a:r>
              <a:rPr lang="en-GB" dirty="0">
                <a:solidFill>
                  <a:srgbClr val="231F20"/>
                </a:solidFill>
                <a:latin typeface="Calibri" panose="020F0502020204030204" pitchFamily="34" charset="0"/>
                <a:cs typeface="Calibri" panose="020F0502020204030204" pitchFamily="34" charset="0"/>
              </a:rPr>
              <a:t> </a:t>
            </a:r>
            <a:endParaRPr lang="en-GB" dirty="0" smtClean="0">
              <a:solidFill>
                <a:srgbClr val="231F20"/>
              </a:solidFill>
              <a:latin typeface="Calibri" panose="020F0502020204030204" pitchFamily="34" charset="0"/>
              <a:cs typeface="Calibri" panose="020F0502020204030204" pitchFamily="34" charset="0"/>
            </a:endParaRPr>
          </a:p>
          <a:p>
            <a:r>
              <a:rPr lang="en-GB" dirty="0" smtClean="0">
                <a:solidFill>
                  <a:srgbClr val="231F20"/>
                </a:solidFill>
                <a:latin typeface="Calibri" panose="020F0502020204030204" pitchFamily="34" charset="0"/>
                <a:cs typeface="Calibri" panose="020F0502020204030204" pitchFamily="34" charset="0"/>
              </a:rPr>
              <a:t>Buddhists always recycle </a:t>
            </a:r>
            <a:r>
              <a:rPr lang="en-GB" b="1" dirty="0" smtClean="0">
                <a:solidFill>
                  <a:srgbClr val="231F20"/>
                </a:solidFill>
                <a:latin typeface="Calibri" panose="020F0502020204030204" pitchFamily="34" charset="0"/>
                <a:cs typeface="Calibri" panose="020F0502020204030204" pitchFamily="34" charset="0"/>
              </a:rPr>
              <a:t>waste products </a:t>
            </a:r>
            <a:r>
              <a:rPr lang="en-GB" dirty="0" smtClean="0">
                <a:solidFill>
                  <a:srgbClr val="231F20"/>
                </a:solidFill>
                <a:latin typeface="Calibri" panose="020F0502020204030204" pitchFamily="34" charset="0"/>
                <a:cs typeface="Calibri" panose="020F0502020204030204" pitchFamily="34" charset="0"/>
              </a:rPr>
              <a:t>so they</a:t>
            </a:r>
            <a:r>
              <a:rPr lang="en-GB" dirty="0">
                <a:solidFill>
                  <a:srgbClr val="231F20"/>
                </a:solidFill>
                <a:latin typeface="Calibri" panose="020F0502020204030204" pitchFamily="34" charset="0"/>
                <a:cs typeface="Calibri" panose="020F0502020204030204" pitchFamily="34" charset="0"/>
              </a:rPr>
              <a:t> can be broken down and turned back into </a:t>
            </a:r>
            <a:endParaRPr lang="en-GB" dirty="0" smtClean="0">
              <a:solidFill>
                <a:srgbClr val="231F20"/>
              </a:solidFill>
              <a:latin typeface="Calibri" panose="020F0502020204030204" pitchFamily="34" charset="0"/>
              <a:cs typeface="Calibri" panose="020F0502020204030204" pitchFamily="34" charset="0"/>
            </a:endParaRPr>
          </a:p>
          <a:p>
            <a:r>
              <a:rPr lang="en-GB" dirty="0" smtClean="0">
                <a:solidFill>
                  <a:srgbClr val="231F20"/>
                </a:solidFill>
                <a:latin typeface="Calibri" panose="020F0502020204030204" pitchFamily="34" charset="0"/>
                <a:cs typeface="Calibri" panose="020F0502020204030204" pitchFamily="34" charset="0"/>
              </a:rPr>
              <a:t>new </a:t>
            </a:r>
            <a:r>
              <a:rPr lang="en-GB" dirty="0">
                <a:solidFill>
                  <a:srgbClr val="231F20"/>
                </a:solidFill>
                <a:latin typeface="Calibri" panose="020F0502020204030204" pitchFamily="34" charset="0"/>
                <a:cs typeface="Calibri" panose="020F0502020204030204" pitchFamily="34" charset="0"/>
              </a:rPr>
              <a:t>products. This reduces the amount of waste going into landfill sites or being incinerated. </a:t>
            </a:r>
            <a:endParaRPr lang="en-GB" dirty="0">
              <a:latin typeface="Calibri" panose="020F0502020204030204" pitchFamily="34" charset="0"/>
              <a:cs typeface="Calibri" panose="020F0502020204030204" pitchFamily="34" charset="0"/>
            </a:endParaRPr>
          </a:p>
        </p:txBody>
      </p:sp>
      <p:pic>
        <p:nvPicPr>
          <p:cNvPr id="1028" name="Picture 4" descr="Buddha PNG Image f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8123" y="3500064"/>
            <a:ext cx="2891340" cy="34674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1670" y="1194976"/>
            <a:ext cx="9309346" cy="369332"/>
          </a:xfrm>
          <a:prstGeom prst="rect">
            <a:avLst/>
          </a:prstGeom>
        </p:spPr>
        <p:txBody>
          <a:bodyPr wrap="square">
            <a:spAutoFit/>
          </a:bodyPr>
          <a:lstStyle/>
          <a:p>
            <a:r>
              <a:rPr lang="en-GB" dirty="0">
                <a:solidFill>
                  <a:srgbClr val="231F20"/>
                </a:solidFill>
                <a:latin typeface="Calibri" panose="020F0502020204030204" pitchFamily="34" charset="0"/>
                <a:cs typeface="Calibri" panose="020F0502020204030204" pitchFamily="34" charset="0"/>
              </a:rPr>
              <a:t>For most Buddhists, </a:t>
            </a:r>
            <a:r>
              <a:rPr lang="en-GB" dirty="0" smtClean="0">
                <a:solidFill>
                  <a:srgbClr val="231F20"/>
                </a:solidFill>
                <a:latin typeface="Calibri" panose="020F0502020204030204" pitchFamily="34" charset="0"/>
                <a:cs typeface="Calibri" panose="020F0502020204030204" pitchFamily="34" charset="0"/>
              </a:rPr>
              <a:t>the principles </a:t>
            </a:r>
            <a:r>
              <a:rPr lang="en-GB" dirty="0">
                <a:solidFill>
                  <a:srgbClr val="231F20"/>
                </a:solidFill>
                <a:latin typeface="Calibri" panose="020F0502020204030204" pitchFamily="34" charset="0"/>
                <a:cs typeface="Calibri" panose="020F0502020204030204" pitchFamily="34" charset="0"/>
              </a:rPr>
              <a:t>are to </a:t>
            </a:r>
            <a:r>
              <a:rPr lang="en-GB" b="1" i="1" dirty="0">
                <a:solidFill>
                  <a:srgbClr val="231F20"/>
                </a:solidFill>
                <a:latin typeface="Calibri" panose="020F0502020204030204" pitchFamily="34" charset="0"/>
                <a:cs typeface="Calibri" panose="020F0502020204030204" pitchFamily="34" charset="0"/>
              </a:rPr>
              <a:t>live simply in order to respect all life </a:t>
            </a:r>
            <a:r>
              <a:rPr lang="en-GB" b="1" i="1" dirty="0" smtClean="0">
                <a:solidFill>
                  <a:srgbClr val="231F20"/>
                </a:solidFill>
                <a:latin typeface="Calibri" panose="020F0502020204030204" pitchFamily="34" charset="0"/>
                <a:cs typeface="Calibri" panose="020F0502020204030204" pitchFamily="34" charset="0"/>
              </a:rPr>
              <a:t>forms</a:t>
            </a:r>
            <a:r>
              <a:rPr lang="en-GB" dirty="0" smtClean="0">
                <a:solidFill>
                  <a:srgbClr val="231F20"/>
                </a:solidFill>
                <a:latin typeface="Calibri" panose="020F0502020204030204" pitchFamily="34" charset="0"/>
                <a:cs typeface="Calibri" panose="020F0502020204030204" pitchFamily="34" charset="0"/>
              </a:rPr>
              <a: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002" y="3500064"/>
            <a:ext cx="5576751" cy="3133603"/>
          </a:xfrm>
          <a:prstGeom prst="rect">
            <a:avLst/>
          </a:prstGeom>
        </p:spPr>
      </p:pic>
      <p:pic>
        <p:nvPicPr>
          <p:cNvPr id="6" name="Picture 5">
            <a:extLst>
              <a:ext uri="{FF2B5EF4-FFF2-40B4-BE49-F238E27FC236}">
                <a16:creationId xmlns:a16="http://schemas.microsoft.com/office/drawing/2014/main" id="{292BDCAD-51B3-43C6-8F19-FA3DA8B66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3034448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9304"/>
          <a:stretch/>
        </p:blipFill>
        <p:spPr>
          <a:xfrm>
            <a:off x="2711624" y="500406"/>
            <a:ext cx="5648171" cy="6024938"/>
          </a:xfrm>
          <a:prstGeom prst="rect">
            <a:avLst/>
          </a:prstGeom>
        </p:spPr>
      </p:pic>
      <p:sp>
        <p:nvSpPr>
          <p:cNvPr id="3" name="TextBox 2"/>
          <p:cNvSpPr txBox="1"/>
          <p:nvPr/>
        </p:nvSpPr>
        <p:spPr>
          <a:xfrm>
            <a:off x="278674" y="165463"/>
            <a:ext cx="11652069" cy="369332"/>
          </a:xfrm>
          <a:prstGeom prst="rect">
            <a:avLst/>
          </a:prstGeom>
          <a:noFill/>
        </p:spPr>
        <p:txBody>
          <a:bodyPr wrap="square" rtlCol="0">
            <a:spAutoFit/>
          </a:bodyPr>
          <a:lstStyle/>
          <a:p>
            <a:r>
              <a:rPr lang="en-GB" b="1" dirty="0" smtClean="0">
                <a:solidFill>
                  <a:srgbClr val="002060"/>
                </a:solidFill>
              </a:rPr>
              <a:t>Your task: </a:t>
            </a:r>
            <a:r>
              <a:rPr lang="en-GB" dirty="0" smtClean="0">
                <a:solidFill>
                  <a:srgbClr val="002060"/>
                </a:solidFill>
              </a:rPr>
              <a:t>In your own words, briefly list all of the ways in which Buddhists aim to ‘harm no living thing.’ </a:t>
            </a:r>
            <a:endParaRPr lang="en-GB" dirty="0">
              <a:solidFill>
                <a:srgbClr val="002060"/>
              </a:solidFill>
            </a:endParaRPr>
          </a:p>
        </p:txBody>
      </p:sp>
      <p:pic>
        <p:nvPicPr>
          <p:cNvPr id="4" name="Picture 3">
            <a:extLst>
              <a:ext uri="{FF2B5EF4-FFF2-40B4-BE49-F238E27FC236}">
                <a16:creationId xmlns:a16="http://schemas.microsoft.com/office/drawing/2014/main" id="{DF0C0A6C-1D95-40CC-B893-818DF9CA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41141105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1325171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Subject</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alt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PSHE  </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kumimoji="0" lang="en-GB" altLang="en-US" sz="3200" b="0" i="0" u="sng"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Friday 5</a:t>
            </a:r>
            <a:r>
              <a:rPr kumimoji="0" lang="en-GB" altLang="en-US" sz="3200" b="0" i="0" u="sng" strike="noStrike" kern="1200" cap="none" spc="0" normalizeH="0" baseline="30000" noProof="0" dirty="0" smtClean="0">
                <a:ln>
                  <a:noFill/>
                </a:ln>
                <a:solidFill>
                  <a:srgbClr val="000000"/>
                </a:solidFill>
                <a:effectLst/>
                <a:uLnTx/>
                <a:uFillTx/>
                <a:latin typeface="Calibri" panose="020F0502020204030204" pitchFamily="34" charset="0"/>
                <a:ea typeface="+mn-ea"/>
                <a:cs typeface="+mn-cs"/>
              </a:rPr>
              <a:t>th</a:t>
            </a:r>
            <a:r>
              <a:rPr kumimoji="0" lang="en-GB" altLang="en-US" sz="3200" b="0" i="0" u="sng"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 March 2021 </a:t>
            </a:r>
            <a:r>
              <a:rPr kumimoji="0" lang="en-GB"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alt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3423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to identify your own</a:t>
            </a: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feelings</a:t>
            </a:r>
            <a:endParaRPr kumimoji="0" lang="en-US" sz="4000" b="0" i="0" u="none" strike="noStrike" kern="1200" cap="none" spc="0" normalizeH="0" baseline="0" noProof="0" dirty="0">
              <a:ln>
                <a:solidFill>
                  <a:prstClr val="black"/>
                </a:solidFill>
              </a:ln>
              <a:solidFill>
                <a:srgbClr val="5B9BD5">
                  <a:lumMod val="50000"/>
                </a:srgbClr>
              </a:solidFill>
              <a:effectLst/>
              <a:uLnTx/>
              <a:uFillTx/>
              <a:latin typeface="Calibri" panose="020F0502020204030204"/>
              <a:ea typeface="+mn-ea"/>
              <a:cs typeface="+mn-cs"/>
            </a:endParaRPr>
          </a:p>
        </p:txBody>
      </p:sp>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25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360" y="1124744"/>
            <a:ext cx="5688632" cy="523220"/>
          </a:xfrm>
          <a:prstGeom prst="rect">
            <a:avLst/>
          </a:prstGeom>
          <a:noFill/>
        </p:spPr>
        <p:txBody>
          <a:bodyPr wrap="square" rtlCol="0">
            <a:spAutoFit/>
          </a:bodyPr>
          <a:lstStyle/>
          <a:p>
            <a:r>
              <a:rPr lang="en-GB" sz="2800" b="1" dirty="0">
                <a:solidFill>
                  <a:schemeClr val="tx2"/>
                </a:solidFill>
                <a:latin typeface="Calibri" panose="020F0502020204030204" pitchFamily="34" charset="0"/>
                <a:cs typeface="Arial" panose="020B0604020202020204" pitchFamily="34" charset="0"/>
              </a:rPr>
              <a:t>Clothing and jewellery</a:t>
            </a:r>
          </a:p>
        </p:txBody>
      </p:sp>
      <p:sp>
        <p:nvSpPr>
          <p:cNvPr id="6" name="TextBox 5"/>
          <p:cNvSpPr txBox="1"/>
          <p:nvPr/>
        </p:nvSpPr>
        <p:spPr>
          <a:xfrm>
            <a:off x="335360" y="1797976"/>
            <a:ext cx="7128793" cy="3724096"/>
          </a:xfrm>
          <a:prstGeom prst="rect">
            <a:avLst/>
          </a:prstGeom>
          <a:noFill/>
        </p:spPr>
        <p:txBody>
          <a:bodyPr wrap="square" rtlCol="0">
            <a:spAutoFit/>
          </a:bodyPr>
          <a:lstStyle/>
          <a:p>
            <a:r>
              <a:rPr lang="en-GB" altLang="en-US" sz="2400" dirty="0">
                <a:latin typeface="Calibri" panose="020F0502020204030204" pitchFamily="34" charset="0"/>
                <a:cs typeface="Arial" panose="020B0604020202020204" pitchFamily="34" charset="0"/>
              </a:rPr>
              <a:t>Bacteria and dirt can be on your clothes, jewellery and watches.  </a:t>
            </a:r>
          </a:p>
          <a:p>
            <a:endParaRPr lang="en-GB" altLang="en-US" sz="2400" dirty="0">
              <a:latin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altLang="en-US" sz="2400" dirty="0">
                <a:latin typeface="Calibri" panose="020F0502020204030204" pitchFamily="34" charset="0"/>
                <a:cs typeface="Arial" panose="020B0604020202020204" pitchFamily="34" charset="0"/>
              </a:rPr>
              <a:t>Roll up long sleeves and wear a clean apron;</a:t>
            </a:r>
          </a:p>
          <a:p>
            <a:pPr marL="342900" indent="-342900">
              <a:buFont typeface="Arial" panose="020B0604020202020204" pitchFamily="34" charset="0"/>
              <a:buChar char="•"/>
            </a:pPr>
            <a:r>
              <a:rPr lang="en-GB" altLang="en-US" sz="2400" dirty="0">
                <a:latin typeface="Calibri" panose="020F0502020204030204" pitchFamily="34" charset="0"/>
                <a:cs typeface="Arial" panose="020B0604020202020204" pitchFamily="34" charset="0"/>
              </a:rPr>
              <a:t>Remove any jewellery that may dangle into food along with rings with stones in and watches if you are making dishes such as bread or pastry.</a:t>
            </a:r>
          </a:p>
          <a:p>
            <a:pPr marL="342900" indent="-342900">
              <a:buFont typeface="Arial" panose="020B0604020202020204" pitchFamily="34" charset="0"/>
              <a:buChar char="•"/>
            </a:pPr>
            <a:endParaRPr lang="en-GB" altLang="en-US" sz="2400" dirty="0">
              <a:latin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GB" altLang="en-US" sz="2400" dirty="0">
                <a:latin typeface="Calibri" panose="020F0502020204030204" pitchFamily="34" charset="0"/>
                <a:cs typeface="Arial" panose="020B0604020202020204" pitchFamily="34" charset="0"/>
              </a:rPr>
              <a:t>This is to prevent food being contaminated:</a:t>
            </a:r>
          </a:p>
          <a:p>
            <a:pPr marL="342900" indent="-342900">
              <a:buFont typeface="Arial" panose="020B0604020202020204" pitchFamily="34" charset="0"/>
              <a:buChar char="•"/>
            </a:pPr>
            <a:endParaRPr lang="en-US" altLang="en-US" sz="2000" dirty="0"/>
          </a:p>
        </p:txBody>
      </p:sp>
      <p:pic>
        <p:nvPicPr>
          <p:cNvPr id="4098" name="Picture 2" descr="S:\Shared\BNF Photographs\Education\Getting ready to cook\Cropped\Roll long sleav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0216" y="2276872"/>
            <a:ext cx="2452886" cy="32705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07735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30415" y="360218"/>
            <a:ext cx="10354458"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We are looking forward to seeing you all back at school on Monday</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It is normal to have mixed emotions about returning to school after a long break.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Callout 3"/>
          <p:cNvSpPr/>
          <p:nvPr/>
        </p:nvSpPr>
        <p:spPr>
          <a:xfrm>
            <a:off x="431217" y="2507674"/>
            <a:ext cx="2483431" cy="1990314"/>
          </a:xfrm>
          <a:prstGeom prst="wedgeEllipseCallout">
            <a:avLst>
              <a:gd name="adj1" fmla="val -42032"/>
              <a:gd name="adj2" fmla="val -59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You might be feeling….</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4087091" y="2507674"/>
            <a:ext cx="1787236"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solidFill>
                    <a:prstClr val="black"/>
                  </a:solidFill>
                </a:ln>
                <a:solidFill>
                  <a:prstClr val="black"/>
                </a:solidFill>
                <a:effectLst/>
                <a:uLnTx/>
                <a:uFillTx/>
                <a:latin typeface="Calibri" panose="020F0502020204030204"/>
                <a:ea typeface="+mn-ea"/>
                <a:cs typeface="+mn-cs"/>
              </a:rPr>
              <a:t>Happy</a:t>
            </a:r>
            <a:r>
              <a:rPr kumimoji="0" lang="en-GB" sz="2800" b="0" i="0" u="none" strike="noStrike" kern="1200" cap="none" spc="0" normalizeH="0" baseline="0" noProof="0" dirty="0" smtClean="0">
                <a:ln>
                  <a:solidFill>
                    <a:prstClr val="black"/>
                  </a:solidFill>
                </a:ln>
                <a:solidFill>
                  <a:prstClr val="white"/>
                </a:solidFill>
                <a:effectLst/>
                <a:uLnTx/>
                <a:uFillTx/>
                <a:latin typeface="Calibri" panose="020F0502020204030204"/>
                <a:ea typeface="+mn-ea"/>
                <a:cs typeface="+mn-cs"/>
              </a:rPr>
              <a:t> </a:t>
            </a:r>
            <a:endParaRPr kumimoji="0" lang="en-GB" sz="2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1" name="Oval 10"/>
          <p:cNvSpPr/>
          <p:nvPr/>
        </p:nvSpPr>
        <p:spPr>
          <a:xfrm>
            <a:off x="6871855" y="1925783"/>
            <a:ext cx="1787236"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solidFill>
                    <a:prstClr val="black"/>
                  </a:solidFill>
                </a:ln>
                <a:solidFill>
                  <a:prstClr val="black"/>
                </a:solidFill>
                <a:effectLst/>
                <a:uLnTx/>
                <a:uFillTx/>
                <a:latin typeface="Calibri" panose="020F0502020204030204"/>
                <a:ea typeface="+mn-ea"/>
                <a:cs typeface="+mn-cs"/>
              </a:rPr>
              <a:t>Excited </a:t>
            </a:r>
            <a:r>
              <a:rPr kumimoji="0" lang="en-GB" sz="2800" b="0" i="0" u="none" strike="noStrike" kern="1200" cap="none" spc="0" normalizeH="0" baseline="0" noProof="0" dirty="0" smtClean="0">
                <a:ln>
                  <a:solidFill>
                    <a:prstClr val="black"/>
                  </a:solidFill>
                </a:ln>
                <a:solidFill>
                  <a:prstClr val="white"/>
                </a:solidFill>
                <a:effectLst/>
                <a:uLnTx/>
                <a:uFillTx/>
                <a:latin typeface="Calibri" panose="020F0502020204030204"/>
                <a:ea typeface="+mn-ea"/>
                <a:cs typeface="+mn-cs"/>
              </a:rPr>
              <a:t> </a:t>
            </a:r>
            <a:endParaRPr kumimoji="0" lang="en-GB" sz="2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5" name="Oval 14"/>
          <p:cNvSpPr/>
          <p:nvPr/>
        </p:nvSpPr>
        <p:spPr>
          <a:xfrm>
            <a:off x="7938655" y="4045528"/>
            <a:ext cx="2050472" cy="151488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solidFill>
                    <a:prstClr val="black"/>
                  </a:solidFill>
                </a:ln>
                <a:solidFill>
                  <a:prstClr val="black"/>
                </a:solidFill>
                <a:effectLst/>
                <a:uLnTx/>
                <a:uFillTx/>
                <a:latin typeface="Calibri" panose="020F0502020204030204"/>
                <a:ea typeface="+mn-ea"/>
                <a:cs typeface="+mn-cs"/>
              </a:rPr>
              <a:t>Relieved </a:t>
            </a:r>
            <a:r>
              <a:rPr kumimoji="0" lang="en-GB" sz="2800" b="0" i="0" u="none" strike="noStrike" kern="1200" cap="none" spc="0" normalizeH="0" baseline="0" noProof="0" dirty="0" smtClean="0">
                <a:ln>
                  <a:solidFill>
                    <a:prstClr val="black"/>
                  </a:solidFill>
                </a:ln>
                <a:solidFill>
                  <a:prstClr val="white"/>
                </a:solidFill>
                <a:effectLst/>
                <a:uLnTx/>
                <a:uFillTx/>
                <a:latin typeface="Calibri" panose="020F0502020204030204"/>
                <a:ea typeface="+mn-ea"/>
                <a:cs typeface="+mn-cs"/>
              </a:rPr>
              <a:t> </a:t>
            </a:r>
            <a:endParaRPr kumimoji="0" lang="en-GB" sz="2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6" name="Oval 15"/>
          <p:cNvSpPr/>
          <p:nvPr/>
        </p:nvSpPr>
        <p:spPr>
          <a:xfrm>
            <a:off x="5133109" y="4497988"/>
            <a:ext cx="2001982"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solidFill>
                    <a:prstClr val="black"/>
                  </a:solidFill>
                </a:ln>
                <a:solidFill>
                  <a:prstClr val="black"/>
                </a:solidFill>
                <a:effectLst/>
                <a:uLnTx/>
                <a:uFillTx/>
                <a:latin typeface="Calibri" panose="020F0502020204030204"/>
                <a:ea typeface="+mn-ea"/>
                <a:cs typeface="+mn-cs"/>
              </a:rPr>
              <a:t>Nervous</a:t>
            </a:r>
            <a:r>
              <a:rPr kumimoji="0" lang="en-GB" sz="2800" b="0" i="0" u="none" strike="noStrike" kern="1200" cap="none" spc="0" normalizeH="0" baseline="0" noProof="0" dirty="0" smtClean="0">
                <a:ln>
                  <a:solidFill>
                    <a:prstClr val="black"/>
                  </a:solidFill>
                </a:ln>
                <a:solidFill>
                  <a:prstClr val="white"/>
                </a:solidFill>
                <a:effectLst/>
                <a:uLnTx/>
                <a:uFillTx/>
                <a:latin typeface="Calibri" panose="020F0502020204030204"/>
                <a:ea typeface="+mn-ea"/>
                <a:cs typeface="+mn-cs"/>
              </a:rPr>
              <a:t> </a:t>
            </a:r>
            <a:endParaRPr kumimoji="0" lang="en-GB" sz="2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7" name="Oval 16"/>
          <p:cNvSpPr/>
          <p:nvPr/>
        </p:nvSpPr>
        <p:spPr>
          <a:xfrm>
            <a:off x="2618509" y="4497988"/>
            <a:ext cx="1787236" cy="14685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solidFill>
                    <a:prstClr val="black"/>
                  </a:solidFill>
                </a:ln>
                <a:solidFill>
                  <a:prstClr val="black"/>
                </a:solidFill>
                <a:effectLst/>
                <a:uLnTx/>
                <a:uFillTx/>
                <a:latin typeface="Calibri" panose="020F0502020204030204"/>
                <a:ea typeface="+mn-ea"/>
                <a:cs typeface="+mn-cs"/>
              </a:rPr>
              <a:t>Sad</a:t>
            </a:r>
            <a:r>
              <a:rPr kumimoji="0" lang="en-GB" sz="2800" b="0" i="0" u="none" strike="noStrike" kern="1200" cap="none" spc="0" normalizeH="0" baseline="0" noProof="0" dirty="0" smtClean="0">
                <a:ln>
                  <a:solidFill>
                    <a:prstClr val="black"/>
                  </a:solidFill>
                </a:ln>
                <a:solidFill>
                  <a:prstClr val="white"/>
                </a:solidFill>
                <a:effectLst/>
                <a:uLnTx/>
                <a:uFillTx/>
                <a:latin typeface="Calibri" panose="020F0502020204030204"/>
                <a:ea typeface="+mn-ea"/>
                <a:cs typeface="+mn-cs"/>
              </a:rPr>
              <a:t> </a:t>
            </a:r>
            <a:endParaRPr kumimoji="0" lang="en-GB" sz="2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9" name="Oval 18"/>
          <p:cNvSpPr/>
          <p:nvPr/>
        </p:nvSpPr>
        <p:spPr>
          <a:xfrm>
            <a:off x="9324109" y="1925783"/>
            <a:ext cx="2382982" cy="189807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solidFill>
                    <a:prstClr val="black"/>
                  </a:solidFill>
                </a:ln>
                <a:solidFill>
                  <a:prstClr val="black"/>
                </a:solidFill>
                <a:effectLst/>
                <a:uLnTx/>
                <a:uFillTx/>
                <a:latin typeface="Calibri" panose="020F0502020204030204"/>
                <a:ea typeface="+mn-ea"/>
                <a:cs typeface="+mn-cs"/>
              </a:rPr>
              <a:t>Enthusiastic </a:t>
            </a:r>
            <a:r>
              <a:rPr kumimoji="0" lang="en-GB" sz="2000" b="0" i="0" u="none" strike="noStrike" kern="1200" cap="none" spc="0" normalizeH="0" baseline="0" noProof="0" dirty="0" smtClean="0">
                <a:ln>
                  <a:solidFill>
                    <a:prstClr val="black"/>
                  </a:solidFill>
                </a:ln>
                <a:solidFill>
                  <a:prstClr val="white"/>
                </a:solidFill>
                <a:effectLst/>
                <a:uLnTx/>
                <a:uFillTx/>
                <a:latin typeface="Calibri" panose="020F0502020204030204"/>
                <a:ea typeface="+mn-ea"/>
                <a:cs typeface="+mn-cs"/>
              </a:rPr>
              <a:t> </a:t>
            </a:r>
            <a:endParaRPr kumimoji="0" lang="en-GB" sz="20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2669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43232" y="556857"/>
          <a:ext cx="10515600" cy="548640"/>
        </p:xfrm>
        <a:graphic>
          <a:graphicData uri="http://schemas.openxmlformats.org/drawingml/2006/table">
            <a:tbl>
              <a:tblPr/>
              <a:tblGrid>
                <a:gridCol w="10515600">
                  <a:extLst>
                    <a:ext uri="{9D8B030D-6E8A-4147-A177-3AD203B41FA5}">
                      <a16:colId xmlns:a16="http://schemas.microsoft.com/office/drawing/2014/main" val="189299768"/>
                    </a:ext>
                  </a:extLst>
                </a:gridCol>
              </a:tblGrid>
              <a:tr h="0">
                <a:tc>
                  <a:txBody>
                    <a:bodyPr/>
                    <a:lstStyle/>
                    <a:p>
                      <a:endParaRPr lang="en-GB" sz="3000" b="1"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611421176"/>
                  </a:ext>
                </a:extLst>
              </a:tr>
            </a:tbl>
          </a:graphicData>
        </a:graphic>
      </p:graphicFrame>
      <p:sp>
        <p:nvSpPr>
          <p:cNvPr id="5" name="TextBox 4"/>
          <p:cNvSpPr txBox="1"/>
          <p:nvPr/>
        </p:nvSpPr>
        <p:spPr>
          <a:xfrm>
            <a:off x="5430982" y="4128655"/>
            <a:ext cx="609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61" y="212519"/>
            <a:ext cx="1299108" cy="964684"/>
          </a:xfrm>
          <a:prstGeom prst="rect">
            <a:avLst/>
          </a:prstGeom>
        </p:spPr>
      </p:pic>
      <p:pic>
        <p:nvPicPr>
          <p:cNvPr id="8" name="Picture 7"/>
          <p:cNvPicPr/>
          <p:nvPr/>
        </p:nvPicPr>
        <p:blipFill rotWithShape="1">
          <a:blip r:embed="rId4"/>
          <a:srcRect l="63151" t="15665" r="10425" b="18129"/>
          <a:stretch/>
        </p:blipFill>
        <p:spPr bwMode="auto">
          <a:xfrm>
            <a:off x="3923866" y="445480"/>
            <a:ext cx="6494752" cy="5721615"/>
          </a:xfrm>
          <a:prstGeom prst="rect">
            <a:avLst/>
          </a:prstGeom>
          <a:ln>
            <a:noFill/>
          </a:ln>
          <a:extLst>
            <a:ext uri="{53640926-AAD7-44D8-BBD7-CCE9431645EC}">
              <a14:shadowObscured xmlns:a14="http://schemas.microsoft.com/office/drawing/2010/main"/>
            </a:ext>
          </a:extLst>
        </p:spPr>
      </p:pic>
      <p:sp>
        <p:nvSpPr>
          <p:cNvPr id="3" name="Oval Callout 2"/>
          <p:cNvSpPr/>
          <p:nvPr/>
        </p:nvSpPr>
        <p:spPr>
          <a:xfrm>
            <a:off x="443345" y="1468583"/>
            <a:ext cx="2881745" cy="2660072"/>
          </a:xfrm>
          <a:prstGeom prst="wedgeEllipseCallout">
            <a:avLst>
              <a:gd name="adj1" fmla="val 49840"/>
              <a:gd name="adj2" fmla="val -53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Look at the ‘Feeling blob tree’ and colour in one blob person which you think might show how you are feeling.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71561" y="4918364"/>
            <a:ext cx="3349411" cy="1200329"/>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It would be good to talk to someone about  about how you are feeling.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9714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71561" y="512618"/>
            <a:ext cx="9093708"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We want you to feel happy and relaxed about coming back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school so you can concentrate on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Spend some time today doing activities that you enjoy.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814947" y="3546765"/>
            <a:ext cx="2826326" cy="2804188"/>
          </a:xfrm>
          <a:prstGeom prst="rect">
            <a:avLst/>
          </a:prstGeom>
        </p:spPr>
      </p:pic>
      <p:sp>
        <p:nvSpPr>
          <p:cNvPr id="6" name="Oval Callout 5"/>
          <p:cNvSpPr/>
          <p:nvPr/>
        </p:nvSpPr>
        <p:spPr>
          <a:xfrm>
            <a:off x="370190" y="2507673"/>
            <a:ext cx="1593272" cy="1039091"/>
          </a:xfrm>
          <a:prstGeom prst="wedgeEllipseCallout">
            <a:avLst>
              <a:gd name="adj1" fmla="val 30471"/>
              <a:gd name="adj2" fmla="val 6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Go for a walk</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Callout 6"/>
          <p:cNvSpPr/>
          <p:nvPr/>
        </p:nvSpPr>
        <p:spPr>
          <a:xfrm>
            <a:off x="4336473" y="2507673"/>
            <a:ext cx="1427018" cy="1039091"/>
          </a:xfrm>
          <a:prstGeom prst="wedgeEllipseCallout">
            <a:avLst>
              <a:gd name="adj1" fmla="val 27711"/>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Read a book</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4"/>
          <a:srcRect l="8204" t="9259" r="5923"/>
          <a:stretch/>
        </p:blipFill>
        <p:spPr>
          <a:xfrm>
            <a:off x="4835236" y="3713018"/>
            <a:ext cx="3616037" cy="2161310"/>
          </a:xfrm>
          <a:prstGeom prst="rect">
            <a:avLst/>
          </a:prstGeom>
        </p:spPr>
      </p:pic>
      <p:pic>
        <p:nvPicPr>
          <p:cNvPr id="12" name="Picture 11"/>
          <p:cNvPicPr>
            <a:picLocks noChangeAspect="1"/>
          </p:cNvPicPr>
          <p:nvPr/>
        </p:nvPicPr>
        <p:blipFill rotWithShape="1">
          <a:blip r:embed="rId5"/>
          <a:srcRect l="5009" t="6509"/>
          <a:stretch/>
        </p:blipFill>
        <p:spPr>
          <a:xfrm>
            <a:off x="9254835" y="3713018"/>
            <a:ext cx="2350881" cy="2388063"/>
          </a:xfrm>
          <a:prstGeom prst="rect">
            <a:avLst/>
          </a:prstGeom>
        </p:spPr>
      </p:pic>
      <p:sp>
        <p:nvSpPr>
          <p:cNvPr id="14" name="Oval Callout 13"/>
          <p:cNvSpPr/>
          <p:nvPr/>
        </p:nvSpPr>
        <p:spPr>
          <a:xfrm>
            <a:off x="8451273" y="2328500"/>
            <a:ext cx="1565563" cy="1218264"/>
          </a:xfrm>
          <a:prstGeom prst="wedgeEllipseCallout">
            <a:avLst>
              <a:gd name="adj1" fmla="val -136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Play a game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61" y="5618739"/>
            <a:ext cx="1299108" cy="964684"/>
          </a:xfrm>
          <a:prstGeom prst="rect">
            <a:avLst/>
          </a:prstGeom>
        </p:spPr>
      </p:pic>
    </p:spTree>
    <p:extLst>
      <p:ext uri="{BB962C8B-B14F-4D97-AF65-F5344CB8AC3E}">
        <p14:creationId xmlns:p14="http://schemas.microsoft.com/office/powerpoint/2010/main" val="15572800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10" name="Rectangle 9"/>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TextBox 2"/>
          <p:cNvSpPr txBox="1"/>
          <p:nvPr/>
        </p:nvSpPr>
        <p:spPr>
          <a:xfrm>
            <a:off x="271561" y="512618"/>
            <a:ext cx="9093708"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We want you to feel happy and relaxed about coming back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school so you can concentrate on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Spend some time today doing activities that you enjoy.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Callout 5"/>
          <p:cNvSpPr/>
          <p:nvPr/>
        </p:nvSpPr>
        <p:spPr>
          <a:xfrm>
            <a:off x="536445" y="2660073"/>
            <a:ext cx="1593272" cy="1039091"/>
          </a:xfrm>
          <a:prstGeom prst="wedgeEllipseCallout">
            <a:avLst>
              <a:gd name="adj1" fmla="val 30471"/>
              <a:gd name="adj2" fmla="val 6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Make a cake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Callout 6"/>
          <p:cNvSpPr/>
          <p:nvPr/>
        </p:nvSpPr>
        <p:spPr>
          <a:xfrm>
            <a:off x="4336473" y="2507673"/>
            <a:ext cx="1427018" cy="1039091"/>
          </a:xfrm>
          <a:prstGeom prst="wedgeEllipseCallout">
            <a:avLst>
              <a:gd name="adj1" fmla="val 27711"/>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Watch a film</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Callout 13"/>
          <p:cNvSpPr/>
          <p:nvPr/>
        </p:nvSpPr>
        <p:spPr>
          <a:xfrm>
            <a:off x="8451273" y="2328500"/>
            <a:ext cx="1565563" cy="1218264"/>
          </a:xfrm>
          <a:prstGeom prst="wedgeEllipseCallout">
            <a:avLst>
              <a:gd name="adj1" fmla="val -136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Ride your bike or scooter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stretch>
            <a:fillRect/>
          </a:stretch>
        </p:blipFill>
        <p:spPr>
          <a:xfrm>
            <a:off x="1880333" y="3882458"/>
            <a:ext cx="2808485" cy="2204431"/>
          </a:xfrm>
          <a:prstGeom prst="rect">
            <a:avLst/>
          </a:prstGeom>
        </p:spPr>
      </p:pic>
      <p:pic>
        <p:nvPicPr>
          <p:cNvPr id="15" name="Picture 14"/>
          <p:cNvPicPr>
            <a:picLocks noChangeAspect="1"/>
          </p:cNvPicPr>
          <p:nvPr/>
        </p:nvPicPr>
        <p:blipFill>
          <a:blip r:embed="rId4"/>
          <a:stretch>
            <a:fillRect/>
          </a:stretch>
        </p:blipFill>
        <p:spPr>
          <a:xfrm>
            <a:off x="4933766" y="3699164"/>
            <a:ext cx="3351253" cy="2387725"/>
          </a:xfrm>
          <a:prstGeom prst="rect">
            <a:avLst/>
          </a:prstGeom>
        </p:spPr>
      </p:pic>
      <p:pic>
        <p:nvPicPr>
          <p:cNvPr id="16" name="Picture 15"/>
          <p:cNvPicPr>
            <a:picLocks noChangeAspect="1"/>
          </p:cNvPicPr>
          <p:nvPr/>
        </p:nvPicPr>
        <p:blipFill>
          <a:blip r:embed="rId5"/>
          <a:stretch>
            <a:fillRect/>
          </a:stretch>
        </p:blipFill>
        <p:spPr>
          <a:xfrm>
            <a:off x="8968982" y="3720948"/>
            <a:ext cx="2617637" cy="236594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61" y="5504956"/>
            <a:ext cx="1299108" cy="964684"/>
          </a:xfrm>
          <a:prstGeom prst="rect">
            <a:avLst/>
          </a:prstGeom>
        </p:spPr>
      </p:pic>
    </p:spTree>
    <p:extLst>
      <p:ext uri="{BB962C8B-B14F-4D97-AF65-F5344CB8AC3E}">
        <p14:creationId xmlns:p14="http://schemas.microsoft.com/office/powerpoint/2010/main" val="18248661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1561" y="694861"/>
          <a:ext cx="10515600" cy="365760"/>
        </p:xfrm>
        <a:graphic>
          <a:graphicData uri="http://schemas.openxmlformats.org/drawingml/2006/table">
            <a:tbl>
              <a:tblPr/>
              <a:tblGrid>
                <a:gridCol w="10515600">
                  <a:extLst>
                    <a:ext uri="{9D8B030D-6E8A-4147-A177-3AD203B41FA5}">
                      <a16:colId xmlns:a16="http://schemas.microsoft.com/office/drawing/2014/main" val="1545819331"/>
                    </a:ext>
                  </a:extLst>
                </a:gridCol>
              </a:tblGrid>
              <a:tr h="0">
                <a:tc>
                  <a:txBody>
                    <a:bodyPr/>
                    <a:lstStyle/>
                    <a:p>
                      <a:endParaRPr lang="en-GB" dirty="0">
                        <a:effectLst/>
                        <a:latin typeface="Calibri (Body)"/>
                      </a:endParaRPr>
                    </a:p>
                  </a:txBody>
                  <a:tcPr anchor="ctr">
                    <a:lnL>
                      <a:noFill/>
                    </a:lnL>
                    <a:lnR>
                      <a:noFill/>
                    </a:lnR>
                    <a:lnT>
                      <a:noFill/>
                    </a:lnT>
                    <a:lnB>
                      <a:noFill/>
                    </a:lnB>
                  </a:tcPr>
                </a:tc>
                <a:extLst>
                  <a:ext uri="{0D108BD9-81ED-4DB2-BD59-A6C34878D82A}">
                    <a16:rowId xmlns:a16="http://schemas.microsoft.com/office/drawing/2014/main" val="524420598"/>
                  </a:ext>
                </a:extLst>
              </a:tr>
            </a:tbl>
          </a:graphicData>
        </a:graphic>
      </p:graphicFrame>
      <p:graphicFrame>
        <p:nvGraphicFramePr>
          <p:cNvPr id="4" name="Table 3"/>
          <p:cNvGraphicFramePr>
            <a:graphicFrameLocks noGrp="1"/>
          </p:cNvGraphicFramePr>
          <p:nvPr>
            <p:extLst/>
          </p:nvPr>
        </p:nvGraphicFramePr>
        <p:xfrm>
          <a:off x="271561" y="388240"/>
          <a:ext cx="11597538" cy="944880"/>
        </p:xfrm>
        <a:graphic>
          <a:graphicData uri="http://schemas.openxmlformats.org/drawingml/2006/table">
            <a:tbl>
              <a:tblPr/>
              <a:tblGrid>
                <a:gridCol w="11597538">
                  <a:extLst>
                    <a:ext uri="{9D8B030D-6E8A-4147-A177-3AD203B41FA5}">
                      <a16:colId xmlns:a16="http://schemas.microsoft.com/office/drawing/2014/main" val="2097918642"/>
                    </a:ext>
                  </a:extLst>
                </a:gridCol>
              </a:tblGrid>
              <a:tr h="0">
                <a:tc>
                  <a:txBody>
                    <a:bodyPr/>
                    <a:lstStyle/>
                    <a:p>
                      <a:pPr>
                        <a:lnSpc>
                          <a:spcPct val="200000"/>
                        </a:lnSpc>
                        <a:buFont typeface="+mj-lt"/>
                        <a:buNone/>
                      </a:pPr>
                      <a:endParaRPr lang="en-GB" sz="2800" b="0" dirty="0" smtClean="0">
                        <a:solidFill>
                          <a:schemeClr val="tx1"/>
                        </a:solidFill>
                        <a:effectLst/>
                        <a:latin typeface="Calibri (Body)"/>
                      </a:endParaRPr>
                    </a:p>
                  </a:txBody>
                  <a:tcPr anchor="ctr">
                    <a:lnL>
                      <a:noFill/>
                    </a:lnL>
                    <a:lnR>
                      <a:noFill/>
                    </a:lnR>
                    <a:lnT>
                      <a:noFill/>
                    </a:lnT>
                    <a:lnB>
                      <a:noFill/>
                    </a:lnB>
                  </a:tcPr>
                </a:tc>
                <a:extLst>
                  <a:ext uri="{0D108BD9-81ED-4DB2-BD59-A6C34878D82A}">
                    <a16:rowId xmlns:a16="http://schemas.microsoft.com/office/drawing/2014/main" val="693650670"/>
                  </a:ext>
                </a:extLst>
              </a:tr>
            </a:tbl>
          </a:graphicData>
        </a:graphic>
      </p:graphicFrame>
      <p:sp>
        <p:nvSpPr>
          <p:cNvPr id="9" name="Rectangle 8"/>
          <p:cNvSpPr/>
          <p:nvPr/>
        </p:nvSpPr>
        <p:spPr>
          <a:xfrm>
            <a:off x="107092" y="63722"/>
            <a:ext cx="11977816" cy="6647935"/>
          </a:xfrm>
          <a:prstGeom prst="rect">
            <a:avLst/>
          </a:prstGeom>
          <a:noFill/>
          <a:ln w="76200">
            <a:solidFill>
              <a:srgbClr val="252A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5918" y="144368"/>
            <a:ext cx="1125071" cy="1125071"/>
          </a:xfrm>
          <a:prstGeom prst="rect">
            <a:avLst/>
          </a:prstGeom>
        </p:spPr>
      </p:pic>
      <p:sp>
        <p:nvSpPr>
          <p:cNvPr id="3" name="Rectangle 2"/>
          <p:cNvSpPr/>
          <p:nvPr/>
        </p:nvSpPr>
        <p:spPr>
          <a:xfrm>
            <a:off x="370478" y="1118501"/>
            <a:ext cx="1114625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rPr>
              <a:t>Have a lovely weekend </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endParaRPr>
          </a:p>
        </p:txBody>
      </p:sp>
      <p:sp>
        <p:nvSpPr>
          <p:cNvPr id="5" name="Rectangle 4"/>
          <p:cNvSpPr/>
          <p:nvPr/>
        </p:nvSpPr>
        <p:spPr>
          <a:xfrm>
            <a:off x="1753407" y="2731808"/>
            <a:ext cx="868519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See you Monday</a:t>
            </a:r>
            <a:endParaRPr kumimoji="0" lang="en-US" sz="9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t="3711" r="1942"/>
          <a:stretch/>
        </p:blipFill>
        <p:spPr>
          <a:xfrm>
            <a:off x="1669000" y="4536995"/>
            <a:ext cx="2597042" cy="1863807"/>
          </a:xfrm>
          <a:prstGeom prst="rect">
            <a:avLst/>
          </a:prstGeom>
        </p:spPr>
      </p:pic>
      <p:pic>
        <p:nvPicPr>
          <p:cNvPr id="7" name="Picture 6"/>
          <p:cNvPicPr>
            <a:picLocks noChangeAspect="1"/>
          </p:cNvPicPr>
          <p:nvPr/>
        </p:nvPicPr>
        <p:blipFill>
          <a:blip r:embed="rId4"/>
          <a:stretch>
            <a:fillRect/>
          </a:stretch>
        </p:blipFill>
        <p:spPr>
          <a:xfrm>
            <a:off x="8136203" y="4536995"/>
            <a:ext cx="2253687" cy="189807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82" y="261943"/>
            <a:ext cx="1442518" cy="1071177"/>
          </a:xfrm>
          <a:prstGeom prst="rect">
            <a:avLst/>
          </a:prstGeom>
        </p:spPr>
      </p:pic>
    </p:spTree>
    <p:extLst>
      <p:ext uri="{BB962C8B-B14F-4D97-AF65-F5344CB8AC3E}">
        <p14:creationId xmlns:p14="http://schemas.microsoft.com/office/powerpoint/2010/main" val="548210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wash hands before coo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3393" y="2717262"/>
            <a:ext cx="1883472" cy="266978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623393" y="483105"/>
            <a:ext cx="8136904" cy="369332"/>
          </a:xfrm>
          <a:prstGeom prst="rect">
            <a:avLst/>
          </a:prstGeom>
        </p:spPr>
        <p:txBody>
          <a:bodyPr wrap="square">
            <a:spAutoFit/>
          </a:bodyPr>
          <a:lstStyle/>
          <a:p>
            <a:pPr defTabSz="685800">
              <a:defRPr/>
            </a:pPr>
            <a:r>
              <a:rPr lang="en-GB" dirty="0" smtClean="0">
                <a:solidFill>
                  <a:prstClr val="black"/>
                </a:solidFill>
              </a:rPr>
              <a:t>LO: </a:t>
            </a:r>
            <a:r>
              <a:rPr lang="en-GB" dirty="0">
                <a:solidFill>
                  <a:prstClr val="black"/>
                </a:solidFill>
              </a:rPr>
              <a:t>To be able to explain the importance of good personal hygiene in the kitchen.</a:t>
            </a:r>
          </a:p>
        </p:txBody>
      </p:sp>
      <p:sp>
        <p:nvSpPr>
          <p:cNvPr id="4" name="TextBox 3"/>
          <p:cNvSpPr txBox="1"/>
          <p:nvPr/>
        </p:nvSpPr>
        <p:spPr>
          <a:xfrm>
            <a:off x="623392" y="917107"/>
            <a:ext cx="2664295" cy="461665"/>
          </a:xfrm>
          <a:prstGeom prst="rect">
            <a:avLst/>
          </a:prstGeom>
          <a:noFill/>
        </p:spPr>
        <p:txBody>
          <a:bodyPr wrap="square" rtlCol="0">
            <a:spAutoFit/>
          </a:bodyPr>
          <a:lstStyle/>
          <a:p>
            <a:r>
              <a:rPr lang="en-GB" sz="2400" dirty="0"/>
              <a:t>Your task!</a:t>
            </a:r>
          </a:p>
        </p:txBody>
      </p:sp>
      <p:sp>
        <p:nvSpPr>
          <p:cNvPr id="5" name="Rectangle 4"/>
          <p:cNvSpPr/>
          <p:nvPr/>
        </p:nvSpPr>
        <p:spPr>
          <a:xfrm>
            <a:off x="2072169" y="924520"/>
            <a:ext cx="8712968" cy="646331"/>
          </a:xfrm>
          <a:prstGeom prst="rect">
            <a:avLst/>
          </a:prstGeom>
        </p:spPr>
        <p:txBody>
          <a:bodyPr wrap="square">
            <a:spAutoFit/>
          </a:bodyPr>
          <a:lstStyle/>
          <a:p>
            <a:pPr defTabSz="685800">
              <a:defRPr/>
            </a:pPr>
            <a:r>
              <a:rPr lang="en-GB" dirty="0">
                <a:solidFill>
                  <a:prstClr val="black"/>
                </a:solidFill>
              </a:rPr>
              <a:t>Write down a set of rules </a:t>
            </a:r>
            <a:r>
              <a:rPr lang="en-GB" dirty="0" smtClean="0">
                <a:solidFill>
                  <a:prstClr val="black"/>
                </a:solidFill>
              </a:rPr>
              <a:t>for each of the </a:t>
            </a:r>
            <a:r>
              <a:rPr lang="en-GB" dirty="0">
                <a:solidFill>
                  <a:prstClr val="black"/>
                </a:solidFill>
              </a:rPr>
              <a:t>pictures to explain how to </a:t>
            </a:r>
            <a:r>
              <a:rPr lang="en-GB" dirty="0" smtClean="0">
                <a:solidFill>
                  <a:prstClr val="black"/>
                </a:solidFill>
              </a:rPr>
              <a:t>use personal </a:t>
            </a:r>
            <a:r>
              <a:rPr lang="en-GB" dirty="0">
                <a:solidFill>
                  <a:prstClr val="black"/>
                </a:solidFill>
              </a:rPr>
              <a:t>hygiene in the kitchen and why.</a:t>
            </a:r>
          </a:p>
        </p:txBody>
      </p:sp>
      <p:sp>
        <p:nvSpPr>
          <p:cNvPr id="6" name="TextBox 5"/>
          <p:cNvSpPr txBox="1"/>
          <p:nvPr/>
        </p:nvSpPr>
        <p:spPr>
          <a:xfrm>
            <a:off x="319811" y="2652592"/>
            <a:ext cx="432049" cy="369332"/>
          </a:xfrm>
          <a:prstGeom prst="rect">
            <a:avLst/>
          </a:prstGeom>
          <a:noFill/>
        </p:spPr>
        <p:txBody>
          <a:bodyPr wrap="square" rtlCol="0">
            <a:spAutoFit/>
          </a:bodyPr>
          <a:lstStyle/>
          <a:p>
            <a:r>
              <a:rPr lang="en-GB" dirty="0"/>
              <a:t>1</a:t>
            </a:r>
          </a:p>
        </p:txBody>
      </p:sp>
      <p:pic>
        <p:nvPicPr>
          <p:cNvPr id="7" name="Picture 2" descr="S:\Shared\BNF Photographs\Education\Getting ready to cook\Cropped\Tie back long ha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2" y="2978895"/>
            <a:ext cx="2299796" cy="30663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66587" y="2866327"/>
            <a:ext cx="459959" cy="369332"/>
          </a:xfrm>
          <a:prstGeom prst="rect">
            <a:avLst/>
          </a:prstGeom>
          <a:noFill/>
        </p:spPr>
        <p:txBody>
          <a:bodyPr wrap="square" rtlCol="0">
            <a:spAutoFit/>
          </a:bodyPr>
          <a:lstStyle/>
          <a:p>
            <a:r>
              <a:rPr lang="en-GB" dirty="0"/>
              <a:t>2</a:t>
            </a:r>
          </a:p>
        </p:txBody>
      </p:sp>
      <p:pic>
        <p:nvPicPr>
          <p:cNvPr id="9" name="Picture 4" descr="S:\Shared\BNF Photographs\Education\Podcast 5 pics\IMG_83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064" y="2679179"/>
            <a:ext cx="2049457" cy="27323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Shared\BNF Photographs\iStock Photo Images\Misc\shutterstock_2628703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1890" y="2824656"/>
            <a:ext cx="2148766" cy="32206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28653" y="2609563"/>
            <a:ext cx="459959" cy="369332"/>
          </a:xfrm>
          <a:prstGeom prst="rect">
            <a:avLst/>
          </a:prstGeom>
          <a:noFill/>
        </p:spPr>
        <p:txBody>
          <a:bodyPr wrap="square" rtlCol="0">
            <a:spAutoFit/>
          </a:bodyPr>
          <a:lstStyle/>
          <a:p>
            <a:r>
              <a:rPr lang="en-GB" dirty="0"/>
              <a:t>3</a:t>
            </a:r>
          </a:p>
        </p:txBody>
      </p:sp>
      <p:sp>
        <p:nvSpPr>
          <p:cNvPr id="12" name="TextBox 11"/>
          <p:cNvSpPr txBox="1"/>
          <p:nvPr/>
        </p:nvSpPr>
        <p:spPr>
          <a:xfrm>
            <a:off x="9495316" y="2752573"/>
            <a:ext cx="459959" cy="369332"/>
          </a:xfrm>
          <a:prstGeom prst="rect">
            <a:avLst/>
          </a:prstGeom>
          <a:noFill/>
        </p:spPr>
        <p:txBody>
          <a:bodyPr wrap="square" rtlCol="0">
            <a:spAutoFit/>
          </a:bodyPr>
          <a:lstStyle/>
          <a:p>
            <a:r>
              <a:rPr lang="en-GB" dirty="0"/>
              <a:t>4</a:t>
            </a:r>
          </a:p>
        </p:txBody>
      </p:sp>
      <p:pic>
        <p:nvPicPr>
          <p:cNvPr id="13" name="Picture 12">
            <a:extLst>
              <a:ext uri="{FF2B5EF4-FFF2-40B4-BE49-F238E27FC236}">
                <a16:creationId xmlns:a16="http://schemas.microsoft.com/office/drawing/2014/main" id="{DF0C0A6C-1D95-40CC-B893-818DF9CA0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Tree>
    <p:extLst>
      <p:ext uri="{BB962C8B-B14F-4D97-AF65-F5344CB8AC3E}">
        <p14:creationId xmlns:p14="http://schemas.microsoft.com/office/powerpoint/2010/main" val="208358775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2350</Words>
  <Application>Microsoft Office PowerPoint</Application>
  <PresentationFormat>Widescreen</PresentationFormat>
  <Paragraphs>222</Paragraphs>
  <Slides>84</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84</vt:i4>
      </vt:variant>
    </vt:vector>
  </HeadingPairs>
  <TitlesOfParts>
    <vt:vector size="95" baseType="lpstr">
      <vt:lpstr>Arial</vt:lpstr>
      <vt:lpstr>Calibri</vt:lpstr>
      <vt:lpstr>Calibri (Body)</vt:lpstr>
      <vt:lpstr>Calibri Light</vt:lpstr>
      <vt:lpstr>Sassoon Infant Rg</vt:lpstr>
      <vt:lpstr>Trebuchet MS</vt:lpstr>
      <vt:lpstr>Twinkl</vt:lpstr>
      <vt:lpstr>Wingdings</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we are going to complete an at-home P.E lesson.</vt:lpstr>
      <vt:lpstr>The workout</vt:lpstr>
      <vt:lpstr>Burpees</vt:lpstr>
      <vt:lpstr>Walkouts</vt:lpstr>
      <vt:lpstr>Sumo Squat with Side Bend</vt:lpstr>
      <vt:lpstr>Up-down Plank</vt:lpstr>
      <vt:lpstr>Speed Skater</vt:lpstr>
      <vt:lpstr>Pike Push-ups</vt:lpstr>
      <vt:lpstr>Surrenders</vt:lpstr>
      <vt:lpstr>180 Degree Jump Squat</vt:lpstr>
      <vt:lpstr>Crab Walks</vt:lpstr>
      <vt:lpstr>Superman Plank</vt:lpstr>
      <vt:lpstr>Personal Best Chart Name: ________________________________</vt:lpstr>
      <vt:lpstr>PowerPoint Presentation</vt:lpstr>
      <vt:lpstr>PowerPoint Presentation</vt:lpstr>
      <vt:lpstr>PowerPoint Presentation</vt:lpstr>
      <vt:lpstr>PowerPoint Presentation</vt:lpstr>
      <vt:lpstr>PowerPoint Presentation</vt:lpstr>
      <vt:lpstr>PowerPoint Presentation</vt:lpstr>
      <vt:lpstr>The Buddhist story of Prince Siddhartha and the Swan</vt:lpstr>
      <vt:lpstr>The Buddha was a well known religious teacher who lived many years ago in India. His real name was Prince Siddhartha and he grew up in a magnificent palace. He was always kind to animals from an early age.</vt:lpstr>
      <vt:lpstr>One sunny day, as a young Prince Siddhartha watched a flock of beautiful wild swans flying past, he saw one fall from the sky.</vt:lpstr>
      <vt:lpstr>Siddhartha rushed over to the fallen bird to discover it had been shot as there was an arrow sticking out of it’s body.  Siddhartha carefully removed the arrow and bathed the wound, gently stroking the swan.</vt:lpstr>
      <vt:lpstr>Suddenly Siddhartha’s cousin, Devadatta, came running over. He was carrying a bow. “ That swan is mine. I shot it and I will kill it.” “No, Devadatta,” replied Siddharta, “I have saved the life of the swan, and will look after it until it can fly again.</vt:lpstr>
      <vt:lpstr>As the boys could not agree, they went back to the wise people in the palace. A wise old man spoke, “Siddhartha will take care of the swan, for it is better to save a life than to take it away.”</vt:lpstr>
      <vt:lpstr>So Siddhartha nursed the swan back to health, and then when it was ready to fly again, the flock of swans returned and the recovered swan flew away with them. Siddhartha was delighted when the swan flew away, but his cousin, Devadatta, became angry and hate grew in his heart.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Ballam</dc:creator>
  <cp:lastModifiedBy>Paul Gingell</cp:lastModifiedBy>
  <cp:revision>28</cp:revision>
  <dcterms:created xsi:type="dcterms:W3CDTF">2015-04-29T12:43:23Z</dcterms:created>
  <dcterms:modified xsi:type="dcterms:W3CDTF">2021-02-26T15:04:23Z</dcterms:modified>
</cp:coreProperties>
</file>