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87"/>
  </p:notesMasterIdLst>
  <p:sldIdLst>
    <p:sldId id="423" r:id="rId5"/>
    <p:sldId id="548" r:id="rId6"/>
    <p:sldId id="549" r:id="rId7"/>
    <p:sldId id="550" r:id="rId8"/>
    <p:sldId id="551" r:id="rId9"/>
    <p:sldId id="552" r:id="rId10"/>
    <p:sldId id="553" r:id="rId11"/>
    <p:sldId id="554" r:id="rId12"/>
    <p:sldId id="555" r:id="rId13"/>
    <p:sldId id="556" r:id="rId14"/>
    <p:sldId id="557" r:id="rId15"/>
    <p:sldId id="558" r:id="rId16"/>
    <p:sldId id="559" r:id="rId17"/>
    <p:sldId id="560"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5" r:id="rId45"/>
    <p:sldId id="536" r:id="rId46"/>
    <p:sldId id="427" r:id="rId47"/>
    <p:sldId id="428" r:id="rId48"/>
    <p:sldId id="429" r:id="rId49"/>
    <p:sldId id="490" r:id="rId50"/>
    <p:sldId id="430" r:id="rId51"/>
    <p:sldId id="432" r:id="rId52"/>
    <p:sldId id="433" r:id="rId53"/>
    <p:sldId id="434" r:id="rId54"/>
    <p:sldId id="440" r:id="rId55"/>
    <p:sldId id="491" r:id="rId56"/>
    <p:sldId id="492" r:id="rId57"/>
    <p:sldId id="493" r:id="rId58"/>
    <p:sldId id="442" r:id="rId59"/>
    <p:sldId id="494" r:id="rId60"/>
    <p:sldId id="495" r:id="rId61"/>
    <p:sldId id="496" r:id="rId62"/>
    <p:sldId id="497" r:id="rId63"/>
    <p:sldId id="438" r:id="rId64"/>
    <p:sldId id="537" r:id="rId65"/>
    <p:sldId id="538" r:id="rId66"/>
    <p:sldId id="539" r:id="rId67"/>
    <p:sldId id="540" r:id="rId68"/>
    <p:sldId id="541" r:id="rId69"/>
    <p:sldId id="542" r:id="rId70"/>
    <p:sldId id="543" r:id="rId71"/>
    <p:sldId id="544" r:id="rId72"/>
    <p:sldId id="545" r:id="rId73"/>
    <p:sldId id="546" r:id="rId74"/>
    <p:sldId id="547" r:id="rId75"/>
    <p:sldId id="498" r:id="rId76"/>
    <p:sldId id="500" r:id="rId77"/>
    <p:sldId id="506" r:id="rId78"/>
    <p:sldId id="507" r:id="rId79"/>
    <p:sldId id="503" r:id="rId80"/>
    <p:sldId id="504" r:id="rId81"/>
    <p:sldId id="502" r:id="rId82"/>
    <p:sldId id="505" r:id="rId83"/>
    <p:sldId id="499" r:id="rId84"/>
    <p:sldId id="501" r:id="rId85"/>
    <p:sldId id="50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F1DEE6"/>
    <a:srgbClr val="F6E1FF"/>
    <a:srgbClr val="009051"/>
    <a:srgbClr val="F2E9E1"/>
    <a:srgbClr val="E8FFFF"/>
    <a:srgbClr val="945200"/>
    <a:srgbClr val="FF9300"/>
    <a:srgbClr val="F6E0FF"/>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B3873-B537-5B35-7D9E-534041310242}" v="85" dt="2021-01-20T11:23:15.608"/>
    <p1510:client id="{63E3FBB6-A552-3DBF-274B-ACBDF58209BD}" v="32" dt="2021-01-20T10:59:06.269"/>
    <p1510:client id="{AD6552AD-C3AD-5726-471C-565DA2156305}" v="2" dt="2021-01-20T12:15:44.741"/>
    <p1510:client id="{AD8E0A7E-3455-0C71-1200-F35B41D2C050}" v="60" dt="2021-01-20T14:39:12.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99"/>
  </p:normalViewPr>
  <p:slideViewPr>
    <p:cSldViewPr snapToGrid="0" snapToObjects="1">
      <p:cViewPr varScale="1">
        <p:scale>
          <a:sx n="65" d="100"/>
          <a:sy n="65"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AD8E0A7E-3455-0C71-1200-F35B41D2C050}"/>
    <pc:docChg chg="modSld">
      <pc:chgData name="J Umpleby" userId="S::judith.umpleby_shottonhallscitt.co.uk#ext#@durhamschools.onmicrosoft.com::595de4aa-84d7-4d68-970d-7c0d61591ffd" providerId="AD" clId="Web-{AD8E0A7E-3455-0C71-1200-F35B41D2C050}" dt="2021-01-20T14:39:12.370" v="37" actId="1076"/>
      <pc:docMkLst>
        <pc:docMk/>
      </pc:docMkLst>
      <pc:sldChg chg="modSp">
        <pc:chgData name="J Umpleby" userId="S::judith.umpleby_shottonhallscitt.co.uk#ext#@durhamschools.onmicrosoft.com::595de4aa-84d7-4d68-970d-7c0d61591ffd" providerId="AD" clId="Web-{AD8E0A7E-3455-0C71-1200-F35B41D2C050}" dt="2021-01-20T14:39:12.370" v="37" actId="1076"/>
        <pc:sldMkLst>
          <pc:docMk/>
          <pc:sldMk cId="1692254790" sldId="336"/>
        </pc:sldMkLst>
        <pc:spChg chg="mod">
          <ac:chgData name="J Umpleby" userId="S::judith.umpleby_shottonhallscitt.co.uk#ext#@durhamschools.onmicrosoft.com::595de4aa-84d7-4d68-970d-7c0d61591ffd" providerId="AD" clId="Web-{AD8E0A7E-3455-0C71-1200-F35B41D2C050}" dt="2021-01-20T12:55:28.851" v="22" actId="20577"/>
          <ac:spMkLst>
            <pc:docMk/>
            <pc:sldMk cId="1692254790" sldId="336"/>
            <ac:spMk id="18" creationId="{81BD3249-E30E-9648-A88A-A579C7A41515}"/>
          </ac:spMkLst>
        </pc:spChg>
        <pc:spChg chg="mod">
          <ac:chgData name="J Umpleby" userId="S::judith.umpleby_shottonhallscitt.co.uk#ext#@durhamschools.onmicrosoft.com::595de4aa-84d7-4d68-970d-7c0d61591ffd" providerId="AD" clId="Web-{AD8E0A7E-3455-0C71-1200-F35B41D2C050}" dt="2021-01-20T14:39:08.776" v="36" actId="1076"/>
          <ac:spMkLst>
            <pc:docMk/>
            <pc:sldMk cId="1692254790" sldId="336"/>
            <ac:spMk id="21" creationId="{5E40F0D4-C3CE-9B4A-A6EA-BE0237749429}"/>
          </ac:spMkLst>
        </pc:spChg>
        <pc:spChg chg="mod">
          <ac:chgData name="J Umpleby" userId="S::judith.umpleby_shottonhallscitt.co.uk#ext#@durhamschools.onmicrosoft.com::595de4aa-84d7-4d68-970d-7c0d61591ffd" providerId="AD" clId="Web-{AD8E0A7E-3455-0C71-1200-F35B41D2C050}" dt="2021-01-20T14:39:12.370" v="37" actId="1076"/>
          <ac:spMkLst>
            <pc:docMk/>
            <pc:sldMk cId="1692254790" sldId="336"/>
            <ac:spMk id="23" creationId="{9816AEF7-8634-5D43-B390-C0A553879953}"/>
          </ac:spMkLst>
        </pc:spChg>
        <pc:spChg chg="mod">
          <ac:chgData name="J Umpleby" userId="S::judith.umpleby_shottonhallscitt.co.uk#ext#@durhamschools.onmicrosoft.com::595de4aa-84d7-4d68-970d-7c0d61591ffd" providerId="AD" clId="Web-{AD8E0A7E-3455-0C71-1200-F35B41D2C050}" dt="2021-01-20T14:38:57.697" v="30" actId="20577"/>
          <ac:spMkLst>
            <pc:docMk/>
            <pc:sldMk cId="1692254790" sldId="336"/>
            <ac:spMk id="24" creationId="{F3AAC0DB-A374-AC46-B7A8-1CD6ED0E38C2}"/>
          </ac:spMkLst>
        </pc:spChg>
      </pc:sldChg>
    </pc:docChg>
  </pc:docChgLst>
  <pc:docChgLst>
    <pc:chgData name="J Umpleby" userId="S::judith.umpleby_shottonhallscitt.co.uk#ext#@durhamschools.onmicrosoft.com::595de4aa-84d7-4d68-970d-7c0d61591ffd" providerId="AD" clId="Web-{5A2B3873-B537-5B35-7D9E-534041310242}"/>
    <pc:docChg chg="modSld">
      <pc:chgData name="J Umpleby" userId="S::judith.umpleby_shottonhallscitt.co.uk#ext#@durhamschools.onmicrosoft.com::595de4aa-84d7-4d68-970d-7c0d61591ffd" providerId="AD" clId="Web-{5A2B3873-B537-5B35-7D9E-534041310242}" dt="2021-01-20T11:23:15.139" v="67" actId="20577"/>
      <pc:docMkLst>
        <pc:docMk/>
      </pc:docMkLst>
      <pc:sldChg chg="modSp">
        <pc:chgData name="J Umpleby" userId="S::judith.umpleby_shottonhallscitt.co.uk#ext#@durhamschools.onmicrosoft.com::595de4aa-84d7-4d68-970d-7c0d61591ffd" providerId="AD" clId="Web-{5A2B3873-B537-5B35-7D9E-534041310242}" dt="2021-01-20T11:23:02.201" v="28" actId="20577"/>
        <pc:sldMkLst>
          <pc:docMk/>
          <pc:sldMk cId="136535705" sldId="323"/>
        </pc:sldMkLst>
        <pc:spChg chg="mod">
          <ac:chgData name="J Umpleby" userId="S::judith.umpleby_shottonhallscitt.co.uk#ext#@durhamschools.onmicrosoft.com::595de4aa-84d7-4d68-970d-7c0d61591ffd" providerId="AD" clId="Web-{5A2B3873-B537-5B35-7D9E-534041310242}" dt="2021-01-20T11:23:02.201" v="28" actId="20577"/>
          <ac:spMkLst>
            <pc:docMk/>
            <pc:sldMk cId="136535705" sldId="323"/>
            <ac:spMk id="4" creationId="{9F4AD98C-A425-5C42-8F9E-DCDF39BB86B9}"/>
          </ac:spMkLst>
        </pc:spChg>
      </pc:sldChg>
      <pc:sldChg chg="modSp">
        <pc:chgData name="J Umpleby" userId="S::judith.umpleby_shottonhallscitt.co.uk#ext#@durhamschools.onmicrosoft.com::595de4aa-84d7-4d68-970d-7c0d61591ffd" providerId="AD" clId="Web-{5A2B3873-B537-5B35-7D9E-534041310242}" dt="2021-01-20T11:23:15.139" v="67" actId="20577"/>
        <pc:sldMkLst>
          <pc:docMk/>
          <pc:sldMk cId="205900428" sldId="337"/>
        </pc:sldMkLst>
        <pc:spChg chg="mod">
          <ac:chgData name="J Umpleby" userId="S::judith.umpleby_shottonhallscitt.co.uk#ext#@durhamschools.onmicrosoft.com::595de4aa-84d7-4d68-970d-7c0d61591ffd" providerId="AD" clId="Web-{5A2B3873-B537-5B35-7D9E-534041310242}" dt="2021-01-20T11:23:15.139" v="67" actId="20577"/>
          <ac:spMkLst>
            <pc:docMk/>
            <pc:sldMk cId="205900428" sldId="337"/>
            <ac:spMk id="4" creationId="{9F4AD98C-A425-5C42-8F9E-DCDF39BB86B9}"/>
          </ac:spMkLst>
        </pc:spChg>
      </pc:sldChg>
    </pc:docChg>
  </pc:docChgLst>
  <pc:docChgLst>
    <pc:chgData name="J Umpleby" userId="S::judith.umpleby_shottonhallscitt.co.uk#ext#@durhamschools.onmicrosoft.com::595de4aa-84d7-4d68-970d-7c0d61591ffd" providerId="AD" clId="Web-{AD6552AD-C3AD-5726-471C-565DA2156305}"/>
    <pc:docChg chg="modSld">
      <pc:chgData name="J Umpleby" userId="S::judith.umpleby_shottonhallscitt.co.uk#ext#@durhamschools.onmicrosoft.com::595de4aa-84d7-4d68-970d-7c0d61591ffd" providerId="AD" clId="Web-{AD6552AD-C3AD-5726-471C-565DA2156305}" dt="2021-01-20T12:15:44.741" v="1"/>
      <pc:docMkLst>
        <pc:docMk/>
      </pc:docMkLst>
      <pc:sldChg chg="addAnim modAnim">
        <pc:chgData name="J Umpleby" userId="S::judith.umpleby_shottonhallscitt.co.uk#ext#@durhamschools.onmicrosoft.com::595de4aa-84d7-4d68-970d-7c0d61591ffd" providerId="AD" clId="Web-{AD6552AD-C3AD-5726-471C-565DA2156305}" dt="2021-01-20T12:15:44.741" v="1"/>
        <pc:sldMkLst>
          <pc:docMk/>
          <pc:sldMk cId="3731862101" sldId="320"/>
        </pc:sldMkLst>
      </pc:sldChg>
    </pc:docChg>
  </pc:docChgLst>
  <pc:docChgLst>
    <pc:chgData name="J Umpleby" userId="S::judith.umpleby_shottonhallscitt.co.uk#ext#@durhamschools.onmicrosoft.com::595de4aa-84d7-4d68-970d-7c0d61591ffd" providerId="AD" clId="Web-{63E3FBB6-A552-3DBF-274B-ACBDF58209BD}"/>
    <pc:docChg chg="modSld">
      <pc:chgData name="J Umpleby" userId="S::judith.umpleby_shottonhallscitt.co.uk#ext#@durhamschools.onmicrosoft.com::595de4aa-84d7-4d68-970d-7c0d61591ffd" providerId="AD" clId="Web-{63E3FBB6-A552-3DBF-274B-ACBDF58209BD}" dt="2021-01-20T10:59:06.269" v="24" actId="1076"/>
      <pc:docMkLst>
        <pc:docMk/>
      </pc:docMkLst>
      <pc:sldChg chg="modSp">
        <pc:chgData name="J Umpleby" userId="S::judith.umpleby_shottonhallscitt.co.uk#ext#@durhamschools.onmicrosoft.com::595de4aa-84d7-4d68-970d-7c0d61591ffd" providerId="AD" clId="Web-{63E3FBB6-A552-3DBF-274B-ACBDF58209BD}" dt="2021-01-20T10:58:07.627" v="5" actId="20577"/>
        <pc:sldMkLst>
          <pc:docMk/>
          <pc:sldMk cId="136535705" sldId="323"/>
        </pc:sldMkLst>
        <pc:spChg chg="mod">
          <ac:chgData name="J Umpleby" userId="S::judith.umpleby_shottonhallscitt.co.uk#ext#@durhamschools.onmicrosoft.com::595de4aa-84d7-4d68-970d-7c0d61591ffd" providerId="AD" clId="Web-{63E3FBB6-A552-3DBF-274B-ACBDF58209BD}" dt="2021-01-20T10:58:07.627" v="5" actId="20577"/>
          <ac:spMkLst>
            <pc:docMk/>
            <pc:sldMk cId="136535705" sldId="323"/>
            <ac:spMk id="11" creationId="{CD6B4A75-F11F-8545-B6DA-16330C6ED83E}"/>
          </ac:spMkLst>
        </pc:spChg>
      </pc:sldChg>
      <pc:sldChg chg="addSp modSp addAnim">
        <pc:chgData name="J Umpleby" userId="S::judith.umpleby_shottonhallscitt.co.uk#ext#@durhamschools.onmicrosoft.com::595de4aa-84d7-4d68-970d-7c0d61591ffd" providerId="AD" clId="Web-{63E3FBB6-A552-3DBF-274B-ACBDF58209BD}" dt="2021-01-20T10:59:06.269" v="24" actId="1076"/>
        <pc:sldMkLst>
          <pc:docMk/>
          <pc:sldMk cId="205900428" sldId="337"/>
        </pc:sldMkLst>
        <pc:spChg chg="add mod ord">
          <ac:chgData name="J Umpleby" userId="S::judith.umpleby_shottonhallscitt.co.uk#ext#@durhamschools.onmicrosoft.com::595de4aa-84d7-4d68-970d-7c0d61591ffd" providerId="AD" clId="Web-{63E3FBB6-A552-3DBF-274B-ACBDF58209BD}" dt="2021-01-20T10:59:02.097" v="23"/>
          <ac:spMkLst>
            <pc:docMk/>
            <pc:sldMk cId="205900428" sldId="337"/>
            <ac:spMk id="5" creationId="{54105C1C-3734-4305-A3D4-3C876B7824D9}"/>
          </ac:spMkLst>
        </pc:spChg>
        <pc:spChg chg="mod">
          <ac:chgData name="J Umpleby" userId="S::judith.umpleby_shottonhallscitt.co.uk#ext#@durhamschools.onmicrosoft.com::595de4aa-84d7-4d68-970d-7c0d61591ffd" providerId="AD" clId="Web-{63E3FBB6-A552-3DBF-274B-ACBDF58209BD}" dt="2021-01-20T10:59:06.269" v="24" actId="1076"/>
          <ac:spMkLst>
            <pc:docMk/>
            <pc:sldMk cId="205900428" sldId="337"/>
            <ac:spMk id="33" creationId="{FB240538-531A-7C4D-91FF-76F1CDB9BC4D}"/>
          </ac:spMkLst>
        </pc:spChg>
        <pc:spChg chg="mod">
          <ac:chgData name="J Umpleby" userId="S::judith.umpleby_shottonhallscitt.co.uk#ext#@durhamschools.onmicrosoft.com::595de4aa-84d7-4d68-970d-7c0d61591ffd" providerId="AD" clId="Web-{63E3FBB6-A552-3DBF-274B-ACBDF58209BD}" dt="2021-01-20T10:58:11.267" v="7" actId="20577"/>
          <ac:spMkLst>
            <pc:docMk/>
            <pc:sldMk cId="205900428" sldId="337"/>
            <ac:spMk id="35" creationId="{B778D53E-FB0E-F54D-8473-ACF87C1124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226F-9F0E-E34D-B35A-5ABB049145B8}" type="datetimeFigureOut">
              <a:rPr lang="en-US" smtClean="0"/>
              <a:t>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62000-0DCA-A445-81A6-704E563DE95D}" type="slidenum">
              <a:rPr lang="en-US" smtClean="0"/>
              <a:t>‹#›</a:t>
            </a:fld>
            <a:endParaRPr lang="en-US"/>
          </a:p>
        </p:txBody>
      </p:sp>
    </p:spTree>
    <p:extLst>
      <p:ext uri="{BB962C8B-B14F-4D97-AF65-F5344CB8AC3E}">
        <p14:creationId xmlns:p14="http://schemas.microsoft.com/office/powerpoint/2010/main" val="118078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27801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4514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1801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1466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3374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6951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2706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6047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411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7092-2A31-CE45-8D35-61E26DA11D7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A5FE09-A1E0-E543-9C42-ECA6A7D2C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193CFC-F184-7D4D-901F-7AB6843EA8DC}"/>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D1415549-1C5D-264F-9D6C-094B1408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04907-F056-0E42-B155-BCCA5B58D99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1024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158-2D61-5B47-A842-A3ED61A479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DBC2D2-74D0-444C-B688-19CA6C8C2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42B7FF-D2C9-7246-B5E1-D0C25635F396}"/>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249D70E3-8181-7E41-B950-7B9AFDF7F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28D6-D9AC-8947-8D1F-DB3CB0C1E8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73563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4EA8-3594-8A4C-B056-53AE2FF761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38801-DD54-714F-9F7A-D721483FA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EA9DC6-FCB0-A74F-A625-21C330BDF8FA}"/>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044662C6-F0C8-1447-8531-B3088803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A4F7-3E87-3249-9FB9-E48FFA1E3AA5}"/>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5747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135486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37928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9878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358931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081408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223317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4246389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53072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5EE3-96D4-7E4D-AACF-CFA7E6C304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A69E51-92A7-FA4D-B16B-0712A27275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09EE6-7342-4141-9CF4-8ED760B1C544}"/>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DC954523-6915-DD41-9BA1-3DE4C9D5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195E-46D1-644D-9757-DCB64F7989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00182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40129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72670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05/02/2021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688144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755928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497947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81BEB6-820C-4347-AFBC-4CAF38CB8420}"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2972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81BEB6-820C-4347-AFBC-4CAF38CB8420}"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5398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A81BEB6-820C-4347-AFBC-4CAF38CB8420}" type="datetimeFigureOut">
              <a:rPr lang="en-GB" smtClean="0"/>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18855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A81BEB6-820C-4347-AFBC-4CAF38CB8420}" type="datetimeFigureOut">
              <a:rPr lang="en-GB" smtClean="0"/>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489513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1BEB6-820C-4347-AFBC-4CAF38CB8420}" type="datetimeFigureOut">
              <a:rPr lang="en-GB" smtClean="0"/>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0590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09D-1972-874C-856C-9706D7B4AA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E8E37D-87CF-D24F-A779-0623356F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E62E92-C7D9-1348-A641-F1A76B712A6B}"/>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6CE6CB63-FC1F-8F4E-8CA5-96D22FE6F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CB21-B426-7840-83C2-630A3E3AEFBE}"/>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460873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979935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800513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42415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378096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574D-1080-41A9-B686-40800CA51C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2E8D43-A5C3-4EF8-A938-A36BCD306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846E75-08B0-4139-BE26-325D3534D8C6}"/>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9236C40E-D4EB-4FF8-86C5-53F125FF94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1E2625-AA72-4898-8061-519DC2764F2A}"/>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609165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B7DA-6D94-4600-ADD5-6035ADF126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D81571-BC45-4447-AD39-BB4B933D8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8BD41-8341-431D-8093-4360D3DBD4EC}"/>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4C0CF1C2-3934-401B-9B7D-B180ADF0F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82ABC5-8748-470B-988E-835869B1777D}"/>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3242728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1343-ADAF-4D51-9F8A-FFFB85BEDE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C56DE4B-A269-4148-B073-416987335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ECE0AB-7C78-4820-8193-B3D33FFDC068}"/>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68E2E16A-94CC-44F8-924C-8FBB508CE0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15544B-28B3-4C80-8224-7BCBF67CE7D2}"/>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3835247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9FF8-BD9D-476C-8BC4-534991A8A5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24ED40-9443-493B-AC3C-9B15EFEDE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7B53B1-7874-4200-808D-D89632B1D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C63BBC-BBB1-4C87-9FA9-B95B8CA37208}"/>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6" name="Footer Placeholder 5">
            <a:extLst>
              <a:ext uri="{FF2B5EF4-FFF2-40B4-BE49-F238E27FC236}">
                <a16:creationId xmlns:a16="http://schemas.microsoft.com/office/drawing/2014/main" id="{7279C015-8BB0-41C4-8795-FCB1A49A9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A07BC-C154-4F95-A394-5CB4578F761B}"/>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1719256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6CBB-A80D-4FE4-B476-A31E2FD524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605E19-5C3D-49D6-BCA3-3F22296DC4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D78F5-B5D4-4DDA-8933-AEF84AF5F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BE67B0C-C3FF-4748-8FA3-099EBA7CD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EF2B49-B638-4F6A-AFC0-163B9E22A6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7F3039-5131-4AB7-B22E-7CDFECFEFF2B}"/>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8" name="Footer Placeholder 7">
            <a:extLst>
              <a:ext uri="{FF2B5EF4-FFF2-40B4-BE49-F238E27FC236}">
                <a16:creationId xmlns:a16="http://schemas.microsoft.com/office/drawing/2014/main" id="{BFD91DB0-1A51-4A27-A442-C3A59A2984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12D27F-74C1-4AF2-B9A6-819957279BC1}"/>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104910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9463-7EED-4930-BA94-59B4AF809A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9875A0-BEAB-404E-8432-29519EA95DEF}"/>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4" name="Footer Placeholder 3">
            <a:extLst>
              <a:ext uri="{FF2B5EF4-FFF2-40B4-BE49-F238E27FC236}">
                <a16:creationId xmlns:a16="http://schemas.microsoft.com/office/drawing/2014/main" id="{AD5C0D63-E9E5-4426-A12D-8867190CAC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906C30-60F6-45B5-A982-D49FDBCAC12E}"/>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46141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6A41-BC4F-BD47-92BF-9E46E29921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15A9A-E0FC-8342-99CB-830567458A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EDCDC6-20AF-D841-84E1-24A1B9D85A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2758B6-5293-9D42-87DD-8605EC874248}"/>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6" name="Footer Placeholder 5">
            <a:extLst>
              <a:ext uri="{FF2B5EF4-FFF2-40B4-BE49-F238E27FC236}">
                <a16:creationId xmlns:a16="http://schemas.microsoft.com/office/drawing/2014/main" id="{F09F2052-D30F-C842-B302-1E40F810C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A3AE9-598A-B94C-BA2E-E7086C613A2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785619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FB16E-3F6B-4D07-A6F6-0D8C10E1B274}"/>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3" name="Footer Placeholder 2">
            <a:extLst>
              <a:ext uri="{FF2B5EF4-FFF2-40B4-BE49-F238E27FC236}">
                <a16:creationId xmlns:a16="http://schemas.microsoft.com/office/drawing/2014/main" id="{5F12EF9A-1D49-4F09-9456-B24F0A145C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1C18F4-E79E-46BB-85E3-658AD0520F34}"/>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1381589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0FAB-57CA-4767-9B64-BFF537D55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1E431D-1C33-45B6-B53B-829EE74B42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EDC3F7-BBFB-40B3-9ECD-B0C5EC381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099C9-BB77-4D1C-B41B-E3EA2B22AC84}"/>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6" name="Footer Placeholder 5">
            <a:extLst>
              <a:ext uri="{FF2B5EF4-FFF2-40B4-BE49-F238E27FC236}">
                <a16:creationId xmlns:a16="http://schemas.microsoft.com/office/drawing/2014/main" id="{2A413318-30F9-4358-BC33-02DDB00482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28F3BB-6D3F-4BCE-922E-99CB1CEB9CF7}"/>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1896135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A550-DE63-41CF-8C0E-F38419AAD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103A3B-8963-4B83-B314-CF4A3ECD9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56551C-CECD-4C43-A3FA-15CE2E2CA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CFFB1-19A4-4399-87F9-C8CB5A0AA9B3}"/>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6" name="Footer Placeholder 5">
            <a:extLst>
              <a:ext uri="{FF2B5EF4-FFF2-40B4-BE49-F238E27FC236}">
                <a16:creationId xmlns:a16="http://schemas.microsoft.com/office/drawing/2014/main" id="{2B2712BF-0DAD-4C1B-8AD7-8B3E00367C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50E853-84FE-4CB4-B914-0598CCFD3EF3}"/>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3520663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21A7-1698-4B82-8C39-D19359E978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16CBBF-E45B-49EE-881B-8D3736ED8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F22C0-92A9-479C-8244-9B0D1A4B8FD8}"/>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B378FFE2-CF4D-4568-A92A-01D4A2E36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DDDAE0-5D87-48F1-A9DF-17B9CD21964C}"/>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2108861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A1EAA9-9B34-4151-AC5B-3509012EE3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6F0889-3EDC-42A2-8B4C-54B09C7F4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803F7-0838-4648-8042-B9F4D7DA1709}"/>
              </a:ext>
            </a:extLst>
          </p:cNvPr>
          <p:cNvSpPr>
            <a:spLocks noGrp="1"/>
          </p:cNvSpPr>
          <p:nvPr>
            <p:ph type="dt" sz="half" idx="10"/>
          </p:nvPr>
        </p:nvSpPr>
        <p:spPr/>
        <p:txBody>
          <a:body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07520983-68B1-4CBF-9765-6936CFF463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C6DD8-5ED0-4AB5-8184-1DDC4BEBEDBB}"/>
              </a:ext>
            </a:extLst>
          </p:cNvPr>
          <p:cNvSpPr>
            <a:spLocks noGrp="1"/>
          </p:cNvSpPr>
          <p:nvPr>
            <p:ph type="sldNum" sz="quarter" idx="12"/>
          </p:nvPr>
        </p:nvSpPr>
        <p:spPr/>
        <p:txBody>
          <a:bodyPr/>
          <a:lstStyle/>
          <a:p>
            <a:fld id="{158D0308-2B28-43D7-9620-2E7A341966D3}" type="slidenum">
              <a:rPr lang="en-GB" smtClean="0"/>
              <a:t>‹#›</a:t>
            </a:fld>
            <a:endParaRPr lang="en-GB"/>
          </a:p>
        </p:txBody>
      </p:sp>
    </p:spTree>
    <p:extLst>
      <p:ext uri="{BB962C8B-B14F-4D97-AF65-F5344CB8AC3E}">
        <p14:creationId xmlns:p14="http://schemas.microsoft.com/office/powerpoint/2010/main" val="2026577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78E9-E0E6-7440-8D74-00975F8BE75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FD1A06-15CA-DA4B-BB4C-9023BFEA5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0BF4B-2C61-D84F-8B05-1002D34325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5A7F0C-15BD-DC4C-9968-13A667216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64B08A-5E41-FE48-B44C-FD2B5EC3B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4A071A-0211-4A48-8474-8ED7CFB09030}"/>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8" name="Footer Placeholder 7">
            <a:extLst>
              <a:ext uri="{FF2B5EF4-FFF2-40B4-BE49-F238E27FC236}">
                <a16:creationId xmlns:a16="http://schemas.microsoft.com/office/drawing/2014/main" id="{A4B5BDE3-1F3F-AD46-8DA9-BD3D5DFA6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C5817-2C62-4744-848A-5230C36750A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6457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C00-1854-1342-8A2D-03D5234D9F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27DADB-4DD7-F849-94B7-12D07840558F}"/>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4" name="Footer Placeholder 3">
            <a:extLst>
              <a:ext uri="{FF2B5EF4-FFF2-40B4-BE49-F238E27FC236}">
                <a16:creationId xmlns:a16="http://schemas.microsoft.com/office/drawing/2014/main" id="{74F5E0FD-546E-4F4B-AB23-8E02CFDB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93A2D-8C78-E348-9337-0A4F29F27160}"/>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1187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8895-65F3-9144-B499-FBEDCF9F55FA}"/>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3" name="Footer Placeholder 2">
            <a:extLst>
              <a:ext uri="{FF2B5EF4-FFF2-40B4-BE49-F238E27FC236}">
                <a16:creationId xmlns:a16="http://schemas.microsoft.com/office/drawing/2014/main" id="{37F05C93-08E8-514B-8295-42DB87154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3D23A-8358-9D4A-A329-4FDC1C30090B}"/>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278528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2D-5289-CC43-B77D-0BFFA7024F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D15A62-6E98-504D-B55D-E09E5A7F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E34A22-8D1B-AF41-8485-2548FC89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368897-7CF2-A841-8160-AAEA19D7AF7C}"/>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6" name="Footer Placeholder 5">
            <a:extLst>
              <a:ext uri="{FF2B5EF4-FFF2-40B4-BE49-F238E27FC236}">
                <a16:creationId xmlns:a16="http://schemas.microsoft.com/office/drawing/2014/main" id="{AB34C04B-53D1-444D-B187-0A80367B7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90CBD-6CF2-554F-8D87-B73E3818B9F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01125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C9D7-B546-7F4C-9567-0A23FC0BC0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3C8022-69C6-344C-8170-22DCD7D8A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DEEDD-CF09-9D4A-AE91-22741B2E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A33142-1588-2D4D-9A34-14500818747E}"/>
              </a:ext>
            </a:extLst>
          </p:cNvPr>
          <p:cNvSpPr>
            <a:spLocks noGrp="1"/>
          </p:cNvSpPr>
          <p:nvPr>
            <p:ph type="dt" sz="half" idx="10"/>
          </p:nvPr>
        </p:nvSpPr>
        <p:spPr/>
        <p:txBody>
          <a:bodyPr/>
          <a:lstStyle/>
          <a:p>
            <a:fld id="{7EF6D114-80D4-464E-A5CD-0B70F5E9A0B9}" type="datetimeFigureOut">
              <a:rPr lang="en-US" smtClean="0"/>
              <a:t>2/5/2021</a:t>
            </a:fld>
            <a:endParaRPr lang="en-US"/>
          </a:p>
        </p:txBody>
      </p:sp>
      <p:sp>
        <p:nvSpPr>
          <p:cNvPr id="6" name="Footer Placeholder 5">
            <a:extLst>
              <a:ext uri="{FF2B5EF4-FFF2-40B4-BE49-F238E27FC236}">
                <a16:creationId xmlns:a16="http://schemas.microsoft.com/office/drawing/2014/main" id="{47239030-F083-1F49-8BD8-2CB6FAA5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0D3A3-63EB-2B4D-94A1-05535B63CC54}"/>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69181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7CDF-AC67-0649-89E2-259037586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2AB83-3EC0-074F-8A44-2981D8912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F156C-1833-EC41-8FAC-DF4CF0420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6D114-80D4-464E-A5CD-0B70F5E9A0B9}" type="datetimeFigureOut">
              <a:rPr lang="en-US" smtClean="0"/>
              <a:t>2/5/2021</a:t>
            </a:fld>
            <a:endParaRPr lang="en-US"/>
          </a:p>
        </p:txBody>
      </p:sp>
      <p:sp>
        <p:nvSpPr>
          <p:cNvPr id="5" name="Footer Placeholder 4">
            <a:extLst>
              <a:ext uri="{FF2B5EF4-FFF2-40B4-BE49-F238E27FC236}">
                <a16:creationId xmlns:a16="http://schemas.microsoft.com/office/drawing/2014/main" id="{87CA7904-75B9-AC46-BE67-00F5E66CA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D4143-A289-0F41-B4C5-93549C72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CDA0-410D-294B-80CC-BE7276F1BE7E}" type="slidenum">
              <a:rPr lang="en-US" smtClean="0"/>
              <a:t>‹#›</a:t>
            </a:fld>
            <a:endParaRPr lang="en-US"/>
          </a:p>
        </p:txBody>
      </p:sp>
    </p:spTree>
    <p:extLst>
      <p:ext uri="{BB962C8B-B14F-4D97-AF65-F5344CB8AC3E}">
        <p14:creationId xmlns:p14="http://schemas.microsoft.com/office/powerpoint/2010/main" val="395488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05/02/2021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dirty="0"/>
          </a:p>
        </p:txBody>
      </p:sp>
    </p:spTree>
    <p:extLst>
      <p:ext uri="{BB962C8B-B14F-4D97-AF65-F5344CB8AC3E}">
        <p14:creationId xmlns:p14="http://schemas.microsoft.com/office/powerpoint/2010/main" val="1702091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1BEB6-820C-4347-AFBC-4CAF38CB8420}" type="datetimeFigureOut">
              <a:rPr lang="en-GB" smtClean="0"/>
              <a:t>05/02/2021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E6AC-CEDC-4F17-A56A-D691AF4C1769}" type="slidenum">
              <a:rPr lang="en-GB" smtClean="0"/>
              <a:t>‹#›</a:t>
            </a:fld>
            <a:endParaRPr lang="en-GB"/>
          </a:p>
        </p:txBody>
      </p:sp>
    </p:spTree>
    <p:extLst>
      <p:ext uri="{BB962C8B-B14F-4D97-AF65-F5344CB8AC3E}">
        <p14:creationId xmlns:p14="http://schemas.microsoft.com/office/powerpoint/2010/main" val="1358079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4DBE5-A5CF-4615-9EC5-A690B8F29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786598-740F-4F0F-852E-5A7249186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43DBEC-FCD0-48EC-9697-AD12484EF0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97272-F520-44E1-A13D-7B891E7DA680}" type="datetimeFigureOut">
              <a:rPr lang="en-GB" smtClean="0"/>
              <a:t>05/02/2021</a:t>
            </a:fld>
            <a:endParaRPr lang="en-GB"/>
          </a:p>
        </p:txBody>
      </p:sp>
      <p:sp>
        <p:nvSpPr>
          <p:cNvPr id="5" name="Footer Placeholder 4">
            <a:extLst>
              <a:ext uri="{FF2B5EF4-FFF2-40B4-BE49-F238E27FC236}">
                <a16:creationId xmlns:a16="http://schemas.microsoft.com/office/drawing/2014/main" id="{E3046EF4-A0CD-4E2A-8AA0-A310305CE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646205-2FDB-4208-B145-1B3C78351E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D0308-2B28-43D7-9620-2E7A341966D3}" type="slidenum">
              <a:rPr lang="en-GB" smtClean="0"/>
              <a:t>‹#›</a:t>
            </a:fld>
            <a:endParaRPr lang="en-GB"/>
          </a:p>
        </p:txBody>
      </p:sp>
    </p:spTree>
    <p:extLst>
      <p:ext uri="{BB962C8B-B14F-4D97-AF65-F5344CB8AC3E}">
        <p14:creationId xmlns:p14="http://schemas.microsoft.com/office/powerpoint/2010/main" val="4142928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35.xml"/><Relationship Id="rId5" Type="http://schemas.openxmlformats.org/officeDocument/2006/relationships/image" Target="../media/image11.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teachers.thenational.academy/lessons/what-is-light-and-where-does-it-come-from-6rv3je?from_query=light"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www.bbc.co.uk/bitesize/clips/z6fnvcw"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png"/><Relationship Id="rId7" Type="http://schemas.openxmlformats.org/officeDocument/2006/relationships/image" Target="../media/image8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JkQGN86qTag" TargetMode="Externa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6.png"/><Relationship Id="rId14" Type="http://schemas.openxmlformats.org/officeDocument/2006/relationships/image" Target="../media/image101.png"/></Relationships>
</file>

<file path=ppt/slides/_rels/slide6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7.png"/><Relationship Id="rId12"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3.png"/><Relationship Id="rId1" Type="http://schemas.openxmlformats.org/officeDocument/2006/relationships/slideLayout" Target="../slideLayouts/slideLayout24.xml"/><Relationship Id="rId5" Type="http://schemas.openxmlformats.org/officeDocument/2006/relationships/image" Target="../media/image104.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teach/class-clips-video/history-ks2-stone-age-farming-and-homes/z479wty" TargetMode="External"/><Relationship Id="rId2" Type="http://schemas.openxmlformats.org/officeDocument/2006/relationships/image" Target="../media/image5.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5971" t="15979" r="15639" b="15451"/>
          <a:stretch/>
        </p:blipFill>
        <p:spPr>
          <a:xfrm>
            <a:off x="3744685" y="1092200"/>
            <a:ext cx="4667268" cy="4679550"/>
          </a:xfrm>
          <a:prstGeom prst="rect">
            <a:avLst/>
          </a:prstGeom>
        </p:spPr>
      </p:pic>
    </p:spTree>
    <p:extLst>
      <p:ext uri="{BB962C8B-B14F-4D97-AF65-F5344CB8AC3E}">
        <p14:creationId xmlns:p14="http://schemas.microsoft.com/office/powerpoint/2010/main" val="172168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kara brae neolithic stone cupboard">
            <a:extLst>
              <a:ext uri="{FF2B5EF4-FFF2-40B4-BE49-F238E27FC236}">
                <a16:creationId xmlns:a16="http://schemas.microsoft.com/office/drawing/2014/main" id="{0BC68C1F-AA4D-4313-AC68-5784FA90E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82" y="2120348"/>
            <a:ext cx="3330790" cy="2336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BC7FFE-F271-484E-A33F-04180055AF69}"/>
              </a:ext>
            </a:extLst>
          </p:cNvPr>
          <p:cNvSpPr txBox="1"/>
          <p:nvPr/>
        </p:nvSpPr>
        <p:spPr>
          <a:xfrm>
            <a:off x="3924177" y="1614370"/>
            <a:ext cx="777902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This is how a stone cupboard would look in the Neolithic era. Using everything we’ve learned, have a think about you think was stored in these cupboards. </a:t>
            </a:r>
          </a:p>
        </p:txBody>
      </p:sp>
      <p:pic>
        <p:nvPicPr>
          <p:cNvPr id="6" name="Picture 5">
            <a:extLst>
              <a:ext uri="{FF2B5EF4-FFF2-40B4-BE49-F238E27FC236}">
                <a16:creationId xmlns:a16="http://schemas.microsoft.com/office/drawing/2014/main" id="{BCD5F73C-9098-4D72-8D1A-2C2729A3B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02" y="5755133"/>
            <a:ext cx="1254732" cy="931732"/>
          </a:xfrm>
          <a:prstGeom prst="rect">
            <a:avLst/>
          </a:prstGeom>
        </p:spPr>
      </p:pic>
      <p:sp>
        <p:nvSpPr>
          <p:cNvPr id="5" name="Thought Bubble: Cloud 4">
            <a:extLst>
              <a:ext uri="{FF2B5EF4-FFF2-40B4-BE49-F238E27FC236}">
                <a16:creationId xmlns:a16="http://schemas.microsoft.com/office/drawing/2014/main" id="{AEE0ECE5-EF17-4FFA-9FFA-25515D96281F}"/>
              </a:ext>
            </a:extLst>
          </p:cNvPr>
          <p:cNvSpPr/>
          <p:nvPr/>
        </p:nvSpPr>
        <p:spPr>
          <a:xfrm>
            <a:off x="7813690" y="3773580"/>
            <a:ext cx="3525078" cy="229925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Remember they needed tools for building and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hunting. </a:t>
            </a:r>
            <a:r>
              <a:rPr lang="en-GB" dirty="0" smtClean="0">
                <a:solidFill>
                  <a:prstClr val="white"/>
                </a:solidFill>
                <a:latin typeface="Calibri" panose="020F0502020204030204"/>
              </a:rPr>
              <a:t>They</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were now farming so might have a lot of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food to store.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349" y="201826"/>
            <a:ext cx="1125071" cy="1125071"/>
          </a:xfrm>
          <a:prstGeom prst="rect">
            <a:avLst/>
          </a:prstGeom>
        </p:spPr>
      </p:pic>
    </p:spTree>
    <p:extLst>
      <p:ext uri="{BB962C8B-B14F-4D97-AF65-F5344CB8AC3E}">
        <p14:creationId xmlns:p14="http://schemas.microsoft.com/office/powerpoint/2010/main" val="2041569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esolithic house">
            <a:extLst>
              <a:ext uri="{FF2B5EF4-FFF2-40B4-BE49-F238E27FC236}">
                <a16:creationId xmlns:a16="http://schemas.microsoft.com/office/drawing/2014/main" id="{B7543F40-E410-4EC8-B21C-8F5A87EE4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473" y="1775813"/>
            <a:ext cx="3882887" cy="29084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4DD7F1-F61F-481E-A0A7-5A517F94B2CB}"/>
              </a:ext>
            </a:extLst>
          </p:cNvPr>
          <p:cNvSpPr txBox="1"/>
          <p:nvPr/>
        </p:nvSpPr>
        <p:spPr>
          <a:xfrm>
            <a:off x="1107074" y="171135"/>
            <a:ext cx="86200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Lets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take a look at a house from the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Palaeolithic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era and one from the Neolithic era. </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are some differences can you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spot?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503E5840-2404-4A8A-9B85-176ACD09DA39}"/>
              </a:ext>
            </a:extLst>
          </p:cNvPr>
          <p:cNvSpPr/>
          <p:nvPr/>
        </p:nvSpPr>
        <p:spPr>
          <a:xfrm>
            <a:off x="9488516" y="4192613"/>
            <a:ext cx="2464904" cy="204083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Think about what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a:t>
            </a:r>
            <a:r>
              <a:rPr kumimoji="0" lang="en-GB" sz="1800" b="0" i="0" u="none" strike="noStrike" kern="1200" cap="none" spc="0" normalizeH="0" noProof="0" dirty="0" smtClean="0">
                <a:ln>
                  <a:noFill/>
                </a:ln>
                <a:solidFill>
                  <a:prstClr val="white"/>
                </a:solidFill>
                <a:effectLst/>
                <a:uLnTx/>
                <a:uFillTx/>
                <a:latin typeface="Calibri" panose="020F0502020204030204"/>
                <a:ea typeface="+mn-ea"/>
                <a:cs typeface="+mn-cs"/>
              </a:rPr>
              <a:t> i</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made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from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what is</a:t>
            </a:r>
            <a:r>
              <a:rPr kumimoji="0" lang="en-GB" sz="18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next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to it.</a:t>
            </a:r>
          </a:p>
        </p:txBody>
      </p:sp>
      <p:pic>
        <p:nvPicPr>
          <p:cNvPr id="8" name="Picture 7">
            <a:extLst>
              <a:ext uri="{FF2B5EF4-FFF2-40B4-BE49-F238E27FC236}">
                <a16:creationId xmlns:a16="http://schemas.microsoft.com/office/drawing/2014/main" id="{2E04A635-6A3A-4A91-BA87-996841884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02" y="5755133"/>
            <a:ext cx="1254732" cy="931732"/>
          </a:xfrm>
          <a:prstGeom prst="rect">
            <a:avLst/>
          </a:prstGeom>
        </p:spPr>
      </p:pic>
      <p:sp>
        <p:nvSpPr>
          <p:cNvPr id="7" name="Rectangle 6"/>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349" y="201826"/>
            <a:ext cx="1125071" cy="1125071"/>
          </a:xfrm>
          <a:prstGeom prst="rect">
            <a:avLst/>
          </a:prstGeom>
        </p:spPr>
      </p:pic>
      <p:pic>
        <p:nvPicPr>
          <p:cNvPr id="10" name="Picture 2" descr="Image result for trees mesolithic era">
            <a:extLst>
              <a:ext uri="{FF2B5EF4-FFF2-40B4-BE49-F238E27FC236}">
                <a16:creationId xmlns:a16="http://schemas.microsoft.com/office/drawing/2014/main" id="{DD0FD855-C1A8-4511-AF85-3260F332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110" y="1775813"/>
            <a:ext cx="4351617" cy="2895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53190" y="5093368"/>
            <a:ext cx="6424259" cy="523220"/>
          </a:xfrm>
          <a:prstGeom prst="rect">
            <a:avLst/>
          </a:prstGeom>
        </p:spPr>
        <p:txBody>
          <a:bodyPr wrap="none">
            <a:spAutoFit/>
          </a:bodyPr>
          <a:lstStyle/>
          <a:p>
            <a:pPr lvl="0">
              <a:defRPr/>
            </a:pPr>
            <a:r>
              <a:rPr lang="en-GB" sz="2800" dirty="0">
                <a:solidFill>
                  <a:prstClr val="black"/>
                </a:solidFill>
              </a:rPr>
              <a:t>Which one </a:t>
            </a:r>
            <a:r>
              <a:rPr lang="en-GB" sz="2800" dirty="0" smtClean="0">
                <a:solidFill>
                  <a:prstClr val="black"/>
                </a:solidFill>
              </a:rPr>
              <a:t>do you think is </a:t>
            </a:r>
            <a:r>
              <a:rPr lang="en-GB" sz="2800" dirty="0">
                <a:solidFill>
                  <a:prstClr val="black"/>
                </a:solidFill>
              </a:rPr>
              <a:t>better and why?</a:t>
            </a:r>
          </a:p>
        </p:txBody>
      </p:sp>
    </p:spTree>
    <p:extLst>
      <p:ext uri="{BB962C8B-B14F-4D97-AF65-F5344CB8AC3E}">
        <p14:creationId xmlns:p14="http://schemas.microsoft.com/office/powerpoint/2010/main" val="104971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3E43E4-348C-4DBB-A3FD-94609AD8F55F}"/>
              </a:ext>
            </a:extLst>
          </p:cNvPr>
          <p:cNvPicPr>
            <a:picLocks noChangeAspect="1"/>
          </p:cNvPicPr>
          <p:nvPr/>
        </p:nvPicPr>
        <p:blipFill>
          <a:blip r:embed="rId2"/>
          <a:stretch>
            <a:fillRect/>
          </a:stretch>
        </p:blipFill>
        <p:spPr>
          <a:xfrm>
            <a:off x="172955" y="5692989"/>
            <a:ext cx="1298561" cy="963251"/>
          </a:xfrm>
          <a:prstGeom prst="rect">
            <a:avLst/>
          </a:prstGeom>
        </p:spPr>
      </p:pic>
      <p:sp>
        <p:nvSpPr>
          <p:cNvPr id="5" name="TextBox 4">
            <a:extLst>
              <a:ext uri="{FF2B5EF4-FFF2-40B4-BE49-F238E27FC236}">
                <a16:creationId xmlns:a16="http://schemas.microsoft.com/office/drawing/2014/main" id="{C4915466-C2C6-4DBE-8C0E-4150FDF99343}"/>
              </a:ext>
            </a:extLst>
          </p:cNvPr>
          <p:cNvSpPr txBox="1"/>
          <p:nvPr/>
        </p:nvSpPr>
        <p:spPr>
          <a:xfrm>
            <a:off x="437321" y="366924"/>
            <a:ext cx="101779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rPr>
              <a:t>Write three sentences about how houses changed throughout the stone era and why:</a:t>
            </a:r>
          </a:p>
        </p:txBody>
      </p:sp>
      <p:sp>
        <p:nvSpPr>
          <p:cNvPr id="6" name="TextBox 5">
            <a:extLst>
              <a:ext uri="{FF2B5EF4-FFF2-40B4-BE49-F238E27FC236}">
                <a16:creationId xmlns:a16="http://schemas.microsoft.com/office/drawing/2014/main" id="{7FC0F927-3F7C-40C5-9ED3-23B06FFA40AA}"/>
              </a:ext>
            </a:extLst>
          </p:cNvPr>
          <p:cNvSpPr txBox="1"/>
          <p:nvPr/>
        </p:nvSpPr>
        <p:spPr>
          <a:xfrm>
            <a:off x="397565" y="1443841"/>
            <a:ext cx="11900452" cy="443198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They started chopping down trees so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2. They started living closer to water because 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noProof="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a:t>
            </a:r>
            <a:r>
              <a:rPr lang="en-GB" sz="2800" dirty="0" smtClean="0">
                <a:solidFill>
                  <a:prstClr val="black"/>
                </a:solidFill>
                <a:latin typeface="Calibri" panose="020F0502020204030204"/>
              </a:rPr>
              <a:t>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Calibri" panose="020F0502020204030204"/>
              </a:rPr>
              <a:t> </a:t>
            </a:r>
            <a:r>
              <a:rPr lang="en-GB" sz="2800" dirty="0" smtClean="0">
                <a:solidFill>
                  <a:prstClr val="black"/>
                </a:solidFill>
                <a:latin typeface="Calibri" panose="020F0502020204030204"/>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FAA4CD-B998-40DF-8CE8-F7E2001941F3}"/>
              </a:ext>
            </a:extLst>
          </p:cNvPr>
          <p:cNvPicPr>
            <a:picLocks noChangeAspect="1"/>
          </p:cNvPicPr>
          <p:nvPr/>
        </p:nvPicPr>
        <p:blipFill>
          <a:blip r:embed="rId3"/>
          <a:stretch>
            <a:fillRect/>
          </a:stretch>
        </p:blipFill>
        <p:spPr>
          <a:xfrm>
            <a:off x="10828349" y="4640829"/>
            <a:ext cx="1095626" cy="2015411"/>
          </a:xfrm>
          <a:prstGeom prst="rect">
            <a:avLst/>
          </a:prstGeom>
        </p:spPr>
      </p:pic>
      <p:pic>
        <p:nvPicPr>
          <p:cNvPr id="8" name="Picture 7">
            <a:extLst>
              <a:ext uri="{FF2B5EF4-FFF2-40B4-BE49-F238E27FC236}">
                <a16:creationId xmlns:a16="http://schemas.microsoft.com/office/drawing/2014/main" id="{DB2383F8-B1B1-4C60-A3BA-16078397D898}"/>
              </a:ext>
            </a:extLst>
          </p:cNvPr>
          <p:cNvPicPr>
            <a:picLocks noChangeAspect="1"/>
          </p:cNvPicPr>
          <p:nvPr/>
        </p:nvPicPr>
        <p:blipFill>
          <a:blip r:embed="rId4"/>
          <a:stretch>
            <a:fillRect/>
          </a:stretch>
        </p:blipFill>
        <p:spPr>
          <a:xfrm>
            <a:off x="8745850" y="5349410"/>
            <a:ext cx="2082499" cy="1203038"/>
          </a:xfrm>
          <a:prstGeom prst="rect">
            <a:avLst/>
          </a:prstGeom>
        </p:spPr>
      </p:pic>
      <p:sp>
        <p:nvSpPr>
          <p:cNvPr id="9" name="Rectangle 8"/>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349" y="201826"/>
            <a:ext cx="1125071" cy="1125071"/>
          </a:xfrm>
          <a:prstGeom prst="rect">
            <a:avLst/>
          </a:prstGeom>
        </p:spPr>
      </p:pic>
    </p:spTree>
    <p:extLst>
      <p:ext uri="{BB962C8B-B14F-4D97-AF65-F5344CB8AC3E}">
        <p14:creationId xmlns:p14="http://schemas.microsoft.com/office/powerpoint/2010/main" val="285766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C8B95-BA08-40B3-B81C-3DE046F6B75B}"/>
              </a:ext>
            </a:extLst>
          </p:cNvPr>
          <p:cNvPicPr>
            <a:picLocks noChangeAspect="1"/>
          </p:cNvPicPr>
          <p:nvPr/>
        </p:nvPicPr>
        <p:blipFill>
          <a:blip r:embed="rId2"/>
          <a:stretch>
            <a:fillRect/>
          </a:stretch>
        </p:blipFill>
        <p:spPr>
          <a:xfrm>
            <a:off x="212714" y="5856668"/>
            <a:ext cx="992632" cy="736318"/>
          </a:xfrm>
          <a:prstGeom prst="rect">
            <a:avLst/>
          </a:prstGeom>
        </p:spPr>
      </p:pic>
      <p:sp>
        <p:nvSpPr>
          <p:cNvPr id="5" name="TextBox 4">
            <a:extLst>
              <a:ext uri="{FF2B5EF4-FFF2-40B4-BE49-F238E27FC236}">
                <a16:creationId xmlns:a16="http://schemas.microsoft.com/office/drawing/2014/main" id="{02BF91D2-CD68-4F48-8DA2-904253D4F1FB}"/>
              </a:ext>
            </a:extLst>
          </p:cNvPr>
          <p:cNvSpPr txBox="1"/>
          <p:nvPr/>
        </p:nvSpPr>
        <p:spPr>
          <a:xfrm>
            <a:off x="212713" y="211062"/>
            <a:ext cx="10760086"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Now, imagine you could go back and speak to a stone aged human. Write </a:t>
            </a:r>
            <a:r>
              <a:rPr lang="en-GB" sz="2800" noProof="0" dirty="0" smtClean="0">
                <a:solidFill>
                  <a:prstClr val="black"/>
                </a:solidFill>
                <a:latin typeface="Calibri" panose="020F0502020204030204"/>
              </a:rPr>
              <a:t>three</a:t>
            </a:r>
            <a:r>
              <a:rPr lang="en-GB" sz="2800" dirty="0" smtClean="0">
                <a:solidFill>
                  <a:prstClr val="black"/>
                </a:solidFill>
                <a:latin typeface="Calibri" panose="020F0502020204030204"/>
              </a:rPr>
              <a:t>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questions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that you would </a:t>
            </a:r>
            <a:r>
              <a:rPr lang="en-GB" sz="2800" dirty="0" smtClean="0">
                <a:solidFill>
                  <a:prstClr val="black"/>
                </a:solidFill>
                <a:latin typeface="Calibri" panose="020F0502020204030204"/>
              </a:rPr>
              <a:t>like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 ask them?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Ask 2 questions about where and how they lived and then you can ask them </a:t>
            </a:r>
            <a:r>
              <a:rPr lang="en-GB" sz="2800" noProof="0" dirty="0" smtClean="0">
                <a:solidFill>
                  <a:prstClr val="black"/>
                </a:solidFill>
                <a:latin typeface="Calibri" panose="020F0502020204030204"/>
              </a:rPr>
              <a:t>another</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question about something else.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a:t>
            </a:r>
          </a:p>
          <a:p>
            <a:pPr marR="0" lvl="0" algn="l" defTabSz="914400" rtl="0" eaLnBrk="1" fontAlgn="auto" latinLnBrk="0" hangingPunct="1">
              <a:lnSpc>
                <a:spcPct val="100000"/>
              </a:lnSpc>
              <a:spcBef>
                <a:spcPts val="0"/>
              </a:spcBef>
              <a:spcAft>
                <a:spcPts val="0"/>
              </a:spcAft>
              <a:buClrTx/>
              <a:buSzTx/>
              <a:tabLst/>
              <a:defRPr/>
            </a:pPr>
            <a:r>
              <a:rPr lang="en-GB" sz="2800" noProof="0" dirty="0" smtClean="0">
                <a:solidFill>
                  <a:prstClr val="black"/>
                </a:solidFill>
                <a:latin typeface="Calibri" panose="020F0502020204030204"/>
              </a:rPr>
              <a:t>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2.____________________________________________________________________________________________________________________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07092" y="91429"/>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8349" y="211062"/>
            <a:ext cx="1125071" cy="1125071"/>
          </a:xfrm>
          <a:prstGeom prst="rect">
            <a:avLst/>
          </a:prstGeom>
        </p:spPr>
      </p:pic>
    </p:spTree>
    <p:extLst>
      <p:ext uri="{BB962C8B-B14F-4D97-AF65-F5344CB8AC3E}">
        <p14:creationId xmlns:p14="http://schemas.microsoft.com/office/powerpoint/2010/main" val="373291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E07817-0218-4548-B717-5154C87F0717}"/>
              </a:ext>
            </a:extLst>
          </p:cNvPr>
          <p:cNvSpPr>
            <a:spLocks noGrp="1"/>
          </p:cNvSpPr>
          <p:nvPr>
            <p:ph idx="1"/>
          </p:nvPr>
        </p:nvSpPr>
        <p:spPr>
          <a:xfrm>
            <a:off x="4933122" y="3142491"/>
            <a:ext cx="2845904" cy="573018"/>
          </a:xfrm>
        </p:spPr>
        <p:txBody>
          <a:bodyPr/>
          <a:lstStyle/>
          <a:p>
            <a:pPr marL="0" indent="0">
              <a:buNone/>
            </a:pPr>
            <a:r>
              <a:rPr lang="en-GB" dirty="0"/>
              <a:t>End of lesson</a:t>
            </a:r>
          </a:p>
        </p:txBody>
      </p:sp>
    </p:spTree>
    <p:extLst>
      <p:ext uri="{BB962C8B-B14F-4D97-AF65-F5344CB8AC3E}">
        <p14:creationId xmlns:p14="http://schemas.microsoft.com/office/powerpoint/2010/main" val="68128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Computing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32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Tuesday 9</a:t>
            </a:r>
            <a:r>
              <a:rPr kumimoji="0" lang="en-GB" altLang="en-US" sz="3200" b="0" i="0" u="sng" strike="noStrike" kern="1200" cap="none" spc="0" normalizeH="0" baseline="30000" noProof="0" dirty="0" smtClean="0">
                <a:ln>
                  <a:noFill/>
                </a:ln>
                <a:solidFill>
                  <a:srgbClr val="000000"/>
                </a:solidFill>
                <a:effectLst/>
                <a:uLnTx/>
                <a:uFillTx/>
                <a:latin typeface="Calibri" panose="020F0502020204030204" pitchFamily="34" charset="0"/>
                <a:ea typeface="+mn-ea"/>
                <a:cs typeface="+mn-cs"/>
              </a:rPr>
              <a:t>th</a:t>
            </a:r>
            <a:r>
              <a:rPr kumimoji="0" lang="en-GB" altLang="en-US" sz="32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kumimoji="0" lang="en-US" sz="4000" b="0" i="0" u="sng" strike="noStrike" kern="1200" cap="none" spc="0" normalizeH="0" baseline="0" noProof="0" dirty="0" smtClean="0">
                <a:ln>
                  <a:noFill/>
                </a:ln>
                <a:solidFill>
                  <a:prstClr val="black"/>
                </a:solidFill>
                <a:effectLst/>
                <a:uLnTx/>
                <a:uFillTx/>
                <a:latin typeface="Calibri" panose="020F0502020204030204"/>
                <a:ea typeface="+mn-ea"/>
                <a:cs typeface="+mn-cs"/>
              </a:rPr>
              <a:t>recognise how to keep safe online</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875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1359044" y="478415"/>
            <a:ext cx="9156556" cy="4780857"/>
          </a:xfrm>
          <a:prstGeom prst="rect">
            <a:avLst/>
          </a:prstGeom>
        </p:spPr>
      </p:pic>
      <p:sp>
        <p:nvSpPr>
          <p:cNvPr id="10" name="Rectangle 9"/>
          <p:cNvSpPr/>
          <p:nvPr/>
        </p:nvSpPr>
        <p:spPr>
          <a:xfrm>
            <a:off x="1702769" y="5588110"/>
            <a:ext cx="1048923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Today is Safer Internet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Day. With the help of Taff, lets have a look at how we can keep ourselves safe whilst using the internet.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54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1812347" y="370175"/>
            <a:ext cx="8675543" cy="5419455"/>
          </a:xfrm>
          <a:prstGeom prst="rect">
            <a:avLst/>
          </a:prstGeom>
        </p:spPr>
      </p:pic>
    </p:spTree>
    <p:extLst>
      <p:ext uri="{BB962C8B-B14F-4D97-AF65-F5344CB8AC3E}">
        <p14:creationId xmlns:p14="http://schemas.microsoft.com/office/powerpoint/2010/main" val="297836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3" name="Picture 2"/>
          <p:cNvPicPr>
            <a:picLocks noChangeAspect="1"/>
          </p:cNvPicPr>
          <p:nvPr/>
        </p:nvPicPr>
        <p:blipFill>
          <a:blip r:embed="rId3"/>
          <a:stretch>
            <a:fillRect/>
          </a:stretch>
        </p:blipFill>
        <p:spPr>
          <a:xfrm>
            <a:off x="1672933" y="322118"/>
            <a:ext cx="9128414" cy="6064827"/>
          </a:xfrm>
          <a:prstGeom prst="rect">
            <a:avLst/>
          </a:prstGeom>
        </p:spPr>
      </p:pic>
    </p:spTree>
    <p:extLst>
      <p:ext uri="{BB962C8B-B14F-4D97-AF65-F5344CB8AC3E}">
        <p14:creationId xmlns:p14="http://schemas.microsoft.com/office/powerpoint/2010/main" val="3211227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9245" y="387927"/>
            <a:ext cx="6531429" cy="3117273"/>
          </a:xfrm>
          <a:prstGeom prst="rect">
            <a:avLst/>
          </a:prstGeom>
        </p:spPr>
      </p:pic>
      <p:sp>
        <p:nvSpPr>
          <p:cNvPr id="8" name="TextBox 7"/>
          <p:cNvSpPr txBox="1"/>
          <p:nvPr/>
        </p:nvSpPr>
        <p:spPr>
          <a:xfrm>
            <a:off x="2023626" y="3710691"/>
            <a:ext cx="88799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Can you give an example of personal information and think about why it is important not to share it with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Example: your name is personal information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259040" y="5560417"/>
            <a:ext cx="1417360" cy="1067001"/>
          </a:xfrm>
          <a:prstGeom prst="rect">
            <a:avLst/>
          </a:prstGeom>
        </p:spPr>
      </p:pic>
    </p:spTree>
    <p:extLst>
      <p:ext uri="{BB962C8B-B14F-4D97-AF65-F5344CB8AC3E}">
        <p14:creationId xmlns:p14="http://schemas.microsoft.com/office/powerpoint/2010/main" val="350979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4">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History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Monday 8</a:t>
            </a:r>
            <a:r>
              <a:rPr kumimoji="0" lang="en-GB" altLang="en-US" sz="3200" b="0" i="0" u="sng"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explain how housing changed throughout the stone age</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266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8" name="TextBox 7"/>
          <p:cNvSpPr txBox="1"/>
          <p:nvPr/>
        </p:nvSpPr>
        <p:spPr>
          <a:xfrm>
            <a:off x="555044" y="494109"/>
            <a:ext cx="8879900"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Here are some examples of personal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Date of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Telephone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Passwords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997562" y="5569265"/>
            <a:ext cx="88644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information is personal to you and by not sharing it with others, helps to keep you safe from strangers.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74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396670" y="401781"/>
            <a:ext cx="6240532" cy="3990110"/>
          </a:xfrm>
          <a:prstGeom prst="rect">
            <a:avLst/>
          </a:prstGeom>
        </p:spPr>
      </p:pic>
      <p:pic>
        <p:nvPicPr>
          <p:cNvPr id="5" name="Picture 4"/>
          <p:cNvPicPr>
            <a:picLocks noChangeAspect="1"/>
          </p:cNvPicPr>
          <p:nvPr/>
        </p:nvPicPr>
        <p:blipFill>
          <a:blip r:embed="rId4"/>
          <a:stretch>
            <a:fillRect/>
          </a:stretch>
        </p:blipFill>
        <p:spPr>
          <a:xfrm>
            <a:off x="6864952" y="2701531"/>
            <a:ext cx="4922878" cy="3086307"/>
          </a:xfrm>
          <a:prstGeom prst="rect">
            <a:avLst/>
          </a:prstGeom>
        </p:spPr>
      </p:pic>
    </p:spTree>
    <p:extLst>
      <p:ext uri="{BB962C8B-B14F-4D97-AF65-F5344CB8AC3E}">
        <p14:creationId xmlns:p14="http://schemas.microsoft.com/office/powerpoint/2010/main" val="3138751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1312375" y="1100553"/>
            <a:ext cx="9045197" cy="4459864"/>
          </a:xfrm>
          <a:prstGeom prst="rect">
            <a:avLst/>
          </a:prstGeom>
        </p:spPr>
      </p:pic>
    </p:spTree>
    <p:extLst>
      <p:ext uri="{BB962C8B-B14F-4D97-AF65-F5344CB8AC3E}">
        <p14:creationId xmlns:p14="http://schemas.microsoft.com/office/powerpoint/2010/main" val="2966205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8" name="TextBox 7"/>
          <p:cNvSpPr txBox="1"/>
          <p:nvPr/>
        </p:nvSpPr>
        <p:spPr>
          <a:xfrm>
            <a:off x="2054801" y="4256078"/>
            <a:ext cx="864177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Remember we can’t see the person who is online and their information may be fake. If you don’t know them, don’t accept friend requests or share personal information with them. Tell a trusted adult if you are worried about anything online.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5818044" y="246449"/>
            <a:ext cx="4878533" cy="3686831"/>
          </a:xfrm>
          <a:prstGeom prst="rect">
            <a:avLst/>
          </a:prstGeom>
        </p:spPr>
      </p:pic>
      <p:pic>
        <p:nvPicPr>
          <p:cNvPr id="4" name="Picture 3"/>
          <p:cNvPicPr>
            <a:picLocks noChangeAspect="1"/>
          </p:cNvPicPr>
          <p:nvPr/>
        </p:nvPicPr>
        <p:blipFill>
          <a:blip r:embed="rId4"/>
          <a:stretch>
            <a:fillRect/>
          </a:stretch>
        </p:blipFill>
        <p:spPr>
          <a:xfrm>
            <a:off x="1792431" y="737313"/>
            <a:ext cx="2142259" cy="2561397"/>
          </a:xfrm>
          <a:prstGeom prst="rect">
            <a:avLst/>
          </a:prstGeom>
          <a:ln>
            <a:noFill/>
          </a:ln>
          <a:effectLst>
            <a:softEdge rad="112500"/>
          </a:effectLst>
        </p:spPr>
      </p:pic>
    </p:spTree>
    <p:extLst>
      <p:ext uri="{BB962C8B-B14F-4D97-AF65-F5344CB8AC3E}">
        <p14:creationId xmlns:p14="http://schemas.microsoft.com/office/powerpoint/2010/main" val="2948525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636" y="304801"/>
            <a:ext cx="7768558" cy="4668982"/>
          </a:xfrm>
          <a:prstGeom prst="rect">
            <a:avLst/>
          </a:prstGeom>
        </p:spPr>
      </p:pic>
      <p:sp>
        <p:nvSpPr>
          <p:cNvPr id="5" name="TextBox 4"/>
          <p:cNvSpPr txBox="1"/>
          <p:nvPr/>
        </p:nvSpPr>
        <p:spPr>
          <a:xfrm>
            <a:off x="1881338" y="5246599"/>
            <a:ext cx="8879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Choose one of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 Accept his request           or   B. Ignore his request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9309" y="6096005"/>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9573490" y="6096004"/>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7011593" y="3699656"/>
            <a:ext cx="3184157" cy="19962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446454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392636" y="304801"/>
            <a:ext cx="7768558" cy="4668982"/>
          </a:xfrm>
          <a:prstGeom prst="rect">
            <a:avLst/>
          </a:prstGeom>
        </p:spPr>
      </p:pic>
      <p:sp>
        <p:nvSpPr>
          <p:cNvPr id="5" name="TextBox 4"/>
          <p:cNvSpPr txBox="1"/>
          <p:nvPr/>
        </p:nvSpPr>
        <p:spPr>
          <a:xfrm>
            <a:off x="1881338" y="5246599"/>
            <a:ext cx="88799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Choose one of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 Accept his request           or   B. Ignore his request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9309" y="6096005"/>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9573490" y="6096004"/>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7011593" y="3699656"/>
            <a:ext cx="3184157" cy="1996248"/>
          </a:xfrm>
          <a:prstGeom prst="rect">
            <a:avLst/>
          </a:prstGeom>
        </p:spPr>
      </p:pic>
      <p:sp>
        <p:nvSpPr>
          <p:cNvPr id="4" name="Freeform 3"/>
          <p:cNvSpPr/>
          <p:nvPr/>
        </p:nvSpPr>
        <p:spPr>
          <a:xfrm>
            <a:off x="9698182" y="5832764"/>
            <a:ext cx="526473" cy="609600"/>
          </a:xfrm>
          <a:custGeom>
            <a:avLst/>
            <a:gdLst>
              <a:gd name="connsiteX0" fmla="*/ 0 w 526473"/>
              <a:gd name="connsiteY0" fmla="*/ 512618 h 609600"/>
              <a:gd name="connsiteX1" fmla="*/ 0 w 526473"/>
              <a:gd name="connsiteY1" fmla="*/ 512618 h 609600"/>
              <a:gd name="connsiteX2" fmla="*/ 124691 w 526473"/>
              <a:gd name="connsiteY2" fmla="*/ 609600 h 609600"/>
              <a:gd name="connsiteX3" fmla="*/ 124691 w 526473"/>
              <a:gd name="connsiteY3" fmla="*/ 609600 h 609600"/>
              <a:gd name="connsiteX4" fmla="*/ 207818 w 526473"/>
              <a:gd name="connsiteY4" fmla="*/ 512618 h 609600"/>
              <a:gd name="connsiteX5" fmla="*/ 221673 w 526473"/>
              <a:gd name="connsiteY5" fmla="*/ 471054 h 609600"/>
              <a:gd name="connsiteX6" fmla="*/ 290945 w 526473"/>
              <a:gd name="connsiteY6" fmla="*/ 360218 h 609600"/>
              <a:gd name="connsiteX7" fmla="*/ 332509 w 526473"/>
              <a:gd name="connsiteY7" fmla="*/ 318654 h 609600"/>
              <a:gd name="connsiteX8" fmla="*/ 374073 w 526473"/>
              <a:gd name="connsiteY8" fmla="*/ 249381 h 609600"/>
              <a:gd name="connsiteX9" fmla="*/ 429491 w 526473"/>
              <a:gd name="connsiteY9" fmla="*/ 166254 h 609600"/>
              <a:gd name="connsiteX10" fmla="*/ 443345 w 526473"/>
              <a:gd name="connsiteY10" fmla="*/ 124691 h 609600"/>
              <a:gd name="connsiteX11" fmla="*/ 471054 w 526473"/>
              <a:gd name="connsiteY11" fmla="*/ 96981 h 609600"/>
              <a:gd name="connsiteX12" fmla="*/ 526473 w 526473"/>
              <a:gd name="connsiteY12" fmla="*/ 0 h 609600"/>
              <a:gd name="connsiteX13" fmla="*/ 526473 w 526473"/>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6473" h="609600">
                <a:moveTo>
                  <a:pt x="0" y="512618"/>
                </a:moveTo>
                <a:lnTo>
                  <a:pt x="0" y="512618"/>
                </a:lnTo>
                <a:cubicBezTo>
                  <a:pt x="107611" y="589483"/>
                  <a:pt x="68891" y="553800"/>
                  <a:pt x="124691" y="609600"/>
                </a:cubicBezTo>
                <a:lnTo>
                  <a:pt x="124691" y="609600"/>
                </a:lnTo>
                <a:cubicBezTo>
                  <a:pt x="152400" y="577273"/>
                  <a:pt x="183401" y="547499"/>
                  <a:pt x="207818" y="512618"/>
                </a:cubicBezTo>
                <a:cubicBezTo>
                  <a:pt x="216193" y="500654"/>
                  <a:pt x="215142" y="484116"/>
                  <a:pt x="221673" y="471054"/>
                </a:cubicBezTo>
                <a:cubicBezTo>
                  <a:pt x="225055" y="464290"/>
                  <a:pt x="277205" y="376706"/>
                  <a:pt x="290945" y="360218"/>
                </a:cubicBezTo>
                <a:cubicBezTo>
                  <a:pt x="303488" y="345166"/>
                  <a:pt x="318654" y="332509"/>
                  <a:pt x="332509" y="318654"/>
                </a:cubicBezTo>
                <a:cubicBezTo>
                  <a:pt x="371754" y="200916"/>
                  <a:pt x="317020" y="344469"/>
                  <a:pt x="374073" y="249381"/>
                </a:cubicBezTo>
                <a:cubicBezTo>
                  <a:pt x="434225" y="149127"/>
                  <a:pt x="323796" y="271949"/>
                  <a:pt x="429491" y="166254"/>
                </a:cubicBezTo>
                <a:cubicBezTo>
                  <a:pt x="434109" y="152400"/>
                  <a:pt x="435832" y="137214"/>
                  <a:pt x="443345" y="124691"/>
                </a:cubicBezTo>
                <a:cubicBezTo>
                  <a:pt x="450065" y="113490"/>
                  <a:pt x="465212" y="108664"/>
                  <a:pt x="471054" y="96981"/>
                </a:cubicBezTo>
                <a:cubicBezTo>
                  <a:pt x="522677" y="-6266"/>
                  <a:pt x="465338" y="30565"/>
                  <a:pt x="526473" y="0"/>
                </a:cubicBezTo>
                <a:lnTo>
                  <a:pt x="526473" y="0"/>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78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36793" y="5413144"/>
            <a:ext cx="32965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What should he do?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422996" y="377103"/>
            <a:ext cx="7439025" cy="4524375"/>
          </a:xfrm>
          <a:prstGeom prst="rect">
            <a:avLst/>
          </a:prstGeom>
        </p:spPr>
      </p:pic>
      <p:sp>
        <p:nvSpPr>
          <p:cNvPr id="5" name="Rectangle 4"/>
          <p:cNvSpPr/>
          <p:nvPr/>
        </p:nvSpPr>
        <p:spPr>
          <a:xfrm>
            <a:off x="6927273" y="2133605"/>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7259781" y="3115764"/>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259780" y="4097923"/>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823659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8" name="TextBox 7"/>
          <p:cNvSpPr txBox="1"/>
          <p:nvPr/>
        </p:nvSpPr>
        <p:spPr>
          <a:xfrm>
            <a:off x="2466975" y="5481860"/>
            <a:ext cx="80209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He could ignore them but he could also tell someone if he is feeling worried.</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422996" y="377103"/>
            <a:ext cx="7439025" cy="4524375"/>
          </a:xfrm>
          <a:prstGeom prst="rect">
            <a:avLst/>
          </a:prstGeom>
        </p:spPr>
      </p:pic>
      <p:sp>
        <p:nvSpPr>
          <p:cNvPr id="5" name="Rectangle 4"/>
          <p:cNvSpPr/>
          <p:nvPr/>
        </p:nvSpPr>
        <p:spPr>
          <a:xfrm>
            <a:off x="6927273" y="2133605"/>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7259781" y="3115764"/>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259780" y="4097923"/>
            <a:ext cx="429491" cy="4017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p:nvPr/>
        </p:nvSpPr>
        <p:spPr>
          <a:xfrm>
            <a:off x="7426035" y="2713986"/>
            <a:ext cx="526473" cy="609600"/>
          </a:xfrm>
          <a:custGeom>
            <a:avLst/>
            <a:gdLst>
              <a:gd name="connsiteX0" fmla="*/ 0 w 526473"/>
              <a:gd name="connsiteY0" fmla="*/ 512618 h 609600"/>
              <a:gd name="connsiteX1" fmla="*/ 0 w 526473"/>
              <a:gd name="connsiteY1" fmla="*/ 512618 h 609600"/>
              <a:gd name="connsiteX2" fmla="*/ 124691 w 526473"/>
              <a:gd name="connsiteY2" fmla="*/ 609600 h 609600"/>
              <a:gd name="connsiteX3" fmla="*/ 124691 w 526473"/>
              <a:gd name="connsiteY3" fmla="*/ 609600 h 609600"/>
              <a:gd name="connsiteX4" fmla="*/ 207818 w 526473"/>
              <a:gd name="connsiteY4" fmla="*/ 512618 h 609600"/>
              <a:gd name="connsiteX5" fmla="*/ 221673 w 526473"/>
              <a:gd name="connsiteY5" fmla="*/ 471054 h 609600"/>
              <a:gd name="connsiteX6" fmla="*/ 290945 w 526473"/>
              <a:gd name="connsiteY6" fmla="*/ 360218 h 609600"/>
              <a:gd name="connsiteX7" fmla="*/ 332509 w 526473"/>
              <a:gd name="connsiteY7" fmla="*/ 318654 h 609600"/>
              <a:gd name="connsiteX8" fmla="*/ 374073 w 526473"/>
              <a:gd name="connsiteY8" fmla="*/ 249381 h 609600"/>
              <a:gd name="connsiteX9" fmla="*/ 429491 w 526473"/>
              <a:gd name="connsiteY9" fmla="*/ 166254 h 609600"/>
              <a:gd name="connsiteX10" fmla="*/ 443345 w 526473"/>
              <a:gd name="connsiteY10" fmla="*/ 124691 h 609600"/>
              <a:gd name="connsiteX11" fmla="*/ 471054 w 526473"/>
              <a:gd name="connsiteY11" fmla="*/ 96981 h 609600"/>
              <a:gd name="connsiteX12" fmla="*/ 526473 w 526473"/>
              <a:gd name="connsiteY12" fmla="*/ 0 h 609600"/>
              <a:gd name="connsiteX13" fmla="*/ 526473 w 526473"/>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6473" h="609600">
                <a:moveTo>
                  <a:pt x="0" y="512618"/>
                </a:moveTo>
                <a:lnTo>
                  <a:pt x="0" y="512618"/>
                </a:lnTo>
                <a:cubicBezTo>
                  <a:pt x="107611" y="589483"/>
                  <a:pt x="68891" y="553800"/>
                  <a:pt x="124691" y="609600"/>
                </a:cubicBezTo>
                <a:lnTo>
                  <a:pt x="124691" y="609600"/>
                </a:lnTo>
                <a:cubicBezTo>
                  <a:pt x="152400" y="577273"/>
                  <a:pt x="183401" y="547499"/>
                  <a:pt x="207818" y="512618"/>
                </a:cubicBezTo>
                <a:cubicBezTo>
                  <a:pt x="216193" y="500654"/>
                  <a:pt x="215142" y="484116"/>
                  <a:pt x="221673" y="471054"/>
                </a:cubicBezTo>
                <a:cubicBezTo>
                  <a:pt x="225055" y="464290"/>
                  <a:pt x="277205" y="376706"/>
                  <a:pt x="290945" y="360218"/>
                </a:cubicBezTo>
                <a:cubicBezTo>
                  <a:pt x="303488" y="345166"/>
                  <a:pt x="318654" y="332509"/>
                  <a:pt x="332509" y="318654"/>
                </a:cubicBezTo>
                <a:cubicBezTo>
                  <a:pt x="371754" y="200916"/>
                  <a:pt x="317020" y="344469"/>
                  <a:pt x="374073" y="249381"/>
                </a:cubicBezTo>
                <a:cubicBezTo>
                  <a:pt x="434225" y="149127"/>
                  <a:pt x="323796" y="271949"/>
                  <a:pt x="429491" y="166254"/>
                </a:cubicBezTo>
                <a:cubicBezTo>
                  <a:pt x="434109" y="152400"/>
                  <a:pt x="435832" y="137214"/>
                  <a:pt x="443345" y="124691"/>
                </a:cubicBezTo>
                <a:cubicBezTo>
                  <a:pt x="450065" y="113490"/>
                  <a:pt x="465212" y="108664"/>
                  <a:pt x="471054" y="96981"/>
                </a:cubicBezTo>
                <a:cubicBezTo>
                  <a:pt x="522677" y="-6266"/>
                  <a:pt x="465338" y="30565"/>
                  <a:pt x="526473" y="0"/>
                </a:cubicBezTo>
                <a:lnTo>
                  <a:pt x="526473" y="0"/>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7380791" y="3758011"/>
            <a:ext cx="526473" cy="609600"/>
          </a:xfrm>
          <a:custGeom>
            <a:avLst/>
            <a:gdLst>
              <a:gd name="connsiteX0" fmla="*/ 0 w 526473"/>
              <a:gd name="connsiteY0" fmla="*/ 512618 h 609600"/>
              <a:gd name="connsiteX1" fmla="*/ 0 w 526473"/>
              <a:gd name="connsiteY1" fmla="*/ 512618 h 609600"/>
              <a:gd name="connsiteX2" fmla="*/ 124691 w 526473"/>
              <a:gd name="connsiteY2" fmla="*/ 609600 h 609600"/>
              <a:gd name="connsiteX3" fmla="*/ 124691 w 526473"/>
              <a:gd name="connsiteY3" fmla="*/ 609600 h 609600"/>
              <a:gd name="connsiteX4" fmla="*/ 207818 w 526473"/>
              <a:gd name="connsiteY4" fmla="*/ 512618 h 609600"/>
              <a:gd name="connsiteX5" fmla="*/ 221673 w 526473"/>
              <a:gd name="connsiteY5" fmla="*/ 471054 h 609600"/>
              <a:gd name="connsiteX6" fmla="*/ 290945 w 526473"/>
              <a:gd name="connsiteY6" fmla="*/ 360218 h 609600"/>
              <a:gd name="connsiteX7" fmla="*/ 332509 w 526473"/>
              <a:gd name="connsiteY7" fmla="*/ 318654 h 609600"/>
              <a:gd name="connsiteX8" fmla="*/ 374073 w 526473"/>
              <a:gd name="connsiteY8" fmla="*/ 249381 h 609600"/>
              <a:gd name="connsiteX9" fmla="*/ 429491 w 526473"/>
              <a:gd name="connsiteY9" fmla="*/ 166254 h 609600"/>
              <a:gd name="connsiteX10" fmla="*/ 443345 w 526473"/>
              <a:gd name="connsiteY10" fmla="*/ 124691 h 609600"/>
              <a:gd name="connsiteX11" fmla="*/ 471054 w 526473"/>
              <a:gd name="connsiteY11" fmla="*/ 96981 h 609600"/>
              <a:gd name="connsiteX12" fmla="*/ 526473 w 526473"/>
              <a:gd name="connsiteY12" fmla="*/ 0 h 609600"/>
              <a:gd name="connsiteX13" fmla="*/ 526473 w 526473"/>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6473" h="609600">
                <a:moveTo>
                  <a:pt x="0" y="512618"/>
                </a:moveTo>
                <a:lnTo>
                  <a:pt x="0" y="512618"/>
                </a:lnTo>
                <a:cubicBezTo>
                  <a:pt x="107611" y="589483"/>
                  <a:pt x="68891" y="553800"/>
                  <a:pt x="124691" y="609600"/>
                </a:cubicBezTo>
                <a:lnTo>
                  <a:pt x="124691" y="609600"/>
                </a:lnTo>
                <a:cubicBezTo>
                  <a:pt x="152400" y="577273"/>
                  <a:pt x="183401" y="547499"/>
                  <a:pt x="207818" y="512618"/>
                </a:cubicBezTo>
                <a:cubicBezTo>
                  <a:pt x="216193" y="500654"/>
                  <a:pt x="215142" y="484116"/>
                  <a:pt x="221673" y="471054"/>
                </a:cubicBezTo>
                <a:cubicBezTo>
                  <a:pt x="225055" y="464290"/>
                  <a:pt x="277205" y="376706"/>
                  <a:pt x="290945" y="360218"/>
                </a:cubicBezTo>
                <a:cubicBezTo>
                  <a:pt x="303488" y="345166"/>
                  <a:pt x="318654" y="332509"/>
                  <a:pt x="332509" y="318654"/>
                </a:cubicBezTo>
                <a:cubicBezTo>
                  <a:pt x="371754" y="200916"/>
                  <a:pt x="317020" y="344469"/>
                  <a:pt x="374073" y="249381"/>
                </a:cubicBezTo>
                <a:cubicBezTo>
                  <a:pt x="434225" y="149127"/>
                  <a:pt x="323796" y="271949"/>
                  <a:pt x="429491" y="166254"/>
                </a:cubicBezTo>
                <a:cubicBezTo>
                  <a:pt x="434109" y="152400"/>
                  <a:pt x="435832" y="137214"/>
                  <a:pt x="443345" y="124691"/>
                </a:cubicBezTo>
                <a:cubicBezTo>
                  <a:pt x="450065" y="113490"/>
                  <a:pt x="465212" y="108664"/>
                  <a:pt x="471054" y="96981"/>
                </a:cubicBezTo>
                <a:cubicBezTo>
                  <a:pt x="522677" y="-6266"/>
                  <a:pt x="465338" y="30565"/>
                  <a:pt x="526473" y="0"/>
                </a:cubicBezTo>
                <a:lnTo>
                  <a:pt x="526473" y="0"/>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44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3" name="Picture 2"/>
          <p:cNvPicPr>
            <a:picLocks noChangeAspect="1"/>
          </p:cNvPicPr>
          <p:nvPr/>
        </p:nvPicPr>
        <p:blipFill>
          <a:blip r:embed="rId3"/>
          <a:stretch>
            <a:fillRect/>
          </a:stretch>
        </p:blipFill>
        <p:spPr>
          <a:xfrm>
            <a:off x="1534392" y="354589"/>
            <a:ext cx="8731826" cy="4538765"/>
          </a:xfrm>
          <a:prstGeom prst="rect">
            <a:avLst/>
          </a:prstGeom>
        </p:spPr>
      </p:pic>
      <p:pic>
        <p:nvPicPr>
          <p:cNvPr id="6" name="Picture 5"/>
          <p:cNvPicPr>
            <a:picLocks noChangeAspect="1"/>
          </p:cNvPicPr>
          <p:nvPr/>
        </p:nvPicPr>
        <p:blipFill>
          <a:blip r:embed="rId4"/>
          <a:stretch>
            <a:fillRect/>
          </a:stretch>
        </p:blipFill>
        <p:spPr>
          <a:xfrm>
            <a:off x="9666140" y="4720036"/>
            <a:ext cx="2308517" cy="1680762"/>
          </a:xfrm>
          <a:prstGeom prst="rect">
            <a:avLst/>
          </a:prstGeom>
        </p:spPr>
      </p:pic>
    </p:spTree>
    <p:extLst>
      <p:ext uri="{BB962C8B-B14F-4D97-AF65-F5344CB8AC3E}">
        <p14:creationId xmlns:p14="http://schemas.microsoft.com/office/powerpoint/2010/main" val="778913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24495" y="5016885"/>
            <a:ext cx="983499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56754" y="350260"/>
            <a:ext cx="7543800" cy="4467225"/>
          </a:xfrm>
          <a:prstGeom prst="rect">
            <a:avLst/>
          </a:prstGeom>
        </p:spPr>
      </p:pic>
      <p:sp>
        <p:nvSpPr>
          <p:cNvPr id="5" name="Rounded Rectangular Callout 4"/>
          <p:cNvSpPr/>
          <p:nvPr/>
        </p:nvSpPr>
        <p:spPr>
          <a:xfrm>
            <a:off x="8423563" y="2770910"/>
            <a:ext cx="3241964" cy="1371600"/>
          </a:xfrm>
          <a:prstGeom prst="wedgeRoundRectCallou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8562109" y="2856545"/>
            <a:ext cx="29648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talk it through with your grown up or write it down below.</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158665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034E9-D244-41B8-931F-BFD942671392}"/>
              </a:ext>
            </a:extLst>
          </p:cNvPr>
          <p:cNvPicPr>
            <a:picLocks noChangeAspect="1"/>
          </p:cNvPicPr>
          <p:nvPr/>
        </p:nvPicPr>
        <p:blipFill rotWithShape="1">
          <a:blip r:embed="rId2"/>
          <a:srcRect l="32500" t="36520" r="50870" b="34098"/>
          <a:stretch/>
        </p:blipFill>
        <p:spPr>
          <a:xfrm>
            <a:off x="145774" y="3146536"/>
            <a:ext cx="2915478" cy="2895951"/>
          </a:xfrm>
          <a:prstGeom prst="rect">
            <a:avLst/>
          </a:prstGeom>
        </p:spPr>
      </p:pic>
      <p:sp>
        <p:nvSpPr>
          <p:cNvPr id="6" name="TextBox 5">
            <a:extLst>
              <a:ext uri="{FF2B5EF4-FFF2-40B4-BE49-F238E27FC236}">
                <a16:creationId xmlns:a16="http://schemas.microsoft.com/office/drawing/2014/main" id="{176DDBED-8C45-48DD-AE07-9F0A9D04D42E}"/>
              </a:ext>
            </a:extLst>
          </p:cNvPr>
          <p:cNvSpPr txBox="1"/>
          <p:nvPr/>
        </p:nvSpPr>
        <p:spPr>
          <a:xfrm>
            <a:off x="304800" y="1094854"/>
            <a:ext cx="1159565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Throughout the three ages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of the Stone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ge</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people lived in a variety of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places. This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changed due to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the new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tools that were developed, language development and culture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changes. These changes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helped develop bigger and better houses.  </a:t>
            </a:r>
          </a:p>
        </p:txBody>
      </p:sp>
      <p:sp>
        <p:nvSpPr>
          <p:cNvPr id="7" name="TextBox 6">
            <a:extLst>
              <a:ext uri="{FF2B5EF4-FFF2-40B4-BE49-F238E27FC236}">
                <a16:creationId xmlns:a16="http://schemas.microsoft.com/office/drawing/2014/main" id="{336A4F90-28E0-420F-80DB-0D1302A20CCD}"/>
              </a:ext>
            </a:extLst>
          </p:cNvPr>
          <p:cNvSpPr txBox="1"/>
          <p:nvPr/>
        </p:nvSpPr>
        <p:spPr>
          <a:xfrm>
            <a:off x="3324690" y="3302087"/>
            <a:ext cx="801756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houses they had were nothing like the ones we have now. They didn’t have any electric, bricks or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windows</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hought Bubble: Cloud 7">
            <a:extLst>
              <a:ext uri="{FF2B5EF4-FFF2-40B4-BE49-F238E27FC236}">
                <a16:creationId xmlns:a16="http://schemas.microsoft.com/office/drawing/2014/main" id="{0DC265E4-4EE0-43AD-BD0B-DAF0AE29E1A2}"/>
              </a:ext>
            </a:extLst>
          </p:cNvPr>
          <p:cNvSpPr/>
          <p:nvPr/>
        </p:nvSpPr>
        <p:spPr>
          <a:xfrm>
            <a:off x="9130746" y="4169618"/>
            <a:ext cx="2769706" cy="2160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do you think </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their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houses were made from?</a:t>
            </a:r>
          </a:p>
        </p:txBody>
      </p:sp>
      <p:pic>
        <p:nvPicPr>
          <p:cNvPr id="9" name="Picture 8">
            <a:extLst>
              <a:ext uri="{FF2B5EF4-FFF2-40B4-BE49-F238E27FC236}">
                <a16:creationId xmlns:a16="http://schemas.microsoft.com/office/drawing/2014/main" id="{16B6E14B-A59F-4EAC-8FE3-C35462CA4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774635"/>
            <a:ext cx="1077202" cy="799903"/>
          </a:xfrm>
          <a:prstGeom prst="rect">
            <a:avLst/>
          </a:prstGeom>
        </p:spPr>
      </p:pic>
      <p:sp>
        <p:nvSpPr>
          <p:cNvPr id="10" name="Rectangle 9"/>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570" y="125894"/>
            <a:ext cx="1125071" cy="1125071"/>
          </a:xfrm>
          <a:prstGeom prst="rect">
            <a:avLst/>
          </a:prstGeom>
        </p:spPr>
      </p:pic>
    </p:spTree>
    <p:extLst>
      <p:ext uri="{BB962C8B-B14F-4D97-AF65-F5344CB8AC3E}">
        <p14:creationId xmlns:p14="http://schemas.microsoft.com/office/powerpoint/2010/main" val="3268529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3" name="Picture 2"/>
          <p:cNvPicPr>
            <a:picLocks noChangeAspect="1"/>
          </p:cNvPicPr>
          <p:nvPr/>
        </p:nvPicPr>
        <p:blipFill>
          <a:blip r:embed="rId3"/>
          <a:stretch>
            <a:fillRect/>
          </a:stretch>
        </p:blipFill>
        <p:spPr>
          <a:xfrm>
            <a:off x="2727180" y="453303"/>
            <a:ext cx="5934075" cy="533400"/>
          </a:xfrm>
          <a:prstGeom prst="rect">
            <a:avLst/>
          </a:prstGeom>
        </p:spPr>
      </p:pic>
      <p:pic>
        <p:nvPicPr>
          <p:cNvPr id="4" name="Picture 3"/>
          <p:cNvPicPr>
            <a:picLocks noChangeAspect="1"/>
          </p:cNvPicPr>
          <p:nvPr/>
        </p:nvPicPr>
        <p:blipFill>
          <a:blip r:embed="rId4"/>
          <a:stretch>
            <a:fillRect/>
          </a:stretch>
        </p:blipFill>
        <p:spPr>
          <a:xfrm>
            <a:off x="416502" y="1304926"/>
            <a:ext cx="11375761" cy="3668856"/>
          </a:xfrm>
          <a:prstGeom prst="rect">
            <a:avLst/>
          </a:prstGeom>
        </p:spPr>
      </p:pic>
      <p:pic>
        <p:nvPicPr>
          <p:cNvPr id="7" name="Picture 6"/>
          <p:cNvPicPr>
            <a:picLocks noChangeAspect="1"/>
          </p:cNvPicPr>
          <p:nvPr/>
        </p:nvPicPr>
        <p:blipFill>
          <a:blip r:embed="rId5"/>
          <a:stretch>
            <a:fillRect/>
          </a:stretch>
        </p:blipFill>
        <p:spPr>
          <a:xfrm>
            <a:off x="9832265" y="5140050"/>
            <a:ext cx="1959998" cy="1427016"/>
          </a:xfrm>
          <a:prstGeom prst="rect">
            <a:avLst/>
          </a:prstGeom>
        </p:spPr>
      </p:pic>
      <p:sp>
        <p:nvSpPr>
          <p:cNvPr id="8" name="Rounded Rectangular Callout 7"/>
          <p:cNvSpPr/>
          <p:nvPr/>
        </p:nvSpPr>
        <p:spPr>
          <a:xfrm>
            <a:off x="8285017" y="2008909"/>
            <a:ext cx="3241964" cy="1371600"/>
          </a:xfrm>
          <a:prstGeom prst="wedgeRoundRectCallou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8423563" y="2078183"/>
            <a:ext cx="29648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Ask a grown up if you need help to read the information.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702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7180" y="453303"/>
            <a:ext cx="5934075" cy="533400"/>
          </a:xfrm>
          <a:prstGeom prst="rect">
            <a:avLst/>
          </a:prstGeom>
        </p:spPr>
      </p:pic>
      <p:pic>
        <p:nvPicPr>
          <p:cNvPr id="5" name="Picture 4"/>
          <p:cNvPicPr>
            <a:picLocks noChangeAspect="1"/>
          </p:cNvPicPr>
          <p:nvPr/>
        </p:nvPicPr>
        <p:blipFill>
          <a:blip r:embed="rId3"/>
          <a:stretch>
            <a:fillRect/>
          </a:stretch>
        </p:blipFill>
        <p:spPr>
          <a:xfrm>
            <a:off x="230415" y="2912467"/>
            <a:ext cx="11456028" cy="33220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360" y="5560417"/>
            <a:ext cx="1442518" cy="1071177"/>
          </a:xfrm>
          <a:prstGeom prst="rect">
            <a:avLst/>
          </a:prstGeom>
        </p:spPr>
      </p:pic>
      <p:pic>
        <p:nvPicPr>
          <p:cNvPr id="2" name="Picture 1"/>
          <p:cNvPicPr>
            <a:picLocks noChangeAspect="1"/>
          </p:cNvPicPr>
          <p:nvPr/>
        </p:nvPicPr>
        <p:blipFill>
          <a:blip r:embed="rId5"/>
          <a:stretch>
            <a:fillRect/>
          </a:stretch>
        </p:blipFill>
        <p:spPr>
          <a:xfrm>
            <a:off x="219241" y="1315728"/>
            <a:ext cx="11467202" cy="1567297"/>
          </a:xfrm>
          <a:prstGeom prst="rect">
            <a:avLst/>
          </a:prstGeom>
        </p:spPr>
      </p:pic>
      <p:pic>
        <p:nvPicPr>
          <p:cNvPr id="4" name="Picture 3"/>
          <p:cNvPicPr>
            <a:picLocks noChangeAspect="1"/>
          </p:cNvPicPr>
          <p:nvPr/>
        </p:nvPicPr>
        <p:blipFill>
          <a:blip r:embed="rId6"/>
          <a:stretch>
            <a:fillRect/>
          </a:stretch>
        </p:blipFill>
        <p:spPr>
          <a:xfrm>
            <a:off x="8814019" y="3928512"/>
            <a:ext cx="3055859" cy="1602463"/>
          </a:xfrm>
          <a:prstGeom prst="rect">
            <a:avLst/>
          </a:prstGeom>
        </p:spPr>
      </p:pic>
    </p:spTree>
    <p:extLst>
      <p:ext uri="{BB962C8B-B14F-4D97-AF65-F5344CB8AC3E}">
        <p14:creationId xmlns:p14="http://schemas.microsoft.com/office/powerpoint/2010/main" val="2886526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7180" y="453303"/>
            <a:ext cx="5934075" cy="533400"/>
          </a:xfrm>
          <a:prstGeom prst="rect">
            <a:avLst/>
          </a:prstGeom>
        </p:spPr>
      </p:pic>
      <p:pic>
        <p:nvPicPr>
          <p:cNvPr id="2" name="Picture 1"/>
          <p:cNvPicPr>
            <a:picLocks noChangeAspect="1"/>
          </p:cNvPicPr>
          <p:nvPr/>
        </p:nvPicPr>
        <p:blipFill>
          <a:blip r:embed="rId3"/>
          <a:stretch>
            <a:fillRect/>
          </a:stretch>
        </p:blipFill>
        <p:spPr>
          <a:xfrm>
            <a:off x="230415" y="1347016"/>
            <a:ext cx="11545949" cy="435696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27" y="5703978"/>
            <a:ext cx="1143809" cy="849363"/>
          </a:xfrm>
          <a:prstGeom prst="rect">
            <a:avLst/>
          </a:prstGeom>
        </p:spPr>
      </p:pic>
      <p:pic>
        <p:nvPicPr>
          <p:cNvPr id="4" name="Picture 3"/>
          <p:cNvPicPr>
            <a:picLocks noChangeAspect="1"/>
          </p:cNvPicPr>
          <p:nvPr/>
        </p:nvPicPr>
        <p:blipFill>
          <a:blip r:embed="rId5"/>
          <a:stretch>
            <a:fillRect/>
          </a:stretch>
        </p:blipFill>
        <p:spPr>
          <a:xfrm>
            <a:off x="9351818" y="2257829"/>
            <a:ext cx="2515466" cy="1319086"/>
          </a:xfrm>
          <a:prstGeom prst="rect">
            <a:avLst/>
          </a:prstGeom>
        </p:spPr>
      </p:pic>
    </p:spTree>
    <p:extLst>
      <p:ext uri="{BB962C8B-B14F-4D97-AF65-F5344CB8AC3E}">
        <p14:creationId xmlns:p14="http://schemas.microsoft.com/office/powerpoint/2010/main" val="981117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5449581"/>
            <a:ext cx="1442518" cy="1071177"/>
          </a:xfrm>
          <a:prstGeom prst="rect">
            <a:avLst/>
          </a:prstGeom>
        </p:spPr>
      </p:pic>
      <p:pic>
        <p:nvPicPr>
          <p:cNvPr id="3" name="Picture 2"/>
          <p:cNvPicPr>
            <a:picLocks noChangeAspect="1"/>
          </p:cNvPicPr>
          <p:nvPr/>
        </p:nvPicPr>
        <p:blipFill>
          <a:blip r:embed="rId3"/>
          <a:stretch>
            <a:fillRect/>
          </a:stretch>
        </p:blipFill>
        <p:spPr>
          <a:xfrm>
            <a:off x="2727180" y="453303"/>
            <a:ext cx="5934075" cy="533400"/>
          </a:xfrm>
          <a:prstGeom prst="rect">
            <a:avLst/>
          </a:prstGeom>
        </p:spPr>
      </p:pic>
      <p:pic>
        <p:nvPicPr>
          <p:cNvPr id="4" name="Picture 3"/>
          <p:cNvPicPr>
            <a:picLocks noChangeAspect="1"/>
          </p:cNvPicPr>
          <p:nvPr/>
        </p:nvPicPr>
        <p:blipFill rotWithShape="1">
          <a:blip r:embed="rId4"/>
          <a:srcRect b="28899"/>
          <a:stretch/>
        </p:blipFill>
        <p:spPr>
          <a:xfrm>
            <a:off x="390525" y="1481134"/>
            <a:ext cx="11427402" cy="3270975"/>
          </a:xfrm>
          <a:prstGeom prst="rect">
            <a:avLst/>
          </a:prstGeom>
        </p:spPr>
      </p:pic>
      <p:pic>
        <p:nvPicPr>
          <p:cNvPr id="2" name="Picture 1"/>
          <p:cNvPicPr>
            <a:picLocks noChangeAspect="1"/>
          </p:cNvPicPr>
          <p:nvPr/>
        </p:nvPicPr>
        <p:blipFill>
          <a:blip r:embed="rId5"/>
          <a:stretch>
            <a:fillRect/>
          </a:stretch>
        </p:blipFill>
        <p:spPr>
          <a:xfrm>
            <a:off x="8902579" y="4752109"/>
            <a:ext cx="2915348" cy="1528780"/>
          </a:xfrm>
          <a:prstGeom prst="rect">
            <a:avLst/>
          </a:prstGeom>
        </p:spPr>
      </p:pic>
    </p:spTree>
    <p:extLst>
      <p:ext uri="{BB962C8B-B14F-4D97-AF65-F5344CB8AC3E}">
        <p14:creationId xmlns:p14="http://schemas.microsoft.com/office/powerpoint/2010/main" val="4094613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2008043" y="885825"/>
            <a:ext cx="8493701" cy="5053215"/>
          </a:xfrm>
          <a:prstGeom prst="rect">
            <a:avLst/>
          </a:prstGeom>
        </p:spPr>
      </p:pic>
      <p:pic>
        <p:nvPicPr>
          <p:cNvPr id="5" name="Picture 4"/>
          <p:cNvPicPr>
            <a:picLocks noChangeAspect="1"/>
          </p:cNvPicPr>
          <p:nvPr/>
        </p:nvPicPr>
        <p:blipFill>
          <a:blip r:embed="rId4"/>
          <a:stretch>
            <a:fillRect/>
          </a:stretch>
        </p:blipFill>
        <p:spPr>
          <a:xfrm>
            <a:off x="518674" y="378832"/>
            <a:ext cx="2308517" cy="1680762"/>
          </a:xfrm>
          <a:prstGeom prst="rect">
            <a:avLst/>
          </a:prstGeom>
        </p:spPr>
      </p:pic>
    </p:spTree>
    <p:extLst>
      <p:ext uri="{BB962C8B-B14F-4D97-AF65-F5344CB8AC3E}">
        <p14:creationId xmlns:p14="http://schemas.microsoft.com/office/powerpoint/2010/main" val="29055857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4" name="TextBox 3"/>
          <p:cNvSpPr txBox="1"/>
          <p:nvPr/>
        </p:nvSpPr>
        <p:spPr>
          <a:xfrm>
            <a:off x="554182" y="2299855"/>
            <a:ext cx="102108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prstClr val="black"/>
                </a:solidFill>
                <a:effectLst/>
                <a:uLnTx/>
                <a:uFillTx/>
                <a:latin typeface="Calibri" panose="020F0502020204030204"/>
                <a:ea typeface="+mn-ea"/>
                <a:cs typeface="+mn-cs"/>
              </a:rPr>
              <a:t>Lets have a look at some scenarios together and decide what we think we should do to keep ourselves safe.</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80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412" y="287305"/>
            <a:ext cx="5937539" cy="4411757"/>
          </a:xfrm>
          <a:prstGeom prst="rect">
            <a:avLst/>
          </a:prstGeom>
        </p:spPr>
      </p:pic>
      <p:pic>
        <p:nvPicPr>
          <p:cNvPr id="3" name="Picture 2"/>
          <p:cNvPicPr>
            <a:picLocks noChangeAspect="1"/>
          </p:cNvPicPr>
          <p:nvPr/>
        </p:nvPicPr>
        <p:blipFill>
          <a:blip r:embed="rId3"/>
          <a:stretch>
            <a:fillRect/>
          </a:stretch>
        </p:blipFill>
        <p:spPr>
          <a:xfrm>
            <a:off x="6633751" y="3246341"/>
            <a:ext cx="4991079" cy="33852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273078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1012" y="413471"/>
            <a:ext cx="7193882" cy="4130820"/>
          </a:xfrm>
          <a:prstGeom prst="rect">
            <a:avLst/>
          </a:prstGeom>
        </p:spPr>
      </p:pic>
      <p:pic>
        <p:nvPicPr>
          <p:cNvPr id="5" name="Picture 4"/>
          <p:cNvPicPr>
            <a:picLocks noChangeAspect="1"/>
          </p:cNvPicPr>
          <p:nvPr/>
        </p:nvPicPr>
        <p:blipFill>
          <a:blip r:embed="rId3"/>
          <a:stretch>
            <a:fillRect/>
          </a:stretch>
        </p:blipFill>
        <p:spPr>
          <a:xfrm>
            <a:off x="8173315" y="2743200"/>
            <a:ext cx="2882611" cy="34940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115755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942" y="458066"/>
            <a:ext cx="6065693" cy="4752772"/>
          </a:xfrm>
          <a:prstGeom prst="rect">
            <a:avLst/>
          </a:prstGeom>
        </p:spPr>
      </p:pic>
      <p:pic>
        <p:nvPicPr>
          <p:cNvPr id="3" name="Picture 2"/>
          <p:cNvPicPr>
            <a:picLocks noChangeAspect="1"/>
          </p:cNvPicPr>
          <p:nvPr/>
        </p:nvPicPr>
        <p:blipFill>
          <a:blip r:embed="rId3"/>
          <a:stretch>
            <a:fillRect/>
          </a:stretch>
        </p:blipFill>
        <p:spPr>
          <a:xfrm>
            <a:off x="6948920" y="3147146"/>
            <a:ext cx="4744316" cy="326425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104062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528" y="364980"/>
            <a:ext cx="7117355" cy="4179311"/>
          </a:xfrm>
          <a:prstGeom prst="rect">
            <a:avLst/>
          </a:prstGeom>
        </p:spPr>
      </p:pic>
      <p:pic>
        <p:nvPicPr>
          <p:cNvPr id="3" name="Picture 2"/>
          <p:cNvPicPr>
            <a:picLocks noChangeAspect="1"/>
          </p:cNvPicPr>
          <p:nvPr/>
        </p:nvPicPr>
        <p:blipFill>
          <a:blip r:embed="rId3"/>
          <a:stretch>
            <a:fillRect/>
          </a:stretch>
        </p:blipFill>
        <p:spPr>
          <a:xfrm>
            <a:off x="8394989" y="2620090"/>
            <a:ext cx="3215120" cy="38484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828104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003E11-E3E8-4AEB-940D-DAC24B5C941F}"/>
              </a:ext>
            </a:extLst>
          </p:cNvPr>
          <p:cNvPicPr>
            <a:picLocks noChangeAspect="1"/>
          </p:cNvPicPr>
          <p:nvPr/>
        </p:nvPicPr>
        <p:blipFill rotWithShape="1">
          <a:blip r:embed="rId2"/>
          <a:srcRect l="32657" t="35494" r="50713" b="55796"/>
          <a:stretch/>
        </p:blipFill>
        <p:spPr>
          <a:xfrm>
            <a:off x="838097" y="58781"/>
            <a:ext cx="3815646" cy="1123473"/>
          </a:xfrm>
          <a:prstGeom prst="rect">
            <a:avLst/>
          </a:prstGeom>
        </p:spPr>
      </p:pic>
      <p:sp>
        <p:nvSpPr>
          <p:cNvPr id="5" name="TextBox 4">
            <a:extLst>
              <a:ext uri="{FF2B5EF4-FFF2-40B4-BE49-F238E27FC236}">
                <a16:creationId xmlns:a16="http://schemas.microsoft.com/office/drawing/2014/main" id="{C66CCA1C-9D97-4D6A-85E9-76E3459A9583}"/>
              </a:ext>
            </a:extLst>
          </p:cNvPr>
          <p:cNvSpPr txBox="1"/>
          <p:nvPr/>
        </p:nvSpPr>
        <p:spPr>
          <a:xfrm>
            <a:off x="367044" y="1271407"/>
            <a:ext cx="803081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the palaeolithic era,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people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were known as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hunter-gatherers. They were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always on the hunt for a wild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animals,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such as a woolly mammoth or deer, or gathering food such as berries and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nuts. This meant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they had to move around a lot.</a:t>
            </a:r>
          </a:p>
        </p:txBody>
      </p:sp>
      <p:pic>
        <p:nvPicPr>
          <p:cNvPr id="1026" name="Picture 2" descr="6 Breakthroughs in Hunter-Gatherer Tools - HISTORY">
            <a:extLst>
              <a:ext uri="{FF2B5EF4-FFF2-40B4-BE49-F238E27FC236}">
                <a16:creationId xmlns:a16="http://schemas.microsoft.com/office/drawing/2014/main" id="{6E980462-D35D-43C8-82C3-A7D7294D7FA8}"/>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1967" t="7729" r="23720"/>
          <a:stretch/>
        </p:blipFill>
        <p:spPr bwMode="auto">
          <a:xfrm>
            <a:off x="371549" y="3573596"/>
            <a:ext cx="1220181" cy="2072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lly mammoths could be brought back soon - Business Insider">
            <a:extLst>
              <a:ext uri="{FF2B5EF4-FFF2-40B4-BE49-F238E27FC236}">
                <a16:creationId xmlns:a16="http://schemas.microsoft.com/office/drawing/2014/main" id="{C972E9F3-A01D-4F5A-8AE6-E7D7805D5F1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746435" y="1526578"/>
            <a:ext cx="2981740" cy="2236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B055EA-1D37-4F87-B757-5543DADF421E}"/>
              </a:ext>
            </a:extLst>
          </p:cNvPr>
          <p:cNvSpPr txBox="1"/>
          <p:nvPr/>
        </p:nvSpPr>
        <p:spPr>
          <a:xfrm>
            <a:off x="1775790" y="4368961"/>
            <a:ext cx="697064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this era, people only had basic tools such as animal bones and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stone. These tools were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good for making weapons like axes and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spears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but not great for building houses. </a:t>
            </a:r>
          </a:p>
        </p:txBody>
      </p:sp>
      <p:sp>
        <p:nvSpPr>
          <p:cNvPr id="8" name="Thought Bubble: Cloud 7">
            <a:extLst>
              <a:ext uri="{FF2B5EF4-FFF2-40B4-BE49-F238E27FC236}">
                <a16:creationId xmlns:a16="http://schemas.microsoft.com/office/drawing/2014/main" id="{660945BB-F25D-47A4-800D-CD5BA0914D47}"/>
              </a:ext>
            </a:extLst>
          </p:cNvPr>
          <p:cNvSpPr/>
          <p:nvPr/>
        </p:nvSpPr>
        <p:spPr>
          <a:xfrm>
            <a:off x="9441571" y="4433338"/>
            <a:ext cx="2120348" cy="16355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Where do you think people lived in this era?</a:t>
            </a:r>
          </a:p>
        </p:txBody>
      </p:sp>
      <p:pic>
        <p:nvPicPr>
          <p:cNvPr id="9" name="Picture 8">
            <a:extLst>
              <a:ext uri="{FF2B5EF4-FFF2-40B4-BE49-F238E27FC236}">
                <a16:creationId xmlns:a16="http://schemas.microsoft.com/office/drawing/2014/main" id="{B843644E-1980-4714-A7BA-8443BF7B3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89" y="5794268"/>
            <a:ext cx="1068054" cy="793110"/>
          </a:xfrm>
          <a:prstGeom prst="rect">
            <a:avLst/>
          </a:prstGeom>
        </p:spPr>
      </p:pic>
      <p:sp>
        <p:nvSpPr>
          <p:cNvPr id="10" name="Rectangle 9"/>
          <p:cNvSpPr/>
          <p:nvPr/>
        </p:nvSpPr>
        <p:spPr>
          <a:xfrm>
            <a:off x="107092" y="91428"/>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680398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5674" y="294751"/>
            <a:ext cx="968043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 design a poster about how to keep safe online. Think about all the things we have found out on the PowerPoint to help you.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59040" y="5546564"/>
            <a:ext cx="1417360" cy="1067001"/>
          </a:xfrm>
          <a:prstGeom prst="rect">
            <a:avLst/>
          </a:prstGeom>
        </p:spPr>
      </p:pic>
      <p:pic>
        <p:nvPicPr>
          <p:cNvPr id="2" name="Picture 1"/>
          <p:cNvPicPr>
            <a:picLocks noChangeAspect="1"/>
          </p:cNvPicPr>
          <p:nvPr/>
        </p:nvPicPr>
        <p:blipFill>
          <a:blip r:embed="rId3"/>
          <a:stretch>
            <a:fillRect/>
          </a:stretch>
        </p:blipFill>
        <p:spPr>
          <a:xfrm>
            <a:off x="8744519" y="2191616"/>
            <a:ext cx="2971800" cy="4248150"/>
          </a:xfrm>
          <a:prstGeom prst="rect">
            <a:avLst/>
          </a:prstGeom>
        </p:spPr>
      </p:pic>
      <p:pic>
        <p:nvPicPr>
          <p:cNvPr id="3" name="Picture 2"/>
          <p:cNvPicPr>
            <a:picLocks noChangeAspect="1"/>
          </p:cNvPicPr>
          <p:nvPr/>
        </p:nvPicPr>
        <p:blipFill>
          <a:blip r:embed="rId4"/>
          <a:stretch>
            <a:fillRect/>
          </a:stretch>
        </p:blipFill>
        <p:spPr>
          <a:xfrm>
            <a:off x="405674" y="2448043"/>
            <a:ext cx="3688510" cy="3026470"/>
          </a:xfrm>
          <a:prstGeom prst="rect">
            <a:avLst/>
          </a:prstGeom>
        </p:spPr>
      </p:pic>
      <p:pic>
        <p:nvPicPr>
          <p:cNvPr id="5" name="Picture 4"/>
          <p:cNvPicPr>
            <a:picLocks noChangeAspect="1"/>
          </p:cNvPicPr>
          <p:nvPr/>
        </p:nvPicPr>
        <p:blipFill>
          <a:blip r:embed="rId5"/>
          <a:stretch>
            <a:fillRect/>
          </a:stretch>
        </p:blipFill>
        <p:spPr>
          <a:xfrm>
            <a:off x="4304939" y="3255817"/>
            <a:ext cx="4082191" cy="2836777"/>
          </a:xfrm>
          <a:prstGeom prst="rect">
            <a:avLst/>
          </a:prstGeom>
        </p:spPr>
      </p:pic>
      <p:sp>
        <p:nvSpPr>
          <p:cNvPr id="7" name="TextBox 6"/>
          <p:cNvSpPr txBox="1"/>
          <p:nvPr/>
        </p:nvSpPr>
        <p:spPr>
          <a:xfrm>
            <a:off x="5398943" y="2421615"/>
            <a:ext cx="1894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EXAMPLES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47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6400" y="5649729"/>
            <a:ext cx="102051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Using the following website to explore how you can keep safe online.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2285569" y="455017"/>
            <a:ext cx="7877175" cy="5105400"/>
          </a:xfrm>
          <a:prstGeom prst="rect">
            <a:avLst/>
          </a:prstGeom>
        </p:spPr>
      </p:pic>
      <p:sp>
        <p:nvSpPr>
          <p:cNvPr id="3" name="Rectangle 2"/>
          <p:cNvSpPr/>
          <p:nvPr/>
        </p:nvSpPr>
        <p:spPr>
          <a:xfrm>
            <a:off x="1676400" y="6151900"/>
            <a:ext cx="414664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https://www.thinkuknow.co.uk</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p:cNvPicPr>
            <a:picLocks noChangeAspect="1"/>
          </p:cNvPicPr>
          <p:nvPr/>
        </p:nvPicPr>
        <p:blipFill>
          <a:blip r:embed="rId3"/>
          <a:stretch>
            <a:fillRect/>
          </a:stretch>
        </p:blipFill>
        <p:spPr>
          <a:xfrm>
            <a:off x="259040" y="5546564"/>
            <a:ext cx="1417360" cy="1067001"/>
          </a:xfrm>
          <a:prstGeom prst="rect">
            <a:avLst/>
          </a:prstGeom>
        </p:spPr>
      </p:pic>
    </p:spTree>
    <p:extLst>
      <p:ext uri="{BB962C8B-B14F-4D97-AF65-F5344CB8AC3E}">
        <p14:creationId xmlns:p14="http://schemas.microsoft.com/office/powerpoint/2010/main" val="40779127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2065916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smtClean="0">
                <a:solidFill>
                  <a:srgbClr val="000000"/>
                </a:solidFill>
              </a:rPr>
              <a:t>Science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dirty="0" smtClean="0">
                <a:solidFill>
                  <a:srgbClr val="000000"/>
                </a:solidFill>
              </a:rPr>
              <a:t>Wednesday</a:t>
            </a:r>
            <a:r>
              <a:rPr lang="en-GB" altLang="en-US" sz="3200" u="sng" noProof="0" dirty="0" smtClean="0">
                <a:solidFill>
                  <a:srgbClr val="000000"/>
                </a:solidFill>
              </a:rPr>
              <a:t> 10th</a:t>
            </a:r>
            <a:r>
              <a:rPr lang="en-GB" altLang="en-US" sz="3200" u="sng" dirty="0" smtClean="0">
                <a:solidFill>
                  <a:srgbClr val="000000"/>
                </a:solidFill>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understand</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a:t>
            </a:r>
            <a:r>
              <a:rPr lang="en-GB" sz="4000" u="sng" noProof="0" dirty="0" smtClean="0">
                <a:solidFill>
                  <a:prstClr val="black"/>
                </a:solidFill>
                <a:latin typeface="Calibri" panose="020F0502020204030204"/>
              </a:rPr>
              <a:t>how shadows are formed.</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767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47277" y="5887630"/>
            <a:ext cx="11208775" cy="646331"/>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a:hlinkClick r:id="rId3"/>
              </a:rPr>
              <a:t>https://teachers.thenational.academy/lessons/what-is-light-and-where-does-it-come-from-6rv3je?from_query=light</a:t>
            </a:r>
            <a:endParaRPr lang="en-GB" dirty="0" smtClean="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869738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41913"/>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340398">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7" name="Oval Callout 16"/>
          <p:cNvSpPr/>
          <p:nvPr/>
        </p:nvSpPr>
        <p:spPr>
          <a:xfrm>
            <a:off x="3151909" y="1431198"/>
            <a:ext cx="2563091" cy="1689519"/>
          </a:xfrm>
          <a:prstGeom prst="wedgeEllipseCallout">
            <a:avLst>
              <a:gd name="adj1" fmla="val -60595"/>
              <a:gd name="adj2" fmla="val 484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When there is no light, we describe it as being dark. </a:t>
            </a:r>
            <a:endParaRPr lang="en-GB" dirty="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4" name="Picture 3"/>
          <p:cNvPicPr>
            <a:picLocks noChangeAspect="1"/>
          </p:cNvPicPr>
          <p:nvPr/>
        </p:nvPicPr>
        <p:blipFill>
          <a:blip r:embed="rId4"/>
          <a:stretch>
            <a:fillRect/>
          </a:stretch>
        </p:blipFill>
        <p:spPr>
          <a:xfrm>
            <a:off x="368619" y="307280"/>
            <a:ext cx="3696216" cy="962159"/>
          </a:xfrm>
          <a:prstGeom prst="rect">
            <a:avLst/>
          </a:prstGeom>
        </p:spPr>
      </p:pic>
      <p:pic>
        <p:nvPicPr>
          <p:cNvPr id="5" name="Picture 4"/>
          <p:cNvPicPr>
            <a:picLocks noChangeAspect="1"/>
          </p:cNvPicPr>
          <p:nvPr/>
        </p:nvPicPr>
        <p:blipFill>
          <a:blip r:embed="rId5"/>
          <a:stretch>
            <a:fillRect/>
          </a:stretch>
        </p:blipFill>
        <p:spPr>
          <a:xfrm>
            <a:off x="543232" y="1431198"/>
            <a:ext cx="2314898" cy="2152950"/>
          </a:xfrm>
          <a:prstGeom prst="rect">
            <a:avLst/>
          </a:prstGeom>
        </p:spPr>
      </p:pic>
      <p:sp>
        <p:nvSpPr>
          <p:cNvPr id="6" name="Oval Callout 5"/>
          <p:cNvSpPr/>
          <p:nvPr/>
        </p:nvSpPr>
        <p:spPr>
          <a:xfrm>
            <a:off x="1233055" y="3764258"/>
            <a:ext cx="2105890" cy="1569742"/>
          </a:xfrm>
          <a:prstGeom prst="wedgeEllipseCallout">
            <a:avLst>
              <a:gd name="adj1" fmla="val -46157"/>
              <a:gd name="adj2" fmla="val -585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Darkness is the absence of light. </a:t>
            </a:r>
            <a:endParaRPr lang="en-GB" dirty="0"/>
          </a:p>
        </p:txBody>
      </p:sp>
      <p:pic>
        <p:nvPicPr>
          <p:cNvPr id="7" name="Picture 6"/>
          <p:cNvPicPr>
            <a:picLocks noChangeAspect="1"/>
          </p:cNvPicPr>
          <p:nvPr/>
        </p:nvPicPr>
        <p:blipFill>
          <a:blip r:embed="rId6"/>
          <a:stretch>
            <a:fillRect/>
          </a:stretch>
        </p:blipFill>
        <p:spPr>
          <a:xfrm>
            <a:off x="5347855" y="2959207"/>
            <a:ext cx="3584244" cy="3467998"/>
          </a:xfrm>
          <a:prstGeom prst="rect">
            <a:avLst/>
          </a:prstGeom>
        </p:spPr>
      </p:pic>
      <p:sp>
        <p:nvSpPr>
          <p:cNvPr id="8" name="Oval Callout 7"/>
          <p:cNvSpPr/>
          <p:nvPr/>
        </p:nvSpPr>
        <p:spPr>
          <a:xfrm>
            <a:off x="8201891" y="748145"/>
            <a:ext cx="3158836" cy="2372572"/>
          </a:xfrm>
          <a:prstGeom prst="wedgeEllipseCallout">
            <a:avLst>
              <a:gd name="adj1" fmla="val -36622"/>
              <a:gd name="adj2" fmla="val 57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shadow is created when light, from a light source,  is blocked by an object. </a:t>
            </a:r>
            <a:endParaRPr lang="en-GB" dirty="0"/>
          </a:p>
        </p:txBody>
      </p:sp>
    </p:spTree>
    <p:extLst>
      <p:ext uri="{BB962C8B-B14F-4D97-AF65-F5344CB8AC3E}">
        <p14:creationId xmlns:p14="http://schemas.microsoft.com/office/powerpoint/2010/main" val="26580232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41913"/>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340398">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4" name="Picture 3"/>
          <p:cNvPicPr>
            <a:picLocks noChangeAspect="1"/>
          </p:cNvPicPr>
          <p:nvPr/>
        </p:nvPicPr>
        <p:blipFill>
          <a:blip r:embed="rId4"/>
          <a:stretch>
            <a:fillRect/>
          </a:stretch>
        </p:blipFill>
        <p:spPr>
          <a:xfrm>
            <a:off x="368619" y="307280"/>
            <a:ext cx="3696216" cy="962159"/>
          </a:xfrm>
          <a:prstGeom prst="rect">
            <a:avLst/>
          </a:prstGeom>
        </p:spPr>
      </p:pic>
      <p:pic>
        <p:nvPicPr>
          <p:cNvPr id="7" name="Picture 6"/>
          <p:cNvPicPr>
            <a:picLocks noChangeAspect="1"/>
          </p:cNvPicPr>
          <p:nvPr/>
        </p:nvPicPr>
        <p:blipFill>
          <a:blip r:embed="rId5"/>
          <a:stretch>
            <a:fillRect/>
          </a:stretch>
        </p:blipFill>
        <p:spPr>
          <a:xfrm>
            <a:off x="3810000" y="2151347"/>
            <a:ext cx="4391891" cy="4249451"/>
          </a:xfrm>
          <a:prstGeom prst="rect">
            <a:avLst/>
          </a:prstGeom>
        </p:spPr>
      </p:pic>
      <p:sp>
        <p:nvSpPr>
          <p:cNvPr id="9" name="Oval Callout 8"/>
          <p:cNvSpPr/>
          <p:nvPr/>
        </p:nvSpPr>
        <p:spPr>
          <a:xfrm>
            <a:off x="4064835" y="558074"/>
            <a:ext cx="2244436" cy="1593273"/>
          </a:xfrm>
          <a:prstGeom prst="wedgeEllipseCallout">
            <a:avLst>
              <a:gd name="adj1" fmla="val 47686"/>
              <a:gd name="adj2" fmla="val 71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Here, the sun is the light source. </a:t>
            </a:r>
            <a:endParaRPr lang="en-GB" dirty="0"/>
          </a:p>
        </p:txBody>
      </p:sp>
      <p:pic>
        <p:nvPicPr>
          <p:cNvPr id="10" name="Picture 9"/>
          <p:cNvPicPr>
            <a:picLocks noChangeAspect="1"/>
          </p:cNvPicPr>
          <p:nvPr/>
        </p:nvPicPr>
        <p:blipFill>
          <a:blip r:embed="rId6"/>
          <a:stretch>
            <a:fillRect/>
          </a:stretch>
        </p:blipFill>
        <p:spPr>
          <a:xfrm>
            <a:off x="230415" y="1269439"/>
            <a:ext cx="2713979" cy="2187853"/>
          </a:xfrm>
          <a:prstGeom prst="rect">
            <a:avLst/>
          </a:prstGeom>
        </p:spPr>
      </p:pic>
      <p:sp>
        <p:nvSpPr>
          <p:cNvPr id="13" name="Oval Callout 12"/>
          <p:cNvSpPr/>
          <p:nvPr/>
        </p:nvSpPr>
        <p:spPr>
          <a:xfrm>
            <a:off x="7994072" y="1269439"/>
            <a:ext cx="2614027" cy="2105891"/>
          </a:xfrm>
          <a:prstGeom prst="wedgeEllipseCallout">
            <a:avLst>
              <a:gd name="adj1" fmla="val -6516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light from the sun is being blocked by the tree. </a:t>
            </a:r>
            <a:endParaRPr lang="en-GB" dirty="0"/>
          </a:p>
        </p:txBody>
      </p:sp>
      <p:sp>
        <p:nvSpPr>
          <p:cNvPr id="14" name="Oval Callout 13"/>
          <p:cNvSpPr/>
          <p:nvPr/>
        </p:nvSpPr>
        <p:spPr>
          <a:xfrm>
            <a:off x="8603673" y="4336473"/>
            <a:ext cx="2576945" cy="1759527"/>
          </a:xfrm>
          <a:prstGeom prst="wedgeEllipseCallout">
            <a:avLst>
              <a:gd name="adj1" fmla="val -71908"/>
              <a:gd name="adj2" fmla="val 404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shadow is created because light can only travel in straight lines. </a:t>
            </a:r>
            <a:endParaRPr lang="en-GB" dirty="0"/>
          </a:p>
        </p:txBody>
      </p:sp>
      <p:sp>
        <p:nvSpPr>
          <p:cNvPr id="15" name="Right Arrow 14"/>
          <p:cNvSpPr/>
          <p:nvPr/>
        </p:nvSpPr>
        <p:spPr>
          <a:xfrm>
            <a:off x="2895600" y="1473101"/>
            <a:ext cx="1039091" cy="40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6719455" y="1269439"/>
            <a:ext cx="1039091" cy="40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9476509" y="3457292"/>
            <a:ext cx="304800" cy="711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Left Arrow 19"/>
          <p:cNvSpPr/>
          <p:nvPr/>
        </p:nvSpPr>
        <p:spPr>
          <a:xfrm>
            <a:off x="6871854" y="6165271"/>
            <a:ext cx="1122218" cy="3970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Callout 20"/>
          <p:cNvSpPr/>
          <p:nvPr/>
        </p:nvSpPr>
        <p:spPr>
          <a:xfrm>
            <a:off x="1492824" y="3509933"/>
            <a:ext cx="3155679" cy="2586067"/>
          </a:xfrm>
          <a:prstGeom prst="wedgeEllipseCallout">
            <a:avLst>
              <a:gd name="adj1" fmla="val 52258"/>
              <a:gd name="adj2" fmla="val 50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There is an area behind the tree where no light can reach.</a:t>
            </a:r>
            <a:r>
              <a:rPr lang="en-GB" dirty="0"/>
              <a:t> That is why shadows usually look like the shape that is blocking the light. </a:t>
            </a:r>
          </a:p>
          <a:p>
            <a:pPr algn="ctr"/>
            <a:endParaRPr lang="en-GB" dirty="0"/>
          </a:p>
        </p:txBody>
      </p:sp>
    </p:spTree>
    <p:extLst>
      <p:ext uri="{BB962C8B-B14F-4D97-AF65-F5344CB8AC3E}">
        <p14:creationId xmlns:p14="http://schemas.microsoft.com/office/powerpoint/2010/main" val="2342069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4"/>
          <a:stretch>
            <a:fillRect/>
          </a:stretch>
        </p:blipFill>
        <p:spPr>
          <a:xfrm>
            <a:off x="914400" y="301303"/>
            <a:ext cx="6788727" cy="5143534"/>
          </a:xfrm>
          <a:prstGeom prst="rect">
            <a:avLst/>
          </a:prstGeom>
        </p:spPr>
      </p:pic>
      <p:sp>
        <p:nvSpPr>
          <p:cNvPr id="16" name="TextBox 15"/>
          <p:cNvSpPr txBox="1"/>
          <p:nvPr/>
        </p:nvSpPr>
        <p:spPr>
          <a:xfrm>
            <a:off x="8298873" y="4254294"/>
            <a:ext cx="3158836" cy="923330"/>
          </a:xfrm>
          <a:prstGeom prst="rect">
            <a:avLst/>
          </a:prstGeom>
          <a:solidFill>
            <a:schemeClr val="accent4">
              <a:lumMod val="40000"/>
              <a:lumOff val="60000"/>
            </a:schemeClr>
          </a:solidFill>
        </p:spPr>
        <p:txBody>
          <a:bodyPr wrap="square" rtlCol="0">
            <a:spAutoFit/>
          </a:bodyPr>
          <a:lstStyle/>
          <a:p>
            <a:r>
              <a:rPr lang="en-GB" dirty="0" smtClean="0"/>
              <a:t>Ask an adult to help read this information with you if you are finding it a little tricky. </a:t>
            </a:r>
            <a:endParaRPr lang="en-GB" dirty="0"/>
          </a:p>
        </p:txBody>
      </p:sp>
    </p:spTree>
    <p:extLst>
      <p:ext uri="{BB962C8B-B14F-4D97-AF65-F5344CB8AC3E}">
        <p14:creationId xmlns:p14="http://schemas.microsoft.com/office/powerpoint/2010/main" val="30368912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6029679"/>
              </p:ext>
            </p:extLst>
          </p:nvPr>
        </p:nvGraphicFramePr>
        <p:xfrm>
          <a:off x="222087" y="7449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r>
                        <a:rPr lang="en-GB" sz="2800" b="0" dirty="0" smtClean="0">
                          <a:solidFill>
                            <a:schemeClr val="tx1"/>
                          </a:solidFill>
                          <a:effectLst/>
                          <a:latin typeface="Calibri (Body)"/>
                        </a:rPr>
                        <a:t>Complete these sentences below by filling in the missing spaces.</a:t>
                      </a:r>
                      <a:r>
                        <a:rPr lang="en-GB" sz="2800" b="0" baseline="0" dirty="0" smtClean="0">
                          <a:solidFill>
                            <a:schemeClr val="tx1"/>
                          </a:solidFill>
                          <a:effectLst/>
                          <a:latin typeface="Calibri (Body)"/>
                        </a:rPr>
                        <a:t> </a:t>
                      </a: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7" name="TextBox 6"/>
          <p:cNvSpPr txBox="1"/>
          <p:nvPr/>
        </p:nvSpPr>
        <p:spPr>
          <a:xfrm>
            <a:off x="807471" y="1588285"/>
            <a:ext cx="1338696" cy="830997"/>
          </a:xfrm>
          <a:prstGeom prst="rect">
            <a:avLst/>
          </a:prstGeom>
          <a:noFill/>
        </p:spPr>
        <p:txBody>
          <a:bodyPr wrap="square" rtlCol="0">
            <a:spAutoFit/>
          </a:bodyPr>
          <a:lstStyle/>
          <a:p>
            <a:r>
              <a:rPr lang="en-GB" sz="2400" dirty="0" smtClean="0">
                <a:solidFill>
                  <a:schemeClr val="bg1"/>
                </a:solidFill>
              </a:rPr>
              <a:t>Means to take in</a:t>
            </a:r>
            <a:endParaRPr lang="en-GB" dirty="0" smtClean="0">
              <a:solidFill>
                <a:schemeClr val="bg1"/>
              </a:solidFill>
            </a:endParaRPr>
          </a:p>
        </p:txBody>
      </p:sp>
      <p:sp>
        <p:nvSpPr>
          <p:cNvPr id="8" name="TextBox 7"/>
          <p:cNvSpPr txBox="1"/>
          <p:nvPr/>
        </p:nvSpPr>
        <p:spPr>
          <a:xfrm>
            <a:off x="9351818" y="942109"/>
            <a:ext cx="1870364" cy="830997"/>
          </a:xfrm>
          <a:prstGeom prst="rect">
            <a:avLst/>
          </a:prstGeom>
          <a:noFill/>
        </p:spPr>
        <p:txBody>
          <a:bodyPr wrap="square" rtlCol="0">
            <a:spAutoFit/>
          </a:bodyPr>
          <a:lstStyle/>
          <a:p>
            <a:r>
              <a:rPr lang="en-GB" sz="2400" dirty="0" smtClean="0">
                <a:solidFill>
                  <a:schemeClr val="bg1"/>
                </a:solidFill>
              </a:rPr>
              <a:t>Means to bounce off</a:t>
            </a:r>
            <a:endParaRPr lang="en-GB" sz="2400" dirty="0">
              <a:solidFill>
                <a:schemeClr val="bg1"/>
              </a:solidFill>
            </a:endParaRPr>
          </a:p>
        </p:txBody>
      </p:sp>
      <p:sp>
        <p:nvSpPr>
          <p:cNvPr id="12" name="Rectangle 11"/>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71561" y="942109"/>
            <a:ext cx="11669428" cy="4893647"/>
          </a:xfrm>
          <a:prstGeom prst="rect">
            <a:avLst/>
          </a:prstGeom>
          <a:noFill/>
        </p:spPr>
        <p:txBody>
          <a:bodyPr wrap="square" rtlCol="0">
            <a:spAutoFit/>
          </a:bodyPr>
          <a:lstStyle/>
          <a:p>
            <a:pPr marL="342900" indent="-342900">
              <a:buAutoNum type="arabicPeriod"/>
            </a:pPr>
            <a:r>
              <a:rPr lang="en-GB" sz="2400" dirty="0" smtClean="0"/>
              <a:t>What is darkness ?</a:t>
            </a:r>
          </a:p>
          <a:p>
            <a:pPr marL="342900" indent="-342900">
              <a:buAutoNum type="arabicPeriod"/>
            </a:pPr>
            <a:endParaRPr lang="en-GB" sz="2400" dirty="0"/>
          </a:p>
          <a:p>
            <a:r>
              <a:rPr lang="en-GB" sz="2400" dirty="0" smtClean="0">
                <a:solidFill>
                  <a:srgbClr val="7030A0"/>
                </a:solidFill>
              </a:rPr>
              <a:t>Darkness is the _______________ of light.</a:t>
            </a:r>
          </a:p>
          <a:p>
            <a:endParaRPr lang="en-GB" sz="2400" dirty="0"/>
          </a:p>
          <a:p>
            <a:pPr marL="342900" indent="-342900">
              <a:buAutoNum type="arabicPeriod" startAt="2"/>
            </a:pPr>
            <a:r>
              <a:rPr lang="en-GB" sz="2400" dirty="0" smtClean="0"/>
              <a:t>How is a shadow created? </a:t>
            </a:r>
          </a:p>
          <a:p>
            <a:pPr marL="342900" indent="-342900">
              <a:buAutoNum type="arabicPeriod" startAt="2"/>
            </a:pPr>
            <a:endParaRPr lang="en-GB" sz="2400" dirty="0"/>
          </a:p>
          <a:p>
            <a:r>
              <a:rPr lang="en-GB" sz="2400" dirty="0" smtClean="0">
                <a:solidFill>
                  <a:srgbClr val="7030A0"/>
                </a:solidFill>
              </a:rPr>
              <a:t>A _________________ is created when light from a _______________    ______________ is blocked by an object. </a:t>
            </a:r>
          </a:p>
          <a:p>
            <a:endParaRPr lang="en-GB" sz="2400" dirty="0"/>
          </a:p>
          <a:p>
            <a:endParaRPr lang="en-GB" sz="2400" dirty="0"/>
          </a:p>
          <a:p>
            <a:r>
              <a:rPr lang="en-GB" sz="2400" dirty="0" smtClean="0"/>
              <a:t>What object do you think created the shadow in the picture? </a:t>
            </a:r>
          </a:p>
          <a:p>
            <a:endParaRPr lang="en-GB" sz="2400" dirty="0"/>
          </a:p>
          <a:p>
            <a:r>
              <a:rPr lang="en-GB" sz="2400" dirty="0"/>
              <a:t> </a:t>
            </a:r>
            <a:r>
              <a:rPr lang="en-GB" sz="2400" dirty="0" smtClean="0"/>
              <a:t>                  </a:t>
            </a:r>
            <a:r>
              <a:rPr lang="en-GB" sz="2400" dirty="0" smtClean="0">
                <a:solidFill>
                  <a:srgbClr val="7030A0"/>
                </a:solidFill>
              </a:rPr>
              <a:t>__________________________________________</a:t>
            </a:r>
            <a:endParaRPr lang="en-GB" sz="2400" dirty="0">
              <a:solidFill>
                <a:srgbClr val="7030A0"/>
              </a:solidFill>
            </a:endParaRPr>
          </a:p>
        </p:txBody>
      </p:sp>
      <p:pic>
        <p:nvPicPr>
          <p:cNvPr id="15" name="Picture 14"/>
          <p:cNvPicPr>
            <a:picLocks noChangeAspect="1"/>
          </p:cNvPicPr>
          <p:nvPr/>
        </p:nvPicPr>
        <p:blipFill rotWithShape="1">
          <a:blip r:embed="rId4"/>
          <a:srcRect t="8078"/>
          <a:stretch/>
        </p:blipFill>
        <p:spPr>
          <a:xfrm>
            <a:off x="8520546" y="4378035"/>
            <a:ext cx="3168119" cy="2059855"/>
          </a:xfrm>
          <a:prstGeom prst="rect">
            <a:avLst/>
          </a:prstGeom>
        </p:spPr>
      </p:pic>
      <p:sp>
        <p:nvSpPr>
          <p:cNvPr id="16" name="TextBox 15"/>
          <p:cNvSpPr txBox="1"/>
          <p:nvPr/>
        </p:nvSpPr>
        <p:spPr>
          <a:xfrm>
            <a:off x="2036619" y="6006500"/>
            <a:ext cx="6054436" cy="523220"/>
          </a:xfrm>
          <a:prstGeom prst="rect">
            <a:avLst/>
          </a:prstGeom>
          <a:noFill/>
          <a:ln>
            <a:solidFill>
              <a:srgbClr val="7030A0"/>
            </a:solidFill>
          </a:ln>
        </p:spPr>
        <p:txBody>
          <a:bodyPr wrap="square" rtlCol="0">
            <a:spAutoFit/>
          </a:bodyPr>
          <a:lstStyle/>
          <a:p>
            <a:r>
              <a:rPr lang="en-GB" sz="2800" dirty="0" smtClean="0">
                <a:solidFill>
                  <a:srgbClr val="7030A0"/>
                </a:solidFill>
              </a:rPr>
              <a:t>light source         shadow            absence </a:t>
            </a:r>
            <a:endParaRPr lang="en-GB" sz="2800" dirty="0">
              <a:solidFill>
                <a:srgbClr val="7030A0"/>
              </a:solidFill>
            </a:endParaRPr>
          </a:p>
        </p:txBody>
      </p:sp>
    </p:spTree>
    <p:extLst>
      <p:ext uri="{BB962C8B-B14F-4D97-AF65-F5344CB8AC3E}">
        <p14:creationId xmlns:p14="http://schemas.microsoft.com/office/powerpoint/2010/main" val="3785938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6" name="Picture 5"/>
          <p:cNvPicPr>
            <a:picLocks noChangeAspect="1"/>
          </p:cNvPicPr>
          <p:nvPr/>
        </p:nvPicPr>
        <p:blipFill>
          <a:blip r:embed="rId3"/>
          <a:stretch>
            <a:fillRect/>
          </a:stretch>
        </p:blipFill>
        <p:spPr>
          <a:xfrm>
            <a:off x="450420" y="388240"/>
            <a:ext cx="5347896" cy="124659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7" name="Picture 6"/>
          <p:cNvPicPr>
            <a:picLocks noChangeAspect="1"/>
          </p:cNvPicPr>
          <p:nvPr/>
        </p:nvPicPr>
        <p:blipFill>
          <a:blip r:embed="rId5"/>
          <a:stretch>
            <a:fillRect/>
          </a:stretch>
        </p:blipFill>
        <p:spPr>
          <a:xfrm>
            <a:off x="893617" y="3342764"/>
            <a:ext cx="3676399" cy="1575600"/>
          </a:xfrm>
          <a:prstGeom prst="rect">
            <a:avLst/>
          </a:prstGeom>
        </p:spPr>
      </p:pic>
      <p:sp>
        <p:nvSpPr>
          <p:cNvPr id="14" name="Oval Callout 13"/>
          <p:cNvSpPr/>
          <p:nvPr/>
        </p:nvSpPr>
        <p:spPr>
          <a:xfrm>
            <a:off x="1025236" y="1995055"/>
            <a:ext cx="2715491" cy="134770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Transparent materials </a:t>
            </a:r>
            <a:endParaRPr lang="en-GB" dirty="0"/>
          </a:p>
        </p:txBody>
      </p:sp>
      <p:pic>
        <p:nvPicPr>
          <p:cNvPr id="15" name="Picture 14"/>
          <p:cNvPicPr>
            <a:picLocks noChangeAspect="1"/>
          </p:cNvPicPr>
          <p:nvPr/>
        </p:nvPicPr>
        <p:blipFill>
          <a:blip r:embed="rId6"/>
          <a:stretch>
            <a:fillRect/>
          </a:stretch>
        </p:blipFill>
        <p:spPr>
          <a:xfrm>
            <a:off x="4871866" y="4400907"/>
            <a:ext cx="4138800" cy="1819783"/>
          </a:xfrm>
          <a:prstGeom prst="rect">
            <a:avLst/>
          </a:prstGeom>
        </p:spPr>
      </p:pic>
      <p:sp>
        <p:nvSpPr>
          <p:cNvPr id="16" name="Oval Callout 15"/>
          <p:cNvSpPr/>
          <p:nvPr/>
        </p:nvSpPr>
        <p:spPr>
          <a:xfrm>
            <a:off x="4871866" y="2837868"/>
            <a:ext cx="2715491" cy="1347709"/>
          </a:xfrm>
          <a:prstGeom prst="wedgeEllipseCallout">
            <a:avLst>
              <a:gd name="adj1" fmla="val -13690"/>
              <a:gd name="adj2" fmla="val 799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Translucent  materials </a:t>
            </a:r>
            <a:endParaRPr lang="en-GB" dirty="0"/>
          </a:p>
        </p:txBody>
      </p:sp>
      <p:pic>
        <p:nvPicPr>
          <p:cNvPr id="17" name="Picture 16"/>
          <p:cNvPicPr>
            <a:picLocks noChangeAspect="1"/>
          </p:cNvPicPr>
          <p:nvPr/>
        </p:nvPicPr>
        <p:blipFill>
          <a:blip r:embed="rId7"/>
          <a:stretch>
            <a:fillRect/>
          </a:stretch>
        </p:blipFill>
        <p:spPr>
          <a:xfrm>
            <a:off x="8121866" y="2837868"/>
            <a:ext cx="3819123" cy="1563039"/>
          </a:xfrm>
          <a:prstGeom prst="rect">
            <a:avLst/>
          </a:prstGeom>
        </p:spPr>
      </p:pic>
      <p:sp>
        <p:nvSpPr>
          <p:cNvPr id="18" name="Oval Callout 17"/>
          <p:cNvSpPr/>
          <p:nvPr/>
        </p:nvSpPr>
        <p:spPr>
          <a:xfrm>
            <a:off x="8071670" y="1214021"/>
            <a:ext cx="2715491" cy="1347709"/>
          </a:xfrm>
          <a:prstGeom prst="wedgeEllipseCallout">
            <a:avLst>
              <a:gd name="adj1" fmla="val -9098"/>
              <a:gd name="adj2" fmla="val 81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Opaque materials </a:t>
            </a:r>
            <a:endParaRPr lang="en-GB" dirty="0"/>
          </a:p>
        </p:txBody>
      </p:sp>
      <p:sp>
        <p:nvSpPr>
          <p:cNvPr id="19" name="TextBox 18"/>
          <p:cNvSpPr txBox="1"/>
          <p:nvPr/>
        </p:nvSpPr>
        <p:spPr>
          <a:xfrm>
            <a:off x="9152720" y="4821753"/>
            <a:ext cx="2858433" cy="1477328"/>
          </a:xfrm>
          <a:prstGeom prst="rect">
            <a:avLst/>
          </a:prstGeom>
          <a:solidFill>
            <a:schemeClr val="accent4">
              <a:lumMod val="40000"/>
              <a:lumOff val="60000"/>
            </a:schemeClr>
          </a:solidFill>
        </p:spPr>
        <p:txBody>
          <a:bodyPr wrap="square" rtlCol="0">
            <a:spAutoFit/>
          </a:bodyPr>
          <a:lstStyle/>
          <a:p>
            <a:r>
              <a:rPr lang="en-GB" dirty="0" smtClean="0"/>
              <a:t>The amount of light that passes through an object depends on whether the object is transparent, translucent or opaque. </a:t>
            </a:r>
            <a:endParaRPr lang="en-GB" dirty="0"/>
          </a:p>
        </p:txBody>
      </p:sp>
    </p:spTree>
    <p:extLst>
      <p:ext uri="{BB962C8B-B14F-4D97-AF65-F5344CB8AC3E}">
        <p14:creationId xmlns:p14="http://schemas.microsoft.com/office/powerpoint/2010/main" val="2354405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82ADA-821E-4C91-B00F-BCF9D5838DBF}"/>
              </a:ext>
            </a:extLst>
          </p:cNvPr>
          <p:cNvPicPr>
            <a:picLocks noChangeAspect="1"/>
          </p:cNvPicPr>
          <p:nvPr/>
        </p:nvPicPr>
        <p:blipFill rotWithShape="1">
          <a:blip r:embed="rId2"/>
          <a:srcRect l="32657" t="35494" r="50713" b="55796"/>
          <a:stretch/>
        </p:blipFill>
        <p:spPr>
          <a:xfrm>
            <a:off x="357808" y="95727"/>
            <a:ext cx="3815646" cy="1123473"/>
          </a:xfrm>
          <a:prstGeom prst="rect">
            <a:avLst/>
          </a:prstGeom>
        </p:spPr>
      </p:pic>
      <p:sp>
        <p:nvSpPr>
          <p:cNvPr id="5" name="TextBox 4">
            <a:extLst>
              <a:ext uri="{FF2B5EF4-FFF2-40B4-BE49-F238E27FC236}">
                <a16:creationId xmlns:a16="http://schemas.microsoft.com/office/drawing/2014/main" id="{C7207A63-EAE2-43C5-A9AF-C05EC80D89DA}"/>
              </a:ext>
            </a:extLst>
          </p:cNvPr>
          <p:cNvSpPr txBox="1"/>
          <p:nvPr/>
        </p:nvSpPr>
        <p:spPr>
          <a:xfrm>
            <a:off x="129899" y="1296106"/>
            <a:ext cx="787507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Stone Age people did not have a lot of tools and they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had to keep searching for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food so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people in this era lived mostly in caves they found.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They would not stay there for long maybe only for a night or two. The caves would be warmer and safer than sleeping outside.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Cosmology">
            <a:extLst>
              <a:ext uri="{FF2B5EF4-FFF2-40B4-BE49-F238E27FC236}">
                <a16:creationId xmlns:a16="http://schemas.microsoft.com/office/drawing/2014/main" id="{3C9BC696-6ADF-4B7E-A1ED-731718BAB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284" y="1643268"/>
            <a:ext cx="3674480" cy="2332383"/>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5B1DDE0E-509E-4C04-AE1E-093BF0FBFD64}"/>
              </a:ext>
            </a:extLst>
          </p:cNvPr>
          <p:cNvSpPr/>
          <p:nvPr/>
        </p:nvSpPr>
        <p:spPr>
          <a:xfrm>
            <a:off x="8786192" y="4250750"/>
            <a:ext cx="2822714" cy="210709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material can you get from cutting down trees?</a:t>
            </a:r>
          </a:p>
        </p:txBody>
      </p:sp>
      <p:sp>
        <p:nvSpPr>
          <p:cNvPr id="3" name="TextBox 2">
            <a:extLst>
              <a:ext uri="{FF2B5EF4-FFF2-40B4-BE49-F238E27FC236}">
                <a16:creationId xmlns:a16="http://schemas.microsoft.com/office/drawing/2014/main" id="{08286CA7-80E6-420B-81C1-A9FD8F398B83}"/>
              </a:ext>
            </a:extLst>
          </p:cNvPr>
          <p:cNvSpPr txBox="1"/>
          <p:nvPr/>
        </p:nvSpPr>
        <p:spPr>
          <a:xfrm>
            <a:off x="124858" y="4115264"/>
            <a:ext cx="513121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Near the end of the era, people started cutting down trees.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They used the wood to make new houses.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Image result for trees mesolithic era">
            <a:extLst>
              <a:ext uri="{FF2B5EF4-FFF2-40B4-BE49-F238E27FC236}">
                <a16:creationId xmlns:a16="http://schemas.microsoft.com/office/drawing/2014/main" id="{DD0FD855-C1A8-4511-AF85-3260F332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558" y="4443080"/>
            <a:ext cx="2988661" cy="19888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D52B927-14CB-49B1-88B6-4BD7D65E1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23" y="5863582"/>
            <a:ext cx="1077202" cy="799903"/>
          </a:xfrm>
          <a:prstGeom prst="rect">
            <a:avLst/>
          </a:prstGeom>
        </p:spPr>
      </p:pic>
      <p:sp>
        <p:nvSpPr>
          <p:cNvPr id="9" name="Rectangle 8"/>
          <p:cNvSpPr/>
          <p:nvPr/>
        </p:nvSpPr>
        <p:spPr>
          <a:xfrm>
            <a:off x="107092" y="100665"/>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5918" y="181312"/>
            <a:ext cx="1125071" cy="1125071"/>
          </a:xfrm>
          <a:prstGeom prst="rect">
            <a:avLst/>
          </a:prstGeom>
        </p:spPr>
      </p:pic>
    </p:spTree>
    <p:extLst>
      <p:ext uri="{BB962C8B-B14F-4D97-AF65-F5344CB8AC3E}">
        <p14:creationId xmlns:p14="http://schemas.microsoft.com/office/powerpoint/2010/main" val="258990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2" name="TextBox 11"/>
          <p:cNvSpPr txBox="1"/>
          <p:nvPr/>
        </p:nvSpPr>
        <p:spPr>
          <a:xfrm>
            <a:off x="8714509" y="249382"/>
            <a:ext cx="817418" cy="737866"/>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3"/>
          <a:stretch>
            <a:fillRect/>
          </a:stretch>
        </p:blipFill>
        <p:spPr>
          <a:xfrm>
            <a:off x="436915" y="249022"/>
            <a:ext cx="2457979" cy="198385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60" y="5517794"/>
            <a:ext cx="1394345" cy="1035405"/>
          </a:xfrm>
          <a:prstGeom prst="rect">
            <a:avLst/>
          </a:prstGeom>
        </p:spPr>
      </p:pic>
      <p:sp>
        <p:nvSpPr>
          <p:cNvPr id="5" name="TextBox 4"/>
          <p:cNvSpPr txBox="1"/>
          <p:nvPr/>
        </p:nvSpPr>
        <p:spPr>
          <a:xfrm>
            <a:off x="3158836" y="1096006"/>
            <a:ext cx="6664036" cy="954107"/>
          </a:xfrm>
          <a:prstGeom prst="rect">
            <a:avLst/>
          </a:prstGeom>
          <a:noFill/>
        </p:spPr>
        <p:txBody>
          <a:bodyPr wrap="square" rtlCol="0">
            <a:spAutoFit/>
          </a:bodyPr>
          <a:lstStyle/>
          <a:p>
            <a:r>
              <a:rPr lang="en-GB" sz="2800" dirty="0" smtClean="0">
                <a:solidFill>
                  <a:srgbClr val="7030A0"/>
                </a:solidFill>
              </a:rPr>
              <a:t>A cloth is an ________________ material because you can not see through it. </a:t>
            </a:r>
            <a:endParaRPr lang="en-GB" sz="2800" dirty="0">
              <a:solidFill>
                <a:srgbClr val="7030A0"/>
              </a:solidFill>
            </a:endParaRPr>
          </a:p>
        </p:txBody>
      </p:sp>
      <p:pic>
        <p:nvPicPr>
          <p:cNvPr id="7" name="Picture 6"/>
          <p:cNvPicPr>
            <a:picLocks noChangeAspect="1"/>
          </p:cNvPicPr>
          <p:nvPr/>
        </p:nvPicPr>
        <p:blipFill>
          <a:blip r:embed="rId5"/>
          <a:stretch>
            <a:fillRect/>
          </a:stretch>
        </p:blipFill>
        <p:spPr>
          <a:xfrm>
            <a:off x="436915" y="2424546"/>
            <a:ext cx="1570097" cy="2014958"/>
          </a:xfrm>
          <a:prstGeom prst="rect">
            <a:avLst/>
          </a:prstGeom>
        </p:spPr>
      </p:pic>
      <p:sp>
        <p:nvSpPr>
          <p:cNvPr id="22" name="TextBox 21"/>
          <p:cNvSpPr txBox="1"/>
          <p:nvPr/>
        </p:nvSpPr>
        <p:spPr>
          <a:xfrm>
            <a:off x="2535382" y="2883242"/>
            <a:ext cx="8839200" cy="954107"/>
          </a:xfrm>
          <a:prstGeom prst="rect">
            <a:avLst/>
          </a:prstGeom>
          <a:noFill/>
        </p:spPr>
        <p:txBody>
          <a:bodyPr wrap="square" rtlCol="0">
            <a:spAutoFit/>
          </a:bodyPr>
          <a:lstStyle/>
          <a:p>
            <a:r>
              <a:rPr lang="en-GB" sz="2800" dirty="0" smtClean="0">
                <a:solidFill>
                  <a:srgbClr val="7030A0"/>
                </a:solidFill>
              </a:rPr>
              <a:t>A clear plastic bag is a ________________ material because you can clearly see through it. </a:t>
            </a:r>
            <a:endParaRPr lang="en-GB" sz="2800" dirty="0">
              <a:solidFill>
                <a:srgbClr val="7030A0"/>
              </a:solidFill>
            </a:endParaRPr>
          </a:p>
        </p:txBody>
      </p:sp>
      <p:pic>
        <p:nvPicPr>
          <p:cNvPr id="8" name="Picture 7"/>
          <p:cNvPicPr>
            <a:picLocks noChangeAspect="1"/>
          </p:cNvPicPr>
          <p:nvPr/>
        </p:nvPicPr>
        <p:blipFill>
          <a:blip r:embed="rId6"/>
          <a:stretch>
            <a:fillRect/>
          </a:stretch>
        </p:blipFill>
        <p:spPr>
          <a:xfrm>
            <a:off x="2105892" y="4439504"/>
            <a:ext cx="1260763" cy="2101272"/>
          </a:xfrm>
          <a:prstGeom prst="rect">
            <a:avLst/>
          </a:prstGeom>
        </p:spPr>
      </p:pic>
      <p:sp>
        <p:nvSpPr>
          <p:cNvPr id="23" name="TextBox 22"/>
          <p:cNvSpPr txBox="1"/>
          <p:nvPr/>
        </p:nvSpPr>
        <p:spPr>
          <a:xfrm>
            <a:off x="3491345" y="4725897"/>
            <a:ext cx="8839200" cy="1384995"/>
          </a:xfrm>
          <a:prstGeom prst="rect">
            <a:avLst/>
          </a:prstGeom>
          <a:noFill/>
        </p:spPr>
        <p:txBody>
          <a:bodyPr wrap="square" rtlCol="0">
            <a:spAutoFit/>
          </a:bodyPr>
          <a:lstStyle/>
          <a:p>
            <a:r>
              <a:rPr lang="en-GB" sz="2800" dirty="0" smtClean="0">
                <a:solidFill>
                  <a:srgbClr val="7030A0"/>
                </a:solidFill>
              </a:rPr>
              <a:t>A plastic  milk bottle is a ________________ material because you can see through it a bit but not as easily as </a:t>
            </a:r>
          </a:p>
          <a:p>
            <a:r>
              <a:rPr lang="en-GB" sz="2800" dirty="0">
                <a:solidFill>
                  <a:srgbClr val="7030A0"/>
                </a:solidFill>
              </a:rPr>
              <a:t>t</a:t>
            </a:r>
            <a:r>
              <a:rPr lang="en-GB" sz="2800" dirty="0" smtClean="0">
                <a:solidFill>
                  <a:srgbClr val="7030A0"/>
                </a:solidFill>
              </a:rPr>
              <a:t>ransparent materials. </a:t>
            </a:r>
            <a:endParaRPr lang="en-GB" sz="2800" dirty="0">
              <a:solidFill>
                <a:srgbClr val="7030A0"/>
              </a:solidFill>
            </a:endParaRPr>
          </a:p>
        </p:txBody>
      </p:sp>
    </p:spTree>
    <p:extLst>
      <p:ext uri="{BB962C8B-B14F-4D97-AF65-F5344CB8AC3E}">
        <p14:creationId xmlns:p14="http://schemas.microsoft.com/office/powerpoint/2010/main" val="870929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3" name="TextBox 2"/>
          <p:cNvSpPr txBox="1"/>
          <p:nvPr/>
        </p:nvSpPr>
        <p:spPr>
          <a:xfrm>
            <a:off x="1570669" y="225583"/>
            <a:ext cx="9837560" cy="1200329"/>
          </a:xfrm>
          <a:prstGeom prst="rect">
            <a:avLst/>
          </a:prstGeom>
          <a:noFill/>
        </p:spPr>
        <p:txBody>
          <a:bodyPr wrap="square" rtlCol="0">
            <a:spAutoFit/>
          </a:bodyPr>
          <a:lstStyle/>
          <a:p>
            <a:r>
              <a:rPr lang="en-GB" sz="2400" b="1" dirty="0" smtClean="0">
                <a:solidFill>
                  <a:srgbClr val="FF0000"/>
                </a:solidFill>
              </a:rPr>
              <a:t>Time to investigate.  </a:t>
            </a:r>
          </a:p>
          <a:p>
            <a:r>
              <a:rPr lang="en-GB" sz="2400" dirty="0" smtClean="0"/>
              <a:t>Look around the room to find examples of materials that are transparent, translucent and opaque.     Record your findings in the table below.    </a:t>
            </a:r>
            <a:endParaRPr lang="en-GB" sz="2400" dirty="0"/>
          </a:p>
        </p:txBody>
      </p:sp>
      <p:sp>
        <p:nvSpPr>
          <p:cNvPr id="6" name="Oval Callout 5"/>
          <p:cNvSpPr/>
          <p:nvPr/>
        </p:nvSpPr>
        <p:spPr>
          <a:xfrm>
            <a:off x="271561" y="4847771"/>
            <a:ext cx="2413582" cy="15675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If you don’t have a torch use the torch on a phone. </a:t>
            </a:r>
            <a:endParaRPr lang="en-GB" dirty="0"/>
          </a:p>
        </p:txBody>
      </p:sp>
      <p:sp>
        <p:nvSpPr>
          <p:cNvPr id="7" name="Oval Callout 6"/>
          <p:cNvSpPr/>
          <p:nvPr/>
        </p:nvSpPr>
        <p:spPr>
          <a:xfrm>
            <a:off x="271561" y="1645393"/>
            <a:ext cx="2544209" cy="2177142"/>
          </a:xfrm>
          <a:prstGeom prst="wedgeEllipseCallout">
            <a:avLst>
              <a:gd name="adj1" fmla="val -37714"/>
              <a:gd name="adj2" fmla="val -55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1055" y="1994379"/>
            <a:ext cx="2344715" cy="1569660"/>
          </a:xfrm>
          <a:prstGeom prst="rect">
            <a:avLst/>
          </a:prstGeom>
          <a:noFill/>
        </p:spPr>
        <p:txBody>
          <a:bodyPr wrap="square" rtlCol="0">
            <a:spAutoFit/>
          </a:bodyPr>
          <a:lstStyle/>
          <a:p>
            <a:r>
              <a:rPr lang="en-GB" sz="2400" dirty="0" smtClean="0"/>
              <a:t>Shine a light at an object</a:t>
            </a:r>
            <a:r>
              <a:rPr lang="en-GB" sz="2400" dirty="0"/>
              <a:t> </a:t>
            </a:r>
            <a:r>
              <a:rPr lang="en-GB" sz="2400" dirty="0" smtClean="0"/>
              <a:t>to see what type of material it is.</a:t>
            </a:r>
            <a:endParaRPr lang="en-GB" dirty="0"/>
          </a:p>
        </p:txBody>
      </p:sp>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44649101"/>
              </p:ext>
            </p:extLst>
          </p:nvPr>
        </p:nvGraphicFramePr>
        <p:xfrm>
          <a:off x="3389746" y="1994379"/>
          <a:ext cx="8127999" cy="35661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20882321"/>
                    </a:ext>
                  </a:extLst>
                </a:gridCol>
                <a:gridCol w="2709333">
                  <a:extLst>
                    <a:ext uri="{9D8B030D-6E8A-4147-A177-3AD203B41FA5}">
                      <a16:colId xmlns:a16="http://schemas.microsoft.com/office/drawing/2014/main" val="3719576122"/>
                    </a:ext>
                  </a:extLst>
                </a:gridCol>
                <a:gridCol w="2709333">
                  <a:extLst>
                    <a:ext uri="{9D8B030D-6E8A-4147-A177-3AD203B41FA5}">
                      <a16:colId xmlns:a16="http://schemas.microsoft.com/office/drawing/2014/main" val="3619477958"/>
                    </a:ext>
                  </a:extLst>
                </a:gridCol>
              </a:tblGrid>
              <a:tr h="370840">
                <a:tc>
                  <a:txBody>
                    <a:bodyPr/>
                    <a:lstStyle/>
                    <a:p>
                      <a:pPr algn="ctr"/>
                      <a:r>
                        <a:rPr lang="en-GB" sz="2400" dirty="0" smtClean="0"/>
                        <a:t>Transparent</a:t>
                      </a:r>
                      <a:r>
                        <a:rPr lang="en-GB" sz="2400" baseline="0" dirty="0" smtClean="0"/>
                        <a:t> </a:t>
                      </a:r>
                      <a:endParaRPr lang="en-GB" sz="2400" dirty="0"/>
                    </a:p>
                  </a:txBody>
                  <a:tcPr/>
                </a:tc>
                <a:tc>
                  <a:txBody>
                    <a:bodyPr/>
                    <a:lstStyle/>
                    <a:p>
                      <a:pPr algn="ctr"/>
                      <a:r>
                        <a:rPr lang="en-GB" sz="2400" dirty="0" smtClean="0"/>
                        <a:t>Translucent </a:t>
                      </a:r>
                      <a:endParaRPr lang="en-GB" sz="2400" dirty="0"/>
                    </a:p>
                  </a:txBody>
                  <a:tcPr/>
                </a:tc>
                <a:tc>
                  <a:txBody>
                    <a:bodyPr/>
                    <a:lstStyle/>
                    <a:p>
                      <a:pPr algn="ctr"/>
                      <a:r>
                        <a:rPr lang="en-GB" sz="2400" dirty="0" smtClean="0"/>
                        <a:t>Opaque </a:t>
                      </a:r>
                      <a:endParaRPr lang="en-GB" sz="2400" dirty="0"/>
                    </a:p>
                  </a:txBody>
                  <a:tcPr/>
                </a:tc>
                <a:extLst>
                  <a:ext uri="{0D108BD9-81ED-4DB2-BD59-A6C34878D82A}">
                    <a16:rowId xmlns:a16="http://schemas.microsoft.com/office/drawing/2014/main" val="200403447"/>
                  </a:ext>
                </a:extLst>
              </a:tr>
              <a:tr h="370840">
                <a:tc>
                  <a:txBody>
                    <a:bodyPr/>
                    <a:lstStyle/>
                    <a:p>
                      <a:pPr algn="ctr"/>
                      <a:endParaRPr lang="en-GB" sz="2800" dirty="0"/>
                    </a:p>
                  </a:txBody>
                  <a:tcPr/>
                </a:tc>
                <a:tc>
                  <a:txBody>
                    <a:bodyPr/>
                    <a:lstStyle/>
                    <a:p>
                      <a:pPr algn="ctr"/>
                      <a:endParaRPr lang="en-GB" sz="2800"/>
                    </a:p>
                  </a:txBody>
                  <a:tcPr/>
                </a:tc>
                <a:tc>
                  <a:txBody>
                    <a:bodyPr/>
                    <a:lstStyle/>
                    <a:p>
                      <a:pPr algn="ctr"/>
                      <a:endParaRPr lang="en-GB" sz="2800" dirty="0"/>
                    </a:p>
                  </a:txBody>
                  <a:tcPr/>
                </a:tc>
                <a:extLst>
                  <a:ext uri="{0D108BD9-81ED-4DB2-BD59-A6C34878D82A}">
                    <a16:rowId xmlns:a16="http://schemas.microsoft.com/office/drawing/2014/main" val="2900005970"/>
                  </a:ext>
                </a:extLst>
              </a:tr>
              <a:tr h="370840">
                <a:tc>
                  <a:txBody>
                    <a:bodyPr/>
                    <a:lstStyle/>
                    <a:p>
                      <a:endParaRPr lang="en-GB" sz="2800" dirty="0"/>
                    </a:p>
                  </a:txBody>
                  <a:tcPr/>
                </a:tc>
                <a:tc>
                  <a:txBody>
                    <a:bodyPr/>
                    <a:lstStyle/>
                    <a:p>
                      <a:endParaRPr lang="en-GB" sz="2800" dirty="0"/>
                    </a:p>
                  </a:txBody>
                  <a:tcPr/>
                </a:tc>
                <a:tc>
                  <a:txBody>
                    <a:bodyPr/>
                    <a:lstStyle/>
                    <a:p>
                      <a:endParaRPr lang="en-GB" sz="2800"/>
                    </a:p>
                  </a:txBody>
                  <a:tcPr/>
                </a:tc>
                <a:extLst>
                  <a:ext uri="{0D108BD9-81ED-4DB2-BD59-A6C34878D82A}">
                    <a16:rowId xmlns:a16="http://schemas.microsoft.com/office/drawing/2014/main" val="2539185859"/>
                  </a:ext>
                </a:extLst>
              </a:tr>
              <a:tr h="370840">
                <a:tc>
                  <a:txBody>
                    <a:bodyPr/>
                    <a:lstStyle/>
                    <a:p>
                      <a:endParaRPr lang="en-GB" sz="2800"/>
                    </a:p>
                  </a:txBody>
                  <a:tcPr/>
                </a:tc>
                <a:tc>
                  <a:txBody>
                    <a:bodyPr/>
                    <a:lstStyle/>
                    <a:p>
                      <a:endParaRPr lang="en-GB" sz="2800" dirty="0"/>
                    </a:p>
                  </a:txBody>
                  <a:tcPr/>
                </a:tc>
                <a:tc>
                  <a:txBody>
                    <a:bodyPr/>
                    <a:lstStyle/>
                    <a:p>
                      <a:endParaRPr lang="en-GB" sz="2800"/>
                    </a:p>
                  </a:txBody>
                  <a:tcPr/>
                </a:tc>
                <a:extLst>
                  <a:ext uri="{0D108BD9-81ED-4DB2-BD59-A6C34878D82A}">
                    <a16:rowId xmlns:a16="http://schemas.microsoft.com/office/drawing/2014/main" val="2317438341"/>
                  </a:ext>
                </a:extLst>
              </a:tr>
              <a:tr h="370840">
                <a:tc>
                  <a:txBody>
                    <a:bodyPr/>
                    <a:lstStyle/>
                    <a:p>
                      <a:endParaRPr lang="en-GB" sz="2800"/>
                    </a:p>
                  </a:txBody>
                  <a:tcPr/>
                </a:tc>
                <a:tc>
                  <a:txBody>
                    <a:bodyPr/>
                    <a:lstStyle/>
                    <a:p>
                      <a:endParaRPr lang="en-GB" sz="2800" dirty="0"/>
                    </a:p>
                  </a:txBody>
                  <a:tcPr/>
                </a:tc>
                <a:tc>
                  <a:txBody>
                    <a:bodyPr/>
                    <a:lstStyle/>
                    <a:p>
                      <a:endParaRPr lang="en-GB" sz="2800"/>
                    </a:p>
                  </a:txBody>
                  <a:tcPr/>
                </a:tc>
                <a:extLst>
                  <a:ext uri="{0D108BD9-81ED-4DB2-BD59-A6C34878D82A}">
                    <a16:rowId xmlns:a16="http://schemas.microsoft.com/office/drawing/2014/main" val="1393106997"/>
                  </a:ext>
                </a:extLst>
              </a:tr>
              <a:tr h="370840">
                <a:tc>
                  <a:txBody>
                    <a:bodyPr/>
                    <a:lstStyle/>
                    <a:p>
                      <a:endParaRPr lang="en-GB" sz="2800"/>
                    </a:p>
                  </a:txBody>
                  <a:tcPr/>
                </a:tc>
                <a:tc>
                  <a:txBody>
                    <a:bodyPr/>
                    <a:lstStyle/>
                    <a:p>
                      <a:endParaRPr lang="en-GB" sz="2800" dirty="0"/>
                    </a:p>
                  </a:txBody>
                  <a:tcPr/>
                </a:tc>
                <a:tc>
                  <a:txBody>
                    <a:bodyPr/>
                    <a:lstStyle/>
                    <a:p>
                      <a:endParaRPr lang="en-GB" sz="2800"/>
                    </a:p>
                  </a:txBody>
                  <a:tcPr/>
                </a:tc>
                <a:extLst>
                  <a:ext uri="{0D108BD9-81ED-4DB2-BD59-A6C34878D82A}">
                    <a16:rowId xmlns:a16="http://schemas.microsoft.com/office/drawing/2014/main" val="3069765474"/>
                  </a:ext>
                </a:extLst>
              </a:tr>
              <a:tr h="370840">
                <a:tc>
                  <a:txBody>
                    <a:bodyPr/>
                    <a:lstStyle/>
                    <a:p>
                      <a:endParaRPr lang="en-GB" dirty="0"/>
                    </a:p>
                  </a:txBody>
                  <a:tcPr/>
                </a:tc>
                <a:tc>
                  <a:txBody>
                    <a:bodyPr/>
                    <a:lstStyle/>
                    <a:p>
                      <a:endParaRPr lang="en-GB" sz="2800" dirty="0"/>
                    </a:p>
                  </a:txBody>
                  <a:tcPr/>
                </a:tc>
                <a:tc>
                  <a:txBody>
                    <a:bodyPr/>
                    <a:lstStyle/>
                    <a:p>
                      <a:endParaRPr lang="en-GB" sz="2800" dirty="0"/>
                    </a:p>
                  </a:txBody>
                  <a:tcPr/>
                </a:tc>
                <a:extLst>
                  <a:ext uri="{0D108BD9-81ED-4DB2-BD59-A6C34878D82A}">
                    <a16:rowId xmlns:a16="http://schemas.microsoft.com/office/drawing/2014/main" val="1847961926"/>
                  </a:ext>
                </a:extLst>
              </a:tr>
            </a:tbl>
          </a:graphicData>
        </a:graphic>
      </p:graphicFrame>
    </p:spTree>
    <p:extLst>
      <p:ext uri="{BB962C8B-B14F-4D97-AF65-F5344CB8AC3E}">
        <p14:creationId xmlns:p14="http://schemas.microsoft.com/office/powerpoint/2010/main" val="3997866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2407119"/>
              </p:ext>
            </p:extLst>
          </p:nvPr>
        </p:nvGraphicFramePr>
        <p:xfrm>
          <a:off x="230415" y="217909"/>
          <a:ext cx="2116841" cy="548640"/>
        </p:xfrm>
        <a:graphic>
          <a:graphicData uri="http://schemas.openxmlformats.org/drawingml/2006/table">
            <a:tbl>
              <a:tblPr/>
              <a:tblGrid>
                <a:gridCol w="2116841">
                  <a:extLst>
                    <a:ext uri="{9D8B030D-6E8A-4147-A177-3AD203B41FA5}">
                      <a16:colId xmlns:a16="http://schemas.microsoft.com/office/drawing/2014/main" val="189299768"/>
                    </a:ext>
                  </a:extLst>
                </a:gridCol>
              </a:tblGrid>
              <a:tr h="0">
                <a:tc>
                  <a:txBody>
                    <a:bodyPr/>
                    <a:lstStyle/>
                    <a:p>
                      <a:r>
                        <a:rPr lang="en-GB" sz="3000" b="1" dirty="0" smtClean="0">
                          <a:effectLst/>
                          <a:latin typeface="Calibri (Body)"/>
                        </a:rPr>
                        <a:t>Shadows</a:t>
                      </a:r>
                      <a:r>
                        <a:rPr lang="en-GB" sz="3000" b="1" baseline="0" dirty="0" smtClean="0">
                          <a:effectLst/>
                          <a:latin typeface="Calibri (Body)"/>
                        </a:rPr>
                        <a:t> </a:t>
                      </a:r>
                      <a:endParaRPr lang="en-GB" sz="3000" b="1" dirty="0">
                        <a:effectLst/>
                        <a:latin typeface="Calibri (Body)"/>
                      </a:endParaRPr>
                    </a:p>
                  </a:txBody>
                  <a:tcPr anchor="ctr">
                    <a:lnL>
                      <a:noFill/>
                    </a:lnL>
                    <a:lnR>
                      <a:noFill/>
                    </a:lnR>
                    <a:lnT>
                      <a:noFill/>
                    </a:lnT>
                    <a:lnB>
                      <a:noFill/>
                    </a:lnB>
                    <a:solidFill>
                      <a:srgbClr val="D883FF"/>
                    </a:solidFill>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4" name="Rectangle 3"/>
          <p:cNvSpPr/>
          <p:nvPr/>
        </p:nvSpPr>
        <p:spPr>
          <a:xfrm>
            <a:off x="3466542" y="187525"/>
            <a:ext cx="4497321" cy="369332"/>
          </a:xfrm>
          <a:prstGeom prst="rect">
            <a:avLst/>
          </a:prstGeom>
        </p:spPr>
        <p:txBody>
          <a:bodyPr wrap="none">
            <a:spAutoFit/>
          </a:bodyPr>
          <a:lstStyle/>
          <a:p>
            <a:r>
              <a:rPr lang="en-GB" dirty="0">
                <a:hlinkClick r:id="rId4"/>
              </a:rPr>
              <a:t>https://www.bbc.co.uk/bitesize/clips/z6fnvcw</a:t>
            </a:r>
            <a:endParaRPr lang="en-GB" dirty="0"/>
          </a:p>
        </p:txBody>
      </p:sp>
      <p:pic>
        <p:nvPicPr>
          <p:cNvPr id="6" name="Picture 5"/>
          <p:cNvPicPr>
            <a:picLocks noChangeAspect="1"/>
          </p:cNvPicPr>
          <p:nvPr/>
        </p:nvPicPr>
        <p:blipFill>
          <a:blip r:embed="rId5"/>
          <a:stretch>
            <a:fillRect/>
          </a:stretch>
        </p:blipFill>
        <p:spPr>
          <a:xfrm>
            <a:off x="2347256" y="629467"/>
            <a:ext cx="8045620" cy="5605077"/>
          </a:xfrm>
          <a:prstGeom prst="rect">
            <a:avLst/>
          </a:prstGeom>
        </p:spPr>
      </p:pic>
    </p:spTree>
    <p:extLst>
      <p:ext uri="{BB962C8B-B14F-4D97-AF65-F5344CB8AC3E}">
        <p14:creationId xmlns:p14="http://schemas.microsoft.com/office/powerpoint/2010/main" val="23284334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4"/>
          <a:stretch>
            <a:fillRect/>
          </a:stretch>
        </p:blipFill>
        <p:spPr>
          <a:xfrm>
            <a:off x="1961310" y="273303"/>
            <a:ext cx="8158543" cy="5753424"/>
          </a:xfrm>
          <a:prstGeom prst="rect">
            <a:avLst/>
          </a:prstGeom>
        </p:spPr>
      </p:pic>
      <p:sp>
        <p:nvSpPr>
          <p:cNvPr id="8" name="Oval Callout 7"/>
          <p:cNvSpPr/>
          <p:nvPr/>
        </p:nvSpPr>
        <p:spPr>
          <a:xfrm>
            <a:off x="429491" y="1496291"/>
            <a:ext cx="2036618" cy="1759527"/>
          </a:xfrm>
          <a:prstGeom prst="wedgeEllipseCallout">
            <a:avLst>
              <a:gd name="adj1" fmla="val 48555"/>
              <a:gd name="adj2" fmla="val 443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 size of shadows  change. </a:t>
            </a:r>
            <a:endParaRPr lang="en-GB" sz="2400" dirty="0"/>
          </a:p>
        </p:txBody>
      </p:sp>
    </p:spTree>
    <p:extLst>
      <p:ext uri="{BB962C8B-B14F-4D97-AF65-F5344CB8AC3E}">
        <p14:creationId xmlns:p14="http://schemas.microsoft.com/office/powerpoint/2010/main" val="41359507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 name="Picture 1"/>
          <p:cNvPicPr>
            <a:picLocks noChangeAspect="1"/>
          </p:cNvPicPr>
          <p:nvPr/>
        </p:nvPicPr>
        <p:blipFill>
          <a:blip r:embed="rId4"/>
          <a:stretch>
            <a:fillRect/>
          </a:stretch>
        </p:blipFill>
        <p:spPr>
          <a:xfrm>
            <a:off x="2466109" y="600995"/>
            <a:ext cx="8192505" cy="5869077"/>
          </a:xfrm>
          <a:prstGeom prst="rect">
            <a:avLst/>
          </a:prstGeom>
        </p:spPr>
      </p:pic>
      <p:pic>
        <p:nvPicPr>
          <p:cNvPr id="6" name="Picture 5"/>
          <p:cNvPicPr>
            <a:picLocks noChangeAspect="1"/>
          </p:cNvPicPr>
          <p:nvPr/>
        </p:nvPicPr>
        <p:blipFill>
          <a:blip r:embed="rId5"/>
          <a:stretch>
            <a:fillRect/>
          </a:stretch>
        </p:blipFill>
        <p:spPr>
          <a:xfrm>
            <a:off x="462772" y="1817345"/>
            <a:ext cx="2420322" cy="2170364"/>
          </a:xfrm>
          <a:prstGeom prst="rect">
            <a:avLst/>
          </a:prstGeom>
        </p:spPr>
      </p:pic>
    </p:spTree>
    <p:extLst>
      <p:ext uri="{BB962C8B-B14F-4D97-AF65-F5344CB8AC3E}">
        <p14:creationId xmlns:p14="http://schemas.microsoft.com/office/powerpoint/2010/main" val="24041262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4"/>
          <a:stretch>
            <a:fillRect/>
          </a:stretch>
        </p:blipFill>
        <p:spPr>
          <a:xfrm>
            <a:off x="423961" y="2238027"/>
            <a:ext cx="3540249" cy="3086371"/>
          </a:xfrm>
          <a:prstGeom prst="rect">
            <a:avLst/>
          </a:prstGeom>
        </p:spPr>
      </p:pic>
      <p:pic>
        <p:nvPicPr>
          <p:cNvPr id="8" name="Picture 7"/>
          <p:cNvPicPr>
            <a:picLocks noChangeAspect="1"/>
          </p:cNvPicPr>
          <p:nvPr/>
        </p:nvPicPr>
        <p:blipFill>
          <a:blip r:embed="rId5"/>
          <a:stretch>
            <a:fillRect/>
          </a:stretch>
        </p:blipFill>
        <p:spPr>
          <a:xfrm>
            <a:off x="4187598" y="2136793"/>
            <a:ext cx="3420359" cy="3187605"/>
          </a:xfrm>
          <a:prstGeom prst="rect">
            <a:avLst/>
          </a:prstGeom>
        </p:spPr>
      </p:pic>
      <p:pic>
        <p:nvPicPr>
          <p:cNvPr id="9" name="Picture 8"/>
          <p:cNvPicPr>
            <a:picLocks noChangeAspect="1"/>
          </p:cNvPicPr>
          <p:nvPr/>
        </p:nvPicPr>
        <p:blipFill>
          <a:blip r:embed="rId6"/>
          <a:stretch>
            <a:fillRect/>
          </a:stretch>
        </p:blipFill>
        <p:spPr>
          <a:xfrm>
            <a:off x="7994473" y="2238027"/>
            <a:ext cx="3569825" cy="2920117"/>
          </a:xfrm>
          <a:prstGeom prst="rect">
            <a:avLst/>
          </a:prstGeom>
        </p:spPr>
      </p:pic>
      <p:sp>
        <p:nvSpPr>
          <p:cNvPr id="10" name="TextBox 9"/>
          <p:cNvSpPr txBox="1"/>
          <p:nvPr/>
        </p:nvSpPr>
        <p:spPr>
          <a:xfrm>
            <a:off x="1898073" y="583567"/>
            <a:ext cx="8257309" cy="954107"/>
          </a:xfrm>
          <a:prstGeom prst="rect">
            <a:avLst/>
          </a:prstGeom>
          <a:noFill/>
        </p:spPr>
        <p:txBody>
          <a:bodyPr wrap="square" rtlCol="0">
            <a:spAutoFit/>
          </a:bodyPr>
          <a:lstStyle/>
          <a:p>
            <a:r>
              <a:rPr lang="en-GB" sz="2800" dirty="0" smtClean="0"/>
              <a:t>Circle or tick the sun that is creating the shadow to form on each picture. </a:t>
            </a:r>
            <a:endParaRPr lang="en-GB" sz="2800" dirty="0"/>
          </a:p>
        </p:txBody>
      </p:sp>
    </p:spTree>
    <p:extLst>
      <p:ext uri="{BB962C8B-B14F-4D97-AF65-F5344CB8AC3E}">
        <p14:creationId xmlns:p14="http://schemas.microsoft.com/office/powerpoint/2010/main" val="1481138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10" name="TextBox 9"/>
          <p:cNvSpPr txBox="1"/>
          <p:nvPr/>
        </p:nvSpPr>
        <p:spPr>
          <a:xfrm>
            <a:off x="1773382" y="449962"/>
            <a:ext cx="9013779" cy="2246769"/>
          </a:xfrm>
          <a:prstGeom prst="rect">
            <a:avLst/>
          </a:prstGeom>
          <a:noFill/>
        </p:spPr>
        <p:txBody>
          <a:bodyPr wrap="square" rtlCol="0">
            <a:spAutoFit/>
          </a:bodyPr>
          <a:lstStyle/>
          <a:p>
            <a:r>
              <a:rPr lang="en-GB" sz="2800" dirty="0" smtClean="0"/>
              <a:t>Two children hold some objects between a lamp and a wall. </a:t>
            </a:r>
          </a:p>
          <a:p>
            <a:endParaRPr lang="en-GB" sz="2800" dirty="0" smtClean="0"/>
          </a:p>
          <a:p>
            <a:r>
              <a:rPr lang="en-GB" sz="2800" dirty="0" smtClean="0"/>
              <a:t>They </a:t>
            </a:r>
            <a:r>
              <a:rPr lang="en-GB" sz="2800" dirty="0"/>
              <a:t>see that a cardboard makes a dark shadow and a plastic sheet makes a faint shadow. </a:t>
            </a:r>
          </a:p>
          <a:p>
            <a:endParaRPr lang="en-GB" sz="2800" dirty="0"/>
          </a:p>
        </p:txBody>
      </p:sp>
      <p:pic>
        <p:nvPicPr>
          <p:cNvPr id="5" name="Picture 4"/>
          <p:cNvPicPr>
            <a:picLocks noChangeAspect="1"/>
          </p:cNvPicPr>
          <p:nvPr/>
        </p:nvPicPr>
        <p:blipFill>
          <a:blip r:embed="rId4"/>
          <a:stretch>
            <a:fillRect/>
          </a:stretch>
        </p:blipFill>
        <p:spPr>
          <a:xfrm>
            <a:off x="3527828" y="2317899"/>
            <a:ext cx="4598999" cy="2378792"/>
          </a:xfrm>
          <a:prstGeom prst="rect">
            <a:avLst/>
          </a:prstGeom>
        </p:spPr>
      </p:pic>
      <p:sp>
        <p:nvSpPr>
          <p:cNvPr id="13" name="TextBox 12"/>
          <p:cNvSpPr txBox="1"/>
          <p:nvPr/>
        </p:nvSpPr>
        <p:spPr>
          <a:xfrm>
            <a:off x="271561" y="4616817"/>
            <a:ext cx="11674991" cy="1384995"/>
          </a:xfrm>
          <a:prstGeom prst="rect">
            <a:avLst/>
          </a:prstGeom>
          <a:noFill/>
        </p:spPr>
        <p:txBody>
          <a:bodyPr wrap="none" rtlCol="0">
            <a:spAutoFit/>
          </a:bodyPr>
          <a:lstStyle/>
          <a:p>
            <a:r>
              <a:rPr lang="en-GB" sz="2800" dirty="0" smtClean="0"/>
              <a:t>Explain why the shadows are different.</a:t>
            </a:r>
          </a:p>
          <a:p>
            <a:r>
              <a:rPr lang="en-GB" sz="2800" dirty="0" smtClean="0"/>
              <a:t>________________________________________________________________</a:t>
            </a:r>
            <a:br>
              <a:rPr lang="en-GB" sz="2800" dirty="0" smtClean="0"/>
            </a:br>
            <a:r>
              <a:rPr lang="en-GB" sz="2800" dirty="0" smtClean="0"/>
              <a:t>________________________________________________________________ </a:t>
            </a:r>
            <a:endParaRPr lang="en-GB" sz="2800" dirty="0"/>
          </a:p>
        </p:txBody>
      </p:sp>
    </p:spTree>
    <p:extLst>
      <p:ext uri="{BB962C8B-B14F-4D97-AF65-F5344CB8AC3E}">
        <p14:creationId xmlns:p14="http://schemas.microsoft.com/office/powerpoint/2010/main" val="10412334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4"/>
          <a:stretch>
            <a:fillRect/>
          </a:stretch>
        </p:blipFill>
        <p:spPr>
          <a:xfrm>
            <a:off x="394939" y="1333120"/>
            <a:ext cx="5701062" cy="4525676"/>
          </a:xfrm>
          <a:prstGeom prst="rect">
            <a:avLst/>
          </a:prstGeom>
        </p:spPr>
      </p:pic>
      <p:pic>
        <p:nvPicPr>
          <p:cNvPr id="8" name="Picture 7"/>
          <p:cNvPicPr>
            <a:picLocks noChangeAspect="1"/>
          </p:cNvPicPr>
          <p:nvPr/>
        </p:nvPicPr>
        <p:blipFill>
          <a:blip r:embed="rId5"/>
          <a:stretch>
            <a:fillRect/>
          </a:stretch>
        </p:blipFill>
        <p:spPr>
          <a:xfrm>
            <a:off x="6167892" y="1607127"/>
            <a:ext cx="5773097" cy="4057705"/>
          </a:xfrm>
          <a:prstGeom prst="rect">
            <a:avLst/>
          </a:prstGeom>
        </p:spPr>
      </p:pic>
    </p:spTree>
    <p:extLst>
      <p:ext uri="{BB962C8B-B14F-4D97-AF65-F5344CB8AC3E}">
        <p14:creationId xmlns:p14="http://schemas.microsoft.com/office/powerpoint/2010/main" val="30872554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4"/>
          <a:stretch>
            <a:fillRect/>
          </a:stretch>
        </p:blipFill>
        <p:spPr>
          <a:xfrm>
            <a:off x="394939" y="1333120"/>
            <a:ext cx="5701062" cy="4525676"/>
          </a:xfrm>
          <a:prstGeom prst="rect">
            <a:avLst/>
          </a:prstGeom>
        </p:spPr>
      </p:pic>
      <p:pic>
        <p:nvPicPr>
          <p:cNvPr id="5" name="Picture 4"/>
          <p:cNvPicPr>
            <a:picLocks noChangeAspect="1"/>
          </p:cNvPicPr>
          <p:nvPr/>
        </p:nvPicPr>
        <p:blipFill rotWithShape="1">
          <a:blip r:embed="rId5"/>
          <a:srcRect t="25776"/>
          <a:stretch/>
        </p:blipFill>
        <p:spPr>
          <a:xfrm>
            <a:off x="6096001" y="3463636"/>
            <a:ext cx="5844988" cy="2034942"/>
          </a:xfrm>
          <a:prstGeom prst="rect">
            <a:avLst/>
          </a:prstGeom>
        </p:spPr>
      </p:pic>
      <p:sp>
        <p:nvSpPr>
          <p:cNvPr id="9" name="TextBox 8"/>
          <p:cNvSpPr txBox="1"/>
          <p:nvPr/>
        </p:nvSpPr>
        <p:spPr>
          <a:xfrm>
            <a:off x="1787235" y="376519"/>
            <a:ext cx="3074047" cy="523220"/>
          </a:xfrm>
          <a:prstGeom prst="rect">
            <a:avLst/>
          </a:prstGeom>
          <a:noFill/>
        </p:spPr>
        <p:txBody>
          <a:bodyPr wrap="none" rtlCol="0">
            <a:spAutoFit/>
          </a:bodyPr>
          <a:lstStyle/>
          <a:p>
            <a:r>
              <a:rPr lang="en-GB" sz="2800" dirty="0" smtClean="0"/>
              <a:t>Check your answers</a:t>
            </a:r>
            <a:endParaRPr lang="en-GB" sz="2800" dirty="0"/>
          </a:p>
        </p:txBody>
      </p:sp>
    </p:spTree>
    <p:extLst>
      <p:ext uri="{BB962C8B-B14F-4D97-AF65-F5344CB8AC3E}">
        <p14:creationId xmlns:p14="http://schemas.microsoft.com/office/powerpoint/2010/main" val="2588622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9" name="TextBox 8"/>
          <p:cNvSpPr txBox="1"/>
          <p:nvPr/>
        </p:nvSpPr>
        <p:spPr>
          <a:xfrm>
            <a:off x="1787235" y="376519"/>
            <a:ext cx="6099940" cy="523220"/>
          </a:xfrm>
          <a:prstGeom prst="rect">
            <a:avLst/>
          </a:prstGeom>
          <a:noFill/>
        </p:spPr>
        <p:txBody>
          <a:bodyPr wrap="none" rtlCol="0">
            <a:spAutoFit/>
          </a:bodyPr>
          <a:lstStyle/>
          <a:p>
            <a:r>
              <a:rPr lang="en-GB" sz="2800" dirty="0" smtClean="0"/>
              <a:t>Have a go at making your own shadows. </a:t>
            </a:r>
            <a:endParaRPr lang="en-GB" sz="2800" dirty="0"/>
          </a:p>
        </p:txBody>
      </p:sp>
      <p:pic>
        <p:nvPicPr>
          <p:cNvPr id="8" name="Picture 7"/>
          <p:cNvPicPr>
            <a:picLocks noChangeAspect="1"/>
          </p:cNvPicPr>
          <p:nvPr/>
        </p:nvPicPr>
        <p:blipFill>
          <a:blip r:embed="rId4"/>
          <a:stretch>
            <a:fillRect/>
          </a:stretch>
        </p:blipFill>
        <p:spPr>
          <a:xfrm>
            <a:off x="542143" y="1528434"/>
            <a:ext cx="2490184" cy="2295421"/>
          </a:xfrm>
          <a:prstGeom prst="rect">
            <a:avLst/>
          </a:prstGeom>
        </p:spPr>
      </p:pic>
      <p:sp>
        <p:nvSpPr>
          <p:cNvPr id="10" name="Oval Callout 9"/>
          <p:cNvSpPr/>
          <p:nvPr/>
        </p:nvSpPr>
        <p:spPr>
          <a:xfrm>
            <a:off x="8631382" y="3602180"/>
            <a:ext cx="3237717" cy="2840183"/>
          </a:xfrm>
          <a:prstGeom prst="wedgeEllipseCallout">
            <a:avLst>
              <a:gd name="adj1" fmla="val -62553"/>
              <a:gd name="adj2" fmla="val -38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Experiment by making your shadows smaller and larger by moving your hand closer and further away from the light source.  </a:t>
            </a:r>
            <a:endParaRPr lang="en-GB" sz="2000" dirty="0"/>
          </a:p>
        </p:txBody>
      </p:sp>
      <p:pic>
        <p:nvPicPr>
          <p:cNvPr id="11" name="Picture 10"/>
          <p:cNvPicPr>
            <a:picLocks noChangeAspect="1"/>
          </p:cNvPicPr>
          <p:nvPr/>
        </p:nvPicPr>
        <p:blipFill>
          <a:blip r:embed="rId5"/>
          <a:stretch>
            <a:fillRect/>
          </a:stretch>
        </p:blipFill>
        <p:spPr>
          <a:xfrm>
            <a:off x="846488" y="3934691"/>
            <a:ext cx="2938231" cy="2217429"/>
          </a:xfrm>
          <a:prstGeom prst="rect">
            <a:avLst/>
          </a:prstGeom>
        </p:spPr>
      </p:pic>
      <p:sp>
        <p:nvSpPr>
          <p:cNvPr id="12" name="TextBox 11"/>
          <p:cNvSpPr txBox="1"/>
          <p:nvPr/>
        </p:nvSpPr>
        <p:spPr>
          <a:xfrm>
            <a:off x="2048654" y="1071510"/>
            <a:ext cx="1650509" cy="523220"/>
          </a:xfrm>
          <a:prstGeom prst="rect">
            <a:avLst/>
          </a:prstGeom>
          <a:noFill/>
        </p:spPr>
        <p:txBody>
          <a:bodyPr wrap="square" rtlCol="0">
            <a:spAutoFit/>
          </a:bodyPr>
          <a:lstStyle/>
          <a:p>
            <a:r>
              <a:rPr lang="en-GB" sz="2800" dirty="0" smtClean="0">
                <a:solidFill>
                  <a:srgbClr val="FF0000"/>
                </a:solidFill>
              </a:rPr>
              <a:t>Butterfly </a:t>
            </a:r>
            <a:endParaRPr lang="en-GB" sz="2800" dirty="0">
              <a:solidFill>
                <a:srgbClr val="FF0000"/>
              </a:solidFill>
            </a:endParaRPr>
          </a:p>
        </p:txBody>
      </p:sp>
      <p:sp>
        <p:nvSpPr>
          <p:cNvPr id="13" name="TextBox 12"/>
          <p:cNvSpPr txBox="1"/>
          <p:nvPr/>
        </p:nvSpPr>
        <p:spPr>
          <a:xfrm>
            <a:off x="542143" y="4082818"/>
            <a:ext cx="939681" cy="523220"/>
          </a:xfrm>
          <a:prstGeom prst="rect">
            <a:avLst/>
          </a:prstGeom>
          <a:noFill/>
        </p:spPr>
        <p:txBody>
          <a:bodyPr wrap="none" rtlCol="0">
            <a:spAutoFit/>
          </a:bodyPr>
          <a:lstStyle/>
          <a:p>
            <a:r>
              <a:rPr lang="en-GB" dirty="0" smtClean="0"/>
              <a:t> </a:t>
            </a:r>
            <a:r>
              <a:rPr lang="en-GB" sz="2800" dirty="0" smtClean="0">
                <a:solidFill>
                  <a:srgbClr val="FF0000"/>
                </a:solidFill>
              </a:rPr>
              <a:t>Deer</a:t>
            </a:r>
            <a:endParaRPr lang="en-GB" sz="2800" dirty="0">
              <a:solidFill>
                <a:srgbClr val="FF0000"/>
              </a:solidFill>
            </a:endParaRPr>
          </a:p>
        </p:txBody>
      </p:sp>
      <p:pic>
        <p:nvPicPr>
          <p:cNvPr id="14" name="Picture 13"/>
          <p:cNvPicPr>
            <a:picLocks noChangeAspect="1"/>
          </p:cNvPicPr>
          <p:nvPr/>
        </p:nvPicPr>
        <p:blipFill>
          <a:blip r:embed="rId6"/>
          <a:stretch>
            <a:fillRect/>
          </a:stretch>
        </p:blipFill>
        <p:spPr>
          <a:xfrm>
            <a:off x="5107659" y="1269439"/>
            <a:ext cx="2779516" cy="1962635"/>
          </a:xfrm>
          <a:prstGeom prst="rect">
            <a:avLst/>
          </a:prstGeom>
        </p:spPr>
      </p:pic>
      <p:pic>
        <p:nvPicPr>
          <p:cNvPr id="15" name="Picture 14"/>
          <p:cNvPicPr>
            <a:picLocks noChangeAspect="1"/>
          </p:cNvPicPr>
          <p:nvPr/>
        </p:nvPicPr>
        <p:blipFill>
          <a:blip r:embed="rId7"/>
          <a:stretch>
            <a:fillRect/>
          </a:stretch>
        </p:blipFill>
        <p:spPr>
          <a:xfrm>
            <a:off x="4648046" y="4344428"/>
            <a:ext cx="2570348" cy="2000252"/>
          </a:xfrm>
          <a:prstGeom prst="rect">
            <a:avLst/>
          </a:prstGeom>
        </p:spPr>
      </p:pic>
      <p:sp>
        <p:nvSpPr>
          <p:cNvPr id="16" name="TextBox 15"/>
          <p:cNvSpPr txBox="1"/>
          <p:nvPr/>
        </p:nvSpPr>
        <p:spPr>
          <a:xfrm>
            <a:off x="5158968" y="3879273"/>
            <a:ext cx="1005853" cy="523220"/>
          </a:xfrm>
          <a:prstGeom prst="rect">
            <a:avLst/>
          </a:prstGeom>
          <a:noFill/>
        </p:spPr>
        <p:txBody>
          <a:bodyPr wrap="none" rtlCol="0">
            <a:spAutoFit/>
          </a:bodyPr>
          <a:lstStyle/>
          <a:p>
            <a:pPr algn="ctr"/>
            <a:r>
              <a:rPr lang="en-GB" sz="2800" dirty="0" smtClean="0">
                <a:solidFill>
                  <a:srgbClr val="FF0000"/>
                </a:solidFill>
              </a:rPr>
              <a:t>Eagle</a:t>
            </a:r>
            <a:r>
              <a:rPr lang="en-GB" dirty="0" smtClean="0"/>
              <a:t> </a:t>
            </a:r>
            <a:endParaRPr lang="en-GB" dirty="0"/>
          </a:p>
        </p:txBody>
      </p:sp>
      <p:sp>
        <p:nvSpPr>
          <p:cNvPr id="18" name="TextBox 17"/>
          <p:cNvSpPr txBox="1"/>
          <p:nvPr/>
        </p:nvSpPr>
        <p:spPr>
          <a:xfrm>
            <a:off x="5401470" y="1177203"/>
            <a:ext cx="763351" cy="523220"/>
          </a:xfrm>
          <a:prstGeom prst="rect">
            <a:avLst/>
          </a:prstGeom>
          <a:noFill/>
        </p:spPr>
        <p:txBody>
          <a:bodyPr wrap="none" rtlCol="0">
            <a:spAutoFit/>
          </a:bodyPr>
          <a:lstStyle/>
          <a:p>
            <a:r>
              <a:rPr lang="en-GB" sz="2800" dirty="0" smtClean="0">
                <a:solidFill>
                  <a:srgbClr val="FF0000"/>
                </a:solidFill>
              </a:rPr>
              <a:t>Dog</a:t>
            </a:r>
            <a:endParaRPr lang="en-GB" sz="2800" dirty="0">
              <a:solidFill>
                <a:srgbClr val="FF0000"/>
              </a:solidFill>
            </a:endParaRPr>
          </a:p>
        </p:txBody>
      </p:sp>
      <p:pic>
        <p:nvPicPr>
          <p:cNvPr id="19" name="Picture 18"/>
          <p:cNvPicPr>
            <a:picLocks noChangeAspect="1"/>
          </p:cNvPicPr>
          <p:nvPr/>
        </p:nvPicPr>
        <p:blipFill>
          <a:blip r:embed="rId8"/>
          <a:stretch>
            <a:fillRect/>
          </a:stretch>
        </p:blipFill>
        <p:spPr>
          <a:xfrm>
            <a:off x="8448860" y="1060621"/>
            <a:ext cx="2338301" cy="2288837"/>
          </a:xfrm>
          <a:prstGeom prst="rect">
            <a:avLst/>
          </a:prstGeom>
        </p:spPr>
      </p:pic>
      <p:sp>
        <p:nvSpPr>
          <p:cNvPr id="20" name="TextBox 19"/>
          <p:cNvSpPr txBox="1"/>
          <p:nvPr/>
        </p:nvSpPr>
        <p:spPr>
          <a:xfrm>
            <a:off x="10446327" y="2356899"/>
            <a:ext cx="959943" cy="523220"/>
          </a:xfrm>
          <a:prstGeom prst="rect">
            <a:avLst/>
          </a:prstGeom>
          <a:noFill/>
        </p:spPr>
        <p:txBody>
          <a:bodyPr wrap="none" rtlCol="0">
            <a:spAutoFit/>
          </a:bodyPr>
          <a:lstStyle/>
          <a:p>
            <a:r>
              <a:rPr lang="en-GB" sz="2800" dirty="0" smtClean="0">
                <a:solidFill>
                  <a:srgbClr val="FF0000"/>
                </a:solidFill>
              </a:rPr>
              <a:t>Swan</a:t>
            </a:r>
            <a:endParaRPr lang="en-GB" sz="2800" dirty="0">
              <a:solidFill>
                <a:srgbClr val="FF0000"/>
              </a:solidFill>
            </a:endParaRPr>
          </a:p>
        </p:txBody>
      </p:sp>
    </p:spTree>
    <p:extLst>
      <p:ext uri="{BB962C8B-B14F-4D97-AF65-F5344CB8AC3E}">
        <p14:creationId xmlns:p14="http://schemas.microsoft.com/office/powerpoint/2010/main" val="176556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72324-0BA8-45E5-A310-2E5CF8E33C47}"/>
              </a:ext>
            </a:extLst>
          </p:cNvPr>
          <p:cNvPicPr>
            <a:picLocks noChangeAspect="1"/>
          </p:cNvPicPr>
          <p:nvPr/>
        </p:nvPicPr>
        <p:blipFill rotWithShape="1">
          <a:blip r:embed="rId2"/>
          <a:srcRect l="32500" t="46977" r="50870" b="46435"/>
          <a:stretch/>
        </p:blipFill>
        <p:spPr>
          <a:xfrm>
            <a:off x="424070" y="516834"/>
            <a:ext cx="2915478" cy="649357"/>
          </a:xfrm>
          <a:prstGeom prst="rect">
            <a:avLst/>
          </a:prstGeom>
        </p:spPr>
      </p:pic>
      <p:sp>
        <p:nvSpPr>
          <p:cNvPr id="6" name="TextBox 5">
            <a:extLst>
              <a:ext uri="{FF2B5EF4-FFF2-40B4-BE49-F238E27FC236}">
                <a16:creationId xmlns:a16="http://schemas.microsoft.com/office/drawing/2014/main" id="{AA92DC53-7276-43E7-BCFC-C430C389DECE}"/>
              </a:ext>
            </a:extLst>
          </p:cNvPr>
          <p:cNvSpPr txBox="1"/>
          <p:nvPr/>
        </p:nvSpPr>
        <p:spPr>
          <a:xfrm>
            <a:off x="424070" y="1145008"/>
            <a:ext cx="811033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the Mesolithic era, also called the middle stone age, people were creating better tools using materials such as antlers, bones, wood and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stone. These materials  made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sharper and more effective tools such as knives.</a:t>
            </a:r>
          </a:p>
        </p:txBody>
      </p:sp>
      <p:pic>
        <p:nvPicPr>
          <p:cNvPr id="3074" name="Picture 2" descr="Image result for mesolithic period weapons">
            <a:extLst>
              <a:ext uri="{FF2B5EF4-FFF2-40B4-BE49-F238E27FC236}">
                <a16:creationId xmlns:a16="http://schemas.microsoft.com/office/drawing/2014/main" id="{1064EC8D-22C9-41C8-9F50-98A5B5F4A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576" y="1362465"/>
            <a:ext cx="3013816" cy="1752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B79008-BD52-4AD8-B30E-CC02E5FFD3C7}"/>
              </a:ext>
            </a:extLst>
          </p:cNvPr>
          <p:cNvSpPr txBox="1"/>
          <p:nvPr/>
        </p:nvSpPr>
        <p:spPr>
          <a:xfrm>
            <a:off x="4109028" y="3121855"/>
            <a:ext cx="767300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Little groups started to live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together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and would </a:t>
            </a:r>
            <a:r>
              <a:rPr lang="en-GB" sz="2800" dirty="0" smtClean="0">
                <a:solidFill>
                  <a:prstClr val="black"/>
                </a:solidFill>
                <a:latin typeface="Calibri" panose="020F0502020204030204"/>
              </a:rPr>
              <a:t>make huts from</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wooden poles to keep the shelter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up.</a:t>
            </a:r>
            <a:r>
              <a:rPr kumimoji="0" lang="en-GB" sz="2800" b="0" i="0" u="none" strike="noStrike" kern="1200" cap="none" spc="0" normalizeH="0" noProof="0" dirty="0" smtClean="0">
                <a:ln>
                  <a:noFill/>
                </a:ln>
                <a:solidFill>
                  <a:prstClr val="black"/>
                </a:solidFill>
                <a:effectLst/>
                <a:uLnTx/>
                <a:uFillTx/>
                <a:latin typeface="Calibri" panose="020F0502020204030204"/>
                <a:ea typeface="+mn-ea"/>
                <a:cs typeface="+mn-cs"/>
              </a:rPr>
              <a:t> They would use</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materials such as animal skins and bark as a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roof.</a:t>
            </a:r>
            <a:r>
              <a:rPr kumimoji="0" lang="en-GB" sz="2800" b="0" i="0" u="none" strike="noStrike" kern="1200" cap="none" spc="0" normalizeH="0" noProof="0" dirty="0" smtClean="0">
                <a:ln>
                  <a:noFill/>
                </a:ln>
                <a:solidFill>
                  <a:prstClr val="black"/>
                </a:solidFill>
                <a:effectLst/>
                <a:uLnTx/>
                <a:uFillTx/>
                <a:latin typeface="Calibri" panose="020F0502020204030204"/>
                <a:ea typeface="+mn-ea"/>
                <a:cs typeface="+mn-cs"/>
              </a:rPr>
              <a:t> On the floor, they would use</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soft plants such as moss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keep cold air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out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and make the huts warmer. They also lived near bodies of water such as rivers and streams. </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Can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you guess why? </a:t>
            </a:r>
          </a:p>
        </p:txBody>
      </p:sp>
      <p:pic>
        <p:nvPicPr>
          <p:cNvPr id="9" name="Picture 8">
            <a:extLst>
              <a:ext uri="{FF2B5EF4-FFF2-40B4-BE49-F238E27FC236}">
                <a16:creationId xmlns:a16="http://schemas.microsoft.com/office/drawing/2014/main" id="{A1873498-4D2E-45DA-8CE3-3DEE3B15ACA5}"/>
              </a:ext>
            </a:extLst>
          </p:cNvPr>
          <p:cNvPicPr>
            <a:picLocks noChangeAspect="1"/>
          </p:cNvPicPr>
          <p:nvPr/>
        </p:nvPicPr>
        <p:blipFill rotWithShape="1">
          <a:blip r:embed="rId4"/>
          <a:srcRect l="16384" t="34864" r="51885" b="19574"/>
          <a:stretch/>
        </p:blipFill>
        <p:spPr>
          <a:xfrm>
            <a:off x="286449" y="3618177"/>
            <a:ext cx="3474633" cy="2804975"/>
          </a:xfrm>
          <a:prstGeom prst="rect">
            <a:avLst/>
          </a:prstGeom>
        </p:spPr>
      </p:pic>
      <p:pic>
        <p:nvPicPr>
          <p:cNvPr id="8" name="Picture 7">
            <a:extLst>
              <a:ext uri="{FF2B5EF4-FFF2-40B4-BE49-F238E27FC236}">
                <a16:creationId xmlns:a16="http://schemas.microsoft.com/office/drawing/2014/main" id="{8D724B4D-B58E-4D36-A2DA-81C08376A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8349" y="5841035"/>
            <a:ext cx="1077202" cy="799903"/>
          </a:xfrm>
          <a:prstGeom prst="rect">
            <a:avLst/>
          </a:prstGeom>
        </p:spPr>
      </p:pic>
      <p:sp>
        <p:nvSpPr>
          <p:cNvPr id="10" name="Rectangle 9"/>
          <p:cNvSpPr/>
          <p:nvPr/>
        </p:nvSpPr>
        <p:spPr>
          <a:xfrm>
            <a:off x="107092" y="72957"/>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8349" y="201826"/>
            <a:ext cx="1125071" cy="1125071"/>
          </a:xfrm>
          <a:prstGeom prst="rect">
            <a:avLst/>
          </a:prstGeom>
        </p:spPr>
      </p:pic>
    </p:spTree>
    <p:extLst>
      <p:ext uri="{BB962C8B-B14F-4D97-AF65-F5344CB8AC3E}">
        <p14:creationId xmlns:p14="http://schemas.microsoft.com/office/powerpoint/2010/main" val="60537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
        <p:nvSpPr>
          <p:cNvPr id="2" name="TextBox 1"/>
          <p:cNvSpPr txBox="1"/>
          <p:nvPr/>
        </p:nvSpPr>
        <p:spPr>
          <a:xfrm>
            <a:off x="4932219" y="2905780"/>
            <a:ext cx="4059381" cy="461665"/>
          </a:xfrm>
          <a:prstGeom prst="rect">
            <a:avLst/>
          </a:prstGeom>
          <a:noFill/>
        </p:spPr>
        <p:txBody>
          <a:bodyPr wrap="square" rtlCol="0">
            <a:spAutoFit/>
          </a:bodyPr>
          <a:lstStyle/>
          <a:p>
            <a:r>
              <a:rPr lang="en-GB" sz="2400" dirty="0" smtClean="0"/>
              <a:t>End of lesson </a:t>
            </a:r>
            <a:endParaRPr lang="en-GB" sz="2400" dirty="0"/>
          </a:p>
        </p:txBody>
      </p:sp>
    </p:spTree>
    <p:extLst>
      <p:ext uri="{BB962C8B-B14F-4D97-AF65-F5344CB8AC3E}">
        <p14:creationId xmlns:p14="http://schemas.microsoft.com/office/powerpoint/2010/main" val="41084552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8D34"/>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Thursday 11</a:t>
            </a:r>
            <a:r>
              <a:rPr kumimoji="0" lang="en-GB" sz="3200" b="0" i="0" u="sng"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 February 2021</a:t>
            </a:r>
            <a:r>
              <a:rPr kumimoji="0" lang="en-GB" sz="1800" b="0" i="0" u="sng"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52932" y="2960913"/>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smtClean="0">
                <a:ln>
                  <a:noFill/>
                </a:ln>
                <a:solidFill>
                  <a:prstClr val="black"/>
                </a:solidFill>
                <a:effectLst/>
                <a:uLnTx/>
                <a:uFillTx/>
                <a:latin typeface="Calibri Light" panose="020F0302020204030204"/>
                <a:ea typeface="+mn-ea"/>
                <a:cs typeface="+mn-cs"/>
              </a:rPr>
              <a:t>To be able to identify colours.</a:t>
            </a:r>
            <a:endParaRPr kumimoji="0" lang="en-GB" sz="4000" b="0" i="0" u="sng"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448" t="3859" r="8203" b="4084"/>
          <a:stretch/>
        </p:blipFill>
        <p:spPr>
          <a:xfrm>
            <a:off x="4730800" y="6014949"/>
            <a:ext cx="749958" cy="511561"/>
          </a:xfrm>
          <a:prstGeom prst="rect">
            <a:avLst/>
          </a:prstGeom>
          <a:ln w="19050">
            <a:solidFill>
              <a:schemeClr val="tx1"/>
            </a:solidFill>
          </a:ln>
        </p:spPr>
      </p:pic>
    </p:spTree>
    <p:extLst>
      <p:ext uri="{BB962C8B-B14F-4D97-AF65-F5344CB8AC3E}">
        <p14:creationId xmlns:p14="http://schemas.microsoft.com/office/powerpoint/2010/main" val="3227711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37809" y="1871066"/>
            <a:ext cx="74327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body"/>
                <a:ea typeface="+mn-ea"/>
                <a:cs typeface="+mn-cs"/>
              </a:rPr>
              <a:t>Watch the video using the link below to help you pronounce the colours in French.</a:t>
            </a:r>
            <a:endParaRPr kumimoji="0" lang="en-GB" sz="3200" b="0" i="0" u="none" strike="noStrike" kern="1200" cap="none" spc="0" normalizeH="0" baseline="0" noProof="0" dirty="0">
              <a:ln>
                <a:noFill/>
              </a:ln>
              <a:solidFill>
                <a:prstClr val="black"/>
              </a:solidFill>
              <a:effectLst/>
              <a:uLnTx/>
              <a:uFillTx/>
              <a:latin typeface="Calibri body"/>
              <a:ea typeface="+mn-ea"/>
              <a:cs typeface="+mn-cs"/>
            </a:endParaRPr>
          </a:p>
        </p:txBody>
      </p:sp>
      <p:sp>
        <p:nvSpPr>
          <p:cNvPr id="3" name="Rectangle 2"/>
          <p:cNvSpPr/>
          <p:nvPr/>
        </p:nvSpPr>
        <p:spPr>
          <a:xfrm>
            <a:off x="4818074" y="5529240"/>
            <a:ext cx="645522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70C0"/>
                </a:solidFill>
                <a:effectLst/>
                <a:uLnTx/>
                <a:uFillTx/>
                <a:latin typeface="Calibri body"/>
                <a:ea typeface="+mn-ea"/>
                <a:cs typeface="Arial" panose="020B0604020202020204" pitchFamily="34" charset="0"/>
                <a:hlinkClick r:id="rId2"/>
              </a:rPr>
              <a:t>https://www.youtube.com/watch?v=JkQGN86qTag</a:t>
            </a:r>
            <a:endParaRPr kumimoji="0" lang="en-GB" sz="2200" b="0" i="0" u="none" strike="noStrike" kern="1200" cap="none" spc="0" normalizeH="0" baseline="0" noProof="0" dirty="0">
              <a:ln>
                <a:noFill/>
              </a:ln>
              <a:solidFill>
                <a:srgbClr val="0070C0"/>
              </a:solidFill>
              <a:effectLst/>
              <a:uLnTx/>
              <a:uFillTx/>
              <a:latin typeface="Calibri body"/>
              <a:ea typeface="+mn-ea"/>
              <a:cs typeface="Arial" panose="020B0604020202020204" pitchFamily="34" charset="0"/>
            </a:endParaRPr>
          </a:p>
        </p:txBody>
      </p:sp>
      <p:sp>
        <p:nvSpPr>
          <p:cNvPr id="4" name="Rectangle 3"/>
          <p:cNvSpPr/>
          <p:nvPr/>
        </p:nvSpPr>
        <p:spPr>
          <a:xfrm>
            <a:off x="107092" y="89850"/>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6789" y="161788"/>
            <a:ext cx="1013872" cy="10138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8" y="5686698"/>
            <a:ext cx="1284188" cy="953605"/>
          </a:xfrm>
          <a:prstGeom prst="rect">
            <a:avLst/>
          </a:prstGeom>
        </p:spPr>
      </p:pic>
      <p:sp>
        <p:nvSpPr>
          <p:cNvPr id="7" name="TextBox 6"/>
          <p:cNvSpPr txBox="1"/>
          <p:nvPr/>
        </p:nvSpPr>
        <p:spPr>
          <a:xfrm>
            <a:off x="3819629" y="5155947"/>
            <a:ext cx="743272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Click or copy and paste the following link:</a:t>
            </a:r>
            <a:endParaRPr kumimoji="0" lang="en-GB" sz="2000" b="0" i="0" u="none" strike="noStrike" kern="1200" cap="none" spc="0" normalizeH="0" baseline="0" noProof="0" dirty="0">
              <a:ln>
                <a:noFill/>
              </a:ln>
              <a:solidFill>
                <a:prstClr val="black"/>
              </a:solidFill>
              <a:effectLst/>
              <a:uLnTx/>
              <a:uFillTx/>
              <a:latin typeface="Calibri body"/>
              <a:ea typeface="+mn-ea"/>
              <a:cs typeface="+mn-cs"/>
            </a:endParaRPr>
          </a:p>
        </p:txBody>
      </p:sp>
    </p:spTree>
    <p:extLst>
      <p:ext uri="{BB962C8B-B14F-4D97-AF65-F5344CB8AC3E}">
        <p14:creationId xmlns:p14="http://schemas.microsoft.com/office/powerpoint/2010/main" val="2047189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E897D08-7D65-524E-AB44-E264B4BBC861}"/>
              </a:ext>
            </a:extLst>
          </p:cNvPr>
          <p:cNvSpPr txBox="1"/>
          <p:nvPr/>
        </p:nvSpPr>
        <p:spPr>
          <a:xfrm>
            <a:off x="6523529" y="1565629"/>
            <a:ext cx="184680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violet</a:t>
            </a:r>
          </a:p>
        </p:txBody>
      </p:sp>
      <p:sp>
        <p:nvSpPr>
          <p:cNvPr id="19" name="TextBox 18">
            <a:extLst>
              <a:ext uri="{FF2B5EF4-FFF2-40B4-BE49-F238E27FC236}">
                <a16:creationId xmlns:a16="http://schemas.microsoft.com/office/drawing/2014/main" id="{49B2CCAE-A7B6-0149-BB7C-18032244FA50}"/>
              </a:ext>
            </a:extLst>
          </p:cNvPr>
          <p:cNvSpPr txBox="1"/>
          <p:nvPr/>
        </p:nvSpPr>
        <p:spPr>
          <a:xfrm>
            <a:off x="2116026" y="5912921"/>
            <a:ext cx="183799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orange</a:t>
            </a:r>
          </a:p>
        </p:txBody>
      </p:sp>
      <p:sp>
        <p:nvSpPr>
          <p:cNvPr id="16" name="TextBox 15">
            <a:extLst>
              <a:ext uri="{FF2B5EF4-FFF2-40B4-BE49-F238E27FC236}">
                <a16:creationId xmlns:a16="http://schemas.microsoft.com/office/drawing/2014/main" id="{6B1A5266-136F-444A-93FE-B8CED4ABEF37}"/>
              </a:ext>
            </a:extLst>
          </p:cNvPr>
          <p:cNvSpPr txBox="1"/>
          <p:nvPr/>
        </p:nvSpPr>
        <p:spPr>
          <a:xfrm>
            <a:off x="9987625" y="3579438"/>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vert</a:t>
            </a:r>
          </a:p>
        </p:txBody>
      </p:sp>
      <p:sp>
        <p:nvSpPr>
          <p:cNvPr id="17" name="TextBox 16">
            <a:extLst>
              <a:ext uri="{FF2B5EF4-FFF2-40B4-BE49-F238E27FC236}">
                <a16:creationId xmlns:a16="http://schemas.microsoft.com/office/drawing/2014/main" id="{B5CD7214-15EF-5A44-A7A6-DA88C3452EB5}"/>
              </a:ext>
            </a:extLst>
          </p:cNvPr>
          <p:cNvSpPr txBox="1"/>
          <p:nvPr/>
        </p:nvSpPr>
        <p:spPr>
          <a:xfrm>
            <a:off x="7614665" y="3597163"/>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B7942"/>
                </a:solidFill>
                <a:effectLst/>
                <a:uLnTx/>
                <a:uFillTx/>
                <a:latin typeface="Arial" panose="020B0604020202020204" pitchFamily="34" charset="0"/>
                <a:ea typeface="+mn-ea"/>
                <a:cs typeface="Arial" panose="020B0604020202020204" pitchFamily="34" charset="0"/>
              </a:rPr>
              <a:t>marron</a:t>
            </a:r>
          </a:p>
        </p:txBody>
      </p:sp>
      <p:sp>
        <p:nvSpPr>
          <p:cNvPr id="15" name="TextBox 14">
            <a:extLst>
              <a:ext uri="{FF2B5EF4-FFF2-40B4-BE49-F238E27FC236}">
                <a16:creationId xmlns:a16="http://schemas.microsoft.com/office/drawing/2014/main" id="{6582E8AB-0A79-4744-A0B0-385E09DBA7AB}"/>
              </a:ext>
            </a:extLst>
          </p:cNvPr>
          <p:cNvSpPr txBox="1"/>
          <p:nvPr/>
        </p:nvSpPr>
        <p:spPr>
          <a:xfrm>
            <a:off x="2380229" y="3716419"/>
            <a:ext cx="194434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Arial" panose="020B0604020202020204" pitchFamily="34" charset="0"/>
                <a:ea typeface="+mn-ea"/>
                <a:cs typeface="Arial" panose="020B0604020202020204" pitchFamily="34" charset="0"/>
              </a:rPr>
              <a:t>bleu</a:t>
            </a:r>
          </a:p>
        </p:txBody>
      </p:sp>
      <p:pic>
        <p:nvPicPr>
          <p:cNvPr id="36870" name="Picture 6">
            <a:extLst>
              <a:ext uri="{FF2B5EF4-FFF2-40B4-BE49-F238E27FC236}">
                <a16:creationId xmlns:a16="http://schemas.microsoft.com/office/drawing/2014/main" id="{3463E918-F469-234A-8628-ADE912E9F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9794" y="2267050"/>
            <a:ext cx="1940842"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8">
            <a:extLst>
              <a:ext uri="{FF2B5EF4-FFF2-40B4-BE49-F238E27FC236}">
                <a16:creationId xmlns:a16="http://schemas.microsoft.com/office/drawing/2014/main" id="{CBA56340-F86C-7643-9CB3-4BEE47E739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8" r="5099"/>
          <a:stretch/>
        </p:blipFill>
        <p:spPr bwMode="auto">
          <a:xfrm>
            <a:off x="7670209" y="2286057"/>
            <a:ext cx="1968650" cy="1427445"/>
          </a:xfrm>
          <a:prstGeom prst="rect">
            <a:avLst/>
          </a:prstGeom>
          <a:noFill/>
          <a:extLst>
            <a:ext uri="{909E8E84-426E-40DD-AFC4-6F175D3DCCD1}">
              <a14:hiddenFill xmlns:a14="http://schemas.microsoft.com/office/drawing/2010/main">
                <a:solidFill>
                  <a:srgbClr val="FFFFFF"/>
                </a:solidFill>
              </a14:hiddenFill>
            </a:ext>
          </a:extLst>
        </p:spPr>
      </p:pic>
      <p:pic>
        <p:nvPicPr>
          <p:cNvPr id="36873" name="Picture 9">
            <a:extLst>
              <a:ext uri="{FF2B5EF4-FFF2-40B4-BE49-F238E27FC236}">
                <a16:creationId xmlns:a16="http://schemas.microsoft.com/office/drawing/2014/main" id="{1C113BED-CC5C-964C-A1A8-B28072AA1E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4513" y="2373833"/>
            <a:ext cx="1866632" cy="13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4" name="Picture 10">
            <a:extLst>
              <a:ext uri="{FF2B5EF4-FFF2-40B4-BE49-F238E27FC236}">
                <a16:creationId xmlns:a16="http://schemas.microsoft.com/office/drawing/2014/main" id="{0CD06367-F34C-CF4B-9090-1FCC0EB61B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1299" y="4605878"/>
            <a:ext cx="1737379" cy="1366404"/>
          </a:xfrm>
          <a:prstGeom prst="rect">
            <a:avLst/>
          </a:prstGeom>
          <a:noFill/>
          <a:extLst>
            <a:ext uri="{909E8E84-426E-40DD-AFC4-6F175D3DCCD1}">
              <a14:hiddenFill xmlns:a14="http://schemas.microsoft.com/office/drawing/2010/main">
                <a:solidFill>
                  <a:srgbClr val="FFFFFF"/>
                </a:solidFill>
              </a14:hiddenFill>
            </a:ext>
          </a:extLst>
        </p:spPr>
      </p:pic>
      <p:pic>
        <p:nvPicPr>
          <p:cNvPr id="36879" name="Picture 15">
            <a:extLst>
              <a:ext uri="{FF2B5EF4-FFF2-40B4-BE49-F238E27FC236}">
                <a16:creationId xmlns:a16="http://schemas.microsoft.com/office/drawing/2014/main" id="{7B485C34-6F87-D444-A4D1-7083191487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2550" y="184367"/>
            <a:ext cx="1717783" cy="149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6FCFC3-1117-6046-859A-BC068189DBC3}"/>
              </a:ext>
            </a:extLst>
          </p:cNvPr>
          <p:cNvSpPr txBox="1"/>
          <p:nvPr/>
        </p:nvSpPr>
        <p:spPr>
          <a:xfrm>
            <a:off x="464886" y="3710717"/>
            <a:ext cx="13316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rouge</a:t>
            </a:r>
          </a:p>
        </p:txBody>
      </p:sp>
      <p:sp>
        <p:nvSpPr>
          <p:cNvPr id="18" name="TextBox 17">
            <a:extLst>
              <a:ext uri="{FF2B5EF4-FFF2-40B4-BE49-F238E27FC236}">
                <a16:creationId xmlns:a16="http://schemas.microsoft.com/office/drawing/2014/main" id="{CD2572E1-21CB-2A4B-B653-657B87328091}"/>
              </a:ext>
            </a:extLst>
          </p:cNvPr>
          <p:cNvSpPr txBox="1"/>
          <p:nvPr/>
        </p:nvSpPr>
        <p:spPr>
          <a:xfrm>
            <a:off x="4875522" y="3753493"/>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jaune</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A29A2C6-1024-3548-BC80-CF334C040338}"/>
              </a:ext>
            </a:extLst>
          </p:cNvPr>
          <p:cNvSpPr txBox="1"/>
          <p:nvPr/>
        </p:nvSpPr>
        <p:spPr>
          <a:xfrm>
            <a:off x="4034702" y="5912921"/>
            <a:ext cx="178973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noir</a:t>
            </a:r>
          </a:p>
        </p:txBody>
      </p:sp>
      <p:sp>
        <p:nvSpPr>
          <p:cNvPr id="21" name="TextBox 20">
            <a:extLst>
              <a:ext uri="{FF2B5EF4-FFF2-40B4-BE49-F238E27FC236}">
                <a16:creationId xmlns:a16="http://schemas.microsoft.com/office/drawing/2014/main" id="{6A0C7D49-AFEA-7B40-9133-509A27E56093}"/>
              </a:ext>
            </a:extLst>
          </p:cNvPr>
          <p:cNvSpPr txBox="1"/>
          <p:nvPr/>
        </p:nvSpPr>
        <p:spPr>
          <a:xfrm>
            <a:off x="6025590" y="5859625"/>
            <a:ext cx="1992234" cy="461665"/>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blanc</a:t>
            </a:r>
          </a:p>
        </p:txBody>
      </p:sp>
      <p:sp>
        <p:nvSpPr>
          <p:cNvPr id="22" name="TextBox 21">
            <a:extLst>
              <a:ext uri="{FF2B5EF4-FFF2-40B4-BE49-F238E27FC236}">
                <a16:creationId xmlns:a16="http://schemas.microsoft.com/office/drawing/2014/main" id="{FF4FD7B4-9157-3C4D-ACD0-5D633E1EAE3E}"/>
              </a:ext>
            </a:extLst>
          </p:cNvPr>
          <p:cNvSpPr txBox="1"/>
          <p:nvPr/>
        </p:nvSpPr>
        <p:spPr>
          <a:xfrm>
            <a:off x="8691546" y="1533355"/>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gris</a:t>
            </a:r>
            <a:endParaRPr kumimoji="0" lang="en-US"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F7C11718-F30F-AB45-8593-F1EA3504BF48}"/>
              </a:ext>
            </a:extLst>
          </p:cNvPr>
          <p:cNvSpPr txBox="1"/>
          <p:nvPr/>
        </p:nvSpPr>
        <p:spPr>
          <a:xfrm>
            <a:off x="8165401" y="5880574"/>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8DD9"/>
                </a:solidFill>
                <a:effectLst/>
                <a:uLnTx/>
                <a:uFillTx/>
                <a:latin typeface="Arial" panose="020B0604020202020204" pitchFamily="34" charset="0"/>
                <a:ea typeface="+mn-ea"/>
                <a:cs typeface="Arial" panose="020B0604020202020204" pitchFamily="34" charset="0"/>
              </a:rPr>
              <a:t>rose</a:t>
            </a:r>
          </a:p>
        </p:txBody>
      </p:sp>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383" y="5767890"/>
            <a:ext cx="1250042" cy="928249"/>
          </a:xfrm>
          <a:prstGeom prst="rect">
            <a:avLst/>
          </a:prstGeom>
        </p:spPr>
      </p:pic>
      <p:pic>
        <p:nvPicPr>
          <p:cNvPr id="3" name="Picture 2"/>
          <p:cNvPicPr>
            <a:picLocks noChangeAspect="1"/>
          </p:cNvPicPr>
          <p:nvPr/>
        </p:nvPicPr>
        <p:blipFill rotWithShape="1">
          <a:blip r:embed="rId10"/>
          <a:srcRect t="4443" r="7234" b="14449"/>
          <a:stretch/>
        </p:blipFill>
        <p:spPr>
          <a:xfrm>
            <a:off x="8767833" y="183662"/>
            <a:ext cx="1914485" cy="1473014"/>
          </a:xfrm>
          <a:prstGeom prst="rect">
            <a:avLst/>
          </a:prstGeom>
        </p:spPr>
      </p:pic>
      <p:pic>
        <p:nvPicPr>
          <p:cNvPr id="28" name="Picture 27"/>
          <p:cNvPicPr>
            <a:picLocks noChangeAspect="1"/>
          </p:cNvPicPr>
          <p:nvPr/>
        </p:nvPicPr>
        <p:blipFill rotWithShape="1">
          <a:blip r:embed="rId11"/>
          <a:srcRect b="10466"/>
          <a:stretch/>
        </p:blipFill>
        <p:spPr>
          <a:xfrm>
            <a:off x="289976" y="2279625"/>
            <a:ext cx="1718399" cy="1566907"/>
          </a:xfrm>
          <a:prstGeom prst="rect">
            <a:avLst/>
          </a:prstGeom>
        </p:spPr>
      </p:pic>
      <p:pic>
        <p:nvPicPr>
          <p:cNvPr id="4" name="Picture 3"/>
          <p:cNvPicPr>
            <a:picLocks noChangeAspect="1"/>
          </p:cNvPicPr>
          <p:nvPr/>
        </p:nvPicPr>
        <p:blipFill>
          <a:blip r:embed="rId12"/>
          <a:stretch>
            <a:fillRect/>
          </a:stretch>
        </p:blipFill>
        <p:spPr>
          <a:xfrm>
            <a:off x="4922441" y="2265412"/>
            <a:ext cx="2126267" cy="1575777"/>
          </a:xfrm>
          <a:prstGeom prst="rect">
            <a:avLst/>
          </a:prstGeom>
        </p:spPr>
      </p:pic>
      <p:pic>
        <p:nvPicPr>
          <p:cNvPr id="5" name="Picture 4"/>
          <p:cNvPicPr>
            <a:picLocks noChangeAspect="1"/>
          </p:cNvPicPr>
          <p:nvPr/>
        </p:nvPicPr>
        <p:blipFill>
          <a:blip r:embed="rId13"/>
          <a:stretch>
            <a:fillRect/>
          </a:stretch>
        </p:blipFill>
        <p:spPr>
          <a:xfrm>
            <a:off x="6024407" y="4605878"/>
            <a:ext cx="1993416" cy="1358015"/>
          </a:xfrm>
          <a:prstGeom prst="rect">
            <a:avLst/>
          </a:prstGeom>
        </p:spPr>
      </p:pic>
      <p:pic>
        <p:nvPicPr>
          <p:cNvPr id="6" name="Picture 5"/>
          <p:cNvPicPr>
            <a:picLocks noChangeAspect="1"/>
          </p:cNvPicPr>
          <p:nvPr/>
        </p:nvPicPr>
        <p:blipFill>
          <a:blip r:embed="rId14"/>
          <a:stretch>
            <a:fillRect/>
          </a:stretch>
        </p:blipFill>
        <p:spPr>
          <a:xfrm>
            <a:off x="3996153" y="4605878"/>
            <a:ext cx="1868828" cy="1358015"/>
          </a:xfrm>
          <a:prstGeom prst="rect">
            <a:avLst/>
          </a:prstGeom>
        </p:spPr>
      </p:pic>
      <p:pic>
        <p:nvPicPr>
          <p:cNvPr id="7" name="Picture 6"/>
          <p:cNvPicPr>
            <a:picLocks noChangeAspect="1"/>
          </p:cNvPicPr>
          <p:nvPr/>
        </p:nvPicPr>
        <p:blipFill>
          <a:blip r:embed="rId15"/>
          <a:stretch>
            <a:fillRect/>
          </a:stretch>
        </p:blipFill>
        <p:spPr>
          <a:xfrm>
            <a:off x="8217791" y="4575896"/>
            <a:ext cx="1947047" cy="1418125"/>
          </a:xfrm>
          <a:prstGeom prst="rect">
            <a:avLst/>
          </a:prstGeom>
        </p:spPr>
      </p:pic>
      <p:sp>
        <p:nvSpPr>
          <p:cNvPr id="30" name="TextBox 29">
            <a:extLst>
              <a:ext uri="{FF2B5EF4-FFF2-40B4-BE49-F238E27FC236}">
                <a16:creationId xmlns:a16="http://schemas.microsoft.com/office/drawing/2014/main" id="{BE897D08-7D65-524E-AB44-E264B4BBC861}"/>
              </a:ext>
            </a:extLst>
          </p:cNvPr>
          <p:cNvSpPr txBox="1"/>
          <p:nvPr/>
        </p:nvSpPr>
        <p:spPr>
          <a:xfrm>
            <a:off x="6523529" y="1891443"/>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purple</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E897D08-7D65-524E-AB44-E264B4BBC861}"/>
              </a:ext>
            </a:extLst>
          </p:cNvPr>
          <p:cNvSpPr txBox="1"/>
          <p:nvPr/>
        </p:nvSpPr>
        <p:spPr>
          <a:xfrm>
            <a:off x="8795184" y="1904680"/>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grey</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BE897D08-7D65-524E-AB44-E264B4BBC861}"/>
              </a:ext>
            </a:extLst>
          </p:cNvPr>
          <p:cNvSpPr txBox="1"/>
          <p:nvPr/>
        </p:nvSpPr>
        <p:spPr>
          <a:xfrm>
            <a:off x="172453" y="4071907"/>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red</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BE897D08-7D65-524E-AB44-E264B4BBC861}"/>
              </a:ext>
            </a:extLst>
          </p:cNvPr>
          <p:cNvSpPr txBox="1"/>
          <p:nvPr/>
        </p:nvSpPr>
        <p:spPr>
          <a:xfrm>
            <a:off x="2448088" y="4062103"/>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blue</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E897D08-7D65-524E-AB44-E264B4BBC861}"/>
              </a:ext>
            </a:extLst>
          </p:cNvPr>
          <p:cNvSpPr txBox="1"/>
          <p:nvPr/>
        </p:nvSpPr>
        <p:spPr>
          <a:xfrm>
            <a:off x="4941579" y="4155294"/>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yellow</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BE897D08-7D65-524E-AB44-E264B4BBC861}"/>
              </a:ext>
            </a:extLst>
          </p:cNvPr>
          <p:cNvSpPr txBox="1"/>
          <p:nvPr/>
        </p:nvSpPr>
        <p:spPr>
          <a:xfrm>
            <a:off x="2115856" y="6312756"/>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orange</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BE897D08-7D65-524E-AB44-E264B4BBC861}"/>
              </a:ext>
            </a:extLst>
          </p:cNvPr>
          <p:cNvSpPr txBox="1"/>
          <p:nvPr/>
        </p:nvSpPr>
        <p:spPr>
          <a:xfrm>
            <a:off x="3999039" y="6320723"/>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black</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BE897D08-7D65-524E-AB44-E264B4BBC861}"/>
              </a:ext>
            </a:extLst>
          </p:cNvPr>
          <p:cNvSpPr txBox="1"/>
          <p:nvPr/>
        </p:nvSpPr>
        <p:spPr>
          <a:xfrm>
            <a:off x="7677207" y="4021402"/>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brown</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BE897D08-7D65-524E-AB44-E264B4BBC861}"/>
              </a:ext>
            </a:extLst>
          </p:cNvPr>
          <p:cNvSpPr txBox="1"/>
          <p:nvPr/>
        </p:nvSpPr>
        <p:spPr>
          <a:xfrm>
            <a:off x="10108019" y="3978808"/>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green</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BE897D08-7D65-524E-AB44-E264B4BBC861}"/>
              </a:ext>
            </a:extLst>
          </p:cNvPr>
          <p:cNvSpPr txBox="1"/>
          <p:nvPr/>
        </p:nvSpPr>
        <p:spPr>
          <a:xfrm>
            <a:off x="6096000" y="6354828"/>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white</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BE897D08-7D65-524E-AB44-E264B4BBC861}"/>
              </a:ext>
            </a:extLst>
          </p:cNvPr>
          <p:cNvSpPr txBox="1"/>
          <p:nvPr/>
        </p:nvSpPr>
        <p:spPr>
          <a:xfrm>
            <a:off x="8267981" y="6321290"/>
            <a:ext cx="18468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pink</a:t>
            </a:r>
            <a:endPar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p:cNvSpPr txBox="1"/>
          <p:nvPr/>
        </p:nvSpPr>
        <p:spPr>
          <a:xfrm>
            <a:off x="280616" y="458750"/>
            <a:ext cx="62168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body"/>
                <a:ea typeface="+mn-ea"/>
                <a:cs typeface="Arial" panose="020B0604020202020204" pitchFamily="34" charset="0"/>
              </a:rPr>
              <a:t>The colours from the video are shown in French and English below with pictures to help you remember.</a:t>
            </a:r>
            <a:endParaRPr kumimoji="0" lang="en-GB" sz="28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endParaRPr>
          </a:p>
        </p:txBody>
      </p:sp>
    </p:spTree>
    <p:extLst>
      <p:ext uri="{BB962C8B-B14F-4D97-AF65-F5344CB8AC3E}">
        <p14:creationId xmlns:p14="http://schemas.microsoft.com/office/powerpoint/2010/main" val="281403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ppt_x"/>
                                          </p:val>
                                        </p:tav>
                                        <p:tav tm="100000">
                                          <p:val>
                                            <p:strVal val="#ppt_x"/>
                                          </p:val>
                                        </p:tav>
                                      </p:tavLst>
                                    </p:anim>
                                    <p:anim calcmode="lin" valueType="num">
                                      <p:cBhvr additive="base">
                                        <p:cTn id="11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additive="base">
                                        <p:cTn id="115" dur="500" fill="hold"/>
                                        <p:tgtEl>
                                          <p:spTgt spid="37"/>
                                        </p:tgtEl>
                                        <p:attrNameLst>
                                          <p:attrName>ppt_x</p:attrName>
                                        </p:attrNameLst>
                                      </p:cBhvr>
                                      <p:tavLst>
                                        <p:tav tm="0">
                                          <p:val>
                                            <p:strVal val="#ppt_x"/>
                                          </p:val>
                                        </p:tav>
                                        <p:tav tm="100000">
                                          <p:val>
                                            <p:strVal val="#ppt_x"/>
                                          </p:val>
                                        </p:tav>
                                      </p:tavLst>
                                    </p:anim>
                                    <p:anim calcmode="lin" valueType="num">
                                      <p:cBhvr additive="base">
                                        <p:cTn id="1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ppt_x"/>
                                          </p:val>
                                        </p:tav>
                                        <p:tav tm="100000">
                                          <p:val>
                                            <p:strVal val="#ppt_x"/>
                                          </p:val>
                                        </p:tav>
                                      </p:tavLst>
                                    </p:anim>
                                    <p:anim calcmode="lin" valueType="num">
                                      <p:cBhvr additive="base">
                                        <p:cTn id="1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additive="base">
                                        <p:cTn id="127" dur="500" fill="hold"/>
                                        <p:tgtEl>
                                          <p:spTgt spid="39"/>
                                        </p:tgtEl>
                                        <p:attrNameLst>
                                          <p:attrName>ppt_x</p:attrName>
                                        </p:attrNameLst>
                                      </p:cBhvr>
                                      <p:tavLst>
                                        <p:tav tm="0">
                                          <p:val>
                                            <p:strVal val="#ppt_x"/>
                                          </p:val>
                                        </p:tav>
                                        <p:tav tm="100000">
                                          <p:val>
                                            <p:strVal val="#ppt_x"/>
                                          </p:val>
                                        </p:tav>
                                      </p:tavLst>
                                    </p:anim>
                                    <p:anim calcmode="lin" valueType="num">
                                      <p:cBhvr additive="base">
                                        <p:cTn id="12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additive="base">
                                        <p:cTn id="133" dur="500" fill="hold"/>
                                        <p:tgtEl>
                                          <p:spTgt spid="40"/>
                                        </p:tgtEl>
                                        <p:attrNameLst>
                                          <p:attrName>ppt_x</p:attrName>
                                        </p:attrNameLst>
                                      </p:cBhvr>
                                      <p:tavLst>
                                        <p:tav tm="0">
                                          <p:val>
                                            <p:strVal val="#ppt_x"/>
                                          </p:val>
                                        </p:tav>
                                        <p:tav tm="100000">
                                          <p:val>
                                            <p:strVal val="#ppt_x"/>
                                          </p:val>
                                        </p:tav>
                                      </p:tavLst>
                                    </p:anim>
                                    <p:anim calcmode="lin" valueType="num">
                                      <p:cBhvr additive="base">
                                        <p:cTn id="13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9" grpId="0" animBg="1"/>
      <p:bldP spid="16" grpId="0" animBg="1"/>
      <p:bldP spid="17" grpId="0" animBg="1"/>
      <p:bldP spid="15" grpId="0" animBg="1"/>
      <p:bldP spid="2" grpId="0" animBg="1"/>
      <p:bldP spid="18" grpId="0" animBg="1"/>
      <p:bldP spid="20" grpId="0" animBg="1"/>
      <p:bldP spid="21" grpId="0" animBg="1"/>
      <p:bldP spid="22" grpId="0" animBg="1"/>
      <p:bldP spid="23" grpId="0" animBg="1"/>
      <p:bldP spid="30" grpId="0"/>
      <p:bldP spid="31" grpId="0"/>
      <p:bldP spid="32" grpId="0"/>
      <p:bldP spid="33" grpId="0"/>
      <p:bldP spid="34" grpId="0"/>
      <p:bldP spid="35" grpId="0"/>
      <p:bldP spid="36" grpId="0"/>
      <p:bldP spid="37" grpId="0"/>
      <p:bldP spid="38" grpId="0"/>
      <p:bldP spid="39" grpId="0"/>
      <p:bldP spid="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9B2CCAE-A7B6-0149-BB7C-18032244FA50}"/>
              </a:ext>
            </a:extLst>
          </p:cNvPr>
          <p:cNvSpPr txBox="1"/>
          <p:nvPr/>
        </p:nvSpPr>
        <p:spPr>
          <a:xfrm>
            <a:off x="2277388" y="5912921"/>
            <a:ext cx="183799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rPr>
              <a:t>orange</a:t>
            </a:r>
          </a:p>
        </p:txBody>
      </p:sp>
      <p:sp>
        <p:nvSpPr>
          <p:cNvPr id="16" name="TextBox 15">
            <a:extLst>
              <a:ext uri="{FF2B5EF4-FFF2-40B4-BE49-F238E27FC236}">
                <a16:creationId xmlns:a16="http://schemas.microsoft.com/office/drawing/2014/main" id="{6B1A5266-136F-444A-93FE-B8CED4ABEF37}"/>
              </a:ext>
            </a:extLst>
          </p:cNvPr>
          <p:cNvSpPr txBox="1"/>
          <p:nvPr/>
        </p:nvSpPr>
        <p:spPr>
          <a:xfrm>
            <a:off x="9987625" y="3557922"/>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vert</a:t>
            </a:r>
          </a:p>
        </p:txBody>
      </p:sp>
      <p:sp>
        <p:nvSpPr>
          <p:cNvPr id="17" name="TextBox 16">
            <a:extLst>
              <a:ext uri="{FF2B5EF4-FFF2-40B4-BE49-F238E27FC236}">
                <a16:creationId xmlns:a16="http://schemas.microsoft.com/office/drawing/2014/main" id="{B5CD7214-15EF-5A44-A7A6-DA88C3452EB5}"/>
              </a:ext>
            </a:extLst>
          </p:cNvPr>
          <p:cNvSpPr txBox="1"/>
          <p:nvPr/>
        </p:nvSpPr>
        <p:spPr>
          <a:xfrm>
            <a:off x="7614665" y="3597163"/>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B7942"/>
                </a:solidFill>
                <a:effectLst/>
                <a:uLnTx/>
                <a:uFillTx/>
                <a:latin typeface="Calibri" panose="020F0502020204030204"/>
                <a:ea typeface="+mn-ea"/>
                <a:cs typeface="+mn-cs"/>
              </a:rPr>
              <a:t>marron</a:t>
            </a:r>
          </a:p>
        </p:txBody>
      </p:sp>
      <p:sp>
        <p:nvSpPr>
          <p:cNvPr id="15" name="TextBox 14">
            <a:extLst>
              <a:ext uri="{FF2B5EF4-FFF2-40B4-BE49-F238E27FC236}">
                <a16:creationId xmlns:a16="http://schemas.microsoft.com/office/drawing/2014/main" id="{6582E8AB-0A79-4744-A0B0-385E09DBA7AB}"/>
              </a:ext>
            </a:extLst>
          </p:cNvPr>
          <p:cNvSpPr txBox="1"/>
          <p:nvPr/>
        </p:nvSpPr>
        <p:spPr>
          <a:xfrm>
            <a:off x="2380229" y="3716419"/>
            <a:ext cx="194434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libri" panose="020F0502020204030204"/>
                <a:ea typeface="+mn-ea"/>
                <a:cs typeface="+mn-cs"/>
              </a:rPr>
              <a:t>bleu</a:t>
            </a:r>
          </a:p>
        </p:txBody>
      </p:sp>
      <p:pic>
        <p:nvPicPr>
          <p:cNvPr id="36870" name="Picture 6">
            <a:extLst>
              <a:ext uri="{FF2B5EF4-FFF2-40B4-BE49-F238E27FC236}">
                <a16:creationId xmlns:a16="http://schemas.microsoft.com/office/drawing/2014/main" id="{3463E918-F469-234A-8628-ADE912E9F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9794" y="2267050"/>
            <a:ext cx="1940842"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8">
            <a:extLst>
              <a:ext uri="{FF2B5EF4-FFF2-40B4-BE49-F238E27FC236}">
                <a16:creationId xmlns:a16="http://schemas.microsoft.com/office/drawing/2014/main" id="{CBA56340-F86C-7643-9CB3-4BEE47E739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8" r="5099"/>
          <a:stretch/>
        </p:blipFill>
        <p:spPr bwMode="auto">
          <a:xfrm>
            <a:off x="7670209" y="2286057"/>
            <a:ext cx="1968650" cy="1427445"/>
          </a:xfrm>
          <a:prstGeom prst="rect">
            <a:avLst/>
          </a:prstGeom>
          <a:noFill/>
          <a:extLst>
            <a:ext uri="{909E8E84-426E-40DD-AFC4-6F175D3DCCD1}">
              <a14:hiddenFill xmlns:a14="http://schemas.microsoft.com/office/drawing/2010/main">
                <a:solidFill>
                  <a:srgbClr val="FFFFFF"/>
                </a:solidFill>
              </a14:hiddenFill>
            </a:ext>
          </a:extLst>
        </p:spPr>
      </p:pic>
      <p:pic>
        <p:nvPicPr>
          <p:cNvPr id="36873" name="Picture 9">
            <a:extLst>
              <a:ext uri="{FF2B5EF4-FFF2-40B4-BE49-F238E27FC236}">
                <a16:creationId xmlns:a16="http://schemas.microsoft.com/office/drawing/2014/main" id="{1C113BED-CC5C-964C-A1A8-B28072AA1E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4513" y="2373833"/>
            <a:ext cx="1866632" cy="13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4" name="Picture 10">
            <a:extLst>
              <a:ext uri="{FF2B5EF4-FFF2-40B4-BE49-F238E27FC236}">
                <a16:creationId xmlns:a16="http://schemas.microsoft.com/office/drawing/2014/main" id="{0CD06367-F34C-CF4B-9090-1FCC0EB61B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2661" y="4605878"/>
            <a:ext cx="1737379" cy="13664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6FCFC3-1117-6046-859A-BC068189DBC3}"/>
              </a:ext>
            </a:extLst>
          </p:cNvPr>
          <p:cNvSpPr txBox="1"/>
          <p:nvPr/>
        </p:nvSpPr>
        <p:spPr>
          <a:xfrm>
            <a:off x="464886" y="3710717"/>
            <a:ext cx="13316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rouge</a:t>
            </a:r>
          </a:p>
        </p:txBody>
      </p:sp>
      <p:sp>
        <p:nvSpPr>
          <p:cNvPr id="18" name="TextBox 17">
            <a:extLst>
              <a:ext uri="{FF2B5EF4-FFF2-40B4-BE49-F238E27FC236}">
                <a16:creationId xmlns:a16="http://schemas.microsoft.com/office/drawing/2014/main" id="{CD2572E1-21CB-2A4B-B653-657B87328091}"/>
              </a:ext>
            </a:extLst>
          </p:cNvPr>
          <p:cNvSpPr txBox="1"/>
          <p:nvPr/>
        </p:nvSpPr>
        <p:spPr>
          <a:xfrm>
            <a:off x="4875522" y="3753493"/>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Calibri" panose="020F0502020204030204"/>
                <a:ea typeface="+mn-ea"/>
                <a:cs typeface="+mn-cs"/>
              </a:rPr>
              <a:t>jaune</a:t>
            </a:r>
            <a:endPar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A29A2C6-1024-3548-BC80-CF334C040338}"/>
              </a:ext>
            </a:extLst>
          </p:cNvPr>
          <p:cNvSpPr txBox="1"/>
          <p:nvPr/>
        </p:nvSpPr>
        <p:spPr>
          <a:xfrm>
            <a:off x="4196063" y="5912921"/>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noir</a:t>
            </a:r>
          </a:p>
        </p:txBody>
      </p:sp>
      <p:sp>
        <p:nvSpPr>
          <p:cNvPr id="21" name="TextBox 20">
            <a:extLst>
              <a:ext uri="{FF2B5EF4-FFF2-40B4-BE49-F238E27FC236}">
                <a16:creationId xmlns:a16="http://schemas.microsoft.com/office/drawing/2014/main" id="{6A0C7D49-AFEA-7B40-9133-509A27E56093}"/>
              </a:ext>
            </a:extLst>
          </p:cNvPr>
          <p:cNvSpPr txBox="1"/>
          <p:nvPr/>
        </p:nvSpPr>
        <p:spPr>
          <a:xfrm>
            <a:off x="6186952" y="5859625"/>
            <a:ext cx="1992234" cy="523220"/>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blanc</a:t>
            </a:r>
          </a:p>
        </p:txBody>
      </p:sp>
      <p:sp>
        <p:nvSpPr>
          <p:cNvPr id="22" name="TextBox 21">
            <a:extLst>
              <a:ext uri="{FF2B5EF4-FFF2-40B4-BE49-F238E27FC236}">
                <a16:creationId xmlns:a16="http://schemas.microsoft.com/office/drawing/2014/main" id="{FF4FD7B4-9157-3C4D-ACD0-5D633E1EAE3E}"/>
              </a:ext>
            </a:extLst>
          </p:cNvPr>
          <p:cNvSpPr txBox="1"/>
          <p:nvPr/>
        </p:nvSpPr>
        <p:spPr>
          <a:xfrm>
            <a:off x="8691546" y="1533355"/>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gris</a:t>
            </a:r>
            <a:endParaRPr kumimoji="0" lang="en-US" sz="28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7C11718-F30F-AB45-8593-F1EA3504BF48}"/>
              </a:ext>
            </a:extLst>
          </p:cNvPr>
          <p:cNvSpPr txBox="1"/>
          <p:nvPr/>
        </p:nvSpPr>
        <p:spPr>
          <a:xfrm>
            <a:off x="8326763" y="5816026"/>
            <a:ext cx="208759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8DD9"/>
                </a:solidFill>
                <a:effectLst/>
                <a:uLnTx/>
                <a:uFillTx/>
                <a:latin typeface="Calibri" panose="020F0502020204030204"/>
                <a:ea typeface="+mn-ea"/>
                <a:cs typeface="+mn-cs"/>
              </a:rPr>
              <a:t>rose</a:t>
            </a:r>
          </a:p>
        </p:txBody>
      </p:sp>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pic>
        <p:nvPicPr>
          <p:cNvPr id="3" name="Picture 2"/>
          <p:cNvPicPr>
            <a:picLocks noChangeAspect="1"/>
          </p:cNvPicPr>
          <p:nvPr/>
        </p:nvPicPr>
        <p:blipFill rotWithShape="1">
          <a:blip r:embed="rId8"/>
          <a:srcRect t="4443" r="7234" b="14449"/>
          <a:stretch/>
        </p:blipFill>
        <p:spPr>
          <a:xfrm>
            <a:off x="8767833" y="205178"/>
            <a:ext cx="1914485" cy="1473014"/>
          </a:xfrm>
          <a:prstGeom prst="rect">
            <a:avLst/>
          </a:prstGeom>
        </p:spPr>
      </p:pic>
      <p:pic>
        <p:nvPicPr>
          <p:cNvPr id="28" name="Picture 27"/>
          <p:cNvPicPr>
            <a:picLocks noChangeAspect="1"/>
          </p:cNvPicPr>
          <p:nvPr/>
        </p:nvPicPr>
        <p:blipFill rotWithShape="1">
          <a:blip r:embed="rId9"/>
          <a:srcRect b="10466"/>
          <a:stretch/>
        </p:blipFill>
        <p:spPr>
          <a:xfrm>
            <a:off x="289976" y="2279625"/>
            <a:ext cx="1718399" cy="1566907"/>
          </a:xfrm>
          <a:prstGeom prst="rect">
            <a:avLst/>
          </a:prstGeom>
        </p:spPr>
      </p:pic>
      <p:pic>
        <p:nvPicPr>
          <p:cNvPr id="4" name="Picture 3"/>
          <p:cNvPicPr>
            <a:picLocks noChangeAspect="1"/>
          </p:cNvPicPr>
          <p:nvPr/>
        </p:nvPicPr>
        <p:blipFill>
          <a:blip r:embed="rId10"/>
          <a:stretch>
            <a:fillRect/>
          </a:stretch>
        </p:blipFill>
        <p:spPr>
          <a:xfrm>
            <a:off x="4922441" y="2265412"/>
            <a:ext cx="2126267" cy="1575777"/>
          </a:xfrm>
          <a:prstGeom prst="rect">
            <a:avLst/>
          </a:prstGeom>
        </p:spPr>
      </p:pic>
      <p:pic>
        <p:nvPicPr>
          <p:cNvPr id="5" name="Picture 4"/>
          <p:cNvPicPr>
            <a:picLocks noChangeAspect="1"/>
          </p:cNvPicPr>
          <p:nvPr/>
        </p:nvPicPr>
        <p:blipFill>
          <a:blip r:embed="rId11"/>
          <a:stretch>
            <a:fillRect/>
          </a:stretch>
        </p:blipFill>
        <p:spPr>
          <a:xfrm>
            <a:off x="6185769" y="4605878"/>
            <a:ext cx="1993416" cy="1358015"/>
          </a:xfrm>
          <a:prstGeom prst="rect">
            <a:avLst/>
          </a:prstGeom>
        </p:spPr>
      </p:pic>
      <p:pic>
        <p:nvPicPr>
          <p:cNvPr id="6" name="Picture 5"/>
          <p:cNvPicPr>
            <a:picLocks noChangeAspect="1"/>
          </p:cNvPicPr>
          <p:nvPr/>
        </p:nvPicPr>
        <p:blipFill>
          <a:blip r:embed="rId12"/>
          <a:stretch>
            <a:fillRect/>
          </a:stretch>
        </p:blipFill>
        <p:spPr>
          <a:xfrm>
            <a:off x="4157515" y="4605878"/>
            <a:ext cx="1868828" cy="1358015"/>
          </a:xfrm>
          <a:prstGeom prst="rect">
            <a:avLst/>
          </a:prstGeom>
        </p:spPr>
      </p:pic>
      <p:pic>
        <p:nvPicPr>
          <p:cNvPr id="7" name="Picture 6"/>
          <p:cNvPicPr>
            <a:picLocks noChangeAspect="1"/>
          </p:cNvPicPr>
          <p:nvPr/>
        </p:nvPicPr>
        <p:blipFill>
          <a:blip r:embed="rId13"/>
          <a:stretch>
            <a:fillRect/>
          </a:stretch>
        </p:blipFill>
        <p:spPr>
          <a:xfrm>
            <a:off x="8379153" y="4575896"/>
            <a:ext cx="1947047" cy="1418125"/>
          </a:xfrm>
          <a:prstGeom prst="rect">
            <a:avLst/>
          </a:prstGeom>
        </p:spPr>
      </p:pic>
      <p:sp>
        <p:nvSpPr>
          <p:cNvPr id="8" name="TextBox 7"/>
          <p:cNvSpPr txBox="1"/>
          <p:nvPr/>
        </p:nvSpPr>
        <p:spPr>
          <a:xfrm flipH="1">
            <a:off x="703274" y="508702"/>
            <a:ext cx="5286470" cy="1211818"/>
          </a:xfrm>
          <a:prstGeom prst="wedgeEllipseCallout">
            <a:avLst>
              <a:gd name="adj1" fmla="val -36463"/>
              <a:gd name="adj2" fmla="val 65726"/>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Practise saying each of the colours out loud.</a:t>
            </a:r>
            <a:endParaRPr kumimoji="0" lang="en-GB"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875" y="5708061"/>
            <a:ext cx="1299108" cy="964684"/>
          </a:xfrm>
          <a:prstGeom prst="rect">
            <a:avLst/>
          </a:prstGeom>
        </p:spPr>
      </p:pic>
      <p:sp>
        <p:nvSpPr>
          <p:cNvPr id="29" name="TextBox 28">
            <a:extLst>
              <a:ext uri="{FF2B5EF4-FFF2-40B4-BE49-F238E27FC236}">
                <a16:creationId xmlns:a16="http://schemas.microsoft.com/office/drawing/2014/main" id="{BE897D08-7D65-524E-AB44-E264B4BBC861}"/>
              </a:ext>
            </a:extLst>
          </p:cNvPr>
          <p:cNvSpPr txBox="1"/>
          <p:nvPr/>
        </p:nvSpPr>
        <p:spPr>
          <a:xfrm>
            <a:off x="6692515" y="1604381"/>
            <a:ext cx="184680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rPr>
              <a:t>violet</a:t>
            </a:r>
          </a:p>
        </p:txBody>
      </p:sp>
      <p:pic>
        <p:nvPicPr>
          <p:cNvPr id="30" name="Picture 15">
            <a:extLst>
              <a:ext uri="{FF2B5EF4-FFF2-40B4-BE49-F238E27FC236}">
                <a16:creationId xmlns:a16="http://schemas.microsoft.com/office/drawing/2014/main" id="{7B485C34-6F87-D444-A4D1-7083191487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60126" y="205886"/>
            <a:ext cx="1717783" cy="14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17" grpId="0" animBg="1"/>
      <p:bldP spid="15" grpId="0" animBg="1"/>
      <p:bldP spid="2" grpId="0" animBg="1"/>
      <p:bldP spid="18" grpId="0" animBg="1"/>
      <p:bldP spid="20" grpId="0" animBg="1"/>
      <p:bldP spid="21" grpId="0" animBg="1"/>
      <p:bldP spid="22" grpId="0" animBg="1"/>
      <p:bldP spid="23" grpId="0" animBg="1"/>
      <p:bldP spid="2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99355" y="2679425"/>
            <a:ext cx="108291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body"/>
                <a:ea typeface="+mn-ea"/>
                <a:cs typeface="+mn-cs"/>
              </a:rPr>
              <a:t>Test yourself to see if you can remember what each of the colours are in English. Use the clues to help you.</a:t>
            </a:r>
          </a:p>
        </p:txBody>
      </p:sp>
      <p:sp>
        <p:nvSpPr>
          <p:cNvPr id="5" name="TextBox 4"/>
          <p:cNvSpPr txBox="1"/>
          <p:nvPr/>
        </p:nvSpPr>
        <p:spPr>
          <a:xfrm>
            <a:off x="631628" y="4483349"/>
            <a:ext cx="108291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body"/>
                <a:ea typeface="+mn-ea"/>
                <a:cs typeface="+mn-cs"/>
              </a:rPr>
              <a:t>On the next slide, write down what each of the colours are in English. The first one has been done for you.</a:t>
            </a:r>
          </a:p>
        </p:txBody>
      </p:sp>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9" name="TextBox 8"/>
          <p:cNvSpPr txBox="1"/>
          <p:nvPr/>
        </p:nvSpPr>
        <p:spPr>
          <a:xfrm>
            <a:off x="599354" y="1192498"/>
            <a:ext cx="108291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body"/>
                <a:ea typeface="+mn-ea"/>
                <a:cs typeface="+mn-cs"/>
              </a:rPr>
              <a:t>Work with a partner or an adult at home if you can.</a:t>
            </a:r>
          </a:p>
        </p:txBody>
      </p:sp>
    </p:spTree>
    <p:extLst>
      <p:ext uri="{BB962C8B-B14F-4D97-AF65-F5344CB8AC3E}">
        <p14:creationId xmlns:p14="http://schemas.microsoft.com/office/powerpoint/2010/main" val="4091872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B1A5266-136F-444A-93FE-B8CED4ABEF37}"/>
              </a:ext>
            </a:extLst>
          </p:cNvPr>
          <p:cNvSpPr txBox="1"/>
          <p:nvPr/>
        </p:nvSpPr>
        <p:spPr>
          <a:xfrm>
            <a:off x="142278" y="4982277"/>
            <a:ext cx="132729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vert</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19" name="TextBox 18">
            <a:extLst>
              <a:ext uri="{FF2B5EF4-FFF2-40B4-BE49-F238E27FC236}">
                <a16:creationId xmlns:a16="http://schemas.microsoft.com/office/drawing/2014/main" id="{49B2CCAE-A7B6-0149-BB7C-18032244FA50}"/>
              </a:ext>
            </a:extLst>
          </p:cNvPr>
          <p:cNvSpPr txBox="1"/>
          <p:nvPr/>
        </p:nvSpPr>
        <p:spPr>
          <a:xfrm>
            <a:off x="1605314" y="5976825"/>
            <a:ext cx="132729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orange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0" name="TextBox 19">
            <a:extLst>
              <a:ext uri="{FF2B5EF4-FFF2-40B4-BE49-F238E27FC236}">
                <a16:creationId xmlns:a16="http://schemas.microsoft.com/office/drawing/2014/main" id="{FA29A2C6-1024-3548-BC80-CF334C040338}"/>
              </a:ext>
            </a:extLst>
          </p:cNvPr>
          <p:cNvSpPr txBox="1"/>
          <p:nvPr/>
        </p:nvSpPr>
        <p:spPr>
          <a:xfrm>
            <a:off x="6566455" y="4114812"/>
            <a:ext cx="113384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noir</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1" name="TextBox 20">
            <a:extLst>
              <a:ext uri="{FF2B5EF4-FFF2-40B4-BE49-F238E27FC236}">
                <a16:creationId xmlns:a16="http://schemas.microsoft.com/office/drawing/2014/main" id="{6A0C7D49-AFEA-7B40-9133-509A27E56093}"/>
              </a:ext>
            </a:extLst>
          </p:cNvPr>
          <p:cNvSpPr txBox="1"/>
          <p:nvPr/>
        </p:nvSpPr>
        <p:spPr>
          <a:xfrm>
            <a:off x="6630105" y="1176583"/>
            <a:ext cx="1133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blanc</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2" name="TextBox 21">
            <a:extLst>
              <a:ext uri="{FF2B5EF4-FFF2-40B4-BE49-F238E27FC236}">
                <a16:creationId xmlns:a16="http://schemas.microsoft.com/office/drawing/2014/main" id="{FF4FD7B4-9157-3C4D-ACD0-5D633E1EAE3E}"/>
              </a:ext>
            </a:extLst>
          </p:cNvPr>
          <p:cNvSpPr txBox="1"/>
          <p:nvPr/>
        </p:nvSpPr>
        <p:spPr>
          <a:xfrm>
            <a:off x="6522786" y="2105792"/>
            <a:ext cx="113384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gris</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3" name="TextBox 22">
            <a:extLst>
              <a:ext uri="{FF2B5EF4-FFF2-40B4-BE49-F238E27FC236}">
                <a16:creationId xmlns:a16="http://schemas.microsoft.com/office/drawing/2014/main" id="{F7C11718-F30F-AB45-8593-F1EA3504BF48}"/>
              </a:ext>
            </a:extLst>
          </p:cNvPr>
          <p:cNvSpPr txBox="1"/>
          <p:nvPr/>
        </p:nvSpPr>
        <p:spPr>
          <a:xfrm>
            <a:off x="6608845" y="3142573"/>
            <a:ext cx="113384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rose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4" name="TextBox 23">
            <a:extLst>
              <a:ext uri="{FF2B5EF4-FFF2-40B4-BE49-F238E27FC236}">
                <a16:creationId xmlns:a16="http://schemas.microsoft.com/office/drawing/2014/main" id="{BE897D08-7D65-524E-AB44-E264B4BBC861}"/>
              </a:ext>
            </a:extLst>
          </p:cNvPr>
          <p:cNvSpPr txBox="1"/>
          <p:nvPr/>
        </p:nvSpPr>
        <p:spPr>
          <a:xfrm>
            <a:off x="6706306" y="5130210"/>
            <a:ext cx="113384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violet</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6" name="TextBox 25">
            <a:extLst>
              <a:ext uri="{FF2B5EF4-FFF2-40B4-BE49-F238E27FC236}">
                <a16:creationId xmlns:a16="http://schemas.microsoft.com/office/drawing/2014/main" id="{AC6FCFC3-1117-6046-859A-BC068189DBC3}"/>
              </a:ext>
            </a:extLst>
          </p:cNvPr>
          <p:cNvSpPr txBox="1"/>
          <p:nvPr/>
        </p:nvSpPr>
        <p:spPr>
          <a:xfrm>
            <a:off x="142280" y="321229"/>
            <a:ext cx="132729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rouge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7" name="TextBox 26">
            <a:extLst>
              <a:ext uri="{FF2B5EF4-FFF2-40B4-BE49-F238E27FC236}">
                <a16:creationId xmlns:a16="http://schemas.microsoft.com/office/drawing/2014/main" id="{6582E8AB-0A79-4744-A0B0-385E09DBA7AB}"/>
              </a:ext>
            </a:extLst>
          </p:cNvPr>
          <p:cNvSpPr txBox="1"/>
          <p:nvPr/>
        </p:nvSpPr>
        <p:spPr>
          <a:xfrm>
            <a:off x="145322" y="1387830"/>
            <a:ext cx="132425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bleu</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8" name="TextBox 27">
            <a:extLst>
              <a:ext uri="{FF2B5EF4-FFF2-40B4-BE49-F238E27FC236}">
                <a16:creationId xmlns:a16="http://schemas.microsoft.com/office/drawing/2014/main" id="{CD2572E1-21CB-2A4B-B653-657B87328091}"/>
              </a:ext>
            </a:extLst>
          </p:cNvPr>
          <p:cNvSpPr txBox="1"/>
          <p:nvPr/>
        </p:nvSpPr>
        <p:spPr>
          <a:xfrm>
            <a:off x="142280" y="2585980"/>
            <a:ext cx="13272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jaune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0" name="TextBox 29">
            <a:extLst>
              <a:ext uri="{FF2B5EF4-FFF2-40B4-BE49-F238E27FC236}">
                <a16:creationId xmlns:a16="http://schemas.microsoft.com/office/drawing/2014/main" id="{B5CD7214-15EF-5A44-A7A6-DA88C3452EB5}"/>
              </a:ext>
            </a:extLst>
          </p:cNvPr>
          <p:cNvSpPr txBox="1"/>
          <p:nvPr/>
        </p:nvSpPr>
        <p:spPr>
          <a:xfrm>
            <a:off x="142278" y="3784129"/>
            <a:ext cx="13272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marron</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1" name="TextBox 30">
            <a:extLst>
              <a:ext uri="{FF2B5EF4-FFF2-40B4-BE49-F238E27FC236}">
                <a16:creationId xmlns:a16="http://schemas.microsoft.com/office/drawing/2014/main" id="{AC6FCFC3-1117-6046-859A-BC068189DBC3}"/>
              </a:ext>
            </a:extLst>
          </p:cNvPr>
          <p:cNvSpPr txBox="1"/>
          <p:nvPr/>
        </p:nvSpPr>
        <p:spPr>
          <a:xfrm>
            <a:off x="1594427" y="295102"/>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red</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2" name="TextBox 31">
            <a:extLst>
              <a:ext uri="{FF2B5EF4-FFF2-40B4-BE49-F238E27FC236}">
                <a16:creationId xmlns:a16="http://schemas.microsoft.com/office/drawing/2014/main" id="{AC6FCFC3-1117-6046-859A-BC068189DBC3}"/>
              </a:ext>
            </a:extLst>
          </p:cNvPr>
          <p:cNvSpPr txBox="1"/>
          <p:nvPr/>
        </p:nvSpPr>
        <p:spPr>
          <a:xfrm>
            <a:off x="1590075" y="1398716"/>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3" name="TextBox 32">
            <a:extLst>
              <a:ext uri="{FF2B5EF4-FFF2-40B4-BE49-F238E27FC236}">
                <a16:creationId xmlns:a16="http://schemas.microsoft.com/office/drawing/2014/main" id="{AC6FCFC3-1117-6046-859A-BC068189DBC3}"/>
              </a:ext>
            </a:extLst>
          </p:cNvPr>
          <p:cNvSpPr txBox="1"/>
          <p:nvPr/>
        </p:nvSpPr>
        <p:spPr>
          <a:xfrm>
            <a:off x="1590075" y="2586610"/>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4" name="TextBox 33">
            <a:extLst>
              <a:ext uri="{FF2B5EF4-FFF2-40B4-BE49-F238E27FC236}">
                <a16:creationId xmlns:a16="http://schemas.microsoft.com/office/drawing/2014/main" id="{AC6FCFC3-1117-6046-859A-BC068189DBC3}"/>
              </a:ext>
            </a:extLst>
          </p:cNvPr>
          <p:cNvSpPr txBox="1"/>
          <p:nvPr/>
        </p:nvSpPr>
        <p:spPr>
          <a:xfrm>
            <a:off x="1568304" y="3794924"/>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5" name="TextBox 34">
            <a:extLst>
              <a:ext uri="{FF2B5EF4-FFF2-40B4-BE49-F238E27FC236}">
                <a16:creationId xmlns:a16="http://schemas.microsoft.com/office/drawing/2014/main" id="{AC6FCFC3-1117-6046-859A-BC068189DBC3}"/>
              </a:ext>
            </a:extLst>
          </p:cNvPr>
          <p:cNvSpPr txBox="1"/>
          <p:nvPr/>
        </p:nvSpPr>
        <p:spPr>
          <a:xfrm>
            <a:off x="1622730" y="4970582"/>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6" name="TextBox 35">
            <a:extLst>
              <a:ext uri="{FF2B5EF4-FFF2-40B4-BE49-F238E27FC236}">
                <a16:creationId xmlns:a16="http://schemas.microsoft.com/office/drawing/2014/main" id="{AC6FCFC3-1117-6046-859A-BC068189DBC3}"/>
              </a:ext>
            </a:extLst>
          </p:cNvPr>
          <p:cNvSpPr txBox="1"/>
          <p:nvPr/>
        </p:nvSpPr>
        <p:spPr>
          <a:xfrm>
            <a:off x="3053112" y="5962719"/>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7" name="TextBox 36">
            <a:extLst>
              <a:ext uri="{FF2B5EF4-FFF2-40B4-BE49-F238E27FC236}">
                <a16:creationId xmlns:a16="http://schemas.microsoft.com/office/drawing/2014/main" id="{AC6FCFC3-1117-6046-859A-BC068189DBC3}"/>
              </a:ext>
            </a:extLst>
          </p:cNvPr>
          <p:cNvSpPr txBox="1"/>
          <p:nvPr/>
        </p:nvSpPr>
        <p:spPr>
          <a:xfrm>
            <a:off x="7808243" y="1145980"/>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8" name="TextBox 37">
            <a:extLst>
              <a:ext uri="{FF2B5EF4-FFF2-40B4-BE49-F238E27FC236}">
                <a16:creationId xmlns:a16="http://schemas.microsoft.com/office/drawing/2014/main" id="{AC6FCFC3-1117-6046-859A-BC068189DBC3}"/>
              </a:ext>
            </a:extLst>
          </p:cNvPr>
          <p:cNvSpPr txBox="1"/>
          <p:nvPr/>
        </p:nvSpPr>
        <p:spPr>
          <a:xfrm>
            <a:off x="7733578" y="2085353"/>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9" name="TextBox 38">
            <a:extLst>
              <a:ext uri="{FF2B5EF4-FFF2-40B4-BE49-F238E27FC236}">
                <a16:creationId xmlns:a16="http://schemas.microsoft.com/office/drawing/2014/main" id="{AC6FCFC3-1117-6046-859A-BC068189DBC3}"/>
              </a:ext>
            </a:extLst>
          </p:cNvPr>
          <p:cNvSpPr txBox="1"/>
          <p:nvPr/>
        </p:nvSpPr>
        <p:spPr>
          <a:xfrm>
            <a:off x="7797866" y="3121414"/>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40" name="TextBox 39">
            <a:extLst>
              <a:ext uri="{FF2B5EF4-FFF2-40B4-BE49-F238E27FC236}">
                <a16:creationId xmlns:a16="http://schemas.microsoft.com/office/drawing/2014/main" id="{AC6FCFC3-1117-6046-859A-BC068189DBC3}"/>
              </a:ext>
            </a:extLst>
          </p:cNvPr>
          <p:cNvSpPr txBox="1"/>
          <p:nvPr/>
        </p:nvSpPr>
        <p:spPr>
          <a:xfrm>
            <a:off x="7777246" y="4082047"/>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41" name="TextBox 40">
            <a:extLst>
              <a:ext uri="{FF2B5EF4-FFF2-40B4-BE49-F238E27FC236}">
                <a16:creationId xmlns:a16="http://schemas.microsoft.com/office/drawing/2014/main" id="{AC6FCFC3-1117-6046-859A-BC068189DBC3}"/>
              </a:ext>
            </a:extLst>
          </p:cNvPr>
          <p:cNvSpPr txBox="1"/>
          <p:nvPr/>
        </p:nvSpPr>
        <p:spPr>
          <a:xfrm>
            <a:off x="7927984" y="5129379"/>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__________</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42" name="TextBox 41"/>
          <p:cNvSpPr txBox="1"/>
          <p:nvPr/>
        </p:nvSpPr>
        <p:spPr>
          <a:xfrm>
            <a:off x="9943266" y="1181929"/>
            <a:ext cx="15000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snow</a:t>
            </a:r>
          </a:p>
        </p:txBody>
      </p:sp>
      <p:sp>
        <p:nvSpPr>
          <p:cNvPr id="43" name="TextBox 42"/>
          <p:cNvSpPr txBox="1"/>
          <p:nvPr/>
        </p:nvSpPr>
        <p:spPr>
          <a:xfrm>
            <a:off x="5086402" y="6078809"/>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the fruit</a:t>
            </a:r>
          </a:p>
        </p:txBody>
      </p:sp>
      <p:sp>
        <p:nvSpPr>
          <p:cNvPr id="44" name="TextBox 43"/>
          <p:cNvSpPr txBox="1"/>
          <p:nvPr/>
        </p:nvSpPr>
        <p:spPr>
          <a:xfrm>
            <a:off x="3647188" y="1529923"/>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the sky</a:t>
            </a:r>
          </a:p>
        </p:txBody>
      </p:sp>
      <p:sp>
        <p:nvSpPr>
          <p:cNvPr id="45" name="TextBox 44"/>
          <p:cNvSpPr txBox="1"/>
          <p:nvPr/>
        </p:nvSpPr>
        <p:spPr>
          <a:xfrm>
            <a:off x="3655897" y="3840761"/>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chocolate</a:t>
            </a:r>
          </a:p>
        </p:txBody>
      </p:sp>
      <p:sp>
        <p:nvSpPr>
          <p:cNvPr id="46" name="TextBox 45"/>
          <p:cNvSpPr txBox="1"/>
          <p:nvPr/>
        </p:nvSpPr>
        <p:spPr>
          <a:xfrm>
            <a:off x="3655896" y="5030352"/>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grass</a:t>
            </a:r>
          </a:p>
        </p:txBody>
      </p:sp>
      <p:sp>
        <p:nvSpPr>
          <p:cNvPr id="47" name="TextBox 46"/>
          <p:cNvSpPr txBox="1"/>
          <p:nvPr/>
        </p:nvSpPr>
        <p:spPr>
          <a:xfrm>
            <a:off x="3647186" y="2621486"/>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banana</a:t>
            </a:r>
          </a:p>
        </p:txBody>
      </p:sp>
      <p:sp>
        <p:nvSpPr>
          <p:cNvPr id="48" name="TextBox 47"/>
          <p:cNvSpPr txBox="1"/>
          <p:nvPr/>
        </p:nvSpPr>
        <p:spPr>
          <a:xfrm>
            <a:off x="9810412" y="4182230"/>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coal</a:t>
            </a:r>
          </a:p>
        </p:txBody>
      </p:sp>
      <p:sp>
        <p:nvSpPr>
          <p:cNvPr id="49" name="TextBox 48"/>
          <p:cNvSpPr txBox="1"/>
          <p:nvPr/>
        </p:nvSpPr>
        <p:spPr>
          <a:xfrm>
            <a:off x="3673310" y="327093"/>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strawberry</a:t>
            </a:r>
          </a:p>
        </p:txBody>
      </p:sp>
      <p:sp>
        <p:nvSpPr>
          <p:cNvPr id="50" name="TextBox 49"/>
          <p:cNvSpPr txBox="1"/>
          <p:nvPr/>
        </p:nvSpPr>
        <p:spPr>
          <a:xfrm>
            <a:off x="9814175" y="2179401"/>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smoke</a:t>
            </a:r>
          </a:p>
        </p:txBody>
      </p:sp>
      <p:sp>
        <p:nvSpPr>
          <p:cNvPr id="51" name="TextBox 50"/>
          <p:cNvSpPr txBox="1"/>
          <p:nvPr/>
        </p:nvSpPr>
        <p:spPr>
          <a:xfrm>
            <a:off x="9813145" y="3204576"/>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your tongue</a:t>
            </a:r>
          </a:p>
        </p:txBody>
      </p:sp>
      <p:sp>
        <p:nvSpPr>
          <p:cNvPr id="52" name="TextBox 51"/>
          <p:cNvSpPr txBox="1"/>
          <p:nvPr/>
        </p:nvSpPr>
        <p:spPr>
          <a:xfrm>
            <a:off x="9986808" y="5190767"/>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plum</a:t>
            </a:r>
          </a:p>
        </p:txBody>
      </p:sp>
      <p:sp>
        <p:nvSpPr>
          <p:cNvPr id="53" name="Rectangle 5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body"/>
              <a:ea typeface="+mn-ea"/>
              <a:cs typeface="+mn-cs"/>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spTree>
    <p:extLst>
      <p:ext uri="{BB962C8B-B14F-4D97-AF65-F5344CB8AC3E}">
        <p14:creationId xmlns:p14="http://schemas.microsoft.com/office/powerpoint/2010/main" val="36239428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B1A5266-136F-444A-93FE-B8CED4ABEF37}"/>
              </a:ext>
            </a:extLst>
          </p:cNvPr>
          <p:cNvSpPr txBox="1"/>
          <p:nvPr/>
        </p:nvSpPr>
        <p:spPr>
          <a:xfrm>
            <a:off x="142278" y="4982277"/>
            <a:ext cx="132729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vert</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19" name="TextBox 18">
            <a:extLst>
              <a:ext uri="{FF2B5EF4-FFF2-40B4-BE49-F238E27FC236}">
                <a16:creationId xmlns:a16="http://schemas.microsoft.com/office/drawing/2014/main" id="{49B2CCAE-A7B6-0149-BB7C-18032244FA50}"/>
              </a:ext>
            </a:extLst>
          </p:cNvPr>
          <p:cNvSpPr txBox="1"/>
          <p:nvPr/>
        </p:nvSpPr>
        <p:spPr>
          <a:xfrm>
            <a:off x="1560635" y="5915407"/>
            <a:ext cx="132729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orange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0" name="TextBox 19">
            <a:extLst>
              <a:ext uri="{FF2B5EF4-FFF2-40B4-BE49-F238E27FC236}">
                <a16:creationId xmlns:a16="http://schemas.microsoft.com/office/drawing/2014/main" id="{FA29A2C6-1024-3548-BC80-CF334C040338}"/>
              </a:ext>
            </a:extLst>
          </p:cNvPr>
          <p:cNvSpPr txBox="1"/>
          <p:nvPr/>
        </p:nvSpPr>
        <p:spPr>
          <a:xfrm>
            <a:off x="6598728" y="4340726"/>
            <a:ext cx="113384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noir</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1" name="TextBox 20">
            <a:extLst>
              <a:ext uri="{FF2B5EF4-FFF2-40B4-BE49-F238E27FC236}">
                <a16:creationId xmlns:a16="http://schemas.microsoft.com/office/drawing/2014/main" id="{6A0C7D49-AFEA-7B40-9133-509A27E56093}"/>
              </a:ext>
            </a:extLst>
          </p:cNvPr>
          <p:cNvSpPr txBox="1"/>
          <p:nvPr/>
        </p:nvSpPr>
        <p:spPr>
          <a:xfrm>
            <a:off x="6694653" y="1348706"/>
            <a:ext cx="11338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blanc</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2" name="TextBox 21">
            <a:extLst>
              <a:ext uri="{FF2B5EF4-FFF2-40B4-BE49-F238E27FC236}">
                <a16:creationId xmlns:a16="http://schemas.microsoft.com/office/drawing/2014/main" id="{FF4FD7B4-9157-3C4D-ACD0-5D633E1EAE3E}"/>
              </a:ext>
            </a:extLst>
          </p:cNvPr>
          <p:cNvSpPr txBox="1"/>
          <p:nvPr/>
        </p:nvSpPr>
        <p:spPr>
          <a:xfrm>
            <a:off x="6619605" y="2299431"/>
            <a:ext cx="113384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gris</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3" name="TextBox 22">
            <a:extLst>
              <a:ext uri="{FF2B5EF4-FFF2-40B4-BE49-F238E27FC236}">
                <a16:creationId xmlns:a16="http://schemas.microsoft.com/office/drawing/2014/main" id="{F7C11718-F30F-AB45-8593-F1EA3504BF48}"/>
              </a:ext>
            </a:extLst>
          </p:cNvPr>
          <p:cNvSpPr txBox="1"/>
          <p:nvPr/>
        </p:nvSpPr>
        <p:spPr>
          <a:xfrm>
            <a:off x="6619603" y="3293184"/>
            <a:ext cx="113384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rose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4" name="TextBox 23">
            <a:extLst>
              <a:ext uri="{FF2B5EF4-FFF2-40B4-BE49-F238E27FC236}">
                <a16:creationId xmlns:a16="http://schemas.microsoft.com/office/drawing/2014/main" id="{BE897D08-7D65-524E-AB44-E264B4BBC861}"/>
              </a:ext>
            </a:extLst>
          </p:cNvPr>
          <p:cNvSpPr txBox="1"/>
          <p:nvPr/>
        </p:nvSpPr>
        <p:spPr>
          <a:xfrm>
            <a:off x="6706305" y="5237787"/>
            <a:ext cx="113384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violet</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6" name="TextBox 25">
            <a:extLst>
              <a:ext uri="{FF2B5EF4-FFF2-40B4-BE49-F238E27FC236}">
                <a16:creationId xmlns:a16="http://schemas.microsoft.com/office/drawing/2014/main" id="{AC6FCFC3-1117-6046-859A-BC068189DBC3}"/>
              </a:ext>
            </a:extLst>
          </p:cNvPr>
          <p:cNvSpPr txBox="1"/>
          <p:nvPr/>
        </p:nvSpPr>
        <p:spPr>
          <a:xfrm>
            <a:off x="142280" y="224407"/>
            <a:ext cx="132729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rouge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7" name="TextBox 26">
            <a:extLst>
              <a:ext uri="{FF2B5EF4-FFF2-40B4-BE49-F238E27FC236}">
                <a16:creationId xmlns:a16="http://schemas.microsoft.com/office/drawing/2014/main" id="{6582E8AB-0A79-4744-A0B0-385E09DBA7AB}"/>
              </a:ext>
            </a:extLst>
          </p:cNvPr>
          <p:cNvSpPr txBox="1"/>
          <p:nvPr/>
        </p:nvSpPr>
        <p:spPr>
          <a:xfrm>
            <a:off x="145322" y="1387830"/>
            <a:ext cx="132425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bleu</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28" name="TextBox 27">
            <a:extLst>
              <a:ext uri="{FF2B5EF4-FFF2-40B4-BE49-F238E27FC236}">
                <a16:creationId xmlns:a16="http://schemas.microsoft.com/office/drawing/2014/main" id="{CD2572E1-21CB-2A4B-B653-657B87328091}"/>
              </a:ext>
            </a:extLst>
          </p:cNvPr>
          <p:cNvSpPr txBox="1"/>
          <p:nvPr/>
        </p:nvSpPr>
        <p:spPr>
          <a:xfrm>
            <a:off x="142280" y="2585980"/>
            <a:ext cx="13272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Calibri body"/>
                <a:ea typeface="+mn-ea"/>
                <a:cs typeface="+mn-cs"/>
              </a:rPr>
              <a:t>jaune</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0" name="TextBox 29">
            <a:extLst>
              <a:ext uri="{FF2B5EF4-FFF2-40B4-BE49-F238E27FC236}">
                <a16:creationId xmlns:a16="http://schemas.microsoft.com/office/drawing/2014/main" id="{B5CD7214-15EF-5A44-A7A6-DA88C3452EB5}"/>
              </a:ext>
            </a:extLst>
          </p:cNvPr>
          <p:cNvSpPr txBox="1"/>
          <p:nvPr/>
        </p:nvSpPr>
        <p:spPr>
          <a:xfrm>
            <a:off x="142278" y="3784129"/>
            <a:ext cx="13272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marron</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1" name="TextBox 30">
            <a:extLst>
              <a:ext uri="{FF2B5EF4-FFF2-40B4-BE49-F238E27FC236}">
                <a16:creationId xmlns:a16="http://schemas.microsoft.com/office/drawing/2014/main" id="{AC6FCFC3-1117-6046-859A-BC068189DBC3}"/>
              </a:ext>
            </a:extLst>
          </p:cNvPr>
          <p:cNvSpPr txBox="1"/>
          <p:nvPr/>
        </p:nvSpPr>
        <p:spPr>
          <a:xfrm>
            <a:off x="1655390" y="224406"/>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body"/>
                <a:ea typeface="+mn-ea"/>
                <a:cs typeface="+mn-cs"/>
              </a:rPr>
              <a:t>red</a:t>
            </a:r>
            <a:endParaRPr kumimoji="0" lang="en-US" sz="2400" b="1" i="0" u="none" strike="noStrike" kern="1200" cap="none" spc="0" normalizeH="0" baseline="0" noProof="0" dirty="0">
              <a:ln>
                <a:noFill/>
              </a:ln>
              <a:solidFill>
                <a:srgbClr val="FF0000"/>
              </a:solidFill>
              <a:effectLst/>
              <a:uLnTx/>
              <a:uFillTx/>
              <a:latin typeface="Calibri body"/>
              <a:ea typeface="+mn-ea"/>
              <a:cs typeface="+mn-cs"/>
            </a:endParaRPr>
          </a:p>
        </p:txBody>
      </p:sp>
      <p:sp>
        <p:nvSpPr>
          <p:cNvPr id="32" name="TextBox 31">
            <a:extLst>
              <a:ext uri="{FF2B5EF4-FFF2-40B4-BE49-F238E27FC236}">
                <a16:creationId xmlns:a16="http://schemas.microsoft.com/office/drawing/2014/main" id="{AC6FCFC3-1117-6046-859A-BC068189DBC3}"/>
              </a:ext>
            </a:extLst>
          </p:cNvPr>
          <p:cNvSpPr txBox="1"/>
          <p:nvPr/>
        </p:nvSpPr>
        <p:spPr>
          <a:xfrm>
            <a:off x="1590075" y="1398716"/>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Calibri body"/>
                <a:ea typeface="+mn-ea"/>
                <a:cs typeface="+mn-cs"/>
              </a:rPr>
              <a:t>blue</a:t>
            </a:r>
            <a:endParaRPr kumimoji="0" lang="en-US" sz="2400" b="1" i="0" u="none" strike="noStrike" kern="1200" cap="none" spc="0" normalizeH="0" baseline="0" noProof="0" dirty="0">
              <a:ln>
                <a:noFill/>
              </a:ln>
              <a:solidFill>
                <a:srgbClr val="0070C0"/>
              </a:solidFill>
              <a:effectLst/>
              <a:uLnTx/>
              <a:uFillTx/>
              <a:latin typeface="Calibri body"/>
              <a:ea typeface="+mn-ea"/>
              <a:cs typeface="+mn-cs"/>
            </a:endParaRPr>
          </a:p>
        </p:txBody>
      </p:sp>
      <p:sp>
        <p:nvSpPr>
          <p:cNvPr id="33" name="TextBox 32">
            <a:extLst>
              <a:ext uri="{FF2B5EF4-FFF2-40B4-BE49-F238E27FC236}">
                <a16:creationId xmlns:a16="http://schemas.microsoft.com/office/drawing/2014/main" id="{AC6FCFC3-1117-6046-859A-BC068189DBC3}"/>
              </a:ext>
            </a:extLst>
          </p:cNvPr>
          <p:cNvSpPr txBox="1"/>
          <p:nvPr/>
        </p:nvSpPr>
        <p:spPr>
          <a:xfrm>
            <a:off x="1590075" y="2586610"/>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C000"/>
                </a:solidFill>
                <a:effectLst/>
                <a:uLnTx/>
                <a:uFillTx/>
                <a:latin typeface="Calibri body"/>
                <a:ea typeface="+mn-ea"/>
                <a:cs typeface="+mn-cs"/>
              </a:rPr>
              <a:t>yellow</a:t>
            </a:r>
            <a:endParaRPr kumimoji="0" lang="en-US" sz="2400" b="1" i="0" u="none" strike="noStrike" kern="1200" cap="none" spc="0" normalizeH="0" baseline="0" noProof="0" dirty="0">
              <a:ln>
                <a:noFill/>
              </a:ln>
              <a:solidFill>
                <a:srgbClr val="FFC000"/>
              </a:solidFill>
              <a:effectLst/>
              <a:uLnTx/>
              <a:uFillTx/>
              <a:latin typeface="Calibri body"/>
              <a:ea typeface="+mn-ea"/>
              <a:cs typeface="+mn-cs"/>
            </a:endParaRPr>
          </a:p>
        </p:txBody>
      </p:sp>
      <p:sp>
        <p:nvSpPr>
          <p:cNvPr id="34" name="TextBox 33">
            <a:extLst>
              <a:ext uri="{FF2B5EF4-FFF2-40B4-BE49-F238E27FC236}">
                <a16:creationId xmlns:a16="http://schemas.microsoft.com/office/drawing/2014/main" id="{AC6FCFC3-1117-6046-859A-BC068189DBC3}"/>
              </a:ext>
            </a:extLst>
          </p:cNvPr>
          <p:cNvSpPr txBox="1"/>
          <p:nvPr/>
        </p:nvSpPr>
        <p:spPr>
          <a:xfrm>
            <a:off x="1568304" y="3794924"/>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7D31">
                    <a:lumMod val="50000"/>
                  </a:srgbClr>
                </a:solidFill>
                <a:effectLst/>
                <a:uLnTx/>
                <a:uFillTx/>
                <a:latin typeface="Calibri body"/>
                <a:ea typeface="+mn-ea"/>
                <a:cs typeface="+mn-cs"/>
              </a:rPr>
              <a:t>brown</a:t>
            </a:r>
            <a:endParaRPr kumimoji="0" lang="en-US" sz="2400" b="1" i="0" u="none" strike="noStrike" kern="1200" cap="none" spc="0" normalizeH="0" baseline="0" noProof="0" dirty="0">
              <a:ln>
                <a:noFill/>
              </a:ln>
              <a:solidFill>
                <a:srgbClr val="ED7D31">
                  <a:lumMod val="50000"/>
                </a:srgbClr>
              </a:solidFill>
              <a:effectLst/>
              <a:uLnTx/>
              <a:uFillTx/>
              <a:latin typeface="Calibri body"/>
              <a:ea typeface="+mn-ea"/>
              <a:cs typeface="+mn-cs"/>
            </a:endParaRPr>
          </a:p>
        </p:txBody>
      </p:sp>
      <p:sp>
        <p:nvSpPr>
          <p:cNvPr id="35" name="TextBox 34">
            <a:extLst>
              <a:ext uri="{FF2B5EF4-FFF2-40B4-BE49-F238E27FC236}">
                <a16:creationId xmlns:a16="http://schemas.microsoft.com/office/drawing/2014/main" id="{AC6FCFC3-1117-6046-859A-BC068189DBC3}"/>
              </a:ext>
            </a:extLst>
          </p:cNvPr>
          <p:cNvSpPr txBox="1"/>
          <p:nvPr/>
        </p:nvSpPr>
        <p:spPr>
          <a:xfrm>
            <a:off x="1622730" y="4970582"/>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AD47"/>
                </a:solidFill>
                <a:effectLst/>
                <a:uLnTx/>
                <a:uFillTx/>
                <a:latin typeface="Calibri body"/>
                <a:ea typeface="+mn-ea"/>
                <a:cs typeface="+mn-cs"/>
              </a:rPr>
              <a:t>green</a:t>
            </a:r>
            <a:endParaRPr kumimoji="0" lang="en-US" sz="2400" b="1" i="0" u="none" strike="noStrike" kern="1200" cap="none" spc="0" normalizeH="0" baseline="0" noProof="0" dirty="0">
              <a:ln>
                <a:noFill/>
              </a:ln>
              <a:solidFill>
                <a:srgbClr val="70AD47"/>
              </a:solidFill>
              <a:effectLst/>
              <a:uLnTx/>
              <a:uFillTx/>
              <a:latin typeface="Calibri body"/>
              <a:ea typeface="+mn-ea"/>
              <a:cs typeface="+mn-cs"/>
            </a:endParaRPr>
          </a:p>
        </p:txBody>
      </p:sp>
      <p:sp>
        <p:nvSpPr>
          <p:cNvPr id="36" name="TextBox 35">
            <a:extLst>
              <a:ext uri="{FF2B5EF4-FFF2-40B4-BE49-F238E27FC236}">
                <a16:creationId xmlns:a16="http://schemas.microsoft.com/office/drawing/2014/main" id="{AC6FCFC3-1117-6046-859A-BC068189DBC3}"/>
              </a:ext>
            </a:extLst>
          </p:cNvPr>
          <p:cNvSpPr txBox="1"/>
          <p:nvPr/>
        </p:nvSpPr>
        <p:spPr>
          <a:xfrm>
            <a:off x="2905488" y="5916257"/>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9900"/>
                </a:solidFill>
                <a:effectLst/>
                <a:uLnTx/>
                <a:uFillTx/>
                <a:latin typeface="Calibri body"/>
                <a:ea typeface="+mn-ea"/>
                <a:cs typeface="+mn-cs"/>
              </a:rPr>
              <a:t>orange</a:t>
            </a:r>
            <a:endParaRPr kumimoji="0" lang="en-US" sz="2400" b="1" i="0" u="none" strike="noStrike" kern="1200" cap="none" spc="0" normalizeH="0" baseline="0" noProof="0" dirty="0">
              <a:ln>
                <a:noFill/>
              </a:ln>
              <a:solidFill>
                <a:srgbClr val="FF9900"/>
              </a:solidFill>
              <a:effectLst/>
              <a:uLnTx/>
              <a:uFillTx/>
              <a:latin typeface="Calibri body"/>
              <a:ea typeface="+mn-ea"/>
              <a:cs typeface="+mn-cs"/>
            </a:endParaRPr>
          </a:p>
        </p:txBody>
      </p:sp>
      <p:sp>
        <p:nvSpPr>
          <p:cNvPr id="37" name="TextBox 36">
            <a:extLst>
              <a:ext uri="{FF2B5EF4-FFF2-40B4-BE49-F238E27FC236}">
                <a16:creationId xmlns:a16="http://schemas.microsoft.com/office/drawing/2014/main" id="{AC6FCFC3-1117-6046-859A-BC068189DBC3}"/>
              </a:ext>
            </a:extLst>
          </p:cNvPr>
          <p:cNvSpPr txBox="1"/>
          <p:nvPr/>
        </p:nvSpPr>
        <p:spPr>
          <a:xfrm>
            <a:off x="7874357" y="1317832"/>
            <a:ext cx="2087593" cy="461665"/>
          </a:xfrm>
          <a:prstGeom prst="rect">
            <a:avLst/>
          </a:prstGeom>
          <a:solidFill>
            <a:schemeClr val="bg2">
              <a:lumMod val="9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body"/>
                <a:ea typeface="+mn-ea"/>
                <a:cs typeface="+mn-cs"/>
              </a:rPr>
              <a:t>white</a:t>
            </a:r>
            <a:endParaRPr kumimoji="0" lang="en-US" sz="2400" b="1" i="0" u="none" strike="noStrike" kern="1200" cap="none" spc="0" normalizeH="0" baseline="0" noProof="0" dirty="0">
              <a:ln>
                <a:noFill/>
              </a:ln>
              <a:solidFill>
                <a:prstClr val="white"/>
              </a:solidFill>
              <a:effectLst/>
              <a:uLnTx/>
              <a:uFillTx/>
              <a:latin typeface="Calibri body"/>
              <a:ea typeface="+mn-ea"/>
              <a:cs typeface="+mn-cs"/>
            </a:endParaRPr>
          </a:p>
        </p:txBody>
      </p:sp>
      <p:sp>
        <p:nvSpPr>
          <p:cNvPr id="38" name="TextBox 37">
            <a:extLst>
              <a:ext uri="{FF2B5EF4-FFF2-40B4-BE49-F238E27FC236}">
                <a16:creationId xmlns:a16="http://schemas.microsoft.com/office/drawing/2014/main" id="{AC6FCFC3-1117-6046-859A-BC068189DBC3}"/>
              </a:ext>
            </a:extLst>
          </p:cNvPr>
          <p:cNvSpPr txBox="1"/>
          <p:nvPr/>
        </p:nvSpPr>
        <p:spPr>
          <a:xfrm>
            <a:off x="7830397" y="2278992"/>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7E6E6">
                    <a:lumMod val="75000"/>
                  </a:srgbClr>
                </a:solidFill>
                <a:effectLst/>
                <a:uLnTx/>
                <a:uFillTx/>
                <a:latin typeface="Calibri body"/>
                <a:ea typeface="+mn-ea"/>
                <a:cs typeface="+mn-cs"/>
              </a:rPr>
              <a:t>grey</a:t>
            </a:r>
            <a:endParaRPr kumimoji="0" lang="en-US" sz="2400" b="1" i="0" u="none" strike="noStrike" kern="1200" cap="none" spc="0" normalizeH="0" baseline="0" noProof="0" dirty="0">
              <a:ln>
                <a:noFill/>
              </a:ln>
              <a:solidFill>
                <a:srgbClr val="E7E6E6">
                  <a:lumMod val="75000"/>
                </a:srgbClr>
              </a:solidFill>
              <a:effectLst/>
              <a:uLnTx/>
              <a:uFillTx/>
              <a:latin typeface="Calibri body"/>
              <a:ea typeface="+mn-ea"/>
              <a:cs typeface="+mn-cs"/>
            </a:endParaRPr>
          </a:p>
        </p:txBody>
      </p:sp>
      <p:sp>
        <p:nvSpPr>
          <p:cNvPr id="39" name="TextBox 38">
            <a:extLst>
              <a:ext uri="{FF2B5EF4-FFF2-40B4-BE49-F238E27FC236}">
                <a16:creationId xmlns:a16="http://schemas.microsoft.com/office/drawing/2014/main" id="{AC6FCFC3-1117-6046-859A-BC068189DBC3}"/>
              </a:ext>
            </a:extLst>
          </p:cNvPr>
          <p:cNvSpPr txBox="1"/>
          <p:nvPr/>
        </p:nvSpPr>
        <p:spPr>
          <a:xfrm>
            <a:off x="7808624" y="3272025"/>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6699"/>
                </a:solidFill>
                <a:effectLst/>
                <a:uLnTx/>
                <a:uFillTx/>
                <a:latin typeface="Calibri body"/>
                <a:ea typeface="+mn-ea"/>
                <a:cs typeface="+mn-cs"/>
              </a:rPr>
              <a:t>pink</a:t>
            </a:r>
            <a:endParaRPr kumimoji="0" lang="en-US" sz="2400" b="1" i="0" u="none" strike="noStrike" kern="1200" cap="none" spc="0" normalizeH="0" baseline="0" noProof="0" dirty="0">
              <a:ln>
                <a:noFill/>
              </a:ln>
              <a:solidFill>
                <a:srgbClr val="FF6699"/>
              </a:solidFill>
              <a:effectLst/>
              <a:uLnTx/>
              <a:uFillTx/>
              <a:latin typeface="Calibri body"/>
              <a:ea typeface="+mn-ea"/>
              <a:cs typeface="+mn-cs"/>
            </a:endParaRPr>
          </a:p>
        </p:txBody>
      </p:sp>
      <p:sp>
        <p:nvSpPr>
          <p:cNvPr id="40" name="TextBox 39">
            <a:extLst>
              <a:ext uri="{FF2B5EF4-FFF2-40B4-BE49-F238E27FC236}">
                <a16:creationId xmlns:a16="http://schemas.microsoft.com/office/drawing/2014/main" id="{AC6FCFC3-1117-6046-859A-BC068189DBC3}"/>
              </a:ext>
            </a:extLst>
          </p:cNvPr>
          <p:cNvSpPr txBox="1"/>
          <p:nvPr/>
        </p:nvSpPr>
        <p:spPr>
          <a:xfrm>
            <a:off x="7809519" y="4340235"/>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body"/>
                <a:ea typeface="+mn-ea"/>
                <a:cs typeface="+mn-cs"/>
              </a:rPr>
              <a:t>black</a:t>
            </a:r>
            <a:endParaRPr kumimoji="0" lang="en-US" sz="24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41" name="TextBox 40">
            <a:extLst>
              <a:ext uri="{FF2B5EF4-FFF2-40B4-BE49-F238E27FC236}">
                <a16:creationId xmlns:a16="http://schemas.microsoft.com/office/drawing/2014/main" id="{AC6FCFC3-1117-6046-859A-BC068189DBC3}"/>
              </a:ext>
            </a:extLst>
          </p:cNvPr>
          <p:cNvSpPr txBox="1"/>
          <p:nvPr/>
        </p:nvSpPr>
        <p:spPr>
          <a:xfrm>
            <a:off x="7927983" y="5236956"/>
            <a:ext cx="20875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Calibri body"/>
                <a:ea typeface="+mn-ea"/>
                <a:cs typeface="+mn-cs"/>
              </a:rPr>
              <a:t>purple</a:t>
            </a:r>
            <a:endParaRPr kumimoji="0" lang="en-US" sz="2400" b="1" i="0" u="none" strike="noStrike" kern="1200" cap="none" spc="0" normalizeH="0" baseline="0" noProof="0" dirty="0">
              <a:ln>
                <a:noFill/>
              </a:ln>
              <a:solidFill>
                <a:srgbClr val="7030A0"/>
              </a:solidFill>
              <a:effectLst/>
              <a:uLnTx/>
              <a:uFillTx/>
              <a:latin typeface="Calibri body"/>
              <a:ea typeface="+mn-ea"/>
              <a:cs typeface="+mn-cs"/>
            </a:endParaRPr>
          </a:p>
        </p:txBody>
      </p:sp>
      <p:sp>
        <p:nvSpPr>
          <p:cNvPr id="42" name="TextBox 41"/>
          <p:cNvSpPr txBox="1"/>
          <p:nvPr/>
        </p:nvSpPr>
        <p:spPr>
          <a:xfrm>
            <a:off x="10007814" y="1354052"/>
            <a:ext cx="15000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snow</a:t>
            </a:r>
          </a:p>
        </p:txBody>
      </p:sp>
      <p:sp>
        <p:nvSpPr>
          <p:cNvPr id="43" name="TextBox 42"/>
          <p:cNvSpPr txBox="1"/>
          <p:nvPr/>
        </p:nvSpPr>
        <p:spPr>
          <a:xfrm>
            <a:off x="4893285" y="5964574"/>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the fruit</a:t>
            </a:r>
          </a:p>
        </p:txBody>
      </p:sp>
      <p:sp>
        <p:nvSpPr>
          <p:cNvPr id="44" name="TextBox 43"/>
          <p:cNvSpPr txBox="1"/>
          <p:nvPr/>
        </p:nvSpPr>
        <p:spPr>
          <a:xfrm>
            <a:off x="3655897" y="1465377"/>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the sky</a:t>
            </a:r>
          </a:p>
        </p:txBody>
      </p:sp>
      <p:sp>
        <p:nvSpPr>
          <p:cNvPr id="45" name="TextBox 44"/>
          <p:cNvSpPr txBox="1"/>
          <p:nvPr/>
        </p:nvSpPr>
        <p:spPr>
          <a:xfrm>
            <a:off x="3655897" y="3840761"/>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chocolate</a:t>
            </a:r>
          </a:p>
        </p:txBody>
      </p:sp>
      <p:sp>
        <p:nvSpPr>
          <p:cNvPr id="46" name="TextBox 45"/>
          <p:cNvSpPr txBox="1"/>
          <p:nvPr/>
        </p:nvSpPr>
        <p:spPr>
          <a:xfrm>
            <a:off x="3655896" y="5030352"/>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grass</a:t>
            </a:r>
          </a:p>
        </p:txBody>
      </p:sp>
      <p:sp>
        <p:nvSpPr>
          <p:cNvPr id="47" name="TextBox 46"/>
          <p:cNvSpPr txBox="1"/>
          <p:nvPr/>
        </p:nvSpPr>
        <p:spPr>
          <a:xfrm>
            <a:off x="3655895" y="2612777"/>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banana</a:t>
            </a:r>
          </a:p>
        </p:txBody>
      </p:sp>
      <p:sp>
        <p:nvSpPr>
          <p:cNvPr id="48" name="TextBox 47"/>
          <p:cNvSpPr txBox="1"/>
          <p:nvPr/>
        </p:nvSpPr>
        <p:spPr>
          <a:xfrm>
            <a:off x="9842685" y="4397386"/>
            <a:ext cx="1961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coal</a:t>
            </a:r>
          </a:p>
        </p:txBody>
      </p:sp>
      <p:sp>
        <p:nvSpPr>
          <p:cNvPr id="49" name="TextBox 48"/>
          <p:cNvSpPr txBox="1"/>
          <p:nvPr/>
        </p:nvSpPr>
        <p:spPr>
          <a:xfrm>
            <a:off x="3742982" y="273815"/>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strawberry</a:t>
            </a:r>
          </a:p>
        </p:txBody>
      </p:sp>
      <p:sp>
        <p:nvSpPr>
          <p:cNvPr id="50" name="TextBox 49"/>
          <p:cNvSpPr txBox="1"/>
          <p:nvPr/>
        </p:nvSpPr>
        <p:spPr>
          <a:xfrm>
            <a:off x="10007814" y="2362280"/>
            <a:ext cx="15674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smoke</a:t>
            </a:r>
          </a:p>
        </p:txBody>
      </p:sp>
      <p:sp>
        <p:nvSpPr>
          <p:cNvPr id="51" name="TextBox 50"/>
          <p:cNvSpPr txBox="1"/>
          <p:nvPr/>
        </p:nvSpPr>
        <p:spPr>
          <a:xfrm>
            <a:off x="9823903" y="3355187"/>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your tongue</a:t>
            </a:r>
          </a:p>
        </p:txBody>
      </p:sp>
      <p:sp>
        <p:nvSpPr>
          <p:cNvPr id="52" name="TextBox 51"/>
          <p:cNvSpPr txBox="1"/>
          <p:nvPr/>
        </p:nvSpPr>
        <p:spPr>
          <a:xfrm>
            <a:off x="9986807" y="5298344"/>
            <a:ext cx="2342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Like a plum</a:t>
            </a:r>
          </a:p>
        </p:txBody>
      </p:sp>
      <p:sp>
        <p:nvSpPr>
          <p:cNvPr id="53" name="TextBox 52"/>
          <p:cNvSpPr txBox="1"/>
          <p:nvPr/>
        </p:nvSpPr>
        <p:spPr>
          <a:xfrm>
            <a:off x="7107338" y="193304"/>
            <a:ext cx="20688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body"/>
                <a:ea typeface="+mn-ea"/>
                <a:cs typeface="+mn-cs"/>
              </a:rPr>
              <a:t>Answers</a:t>
            </a:r>
            <a:endParaRPr kumimoji="0" lang="en-GB" sz="28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54" name="Rectangle 53"/>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body"/>
              <a:ea typeface="+mn-ea"/>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72" y="5680379"/>
            <a:ext cx="1254732" cy="931732"/>
          </a:xfrm>
          <a:prstGeom prst="rect">
            <a:avLst/>
          </a:prstGeom>
        </p:spPr>
      </p:pic>
    </p:spTree>
    <p:extLst>
      <p:ext uri="{BB962C8B-B14F-4D97-AF65-F5344CB8AC3E}">
        <p14:creationId xmlns:p14="http://schemas.microsoft.com/office/powerpoint/2010/main" val="32891304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217571" y="169752"/>
            <a:ext cx="107442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Rearrange anagrams to correctly spell colour then write it again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body"/>
                <a:ea typeface="+mn-ea"/>
                <a:cs typeface="+mn-cs"/>
              </a:rPr>
              <a:t>The first one has been done for you.</a:t>
            </a:r>
            <a:endParaRPr kumimoji="0" lang="en-GB" sz="2000" b="0" i="0" u="none" strike="noStrike" kern="1200" cap="none" spc="0" normalizeH="0" baseline="0" noProof="0" dirty="0">
              <a:ln>
                <a:noFill/>
              </a:ln>
              <a:solidFill>
                <a:prstClr val="black"/>
              </a:solidFill>
              <a:effectLst/>
              <a:uLnTx/>
              <a:uFillTx/>
              <a:latin typeface="Calibri body"/>
              <a:ea typeface="+mn-ea"/>
              <a:cs typeface="+mn-cs"/>
            </a:endParaRPr>
          </a:p>
        </p:txBody>
      </p:sp>
      <p:sp>
        <p:nvSpPr>
          <p:cNvPr id="3" name="TextBox 2"/>
          <p:cNvSpPr txBox="1"/>
          <p:nvPr/>
        </p:nvSpPr>
        <p:spPr>
          <a:xfrm>
            <a:off x="90884" y="44177"/>
            <a:ext cx="141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body"/>
                <a:ea typeface="+mn-ea"/>
                <a:cs typeface="+mn-cs"/>
              </a:rPr>
              <a:t>Task</a:t>
            </a:r>
            <a:endParaRPr kumimoji="0" lang="en-GB" sz="3200" b="1" i="0" u="none" strike="noStrike" kern="1200" cap="none" spc="0" normalizeH="0" baseline="0" noProof="0" dirty="0">
              <a:ln>
                <a:noFill/>
              </a:ln>
              <a:solidFill>
                <a:prstClr val="black"/>
              </a:solidFill>
              <a:effectLst/>
              <a:uLnTx/>
              <a:uFillTx/>
              <a:latin typeface="Calibri body"/>
              <a:ea typeface="+mn-ea"/>
              <a:cs typeface="+mn-cs"/>
            </a:endParaRPr>
          </a:p>
        </p:txBody>
      </p:sp>
      <p:pic>
        <p:nvPicPr>
          <p:cNvPr id="9" name="Content Placeholder 4">
            <a:extLst>
              <a:ext uri="{FF2B5EF4-FFF2-40B4-BE49-F238E27FC236}">
                <a16:creationId xmlns:a16="http://schemas.microsoft.com/office/drawing/2014/main" id="{2B9E877D-57FC-8F42-ABCF-3E8AFE805C04}"/>
              </a:ext>
            </a:extLst>
          </p:cNvPr>
          <p:cNvPicPr>
            <a:picLocks noGrp="1" noChangeAspect="1"/>
          </p:cNvPicPr>
          <p:nvPr>
            <p:ph idx="1"/>
          </p:nvPr>
        </p:nvPicPr>
        <p:blipFill rotWithShape="1">
          <a:blip r:embed="rId2"/>
          <a:srcRect l="11738" t="38754" r="3942" b="585"/>
          <a:stretch/>
        </p:blipFill>
        <p:spPr>
          <a:xfrm>
            <a:off x="221515" y="1011999"/>
            <a:ext cx="10278184" cy="5810309"/>
          </a:xfrm>
        </p:spPr>
      </p:pic>
      <p:sp>
        <p:nvSpPr>
          <p:cNvPr id="10" name="TextBox 9"/>
          <p:cNvSpPr txBox="1"/>
          <p:nvPr/>
        </p:nvSpPr>
        <p:spPr>
          <a:xfrm>
            <a:off x="221515" y="1019175"/>
            <a:ext cx="6039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1. </a:t>
            </a:r>
            <a:r>
              <a:rPr kumimoji="0" lang="en-GB" sz="2800" b="0" i="0" u="none" strike="noStrike" kern="1200" cap="none" spc="0" normalizeH="0" baseline="0" noProof="0" dirty="0" err="1">
                <a:ln>
                  <a:noFill/>
                </a:ln>
                <a:solidFill>
                  <a:prstClr val="black"/>
                </a:solidFill>
                <a:effectLst/>
                <a:uLnTx/>
                <a:uFillTx/>
                <a:latin typeface="XCCW Joined 4a" panose="03050602040000000000" pitchFamily="66" charset="0"/>
                <a:ea typeface="+mn-ea"/>
                <a:cs typeface="+mn-cs"/>
              </a:rPr>
              <a:t>i</a:t>
            </a:r>
            <a:r>
              <a:rPr kumimoji="0" lang="en-GB" sz="2800" b="0" i="0" u="none" strike="noStrike" kern="1200" cap="none" spc="0" normalizeH="0" baseline="0" noProof="0" dirty="0" err="1" smtClean="0">
                <a:ln>
                  <a:noFill/>
                </a:ln>
                <a:solidFill>
                  <a:prstClr val="black"/>
                </a:solidFill>
                <a:effectLst/>
                <a:uLnTx/>
                <a:uFillTx/>
                <a:latin typeface="XCCW Joined 4a" panose="03050602040000000000" pitchFamily="66" charset="0"/>
                <a:ea typeface="+mn-ea"/>
                <a:cs typeface="+mn-cs"/>
              </a:rPr>
              <a:t>volet</a:t>
            </a: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	  violet		purple</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sp>
        <p:nvSpPr>
          <p:cNvPr id="11" name="TextBox 10"/>
          <p:cNvSpPr txBox="1"/>
          <p:nvPr/>
        </p:nvSpPr>
        <p:spPr>
          <a:xfrm>
            <a:off x="126537" y="1574198"/>
            <a:ext cx="2634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2</a:t>
            </a: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 rigs</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sp>
        <p:nvSpPr>
          <p:cNvPr id="12" name="TextBox 11"/>
          <p:cNvSpPr txBox="1"/>
          <p:nvPr/>
        </p:nvSpPr>
        <p:spPr>
          <a:xfrm>
            <a:off x="126537" y="2068091"/>
            <a:ext cx="269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3. </a:t>
            </a:r>
            <a:r>
              <a:rPr kumimoji="0" lang="en-GB" sz="2800" b="0" i="0" u="none" strike="noStrike" kern="1200" cap="none" spc="0" normalizeH="0" baseline="0" noProof="0" dirty="0" err="1" smtClean="0">
                <a:ln>
                  <a:noFill/>
                </a:ln>
                <a:solidFill>
                  <a:prstClr val="black"/>
                </a:solidFill>
                <a:effectLst/>
                <a:uLnTx/>
                <a:uFillTx/>
                <a:latin typeface="XCCW Joined 4a" panose="03050602040000000000" pitchFamily="66" charset="0"/>
                <a:ea typeface="+mn-ea"/>
                <a:cs typeface="+mn-cs"/>
              </a:rPr>
              <a:t>rnio</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sp>
        <p:nvSpPr>
          <p:cNvPr id="13" name="TextBox 12"/>
          <p:cNvSpPr txBox="1"/>
          <p:nvPr/>
        </p:nvSpPr>
        <p:spPr>
          <a:xfrm>
            <a:off x="126537" y="2588348"/>
            <a:ext cx="26602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4</a:t>
            </a: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XCCW Joined 4a" panose="03050602040000000000" pitchFamily="66" charset="0"/>
                <a:ea typeface="+mn-ea"/>
                <a:cs typeface="+mn-cs"/>
              </a:rPr>
              <a:t>lanbc</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sp>
        <p:nvSpPr>
          <p:cNvPr id="14" name="TextBox 13"/>
          <p:cNvSpPr txBox="1"/>
          <p:nvPr/>
        </p:nvSpPr>
        <p:spPr>
          <a:xfrm>
            <a:off x="148847" y="3103176"/>
            <a:ext cx="2406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5</a:t>
            </a: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XCCW Joined 4a" panose="03050602040000000000" pitchFamily="66" charset="0"/>
                <a:ea typeface="+mn-ea"/>
                <a:cs typeface="+mn-cs"/>
              </a:rPr>
              <a:t>rranom</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sp>
        <p:nvSpPr>
          <p:cNvPr id="21" name="Rectangle 2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082" y="5653091"/>
            <a:ext cx="1299108" cy="964684"/>
          </a:xfrm>
          <a:prstGeom prst="rect">
            <a:avLst/>
          </a:prstGeom>
        </p:spPr>
      </p:pic>
      <p:graphicFrame>
        <p:nvGraphicFramePr>
          <p:cNvPr id="4" name="Table 3"/>
          <p:cNvGraphicFramePr>
            <a:graphicFrameLocks noGrp="1"/>
          </p:cNvGraphicFramePr>
          <p:nvPr>
            <p:extLst/>
          </p:nvPr>
        </p:nvGraphicFramePr>
        <p:xfrm>
          <a:off x="642168" y="3846761"/>
          <a:ext cx="8983184" cy="2644531"/>
        </p:xfrm>
        <a:graphic>
          <a:graphicData uri="http://schemas.openxmlformats.org/drawingml/2006/table">
            <a:tbl>
              <a:tblPr firstRow="1" bandRow="1">
                <a:tableStyleId>{5C22544A-7EE6-4342-B048-85BDC9FD1C3A}</a:tableStyleId>
              </a:tblPr>
              <a:tblGrid>
                <a:gridCol w="2245796">
                  <a:extLst>
                    <a:ext uri="{9D8B030D-6E8A-4147-A177-3AD203B41FA5}">
                      <a16:colId xmlns:a16="http://schemas.microsoft.com/office/drawing/2014/main" val="3782110518"/>
                    </a:ext>
                  </a:extLst>
                </a:gridCol>
                <a:gridCol w="2245796">
                  <a:extLst>
                    <a:ext uri="{9D8B030D-6E8A-4147-A177-3AD203B41FA5}">
                      <a16:colId xmlns:a16="http://schemas.microsoft.com/office/drawing/2014/main" val="3701667453"/>
                    </a:ext>
                  </a:extLst>
                </a:gridCol>
                <a:gridCol w="2245796">
                  <a:extLst>
                    <a:ext uri="{9D8B030D-6E8A-4147-A177-3AD203B41FA5}">
                      <a16:colId xmlns:a16="http://schemas.microsoft.com/office/drawing/2014/main" val="3923166992"/>
                    </a:ext>
                  </a:extLst>
                </a:gridCol>
                <a:gridCol w="2245796">
                  <a:extLst>
                    <a:ext uri="{9D8B030D-6E8A-4147-A177-3AD203B41FA5}">
                      <a16:colId xmlns:a16="http://schemas.microsoft.com/office/drawing/2014/main" val="165882537"/>
                    </a:ext>
                  </a:extLst>
                </a:gridCol>
              </a:tblGrid>
              <a:tr h="1924978">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836093"/>
                  </a:ext>
                </a:extLst>
              </a:tr>
              <a:tr h="719553">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625061"/>
                  </a:ext>
                </a:extLst>
              </a:tr>
            </a:tbl>
          </a:graphicData>
        </a:graphic>
      </p:graphicFrame>
      <p:sp>
        <p:nvSpPr>
          <p:cNvPr id="5" name="TextBox 4"/>
          <p:cNvSpPr txBox="1"/>
          <p:nvPr/>
        </p:nvSpPr>
        <p:spPr>
          <a:xfrm>
            <a:off x="6763636" y="1186335"/>
            <a:ext cx="4960431" cy="2466915"/>
          </a:xfrm>
          <a:prstGeom prst="wedgeEllipseCallout">
            <a:avLst>
              <a:gd name="adj1" fmla="val -41225"/>
              <a:gd name="adj2" fmla="val 52732"/>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body"/>
                <a:ea typeface="+mn-ea"/>
                <a:cs typeface="+mn-cs"/>
              </a:rPr>
              <a:t>Now choose 4 different colours. Write the colour in French then draw a picture of something that is that colour. The first one has been started for you – can you colour it in the correct colour?</a:t>
            </a:r>
            <a:endParaRPr kumimoji="0" lang="en-GB" sz="1800" b="0" i="0" u="none" strike="noStrike" kern="1200" cap="none" spc="0" normalizeH="0" baseline="0" noProof="0" dirty="0">
              <a:ln>
                <a:noFill/>
              </a:ln>
              <a:solidFill>
                <a:prstClr val="black"/>
              </a:solidFill>
              <a:effectLst/>
              <a:uLnTx/>
              <a:uFillTx/>
              <a:latin typeface="Calibri body"/>
              <a:ea typeface="+mn-ea"/>
              <a:cs typeface="+mn-cs"/>
            </a:endParaRPr>
          </a:p>
        </p:txBody>
      </p:sp>
      <p:sp>
        <p:nvSpPr>
          <p:cNvPr id="15" name="TextBox 14"/>
          <p:cNvSpPr txBox="1"/>
          <p:nvPr/>
        </p:nvSpPr>
        <p:spPr>
          <a:xfrm>
            <a:off x="1007144" y="5873823"/>
            <a:ext cx="14025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XCCW Joined 4a" panose="03050602040000000000" pitchFamily="66" charset="0"/>
                <a:ea typeface="+mn-ea"/>
                <a:cs typeface="+mn-cs"/>
              </a:rPr>
              <a:t>rouge</a:t>
            </a:r>
            <a:endParaRPr kumimoji="0" lang="en-GB" sz="28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endParaRPr>
          </a:p>
        </p:txBody>
      </p:sp>
      <p:pic>
        <p:nvPicPr>
          <p:cNvPr id="6" name="Picture 5"/>
          <p:cNvPicPr>
            <a:picLocks noChangeAspect="1"/>
          </p:cNvPicPr>
          <p:nvPr/>
        </p:nvPicPr>
        <p:blipFill rotWithShape="1">
          <a:blip r:embed="rId5"/>
          <a:srcRect l="5174" t="5847" b="2803"/>
          <a:stretch/>
        </p:blipFill>
        <p:spPr>
          <a:xfrm>
            <a:off x="816145" y="4027376"/>
            <a:ext cx="1879927" cy="1565452"/>
          </a:xfrm>
          <a:prstGeom prst="rect">
            <a:avLst/>
          </a:prstGeom>
        </p:spPr>
      </p:pic>
    </p:spTree>
    <p:extLst>
      <p:ext uri="{BB962C8B-B14F-4D97-AF65-F5344CB8AC3E}">
        <p14:creationId xmlns:p14="http://schemas.microsoft.com/office/powerpoint/2010/main" val="20680840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875" y="295274"/>
            <a:ext cx="6062361" cy="6219825"/>
          </a:xfrm>
          <a:prstGeom prst="rect">
            <a:avLst/>
          </a:prstGeom>
        </p:spPr>
      </p:pic>
      <p:pic>
        <p:nvPicPr>
          <p:cNvPr id="5" name="Picture 4"/>
          <p:cNvPicPr>
            <a:picLocks noChangeAspect="1"/>
          </p:cNvPicPr>
          <p:nvPr/>
        </p:nvPicPr>
        <p:blipFill>
          <a:blip r:embed="rId3"/>
          <a:stretch>
            <a:fillRect/>
          </a:stretch>
        </p:blipFill>
        <p:spPr>
          <a:xfrm>
            <a:off x="6404261" y="3518402"/>
            <a:ext cx="5475765" cy="1762126"/>
          </a:xfrm>
          <a:prstGeom prst="rect">
            <a:avLst/>
          </a:prstGeom>
        </p:spPr>
      </p:pic>
      <p:sp>
        <p:nvSpPr>
          <p:cNvPr id="6" name="TextBox 5"/>
          <p:cNvSpPr txBox="1"/>
          <p:nvPr/>
        </p:nvSpPr>
        <p:spPr>
          <a:xfrm>
            <a:off x="6384731" y="295274"/>
            <a:ext cx="4287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body"/>
                <a:ea typeface="+mn-ea"/>
                <a:cs typeface="+mn-cs"/>
              </a:rPr>
              <a:t>Colour Word Search</a:t>
            </a:r>
            <a:endParaRPr kumimoji="0" lang="en-GB" sz="28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881" y="5618370"/>
            <a:ext cx="1299108" cy="964684"/>
          </a:xfrm>
          <a:prstGeom prst="rect">
            <a:avLst/>
          </a:prstGeom>
        </p:spPr>
      </p:pic>
      <p:sp>
        <p:nvSpPr>
          <p:cNvPr id="2" name="TextBox 1"/>
          <p:cNvSpPr txBox="1"/>
          <p:nvPr/>
        </p:nvSpPr>
        <p:spPr>
          <a:xfrm>
            <a:off x="7424701" y="1250347"/>
            <a:ext cx="3391217" cy="1687890"/>
          </a:xfrm>
          <a:prstGeom prst="wedgeEllipseCallout">
            <a:avLst>
              <a:gd name="adj1" fmla="val -61664"/>
              <a:gd name="adj2" fmla="val 47537"/>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body"/>
                <a:ea typeface="+mn-ea"/>
                <a:cs typeface="+mn-cs"/>
              </a:rPr>
              <a:t>Find all of the colours in the word search.</a:t>
            </a:r>
            <a:endParaRPr kumimoji="0" lang="en-GB" sz="2400" b="0" i="0" u="none" strike="noStrike" kern="1200" cap="none" spc="0" normalizeH="0" baseline="0" noProof="0" dirty="0">
              <a:ln>
                <a:noFill/>
              </a:ln>
              <a:solidFill>
                <a:prstClr val="black"/>
              </a:solidFill>
              <a:effectLst/>
              <a:uLnTx/>
              <a:uFillTx/>
              <a:latin typeface="Calibri body"/>
              <a:ea typeface="+mn-ea"/>
              <a:cs typeface="+mn-cs"/>
            </a:endParaRPr>
          </a:p>
        </p:txBody>
      </p:sp>
    </p:spTree>
    <p:extLst>
      <p:ext uri="{BB962C8B-B14F-4D97-AF65-F5344CB8AC3E}">
        <p14:creationId xmlns:p14="http://schemas.microsoft.com/office/powerpoint/2010/main" val="738432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FF0E4-4C9E-426B-8A2D-31DD87AB514C}"/>
              </a:ext>
            </a:extLst>
          </p:cNvPr>
          <p:cNvPicPr>
            <a:picLocks noChangeAspect="1"/>
          </p:cNvPicPr>
          <p:nvPr/>
        </p:nvPicPr>
        <p:blipFill rotWithShape="1">
          <a:blip r:embed="rId2"/>
          <a:srcRect l="32500" t="46977" r="50870" b="46435"/>
          <a:stretch/>
        </p:blipFill>
        <p:spPr>
          <a:xfrm>
            <a:off x="327572" y="198784"/>
            <a:ext cx="2915478" cy="649357"/>
          </a:xfrm>
          <a:prstGeom prst="rect">
            <a:avLst/>
          </a:prstGeom>
        </p:spPr>
      </p:pic>
      <p:pic>
        <p:nvPicPr>
          <p:cNvPr id="6" name="Picture 5">
            <a:extLst>
              <a:ext uri="{FF2B5EF4-FFF2-40B4-BE49-F238E27FC236}">
                <a16:creationId xmlns:a16="http://schemas.microsoft.com/office/drawing/2014/main" id="{7EED8C08-A53B-4D31-91AC-B5961A26211C}"/>
              </a:ext>
            </a:extLst>
          </p:cNvPr>
          <p:cNvPicPr>
            <a:picLocks noChangeAspect="1"/>
          </p:cNvPicPr>
          <p:nvPr/>
        </p:nvPicPr>
        <p:blipFill rotWithShape="1">
          <a:blip r:embed="rId3"/>
          <a:srcRect l="48043" t="32842" r="19131" b="19792"/>
          <a:stretch/>
        </p:blipFill>
        <p:spPr>
          <a:xfrm>
            <a:off x="129974" y="848141"/>
            <a:ext cx="3120048" cy="2531164"/>
          </a:xfrm>
          <a:prstGeom prst="rect">
            <a:avLst/>
          </a:prstGeom>
        </p:spPr>
      </p:pic>
      <p:sp>
        <p:nvSpPr>
          <p:cNvPr id="7" name="TextBox 6">
            <a:extLst>
              <a:ext uri="{FF2B5EF4-FFF2-40B4-BE49-F238E27FC236}">
                <a16:creationId xmlns:a16="http://schemas.microsoft.com/office/drawing/2014/main" id="{D69BA0A9-EEA9-4F3C-B98E-66B4DE2F5351}"/>
              </a:ext>
            </a:extLst>
          </p:cNvPr>
          <p:cNvSpPr txBox="1"/>
          <p:nvPr/>
        </p:nvSpPr>
        <p:spPr>
          <a:xfrm>
            <a:off x="3464604" y="848141"/>
            <a:ext cx="6819083"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People realised that if they lived near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they had a better chance of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finding food. They could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fish in the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hunt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animals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that were also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trying to catch fish. It also means that they had fresh water at their doorstep.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During the Mesolithic era, the huts were only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temporary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as groups of people still had to move during different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seasons.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uring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winter the rivers or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streams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might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freeze which meant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t was harder to get food from them. </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69A6060-D25A-4190-8102-2FACF04A8EAB}"/>
              </a:ext>
            </a:extLst>
          </p:cNvPr>
          <p:cNvSpPr txBox="1"/>
          <p:nvPr/>
        </p:nvSpPr>
        <p:spPr>
          <a:xfrm>
            <a:off x="1727200" y="5563569"/>
            <a:ext cx="719512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There was a massive change in the Neolithic era that changed </a:t>
            </a:r>
            <a:r>
              <a:rPr kumimoji="0" lang="en-GB" sz="26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way people lived.</a:t>
            </a:r>
          </a:p>
        </p:txBody>
      </p:sp>
      <p:sp>
        <p:nvSpPr>
          <p:cNvPr id="10" name="Thought Bubble: Cloud 9">
            <a:extLst>
              <a:ext uri="{FF2B5EF4-FFF2-40B4-BE49-F238E27FC236}">
                <a16:creationId xmlns:a16="http://schemas.microsoft.com/office/drawing/2014/main" id="{3E9D0DB2-7996-430C-BED0-51F23F6A5D7A}"/>
              </a:ext>
            </a:extLst>
          </p:cNvPr>
          <p:cNvSpPr/>
          <p:nvPr/>
        </p:nvSpPr>
        <p:spPr>
          <a:xfrm>
            <a:off x="9039583" y="4536632"/>
            <a:ext cx="2917371" cy="18127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do you think the change was</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Think back to last weeks lessons.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Image result for mesolithic wild animals">
            <a:extLst>
              <a:ext uri="{FF2B5EF4-FFF2-40B4-BE49-F238E27FC236}">
                <a16:creationId xmlns:a16="http://schemas.microsoft.com/office/drawing/2014/main" id="{A6FE772B-F167-419C-B5AB-501EF5F6B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4117" y="1616594"/>
            <a:ext cx="2010791" cy="2527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836C78-2274-4EEB-8AB9-B8BCF625E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18" y="5857360"/>
            <a:ext cx="1077202" cy="799903"/>
          </a:xfrm>
          <a:prstGeom prst="rect">
            <a:avLst/>
          </a:prstGeom>
        </p:spPr>
      </p:pic>
      <p:sp>
        <p:nvSpPr>
          <p:cNvPr id="11" name="Rectangle 10"/>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2458" y="177108"/>
            <a:ext cx="1125071" cy="1125071"/>
          </a:xfrm>
          <a:prstGeom prst="rect">
            <a:avLst/>
          </a:prstGeom>
        </p:spPr>
      </p:pic>
    </p:spTree>
    <p:extLst>
      <p:ext uri="{BB962C8B-B14F-4D97-AF65-F5344CB8AC3E}">
        <p14:creationId xmlns:p14="http://schemas.microsoft.com/office/powerpoint/2010/main" val="1820161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86511" y="3109485"/>
            <a:ext cx="5475765" cy="1762126"/>
          </a:xfrm>
          <a:prstGeom prst="rect">
            <a:avLst/>
          </a:prstGeom>
        </p:spPr>
      </p:pic>
      <p:pic>
        <p:nvPicPr>
          <p:cNvPr id="2" name="Picture 1"/>
          <p:cNvPicPr>
            <a:picLocks noChangeAspect="1"/>
          </p:cNvPicPr>
          <p:nvPr/>
        </p:nvPicPr>
        <p:blipFill>
          <a:blip r:embed="rId3"/>
          <a:stretch>
            <a:fillRect/>
          </a:stretch>
        </p:blipFill>
        <p:spPr>
          <a:xfrm>
            <a:off x="200025" y="338138"/>
            <a:ext cx="6057900" cy="6066888"/>
          </a:xfrm>
          <a:prstGeom prst="rect">
            <a:avLst/>
          </a:prstGeom>
        </p:spPr>
      </p:pic>
      <p:sp>
        <p:nvSpPr>
          <p:cNvPr id="6" name="TextBox 5"/>
          <p:cNvSpPr txBox="1"/>
          <p:nvPr/>
        </p:nvSpPr>
        <p:spPr>
          <a:xfrm>
            <a:off x="7508136" y="2059140"/>
            <a:ext cx="2901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body"/>
                <a:ea typeface="+mn-ea"/>
                <a:cs typeface="+mn-cs"/>
              </a:rPr>
              <a:t>Answers</a:t>
            </a:r>
            <a:endParaRPr kumimoji="0" lang="en-GB" sz="32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9369" y="5629568"/>
            <a:ext cx="1299108" cy="964684"/>
          </a:xfrm>
          <a:prstGeom prst="rect">
            <a:avLst/>
          </a:prstGeom>
        </p:spPr>
      </p:pic>
    </p:spTree>
    <p:extLst>
      <p:ext uri="{BB962C8B-B14F-4D97-AF65-F5344CB8AC3E}">
        <p14:creationId xmlns:p14="http://schemas.microsoft.com/office/powerpoint/2010/main" val="802701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74" y="2925446"/>
            <a:ext cx="10515600" cy="1176292"/>
          </a:xfrm>
        </p:spPr>
        <p:txBody>
          <a:bodyPr/>
          <a:lstStyle/>
          <a:p>
            <a:pPr algn="ctr"/>
            <a:r>
              <a:rPr lang="en-GB" dirty="0" smtClean="0"/>
              <a:t>End of lesson</a:t>
            </a:r>
            <a:endParaRPr lang="en-GB" dirty="0"/>
          </a:p>
        </p:txBody>
      </p:sp>
    </p:spTree>
    <p:extLst>
      <p:ext uri="{BB962C8B-B14F-4D97-AF65-F5344CB8AC3E}">
        <p14:creationId xmlns:p14="http://schemas.microsoft.com/office/powerpoint/2010/main" val="3328484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smtClean="0">
                <a:solidFill>
                  <a:srgbClr val="000000"/>
                </a:solidFill>
              </a:rPr>
              <a:t>Science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smtClean="0">
                <a:solidFill>
                  <a:srgbClr val="000000"/>
                </a:solidFill>
              </a:rPr>
              <a:t>Fri</a:t>
            </a:r>
            <a:r>
              <a:rPr lang="en-GB" altLang="en-US" sz="3200" u="sng" dirty="0" smtClean="0">
                <a:solidFill>
                  <a:srgbClr val="000000"/>
                </a:solidFill>
              </a:rPr>
              <a:t>day</a:t>
            </a:r>
            <a:r>
              <a:rPr lang="en-GB" altLang="en-US" sz="3200" u="sng" noProof="0" dirty="0" smtClean="0">
                <a:solidFill>
                  <a:srgbClr val="000000"/>
                </a:solidFill>
              </a:rPr>
              <a:t> 12th</a:t>
            </a:r>
            <a:r>
              <a:rPr lang="en-GB" altLang="en-US" sz="3200" u="sng" dirty="0" smtClean="0">
                <a:solidFill>
                  <a:srgbClr val="000000"/>
                </a:solidFill>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recognise that light from the sun can be dangerous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7668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pic>
        <p:nvPicPr>
          <p:cNvPr id="8" name="Picture 7"/>
          <p:cNvPicPr>
            <a:picLocks noChangeAspect="1"/>
          </p:cNvPicPr>
          <p:nvPr/>
        </p:nvPicPr>
        <p:blipFill>
          <a:blip r:embed="rId4"/>
          <a:stretch>
            <a:fillRect/>
          </a:stretch>
        </p:blipFill>
        <p:spPr>
          <a:xfrm>
            <a:off x="1764196" y="388240"/>
            <a:ext cx="8309332" cy="5846305"/>
          </a:xfrm>
          <a:prstGeom prst="rect">
            <a:avLst/>
          </a:prstGeom>
        </p:spPr>
      </p:pic>
    </p:spTree>
    <p:extLst>
      <p:ext uri="{BB962C8B-B14F-4D97-AF65-F5344CB8AC3E}">
        <p14:creationId xmlns:p14="http://schemas.microsoft.com/office/powerpoint/2010/main" val="7306792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sp>
        <p:nvSpPr>
          <p:cNvPr id="3" name="Rectangle 2"/>
          <p:cNvSpPr/>
          <p:nvPr/>
        </p:nvSpPr>
        <p:spPr>
          <a:xfrm>
            <a:off x="484908" y="6499696"/>
            <a:ext cx="10598727" cy="646331"/>
          </a:xfrm>
          <a:prstGeom prst="rect">
            <a:avLst/>
          </a:prstGeom>
        </p:spPr>
        <p:txBody>
          <a:bodyPr wrap="square">
            <a:spAutoFit/>
          </a:bodyPr>
          <a:lstStyle/>
          <a:p>
            <a:endParaRPr lang="en-GB" b="0" i="0" dirty="0">
              <a:solidFill>
                <a:srgbClr val="00151D"/>
              </a:solidFill>
              <a:effectLst/>
              <a:latin typeface="Open Sans"/>
            </a:endParaRPr>
          </a:p>
          <a:p>
            <a:endParaRPr lang="en-GB" b="0" i="0" dirty="0">
              <a:solidFill>
                <a:srgbClr val="00151D"/>
              </a:solidFill>
              <a:effectLst/>
              <a:latin typeface="Open Sans"/>
            </a:endParaRPr>
          </a:p>
        </p:txBody>
      </p:sp>
      <p:sp>
        <p:nvSpPr>
          <p:cNvPr id="5" name="Rectangle 4"/>
          <p:cNvSpPr/>
          <p:nvPr/>
        </p:nvSpPr>
        <p:spPr>
          <a:xfrm>
            <a:off x="484908" y="1448678"/>
            <a:ext cx="10806546" cy="5262979"/>
          </a:xfrm>
          <a:prstGeom prst="rect">
            <a:avLst/>
          </a:prstGeom>
        </p:spPr>
        <p:txBody>
          <a:bodyPr wrap="square">
            <a:spAutoFit/>
          </a:bodyPr>
          <a:lstStyle/>
          <a:p>
            <a:r>
              <a:rPr lang="en-GB" sz="2800" b="1" dirty="0">
                <a:solidFill>
                  <a:srgbClr val="202124"/>
                </a:solidFill>
              </a:rPr>
              <a:t>How to protect your eyes in the sun</a:t>
            </a:r>
            <a:endParaRPr lang="en-GB" sz="2800" dirty="0">
              <a:solidFill>
                <a:srgbClr val="202124"/>
              </a:solidFill>
            </a:endParaRPr>
          </a:p>
          <a:p>
            <a:pPr>
              <a:buFont typeface="+mj-lt"/>
              <a:buAutoNum type="arabicPeriod"/>
            </a:pPr>
            <a:r>
              <a:rPr lang="en-GB" sz="2800" dirty="0">
                <a:solidFill>
                  <a:srgbClr val="202124"/>
                </a:solidFill>
              </a:rPr>
              <a:t>Don't look directly at the </a:t>
            </a:r>
            <a:r>
              <a:rPr lang="en-GB" sz="2800" b="1" dirty="0">
                <a:solidFill>
                  <a:srgbClr val="202124"/>
                </a:solidFill>
              </a:rPr>
              <a:t>sun</a:t>
            </a:r>
            <a:r>
              <a:rPr lang="en-GB" sz="2800" dirty="0">
                <a:solidFill>
                  <a:srgbClr val="202124"/>
                </a:solidFill>
              </a:rPr>
              <a:t>.</a:t>
            </a:r>
          </a:p>
          <a:p>
            <a:pPr>
              <a:buFont typeface="+mj-lt"/>
              <a:buAutoNum type="arabicPeriod"/>
            </a:pPr>
            <a:r>
              <a:rPr lang="en-GB" sz="2800" dirty="0">
                <a:solidFill>
                  <a:srgbClr val="202124"/>
                </a:solidFill>
              </a:rPr>
              <a:t>If the </a:t>
            </a:r>
            <a:r>
              <a:rPr lang="en-GB" sz="2800" b="1" dirty="0">
                <a:solidFill>
                  <a:srgbClr val="202124"/>
                </a:solidFill>
              </a:rPr>
              <a:t>sun</a:t>
            </a:r>
            <a:r>
              <a:rPr lang="en-GB" sz="2800" dirty="0">
                <a:solidFill>
                  <a:srgbClr val="202124"/>
                </a:solidFill>
              </a:rPr>
              <a:t> is strong enough to give </a:t>
            </a:r>
            <a:r>
              <a:rPr lang="en-GB" sz="2800" b="1" dirty="0">
                <a:solidFill>
                  <a:srgbClr val="202124"/>
                </a:solidFill>
              </a:rPr>
              <a:t>you</a:t>
            </a:r>
            <a:r>
              <a:rPr lang="en-GB" sz="2800" dirty="0">
                <a:solidFill>
                  <a:srgbClr val="202124"/>
                </a:solidFill>
              </a:rPr>
              <a:t> a tan - ALWAYS wear </a:t>
            </a:r>
            <a:r>
              <a:rPr lang="en-GB" sz="2800" b="1" dirty="0">
                <a:solidFill>
                  <a:srgbClr val="202124"/>
                </a:solidFill>
              </a:rPr>
              <a:t>your</a:t>
            </a:r>
            <a:r>
              <a:rPr lang="en-GB" sz="2800" dirty="0">
                <a:solidFill>
                  <a:srgbClr val="202124"/>
                </a:solidFill>
              </a:rPr>
              <a:t> sunglasses.</a:t>
            </a:r>
          </a:p>
          <a:p>
            <a:pPr>
              <a:buFont typeface="+mj-lt"/>
              <a:buAutoNum type="arabicPeriod"/>
            </a:pPr>
            <a:r>
              <a:rPr lang="en-GB" sz="2800" dirty="0">
                <a:solidFill>
                  <a:srgbClr val="202124"/>
                </a:solidFill>
              </a:rPr>
              <a:t>A baseball cap also helps to </a:t>
            </a:r>
            <a:r>
              <a:rPr lang="en-GB" sz="2800" b="1" dirty="0">
                <a:solidFill>
                  <a:srgbClr val="202124"/>
                </a:solidFill>
              </a:rPr>
              <a:t>protect your eyes</a:t>
            </a:r>
            <a:r>
              <a:rPr lang="en-GB" sz="2800" dirty="0">
                <a:solidFill>
                  <a:srgbClr val="202124"/>
                </a:solidFill>
              </a:rPr>
              <a:t> - but the peak has to face forward!</a:t>
            </a:r>
          </a:p>
          <a:p>
            <a:pPr>
              <a:buFont typeface="+mj-lt"/>
              <a:buAutoNum type="arabicPeriod"/>
            </a:pPr>
            <a:r>
              <a:rPr lang="en-GB" sz="2800" dirty="0">
                <a:solidFill>
                  <a:srgbClr val="202124"/>
                </a:solidFill>
              </a:rPr>
              <a:t>Sunlight bouncing off water or snow is even stronger so make sure </a:t>
            </a:r>
            <a:r>
              <a:rPr lang="en-GB" sz="2800" b="1" dirty="0">
                <a:solidFill>
                  <a:srgbClr val="202124"/>
                </a:solidFill>
              </a:rPr>
              <a:t>you protect your eyes</a:t>
            </a:r>
            <a:r>
              <a:rPr lang="en-GB" sz="2800" dirty="0">
                <a:solidFill>
                  <a:srgbClr val="202124"/>
                </a:solidFill>
              </a:rPr>
              <a:t> on the beach or if </a:t>
            </a:r>
            <a:r>
              <a:rPr lang="en-GB" sz="2800" b="1" dirty="0">
                <a:solidFill>
                  <a:srgbClr val="202124"/>
                </a:solidFill>
              </a:rPr>
              <a:t>you</a:t>
            </a:r>
            <a:r>
              <a:rPr lang="en-GB" sz="2800" dirty="0">
                <a:solidFill>
                  <a:srgbClr val="202124"/>
                </a:solidFill>
              </a:rPr>
              <a:t>'re skiing</a:t>
            </a:r>
            <a:r>
              <a:rPr lang="en-GB" sz="2800" dirty="0" smtClean="0">
                <a:solidFill>
                  <a:srgbClr val="202124"/>
                </a:solidFill>
              </a:rPr>
              <a:t>.</a:t>
            </a:r>
          </a:p>
          <a:p>
            <a:r>
              <a:rPr lang="en-GB" sz="2800" dirty="0" smtClean="0"/>
              <a:t>5.Light </a:t>
            </a:r>
            <a:r>
              <a:rPr lang="en-GB" sz="2800" dirty="0"/>
              <a:t>is strongest in the middle of the day - so take extra care then.</a:t>
            </a:r>
          </a:p>
          <a:p>
            <a:r>
              <a:rPr lang="en-GB" sz="2800" dirty="0" smtClean="0"/>
              <a:t>6.Remember </a:t>
            </a:r>
            <a:r>
              <a:rPr lang="en-GB" sz="2800" dirty="0"/>
              <a:t>that strong light can get through clouds.</a:t>
            </a:r>
          </a:p>
          <a:p>
            <a:pPr>
              <a:buFont typeface="+mj-lt"/>
              <a:buAutoNum type="arabicPeriod"/>
            </a:pPr>
            <a:endParaRPr lang="en-GB" sz="2800" b="0" i="0" dirty="0">
              <a:solidFill>
                <a:srgbClr val="202124"/>
              </a:solidFill>
              <a:effectLst/>
            </a:endParaRPr>
          </a:p>
          <a:p>
            <a:pPr>
              <a:buFont typeface="+mj-lt"/>
              <a:buAutoNum type="arabicPeriod"/>
            </a:pPr>
            <a:endParaRPr lang="en-GB" sz="2800" b="0" i="0" dirty="0">
              <a:solidFill>
                <a:srgbClr val="202124"/>
              </a:solidFill>
              <a:effectLst/>
            </a:endParaRPr>
          </a:p>
        </p:txBody>
      </p:sp>
      <p:sp>
        <p:nvSpPr>
          <p:cNvPr id="9" name="Rectangle 8"/>
          <p:cNvSpPr/>
          <p:nvPr/>
        </p:nvSpPr>
        <p:spPr>
          <a:xfrm>
            <a:off x="2078180" y="371695"/>
            <a:ext cx="7827819" cy="954107"/>
          </a:xfrm>
          <a:prstGeom prst="rect">
            <a:avLst/>
          </a:prstGeom>
        </p:spPr>
        <p:txBody>
          <a:bodyPr wrap="square">
            <a:spAutoFit/>
          </a:bodyPr>
          <a:lstStyle/>
          <a:p>
            <a:r>
              <a:rPr lang="en-GB" sz="2800" b="1" dirty="0">
                <a:solidFill>
                  <a:srgbClr val="202124"/>
                </a:solidFill>
              </a:rPr>
              <a:t>Ultraviolet rays</a:t>
            </a:r>
            <a:r>
              <a:rPr lang="en-GB" sz="2800" dirty="0">
                <a:solidFill>
                  <a:srgbClr val="202124"/>
                </a:solidFill>
              </a:rPr>
              <a:t> are shorter </a:t>
            </a:r>
            <a:r>
              <a:rPr lang="en-GB" sz="2800" b="1" dirty="0">
                <a:solidFill>
                  <a:srgbClr val="202124"/>
                </a:solidFill>
              </a:rPr>
              <a:t>light</a:t>
            </a:r>
            <a:r>
              <a:rPr lang="en-GB" sz="2800" dirty="0">
                <a:solidFill>
                  <a:srgbClr val="202124"/>
                </a:solidFill>
              </a:rPr>
              <a:t> waves that are produced by the </a:t>
            </a:r>
            <a:r>
              <a:rPr lang="en-GB" sz="2800" dirty="0" smtClean="0">
                <a:solidFill>
                  <a:srgbClr val="202124"/>
                </a:solidFill>
              </a:rPr>
              <a:t>sun and can</a:t>
            </a:r>
            <a:r>
              <a:rPr lang="en-GB" dirty="0" smtClean="0">
                <a:solidFill>
                  <a:srgbClr val="202124"/>
                </a:solidFill>
                <a:latin typeface="arial" panose="020B0604020202020204" pitchFamily="34" charset="0"/>
              </a:rPr>
              <a:t> </a:t>
            </a:r>
            <a:r>
              <a:rPr lang="en-GB" sz="2800" dirty="0" smtClean="0">
                <a:solidFill>
                  <a:srgbClr val="202124"/>
                </a:solidFill>
              </a:rPr>
              <a:t>be very harmful. </a:t>
            </a:r>
            <a:endParaRPr lang="en-GB" sz="2800" dirty="0"/>
          </a:p>
        </p:txBody>
      </p:sp>
    </p:spTree>
    <p:extLst>
      <p:ext uri="{BB962C8B-B14F-4D97-AF65-F5344CB8AC3E}">
        <p14:creationId xmlns:p14="http://schemas.microsoft.com/office/powerpoint/2010/main" val="29778793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sp>
        <p:nvSpPr>
          <p:cNvPr id="9" name="Rectangle 8"/>
          <p:cNvSpPr/>
          <p:nvPr/>
        </p:nvSpPr>
        <p:spPr>
          <a:xfrm>
            <a:off x="2078180" y="371695"/>
            <a:ext cx="7827819" cy="523220"/>
          </a:xfrm>
          <a:prstGeom prst="rect">
            <a:avLst/>
          </a:prstGeom>
        </p:spPr>
        <p:txBody>
          <a:bodyPr wrap="square">
            <a:spAutoFit/>
          </a:bodyPr>
          <a:lstStyle/>
          <a:p>
            <a:endParaRPr lang="en-GB" sz="2800" dirty="0"/>
          </a:p>
        </p:txBody>
      </p:sp>
      <p:sp>
        <p:nvSpPr>
          <p:cNvPr id="8" name="Rectangle 7"/>
          <p:cNvSpPr/>
          <p:nvPr/>
        </p:nvSpPr>
        <p:spPr>
          <a:xfrm>
            <a:off x="471056" y="1299888"/>
            <a:ext cx="6539344" cy="3785652"/>
          </a:xfrm>
          <a:prstGeom prst="rect">
            <a:avLst/>
          </a:prstGeom>
        </p:spPr>
        <p:txBody>
          <a:bodyPr wrap="square">
            <a:spAutoFit/>
          </a:bodyPr>
          <a:lstStyle/>
          <a:p>
            <a:r>
              <a:rPr lang="en-GB" sz="2400" dirty="0">
                <a:solidFill>
                  <a:srgbClr val="00151D"/>
                </a:solidFill>
              </a:rPr>
              <a:t>Sunglasses are also an excellent way of protecting your eyes from the UV light.</a:t>
            </a:r>
          </a:p>
          <a:p>
            <a:r>
              <a:rPr lang="en-GB" sz="2400" dirty="0">
                <a:solidFill>
                  <a:srgbClr val="00151D"/>
                </a:solidFill>
              </a:rPr>
              <a:t>Many tints are available and the lightness or darkness and the colour of the tint are largely a matter of personal choice.</a:t>
            </a:r>
          </a:p>
          <a:p>
            <a:r>
              <a:rPr lang="en-GB" sz="2400" dirty="0">
                <a:solidFill>
                  <a:srgbClr val="00151D"/>
                </a:solidFill>
              </a:rPr>
              <a:t>Sunglasses with a CE mark show that they are made to an agreed European standard. There is also a British standard for sunglasses which should be looked for when buying them British Standard BS EN ISO 12312-1</a:t>
            </a:r>
            <a:r>
              <a:rPr lang="en-GB" dirty="0">
                <a:solidFill>
                  <a:srgbClr val="00151D"/>
                </a:solidFill>
                <a:latin typeface="Open Sans"/>
              </a:rPr>
              <a:t>.</a:t>
            </a:r>
          </a:p>
        </p:txBody>
      </p:sp>
      <p:sp>
        <p:nvSpPr>
          <p:cNvPr id="11" name="Rectangle 10"/>
          <p:cNvSpPr/>
          <p:nvPr/>
        </p:nvSpPr>
        <p:spPr>
          <a:xfrm>
            <a:off x="4977526" y="4754663"/>
            <a:ext cx="7107382" cy="1938992"/>
          </a:xfrm>
          <a:prstGeom prst="rect">
            <a:avLst/>
          </a:prstGeom>
        </p:spPr>
        <p:txBody>
          <a:bodyPr wrap="square">
            <a:spAutoFit/>
          </a:bodyPr>
          <a:lstStyle/>
          <a:p>
            <a:r>
              <a:rPr lang="en-GB" sz="2400" b="1" dirty="0">
                <a:solidFill>
                  <a:srgbClr val="202124"/>
                </a:solidFill>
              </a:rPr>
              <a:t>Sunglasses</a:t>
            </a:r>
            <a:r>
              <a:rPr lang="en-GB" sz="2400" dirty="0">
                <a:solidFill>
                  <a:srgbClr val="202124"/>
                </a:solidFill>
              </a:rPr>
              <a:t> for </a:t>
            </a:r>
            <a:r>
              <a:rPr lang="en-GB" sz="2400" b="1" dirty="0">
                <a:solidFill>
                  <a:srgbClr val="202124"/>
                </a:solidFill>
              </a:rPr>
              <a:t>children should</a:t>
            </a:r>
            <a:r>
              <a:rPr lang="en-GB" sz="2400" dirty="0">
                <a:solidFill>
                  <a:srgbClr val="202124"/>
                </a:solidFill>
              </a:rPr>
              <a:t> provide virtually 100% UVA </a:t>
            </a:r>
            <a:r>
              <a:rPr lang="en-GB" sz="2400" b="1" dirty="0">
                <a:solidFill>
                  <a:srgbClr val="202124"/>
                </a:solidFill>
              </a:rPr>
              <a:t>protection</a:t>
            </a:r>
            <a:r>
              <a:rPr lang="en-GB" sz="2400" dirty="0">
                <a:solidFill>
                  <a:srgbClr val="202124"/>
                </a:solidFill>
              </a:rPr>
              <a:t> and conform to European safety standards, EN 1836:2005. </a:t>
            </a:r>
            <a:endParaRPr lang="en-GB" sz="2400" dirty="0" smtClean="0">
              <a:solidFill>
                <a:srgbClr val="202124"/>
              </a:solidFill>
            </a:endParaRPr>
          </a:p>
          <a:p>
            <a:r>
              <a:rPr lang="en-GB" sz="2400" dirty="0" smtClean="0">
                <a:solidFill>
                  <a:srgbClr val="202124"/>
                </a:solidFill>
              </a:rPr>
              <a:t>Look </a:t>
            </a:r>
            <a:r>
              <a:rPr lang="en-GB" sz="2400" dirty="0">
                <a:solidFill>
                  <a:srgbClr val="202124"/>
                </a:solidFill>
              </a:rPr>
              <a:t>out for those marked as </a:t>
            </a:r>
            <a:r>
              <a:rPr lang="en-GB" sz="2400" dirty="0">
                <a:solidFill>
                  <a:srgbClr val="FF0000"/>
                </a:solidFill>
              </a:rPr>
              <a:t>UV400</a:t>
            </a:r>
            <a:r>
              <a:rPr lang="en-GB" sz="2400" dirty="0">
                <a:solidFill>
                  <a:srgbClr val="202124"/>
                </a:solidFill>
              </a:rPr>
              <a:t>, which means they block a minimum of 99.9% </a:t>
            </a:r>
            <a:r>
              <a:rPr lang="en-GB" sz="2400" b="1" dirty="0">
                <a:solidFill>
                  <a:srgbClr val="202124"/>
                </a:solidFill>
              </a:rPr>
              <a:t>UVB</a:t>
            </a:r>
            <a:r>
              <a:rPr lang="en-GB" sz="2400" dirty="0">
                <a:solidFill>
                  <a:srgbClr val="202124"/>
                </a:solidFill>
              </a:rPr>
              <a:t> and 99% UVA.</a:t>
            </a:r>
            <a:endParaRPr lang="en-GB" sz="2400" dirty="0"/>
          </a:p>
        </p:txBody>
      </p:sp>
      <p:pic>
        <p:nvPicPr>
          <p:cNvPr id="12" name="Picture 11"/>
          <p:cNvPicPr>
            <a:picLocks noChangeAspect="1"/>
          </p:cNvPicPr>
          <p:nvPr/>
        </p:nvPicPr>
        <p:blipFill>
          <a:blip r:embed="rId4"/>
          <a:stretch>
            <a:fillRect/>
          </a:stretch>
        </p:blipFill>
        <p:spPr>
          <a:xfrm>
            <a:off x="7163829" y="1490063"/>
            <a:ext cx="3877216" cy="2381582"/>
          </a:xfrm>
          <a:prstGeom prst="rect">
            <a:avLst/>
          </a:prstGeom>
        </p:spPr>
      </p:pic>
    </p:spTree>
    <p:extLst>
      <p:ext uri="{BB962C8B-B14F-4D97-AF65-F5344CB8AC3E}">
        <p14:creationId xmlns:p14="http://schemas.microsoft.com/office/powerpoint/2010/main" val="10827339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pic>
        <p:nvPicPr>
          <p:cNvPr id="3" name="Picture 2"/>
          <p:cNvPicPr>
            <a:picLocks noChangeAspect="1"/>
          </p:cNvPicPr>
          <p:nvPr/>
        </p:nvPicPr>
        <p:blipFill>
          <a:blip r:embed="rId4"/>
          <a:stretch>
            <a:fillRect/>
          </a:stretch>
        </p:blipFill>
        <p:spPr>
          <a:xfrm>
            <a:off x="2341419" y="556316"/>
            <a:ext cx="7858520" cy="5662368"/>
          </a:xfrm>
          <a:prstGeom prst="rect">
            <a:avLst/>
          </a:prstGeom>
        </p:spPr>
      </p:pic>
    </p:spTree>
    <p:extLst>
      <p:ext uri="{BB962C8B-B14F-4D97-AF65-F5344CB8AC3E}">
        <p14:creationId xmlns:p14="http://schemas.microsoft.com/office/powerpoint/2010/main" val="30157287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pic>
        <p:nvPicPr>
          <p:cNvPr id="5" name="Picture 4"/>
          <p:cNvPicPr>
            <a:picLocks noChangeAspect="1"/>
          </p:cNvPicPr>
          <p:nvPr/>
        </p:nvPicPr>
        <p:blipFill>
          <a:blip r:embed="rId4"/>
          <a:stretch>
            <a:fillRect/>
          </a:stretch>
        </p:blipFill>
        <p:spPr>
          <a:xfrm>
            <a:off x="2105891" y="570170"/>
            <a:ext cx="7975424" cy="5519416"/>
          </a:xfrm>
          <a:prstGeom prst="rect">
            <a:avLst/>
          </a:prstGeom>
        </p:spPr>
      </p:pic>
    </p:spTree>
    <p:extLst>
      <p:ext uri="{BB962C8B-B14F-4D97-AF65-F5344CB8AC3E}">
        <p14:creationId xmlns:p14="http://schemas.microsoft.com/office/powerpoint/2010/main" val="11292847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234034"/>
            <a:ext cx="1394345" cy="1035405"/>
          </a:xfrm>
          <a:prstGeom prst="rect">
            <a:avLst/>
          </a:prstGeom>
        </p:spPr>
      </p:pic>
      <p:sp>
        <p:nvSpPr>
          <p:cNvPr id="3" name="TextBox 2"/>
          <p:cNvSpPr txBox="1"/>
          <p:nvPr/>
        </p:nvSpPr>
        <p:spPr>
          <a:xfrm>
            <a:off x="1842654" y="292572"/>
            <a:ext cx="8837035" cy="523220"/>
          </a:xfrm>
          <a:prstGeom prst="rect">
            <a:avLst/>
          </a:prstGeom>
          <a:noFill/>
        </p:spPr>
        <p:txBody>
          <a:bodyPr wrap="none" rtlCol="0">
            <a:spAutoFit/>
          </a:bodyPr>
          <a:lstStyle/>
          <a:p>
            <a:r>
              <a:rPr lang="en-GB" sz="2800" dirty="0" smtClean="0"/>
              <a:t>There are many different ways you can stay safe in the sun. </a:t>
            </a:r>
            <a:endParaRPr lang="en-GB" sz="2800" dirty="0"/>
          </a:p>
        </p:txBody>
      </p:sp>
      <p:pic>
        <p:nvPicPr>
          <p:cNvPr id="5" name="Picture 4"/>
          <p:cNvPicPr>
            <a:picLocks noChangeAspect="1"/>
          </p:cNvPicPr>
          <p:nvPr/>
        </p:nvPicPr>
        <p:blipFill>
          <a:blip r:embed="rId4"/>
          <a:stretch>
            <a:fillRect/>
          </a:stretch>
        </p:blipFill>
        <p:spPr>
          <a:xfrm>
            <a:off x="490615" y="1463765"/>
            <a:ext cx="1175291" cy="1057762"/>
          </a:xfrm>
          <a:prstGeom prst="rect">
            <a:avLst/>
          </a:prstGeom>
        </p:spPr>
      </p:pic>
      <p:sp>
        <p:nvSpPr>
          <p:cNvPr id="9" name="TextBox 8"/>
          <p:cNvSpPr txBox="1"/>
          <p:nvPr/>
        </p:nvSpPr>
        <p:spPr>
          <a:xfrm>
            <a:off x="1665906" y="1330495"/>
            <a:ext cx="9694821" cy="1384995"/>
          </a:xfrm>
          <a:prstGeom prst="rect">
            <a:avLst/>
          </a:prstGeom>
          <a:noFill/>
        </p:spPr>
        <p:txBody>
          <a:bodyPr wrap="square" rtlCol="0">
            <a:spAutoFit/>
          </a:bodyPr>
          <a:lstStyle/>
          <a:p>
            <a:r>
              <a:rPr lang="en-GB" sz="2800" dirty="0" smtClean="0">
                <a:solidFill>
                  <a:srgbClr val="7030A0"/>
                </a:solidFill>
              </a:rPr>
              <a:t>Your head and face are extremely sensitive.  When you are outside always wear a _____________ so that ________________________________________</a:t>
            </a:r>
            <a:endParaRPr lang="en-GB" sz="2800" dirty="0">
              <a:solidFill>
                <a:srgbClr val="7030A0"/>
              </a:solidFill>
            </a:endParaRPr>
          </a:p>
        </p:txBody>
      </p:sp>
      <p:pic>
        <p:nvPicPr>
          <p:cNvPr id="11" name="Picture 10"/>
          <p:cNvPicPr>
            <a:picLocks noChangeAspect="1"/>
          </p:cNvPicPr>
          <p:nvPr/>
        </p:nvPicPr>
        <p:blipFill>
          <a:blip r:embed="rId5"/>
          <a:stretch>
            <a:fillRect/>
          </a:stretch>
        </p:blipFill>
        <p:spPr>
          <a:xfrm>
            <a:off x="325422" y="2770908"/>
            <a:ext cx="998618" cy="1355815"/>
          </a:xfrm>
          <a:prstGeom prst="rect">
            <a:avLst/>
          </a:prstGeom>
        </p:spPr>
      </p:pic>
      <p:sp>
        <p:nvSpPr>
          <p:cNvPr id="12" name="TextBox 11"/>
          <p:cNvSpPr txBox="1"/>
          <p:nvPr/>
        </p:nvSpPr>
        <p:spPr>
          <a:xfrm>
            <a:off x="1468582" y="3006436"/>
            <a:ext cx="9476509" cy="954107"/>
          </a:xfrm>
          <a:prstGeom prst="rect">
            <a:avLst/>
          </a:prstGeom>
          <a:noFill/>
        </p:spPr>
        <p:txBody>
          <a:bodyPr wrap="square" rtlCol="0">
            <a:spAutoFit/>
          </a:bodyPr>
          <a:lstStyle/>
          <a:p>
            <a:r>
              <a:rPr lang="en-GB" sz="2800" dirty="0" smtClean="0">
                <a:solidFill>
                  <a:srgbClr val="7030A0"/>
                </a:solidFill>
              </a:rPr>
              <a:t>Wear a _______________ sleeved top when you are in the sun to _________________________________________________</a:t>
            </a:r>
            <a:endParaRPr lang="en-GB" sz="2800" dirty="0">
              <a:solidFill>
                <a:srgbClr val="7030A0"/>
              </a:solidFill>
            </a:endParaRPr>
          </a:p>
        </p:txBody>
      </p:sp>
      <p:pic>
        <p:nvPicPr>
          <p:cNvPr id="13" name="Picture 12"/>
          <p:cNvPicPr>
            <a:picLocks noChangeAspect="1"/>
          </p:cNvPicPr>
          <p:nvPr/>
        </p:nvPicPr>
        <p:blipFill>
          <a:blip r:embed="rId6"/>
          <a:stretch>
            <a:fillRect/>
          </a:stretch>
        </p:blipFill>
        <p:spPr>
          <a:xfrm>
            <a:off x="202593" y="4427333"/>
            <a:ext cx="1143160" cy="857370"/>
          </a:xfrm>
          <a:prstGeom prst="rect">
            <a:avLst/>
          </a:prstGeom>
        </p:spPr>
      </p:pic>
      <p:sp>
        <p:nvSpPr>
          <p:cNvPr id="14" name="TextBox 13"/>
          <p:cNvSpPr txBox="1"/>
          <p:nvPr/>
        </p:nvSpPr>
        <p:spPr>
          <a:xfrm>
            <a:off x="1468582" y="4427333"/>
            <a:ext cx="9700091" cy="954107"/>
          </a:xfrm>
          <a:prstGeom prst="rect">
            <a:avLst/>
          </a:prstGeom>
          <a:noFill/>
        </p:spPr>
        <p:txBody>
          <a:bodyPr wrap="none" rtlCol="0">
            <a:spAutoFit/>
          </a:bodyPr>
          <a:lstStyle/>
          <a:p>
            <a:r>
              <a:rPr lang="en-GB" sz="2800" dirty="0" smtClean="0">
                <a:solidFill>
                  <a:srgbClr val="7030A0"/>
                </a:solidFill>
              </a:rPr>
              <a:t>During the hottest part of the day ( 11am to 2pm) it is best to </a:t>
            </a:r>
          </a:p>
          <a:p>
            <a:r>
              <a:rPr lang="en-GB" sz="2800" dirty="0" smtClean="0">
                <a:solidFill>
                  <a:srgbClr val="7030A0"/>
                </a:solidFill>
              </a:rPr>
              <a:t>_____________________________________________________</a:t>
            </a:r>
            <a:endParaRPr lang="en-GB" sz="2800" dirty="0">
              <a:solidFill>
                <a:srgbClr val="7030A0"/>
              </a:solidFill>
            </a:endParaRPr>
          </a:p>
        </p:txBody>
      </p:sp>
      <p:pic>
        <p:nvPicPr>
          <p:cNvPr id="15" name="Picture 14"/>
          <p:cNvPicPr>
            <a:picLocks noChangeAspect="1"/>
          </p:cNvPicPr>
          <p:nvPr/>
        </p:nvPicPr>
        <p:blipFill>
          <a:blip r:embed="rId7"/>
          <a:stretch>
            <a:fillRect/>
          </a:stretch>
        </p:blipFill>
        <p:spPr>
          <a:xfrm>
            <a:off x="325422" y="5522894"/>
            <a:ext cx="713669" cy="1087910"/>
          </a:xfrm>
          <a:prstGeom prst="rect">
            <a:avLst/>
          </a:prstGeom>
        </p:spPr>
      </p:pic>
      <p:sp>
        <p:nvSpPr>
          <p:cNvPr id="16" name="TextBox 15"/>
          <p:cNvSpPr txBox="1"/>
          <p:nvPr/>
        </p:nvSpPr>
        <p:spPr>
          <a:xfrm>
            <a:off x="1324040" y="5656697"/>
            <a:ext cx="9822920" cy="954107"/>
          </a:xfrm>
          <a:prstGeom prst="rect">
            <a:avLst/>
          </a:prstGeom>
          <a:noFill/>
        </p:spPr>
        <p:txBody>
          <a:bodyPr wrap="square" rtlCol="0">
            <a:spAutoFit/>
          </a:bodyPr>
          <a:lstStyle/>
          <a:p>
            <a:r>
              <a:rPr lang="en-GB" sz="2800" dirty="0" smtClean="0">
                <a:solidFill>
                  <a:srgbClr val="7030A0"/>
                </a:solidFill>
              </a:rPr>
              <a:t>Apply sun cream frequently especially _______________________</a:t>
            </a:r>
          </a:p>
          <a:p>
            <a:r>
              <a:rPr lang="en-GB" sz="2800" dirty="0" smtClean="0">
                <a:solidFill>
                  <a:srgbClr val="7030A0"/>
                </a:solidFill>
              </a:rPr>
              <a:t>______________________________________________________</a:t>
            </a:r>
            <a:endParaRPr lang="en-GB" sz="2800" dirty="0">
              <a:solidFill>
                <a:srgbClr val="7030A0"/>
              </a:solidFill>
            </a:endParaRPr>
          </a:p>
        </p:txBody>
      </p:sp>
    </p:spTree>
    <p:extLst>
      <p:ext uri="{BB962C8B-B14F-4D97-AF65-F5344CB8AC3E}">
        <p14:creationId xmlns:p14="http://schemas.microsoft.com/office/powerpoint/2010/main" val="3529248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234034"/>
            <a:ext cx="1394345" cy="1035405"/>
          </a:xfrm>
          <a:prstGeom prst="rect">
            <a:avLst/>
          </a:prstGeom>
        </p:spPr>
      </p:pic>
      <p:pic>
        <p:nvPicPr>
          <p:cNvPr id="3" name="Picture 2"/>
          <p:cNvPicPr>
            <a:picLocks noChangeAspect="1"/>
          </p:cNvPicPr>
          <p:nvPr/>
        </p:nvPicPr>
        <p:blipFill>
          <a:blip r:embed="rId4"/>
          <a:stretch>
            <a:fillRect/>
          </a:stretch>
        </p:blipFill>
        <p:spPr>
          <a:xfrm>
            <a:off x="1818306" y="388240"/>
            <a:ext cx="8434463" cy="5798695"/>
          </a:xfrm>
          <a:prstGeom prst="rect">
            <a:avLst/>
          </a:prstGeom>
        </p:spPr>
      </p:pic>
    </p:spTree>
    <p:extLst>
      <p:ext uri="{BB962C8B-B14F-4D97-AF65-F5344CB8AC3E}">
        <p14:creationId xmlns:p14="http://schemas.microsoft.com/office/powerpoint/2010/main" val="4917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011EB-B52D-4D81-B114-E4346650B9C6}"/>
              </a:ext>
            </a:extLst>
          </p:cNvPr>
          <p:cNvPicPr>
            <a:picLocks noChangeAspect="1"/>
          </p:cNvPicPr>
          <p:nvPr/>
        </p:nvPicPr>
        <p:blipFill rotWithShape="1">
          <a:blip r:embed="rId2"/>
          <a:srcRect l="32500" t="53192" r="50870" b="38471"/>
          <a:stretch/>
        </p:blipFill>
        <p:spPr>
          <a:xfrm>
            <a:off x="424070" y="410819"/>
            <a:ext cx="2915478" cy="821634"/>
          </a:xfrm>
          <a:prstGeom prst="rect">
            <a:avLst/>
          </a:prstGeom>
        </p:spPr>
      </p:pic>
      <p:sp>
        <p:nvSpPr>
          <p:cNvPr id="2" name="TextBox 1">
            <a:extLst>
              <a:ext uri="{FF2B5EF4-FFF2-40B4-BE49-F238E27FC236}">
                <a16:creationId xmlns:a16="http://schemas.microsoft.com/office/drawing/2014/main" id="{5AF3BCDE-83BB-45D6-B3A7-135EDE852073}"/>
              </a:ext>
            </a:extLst>
          </p:cNvPr>
          <p:cNvSpPr txBox="1"/>
          <p:nvPr/>
        </p:nvSpPr>
        <p:spPr>
          <a:xfrm>
            <a:off x="424070" y="1577009"/>
            <a:ext cx="114631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Farming changed the way people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lived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as they didn’t have to keep moving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around. This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meant they had more time to perfect their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tools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which they used to build well-structured, permanent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buildings.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B96E82-049A-4010-9024-2CBD8A4EDFE6}"/>
              </a:ext>
            </a:extLst>
          </p:cNvPr>
          <p:cNvSpPr txBox="1"/>
          <p:nvPr/>
        </p:nvSpPr>
        <p:spPr>
          <a:xfrm>
            <a:off x="304800" y="3680791"/>
            <a:ext cx="42141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Watch this video to get a better in-sight into a Neolithic home </a:t>
            </a:r>
          </a:p>
        </p:txBody>
      </p:sp>
      <p:sp>
        <p:nvSpPr>
          <p:cNvPr id="6" name="TextBox 5">
            <a:extLst>
              <a:ext uri="{FF2B5EF4-FFF2-40B4-BE49-F238E27FC236}">
                <a16:creationId xmlns:a16="http://schemas.microsoft.com/office/drawing/2014/main" id="{730D6581-2E10-44F8-9C1A-9B1E28149B98}"/>
              </a:ext>
            </a:extLst>
          </p:cNvPr>
          <p:cNvSpPr txBox="1"/>
          <p:nvPr/>
        </p:nvSpPr>
        <p:spPr>
          <a:xfrm>
            <a:off x="357808" y="5666817"/>
            <a:ext cx="108932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https://www.bbc.co.uk/teach/class-clips-video/history-ks2-stone-age-farming-and-homes/z479wty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BB710D3-333A-45E3-B0C5-54EB85ECD036}"/>
              </a:ext>
            </a:extLst>
          </p:cNvPr>
          <p:cNvPicPr>
            <a:picLocks noChangeAspect="1"/>
          </p:cNvPicPr>
          <p:nvPr/>
        </p:nvPicPr>
        <p:blipFill>
          <a:blip r:embed="rId4"/>
          <a:stretch>
            <a:fillRect/>
          </a:stretch>
        </p:blipFill>
        <p:spPr>
          <a:xfrm>
            <a:off x="6347791" y="3369512"/>
            <a:ext cx="3551583" cy="1996790"/>
          </a:xfrm>
          <a:prstGeom prst="rect">
            <a:avLst/>
          </a:prstGeom>
        </p:spPr>
      </p:pic>
      <p:sp>
        <p:nvSpPr>
          <p:cNvPr id="7" name="Rectangle 6"/>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349" y="201826"/>
            <a:ext cx="1125071" cy="1125071"/>
          </a:xfrm>
          <a:prstGeom prst="rect">
            <a:avLst/>
          </a:prstGeom>
        </p:spPr>
      </p:pic>
    </p:spTree>
    <p:extLst>
      <p:ext uri="{BB962C8B-B14F-4D97-AF65-F5344CB8AC3E}">
        <p14:creationId xmlns:p14="http://schemas.microsoft.com/office/powerpoint/2010/main" val="151225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4"/>
          <a:stretch>
            <a:fillRect/>
          </a:stretch>
        </p:blipFill>
        <p:spPr>
          <a:xfrm>
            <a:off x="3344174" y="484278"/>
            <a:ext cx="5725324" cy="1152686"/>
          </a:xfrm>
          <a:prstGeom prst="rect">
            <a:avLst/>
          </a:prstGeom>
          <a:ln>
            <a:solidFill>
              <a:srgbClr val="0070C0"/>
            </a:solidFill>
          </a:ln>
        </p:spPr>
      </p:pic>
      <p:pic>
        <p:nvPicPr>
          <p:cNvPr id="5" name="Picture 4"/>
          <p:cNvPicPr>
            <a:picLocks noChangeAspect="1"/>
          </p:cNvPicPr>
          <p:nvPr/>
        </p:nvPicPr>
        <p:blipFill>
          <a:blip r:embed="rId5"/>
          <a:stretch>
            <a:fillRect/>
          </a:stretch>
        </p:blipFill>
        <p:spPr>
          <a:xfrm>
            <a:off x="271561" y="1820375"/>
            <a:ext cx="7526196" cy="1130643"/>
          </a:xfrm>
          <a:prstGeom prst="rect">
            <a:avLst/>
          </a:prstGeom>
        </p:spPr>
      </p:pic>
      <p:pic>
        <p:nvPicPr>
          <p:cNvPr id="21" name="Picture 20"/>
          <p:cNvPicPr>
            <a:picLocks noChangeAspect="1"/>
          </p:cNvPicPr>
          <p:nvPr/>
        </p:nvPicPr>
        <p:blipFill rotWithShape="1">
          <a:blip r:embed="rId6"/>
          <a:srcRect l="4211" t="3822" r="-585" b="4530"/>
          <a:stretch/>
        </p:blipFill>
        <p:spPr>
          <a:xfrm>
            <a:off x="5745390" y="2951018"/>
            <a:ext cx="6123709" cy="3588327"/>
          </a:xfrm>
          <a:prstGeom prst="rect">
            <a:avLst/>
          </a:prstGeom>
        </p:spPr>
      </p:pic>
      <p:sp>
        <p:nvSpPr>
          <p:cNvPr id="22" name="Oval Callout 21"/>
          <p:cNvSpPr/>
          <p:nvPr/>
        </p:nvSpPr>
        <p:spPr>
          <a:xfrm>
            <a:off x="1570669" y="3491344"/>
            <a:ext cx="2762283" cy="2576945"/>
          </a:xfrm>
          <a:prstGeom prst="wedgeEllipseCallout">
            <a:avLst>
              <a:gd name="adj1" fmla="val -55492"/>
              <a:gd name="adj2" fmla="val -5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Rays from the sun can cause damage to our skin and eyes. We have to protect ourselves from the sun.</a:t>
            </a:r>
            <a:endParaRPr lang="en-GB" dirty="0"/>
          </a:p>
        </p:txBody>
      </p:sp>
    </p:spTree>
    <p:extLst>
      <p:ext uri="{BB962C8B-B14F-4D97-AF65-F5344CB8AC3E}">
        <p14:creationId xmlns:p14="http://schemas.microsoft.com/office/powerpoint/2010/main" val="36666725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198262"/>
            <a:ext cx="1442518" cy="1071177"/>
          </a:xfrm>
          <a:prstGeom prst="rect">
            <a:avLst/>
          </a:prstGeom>
        </p:spPr>
      </p:pic>
      <p:pic>
        <p:nvPicPr>
          <p:cNvPr id="3" name="Picture 2"/>
          <p:cNvPicPr>
            <a:picLocks noChangeAspect="1"/>
          </p:cNvPicPr>
          <p:nvPr/>
        </p:nvPicPr>
        <p:blipFill>
          <a:blip r:embed="rId4"/>
          <a:stretch>
            <a:fillRect/>
          </a:stretch>
        </p:blipFill>
        <p:spPr>
          <a:xfrm>
            <a:off x="3851565" y="198262"/>
            <a:ext cx="4535434" cy="6128617"/>
          </a:xfrm>
          <a:prstGeom prst="rect">
            <a:avLst/>
          </a:prstGeom>
        </p:spPr>
      </p:pic>
      <p:sp>
        <p:nvSpPr>
          <p:cNvPr id="5" name="Oval Callout 4"/>
          <p:cNvSpPr/>
          <p:nvPr/>
        </p:nvSpPr>
        <p:spPr>
          <a:xfrm>
            <a:off x="692727" y="1648691"/>
            <a:ext cx="2701637" cy="2396836"/>
          </a:xfrm>
          <a:prstGeom prst="wedgeEllipseCallout">
            <a:avLst>
              <a:gd name="adj1" fmla="val 37116"/>
              <a:gd name="adj2" fmla="val 492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Here is an example of sun safety poster. </a:t>
            </a:r>
            <a:endParaRPr lang="en-GB" dirty="0"/>
          </a:p>
        </p:txBody>
      </p:sp>
      <p:sp>
        <p:nvSpPr>
          <p:cNvPr id="8" name="Oval Callout 7"/>
          <p:cNvSpPr/>
          <p:nvPr/>
        </p:nvSpPr>
        <p:spPr>
          <a:xfrm>
            <a:off x="9213273" y="2687782"/>
            <a:ext cx="2382982" cy="2327563"/>
          </a:xfrm>
          <a:prstGeom prst="wedgeEllipseCallout">
            <a:avLst>
              <a:gd name="adj1" fmla="val -49903"/>
              <a:gd name="adj2" fmla="val -5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Be creative with your posters. We are looking forward to seeing them. </a:t>
            </a:r>
            <a:endParaRPr lang="en-GB" dirty="0"/>
          </a:p>
        </p:txBody>
      </p:sp>
    </p:spTree>
    <p:extLst>
      <p:ext uri="{BB962C8B-B14F-4D97-AF65-F5344CB8AC3E}">
        <p14:creationId xmlns:p14="http://schemas.microsoft.com/office/powerpoint/2010/main" val="37428334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
        <p:nvSpPr>
          <p:cNvPr id="2" name="TextBox 1"/>
          <p:cNvSpPr txBox="1"/>
          <p:nvPr/>
        </p:nvSpPr>
        <p:spPr>
          <a:xfrm>
            <a:off x="4932219" y="2905780"/>
            <a:ext cx="4059381" cy="461665"/>
          </a:xfrm>
          <a:prstGeom prst="rect">
            <a:avLst/>
          </a:prstGeom>
          <a:noFill/>
        </p:spPr>
        <p:txBody>
          <a:bodyPr wrap="square" rtlCol="0">
            <a:spAutoFit/>
          </a:bodyPr>
          <a:lstStyle/>
          <a:p>
            <a:r>
              <a:rPr lang="en-GB" sz="2400" dirty="0" smtClean="0"/>
              <a:t>End of lesson </a:t>
            </a:r>
            <a:endParaRPr lang="en-GB" sz="2400" dirty="0"/>
          </a:p>
        </p:txBody>
      </p:sp>
    </p:spTree>
    <p:extLst>
      <p:ext uri="{BB962C8B-B14F-4D97-AF65-F5344CB8AC3E}">
        <p14:creationId xmlns:p14="http://schemas.microsoft.com/office/powerpoint/2010/main" val="3162363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011EB-B52D-4D81-B114-E4346650B9C6}"/>
              </a:ext>
            </a:extLst>
          </p:cNvPr>
          <p:cNvPicPr>
            <a:picLocks noChangeAspect="1"/>
          </p:cNvPicPr>
          <p:nvPr/>
        </p:nvPicPr>
        <p:blipFill rotWithShape="1">
          <a:blip r:embed="rId2"/>
          <a:srcRect l="32500" t="53192" r="50870" b="38471"/>
          <a:stretch/>
        </p:blipFill>
        <p:spPr>
          <a:xfrm>
            <a:off x="424070" y="410819"/>
            <a:ext cx="2915478" cy="821634"/>
          </a:xfrm>
          <a:prstGeom prst="rect">
            <a:avLst/>
          </a:prstGeom>
        </p:spPr>
      </p:pic>
      <p:sp>
        <p:nvSpPr>
          <p:cNvPr id="5" name="TextBox 4">
            <a:extLst>
              <a:ext uri="{FF2B5EF4-FFF2-40B4-BE49-F238E27FC236}">
                <a16:creationId xmlns:a16="http://schemas.microsoft.com/office/drawing/2014/main" id="{BFDE2882-8711-4EB4-AA26-BB3ACC9F5626}"/>
              </a:ext>
            </a:extLst>
          </p:cNvPr>
          <p:cNvSpPr txBox="1"/>
          <p:nvPr/>
        </p:nvSpPr>
        <p:spPr>
          <a:xfrm>
            <a:off x="185342" y="1274670"/>
            <a:ext cx="795130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walls of a Neolithic house was made of wattle and daub.  Wattle is woven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wood.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 very strong and it would take a lot to break it. </a:t>
            </a: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Daub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is made from mixing materials like mud, clay, hay, water and even animal manure. T</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hey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would rub it against the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wattle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using it like cement to make the walls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stronger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keep cold air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out. This meant the houses would be warmer.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roofs were made of chalk and straw.</a:t>
            </a:r>
          </a:p>
        </p:txBody>
      </p:sp>
      <p:sp>
        <p:nvSpPr>
          <p:cNvPr id="6" name="TextBox 5">
            <a:extLst>
              <a:ext uri="{FF2B5EF4-FFF2-40B4-BE49-F238E27FC236}">
                <a16:creationId xmlns:a16="http://schemas.microsoft.com/office/drawing/2014/main" id="{458E087F-5D2E-411C-B6BB-13914D4B1646}"/>
              </a:ext>
            </a:extLst>
          </p:cNvPr>
          <p:cNvSpPr txBox="1"/>
          <p:nvPr/>
        </p:nvSpPr>
        <p:spPr>
          <a:xfrm>
            <a:off x="4406350" y="4444015"/>
            <a:ext cx="573819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other areas,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there were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 trees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which meant there was no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wood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nearby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so houses were made out of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stone.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were no trees for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wood,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even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beds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cupboards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were made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from stone!</a:t>
            </a:r>
          </a:p>
        </p:txBody>
      </p:sp>
      <p:pic>
        <p:nvPicPr>
          <p:cNvPr id="2050" name="Picture 2" descr="Image result for neolithic houses">
            <a:extLst>
              <a:ext uri="{FF2B5EF4-FFF2-40B4-BE49-F238E27FC236}">
                <a16:creationId xmlns:a16="http://schemas.microsoft.com/office/drawing/2014/main" id="{623D6071-6BE1-49E3-9B80-C7C856E0E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583" y="1741694"/>
            <a:ext cx="3472069" cy="20832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kara brae neolithic">
            <a:extLst>
              <a:ext uri="{FF2B5EF4-FFF2-40B4-BE49-F238E27FC236}">
                <a16:creationId xmlns:a16="http://schemas.microsoft.com/office/drawing/2014/main" id="{38B16BE4-D7EF-4809-A7F2-8380DFB39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70" y="4198891"/>
            <a:ext cx="3462960" cy="2429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83A9CE-1EDB-49F8-82DA-B0BA81215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0586" y="5839814"/>
            <a:ext cx="1077202" cy="799903"/>
          </a:xfrm>
          <a:prstGeom prst="rect">
            <a:avLst/>
          </a:prstGeom>
        </p:spPr>
      </p:pic>
      <p:sp>
        <p:nvSpPr>
          <p:cNvPr id="8" name="Rectangle 7"/>
          <p:cNvSpPr/>
          <p:nvPr/>
        </p:nvSpPr>
        <p:spPr>
          <a:xfrm>
            <a:off x="107092" y="82193"/>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1719" y="171719"/>
            <a:ext cx="1125071" cy="1125071"/>
          </a:xfrm>
          <a:prstGeom prst="rect">
            <a:avLst/>
          </a:prstGeom>
        </p:spPr>
      </p:pic>
    </p:spTree>
    <p:extLst>
      <p:ext uri="{BB962C8B-B14F-4D97-AF65-F5344CB8AC3E}">
        <p14:creationId xmlns:p14="http://schemas.microsoft.com/office/powerpoint/2010/main" val="1708155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2537</Words>
  <Application>Microsoft Office PowerPoint</Application>
  <PresentationFormat>Widescreen</PresentationFormat>
  <Paragraphs>321</Paragraphs>
  <Slides>82</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82</vt:i4>
      </vt:variant>
    </vt:vector>
  </HeadingPairs>
  <TitlesOfParts>
    <vt:vector size="94" baseType="lpstr">
      <vt:lpstr>arial</vt:lpstr>
      <vt:lpstr>arial</vt:lpstr>
      <vt:lpstr>Calibri</vt:lpstr>
      <vt:lpstr>Calibri (Body)</vt:lpstr>
      <vt:lpstr>Calibri body</vt:lpstr>
      <vt:lpstr>Calibri Light</vt:lpstr>
      <vt:lpstr>Open Sans</vt:lpstr>
      <vt:lpstr>XCCW Joined 4a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Eyre</dc:creator>
  <cp:lastModifiedBy>Paul Gingell</cp:lastModifiedBy>
  <cp:revision>192</cp:revision>
  <dcterms:created xsi:type="dcterms:W3CDTF">2021-01-18T21:34:21Z</dcterms:created>
  <dcterms:modified xsi:type="dcterms:W3CDTF">2021-02-05T12:26:51Z</dcterms:modified>
</cp:coreProperties>
</file>