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5" r:id="rId3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3" r:id="rId15"/>
    <p:sldId id="269" r:id="rId16"/>
    <p:sldId id="274" r:id="rId17"/>
    <p:sldId id="272" r:id="rId18"/>
    <p:sldId id="275" r:id="rId19"/>
    <p:sldId id="277" r:id="rId20"/>
    <p:sldId id="278" r:id="rId21"/>
    <p:sldId id="283" r:id="rId22"/>
    <p:sldId id="280" r:id="rId23"/>
    <p:sldId id="284" r:id="rId24"/>
    <p:sldId id="282" r:id="rId25"/>
    <p:sldId id="285" r:id="rId26"/>
    <p:sldId id="287" r:id="rId27"/>
    <p:sldId id="288" r:id="rId28"/>
    <p:sldId id="293" r:id="rId29"/>
    <p:sldId id="290" r:id="rId30"/>
    <p:sldId id="294" r:id="rId31"/>
    <p:sldId id="292" r:id="rId32"/>
    <p:sldId id="295" r:id="rId33"/>
    <p:sldId id="297" r:id="rId34"/>
    <p:sldId id="299" r:id="rId35"/>
    <p:sldId id="300" r:id="rId36"/>
    <p:sldId id="303" r:id="rId37"/>
    <p:sldId id="302" r:id="rId38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18.png"/><Relationship Id="rId2" Type="http://schemas.openxmlformats.org/officeDocument/2006/relationships/hyperlink" Target="https://www.spellingplay.co.uk/planning-and-resources/year-2/apostrophes/possessive-apostrophe&#13;" TargetMode="Externa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5" y="6033803"/>
            <a:ext cx="185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Pack: </a:t>
            </a:r>
            <a:r>
              <a:rPr lang="en-GB" sz="2400" dirty="0" smtClean="0"/>
              <a:t>B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</a:t>
            </a:r>
            <a:r>
              <a:rPr lang="en-US" altLang="en-GB" sz="3200" dirty="0"/>
              <a:t>English </a:t>
            </a:r>
            <a:r>
              <a:rPr lang="en-GB" sz="3200" dirty="0"/>
              <a:t> </a:t>
            </a:r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971" t="15979" r="15639" b="15451"/>
          <a:stretch>
            <a:fillRect/>
          </a:stretch>
        </p:blipFill>
        <p:spPr>
          <a:xfrm>
            <a:off x="3744685" y="1092200"/>
            <a:ext cx="4667268" cy="46795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885" y="1167130"/>
            <a:ext cx="8173085" cy="4229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369570" y="292735"/>
            <a:ext cx="1130490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A possessive appostrophes show that something belongs to someone</a:t>
            </a:r>
            <a:endParaRPr lang="en-US" sz="2000" b="1">
              <a:solidFill>
                <a:srgbClr val="FF0000"/>
              </a:solidFill>
            </a:endParaRPr>
          </a:p>
          <a:p>
            <a:endParaRPr lang="en-US" sz="2000" b="1">
              <a:solidFill>
                <a:srgbClr val="FF0000"/>
              </a:solidFill>
            </a:endParaRPr>
          </a:p>
          <a:p>
            <a:r>
              <a:rPr lang="en-US" sz="3200" b="1" u="sng">
                <a:solidFill>
                  <a:schemeClr val="tx1"/>
                </a:solidFill>
              </a:rPr>
              <a:t>Singular apostrophes (1 person)</a:t>
            </a:r>
            <a:endParaRPr lang="en-US" sz="2000" b="1">
              <a:solidFill>
                <a:srgbClr val="FF0000"/>
              </a:solidFill>
            </a:endParaRPr>
          </a:p>
          <a:p>
            <a:endParaRPr lang="en-US" sz="2000" b="1">
              <a:solidFill>
                <a:srgbClr val="FF0000"/>
              </a:solidFill>
            </a:endParaRPr>
          </a:p>
          <a:p>
            <a:r>
              <a:rPr lang="en-US" sz="2000" b="1">
                <a:solidFill>
                  <a:schemeClr val="tx1"/>
                </a:solidFill>
              </a:rPr>
              <a:t>The </a:t>
            </a:r>
            <a:r>
              <a:rPr lang="en-US" sz="2000" b="1">
                <a:solidFill>
                  <a:srgbClr val="FF0000"/>
                </a:solidFill>
              </a:rPr>
              <a:t>girl's hair</a:t>
            </a:r>
            <a:r>
              <a:rPr lang="en-US" sz="2000" b="1">
                <a:solidFill>
                  <a:schemeClr val="tx1"/>
                </a:solidFill>
              </a:rPr>
              <a:t> was long.     ....    The apostrophe shows that the </a:t>
            </a:r>
            <a:r>
              <a:rPr lang="en-US" sz="2000" b="1">
                <a:solidFill>
                  <a:srgbClr val="FF0000"/>
                </a:solidFill>
              </a:rPr>
              <a:t>hair</a:t>
            </a:r>
            <a:r>
              <a:rPr lang="en-US" sz="2000" b="1">
                <a:solidFill>
                  <a:schemeClr val="tx1"/>
                </a:solidFill>
              </a:rPr>
              <a:t> belongs to the </a:t>
            </a:r>
            <a:r>
              <a:rPr lang="en-US" sz="2000" b="1">
                <a:solidFill>
                  <a:srgbClr val="FF0000"/>
                </a:solidFill>
              </a:rPr>
              <a:t>girl. </a:t>
            </a:r>
            <a:endParaRPr lang="en-US" sz="2000" b="1">
              <a:solidFill>
                <a:srgbClr val="FF0000"/>
              </a:solidFill>
            </a:endParaRPr>
          </a:p>
          <a:p>
            <a:endParaRPr lang="en-US" sz="2000" b="1">
              <a:solidFill>
                <a:srgbClr val="FF0000"/>
              </a:solidFill>
            </a:endParaRPr>
          </a:p>
          <a:p>
            <a:endParaRPr lang="en-US" sz="2000" b="1">
              <a:solidFill>
                <a:srgbClr val="FF0000"/>
              </a:solidFill>
            </a:endParaRPr>
          </a:p>
          <a:p>
            <a:r>
              <a:rPr lang="en-US" sz="2000" b="1">
                <a:solidFill>
                  <a:srgbClr val="FF0000"/>
                </a:solidFill>
              </a:rPr>
              <a:t>Jess' shoes</a:t>
            </a:r>
            <a:r>
              <a:rPr lang="en-US" sz="2000" b="1">
                <a:solidFill>
                  <a:schemeClr val="tx1"/>
                </a:solidFill>
              </a:rPr>
              <a:t> were muddy.    ... The </a:t>
            </a:r>
            <a:r>
              <a:rPr lang="en-US" sz="2000" b="1">
                <a:solidFill>
                  <a:srgbClr val="FF0000"/>
                </a:solidFill>
              </a:rPr>
              <a:t>shoes</a:t>
            </a:r>
            <a:r>
              <a:rPr lang="en-US" sz="2000" b="1">
                <a:solidFill>
                  <a:schemeClr val="tx1"/>
                </a:solidFill>
              </a:rPr>
              <a:t> belong to </a:t>
            </a:r>
            <a:r>
              <a:rPr lang="en-US" sz="2000" b="1">
                <a:solidFill>
                  <a:srgbClr val="FF0000"/>
                </a:solidFill>
              </a:rPr>
              <a:t>Jess</a:t>
            </a:r>
            <a:r>
              <a:rPr lang="en-US" sz="2000" b="1">
                <a:solidFill>
                  <a:schemeClr val="tx1"/>
                </a:solidFill>
              </a:rPr>
              <a:t>. When a word/name ends in a s the apostrophe goes after the S at the end. </a:t>
            </a:r>
            <a:endParaRPr lang="en-US" sz="2000" b="1">
              <a:solidFill>
                <a:schemeClr val="tx1"/>
              </a:solidFill>
            </a:endParaRPr>
          </a:p>
          <a:p>
            <a:endParaRPr lang="en-US" sz="2000" b="1">
              <a:solidFill>
                <a:schemeClr val="tx1"/>
              </a:solidFill>
            </a:endParaRPr>
          </a:p>
          <a:p>
            <a:r>
              <a:rPr lang="en-US" sz="3200" b="1" u="sng">
                <a:sym typeface="+mn-ea"/>
              </a:rPr>
              <a:t>Plural apostrophes (more than 1 person) </a:t>
            </a:r>
            <a:endParaRPr lang="en-US" sz="3200" b="1" u="sng">
              <a:sym typeface="+mn-ea"/>
            </a:endParaRPr>
          </a:p>
          <a:p>
            <a:endParaRPr lang="en-US" sz="3200" b="1" u="sng">
              <a:sym typeface="+mn-ea"/>
            </a:endParaRPr>
          </a:p>
          <a:p>
            <a:r>
              <a:rPr lang="en-US" sz="2000" b="1">
                <a:sym typeface="+mn-ea"/>
              </a:rPr>
              <a:t>The </a:t>
            </a:r>
            <a:r>
              <a:rPr lang="en-US" sz="2000" b="1">
                <a:solidFill>
                  <a:srgbClr val="FF0000"/>
                </a:solidFill>
                <a:sym typeface="+mn-ea"/>
              </a:rPr>
              <a:t>brothers' toy</a:t>
            </a:r>
            <a:r>
              <a:rPr lang="en-US" sz="2000" b="1">
                <a:sym typeface="+mn-ea"/>
              </a:rPr>
              <a:t> was broken   ....    The </a:t>
            </a:r>
            <a:r>
              <a:rPr lang="en-US" sz="2000" b="1">
                <a:solidFill>
                  <a:srgbClr val="FF0000"/>
                </a:solidFill>
                <a:sym typeface="+mn-ea"/>
              </a:rPr>
              <a:t>toy</a:t>
            </a:r>
            <a:r>
              <a:rPr lang="en-US" sz="2000" b="1">
                <a:sym typeface="+mn-ea"/>
              </a:rPr>
              <a:t> belongs to the </a:t>
            </a:r>
            <a:r>
              <a:rPr lang="en-US" sz="2000" b="1">
                <a:solidFill>
                  <a:srgbClr val="FF0000"/>
                </a:solidFill>
                <a:sym typeface="+mn-ea"/>
              </a:rPr>
              <a:t>brothers.</a:t>
            </a:r>
            <a:r>
              <a:rPr lang="en-US" sz="2000" b="1">
                <a:sym typeface="+mn-ea"/>
              </a:rPr>
              <a:t> Brothers is a plural noun (e.g. 2 brothers) that ends in an S so  the apostrophe goes after the S.</a:t>
            </a:r>
            <a:endParaRPr lang="en-US" sz="20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97330"/>
            <a:ext cx="1019317" cy="724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0000">
            <a:off x="10423525" y="4968240"/>
            <a:ext cx="1181100" cy="16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0000">
            <a:off x="10423525" y="4968240"/>
            <a:ext cx="1181100" cy="16510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7710170" y="292735"/>
            <a:ext cx="38608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https://www.spellingplay.co.uk/planning-and-resources/year-2/apostrophes/possessive-apostrophe</a:t>
            </a:r>
            <a:endParaRPr lang="en-US"/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85" y="1798320"/>
            <a:ext cx="6784340" cy="450977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3535" y="426720"/>
            <a:ext cx="61245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Click on the picture or follow the link to play a game and to learn more about apostophes. 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66" y="5929972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938" y="137575"/>
            <a:ext cx="1019317" cy="724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630" y="247650"/>
            <a:ext cx="3343275" cy="258191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253490" y="32385"/>
            <a:ext cx="96850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Example- </a:t>
            </a:r>
            <a:endParaRPr lang="en-US" sz="2800"/>
          </a:p>
          <a:p>
            <a:endParaRPr lang="en-US" sz="2800"/>
          </a:p>
          <a:p>
            <a:r>
              <a:rPr lang="en-US" sz="2800">
                <a:solidFill>
                  <a:schemeClr val="tx1"/>
                </a:solidFill>
              </a:rPr>
              <a:t>The boy's arm was raised into the air.</a:t>
            </a:r>
            <a:r>
              <a:rPr lang="en-US" sz="2800">
                <a:solidFill>
                  <a:srgbClr val="FF0000"/>
                </a:solidFill>
              </a:rPr>
              <a:t> 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/>
          </a:p>
          <a:p>
            <a:r>
              <a:rPr lang="en-US" sz="2800"/>
              <a:t>The </a:t>
            </a:r>
            <a:r>
              <a:rPr lang="en-US" sz="2800">
                <a:solidFill>
                  <a:srgbClr val="FF0000"/>
                </a:solidFill>
              </a:rPr>
              <a:t>arm</a:t>
            </a:r>
            <a:r>
              <a:rPr lang="en-US" sz="2800"/>
              <a:t> belongs to the </a:t>
            </a:r>
            <a:r>
              <a:rPr lang="en-US" sz="2800">
                <a:solidFill>
                  <a:srgbClr val="FF0000"/>
                </a:solidFill>
              </a:rPr>
              <a:t>boy.</a:t>
            </a:r>
            <a:r>
              <a:rPr lang="en-US" sz="2800"/>
              <a:t> </a:t>
            </a:r>
            <a:endParaRPr lang="en-US" sz="2800"/>
          </a:p>
          <a:p>
            <a:r>
              <a:rPr lang="en-US" sz="2800"/>
              <a:t> </a:t>
            </a:r>
            <a:endParaRPr lang="en-US" sz="2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1" y="3262972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553845" y="3003550"/>
            <a:ext cx="987806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Put the apostrophes in the right places.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/>
          </a:p>
          <a:p>
            <a:r>
              <a:rPr lang="en-US" sz="2800"/>
              <a:t>1. Sand blew into the young boys eyes.</a:t>
            </a:r>
            <a:endParaRPr lang="en-US" sz="2800"/>
          </a:p>
          <a:p>
            <a:endParaRPr lang="en-US" sz="2800"/>
          </a:p>
          <a:p>
            <a:r>
              <a:rPr lang="en-US" sz="2800"/>
              <a:t>2. The suns rays covered the entire desert. </a:t>
            </a:r>
            <a:endParaRPr lang="en-US" sz="2800"/>
          </a:p>
          <a:p>
            <a:endParaRPr lang="en-US" sz="2800"/>
          </a:p>
          <a:p>
            <a:r>
              <a:rPr lang="en-US" sz="2800"/>
              <a:t>3. The rhinos legs moved as fast as possible.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8630" y="247650"/>
            <a:ext cx="3343275" cy="258191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46685" y="105410"/>
            <a:ext cx="96850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Now add 4 sentences of your own.</a:t>
            </a:r>
            <a:endParaRPr lang="en-US" sz="2000">
              <a:solidFill>
                <a:srgbClr val="FF0000"/>
              </a:solidFill>
            </a:endParaRPr>
          </a:p>
          <a:p>
            <a:endParaRPr lang="en-US" sz="2000"/>
          </a:p>
          <a:p>
            <a:r>
              <a:rPr lang="en-US" sz="2000"/>
              <a:t>Remember to make sure something belongs to </a:t>
            </a:r>
            <a:endParaRPr lang="en-US" sz="2000"/>
          </a:p>
          <a:p>
            <a:r>
              <a:rPr lang="en-US" sz="2000"/>
              <a:t>someone in your sentences. An apostrophe doesn't go after every </a:t>
            </a:r>
            <a:endParaRPr lang="en-US" sz="2000"/>
          </a:p>
          <a:p>
            <a:r>
              <a:rPr lang="en-US" sz="2000"/>
              <a:t>S you see. </a:t>
            </a:r>
            <a:endParaRPr lang="en-US" sz="2000"/>
          </a:p>
          <a:p>
            <a:r>
              <a:rPr lang="en-US" sz="2000"/>
              <a:t> </a:t>
            </a:r>
            <a:endParaRPr lang="en-US" sz="20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966" y="602585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8445" y="2404745"/>
            <a:ext cx="1167511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2800"/>
          </a:p>
          <a:p>
            <a:r>
              <a:rPr lang="en-US" sz="2800"/>
              <a:t>4. 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/>
              <a:t>5. 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/>
              <a:t>6. 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/>
              <a:t>7. ________________________________________________________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Tuesday 29th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2567940" y="2607310"/>
            <a:ext cx="82448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Add inverted commas to this sentence.</a:t>
            </a:r>
            <a:endParaRPr lang="en-US" sz="2800"/>
          </a:p>
          <a:p>
            <a:endParaRPr lang="en-US" sz="2800"/>
          </a:p>
          <a:p>
            <a:r>
              <a:rPr lang="en-US" sz="2800"/>
              <a:t>Charge! As fast as you can! screamed the boy in panic. 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Wednesday 30th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US" altLang="en-GB" sz="4000" dirty="0" smtClean="0"/>
              <a:t>To answer questions based on a text </a:t>
            </a:r>
            <a:r>
              <a:rPr lang="en-GB" sz="4000" dirty="0" smtClean="0"/>
              <a:t> 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21513" r="73188"/>
          <a:stretch>
            <a:fillRect/>
          </a:stretch>
        </p:blipFill>
        <p:spPr>
          <a:xfrm>
            <a:off x="1134110" y="1264285"/>
            <a:ext cx="2906395" cy="4403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75" y="2241550"/>
            <a:ext cx="5283200" cy="237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170815" y="-31750"/>
            <a:ext cx="11304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As our work has been on rhinos this week, I thought we could learn more about them. Read all the information on these 2 pages. </a:t>
            </a:r>
            <a:endParaRPr lang="en-US" sz="20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97330"/>
            <a:ext cx="1019317" cy="72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45295"/>
          <a:stretch>
            <a:fillRect/>
          </a:stretch>
        </p:blipFill>
        <p:spPr>
          <a:xfrm>
            <a:off x="1941195" y="2581910"/>
            <a:ext cx="9087485" cy="3981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480" y="537210"/>
            <a:ext cx="28448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170815" y="-31750"/>
            <a:ext cx="11304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As our work has been on rhinos this week, I thought we could learn more about them. Read all the information on these 2 pages. </a:t>
            </a:r>
            <a:endParaRPr lang="en-US" sz="20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97330"/>
            <a:ext cx="1019317" cy="724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80" y="953770"/>
            <a:ext cx="8959215" cy="532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Monday 28th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use ing openers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8602980" y="282575"/>
            <a:ext cx="3227070" cy="2162810"/>
          </a:xfrm>
          <a:prstGeom prst="wedgeEllipseCallout">
            <a:avLst>
              <a:gd name="adj1" fmla="val -54012"/>
              <a:gd name="adj2" fmla="val 67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9012555" y="720090"/>
            <a:ext cx="24079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This lesson was also included in the first powerpoint so you may have completed it if you were ahead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76" y="604236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5580" y="125730"/>
            <a:ext cx="1177988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Answer the questions in full sentences. Use the information given to help you 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/>
          </a:p>
          <a:p>
            <a:r>
              <a:rPr lang="en-US" sz="2800"/>
              <a:t>1. How many species of rhinoceros are there?</a:t>
            </a:r>
            <a:endParaRPr lang="en-US" sz="2800"/>
          </a:p>
          <a:p>
            <a:r>
              <a:rPr lang="en-US" sz="2800"/>
              <a:t>_______________________________________________________________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>
                <a:sym typeface="+mn-ea"/>
              </a:rPr>
              <a:t>2. What makes the black rhino so dangerous? 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_______________________________________________________________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_______________________________________________________________</a:t>
            </a:r>
            <a:endParaRPr lang="en-US" sz="2800">
              <a:sym typeface="+mn-ea"/>
            </a:endParaRPr>
          </a:p>
          <a:p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3. How does an Oxpecker bird help a rhino? 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__________________________________________________________________________________________________________________________________</a:t>
            </a:r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76" y="604236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5580" y="125730"/>
            <a:ext cx="11779885" cy="69856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Answer the questions in full sentences. Check back on the information to help you. 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/>
              <a:t>4. How does a rhino keep cool?</a:t>
            </a:r>
            <a:endParaRPr lang="en-US" sz="2800"/>
          </a:p>
          <a:p>
            <a:r>
              <a:rPr lang="en-US" sz="2800"/>
              <a:t>__________________________________________________________________________________________________________________________________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>
                <a:sym typeface="+mn-ea"/>
              </a:rPr>
              <a:t>5. What is the rhino's horn compared to? _______________________________________________________________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_______________________________________________________________</a:t>
            </a:r>
            <a:endParaRPr lang="en-US" sz="2800">
              <a:sym typeface="+mn-ea"/>
            </a:endParaRPr>
          </a:p>
          <a:p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6. What is the biggest threat to rhinos? How does this make you feel? 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__________________________________________________________________________________________________________________________________</a:t>
            </a:r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Wednesday 30th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2567940" y="2607310"/>
            <a:ext cx="824484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Complete this sentence</a:t>
            </a:r>
            <a:r>
              <a:rPr lang="en-US" sz="2800"/>
              <a:t> </a:t>
            </a:r>
            <a:endParaRPr lang="en-US" sz="2800"/>
          </a:p>
          <a:p>
            <a:endParaRPr lang="en-US" sz="2800"/>
          </a:p>
          <a:p>
            <a:r>
              <a:rPr lang="en-US" sz="2800"/>
              <a:t>I think a rhino is an interesting creature because </a:t>
            </a:r>
            <a:endParaRPr lang="en-US" sz="2800"/>
          </a:p>
          <a:p>
            <a:r>
              <a:rPr lang="en-US" sz="2800"/>
              <a:t>__________________________________________________________________________________________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Thursday 1st July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US" altLang="en-GB" sz="4000" dirty="0" smtClean="0"/>
              <a:t>To </a:t>
            </a:r>
            <a:r>
              <a:rPr lang="en-US" sz="4000" dirty="0" smtClean="0"/>
              <a:t>be able to use prepositions in sentences </a:t>
            </a:r>
            <a:endParaRPr lang="en-US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80" y="914400"/>
            <a:ext cx="8881110" cy="566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97330"/>
            <a:ext cx="1019317" cy="724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45" y="1669415"/>
            <a:ext cx="7124065" cy="485203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566420" y="138430"/>
            <a:ext cx="109924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 </a:t>
            </a:r>
            <a:r>
              <a:rPr lang="en-US" sz="2400"/>
              <a:t>A preposition is a word that tells you where or when something is in relation to something else.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274955" y="1911350"/>
            <a:ext cx="4017010" cy="221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https://www.bbc.co.uk/bitesize/topics/zwwp8mn/articles/zw38srd</a:t>
            </a:r>
            <a:endParaRPr lang="en-US"/>
          </a:p>
          <a:p>
            <a:endParaRPr lang="en-US"/>
          </a:p>
          <a:p>
            <a:r>
              <a:rPr lang="en-US" sz="2800"/>
              <a:t>Click this link for some games and more information </a:t>
            </a:r>
            <a:endParaRPr lang="en-US" sz="2800"/>
          </a:p>
        </p:txBody>
      </p:sp>
      <p:sp>
        <p:nvSpPr>
          <p:cNvPr id="10" name="Text Box 9"/>
          <p:cNvSpPr txBox="1"/>
          <p:nvPr/>
        </p:nvSpPr>
        <p:spPr>
          <a:xfrm>
            <a:off x="4690745" y="1147445"/>
            <a:ext cx="3641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</a:rPr>
              <a:t>Examples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1630" y="132715"/>
            <a:ext cx="4742815" cy="6592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599555" y="128270"/>
            <a:ext cx="5266690" cy="7355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Here is a new picture to look at for today's work. </a:t>
            </a:r>
            <a:endParaRPr lang="en-US" sz="2000">
              <a:solidFill>
                <a:srgbClr val="FF0000"/>
              </a:solidFill>
            </a:endParaRPr>
          </a:p>
          <a:p>
            <a:endParaRPr lang="en-US" sz="2000">
              <a:solidFill>
                <a:srgbClr val="FF0000"/>
              </a:solidFill>
            </a:endParaRPr>
          </a:p>
          <a:p>
            <a:r>
              <a:rPr lang="en-US" sz="2000">
                <a:solidFill>
                  <a:srgbClr val="FF0000"/>
                </a:solidFill>
              </a:rPr>
              <a:t>Have a think about everything you can see - </a:t>
            </a:r>
            <a:endParaRPr lang="en-US"/>
          </a:p>
          <a:p>
            <a:endParaRPr lang="en-US"/>
          </a:p>
          <a:p>
            <a:pPr marL="457200" indent="-457200">
              <a:buFont typeface="Arial" panose="020B060402020209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Lamp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Birds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Cathedral 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 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 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 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 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 </a:t>
            </a:r>
            <a:endParaRPr lang="en-US" sz="320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sz="3200"/>
              <a:t> </a:t>
            </a:r>
            <a:endParaRPr lang="en-US" sz="3200"/>
          </a:p>
          <a:p>
            <a:pPr marL="285750" indent="-285750"/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76" y="604236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5580" y="125730"/>
            <a:ext cx="1177988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Underline the prepositions in the first 2 sentences 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/>
          </a:p>
          <a:p>
            <a:r>
              <a:rPr lang="en-US" sz="2800"/>
              <a:t>1. The small, thin boy held the lamp above his head. </a:t>
            </a:r>
            <a:endParaRPr lang="en-US" sz="2800"/>
          </a:p>
          <a:p>
            <a:endParaRPr lang="en-US" sz="2800"/>
          </a:p>
          <a:p>
            <a:r>
              <a:rPr lang="en-US" sz="2800">
                <a:sym typeface="+mn-ea"/>
              </a:rPr>
              <a:t>2.  The town was quiet and still below the beautiful, purple sky. </a:t>
            </a:r>
            <a:endParaRPr lang="en-US" sz="2800">
              <a:sym typeface="+mn-ea"/>
            </a:endParaRPr>
          </a:p>
          <a:p>
            <a:endParaRPr lang="en-US" sz="2800"/>
          </a:p>
          <a:p>
            <a:endParaRPr lang="en-US" sz="28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770" y="125730"/>
            <a:ext cx="4188460" cy="2853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76" y="604236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5580" y="142240"/>
            <a:ext cx="11779885" cy="6062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</a:rPr>
              <a:t>Now write 4 sentences of your own, try to use a different preposition each time. </a:t>
            </a:r>
            <a:endParaRPr lang="en-US" sz="2800"/>
          </a:p>
          <a:p>
            <a:r>
              <a:rPr lang="en-US" sz="2800">
                <a:sym typeface="+mn-ea"/>
              </a:rPr>
              <a:t> 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3. </a:t>
            </a:r>
            <a:r>
              <a:rPr lang="en-US" sz="2800"/>
              <a:t>______________________________________________________________</a:t>
            </a:r>
            <a:endParaRPr lang="en-US" sz="2800"/>
          </a:p>
          <a:p>
            <a:r>
              <a:rPr lang="en-US" sz="2800"/>
              <a:t>________________________________________________________________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>
                <a:sym typeface="+mn-ea"/>
              </a:rPr>
              <a:t>4. ______________________________________________________________</a:t>
            </a:r>
            <a:endParaRPr lang="en-US" sz="2800"/>
          </a:p>
          <a:p>
            <a:r>
              <a:rPr lang="en-US" sz="2800">
                <a:sym typeface="+mn-ea"/>
              </a:rPr>
              <a:t>________________________________________________________________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>
                <a:sym typeface="+mn-ea"/>
              </a:rPr>
              <a:t>5. ______________________________________________________________</a:t>
            </a:r>
            <a:endParaRPr lang="en-US" sz="2800"/>
          </a:p>
          <a:p>
            <a:r>
              <a:rPr lang="en-US" sz="2800">
                <a:sym typeface="+mn-ea"/>
              </a:rPr>
              <a:t>________________________________________________________________</a:t>
            </a:r>
            <a:endParaRPr lang="en-US" sz="2800"/>
          </a:p>
          <a:p>
            <a:endParaRPr lang="en-US" sz="2800"/>
          </a:p>
          <a:p>
            <a:r>
              <a:rPr lang="en-US" sz="2800">
                <a:sym typeface="+mn-ea"/>
              </a:rPr>
              <a:t>6. ______________________________________________________________</a:t>
            </a:r>
            <a:endParaRPr lang="en-US" sz="2800"/>
          </a:p>
          <a:p>
            <a:r>
              <a:rPr lang="en-US" sz="2800">
                <a:sym typeface="+mn-ea"/>
              </a:rPr>
              <a:t>________________________________________________________________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Thursday 1st July 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2567940" y="2607310"/>
            <a:ext cx="82448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Add an opener to this sentence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/>
          </a:p>
          <a:p>
            <a:r>
              <a:rPr lang="en-US" sz="2800"/>
              <a:t>___________________________ , the seagulls swooped across the peaceful sky.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72906"/>
          <a:stretch>
            <a:fillRect/>
          </a:stretch>
        </p:blipFill>
        <p:spPr>
          <a:xfrm>
            <a:off x="1134110" y="1602740"/>
            <a:ext cx="1827530" cy="34353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3390265" y="1183005"/>
            <a:ext cx="860298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Pick three of these words and write a sentence using each of them. 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______________________________________________________________________________________________</a:t>
            </a:r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______________________________________________________________________________________________</a:t>
            </a:r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______________________________________________________________________________________________</a:t>
            </a:r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Friday 2nd July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US" altLang="en-GB" sz="4000" dirty="0" smtClean="0"/>
              <a:t>To </a:t>
            </a:r>
            <a:r>
              <a:rPr lang="en-US" sz="4000" dirty="0" smtClean="0"/>
              <a:t>be able to describe a picture </a:t>
            </a:r>
            <a:endParaRPr lang="en-US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7485" y="207010"/>
            <a:ext cx="1085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/>
              <a:t>L.O To be able to spell words from the Y3/4 spelling list </a:t>
            </a:r>
            <a:endParaRPr lang="en-US" sz="24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895" y="914400"/>
            <a:ext cx="8895080" cy="567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9790" y="64135"/>
            <a:ext cx="4742815" cy="6592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599555" y="128270"/>
            <a:ext cx="5266690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3200"/>
          </a:p>
          <a:p>
            <a:pPr marL="285750" indent="-285750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275590" y="186690"/>
            <a:ext cx="278003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/>
              <a:t>Describe some of the things we can see in the picture to help with your paragraph. I've started you off :) </a:t>
            </a:r>
            <a:endParaRPr lang="en-US" sz="2000" b="1"/>
          </a:p>
        </p:txBody>
      </p:sp>
      <p:sp>
        <p:nvSpPr>
          <p:cNvPr id="6" name="Text Box 5"/>
          <p:cNvSpPr txBox="1"/>
          <p:nvPr/>
        </p:nvSpPr>
        <p:spPr>
          <a:xfrm>
            <a:off x="9346565" y="574675"/>
            <a:ext cx="183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Peaceful </a:t>
            </a:r>
            <a:endParaRPr lang="en-US" sz="2800"/>
          </a:p>
        </p:txBody>
      </p:sp>
      <p:sp>
        <p:nvSpPr>
          <p:cNvPr id="7" name="Text Box 6"/>
          <p:cNvSpPr txBox="1"/>
          <p:nvPr/>
        </p:nvSpPr>
        <p:spPr>
          <a:xfrm>
            <a:off x="8514715" y="1294765"/>
            <a:ext cx="183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Quiet  </a:t>
            </a:r>
            <a:endParaRPr lang="en-US" sz="2800"/>
          </a:p>
        </p:txBody>
      </p:sp>
      <p:sp>
        <p:nvSpPr>
          <p:cNvPr id="8" name="Text Box 7"/>
          <p:cNvSpPr txBox="1"/>
          <p:nvPr/>
        </p:nvSpPr>
        <p:spPr>
          <a:xfrm>
            <a:off x="1071880" y="2359660"/>
            <a:ext cx="183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Bright  </a:t>
            </a:r>
            <a:endParaRPr lang="en-US" sz="2800"/>
          </a:p>
        </p:txBody>
      </p:sp>
      <p:sp>
        <p:nvSpPr>
          <p:cNvPr id="9" name="Text Box 8"/>
          <p:cNvSpPr txBox="1"/>
          <p:nvPr/>
        </p:nvSpPr>
        <p:spPr>
          <a:xfrm>
            <a:off x="451485" y="3336925"/>
            <a:ext cx="183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Golden  </a:t>
            </a:r>
            <a:endParaRPr lang="en-US" sz="2800"/>
          </a:p>
        </p:txBody>
      </p:sp>
      <p:sp>
        <p:nvSpPr>
          <p:cNvPr id="11" name="Text Box 10"/>
          <p:cNvSpPr txBox="1"/>
          <p:nvPr/>
        </p:nvSpPr>
        <p:spPr>
          <a:xfrm>
            <a:off x="9473565" y="2034540"/>
            <a:ext cx="183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Lonely  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76" y="6042367"/>
            <a:ext cx="979714" cy="737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604520"/>
            <a:ext cx="3642995" cy="50641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551045" y="1347470"/>
            <a:ext cx="707072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A lonely man stood on top of the lighthouse, he had a striped scarf around his neck and was holding a _____________ , ____________ lamp. Looking down below, he could see _________________________ and ________________________________. </a:t>
            </a:r>
            <a:endParaRPr lang="en-US" sz="2800"/>
          </a:p>
          <a:p>
            <a:r>
              <a:rPr lang="en-US" sz="2800"/>
              <a:t>Everything was peaceful and quiet because _____________________________</a:t>
            </a:r>
            <a:endParaRPr lang="en-US" sz="2800"/>
          </a:p>
          <a:p>
            <a:r>
              <a:rPr lang="en-US" sz="2800"/>
              <a:t>____________________________________________________________________________</a:t>
            </a:r>
            <a:endParaRPr lang="en-US" sz="2800"/>
          </a:p>
        </p:txBody>
      </p:sp>
      <p:sp>
        <p:nvSpPr>
          <p:cNvPr id="4" name="Text Box 3"/>
          <p:cNvSpPr txBox="1"/>
          <p:nvPr/>
        </p:nvSpPr>
        <p:spPr>
          <a:xfrm>
            <a:off x="4551045" y="209550"/>
            <a:ext cx="726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Here are some prompts to start you off :) 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76" y="6042367"/>
            <a:ext cx="979714" cy="737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604520"/>
            <a:ext cx="3642995" cy="50641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551045" y="1542415"/>
            <a:ext cx="707072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__________________________________________________________________________________________________________________</a:t>
            </a:r>
            <a:endParaRPr lang="en-US" sz="2800"/>
          </a:p>
          <a:p>
            <a:r>
              <a:rPr lang="en-US" sz="2800">
                <a:sym typeface="+mn-ea"/>
              </a:rPr>
              <a:t>__________________________________________________________________________________________________________________</a:t>
            </a:r>
            <a:endParaRPr lang="en-US" sz="2800"/>
          </a:p>
          <a:p>
            <a:r>
              <a:rPr lang="en-US" sz="2800">
                <a:sym typeface="+mn-ea"/>
              </a:rPr>
              <a:t>__________________________________________________________________________________________________________________</a:t>
            </a:r>
            <a:endParaRPr lang="en-US" sz="2800"/>
          </a:p>
          <a:p>
            <a:endParaRPr lang="en-US" sz="2800"/>
          </a:p>
        </p:txBody>
      </p:sp>
      <p:sp>
        <p:nvSpPr>
          <p:cNvPr id="4" name="Text Box 3"/>
          <p:cNvSpPr txBox="1"/>
          <p:nvPr/>
        </p:nvSpPr>
        <p:spPr>
          <a:xfrm>
            <a:off x="4551045" y="437515"/>
            <a:ext cx="7266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Add an extra 3 sentences of your own to finish the pargraph.  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Friday 2nd July 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2567940" y="2607310"/>
            <a:ext cx="82448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Correct this sentence</a:t>
            </a:r>
            <a:endParaRPr lang="en-US" sz="2800"/>
          </a:p>
          <a:p>
            <a:endParaRPr lang="en-US" sz="2800"/>
          </a:p>
          <a:p>
            <a:r>
              <a:rPr lang="en-US" sz="2800"/>
              <a:t>quietly the boy stood and looked up at the blue cloudy sky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" y="5900884"/>
            <a:ext cx="1017891" cy="75586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37360" y="292735"/>
            <a:ext cx="9083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u="sng"/>
              <a:t> </a:t>
            </a:r>
            <a:endParaRPr lang="en-US" sz="2800" b="1" u="sng"/>
          </a:p>
        </p:txBody>
      </p:sp>
      <p:sp>
        <p:nvSpPr>
          <p:cNvPr id="6" name="Text Box 5"/>
          <p:cNvSpPr txBox="1"/>
          <p:nvPr/>
        </p:nvSpPr>
        <p:spPr>
          <a:xfrm>
            <a:off x="258445" y="76200"/>
            <a:ext cx="11304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Write a list of ing words/ verbs (doing words) around the picture of the troll, I'll start you offf :)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7665" y="222694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Stampeding  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367665" y="3881120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Blowing  </a:t>
            </a:r>
            <a:endParaRPr lang="en-US" sz="2400"/>
          </a:p>
        </p:txBody>
      </p:sp>
      <p:sp>
        <p:nvSpPr>
          <p:cNvPr id="8" name="Text Box 7"/>
          <p:cNvSpPr txBox="1"/>
          <p:nvPr/>
        </p:nvSpPr>
        <p:spPr>
          <a:xfrm>
            <a:off x="2221230" y="319849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Charging   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2221230" y="1270635"/>
            <a:ext cx="202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Running     </a:t>
            </a:r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805" y="1152525"/>
            <a:ext cx="6706870" cy="517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68" y="5785265"/>
            <a:ext cx="1019317" cy="724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38125"/>
            <a:ext cx="4160520" cy="32131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15" y="1242695"/>
            <a:ext cx="4509135" cy="12998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5427980" y="2806065"/>
            <a:ext cx="6059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The ing opener goes at the start of the sentence and is followed by a comma after the full phrase</a:t>
            </a:r>
            <a:endParaRPr lang="en-US" sz="2000"/>
          </a:p>
        </p:txBody>
      </p:sp>
      <p:sp>
        <p:nvSpPr>
          <p:cNvPr id="7" name="Text Box 6"/>
          <p:cNvSpPr txBox="1"/>
          <p:nvPr/>
        </p:nvSpPr>
        <p:spPr>
          <a:xfrm>
            <a:off x="1658620" y="3852545"/>
            <a:ext cx="968502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E.g.</a:t>
            </a:r>
            <a:endParaRPr lang="en-US" sz="2800"/>
          </a:p>
          <a:p>
            <a:endParaRPr lang="en-US" sz="2800"/>
          </a:p>
          <a:p>
            <a:r>
              <a:rPr lang="en-US" sz="2800">
                <a:solidFill>
                  <a:srgbClr val="FF0000"/>
                </a:solidFill>
              </a:rPr>
              <a:t>Feeling brave,</a:t>
            </a:r>
            <a:r>
              <a:rPr lang="en-US" sz="2800"/>
              <a:t> the boy lifted one arm into the air.</a:t>
            </a:r>
            <a:endParaRPr lang="en-US" sz="2800"/>
          </a:p>
          <a:p>
            <a:endParaRPr lang="en-US" sz="2800"/>
          </a:p>
          <a:p>
            <a:r>
              <a:rPr lang="en-US" sz="2800">
                <a:solidFill>
                  <a:srgbClr val="FF0000"/>
                </a:solidFill>
              </a:rPr>
              <a:t>Blowing across the desert,</a:t>
            </a:r>
            <a:r>
              <a:rPr lang="en-US" sz="2800"/>
              <a:t> the sand flew into the boy's eyes.  </a:t>
            </a:r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Use the ing openers you wrote around the picture to help write the sentences.</a:t>
            </a:r>
            <a:endParaRPr lang="en-US" sz="2400" i="1">
              <a:solidFill>
                <a:srgbClr val="FF0000"/>
              </a:solidFill>
            </a:endParaRPr>
          </a:p>
          <a:p>
            <a:r>
              <a:rPr lang="en-US" sz="2400" i="1">
                <a:solidFill>
                  <a:srgbClr val="FF0000"/>
                </a:solidFill>
              </a:rPr>
              <a:t>The first few have been started for you. Dont forget the commas!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/>
          </a:p>
          <a:p>
            <a:r>
              <a:rPr lang="en-US" sz="2400"/>
              <a:t>1. Heading across the desert,  __________________________________________</a:t>
            </a:r>
            <a:endParaRPr lang="en-US" sz="2400"/>
          </a:p>
          <a:p>
            <a:r>
              <a:rPr lang="en-US" sz="2400"/>
              <a:t>_______________________________________________________________________ 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2.  Charging as fast as possible, _________________________________________</a:t>
            </a:r>
            <a:endParaRPr lang="en-US" sz="2400"/>
          </a:p>
          <a:p>
            <a:r>
              <a:rPr lang="en-US" sz="2400"/>
              <a:t>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3.  Feeling ________________ , the young boy was ___________________________</a:t>
            </a:r>
            <a:endParaRPr lang="en-US" sz="2400"/>
          </a:p>
          <a:p>
            <a:r>
              <a:rPr lang="en-US" sz="2400"/>
              <a:t>______________________________________________________________________ .</a:t>
            </a:r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36220"/>
            <a:ext cx="1116393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Now try 4 ing opener sentences of your own :)  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r>
              <a:rPr lang="en-US" sz="2400"/>
              <a:t>4._____________________________________________________________________________________________________________________________________________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5._____________________________________________________________________________________________________________________________________________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6._____________________________________________________________________________________________________________________________________________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sym typeface="+mn-ea"/>
              </a:rPr>
              <a:t>7._____________________________________________________________________________________________________________________________________________</a:t>
            </a:r>
            <a:endParaRPr lang="en-US" sz="2400"/>
          </a:p>
          <a:p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1" y="5976327"/>
            <a:ext cx="979714" cy="73753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20" y="236220"/>
            <a:ext cx="3842385" cy="921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Monday 28th </a:t>
            </a:r>
            <a:r>
              <a:rPr lang="en-US" altLang="en-GB" sz="3200" dirty="0" smtClean="0">
                <a:solidFill>
                  <a:prstClr val="black"/>
                </a:solidFill>
              </a:rPr>
              <a:t>June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" y="1160780"/>
            <a:ext cx="10612755" cy="53276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83" y="1274170"/>
            <a:ext cx="1311951" cy="1013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2891215"/>
            <a:ext cx="1311951" cy="10131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15983" y="2463800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983" y="5166597"/>
            <a:ext cx="10231417" cy="2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8700" y="1274170"/>
            <a:ext cx="25400" cy="51012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43" y="1408249"/>
            <a:ext cx="1009650" cy="771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93" y="1408248"/>
            <a:ext cx="1009650" cy="77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43" y="1408247"/>
            <a:ext cx="1019175" cy="7810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44115" y="2597785"/>
            <a:ext cx="836803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Add an apostrophe in the correct place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boys face was covered in dust and sand from the desert.  </a:t>
            </a:r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9808" y="20466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88" y="2085487"/>
            <a:ext cx="74263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dirty="0" smtClean="0"/>
              <a:t>Tuesday 29th June  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808" y="2445247"/>
            <a:ext cx="1042959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</a:t>
            </a:r>
            <a:r>
              <a:rPr lang="en-US" altLang="en-GB" sz="4000" dirty="0" smtClean="0"/>
              <a:t>use apostrophes for possession </a:t>
            </a:r>
            <a:endParaRPr lang="en-US" altLang="en-GB" sz="4000" u="sng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8216</Words>
  <Application>WPS Writer</Application>
  <PresentationFormat>Widescreen</PresentationFormat>
  <Paragraphs>331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SimSun</vt:lpstr>
      <vt:lpstr>Wingdings</vt:lpstr>
      <vt:lpstr>Calibri</vt:lpstr>
      <vt:lpstr>Helvetica Neue</vt:lpstr>
      <vt:lpstr>微软雅黑</vt:lpstr>
      <vt:lpstr>汉仪旗黑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lizziejackson</dc:creator>
  <cp:lastModifiedBy>lizziejackson</cp:lastModifiedBy>
  <cp:revision>9</cp:revision>
  <dcterms:created xsi:type="dcterms:W3CDTF">2021-06-26T18:02:36Z</dcterms:created>
  <dcterms:modified xsi:type="dcterms:W3CDTF">2021-06-26T18:02:36Z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1033-3.1.2.5330</vt:lpwstr>
  </property>
</Properties>
</file>