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handoutMasterIdLst>
    <p:handoutMasterId r:id="rId57"/>
  </p:handoutMasterIdLst>
  <p:sldIdLst>
    <p:sldId id="324" r:id="rId2"/>
    <p:sldId id="257" r:id="rId3"/>
    <p:sldId id="403" r:id="rId4"/>
    <p:sldId id="404" r:id="rId5"/>
    <p:sldId id="405" r:id="rId6"/>
    <p:sldId id="406" r:id="rId7"/>
    <p:sldId id="407" r:id="rId8"/>
    <p:sldId id="408" r:id="rId9"/>
    <p:sldId id="409" r:id="rId10"/>
    <p:sldId id="410" r:id="rId11"/>
    <p:sldId id="412" r:id="rId12"/>
    <p:sldId id="414" r:id="rId13"/>
    <p:sldId id="415" r:id="rId14"/>
    <p:sldId id="416" r:id="rId15"/>
    <p:sldId id="417" r:id="rId16"/>
    <p:sldId id="263" r:id="rId17"/>
    <p:sldId id="461" r:id="rId18"/>
    <p:sldId id="418" r:id="rId19"/>
    <p:sldId id="419" r:id="rId20"/>
    <p:sldId id="421" r:id="rId21"/>
    <p:sldId id="422" r:id="rId22"/>
    <p:sldId id="423" r:id="rId23"/>
    <p:sldId id="425" r:id="rId24"/>
    <p:sldId id="426" r:id="rId25"/>
    <p:sldId id="427" r:id="rId26"/>
    <p:sldId id="429" r:id="rId27"/>
    <p:sldId id="430" r:id="rId28"/>
    <p:sldId id="431" r:id="rId29"/>
    <p:sldId id="432" r:id="rId30"/>
    <p:sldId id="433" r:id="rId31"/>
    <p:sldId id="434" r:id="rId32"/>
    <p:sldId id="435" r:id="rId33"/>
    <p:sldId id="436" r:id="rId34"/>
    <p:sldId id="306" r:id="rId35"/>
    <p:sldId id="371" r:id="rId36"/>
    <p:sldId id="439" r:id="rId37"/>
    <p:sldId id="443" r:id="rId38"/>
    <p:sldId id="444" r:id="rId39"/>
    <p:sldId id="445" r:id="rId40"/>
    <p:sldId id="446" r:id="rId41"/>
    <p:sldId id="447" r:id="rId42"/>
    <p:sldId id="448" r:id="rId43"/>
    <p:sldId id="450" r:id="rId44"/>
    <p:sldId id="451" r:id="rId45"/>
    <p:sldId id="452" r:id="rId46"/>
    <p:sldId id="453" r:id="rId47"/>
    <p:sldId id="454" r:id="rId48"/>
    <p:sldId id="455" r:id="rId49"/>
    <p:sldId id="456" r:id="rId50"/>
    <p:sldId id="315" r:id="rId51"/>
    <p:sldId id="460" r:id="rId52"/>
    <p:sldId id="457" r:id="rId53"/>
    <p:sldId id="458" r:id="rId54"/>
    <p:sldId id="45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E9CE8-BF8D-4E22-D0C0-D1C4B51DF551}" v="97" dt="2021-02-05T15:11:57.626"/>
    <p1510:client id="{1FADB691-B7FE-E2FB-7D92-0CE19F130AFC}" v="4" dt="2021-02-08T08:43:56.272"/>
    <p1510:client id="{956C0A1B-CEEA-49DB-B8E4-D1DC00755D51}" v="16" dt="2021-02-04T14:54:28.219"/>
    <p1510:client id="{9E088FB3-32D6-9826-311B-24008B49C1BA}" v="55" dt="2021-02-05T09:16:51.364"/>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91" d="100"/>
          <a:sy n="91" d="100"/>
        </p:scale>
        <p:origin x="5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2/26/2021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7CD5-F2DB-4B12-B0B2-04E1F6C822D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7CD5-F2DB-4B12-B0B2-04E1F6C822D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7CD5-F2DB-4B12-B0B2-04E1F6C822D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3782B09-58B7-476A-B7F3-814234BFE9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6872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3782B09-58B7-476A-B7F3-814234BFE9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0709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3782B09-58B7-476A-B7F3-814234BFE9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89061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3782B09-58B7-476A-B7F3-814234BFE9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61833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3782B09-58B7-476A-B7F3-814234BFE9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98899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3782B09-58B7-476A-B7F3-814234BFE9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94146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3782B09-58B7-476A-B7F3-814234BFE9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72533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3782B09-58B7-476A-B7F3-814234BFE9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6038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7CD5-F2DB-4B12-B0B2-04E1F6C822D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3782B09-58B7-476A-B7F3-814234BFE9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63504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1251" y="6700839"/>
            <a:ext cx="778933"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4999" y="549276"/>
            <a:ext cx="10909300"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1350" y="2014537"/>
            <a:ext cx="10909300"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881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867CD5-F2DB-4B12-B0B2-04E1F6C822D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7CD5-F2DB-4B12-B0B2-04E1F6C822DD}"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7CD5-F2DB-4B12-B0B2-04E1F6C822DD}"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7CD5-F2DB-4B12-B0B2-04E1F6C822DD}"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7CD5-F2DB-4B12-B0B2-04E1F6C822DD}"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867CD5-F2DB-4B12-B0B2-04E1F6C822DD}"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867CD5-F2DB-4B12-B0B2-04E1F6C822DD}"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6F4A7-9EDD-4802-9E5E-77F2A5EF4AE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7CD5-F2DB-4B12-B0B2-04E1F6C822DD}"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6F4A7-9EDD-4802-9E5E-77F2A5EF4AE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classroom.thenational.academy/lessons/reading-writing-and-converting-time-between-12-hour-and-24-hour-clocks-6hj66t?activity=video&amp;step=1"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classroom.thenational.academy/lessons/to-recognise-and-describe-repeating-patterns-6hjk4c?step=1&amp;activity=vide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hyperlink" Target="https://classroom.thenational.academy/lessons/reading-writing-and-converting-time-between-12-hour-and-24-hour-clocks-6hj66t?activity=video&amp;step=1"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classroom.thenational.academy/lessons/to-recognise-and-describe-repeating-patterns-6hjk4c?step=1&amp;activity=vide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hyperlink" Target="https://classroom.thenational.academy/lessons/converting-between-hours-minutes-and-seconds-6djket"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classroom.thenational.academy/lessons/to-recognise-and-describe-repeating-patterns-6hjk4c?step=1&amp;activity=video" TargetMode="External"/><Relationship Id="rId4" Type="http://schemas.openxmlformats.org/officeDocument/2006/relationships/hyperlink" Target="https://classroom.thenational.academy/lessons/applying-knowledge-of-time-to-solve-problems-ccuk4r?activity=video&amp;step=2&amp;view=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diagram&#10;&#10;Description automatically generated">
            <a:extLst>
              <a:ext uri="{FF2B5EF4-FFF2-40B4-BE49-F238E27FC236}">
                <a16:creationId xmlns:a16="http://schemas.microsoft.com/office/drawing/2014/main" id="{C88B7D9C-9DB9-4258-8C36-A6711F54DE4B}"/>
              </a:ext>
            </a:extLst>
          </p:cNvPr>
          <p:cNvPicPr>
            <a:picLocks noChangeAspect="1"/>
          </p:cNvPicPr>
          <p:nvPr/>
        </p:nvPicPr>
        <p:blipFill>
          <a:blip r:embed="rId2"/>
          <a:stretch>
            <a:fillRect/>
          </a:stretch>
        </p:blipFill>
        <p:spPr>
          <a:xfrm>
            <a:off x="109268" y="56549"/>
            <a:ext cx="11915954" cy="6716147"/>
          </a:xfrm>
          <a:prstGeom prst="rect">
            <a:avLst/>
          </a:prstGeom>
        </p:spPr>
      </p:pic>
    </p:spTree>
    <p:extLst>
      <p:ext uri="{BB962C8B-B14F-4D97-AF65-F5344CB8AC3E}">
        <p14:creationId xmlns:p14="http://schemas.microsoft.com/office/powerpoint/2010/main" val="46253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981201" y="479426"/>
            <a:ext cx="8220075" cy="993775"/>
          </a:xfrm>
        </p:spPr>
        <p:txBody>
          <a:bodyPr/>
          <a:lstStyle/>
          <a:p>
            <a:pPr eaLnBrk="1" hangingPunct="1"/>
            <a:r>
              <a:rPr lang="en-US" altLang="en-US" dirty="0" smtClean="0">
                <a:latin typeface="+mn-lt"/>
                <a:cs typeface="Twinkl" pitchFamily="2" charset="0"/>
              </a:rPr>
              <a:t>How did you do?</a:t>
            </a:r>
            <a:endParaRPr lang="en-GB" altLang="en-US" dirty="0" smtClean="0">
              <a:latin typeface="+mn-lt"/>
            </a:endParaRPr>
          </a:p>
        </p:txBody>
      </p:sp>
      <p:sp>
        <p:nvSpPr>
          <p:cNvPr id="15364" name="TextBox 5"/>
          <p:cNvSpPr txBox="1">
            <a:spLocks noChangeArrowheads="1"/>
          </p:cNvSpPr>
          <p:nvPr/>
        </p:nvSpPr>
        <p:spPr bwMode="auto">
          <a:xfrm>
            <a:off x="2957514" y="2354263"/>
            <a:ext cx="3138487" cy="368300"/>
          </a:xfrm>
          <a:prstGeom prst="rect">
            <a:avLst/>
          </a:prstGeom>
          <a:solidFill>
            <a:srgbClr val="BE035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latin typeface="+mn-lt"/>
              </a:rPr>
              <a:t>12 hour time</a:t>
            </a:r>
          </a:p>
        </p:txBody>
      </p:sp>
      <p:sp>
        <p:nvSpPr>
          <p:cNvPr id="15365" name="TextBox 6"/>
          <p:cNvSpPr txBox="1">
            <a:spLocks noChangeArrowheads="1"/>
          </p:cNvSpPr>
          <p:nvPr/>
        </p:nvSpPr>
        <p:spPr bwMode="auto">
          <a:xfrm>
            <a:off x="6096000" y="2354263"/>
            <a:ext cx="3138488" cy="368300"/>
          </a:xfrm>
          <a:prstGeom prst="rect">
            <a:avLst/>
          </a:prstGeom>
          <a:solidFill>
            <a:srgbClr val="BE035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latin typeface="+mn-lt"/>
              </a:rPr>
              <a:t>24 hour time</a:t>
            </a:r>
          </a:p>
        </p:txBody>
      </p:sp>
      <p:sp>
        <p:nvSpPr>
          <p:cNvPr id="15366" name="TextBox 7"/>
          <p:cNvSpPr txBox="1">
            <a:spLocks noChangeArrowheads="1"/>
          </p:cNvSpPr>
          <p:nvPr/>
        </p:nvSpPr>
        <p:spPr bwMode="auto">
          <a:xfrm>
            <a:off x="2957514" y="2722564"/>
            <a:ext cx="3138487" cy="369887"/>
          </a:xfrm>
          <a:prstGeom prst="rect">
            <a:avLst/>
          </a:prstGeom>
          <a:solidFill>
            <a:srgbClr val="EDBC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2:45 a.m.</a:t>
            </a:r>
          </a:p>
        </p:txBody>
      </p:sp>
      <p:sp>
        <p:nvSpPr>
          <p:cNvPr id="9" name="TextBox 8"/>
          <p:cNvSpPr txBox="1">
            <a:spLocks noChangeArrowheads="1"/>
          </p:cNvSpPr>
          <p:nvPr/>
        </p:nvSpPr>
        <p:spPr bwMode="auto">
          <a:xfrm>
            <a:off x="6096000" y="2722564"/>
            <a:ext cx="3138488" cy="369887"/>
          </a:xfrm>
          <a:prstGeom prst="rect">
            <a:avLst/>
          </a:prstGeom>
          <a:solidFill>
            <a:srgbClr val="EDBC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defTabSz="4572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02:45</a:t>
            </a:r>
          </a:p>
        </p:txBody>
      </p:sp>
      <p:sp>
        <p:nvSpPr>
          <p:cNvPr id="15368" name="TextBox 11"/>
          <p:cNvSpPr txBox="1">
            <a:spLocks noChangeArrowheads="1"/>
          </p:cNvSpPr>
          <p:nvPr/>
        </p:nvSpPr>
        <p:spPr bwMode="auto">
          <a:xfrm>
            <a:off x="2957514" y="3092450"/>
            <a:ext cx="3138487" cy="369888"/>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10:20 a.m.</a:t>
            </a:r>
          </a:p>
        </p:txBody>
      </p:sp>
      <p:sp>
        <p:nvSpPr>
          <p:cNvPr id="13" name="TextBox 12"/>
          <p:cNvSpPr txBox="1">
            <a:spLocks noChangeArrowheads="1"/>
          </p:cNvSpPr>
          <p:nvPr/>
        </p:nvSpPr>
        <p:spPr bwMode="auto">
          <a:xfrm>
            <a:off x="6096000" y="3092450"/>
            <a:ext cx="3138488" cy="369888"/>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defTabSz="4572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10:20</a:t>
            </a:r>
          </a:p>
        </p:txBody>
      </p:sp>
      <p:sp>
        <p:nvSpPr>
          <p:cNvPr id="15370" name="TextBox 13"/>
          <p:cNvSpPr txBox="1">
            <a:spLocks noChangeArrowheads="1"/>
          </p:cNvSpPr>
          <p:nvPr/>
        </p:nvSpPr>
        <p:spPr bwMode="auto">
          <a:xfrm>
            <a:off x="2957514" y="3462338"/>
            <a:ext cx="3138487" cy="368300"/>
          </a:xfrm>
          <a:prstGeom prst="rect">
            <a:avLst/>
          </a:prstGeom>
          <a:solidFill>
            <a:srgbClr val="EDBC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1:55 p.m.</a:t>
            </a:r>
          </a:p>
        </p:txBody>
      </p:sp>
      <p:sp>
        <p:nvSpPr>
          <p:cNvPr id="15" name="TextBox 14"/>
          <p:cNvSpPr txBox="1">
            <a:spLocks noChangeArrowheads="1"/>
          </p:cNvSpPr>
          <p:nvPr/>
        </p:nvSpPr>
        <p:spPr bwMode="auto">
          <a:xfrm>
            <a:off x="6096000" y="3462338"/>
            <a:ext cx="3138488" cy="368300"/>
          </a:xfrm>
          <a:prstGeom prst="rect">
            <a:avLst/>
          </a:prstGeom>
          <a:solidFill>
            <a:srgbClr val="EDBC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13:55</a:t>
            </a:r>
            <a:endParaRPr lang="en-GB" altLang="en-US">
              <a:solidFill>
                <a:schemeClr val="tx1"/>
              </a:solidFill>
              <a:latin typeface="+mn-lt"/>
            </a:endParaRPr>
          </a:p>
        </p:txBody>
      </p:sp>
      <p:sp>
        <p:nvSpPr>
          <p:cNvPr id="15372" name="TextBox 15"/>
          <p:cNvSpPr txBox="1">
            <a:spLocks noChangeArrowheads="1"/>
          </p:cNvSpPr>
          <p:nvPr/>
        </p:nvSpPr>
        <p:spPr bwMode="auto">
          <a:xfrm>
            <a:off x="2957514" y="3830639"/>
            <a:ext cx="3138487" cy="369887"/>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defTabSz="4572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3:05 p.m.</a:t>
            </a:r>
          </a:p>
        </p:txBody>
      </p:sp>
      <p:sp>
        <p:nvSpPr>
          <p:cNvPr id="17" name="TextBox 16"/>
          <p:cNvSpPr txBox="1">
            <a:spLocks noChangeArrowheads="1"/>
          </p:cNvSpPr>
          <p:nvPr/>
        </p:nvSpPr>
        <p:spPr bwMode="auto">
          <a:xfrm>
            <a:off x="6096000" y="3830639"/>
            <a:ext cx="3138488" cy="369887"/>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defTabSz="4572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15:05</a:t>
            </a:r>
          </a:p>
        </p:txBody>
      </p:sp>
      <p:pic>
        <p:nvPicPr>
          <p:cNvPr id="14" name="Picture 13"/>
          <p:cNvPicPr>
            <a:picLocks noChangeAspect="1"/>
          </p:cNvPicPr>
          <p:nvPr/>
        </p:nvPicPr>
        <p:blipFill>
          <a:blip r:embed="rId2"/>
          <a:stretch>
            <a:fillRect/>
          </a:stretch>
        </p:blipFill>
        <p:spPr>
          <a:xfrm>
            <a:off x="11172762" y="5988005"/>
            <a:ext cx="905001" cy="647790"/>
          </a:xfrm>
          <a:prstGeom prst="rect">
            <a:avLst/>
          </a:prstGeom>
        </p:spPr>
      </p:pic>
    </p:spTree>
    <p:extLst>
      <p:ext uri="{BB962C8B-B14F-4D97-AF65-F5344CB8AC3E}">
        <p14:creationId xmlns:p14="http://schemas.microsoft.com/office/powerpoint/2010/main" val="320966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1981201" y="479426"/>
            <a:ext cx="8220075" cy="993775"/>
          </a:xfrm>
        </p:spPr>
        <p:txBody>
          <a:bodyPr/>
          <a:lstStyle/>
          <a:p>
            <a:pPr eaLnBrk="1" hangingPunct="1"/>
            <a:r>
              <a:rPr lang="en-US" altLang="en-US" smtClean="0">
                <a:latin typeface="+mn-lt"/>
                <a:cs typeface="Twinkl" pitchFamily="2" charset="0"/>
              </a:rPr>
              <a:t>Convert 24 to 12 hour</a:t>
            </a:r>
            <a:endParaRPr lang="en-GB" altLang="en-US" smtClean="0">
              <a:latin typeface="+mn-lt"/>
            </a:endParaRPr>
          </a:p>
        </p:txBody>
      </p:sp>
      <p:sp>
        <p:nvSpPr>
          <p:cNvPr id="16387" name="TextBox 2"/>
          <p:cNvSpPr txBox="1">
            <a:spLocks noChangeArrowheads="1"/>
          </p:cNvSpPr>
          <p:nvPr/>
        </p:nvSpPr>
        <p:spPr bwMode="auto">
          <a:xfrm>
            <a:off x="2279650" y="1473200"/>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Convert these times to 12 hour time</a:t>
            </a:r>
          </a:p>
        </p:txBody>
      </p:sp>
      <p:sp>
        <p:nvSpPr>
          <p:cNvPr id="16388" name="TextBox 5"/>
          <p:cNvSpPr txBox="1">
            <a:spLocks noChangeArrowheads="1"/>
          </p:cNvSpPr>
          <p:nvPr/>
        </p:nvSpPr>
        <p:spPr bwMode="auto">
          <a:xfrm>
            <a:off x="2957514" y="2354263"/>
            <a:ext cx="3138487" cy="368300"/>
          </a:xfrm>
          <a:prstGeom prst="rect">
            <a:avLst/>
          </a:prstGeom>
          <a:solidFill>
            <a:srgbClr val="CC459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latin typeface="+mn-lt"/>
              </a:rPr>
              <a:t>24 hour time</a:t>
            </a:r>
          </a:p>
        </p:txBody>
      </p:sp>
      <p:sp>
        <p:nvSpPr>
          <p:cNvPr id="16389" name="TextBox 6"/>
          <p:cNvSpPr txBox="1">
            <a:spLocks noChangeArrowheads="1"/>
          </p:cNvSpPr>
          <p:nvPr/>
        </p:nvSpPr>
        <p:spPr bwMode="auto">
          <a:xfrm>
            <a:off x="6096000" y="2354263"/>
            <a:ext cx="3138488" cy="368300"/>
          </a:xfrm>
          <a:prstGeom prst="rect">
            <a:avLst/>
          </a:prstGeom>
          <a:solidFill>
            <a:srgbClr val="CC459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latin typeface="+mn-lt"/>
              </a:rPr>
              <a:t>12 hour time</a:t>
            </a:r>
          </a:p>
        </p:txBody>
      </p:sp>
      <p:sp>
        <p:nvSpPr>
          <p:cNvPr id="16390" name="TextBox 7"/>
          <p:cNvSpPr txBox="1">
            <a:spLocks noChangeArrowheads="1"/>
          </p:cNvSpPr>
          <p:nvPr/>
        </p:nvSpPr>
        <p:spPr bwMode="auto">
          <a:xfrm>
            <a:off x="2957514" y="2722564"/>
            <a:ext cx="3138487" cy="369887"/>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03:15</a:t>
            </a:r>
          </a:p>
        </p:txBody>
      </p:sp>
      <p:sp>
        <p:nvSpPr>
          <p:cNvPr id="16392" name="TextBox 11"/>
          <p:cNvSpPr txBox="1">
            <a:spLocks noChangeArrowheads="1"/>
          </p:cNvSpPr>
          <p:nvPr/>
        </p:nvSpPr>
        <p:spPr bwMode="auto">
          <a:xfrm>
            <a:off x="2957514" y="3092450"/>
            <a:ext cx="3138487" cy="369888"/>
          </a:xfrm>
          <a:prstGeom prst="rect">
            <a:avLst/>
          </a:prstGeom>
          <a:solidFill>
            <a:srgbClr val="F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11:15</a:t>
            </a:r>
          </a:p>
        </p:txBody>
      </p:sp>
      <p:sp>
        <p:nvSpPr>
          <p:cNvPr id="16394" name="TextBox 13"/>
          <p:cNvSpPr txBox="1">
            <a:spLocks noChangeArrowheads="1"/>
          </p:cNvSpPr>
          <p:nvPr/>
        </p:nvSpPr>
        <p:spPr bwMode="auto">
          <a:xfrm>
            <a:off x="2957514" y="3462338"/>
            <a:ext cx="3138487" cy="368300"/>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14:45</a:t>
            </a:r>
          </a:p>
        </p:txBody>
      </p:sp>
      <p:sp>
        <p:nvSpPr>
          <p:cNvPr id="16396" name="TextBox 15"/>
          <p:cNvSpPr txBox="1">
            <a:spLocks noChangeArrowheads="1"/>
          </p:cNvSpPr>
          <p:nvPr/>
        </p:nvSpPr>
        <p:spPr bwMode="auto">
          <a:xfrm>
            <a:off x="2957514" y="3830639"/>
            <a:ext cx="3138487" cy="369887"/>
          </a:xfrm>
          <a:prstGeom prst="rect">
            <a:avLst/>
          </a:prstGeom>
          <a:solidFill>
            <a:srgbClr val="F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16:20</a:t>
            </a:r>
          </a:p>
        </p:txBody>
      </p:sp>
      <p:sp>
        <p:nvSpPr>
          <p:cNvPr id="10" name="TextBox 9"/>
          <p:cNvSpPr txBox="1">
            <a:spLocks noChangeArrowheads="1"/>
          </p:cNvSpPr>
          <p:nvPr/>
        </p:nvSpPr>
        <p:spPr bwMode="auto">
          <a:xfrm>
            <a:off x="6096000" y="2722564"/>
            <a:ext cx="3138488" cy="369887"/>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US" altLang="en-US" dirty="0">
              <a:solidFill>
                <a:schemeClr val="tx1"/>
              </a:solidFill>
              <a:latin typeface="+mn-lt"/>
            </a:endParaRPr>
          </a:p>
        </p:txBody>
      </p:sp>
      <p:sp>
        <p:nvSpPr>
          <p:cNvPr id="11" name="TextBox 10"/>
          <p:cNvSpPr txBox="1">
            <a:spLocks noChangeArrowheads="1"/>
          </p:cNvSpPr>
          <p:nvPr/>
        </p:nvSpPr>
        <p:spPr bwMode="auto">
          <a:xfrm>
            <a:off x="6096000" y="3092450"/>
            <a:ext cx="3138488" cy="369888"/>
          </a:xfrm>
          <a:prstGeom prst="rect">
            <a:avLst/>
          </a:prstGeom>
          <a:solidFill>
            <a:srgbClr val="F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US" altLang="en-US" dirty="0">
              <a:solidFill>
                <a:schemeClr val="tx1"/>
              </a:solidFill>
              <a:latin typeface="+mn-lt"/>
            </a:endParaRPr>
          </a:p>
        </p:txBody>
      </p:sp>
      <p:sp>
        <p:nvSpPr>
          <p:cNvPr id="12" name="TextBox 11"/>
          <p:cNvSpPr txBox="1">
            <a:spLocks noChangeArrowheads="1"/>
          </p:cNvSpPr>
          <p:nvPr/>
        </p:nvSpPr>
        <p:spPr bwMode="auto">
          <a:xfrm>
            <a:off x="6096000" y="3462338"/>
            <a:ext cx="3138488" cy="368300"/>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US" altLang="en-US" dirty="0">
              <a:solidFill>
                <a:schemeClr val="tx1"/>
              </a:solidFill>
              <a:latin typeface="+mn-lt"/>
            </a:endParaRPr>
          </a:p>
        </p:txBody>
      </p:sp>
      <p:sp>
        <p:nvSpPr>
          <p:cNvPr id="13" name="TextBox 12"/>
          <p:cNvSpPr txBox="1">
            <a:spLocks noChangeArrowheads="1"/>
          </p:cNvSpPr>
          <p:nvPr/>
        </p:nvSpPr>
        <p:spPr bwMode="auto">
          <a:xfrm>
            <a:off x="6096000" y="3830639"/>
            <a:ext cx="3138488" cy="369887"/>
          </a:xfrm>
          <a:prstGeom prst="rect">
            <a:avLst/>
          </a:prstGeom>
          <a:solidFill>
            <a:srgbClr val="F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US" altLang="en-US" dirty="0">
              <a:solidFill>
                <a:schemeClr val="tx1"/>
              </a:solidFill>
              <a:latin typeface="+mn-lt"/>
            </a:endParaRPr>
          </a:p>
        </p:txBody>
      </p:sp>
      <p:pic>
        <p:nvPicPr>
          <p:cNvPr id="14" name="Picture 13"/>
          <p:cNvPicPr>
            <a:picLocks noChangeAspect="1"/>
          </p:cNvPicPr>
          <p:nvPr/>
        </p:nvPicPr>
        <p:blipFill>
          <a:blip r:embed="rId2"/>
          <a:stretch>
            <a:fillRect/>
          </a:stretch>
        </p:blipFill>
        <p:spPr>
          <a:xfrm>
            <a:off x="11172762" y="5988005"/>
            <a:ext cx="905001" cy="647790"/>
          </a:xfrm>
          <a:prstGeom prst="rect">
            <a:avLst/>
          </a:prstGeom>
        </p:spPr>
      </p:pic>
    </p:spTree>
    <p:extLst>
      <p:ext uri="{BB962C8B-B14F-4D97-AF65-F5344CB8AC3E}">
        <p14:creationId xmlns:p14="http://schemas.microsoft.com/office/powerpoint/2010/main" val="36118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1535796" y="465137"/>
            <a:ext cx="8220075" cy="993775"/>
          </a:xfrm>
        </p:spPr>
        <p:txBody>
          <a:bodyPr/>
          <a:lstStyle/>
          <a:p>
            <a:pPr eaLnBrk="1" hangingPunct="1"/>
            <a:r>
              <a:rPr lang="en-US" altLang="en-US" dirty="0" smtClean="0">
                <a:latin typeface="+mn-lt"/>
                <a:cs typeface="Twinkl" pitchFamily="2" charset="0"/>
              </a:rPr>
              <a:t>How did you do?</a:t>
            </a:r>
            <a:endParaRPr lang="en-GB" altLang="en-US" dirty="0" smtClean="0">
              <a:latin typeface="+mn-lt"/>
            </a:endParaRPr>
          </a:p>
        </p:txBody>
      </p:sp>
      <p:sp>
        <p:nvSpPr>
          <p:cNvPr id="16387" name="TextBox 2"/>
          <p:cNvSpPr txBox="1">
            <a:spLocks noChangeArrowheads="1"/>
          </p:cNvSpPr>
          <p:nvPr/>
        </p:nvSpPr>
        <p:spPr bwMode="auto">
          <a:xfrm>
            <a:off x="2279650" y="1473200"/>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Convert these times to 12 hour time</a:t>
            </a:r>
          </a:p>
        </p:txBody>
      </p:sp>
      <p:sp>
        <p:nvSpPr>
          <p:cNvPr id="16388" name="TextBox 5"/>
          <p:cNvSpPr txBox="1">
            <a:spLocks noChangeArrowheads="1"/>
          </p:cNvSpPr>
          <p:nvPr/>
        </p:nvSpPr>
        <p:spPr bwMode="auto">
          <a:xfrm>
            <a:off x="2957514" y="2354263"/>
            <a:ext cx="3138487" cy="368300"/>
          </a:xfrm>
          <a:prstGeom prst="rect">
            <a:avLst/>
          </a:prstGeom>
          <a:solidFill>
            <a:srgbClr val="CC459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latin typeface="+mn-lt"/>
              </a:rPr>
              <a:t>24 hour time</a:t>
            </a:r>
          </a:p>
        </p:txBody>
      </p:sp>
      <p:sp>
        <p:nvSpPr>
          <p:cNvPr id="16389" name="TextBox 6"/>
          <p:cNvSpPr txBox="1">
            <a:spLocks noChangeArrowheads="1"/>
          </p:cNvSpPr>
          <p:nvPr/>
        </p:nvSpPr>
        <p:spPr bwMode="auto">
          <a:xfrm>
            <a:off x="6096000" y="2354263"/>
            <a:ext cx="3138488" cy="368300"/>
          </a:xfrm>
          <a:prstGeom prst="rect">
            <a:avLst/>
          </a:prstGeom>
          <a:solidFill>
            <a:srgbClr val="CC459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latin typeface="+mn-lt"/>
              </a:rPr>
              <a:t>12 hour time</a:t>
            </a:r>
          </a:p>
        </p:txBody>
      </p:sp>
      <p:sp>
        <p:nvSpPr>
          <p:cNvPr id="16390" name="TextBox 7"/>
          <p:cNvSpPr txBox="1">
            <a:spLocks noChangeArrowheads="1"/>
          </p:cNvSpPr>
          <p:nvPr/>
        </p:nvSpPr>
        <p:spPr bwMode="auto">
          <a:xfrm>
            <a:off x="2957514" y="2722564"/>
            <a:ext cx="3138487" cy="369887"/>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03:15</a:t>
            </a:r>
          </a:p>
        </p:txBody>
      </p:sp>
      <p:sp>
        <p:nvSpPr>
          <p:cNvPr id="9" name="TextBox 8"/>
          <p:cNvSpPr txBox="1">
            <a:spLocks noChangeArrowheads="1"/>
          </p:cNvSpPr>
          <p:nvPr/>
        </p:nvSpPr>
        <p:spPr bwMode="auto">
          <a:xfrm>
            <a:off x="6096000" y="2722564"/>
            <a:ext cx="3138488" cy="369887"/>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3:15 a.m.</a:t>
            </a:r>
          </a:p>
        </p:txBody>
      </p:sp>
      <p:sp>
        <p:nvSpPr>
          <p:cNvPr id="16392" name="TextBox 11"/>
          <p:cNvSpPr txBox="1">
            <a:spLocks noChangeArrowheads="1"/>
          </p:cNvSpPr>
          <p:nvPr/>
        </p:nvSpPr>
        <p:spPr bwMode="auto">
          <a:xfrm>
            <a:off x="2957514" y="3092450"/>
            <a:ext cx="3138487" cy="369888"/>
          </a:xfrm>
          <a:prstGeom prst="rect">
            <a:avLst/>
          </a:prstGeom>
          <a:solidFill>
            <a:srgbClr val="F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11:15</a:t>
            </a:r>
          </a:p>
        </p:txBody>
      </p:sp>
      <p:sp>
        <p:nvSpPr>
          <p:cNvPr id="13" name="TextBox 12"/>
          <p:cNvSpPr txBox="1">
            <a:spLocks noChangeArrowheads="1"/>
          </p:cNvSpPr>
          <p:nvPr/>
        </p:nvSpPr>
        <p:spPr bwMode="auto">
          <a:xfrm>
            <a:off x="6096000" y="3092450"/>
            <a:ext cx="3138488" cy="369888"/>
          </a:xfrm>
          <a:prstGeom prst="rect">
            <a:avLst/>
          </a:prstGeom>
          <a:solidFill>
            <a:srgbClr val="F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11:15 a.m.</a:t>
            </a:r>
          </a:p>
        </p:txBody>
      </p:sp>
      <p:sp>
        <p:nvSpPr>
          <p:cNvPr id="16394" name="TextBox 13"/>
          <p:cNvSpPr txBox="1">
            <a:spLocks noChangeArrowheads="1"/>
          </p:cNvSpPr>
          <p:nvPr/>
        </p:nvSpPr>
        <p:spPr bwMode="auto">
          <a:xfrm>
            <a:off x="2957514" y="3462338"/>
            <a:ext cx="3138487" cy="368300"/>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14:45</a:t>
            </a:r>
          </a:p>
        </p:txBody>
      </p:sp>
      <p:sp>
        <p:nvSpPr>
          <p:cNvPr id="15" name="TextBox 14"/>
          <p:cNvSpPr txBox="1">
            <a:spLocks noChangeArrowheads="1"/>
          </p:cNvSpPr>
          <p:nvPr/>
        </p:nvSpPr>
        <p:spPr bwMode="auto">
          <a:xfrm>
            <a:off x="6096000" y="3462338"/>
            <a:ext cx="3138488" cy="368300"/>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2:45 p.m.</a:t>
            </a:r>
          </a:p>
        </p:txBody>
      </p:sp>
      <p:sp>
        <p:nvSpPr>
          <p:cNvPr id="16396" name="TextBox 15"/>
          <p:cNvSpPr txBox="1">
            <a:spLocks noChangeArrowheads="1"/>
          </p:cNvSpPr>
          <p:nvPr/>
        </p:nvSpPr>
        <p:spPr bwMode="auto">
          <a:xfrm>
            <a:off x="2957514" y="3830639"/>
            <a:ext cx="3138487" cy="369887"/>
          </a:xfrm>
          <a:prstGeom prst="rect">
            <a:avLst/>
          </a:prstGeom>
          <a:solidFill>
            <a:srgbClr val="F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16:20</a:t>
            </a:r>
          </a:p>
        </p:txBody>
      </p:sp>
      <p:sp>
        <p:nvSpPr>
          <p:cNvPr id="17" name="TextBox 16"/>
          <p:cNvSpPr txBox="1">
            <a:spLocks noChangeArrowheads="1"/>
          </p:cNvSpPr>
          <p:nvPr/>
        </p:nvSpPr>
        <p:spPr bwMode="auto">
          <a:xfrm>
            <a:off x="6096000" y="3830639"/>
            <a:ext cx="3138488" cy="369887"/>
          </a:xfrm>
          <a:prstGeom prst="rect">
            <a:avLst/>
          </a:prstGeom>
          <a:solidFill>
            <a:srgbClr val="F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4:20 p.m.</a:t>
            </a:r>
          </a:p>
        </p:txBody>
      </p:sp>
      <p:pic>
        <p:nvPicPr>
          <p:cNvPr id="14" name="Picture 13"/>
          <p:cNvPicPr>
            <a:picLocks noChangeAspect="1"/>
          </p:cNvPicPr>
          <p:nvPr/>
        </p:nvPicPr>
        <p:blipFill>
          <a:blip r:embed="rId2"/>
          <a:stretch>
            <a:fillRect/>
          </a:stretch>
        </p:blipFill>
        <p:spPr>
          <a:xfrm>
            <a:off x="11172762" y="5988005"/>
            <a:ext cx="905001" cy="647790"/>
          </a:xfrm>
          <a:prstGeom prst="rect">
            <a:avLst/>
          </a:prstGeom>
        </p:spPr>
      </p:pic>
    </p:spTree>
    <p:extLst>
      <p:ext uri="{BB962C8B-B14F-4D97-AF65-F5344CB8AC3E}">
        <p14:creationId xmlns:p14="http://schemas.microsoft.com/office/powerpoint/2010/main" val="671280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068" y="253811"/>
            <a:ext cx="10960100" cy="994306"/>
          </a:xfrm>
        </p:spPr>
        <p:txBody>
          <a:bodyPr/>
          <a:lstStyle/>
          <a:p>
            <a:r>
              <a:rPr lang="en-GB" dirty="0" smtClean="0">
                <a:latin typeface="+mn-lt"/>
              </a:rPr>
              <a:t>Match the times to the correct clock </a:t>
            </a:r>
            <a:endParaRPr lang="en-GB" dirty="0">
              <a:latin typeface="+mn-lt"/>
            </a:endParaRPr>
          </a:p>
        </p:txBody>
      </p:sp>
      <p:sp>
        <p:nvSpPr>
          <p:cNvPr id="4" name="TextBox 3"/>
          <p:cNvSpPr txBox="1"/>
          <p:nvPr/>
        </p:nvSpPr>
        <p:spPr>
          <a:xfrm>
            <a:off x="665869" y="1585742"/>
            <a:ext cx="5247249" cy="4832092"/>
          </a:xfrm>
          <a:prstGeom prst="rect">
            <a:avLst/>
          </a:prstGeom>
          <a:noFill/>
        </p:spPr>
        <p:txBody>
          <a:bodyPr wrap="square" rtlCol="0">
            <a:spAutoFit/>
          </a:bodyPr>
          <a:lstStyle/>
          <a:p>
            <a:r>
              <a:rPr lang="en-GB" sz="2800" dirty="0" smtClean="0"/>
              <a:t>9 o’clock in the morning</a:t>
            </a:r>
          </a:p>
          <a:p>
            <a:endParaRPr lang="en-GB" sz="2800" dirty="0"/>
          </a:p>
          <a:p>
            <a:r>
              <a:rPr lang="en-GB" sz="2800" dirty="0" smtClean="0"/>
              <a:t>Half past 3 in the afternoon</a:t>
            </a:r>
          </a:p>
          <a:p>
            <a:endParaRPr lang="en-GB" sz="2800" dirty="0"/>
          </a:p>
          <a:p>
            <a:r>
              <a:rPr lang="en-GB" sz="2800" dirty="0" smtClean="0"/>
              <a:t>25 past 7 in the morning</a:t>
            </a:r>
          </a:p>
          <a:p>
            <a:endParaRPr lang="en-GB" sz="2800" dirty="0"/>
          </a:p>
          <a:p>
            <a:r>
              <a:rPr lang="en-GB" sz="2800" dirty="0" smtClean="0"/>
              <a:t>Half 11 in the evening</a:t>
            </a:r>
          </a:p>
          <a:p>
            <a:endParaRPr lang="en-GB" sz="2800" dirty="0" smtClean="0"/>
          </a:p>
          <a:p>
            <a:r>
              <a:rPr lang="en-GB" sz="2800" dirty="0" smtClean="0"/>
              <a:t>20 past six in the morning </a:t>
            </a:r>
          </a:p>
          <a:p>
            <a:endParaRPr lang="en-GB" sz="2800" dirty="0"/>
          </a:p>
          <a:p>
            <a:r>
              <a:rPr lang="en-GB" sz="2800" dirty="0" smtClean="0"/>
              <a:t>Quarter to 9 in the evening</a:t>
            </a:r>
            <a:endParaRPr lang="en-GB" sz="2800" dirty="0"/>
          </a:p>
        </p:txBody>
      </p:sp>
      <p:sp>
        <p:nvSpPr>
          <p:cNvPr id="5" name="TextBox 4"/>
          <p:cNvSpPr txBox="1"/>
          <p:nvPr/>
        </p:nvSpPr>
        <p:spPr>
          <a:xfrm>
            <a:off x="6251426" y="1585742"/>
            <a:ext cx="5036234" cy="4832092"/>
          </a:xfrm>
          <a:prstGeom prst="rect">
            <a:avLst/>
          </a:prstGeom>
          <a:noFill/>
        </p:spPr>
        <p:txBody>
          <a:bodyPr wrap="square" rtlCol="0">
            <a:spAutoFit/>
          </a:bodyPr>
          <a:lstStyle/>
          <a:p>
            <a:r>
              <a:rPr lang="en-GB" sz="2800" dirty="0" smtClean="0"/>
              <a:t>20:45</a:t>
            </a:r>
          </a:p>
          <a:p>
            <a:endParaRPr lang="en-GB" sz="2800" dirty="0"/>
          </a:p>
          <a:p>
            <a:r>
              <a:rPr lang="en-GB" sz="2800" dirty="0" smtClean="0"/>
              <a:t>07:25</a:t>
            </a:r>
          </a:p>
          <a:p>
            <a:endParaRPr lang="en-GB" sz="2800" dirty="0"/>
          </a:p>
          <a:p>
            <a:r>
              <a:rPr lang="en-GB" sz="2800" dirty="0" smtClean="0"/>
              <a:t>23:30</a:t>
            </a:r>
          </a:p>
          <a:p>
            <a:endParaRPr lang="en-GB" sz="2800" dirty="0"/>
          </a:p>
          <a:p>
            <a:r>
              <a:rPr lang="en-GB" sz="2800" dirty="0" smtClean="0"/>
              <a:t>09:00</a:t>
            </a:r>
          </a:p>
          <a:p>
            <a:endParaRPr lang="en-GB" sz="2800" dirty="0"/>
          </a:p>
          <a:p>
            <a:r>
              <a:rPr lang="en-GB" sz="2800" dirty="0" smtClean="0"/>
              <a:t>15:30</a:t>
            </a:r>
          </a:p>
          <a:p>
            <a:endParaRPr lang="en-GB" sz="2800" dirty="0"/>
          </a:p>
          <a:p>
            <a:r>
              <a:rPr lang="en-GB" sz="2800" dirty="0" smtClean="0"/>
              <a:t>06:20</a:t>
            </a:r>
            <a:endParaRPr lang="en-GB" sz="2800" dirty="0"/>
          </a:p>
        </p:txBody>
      </p:sp>
      <p:pic>
        <p:nvPicPr>
          <p:cNvPr id="6" name="Picture 5"/>
          <p:cNvPicPr>
            <a:picLocks noChangeAspect="1"/>
          </p:cNvPicPr>
          <p:nvPr/>
        </p:nvPicPr>
        <p:blipFill>
          <a:blip r:embed="rId2"/>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398323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Complete the sentences </a:t>
            </a:r>
            <a:endParaRPr lang="en-GB" dirty="0">
              <a:latin typeface="+mn-lt"/>
            </a:endParaRPr>
          </a:p>
        </p:txBody>
      </p:sp>
      <p:pic>
        <p:nvPicPr>
          <p:cNvPr id="3" name="Picture 2"/>
          <p:cNvPicPr>
            <a:picLocks noChangeAspect="1"/>
          </p:cNvPicPr>
          <p:nvPr/>
        </p:nvPicPr>
        <p:blipFill rotWithShape="1">
          <a:blip r:embed="rId2"/>
          <a:srcRect l="51079" t="17131" r="34037" b="13546"/>
          <a:stretch/>
        </p:blipFill>
        <p:spPr>
          <a:xfrm>
            <a:off x="6372665" y="2278967"/>
            <a:ext cx="1617785" cy="2447778"/>
          </a:xfrm>
          <a:prstGeom prst="rect">
            <a:avLst/>
          </a:prstGeom>
        </p:spPr>
      </p:pic>
      <p:sp>
        <p:nvSpPr>
          <p:cNvPr id="5" name="TextBox 4"/>
          <p:cNvSpPr txBox="1"/>
          <p:nvPr/>
        </p:nvSpPr>
        <p:spPr>
          <a:xfrm>
            <a:off x="1589495" y="2578042"/>
            <a:ext cx="10570212" cy="1631216"/>
          </a:xfrm>
          <a:prstGeom prst="rect">
            <a:avLst/>
          </a:prstGeom>
          <a:noFill/>
        </p:spPr>
        <p:txBody>
          <a:bodyPr wrap="square" rtlCol="0">
            <a:spAutoFit/>
          </a:bodyPr>
          <a:lstStyle/>
          <a:p>
            <a:r>
              <a:rPr lang="en-GB" sz="2000" dirty="0" smtClean="0"/>
              <a:t>Quarter to two in the __________                                                   Quarter past three in the afternoon</a:t>
            </a:r>
          </a:p>
          <a:p>
            <a:endParaRPr lang="en-GB" sz="2000" dirty="0"/>
          </a:p>
          <a:p>
            <a:r>
              <a:rPr lang="en-GB" sz="2000" dirty="0" smtClean="0"/>
              <a:t>Twenty past elven in the __________			 Twenty-five to six in the evening </a:t>
            </a:r>
          </a:p>
          <a:p>
            <a:endParaRPr lang="en-GB" sz="2000" dirty="0"/>
          </a:p>
          <a:p>
            <a:r>
              <a:rPr lang="en-GB" sz="2000" dirty="0" smtClean="0"/>
              <a:t>Ten to four in the __________			      	Twenty to 9 in the morning</a:t>
            </a:r>
            <a:endParaRPr lang="en-GB" sz="2000" dirty="0"/>
          </a:p>
        </p:txBody>
      </p:sp>
      <p:pic>
        <p:nvPicPr>
          <p:cNvPr id="6" name="Picture 5"/>
          <p:cNvPicPr>
            <a:picLocks noChangeAspect="1"/>
          </p:cNvPicPr>
          <p:nvPr/>
        </p:nvPicPr>
        <p:blipFill rotWithShape="1">
          <a:blip r:embed="rId2"/>
          <a:srcRect l="288" t="24303" r="85605" b="17928"/>
          <a:stretch/>
        </p:blipFill>
        <p:spPr>
          <a:xfrm>
            <a:off x="84098" y="2482948"/>
            <a:ext cx="1533378" cy="2039816"/>
          </a:xfrm>
          <a:prstGeom prst="rect">
            <a:avLst/>
          </a:prstGeom>
        </p:spPr>
      </p:pic>
      <p:pic>
        <p:nvPicPr>
          <p:cNvPr id="7" name="Picture 6"/>
          <p:cNvPicPr>
            <a:picLocks noChangeAspect="1"/>
          </p:cNvPicPr>
          <p:nvPr/>
        </p:nvPicPr>
        <p:blipFill>
          <a:blip r:embed="rId3"/>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99555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Complete the challenges</a:t>
            </a:r>
            <a:endParaRPr lang="en-GB" dirty="0">
              <a:latin typeface="+mn-lt"/>
            </a:endParaRPr>
          </a:p>
        </p:txBody>
      </p:sp>
      <p:pic>
        <p:nvPicPr>
          <p:cNvPr id="3" name="Picture 2"/>
          <p:cNvPicPr>
            <a:picLocks noChangeAspect="1"/>
          </p:cNvPicPr>
          <p:nvPr/>
        </p:nvPicPr>
        <p:blipFill>
          <a:blip r:embed="rId2"/>
          <a:stretch>
            <a:fillRect/>
          </a:stretch>
        </p:blipFill>
        <p:spPr>
          <a:xfrm>
            <a:off x="1085660" y="1473201"/>
            <a:ext cx="3373797" cy="4870622"/>
          </a:xfrm>
          <a:prstGeom prst="rect">
            <a:avLst/>
          </a:prstGeom>
        </p:spPr>
      </p:pic>
      <p:pic>
        <p:nvPicPr>
          <p:cNvPr id="4" name="Picture 3"/>
          <p:cNvPicPr>
            <a:picLocks noChangeAspect="1"/>
          </p:cNvPicPr>
          <p:nvPr/>
        </p:nvPicPr>
        <p:blipFill rotWithShape="1">
          <a:blip r:embed="rId3"/>
          <a:srcRect l="-351" t="-342" r="351" b="25233"/>
          <a:stretch/>
        </p:blipFill>
        <p:spPr>
          <a:xfrm>
            <a:off x="6012170" y="2035908"/>
            <a:ext cx="4004815" cy="3098799"/>
          </a:xfrm>
          <a:prstGeom prst="rect">
            <a:avLst/>
          </a:prstGeom>
        </p:spPr>
      </p:pic>
      <p:pic>
        <p:nvPicPr>
          <p:cNvPr id="5" name="Picture 4"/>
          <p:cNvPicPr>
            <a:picLocks noChangeAspect="1"/>
          </p:cNvPicPr>
          <p:nvPr/>
        </p:nvPicPr>
        <p:blipFill>
          <a:blip r:embed="rId4"/>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69519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smtClean="0"/>
              <a:t>02.03.2021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dirty="0"/>
              <a:t>L.O To be able </a:t>
            </a:r>
            <a:r>
              <a:rPr lang="en-GB" sz="4000" dirty="0" smtClean="0"/>
              <a:t>to convert time between analogue and digital on a 12 hour clock</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Rectangle 13"/>
          <p:cNvSpPr/>
          <p:nvPr/>
        </p:nvSpPr>
        <p:spPr>
          <a:xfrm>
            <a:off x="5860994" y="4759494"/>
            <a:ext cx="6096000" cy="646331"/>
          </a:xfrm>
          <a:prstGeom prst="rect">
            <a:avLst/>
          </a:prstGeom>
        </p:spPr>
        <p:txBody>
          <a:bodyPr>
            <a:spAutoFit/>
          </a:bodyPr>
          <a:lstStyle/>
          <a:p>
            <a:r>
              <a:rPr lang="en-GB" dirty="0">
                <a:solidFill>
                  <a:srgbClr val="FF0000"/>
                </a:solidFill>
              </a:rPr>
              <a:t>Go to Times Tables Rock Stars to warm up your number brain before you start your maths activity.  </a:t>
            </a:r>
          </a:p>
        </p:txBody>
      </p:sp>
      <p:pic>
        <p:nvPicPr>
          <p:cNvPr id="15" name="Picture 14"/>
          <p:cNvPicPr>
            <a:picLocks noChangeAspect="1"/>
          </p:cNvPicPr>
          <p:nvPr/>
        </p:nvPicPr>
        <p:blipFill>
          <a:blip r:embed="rId5"/>
          <a:stretch>
            <a:fillRect/>
          </a:stretch>
        </p:blipFill>
        <p:spPr>
          <a:xfrm>
            <a:off x="5921431" y="5578369"/>
            <a:ext cx="6035563" cy="9876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613532" y="5998466"/>
            <a:ext cx="11208775" cy="861774"/>
          </a:xfrm>
          <a:prstGeom prst="rect">
            <a:avLst/>
          </a:prstGeom>
          <a:solidFill>
            <a:schemeClr val="bg1"/>
          </a:solidFill>
        </p:spPr>
        <p:txBody>
          <a:bodyPr wrap="square" rtlCol="0">
            <a:spAutoFit/>
          </a:bodyPr>
          <a:lstStyle/>
          <a:p>
            <a:r>
              <a:rPr lang="en-GB" dirty="0"/>
              <a:t>You can also copy and paste this link if you would prefer:</a:t>
            </a:r>
            <a:endParaRPr lang="en-GB" dirty="0">
              <a:hlinkClick r:id="rId4"/>
            </a:endParaRPr>
          </a:p>
          <a:p>
            <a:r>
              <a:rPr lang="en-GB" sz="1600" dirty="0"/>
              <a:t>https://classroom.thenational.academy/lessons/reading-writing-and-converting-time-between-12-hour-and-24-hour-clocks-6hj66t?activity=video&amp;step=1</a:t>
            </a:r>
          </a:p>
        </p:txBody>
      </p:sp>
    </p:spTree>
    <p:extLst>
      <p:ext uri="{BB962C8B-B14F-4D97-AF65-F5344CB8AC3E}">
        <p14:creationId xmlns:p14="http://schemas.microsoft.com/office/powerpoint/2010/main" val="936071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2351" y="1163639"/>
            <a:ext cx="4043363"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5"/>
          <p:cNvSpPr>
            <a:spLocks noChangeArrowheads="1"/>
          </p:cNvSpPr>
          <p:nvPr/>
        </p:nvSpPr>
        <p:spPr bwMode="auto">
          <a:xfrm>
            <a:off x="6443662" y="2908300"/>
            <a:ext cx="5513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50000"/>
              </a:lnSpc>
              <a:spcBef>
                <a:spcPct val="0"/>
              </a:spcBef>
              <a:buFontTx/>
              <a:buNone/>
            </a:pPr>
            <a:r>
              <a:rPr lang="en-GB" altLang="en-US" sz="2400" dirty="0">
                <a:solidFill>
                  <a:schemeClr val="tx1"/>
                </a:solidFill>
                <a:latin typeface="+mn-lt"/>
              </a:rPr>
              <a:t>Each number on the clock represents 5 minutes. So we can count round in 5s.</a:t>
            </a:r>
          </a:p>
        </p:txBody>
      </p:sp>
      <p:cxnSp>
        <p:nvCxnSpPr>
          <p:cNvPr id="5" name="Straight Arrow Connector 4"/>
          <p:cNvCxnSpPr/>
          <p:nvPr/>
        </p:nvCxnSpPr>
        <p:spPr>
          <a:xfrm flipV="1">
            <a:off x="4322763" y="2260601"/>
            <a:ext cx="0" cy="12112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322764" y="2444751"/>
            <a:ext cx="655637" cy="10271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314826" y="2908301"/>
            <a:ext cx="1165225" cy="5635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322764" y="3417889"/>
            <a:ext cx="1265237" cy="53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314825" y="3451225"/>
            <a:ext cx="1079500" cy="6683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322763" y="3471864"/>
            <a:ext cx="628650" cy="9985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22763" y="3444875"/>
            <a:ext cx="0" cy="1195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3716339" y="3444876"/>
            <a:ext cx="606425" cy="10017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300413" y="3444875"/>
            <a:ext cx="1014412" cy="5984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3001964" y="3471864"/>
            <a:ext cx="1328737" cy="349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3206750" y="2865439"/>
            <a:ext cx="1123950" cy="5857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3587750" y="2427289"/>
            <a:ext cx="742950" cy="10366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11172683" y="6133999"/>
            <a:ext cx="1019317" cy="724001"/>
          </a:xfrm>
          <a:prstGeom prst="rect">
            <a:avLst/>
          </a:prstGeom>
        </p:spPr>
      </p:pic>
    </p:spTree>
    <p:extLst>
      <p:ext uri="{BB962C8B-B14F-4D97-AF65-F5344CB8AC3E}">
        <p14:creationId xmlns:p14="http://schemas.microsoft.com/office/powerpoint/2010/main" val="131308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nodeType="afterEffect">
                                  <p:stCondLst>
                                    <p:cond delay="1000"/>
                                  </p:stCondLst>
                                  <p:childTnLst>
                                    <p:set>
                                      <p:cBhvr>
                                        <p:cTn id="9" dur="1" fill="hold">
                                          <p:stCondLst>
                                            <p:cond delay="0"/>
                                          </p:stCondLst>
                                        </p:cTn>
                                        <p:tgtEl>
                                          <p:spTgt spid="5"/>
                                        </p:tgtEl>
                                        <p:attrNameLst>
                                          <p:attrName>style.visibility</p:attrName>
                                        </p:attrNameLst>
                                      </p:cBhvr>
                                      <p:to>
                                        <p:strVal val="hidden"/>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xit" presetSubtype="0" fill="hold" nodeType="afterEffect">
                                  <p:stCondLst>
                                    <p:cond delay="1000"/>
                                  </p:stCondLst>
                                  <p:childTnLst>
                                    <p:set>
                                      <p:cBhvr>
                                        <p:cTn id="15" dur="1" fill="hold">
                                          <p:stCondLst>
                                            <p:cond delay="0"/>
                                          </p:stCondLst>
                                        </p:cTn>
                                        <p:tgtEl>
                                          <p:spTgt spid="29"/>
                                        </p:tgtEl>
                                        <p:attrNameLst>
                                          <p:attrName>style.visibility</p:attrName>
                                        </p:attrNameLst>
                                      </p:cBhvr>
                                      <p:to>
                                        <p:strVal val="hidden"/>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xit" presetSubtype="0" fill="hold" nodeType="afterEffect">
                                  <p:stCondLst>
                                    <p:cond delay="1000"/>
                                  </p:stCondLst>
                                  <p:childTnLst>
                                    <p:set>
                                      <p:cBhvr>
                                        <p:cTn id="21" dur="1" fill="hold">
                                          <p:stCondLst>
                                            <p:cond delay="0"/>
                                          </p:stCondLst>
                                        </p:cTn>
                                        <p:tgtEl>
                                          <p:spTgt spid="35"/>
                                        </p:tgtEl>
                                        <p:attrNameLst>
                                          <p:attrName>style.visibility</p:attrName>
                                        </p:attrNameLst>
                                      </p:cBhvr>
                                      <p:to>
                                        <p:strVal val="hidden"/>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xit" presetSubtype="0" fill="hold" nodeType="afterEffect">
                                  <p:stCondLst>
                                    <p:cond delay="1000"/>
                                  </p:stCondLst>
                                  <p:childTnLst>
                                    <p:set>
                                      <p:cBhvr>
                                        <p:cTn id="27" dur="1" fill="hold">
                                          <p:stCondLst>
                                            <p:cond delay="0"/>
                                          </p:stCondLst>
                                        </p:cTn>
                                        <p:tgtEl>
                                          <p:spTgt spid="38"/>
                                        </p:tgtEl>
                                        <p:attrNameLst>
                                          <p:attrName>style.visibility</p:attrName>
                                        </p:attrNameLst>
                                      </p:cBhvr>
                                      <p:to>
                                        <p:strVal val="hidden"/>
                                      </p:to>
                                    </p:set>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xit" presetSubtype="0" fill="hold" nodeType="afterEffect">
                                  <p:stCondLst>
                                    <p:cond delay="1000"/>
                                  </p:stCondLst>
                                  <p:childTnLst>
                                    <p:set>
                                      <p:cBhvr>
                                        <p:cTn id="33" dur="1" fill="hold">
                                          <p:stCondLst>
                                            <p:cond delay="0"/>
                                          </p:stCondLst>
                                        </p:cTn>
                                        <p:tgtEl>
                                          <p:spTgt spid="47"/>
                                        </p:tgtEl>
                                        <p:attrNameLst>
                                          <p:attrName>style.visibility</p:attrName>
                                        </p:attrNameLst>
                                      </p:cBhvr>
                                      <p:to>
                                        <p:strVal val="hidden"/>
                                      </p:to>
                                    </p:set>
                                  </p:childTnLst>
                                </p:cTn>
                              </p:par>
                            </p:childTnLst>
                          </p:cTn>
                        </p:par>
                        <p:par>
                          <p:cTn id="34" fill="hold" nodeType="afterGroup">
                            <p:stCondLst>
                              <p:cond delay="5000"/>
                            </p:stCondLst>
                            <p:childTnLst>
                              <p:par>
                                <p:cTn id="35" presetID="1" presetClass="entr" presetSubtype="0"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par>
                          <p:cTn id="37" fill="hold" nodeType="afterGroup">
                            <p:stCondLst>
                              <p:cond delay="5000"/>
                            </p:stCondLst>
                            <p:childTnLst>
                              <p:par>
                                <p:cTn id="38" presetID="1" presetClass="exit" presetSubtype="0" fill="hold" nodeType="afterEffect">
                                  <p:stCondLst>
                                    <p:cond delay="1000"/>
                                  </p:stCondLst>
                                  <p:childTnLst>
                                    <p:set>
                                      <p:cBhvr>
                                        <p:cTn id="39" dur="1" fill="hold">
                                          <p:stCondLst>
                                            <p:cond delay="0"/>
                                          </p:stCondLst>
                                        </p:cTn>
                                        <p:tgtEl>
                                          <p:spTgt spid="50"/>
                                        </p:tgtEl>
                                        <p:attrNameLst>
                                          <p:attrName>style.visibility</p:attrName>
                                        </p:attrNameLst>
                                      </p:cBhvr>
                                      <p:to>
                                        <p:strVal val="hidden"/>
                                      </p:to>
                                    </p:set>
                                  </p:childTnLst>
                                </p:cTn>
                              </p:par>
                            </p:childTnLst>
                          </p:cTn>
                        </p:par>
                        <p:par>
                          <p:cTn id="40" fill="hold" nodeType="afterGroup">
                            <p:stCondLst>
                              <p:cond delay="6000"/>
                            </p:stCondLst>
                            <p:childTnLst>
                              <p:par>
                                <p:cTn id="41" presetID="1"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par>
                          <p:cTn id="43" fill="hold" nodeType="afterGroup">
                            <p:stCondLst>
                              <p:cond delay="6000"/>
                            </p:stCondLst>
                            <p:childTnLst>
                              <p:par>
                                <p:cTn id="44" presetID="1" presetClass="exit" presetSubtype="0" fill="hold"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nodeType="afterGroup">
                            <p:stCondLst>
                              <p:cond delay="7000"/>
                            </p:stCondLst>
                            <p:childTnLst>
                              <p:par>
                                <p:cTn id="47" presetID="1" presetClass="entr" presetSubtype="0"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xit" presetSubtype="0" fill="hold" nodeType="afterEffect">
                                  <p:stCondLst>
                                    <p:cond delay="1000"/>
                                  </p:stCondLst>
                                  <p:childTnLst>
                                    <p:set>
                                      <p:cBhvr>
                                        <p:cTn id="51" dur="1" fill="hold">
                                          <p:stCondLst>
                                            <p:cond delay="0"/>
                                          </p:stCondLst>
                                        </p:cTn>
                                        <p:tgtEl>
                                          <p:spTgt spid="55"/>
                                        </p:tgtEl>
                                        <p:attrNameLst>
                                          <p:attrName>style.visibility</p:attrName>
                                        </p:attrNameLst>
                                      </p:cBhvr>
                                      <p:to>
                                        <p:strVal val="hidden"/>
                                      </p:to>
                                    </p:set>
                                  </p:childTnLst>
                                </p:cTn>
                              </p:par>
                            </p:childTnLst>
                          </p:cTn>
                        </p:par>
                        <p:par>
                          <p:cTn id="52" fill="hold" nodeType="afterGroup">
                            <p:stCondLst>
                              <p:cond delay="8000"/>
                            </p:stCondLst>
                            <p:childTnLst>
                              <p:par>
                                <p:cTn id="53" presetID="1"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par>
                          <p:cTn id="55" fill="hold" nodeType="afterGroup">
                            <p:stCondLst>
                              <p:cond delay="8000"/>
                            </p:stCondLst>
                            <p:childTnLst>
                              <p:par>
                                <p:cTn id="56" presetID="1" presetClass="exit" presetSubtype="0" fill="hold" nodeType="afterEffect">
                                  <p:stCondLst>
                                    <p:cond delay="1000"/>
                                  </p:stCondLst>
                                  <p:childTnLst>
                                    <p:set>
                                      <p:cBhvr>
                                        <p:cTn id="57" dur="1" fill="hold">
                                          <p:stCondLst>
                                            <p:cond delay="0"/>
                                          </p:stCondLst>
                                        </p:cTn>
                                        <p:tgtEl>
                                          <p:spTgt spid="58"/>
                                        </p:tgtEl>
                                        <p:attrNameLst>
                                          <p:attrName>style.visibility</p:attrName>
                                        </p:attrNameLst>
                                      </p:cBhvr>
                                      <p:to>
                                        <p:strVal val="hidden"/>
                                      </p:to>
                                    </p:set>
                                  </p:childTnLst>
                                </p:cTn>
                              </p:par>
                            </p:childTnLst>
                          </p:cTn>
                        </p:par>
                        <p:par>
                          <p:cTn id="58" fill="hold" nodeType="afterGroup">
                            <p:stCondLst>
                              <p:cond delay="9000"/>
                            </p:stCondLst>
                            <p:childTnLst>
                              <p:par>
                                <p:cTn id="59" presetID="1" presetClass="entr" presetSubtype="0"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par>
                          <p:cTn id="61" fill="hold" nodeType="afterGroup">
                            <p:stCondLst>
                              <p:cond delay="9000"/>
                            </p:stCondLst>
                            <p:childTnLst>
                              <p:par>
                                <p:cTn id="62" presetID="1" presetClass="exit" presetSubtype="0" fill="hold" nodeType="afterEffect">
                                  <p:stCondLst>
                                    <p:cond delay="1000"/>
                                  </p:stCondLst>
                                  <p:childTnLst>
                                    <p:set>
                                      <p:cBhvr>
                                        <p:cTn id="63" dur="1" fill="hold">
                                          <p:stCondLst>
                                            <p:cond delay="0"/>
                                          </p:stCondLst>
                                        </p:cTn>
                                        <p:tgtEl>
                                          <p:spTgt spid="61"/>
                                        </p:tgtEl>
                                        <p:attrNameLst>
                                          <p:attrName>style.visibility</p:attrName>
                                        </p:attrNameLst>
                                      </p:cBhvr>
                                      <p:to>
                                        <p:strVal val="hidden"/>
                                      </p:to>
                                    </p:set>
                                  </p:childTnLst>
                                </p:cTn>
                              </p:par>
                            </p:childTnLst>
                          </p:cTn>
                        </p:par>
                        <p:par>
                          <p:cTn id="64" fill="hold" nodeType="afterGroup">
                            <p:stCondLst>
                              <p:cond delay="10000"/>
                            </p:stCondLst>
                            <p:childTnLst>
                              <p:par>
                                <p:cTn id="65" presetID="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xit" presetSubtype="0" fill="hold" nodeType="afterEffect">
                                  <p:stCondLst>
                                    <p:cond delay="1000"/>
                                  </p:stCondLst>
                                  <p:childTnLst>
                                    <p:set>
                                      <p:cBhvr>
                                        <p:cTn id="69" dur="1" fill="hold">
                                          <p:stCondLst>
                                            <p:cond delay="0"/>
                                          </p:stCondLst>
                                        </p:cTn>
                                        <p:tgtEl>
                                          <p:spTgt spid="63"/>
                                        </p:tgtEl>
                                        <p:attrNameLst>
                                          <p:attrName>style.visibility</p:attrName>
                                        </p:attrNameLst>
                                      </p:cBhvr>
                                      <p:to>
                                        <p:strVal val="hidden"/>
                                      </p:to>
                                    </p:set>
                                  </p:childTnLst>
                                </p:cTn>
                              </p:par>
                            </p:childTnLst>
                          </p:cTn>
                        </p:par>
                        <p:par>
                          <p:cTn id="70" fill="hold" nodeType="afterGroup">
                            <p:stCondLst>
                              <p:cond delay="11000"/>
                            </p:stCondLst>
                            <p:childTnLst>
                              <p:par>
                                <p:cTn id="71" presetID="1" presetClass="entr" presetSubtype="0" fill="hold" nodeType="after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par>
                          <p:cTn id="73" fill="hold" nodeType="afterGroup">
                            <p:stCondLst>
                              <p:cond delay="11000"/>
                            </p:stCondLst>
                            <p:childTnLst>
                              <p:par>
                                <p:cTn id="74" presetID="1" presetClass="exit" presetSubtype="0" fill="hold" nodeType="afterEffect">
                                  <p:stCondLst>
                                    <p:cond delay="1000"/>
                                  </p:stCondLst>
                                  <p:childTnLst>
                                    <p:set>
                                      <p:cBhvr>
                                        <p:cTn id="75" dur="1" fill="hold">
                                          <p:stCondLst>
                                            <p:cond delay="0"/>
                                          </p:stCondLst>
                                        </p:cTn>
                                        <p:tgtEl>
                                          <p:spTgt spid="66"/>
                                        </p:tgtEl>
                                        <p:attrNameLst>
                                          <p:attrName>style.visibility</p:attrName>
                                        </p:attrNameLst>
                                      </p:cBhvr>
                                      <p:to>
                                        <p:strVal val="hidden"/>
                                      </p:to>
                                    </p:set>
                                  </p:childTnLst>
                                </p:cTn>
                              </p:par>
                            </p:childTnLst>
                          </p:cTn>
                        </p:par>
                        <p:par>
                          <p:cTn id="76" fill="hold" nodeType="afterGroup">
                            <p:stCondLst>
                              <p:cond delay="12000"/>
                            </p:stCondLst>
                            <p:childTnLst>
                              <p:par>
                                <p:cTn id="77" presetID="1"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632" y="178435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5"/>
          <p:cNvSpPr>
            <a:spLocks noChangeArrowheads="1"/>
          </p:cNvSpPr>
          <p:nvPr/>
        </p:nvSpPr>
        <p:spPr bwMode="auto">
          <a:xfrm>
            <a:off x="6305794" y="4534297"/>
            <a:ext cx="357663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50000"/>
              </a:lnSpc>
              <a:spcBef>
                <a:spcPct val="0"/>
              </a:spcBef>
              <a:buFontTx/>
              <a:buNone/>
            </a:pPr>
            <a:r>
              <a:rPr lang="en-GB" altLang="en-US" dirty="0">
                <a:solidFill>
                  <a:schemeClr val="tx1"/>
                </a:solidFill>
                <a:latin typeface="+mn-lt"/>
              </a:rPr>
              <a:t>Do the clocks show the same time?</a:t>
            </a:r>
          </a:p>
          <a:p>
            <a:pPr algn="ctr">
              <a:lnSpc>
                <a:spcPct val="150000"/>
              </a:lnSpc>
              <a:spcBef>
                <a:spcPct val="0"/>
              </a:spcBef>
              <a:buFontTx/>
              <a:buNone/>
            </a:pPr>
            <a:r>
              <a:rPr lang="en-GB" altLang="en-US" dirty="0">
                <a:solidFill>
                  <a:schemeClr val="tx1"/>
                </a:solidFill>
                <a:latin typeface="+mn-lt"/>
              </a:rPr>
              <a:t>What is the same about the clocks?</a:t>
            </a:r>
          </a:p>
          <a:p>
            <a:pPr algn="ctr">
              <a:lnSpc>
                <a:spcPct val="150000"/>
              </a:lnSpc>
              <a:spcBef>
                <a:spcPct val="0"/>
              </a:spcBef>
              <a:buFontTx/>
              <a:buNone/>
            </a:pPr>
            <a:r>
              <a:rPr lang="en-GB" altLang="en-US" dirty="0">
                <a:solidFill>
                  <a:schemeClr val="tx1"/>
                </a:solidFill>
                <a:latin typeface="+mn-lt"/>
              </a:rPr>
              <a:t>What is different?</a:t>
            </a:r>
          </a:p>
        </p:txBody>
      </p:sp>
      <p:cxnSp>
        <p:nvCxnSpPr>
          <p:cNvPr id="38" name="Straight Arrow Connector 37"/>
          <p:cNvCxnSpPr/>
          <p:nvPr/>
        </p:nvCxnSpPr>
        <p:spPr>
          <a:xfrm>
            <a:off x="2423319" y="3763963"/>
            <a:ext cx="1300163" cy="47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459832" y="2882901"/>
            <a:ext cx="73025" cy="8874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6068" y="2474926"/>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3"/>
          <p:cNvSpPr txBox="1">
            <a:spLocks noChangeArrowheads="1"/>
          </p:cNvSpPr>
          <p:nvPr/>
        </p:nvSpPr>
        <p:spPr bwMode="auto">
          <a:xfrm>
            <a:off x="7455693" y="2797187"/>
            <a:ext cx="620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a:solidFill>
                  <a:srgbClr val="A8DD91"/>
                </a:solidFill>
                <a:latin typeface="+mn-lt"/>
                <a:cs typeface="WW Digital" pitchFamily="34" charset="0"/>
              </a:rPr>
              <a:t>2</a:t>
            </a:r>
          </a:p>
        </p:txBody>
      </p:sp>
      <p:sp>
        <p:nvSpPr>
          <p:cNvPr id="9225" name="TextBox 19"/>
          <p:cNvSpPr txBox="1">
            <a:spLocks noChangeArrowheads="1"/>
          </p:cNvSpPr>
          <p:nvPr/>
        </p:nvSpPr>
        <p:spPr bwMode="auto">
          <a:xfrm>
            <a:off x="6760368" y="2797187"/>
            <a:ext cx="61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a:solidFill>
                  <a:srgbClr val="A8DD91"/>
                </a:solidFill>
                <a:latin typeface="+mn-lt"/>
                <a:cs typeface="WW Digital" pitchFamily="34" charset="0"/>
              </a:rPr>
              <a:t>1</a:t>
            </a:r>
          </a:p>
        </p:txBody>
      </p:sp>
      <p:sp>
        <p:nvSpPr>
          <p:cNvPr id="9226" name="TextBox 20"/>
          <p:cNvSpPr txBox="1">
            <a:spLocks noChangeArrowheads="1"/>
          </p:cNvSpPr>
          <p:nvPr/>
        </p:nvSpPr>
        <p:spPr bwMode="auto">
          <a:xfrm>
            <a:off x="8290718" y="2797187"/>
            <a:ext cx="61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a:solidFill>
                  <a:srgbClr val="A8DD91"/>
                </a:solidFill>
                <a:latin typeface="+mn-lt"/>
                <a:cs typeface="WW Digital" pitchFamily="34" charset="0"/>
              </a:rPr>
              <a:t>1</a:t>
            </a:r>
          </a:p>
        </p:txBody>
      </p:sp>
      <p:sp>
        <p:nvSpPr>
          <p:cNvPr id="9227" name="TextBox 21"/>
          <p:cNvSpPr txBox="1">
            <a:spLocks noChangeArrowheads="1"/>
          </p:cNvSpPr>
          <p:nvPr/>
        </p:nvSpPr>
        <p:spPr bwMode="auto">
          <a:xfrm>
            <a:off x="8984456" y="2797187"/>
            <a:ext cx="61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a:solidFill>
                  <a:srgbClr val="A8DD91"/>
                </a:solidFill>
                <a:latin typeface="+mn-lt"/>
                <a:cs typeface="WW Digital" pitchFamily="34" charset="0"/>
              </a:rPr>
              <a:t>5</a:t>
            </a:r>
          </a:p>
        </p:txBody>
      </p:sp>
      <p:sp>
        <p:nvSpPr>
          <p:cNvPr id="9228" name="Rectangle 22"/>
          <p:cNvSpPr>
            <a:spLocks noChangeArrowheads="1"/>
          </p:cNvSpPr>
          <p:nvPr/>
        </p:nvSpPr>
        <p:spPr bwMode="auto">
          <a:xfrm>
            <a:off x="585371" y="50215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pic>
        <p:nvPicPr>
          <p:cNvPr id="12" name="Picture 11"/>
          <p:cNvPicPr>
            <a:picLocks noChangeAspect="1"/>
          </p:cNvPicPr>
          <p:nvPr/>
        </p:nvPicPr>
        <p:blipFill>
          <a:blip r:embed="rId4"/>
          <a:stretch>
            <a:fillRect/>
          </a:stretch>
        </p:blipFill>
        <p:spPr>
          <a:xfrm>
            <a:off x="11172683" y="6133999"/>
            <a:ext cx="1019317" cy="724001"/>
          </a:xfrm>
          <a:prstGeom prst="rect">
            <a:avLst/>
          </a:prstGeom>
        </p:spPr>
      </p:pic>
    </p:spTree>
    <p:extLst>
      <p:ext uri="{BB962C8B-B14F-4D97-AF65-F5344CB8AC3E}">
        <p14:creationId xmlns:p14="http://schemas.microsoft.com/office/powerpoint/2010/main" val="1340963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smtClean="0"/>
              <a:t>01.03.2021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a:t>
            </a:r>
            <a:r>
              <a:rPr lang="en-GB" sz="4000" dirty="0" smtClean="0"/>
              <a:t>to tell the time on a 24-hour clock.</a:t>
            </a:r>
            <a:endParaRPr lang="en-US" alt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Rectangle 13"/>
          <p:cNvSpPr/>
          <p:nvPr/>
        </p:nvSpPr>
        <p:spPr>
          <a:xfrm>
            <a:off x="5860994" y="4759494"/>
            <a:ext cx="6096000" cy="646331"/>
          </a:xfrm>
          <a:prstGeom prst="rect">
            <a:avLst/>
          </a:prstGeom>
        </p:spPr>
        <p:txBody>
          <a:bodyPr>
            <a:spAutoFit/>
          </a:bodyPr>
          <a:lstStyle/>
          <a:p>
            <a:r>
              <a:rPr lang="en-GB" dirty="0">
                <a:solidFill>
                  <a:srgbClr val="FF0000"/>
                </a:solidFill>
              </a:rPr>
              <a:t>Go to Times Tables Rock Stars to warm up your number brain before you start your maths activity.  </a:t>
            </a:r>
          </a:p>
        </p:txBody>
      </p:sp>
      <p:pic>
        <p:nvPicPr>
          <p:cNvPr id="15" name="Picture 14"/>
          <p:cNvPicPr>
            <a:picLocks noChangeAspect="1"/>
          </p:cNvPicPr>
          <p:nvPr/>
        </p:nvPicPr>
        <p:blipFill>
          <a:blip r:embed="rId5"/>
          <a:stretch>
            <a:fillRect/>
          </a:stretch>
        </p:blipFill>
        <p:spPr>
          <a:xfrm>
            <a:off x="5921431" y="5578369"/>
            <a:ext cx="6035563" cy="98763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158" y="99656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5"/>
          <p:cNvSpPr>
            <a:spLocks noChangeArrowheads="1"/>
          </p:cNvSpPr>
          <p:nvPr/>
        </p:nvSpPr>
        <p:spPr bwMode="auto">
          <a:xfrm>
            <a:off x="323196" y="4702785"/>
            <a:ext cx="124487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50000"/>
              </a:lnSpc>
              <a:spcBef>
                <a:spcPct val="0"/>
              </a:spcBef>
              <a:buFontTx/>
              <a:buNone/>
            </a:pPr>
            <a:r>
              <a:rPr lang="en-GB" altLang="en-US" sz="2800" dirty="0" smtClean="0">
                <a:solidFill>
                  <a:schemeClr val="tx1"/>
                </a:solidFill>
                <a:latin typeface="+mn-lt"/>
              </a:rPr>
              <a:t>When we convert from analogue to digital look at the hour hand first. This is the smaller hand. The hour is pointing to 12 so the 12 comes first on the digital clock.  </a:t>
            </a:r>
            <a:endParaRPr lang="en-GB" altLang="en-US" sz="2800" dirty="0">
              <a:solidFill>
                <a:schemeClr val="tx1"/>
              </a:solidFill>
              <a:latin typeface="+mn-lt"/>
            </a:endParaRPr>
          </a:p>
        </p:txBody>
      </p:sp>
      <p:cxnSp>
        <p:nvCxnSpPr>
          <p:cNvPr id="38" name="Straight Arrow Connector 37"/>
          <p:cNvCxnSpPr/>
          <p:nvPr/>
        </p:nvCxnSpPr>
        <p:spPr>
          <a:xfrm>
            <a:off x="2324845" y="2976173"/>
            <a:ext cx="1300163" cy="47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361358" y="2095111"/>
            <a:ext cx="73025" cy="8874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594" y="1687136"/>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3"/>
          <p:cNvSpPr txBox="1">
            <a:spLocks noChangeArrowheads="1"/>
          </p:cNvSpPr>
          <p:nvPr/>
        </p:nvSpPr>
        <p:spPr bwMode="auto">
          <a:xfrm>
            <a:off x="7357219" y="2009397"/>
            <a:ext cx="620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a:solidFill>
                  <a:srgbClr val="A8DD91"/>
                </a:solidFill>
                <a:latin typeface="+mn-lt"/>
                <a:cs typeface="WW Digital" pitchFamily="34" charset="0"/>
              </a:rPr>
              <a:t>2</a:t>
            </a:r>
          </a:p>
        </p:txBody>
      </p:sp>
      <p:sp>
        <p:nvSpPr>
          <p:cNvPr id="9225" name="TextBox 19"/>
          <p:cNvSpPr txBox="1">
            <a:spLocks noChangeArrowheads="1"/>
          </p:cNvSpPr>
          <p:nvPr/>
        </p:nvSpPr>
        <p:spPr bwMode="auto">
          <a:xfrm>
            <a:off x="6661894" y="2009397"/>
            <a:ext cx="61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a:solidFill>
                  <a:srgbClr val="A8DD91"/>
                </a:solidFill>
                <a:latin typeface="+mn-lt"/>
                <a:cs typeface="WW Digital" pitchFamily="34" charset="0"/>
              </a:rPr>
              <a:t>1</a:t>
            </a:r>
          </a:p>
        </p:txBody>
      </p:sp>
      <p:sp>
        <p:nvSpPr>
          <p:cNvPr id="9228" name="Rectangle 22"/>
          <p:cNvSpPr>
            <a:spLocks noChangeArrowheads="1"/>
          </p:cNvSpPr>
          <p:nvPr/>
        </p:nvSpPr>
        <p:spPr bwMode="auto">
          <a:xfrm>
            <a:off x="415872" y="313168"/>
            <a:ext cx="7776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cxnSp>
        <p:nvCxnSpPr>
          <p:cNvPr id="3" name="Straight Arrow Connector 2"/>
          <p:cNvCxnSpPr/>
          <p:nvPr/>
        </p:nvCxnSpPr>
        <p:spPr>
          <a:xfrm flipH="1" flipV="1">
            <a:off x="2602523" y="2618204"/>
            <a:ext cx="2602523" cy="2474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96051" y="3205272"/>
            <a:ext cx="1666203" cy="18742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11172683" y="6133999"/>
            <a:ext cx="1019317" cy="724001"/>
          </a:xfrm>
          <a:prstGeom prst="rect">
            <a:avLst/>
          </a:prstGeom>
        </p:spPr>
      </p:pic>
    </p:spTree>
    <p:extLst>
      <p:ext uri="{BB962C8B-B14F-4D97-AF65-F5344CB8AC3E}">
        <p14:creationId xmlns:p14="http://schemas.microsoft.com/office/powerpoint/2010/main" val="3762297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226" y="86995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5"/>
          <p:cNvSpPr>
            <a:spLocks noChangeArrowheads="1"/>
          </p:cNvSpPr>
          <p:nvPr/>
        </p:nvSpPr>
        <p:spPr bwMode="auto">
          <a:xfrm>
            <a:off x="523972" y="4586805"/>
            <a:ext cx="1147576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50000"/>
              </a:lnSpc>
              <a:spcBef>
                <a:spcPct val="0"/>
              </a:spcBef>
              <a:buFontTx/>
              <a:buNone/>
            </a:pPr>
            <a:r>
              <a:rPr lang="en-GB" altLang="en-US" sz="2800" dirty="0" smtClean="0">
                <a:solidFill>
                  <a:schemeClr val="tx1"/>
                </a:solidFill>
                <a:latin typeface="+mn-lt"/>
              </a:rPr>
              <a:t>Then look at the bigger hand which shows the minutes. Look at how many minutes past the hour hand it is. Remember each number counts in a multiple of 5 (the numbers in blue shows us this). This means the time is 12:15</a:t>
            </a:r>
            <a:endParaRPr lang="en-GB" altLang="en-US" sz="2800" dirty="0">
              <a:solidFill>
                <a:schemeClr val="tx1"/>
              </a:solidFill>
              <a:latin typeface="+mn-lt"/>
            </a:endParaRPr>
          </a:p>
        </p:txBody>
      </p:sp>
      <p:cxnSp>
        <p:nvCxnSpPr>
          <p:cNvPr id="38" name="Straight Arrow Connector 37"/>
          <p:cNvCxnSpPr/>
          <p:nvPr/>
        </p:nvCxnSpPr>
        <p:spPr>
          <a:xfrm>
            <a:off x="2338913" y="2849563"/>
            <a:ext cx="1300163" cy="47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375426" y="1968501"/>
            <a:ext cx="73025" cy="8874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1662" y="1560526"/>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3"/>
          <p:cNvSpPr txBox="1">
            <a:spLocks noChangeArrowheads="1"/>
          </p:cNvSpPr>
          <p:nvPr/>
        </p:nvSpPr>
        <p:spPr bwMode="auto">
          <a:xfrm>
            <a:off x="7371287" y="1882787"/>
            <a:ext cx="620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a:solidFill>
                  <a:srgbClr val="A8DD91"/>
                </a:solidFill>
                <a:latin typeface="+mn-lt"/>
                <a:cs typeface="WW Digital" pitchFamily="34" charset="0"/>
              </a:rPr>
              <a:t>2</a:t>
            </a:r>
          </a:p>
        </p:txBody>
      </p:sp>
      <p:sp>
        <p:nvSpPr>
          <p:cNvPr id="9225" name="TextBox 19"/>
          <p:cNvSpPr txBox="1">
            <a:spLocks noChangeArrowheads="1"/>
          </p:cNvSpPr>
          <p:nvPr/>
        </p:nvSpPr>
        <p:spPr bwMode="auto">
          <a:xfrm>
            <a:off x="6675962" y="1882787"/>
            <a:ext cx="61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dirty="0">
                <a:solidFill>
                  <a:srgbClr val="A8DD91"/>
                </a:solidFill>
                <a:latin typeface="+mn-lt"/>
                <a:cs typeface="WW Digital" pitchFamily="34" charset="0"/>
              </a:rPr>
              <a:t>1</a:t>
            </a:r>
          </a:p>
        </p:txBody>
      </p:sp>
      <p:sp>
        <p:nvSpPr>
          <p:cNvPr id="9226" name="TextBox 20"/>
          <p:cNvSpPr txBox="1">
            <a:spLocks noChangeArrowheads="1"/>
          </p:cNvSpPr>
          <p:nvPr/>
        </p:nvSpPr>
        <p:spPr bwMode="auto">
          <a:xfrm>
            <a:off x="8206312" y="1882787"/>
            <a:ext cx="61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a:solidFill>
                  <a:srgbClr val="A8DD91"/>
                </a:solidFill>
                <a:latin typeface="+mn-lt"/>
                <a:cs typeface="WW Digital" pitchFamily="34" charset="0"/>
              </a:rPr>
              <a:t>1</a:t>
            </a:r>
          </a:p>
        </p:txBody>
      </p:sp>
      <p:sp>
        <p:nvSpPr>
          <p:cNvPr id="9227" name="TextBox 21"/>
          <p:cNvSpPr txBox="1">
            <a:spLocks noChangeArrowheads="1"/>
          </p:cNvSpPr>
          <p:nvPr/>
        </p:nvSpPr>
        <p:spPr bwMode="auto">
          <a:xfrm>
            <a:off x="8900050" y="1882787"/>
            <a:ext cx="61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7200">
                <a:solidFill>
                  <a:srgbClr val="A8DD91"/>
                </a:solidFill>
                <a:latin typeface="+mn-lt"/>
                <a:cs typeface="WW Digital" pitchFamily="34" charset="0"/>
              </a:rPr>
              <a:t>5</a:t>
            </a:r>
          </a:p>
        </p:txBody>
      </p:sp>
      <p:sp>
        <p:nvSpPr>
          <p:cNvPr id="9228" name="Rectangle 22"/>
          <p:cNvSpPr>
            <a:spLocks noChangeArrowheads="1"/>
          </p:cNvSpPr>
          <p:nvPr/>
        </p:nvSpPr>
        <p:spPr bwMode="auto">
          <a:xfrm>
            <a:off x="159275" y="308205"/>
            <a:ext cx="75223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Analogue </a:t>
            </a:r>
            <a:r>
              <a:rPr lang="en-GB" altLang="en-US" sz="3200" b="1" dirty="0">
                <a:solidFill>
                  <a:schemeClr val="tx1"/>
                </a:solidFill>
                <a:latin typeface="+mn-lt"/>
              </a:rPr>
              <a:t>to Digital</a:t>
            </a:r>
          </a:p>
        </p:txBody>
      </p:sp>
      <p:pic>
        <p:nvPicPr>
          <p:cNvPr id="12" name="Picture 11"/>
          <p:cNvPicPr>
            <a:picLocks noChangeAspect="1"/>
          </p:cNvPicPr>
          <p:nvPr/>
        </p:nvPicPr>
        <p:blipFill>
          <a:blip r:embed="rId4"/>
          <a:stretch>
            <a:fillRect/>
          </a:stretch>
        </p:blipFill>
        <p:spPr>
          <a:xfrm>
            <a:off x="11172683" y="6133999"/>
            <a:ext cx="1019317" cy="724001"/>
          </a:xfrm>
          <a:prstGeom prst="rect">
            <a:avLst/>
          </a:prstGeom>
        </p:spPr>
      </p:pic>
    </p:spTree>
    <p:extLst>
      <p:ext uri="{BB962C8B-B14F-4D97-AF65-F5344CB8AC3E}">
        <p14:creationId xmlns:p14="http://schemas.microsoft.com/office/powerpoint/2010/main" val="1649194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858" y="1334667"/>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a:off x="2354545" y="3314280"/>
            <a:ext cx="671573" cy="9768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354545" y="2476397"/>
            <a:ext cx="530896" cy="8378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6067" y="2591035"/>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2"/>
          <p:cNvSpPr>
            <a:spLocks noChangeArrowheads="1"/>
          </p:cNvSpPr>
          <p:nvPr/>
        </p:nvSpPr>
        <p:spPr bwMode="auto">
          <a:xfrm>
            <a:off x="585371" y="50215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sp>
        <p:nvSpPr>
          <p:cNvPr id="2" name="Rectangle 1"/>
          <p:cNvSpPr/>
          <p:nvPr/>
        </p:nvSpPr>
        <p:spPr>
          <a:xfrm>
            <a:off x="585371" y="4955457"/>
            <a:ext cx="11177452" cy="1477328"/>
          </a:xfrm>
          <a:prstGeom prst="rect">
            <a:avLst/>
          </a:prstGeom>
        </p:spPr>
        <p:txBody>
          <a:bodyPr wrap="square">
            <a:spAutoFit/>
          </a:bodyPr>
          <a:lstStyle/>
          <a:p>
            <a:pPr>
              <a:lnSpc>
                <a:spcPct val="150000"/>
              </a:lnSpc>
              <a:spcBef>
                <a:spcPct val="0"/>
              </a:spcBef>
            </a:pPr>
            <a:r>
              <a:rPr lang="en-GB" altLang="en-US" sz="2000" dirty="0" smtClean="0"/>
              <a:t>The hour hand is pointing to 1 </a:t>
            </a:r>
            <a:r>
              <a:rPr lang="en-GB" altLang="en-US" sz="2000" dirty="0"/>
              <a:t>so the </a:t>
            </a:r>
            <a:r>
              <a:rPr lang="en-GB" altLang="en-US" sz="2000" dirty="0" smtClean="0"/>
              <a:t>1 </a:t>
            </a:r>
            <a:r>
              <a:rPr lang="en-GB" altLang="en-US" sz="2000" dirty="0"/>
              <a:t>comes first on the digital clock. </a:t>
            </a:r>
            <a:r>
              <a:rPr lang="en-GB" altLang="en-US" sz="2000" dirty="0" smtClean="0"/>
              <a:t>Now look </a:t>
            </a:r>
            <a:r>
              <a:rPr lang="en-GB" altLang="en-US" sz="2000" dirty="0"/>
              <a:t>at how many minutes past the hour hand it is. Remember each number counts in a multiple of 5 (the numbers in blue shows </a:t>
            </a:r>
            <a:r>
              <a:rPr lang="en-GB" altLang="en-US" sz="2000" dirty="0" smtClean="0"/>
              <a:t>us</a:t>
            </a:r>
            <a:r>
              <a:rPr lang="en-GB" altLang="en-US" sz="2000" dirty="0" smtClean="0"/>
              <a:t> </a:t>
            </a:r>
            <a:r>
              <a:rPr lang="en-GB" altLang="en-US" sz="2000" dirty="0"/>
              <a:t>this). This means the time is </a:t>
            </a:r>
            <a:r>
              <a:rPr lang="en-GB" altLang="en-US" sz="2000" dirty="0" smtClean="0"/>
              <a:t>01:25</a:t>
            </a:r>
            <a:endParaRPr lang="en-GB" altLang="en-US" sz="2000" dirty="0"/>
          </a:p>
        </p:txBody>
      </p:sp>
      <p:sp>
        <p:nvSpPr>
          <p:cNvPr id="3" name="Rectangle 2"/>
          <p:cNvSpPr/>
          <p:nvPr/>
        </p:nvSpPr>
        <p:spPr>
          <a:xfrm>
            <a:off x="7533518" y="2926080"/>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1</a:t>
            </a:r>
          </a:p>
        </p:txBody>
      </p:sp>
      <p:sp>
        <p:nvSpPr>
          <p:cNvPr id="9" name="Rectangle 8"/>
          <p:cNvSpPr/>
          <p:nvPr/>
        </p:nvSpPr>
        <p:spPr>
          <a:xfrm>
            <a:off x="6807793" y="2930704"/>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sp>
        <p:nvSpPr>
          <p:cNvPr id="10" name="Rectangle 9"/>
          <p:cNvSpPr/>
          <p:nvPr/>
        </p:nvSpPr>
        <p:spPr>
          <a:xfrm>
            <a:off x="8409583" y="2926080"/>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2</a:t>
            </a:r>
            <a:endParaRPr lang="en-GB" altLang="en-US" sz="6600" dirty="0">
              <a:solidFill>
                <a:srgbClr val="A8DD91"/>
              </a:solidFill>
              <a:cs typeface="WW Digital" pitchFamily="34" charset="0"/>
            </a:endParaRPr>
          </a:p>
        </p:txBody>
      </p:sp>
      <p:sp>
        <p:nvSpPr>
          <p:cNvPr id="11" name="Rectangle 10"/>
          <p:cNvSpPr/>
          <p:nvPr/>
        </p:nvSpPr>
        <p:spPr>
          <a:xfrm>
            <a:off x="8999472" y="2968106"/>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5</a:t>
            </a:r>
            <a:endParaRPr lang="en-GB" altLang="en-US" sz="6600" dirty="0">
              <a:solidFill>
                <a:srgbClr val="A8DD91"/>
              </a:solidFill>
              <a:cs typeface="WW Digital" pitchFamily="34" charset="0"/>
            </a:endParaRPr>
          </a:p>
        </p:txBody>
      </p:sp>
      <p:pic>
        <p:nvPicPr>
          <p:cNvPr id="12" name="Picture 11"/>
          <p:cNvPicPr>
            <a:picLocks noChangeAspect="1"/>
          </p:cNvPicPr>
          <p:nvPr/>
        </p:nvPicPr>
        <p:blipFill>
          <a:blip r:embed="rId4"/>
          <a:stretch>
            <a:fillRect/>
          </a:stretch>
        </p:blipFill>
        <p:spPr>
          <a:xfrm>
            <a:off x="11172683" y="6070784"/>
            <a:ext cx="1019317" cy="724001"/>
          </a:xfrm>
          <a:prstGeom prst="rect">
            <a:avLst/>
          </a:prstGeom>
        </p:spPr>
      </p:pic>
    </p:spTree>
    <p:extLst>
      <p:ext uri="{BB962C8B-B14F-4D97-AF65-F5344CB8AC3E}">
        <p14:creationId xmlns:p14="http://schemas.microsoft.com/office/powerpoint/2010/main" val="1869949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395" y="1090893"/>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H="1">
            <a:off x="1564747" y="3070506"/>
            <a:ext cx="912335" cy="5075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517563" y="2585545"/>
            <a:ext cx="740644" cy="4927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023" y="2014025"/>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2"/>
          <p:cNvSpPr>
            <a:spLocks noChangeArrowheads="1"/>
          </p:cNvSpPr>
          <p:nvPr/>
        </p:nvSpPr>
        <p:spPr bwMode="auto">
          <a:xfrm>
            <a:off x="546182" y="13639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sp>
        <p:nvSpPr>
          <p:cNvPr id="2" name="Rectangle 1"/>
          <p:cNvSpPr/>
          <p:nvPr/>
        </p:nvSpPr>
        <p:spPr>
          <a:xfrm>
            <a:off x="546182" y="4865975"/>
            <a:ext cx="11177452" cy="1477328"/>
          </a:xfrm>
          <a:prstGeom prst="rect">
            <a:avLst/>
          </a:prstGeom>
        </p:spPr>
        <p:txBody>
          <a:bodyPr wrap="square">
            <a:spAutoFit/>
          </a:bodyPr>
          <a:lstStyle/>
          <a:p>
            <a:pPr>
              <a:lnSpc>
                <a:spcPct val="150000"/>
              </a:lnSpc>
              <a:spcBef>
                <a:spcPct val="0"/>
              </a:spcBef>
            </a:pPr>
            <a:r>
              <a:rPr lang="en-GB" altLang="en-US" sz="2000" dirty="0" smtClean="0"/>
              <a:t>On an analogue clock the hour hand moves very slowly around the clock. Once you get past half past, we would say the time is 20 minutes to 2. However on a digital clock the hour hand doesn’t change until the next hour changes. So the time on a digital clock would say 01:40 (because it is 40 minutes past 1).</a:t>
            </a:r>
            <a:endParaRPr lang="en-GB" altLang="en-US" sz="2000" dirty="0"/>
          </a:p>
        </p:txBody>
      </p:sp>
      <p:sp>
        <p:nvSpPr>
          <p:cNvPr id="3" name="Rectangle 2"/>
          <p:cNvSpPr/>
          <p:nvPr/>
        </p:nvSpPr>
        <p:spPr>
          <a:xfrm>
            <a:off x="7641474" y="2349070"/>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1</a:t>
            </a:r>
          </a:p>
        </p:txBody>
      </p:sp>
      <p:sp>
        <p:nvSpPr>
          <p:cNvPr id="9" name="Rectangle 8"/>
          <p:cNvSpPr/>
          <p:nvPr/>
        </p:nvSpPr>
        <p:spPr>
          <a:xfrm>
            <a:off x="6915749" y="2353694"/>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sp>
        <p:nvSpPr>
          <p:cNvPr id="10" name="Rectangle 9"/>
          <p:cNvSpPr/>
          <p:nvPr/>
        </p:nvSpPr>
        <p:spPr>
          <a:xfrm>
            <a:off x="8517539" y="2349070"/>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4</a:t>
            </a:r>
            <a:endParaRPr lang="en-GB" altLang="en-US" sz="6600" dirty="0">
              <a:solidFill>
                <a:srgbClr val="A8DD91"/>
              </a:solidFill>
              <a:cs typeface="WW Digital" pitchFamily="34" charset="0"/>
            </a:endParaRPr>
          </a:p>
        </p:txBody>
      </p:sp>
      <p:sp>
        <p:nvSpPr>
          <p:cNvPr id="11" name="Rectangle 10"/>
          <p:cNvSpPr/>
          <p:nvPr/>
        </p:nvSpPr>
        <p:spPr>
          <a:xfrm>
            <a:off x="9107428" y="2391096"/>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0</a:t>
            </a:r>
            <a:endParaRPr lang="en-GB" altLang="en-US" sz="6600" dirty="0">
              <a:solidFill>
                <a:srgbClr val="A8DD91"/>
              </a:solidFill>
              <a:cs typeface="WW Digital" pitchFamily="34" charset="0"/>
            </a:endParaRPr>
          </a:p>
        </p:txBody>
      </p:sp>
      <p:pic>
        <p:nvPicPr>
          <p:cNvPr id="12" name="Picture 11"/>
          <p:cNvPicPr>
            <a:picLocks noChangeAspect="1"/>
          </p:cNvPicPr>
          <p:nvPr/>
        </p:nvPicPr>
        <p:blipFill>
          <a:blip r:embed="rId4"/>
          <a:stretch>
            <a:fillRect/>
          </a:stretch>
        </p:blipFill>
        <p:spPr>
          <a:xfrm>
            <a:off x="11172683" y="6133999"/>
            <a:ext cx="1019317" cy="724001"/>
          </a:xfrm>
          <a:prstGeom prst="rect">
            <a:avLst/>
          </a:prstGeom>
        </p:spPr>
      </p:pic>
    </p:spTree>
    <p:extLst>
      <p:ext uri="{BB962C8B-B14F-4D97-AF65-F5344CB8AC3E}">
        <p14:creationId xmlns:p14="http://schemas.microsoft.com/office/powerpoint/2010/main" val="1368742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43" y="141859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H="1" flipV="1">
            <a:off x="1750423" y="2442754"/>
            <a:ext cx="633708" cy="9554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424611" y="3405959"/>
            <a:ext cx="723538" cy="4867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878" y="2225275"/>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2"/>
          <p:cNvSpPr>
            <a:spLocks noChangeArrowheads="1"/>
          </p:cNvSpPr>
          <p:nvPr/>
        </p:nvSpPr>
        <p:spPr bwMode="auto">
          <a:xfrm>
            <a:off x="546182" y="13639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sp>
        <p:nvSpPr>
          <p:cNvPr id="2" name="Rectangle 1"/>
          <p:cNvSpPr/>
          <p:nvPr/>
        </p:nvSpPr>
        <p:spPr>
          <a:xfrm>
            <a:off x="546182" y="5169016"/>
            <a:ext cx="11177452" cy="1015663"/>
          </a:xfrm>
          <a:prstGeom prst="rect">
            <a:avLst/>
          </a:prstGeom>
        </p:spPr>
        <p:txBody>
          <a:bodyPr wrap="square">
            <a:spAutoFit/>
          </a:bodyPr>
          <a:lstStyle/>
          <a:p>
            <a:pPr>
              <a:lnSpc>
                <a:spcPct val="150000"/>
              </a:lnSpc>
              <a:spcBef>
                <a:spcPct val="0"/>
              </a:spcBef>
            </a:pPr>
            <a:r>
              <a:rPr lang="en-GB" altLang="en-US" sz="2000" dirty="0" smtClean="0"/>
              <a:t>On this analogue clock we would say it is 5 minutes to 4.</a:t>
            </a:r>
          </a:p>
          <a:p>
            <a:pPr>
              <a:lnSpc>
                <a:spcPct val="150000"/>
              </a:lnSpc>
              <a:spcBef>
                <a:spcPct val="0"/>
              </a:spcBef>
            </a:pPr>
            <a:r>
              <a:rPr lang="en-GB" altLang="en-US" sz="2000" dirty="0" smtClean="0"/>
              <a:t>For digital it has not reached 4 o’clock yet so the time would be 3:55.</a:t>
            </a:r>
            <a:endParaRPr lang="en-GB" altLang="en-US" sz="2000" dirty="0"/>
          </a:p>
        </p:txBody>
      </p:sp>
      <p:sp>
        <p:nvSpPr>
          <p:cNvPr id="3" name="Rectangle 2"/>
          <p:cNvSpPr/>
          <p:nvPr/>
        </p:nvSpPr>
        <p:spPr>
          <a:xfrm>
            <a:off x="7496141" y="2621819"/>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3</a:t>
            </a:r>
            <a:endParaRPr lang="en-GB" altLang="en-US" sz="6600" dirty="0">
              <a:solidFill>
                <a:srgbClr val="A8DD91"/>
              </a:solidFill>
              <a:cs typeface="WW Digital" pitchFamily="34" charset="0"/>
            </a:endParaRPr>
          </a:p>
        </p:txBody>
      </p:sp>
      <p:sp>
        <p:nvSpPr>
          <p:cNvPr id="9" name="Rectangle 8"/>
          <p:cNvSpPr/>
          <p:nvPr/>
        </p:nvSpPr>
        <p:spPr>
          <a:xfrm>
            <a:off x="6849096" y="2613953"/>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sp>
        <p:nvSpPr>
          <p:cNvPr id="10" name="Rectangle 9"/>
          <p:cNvSpPr/>
          <p:nvPr/>
        </p:nvSpPr>
        <p:spPr>
          <a:xfrm>
            <a:off x="8381780" y="2613953"/>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5</a:t>
            </a:r>
          </a:p>
        </p:txBody>
      </p:sp>
      <p:sp>
        <p:nvSpPr>
          <p:cNvPr id="11" name="Rectangle 10"/>
          <p:cNvSpPr/>
          <p:nvPr/>
        </p:nvSpPr>
        <p:spPr>
          <a:xfrm>
            <a:off x="8960283" y="2602346"/>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5</a:t>
            </a:r>
            <a:endParaRPr lang="en-GB" altLang="en-US" sz="6600" dirty="0">
              <a:solidFill>
                <a:srgbClr val="A8DD91"/>
              </a:solidFill>
              <a:cs typeface="WW Digital" pitchFamily="34" charset="0"/>
            </a:endParaRPr>
          </a:p>
        </p:txBody>
      </p:sp>
      <p:pic>
        <p:nvPicPr>
          <p:cNvPr id="13" name="Picture 12"/>
          <p:cNvPicPr>
            <a:picLocks noChangeAspect="1"/>
          </p:cNvPicPr>
          <p:nvPr/>
        </p:nvPicPr>
        <p:blipFill>
          <a:blip r:embed="rId4"/>
          <a:stretch>
            <a:fillRect/>
          </a:stretch>
        </p:blipFill>
        <p:spPr>
          <a:xfrm>
            <a:off x="11271133" y="6226705"/>
            <a:ext cx="905001" cy="647790"/>
          </a:xfrm>
          <a:prstGeom prst="rect">
            <a:avLst/>
          </a:prstGeom>
        </p:spPr>
      </p:pic>
    </p:spTree>
    <p:extLst>
      <p:ext uri="{BB962C8B-B14F-4D97-AF65-F5344CB8AC3E}">
        <p14:creationId xmlns:p14="http://schemas.microsoft.com/office/powerpoint/2010/main" val="782160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43" y="141859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H="1">
            <a:off x="1397726" y="3398204"/>
            <a:ext cx="986405" cy="4945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424611" y="3405959"/>
            <a:ext cx="632098" cy="6814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878" y="2225275"/>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2"/>
          <p:cNvSpPr>
            <a:spLocks noChangeArrowheads="1"/>
          </p:cNvSpPr>
          <p:nvPr/>
        </p:nvSpPr>
        <p:spPr bwMode="auto">
          <a:xfrm>
            <a:off x="546182" y="13639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sp>
        <p:nvSpPr>
          <p:cNvPr id="2" name="Rectangle 1"/>
          <p:cNvSpPr/>
          <p:nvPr/>
        </p:nvSpPr>
        <p:spPr>
          <a:xfrm>
            <a:off x="546182" y="5169016"/>
            <a:ext cx="11177452" cy="1477328"/>
          </a:xfrm>
          <a:prstGeom prst="rect">
            <a:avLst/>
          </a:prstGeom>
        </p:spPr>
        <p:txBody>
          <a:bodyPr wrap="square">
            <a:spAutoFit/>
          </a:bodyPr>
          <a:lstStyle/>
          <a:p>
            <a:pPr>
              <a:lnSpc>
                <a:spcPct val="150000"/>
              </a:lnSpc>
              <a:spcBef>
                <a:spcPct val="0"/>
              </a:spcBef>
            </a:pPr>
            <a:r>
              <a:rPr lang="en-GB" altLang="en-US" sz="2000" dirty="0" smtClean="0"/>
              <a:t>On this analogue clock we would say the time is 20 minutes to 5.</a:t>
            </a:r>
            <a:endParaRPr lang="en-GB" altLang="en-US" sz="2000" dirty="0"/>
          </a:p>
          <a:p>
            <a:pPr>
              <a:lnSpc>
                <a:spcPct val="150000"/>
              </a:lnSpc>
              <a:spcBef>
                <a:spcPct val="0"/>
              </a:spcBef>
            </a:pPr>
            <a:r>
              <a:rPr lang="en-GB" altLang="en-US" sz="2000" dirty="0" smtClean="0"/>
              <a:t>For the digital clock we would start with the hour it is currently on which is 4 and add onto it how many minutes past 4 it is. Can you fill in the rest of the digital clock?</a:t>
            </a:r>
            <a:endParaRPr lang="en-GB" altLang="en-US" sz="2000" dirty="0"/>
          </a:p>
        </p:txBody>
      </p:sp>
      <p:sp>
        <p:nvSpPr>
          <p:cNvPr id="3" name="Rectangle 2"/>
          <p:cNvSpPr/>
          <p:nvPr/>
        </p:nvSpPr>
        <p:spPr>
          <a:xfrm>
            <a:off x="7496141" y="2621819"/>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4</a:t>
            </a:r>
          </a:p>
        </p:txBody>
      </p:sp>
      <p:sp>
        <p:nvSpPr>
          <p:cNvPr id="9" name="Rectangle 8"/>
          <p:cNvSpPr/>
          <p:nvPr/>
        </p:nvSpPr>
        <p:spPr>
          <a:xfrm>
            <a:off x="6849096" y="2613953"/>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pic>
        <p:nvPicPr>
          <p:cNvPr id="10" name="Picture 9"/>
          <p:cNvPicPr>
            <a:picLocks noChangeAspect="1"/>
          </p:cNvPicPr>
          <p:nvPr/>
        </p:nvPicPr>
        <p:blipFill>
          <a:blip r:embed="rId4"/>
          <a:stretch>
            <a:fillRect/>
          </a:stretch>
        </p:blipFill>
        <p:spPr>
          <a:xfrm>
            <a:off x="11172762" y="5988005"/>
            <a:ext cx="905001" cy="647790"/>
          </a:xfrm>
          <a:prstGeom prst="rect">
            <a:avLst/>
          </a:prstGeom>
        </p:spPr>
      </p:pic>
    </p:spTree>
    <p:extLst>
      <p:ext uri="{BB962C8B-B14F-4D97-AF65-F5344CB8AC3E}">
        <p14:creationId xmlns:p14="http://schemas.microsoft.com/office/powerpoint/2010/main" val="2139975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43" y="141859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H="1">
            <a:off x="1397726" y="3398204"/>
            <a:ext cx="986405" cy="4945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424611" y="3405959"/>
            <a:ext cx="632098" cy="6814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878" y="2225275"/>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2"/>
          <p:cNvSpPr>
            <a:spLocks noChangeArrowheads="1"/>
          </p:cNvSpPr>
          <p:nvPr/>
        </p:nvSpPr>
        <p:spPr bwMode="auto">
          <a:xfrm>
            <a:off x="546182" y="13639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sp>
        <p:nvSpPr>
          <p:cNvPr id="3" name="Rectangle 2"/>
          <p:cNvSpPr/>
          <p:nvPr/>
        </p:nvSpPr>
        <p:spPr>
          <a:xfrm>
            <a:off x="7463367" y="2653133"/>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4</a:t>
            </a:r>
          </a:p>
        </p:txBody>
      </p:sp>
      <p:sp>
        <p:nvSpPr>
          <p:cNvPr id="9" name="Rectangle 8"/>
          <p:cNvSpPr/>
          <p:nvPr/>
        </p:nvSpPr>
        <p:spPr>
          <a:xfrm>
            <a:off x="6849096" y="2613953"/>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sp>
        <p:nvSpPr>
          <p:cNvPr id="10" name="Rectangle 9"/>
          <p:cNvSpPr/>
          <p:nvPr/>
        </p:nvSpPr>
        <p:spPr>
          <a:xfrm>
            <a:off x="8336918" y="2653133"/>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4</a:t>
            </a:r>
          </a:p>
        </p:txBody>
      </p:sp>
      <p:sp>
        <p:nvSpPr>
          <p:cNvPr id="11" name="Rectangle 10"/>
          <p:cNvSpPr/>
          <p:nvPr/>
        </p:nvSpPr>
        <p:spPr>
          <a:xfrm>
            <a:off x="8934127" y="2638689"/>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sp>
        <p:nvSpPr>
          <p:cNvPr id="4" name="TextBox 3"/>
          <p:cNvSpPr txBox="1"/>
          <p:nvPr/>
        </p:nvSpPr>
        <p:spPr>
          <a:xfrm>
            <a:off x="546182" y="5772771"/>
            <a:ext cx="9640389" cy="369332"/>
          </a:xfrm>
          <a:prstGeom prst="rect">
            <a:avLst/>
          </a:prstGeom>
          <a:noFill/>
        </p:spPr>
        <p:txBody>
          <a:bodyPr wrap="square" rtlCol="0">
            <a:spAutoFit/>
          </a:bodyPr>
          <a:lstStyle/>
          <a:p>
            <a:r>
              <a:rPr lang="en-GB" dirty="0" smtClean="0"/>
              <a:t>The time is 04:40 because it is 40 minutes past the hour of 4.</a:t>
            </a:r>
            <a:endParaRPr lang="en-GB" dirty="0"/>
          </a:p>
        </p:txBody>
      </p:sp>
      <p:pic>
        <p:nvPicPr>
          <p:cNvPr id="12" name="Picture 11"/>
          <p:cNvPicPr>
            <a:picLocks noChangeAspect="1"/>
          </p:cNvPicPr>
          <p:nvPr/>
        </p:nvPicPr>
        <p:blipFill>
          <a:blip r:embed="rId4"/>
          <a:stretch>
            <a:fillRect/>
          </a:stretch>
        </p:blipFill>
        <p:spPr>
          <a:xfrm>
            <a:off x="11172762" y="5988005"/>
            <a:ext cx="905001" cy="647790"/>
          </a:xfrm>
          <a:prstGeom prst="rect">
            <a:avLst/>
          </a:prstGeom>
        </p:spPr>
      </p:pic>
    </p:spTree>
    <p:extLst>
      <p:ext uri="{BB962C8B-B14F-4D97-AF65-F5344CB8AC3E}">
        <p14:creationId xmlns:p14="http://schemas.microsoft.com/office/powerpoint/2010/main" val="280966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43" y="141859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V="1">
            <a:off x="2384132" y="2873829"/>
            <a:ext cx="1036539" cy="5243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424611" y="3405959"/>
            <a:ext cx="0" cy="881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878" y="2225275"/>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2"/>
          <p:cNvSpPr>
            <a:spLocks noChangeArrowheads="1"/>
          </p:cNvSpPr>
          <p:nvPr/>
        </p:nvSpPr>
        <p:spPr bwMode="auto">
          <a:xfrm>
            <a:off x="546182" y="13639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sp>
        <p:nvSpPr>
          <p:cNvPr id="2" name="Rectangle 1"/>
          <p:cNvSpPr/>
          <p:nvPr/>
        </p:nvSpPr>
        <p:spPr>
          <a:xfrm>
            <a:off x="546182" y="5169016"/>
            <a:ext cx="11177452" cy="1477328"/>
          </a:xfrm>
          <a:prstGeom prst="rect">
            <a:avLst/>
          </a:prstGeom>
        </p:spPr>
        <p:txBody>
          <a:bodyPr wrap="square">
            <a:spAutoFit/>
          </a:bodyPr>
          <a:lstStyle/>
          <a:p>
            <a:pPr>
              <a:lnSpc>
                <a:spcPct val="150000"/>
              </a:lnSpc>
              <a:spcBef>
                <a:spcPct val="0"/>
              </a:spcBef>
            </a:pPr>
            <a:r>
              <a:rPr lang="en-GB" altLang="en-US" sz="2000" dirty="0" smtClean="0"/>
              <a:t>On this analogue clock we would say the time is 10 minutes past 6.</a:t>
            </a:r>
            <a:endParaRPr lang="en-GB" altLang="en-US" sz="2000" dirty="0"/>
          </a:p>
          <a:p>
            <a:pPr>
              <a:lnSpc>
                <a:spcPct val="150000"/>
              </a:lnSpc>
              <a:spcBef>
                <a:spcPct val="0"/>
              </a:spcBef>
            </a:pPr>
            <a:r>
              <a:rPr lang="en-GB" altLang="en-US" sz="2000" dirty="0" smtClean="0"/>
              <a:t>For the digital clock we would start with the hour it is currently on which is 6 and add onto it how many minutes past 6 it is. Can you fill in the rest of the digital clock?</a:t>
            </a:r>
            <a:endParaRPr lang="en-GB" altLang="en-US" sz="2000" dirty="0"/>
          </a:p>
        </p:txBody>
      </p:sp>
      <p:sp>
        <p:nvSpPr>
          <p:cNvPr id="3" name="Rectangle 2"/>
          <p:cNvSpPr/>
          <p:nvPr/>
        </p:nvSpPr>
        <p:spPr>
          <a:xfrm>
            <a:off x="7496141" y="2621819"/>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6</a:t>
            </a:r>
            <a:endParaRPr lang="en-GB" altLang="en-US" sz="6600" dirty="0">
              <a:solidFill>
                <a:srgbClr val="A8DD91"/>
              </a:solidFill>
              <a:cs typeface="WW Digital" pitchFamily="34" charset="0"/>
            </a:endParaRPr>
          </a:p>
        </p:txBody>
      </p:sp>
      <p:sp>
        <p:nvSpPr>
          <p:cNvPr id="9" name="Rectangle 8"/>
          <p:cNvSpPr/>
          <p:nvPr/>
        </p:nvSpPr>
        <p:spPr>
          <a:xfrm>
            <a:off x="6849096" y="2613953"/>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pic>
        <p:nvPicPr>
          <p:cNvPr id="10" name="Picture 9"/>
          <p:cNvPicPr>
            <a:picLocks noChangeAspect="1"/>
          </p:cNvPicPr>
          <p:nvPr/>
        </p:nvPicPr>
        <p:blipFill>
          <a:blip r:embed="rId4"/>
          <a:stretch>
            <a:fillRect/>
          </a:stretch>
        </p:blipFill>
        <p:spPr>
          <a:xfrm>
            <a:off x="11172762" y="5988005"/>
            <a:ext cx="905001" cy="647790"/>
          </a:xfrm>
          <a:prstGeom prst="rect">
            <a:avLst/>
          </a:prstGeom>
        </p:spPr>
      </p:pic>
    </p:spTree>
    <p:extLst>
      <p:ext uri="{BB962C8B-B14F-4D97-AF65-F5344CB8AC3E}">
        <p14:creationId xmlns:p14="http://schemas.microsoft.com/office/powerpoint/2010/main" val="188463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43" y="141859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V="1">
            <a:off x="2384132" y="2873829"/>
            <a:ext cx="1036539" cy="5243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424611" y="3405959"/>
            <a:ext cx="0" cy="881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878" y="2225275"/>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2"/>
          <p:cNvSpPr>
            <a:spLocks noChangeArrowheads="1"/>
          </p:cNvSpPr>
          <p:nvPr/>
        </p:nvSpPr>
        <p:spPr bwMode="auto">
          <a:xfrm>
            <a:off x="546182" y="13639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sp>
        <p:nvSpPr>
          <p:cNvPr id="2" name="Rectangle 1"/>
          <p:cNvSpPr/>
          <p:nvPr/>
        </p:nvSpPr>
        <p:spPr>
          <a:xfrm>
            <a:off x="546182" y="5169016"/>
            <a:ext cx="11177452" cy="506292"/>
          </a:xfrm>
          <a:prstGeom prst="rect">
            <a:avLst/>
          </a:prstGeom>
        </p:spPr>
        <p:txBody>
          <a:bodyPr wrap="square">
            <a:spAutoFit/>
          </a:bodyPr>
          <a:lstStyle/>
          <a:p>
            <a:pPr>
              <a:lnSpc>
                <a:spcPct val="150000"/>
              </a:lnSpc>
              <a:spcBef>
                <a:spcPct val="0"/>
              </a:spcBef>
            </a:pPr>
            <a:r>
              <a:rPr lang="en-GB" altLang="en-US" sz="2000" dirty="0" smtClean="0"/>
              <a:t>The time is 06:10 because it is 10 minutes past the hour of 6.</a:t>
            </a:r>
            <a:endParaRPr lang="en-GB" altLang="en-US" sz="2000" dirty="0"/>
          </a:p>
        </p:txBody>
      </p:sp>
      <p:sp>
        <p:nvSpPr>
          <p:cNvPr id="3" name="Rectangle 2"/>
          <p:cNvSpPr/>
          <p:nvPr/>
        </p:nvSpPr>
        <p:spPr>
          <a:xfrm>
            <a:off x="7496141" y="2621819"/>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6</a:t>
            </a:r>
            <a:endParaRPr lang="en-GB" altLang="en-US" sz="6600" dirty="0">
              <a:solidFill>
                <a:srgbClr val="A8DD91"/>
              </a:solidFill>
              <a:cs typeface="WW Digital" pitchFamily="34" charset="0"/>
            </a:endParaRPr>
          </a:p>
        </p:txBody>
      </p:sp>
      <p:sp>
        <p:nvSpPr>
          <p:cNvPr id="9" name="Rectangle 8"/>
          <p:cNvSpPr/>
          <p:nvPr/>
        </p:nvSpPr>
        <p:spPr>
          <a:xfrm>
            <a:off x="6849096" y="2613953"/>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sp>
        <p:nvSpPr>
          <p:cNvPr id="10" name="Rectangle 9"/>
          <p:cNvSpPr/>
          <p:nvPr/>
        </p:nvSpPr>
        <p:spPr>
          <a:xfrm>
            <a:off x="8336918" y="2621819"/>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1</a:t>
            </a:r>
            <a:endParaRPr lang="en-GB" altLang="en-US" sz="6600" dirty="0">
              <a:solidFill>
                <a:srgbClr val="A8DD91"/>
              </a:solidFill>
              <a:cs typeface="WW Digital" pitchFamily="34" charset="0"/>
            </a:endParaRPr>
          </a:p>
        </p:txBody>
      </p:sp>
      <p:sp>
        <p:nvSpPr>
          <p:cNvPr id="11" name="Rectangle 10"/>
          <p:cNvSpPr/>
          <p:nvPr/>
        </p:nvSpPr>
        <p:spPr>
          <a:xfrm>
            <a:off x="9026092" y="2582018"/>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pic>
        <p:nvPicPr>
          <p:cNvPr id="12" name="Picture 11"/>
          <p:cNvPicPr>
            <a:picLocks noChangeAspect="1"/>
          </p:cNvPicPr>
          <p:nvPr/>
        </p:nvPicPr>
        <p:blipFill>
          <a:blip r:embed="rId4"/>
          <a:stretch>
            <a:fillRect/>
          </a:stretch>
        </p:blipFill>
        <p:spPr>
          <a:xfrm>
            <a:off x="11172762" y="5988005"/>
            <a:ext cx="905001" cy="647790"/>
          </a:xfrm>
          <a:prstGeom prst="rect">
            <a:avLst/>
          </a:prstGeom>
        </p:spPr>
      </p:pic>
    </p:spTree>
    <p:extLst>
      <p:ext uri="{BB962C8B-B14F-4D97-AF65-F5344CB8AC3E}">
        <p14:creationId xmlns:p14="http://schemas.microsoft.com/office/powerpoint/2010/main" val="3923232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43" y="141859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H="1" flipV="1">
            <a:off x="1345474" y="3405959"/>
            <a:ext cx="1079137" cy="320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424611" y="3405959"/>
            <a:ext cx="109583" cy="85253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878" y="2225275"/>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2"/>
          <p:cNvSpPr>
            <a:spLocks noChangeArrowheads="1"/>
          </p:cNvSpPr>
          <p:nvPr/>
        </p:nvSpPr>
        <p:spPr bwMode="auto">
          <a:xfrm>
            <a:off x="546182" y="13639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sp>
        <p:nvSpPr>
          <p:cNvPr id="2" name="Rectangle 1"/>
          <p:cNvSpPr/>
          <p:nvPr/>
        </p:nvSpPr>
        <p:spPr>
          <a:xfrm>
            <a:off x="546182" y="5169016"/>
            <a:ext cx="11177452" cy="1477328"/>
          </a:xfrm>
          <a:prstGeom prst="rect">
            <a:avLst/>
          </a:prstGeom>
        </p:spPr>
        <p:txBody>
          <a:bodyPr wrap="square">
            <a:spAutoFit/>
          </a:bodyPr>
          <a:lstStyle/>
          <a:p>
            <a:pPr>
              <a:lnSpc>
                <a:spcPct val="150000"/>
              </a:lnSpc>
              <a:spcBef>
                <a:spcPct val="0"/>
              </a:spcBef>
            </a:pPr>
            <a:r>
              <a:rPr lang="en-GB" altLang="en-US" sz="2000" dirty="0" smtClean="0"/>
              <a:t>On this analogue clock we would say the time is quarter to 6.</a:t>
            </a:r>
            <a:endParaRPr lang="en-GB" altLang="en-US" sz="2000" dirty="0"/>
          </a:p>
          <a:p>
            <a:pPr>
              <a:lnSpc>
                <a:spcPct val="150000"/>
              </a:lnSpc>
              <a:spcBef>
                <a:spcPct val="0"/>
              </a:spcBef>
            </a:pPr>
            <a:r>
              <a:rPr lang="en-GB" altLang="en-US" sz="2000" dirty="0" smtClean="0"/>
              <a:t>For the digital clock we would start with the hour it is currently on which is 5 and add onto it how many minutes past  it is. Can you fill in the rest of the digital clock?</a:t>
            </a:r>
            <a:endParaRPr lang="en-GB" altLang="en-US" sz="2000" dirty="0"/>
          </a:p>
        </p:txBody>
      </p:sp>
      <p:sp>
        <p:nvSpPr>
          <p:cNvPr id="3" name="Rectangle 2"/>
          <p:cNvSpPr/>
          <p:nvPr/>
        </p:nvSpPr>
        <p:spPr>
          <a:xfrm>
            <a:off x="7496141" y="2621819"/>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5</a:t>
            </a:r>
          </a:p>
        </p:txBody>
      </p:sp>
      <p:sp>
        <p:nvSpPr>
          <p:cNvPr id="9" name="Rectangle 8"/>
          <p:cNvSpPr/>
          <p:nvPr/>
        </p:nvSpPr>
        <p:spPr>
          <a:xfrm>
            <a:off x="6849096" y="2613953"/>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pic>
        <p:nvPicPr>
          <p:cNvPr id="10" name="Picture 9"/>
          <p:cNvPicPr>
            <a:picLocks noChangeAspect="1"/>
          </p:cNvPicPr>
          <p:nvPr/>
        </p:nvPicPr>
        <p:blipFill>
          <a:blip r:embed="rId4"/>
          <a:stretch>
            <a:fillRect/>
          </a:stretch>
        </p:blipFill>
        <p:spPr>
          <a:xfrm>
            <a:off x="11172762" y="6040580"/>
            <a:ext cx="905001" cy="647790"/>
          </a:xfrm>
          <a:prstGeom prst="rect">
            <a:avLst/>
          </a:prstGeom>
        </p:spPr>
      </p:pic>
    </p:spTree>
    <p:extLst>
      <p:ext uri="{BB962C8B-B14F-4D97-AF65-F5344CB8AC3E}">
        <p14:creationId xmlns:p14="http://schemas.microsoft.com/office/powerpoint/2010/main" val="1407649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TextBox 9"/>
          <p:cNvSpPr txBox="1">
            <a:spLocks noChangeArrowheads="1"/>
          </p:cNvSpPr>
          <p:nvPr/>
        </p:nvSpPr>
        <p:spPr bwMode="auto">
          <a:xfrm>
            <a:off x="2312989" y="5453063"/>
            <a:ext cx="3749675" cy="646112"/>
          </a:xfrm>
          <a:prstGeom prst="rect">
            <a:avLst/>
          </a:prstGeom>
          <a:solidFill>
            <a:srgbClr val="EBB9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200000"/>
              </a:lnSpc>
              <a:spcBef>
                <a:spcPct val="0"/>
              </a:spcBef>
              <a:buFontTx/>
              <a:buNone/>
            </a:pPr>
            <a:r>
              <a:rPr lang="en-US" altLang="en-US">
                <a:solidFill>
                  <a:schemeClr val="tx1"/>
                </a:solidFill>
                <a:latin typeface="+mn-lt"/>
                <a:cs typeface="Twinkl" pitchFamily="2" charset="0"/>
              </a:rPr>
              <a:t>half past 2 in the morning</a:t>
            </a:r>
            <a:endParaRPr lang="en-GB" altLang="en-US">
              <a:solidFill>
                <a:schemeClr val="tx1"/>
              </a:solidFill>
              <a:latin typeface="+mn-lt"/>
              <a:cs typeface="Twinkl" pitchFamily="2" charset="0"/>
            </a:endParaRPr>
          </a:p>
        </p:txBody>
      </p:sp>
      <p:sp>
        <p:nvSpPr>
          <p:cNvPr id="9221" name="TextBox 10"/>
          <p:cNvSpPr txBox="1">
            <a:spLocks noChangeArrowheads="1"/>
          </p:cNvSpPr>
          <p:nvPr/>
        </p:nvSpPr>
        <p:spPr bwMode="auto">
          <a:xfrm>
            <a:off x="6124576" y="5453063"/>
            <a:ext cx="3749675" cy="646112"/>
          </a:xfrm>
          <a:prstGeom prst="rect">
            <a:avLst/>
          </a:prstGeom>
          <a:solidFill>
            <a:srgbClr val="EBB9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200000"/>
              </a:lnSpc>
              <a:spcBef>
                <a:spcPct val="0"/>
              </a:spcBef>
              <a:buFontTx/>
              <a:buNone/>
            </a:pPr>
            <a:r>
              <a:rPr lang="en-US" altLang="en-US">
                <a:solidFill>
                  <a:schemeClr val="tx1"/>
                </a:solidFill>
                <a:latin typeface="+mn-lt"/>
                <a:cs typeface="Twinkl" pitchFamily="2" charset="0"/>
              </a:rPr>
              <a:t>half past 2 in the afternoon</a:t>
            </a:r>
          </a:p>
        </p:txBody>
      </p:sp>
      <p:pic>
        <p:nvPicPr>
          <p:cNvPr id="922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6725" y="2732088"/>
            <a:ext cx="23622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8313" y="2732088"/>
            <a:ext cx="23622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itle 20"/>
          <p:cNvSpPr>
            <a:spLocks noGrp="1"/>
          </p:cNvSpPr>
          <p:nvPr>
            <p:ph type="title"/>
          </p:nvPr>
        </p:nvSpPr>
        <p:spPr>
          <a:xfrm>
            <a:off x="715109" y="340518"/>
            <a:ext cx="8220075" cy="993775"/>
          </a:xfrm>
        </p:spPr>
        <p:txBody>
          <a:bodyPr/>
          <a:lstStyle/>
          <a:p>
            <a:pPr eaLnBrk="1" hangingPunct="1"/>
            <a:r>
              <a:rPr lang="en-US" altLang="en-US" dirty="0">
                <a:latin typeface="+mn-lt"/>
                <a:cs typeface="Twinkl" pitchFamily="2" charset="0"/>
              </a:rPr>
              <a:t>The 24 Hour Day</a:t>
            </a:r>
            <a:endParaRPr lang="en-GB" altLang="en-US" dirty="0">
              <a:latin typeface="+mn-lt"/>
            </a:endParaRPr>
          </a:p>
        </p:txBody>
      </p:sp>
      <p:sp>
        <p:nvSpPr>
          <p:cNvPr id="9225" name="Rectangle 4"/>
          <p:cNvSpPr>
            <a:spLocks noChangeArrowheads="1"/>
          </p:cNvSpPr>
          <p:nvPr/>
        </p:nvSpPr>
        <p:spPr bwMode="auto">
          <a:xfrm>
            <a:off x="2279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A day has 24 hours. A clock has 12 hours.</a:t>
            </a:r>
          </a:p>
          <a:p>
            <a:pPr eaLnBrk="1" hangingPunct="1">
              <a:lnSpc>
                <a:spcPct val="100000"/>
              </a:lnSpc>
              <a:spcBef>
                <a:spcPct val="0"/>
              </a:spcBef>
              <a:buFontTx/>
              <a:buNone/>
            </a:pPr>
            <a:r>
              <a:rPr lang="en-US" altLang="en-US">
                <a:solidFill>
                  <a:schemeClr val="tx1"/>
                </a:solidFill>
                <a:latin typeface="+mn-lt"/>
                <a:cs typeface="Twinkl" pitchFamily="2" charset="0"/>
              </a:rPr>
              <a:t>This means each time will happen twice every day.</a:t>
            </a:r>
          </a:p>
        </p:txBody>
      </p:sp>
      <p:pic>
        <p:nvPicPr>
          <p:cNvPr id="8" name="Picture 7"/>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2100947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43" y="1418590"/>
            <a:ext cx="34623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H="1" flipV="1">
            <a:off x="1345474" y="3405959"/>
            <a:ext cx="1079137" cy="320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424611" y="3405959"/>
            <a:ext cx="109583" cy="85253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878" y="2225275"/>
            <a:ext cx="32178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2"/>
          <p:cNvSpPr>
            <a:spLocks noChangeArrowheads="1"/>
          </p:cNvSpPr>
          <p:nvPr/>
        </p:nvSpPr>
        <p:spPr bwMode="auto">
          <a:xfrm>
            <a:off x="546182" y="136396"/>
            <a:ext cx="766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3200" b="1" dirty="0">
                <a:solidFill>
                  <a:schemeClr val="tx1"/>
                </a:solidFill>
                <a:latin typeface="+mn-lt"/>
              </a:rPr>
              <a:t>Converting </a:t>
            </a:r>
            <a:r>
              <a:rPr lang="en-GB" altLang="en-US" sz="3200" b="1" dirty="0" smtClean="0">
                <a:solidFill>
                  <a:schemeClr val="tx1"/>
                </a:solidFill>
                <a:latin typeface="+mn-lt"/>
              </a:rPr>
              <a:t>from  </a:t>
            </a:r>
            <a:r>
              <a:rPr lang="en-GB" altLang="en-US" sz="3200" b="1" dirty="0">
                <a:solidFill>
                  <a:schemeClr val="tx1"/>
                </a:solidFill>
                <a:latin typeface="+mn-lt"/>
              </a:rPr>
              <a:t>Analogue to Digital</a:t>
            </a:r>
          </a:p>
        </p:txBody>
      </p:sp>
      <p:sp>
        <p:nvSpPr>
          <p:cNvPr id="2" name="Rectangle 1"/>
          <p:cNvSpPr/>
          <p:nvPr/>
        </p:nvSpPr>
        <p:spPr>
          <a:xfrm>
            <a:off x="546182" y="5169016"/>
            <a:ext cx="11177452" cy="506292"/>
          </a:xfrm>
          <a:prstGeom prst="rect">
            <a:avLst/>
          </a:prstGeom>
        </p:spPr>
        <p:txBody>
          <a:bodyPr wrap="square">
            <a:spAutoFit/>
          </a:bodyPr>
          <a:lstStyle/>
          <a:p>
            <a:pPr>
              <a:lnSpc>
                <a:spcPct val="150000"/>
              </a:lnSpc>
              <a:spcBef>
                <a:spcPct val="0"/>
              </a:spcBef>
            </a:pPr>
            <a:r>
              <a:rPr lang="en-GB" altLang="en-US" sz="2000" dirty="0" smtClean="0"/>
              <a:t>The time is 05:45 because it is 45 minutes past the hour of 5.</a:t>
            </a:r>
            <a:endParaRPr lang="en-GB" altLang="en-US" sz="2000" dirty="0"/>
          </a:p>
        </p:txBody>
      </p:sp>
      <p:sp>
        <p:nvSpPr>
          <p:cNvPr id="3" name="Rectangle 2"/>
          <p:cNvSpPr/>
          <p:nvPr/>
        </p:nvSpPr>
        <p:spPr>
          <a:xfrm>
            <a:off x="7439381" y="2613953"/>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5</a:t>
            </a:r>
          </a:p>
        </p:txBody>
      </p:sp>
      <p:sp>
        <p:nvSpPr>
          <p:cNvPr id="9" name="Rectangle 8"/>
          <p:cNvSpPr/>
          <p:nvPr/>
        </p:nvSpPr>
        <p:spPr>
          <a:xfrm>
            <a:off x="6849096" y="2613953"/>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0</a:t>
            </a:r>
            <a:endParaRPr lang="en-GB" altLang="en-US" sz="6600" dirty="0">
              <a:solidFill>
                <a:srgbClr val="A8DD91"/>
              </a:solidFill>
              <a:cs typeface="WW Digital" pitchFamily="34" charset="0"/>
            </a:endParaRPr>
          </a:p>
        </p:txBody>
      </p:sp>
      <p:sp>
        <p:nvSpPr>
          <p:cNvPr id="10" name="Rectangle 9"/>
          <p:cNvSpPr/>
          <p:nvPr/>
        </p:nvSpPr>
        <p:spPr>
          <a:xfrm>
            <a:off x="8942909" y="2613953"/>
            <a:ext cx="614271" cy="1107996"/>
          </a:xfrm>
          <a:prstGeom prst="rect">
            <a:avLst/>
          </a:prstGeom>
        </p:spPr>
        <p:txBody>
          <a:bodyPr wrap="none">
            <a:spAutoFit/>
          </a:bodyPr>
          <a:lstStyle/>
          <a:p>
            <a:pPr>
              <a:lnSpc>
                <a:spcPct val="100000"/>
              </a:lnSpc>
              <a:spcBef>
                <a:spcPct val="0"/>
              </a:spcBef>
              <a:buFontTx/>
              <a:buNone/>
            </a:pPr>
            <a:r>
              <a:rPr lang="en-GB" altLang="en-US" sz="6600" dirty="0">
                <a:solidFill>
                  <a:srgbClr val="A8DD91"/>
                </a:solidFill>
                <a:cs typeface="WW Digital" pitchFamily="34" charset="0"/>
              </a:rPr>
              <a:t>5</a:t>
            </a:r>
          </a:p>
        </p:txBody>
      </p:sp>
      <p:sp>
        <p:nvSpPr>
          <p:cNvPr id="11" name="Rectangle 10"/>
          <p:cNvSpPr/>
          <p:nvPr/>
        </p:nvSpPr>
        <p:spPr>
          <a:xfrm>
            <a:off x="8352624" y="2602345"/>
            <a:ext cx="614271" cy="1107996"/>
          </a:xfrm>
          <a:prstGeom prst="rect">
            <a:avLst/>
          </a:prstGeom>
        </p:spPr>
        <p:txBody>
          <a:bodyPr wrap="none">
            <a:spAutoFit/>
          </a:bodyPr>
          <a:lstStyle/>
          <a:p>
            <a:pPr>
              <a:lnSpc>
                <a:spcPct val="100000"/>
              </a:lnSpc>
              <a:spcBef>
                <a:spcPct val="0"/>
              </a:spcBef>
              <a:buFontTx/>
              <a:buNone/>
            </a:pPr>
            <a:r>
              <a:rPr lang="en-GB" altLang="en-US" sz="6600" dirty="0" smtClean="0">
                <a:solidFill>
                  <a:srgbClr val="A8DD91"/>
                </a:solidFill>
                <a:cs typeface="WW Digital" pitchFamily="34" charset="0"/>
              </a:rPr>
              <a:t>4</a:t>
            </a:r>
            <a:endParaRPr lang="en-GB" altLang="en-US" sz="6600" dirty="0">
              <a:solidFill>
                <a:srgbClr val="A8DD91"/>
              </a:solidFill>
              <a:cs typeface="WW Digital" pitchFamily="34" charset="0"/>
            </a:endParaRPr>
          </a:p>
        </p:txBody>
      </p:sp>
      <p:pic>
        <p:nvPicPr>
          <p:cNvPr id="12" name="Picture 11"/>
          <p:cNvPicPr>
            <a:picLocks noChangeAspect="1"/>
          </p:cNvPicPr>
          <p:nvPr/>
        </p:nvPicPr>
        <p:blipFill>
          <a:blip r:embed="rId4"/>
          <a:stretch>
            <a:fillRect/>
          </a:stretch>
        </p:blipFill>
        <p:spPr>
          <a:xfrm>
            <a:off x="11172762" y="5988005"/>
            <a:ext cx="905001" cy="647790"/>
          </a:xfrm>
          <a:prstGeom prst="rect">
            <a:avLst/>
          </a:prstGeom>
        </p:spPr>
      </p:pic>
    </p:spTree>
    <p:extLst>
      <p:ext uri="{BB962C8B-B14F-4D97-AF65-F5344CB8AC3E}">
        <p14:creationId xmlns:p14="http://schemas.microsoft.com/office/powerpoint/2010/main" val="704738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31" y="300446"/>
            <a:ext cx="10909300" cy="738371"/>
          </a:xfrm>
        </p:spPr>
        <p:txBody>
          <a:bodyPr/>
          <a:lstStyle/>
          <a:p>
            <a:r>
              <a:rPr lang="en-GB" b="0" dirty="0" smtClean="0">
                <a:latin typeface="+mn-lt"/>
              </a:rPr>
              <a:t>Write the time in digital </a:t>
            </a:r>
            <a:endParaRPr lang="en-GB" b="0" dirty="0">
              <a:latin typeface="+mn-lt"/>
            </a:endParaRPr>
          </a:p>
        </p:txBody>
      </p:sp>
      <p:pic>
        <p:nvPicPr>
          <p:cNvPr id="4" name="Content Placeholder 3"/>
          <p:cNvPicPr>
            <a:picLocks noGrp="1" noChangeAspect="1"/>
          </p:cNvPicPr>
          <p:nvPr>
            <p:ph idx="1"/>
          </p:nvPr>
        </p:nvPicPr>
        <p:blipFill>
          <a:blip r:embed="rId2"/>
          <a:stretch>
            <a:fillRect/>
          </a:stretch>
        </p:blipFill>
        <p:spPr>
          <a:xfrm>
            <a:off x="194718" y="1287395"/>
            <a:ext cx="9477375" cy="2200275"/>
          </a:xfrm>
          <a:prstGeom prst="rect">
            <a:avLst/>
          </a:prstGeom>
        </p:spPr>
      </p:pic>
      <p:pic>
        <p:nvPicPr>
          <p:cNvPr id="5" name="Picture 4"/>
          <p:cNvPicPr>
            <a:picLocks noChangeAspect="1"/>
          </p:cNvPicPr>
          <p:nvPr/>
        </p:nvPicPr>
        <p:blipFill>
          <a:blip r:embed="rId3"/>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2965713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31" y="300446"/>
            <a:ext cx="10909300" cy="738371"/>
          </a:xfrm>
        </p:spPr>
        <p:txBody>
          <a:bodyPr/>
          <a:lstStyle/>
          <a:p>
            <a:r>
              <a:rPr lang="en-GB" b="0" dirty="0" smtClean="0">
                <a:latin typeface="+mn-lt"/>
              </a:rPr>
              <a:t>Draw the time on the clock faces</a:t>
            </a:r>
            <a:endParaRPr lang="en-GB" b="0" dirty="0">
              <a:latin typeface="+mn-lt"/>
            </a:endParaRPr>
          </a:p>
        </p:txBody>
      </p:sp>
      <p:pic>
        <p:nvPicPr>
          <p:cNvPr id="5" name="Picture 4"/>
          <p:cNvPicPr>
            <a:picLocks noChangeAspect="1"/>
          </p:cNvPicPr>
          <p:nvPr/>
        </p:nvPicPr>
        <p:blipFill>
          <a:blip r:embed="rId2"/>
          <a:stretch>
            <a:fillRect/>
          </a:stretch>
        </p:blipFill>
        <p:spPr>
          <a:xfrm>
            <a:off x="151674" y="1394052"/>
            <a:ext cx="9848850" cy="3286125"/>
          </a:xfrm>
          <a:prstGeom prst="rect">
            <a:avLst/>
          </a:prstGeom>
        </p:spPr>
      </p:pic>
      <p:pic>
        <p:nvPicPr>
          <p:cNvPr id="4" name="Picture 3"/>
          <p:cNvPicPr>
            <a:picLocks noChangeAspect="1"/>
          </p:cNvPicPr>
          <p:nvPr/>
        </p:nvPicPr>
        <p:blipFill>
          <a:blip r:embed="rId3"/>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2343399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latin typeface="+mn-lt"/>
              </a:rPr>
              <a:t>Complete the challenge</a:t>
            </a:r>
            <a:endParaRPr lang="en-GB" b="0" dirty="0">
              <a:latin typeface="+mn-lt"/>
            </a:endParaRPr>
          </a:p>
        </p:txBody>
      </p:sp>
      <p:pic>
        <p:nvPicPr>
          <p:cNvPr id="4" name="Picture 3"/>
          <p:cNvPicPr>
            <a:picLocks noChangeAspect="1"/>
          </p:cNvPicPr>
          <p:nvPr/>
        </p:nvPicPr>
        <p:blipFill rotWithShape="1">
          <a:blip r:embed="rId2"/>
          <a:srcRect l="2269" t="2528"/>
          <a:stretch/>
        </p:blipFill>
        <p:spPr>
          <a:xfrm>
            <a:off x="901337" y="2246811"/>
            <a:ext cx="4156800" cy="3415726"/>
          </a:xfrm>
          <a:prstGeom prst="rect">
            <a:avLst/>
          </a:prstGeom>
        </p:spPr>
      </p:pic>
      <p:pic>
        <p:nvPicPr>
          <p:cNvPr id="5" name="Picture 4"/>
          <p:cNvPicPr>
            <a:picLocks noChangeAspect="1"/>
          </p:cNvPicPr>
          <p:nvPr/>
        </p:nvPicPr>
        <p:blipFill>
          <a:blip r:embed="rId3"/>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2388738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smtClean="0"/>
              <a:t>03.03.2021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dirty="0"/>
              <a:t>L.O To be able </a:t>
            </a:r>
            <a:r>
              <a:rPr lang="en-GB" sz="4000" dirty="0" smtClean="0"/>
              <a:t>to convert time between analogue and digital on a 24 hour clock</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Rectangle 13"/>
          <p:cNvSpPr/>
          <p:nvPr/>
        </p:nvSpPr>
        <p:spPr>
          <a:xfrm>
            <a:off x="5860994" y="4759494"/>
            <a:ext cx="6096000" cy="646331"/>
          </a:xfrm>
          <a:prstGeom prst="rect">
            <a:avLst/>
          </a:prstGeom>
        </p:spPr>
        <p:txBody>
          <a:bodyPr>
            <a:spAutoFit/>
          </a:bodyPr>
          <a:lstStyle/>
          <a:p>
            <a:r>
              <a:rPr lang="en-GB" dirty="0">
                <a:solidFill>
                  <a:srgbClr val="FF0000"/>
                </a:solidFill>
              </a:rPr>
              <a:t>Go to Times Tables Rock Stars to warm up your number brain before you start your maths activity.  </a:t>
            </a:r>
          </a:p>
        </p:txBody>
      </p:sp>
      <p:pic>
        <p:nvPicPr>
          <p:cNvPr id="15" name="Picture 14"/>
          <p:cNvPicPr>
            <a:picLocks noChangeAspect="1"/>
          </p:cNvPicPr>
          <p:nvPr/>
        </p:nvPicPr>
        <p:blipFill>
          <a:blip r:embed="rId5"/>
          <a:stretch>
            <a:fillRect/>
          </a:stretch>
        </p:blipFill>
        <p:spPr>
          <a:xfrm>
            <a:off x="5921431" y="5578369"/>
            <a:ext cx="6035563" cy="987638"/>
          </a:xfrm>
          <a:prstGeom prst="rect">
            <a:avLst/>
          </a:prstGeom>
        </p:spPr>
      </p:pic>
    </p:spTree>
    <p:extLst>
      <p:ext uri="{BB962C8B-B14F-4D97-AF65-F5344CB8AC3E}">
        <p14:creationId xmlns:p14="http://schemas.microsoft.com/office/powerpoint/2010/main" val="1526943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613532" y="5998466"/>
            <a:ext cx="11208775" cy="861774"/>
          </a:xfrm>
          <a:prstGeom prst="rect">
            <a:avLst/>
          </a:prstGeom>
          <a:solidFill>
            <a:schemeClr val="bg1"/>
          </a:solidFill>
        </p:spPr>
        <p:txBody>
          <a:bodyPr wrap="square" rtlCol="0">
            <a:spAutoFit/>
          </a:bodyPr>
          <a:lstStyle/>
          <a:p>
            <a:r>
              <a:rPr lang="en-GB" dirty="0"/>
              <a:t>You can also copy and paste this link if you would prefer:</a:t>
            </a:r>
            <a:endParaRPr lang="en-GB" dirty="0">
              <a:hlinkClick r:id="rId4"/>
            </a:endParaRPr>
          </a:p>
          <a:p>
            <a:r>
              <a:rPr lang="en-GB" sz="1600" dirty="0"/>
              <a:t>https://classroom.thenational.academy/lessons/reading-writing-and-converting-time-between-12-hour-and-24-hour-clocks-6hj66t?activity=video&amp;step=1</a:t>
            </a:r>
          </a:p>
        </p:txBody>
      </p:sp>
    </p:spTree>
    <p:extLst>
      <p:ext uri="{BB962C8B-B14F-4D97-AF65-F5344CB8AC3E}">
        <p14:creationId xmlns:p14="http://schemas.microsoft.com/office/powerpoint/2010/main" val="2934546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19563" y="303447"/>
            <a:ext cx="12133843" cy="1200329"/>
          </a:xfrm>
          <a:prstGeom prst="rect">
            <a:avLst/>
          </a:prstGeom>
          <a:noFill/>
        </p:spPr>
        <p:txBody>
          <a:bodyPr wrap="square" rtlCol="0">
            <a:spAutoFit/>
          </a:bodyPr>
          <a:lstStyle/>
          <a:p>
            <a:r>
              <a:rPr lang="en-GB" sz="2400" dirty="0" smtClean="0"/>
              <a:t>There are 24 hours in 1 day. </a:t>
            </a:r>
          </a:p>
          <a:p>
            <a:r>
              <a:rPr lang="en-GB" sz="2400" dirty="0" smtClean="0"/>
              <a:t>On </a:t>
            </a:r>
            <a:r>
              <a:rPr lang="en-GB" sz="2400" dirty="0"/>
              <a:t>a 24 hour clock, once we get past </a:t>
            </a:r>
            <a:r>
              <a:rPr lang="en-GB" sz="2400" dirty="0" smtClean="0"/>
              <a:t>12:00 </a:t>
            </a:r>
            <a:r>
              <a:rPr lang="en-GB" sz="2400" dirty="0"/>
              <a:t>we </a:t>
            </a:r>
            <a:r>
              <a:rPr lang="en-GB" sz="2400" dirty="0" smtClean="0"/>
              <a:t>start at 12 and add the amount of hours past 12 that it is.</a:t>
            </a:r>
            <a:endParaRPr lang="en-GB" sz="24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4634" y="1463765"/>
            <a:ext cx="4622800" cy="4622800"/>
          </a:xfrm>
          <a:prstGeom prst="rect">
            <a:avLst/>
          </a:prstGeom>
        </p:spPr>
      </p:pic>
      <p:grpSp>
        <p:nvGrpSpPr>
          <p:cNvPr id="4" name="Group 3"/>
          <p:cNvGrpSpPr/>
          <p:nvPr/>
        </p:nvGrpSpPr>
        <p:grpSpPr>
          <a:xfrm>
            <a:off x="4697208" y="2736423"/>
            <a:ext cx="2257652" cy="2077484"/>
            <a:chOff x="1477963" y="2260600"/>
            <a:chExt cx="2586037" cy="2379663"/>
          </a:xfrm>
        </p:grpSpPr>
        <p:cxnSp>
          <p:nvCxnSpPr>
            <p:cNvPr id="5" name="Straight Arrow Connector 4"/>
            <p:cNvCxnSpPr/>
            <p:nvPr/>
          </p:nvCxnSpPr>
          <p:spPr>
            <a:xfrm flipV="1">
              <a:off x="2798763" y="2260600"/>
              <a:ext cx="0" cy="12112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798763" y="2444750"/>
              <a:ext cx="655637" cy="10271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790825" y="2908300"/>
              <a:ext cx="1165225" cy="5635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798763" y="3417888"/>
              <a:ext cx="1265237" cy="53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90825" y="3451225"/>
              <a:ext cx="1079500" cy="6683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98763" y="3471863"/>
              <a:ext cx="628650" cy="9985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98763" y="3444875"/>
              <a:ext cx="0" cy="1195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92338" y="3444875"/>
              <a:ext cx="606425" cy="10017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776413" y="3444875"/>
              <a:ext cx="1014412" cy="5984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77963" y="3471863"/>
              <a:ext cx="1328737" cy="349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682750" y="2865438"/>
              <a:ext cx="1123950" cy="5857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063750" y="2427288"/>
              <a:ext cx="742950" cy="10366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2981052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43" y="1227703"/>
            <a:ext cx="4626584" cy="4626584"/>
          </a:xfrm>
          <a:prstGeom prst="rect">
            <a:avLst/>
          </a:prstGeom>
        </p:spPr>
      </p:pic>
      <p:sp>
        <p:nvSpPr>
          <p:cNvPr id="2" name="Title 1"/>
          <p:cNvSpPr>
            <a:spLocks noGrp="1"/>
          </p:cNvSpPr>
          <p:nvPr>
            <p:ph type="title"/>
          </p:nvPr>
        </p:nvSpPr>
        <p:spPr>
          <a:xfrm>
            <a:off x="171103" y="233397"/>
            <a:ext cx="12020897" cy="994306"/>
          </a:xfrm>
        </p:spPr>
        <p:txBody>
          <a:bodyPr>
            <a:noAutofit/>
          </a:bodyPr>
          <a:lstStyle/>
          <a:p>
            <a:r>
              <a:rPr lang="en-GB" sz="3200" dirty="0" smtClean="0">
                <a:latin typeface="+mn-lt"/>
              </a:rPr>
              <a:t>This clock shows 3 o’clock in the afternoon. On a digital 24 hour clock we have to </a:t>
            </a:r>
            <a:r>
              <a:rPr lang="en-GB" sz="3200" dirty="0">
                <a:latin typeface="+mn-lt"/>
              </a:rPr>
              <a:t>start at 12 and add the amount of hours past 12 that it is.</a:t>
            </a:r>
            <a:br>
              <a:rPr lang="en-GB" sz="3200" dirty="0">
                <a:latin typeface="+mn-lt"/>
              </a:rPr>
            </a:br>
            <a:r>
              <a:rPr lang="en-GB" sz="3200" dirty="0" smtClean="0">
                <a:latin typeface="+mn-lt"/>
              </a:rPr>
              <a:t>because </a:t>
            </a:r>
            <a:r>
              <a:rPr lang="en-GB" sz="3200" dirty="0" smtClean="0">
                <a:latin typeface="+mn-lt"/>
              </a:rPr>
              <a:t>it is the afternoon.</a:t>
            </a:r>
            <a:endParaRPr lang="en-GB" sz="3200" dirty="0">
              <a:latin typeface="+mn-lt"/>
            </a:endParaRPr>
          </a:p>
        </p:txBody>
      </p:sp>
      <p:grpSp>
        <p:nvGrpSpPr>
          <p:cNvPr id="5" name="Group 4"/>
          <p:cNvGrpSpPr/>
          <p:nvPr/>
        </p:nvGrpSpPr>
        <p:grpSpPr>
          <a:xfrm>
            <a:off x="2746235" y="2428584"/>
            <a:ext cx="913641" cy="1147724"/>
            <a:chOff x="2770609" y="2260600"/>
            <a:chExt cx="971334" cy="1211263"/>
          </a:xfrm>
        </p:grpSpPr>
        <p:cxnSp>
          <p:nvCxnSpPr>
            <p:cNvPr id="6" name="Straight Arrow Connector 5"/>
            <p:cNvCxnSpPr/>
            <p:nvPr/>
          </p:nvCxnSpPr>
          <p:spPr>
            <a:xfrm flipV="1">
              <a:off x="2798763" y="2260600"/>
              <a:ext cx="0" cy="12112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70609" y="3458508"/>
              <a:ext cx="971334" cy="13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8906" y="1815713"/>
            <a:ext cx="2867642" cy="1659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3"/>
          <p:cNvSpPr txBox="1">
            <a:spLocks noChangeArrowheads="1"/>
          </p:cNvSpPr>
          <p:nvPr/>
        </p:nvSpPr>
        <p:spPr bwMode="auto">
          <a:xfrm>
            <a:off x="6385177" y="2101951"/>
            <a:ext cx="52109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6600" dirty="0">
                <a:solidFill>
                  <a:srgbClr val="A8DD91"/>
                </a:solidFill>
                <a:latin typeface="+mn-lt"/>
                <a:cs typeface="WW Digital" charset="0"/>
              </a:rPr>
              <a:t>5</a:t>
            </a:r>
          </a:p>
        </p:txBody>
      </p:sp>
      <p:sp>
        <p:nvSpPr>
          <p:cNvPr id="21" name="TextBox 19"/>
          <p:cNvSpPr txBox="1">
            <a:spLocks noChangeArrowheads="1"/>
          </p:cNvSpPr>
          <p:nvPr/>
        </p:nvSpPr>
        <p:spPr bwMode="auto">
          <a:xfrm>
            <a:off x="5765226" y="2101951"/>
            <a:ext cx="51975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6600" dirty="0">
                <a:solidFill>
                  <a:srgbClr val="A8DD91"/>
                </a:solidFill>
                <a:latin typeface="+mn-lt"/>
                <a:cs typeface="WW Digital" charset="0"/>
              </a:rPr>
              <a:t>1</a:t>
            </a:r>
          </a:p>
        </p:txBody>
      </p:sp>
      <p:sp>
        <p:nvSpPr>
          <p:cNvPr id="22" name="TextBox 20"/>
          <p:cNvSpPr txBox="1">
            <a:spLocks noChangeArrowheads="1"/>
          </p:cNvSpPr>
          <p:nvPr/>
        </p:nvSpPr>
        <p:spPr bwMode="auto">
          <a:xfrm>
            <a:off x="7111018" y="2101951"/>
            <a:ext cx="51975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6600" dirty="0">
                <a:solidFill>
                  <a:srgbClr val="A8DD91"/>
                </a:solidFill>
                <a:latin typeface="+mn-lt"/>
                <a:cs typeface="WW Digital" charset="0"/>
              </a:rPr>
              <a:t>0</a:t>
            </a:r>
          </a:p>
        </p:txBody>
      </p:sp>
      <p:sp>
        <p:nvSpPr>
          <p:cNvPr id="23" name="TextBox 21"/>
          <p:cNvSpPr txBox="1">
            <a:spLocks noChangeArrowheads="1"/>
          </p:cNvSpPr>
          <p:nvPr/>
        </p:nvSpPr>
        <p:spPr bwMode="auto">
          <a:xfrm>
            <a:off x="7712477" y="2101951"/>
            <a:ext cx="51975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6600" dirty="0">
                <a:solidFill>
                  <a:srgbClr val="A8DD91"/>
                </a:solidFill>
                <a:latin typeface="+mn-lt"/>
                <a:cs typeface="WW Digital" charset="0"/>
              </a:rPr>
              <a:t>0</a:t>
            </a:r>
          </a:p>
        </p:txBody>
      </p:sp>
      <p:sp>
        <p:nvSpPr>
          <p:cNvPr id="4" name="TextBox 3"/>
          <p:cNvSpPr txBox="1"/>
          <p:nvPr/>
        </p:nvSpPr>
        <p:spPr>
          <a:xfrm>
            <a:off x="5321365" y="4232366"/>
            <a:ext cx="6657275" cy="2062103"/>
          </a:xfrm>
          <a:prstGeom prst="rect">
            <a:avLst/>
          </a:prstGeom>
          <a:noFill/>
        </p:spPr>
        <p:txBody>
          <a:bodyPr wrap="square" rtlCol="0">
            <a:spAutoFit/>
          </a:bodyPr>
          <a:lstStyle/>
          <a:p>
            <a:r>
              <a:rPr lang="en-GB" sz="3200" dirty="0"/>
              <a:t>W</a:t>
            </a:r>
            <a:r>
              <a:rPr lang="en-GB" sz="3200" dirty="0" smtClean="0"/>
              <a:t>e would do 12+3= 15 </a:t>
            </a:r>
          </a:p>
          <a:p>
            <a:r>
              <a:rPr lang="en-GB" sz="3200" dirty="0" smtClean="0"/>
              <a:t>So we know we are on the 15</a:t>
            </a:r>
            <a:r>
              <a:rPr lang="en-GB" sz="3200" baseline="30000" dirty="0" smtClean="0"/>
              <a:t>th</a:t>
            </a:r>
            <a:r>
              <a:rPr lang="en-GB" sz="3200" dirty="0" smtClean="0"/>
              <a:t> hour of the day.</a:t>
            </a:r>
            <a:endParaRPr lang="en-GB" sz="3200" dirty="0"/>
          </a:p>
          <a:p>
            <a:endParaRPr lang="en-GB" sz="3200" dirty="0"/>
          </a:p>
        </p:txBody>
      </p:sp>
      <p:pic>
        <p:nvPicPr>
          <p:cNvPr id="13" name="Picture 12"/>
          <p:cNvPicPr>
            <a:picLocks noChangeAspect="1"/>
          </p:cNvPicPr>
          <p:nvPr/>
        </p:nvPicPr>
        <p:blipFill>
          <a:blip r:embed="rId4"/>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1967642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6663" y="1517663"/>
            <a:ext cx="4267200" cy="4267200"/>
          </a:xfrm>
          <a:prstGeom prst="rect">
            <a:avLst/>
          </a:prstGeom>
        </p:spPr>
      </p:pic>
      <p:sp>
        <p:nvSpPr>
          <p:cNvPr id="5" name="Title 1"/>
          <p:cNvSpPr txBox="1">
            <a:spLocks/>
          </p:cNvSpPr>
          <p:nvPr/>
        </p:nvSpPr>
        <p:spPr>
          <a:xfrm>
            <a:off x="-909231" y="87842"/>
            <a:ext cx="10254437"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a:lstStyle>
          <a:p>
            <a:r>
              <a:rPr lang="en-GB" dirty="0">
                <a:latin typeface="+mn-lt"/>
              </a:rPr>
              <a:t>Converting From 12 to 24 Hour Clocks</a:t>
            </a:r>
          </a:p>
        </p:txBody>
      </p:sp>
      <p:cxnSp>
        <p:nvCxnSpPr>
          <p:cNvPr id="7" name="Straight Arrow Connector 6"/>
          <p:cNvCxnSpPr/>
          <p:nvPr/>
        </p:nvCxnSpPr>
        <p:spPr>
          <a:xfrm flipH="1">
            <a:off x="4217988" y="3526367"/>
            <a:ext cx="11634" cy="11879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17989" y="3567999"/>
            <a:ext cx="837777" cy="2993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384418" y="5919197"/>
            <a:ext cx="118075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GB" sz="1600" dirty="0" smtClean="0">
                <a:solidFill>
                  <a:srgbClr val="1C1C1C"/>
                </a:solidFill>
                <a:cs typeface="Sassoon Infant Rg" charset="0"/>
              </a:rPr>
              <a:t>The time on the analogue clock is half past 3. On a digital 12 hour clock we would write 03:30 p.m.</a:t>
            </a:r>
          </a:p>
          <a:p>
            <a:pPr>
              <a:lnSpc>
                <a:spcPct val="150000"/>
              </a:lnSpc>
            </a:pPr>
            <a:r>
              <a:rPr lang="en-GB" sz="1600" dirty="0" smtClean="0">
                <a:solidFill>
                  <a:srgbClr val="1C1C1C"/>
                </a:solidFill>
                <a:cs typeface="Sassoon Infant Rg" charset="0"/>
              </a:rPr>
              <a:t>On a digital 24 hour clock we would start at 12 and add on the hours to show it is in the afternoon. Remember the minutes don’t change.</a:t>
            </a:r>
          </a:p>
        </p:txBody>
      </p:sp>
      <p:grpSp>
        <p:nvGrpSpPr>
          <p:cNvPr id="25" name="Group 24"/>
          <p:cNvGrpSpPr/>
          <p:nvPr/>
        </p:nvGrpSpPr>
        <p:grpSpPr>
          <a:xfrm>
            <a:off x="6600491" y="3685834"/>
            <a:ext cx="3217863" cy="1862137"/>
            <a:chOff x="5156838" y="1830977"/>
            <a:chExt cx="3217863" cy="1862137"/>
          </a:xfrm>
        </p:grpSpPr>
        <p:pic>
          <p:nvPicPr>
            <p:cNvPr id="1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6838" y="1830977"/>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3"/>
            <p:cNvSpPr txBox="1">
              <a:spLocks noChangeArrowheads="1"/>
            </p:cNvSpPr>
            <p:nvPr/>
          </p:nvSpPr>
          <p:spPr bwMode="auto">
            <a:xfrm>
              <a:off x="6008408" y="21532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5</a:t>
              </a:r>
            </a:p>
          </p:txBody>
        </p:sp>
        <p:sp>
          <p:nvSpPr>
            <p:cNvPr id="16" name="TextBox 19"/>
            <p:cNvSpPr txBox="1">
              <a:spLocks noChangeArrowheads="1"/>
            </p:cNvSpPr>
            <p:nvPr/>
          </p:nvSpPr>
          <p:spPr bwMode="auto">
            <a:xfrm>
              <a:off x="5380195" y="21532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1</a:t>
              </a:r>
            </a:p>
          </p:txBody>
        </p:sp>
        <p:sp>
          <p:nvSpPr>
            <p:cNvPr id="17" name="TextBox 20"/>
            <p:cNvSpPr txBox="1">
              <a:spLocks noChangeArrowheads="1"/>
            </p:cNvSpPr>
            <p:nvPr/>
          </p:nvSpPr>
          <p:spPr bwMode="auto">
            <a:xfrm>
              <a:off x="6876989" y="21532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3</a:t>
              </a:r>
            </a:p>
          </p:txBody>
        </p:sp>
        <p:sp>
          <p:nvSpPr>
            <p:cNvPr id="18" name="TextBox 21"/>
            <p:cNvSpPr txBox="1">
              <a:spLocks noChangeArrowheads="1"/>
            </p:cNvSpPr>
            <p:nvPr/>
          </p:nvSpPr>
          <p:spPr bwMode="auto">
            <a:xfrm>
              <a:off x="7478448" y="21532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grpSp>
      <p:grpSp>
        <p:nvGrpSpPr>
          <p:cNvPr id="24" name="Group 23"/>
          <p:cNvGrpSpPr/>
          <p:nvPr/>
        </p:nvGrpSpPr>
        <p:grpSpPr>
          <a:xfrm>
            <a:off x="6600490" y="1740432"/>
            <a:ext cx="3217863" cy="1862137"/>
            <a:chOff x="5330489" y="1613431"/>
            <a:chExt cx="3217863" cy="1862137"/>
          </a:xfrm>
        </p:grpSpPr>
        <p:pic>
          <p:nvPicPr>
            <p:cNvPr id="1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3"/>
            <p:cNvSpPr txBox="1">
              <a:spLocks noChangeArrowheads="1"/>
            </p:cNvSpPr>
            <p:nvPr/>
          </p:nvSpPr>
          <p:spPr bwMode="auto">
            <a:xfrm>
              <a:off x="6190449"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3</a:t>
              </a:r>
            </a:p>
          </p:txBody>
        </p:sp>
        <p:sp>
          <p:nvSpPr>
            <p:cNvPr id="21" name="TextBox 19"/>
            <p:cNvSpPr txBox="1">
              <a:spLocks noChangeArrowheads="1"/>
            </p:cNvSpPr>
            <p:nvPr/>
          </p:nvSpPr>
          <p:spPr bwMode="auto">
            <a:xfrm>
              <a:off x="5436401"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sp>
          <p:nvSpPr>
            <p:cNvPr id="22" name="TextBox 20"/>
            <p:cNvSpPr txBox="1">
              <a:spLocks noChangeArrowheads="1"/>
            </p:cNvSpPr>
            <p:nvPr/>
          </p:nvSpPr>
          <p:spPr bwMode="auto">
            <a:xfrm>
              <a:off x="7050641"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3</a:t>
              </a:r>
            </a:p>
          </p:txBody>
        </p:sp>
        <p:sp>
          <p:nvSpPr>
            <p:cNvPr id="23" name="TextBox 21"/>
            <p:cNvSpPr txBox="1">
              <a:spLocks noChangeArrowheads="1"/>
            </p:cNvSpPr>
            <p:nvPr/>
          </p:nvSpPr>
          <p:spPr bwMode="auto">
            <a:xfrm>
              <a:off x="7660489"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grpSp>
      <p:sp>
        <p:nvSpPr>
          <p:cNvPr id="2" name="TextBox 1"/>
          <p:cNvSpPr txBox="1"/>
          <p:nvPr/>
        </p:nvSpPr>
        <p:spPr>
          <a:xfrm>
            <a:off x="9818353" y="2406393"/>
            <a:ext cx="2259875" cy="2308324"/>
          </a:xfrm>
          <a:prstGeom prst="rect">
            <a:avLst/>
          </a:prstGeom>
          <a:noFill/>
        </p:spPr>
        <p:txBody>
          <a:bodyPr wrap="square" rtlCol="0">
            <a:spAutoFit/>
          </a:bodyPr>
          <a:lstStyle/>
          <a:p>
            <a:r>
              <a:rPr lang="en-GB" sz="2400" dirty="0" smtClean="0"/>
              <a:t>12 hour digital </a:t>
            </a:r>
          </a:p>
          <a:p>
            <a:endParaRPr lang="en-GB" sz="2400" dirty="0"/>
          </a:p>
          <a:p>
            <a:endParaRPr lang="en-GB" sz="2400" dirty="0" smtClean="0"/>
          </a:p>
          <a:p>
            <a:endParaRPr lang="en-GB" sz="2400" dirty="0"/>
          </a:p>
          <a:p>
            <a:endParaRPr lang="en-GB" sz="2400" dirty="0" smtClean="0"/>
          </a:p>
          <a:p>
            <a:r>
              <a:rPr lang="en-GB" sz="2400" dirty="0" smtClean="0"/>
              <a:t>24 hour digital</a:t>
            </a:r>
            <a:endParaRPr lang="en-GB" sz="2400" dirty="0"/>
          </a:p>
        </p:txBody>
      </p:sp>
      <p:pic>
        <p:nvPicPr>
          <p:cNvPr id="27" name="Picture 26"/>
          <p:cNvPicPr>
            <a:picLocks noChangeAspect="1"/>
          </p:cNvPicPr>
          <p:nvPr/>
        </p:nvPicPr>
        <p:blipFill>
          <a:blip r:embed="rId4"/>
          <a:stretch>
            <a:fillRect/>
          </a:stretch>
        </p:blipFill>
        <p:spPr>
          <a:xfrm>
            <a:off x="11058911" y="5610694"/>
            <a:ext cx="1019317" cy="724001"/>
          </a:xfrm>
          <a:prstGeom prst="rect">
            <a:avLst/>
          </a:prstGeom>
        </p:spPr>
      </p:pic>
    </p:spTree>
    <p:extLst>
      <p:ext uri="{BB962C8B-B14F-4D97-AF65-F5344CB8AC3E}">
        <p14:creationId xmlns:p14="http://schemas.microsoft.com/office/powerpoint/2010/main" val="1411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478" y="1124183"/>
            <a:ext cx="4267200" cy="4267200"/>
          </a:xfrm>
          <a:prstGeom prst="rect">
            <a:avLst/>
          </a:prstGeom>
        </p:spPr>
      </p:pic>
      <p:sp>
        <p:nvSpPr>
          <p:cNvPr id="2" name="Title 1"/>
          <p:cNvSpPr>
            <a:spLocks noGrp="1"/>
          </p:cNvSpPr>
          <p:nvPr>
            <p:ph type="title"/>
          </p:nvPr>
        </p:nvSpPr>
        <p:spPr>
          <a:xfrm>
            <a:off x="304038" y="177050"/>
            <a:ext cx="9436343" cy="882367"/>
          </a:xfrm>
        </p:spPr>
        <p:txBody>
          <a:bodyPr>
            <a:noAutofit/>
          </a:bodyPr>
          <a:lstStyle/>
          <a:p>
            <a:r>
              <a:rPr lang="en-GB" dirty="0">
                <a:latin typeface="+mn-lt"/>
              </a:rPr>
              <a:t>Converting From 12 to 24 Hour Clocks</a:t>
            </a:r>
          </a:p>
        </p:txBody>
      </p:sp>
      <p:cxnSp>
        <p:nvCxnSpPr>
          <p:cNvPr id="5" name="Straight Arrow Connector 4"/>
          <p:cNvCxnSpPr/>
          <p:nvPr/>
        </p:nvCxnSpPr>
        <p:spPr>
          <a:xfrm flipH="1">
            <a:off x="3164910" y="3257783"/>
            <a:ext cx="1253494" cy="122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418405" y="2707487"/>
            <a:ext cx="603805" cy="55029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600490" y="1453049"/>
            <a:ext cx="3217863" cy="1862137"/>
            <a:chOff x="5330489" y="1613431"/>
            <a:chExt cx="3217863" cy="1862137"/>
          </a:xfrm>
        </p:grpSpPr>
        <p:pic>
          <p:nvPicPr>
            <p:cNvPr id="1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3"/>
            <p:cNvSpPr txBox="1">
              <a:spLocks noChangeArrowheads="1"/>
            </p:cNvSpPr>
            <p:nvPr/>
          </p:nvSpPr>
          <p:spPr bwMode="auto">
            <a:xfrm>
              <a:off x="6249172"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1</a:t>
              </a:r>
            </a:p>
          </p:txBody>
        </p:sp>
        <p:sp>
          <p:nvSpPr>
            <p:cNvPr id="14" name="TextBox 19"/>
            <p:cNvSpPr txBox="1">
              <a:spLocks noChangeArrowheads="1"/>
            </p:cNvSpPr>
            <p:nvPr/>
          </p:nvSpPr>
          <p:spPr bwMode="auto">
            <a:xfrm>
              <a:off x="544479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sp>
          <p:nvSpPr>
            <p:cNvPr id="15" name="TextBox 20"/>
            <p:cNvSpPr txBox="1">
              <a:spLocks noChangeArrowheads="1"/>
            </p:cNvSpPr>
            <p:nvPr/>
          </p:nvSpPr>
          <p:spPr bwMode="auto">
            <a:xfrm>
              <a:off x="7008696"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4</a:t>
              </a:r>
            </a:p>
          </p:txBody>
        </p:sp>
        <p:sp>
          <p:nvSpPr>
            <p:cNvPr id="16" name="TextBox 21"/>
            <p:cNvSpPr txBox="1">
              <a:spLocks noChangeArrowheads="1"/>
            </p:cNvSpPr>
            <p:nvPr/>
          </p:nvSpPr>
          <p:spPr bwMode="auto">
            <a:xfrm>
              <a:off x="7719212"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5</a:t>
              </a:r>
            </a:p>
          </p:txBody>
        </p:sp>
      </p:grpSp>
      <p:grpSp>
        <p:nvGrpSpPr>
          <p:cNvPr id="17" name="Group 16"/>
          <p:cNvGrpSpPr/>
          <p:nvPr/>
        </p:nvGrpSpPr>
        <p:grpSpPr>
          <a:xfrm>
            <a:off x="6600490" y="3541671"/>
            <a:ext cx="3217863" cy="1862137"/>
            <a:chOff x="5330489" y="1613431"/>
            <a:chExt cx="3217863" cy="1862137"/>
          </a:xfrm>
        </p:grpSpPr>
        <p:pic>
          <p:nvPicPr>
            <p:cNvPr id="1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3"/>
            <p:cNvSpPr txBox="1">
              <a:spLocks noChangeArrowheads="1"/>
            </p:cNvSpPr>
            <p:nvPr/>
          </p:nvSpPr>
          <p:spPr bwMode="auto">
            <a:xfrm>
              <a:off x="6190449"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3</a:t>
              </a:r>
            </a:p>
          </p:txBody>
        </p:sp>
        <p:sp>
          <p:nvSpPr>
            <p:cNvPr id="20" name="TextBox 19"/>
            <p:cNvSpPr txBox="1">
              <a:spLocks noChangeArrowheads="1"/>
            </p:cNvSpPr>
            <p:nvPr/>
          </p:nvSpPr>
          <p:spPr bwMode="auto">
            <a:xfrm>
              <a:off x="5545458"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1</a:t>
              </a:r>
            </a:p>
          </p:txBody>
        </p:sp>
        <p:sp>
          <p:nvSpPr>
            <p:cNvPr id="21" name="TextBox 20"/>
            <p:cNvSpPr txBox="1">
              <a:spLocks noChangeArrowheads="1"/>
            </p:cNvSpPr>
            <p:nvPr/>
          </p:nvSpPr>
          <p:spPr bwMode="auto">
            <a:xfrm>
              <a:off x="7000307"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4</a:t>
              </a:r>
            </a:p>
          </p:txBody>
        </p:sp>
        <p:sp>
          <p:nvSpPr>
            <p:cNvPr id="22" name="TextBox 21"/>
            <p:cNvSpPr txBox="1">
              <a:spLocks noChangeArrowheads="1"/>
            </p:cNvSpPr>
            <p:nvPr/>
          </p:nvSpPr>
          <p:spPr bwMode="auto">
            <a:xfrm>
              <a:off x="7727601"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5</a:t>
              </a:r>
            </a:p>
          </p:txBody>
        </p:sp>
      </p:grpSp>
      <p:sp>
        <p:nvSpPr>
          <p:cNvPr id="3" name="Rectangle 2"/>
          <p:cNvSpPr/>
          <p:nvPr/>
        </p:nvSpPr>
        <p:spPr>
          <a:xfrm>
            <a:off x="171996" y="5370288"/>
            <a:ext cx="11793582" cy="1338828"/>
          </a:xfrm>
          <a:prstGeom prst="rect">
            <a:avLst/>
          </a:prstGeom>
        </p:spPr>
        <p:txBody>
          <a:bodyPr wrap="square">
            <a:spAutoFit/>
          </a:bodyPr>
          <a:lstStyle/>
          <a:p>
            <a:pPr>
              <a:lnSpc>
                <a:spcPct val="150000"/>
              </a:lnSpc>
            </a:pPr>
            <a:r>
              <a:rPr lang="en-GB" dirty="0">
                <a:solidFill>
                  <a:srgbClr val="1C1C1C"/>
                </a:solidFill>
                <a:cs typeface="Sassoon Infant Rg" charset="0"/>
              </a:rPr>
              <a:t>The time on the analogue clock is </a:t>
            </a:r>
            <a:r>
              <a:rPr lang="en-GB" dirty="0" smtClean="0">
                <a:solidFill>
                  <a:srgbClr val="1C1C1C"/>
                </a:solidFill>
                <a:cs typeface="Sassoon Infant Rg" charset="0"/>
              </a:rPr>
              <a:t>quarter to 2. </a:t>
            </a:r>
            <a:r>
              <a:rPr lang="en-GB" dirty="0">
                <a:solidFill>
                  <a:srgbClr val="1C1C1C"/>
                </a:solidFill>
                <a:cs typeface="Sassoon Infant Rg" charset="0"/>
              </a:rPr>
              <a:t>On a digital 12 hour clock we would write </a:t>
            </a:r>
            <a:r>
              <a:rPr lang="en-GB" dirty="0" smtClean="0">
                <a:solidFill>
                  <a:srgbClr val="1C1C1C"/>
                </a:solidFill>
                <a:cs typeface="Sassoon Infant Rg" charset="0"/>
              </a:rPr>
              <a:t>01:45.</a:t>
            </a:r>
            <a:endParaRPr lang="en-GB" dirty="0">
              <a:solidFill>
                <a:srgbClr val="1C1C1C"/>
              </a:solidFill>
              <a:cs typeface="Sassoon Infant Rg" charset="0"/>
            </a:endParaRPr>
          </a:p>
          <a:p>
            <a:pPr>
              <a:lnSpc>
                <a:spcPct val="150000"/>
              </a:lnSpc>
            </a:pPr>
            <a:r>
              <a:rPr lang="en-GB" dirty="0">
                <a:solidFill>
                  <a:srgbClr val="1C1C1C"/>
                </a:solidFill>
                <a:cs typeface="Sassoon Infant Rg" charset="0"/>
              </a:rPr>
              <a:t>On a digital 24 hour clock we would </a:t>
            </a:r>
            <a:r>
              <a:rPr lang="en-GB" dirty="0" smtClean="0">
                <a:solidFill>
                  <a:srgbClr val="1C1C1C"/>
                </a:solidFill>
                <a:cs typeface="Sassoon Infant Rg" charset="0"/>
              </a:rPr>
              <a:t>start at 12 and add the number of hours past 12 that it is. So it would be 12+1= 13 because it is the 13</a:t>
            </a:r>
            <a:r>
              <a:rPr lang="en-GB" baseline="30000" dirty="0" smtClean="0">
                <a:solidFill>
                  <a:srgbClr val="1C1C1C"/>
                </a:solidFill>
                <a:cs typeface="Sassoon Infant Rg" charset="0"/>
              </a:rPr>
              <a:t>th</a:t>
            </a:r>
            <a:r>
              <a:rPr lang="en-GB" dirty="0" smtClean="0">
                <a:solidFill>
                  <a:srgbClr val="1C1C1C"/>
                </a:solidFill>
                <a:cs typeface="Sassoon Infant Rg" charset="0"/>
              </a:rPr>
              <a:t> hour in the day. Remember the minutes don’t change.</a:t>
            </a:r>
            <a:endParaRPr lang="en-GB" dirty="0"/>
          </a:p>
        </p:txBody>
      </p:sp>
      <p:pic>
        <p:nvPicPr>
          <p:cNvPr id="24" name="Picture 23"/>
          <p:cNvPicPr>
            <a:picLocks noChangeAspect="1"/>
          </p:cNvPicPr>
          <p:nvPr/>
        </p:nvPicPr>
        <p:blipFill>
          <a:blip r:embed="rId4"/>
          <a:stretch>
            <a:fillRect/>
          </a:stretch>
        </p:blipFill>
        <p:spPr>
          <a:xfrm>
            <a:off x="11172683" y="5048129"/>
            <a:ext cx="1019317" cy="724001"/>
          </a:xfrm>
          <a:prstGeom prst="rect">
            <a:avLst/>
          </a:prstGeom>
        </p:spPr>
      </p:pic>
    </p:spTree>
    <p:extLst>
      <p:ext uri="{BB962C8B-B14F-4D97-AF65-F5344CB8AC3E}">
        <p14:creationId xmlns:p14="http://schemas.microsoft.com/office/powerpoint/2010/main" val="176679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1981201" y="479426"/>
            <a:ext cx="8220075" cy="993775"/>
          </a:xfrm>
        </p:spPr>
        <p:txBody>
          <a:bodyPr/>
          <a:lstStyle/>
          <a:p>
            <a:pPr eaLnBrk="1" hangingPunct="1"/>
            <a:r>
              <a:rPr lang="en-US" altLang="en-US" smtClean="0">
                <a:latin typeface="+mn-lt"/>
                <a:cs typeface="Twinkl" pitchFamily="2" charset="0"/>
              </a:rPr>
              <a:t>a.m. and p.m.</a:t>
            </a:r>
            <a:endParaRPr lang="en-GB" altLang="en-US" smtClean="0">
              <a:latin typeface="+mn-lt"/>
            </a:endParaRPr>
          </a:p>
        </p:txBody>
      </p:sp>
      <p:sp>
        <p:nvSpPr>
          <p:cNvPr id="10244" name="TextBox 2"/>
          <p:cNvSpPr txBox="1">
            <a:spLocks noChangeArrowheads="1"/>
          </p:cNvSpPr>
          <p:nvPr/>
        </p:nvSpPr>
        <p:spPr bwMode="auto">
          <a:xfrm>
            <a:off x="2279650" y="1449388"/>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We have to use a way to write these times differently. One way is to use a.m. and p.m.</a:t>
            </a:r>
          </a:p>
        </p:txBody>
      </p:sp>
      <p:sp>
        <p:nvSpPr>
          <p:cNvPr id="10246" name="TextBox 3"/>
          <p:cNvSpPr txBox="1">
            <a:spLocks noChangeArrowheads="1"/>
          </p:cNvSpPr>
          <p:nvPr/>
        </p:nvSpPr>
        <p:spPr bwMode="auto">
          <a:xfrm>
            <a:off x="2312989" y="5453063"/>
            <a:ext cx="3749675" cy="646112"/>
          </a:xfrm>
          <a:prstGeom prst="rect">
            <a:avLst/>
          </a:prstGeom>
          <a:solidFill>
            <a:srgbClr val="EBB9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200000"/>
              </a:lnSpc>
              <a:spcBef>
                <a:spcPct val="0"/>
              </a:spcBef>
              <a:buFontTx/>
              <a:buNone/>
            </a:pPr>
            <a:r>
              <a:rPr lang="en-US" altLang="en-US">
                <a:solidFill>
                  <a:schemeClr val="tx1"/>
                </a:solidFill>
                <a:latin typeface="+mn-lt"/>
                <a:cs typeface="Twinkl" pitchFamily="2" charset="0"/>
              </a:rPr>
              <a:t>2:30 a.m.</a:t>
            </a:r>
            <a:endParaRPr lang="en-GB" altLang="en-US">
              <a:solidFill>
                <a:schemeClr val="tx1"/>
              </a:solidFill>
              <a:latin typeface="+mn-lt"/>
              <a:cs typeface="Twinkl" pitchFamily="2" charset="0"/>
            </a:endParaRPr>
          </a:p>
        </p:txBody>
      </p:sp>
      <p:sp>
        <p:nvSpPr>
          <p:cNvPr id="10247" name="TextBox 4"/>
          <p:cNvSpPr txBox="1">
            <a:spLocks noChangeArrowheads="1"/>
          </p:cNvSpPr>
          <p:nvPr/>
        </p:nvSpPr>
        <p:spPr bwMode="auto">
          <a:xfrm>
            <a:off x="6124576" y="5453063"/>
            <a:ext cx="3749675" cy="646112"/>
          </a:xfrm>
          <a:prstGeom prst="rect">
            <a:avLst/>
          </a:prstGeom>
          <a:solidFill>
            <a:srgbClr val="EBB9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200000"/>
              </a:lnSpc>
              <a:spcBef>
                <a:spcPct val="0"/>
              </a:spcBef>
              <a:buFontTx/>
              <a:buNone/>
            </a:pPr>
            <a:r>
              <a:rPr lang="en-US" altLang="en-US">
                <a:solidFill>
                  <a:schemeClr val="tx1"/>
                </a:solidFill>
                <a:latin typeface="+mn-lt"/>
                <a:cs typeface="Twinkl" pitchFamily="2" charset="0"/>
              </a:rPr>
              <a:t>2:30 p.m.</a:t>
            </a:r>
          </a:p>
        </p:txBody>
      </p:sp>
      <p:pic>
        <p:nvPicPr>
          <p:cNvPr id="1024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6725" y="2935288"/>
            <a:ext cx="23622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8313" y="2935288"/>
            <a:ext cx="23622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Box 7"/>
          <p:cNvSpPr txBox="1">
            <a:spLocks noChangeArrowheads="1"/>
          </p:cNvSpPr>
          <p:nvPr/>
        </p:nvSpPr>
        <p:spPr bwMode="auto">
          <a:xfrm>
            <a:off x="6124576" y="2254250"/>
            <a:ext cx="3749675" cy="5847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200000"/>
              </a:lnSpc>
              <a:spcBef>
                <a:spcPct val="0"/>
              </a:spcBef>
              <a:buFontTx/>
              <a:buNone/>
            </a:pPr>
            <a:r>
              <a:rPr lang="en-US" altLang="en-US" sz="1600" b="1" dirty="0">
                <a:solidFill>
                  <a:schemeClr val="tx1"/>
                </a:solidFill>
                <a:latin typeface="+mn-lt"/>
                <a:cs typeface="Twinkl" pitchFamily="2" charset="0"/>
              </a:rPr>
              <a:t>p.m. (post meridiem </a:t>
            </a:r>
            <a:r>
              <a:rPr lang="mr-IN" altLang="en-US" sz="1600" b="1" dirty="0">
                <a:solidFill>
                  <a:schemeClr val="tx1"/>
                </a:solidFill>
                <a:latin typeface="+mn-lt"/>
                <a:cs typeface="Twinkl" pitchFamily="2" charset="0"/>
              </a:rPr>
              <a:t>–</a:t>
            </a:r>
            <a:r>
              <a:rPr lang="en-US" altLang="en-US" sz="1600" b="1" dirty="0">
                <a:solidFill>
                  <a:schemeClr val="tx1"/>
                </a:solidFill>
                <a:latin typeface="+mn-lt"/>
                <a:cs typeface="Twinkl" pitchFamily="2" charset="0"/>
              </a:rPr>
              <a:t> after noon)</a:t>
            </a:r>
          </a:p>
        </p:txBody>
      </p:sp>
      <p:sp>
        <p:nvSpPr>
          <p:cNvPr id="10251" name="TextBox 8"/>
          <p:cNvSpPr txBox="1">
            <a:spLocks noChangeArrowheads="1"/>
          </p:cNvSpPr>
          <p:nvPr/>
        </p:nvSpPr>
        <p:spPr bwMode="auto">
          <a:xfrm>
            <a:off x="2312989" y="2254250"/>
            <a:ext cx="3749675" cy="5847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200000"/>
              </a:lnSpc>
              <a:spcBef>
                <a:spcPct val="0"/>
              </a:spcBef>
              <a:buFontTx/>
              <a:buNone/>
            </a:pPr>
            <a:r>
              <a:rPr lang="en-US" altLang="en-US" sz="1600" b="1" dirty="0">
                <a:solidFill>
                  <a:schemeClr val="tx1"/>
                </a:solidFill>
                <a:latin typeface="+mn-lt"/>
                <a:cs typeface="Twinkl" pitchFamily="2" charset="0"/>
              </a:rPr>
              <a:t>a.m. (ante meridiem </a:t>
            </a:r>
            <a:r>
              <a:rPr lang="mr-IN" altLang="en-US" sz="1600" b="1" dirty="0">
                <a:solidFill>
                  <a:schemeClr val="tx1"/>
                </a:solidFill>
                <a:latin typeface="+mn-lt"/>
                <a:cs typeface="Twinkl" pitchFamily="2" charset="0"/>
              </a:rPr>
              <a:t>–</a:t>
            </a:r>
            <a:r>
              <a:rPr lang="en-US" altLang="en-US" sz="1600" b="1" dirty="0">
                <a:solidFill>
                  <a:schemeClr val="tx1"/>
                </a:solidFill>
                <a:latin typeface="+mn-lt"/>
                <a:cs typeface="Twinkl" pitchFamily="2" charset="0"/>
              </a:rPr>
              <a:t> before noon)</a:t>
            </a:r>
          </a:p>
        </p:txBody>
      </p:sp>
      <p:pic>
        <p:nvPicPr>
          <p:cNvPr id="10" name="Picture 9"/>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2063745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106" y="1334142"/>
            <a:ext cx="4187823" cy="4187823"/>
          </a:xfrm>
          <a:prstGeom prst="rect">
            <a:avLst/>
          </a:prstGeom>
        </p:spPr>
      </p:pic>
      <p:sp>
        <p:nvSpPr>
          <p:cNvPr id="4" name="Title 1"/>
          <p:cNvSpPr>
            <a:spLocks noGrp="1"/>
          </p:cNvSpPr>
          <p:nvPr>
            <p:ph type="title"/>
          </p:nvPr>
        </p:nvSpPr>
        <p:spPr>
          <a:xfrm>
            <a:off x="492033" y="204575"/>
            <a:ext cx="8220075" cy="994306"/>
          </a:xfrm>
        </p:spPr>
        <p:txBody>
          <a:bodyPr>
            <a:normAutofit fontScale="90000"/>
          </a:bodyPr>
          <a:lstStyle/>
          <a:p>
            <a:r>
              <a:rPr lang="en-GB" dirty="0" smtClean="0">
                <a:latin typeface="+mn-lt"/>
              </a:rPr>
              <a:t>Can you write the time in 24 hours?</a:t>
            </a:r>
            <a:endParaRPr lang="en-GB" dirty="0">
              <a:latin typeface="+mn-lt"/>
            </a:endParaRPr>
          </a:p>
        </p:txBody>
      </p:sp>
      <p:cxnSp>
        <p:nvCxnSpPr>
          <p:cNvPr id="6" name="Straight Arrow Connector 5"/>
          <p:cNvCxnSpPr/>
          <p:nvPr/>
        </p:nvCxnSpPr>
        <p:spPr>
          <a:xfrm>
            <a:off x="2627722" y="3328249"/>
            <a:ext cx="700022" cy="9735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963843" y="3386109"/>
            <a:ext cx="678063" cy="6109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485073" y="1445739"/>
            <a:ext cx="3217863" cy="1862137"/>
            <a:chOff x="5330489" y="1613431"/>
            <a:chExt cx="3217863" cy="1862137"/>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3"/>
            <p:cNvSpPr txBox="1">
              <a:spLocks noChangeArrowheads="1"/>
            </p:cNvSpPr>
            <p:nvPr/>
          </p:nvSpPr>
          <p:spPr bwMode="auto">
            <a:xfrm>
              <a:off x="6190449"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7</a:t>
              </a:r>
            </a:p>
          </p:txBody>
        </p:sp>
        <p:sp>
          <p:nvSpPr>
            <p:cNvPr id="11" name="TextBox 19"/>
            <p:cNvSpPr txBox="1">
              <a:spLocks noChangeArrowheads="1"/>
            </p:cNvSpPr>
            <p:nvPr/>
          </p:nvSpPr>
          <p:spPr bwMode="auto">
            <a:xfrm>
              <a:off x="544479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sp>
          <p:nvSpPr>
            <p:cNvPr id="12" name="TextBox 20"/>
            <p:cNvSpPr txBox="1">
              <a:spLocks noChangeArrowheads="1"/>
            </p:cNvSpPr>
            <p:nvPr/>
          </p:nvSpPr>
          <p:spPr bwMode="auto">
            <a:xfrm>
              <a:off x="7033863"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2</a:t>
              </a:r>
            </a:p>
          </p:txBody>
        </p:sp>
        <p:sp>
          <p:nvSpPr>
            <p:cNvPr id="13" name="TextBox 21"/>
            <p:cNvSpPr txBox="1">
              <a:spLocks noChangeArrowheads="1"/>
            </p:cNvSpPr>
            <p:nvPr/>
          </p:nvSpPr>
          <p:spPr bwMode="auto">
            <a:xfrm>
              <a:off x="7710823"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5</a:t>
              </a:r>
            </a:p>
          </p:txBody>
        </p:sp>
      </p:grpSp>
      <p:grpSp>
        <p:nvGrpSpPr>
          <p:cNvPr id="14" name="Group 13"/>
          <p:cNvGrpSpPr/>
          <p:nvPr/>
        </p:nvGrpSpPr>
        <p:grpSpPr>
          <a:xfrm>
            <a:off x="6558591" y="3496919"/>
            <a:ext cx="3217863" cy="1862137"/>
            <a:chOff x="5330489" y="1613431"/>
            <a:chExt cx="3217863" cy="1862137"/>
          </a:xfrm>
        </p:grpSpPr>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3"/>
            <p:cNvSpPr txBox="1">
              <a:spLocks noChangeArrowheads="1"/>
            </p:cNvSpPr>
            <p:nvPr/>
          </p:nvSpPr>
          <p:spPr bwMode="auto">
            <a:xfrm>
              <a:off x="6190449"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7" name="TextBox 16"/>
            <p:cNvSpPr txBox="1">
              <a:spLocks noChangeArrowheads="1"/>
            </p:cNvSpPr>
            <p:nvPr/>
          </p:nvSpPr>
          <p:spPr bwMode="auto">
            <a:xfrm>
              <a:off x="5553847"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8" name="TextBox 17"/>
            <p:cNvSpPr txBox="1">
              <a:spLocks noChangeArrowheads="1"/>
            </p:cNvSpPr>
            <p:nvPr/>
          </p:nvSpPr>
          <p:spPr bwMode="auto">
            <a:xfrm>
              <a:off x="7008696"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9" name="TextBox 18"/>
            <p:cNvSpPr txBox="1">
              <a:spLocks noChangeArrowheads="1"/>
            </p:cNvSpPr>
            <p:nvPr/>
          </p:nvSpPr>
          <p:spPr bwMode="auto">
            <a:xfrm>
              <a:off x="7694045"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sp>
        <p:nvSpPr>
          <p:cNvPr id="3" name="TextBox 2"/>
          <p:cNvSpPr txBox="1"/>
          <p:nvPr/>
        </p:nvSpPr>
        <p:spPr>
          <a:xfrm>
            <a:off x="615106" y="5617029"/>
            <a:ext cx="10971648" cy="923330"/>
          </a:xfrm>
          <a:prstGeom prst="rect">
            <a:avLst/>
          </a:prstGeom>
          <a:noFill/>
        </p:spPr>
        <p:txBody>
          <a:bodyPr wrap="square" rtlCol="0">
            <a:spAutoFit/>
          </a:bodyPr>
          <a:lstStyle/>
          <a:p>
            <a:r>
              <a:rPr lang="en-GB" dirty="0" smtClean="0"/>
              <a:t>Remember on a digital 24 hour clock start at 12 and add on the hour that the clock is pointing to. </a:t>
            </a:r>
          </a:p>
          <a:p>
            <a:r>
              <a:rPr lang="en-GB" dirty="0" smtClean="0"/>
              <a:t>So we would do 12+7=</a:t>
            </a:r>
          </a:p>
          <a:p>
            <a:r>
              <a:rPr lang="en-GB" dirty="0" smtClean="0"/>
              <a:t>Remember the minutes stay the same.  </a:t>
            </a:r>
            <a:endParaRPr lang="en-GB" dirty="0"/>
          </a:p>
        </p:txBody>
      </p:sp>
      <p:pic>
        <p:nvPicPr>
          <p:cNvPr id="21" name="Picture 20"/>
          <p:cNvPicPr>
            <a:picLocks noChangeAspect="1"/>
          </p:cNvPicPr>
          <p:nvPr/>
        </p:nvPicPr>
        <p:blipFill>
          <a:blip r:embed="rId4"/>
          <a:stretch>
            <a:fillRect/>
          </a:stretch>
        </p:blipFill>
        <p:spPr>
          <a:xfrm>
            <a:off x="11172762" y="6040580"/>
            <a:ext cx="905001" cy="647790"/>
          </a:xfrm>
          <a:prstGeom prst="rect">
            <a:avLst/>
          </a:prstGeom>
        </p:spPr>
      </p:pic>
    </p:spTree>
    <p:extLst>
      <p:ext uri="{BB962C8B-B14F-4D97-AF65-F5344CB8AC3E}">
        <p14:creationId xmlns:p14="http://schemas.microsoft.com/office/powerpoint/2010/main" val="189563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106" y="1334142"/>
            <a:ext cx="4187823" cy="4187823"/>
          </a:xfrm>
          <a:prstGeom prst="rect">
            <a:avLst/>
          </a:prstGeom>
        </p:spPr>
      </p:pic>
      <p:sp>
        <p:nvSpPr>
          <p:cNvPr id="4" name="Title 1"/>
          <p:cNvSpPr>
            <a:spLocks noGrp="1"/>
          </p:cNvSpPr>
          <p:nvPr>
            <p:ph type="title"/>
          </p:nvPr>
        </p:nvSpPr>
        <p:spPr>
          <a:xfrm>
            <a:off x="492033" y="204575"/>
            <a:ext cx="8220075" cy="994306"/>
          </a:xfrm>
        </p:spPr>
        <p:txBody>
          <a:bodyPr>
            <a:normAutofit/>
          </a:bodyPr>
          <a:lstStyle/>
          <a:p>
            <a:r>
              <a:rPr lang="en-GB" dirty="0" smtClean="0">
                <a:latin typeface="+mn-lt"/>
              </a:rPr>
              <a:t>How did you do?</a:t>
            </a:r>
            <a:endParaRPr lang="en-GB" dirty="0">
              <a:latin typeface="+mn-lt"/>
            </a:endParaRPr>
          </a:p>
        </p:txBody>
      </p:sp>
      <p:cxnSp>
        <p:nvCxnSpPr>
          <p:cNvPr id="6" name="Straight Arrow Connector 5"/>
          <p:cNvCxnSpPr/>
          <p:nvPr/>
        </p:nvCxnSpPr>
        <p:spPr>
          <a:xfrm>
            <a:off x="2627722" y="3328249"/>
            <a:ext cx="700022" cy="9735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963843" y="3386109"/>
            <a:ext cx="678063" cy="6109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485073" y="1445739"/>
            <a:ext cx="3217863" cy="1862137"/>
            <a:chOff x="5330489" y="1613431"/>
            <a:chExt cx="3217863" cy="1862137"/>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3"/>
            <p:cNvSpPr txBox="1">
              <a:spLocks noChangeArrowheads="1"/>
            </p:cNvSpPr>
            <p:nvPr/>
          </p:nvSpPr>
          <p:spPr bwMode="auto">
            <a:xfrm>
              <a:off x="6190449"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7</a:t>
              </a:r>
            </a:p>
          </p:txBody>
        </p:sp>
        <p:sp>
          <p:nvSpPr>
            <p:cNvPr id="11" name="TextBox 19"/>
            <p:cNvSpPr txBox="1">
              <a:spLocks noChangeArrowheads="1"/>
            </p:cNvSpPr>
            <p:nvPr/>
          </p:nvSpPr>
          <p:spPr bwMode="auto">
            <a:xfrm>
              <a:off x="544479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sp>
          <p:nvSpPr>
            <p:cNvPr id="12" name="TextBox 20"/>
            <p:cNvSpPr txBox="1">
              <a:spLocks noChangeArrowheads="1"/>
            </p:cNvSpPr>
            <p:nvPr/>
          </p:nvSpPr>
          <p:spPr bwMode="auto">
            <a:xfrm>
              <a:off x="7033863"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2</a:t>
              </a:r>
            </a:p>
          </p:txBody>
        </p:sp>
        <p:sp>
          <p:nvSpPr>
            <p:cNvPr id="13" name="TextBox 21"/>
            <p:cNvSpPr txBox="1">
              <a:spLocks noChangeArrowheads="1"/>
            </p:cNvSpPr>
            <p:nvPr/>
          </p:nvSpPr>
          <p:spPr bwMode="auto">
            <a:xfrm>
              <a:off x="7710823"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5</a:t>
              </a:r>
            </a:p>
          </p:txBody>
        </p:sp>
      </p:grpSp>
      <p:grpSp>
        <p:nvGrpSpPr>
          <p:cNvPr id="14" name="Group 13"/>
          <p:cNvGrpSpPr/>
          <p:nvPr/>
        </p:nvGrpSpPr>
        <p:grpSpPr>
          <a:xfrm>
            <a:off x="6558591" y="3496919"/>
            <a:ext cx="3217863" cy="1862137"/>
            <a:chOff x="5330489" y="1613431"/>
            <a:chExt cx="3217863" cy="1862137"/>
          </a:xfrm>
        </p:grpSpPr>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3"/>
            <p:cNvSpPr txBox="1">
              <a:spLocks noChangeArrowheads="1"/>
            </p:cNvSpPr>
            <p:nvPr/>
          </p:nvSpPr>
          <p:spPr bwMode="auto">
            <a:xfrm>
              <a:off x="6190449"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7" name="TextBox 16"/>
            <p:cNvSpPr txBox="1">
              <a:spLocks noChangeArrowheads="1"/>
            </p:cNvSpPr>
            <p:nvPr/>
          </p:nvSpPr>
          <p:spPr bwMode="auto">
            <a:xfrm>
              <a:off x="5553847"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8" name="TextBox 17"/>
            <p:cNvSpPr txBox="1">
              <a:spLocks noChangeArrowheads="1"/>
            </p:cNvSpPr>
            <p:nvPr/>
          </p:nvSpPr>
          <p:spPr bwMode="auto">
            <a:xfrm>
              <a:off x="7008696"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9" name="TextBox 18"/>
            <p:cNvSpPr txBox="1">
              <a:spLocks noChangeArrowheads="1"/>
            </p:cNvSpPr>
            <p:nvPr/>
          </p:nvSpPr>
          <p:spPr bwMode="auto">
            <a:xfrm>
              <a:off x="7694045"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sp>
        <p:nvSpPr>
          <p:cNvPr id="21" name="TextBox 3"/>
          <p:cNvSpPr txBox="1">
            <a:spLocks noChangeArrowheads="1"/>
          </p:cNvSpPr>
          <p:nvPr/>
        </p:nvSpPr>
        <p:spPr bwMode="auto">
          <a:xfrm>
            <a:off x="6781949" y="3769004"/>
            <a:ext cx="321237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smtClean="0">
                <a:solidFill>
                  <a:srgbClr val="A8DD91"/>
                </a:solidFill>
                <a:latin typeface="+mn-lt"/>
                <a:cs typeface="WW Digital" charset="0"/>
              </a:rPr>
              <a:t>1 9  2 5</a:t>
            </a:r>
            <a:endParaRPr lang="en-GB" sz="7200" dirty="0">
              <a:solidFill>
                <a:srgbClr val="A8DD91"/>
              </a:solidFill>
              <a:latin typeface="+mn-lt"/>
              <a:cs typeface="WW Digital" charset="0"/>
            </a:endParaRPr>
          </a:p>
        </p:txBody>
      </p:sp>
      <p:pic>
        <p:nvPicPr>
          <p:cNvPr id="22" name="Picture 21"/>
          <p:cNvPicPr>
            <a:picLocks noChangeAspect="1"/>
          </p:cNvPicPr>
          <p:nvPr/>
        </p:nvPicPr>
        <p:blipFill>
          <a:blip r:embed="rId4"/>
          <a:stretch>
            <a:fillRect/>
          </a:stretch>
        </p:blipFill>
        <p:spPr>
          <a:xfrm>
            <a:off x="11172762" y="6040580"/>
            <a:ext cx="905001" cy="647790"/>
          </a:xfrm>
          <a:prstGeom prst="rect">
            <a:avLst/>
          </a:prstGeom>
        </p:spPr>
      </p:pic>
    </p:spTree>
    <p:extLst>
      <p:ext uri="{BB962C8B-B14F-4D97-AF65-F5344CB8AC3E}">
        <p14:creationId xmlns:p14="http://schemas.microsoft.com/office/powerpoint/2010/main" val="4008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198" y="1301751"/>
            <a:ext cx="4254498" cy="4254498"/>
          </a:xfrm>
          <a:prstGeom prst="rect">
            <a:avLst/>
          </a:prstGeom>
        </p:spPr>
      </p:pic>
      <p:sp>
        <p:nvSpPr>
          <p:cNvPr id="4" name="Title 1"/>
          <p:cNvSpPr>
            <a:spLocks noGrp="1"/>
          </p:cNvSpPr>
          <p:nvPr>
            <p:ph type="title"/>
          </p:nvPr>
        </p:nvSpPr>
        <p:spPr>
          <a:xfrm>
            <a:off x="544285" y="442039"/>
            <a:ext cx="8220075" cy="994306"/>
          </a:xfrm>
        </p:spPr>
        <p:txBody>
          <a:bodyPr>
            <a:normAutofit fontScale="90000"/>
          </a:bodyPr>
          <a:lstStyle/>
          <a:p>
            <a:r>
              <a:rPr lang="en-GB" dirty="0">
                <a:latin typeface="+mn-lt"/>
              </a:rPr>
              <a:t>Can you write the time in 24 hours?</a:t>
            </a:r>
          </a:p>
        </p:txBody>
      </p:sp>
      <p:cxnSp>
        <p:nvCxnSpPr>
          <p:cNvPr id="6" name="Straight Arrow Connector 5"/>
          <p:cNvCxnSpPr/>
          <p:nvPr/>
        </p:nvCxnSpPr>
        <p:spPr>
          <a:xfrm flipH="1" flipV="1">
            <a:off x="3315681" y="2931090"/>
            <a:ext cx="1203390" cy="6140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68069" y="3453575"/>
            <a:ext cx="788248" cy="3754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600490" y="1740432"/>
            <a:ext cx="3217863" cy="1862137"/>
            <a:chOff x="5330489" y="1613431"/>
            <a:chExt cx="3217863" cy="1862137"/>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3"/>
            <p:cNvSpPr txBox="1">
              <a:spLocks noChangeArrowheads="1"/>
            </p:cNvSpPr>
            <p:nvPr/>
          </p:nvSpPr>
          <p:spPr bwMode="auto">
            <a:xfrm>
              <a:off x="6198838"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3</a:t>
              </a:r>
            </a:p>
          </p:txBody>
        </p:sp>
        <p:sp>
          <p:nvSpPr>
            <p:cNvPr id="11" name="TextBox 19"/>
            <p:cNvSpPr txBox="1">
              <a:spLocks noChangeArrowheads="1"/>
            </p:cNvSpPr>
            <p:nvPr/>
          </p:nvSpPr>
          <p:spPr bwMode="auto">
            <a:xfrm>
              <a:off x="544479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sp>
          <p:nvSpPr>
            <p:cNvPr id="12" name="TextBox 20"/>
            <p:cNvSpPr txBox="1">
              <a:spLocks noChangeArrowheads="1"/>
            </p:cNvSpPr>
            <p:nvPr/>
          </p:nvSpPr>
          <p:spPr bwMode="auto">
            <a:xfrm>
              <a:off x="7017085"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5</a:t>
              </a:r>
            </a:p>
          </p:txBody>
        </p:sp>
        <p:sp>
          <p:nvSpPr>
            <p:cNvPr id="13" name="TextBox 21"/>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grpSp>
      <p:grpSp>
        <p:nvGrpSpPr>
          <p:cNvPr id="14" name="Group 13"/>
          <p:cNvGrpSpPr/>
          <p:nvPr/>
        </p:nvGrpSpPr>
        <p:grpSpPr>
          <a:xfrm>
            <a:off x="6600490" y="3829054"/>
            <a:ext cx="3217863" cy="1862137"/>
            <a:chOff x="5330489" y="1613431"/>
            <a:chExt cx="3217863" cy="1862137"/>
          </a:xfrm>
        </p:grpSpPr>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3"/>
            <p:cNvSpPr txBox="1">
              <a:spLocks noChangeArrowheads="1"/>
            </p:cNvSpPr>
            <p:nvPr/>
          </p:nvSpPr>
          <p:spPr bwMode="auto">
            <a:xfrm>
              <a:off x="6198838"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7" name="TextBox 16"/>
            <p:cNvSpPr txBox="1">
              <a:spLocks noChangeArrowheads="1"/>
            </p:cNvSpPr>
            <p:nvPr/>
          </p:nvSpPr>
          <p:spPr bwMode="auto">
            <a:xfrm>
              <a:off x="5562236"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8" name="TextBox 17"/>
            <p:cNvSpPr txBox="1">
              <a:spLocks noChangeArrowheads="1"/>
            </p:cNvSpPr>
            <p:nvPr/>
          </p:nvSpPr>
          <p:spPr bwMode="auto">
            <a:xfrm>
              <a:off x="7025474"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9" name="TextBox 18"/>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sp>
        <p:nvSpPr>
          <p:cNvPr id="2" name="Rectangle 1"/>
          <p:cNvSpPr/>
          <p:nvPr/>
        </p:nvSpPr>
        <p:spPr>
          <a:xfrm>
            <a:off x="322217" y="5846284"/>
            <a:ext cx="12087498" cy="923330"/>
          </a:xfrm>
          <a:prstGeom prst="rect">
            <a:avLst/>
          </a:prstGeom>
        </p:spPr>
        <p:txBody>
          <a:bodyPr wrap="square">
            <a:spAutoFit/>
          </a:bodyPr>
          <a:lstStyle/>
          <a:p>
            <a:r>
              <a:rPr lang="en-GB" dirty="0"/>
              <a:t>Remember on a digital 24 hour clock start at 12 and add on the hour that the clock is pointing to. </a:t>
            </a:r>
          </a:p>
          <a:p>
            <a:r>
              <a:rPr lang="en-GB" dirty="0"/>
              <a:t>So we would do </a:t>
            </a:r>
            <a:r>
              <a:rPr lang="en-GB" dirty="0" smtClean="0"/>
              <a:t>12+3=</a:t>
            </a:r>
            <a:endParaRPr lang="en-GB" dirty="0"/>
          </a:p>
          <a:p>
            <a:r>
              <a:rPr lang="en-GB" dirty="0"/>
              <a:t>Remember the minutes stay the same.  </a:t>
            </a:r>
          </a:p>
        </p:txBody>
      </p:sp>
      <p:pic>
        <p:nvPicPr>
          <p:cNvPr id="21" name="Picture 20"/>
          <p:cNvPicPr>
            <a:picLocks noChangeAspect="1"/>
          </p:cNvPicPr>
          <p:nvPr/>
        </p:nvPicPr>
        <p:blipFill>
          <a:blip r:embed="rId4"/>
          <a:stretch>
            <a:fillRect/>
          </a:stretch>
        </p:blipFill>
        <p:spPr>
          <a:xfrm>
            <a:off x="11172762" y="6040580"/>
            <a:ext cx="905001" cy="647790"/>
          </a:xfrm>
          <a:prstGeom prst="rect">
            <a:avLst/>
          </a:prstGeom>
        </p:spPr>
      </p:pic>
    </p:spTree>
    <p:extLst>
      <p:ext uri="{BB962C8B-B14F-4D97-AF65-F5344CB8AC3E}">
        <p14:creationId xmlns:p14="http://schemas.microsoft.com/office/powerpoint/2010/main" val="363363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198" y="1301751"/>
            <a:ext cx="4254498" cy="4254498"/>
          </a:xfrm>
          <a:prstGeom prst="rect">
            <a:avLst/>
          </a:prstGeom>
        </p:spPr>
      </p:pic>
      <p:sp>
        <p:nvSpPr>
          <p:cNvPr id="4" name="Title 1"/>
          <p:cNvSpPr>
            <a:spLocks noGrp="1"/>
          </p:cNvSpPr>
          <p:nvPr>
            <p:ph type="title"/>
          </p:nvPr>
        </p:nvSpPr>
        <p:spPr>
          <a:xfrm>
            <a:off x="544285" y="442039"/>
            <a:ext cx="8220075" cy="994306"/>
          </a:xfrm>
        </p:spPr>
        <p:txBody>
          <a:bodyPr>
            <a:normAutofit fontScale="90000"/>
          </a:bodyPr>
          <a:lstStyle/>
          <a:p>
            <a:r>
              <a:rPr lang="en-GB" dirty="0">
                <a:latin typeface="+mn-lt"/>
              </a:rPr>
              <a:t>Can you write the time in 24 hours?</a:t>
            </a:r>
          </a:p>
        </p:txBody>
      </p:sp>
      <p:cxnSp>
        <p:nvCxnSpPr>
          <p:cNvPr id="6" name="Straight Arrow Connector 5"/>
          <p:cNvCxnSpPr/>
          <p:nvPr/>
        </p:nvCxnSpPr>
        <p:spPr>
          <a:xfrm flipH="1" flipV="1">
            <a:off x="3315681" y="2931090"/>
            <a:ext cx="1203390" cy="6140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68069" y="3453575"/>
            <a:ext cx="788248" cy="3754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480620" y="1591438"/>
            <a:ext cx="3217863" cy="1862137"/>
            <a:chOff x="5210619" y="1464437"/>
            <a:chExt cx="3217863" cy="1862137"/>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619" y="1464437"/>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3"/>
            <p:cNvSpPr txBox="1">
              <a:spLocks noChangeArrowheads="1"/>
            </p:cNvSpPr>
            <p:nvPr/>
          </p:nvSpPr>
          <p:spPr bwMode="auto">
            <a:xfrm>
              <a:off x="6092251" y="1910977"/>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3</a:t>
              </a:r>
            </a:p>
          </p:txBody>
        </p:sp>
        <p:sp>
          <p:nvSpPr>
            <p:cNvPr id="11" name="TextBox 19"/>
            <p:cNvSpPr txBox="1">
              <a:spLocks noChangeArrowheads="1"/>
            </p:cNvSpPr>
            <p:nvPr/>
          </p:nvSpPr>
          <p:spPr bwMode="auto">
            <a:xfrm>
              <a:off x="544479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sp>
          <p:nvSpPr>
            <p:cNvPr id="12" name="TextBox 20"/>
            <p:cNvSpPr txBox="1">
              <a:spLocks noChangeArrowheads="1"/>
            </p:cNvSpPr>
            <p:nvPr/>
          </p:nvSpPr>
          <p:spPr bwMode="auto">
            <a:xfrm>
              <a:off x="7017085"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5</a:t>
              </a:r>
            </a:p>
          </p:txBody>
        </p:sp>
        <p:sp>
          <p:nvSpPr>
            <p:cNvPr id="13" name="TextBox 21"/>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a:solidFill>
                    <a:srgbClr val="A8DD91"/>
                  </a:solidFill>
                  <a:latin typeface="+mn-lt"/>
                  <a:cs typeface="WW Digital" charset="0"/>
                </a:rPr>
                <a:t>0</a:t>
              </a:r>
            </a:p>
          </p:txBody>
        </p:sp>
      </p:grpSp>
      <p:grpSp>
        <p:nvGrpSpPr>
          <p:cNvPr id="14" name="Group 13"/>
          <p:cNvGrpSpPr/>
          <p:nvPr/>
        </p:nvGrpSpPr>
        <p:grpSpPr>
          <a:xfrm>
            <a:off x="6600490" y="3829054"/>
            <a:ext cx="3217863" cy="1862137"/>
            <a:chOff x="5330489" y="1613431"/>
            <a:chExt cx="3217863" cy="1862137"/>
          </a:xfrm>
        </p:grpSpPr>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3"/>
            <p:cNvSpPr txBox="1">
              <a:spLocks noChangeArrowheads="1"/>
            </p:cNvSpPr>
            <p:nvPr/>
          </p:nvSpPr>
          <p:spPr bwMode="auto">
            <a:xfrm>
              <a:off x="6198838"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7" name="TextBox 16"/>
            <p:cNvSpPr txBox="1">
              <a:spLocks noChangeArrowheads="1"/>
            </p:cNvSpPr>
            <p:nvPr/>
          </p:nvSpPr>
          <p:spPr bwMode="auto">
            <a:xfrm>
              <a:off x="5562236"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8" name="TextBox 17"/>
            <p:cNvSpPr txBox="1">
              <a:spLocks noChangeArrowheads="1"/>
            </p:cNvSpPr>
            <p:nvPr/>
          </p:nvSpPr>
          <p:spPr bwMode="auto">
            <a:xfrm>
              <a:off x="7025474"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9" name="TextBox 18"/>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sp>
        <p:nvSpPr>
          <p:cNvPr id="22" name="TextBox 3"/>
          <p:cNvSpPr txBox="1">
            <a:spLocks noChangeArrowheads="1"/>
          </p:cNvSpPr>
          <p:nvPr/>
        </p:nvSpPr>
        <p:spPr bwMode="auto">
          <a:xfrm>
            <a:off x="6824736" y="4135362"/>
            <a:ext cx="312916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smtClean="0">
                <a:solidFill>
                  <a:srgbClr val="A8DD91"/>
                </a:solidFill>
                <a:latin typeface="+mn-lt"/>
                <a:cs typeface="WW Digital" charset="0"/>
              </a:rPr>
              <a:t>1 5  5 0</a:t>
            </a:r>
            <a:endParaRPr lang="en-GB" sz="7200" dirty="0">
              <a:solidFill>
                <a:srgbClr val="A8DD91"/>
              </a:solidFill>
              <a:latin typeface="+mn-lt"/>
              <a:cs typeface="WW Digital" charset="0"/>
            </a:endParaRPr>
          </a:p>
        </p:txBody>
      </p:sp>
      <p:pic>
        <p:nvPicPr>
          <p:cNvPr id="21" name="Picture 20"/>
          <p:cNvPicPr>
            <a:picLocks noChangeAspect="1"/>
          </p:cNvPicPr>
          <p:nvPr/>
        </p:nvPicPr>
        <p:blipFill>
          <a:blip r:embed="rId4"/>
          <a:stretch>
            <a:fillRect/>
          </a:stretch>
        </p:blipFill>
        <p:spPr>
          <a:xfrm>
            <a:off x="11172762" y="6040580"/>
            <a:ext cx="905001" cy="647790"/>
          </a:xfrm>
          <a:prstGeom prst="rect">
            <a:avLst/>
          </a:prstGeom>
        </p:spPr>
      </p:pic>
    </p:spTree>
    <p:extLst>
      <p:ext uri="{BB962C8B-B14F-4D97-AF65-F5344CB8AC3E}">
        <p14:creationId xmlns:p14="http://schemas.microsoft.com/office/powerpoint/2010/main" val="10919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6" y="2046740"/>
            <a:ext cx="4254498" cy="4254498"/>
          </a:xfrm>
          <a:prstGeom prst="rect">
            <a:avLst/>
          </a:prstGeom>
        </p:spPr>
      </p:pic>
      <p:sp>
        <p:nvSpPr>
          <p:cNvPr id="4" name="Title 1"/>
          <p:cNvSpPr>
            <a:spLocks noGrp="1"/>
          </p:cNvSpPr>
          <p:nvPr>
            <p:ph type="title"/>
          </p:nvPr>
        </p:nvSpPr>
        <p:spPr>
          <a:xfrm>
            <a:off x="0" y="381685"/>
            <a:ext cx="11787052" cy="994306"/>
          </a:xfrm>
        </p:spPr>
        <p:txBody>
          <a:bodyPr>
            <a:normAutofit fontScale="90000"/>
          </a:bodyPr>
          <a:lstStyle/>
          <a:p>
            <a:r>
              <a:rPr lang="en-GB" dirty="0" smtClean="0">
                <a:latin typeface="+mn-lt"/>
              </a:rPr>
              <a:t>Converting from 24 hours back to 12. </a:t>
            </a:r>
            <a:r>
              <a:rPr lang="en-GB" dirty="0" smtClean="0">
                <a:latin typeface="+mn-lt"/>
              </a:rPr>
              <a:t>All </a:t>
            </a:r>
            <a:r>
              <a:rPr lang="en-GB" dirty="0" smtClean="0">
                <a:latin typeface="+mn-lt"/>
              </a:rPr>
              <a:t>you do is start from 12 and count on until you get to the hour number. So 12+3=15 therefore the hour hand is 3.</a:t>
            </a:r>
            <a:endParaRPr lang="en-GB" dirty="0">
              <a:latin typeface="+mn-lt"/>
            </a:endParaRPr>
          </a:p>
        </p:txBody>
      </p:sp>
      <p:cxnSp>
        <p:nvCxnSpPr>
          <p:cNvPr id="6" name="Straight Arrow Connector 5"/>
          <p:cNvCxnSpPr/>
          <p:nvPr/>
        </p:nvCxnSpPr>
        <p:spPr>
          <a:xfrm flipH="1" flipV="1">
            <a:off x="1703209" y="3676079"/>
            <a:ext cx="1203390" cy="6140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55597" y="4198564"/>
            <a:ext cx="788248" cy="3754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480620" y="1753532"/>
            <a:ext cx="3217863" cy="1862137"/>
            <a:chOff x="5210619" y="1464437"/>
            <a:chExt cx="3217863" cy="1862137"/>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619" y="1464437"/>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3"/>
            <p:cNvSpPr txBox="1">
              <a:spLocks noChangeArrowheads="1"/>
            </p:cNvSpPr>
            <p:nvPr/>
          </p:nvSpPr>
          <p:spPr bwMode="auto">
            <a:xfrm>
              <a:off x="6092251" y="1910977"/>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1" name="TextBox 19"/>
            <p:cNvSpPr txBox="1">
              <a:spLocks noChangeArrowheads="1"/>
            </p:cNvSpPr>
            <p:nvPr/>
          </p:nvSpPr>
          <p:spPr bwMode="auto">
            <a:xfrm>
              <a:off x="544479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2" name="TextBox 20"/>
            <p:cNvSpPr txBox="1">
              <a:spLocks noChangeArrowheads="1"/>
            </p:cNvSpPr>
            <p:nvPr/>
          </p:nvSpPr>
          <p:spPr bwMode="auto">
            <a:xfrm>
              <a:off x="7017085"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3" name="TextBox 21"/>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grpSp>
        <p:nvGrpSpPr>
          <p:cNvPr id="14" name="Group 13"/>
          <p:cNvGrpSpPr/>
          <p:nvPr/>
        </p:nvGrpSpPr>
        <p:grpSpPr>
          <a:xfrm>
            <a:off x="6600490" y="3829054"/>
            <a:ext cx="3217863" cy="1862137"/>
            <a:chOff x="5330489" y="1613431"/>
            <a:chExt cx="3217863" cy="1862137"/>
          </a:xfrm>
        </p:grpSpPr>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3"/>
            <p:cNvSpPr txBox="1">
              <a:spLocks noChangeArrowheads="1"/>
            </p:cNvSpPr>
            <p:nvPr/>
          </p:nvSpPr>
          <p:spPr bwMode="auto">
            <a:xfrm>
              <a:off x="6198838"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7" name="TextBox 16"/>
            <p:cNvSpPr txBox="1">
              <a:spLocks noChangeArrowheads="1"/>
            </p:cNvSpPr>
            <p:nvPr/>
          </p:nvSpPr>
          <p:spPr bwMode="auto">
            <a:xfrm>
              <a:off x="5562236"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8" name="TextBox 17"/>
            <p:cNvSpPr txBox="1">
              <a:spLocks noChangeArrowheads="1"/>
            </p:cNvSpPr>
            <p:nvPr/>
          </p:nvSpPr>
          <p:spPr bwMode="auto">
            <a:xfrm>
              <a:off x="7025474"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9" name="TextBox 18"/>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sp>
        <p:nvSpPr>
          <p:cNvPr id="22" name="TextBox 3"/>
          <p:cNvSpPr txBox="1">
            <a:spLocks noChangeArrowheads="1"/>
          </p:cNvSpPr>
          <p:nvPr/>
        </p:nvSpPr>
        <p:spPr bwMode="auto">
          <a:xfrm>
            <a:off x="6824736" y="4135362"/>
            <a:ext cx="312916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smtClean="0">
                <a:solidFill>
                  <a:srgbClr val="A8DD91"/>
                </a:solidFill>
                <a:latin typeface="+mn-lt"/>
                <a:cs typeface="WW Digital" charset="0"/>
              </a:rPr>
              <a:t>1 5  5 0</a:t>
            </a:r>
            <a:endParaRPr lang="en-GB" sz="7200" dirty="0">
              <a:solidFill>
                <a:srgbClr val="A8DD91"/>
              </a:solidFill>
              <a:latin typeface="+mn-lt"/>
              <a:cs typeface="WW Digital" charset="0"/>
            </a:endParaRPr>
          </a:p>
        </p:txBody>
      </p:sp>
      <p:sp>
        <p:nvSpPr>
          <p:cNvPr id="21" name="TextBox 3"/>
          <p:cNvSpPr txBox="1">
            <a:spLocks noChangeArrowheads="1"/>
          </p:cNvSpPr>
          <p:nvPr/>
        </p:nvSpPr>
        <p:spPr bwMode="auto">
          <a:xfrm>
            <a:off x="6714791" y="2037978"/>
            <a:ext cx="298369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smtClean="0">
                <a:solidFill>
                  <a:srgbClr val="A8DD91"/>
                </a:solidFill>
                <a:latin typeface="+mn-lt"/>
                <a:cs typeface="WW Digital" charset="0"/>
              </a:rPr>
              <a:t>0 3  5 0</a:t>
            </a:r>
            <a:endParaRPr lang="en-GB" sz="7200" dirty="0">
              <a:solidFill>
                <a:srgbClr val="A8DD91"/>
              </a:solidFill>
              <a:latin typeface="+mn-lt"/>
              <a:cs typeface="WW Digital" charset="0"/>
            </a:endParaRPr>
          </a:p>
        </p:txBody>
      </p:sp>
      <p:pic>
        <p:nvPicPr>
          <p:cNvPr id="23" name="Picture 22"/>
          <p:cNvPicPr>
            <a:picLocks noChangeAspect="1"/>
          </p:cNvPicPr>
          <p:nvPr/>
        </p:nvPicPr>
        <p:blipFill>
          <a:blip r:embed="rId4"/>
          <a:stretch>
            <a:fillRect/>
          </a:stretch>
        </p:blipFill>
        <p:spPr>
          <a:xfrm>
            <a:off x="11172762" y="6040580"/>
            <a:ext cx="905001" cy="647790"/>
          </a:xfrm>
          <a:prstGeom prst="rect">
            <a:avLst/>
          </a:prstGeom>
        </p:spPr>
      </p:pic>
    </p:spTree>
    <p:extLst>
      <p:ext uri="{BB962C8B-B14F-4D97-AF65-F5344CB8AC3E}">
        <p14:creationId xmlns:p14="http://schemas.microsoft.com/office/powerpoint/2010/main" val="213750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6" y="2046740"/>
            <a:ext cx="4254498" cy="4254498"/>
          </a:xfrm>
          <a:prstGeom prst="rect">
            <a:avLst/>
          </a:prstGeom>
        </p:spPr>
      </p:pic>
      <p:sp>
        <p:nvSpPr>
          <p:cNvPr id="4" name="Title 1"/>
          <p:cNvSpPr>
            <a:spLocks noGrp="1"/>
          </p:cNvSpPr>
          <p:nvPr>
            <p:ph type="title"/>
          </p:nvPr>
        </p:nvSpPr>
        <p:spPr>
          <a:xfrm>
            <a:off x="0" y="381685"/>
            <a:ext cx="11787052" cy="994306"/>
          </a:xfrm>
        </p:spPr>
        <p:txBody>
          <a:bodyPr>
            <a:normAutofit fontScale="90000"/>
          </a:bodyPr>
          <a:lstStyle/>
          <a:p>
            <a:r>
              <a:rPr lang="en-GB" dirty="0" smtClean="0">
                <a:latin typeface="+mn-lt"/>
              </a:rPr>
              <a:t>Converting from 24 hours back to 12. </a:t>
            </a:r>
            <a:r>
              <a:rPr lang="en-GB" dirty="0" smtClean="0">
                <a:latin typeface="+mn-lt"/>
              </a:rPr>
              <a:t>All </a:t>
            </a:r>
            <a:r>
              <a:rPr lang="en-GB" dirty="0" smtClean="0">
                <a:latin typeface="+mn-lt"/>
              </a:rPr>
              <a:t>you do is start from 12 and count on until you get to the hour number. </a:t>
            </a:r>
            <a:endParaRPr lang="en-GB" dirty="0">
              <a:latin typeface="+mn-lt"/>
            </a:endParaRPr>
          </a:p>
        </p:txBody>
      </p:sp>
      <p:cxnSp>
        <p:nvCxnSpPr>
          <p:cNvPr id="6" name="Straight Arrow Connector 5"/>
          <p:cNvCxnSpPr/>
          <p:nvPr/>
        </p:nvCxnSpPr>
        <p:spPr>
          <a:xfrm flipV="1">
            <a:off x="2755597" y="3615669"/>
            <a:ext cx="784437" cy="5828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55597" y="4198564"/>
            <a:ext cx="366426" cy="8698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480620" y="1753532"/>
            <a:ext cx="3217863" cy="1862137"/>
            <a:chOff x="5210619" y="1464437"/>
            <a:chExt cx="3217863" cy="1862137"/>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619" y="1464437"/>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3"/>
            <p:cNvSpPr txBox="1">
              <a:spLocks noChangeArrowheads="1"/>
            </p:cNvSpPr>
            <p:nvPr/>
          </p:nvSpPr>
          <p:spPr bwMode="auto">
            <a:xfrm>
              <a:off x="6092251" y="1910977"/>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1" name="TextBox 19"/>
            <p:cNvSpPr txBox="1">
              <a:spLocks noChangeArrowheads="1"/>
            </p:cNvSpPr>
            <p:nvPr/>
          </p:nvSpPr>
          <p:spPr bwMode="auto">
            <a:xfrm>
              <a:off x="544479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2" name="TextBox 20"/>
            <p:cNvSpPr txBox="1">
              <a:spLocks noChangeArrowheads="1"/>
            </p:cNvSpPr>
            <p:nvPr/>
          </p:nvSpPr>
          <p:spPr bwMode="auto">
            <a:xfrm>
              <a:off x="7017085"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3" name="TextBox 21"/>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grpSp>
        <p:nvGrpSpPr>
          <p:cNvPr id="14" name="Group 13"/>
          <p:cNvGrpSpPr/>
          <p:nvPr/>
        </p:nvGrpSpPr>
        <p:grpSpPr>
          <a:xfrm>
            <a:off x="6600490" y="3829054"/>
            <a:ext cx="3217863" cy="1862137"/>
            <a:chOff x="5330489" y="1613431"/>
            <a:chExt cx="3217863" cy="1862137"/>
          </a:xfrm>
        </p:grpSpPr>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3"/>
            <p:cNvSpPr txBox="1">
              <a:spLocks noChangeArrowheads="1"/>
            </p:cNvSpPr>
            <p:nvPr/>
          </p:nvSpPr>
          <p:spPr bwMode="auto">
            <a:xfrm>
              <a:off x="6198838"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7" name="TextBox 16"/>
            <p:cNvSpPr txBox="1">
              <a:spLocks noChangeArrowheads="1"/>
            </p:cNvSpPr>
            <p:nvPr/>
          </p:nvSpPr>
          <p:spPr bwMode="auto">
            <a:xfrm>
              <a:off x="5562236"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8" name="TextBox 17"/>
            <p:cNvSpPr txBox="1">
              <a:spLocks noChangeArrowheads="1"/>
            </p:cNvSpPr>
            <p:nvPr/>
          </p:nvSpPr>
          <p:spPr bwMode="auto">
            <a:xfrm>
              <a:off x="7025474"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9" name="TextBox 18"/>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sp>
        <p:nvSpPr>
          <p:cNvPr id="22" name="TextBox 3"/>
          <p:cNvSpPr txBox="1">
            <a:spLocks noChangeArrowheads="1"/>
          </p:cNvSpPr>
          <p:nvPr/>
        </p:nvSpPr>
        <p:spPr bwMode="auto">
          <a:xfrm>
            <a:off x="6824736" y="4135362"/>
            <a:ext cx="312916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smtClean="0">
                <a:solidFill>
                  <a:srgbClr val="A8DD91"/>
                </a:solidFill>
                <a:latin typeface="+mn-lt"/>
                <a:cs typeface="WW Digital" charset="0"/>
              </a:rPr>
              <a:t>1 7  1 0</a:t>
            </a:r>
            <a:endParaRPr lang="en-GB" sz="7200" dirty="0">
              <a:solidFill>
                <a:srgbClr val="A8DD91"/>
              </a:solidFill>
              <a:latin typeface="+mn-lt"/>
              <a:cs typeface="WW Digital" charset="0"/>
            </a:endParaRPr>
          </a:p>
        </p:txBody>
      </p:sp>
      <p:sp>
        <p:nvSpPr>
          <p:cNvPr id="21" name="TextBox 3"/>
          <p:cNvSpPr txBox="1">
            <a:spLocks noChangeArrowheads="1"/>
          </p:cNvSpPr>
          <p:nvPr/>
        </p:nvSpPr>
        <p:spPr bwMode="auto">
          <a:xfrm>
            <a:off x="6714791" y="2037978"/>
            <a:ext cx="298369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smtClean="0">
                <a:solidFill>
                  <a:srgbClr val="A8DD91"/>
                </a:solidFill>
                <a:latin typeface="+mn-lt"/>
                <a:cs typeface="WW Digital" charset="0"/>
              </a:rPr>
              <a:t>   </a:t>
            </a:r>
            <a:endParaRPr lang="en-GB" sz="7200" dirty="0">
              <a:solidFill>
                <a:srgbClr val="A8DD91"/>
              </a:solidFill>
              <a:latin typeface="+mn-lt"/>
              <a:cs typeface="WW Digital" charset="0"/>
            </a:endParaRPr>
          </a:p>
        </p:txBody>
      </p:sp>
      <p:pic>
        <p:nvPicPr>
          <p:cNvPr id="23" name="Picture 22"/>
          <p:cNvPicPr>
            <a:picLocks noChangeAspect="1"/>
          </p:cNvPicPr>
          <p:nvPr/>
        </p:nvPicPr>
        <p:blipFill>
          <a:blip r:embed="rId4"/>
          <a:stretch>
            <a:fillRect/>
          </a:stretch>
        </p:blipFill>
        <p:spPr>
          <a:xfrm>
            <a:off x="11172762" y="6040580"/>
            <a:ext cx="905001" cy="647790"/>
          </a:xfrm>
          <a:prstGeom prst="rect">
            <a:avLst/>
          </a:prstGeom>
        </p:spPr>
      </p:pic>
    </p:spTree>
    <p:extLst>
      <p:ext uri="{BB962C8B-B14F-4D97-AF65-F5344CB8AC3E}">
        <p14:creationId xmlns:p14="http://schemas.microsoft.com/office/powerpoint/2010/main" val="54713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6" y="2046740"/>
            <a:ext cx="4254498" cy="4254498"/>
          </a:xfrm>
          <a:prstGeom prst="rect">
            <a:avLst/>
          </a:prstGeom>
        </p:spPr>
      </p:pic>
      <p:sp>
        <p:nvSpPr>
          <p:cNvPr id="4" name="Title 1"/>
          <p:cNvSpPr>
            <a:spLocks noGrp="1"/>
          </p:cNvSpPr>
          <p:nvPr>
            <p:ph type="title"/>
          </p:nvPr>
        </p:nvSpPr>
        <p:spPr>
          <a:xfrm>
            <a:off x="0" y="381685"/>
            <a:ext cx="11787052" cy="994306"/>
          </a:xfrm>
        </p:spPr>
        <p:txBody>
          <a:bodyPr>
            <a:normAutofit fontScale="90000"/>
          </a:bodyPr>
          <a:lstStyle/>
          <a:p>
            <a:r>
              <a:rPr lang="en-GB" dirty="0" smtClean="0">
                <a:latin typeface="+mn-lt"/>
              </a:rPr>
              <a:t>Converting from 24 hours back to 12. </a:t>
            </a:r>
            <a:r>
              <a:rPr lang="en-GB" dirty="0" smtClean="0">
                <a:latin typeface="+mn-lt"/>
              </a:rPr>
              <a:t>All </a:t>
            </a:r>
            <a:r>
              <a:rPr lang="en-GB" dirty="0" smtClean="0">
                <a:latin typeface="+mn-lt"/>
              </a:rPr>
              <a:t>you do is start from 12 and count on until you get to the hour number. </a:t>
            </a:r>
            <a:endParaRPr lang="en-GB" dirty="0">
              <a:latin typeface="+mn-lt"/>
            </a:endParaRPr>
          </a:p>
        </p:txBody>
      </p:sp>
      <p:cxnSp>
        <p:nvCxnSpPr>
          <p:cNvPr id="6" name="Straight Arrow Connector 5"/>
          <p:cNvCxnSpPr/>
          <p:nvPr/>
        </p:nvCxnSpPr>
        <p:spPr>
          <a:xfrm flipV="1">
            <a:off x="2755597" y="3615669"/>
            <a:ext cx="784437" cy="5828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55597" y="4198564"/>
            <a:ext cx="366426" cy="8698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480620" y="1753532"/>
            <a:ext cx="3217863" cy="1862137"/>
            <a:chOff x="5210619" y="1464437"/>
            <a:chExt cx="3217863" cy="1862137"/>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619" y="1464437"/>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3"/>
            <p:cNvSpPr txBox="1">
              <a:spLocks noChangeArrowheads="1"/>
            </p:cNvSpPr>
            <p:nvPr/>
          </p:nvSpPr>
          <p:spPr bwMode="auto">
            <a:xfrm>
              <a:off x="6092251" y="1910977"/>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1" name="TextBox 19"/>
            <p:cNvSpPr txBox="1">
              <a:spLocks noChangeArrowheads="1"/>
            </p:cNvSpPr>
            <p:nvPr/>
          </p:nvSpPr>
          <p:spPr bwMode="auto">
            <a:xfrm>
              <a:off x="544479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2" name="TextBox 20"/>
            <p:cNvSpPr txBox="1">
              <a:spLocks noChangeArrowheads="1"/>
            </p:cNvSpPr>
            <p:nvPr/>
          </p:nvSpPr>
          <p:spPr bwMode="auto">
            <a:xfrm>
              <a:off x="7017085"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3" name="TextBox 21"/>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grpSp>
        <p:nvGrpSpPr>
          <p:cNvPr id="14" name="Group 13"/>
          <p:cNvGrpSpPr/>
          <p:nvPr/>
        </p:nvGrpSpPr>
        <p:grpSpPr>
          <a:xfrm>
            <a:off x="6600490" y="3829054"/>
            <a:ext cx="3217863" cy="1862137"/>
            <a:chOff x="5330489" y="1613431"/>
            <a:chExt cx="3217863" cy="1862137"/>
          </a:xfrm>
        </p:grpSpPr>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489" y="1613431"/>
              <a:ext cx="3217863"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3"/>
            <p:cNvSpPr txBox="1">
              <a:spLocks noChangeArrowheads="1"/>
            </p:cNvSpPr>
            <p:nvPr/>
          </p:nvSpPr>
          <p:spPr bwMode="auto">
            <a:xfrm>
              <a:off x="6198838" y="1919739"/>
              <a:ext cx="6207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7" name="TextBox 16"/>
            <p:cNvSpPr txBox="1">
              <a:spLocks noChangeArrowheads="1"/>
            </p:cNvSpPr>
            <p:nvPr/>
          </p:nvSpPr>
          <p:spPr bwMode="auto">
            <a:xfrm>
              <a:off x="5562236"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8" name="TextBox 17"/>
            <p:cNvSpPr txBox="1">
              <a:spLocks noChangeArrowheads="1"/>
            </p:cNvSpPr>
            <p:nvPr/>
          </p:nvSpPr>
          <p:spPr bwMode="auto">
            <a:xfrm>
              <a:off x="7025474"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sp>
          <p:nvSpPr>
            <p:cNvPr id="19" name="TextBox 18"/>
            <p:cNvSpPr txBox="1">
              <a:spLocks noChangeArrowheads="1"/>
            </p:cNvSpPr>
            <p:nvPr/>
          </p:nvSpPr>
          <p:spPr bwMode="auto">
            <a:xfrm>
              <a:off x="7652100" y="1919739"/>
              <a:ext cx="619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endParaRPr lang="en-GB" sz="7200" dirty="0">
                <a:solidFill>
                  <a:srgbClr val="A8DD91"/>
                </a:solidFill>
                <a:latin typeface="+mn-lt"/>
                <a:cs typeface="WW Digital" charset="0"/>
              </a:endParaRPr>
            </a:p>
          </p:txBody>
        </p:sp>
      </p:grpSp>
      <p:sp>
        <p:nvSpPr>
          <p:cNvPr id="22" name="TextBox 3"/>
          <p:cNvSpPr txBox="1">
            <a:spLocks noChangeArrowheads="1"/>
          </p:cNvSpPr>
          <p:nvPr/>
        </p:nvSpPr>
        <p:spPr bwMode="auto">
          <a:xfrm>
            <a:off x="6824736" y="4135362"/>
            <a:ext cx="312916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smtClean="0">
                <a:solidFill>
                  <a:srgbClr val="A8DD91"/>
                </a:solidFill>
                <a:latin typeface="+mn-lt"/>
                <a:cs typeface="WW Digital" charset="0"/>
              </a:rPr>
              <a:t>1 7  1 0</a:t>
            </a:r>
            <a:endParaRPr lang="en-GB" sz="7200" dirty="0">
              <a:solidFill>
                <a:srgbClr val="A8DD91"/>
              </a:solidFill>
              <a:latin typeface="+mn-lt"/>
              <a:cs typeface="WW Digital" charset="0"/>
            </a:endParaRPr>
          </a:p>
        </p:txBody>
      </p:sp>
      <p:sp>
        <p:nvSpPr>
          <p:cNvPr id="21" name="TextBox 3"/>
          <p:cNvSpPr txBox="1">
            <a:spLocks noChangeArrowheads="1"/>
          </p:cNvSpPr>
          <p:nvPr/>
        </p:nvSpPr>
        <p:spPr bwMode="auto">
          <a:xfrm>
            <a:off x="6714791" y="2037978"/>
            <a:ext cx="298369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smtClean="0">
                <a:solidFill>
                  <a:srgbClr val="A8DD91"/>
                </a:solidFill>
                <a:latin typeface="+mn-lt"/>
                <a:cs typeface="WW Digital" charset="0"/>
              </a:rPr>
              <a:t>   </a:t>
            </a:r>
            <a:endParaRPr lang="en-GB" sz="7200" dirty="0">
              <a:solidFill>
                <a:srgbClr val="A8DD91"/>
              </a:solidFill>
              <a:latin typeface="+mn-lt"/>
              <a:cs typeface="WW Digital" charset="0"/>
            </a:endParaRPr>
          </a:p>
        </p:txBody>
      </p:sp>
      <p:sp>
        <p:nvSpPr>
          <p:cNvPr id="23" name="TextBox 3"/>
          <p:cNvSpPr txBox="1">
            <a:spLocks noChangeArrowheads="1"/>
          </p:cNvSpPr>
          <p:nvPr/>
        </p:nvSpPr>
        <p:spPr bwMode="auto">
          <a:xfrm>
            <a:off x="6689192" y="2046740"/>
            <a:ext cx="312916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1C1C1C"/>
                </a:solidFill>
                <a:latin typeface="Sassoon Infant Rg" charset="0"/>
                <a:ea typeface="ＭＳ Ｐゴシック" charset="0"/>
                <a:cs typeface="Sassoon Infant Rg" charset="0"/>
              </a:defRPr>
            </a:lvl1pPr>
            <a:lvl2pPr marL="742950" indent="-285750">
              <a:defRPr sz="1600">
                <a:solidFill>
                  <a:srgbClr val="1C1C1C"/>
                </a:solidFill>
                <a:latin typeface="Sassoon Infant Rg" charset="0"/>
                <a:ea typeface="Sassoon Infant Rg" charset="0"/>
                <a:cs typeface="Sassoon Infant Rg" charset="0"/>
              </a:defRPr>
            </a:lvl2pPr>
            <a:lvl3pPr>
              <a:defRPr sz="1400">
                <a:solidFill>
                  <a:srgbClr val="1C1C1C"/>
                </a:solidFill>
                <a:latin typeface="Sassoon Infant Rg" charset="0"/>
                <a:ea typeface="Sassoon Infant Rg" charset="0"/>
                <a:cs typeface="Sassoon Infant Rg" charset="0"/>
              </a:defRPr>
            </a:lvl3pPr>
            <a:lvl4pPr>
              <a:defRPr sz="1400">
                <a:solidFill>
                  <a:srgbClr val="1C1C1C"/>
                </a:solidFill>
                <a:latin typeface="Sassoon Infant Rg" charset="0"/>
                <a:ea typeface="Sassoon Infant Rg" charset="0"/>
                <a:cs typeface="Sassoon Infant Rg" charset="0"/>
              </a:defRPr>
            </a:lvl4pPr>
            <a:lvl5pPr>
              <a:defRPr sz="1400">
                <a:solidFill>
                  <a:srgbClr val="1C1C1C"/>
                </a:solidFill>
                <a:latin typeface="Sassoon Infant Rg" charset="0"/>
                <a:ea typeface="Sassoon Infant Rg" charset="0"/>
                <a:cs typeface="Sassoon Infant Rg" charset="0"/>
              </a:defRPr>
            </a:lvl5pPr>
            <a:lvl6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6pPr>
            <a:lvl7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7pPr>
            <a:lvl8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8pPr>
            <a:lvl9pPr eaLnBrk="0" fontAlgn="base" hangingPunct="0">
              <a:spcAft>
                <a:spcPct val="0"/>
              </a:spcAft>
              <a:buFont typeface="Arial" charset="0"/>
              <a:defRPr sz="1400">
                <a:solidFill>
                  <a:srgbClr val="1C1C1C"/>
                </a:solidFill>
                <a:latin typeface="Sassoon Infant Rg" charset="0"/>
                <a:ea typeface="Sassoon Infant Rg" charset="0"/>
                <a:cs typeface="Sassoon Infant Rg" charset="0"/>
              </a:defRPr>
            </a:lvl9pPr>
          </a:lstStyle>
          <a:p>
            <a:r>
              <a:rPr lang="en-GB" sz="7200" dirty="0" smtClean="0">
                <a:solidFill>
                  <a:srgbClr val="A8DD91"/>
                </a:solidFill>
                <a:latin typeface="+mn-lt"/>
                <a:cs typeface="WW Digital" charset="0"/>
              </a:rPr>
              <a:t>0 </a:t>
            </a:r>
            <a:r>
              <a:rPr lang="en-GB" sz="7200" dirty="0">
                <a:solidFill>
                  <a:srgbClr val="A8DD91"/>
                </a:solidFill>
                <a:latin typeface="+mn-lt"/>
                <a:cs typeface="WW Digital" charset="0"/>
              </a:rPr>
              <a:t>5</a:t>
            </a:r>
            <a:r>
              <a:rPr lang="en-GB" sz="7200" dirty="0" smtClean="0">
                <a:solidFill>
                  <a:srgbClr val="A8DD91"/>
                </a:solidFill>
                <a:latin typeface="+mn-lt"/>
                <a:cs typeface="WW Digital" charset="0"/>
              </a:rPr>
              <a:t>  </a:t>
            </a:r>
            <a:r>
              <a:rPr lang="en-GB" sz="7200" dirty="0" smtClean="0">
                <a:solidFill>
                  <a:srgbClr val="A8DD91"/>
                </a:solidFill>
                <a:latin typeface="+mn-lt"/>
                <a:cs typeface="WW Digital" charset="0"/>
              </a:rPr>
              <a:t>1 0</a:t>
            </a:r>
            <a:endParaRPr lang="en-GB" sz="7200" dirty="0">
              <a:solidFill>
                <a:srgbClr val="A8DD91"/>
              </a:solidFill>
              <a:latin typeface="+mn-lt"/>
              <a:cs typeface="WW Digital" charset="0"/>
            </a:endParaRPr>
          </a:p>
        </p:txBody>
      </p:sp>
      <p:pic>
        <p:nvPicPr>
          <p:cNvPr id="24" name="Picture 23"/>
          <p:cNvPicPr>
            <a:picLocks noChangeAspect="1"/>
          </p:cNvPicPr>
          <p:nvPr/>
        </p:nvPicPr>
        <p:blipFill>
          <a:blip r:embed="rId4"/>
          <a:stretch>
            <a:fillRect/>
          </a:stretch>
        </p:blipFill>
        <p:spPr>
          <a:xfrm>
            <a:off x="11172762" y="6040580"/>
            <a:ext cx="905001" cy="647790"/>
          </a:xfrm>
          <a:prstGeom prst="rect">
            <a:avLst/>
          </a:prstGeom>
        </p:spPr>
      </p:pic>
    </p:spTree>
    <p:extLst>
      <p:ext uri="{BB962C8B-B14F-4D97-AF65-F5344CB8AC3E}">
        <p14:creationId xmlns:p14="http://schemas.microsoft.com/office/powerpoint/2010/main" val="29824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9" y="25173"/>
            <a:ext cx="10515600" cy="880791"/>
          </a:xfrm>
        </p:spPr>
        <p:txBody>
          <a:bodyPr/>
          <a:lstStyle/>
          <a:p>
            <a:r>
              <a:rPr lang="en-GB" dirty="0" smtClean="0"/>
              <a:t>Write the 24 hour digital time </a:t>
            </a:r>
            <a:endParaRPr lang="en-GB" dirty="0"/>
          </a:p>
        </p:txBody>
      </p:sp>
      <p:pic>
        <p:nvPicPr>
          <p:cNvPr id="9" name="Picture 8"/>
          <p:cNvPicPr>
            <a:picLocks noChangeAspect="1"/>
          </p:cNvPicPr>
          <p:nvPr/>
        </p:nvPicPr>
        <p:blipFill rotWithShape="1">
          <a:blip r:embed="rId2"/>
          <a:srcRect l="3393" t="11187" r="989"/>
          <a:stretch/>
        </p:blipFill>
        <p:spPr>
          <a:xfrm>
            <a:off x="600891" y="927463"/>
            <a:ext cx="8725989" cy="2573383"/>
          </a:xfrm>
          <a:prstGeom prst="rect">
            <a:avLst/>
          </a:prstGeom>
        </p:spPr>
      </p:pic>
      <p:pic>
        <p:nvPicPr>
          <p:cNvPr id="12" name="Picture 11"/>
          <p:cNvPicPr>
            <a:picLocks noChangeAspect="1"/>
          </p:cNvPicPr>
          <p:nvPr/>
        </p:nvPicPr>
        <p:blipFill>
          <a:blip r:embed="rId3"/>
          <a:stretch>
            <a:fillRect/>
          </a:stretch>
        </p:blipFill>
        <p:spPr>
          <a:xfrm>
            <a:off x="237831" y="3663723"/>
            <a:ext cx="9783694" cy="3011397"/>
          </a:xfrm>
          <a:prstGeom prst="rect">
            <a:avLst/>
          </a:prstGeom>
        </p:spPr>
      </p:pic>
      <p:pic>
        <p:nvPicPr>
          <p:cNvPr id="5" name="Picture 4"/>
          <p:cNvPicPr>
            <a:picLocks noChangeAspect="1"/>
          </p:cNvPicPr>
          <p:nvPr/>
        </p:nvPicPr>
        <p:blipFill>
          <a:blip r:embed="rId4"/>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3706670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83" y="273685"/>
            <a:ext cx="11693434" cy="1325563"/>
          </a:xfrm>
        </p:spPr>
        <p:txBody>
          <a:bodyPr/>
          <a:lstStyle/>
          <a:p>
            <a:r>
              <a:rPr lang="en-GB" dirty="0" smtClean="0"/>
              <a:t>Write the 24 hour digital time in 12 hour digital</a:t>
            </a:r>
            <a:endParaRPr lang="en-GB" dirty="0"/>
          </a:p>
        </p:txBody>
      </p:sp>
      <p:sp>
        <p:nvSpPr>
          <p:cNvPr id="3" name="Content Placeholder 2"/>
          <p:cNvSpPr>
            <a:spLocks noGrp="1"/>
          </p:cNvSpPr>
          <p:nvPr>
            <p:ph idx="1"/>
          </p:nvPr>
        </p:nvSpPr>
        <p:spPr/>
        <p:txBody>
          <a:bodyPr>
            <a:normAutofit/>
          </a:bodyPr>
          <a:lstStyle/>
          <a:p>
            <a:pPr marL="457200" lvl="1" indent="0">
              <a:buNone/>
            </a:pPr>
            <a:r>
              <a:rPr lang="en-GB" sz="4000" dirty="0" smtClean="0"/>
              <a:t>Example: 15:23 = 03:23  </a:t>
            </a:r>
          </a:p>
          <a:p>
            <a:pPr marL="914400" lvl="1" indent="-457200">
              <a:buFont typeface="+mj-lt"/>
              <a:buAutoNum type="arabicPeriod"/>
            </a:pPr>
            <a:r>
              <a:rPr lang="en-GB" sz="4000" dirty="0" smtClean="0"/>
              <a:t>22:45=</a:t>
            </a:r>
          </a:p>
          <a:p>
            <a:pPr marL="914400" lvl="1" indent="-457200">
              <a:buFont typeface="+mj-lt"/>
              <a:buAutoNum type="arabicPeriod"/>
            </a:pPr>
            <a:r>
              <a:rPr lang="en-GB" sz="4000" dirty="0" smtClean="0"/>
              <a:t>13:22=</a:t>
            </a:r>
          </a:p>
          <a:p>
            <a:pPr marL="914400" lvl="1" indent="-457200">
              <a:buFont typeface="+mj-lt"/>
              <a:buAutoNum type="arabicPeriod"/>
            </a:pPr>
            <a:r>
              <a:rPr lang="en-GB" sz="4000" dirty="0" smtClean="0"/>
              <a:t>17:30=</a:t>
            </a:r>
          </a:p>
          <a:p>
            <a:pPr marL="914400" lvl="1" indent="-457200">
              <a:buFont typeface="+mj-lt"/>
              <a:buAutoNum type="arabicPeriod"/>
            </a:pPr>
            <a:r>
              <a:rPr lang="en-GB" sz="4000" dirty="0" smtClean="0"/>
              <a:t>15:40=</a:t>
            </a:r>
          </a:p>
          <a:p>
            <a:pPr marL="914400" lvl="1" indent="-457200">
              <a:buFont typeface="+mj-lt"/>
              <a:buAutoNum type="arabicPeriod"/>
            </a:pPr>
            <a:r>
              <a:rPr lang="en-GB" sz="4000" dirty="0" smtClean="0"/>
              <a:t>22:20=</a:t>
            </a:r>
          </a:p>
        </p:txBody>
      </p:sp>
      <p:pic>
        <p:nvPicPr>
          <p:cNvPr id="4" name="Picture 3"/>
          <p:cNvPicPr>
            <a:picLocks noChangeAspect="1"/>
          </p:cNvPicPr>
          <p:nvPr/>
        </p:nvPicPr>
        <p:blipFill>
          <a:blip r:embed="rId2"/>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1938877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challenge</a:t>
            </a:r>
            <a:endParaRPr lang="en-GB" dirty="0"/>
          </a:p>
        </p:txBody>
      </p:sp>
      <p:pic>
        <p:nvPicPr>
          <p:cNvPr id="4" name="Content Placeholder 3"/>
          <p:cNvPicPr>
            <a:picLocks noGrp="1" noChangeAspect="1"/>
          </p:cNvPicPr>
          <p:nvPr>
            <p:ph idx="1"/>
          </p:nvPr>
        </p:nvPicPr>
        <p:blipFill rotWithShape="1">
          <a:blip r:embed="rId2"/>
          <a:srcRect r="2618"/>
          <a:stretch/>
        </p:blipFill>
        <p:spPr>
          <a:xfrm>
            <a:off x="946378" y="1458390"/>
            <a:ext cx="3886880" cy="5077723"/>
          </a:xfrm>
          <a:prstGeom prst="rect">
            <a:avLst/>
          </a:prstGeom>
        </p:spPr>
      </p:pic>
      <p:pic>
        <p:nvPicPr>
          <p:cNvPr id="5" name="Picture 4"/>
          <p:cNvPicPr>
            <a:picLocks noChangeAspect="1"/>
          </p:cNvPicPr>
          <p:nvPr/>
        </p:nvPicPr>
        <p:blipFill>
          <a:blip r:embed="rId3"/>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367760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20"/>
          <p:cNvSpPr>
            <a:spLocks noGrp="1"/>
          </p:cNvSpPr>
          <p:nvPr>
            <p:ph type="title"/>
          </p:nvPr>
        </p:nvSpPr>
        <p:spPr>
          <a:xfrm>
            <a:off x="1981201" y="479426"/>
            <a:ext cx="8220075" cy="993775"/>
          </a:xfrm>
        </p:spPr>
        <p:txBody>
          <a:bodyPr/>
          <a:lstStyle/>
          <a:p>
            <a:pPr eaLnBrk="1" hangingPunct="1"/>
            <a:r>
              <a:rPr lang="en-US" altLang="en-US" sz="3600" dirty="0">
                <a:latin typeface="+mn-lt"/>
                <a:cs typeface="Twinkl" pitchFamily="2" charset="0"/>
              </a:rPr>
              <a:t>The 24 Hour Clock</a:t>
            </a:r>
            <a:endParaRPr lang="en-GB" altLang="en-US" sz="3600" dirty="0">
              <a:latin typeface="+mn-lt"/>
            </a:endParaRPr>
          </a:p>
        </p:txBody>
      </p:sp>
      <p:sp>
        <p:nvSpPr>
          <p:cNvPr id="11269" name="TextBox 10"/>
          <p:cNvSpPr txBox="1">
            <a:spLocks noChangeArrowheads="1"/>
          </p:cNvSpPr>
          <p:nvPr/>
        </p:nvSpPr>
        <p:spPr bwMode="auto">
          <a:xfrm>
            <a:off x="2312989" y="5010150"/>
            <a:ext cx="3749675" cy="368300"/>
          </a:xfrm>
          <a:prstGeom prst="rect">
            <a:avLst/>
          </a:prstGeom>
          <a:solidFill>
            <a:srgbClr val="EBB9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cs typeface="Twinkl" pitchFamily="2" charset="0"/>
              </a:rPr>
              <a:t>2:30</a:t>
            </a:r>
            <a:endParaRPr lang="en-GB" altLang="en-US">
              <a:solidFill>
                <a:schemeClr val="tx1"/>
              </a:solidFill>
              <a:latin typeface="+mn-lt"/>
              <a:cs typeface="Twinkl" pitchFamily="2" charset="0"/>
            </a:endParaRPr>
          </a:p>
        </p:txBody>
      </p:sp>
      <p:sp>
        <p:nvSpPr>
          <p:cNvPr id="11270" name="TextBox 11"/>
          <p:cNvSpPr txBox="1">
            <a:spLocks noChangeArrowheads="1"/>
          </p:cNvSpPr>
          <p:nvPr/>
        </p:nvSpPr>
        <p:spPr bwMode="auto">
          <a:xfrm>
            <a:off x="6124576" y="5010150"/>
            <a:ext cx="3749675" cy="368300"/>
          </a:xfrm>
          <a:prstGeom prst="rect">
            <a:avLst/>
          </a:prstGeom>
          <a:solidFill>
            <a:srgbClr val="EBB9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cs typeface="Twinkl" pitchFamily="2" charset="0"/>
              </a:rPr>
              <a:t>14:30</a:t>
            </a:r>
          </a:p>
        </p:txBody>
      </p:sp>
      <p:pic>
        <p:nvPicPr>
          <p:cNvPr id="1127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6725" y="2492376"/>
            <a:ext cx="2362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8313" y="2492376"/>
            <a:ext cx="2362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4"/>
          <p:cNvSpPr>
            <a:spLocks noChangeArrowheads="1"/>
          </p:cNvSpPr>
          <p:nvPr/>
        </p:nvSpPr>
        <p:spPr bwMode="auto">
          <a:xfrm>
            <a:off x="2279650" y="14732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Another way is to use a 24 hour clock.</a:t>
            </a:r>
          </a:p>
          <a:p>
            <a:pPr eaLnBrk="1" hangingPunct="1">
              <a:lnSpc>
                <a:spcPct val="100000"/>
              </a:lnSpc>
              <a:spcBef>
                <a:spcPct val="0"/>
              </a:spcBef>
              <a:buFontTx/>
              <a:buNone/>
            </a:pPr>
            <a:r>
              <a:rPr lang="en-US" altLang="en-US">
                <a:solidFill>
                  <a:schemeClr val="tx1"/>
                </a:solidFill>
                <a:latin typeface="+mn-lt"/>
                <a:cs typeface="Twinkl" pitchFamily="2" charset="0"/>
              </a:rPr>
              <a:t>This means the hours after 12 noon are converted to 13:00 to 23:00.</a:t>
            </a:r>
          </a:p>
        </p:txBody>
      </p:sp>
      <p:sp>
        <p:nvSpPr>
          <p:cNvPr id="11274" name="Rectangle 7"/>
          <p:cNvSpPr>
            <a:spLocks noChangeArrowheads="1"/>
          </p:cNvSpPr>
          <p:nvPr/>
        </p:nvSpPr>
        <p:spPr bwMode="auto">
          <a:xfrm>
            <a:off x="2279650" y="5453063"/>
            <a:ext cx="7632700"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A 4 digit format is used. 2 digits for the hour, a colon (:) and 2 for the minutes.</a:t>
            </a:r>
          </a:p>
        </p:txBody>
      </p:sp>
      <p:pic>
        <p:nvPicPr>
          <p:cNvPr id="9" name="Picture 8"/>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26245128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smtClean="0"/>
              <a:t>04.03.2021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a:t>
            </a:r>
            <a:r>
              <a:rPr lang="en-GB" sz="4000" dirty="0" smtClean="0"/>
              <a:t>to solve problems</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Rectangle 13"/>
          <p:cNvSpPr/>
          <p:nvPr/>
        </p:nvSpPr>
        <p:spPr>
          <a:xfrm>
            <a:off x="5860994" y="4759494"/>
            <a:ext cx="6096000" cy="646331"/>
          </a:xfrm>
          <a:prstGeom prst="rect">
            <a:avLst/>
          </a:prstGeom>
        </p:spPr>
        <p:txBody>
          <a:bodyPr>
            <a:spAutoFit/>
          </a:bodyPr>
          <a:lstStyle/>
          <a:p>
            <a:r>
              <a:rPr lang="en-GB" dirty="0">
                <a:solidFill>
                  <a:srgbClr val="FF0000"/>
                </a:solidFill>
              </a:rPr>
              <a:t>Go to Times Tables Rock Stars to warm up your number brain before you start your maths activity.  </a:t>
            </a:r>
          </a:p>
        </p:txBody>
      </p:sp>
      <p:pic>
        <p:nvPicPr>
          <p:cNvPr id="15" name="Picture 14"/>
          <p:cNvPicPr>
            <a:picLocks noChangeAspect="1"/>
          </p:cNvPicPr>
          <p:nvPr/>
        </p:nvPicPr>
        <p:blipFill>
          <a:blip r:embed="rId5"/>
          <a:stretch>
            <a:fillRect/>
          </a:stretch>
        </p:blipFill>
        <p:spPr>
          <a:xfrm>
            <a:off x="5921431" y="5578369"/>
            <a:ext cx="6035563" cy="987638"/>
          </a:xfrm>
          <a:prstGeom prst="rect">
            <a:avLst/>
          </a:prstGeom>
        </p:spPr>
      </p:pic>
    </p:spTree>
    <p:extLst>
      <p:ext uri="{BB962C8B-B14F-4D97-AF65-F5344CB8AC3E}">
        <p14:creationId xmlns:p14="http://schemas.microsoft.com/office/powerpoint/2010/main" val="4258926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hlinkClick r:id="rId4"/>
              </a:rPr>
              <a:t>Play</a:t>
            </a:r>
            <a:r>
              <a:rPr lang="en-US" dirty="0"/>
              <a:t> Video</a:t>
            </a:r>
            <a:endParaRPr lang="en-GB" dirty="0"/>
          </a:p>
        </p:txBody>
      </p:sp>
      <p:sp>
        <p:nvSpPr>
          <p:cNvPr id="10" name="TextBox 9"/>
          <p:cNvSpPr txBox="1"/>
          <p:nvPr/>
        </p:nvSpPr>
        <p:spPr>
          <a:xfrm>
            <a:off x="613532" y="5998466"/>
            <a:ext cx="11208775" cy="923330"/>
          </a:xfrm>
          <a:prstGeom prst="rect">
            <a:avLst/>
          </a:prstGeom>
          <a:solidFill>
            <a:schemeClr val="bg1"/>
          </a:solidFill>
        </p:spPr>
        <p:txBody>
          <a:bodyPr wrap="square" rtlCol="0">
            <a:spAutoFit/>
          </a:bodyPr>
          <a:lstStyle/>
          <a:p>
            <a:r>
              <a:rPr lang="en-GB" dirty="0"/>
              <a:t>You can also copy and paste this link if you would prefer</a:t>
            </a:r>
            <a:r>
              <a:rPr lang="en-GB" dirty="0" smtClean="0"/>
              <a:t>:</a:t>
            </a:r>
          </a:p>
          <a:p>
            <a:r>
              <a:rPr lang="en-GB" dirty="0"/>
              <a:t>https://classroom.thenational.academy/lessons/applying-knowledge-of-time-to-solve-problems-ccuk4r?activity=video&amp;step=2&amp;view=1</a:t>
            </a:r>
            <a:endParaRPr lang="en-GB" dirty="0">
              <a:hlinkClick r:id="rId5"/>
            </a:endParaRPr>
          </a:p>
        </p:txBody>
      </p:sp>
    </p:spTree>
    <p:extLst>
      <p:ext uri="{BB962C8B-B14F-4D97-AF65-F5344CB8AC3E}">
        <p14:creationId xmlns:p14="http://schemas.microsoft.com/office/powerpoint/2010/main" val="2035234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problem solving questions</a:t>
            </a:r>
            <a:endParaRPr lang="en-GB" dirty="0"/>
          </a:p>
        </p:txBody>
      </p:sp>
      <p:pic>
        <p:nvPicPr>
          <p:cNvPr id="4" name="Content Placeholder 3"/>
          <p:cNvPicPr>
            <a:picLocks noGrp="1" noChangeAspect="1"/>
          </p:cNvPicPr>
          <p:nvPr>
            <p:ph idx="1"/>
          </p:nvPr>
        </p:nvPicPr>
        <p:blipFill>
          <a:blip r:embed="rId2"/>
          <a:stretch>
            <a:fillRect/>
          </a:stretch>
        </p:blipFill>
        <p:spPr>
          <a:xfrm>
            <a:off x="838200" y="2058874"/>
            <a:ext cx="4762500" cy="4276725"/>
          </a:xfrm>
          <a:prstGeom prst="rect">
            <a:avLst/>
          </a:prstGeom>
        </p:spPr>
      </p:pic>
      <p:sp>
        <p:nvSpPr>
          <p:cNvPr id="5" name="Rectangle 4"/>
          <p:cNvSpPr/>
          <p:nvPr/>
        </p:nvSpPr>
        <p:spPr>
          <a:xfrm>
            <a:off x="640080" y="1854926"/>
            <a:ext cx="666206" cy="613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40080" y="5891349"/>
            <a:ext cx="666206" cy="509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6380661" y="2058874"/>
            <a:ext cx="4838700" cy="3667125"/>
          </a:xfrm>
          <a:prstGeom prst="rect">
            <a:avLst/>
          </a:prstGeom>
        </p:spPr>
      </p:pic>
      <p:sp>
        <p:nvSpPr>
          <p:cNvPr id="8" name="Rectangle 7"/>
          <p:cNvSpPr/>
          <p:nvPr/>
        </p:nvSpPr>
        <p:spPr>
          <a:xfrm>
            <a:off x="6096000" y="1690688"/>
            <a:ext cx="666206" cy="613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1816123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challenges </a:t>
            </a:r>
            <a:endParaRPr lang="en-GB" dirty="0"/>
          </a:p>
        </p:txBody>
      </p:sp>
      <p:pic>
        <p:nvPicPr>
          <p:cNvPr id="4" name="Content Placeholder 3"/>
          <p:cNvPicPr>
            <a:picLocks noGrp="1" noChangeAspect="1"/>
          </p:cNvPicPr>
          <p:nvPr>
            <p:ph idx="1"/>
          </p:nvPr>
        </p:nvPicPr>
        <p:blipFill>
          <a:blip r:embed="rId2"/>
          <a:stretch>
            <a:fillRect/>
          </a:stretch>
        </p:blipFill>
        <p:spPr>
          <a:xfrm>
            <a:off x="1004752" y="2014514"/>
            <a:ext cx="4800600" cy="3686175"/>
          </a:xfrm>
          <a:prstGeom prst="rect">
            <a:avLst/>
          </a:prstGeom>
        </p:spPr>
      </p:pic>
      <p:sp>
        <p:nvSpPr>
          <p:cNvPr id="5" name="Rectangle 4"/>
          <p:cNvSpPr/>
          <p:nvPr/>
        </p:nvSpPr>
        <p:spPr>
          <a:xfrm>
            <a:off x="1004752" y="1690688"/>
            <a:ext cx="431074" cy="543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7126" y="3586070"/>
            <a:ext cx="431074" cy="543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6657975" y="1833539"/>
            <a:ext cx="4695825" cy="3867150"/>
          </a:xfrm>
          <a:prstGeom prst="rect">
            <a:avLst/>
          </a:prstGeom>
        </p:spPr>
      </p:pic>
      <p:sp>
        <p:nvSpPr>
          <p:cNvPr id="8" name="Rectangle 7"/>
          <p:cNvSpPr/>
          <p:nvPr/>
        </p:nvSpPr>
        <p:spPr>
          <a:xfrm>
            <a:off x="6657975" y="1562008"/>
            <a:ext cx="431074" cy="543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4063296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challenge</a:t>
            </a:r>
            <a:endParaRPr lang="en-GB" dirty="0"/>
          </a:p>
        </p:txBody>
      </p:sp>
      <p:pic>
        <p:nvPicPr>
          <p:cNvPr id="4" name="Content Placeholder 3"/>
          <p:cNvPicPr>
            <a:picLocks noGrp="1" noChangeAspect="1"/>
          </p:cNvPicPr>
          <p:nvPr>
            <p:ph idx="1"/>
          </p:nvPr>
        </p:nvPicPr>
        <p:blipFill>
          <a:blip r:embed="rId2"/>
          <a:stretch>
            <a:fillRect/>
          </a:stretch>
        </p:blipFill>
        <p:spPr>
          <a:xfrm>
            <a:off x="995227" y="1690688"/>
            <a:ext cx="4819650" cy="3943350"/>
          </a:xfrm>
          <a:prstGeom prst="rect">
            <a:avLst/>
          </a:prstGeom>
        </p:spPr>
      </p:pic>
      <p:sp>
        <p:nvSpPr>
          <p:cNvPr id="5" name="Rectangle 4"/>
          <p:cNvSpPr/>
          <p:nvPr/>
        </p:nvSpPr>
        <p:spPr>
          <a:xfrm>
            <a:off x="995227" y="1419157"/>
            <a:ext cx="431074" cy="543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11172647" y="5992768"/>
            <a:ext cx="847843" cy="638264"/>
          </a:xfrm>
          <a:prstGeom prst="rect">
            <a:avLst/>
          </a:prstGeom>
        </p:spPr>
      </p:pic>
    </p:spTree>
    <p:extLst>
      <p:ext uri="{BB962C8B-B14F-4D97-AF65-F5344CB8AC3E}">
        <p14:creationId xmlns:p14="http://schemas.microsoft.com/office/powerpoint/2010/main" val="101109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1981201" y="479426"/>
            <a:ext cx="8220075" cy="993775"/>
          </a:xfrm>
        </p:spPr>
        <p:txBody>
          <a:bodyPr/>
          <a:lstStyle/>
          <a:p>
            <a:pPr eaLnBrk="1" hangingPunct="1"/>
            <a:r>
              <a:rPr lang="en-US" altLang="en-US" smtClean="0">
                <a:latin typeface="+mn-lt"/>
                <a:cs typeface="Twinkl" pitchFamily="2" charset="0"/>
              </a:rPr>
              <a:t>24 Hour Hours</a:t>
            </a:r>
            <a:endParaRPr lang="en-GB" altLang="en-US" smtClean="0">
              <a:latin typeface="+mn-lt"/>
            </a:endParaRPr>
          </a:p>
        </p:txBody>
      </p:sp>
      <p:sp>
        <p:nvSpPr>
          <p:cNvPr id="12291" name="TextBox 2"/>
          <p:cNvSpPr txBox="1">
            <a:spLocks noChangeArrowheads="1"/>
          </p:cNvSpPr>
          <p:nvPr/>
        </p:nvSpPr>
        <p:spPr bwMode="auto">
          <a:xfrm>
            <a:off x="2279650" y="1449389"/>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This clock and table show the corresponding hours on a 24 hour clock. </a:t>
            </a:r>
          </a:p>
        </p:txBody>
      </p:sp>
      <p:sp>
        <p:nvSpPr>
          <p:cNvPr id="12292" name="TextBox 3"/>
          <p:cNvSpPr txBox="1">
            <a:spLocks noChangeArrowheads="1"/>
          </p:cNvSpPr>
          <p:nvPr/>
        </p:nvSpPr>
        <p:spPr bwMode="auto">
          <a:xfrm>
            <a:off x="2274888" y="5722939"/>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Midnight is referred to as 00:00</a:t>
            </a:r>
          </a:p>
        </p:txBody>
      </p:sp>
      <p:graphicFrame>
        <p:nvGraphicFramePr>
          <p:cNvPr id="8" name="Table 7">
            <a:extLst>
              <a:ext uri="{FF2B5EF4-FFF2-40B4-BE49-F238E27FC236}">
                <a16:creationId xmlns:a16="http://schemas.microsoft.com/office/drawing/2014/main" id="{69E4E077-E620-4E61-9B09-0EEFB64F16B3}"/>
              </a:ext>
            </a:extLst>
          </p:cNvPr>
          <p:cNvGraphicFramePr>
            <a:graphicFrameLocks noGrp="1"/>
          </p:cNvGraphicFramePr>
          <p:nvPr>
            <p:extLst>
              <p:ext uri="{D42A27DB-BD31-4B8C-83A1-F6EECF244321}">
                <p14:modId xmlns:p14="http://schemas.microsoft.com/office/powerpoint/2010/main" val="1015867955"/>
              </p:ext>
            </p:extLst>
          </p:nvPr>
        </p:nvGraphicFramePr>
        <p:xfrm>
          <a:off x="6170613" y="2016125"/>
          <a:ext cx="3741738" cy="3455988"/>
        </p:xfrm>
        <a:graphic>
          <a:graphicData uri="http://schemas.openxmlformats.org/drawingml/2006/table">
            <a:tbl>
              <a:tblPr bandRow="1">
                <a:tableStyleId>{5C22544A-7EE6-4342-B048-85BDC9FD1C3A}</a:tableStyleId>
              </a:tblPr>
              <a:tblGrid>
                <a:gridCol w="1870869">
                  <a:extLst>
                    <a:ext uri="{9D8B030D-6E8A-4147-A177-3AD203B41FA5}">
                      <a16:colId xmlns:a16="http://schemas.microsoft.com/office/drawing/2014/main" val="20000"/>
                    </a:ext>
                  </a:extLst>
                </a:gridCol>
                <a:gridCol w="1870869">
                  <a:extLst>
                    <a:ext uri="{9D8B030D-6E8A-4147-A177-3AD203B41FA5}">
                      <a16:colId xmlns:a16="http://schemas.microsoft.com/office/drawing/2014/main" val="20001"/>
                    </a:ext>
                  </a:extLst>
                </a:gridCol>
              </a:tblGrid>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0:00 = 12:00 AM</a:t>
                      </a:r>
                    </a:p>
                  </a:txBody>
                  <a:tcPr marL="72000" marR="72000" marT="36000" marB="36000" anchor="ctr"/>
                </a:tc>
                <a:tc>
                  <a:txBody>
                    <a:bodyPr/>
                    <a:lstStyle/>
                    <a:p>
                      <a:pPr algn="ctr"/>
                      <a:r>
                        <a:rPr lang="en-GB" sz="1400" dirty="0"/>
                        <a:t>12:00 = 12:00 PM</a:t>
                      </a:r>
                    </a:p>
                  </a:txBody>
                  <a:tcPr marL="72000" marR="72000" marT="36000" marB="36000" anchor="ctr"/>
                </a:tc>
                <a:extLst>
                  <a:ext uri="{0D108BD9-81ED-4DB2-BD59-A6C34878D82A}">
                    <a16:rowId xmlns:a16="http://schemas.microsoft.com/office/drawing/2014/main" val="10000"/>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01:00 = 1:00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13:00 = 1:00 PM</a:t>
                      </a:r>
                    </a:p>
                  </a:txBody>
                  <a:tcPr marL="72000" marR="72000" marT="36000" marB="36000" anchor="ctr"/>
                </a:tc>
                <a:extLst>
                  <a:ext uri="{0D108BD9-81ED-4DB2-BD59-A6C34878D82A}">
                    <a16:rowId xmlns:a16="http://schemas.microsoft.com/office/drawing/2014/main" val="10001"/>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02:00 = 2:00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14:00 = 2:00 PM</a:t>
                      </a:r>
                    </a:p>
                  </a:txBody>
                  <a:tcPr marL="72000" marR="72000" marT="36000" marB="36000" anchor="ctr"/>
                </a:tc>
                <a:extLst>
                  <a:ext uri="{0D108BD9-81ED-4DB2-BD59-A6C34878D82A}">
                    <a16:rowId xmlns:a16="http://schemas.microsoft.com/office/drawing/2014/main" val="10002"/>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03:00 = 3:00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15:00 = 3:00 PM</a:t>
                      </a:r>
                    </a:p>
                  </a:txBody>
                  <a:tcPr marL="72000" marR="72000" marT="36000" marB="36000" anchor="ctr"/>
                </a:tc>
                <a:extLst>
                  <a:ext uri="{0D108BD9-81ED-4DB2-BD59-A6C34878D82A}">
                    <a16:rowId xmlns:a16="http://schemas.microsoft.com/office/drawing/2014/main" val="10003"/>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04:00 = 4:00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16:00 = 4:00 PM</a:t>
                      </a:r>
                    </a:p>
                  </a:txBody>
                  <a:tcPr marL="72000" marR="72000" marT="36000" marB="36000" anchor="ctr"/>
                </a:tc>
                <a:extLst>
                  <a:ext uri="{0D108BD9-81ED-4DB2-BD59-A6C34878D82A}">
                    <a16:rowId xmlns:a16="http://schemas.microsoft.com/office/drawing/2014/main" val="10004"/>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05:00 = 5:00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17:00 = 5:00 PM</a:t>
                      </a:r>
                    </a:p>
                  </a:txBody>
                  <a:tcPr marL="72000" marR="72000" marT="36000" marB="36000" anchor="ctr"/>
                </a:tc>
                <a:extLst>
                  <a:ext uri="{0D108BD9-81ED-4DB2-BD59-A6C34878D82A}">
                    <a16:rowId xmlns:a16="http://schemas.microsoft.com/office/drawing/2014/main" val="10005"/>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06:00 = 6:00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18:00 = 6:00 PM</a:t>
                      </a:r>
                    </a:p>
                  </a:txBody>
                  <a:tcPr marL="72000" marR="72000" marT="36000" marB="36000" anchor="ctr"/>
                </a:tc>
                <a:extLst>
                  <a:ext uri="{0D108BD9-81ED-4DB2-BD59-A6C34878D82A}">
                    <a16:rowId xmlns:a16="http://schemas.microsoft.com/office/drawing/2014/main" val="10006"/>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07:00 = 7:00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19:00 = 7:00 PM</a:t>
                      </a:r>
                    </a:p>
                  </a:txBody>
                  <a:tcPr marL="72000" marR="72000" marT="36000" marB="36000" anchor="ctr"/>
                </a:tc>
                <a:extLst>
                  <a:ext uri="{0D108BD9-81ED-4DB2-BD59-A6C34878D82A}">
                    <a16:rowId xmlns:a16="http://schemas.microsoft.com/office/drawing/2014/main" val="10007"/>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08:00 = 8:00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20:00 = 8:00 PM</a:t>
                      </a:r>
                    </a:p>
                  </a:txBody>
                  <a:tcPr marL="72000" marR="72000" marT="36000" marB="36000" anchor="ctr"/>
                </a:tc>
                <a:extLst>
                  <a:ext uri="{0D108BD9-81ED-4DB2-BD59-A6C34878D82A}">
                    <a16:rowId xmlns:a16="http://schemas.microsoft.com/office/drawing/2014/main" val="10008"/>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09:00 </a:t>
                      </a:r>
                      <a:r>
                        <a:rPr lang="en-GB" sz="1400" dirty="0"/>
                        <a:t>= 9:00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21:00 = 9:00 PM</a:t>
                      </a:r>
                    </a:p>
                  </a:txBody>
                  <a:tcPr marL="72000" marR="72000" marT="36000" marB="36000" anchor="ctr"/>
                </a:tc>
                <a:extLst>
                  <a:ext uri="{0D108BD9-81ED-4DB2-BD59-A6C34878D82A}">
                    <a16:rowId xmlns:a16="http://schemas.microsoft.com/office/drawing/2014/main" val="10009"/>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10:00 = 10:00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22:00 = 10:00 PM</a:t>
                      </a:r>
                    </a:p>
                  </a:txBody>
                  <a:tcPr marL="72000" marR="72000" marT="36000" marB="36000" anchor="ctr"/>
                </a:tc>
                <a:extLst>
                  <a:ext uri="{0D108BD9-81ED-4DB2-BD59-A6C34878D82A}">
                    <a16:rowId xmlns:a16="http://schemas.microsoft.com/office/drawing/2014/main" val="10010"/>
                  </a:ext>
                </a:extLst>
              </a:tr>
              <a:tr h="287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11:00 = 11:00 AM</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23:00 = 11:00 PM</a:t>
                      </a:r>
                    </a:p>
                  </a:txBody>
                  <a:tcPr marL="72000" marR="72000" marT="36000" marB="36000" anchor="ctr"/>
                </a:tc>
                <a:extLst>
                  <a:ext uri="{0D108BD9-81ED-4DB2-BD59-A6C34878D82A}">
                    <a16:rowId xmlns:a16="http://schemas.microsoft.com/office/drawing/2014/main" val="10011"/>
                  </a:ext>
                </a:extLst>
              </a:tr>
            </a:tbl>
          </a:graphicData>
        </a:graphic>
      </p:graphicFrame>
      <p:pic>
        <p:nvPicPr>
          <p:cNvPr id="1233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401" y="2243139"/>
            <a:ext cx="2995613"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1335433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981201" y="479426"/>
            <a:ext cx="8220075" cy="993775"/>
          </a:xfrm>
        </p:spPr>
        <p:txBody>
          <a:bodyPr/>
          <a:lstStyle/>
          <a:p>
            <a:pPr eaLnBrk="1" hangingPunct="1"/>
            <a:r>
              <a:rPr lang="en-US" altLang="en-US" smtClean="0">
                <a:latin typeface="+mn-lt"/>
                <a:cs typeface="Twinkl" pitchFamily="2" charset="0"/>
              </a:rPr>
              <a:t>24 Hour Time in the Morning</a:t>
            </a:r>
            <a:endParaRPr lang="en-GB" altLang="en-US" smtClean="0">
              <a:latin typeface="+mn-lt"/>
            </a:endParaRPr>
          </a:p>
        </p:txBody>
      </p:sp>
      <p:sp>
        <p:nvSpPr>
          <p:cNvPr id="13315" name="TextBox 2"/>
          <p:cNvSpPr txBox="1">
            <a:spLocks noChangeArrowheads="1"/>
          </p:cNvSpPr>
          <p:nvPr/>
        </p:nvSpPr>
        <p:spPr bwMode="auto">
          <a:xfrm>
            <a:off x="2279650" y="1474788"/>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latin typeface="+mn-lt"/>
                <a:cs typeface="Twinkl" pitchFamily="2" charset="0"/>
              </a:rPr>
              <a:t>To convert between 12 and 24 hour time in the morning change the format.</a:t>
            </a:r>
          </a:p>
        </p:txBody>
      </p:sp>
      <p:sp>
        <p:nvSpPr>
          <p:cNvPr id="13316" name="Rectangle 13"/>
          <p:cNvSpPr>
            <a:spLocks noChangeArrowheads="1"/>
          </p:cNvSpPr>
          <p:nvPr/>
        </p:nvSpPr>
        <p:spPr bwMode="auto">
          <a:xfrm>
            <a:off x="4835496" y="5145088"/>
            <a:ext cx="2521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cs typeface="Twinkl" pitchFamily="2" charset="0"/>
              </a:rPr>
              <a:t>The hours stay the same.</a:t>
            </a:r>
          </a:p>
        </p:txBody>
      </p:sp>
      <p:grpSp>
        <p:nvGrpSpPr>
          <p:cNvPr id="13317" name="Group 17"/>
          <p:cNvGrpSpPr>
            <a:grpSpLocks/>
          </p:cNvGrpSpPr>
          <p:nvPr/>
        </p:nvGrpSpPr>
        <p:grpSpPr bwMode="auto">
          <a:xfrm>
            <a:off x="3395663" y="2286000"/>
            <a:ext cx="5351462" cy="1143000"/>
            <a:chOff x="1871563" y="2429823"/>
            <a:chExt cx="5350800" cy="1143349"/>
          </a:xfrm>
        </p:grpSpPr>
        <p:sp>
          <p:nvSpPr>
            <p:cNvPr id="17" name="Rectangle 16">
              <a:extLst>
                <a:ext uri="{FF2B5EF4-FFF2-40B4-BE49-F238E27FC236}">
                  <a16:creationId xmlns:a16="http://schemas.microsoft.com/office/drawing/2014/main" id="{1FFB8997-DE3A-4777-AEC6-702EC3E485A8}"/>
                </a:ext>
              </a:extLst>
            </p:cNvPr>
            <p:cNvSpPr/>
            <p:nvPr/>
          </p:nvSpPr>
          <p:spPr>
            <a:xfrm>
              <a:off x="5241408" y="2461583"/>
              <a:ext cx="1980955" cy="1111589"/>
            </a:xfrm>
            <a:prstGeom prst="rect">
              <a:avLst/>
            </a:prstGeom>
            <a:solidFill>
              <a:srgbClr val="CC45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06:00</a:t>
              </a:r>
            </a:p>
          </p:txBody>
        </p:sp>
        <p:sp>
          <p:nvSpPr>
            <p:cNvPr id="7" name="Right Arrow 6">
              <a:extLst>
                <a:ext uri="{FF2B5EF4-FFF2-40B4-BE49-F238E27FC236}">
                  <a16:creationId xmlns:a16="http://schemas.microsoft.com/office/drawing/2014/main" id="{EC7B7D81-4B27-47BC-ACA0-33D43C07EE8C}"/>
                </a:ext>
              </a:extLst>
            </p:cNvPr>
            <p:cNvSpPr/>
            <p:nvPr/>
          </p:nvSpPr>
          <p:spPr>
            <a:xfrm>
              <a:off x="3742993" y="2429823"/>
              <a:ext cx="1607939" cy="1111589"/>
            </a:xfrm>
            <a:prstGeom prst="rightArrow">
              <a:avLst/>
            </a:prstGeom>
            <a:solidFill>
              <a:srgbClr val="EBB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25" name="Rectangle 4"/>
            <p:cNvSpPr>
              <a:spLocks noChangeArrowheads="1"/>
            </p:cNvSpPr>
            <p:nvPr/>
          </p:nvSpPr>
          <p:spPr bwMode="auto">
            <a:xfrm>
              <a:off x="3966337" y="2801211"/>
              <a:ext cx="1029001" cy="36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becomes</a:t>
              </a:r>
              <a:endParaRPr lang="en-GB" altLang="en-US">
                <a:solidFill>
                  <a:schemeClr val="tx1"/>
                </a:solidFill>
                <a:latin typeface="+mn-lt"/>
                <a:cs typeface="Twinkl" pitchFamily="2" charset="0"/>
              </a:endParaRPr>
            </a:p>
          </p:txBody>
        </p:sp>
        <p:sp>
          <p:nvSpPr>
            <p:cNvPr id="16" name="Rectangle 15">
              <a:extLst>
                <a:ext uri="{FF2B5EF4-FFF2-40B4-BE49-F238E27FC236}">
                  <a16:creationId xmlns:a16="http://schemas.microsoft.com/office/drawing/2014/main" id="{48E09197-2D4B-433C-8939-FB357A6CBF92}"/>
                </a:ext>
              </a:extLst>
            </p:cNvPr>
            <p:cNvSpPr/>
            <p:nvPr/>
          </p:nvSpPr>
          <p:spPr>
            <a:xfrm>
              <a:off x="1871563" y="2461583"/>
              <a:ext cx="1980955" cy="1111589"/>
            </a:xfrm>
            <a:prstGeom prst="rect">
              <a:avLst/>
            </a:prstGeom>
            <a:solidFill>
              <a:srgbClr val="CC45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6:00 a.m.</a:t>
              </a:r>
            </a:p>
          </p:txBody>
        </p:sp>
      </p:grpSp>
      <p:grpSp>
        <p:nvGrpSpPr>
          <p:cNvPr id="13318" name="Group 18"/>
          <p:cNvGrpSpPr>
            <a:grpSpLocks/>
          </p:cNvGrpSpPr>
          <p:nvPr/>
        </p:nvGrpSpPr>
        <p:grpSpPr bwMode="auto">
          <a:xfrm>
            <a:off x="3395663" y="3660775"/>
            <a:ext cx="5351462" cy="1143000"/>
            <a:chOff x="1871563" y="2429823"/>
            <a:chExt cx="5350800" cy="1143349"/>
          </a:xfrm>
        </p:grpSpPr>
        <p:sp>
          <p:nvSpPr>
            <p:cNvPr id="20" name="Rectangle 19">
              <a:extLst>
                <a:ext uri="{FF2B5EF4-FFF2-40B4-BE49-F238E27FC236}">
                  <a16:creationId xmlns:a16="http://schemas.microsoft.com/office/drawing/2014/main" id="{22D19990-A8F9-47DC-B27F-AF11D097EB4D}"/>
                </a:ext>
              </a:extLst>
            </p:cNvPr>
            <p:cNvSpPr/>
            <p:nvPr/>
          </p:nvSpPr>
          <p:spPr>
            <a:xfrm>
              <a:off x="5241408" y="2461583"/>
              <a:ext cx="1980955" cy="1111589"/>
            </a:xfrm>
            <a:prstGeom prst="rect">
              <a:avLst/>
            </a:prstGeom>
            <a:solidFill>
              <a:srgbClr val="CC45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10:30  a.m.</a:t>
              </a:r>
            </a:p>
          </p:txBody>
        </p:sp>
        <p:sp>
          <p:nvSpPr>
            <p:cNvPr id="21" name="Right Arrow 20">
              <a:extLst>
                <a:ext uri="{FF2B5EF4-FFF2-40B4-BE49-F238E27FC236}">
                  <a16:creationId xmlns:a16="http://schemas.microsoft.com/office/drawing/2014/main" id="{9A700B18-6205-4195-B38A-A1760444CB98}"/>
                </a:ext>
              </a:extLst>
            </p:cNvPr>
            <p:cNvSpPr/>
            <p:nvPr/>
          </p:nvSpPr>
          <p:spPr>
            <a:xfrm>
              <a:off x="3742993" y="2429823"/>
              <a:ext cx="1607939" cy="1111589"/>
            </a:xfrm>
            <a:prstGeom prst="rightArrow">
              <a:avLst/>
            </a:prstGeom>
            <a:solidFill>
              <a:srgbClr val="EBB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21" name="Rectangle 21"/>
            <p:cNvSpPr>
              <a:spLocks noChangeArrowheads="1"/>
            </p:cNvSpPr>
            <p:nvPr/>
          </p:nvSpPr>
          <p:spPr bwMode="auto">
            <a:xfrm>
              <a:off x="3966337" y="2801211"/>
              <a:ext cx="1029001" cy="36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latin typeface="+mn-lt"/>
                  <a:cs typeface="Twinkl" pitchFamily="2" charset="0"/>
                </a:rPr>
                <a:t>becomes</a:t>
              </a:r>
              <a:endParaRPr lang="en-GB" altLang="en-US">
                <a:solidFill>
                  <a:schemeClr val="tx1"/>
                </a:solidFill>
                <a:latin typeface="+mn-lt"/>
                <a:cs typeface="Twinkl" pitchFamily="2" charset="0"/>
              </a:endParaRPr>
            </a:p>
          </p:txBody>
        </p:sp>
        <p:sp>
          <p:nvSpPr>
            <p:cNvPr id="23" name="Rectangle 22">
              <a:extLst>
                <a:ext uri="{FF2B5EF4-FFF2-40B4-BE49-F238E27FC236}">
                  <a16:creationId xmlns:a16="http://schemas.microsoft.com/office/drawing/2014/main" id="{D4777E29-B9F6-4935-B76D-456420995F2D}"/>
                </a:ext>
              </a:extLst>
            </p:cNvPr>
            <p:cNvSpPr/>
            <p:nvPr/>
          </p:nvSpPr>
          <p:spPr>
            <a:xfrm>
              <a:off x="1871563" y="2461583"/>
              <a:ext cx="1980955" cy="1111589"/>
            </a:xfrm>
            <a:prstGeom prst="rect">
              <a:avLst/>
            </a:prstGeom>
            <a:solidFill>
              <a:srgbClr val="CC45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10:30</a:t>
              </a:r>
            </a:p>
          </p:txBody>
        </p:sp>
      </p:grpSp>
      <p:pic>
        <p:nvPicPr>
          <p:cNvPr id="15" name="Picture 14"/>
          <p:cNvPicPr>
            <a:picLocks noChangeAspect="1"/>
          </p:cNvPicPr>
          <p:nvPr/>
        </p:nvPicPr>
        <p:blipFill>
          <a:blip r:embed="rId2"/>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3601155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1981201" y="479426"/>
            <a:ext cx="8220075" cy="993775"/>
          </a:xfrm>
        </p:spPr>
        <p:txBody>
          <a:bodyPr/>
          <a:lstStyle/>
          <a:p>
            <a:pPr eaLnBrk="1" hangingPunct="1"/>
            <a:r>
              <a:rPr lang="en-US" altLang="en-US" smtClean="0">
                <a:latin typeface="+mn-lt"/>
                <a:cs typeface="Twinkl" pitchFamily="2" charset="0"/>
              </a:rPr>
              <a:t>24 Hour Time in the Afternoon</a:t>
            </a:r>
            <a:endParaRPr lang="en-GB" altLang="en-US" smtClean="0">
              <a:latin typeface="+mn-lt"/>
            </a:endParaRPr>
          </a:p>
        </p:txBody>
      </p:sp>
      <p:sp>
        <p:nvSpPr>
          <p:cNvPr id="14339" name="TextBox 2"/>
          <p:cNvSpPr txBox="1">
            <a:spLocks noChangeArrowheads="1"/>
          </p:cNvSpPr>
          <p:nvPr/>
        </p:nvSpPr>
        <p:spPr bwMode="auto">
          <a:xfrm>
            <a:off x="2279650" y="1457325"/>
            <a:ext cx="7632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latin typeface="+mn-lt"/>
                <a:cs typeface="Twinkl" pitchFamily="2" charset="0"/>
              </a:rPr>
              <a:t>To convert between 12 and 24 hour time in the afternoon add or subtract 12 hours and change the format.</a:t>
            </a:r>
          </a:p>
        </p:txBody>
      </p:sp>
      <p:sp>
        <p:nvSpPr>
          <p:cNvPr id="4" name="Rectangle 3">
            <a:extLst>
              <a:ext uri="{FF2B5EF4-FFF2-40B4-BE49-F238E27FC236}">
                <a16:creationId xmlns:a16="http://schemas.microsoft.com/office/drawing/2014/main" id="{78EB4D9C-6274-404C-9386-A27286CDD515}"/>
              </a:ext>
            </a:extLst>
          </p:cNvPr>
          <p:cNvSpPr/>
          <p:nvPr/>
        </p:nvSpPr>
        <p:spPr>
          <a:xfrm>
            <a:off x="3216275" y="2814639"/>
            <a:ext cx="5759450" cy="731837"/>
          </a:xfrm>
          <a:prstGeom prst="rect">
            <a:avLst/>
          </a:prstGeom>
          <a:solidFill>
            <a:srgbClr val="F6DE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winkl"/>
              </a:rPr>
              <a:t>6:00 p.m. becomes 18:00</a:t>
            </a:r>
          </a:p>
        </p:txBody>
      </p:sp>
      <p:sp>
        <p:nvSpPr>
          <p:cNvPr id="5" name="Rectangle 4">
            <a:extLst>
              <a:ext uri="{FF2B5EF4-FFF2-40B4-BE49-F238E27FC236}">
                <a16:creationId xmlns:a16="http://schemas.microsoft.com/office/drawing/2014/main" id="{3738A0F8-C88C-4441-B494-46C22B179E0A}"/>
              </a:ext>
            </a:extLst>
          </p:cNvPr>
          <p:cNvSpPr/>
          <p:nvPr/>
        </p:nvSpPr>
        <p:spPr>
          <a:xfrm>
            <a:off x="3216275" y="4241800"/>
            <a:ext cx="5759450" cy="731838"/>
          </a:xfrm>
          <a:prstGeom prst="rect">
            <a:avLst/>
          </a:prstGeom>
          <a:solidFill>
            <a:srgbClr val="F6DE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winkl"/>
              </a:rPr>
              <a:t>22:30 becomes 10:30 p.m.</a:t>
            </a:r>
          </a:p>
        </p:txBody>
      </p:sp>
      <p:pic>
        <p:nvPicPr>
          <p:cNvPr id="7" name="Picture 6">
            <a:extLst>
              <a:ext uri="{FF2B5EF4-FFF2-40B4-BE49-F238E27FC236}">
                <a16:creationId xmlns:a16="http://schemas.microsoft.com/office/drawing/2014/main" id="{56888985-70F5-46D2-AD36-491BEB38870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1951">
            <a:off x="5108129" y="2511612"/>
            <a:ext cx="2029965" cy="443811"/>
          </a:xfrm>
          <a:prstGeom prst="rect">
            <a:avLst/>
          </a:prstGeom>
        </p:spPr>
      </p:pic>
      <p:pic>
        <p:nvPicPr>
          <p:cNvPr id="8" name="Picture 7">
            <a:extLst>
              <a:ext uri="{FF2B5EF4-FFF2-40B4-BE49-F238E27FC236}">
                <a16:creationId xmlns:a16="http://schemas.microsoft.com/office/drawing/2014/main" id="{CA4413AA-C393-435B-BCBB-D8A7C4FF982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1951">
            <a:off x="5108129" y="3957510"/>
            <a:ext cx="2029965" cy="443811"/>
          </a:xfrm>
          <a:prstGeom prst="rect">
            <a:avLst/>
          </a:prstGeom>
        </p:spPr>
      </p:pic>
      <p:pic>
        <p:nvPicPr>
          <p:cNvPr id="9" name="Picture 8"/>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2435300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534573" y="479426"/>
            <a:ext cx="9666704" cy="993775"/>
          </a:xfrm>
        </p:spPr>
        <p:txBody>
          <a:bodyPr/>
          <a:lstStyle/>
          <a:p>
            <a:pPr eaLnBrk="1" hangingPunct="1"/>
            <a:r>
              <a:rPr lang="en-US" altLang="en-US" dirty="0" smtClean="0">
                <a:latin typeface="+mn-lt"/>
                <a:cs typeface="Twinkl" pitchFamily="2" charset="0"/>
              </a:rPr>
              <a:t>Have a try at converting 12 to 24 hour</a:t>
            </a:r>
            <a:endParaRPr lang="en-GB" altLang="en-US" dirty="0" smtClean="0">
              <a:latin typeface="+mn-lt"/>
            </a:endParaRPr>
          </a:p>
        </p:txBody>
      </p:sp>
      <p:sp>
        <p:nvSpPr>
          <p:cNvPr id="15363" name="TextBox 2"/>
          <p:cNvSpPr txBox="1">
            <a:spLocks noChangeArrowheads="1"/>
          </p:cNvSpPr>
          <p:nvPr/>
        </p:nvSpPr>
        <p:spPr bwMode="auto">
          <a:xfrm>
            <a:off x="710406" y="1541512"/>
            <a:ext cx="114815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en-US" altLang="en-US" dirty="0" smtClean="0">
                <a:solidFill>
                  <a:schemeClr val="tx1"/>
                </a:solidFill>
                <a:latin typeface="+mn-lt"/>
                <a:cs typeface="Twinkl" pitchFamily="2" charset="0"/>
              </a:rPr>
              <a:t>Remember:</a:t>
            </a:r>
          </a:p>
          <a:p>
            <a:pPr>
              <a:lnSpc>
                <a:spcPct val="100000"/>
              </a:lnSpc>
              <a:spcBef>
                <a:spcPct val="0"/>
              </a:spcBef>
              <a:buNone/>
            </a:pPr>
            <a:r>
              <a:rPr lang="en-US" altLang="en-US" dirty="0" smtClean="0">
                <a:solidFill>
                  <a:schemeClr val="tx1"/>
                </a:solidFill>
                <a:latin typeface="+mn-lt"/>
                <a:cs typeface="Twinkl" pitchFamily="2" charset="0"/>
              </a:rPr>
              <a:t>To </a:t>
            </a:r>
            <a:r>
              <a:rPr lang="en-US" altLang="en-US" dirty="0">
                <a:solidFill>
                  <a:schemeClr val="tx1"/>
                </a:solidFill>
                <a:latin typeface="+mn-lt"/>
                <a:cs typeface="Twinkl" pitchFamily="2" charset="0"/>
              </a:rPr>
              <a:t>convert between 12 and 24 hour time in the afternoon add or subtract 12 hours and change the </a:t>
            </a:r>
            <a:r>
              <a:rPr lang="en-US" altLang="en-US" dirty="0" smtClean="0">
                <a:solidFill>
                  <a:schemeClr val="tx1"/>
                </a:solidFill>
                <a:latin typeface="+mn-lt"/>
                <a:cs typeface="Twinkl" pitchFamily="2" charset="0"/>
              </a:rPr>
              <a:t>format</a:t>
            </a:r>
          </a:p>
          <a:p>
            <a:pPr>
              <a:lnSpc>
                <a:spcPct val="100000"/>
              </a:lnSpc>
              <a:spcBef>
                <a:spcPct val="0"/>
              </a:spcBef>
              <a:buNone/>
            </a:pPr>
            <a:r>
              <a:rPr lang="en-US" altLang="en-US" dirty="0">
                <a:solidFill>
                  <a:schemeClr val="tx1"/>
                </a:solidFill>
                <a:latin typeface="+mn-lt"/>
                <a:cs typeface="Twinkl" pitchFamily="2" charset="0"/>
              </a:rPr>
              <a:t>To convert between 12 and 24 hour time in the morning change the </a:t>
            </a:r>
            <a:r>
              <a:rPr lang="en-US" altLang="en-US" dirty="0" smtClean="0">
                <a:solidFill>
                  <a:schemeClr val="tx1"/>
                </a:solidFill>
                <a:latin typeface="+mn-lt"/>
                <a:cs typeface="Twinkl" pitchFamily="2" charset="0"/>
              </a:rPr>
              <a:t>format but the hours stay the same.</a:t>
            </a:r>
            <a:endParaRPr lang="en-US" altLang="en-US" dirty="0">
              <a:solidFill>
                <a:schemeClr val="tx1"/>
              </a:solidFill>
              <a:latin typeface="+mn-lt"/>
              <a:cs typeface="Twinkl" pitchFamily="2" charset="0"/>
            </a:endParaRPr>
          </a:p>
          <a:p>
            <a:pPr>
              <a:lnSpc>
                <a:spcPct val="100000"/>
              </a:lnSpc>
              <a:spcBef>
                <a:spcPct val="0"/>
              </a:spcBef>
              <a:buNone/>
            </a:pPr>
            <a:endParaRPr lang="en-US" altLang="en-US" dirty="0">
              <a:solidFill>
                <a:schemeClr val="tx1"/>
              </a:solidFill>
              <a:latin typeface="+mn-lt"/>
              <a:cs typeface="Twinkl" pitchFamily="2" charset="0"/>
            </a:endParaRPr>
          </a:p>
        </p:txBody>
      </p:sp>
      <p:sp>
        <p:nvSpPr>
          <p:cNvPr id="15364" name="TextBox 5"/>
          <p:cNvSpPr txBox="1">
            <a:spLocks noChangeArrowheads="1"/>
          </p:cNvSpPr>
          <p:nvPr/>
        </p:nvSpPr>
        <p:spPr bwMode="auto">
          <a:xfrm>
            <a:off x="2718363" y="3335046"/>
            <a:ext cx="3138487" cy="368300"/>
          </a:xfrm>
          <a:prstGeom prst="rect">
            <a:avLst/>
          </a:prstGeom>
          <a:solidFill>
            <a:srgbClr val="BE035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latin typeface="+mn-lt"/>
              </a:rPr>
              <a:t>12 hour time</a:t>
            </a:r>
          </a:p>
        </p:txBody>
      </p:sp>
      <p:sp>
        <p:nvSpPr>
          <p:cNvPr id="15365" name="TextBox 6"/>
          <p:cNvSpPr txBox="1">
            <a:spLocks noChangeArrowheads="1"/>
          </p:cNvSpPr>
          <p:nvPr/>
        </p:nvSpPr>
        <p:spPr bwMode="auto">
          <a:xfrm>
            <a:off x="5856849" y="3335046"/>
            <a:ext cx="3138488" cy="368300"/>
          </a:xfrm>
          <a:prstGeom prst="rect">
            <a:avLst/>
          </a:prstGeom>
          <a:solidFill>
            <a:srgbClr val="BE035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latin typeface="+mn-lt"/>
              </a:rPr>
              <a:t>24 hour time</a:t>
            </a:r>
          </a:p>
        </p:txBody>
      </p:sp>
      <p:sp>
        <p:nvSpPr>
          <p:cNvPr id="15366" name="TextBox 7"/>
          <p:cNvSpPr txBox="1">
            <a:spLocks noChangeArrowheads="1"/>
          </p:cNvSpPr>
          <p:nvPr/>
        </p:nvSpPr>
        <p:spPr bwMode="auto">
          <a:xfrm>
            <a:off x="2718363" y="3703347"/>
            <a:ext cx="3138487" cy="369887"/>
          </a:xfrm>
          <a:prstGeom prst="rect">
            <a:avLst/>
          </a:prstGeom>
          <a:solidFill>
            <a:srgbClr val="EDBC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mn-lt"/>
              </a:rPr>
              <a:t>2:45 a.m.</a:t>
            </a:r>
          </a:p>
        </p:txBody>
      </p:sp>
      <p:sp>
        <p:nvSpPr>
          <p:cNvPr id="15368" name="TextBox 11"/>
          <p:cNvSpPr txBox="1">
            <a:spLocks noChangeArrowheads="1"/>
          </p:cNvSpPr>
          <p:nvPr/>
        </p:nvSpPr>
        <p:spPr bwMode="auto">
          <a:xfrm>
            <a:off x="2718363" y="4073233"/>
            <a:ext cx="3138487" cy="369888"/>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10:20 a.m.</a:t>
            </a:r>
          </a:p>
        </p:txBody>
      </p:sp>
      <p:sp>
        <p:nvSpPr>
          <p:cNvPr id="15370" name="TextBox 13"/>
          <p:cNvSpPr txBox="1">
            <a:spLocks noChangeArrowheads="1"/>
          </p:cNvSpPr>
          <p:nvPr/>
        </p:nvSpPr>
        <p:spPr bwMode="auto">
          <a:xfrm>
            <a:off x="2718363" y="4443121"/>
            <a:ext cx="3138487" cy="368300"/>
          </a:xfrm>
          <a:prstGeom prst="rect">
            <a:avLst/>
          </a:prstGeom>
          <a:solidFill>
            <a:srgbClr val="EDBC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a:solidFill>
                  <a:schemeClr val="tx1"/>
                </a:solidFill>
                <a:latin typeface="+mn-lt"/>
              </a:rPr>
              <a:t>1:55 p.m.</a:t>
            </a:r>
          </a:p>
        </p:txBody>
      </p:sp>
      <p:sp>
        <p:nvSpPr>
          <p:cNvPr id="15372" name="TextBox 15"/>
          <p:cNvSpPr txBox="1">
            <a:spLocks noChangeArrowheads="1"/>
          </p:cNvSpPr>
          <p:nvPr/>
        </p:nvSpPr>
        <p:spPr bwMode="auto">
          <a:xfrm>
            <a:off x="2718363" y="4811422"/>
            <a:ext cx="3138487" cy="369887"/>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defTabSz="4572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defTabSz="4572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mn-lt"/>
              </a:rPr>
              <a:t>3:05 p.m.</a:t>
            </a:r>
          </a:p>
        </p:txBody>
      </p:sp>
      <p:sp>
        <p:nvSpPr>
          <p:cNvPr id="20" name="TextBox 7"/>
          <p:cNvSpPr txBox="1">
            <a:spLocks noChangeArrowheads="1"/>
          </p:cNvSpPr>
          <p:nvPr/>
        </p:nvSpPr>
        <p:spPr bwMode="auto">
          <a:xfrm>
            <a:off x="5856850" y="3702553"/>
            <a:ext cx="3138487" cy="369887"/>
          </a:xfrm>
          <a:prstGeom prst="rect">
            <a:avLst/>
          </a:prstGeom>
          <a:solidFill>
            <a:srgbClr val="EDBC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US" altLang="en-US" dirty="0">
              <a:solidFill>
                <a:schemeClr val="tx1"/>
              </a:solidFill>
              <a:latin typeface="+mn-lt"/>
            </a:endParaRPr>
          </a:p>
        </p:txBody>
      </p:sp>
      <p:sp>
        <p:nvSpPr>
          <p:cNvPr id="22" name="TextBox 11"/>
          <p:cNvSpPr txBox="1">
            <a:spLocks noChangeArrowheads="1"/>
          </p:cNvSpPr>
          <p:nvPr/>
        </p:nvSpPr>
        <p:spPr bwMode="auto">
          <a:xfrm>
            <a:off x="5856850" y="4070059"/>
            <a:ext cx="3138487" cy="369888"/>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US" altLang="en-US" dirty="0">
              <a:solidFill>
                <a:schemeClr val="tx1"/>
              </a:solidFill>
              <a:latin typeface="+mn-lt"/>
            </a:endParaRPr>
          </a:p>
        </p:txBody>
      </p:sp>
      <p:sp>
        <p:nvSpPr>
          <p:cNvPr id="24" name="TextBox 7"/>
          <p:cNvSpPr txBox="1">
            <a:spLocks noChangeArrowheads="1"/>
          </p:cNvSpPr>
          <p:nvPr/>
        </p:nvSpPr>
        <p:spPr bwMode="auto">
          <a:xfrm>
            <a:off x="5856849" y="4457716"/>
            <a:ext cx="3138487" cy="369887"/>
          </a:xfrm>
          <a:prstGeom prst="rect">
            <a:avLst/>
          </a:prstGeom>
          <a:solidFill>
            <a:srgbClr val="EDBC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US" altLang="en-US" dirty="0">
              <a:solidFill>
                <a:schemeClr val="tx1"/>
              </a:solidFill>
              <a:latin typeface="+mn-lt"/>
            </a:endParaRPr>
          </a:p>
        </p:txBody>
      </p:sp>
      <p:sp>
        <p:nvSpPr>
          <p:cNvPr id="25" name="TextBox 11"/>
          <p:cNvSpPr txBox="1">
            <a:spLocks noChangeArrowheads="1"/>
          </p:cNvSpPr>
          <p:nvPr/>
        </p:nvSpPr>
        <p:spPr bwMode="auto">
          <a:xfrm>
            <a:off x="5856849" y="4825222"/>
            <a:ext cx="3138487" cy="369888"/>
          </a:xfrm>
          <a:prstGeom prst="rect">
            <a:avLst/>
          </a:prstGeom>
          <a:solidFill>
            <a:srgbClr val="F6DE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US" altLang="en-US" dirty="0">
              <a:solidFill>
                <a:schemeClr val="tx1"/>
              </a:solidFill>
              <a:latin typeface="+mn-lt"/>
            </a:endParaRPr>
          </a:p>
        </p:txBody>
      </p:sp>
      <p:pic>
        <p:nvPicPr>
          <p:cNvPr id="14" name="Picture 13"/>
          <p:cNvPicPr>
            <a:picLocks noChangeAspect="1"/>
          </p:cNvPicPr>
          <p:nvPr/>
        </p:nvPicPr>
        <p:blipFill>
          <a:blip r:embed="rId2"/>
          <a:stretch>
            <a:fillRect/>
          </a:stretch>
        </p:blipFill>
        <p:spPr>
          <a:xfrm>
            <a:off x="11172762" y="5988005"/>
            <a:ext cx="905001" cy="647790"/>
          </a:xfrm>
          <a:prstGeom prst="rect">
            <a:avLst/>
          </a:prstGeom>
        </p:spPr>
      </p:pic>
    </p:spTree>
    <p:extLst>
      <p:ext uri="{BB962C8B-B14F-4D97-AF65-F5344CB8AC3E}">
        <p14:creationId xmlns:p14="http://schemas.microsoft.com/office/powerpoint/2010/main" val="1377676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2074</Words>
  <Application>Microsoft Office PowerPoint</Application>
  <PresentationFormat>Widescreen</PresentationFormat>
  <Paragraphs>320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ＭＳ Ｐゴシック</vt:lpstr>
      <vt:lpstr>Arial</vt:lpstr>
      <vt:lpstr>Calibri</vt:lpstr>
      <vt:lpstr>Calibri Light</vt:lpstr>
      <vt:lpstr>Sassoon Infant Md</vt:lpstr>
      <vt:lpstr>Sassoon Infant Rg</vt:lpstr>
      <vt:lpstr>Twinkl</vt:lpstr>
      <vt:lpstr>Twinkl SemiBold</vt:lpstr>
      <vt:lpstr>WW Digital</vt:lpstr>
      <vt:lpstr>Office Theme</vt:lpstr>
      <vt:lpstr>PowerPoint Presentation</vt:lpstr>
      <vt:lpstr>PowerPoint Presentation</vt:lpstr>
      <vt:lpstr>The 24 Hour Day</vt:lpstr>
      <vt:lpstr>a.m. and p.m.</vt:lpstr>
      <vt:lpstr>The 24 Hour Clock</vt:lpstr>
      <vt:lpstr>24 Hour Hours</vt:lpstr>
      <vt:lpstr>24 Hour Time in the Morning</vt:lpstr>
      <vt:lpstr>24 Hour Time in the Afternoon</vt:lpstr>
      <vt:lpstr>Have a try at converting 12 to 24 hour</vt:lpstr>
      <vt:lpstr>How did you do?</vt:lpstr>
      <vt:lpstr>Convert 24 to 12 hour</vt:lpstr>
      <vt:lpstr>How did you do?</vt:lpstr>
      <vt:lpstr>Match the times to the correct clock </vt:lpstr>
      <vt:lpstr>Complete the sentences </vt:lpstr>
      <vt:lpstr>Complete the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the time in digital </vt:lpstr>
      <vt:lpstr>Draw the time on the clock faces</vt:lpstr>
      <vt:lpstr>Complete the challenge</vt:lpstr>
      <vt:lpstr>PowerPoint Presentation</vt:lpstr>
      <vt:lpstr>PowerPoint Presentation</vt:lpstr>
      <vt:lpstr>PowerPoint Presentation</vt:lpstr>
      <vt:lpstr>This clock shows 3 o’clock in the afternoon. On a digital 24 hour clock we have to start at 12 and add the amount of hours past 12 that it is. because it is the afternoon.</vt:lpstr>
      <vt:lpstr>PowerPoint Presentation</vt:lpstr>
      <vt:lpstr>Converting From 12 to 24 Hour Clocks</vt:lpstr>
      <vt:lpstr>Can you write the time in 24 hours?</vt:lpstr>
      <vt:lpstr>How did you do?</vt:lpstr>
      <vt:lpstr>Can you write the time in 24 hours?</vt:lpstr>
      <vt:lpstr>Can you write the time in 24 hours?</vt:lpstr>
      <vt:lpstr>Converting from 24 hours back to 12. All you do is start from 12 and count on until you get to the hour number. So 12+3=15 therefore the hour hand is 3.</vt:lpstr>
      <vt:lpstr>Converting from 24 hours back to 12. All you do is start from 12 and count on until you get to the hour number. </vt:lpstr>
      <vt:lpstr>Converting from 24 hours back to 12. All you do is start from 12 and count on until you get to the hour number. </vt:lpstr>
      <vt:lpstr>Write the 24 hour digital time </vt:lpstr>
      <vt:lpstr>Write the 24 hour digital time in 12 hour digital</vt:lpstr>
      <vt:lpstr>Complete the challenge</vt:lpstr>
      <vt:lpstr>PowerPoint Presentation</vt:lpstr>
      <vt:lpstr>PowerPoint Presentation</vt:lpstr>
      <vt:lpstr>Complete the problem solving questions</vt:lpstr>
      <vt:lpstr>Complete the challenges </vt:lpstr>
      <vt:lpstr>Complete the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Whprimary5@outlook.com</dc:creator>
  <cp:lastModifiedBy>Sally-Jo Harkness</cp:lastModifiedBy>
  <cp:revision>204</cp:revision>
  <dcterms:created xsi:type="dcterms:W3CDTF">2021-02-03T21:02:28Z</dcterms:created>
  <dcterms:modified xsi:type="dcterms:W3CDTF">2021-02-26T11:09:09Z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1033-3.1.1.5096</vt:lpwstr>
  </property>
</Properties>
</file>