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305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7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3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95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847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97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40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261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79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93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562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5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031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112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871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970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31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92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9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3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8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1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4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01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22/01/2021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86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heguardian.com/technology/2019/jul/13/margaret-hamilton-computer-scientist-interview-software-apollo-missions-1969-moon-landing-nasa-women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nasa.gov/content/dorothy-vaughan-biography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issuu.com/nosycrow/docs/thejamiedrakeequation_prelims_hi-re?fbclid=IwAR1Hd7fQhg26uDd80z4LBBeaC8zgpoU79w8UDa9eUivP-bylLpW2PqE2tK8" TargetMode="Externa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Subject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Reading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Date: </a:t>
            </a:r>
            <a:r>
              <a:rPr kumimoji="0" lang="en-GB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Monday 25</a:t>
            </a:r>
            <a:r>
              <a:rPr kumimoji="0" lang="en-GB" sz="3200" b="0" i="0" u="sng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</a:t>
            </a:r>
            <a:r>
              <a:rPr kumimoji="0" lang="en-GB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January 2021</a:t>
            </a:r>
            <a:endParaRPr kumimoji="0" lang="en-GB" sz="1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0612655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4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LO: To be able to </a:t>
            </a:r>
            <a:r>
              <a:rPr kumimoji="0" lang="en-GB" sz="4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spell words ending –</a:t>
            </a:r>
            <a:r>
              <a:rPr kumimoji="0" lang="en-GB" sz="4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tious</a:t>
            </a:r>
            <a:r>
              <a:rPr kumimoji="0" lang="en-GB" sz="4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and –</a:t>
            </a:r>
            <a:r>
              <a:rPr kumimoji="0" lang="en-GB" sz="40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cious</a:t>
            </a:r>
            <a:r>
              <a:rPr lang="en-GB" sz="40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r>
              <a:rPr kumimoji="0" lang="en-GB" sz="4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endParaRPr kumimoji="0" lang="en-GB" sz="40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19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Rule for Adding the Suffix -tious</a:t>
            </a:r>
          </a:p>
        </p:txBody>
      </p:sp>
      <p:sp>
        <p:nvSpPr>
          <p:cNvPr id="17411" name="Title 20"/>
          <p:cNvSpPr>
            <a:spLocks/>
          </p:cNvSpPr>
          <p:nvPr/>
        </p:nvSpPr>
        <p:spPr bwMode="auto">
          <a:xfrm>
            <a:off x="1981201" y="1403351"/>
            <a:ext cx="8220075" cy="6699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If the root word ends in </a:t>
            </a:r>
            <a:r>
              <a:rPr lang="en-GB" altLang="en-US" b="1"/>
              <a:t>–tion</a:t>
            </a:r>
            <a:r>
              <a:rPr lang="en-GB" altLang="en-US"/>
              <a:t>, remove </a:t>
            </a:r>
            <a:r>
              <a:rPr lang="en-GB" altLang="en-US" b="1"/>
              <a:t>–tion</a:t>
            </a:r>
            <a:r>
              <a:rPr lang="en-GB" altLang="en-US"/>
              <a:t> and replace it with </a:t>
            </a:r>
            <a:r>
              <a:rPr lang="en-GB" altLang="en-US" b="1"/>
              <a:t>–tious</a:t>
            </a:r>
            <a:r>
              <a:rPr lang="en-GB" altLang="en-US"/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55939" y="3195638"/>
            <a:ext cx="1550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ambi</a:t>
            </a:r>
            <a:r>
              <a:rPr lang="en-GB" altLang="en-US" sz="2400" b="1">
                <a:solidFill>
                  <a:schemeClr val="tx1"/>
                </a:solidFill>
              </a:rPr>
              <a:t>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19714" y="3195638"/>
            <a:ext cx="1552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ambi</a:t>
            </a:r>
            <a:r>
              <a:rPr lang="en-GB" altLang="en-US" sz="2400" b="1">
                <a:solidFill>
                  <a:schemeClr val="tx1"/>
                </a:solidFill>
              </a:rPr>
              <a:t>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85075" y="3195639"/>
            <a:ext cx="1550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ambi</a:t>
            </a:r>
            <a:r>
              <a:rPr lang="en-GB" altLang="en-US" sz="2400" b="1">
                <a:solidFill>
                  <a:schemeClr val="tx1"/>
                </a:solidFill>
              </a:rPr>
              <a:t>tious</a:t>
            </a:r>
          </a:p>
        </p:txBody>
      </p:sp>
      <p:sp>
        <p:nvSpPr>
          <p:cNvPr id="9" name="Arrow: Right 9">
            <a:extLst/>
          </p:cNvPr>
          <p:cNvSpPr/>
          <p:nvPr/>
        </p:nvSpPr>
        <p:spPr>
          <a:xfrm>
            <a:off x="4699000" y="3292475"/>
            <a:ext cx="528638" cy="273050"/>
          </a:xfrm>
          <a:prstGeom prst="rightArrow">
            <a:avLst>
              <a:gd name="adj1" fmla="val 29239"/>
              <a:gd name="adj2" fmla="val 701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Arrow: Right 9">
            <a:extLst/>
          </p:cNvPr>
          <p:cNvSpPr/>
          <p:nvPr/>
        </p:nvSpPr>
        <p:spPr>
          <a:xfrm>
            <a:off x="6964364" y="3292475"/>
            <a:ext cx="528637" cy="273050"/>
          </a:xfrm>
          <a:prstGeom prst="rightArrow">
            <a:avLst>
              <a:gd name="adj1" fmla="val 29239"/>
              <a:gd name="adj2" fmla="val 701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Pentagon 2"/>
          <p:cNvSpPr/>
          <p:nvPr/>
        </p:nvSpPr>
        <p:spPr>
          <a:xfrm>
            <a:off x="1973264" y="2254250"/>
            <a:ext cx="1673225" cy="42703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ysClr val="windowText" lastClr="000000"/>
                </a:solidFill>
              </a:rPr>
              <a:t>For example: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3264" y="4781551"/>
            <a:ext cx="8250237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This will change the word from a </a:t>
            </a:r>
            <a:r>
              <a:rPr lang="en-GB" b="1" dirty="0">
                <a:solidFill>
                  <a:schemeClr val="tx1"/>
                </a:solidFill>
              </a:rPr>
              <a:t>noun</a:t>
            </a:r>
            <a:r>
              <a:rPr lang="en-GB" dirty="0">
                <a:solidFill>
                  <a:schemeClr val="tx1"/>
                </a:solidFill>
              </a:rPr>
              <a:t> into an </a:t>
            </a:r>
            <a:r>
              <a:rPr lang="en-GB" b="1" dirty="0">
                <a:solidFill>
                  <a:schemeClr val="tx1"/>
                </a:solidFill>
              </a:rPr>
              <a:t>adjective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146801" y="3429000"/>
            <a:ext cx="620713" cy="25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Your Turn: Adding the Suffix -tious</a:t>
            </a: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4424363" y="1473200"/>
            <a:ext cx="5473700" cy="717550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person we see in picture has got an infection.</a:t>
            </a: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4424363" y="2430463"/>
            <a:ext cx="5473700" cy="1219200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How could we add the suffix –</a:t>
            </a:r>
            <a:r>
              <a:rPr lang="en-GB" dirty="0" err="1">
                <a:solidFill>
                  <a:schemeClr val="tx1"/>
                </a:solidFill>
              </a:rPr>
              <a:t>tious</a:t>
            </a:r>
            <a:r>
              <a:rPr lang="en-GB" dirty="0">
                <a:solidFill>
                  <a:schemeClr val="tx1"/>
                </a:solidFill>
              </a:rPr>
              <a:t> to turn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the noun infection into an adjective to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describe this person?</a:t>
            </a:r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2265364" y="3890963"/>
            <a:ext cx="7646987" cy="900112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As our root word ends in </a:t>
            </a:r>
            <a:r>
              <a:rPr lang="en-GB" b="1" dirty="0">
                <a:solidFill>
                  <a:schemeClr val="tx1"/>
                </a:solidFill>
              </a:rPr>
              <a:t>-</a:t>
            </a:r>
            <a:r>
              <a:rPr lang="en-GB" b="1" dirty="0" err="1">
                <a:solidFill>
                  <a:schemeClr val="tx1"/>
                </a:solidFill>
              </a:rPr>
              <a:t>tion</a:t>
            </a:r>
            <a:r>
              <a:rPr lang="en-GB" dirty="0">
                <a:solidFill>
                  <a:schemeClr val="tx1"/>
                </a:solidFill>
              </a:rPr>
              <a:t>, we need to remove these letters and add the suffix –</a:t>
            </a:r>
            <a:r>
              <a:rPr lang="en-GB" dirty="0" err="1">
                <a:solidFill>
                  <a:schemeClr val="tx1"/>
                </a:solidFill>
              </a:rPr>
              <a:t>tious</a:t>
            </a:r>
            <a:r>
              <a:rPr lang="en-GB" dirty="0">
                <a:solidFill>
                  <a:schemeClr val="tx1"/>
                </a:solidFill>
              </a:rPr>
              <a:t>. This will change the </a:t>
            </a:r>
            <a:r>
              <a:rPr lang="en-GB" b="1" dirty="0">
                <a:solidFill>
                  <a:schemeClr val="tx1"/>
                </a:solidFill>
              </a:rPr>
              <a:t>noun </a:t>
            </a:r>
            <a:r>
              <a:rPr lang="en-GB" dirty="0">
                <a:solidFill>
                  <a:schemeClr val="tx1"/>
                </a:solidFill>
              </a:rPr>
              <a:t>into an </a:t>
            </a:r>
            <a:r>
              <a:rPr lang="en-GB" b="1" dirty="0">
                <a:solidFill>
                  <a:schemeClr val="tx1"/>
                </a:solidFill>
              </a:rPr>
              <a:t>adjective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40125" y="5349876"/>
            <a:ext cx="1360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infection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75450" y="5349876"/>
            <a:ext cx="148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infectious</a:t>
            </a:r>
            <a:endParaRPr lang="en-GB" altLang="en-US" sz="2400" u="sng">
              <a:solidFill>
                <a:schemeClr val="tx1"/>
              </a:solidFill>
            </a:endParaRPr>
          </a:p>
        </p:txBody>
      </p:sp>
      <p:sp>
        <p:nvSpPr>
          <p:cNvPr id="12" name="Arrow: Right 9">
            <a:extLst/>
          </p:cNvPr>
          <p:cNvSpPr/>
          <p:nvPr/>
        </p:nvSpPr>
        <p:spPr>
          <a:xfrm>
            <a:off x="5262563" y="5440364"/>
            <a:ext cx="1033462" cy="352425"/>
          </a:xfrm>
          <a:prstGeom prst="rightArrow">
            <a:avLst>
              <a:gd name="adj1" fmla="val 29239"/>
              <a:gd name="adj2" fmla="val 91523"/>
            </a:avLst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49638" y="5789614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(noun)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775450" y="5792788"/>
            <a:ext cx="141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(adjective)</a:t>
            </a:r>
          </a:p>
        </p:txBody>
      </p:sp>
      <p:pic>
        <p:nvPicPr>
          <p:cNvPr id="18443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6"/>
          <a:stretch>
            <a:fillRect/>
          </a:stretch>
        </p:blipFill>
        <p:spPr bwMode="auto">
          <a:xfrm>
            <a:off x="2365376" y="1401764"/>
            <a:ext cx="1674813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90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408738" y="2603500"/>
            <a:ext cx="2127250" cy="214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b"/>
          <a:lstStyle/>
          <a:p>
            <a:pPr algn="ctr">
              <a:defRPr/>
            </a:pPr>
            <a:r>
              <a:rPr lang="en-GB" b="1" dirty="0"/>
              <a:t>scrumptious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29388" y="2724151"/>
            <a:ext cx="1903412" cy="152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656013" y="2603500"/>
            <a:ext cx="2127250" cy="214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b"/>
          <a:lstStyle/>
          <a:p>
            <a:pPr algn="ctr">
              <a:defRPr/>
            </a:pPr>
            <a:r>
              <a:rPr lang="en-GB" b="1" dirty="0"/>
              <a:t>conscientious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6663" y="2724151"/>
            <a:ext cx="1903412" cy="152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2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Words Ending in -tious</a:t>
            </a:r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2265364" y="1401763"/>
            <a:ext cx="7646987" cy="900112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Sometimes, adjectives end in the suffix –</a:t>
            </a:r>
            <a:r>
              <a:rPr lang="en-GB" dirty="0" err="1">
                <a:solidFill>
                  <a:schemeClr val="tx1"/>
                </a:solidFill>
              </a:rPr>
              <a:t>tious</a:t>
            </a:r>
            <a:r>
              <a:rPr lang="en-GB" dirty="0">
                <a:solidFill>
                  <a:schemeClr val="tx1"/>
                </a:solidFill>
              </a:rPr>
              <a:t> which do not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follow the rule. Click on each image to find out more.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/>
          </p:cNvPr>
          <p:cNvSpPr/>
          <p:nvPr/>
        </p:nvSpPr>
        <p:spPr>
          <a:xfrm>
            <a:off x="2265364" y="5097463"/>
            <a:ext cx="7646987" cy="900112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These words are </a:t>
            </a:r>
            <a:r>
              <a:rPr lang="en-GB" b="1" dirty="0">
                <a:solidFill>
                  <a:schemeClr val="tx1"/>
                </a:solidFill>
              </a:rPr>
              <a:t>adjectives</a:t>
            </a:r>
            <a:r>
              <a:rPr lang="en-GB" dirty="0">
                <a:solidFill>
                  <a:schemeClr val="tx1"/>
                </a:solidFill>
              </a:rPr>
              <a:t>. They end in –</a:t>
            </a:r>
            <a:r>
              <a:rPr lang="en-GB" dirty="0" err="1">
                <a:solidFill>
                  <a:schemeClr val="tx1"/>
                </a:solidFill>
              </a:rPr>
              <a:t>tious</a:t>
            </a:r>
            <a:r>
              <a:rPr lang="en-GB" dirty="0">
                <a:solidFill>
                  <a:schemeClr val="tx1"/>
                </a:solidFill>
              </a:rPr>
              <a:t> but this has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not been added using the rule.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9465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4" y="2781300"/>
            <a:ext cx="1595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4" y="2787651"/>
            <a:ext cx="1133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781300"/>
            <a:ext cx="1271588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6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53026" y="2724151"/>
            <a:ext cx="1903413" cy="152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3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Conscientious</a:t>
            </a:r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1960563" y="1401763"/>
            <a:ext cx="8259762" cy="900112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6000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The word ‘</a:t>
            </a:r>
            <a:r>
              <a:rPr lang="en-US" b="1" dirty="0">
                <a:solidFill>
                  <a:schemeClr val="tx1"/>
                </a:solidFill>
              </a:rPr>
              <a:t>conscientious’</a:t>
            </a:r>
            <a:r>
              <a:rPr lang="en-US" dirty="0">
                <a:solidFill>
                  <a:schemeClr val="tx1"/>
                </a:solidFill>
              </a:rPr>
              <a:t> originally comes from the word for ‘conscience’. As this word ends in -</a:t>
            </a:r>
            <a:r>
              <a:rPr lang="en-US" dirty="0" err="1">
                <a:solidFill>
                  <a:schemeClr val="tx1"/>
                </a:solidFill>
              </a:rPr>
              <a:t>ce</a:t>
            </a:r>
            <a:r>
              <a:rPr lang="en-US" dirty="0">
                <a:solidFill>
                  <a:schemeClr val="tx1"/>
                </a:solidFill>
              </a:rPr>
              <a:t>, it would normally use –</a:t>
            </a:r>
            <a:r>
              <a:rPr lang="en-US" dirty="0" err="1">
                <a:solidFill>
                  <a:schemeClr val="tx1"/>
                </a:solidFill>
              </a:rPr>
              <a:t>cious</a:t>
            </a:r>
            <a:r>
              <a:rPr lang="en-US" dirty="0">
                <a:solidFill>
                  <a:schemeClr val="tx1"/>
                </a:solidFill>
              </a:rPr>
              <a:t> not –</a:t>
            </a:r>
            <a:r>
              <a:rPr lang="en-US" dirty="0" err="1">
                <a:solidFill>
                  <a:schemeClr val="tx1"/>
                </a:solidFill>
              </a:rPr>
              <a:t>tious</a:t>
            </a:r>
            <a:r>
              <a:rPr lang="en-US" dirty="0">
                <a:solidFill>
                  <a:schemeClr val="tx1"/>
                </a:solidFill>
              </a:rPr>
              <a:t>. This is an unusual exception to the rule.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279651" y="5684839"/>
            <a:ext cx="538163" cy="369887"/>
          </a:xfrm>
          <a:prstGeom prst="leftArrow">
            <a:avLst>
              <a:gd name="adj1" fmla="val 50000"/>
              <a:gd name="adj2" fmla="val 766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48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509838"/>
            <a:ext cx="36972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843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Scrumptious</a:t>
            </a:r>
          </a:p>
        </p:txBody>
      </p:sp>
      <p:sp>
        <p:nvSpPr>
          <p:cNvPr id="14" name="Rectangle 13">
            <a:extLst/>
          </p:cNvPr>
          <p:cNvSpPr/>
          <p:nvPr/>
        </p:nvSpPr>
        <p:spPr>
          <a:xfrm>
            <a:off x="1960563" y="1401763"/>
            <a:ext cx="8259762" cy="900112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The word ‘</a:t>
            </a:r>
            <a:r>
              <a:rPr lang="en-US" b="1" dirty="0">
                <a:solidFill>
                  <a:schemeClr val="tx1"/>
                </a:solidFill>
              </a:rPr>
              <a:t>scrumptious’</a:t>
            </a:r>
            <a:r>
              <a:rPr lang="en-US" dirty="0">
                <a:solidFill>
                  <a:schemeClr val="tx1"/>
                </a:solidFill>
              </a:rPr>
              <a:t> originally comes from the word for ‘sumptuous’, which implies that things that are scrumptious used to cost a lot of money.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Left Arrow 15">
            <a:hlinkClick r:id="rId2" action="ppaction://hlinksldjump"/>
          </p:cNvPr>
          <p:cNvSpPr/>
          <p:nvPr/>
        </p:nvSpPr>
        <p:spPr>
          <a:xfrm>
            <a:off x="2279651" y="5684839"/>
            <a:ext cx="538163" cy="369887"/>
          </a:xfrm>
          <a:prstGeom prst="leftArrow">
            <a:avLst>
              <a:gd name="adj1" fmla="val 50000"/>
              <a:gd name="adj2" fmla="val 766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2628900"/>
            <a:ext cx="25273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2484438"/>
            <a:ext cx="31369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802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71" y="864970"/>
            <a:ext cx="10515600" cy="1325563"/>
          </a:xfrm>
        </p:spPr>
        <p:txBody>
          <a:bodyPr/>
          <a:lstStyle/>
          <a:p>
            <a:r>
              <a:rPr lang="en-GB" dirty="0"/>
              <a:t>Read, copy, cover, spell this week’s spellings.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Monday 25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January 2021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425" y="2306472"/>
            <a:ext cx="1560042" cy="3418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dirty="0" smtClean="0"/>
              <a:t>ferocious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spacious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malicious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gracious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9876" y="2306472"/>
            <a:ext cx="16353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dirty="0" smtClean="0"/>
              <a:t>nutritious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ambitious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infectious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cautious</a:t>
            </a:r>
          </a:p>
        </p:txBody>
      </p:sp>
    </p:spTree>
    <p:extLst>
      <p:ext uri="{BB962C8B-B14F-4D97-AF65-F5344CB8AC3E}">
        <p14:creationId xmlns:p14="http://schemas.microsoft.com/office/powerpoint/2010/main" val="1628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Subject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Reading 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Date: 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Tuesday </a:t>
            </a:r>
            <a:r>
              <a:rPr lang="en-GB" sz="3200" u="sng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26</a:t>
            </a:r>
            <a:r>
              <a:rPr lang="en-GB" sz="3200" u="sng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</a:t>
            </a:r>
            <a:r>
              <a:rPr lang="en-GB" sz="3200" u="sng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January 2021</a:t>
            </a:r>
            <a:endParaRPr lang="en-GB" sz="1400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0612655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40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LO: To be able to retrieve information and explain inferences.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8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4333821" cy="4555200"/>
          </a:xfrm>
        </p:spPr>
        <p:txBody>
          <a:bodyPr/>
          <a:lstStyle/>
          <a:p>
            <a:r>
              <a:rPr lang="en-GB" dirty="0" smtClean="0"/>
              <a:t>Copy and paste the link below into a web browser and read the article.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www.theguardian.com/technology/2019/jul/13/margaret-hamilton-computer-scientist-interview-software-apollo-missions-1969-moon-landing-nasa-women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Alternatively, read through it on the next few pages.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192" y="477813"/>
            <a:ext cx="61531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1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340" y="202299"/>
            <a:ext cx="6450842" cy="65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36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05" y="435305"/>
            <a:ext cx="8075494" cy="63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8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Adding the Suffix -cious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473201"/>
            <a:ext cx="3630613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/>
          </p:cNvPr>
          <p:cNvSpPr/>
          <p:nvPr/>
        </p:nvSpPr>
        <p:spPr>
          <a:xfrm>
            <a:off x="6096001" y="1473201"/>
            <a:ext cx="3802063" cy="1139825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 this picture, we can see a lot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of </a:t>
            </a:r>
            <a:r>
              <a:rPr lang="en-GB" i="1" dirty="0">
                <a:solidFill>
                  <a:schemeClr val="tx1"/>
                </a:solidFill>
              </a:rPr>
              <a:t>space</a:t>
            </a:r>
            <a:r>
              <a:rPr lang="en-GB" dirty="0">
                <a:solidFill>
                  <a:schemeClr val="tx1"/>
                </a:solidFill>
              </a:rPr>
              <a:t> in the attic.</a:t>
            </a: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6096001" y="2878139"/>
            <a:ext cx="3802063" cy="1139825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We could describe the attic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as very </a:t>
            </a:r>
            <a:r>
              <a:rPr lang="en-GB" i="1" dirty="0">
                <a:solidFill>
                  <a:schemeClr val="tx1"/>
                </a:solidFill>
              </a:rPr>
              <a:t>spa</a:t>
            </a:r>
            <a:r>
              <a:rPr lang="en-GB" b="1" i="1" dirty="0">
                <a:solidFill>
                  <a:schemeClr val="tx1"/>
                </a:solidFill>
              </a:rPr>
              <a:t>cious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2265364" y="4210051"/>
            <a:ext cx="7646987" cy="900113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By adding the suffix </a:t>
            </a:r>
            <a:r>
              <a:rPr lang="en-GB" i="1" dirty="0">
                <a:solidFill>
                  <a:schemeClr val="tx1"/>
                </a:solidFill>
              </a:rPr>
              <a:t>–</a:t>
            </a:r>
            <a:r>
              <a:rPr lang="en-GB" i="1" dirty="0" err="1">
                <a:solidFill>
                  <a:schemeClr val="tx1"/>
                </a:solidFill>
              </a:rPr>
              <a:t>cious</a:t>
            </a:r>
            <a:r>
              <a:rPr lang="en-GB" i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to the root word, we have turned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noun</a:t>
            </a:r>
            <a:r>
              <a:rPr lang="en-GB" dirty="0">
                <a:solidFill>
                  <a:schemeClr val="tx1"/>
                </a:solidFill>
              </a:rPr>
              <a:t> into an </a:t>
            </a:r>
            <a:r>
              <a:rPr lang="en-GB" b="1" dirty="0">
                <a:solidFill>
                  <a:schemeClr val="tx1"/>
                </a:solidFill>
              </a:rPr>
              <a:t>adjective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54451" y="5349876"/>
            <a:ext cx="100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space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16725" y="5349876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spa</a:t>
            </a:r>
            <a:r>
              <a:rPr lang="en-GB" altLang="en-US" sz="2400" u="sng">
                <a:solidFill>
                  <a:schemeClr val="tx1"/>
                </a:solidFill>
              </a:rPr>
              <a:t>cious</a:t>
            </a:r>
          </a:p>
        </p:txBody>
      </p:sp>
      <p:sp>
        <p:nvSpPr>
          <p:cNvPr id="12" name="Arrow: Right 9">
            <a:extLst/>
          </p:cNvPr>
          <p:cNvSpPr/>
          <p:nvPr/>
        </p:nvSpPr>
        <p:spPr>
          <a:xfrm>
            <a:off x="5262563" y="5440364"/>
            <a:ext cx="1033462" cy="352425"/>
          </a:xfrm>
          <a:prstGeom prst="rightArrow">
            <a:avLst>
              <a:gd name="adj1" fmla="val 29239"/>
              <a:gd name="adj2" fmla="val 91523"/>
            </a:avLst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95688" y="5789614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(noun)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775450" y="5792788"/>
            <a:ext cx="141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(adjective)</a:t>
            </a:r>
          </a:p>
        </p:txBody>
      </p:sp>
    </p:spTree>
    <p:extLst>
      <p:ext uri="{BB962C8B-B14F-4D97-AF65-F5344CB8AC3E}">
        <p14:creationId xmlns:p14="http://schemas.microsoft.com/office/powerpoint/2010/main" val="31818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12" y="377517"/>
            <a:ext cx="8967859" cy="63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6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96" y="406802"/>
            <a:ext cx="9119696" cy="60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9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31" y="170241"/>
            <a:ext cx="7701602" cy="6323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932" y="6341364"/>
            <a:ext cx="885825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1242" y="3332002"/>
            <a:ext cx="2715904" cy="130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02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45" y="313757"/>
            <a:ext cx="8429625" cy="5848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01" y="5889577"/>
            <a:ext cx="82677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5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946" y="552663"/>
            <a:ext cx="7766429" cy="57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92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26" y="464094"/>
            <a:ext cx="6657548" cy="39013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600" y="5010498"/>
            <a:ext cx="11360800" cy="1122400"/>
          </a:xfrm>
        </p:spPr>
        <p:txBody>
          <a:bodyPr/>
          <a:lstStyle/>
          <a:p>
            <a:pPr algn="l"/>
            <a:r>
              <a:rPr lang="en-GB" sz="3200" dirty="0" smtClean="0"/>
              <a:t>Discuss or think about the meaning of the underlined words. If you are not sure, you could find the words in a dictionary.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1437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22" y="242958"/>
            <a:ext cx="8694804" cy="3018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22" y="3261814"/>
            <a:ext cx="6838950" cy="35052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8407020" y="3330814"/>
            <a:ext cx="3444841" cy="218288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kern="0" dirty="0" smtClean="0"/>
              <a:t>Write your answers down onto a piece of paper.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2390192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28" y="570932"/>
            <a:ext cx="7000875" cy="35052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435521" y="4395339"/>
            <a:ext cx="3916909" cy="17870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kern="0" dirty="0" smtClean="0"/>
              <a:t>Write your answer down onto a piece of paper.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3656332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Subject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Reading 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Date: </a:t>
            </a:r>
            <a:r>
              <a:rPr lang="en-GB" sz="3200" u="sng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Wednesday 27</a:t>
            </a:r>
            <a:r>
              <a:rPr lang="en-GB" sz="3200" u="sng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</a:t>
            </a:r>
            <a:r>
              <a:rPr lang="en-GB" sz="3200" u="sng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January 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2021</a:t>
            </a:r>
            <a:endParaRPr lang="en-GB" sz="1400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0612655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40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LO: To be able to retrieve information and explain inferences.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7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364" y="309560"/>
            <a:ext cx="11491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Copy and paste the link below into a web browser and read the article.</a:t>
            </a:r>
          </a:p>
          <a:p>
            <a:endParaRPr lang="en-GB" dirty="0" smtClean="0"/>
          </a:p>
          <a:p>
            <a:r>
              <a:rPr lang="en-GB" dirty="0" smtClean="0">
                <a:hlinkClick r:id="rId2"/>
              </a:rPr>
              <a:t>https://www.nasa.gov/content/dorothy-vaughan-biography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Alternatively, read through it on the next few pages.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32" y="1904650"/>
            <a:ext cx="9952561" cy="48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3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Rule for Adding the Suffix -cious</a:t>
            </a:r>
          </a:p>
        </p:txBody>
      </p:sp>
      <p:sp>
        <p:nvSpPr>
          <p:cNvPr id="10243" name="Title 20"/>
          <p:cNvSpPr>
            <a:spLocks/>
          </p:cNvSpPr>
          <p:nvPr/>
        </p:nvSpPr>
        <p:spPr bwMode="auto">
          <a:xfrm>
            <a:off x="1981201" y="1403351"/>
            <a:ext cx="8220075" cy="6699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If the root word ends in –ce, remove –ce and replace it with –cious.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55939" y="3195638"/>
            <a:ext cx="1550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gra</a:t>
            </a:r>
            <a:r>
              <a:rPr lang="en-GB" altLang="en-US" sz="2400" b="1">
                <a:solidFill>
                  <a:schemeClr val="tx1"/>
                </a:solidFill>
              </a:rPr>
              <a:t>ce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19714" y="3195638"/>
            <a:ext cx="1552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gra</a:t>
            </a:r>
            <a:r>
              <a:rPr lang="en-GB" altLang="en-US" sz="2400" b="1">
                <a:solidFill>
                  <a:schemeClr val="tx1"/>
                </a:solidFill>
              </a:rPr>
              <a:t>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85075" y="3195638"/>
            <a:ext cx="1550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gra</a:t>
            </a:r>
            <a:r>
              <a:rPr lang="en-GB" altLang="en-US" sz="2400" b="1">
                <a:solidFill>
                  <a:schemeClr val="tx1"/>
                </a:solidFill>
              </a:rPr>
              <a:t>cious</a:t>
            </a:r>
          </a:p>
        </p:txBody>
      </p:sp>
      <p:sp>
        <p:nvSpPr>
          <p:cNvPr id="9" name="Arrow: Right 9">
            <a:extLst/>
          </p:cNvPr>
          <p:cNvSpPr/>
          <p:nvPr/>
        </p:nvSpPr>
        <p:spPr>
          <a:xfrm>
            <a:off x="4699000" y="3292475"/>
            <a:ext cx="528638" cy="273050"/>
          </a:xfrm>
          <a:prstGeom prst="rightArrow">
            <a:avLst>
              <a:gd name="adj1" fmla="val 29239"/>
              <a:gd name="adj2" fmla="val 701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Arrow: Right 9">
            <a:extLst/>
          </p:cNvPr>
          <p:cNvSpPr/>
          <p:nvPr/>
        </p:nvSpPr>
        <p:spPr>
          <a:xfrm>
            <a:off x="6964364" y="3292475"/>
            <a:ext cx="528637" cy="273050"/>
          </a:xfrm>
          <a:prstGeom prst="rightArrow">
            <a:avLst>
              <a:gd name="adj1" fmla="val 29239"/>
              <a:gd name="adj2" fmla="val 701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Pentagon 2"/>
          <p:cNvSpPr/>
          <p:nvPr/>
        </p:nvSpPr>
        <p:spPr>
          <a:xfrm>
            <a:off x="1973264" y="2254250"/>
            <a:ext cx="1673225" cy="42703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ysClr val="windowText" lastClr="000000"/>
                </a:solidFill>
              </a:rPr>
              <a:t>For example: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3264" y="4781551"/>
            <a:ext cx="8250237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This will change the word from a </a:t>
            </a:r>
            <a:r>
              <a:rPr lang="en-GB" b="1" dirty="0">
                <a:solidFill>
                  <a:schemeClr val="tx1"/>
                </a:solidFill>
              </a:rPr>
              <a:t>noun</a:t>
            </a:r>
            <a:r>
              <a:rPr lang="en-GB" dirty="0">
                <a:solidFill>
                  <a:schemeClr val="tx1"/>
                </a:solidFill>
              </a:rPr>
              <a:t> into an </a:t>
            </a:r>
            <a:r>
              <a:rPr lang="en-GB" b="1" dirty="0">
                <a:solidFill>
                  <a:schemeClr val="tx1"/>
                </a:solidFill>
              </a:rPr>
              <a:t>adjective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62675" y="3454400"/>
            <a:ext cx="31115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6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3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83" y="721909"/>
            <a:ext cx="11076328" cy="47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66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856"/>
            <a:ext cx="12064621" cy="2463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3" y="3203883"/>
            <a:ext cx="8725470" cy="2896667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8966579" y="3330814"/>
            <a:ext cx="2885282" cy="218288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kern="0" dirty="0" smtClean="0"/>
              <a:t>Write your answers down onto a piece of paper.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2008618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131" y="3274240"/>
            <a:ext cx="7178722" cy="3255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131" y="384767"/>
            <a:ext cx="704224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56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24" y="577968"/>
            <a:ext cx="7400002" cy="453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5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Subject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Reading 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Date: </a:t>
            </a:r>
            <a:r>
              <a:rPr lang="en-GB" sz="3200" u="sng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Thursday 28</a:t>
            </a:r>
            <a:r>
              <a:rPr lang="en-GB" sz="3200" u="sng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</a:t>
            </a:r>
            <a:r>
              <a:rPr lang="en-GB" sz="3200" u="sng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January 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2021</a:t>
            </a:r>
            <a:endParaRPr lang="en-GB" sz="1400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0612655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40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LO: To be able to retrieve information and explain inferences.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06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364" y="309560"/>
            <a:ext cx="114914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Copy and paste the link below into a web browser and read the article.</a:t>
            </a:r>
          </a:p>
          <a:p>
            <a:endParaRPr lang="en-GB" dirty="0" smtClean="0"/>
          </a:p>
          <a:p>
            <a:r>
              <a:rPr lang="en-GB" dirty="0" smtClean="0">
                <a:hlinkClick r:id="rId2"/>
              </a:rPr>
              <a:t>https://issuu.com/nosycrow/docs/thejamiedrakeequation_prelims_hi-re?fbclid=IwAR1Hd7fQhg26uDd80z4LBBeaC8zgpoU79w8UDa9eUivP-bylLpW2PqE2tK8</a:t>
            </a:r>
            <a:r>
              <a:rPr lang="en-GB" dirty="0" smtClean="0"/>
              <a:t>  </a:t>
            </a:r>
          </a:p>
          <a:p>
            <a:endParaRPr lang="en-GB" dirty="0" smtClean="0"/>
          </a:p>
          <a:p>
            <a:r>
              <a:rPr lang="en-GB" dirty="0" smtClean="0"/>
              <a:t>Alternatively, read through it on the next few pages.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471" y="1683934"/>
            <a:ext cx="3330054" cy="49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37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28" t="14505" r="17973"/>
          <a:stretch/>
        </p:blipFill>
        <p:spPr>
          <a:xfrm>
            <a:off x="1378424" y="277436"/>
            <a:ext cx="8802805" cy="658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64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14" y="457199"/>
            <a:ext cx="9414326" cy="62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53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39" y="496153"/>
            <a:ext cx="8978664" cy="60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33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79" y="368490"/>
            <a:ext cx="9460478" cy="635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6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Your Turn: Adding the Suffix -cious</a:t>
            </a: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4308475" y="1473201"/>
            <a:ext cx="5589588" cy="942975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character we see in this picture has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 lot of malice.</a:t>
            </a: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4308475" y="2746376"/>
            <a:ext cx="5589588" cy="1266825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How could we add the suffix –</a:t>
            </a:r>
            <a:r>
              <a:rPr lang="en-GB" dirty="0" err="1">
                <a:solidFill>
                  <a:schemeClr val="tx1"/>
                </a:solidFill>
              </a:rPr>
              <a:t>cious</a:t>
            </a:r>
            <a:r>
              <a:rPr lang="en-GB" dirty="0">
                <a:solidFill>
                  <a:schemeClr val="tx1"/>
                </a:solidFill>
              </a:rPr>
              <a:t> to turn the noun malice into an adjective to describe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this person?</a:t>
            </a:r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2265364" y="4210051"/>
            <a:ext cx="7646987" cy="900113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As our root word ends in –</a:t>
            </a:r>
            <a:r>
              <a:rPr lang="en-GB" dirty="0" err="1">
                <a:solidFill>
                  <a:schemeClr val="tx1"/>
                </a:solidFill>
              </a:rPr>
              <a:t>ce</a:t>
            </a:r>
            <a:r>
              <a:rPr lang="en-GB" dirty="0">
                <a:solidFill>
                  <a:schemeClr val="tx1"/>
                </a:solidFill>
              </a:rPr>
              <a:t>, we need to remove these letters and add the suffix –</a:t>
            </a:r>
            <a:r>
              <a:rPr lang="en-GB" dirty="0" err="1">
                <a:solidFill>
                  <a:schemeClr val="tx1"/>
                </a:solidFill>
              </a:rPr>
              <a:t>cious</a:t>
            </a:r>
            <a:r>
              <a:rPr lang="en-GB" dirty="0">
                <a:solidFill>
                  <a:schemeClr val="tx1"/>
                </a:solidFill>
              </a:rPr>
              <a:t>. This will change the </a:t>
            </a:r>
            <a:r>
              <a:rPr lang="en-GB" b="1" dirty="0">
                <a:solidFill>
                  <a:schemeClr val="tx1"/>
                </a:solidFill>
              </a:rPr>
              <a:t>noun </a:t>
            </a:r>
            <a:r>
              <a:rPr lang="en-GB" dirty="0">
                <a:solidFill>
                  <a:schemeClr val="tx1"/>
                </a:solidFill>
              </a:rPr>
              <a:t>into an </a:t>
            </a:r>
            <a:r>
              <a:rPr lang="en-GB" b="1" dirty="0">
                <a:solidFill>
                  <a:schemeClr val="tx1"/>
                </a:solidFill>
              </a:rPr>
              <a:t>adjective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21088" y="5349876"/>
            <a:ext cx="107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malice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75450" y="5349876"/>
            <a:ext cx="148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mali</a:t>
            </a:r>
            <a:r>
              <a:rPr lang="en-GB" altLang="en-US" sz="2400" u="sng">
                <a:solidFill>
                  <a:schemeClr val="tx1"/>
                </a:solidFill>
              </a:rPr>
              <a:t>cious</a:t>
            </a:r>
          </a:p>
        </p:txBody>
      </p:sp>
      <p:sp>
        <p:nvSpPr>
          <p:cNvPr id="12" name="Arrow: Right 9">
            <a:extLst/>
          </p:cNvPr>
          <p:cNvSpPr/>
          <p:nvPr/>
        </p:nvSpPr>
        <p:spPr>
          <a:xfrm>
            <a:off x="5262563" y="5440364"/>
            <a:ext cx="1033462" cy="352425"/>
          </a:xfrm>
          <a:prstGeom prst="rightArrow">
            <a:avLst>
              <a:gd name="adj1" fmla="val 29239"/>
              <a:gd name="adj2" fmla="val 91523"/>
            </a:avLst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49638" y="5789614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(noun)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775450" y="5792788"/>
            <a:ext cx="141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(adjective)</a:t>
            </a:r>
          </a:p>
        </p:txBody>
      </p:sp>
      <p:pic>
        <p:nvPicPr>
          <p:cNvPr id="112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463676"/>
            <a:ext cx="18034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8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28" y="414907"/>
            <a:ext cx="9199587" cy="60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69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42" y="238867"/>
            <a:ext cx="9224537" cy="66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19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728"/>
          <a:stretch/>
        </p:blipFill>
        <p:spPr>
          <a:xfrm>
            <a:off x="1180745" y="191069"/>
            <a:ext cx="9382622" cy="65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34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03" y="449808"/>
            <a:ext cx="9703630" cy="62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47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682" y="519538"/>
            <a:ext cx="8700377" cy="4057111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8861418" y="4368044"/>
            <a:ext cx="2885282" cy="218288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kern="0" dirty="0" smtClean="0"/>
              <a:t>Write your answers down onto a piece of paper.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3770987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56" y="5087416"/>
            <a:ext cx="6648450" cy="15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23" y="3189893"/>
            <a:ext cx="7253715" cy="161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69" y="177946"/>
            <a:ext cx="68294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21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420" y="0"/>
            <a:ext cx="6415090" cy="2219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995" y="2219325"/>
            <a:ext cx="6372225" cy="21717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8995509" y="4340748"/>
            <a:ext cx="2885282" cy="218288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kern="0" dirty="0" smtClean="0"/>
              <a:t>Write your answers down onto a piece of paper.</a:t>
            </a:r>
            <a:endParaRPr lang="en-GB" sz="32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420" y="4391025"/>
            <a:ext cx="6400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00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FF66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7" y="5987219"/>
            <a:ext cx="588391" cy="58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1"/>
            <a:ext cx="5473099" cy="7372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4"/>
            <a:ext cx="402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Subject</a:t>
            </a: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Reading </a:t>
            </a:r>
            <a:endParaRPr lang="en-GB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5" cy="700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2" y="222476"/>
            <a:ext cx="742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Date: </a:t>
            </a:r>
            <a:r>
              <a:rPr lang="en-GB" sz="3200" u="sng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Friday 29</a:t>
            </a:r>
            <a:r>
              <a:rPr lang="en-GB" sz="3200" u="sng" kern="0" baseline="30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</a:t>
            </a:r>
            <a:r>
              <a:rPr lang="en-GB" sz="3200" u="sng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January </a:t>
            </a:r>
            <a:r>
              <a:rPr lang="en-GB" sz="32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2021</a:t>
            </a:r>
            <a:endParaRPr lang="en-GB" sz="1400" u="sng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4" y="1728061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3"/>
            <a:ext cx="10612655" cy="1752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2" y="2819204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GB" sz="40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LO: To be able to retrieve information and explain inferences.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1"/>
            <a:ext cx="588391" cy="5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730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0" y="329231"/>
            <a:ext cx="9282719" cy="60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06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22" y="306598"/>
            <a:ext cx="9216910" cy="63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7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785100" y="2603500"/>
            <a:ext cx="2127250" cy="214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b"/>
          <a:lstStyle/>
          <a:p>
            <a:pPr algn="ctr">
              <a:defRPr/>
            </a:pPr>
            <a:r>
              <a:rPr lang="en-GB" b="1" dirty="0"/>
              <a:t>ferocious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05751" y="2724151"/>
            <a:ext cx="1903413" cy="152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032375" y="2603500"/>
            <a:ext cx="2127250" cy="214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b"/>
          <a:lstStyle/>
          <a:p>
            <a:pPr algn="ctr">
              <a:defRPr/>
            </a:pPr>
            <a:r>
              <a:rPr lang="en-GB" b="1" dirty="0"/>
              <a:t>delicious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53026" y="2724151"/>
            <a:ext cx="1903413" cy="152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279650" y="2603500"/>
            <a:ext cx="2127250" cy="214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anchor="b"/>
          <a:lstStyle/>
          <a:p>
            <a:pPr algn="ctr">
              <a:defRPr/>
            </a:pPr>
            <a:r>
              <a:rPr lang="en-GB" b="1" dirty="0"/>
              <a:t>precious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0300" y="2724151"/>
            <a:ext cx="1905000" cy="152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6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Words Ending in -cious</a:t>
            </a:r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2265364" y="1401763"/>
            <a:ext cx="7646987" cy="900112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Sometimes, adjectives end in the suffix –</a:t>
            </a:r>
            <a:r>
              <a:rPr lang="en-GB" dirty="0" err="1">
                <a:solidFill>
                  <a:schemeClr val="tx1"/>
                </a:solidFill>
              </a:rPr>
              <a:t>cious</a:t>
            </a:r>
            <a:r>
              <a:rPr lang="en-GB" dirty="0">
                <a:solidFill>
                  <a:schemeClr val="tx1"/>
                </a:solidFill>
              </a:rPr>
              <a:t> which do not follow the rule. Click on each image to find out more. 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2298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9" y="2859089"/>
            <a:ext cx="17541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2833689"/>
            <a:ext cx="17843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6" y="2705101"/>
            <a:ext cx="16922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/>
          </p:cNvPr>
          <p:cNvSpPr/>
          <p:nvPr/>
        </p:nvSpPr>
        <p:spPr>
          <a:xfrm>
            <a:off x="2265364" y="5097463"/>
            <a:ext cx="7646987" cy="900112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These words are </a:t>
            </a:r>
            <a:r>
              <a:rPr lang="en-GB" b="1" dirty="0">
                <a:solidFill>
                  <a:schemeClr val="tx1"/>
                </a:solidFill>
              </a:rPr>
              <a:t>adjectives</a:t>
            </a:r>
            <a:r>
              <a:rPr lang="en-GB" dirty="0">
                <a:solidFill>
                  <a:schemeClr val="tx1"/>
                </a:solidFill>
              </a:rPr>
              <a:t>. They end in –</a:t>
            </a:r>
            <a:r>
              <a:rPr lang="en-GB" dirty="0" err="1">
                <a:solidFill>
                  <a:schemeClr val="tx1"/>
                </a:solidFill>
              </a:rPr>
              <a:t>cious</a:t>
            </a:r>
            <a:r>
              <a:rPr lang="en-GB" dirty="0">
                <a:solidFill>
                  <a:schemeClr val="tx1"/>
                </a:solidFill>
              </a:rPr>
              <a:t> but this has not been added using the rule.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9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829" y="390698"/>
            <a:ext cx="109977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Task: Answer these questions on to a sheet of paper.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Where is the writer settling into their ‘new life’?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Find and write down two activities the writer does on a daily basis.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Which day does the writer not like and explain why.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How do you think the writer might be feeling about their space walk? Give two emotions and explain why they might be feeling this way.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How do we know the work on the space craft is likely to be complicated?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Why do you think the writer states ‘nothing can prepare us for the feeling of being outside a spacecraft, floating in space’? 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What do you think the phrase ‘See you on the other side’ means?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Write down 3 features of a diary.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81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53026" y="2724151"/>
            <a:ext cx="1903413" cy="152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5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Precious</a:t>
            </a:r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1960563" y="1401763"/>
            <a:ext cx="8259762" cy="900112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word </a:t>
            </a:r>
            <a:r>
              <a:rPr lang="en-US" dirty="0">
                <a:solidFill>
                  <a:schemeClr val="tx1"/>
                </a:solidFill>
              </a:rPr>
              <a:t>‘</a:t>
            </a:r>
            <a:r>
              <a:rPr lang="en-US" b="1" dirty="0">
                <a:solidFill>
                  <a:schemeClr val="tx1"/>
                </a:solidFill>
              </a:rPr>
              <a:t>precious’</a:t>
            </a:r>
            <a:r>
              <a:rPr lang="en-US" dirty="0">
                <a:solidFill>
                  <a:schemeClr val="tx1"/>
                </a:solidFill>
              </a:rPr>
              <a:t> originally comes from the word for ‘price’,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implying that something precious should cost a lot of money.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9" y="2635251"/>
            <a:ext cx="498157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2279651" y="5684839"/>
            <a:ext cx="538163" cy="369887"/>
          </a:xfrm>
          <a:prstGeom prst="leftArrow">
            <a:avLst>
              <a:gd name="adj1" fmla="val 50000"/>
              <a:gd name="adj2" fmla="val 766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051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Delicious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2625725"/>
            <a:ext cx="37274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/>
          </p:cNvPr>
          <p:cNvSpPr/>
          <p:nvPr/>
        </p:nvSpPr>
        <p:spPr>
          <a:xfrm>
            <a:off x="1960563" y="1401763"/>
            <a:ext cx="8259762" cy="900112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The word ‘</a:t>
            </a:r>
            <a:r>
              <a:rPr lang="en-US" b="1" dirty="0">
                <a:solidFill>
                  <a:schemeClr val="tx1"/>
                </a:solidFill>
              </a:rPr>
              <a:t>delicious’</a:t>
            </a:r>
            <a:r>
              <a:rPr lang="en-US" dirty="0">
                <a:solidFill>
                  <a:schemeClr val="tx1"/>
                </a:solidFill>
              </a:rPr>
              <a:t> originally comes from the word for ‘delight’,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implying that something delicious is a delight to eat.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Left Arrow 15">
            <a:hlinkClick r:id="rId3" action="ppaction://hlinksldjump"/>
          </p:cNvPr>
          <p:cNvSpPr/>
          <p:nvPr/>
        </p:nvSpPr>
        <p:spPr>
          <a:xfrm>
            <a:off x="2279651" y="5684839"/>
            <a:ext cx="538163" cy="369887"/>
          </a:xfrm>
          <a:prstGeom prst="leftArrow">
            <a:avLst>
              <a:gd name="adj1" fmla="val 50000"/>
              <a:gd name="adj2" fmla="val 766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39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Ferocious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4" y="2481263"/>
            <a:ext cx="35718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/>
          </p:cNvPr>
          <p:cNvSpPr/>
          <p:nvPr/>
        </p:nvSpPr>
        <p:spPr>
          <a:xfrm>
            <a:off x="1960563" y="1401763"/>
            <a:ext cx="8259762" cy="900112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The word ‘</a:t>
            </a:r>
            <a:r>
              <a:rPr lang="en-US" b="1" dirty="0">
                <a:solidFill>
                  <a:schemeClr val="tx1"/>
                </a:solidFill>
              </a:rPr>
              <a:t>ferocious’</a:t>
            </a:r>
            <a:r>
              <a:rPr lang="en-US" dirty="0">
                <a:solidFill>
                  <a:schemeClr val="tx1"/>
                </a:solidFill>
              </a:rPr>
              <a:t> originally comes from the word for ‘fierce’,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meaning that something ferocious is very fierce.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Left Arrow 16">
            <a:hlinkClick r:id="rId3" action="ppaction://hlinksldjump"/>
          </p:cNvPr>
          <p:cNvSpPr/>
          <p:nvPr/>
        </p:nvSpPr>
        <p:spPr>
          <a:xfrm>
            <a:off x="2279651" y="5684839"/>
            <a:ext cx="538163" cy="369887"/>
          </a:xfrm>
          <a:prstGeom prst="leftArrow">
            <a:avLst>
              <a:gd name="adj1" fmla="val 50000"/>
              <a:gd name="adj2" fmla="val 766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8211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Adding the Suffix -tious</a:t>
            </a: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5233989" y="1463676"/>
            <a:ext cx="4664075" cy="728663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suffix –</a:t>
            </a:r>
            <a:r>
              <a:rPr lang="en-GB" dirty="0" err="1">
                <a:solidFill>
                  <a:schemeClr val="tx1"/>
                </a:solidFill>
              </a:rPr>
              <a:t>tious</a:t>
            </a:r>
            <a:r>
              <a:rPr lang="en-GB" dirty="0">
                <a:solidFill>
                  <a:schemeClr val="tx1"/>
                </a:solidFill>
              </a:rPr>
              <a:t> acts in a similar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way to –</a:t>
            </a:r>
            <a:r>
              <a:rPr lang="en-GB" dirty="0" err="1">
                <a:solidFill>
                  <a:schemeClr val="tx1"/>
                </a:solidFill>
              </a:rPr>
              <a:t>cious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5233989" y="3311526"/>
            <a:ext cx="4664075" cy="701675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We could describe the food as nutri</a:t>
            </a:r>
            <a:r>
              <a:rPr lang="en-GB" b="1" dirty="0">
                <a:solidFill>
                  <a:schemeClr val="tx1"/>
                </a:solidFill>
              </a:rPr>
              <a:t>tious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2265364" y="4210051"/>
            <a:ext cx="7646987" cy="900113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By adding the suffix </a:t>
            </a:r>
            <a:r>
              <a:rPr lang="en-GB" b="1" dirty="0">
                <a:solidFill>
                  <a:schemeClr val="tx1"/>
                </a:solidFill>
              </a:rPr>
              <a:t>-</a:t>
            </a:r>
            <a:r>
              <a:rPr lang="en-GB" b="1" dirty="0" err="1">
                <a:solidFill>
                  <a:schemeClr val="tx1"/>
                </a:solidFill>
              </a:rPr>
              <a:t>tious</a:t>
            </a:r>
            <a:r>
              <a:rPr lang="en-GB" dirty="0">
                <a:solidFill>
                  <a:schemeClr val="tx1"/>
                </a:solidFill>
              </a:rPr>
              <a:t>, we have turned the noun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nutrition into an adjective.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59163" y="5349876"/>
            <a:ext cx="1281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nutrition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21475" y="5349876"/>
            <a:ext cx="1435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nutritious</a:t>
            </a:r>
            <a:endParaRPr lang="en-GB" altLang="en-US" sz="2400" u="sng">
              <a:solidFill>
                <a:schemeClr val="tx1"/>
              </a:solidFill>
            </a:endParaRPr>
          </a:p>
        </p:txBody>
      </p:sp>
      <p:sp>
        <p:nvSpPr>
          <p:cNvPr id="12" name="Arrow: Right 9">
            <a:extLst/>
          </p:cNvPr>
          <p:cNvSpPr/>
          <p:nvPr/>
        </p:nvSpPr>
        <p:spPr>
          <a:xfrm>
            <a:off x="5262563" y="5440364"/>
            <a:ext cx="1033462" cy="352425"/>
          </a:xfrm>
          <a:prstGeom prst="rightArrow">
            <a:avLst>
              <a:gd name="adj1" fmla="val 29239"/>
              <a:gd name="adj2" fmla="val 91523"/>
            </a:avLst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49638" y="5789614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(noun)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775450" y="5792788"/>
            <a:ext cx="141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(adjective)</a:t>
            </a:r>
          </a:p>
        </p:txBody>
      </p:sp>
      <p:sp>
        <p:nvSpPr>
          <p:cNvPr id="15" name="Rectangle 14">
            <a:extLst/>
          </p:cNvPr>
          <p:cNvSpPr/>
          <p:nvPr/>
        </p:nvSpPr>
        <p:spPr>
          <a:xfrm>
            <a:off x="5235576" y="2454275"/>
            <a:ext cx="4676775" cy="617538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 this picture, we can see food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that is full of nutrition.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63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r="7141"/>
          <a:stretch>
            <a:fillRect/>
          </a:stretch>
        </p:blipFill>
        <p:spPr bwMode="auto">
          <a:xfrm>
            <a:off x="2279651" y="1384300"/>
            <a:ext cx="26574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7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1073</Words>
  <Application>Microsoft Office PowerPoint</Application>
  <PresentationFormat>Widescreen</PresentationFormat>
  <Paragraphs>132</Paragraphs>
  <Slides>50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Light</vt:lpstr>
      <vt:lpstr>Sassoon Infant Rg</vt:lpstr>
      <vt:lpstr>Twinkl</vt:lpstr>
      <vt:lpstr>Twinkl SemiBold</vt:lpstr>
      <vt:lpstr>Simple Light</vt:lpstr>
      <vt:lpstr>1_Office Theme</vt:lpstr>
      <vt:lpstr>PowerPoint Presentation</vt:lpstr>
      <vt:lpstr>Adding the Suffix -cious</vt:lpstr>
      <vt:lpstr>Rule for Adding the Suffix -cious</vt:lpstr>
      <vt:lpstr>Your Turn: Adding the Suffix -cious</vt:lpstr>
      <vt:lpstr>Words Ending in -cious</vt:lpstr>
      <vt:lpstr>Precious</vt:lpstr>
      <vt:lpstr>Delicious</vt:lpstr>
      <vt:lpstr>Ferocious</vt:lpstr>
      <vt:lpstr>Adding the Suffix -tious</vt:lpstr>
      <vt:lpstr>Rule for Adding the Suffix -tious</vt:lpstr>
      <vt:lpstr>Your Turn: Adding the Suffix -tious</vt:lpstr>
      <vt:lpstr>Words Ending in -tious</vt:lpstr>
      <vt:lpstr>Conscientious</vt:lpstr>
      <vt:lpstr>Scrumptious</vt:lpstr>
      <vt:lpstr>Read, copy, cover, spell this week’s spellings.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 or think about the meaning of the underlined words. If you are not sure, you could find the words in a dictionary.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kdobson</dc:creator>
  <cp:lastModifiedBy>P. Gingell [ Wheatley Hill Primary School ]</cp:lastModifiedBy>
  <cp:revision>11</cp:revision>
  <dcterms:created xsi:type="dcterms:W3CDTF">2021-01-19T15:38:07Z</dcterms:created>
  <dcterms:modified xsi:type="dcterms:W3CDTF">2021-01-22T11:04:18Z</dcterms:modified>
</cp:coreProperties>
</file>