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0" r:id="rId2"/>
  </p:sldMasterIdLst>
  <p:notesMasterIdLst>
    <p:notesMasterId r:id="rId48"/>
  </p:notesMasterIdLst>
  <p:sldIdLst>
    <p:sldId id="311" r:id="rId3"/>
    <p:sldId id="394" r:id="rId4"/>
    <p:sldId id="395" r:id="rId5"/>
    <p:sldId id="396" r:id="rId6"/>
    <p:sldId id="397" r:id="rId7"/>
    <p:sldId id="398" r:id="rId8"/>
    <p:sldId id="399" r:id="rId9"/>
    <p:sldId id="313" r:id="rId10"/>
    <p:sldId id="309" r:id="rId11"/>
    <p:sldId id="359" r:id="rId12"/>
    <p:sldId id="367" r:id="rId13"/>
    <p:sldId id="368" r:id="rId14"/>
    <p:sldId id="360" r:id="rId15"/>
    <p:sldId id="369" r:id="rId16"/>
    <p:sldId id="362" r:id="rId17"/>
    <p:sldId id="363" r:id="rId18"/>
    <p:sldId id="364" r:id="rId19"/>
    <p:sldId id="365" r:id="rId20"/>
    <p:sldId id="310" r:id="rId21"/>
    <p:sldId id="314" r:id="rId22"/>
    <p:sldId id="370" r:id="rId23"/>
    <p:sldId id="378" r:id="rId24"/>
    <p:sldId id="379" r:id="rId25"/>
    <p:sldId id="380" r:id="rId26"/>
    <p:sldId id="381" r:id="rId27"/>
    <p:sldId id="382" r:id="rId28"/>
    <p:sldId id="373" r:id="rId29"/>
    <p:sldId id="374" r:id="rId30"/>
    <p:sldId id="375" r:id="rId31"/>
    <p:sldId id="376" r:id="rId32"/>
    <p:sldId id="377" r:id="rId33"/>
    <p:sldId id="316" r:id="rId34"/>
    <p:sldId id="329" r:id="rId35"/>
    <p:sldId id="340" r:id="rId36"/>
    <p:sldId id="383" r:id="rId37"/>
    <p:sldId id="384" r:id="rId38"/>
    <p:sldId id="385" r:id="rId39"/>
    <p:sldId id="387" r:id="rId40"/>
    <p:sldId id="393" r:id="rId41"/>
    <p:sldId id="388" r:id="rId42"/>
    <p:sldId id="389" r:id="rId43"/>
    <p:sldId id="390" r:id="rId44"/>
    <p:sldId id="391" r:id="rId45"/>
    <p:sldId id="392" r:id="rId46"/>
    <p:sldId id="33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A98"/>
    <a:srgbClr val="CCCCFF"/>
    <a:srgbClr val="417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4660"/>
  </p:normalViewPr>
  <p:slideViewPr>
    <p:cSldViewPr snapToGrid="0">
      <p:cViewPr varScale="1">
        <p:scale>
          <a:sx n="70" d="100"/>
          <a:sy n="70" d="100"/>
        </p:scale>
        <p:origin x="60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76FEF-92B3-4ACA-84F8-D667E2DFAE86}"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95DD0-B432-4415-AECA-EA2B425BBA77}" type="slidenum">
              <a:rPr lang="en-US" smtClean="0"/>
              <a:t>‹#›</a:t>
            </a:fld>
            <a:endParaRPr lang="en-US"/>
          </a:p>
        </p:txBody>
      </p:sp>
    </p:spTree>
    <p:extLst>
      <p:ext uri="{BB962C8B-B14F-4D97-AF65-F5344CB8AC3E}">
        <p14:creationId xmlns:p14="http://schemas.microsoft.com/office/powerpoint/2010/main" val="176974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51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764ba518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764ba518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88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a22cd1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a22cd1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24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7a22cd12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7a22cd12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21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764ba518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764ba518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754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77e223a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77e223a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47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764ba51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764ba518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69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764ba51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764ba518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925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764ba518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764ba518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85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764ba518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764ba518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286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a7b1c0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a7b1c0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07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764ba51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764ba518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747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7a7b1c0c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7a7b1c0c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445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764ba518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764ba518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830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764ba51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764ba518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84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764ba518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764ba518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734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764ba518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764ba518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03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a869f8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a869f8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21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7a869f89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7a869f89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47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43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764ba518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764ba518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92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94382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42120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43125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19810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Calibri" panose="020F0502020204030204" pitchFamily="34"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02624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Calibri" panose="020F0502020204030204" pitchFamily="34"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11731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Calibri" panose="020F0502020204030204" pitchFamily="34"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887697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Calibri" panose="020F0502020204030204" pitchFamily="34"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374695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Calibri" panose="020F0502020204030204" pitchFamily="34"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677226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0729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2234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684472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93464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26387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3118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26182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9124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38218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24284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0202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1139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45444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81735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11194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48281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01642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23195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5578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1815007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9" r:id="rId12"/>
    <p:sldLayoutId id="2147483712" r:id="rId13"/>
    <p:sldLayoutId id="2147483713" r:id="rId14"/>
    <p:sldLayoutId id="2147483714" r:id="rId15"/>
    <p:sldLayoutId id="2147483715" r:id="rId16"/>
    <p:sldLayoutId id="2147483716" r:id="rId17"/>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62319702"/>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blackhistorymonth.org.uk/article/section/bhm-heroes/black-history-month-firsts-lilian-bad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rgbClr val="FF66FF"/>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7" y="5987219"/>
            <a:ext cx="588391" cy="588391"/>
          </a:xfrm>
          <a:prstGeom prst="rect">
            <a:avLst/>
          </a:prstGeom>
        </p:spPr>
      </p:pic>
      <p:sp>
        <p:nvSpPr>
          <p:cNvPr id="6" name="Rectangle 5"/>
          <p:cNvSpPr/>
          <p:nvPr/>
        </p:nvSpPr>
        <p:spPr>
          <a:xfrm>
            <a:off x="189471" y="5905851"/>
            <a:ext cx="5473099" cy="737296"/>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p:cNvSpPr txBox="1"/>
          <p:nvPr/>
        </p:nvSpPr>
        <p:spPr>
          <a:xfrm>
            <a:off x="864066" y="6033804"/>
            <a:ext cx="402830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mn-ea"/>
                <a:cs typeface="Arial"/>
                <a:sym typeface="Arial"/>
              </a:rPr>
              <a:t>Subject</a:t>
            </a:r>
            <a:r>
              <a:rPr kumimoji="0" lang="en-GB" sz="1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GB" sz="2400" b="0" i="0" u="none" strike="noStrike" kern="0" cap="none" spc="0" normalizeH="0" baseline="0" noProof="0" dirty="0">
                <a:ln>
                  <a:noFill/>
                </a:ln>
                <a:solidFill>
                  <a:srgbClr val="000000"/>
                </a:solidFill>
                <a:effectLst/>
                <a:uLnTx/>
                <a:uFillTx/>
                <a:latin typeface="Arial"/>
                <a:ea typeface="+mn-ea"/>
                <a:cs typeface="Arial"/>
                <a:sym typeface="Arial"/>
              </a:rPr>
              <a:t>Reading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 name="Rectangle 7"/>
          <p:cNvSpPr/>
          <p:nvPr/>
        </p:nvSpPr>
        <p:spPr>
          <a:xfrm>
            <a:off x="189471" y="164755"/>
            <a:ext cx="7594115" cy="700216"/>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TextBox 8"/>
          <p:cNvSpPr txBox="1"/>
          <p:nvPr/>
        </p:nvSpPr>
        <p:spPr>
          <a:xfrm>
            <a:off x="273362" y="222476"/>
            <a:ext cx="742633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3200" b="0" i="0" u="none" strike="noStrike" kern="0" cap="none" spc="0" normalizeH="0" baseline="0" noProof="0" dirty="0">
                <a:ln>
                  <a:noFill/>
                </a:ln>
                <a:solidFill>
                  <a:srgbClr val="000000"/>
                </a:solidFill>
                <a:effectLst/>
                <a:uLnTx/>
                <a:uFillTx/>
                <a:latin typeface="Arial"/>
                <a:ea typeface="+mn-ea"/>
                <a:cs typeface="Arial"/>
                <a:sym typeface="Arial"/>
              </a:rPr>
              <a:t>Date: </a:t>
            </a:r>
            <a:r>
              <a:rPr kumimoji="0" lang="en-GB" sz="3200" b="0" i="0" u="sng" strike="noStrike" kern="0" cap="none" spc="0" normalizeH="0" baseline="0" noProof="0" dirty="0" smtClean="0">
                <a:ln>
                  <a:noFill/>
                </a:ln>
                <a:solidFill>
                  <a:srgbClr val="000000"/>
                </a:solidFill>
                <a:effectLst/>
                <a:uLnTx/>
                <a:uFillTx/>
                <a:latin typeface="Arial"/>
                <a:ea typeface="+mn-ea"/>
                <a:cs typeface="Arial"/>
                <a:sym typeface="Arial"/>
              </a:rPr>
              <a:t>Monday 1</a:t>
            </a:r>
            <a:r>
              <a:rPr kumimoji="0" lang="en-GB" sz="3200" b="0" i="0" u="sng" strike="noStrike" kern="0" cap="none" spc="0" normalizeH="0" baseline="30000" noProof="0" dirty="0" smtClean="0">
                <a:ln>
                  <a:noFill/>
                </a:ln>
                <a:solidFill>
                  <a:srgbClr val="000000"/>
                </a:solidFill>
                <a:effectLst/>
                <a:uLnTx/>
                <a:uFillTx/>
                <a:latin typeface="Arial"/>
                <a:ea typeface="+mn-ea"/>
                <a:cs typeface="Arial"/>
                <a:sym typeface="Arial"/>
              </a:rPr>
              <a:t>st</a:t>
            </a:r>
            <a:r>
              <a:rPr kumimoji="0" lang="en-GB" sz="3200" b="0" i="0" u="sng" strike="noStrike" kern="0" cap="none" spc="0" normalizeH="0" baseline="0" noProof="0" dirty="0" smtClean="0">
                <a:ln>
                  <a:noFill/>
                </a:ln>
                <a:solidFill>
                  <a:srgbClr val="000000"/>
                </a:solidFill>
                <a:effectLst/>
                <a:uLnTx/>
                <a:uFillTx/>
                <a:latin typeface="Arial"/>
                <a:ea typeface="+mn-ea"/>
                <a:cs typeface="Arial"/>
                <a:sym typeface="Arial"/>
              </a:rPr>
              <a:t> March</a:t>
            </a:r>
            <a:r>
              <a:rPr kumimoji="0" lang="en-GB" sz="3200" b="0" i="0" u="sng" strike="noStrike" kern="0" cap="none" spc="0" normalizeH="0" noProof="0" dirty="0" smtClean="0">
                <a:ln>
                  <a:noFill/>
                </a:ln>
                <a:solidFill>
                  <a:srgbClr val="000000"/>
                </a:solidFill>
                <a:effectLst/>
                <a:uLnTx/>
                <a:uFillTx/>
                <a:latin typeface="Arial"/>
                <a:ea typeface="+mn-ea"/>
                <a:cs typeface="Arial"/>
                <a:sym typeface="Arial"/>
              </a:rPr>
              <a:t> </a:t>
            </a:r>
            <a:r>
              <a:rPr kumimoji="0" lang="en-GB" sz="3200" b="0" i="0" u="sng" strike="noStrike" kern="0" cap="none" spc="0" normalizeH="0" baseline="0" noProof="0" dirty="0" smtClean="0">
                <a:ln>
                  <a:noFill/>
                </a:ln>
                <a:solidFill>
                  <a:srgbClr val="000000"/>
                </a:solidFill>
                <a:effectLst/>
                <a:uLnTx/>
                <a:uFillTx/>
                <a:latin typeface="Arial"/>
                <a:ea typeface="+mn-ea"/>
                <a:cs typeface="Arial"/>
                <a:sym typeface="Arial"/>
              </a:rPr>
              <a:t>2021</a:t>
            </a:r>
            <a:endParaRPr kumimoji="0" lang="en-GB" sz="1400" b="0" i="0" u="sng"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 name="Picture 9"/>
          <p:cNvPicPr>
            <a:picLocks noChangeAspect="1"/>
          </p:cNvPicPr>
          <p:nvPr/>
        </p:nvPicPr>
        <p:blipFill>
          <a:blip r:embed="rId3"/>
          <a:stretch>
            <a:fillRect/>
          </a:stretch>
        </p:blipFill>
        <p:spPr>
          <a:xfrm>
            <a:off x="553094" y="1728061"/>
            <a:ext cx="2219325" cy="1104900"/>
          </a:xfrm>
          <a:prstGeom prst="rect">
            <a:avLst/>
          </a:prstGeom>
        </p:spPr>
      </p:pic>
      <p:sp>
        <p:nvSpPr>
          <p:cNvPr id="11" name="Rectangle 10"/>
          <p:cNvSpPr/>
          <p:nvPr/>
        </p:nvSpPr>
        <p:spPr>
          <a:xfrm>
            <a:off x="569871" y="2835983"/>
            <a:ext cx="10612655" cy="1752795"/>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TextBox 11"/>
          <p:cNvSpPr txBox="1"/>
          <p:nvPr/>
        </p:nvSpPr>
        <p:spPr>
          <a:xfrm>
            <a:off x="569871" y="3229887"/>
            <a:ext cx="10429593" cy="523220"/>
          </a:xfrm>
          <a:prstGeom prst="rect">
            <a:avLst/>
          </a:prstGeom>
          <a:noFill/>
        </p:spPr>
        <p:txBody>
          <a:bodyPr wrap="square" rtlCol="0">
            <a:spAutoFit/>
          </a:bodyPr>
          <a:lstStyle/>
          <a:p>
            <a:pPr defTabSz="1219170">
              <a:buClr>
                <a:srgbClr val="000000"/>
              </a:buClr>
            </a:pPr>
            <a:r>
              <a:rPr lang="en-GB" sz="2800" u="sng" kern="0" dirty="0">
                <a:solidFill>
                  <a:srgbClr val="000000"/>
                </a:solidFill>
                <a:cs typeface="Arial"/>
                <a:sym typeface="Arial"/>
              </a:rPr>
              <a:t>LO: </a:t>
            </a:r>
            <a:r>
              <a:rPr lang="en-GB" sz="2800" u="sng" dirty="0"/>
              <a:t>To be able to spell words containing </a:t>
            </a:r>
            <a:r>
              <a:rPr lang="en-GB" sz="2800" u="sng" dirty="0" smtClean="0"/>
              <a:t>’</a:t>
            </a:r>
            <a:r>
              <a:rPr lang="en-GB" sz="2800" u="sng" dirty="0" err="1" smtClean="0"/>
              <a:t>sh</a:t>
            </a:r>
            <a:r>
              <a:rPr lang="en-GB" sz="2800" u="sng" dirty="0" smtClean="0"/>
              <a:t>’</a:t>
            </a:r>
            <a:r>
              <a:rPr lang="en-GB" sz="2800" u="sng" dirty="0"/>
              <a:t> sound spelled </a:t>
            </a:r>
            <a:r>
              <a:rPr lang="en-GB" sz="2800" u="sng" dirty="0" smtClean="0"/>
              <a:t>’</a:t>
            </a:r>
            <a:r>
              <a:rPr lang="en-GB" sz="2800" u="sng" dirty="0" err="1" smtClean="0"/>
              <a:t>ch</a:t>
            </a:r>
            <a:r>
              <a:rPr lang="en-GB" sz="2800" u="sng" dirty="0" smtClean="0"/>
              <a:t>’.</a:t>
            </a:r>
            <a:endParaRPr lang="en-GB" sz="2800" u="sng" kern="0" dirty="0">
              <a:solidFill>
                <a:srgbClr val="000000"/>
              </a:solidFill>
              <a:cs typeface="Arial"/>
              <a:sym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1"/>
            <a:ext cx="588391" cy="588391"/>
          </a:xfrm>
          <a:prstGeom prst="rect">
            <a:avLst/>
          </a:prstGeom>
        </p:spPr>
      </p:pic>
    </p:spTree>
    <p:extLst>
      <p:ext uri="{BB962C8B-B14F-4D97-AF65-F5344CB8AC3E}">
        <p14:creationId xmlns:p14="http://schemas.microsoft.com/office/powerpoint/2010/main" val="3396257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GB"/>
              <a:t>Lilian Bader</a:t>
            </a:r>
            <a:endParaRPr/>
          </a:p>
        </p:txBody>
      </p:sp>
      <p:sp>
        <p:nvSpPr>
          <p:cNvPr id="55" name="Google Shape;55;p13"/>
          <p:cNvSpPr txBox="1">
            <a:spLocks noGrp="1"/>
          </p:cNvSpPr>
          <p:nvPr>
            <p:ph type="subTitle" idx="1"/>
          </p:nvPr>
        </p:nvSpPr>
        <p:spPr>
          <a:xfrm>
            <a:off x="67256" y="5469807"/>
            <a:ext cx="11360800" cy="653820"/>
          </a:xfrm>
          <a:prstGeom prst="rect">
            <a:avLst/>
          </a:prstGeom>
        </p:spPr>
        <p:txBody>
          <a:bodyPr spcFirstLastPara="1" vert="horz" wrap="square" lIns="121900" tIns="121900" rIns="121900" bIns="121900" rtlCol="0" anchor="t" anchorCtr="0">
            <a:noAutofit/>
          </a:bodyPr>
          <a:lstStyle/>
          <a:p>
            <a:pPr>
              <a:spcBef>
                <a:spcPts val="0"/>
              </a:spcBef>
            </a:pPr>
            <a:r>
              <a:rPr lang="en-GB" sz="1467" u="sng" dirty="0">
                <a:solidFill>
                  <a:schemeClr val="hlink"/>
                </a:solidFill>
                <a:hlinkClick r:id="rId3"/>
              </a:rPr>
              <a:t>https://www.blackhistorymonth.org.uk/article/section/bhm-heroes/black-history-month-firsts-lilian-bader/</a:t>
            </a:r>
            <a:endParaRPr dirty="0"/>
          </a:p>
        </p:txBody>
      </p:sp>
      <p:pic>
        <p:nvPicPr>
          <p:cNvPr id="2" name="Picture 1"/>
          <p:cNvPicPr>
            <a:picLocks noChangeAspect="1"/>
          </p:cNvPicPr>
          <p:nvPr/>
        </p:nvPicPr>
        <p:blipFill rotWithShape="1">
          <a:blip r:embed="rId4"/>
          <a:srcRect t="33248"/>
          <a:stretch/>
        </p:blipFill>
        <p:spPr>
          <a:xfrm>
            <a:off x="2511614" y="440519"/>
            <a:ext cx="6088908" cy="4328985"/>
          </a:xfrm>
          <a:prstGeom prst="rect">
            <a:avLst/>
          </a:prstGeom>
        </p:spPr>
      </p:pic>
      <p:pic>
        <p:nvPicPr>
          <p:cNvPr id="6" name="Picture 5">
            <a:extLst>
              <a:ext uri="{FF2B5EF4-FFF2-40B4-BE49-F238E27FC236}">
                <a16:creationId xmlns:a16="http://schemas.microsoft.com/office/drawing/2014/main" id="{DF0C0A6C-1D95-40CC-B893-818DF9CA0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229778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929" y="465083"/>
            <a:ext cx="4305669" cy="4585888"/>
          </a:xfrm>
          <a:prstGeom prst="rect">
            <a:avLst/>
          </a:prstGeom>
        </p:spPr>
      </p:pic>
      <p:pic>
        <p:nvPicPr>
          <p:cNvPr id="5" name="Picture 4"/>
          <p:cNvPicPr>
            <a:picLocks noChangeAspect="1"/>
          </p:cNvPicPr>
          <p:nvPr/>
        </p:nvPicPr>
        <p:blipFill>
          <a:blip r:embed="rId3"/>
          <a:stretch>
            <a:fillRect/>
          </a:stretch>
        </p:blipFill>
        <p:spPr>
          <a:xfrm>
            <a:off x="4719239" y="630546"/>
            <a:ext cx="6263681" cy="5360951"/>
          </a:xfrm>
          <a:prstGeom prst="rect">
            <a:avLst/>
          </a:prstGeom>
        </p:spPr>
      </p:pic>
      <p:pic>
        <p:nvPicPr>
          <p:cNvPr id="6" name="Picture 5">
            <a:extLst>
              <a:ext uri="{FF2B5EF4-FFF2-40B4-BE49-F238E27FC236}">
                <a16:creationId xmlns:a16="http://schemas.microsoft.com/office/drawing/2014/main" id="{DF0C0A6C-1D95-40CC-B893-818DF9CA0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98493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9464" y="334324"/>
            <a:ext cx="6444912" cy="6284190"/>
          </a:xfrm>
          <a:prstGeom prst="rect">
            <a:avLst/>
          </a:prstGeom>
        </p:spPr>
      </p:pic>
      <p:sp>
        <p:nvSpPr>
          <p:cNvPr id="5" name="Rectangle 4"/>
          <p:cNvSpPr/>
          <p:nvPr/>
        </p:nvSpPr>
        <p:spPr>
          <a:xfrm>
            <a:off x="7266320" y="6109014"/>
            <a:ext cx="4160178" cy="369332"/>
          </a:xfrm>
          <a:prstGeom prst="rect">
            <a:avLst/>
          </a:prstGeom>
        </p:spPr>
        <p:txBody>
          <a:bodyPr wrap="none">
            <a:spAutoFit/>
          </a:bodyPr>
          <a:lstStyle/>
          <a:p>
            <a:r>
              <a:rPr lang="en-GB" b="1" dirty="0">
                <a:solidFill>
                  <a:srgbClr val="005689"/>
                </a:solidFill>
                <a:latin typeface="bree"/>
              </a:rPr>
              <a:t>Written by Abdul </a:t>
            </a:r>
            <a:r>
              <a:rPr lang="en-GB" b="1" dirty="0" smtClean="0">
                <a:solidFill>
                  <a:srgbClr val="005689"/>
                </a:solidFill>
                <a:latin typeface="bree"/>
              </a:rPr>
              <a:t>Rob, on 13/10/2015</a:t>
            </a:r>
            <a:endParaRPr lang="en-GB" dirty="0"/>
          </a:p>
        </p:txBody>
      </p:sp>
      <p:pic>
        <p:nvPicPr>
          <p:cNvPr id="6" name="Picture 5">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208" y="358422"/>
            <a:ext cx="1299108" cy="964684"/>
          </a:xfrm>
          <a:prstGeom prst="rect">
            <a:avLst/>
          </a:prstGeom>
        </p:spPr>
      </p:pic>
    </p:spTree>
    <p:extLst>
      <p:ext uri="{BB962C8B-B14F-4D97-AF65-F5344CB8AC3E}">
        <p14:creationId xmlns:p14="http://schemas.microsoft.com/office/powerpoint/2010/main" val="324548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GB" dirty="0">
                <a:solidFill>
                  <a:srgbClr val="002060"/>
                </a:solidFill>
              </a:rPr>
              <a:t>Vocabulary Check		</a:t>
            </a:r>
            <a:endParaRPr dirty="0">
              <a:solidFill>
                <a:srgbClr val="002060"/>
              </a:solidFill>
            </a:endParaRPr>
          </a:p>
        </p:txBody>
      </p:sp>
      <p:sp>
        <p:nvSpPr>
          <p:cNvPr id="61" name="Google Shape;61;p14"/>
          <p:cNvSpPr txBox="1">
            <a:spLocks noGrp="1"/>
          </p:cNvSpPr>
          <p:nvPr>
            <p:ph type="body" idx="1"/>
          </p:nvPr>
        </p:nvSpPr>
        <p:spPr>
          <a:xfrm>
            <a:off x="415600" y="3112885"/>
            <a:ext cx="11360800" cy="2356098"/>
          </a:xfrm>
          <a:prstGeom prst="rect">
            <a:avLst/>
          </a:prstGeom>
        </p:spPr>
        <p:txBody>
          <a:bodyPr spcFirstLastPara="1" vert="horz" wrap="square" lIns="121900" tIns="121900" rIns="121900" bIns="121900" rtlCol="0" anchor="t" anchorCtr="0">
            <a:noAutofit/>
          </a:bodyPr>
          <a:lstStyle/>
          <a:p>
            <a:pPr indent="-474121">
              <a:buSzPts val="2000"/>
            </a:pPr>
            <a:r>
              <a:rPr lang="en-GB" sz="2667" dirty="0">
                <a:solidFill>
                  <a:srgbClr val="333333"/>
                </a:solidFill>
              </a:rPr>
              <a:t>a happy family was </a:t>
            </a:r>
            <a:r>
              <a:rPr lang="en-GB" sz="2667" b="1" u="sng" dirty="0">
                <a:solidFill>
                  <a:srgbClr val="333333"/>
                </a:solidFill>
              </a:rPr>
              <a:t>postponed</a:t>
            </a:r>
            <a:r>
              <a:rPr lang="en-GB" sz="2667" dirty="0">
                <a:solidFill>
                  <a:srgbClr val="333333"/>
                </a:solidFill>
              </a:rPr>
              <a:t> as war broke out</a:t>
            </a:r>
            <a:endParaRPr sz="2667" dirty="0">
              <a:solidFill>
                <a:srgbClr val="333333"/>
              </a:solidFill>
            </a:endParaRPr>
          </a:p>
          <a:p>
            <a:pPr indent="-474121">
              <a:buClr>
                <a:srgbClr val="333333"/>
              </a:buClr>
              <a:buSzPts val="2000"/>
            </a:pPr>
            <a:r>
              <a:rPr lang="en-GB" sz="2667" dirty="0">
                <a:solidFill>
                  <a:srgbClr val="333333"/>
                </a:solidFill>
              </a:rPr>
              <a:t>without parents, the </a:t>
            </a:r>
            <a:r>
              <a:rPr lang="en-GB" sz="2667" b="1" u="sng" dirty="0">
                <a:solidFill>
                  <a:srgbClr val="333333"/>
                </a:solidFill>
              </a:rPr>
              <a:t>trio</a:t>
            </a:r>
            <a:r>
              <a:rPr lang="en-GB" sz="2667" dirty="0">
                <a:solidFill>
                  <a:srgbClr val="333333"/>
                </a:solidFill>
              </a:rPr>
              <a:t> would be separated </a:t>
            </a:r>
            <a:endParaRPr sz="2667" dirty="0">
              <a:solidFill>
                <a:srgbClr val="333333"/>
              </a:solidFill>
            </a:endParaRPr>
          </a:p>
          <a:p>
            <a:pPr indent="-474121">
              <a:buClr>
                <a:srgbClr val="333333"/>
              </a:buClr>
              <a:buSzPts val="2000"/>
            </a:pPr>
            <a:r>
              <a:rPr lang="en-GB" sz="2667" dirty="0">
                <a:solidFill>
                  <a:srgbClr val="333333"/>
                </a:solidFill>
              </a:rPr>
              <a:t>Yet </a:t>
            </a:r>
            <a:r>
              <a:rPr lang="en-GB" sz="2667" b="1" u="sng" dirty="0">
                <a:solidFill>
                  <a:srgbClr val="333333"/>
                </a:solidFill>
              </a:rPr>
              <a:t>turmoil</a:t>
            </a:r>
            <a:r>
              <a:rPr lang="en-GB" sz="2667" dirty="0">
                <a:solidFill>
                  <a:srgbClr val="333333"/>
                </a:solidFill>
              </a:rPr>
              <a:t> was to strike once more</a:t>
            </a:r>
            <a:endParaRPr sz="2667" dirty="0">
              <a:solidFill>
                <a:srgbClr val="333333"/>
              </a:solidFill>
            </a:endParaRPr>
          </a:p>
          <a:p>
            <a:pPr indent="-474121">
              <a:buClr>
                <a:srgbClr val="333333"/>
              </a:buClr>
              <a:buSzPts val="2000"/>
            </a:pPr>
            <a:r>
              <a:rPr lang="en-GB" sz="2667" dirty="0">
                <a:solidFill>
                  <a:srgbClr val="333333"/>
                </a:solidFill>
              </a:rPr>
              <a:t>Lilian </a:t>
            </a:r>
            <a:r>
              <a:rPr lang="en-GB" sz="2667" b="1" u="sng" dirty="0">
                <a:solidFill>
                  <a:srgbClr val="333333"/>
                </a:solidFill>
              </a:rPr>
              <a:t>embarked</a:t>
            </a:r>
            <a:r>
              <a:rPr lang="en-GB" sz="2667" dirty="0">
                <a:solidFill>
                  <a:srgbClr val="333333"/>
                </a:solidFill>
              </a:rPr>
              <a:t> on a twelve-week training course </a:t>
            </a:r>
            <a:endParaRPr sz="2667" dirty="0">
              <a:solidFill>
                <a:srgbClr val="333333"/>
              </a:solidFill>
            </a:endParaRPr>
          </a:p>
          <a:p>
            <a:pPr indent="0">
              <a:spcBef>
                <a:spcPts val="2133"/>
              </a:spcBef>
              <a:buNone/>
            </a:pPr>
            <a:endParaRPr sz="2667" dirty="0">
              <a:solidFill>
                <a:srgbClr val="333333"/>
              </a:solidFill>
            </a:endParaRPr>
          </a:p>
          <a:p>
            <a:pPr indent="0">
              <a:spcBef>
                <a:spcPts val="2133"/>
              </a:spcBef>
              <a:spcAft>
                <a:spcPts val="1867"/>
              </a:spcAft>
              <a:buNone/>
            </a:pPr>
            <a:endParaRPr sz="2667" dirty="0">
              <a:solidFill>
                <a:srgbClr val="333333"/>
              </a:solidFill>
            </a:endParaRPr>
          </a:p>
        </p:txBody>
      </p:sp>
      <p:pic>
        <p:nvPicPr>
          <p:cNvPr id="4" name="Picture 3">
            <a:extLst>
              <a:ext uri="{FF2B5EF4-FFF2-40B4-BE49-F238E27FC236}">
                <a16:creationId xmlns:a16="http://schemas.microsoft.com/office/drawing/2014/main" id="{88E6CDD7-89C9-4421-A5C9-4FB91B116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70121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GB" dirty="0">
                <a:solidFill>
                  <a:srgbClr val="002060"/>
                </a:solidFill>
              </a:rPr>
              <a:t>Vocabulary Check		</a:t>
            </a:r>
            <a:endParaRPr dirty="0">
              <a:solidFill>
                <a:srgbClr val="002060"/>
              </a:solidFill>
            </a:endParaRPr>
          </a:p>
        </p:txBody>
      </p:sp>
      <p:sp>
        <p:nvSpPr>
          <p:cNvPr id="61" name="Google Shape;61;p14"/>
          <p:cNvSpPr txBox="1">
            <a:spLocks noGrp="1"/>
          </p:cNvSpPr>
          <p:nvPr>
            <p:ph type="body" idx="1"/>
          </p:nvPr>
        </p:nvSpPr>
        <p:spPr>
          <a:xfrm>
            <a:off x="415600" y="3112885"/>
            <a:ext cx="11360800" cy="2356098"/>
          </a:xfrm>
          <a:prstGeom prst="rect">
            <a:avLst/>
          </a:prstGeom>
        </p:spPr>
        <p:txBody>
          <a:bodyPr spcFirstLastPara="1" vert="horz" wrap="square" lIns="121900" tIns="121900" rIns="121900" bIns="121900" rtlCol="0" anchor="t" anchorCtr="0">
            <a:noAutofit/>
          </a:bodyPr>
          <a:lstStyle/>
          <a:p>
            <a:pPr indent="-474121">
              <a:buSzPts val="2000"/>
            </a:pPr>
            <a:r>
              <a:rPr lang="en-GB" sz="2667" b="1" u="sng" dirty="0" smtClean="0">
                <a:solidFill>
                  <a:srgbClr val="333333"/>
                </a:solidFill>
              </a:rPr>
              <a:t>Postponed</a:t>
            </a:r>
            <a:r>
              <a:rPr lang="en-GB" sz="2667" dirty="0">
                <a:solidFill>
                  <a:srgbClr val="333333"/>
                </a:solidFill>
              </a:rPr>
              <a:t>: cause or arrange for (something) to take place at a time later than that first </a:t>
            </a:r>
            <a:r>
              <a:rPr lang="en-GB" sz="2667" dirty="0" smtClean="0">
                <a:solidFill>
                  <a:srgbClr val="333333"/>
                </a:solidFill>
              </a:rPr>
              <a:t>scheduled.</a:t>
            </a:r>
          </a:p>
          <a:p>
            <a:pPr indent="-474121">
              <a:buSzPts val="2000"/>
            </a:pPr>
            <a:r>
              <a:rPr lang="en-GB" sz="2667" b="1" u="sng" dirty="0" smtClean="0">
                <a:solidFill>
                  <a:srgbClr val="333333"/>
                </a:solidFill>
              </a:rPr>
              <a:t>Trio</a:t>
            </a:r>
            <a:r>
              <a:rPr lang="en-GB" sz="2667" dirty="0">
                <a:solidFill>
                  <a:srgbClr val="333333"/>
                </a:solidFill>
              </a:rPr>
              <a:t>: a set or group of three people or things.</a:t>
            </a:r>
            <a:endParaRPr lang="en-GB" sz="2667" dirty="0" smtClean="0">
              <a:solidFill>
                <a:srgbClr val="333333"/>
              </a:solidFill>
            </a:endParaRPr>
          </a:p>
          <a:p>
            <a:pPr indent="-474121">
              <a:buSzPts val="2000"/>
            </a:pPr>
            <a:r>
              <a:rPr lang="en-GB" sz="2667" b="1" u="sng" dirty="0" smtClean="0">
                <a:solidFill>
                  <a:srgbClr val="333333"/>
                </a:solidFill>
              </a:rPr>
              <a:t>Turmoil: </a:t>
            </a:r>
            <a:r>
              <a:rPr lang="en-GB" sz="2667" dirty="0" smtClean="0">
                <a:solidFill>
                  <a:srgbClr val="333333"/>
                </a:solidFill>
              </a:rPr>
              <a:t>a </a:t>
            </a:r>
            <a:r>
              <a:rPr lang="en-GB" sz="2667" dirty="0">
                <a:solidFill>
                  <a:srgbClr val="333333"/>
                </a:solidFill>
              </a:rPr>
              <a:t>state of confusion, uncertainty, or disorder</a:t>
            </a:r>
            <a:endParaRPr sz="2667" dirty="0">
              <a:solidFill>
                <a:srgbClr val="333333"/>
              </a:solidFill>
            </a:endParaRPr>
          </a:p>
          <a:p>
            <a:pPr indent="-474121">
              <a:buClr>
                <a:srgbClr val="333333"/>
              </a:buClr>
              <a:buSzPts val="2000"/>
            </a:pPr>
            <a:r>
              <a:rPr lang="en-GB" sz="2667" b="1" u="sng" dirty="0" smtClean="0">
                <a:solidFill>
                  <a:srgbClr val="333333"/>
                </a:solidFill>
              </a:rPr>
              <a:t>Embarked</a:t>
            </a:r>
            <a:r>
              <a:rPr lang="en-GB" sz="2667" dirty="0" smtClean="0">
                <a:solidFill>
                  <a:srgbClr val="333333"/>
                </a:solidFill>
              </a:rPr>
              <a:t>: go </a:t>
            </a:r>
            <a:r>
              <a:rPr lang="en-GB" sz="2667" dirty="0">
                <a:solidFill>
                  <a:srgbClr val="333333"/>
                </a:solidFill>
              </a:rPr>
              <a:t>on board a ship or </a:t>
            </a:r>
            <a:r>
              <a:rPr lang="en-GB" sz="2667" dirty="0" smtClean="0">
                <a:solidFill>
                  <a:srgbClr val="333333"/>
                </a:solidFill>
              </a:rPr>
              <a:t>aircraft</a:t>
            </a:r>
            <a:endParaRPr sz="2667" dirty="0">
              <a:solidFill>
                <a:srgbClr val="333333"/>
              </a:solidFill>
            </a:endParaRPr>
          </a:p>
          <a:p>
            <a:pPr indent="0">
              <a:spcBef>
                <a:spcPts val="2133"/>
              </a:spcBef>
              <a:buNone/>
            </a:pPr>
            <a:endParaRPr sz="2667" dirty="0">
              <a:solidFill>
                <a:srgbClr val="333333"/>
              </a:solidFill>
            </a:endParaRPr>
          </a:p>
          <a:p>
            <a:pPr indent="0">
              <a:spcBef>
                <a:spcPts val="2133"/>
              </a:spcBef>
              <a:spcAft>
                <a:spcPts val="1867"/>
              </a:spcAft>
              <a:buNone/>
            </a:pPr>
            <a:endParaRPr sz="2667" dirty="0">
              <a:solidFill>
                <a:srgbClr val="333333"/>
              </a:solidFill>
            </a:endParaRPr>
          </a:p>
        </p:txBody>
      </p:sp>
      <p:pic>
        <p:nvPicPr>
          <p:cNvPr id="4" name="Picture 3">
            <a:extLst>
              <a:ext uri="{FF2B5EF4-FFF2-40B4-BE49-F238E27FC236}">
                <a16:creationId xmlns:a16="http://schemas.microsoft.com/office/drawing/2014/main" id="{88E6CDD7-89C9-4421-A5C9-4FB91B116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96452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lgn="ctr">
              <a:buNone/>
            </a:pPr>
            <a:endParaRPr sz="4000" dirty="0"/>
          </a:p>
          <a:p>
            <a:pPr marL="0" indent="0" algn="ctr">
              <a:spcBef>
                <a:spcPts val="2133"/>
              </a:spcBef>
              <a:buNone/>
            </a:pPr>
            <a:r>
              <a:rPr lang="en-GB" sz="4000" dirty="0"/>
              <a:t>  </a:t>
            </a:r>
            <a:r>
              <a:rPr lang="en-GB" sz="4000" dirty="0" smtClean="0">
                <a:solidFill>
                  <a:srgbClr val="0070C0"/>
                </a:solidFill>
              </a:rPr>
              <a:t>Q1. What </a:t>
            </a:r>
            <a:r>
              <a:rPr lang="en-GB" sz="4000" dirty="0">
                <a:solidFill>
                  <a:srgbClr val="0070C0"/>
                </a:solidFill>
              </a:rPr>
              <a:t>were Lilian Bader’s challenges in life?</a:t>
            </a:r>
            <a:endParaRPr sz="4000" dirty="0">
              <a:solidFill>
                <a:srgbClr val="0070C0"/>
              </a:solidFill>
            </a:endParaRPr>
          </a:p>
          <a:p>
            <a:pPr marL="0" indent="0" algn="ctr">
              <a:spcBef>
                <a:spcPts val="2133"/>
              </a:spcBef>
              <a:spcAft>
                <a:spcPts val="2133"/>
              </a:spcAft>
              <a:buNone/>
            </a:pPr>
            <a:r>
              <a:rPr lang="en-GB" sz="4000" dirty="0" smtClean="0">
                <a:solidFill>
                  <a:srgbClr val="0070C0"/>
                </a:solidFill>
              </a:rPr>
              <a:t>Q1a. Do </a:t>
            </a:r>
            <a:r>
              <a:rPr lang="en-GB" sz="4000" dirty="0">
                <a:solidFill>
                  <a:srgbClr val="0070C0"/>
                </a:solidFill>
              </a:rPr>
              <a:t>you think people face the same challenges today?</a:t>
            </a:r>
            <a:endParaRPr sz="4000" dirty="0">
              <a:solidFill>
                <a:srgbClr val="0070C0"/>
              </a:solidFill>
            </a:endParaRPr>
          </a:p>
        </p:txBody>
      </p:sp>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31421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lgn="ctr">
              <a:buClr>
                <a:schemeClr val="dk1"/>
              </a:buClr>
              <a:buSzPts val="1100"/>
              <a:buNone/>
            </a:pPr>
            <a:r>
              <a:rPr lang="en-GB" sz="3200" i="1" dirty="0" smtClean="0"/>
              <a:t>‘The </a:t>
            </a:r>
            <a:r>
              <a:rPr lang="en-GB" sz="3200" i="1" dirty="0"/>
              <a:t>reality of being a mixed raced woman, in Britain in the early 1930s, would be one her intelligence and popularity would never be able to escape and at the age of twenty Lilian would still be at the convent she joined as a nine year old, simply because nobody was willing to hire her for work</a:t>
            </a:r>
            <a:r>
              <a:rPr lang="en-GB" sz="3200" i="1" dirty="0" smtClean="0"/>
              <a:t>.’</a:t>
            </a:r>
            <a:endParaRPr sz="3200" i="1" dirty="0"/>
          </a:p>
          <a:p>
            <a:pPr marL="0" indent="0" algn="ctr">
              <a:spcBef>
                <a:spcPts val="2133"/>
              </a:spcBef>
              <a:buClr>
                <a:schemeClr val="dk1"/>
              </a:buClr>
              <a:buSzPts val="1100"/>
              <a:buNone/>
            </a:pPr>
            <a:endParaRPr sz="3200" dirty="0"/>
          </a:p>
          <a:p>
            <a:pPr marL="0" indent="0" algn="ctr">
              <a:spcBef>
                <a:spcPts val="2133"/>
              </a:spcBef>
              <a:buClr>
                <a:schemeClr val="dk1"/>
              </a:buClr>
              <a:buSzPts val="1100"/>
              <a:buNone/>
            </a:pPr>
            <a:r>
              <a:rPr lang="en-GB" sz="3200" dirty="0" smtClean="0">
                <a:solidFill>
                  <a:srgbClr val="0070C0"/>
                </a:solidFill>
              </a:rPr>
              <a:t>Q2. Summarise </a:t>
            </a:r>
            <a:r>
              <a:rPr lang="en-GB" sz="3200" dirty="0">
                <a:solidFill>
                  <a:srgbClr val="0070C0"/>
                </a:solidFill>
              </a:rPr>
              <a:t>this paragraph in one sentence.  </a:t>
            </a:r>
            <a:endParaRPr dirty="0">
              <a:solidFill>
                <a:srgbClr val="0070C0"/>
              </a:solidFill>
            </a:endParaRPr>
          </a:p>
          <a:p>
            <a:pPr marL="0" indent="0" algn="ctr">
              <a:spcBef>
                <a:spcPts val="2133"/>
              </a:spcBef>
              <a:spcAft>
                <a:spcPts val="2133"/>
              </a:spcAft>
              <a:buNone/>
            </a:pPr>
            <a:endParaRPr sz="4000" dirty="0"/>
          </a:p>
        </p:txBody>
      </p:sp>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428463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lgn="ctr">
              <a:spcBef>
                <a:spcPts val="2133"/>
              </a:spcBef>
              <a:buNone/>
            </a:pPr>
            <a:r>
              <a:rPr lang="en-GB" sz="4000" i="1" dirty="0" smtClean="0"/>
              <a:t>'Lilian </a:t>
            </a:r>
            <a:r>
              <a:rPr lang="en-GB" sz="4000" i="1" dirty="0"/>
              <a:t>was once again feeding soldiers who ventured outside of the base</a:t>
            </a:r>
            <a:r>
              <a:rPr lang="en-GB" sz="4000" i="1" dirty="0" smtClean="0"/>
              <a:t>.’</a:t>
            </a:r>
            <a:endParaRPr sz="4000" i="1" dirty="0"/>
          </a:p>
          <a:p>
            <a:pPr marL="0" indent="0" algn="ctr">
              <a:spcBef>
                <a:spcPts val="2133"/>
              </a:spcBef>
              <a:buNone/>
            </a:pPr>
            <a:endParaRPr sz="4000" dirty="0"/>
          </a:p>
          <a:p>
            <a:pPr marL="0" indent="0" algn="ctr">
              <a:spcBef>
                <a:spcPts val="2133"/>
              </a:spcBef>
              <a:spcAft>
                <a:spcPts val="2133"/>
              </a:spcAft>
              <a:buNone/>
            </a:pPr>
            <a:r>
              <a:rPr lang="en-GB" sz="4000" dirty="0" smtClean="0">
                <a:solidFill>
                  <a:srgbClr val="0070C0"/>
                </a:solidFill>
              </a:rPr>
              <a:t>Q3. Find </a:t>
            </a:r>
            <a:r>
              <a:rPr lang="en-GB" sz="4000" dirty="0">
                <a:solidFill>
                  <a:srgbClr val="0070C0"/>
                </a:solidFill>
              </a:rPr>
              <a:t>a synonym for the word ventured. </a:t>
            </a:r>
            <a:endParaRPr sz="4000" dirty="0">
              <a:solidFill>
                <a:srgbClr val="0070C0"/>
              </a:solidFill>
            </a:endParaRPr>
          </a:p>
        </p:txBody>
      </p:sp>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2430989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9"/>
          <p:cNvSpPr txBox="1">
            <a:spLocks noGrp="1"/>
          </p:cNvSpPr>
          <p:nvPr>
            <p:ph type="body" idx="1"/>
          </p:nvPr>
        </p:nvSpPr>
        <p:spPr>
          <a:xfrm>
            <a:off x="415600" y="1151400"/>
            <a:ext cx="11360800" cy="4555200"/>
          </a:xfrm>
          <a:prstGeom prst="rect">
            <a:avLst/>
          </a:prstGeom>
        </p:spPr>
        <p:txBody>
          <a:bodyPr spcFirstLastPara="1" vert="horz" wrap="square" lIns="121900" tIns="121900" rIns="121900" bIns="121900" rtlCol="0" anchor="t" anchorCtr="0">
            <a:noAutofit/>
          </a:bodyPr>
          <a:lstStyle/>
          <a:p>
            <a:pPr marL="0" indent="0" algn="ctr">
              <a:buClr>
                <a:schemeClr val="dk1"/>
              </a:buClr>
              <a:buSzPts val="1100"/>
              <a:buNone/>
            </a:pPr>
            <a:endParaRPr sz="3200" dirty="0"/>
          </a:p>
          <a:p>
            <a:pPr marL="0" indent="0" algn="ctr">
              <a:spcBef>
                <a:spcPts val="2133"/>
              </a:spcBef>
              <a:buClr>
                <a:schemeClr val="dk1"/>
              </a:buClr>
              <a:buSzPts val="1100"/>
              <a:buNone/>
            </a:pPr>
            <a:r>
              <a:rPr lang="en-GB" sz="4000" dirty="0" smtClean="0"/>
              <a:t>'...</a:t>
            </a:r>
            <a:r>
              <a:rPr lang="en-GB" sz="4000" dirty="0"/>
              <a:t>qualifying as an Instrument repairer: a relatively new job that had been made available to women in 1940</a:t>
            </a:r>
            <a:r>
              <a:rPr lang="en-GB" sz="4000" dirty="0" smtClean="0"/>
              <a:t>.’ </a:t>
            </a:r>
            <a:endParaRPr sz="4000" dirty="0"/>
          </a:p>
          <a:p>
            <a:pPr marL="0" indent="0" algn="ctr">
              <a:spcBef>
                <a:spcPts val="2133"/>
              </a:spcBef>
              <a:buClr>
                <a:schemeClr val="dk1"/>
              </a:buClr>
              <a:buSzPts val="1100"/>
              <a:buNone/>
            </a:pPr>
            <a:endParaRPr sz="4000" dirty="0"/>
          </a:p>
          <a:p>
            <a:pPr marL="0" indent="0" algn="ctr">
              <a:spcBef>
                <a:spcPts val="2133"/>
              </a:spcBef>
              <a:spcAft>
                <a:spcPts val="2133"/>
              </a:spcAft>
              <a:buClr>
                <a:schemeClr val="dk1"/>
              </a:buClr>
              <a:buSzPts val="1100"/>
              <a:buNone/>
            </a:pPr>
            <a:r>
              <a:rPr lang="en-GB" sz="4000" dirty="0" smtClean="0">
                <a:solidFill>
                  <a:srgbClr val="0070C0"/>
                </a:solidFill>
              </a:rPr>
              <a:t>Q4. Why </a:t>
            </a:r>
            <a:r>
              <a:rPr lang="en-GB" sz="4000" dirty="0">
                <a:solidFill>
                  <a:srgbClr val="0070C0"/>
                </a:solidFill>
              </a:rPr>
              <a:t>do you think this job was offered to men only before 1940?</a:t>
            </a:r>
            <a:endParaRPr sz="4000" dirty="0">
              <a:solidFill>
                <a:srgbClr val="0070C0"/>
              </a:solidFill>
            </a:endParaRPr>
          </a:p>
        </p:txBody>
      </p:sp>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422458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Rectangle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End of Lesson</a:t>
            </a:r>
            <a:endParaRPr lang="en-GB" sz="3200" dirty="0"/>
          </a:p>
        </p:txBody>
      </p:sp>
    </p:spTree>
    <p:extLst>
      <p:ext uri="{BB962C8B-B14F-4D97-AF65-F5344CB8AC3E}">
        <p14:creationId xmlns:p14="http://schemas.microsoft.com/office/powerpoint/2010/main" val="2349894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3649663" y="2565401"/>
            <a:ext cx="2951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eaLnBrk="1" hangingPunct="1">
              <a:spcBef>
                <a:spcPct val="0"/>
              </a:spcBef>
              <a:buSzTx/>
              <a:buFontTx/>
              <a:buNone/>
            </a:pPr>
            <a:r>
              <a:rPr lang="en-GB" altLang="en-US" sz="4000" dirty="0">
                <a:solidFill>
                  <a:schemeClr val="accent6"/>
                </a:solidFill>
              </a:rPr>
              <a:t>brochure</a:t>
            </a:r>
          </a:p>
        </p:txBody>
      </p:sp>
      <p:sp>
        <p:nvSpPr>
          <p:cNvPr id="3075" name="TextBox 5"/>
          <p:cNvSpPr txBox="1">
            <a:spLocks noChangeArrowheads="1"/>
          </p:cNvSpPr>
          <p:nvPr/>
        </p:nvSpPr>
        <p:spPr bwMode="auto">
          <a:xfrm>
            <a:off x="2263775" y="4365626"/>
            <a:ext cx="2592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eaLnBrk="1" hangingPunct="1">
              <a:spcBef>
                <a:spcPct val="0"/>
              </a:spcBef>
              <a:buSzTx/>
              <a:buFontTx/>
              <a:buNone/>
            </a:pPr>
            <a:r>
              <a:rPr lang="en-GB" altLang="en-US" sz="4000" dirty="0">
                <a:solidFill>
                  <a:schemeClr val="accent6"/>
                </a:solidFill>
              </a:rPr>
              <a:t>chef</a:t>
            </a:r>
          </a:p>
        </p:txBody>
      </p:sp>
      <p:sp>
        <p:nvSpPr>
          <p:cNvPr id="5" name="TextBox 6"/>
          <p:cNvSpPr txBox="1"/>
          <p:nvPr/>
        </p:nvSpPr>
        <p:spPr>
          <a:xfrm>
            <a:off x="5303839" y="5516564"/>
            <a:ext cx="3348037" cy="708025"/>
          </a:xfrm>
          <a:prstGeom prst="rect">
            <a:avLst/>
          </a:prstGeom>
          <a:noFill/>
          <a:ln>
            <a:noFill/>
          </a:ln>
        </p:spPr>
        <p:txBody>
          <a:bodyPr>
            <a:spAutoFit/>
          </a:bodyPr>
          <a:lstStyle/>
          <a:p>
            <a:pPr eaLnBrk="1" hangingPunct="1">
              <a:defRPr/>
            </a:pPr>
            <a:r>
              <a:rPr lang="en-GB" sz="4000" kern="0" dirty="0">
                <a:solidFill>
                  <a:schemeClr val="accent6"/>
                </a:solidFill>
                <a:latin typeface="Calibri" panose="020F0502020204030204" pitchFamily="34" charset="0"/>
              </a:rPr>
              <a:t>chandelier</a:t>
            </a:r>
          </a:p>
        </p:txBody>
      </p:sp>
      <p:sp>
        <p:nvSpPr>
          <p:cNvPr id="3077" name="TextBox 7"/>
          <p:cNvSpPr txBox="1">
            <a:spLocks noChangeArrowheads="1"/>
          </p:cNvSpPr>
          <p:nvPr/>
        </p:nvSpPr>
        <p:spPr bwMode="auto">
          <a:xfrm>
            <a:off x="7319964" y="3992564"/>
            <a:ext cx="3151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eaLnBrk="1" hangingPunct="1">
              <a:spcBef>
                <a:spcPct val="0"/>
              </a:spcBef>
              <a:buSzTx/>
              <a:buFontTx/>
              <a:buNone/>
            </a:pPr>
            <a:r>
              <a:rPr lang="en-GB" altLang="en-US" sz="4000" dirty="0">
                <a:solidFill>
                  <a:schemeClr val="accent6"/>
                </a:solidFill>
              </a:rPr>
              <a:t>machine</a:t>
            </a:r>
          </a:p>
        </p:txBody>
      </p:sp>
      <p:sp>
        <p:nvSpPr>
          <p:cNvPr id="7" name="TextBox 8"/>
          <p:cNvSpPr txBox="1"/>
          <p:nvPr/>
        </p:nvSpPr>
        <p:spPr>
          <a:xfrm>
            <a:off x="6959600" y="1589089"/>
            <a:ext cx="3384550" cy="708025"/>
          </a:xfrm>
          <a:prstGeom prst="rect">
            <a:avLst/>
          </a:prstGeom>
          <a:noFill/>
          <a:ln>
            <a:noFill/>
          </a:ln>
        </p:spPr>
        <p:txBody>
          <a:bodyPr>
            <a:spAutoFit/>
          </a:bodyPr>
          <a:lstStyle/>
          <a:p>
            <a:pPr eaLnBrk="1" hangingPunct="1">
              <a:defRPr/>
            </a:pPr>
            <a:r>
              <a:rPr lang="en-GB" sz="4000" kern="0" dirty="0">
                <a:solidFill>
                  <a:schemeClr val="accent6"/>
                </a:solidFill>
                <a:latin typeface="Calibri" panose="020F0502020204030204" pitchFamily="34" charset="0"/>
              </a:rPr>
              <a:t>chalet</a:t>
            </a:r>
          </a:p>
        </p:txBody>
      </p:sp>
      <p:sp>
        <p:nvSpPr>
          <p:cNvPr id="3079" name="TextBox 9"/>
          <p:cNvSpPr txBox="1">
            <a:spLocks noChangeArrowheads="1"/>
          </p:cNvSpPr>
          <p:nvPr/>
        </p:nvSpPr>
        <p:spPr bwMode="auto">
          <a:xfrm>
            <a:off x="493367" y="534770"/>
            <a:ext cx="96209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en-GB" altLang="en-US" sz="3600" i="1" dirty="0">
                <a:solidFill>
                  <a:schemeClr val="accent5">
                    <a:lumMod val="50000"/>
                  </a:schemeClr>
                </a:solidFill>
              </a:rPr>
              <a:t>Can you spot the similarity in all of these words?</a:t>
            </a:r>
          </a:p>
        </p:txBody>
      </p:sp>
      <p:pic>
        <p:nvPicPr>
          <p:cNvPr id="8" name="Picture 7">
            <a:extLst>
              <a:ext uri="{FF2B5EF4-FFF2-40B4-BE49-F238E27FC236}">
                <a16:creationId xmlns:a16="http://schemas.microsoft.com/office/drawing/2014/main" id="{B87B7F20-522A-4645-877F-C469B11C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909848"/>
            <a:ext cx="971952" cy="721746"/>
          </a:xfrm>
          <a:prstGeom prst="rect">
            <a:avLst/>
          </a:prstGeom>
        </p:spPr>
      </p:pic>
    </p:spTree>
    <p:extLst>
      <p:ext uri="{BB962C8B-B14F-4D97-AF65-F5344CB8AC3E}">
        <p14:creationId xmlns:p14="http://schemas.microsoft.com/office/powerpoint/2010/main" val="358625796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rgbClr val="FF66FF"/>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7" y="5987219"/>
            <a:ext cx="588391" cy="588391"/>
          </a:xfrm>
          <a:prstGeom prst="rect">
            <a:avLst/>
          </a:prstGeom>
        </p:spPr>
      </p:pic>
      <p:sp>
        <p:nvSpPr>
          <p:cNvPr id="6" name="Rectangle 5"/>
          <p:cNvSpPr/>
          <p:nvPr/>
        </p:nvSpPr>
        <p:spPr>
          <a:xfrm>
            <a:off x="189471" y="5905851"/>
            <a:ext cx="5473099" cy="737296"/>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p:cNvSpPr txBox="1"/>
          <p:nvPr/>
        </p:nvSpPr>
        <p:spPr>
          <a:xfrm>
            <a:off x="864066" y="6033804"/>
            <a:ext cx="402830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mn-ea"/>
                <a:cs typeface="Arial"/>
                <a:sym typeface="Arial"/>
              </a:rPr>
              <a:t>Subject</a:t>
            </a:r>
            <a:r>
              <a:rPr kumimoji="0" lang="en-GB" sz="1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GB" sz="2400" b="0" i="0" u="none" strike="noStrike" kern="0" cap="none" spc="0" normalizeH="0" baseline="0" noProof="0" dirty="0">
                <a:ln>
                  <a:noFill/>
                </a:ln>
                <a:solidFill>
                  <a:srgbClr val="000000"/>
                </a:solidFill>
                <a:effectLst/>
                <a:uLnTx/>
                <a:uFillTx/>
                <a:latin typeface="Arial"/>
                <a:ea typeface="+mn-ea"/>
                <a:cs typeface="Arial"/>
                <a:sym typeface="Arial"/>
              </a:rPr>
              <a:t>Reading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 name="Rectangle 7"/>
          <p:cNvSpPr/>
          <p:nvPr/>
        </p:nvSpPr>
        <p:spPr>
          <a:xfrm>
            <a:off x="189471" y="164755"/>
            <a:ext cx="7594115" cy="700216"/>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TextBox 8"/>
          <p:cNvSpPr txBox="1"/>
          <p:nvPr/>
        </p:nvSpPr>
        <p:spPr>
          <a:xfrm>
            <a:off x="273362" y="222476"/>
            <a:ext cx="742633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3200" b="0" i="0" u="none" strike="noStrike" kern="0" cap="none" spc="0" normalizeH="0" baseline="0" noProof="0" dirty="0">
                <a:ln>
                  <a:noFill/>
                </a:ln>
                <a:solidFill>
                  <a:srgbClr val="000000"/>
                </a:solidFill>
                <a:effectLst/>
                <a:uLnTx/>
                <a:uFillTx/>
                <a:latin typeface="Arial"/>
                <a:ea typeface="+mn-ea"/>
                <a:cs typeface="Arial"/>
                <a:sym typeface="Arial"/>
              </a:rPr>
              <a:t>Date: </a:t>
            </a:r>
            <a:r>
              <a:rPr lang="en-GB" sz="3200" u="sng" kern="0" dirty="0" smtClean="0">
                <a:solidFill>
                  <a:srgbClr val="000000"/>
                </a:solidFill>
                <a:latin typeface="Arial"/>
                <a:cs typeface="Arial"/>
                <a:sym typeface="Arial"/>
              </a:rPr>
              <a:t>Wednesday</a:t>
            </a:r>
            <a:r>
              <a:rPr kumimoji="0" lang="en-GB" sz="3200" b="0" i="0" u="sng" strike="noStrike" kern="0" cap="none" spc="0" normalizeH="0" baseline="0" noProof="0" dirty="0" smtClean="0">
                <a:ln>
                  <a:noFill/>
                </a:ln>
                <a:solidFill>
                  <a:srgbClr val="000000"/>
                </a:solidFill>
                <a:effectLst/>
                <a:uLnTx/>
                <a:uFillTx/>
                <a:latin typeface="Arial"/>
                <a:ea typeface="+mn-ea"/>
                <a:cs typeface="Arial"/>
                <a:sym typeface="Arial"/>
              </a:rPr>
              <a:t> 3</a:t>
            </a:r>
            <a:r>
              <a:rPr kumimoji="0" lang="en-GB" sz="3200" b="0" i="0" u="sng" strike="noStrike" kern="0" cap="none" spc="0" normalizeH="0" baseline="30000" noProof="0" dirty="0" smtClean="0">
                <a:ln>
                  <a:noFill/>
                </a:ln>
                <a:solidFill>
                  <a:srgbClr val="000000"/>
                </a:solidFill>
                <a:effectLst/>
                <a:uLnTx/>
                <a:uFillTx/>
                <a:latin typeface="Arial"/>
                <a:ea typeface="+mn-ea"/>
                <a:cs typeface="Arial"/>
                <a:sym typeface="Arial"/>
              </a:rPr>
              <a:t>rd</a:t>
            </a:r>
            <a:r>
              <a:rPr kumimoji="0" lang="en-GB" sz="3200" b="0" i="0" u="sng" strike="noStrike" kern="0" cap="none" spc="0" normalizeH="0" baseline="0" noProof="0" dirty="0" smtClean="0">
                <a:ln>
                  <a:noFill/>
                </a:ln>
                <a:solidFill>
                  <a:srgbClr val="000000"/>
                </a:solidFill>
                <a:effectLst/>
                <a:uLnTx/>
                <a:uFillTx/>
                <a:latin typeface="Arial"/>
                <a:ea typeface="+mn-ea"/>
                <a:cs typeface="Arial"/>
                <a:sym typeface="Arial"/>
              </a:rPr>
              <a:t> March 2021</a:t>
            </a:r>
            <a:endParaRPr kumimoji="0" lang="en-GB" sz="1400" b="0" i="0" u="sng"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 name="Picture 9"/>
          <p:cNvPicPr>
            <a:picLocks noChangeAspect="1"/>
          </p:cNvPicPr>
          <p:nvPr/>
        </p:nvPicPr>
        <p:blipFill>
          <a:blip r:embed="rId3"/>
          <a:stretch>
            <a:fillRect/>
          </a:stretch>
        </p:blipFill>
        <p:spPr>
          <a:xfrm>
            <a:off x="553094" y="1728061"/>
            <a:ext cx="2219325" cy="1104900"/>
          </a:xfrm>
          <a:prstGeom prst="rect">
            <a:avLst/>
          </a:prstGeom>
        </p:spPr>
      </p:pic>
      <p:sp>
        <p:nvSpPr>
          <p:cNvPr id="11" name="Rectangle 10"/>
          <p:cNvSpPr/>
          <p:nvPr/>
        </p:nvSpPr>
        <p:spPr>
          <a:xfrm>
            <a:off x="569871" y="2835983"/>
            <a:ext cx="10612655" cy="1752795"/>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TextBox 11"/>
          <p:cNvSpPr txBox="1"/>
          <p:nvPr/>
        </p:nvSpPr>
        <p:spPr>
          <a:xfrm>
            <a:off x="569872" y="2819204"/>
            <a:ext cx="10429593" cy="1323439"/>
          </a:xfrm>
          <a:prstGeom prst="rect">
            <a:avLst/>
          </a:prstGeom>
          <a:noFill/>
        </p:spPr>
        <p:txBody>
          <a:bodyPr wrap="square" rtlCol="0">
            <a:spAutoFit/>
          </a:bodyPr>
          <a:lstStyle/>
          <a:p>
            <a:pPr defTabSz="1219170">
              <a:buClr>
                <a:srgbClr val="000000"/>
              </a:buClr>
            </a:pPr>
            <a:r>
              <a:rPr lang="en-GB" sz="4000" u="sng" kern="0" dirty="0">
                <a:solidFill>
                  <a:srgbClr val="000000"/>
                </a:solidFill>
                <a:cs typeface="Arial"/>
                <a:sym typeface="Arial"/>
              </a:rPr>
              <a:t>LO: To be able to retrieve information and explain inferences.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1"/>
            <a:ext cx="588391" cy="588391"/>
          </a:xfrm>
          <a:prstGeom prst="rect">
            <a:avLst/>
          </a:prstGeom>
        </p:spPr>
      </p:pic>
    </p:spTree>
    <p:extLst>
      <p:ext uri="{BB962C8B-B14F-4D97-AF65-F5344CB8AC3E}">
        <p14:creationId xmlns:p14="http://schemas.microsoft.com/office/powerpoint/2010/main" val="2608683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7897" y="409293"/>
            <a:ext cx="11360800" cy="1149542"/>
          </a:xfrm>
          <a:prstGeom prst="rect">
            <a:avLst/>
          </a:prstGeom>
        </p:spPr>
        <p:txBody>
          <a:bodyPr spcFirstLastPara="1" vert="horz" wrap="square" lIns="121900" tIns="121900" rIns="121900" bIns="121900" rtlCol="0" anchor="b" anchorCtr="0">
            <a:noAutofit/>
          </a:bodyPr>
          <a:lstStyle/>
          <a:p>
            <a:pPr>
              <a:spcBef>
                <a:spcPts val="0"/>
              </a:spcBef>
            </a:pPr>
            <a:r>
              <a:rPr lang="en-GB" dirty="0"/>
              <a:t>Mae Jemison</a:t>
            </a:r>
            <a:endParaRPr dirty="0"/>
          </a:p>
        </p:txBody>
      </p:sp>
      <p:pic>
        <p:nvPicPr>
          <p:cNvPr id="2" name="Picture 1"/>
          <p:cNvPicPr>
            <a:picLocks noChangeAspect="1"/>
          </p:cNvPicPr>
          <p:nvPr/>
        </p:nvPicPr>
        <p:blipFill>
          <a:blip r:embed="rId3"/>
          <a:stretch>
            <a:fillRect/>
          </a:stretch>
        </p:blipFill>
        <p:spPr>
          <a:xfrm>
            <a:off x="4563725" y="1950676"/>
            <a:ext cx="2812024" cy="3505504"/>
          </a:xfrm>
          <a:prstGeom prst="rect">
            <a:avLst/>
          </a:prstGeom>
        </p:spPr>
      </p:pic>
    </p:spTree>
    <p:extLst>
      <p:ext uri="{BB962C8B-B14F-4D97-AF65-F5344CB8AC3E}">
        <p14:creationId xmlns:p14="http://schemas.microsoft.com/office/powerpoint/2010/main" val="178458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Who is Mae Jemison?</a:t>
            </a:r>
          </a:p>
        </p:txBody>
      </p:sp>
      <p:pic>
        <p:nvPicPr>
          <p:cNvPr id="4" name="Picture 3">
            <a:extLst>
              <a:ext uri="{FF2B5EF4-FFF2-40B4-BE49-F238E27FC236}">
                <a16:creationId xmlns:a16="http://schemas.microsoft.com/office/drawing/2014/main" id="{3EFDF462-21B6-41C6-9EC0-8975FC45E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5661" y="1244995"/>
            <a:ext cx="3441857" cy="3021488"/>
          </a:xfrm>
          <a:prstGeom prst="rect">
            <a:avLst/>
          </a:prstGeom>
        </p:spPr>
      </p:pic>
      <p:sp>
        <p:nvSpPr>
          <p:cNvPr id="3" name="Rectangle 2"/>
          <p:cNvSpPr/>
          <p:nvPr/>
        </p:nvSpPr>
        <p:spPr>
          <a:xfrm>
            <a:off x="2279651" y="3883000"/>
            <a:ext cx="7632700" cy="2157102"/>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b="1" dirty="0">
                <a:latin typeface="Calibri" panose="020F0502020204030204" pitchFamily="34" charset="0"/>
              </a:rPr>
              <a:t>Dr Mae Jemison (1956 – present day)</a:t>
            </a:r>
          </a:p>
          <a:p>
            <a:endParaRPr lang="en-GB" b="1" dirty="0">
              <a:latin typeface="Calibri" panose="020F0502020204030204" pitchFamily="34" charset="0"/>
            </a:endParaRPr>
          </a:p>
          <a:p>
            <a:r>
              <a:rPr lang="en-GB" dirty="0">
                <a:latin typeface="Calibri" panose="020F0502020204030204" pitchFamily="34" charset="0"/>
              </a:rPr>
              <a:t>Mae Jemison is a doctor, teacher, inventor and former astronaut.</a:t>
            </a:r>
          </a:p>
          <a:p>
            <a:r>
              <a:rPr lang="en-GB" dirty="0">
                <a:latin typeface="Calibri" panose="020F0502020204030204" pitchFamily="34" charset="0"/>
              </a:rPr>
              <a:t>She lives and works in the United States of America.</a:t>
            </a:r>
          </a:p>
          <a:p>
            <a:r>
              <a:rPr lang="en-GB" dirty="0">
                <a:latin typeface="Calibri" panose="020F0502020204030204" pitchFamily="34" charset="0"/>
              </a:rPr>
              <a:t>Her achievements demonstrate the importance of working hard, having self-belief and setting yourself ambitious goals.</a:t>
            </a:r>
          </a:p>
          <a:p>
            <a:r>
              <a:rPr lang="en-GB" dirty="0">
                <a:latin typeface="Calibri" panose="020F0502020204030204" pitchFamily="34" charset="0"/>
              </a:rPr>
              <a:t>For Mae Jemison, the sky is certainly not the limit! </a:t>
            </a:r>
          </a:p>
        </p:txBody>
      </p:sp>
      <p:grpSp>
        <p:nvGrpSpPr>
          <p:cNvPr id="9" name="Group 8">
            <a:extLst>
              <a:ext uri="{FF2B5EF4-FFF2-40B4-BE49-F238E27FC236}">
                <a16:creationId xmlns:a16="http://schemas.microsoft.com/office/drawing/2014/main" id="{FB9E1A12-8F57-4664-AE96-5C2933DD6677}"/>
              </a:ext>
            </a:extLst>
          </p:cNvPr>
          <p:cNvGrpSpPr/>
          <p:nvPr/>
        </p:nvGrpSpPr>
        <p:grpSpPr>
          <a:xfrm>
            <a:off x="6644295" y="1288191"/>
            <a:ext cx="2664688" cy="2515961"/>
            <a:chOff x="4567235" y="1074528"/>
            <a:chExt cx="2664688" cy="2515961"/>
          </a:xfrm>
        </p:grpSpPr>
        <p:pic>
          <p:nvPicPr>
            <p:cNvPr id="8" name="Picture 7">
              <a:extLst>
                <a:ext uri="{FF2B5EF4-FFF2-40B4-BE49-F238E27FC236}">
                  <a16:creationId xmlns:a16="http://schemas.microsoft.com/office/drawing/2014/main" id="{4E2D01F3-4FEA-4711-B1E9-AB87F5B7E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235" y="1074528"/>
              <a:ext cx="2664688" cy="2515961"/>
            </a:xfrm>
            <a:prstGeom prst="rect">
              <a:avLst/>
            </a:prstGeom>
          </p:spPr>
        </p:pic>
        <p:sp>
          <p:nvSpPr>
            <p:cNvPr id="5" name="Rectangle 4"/>
            <p:cNvSpPr/>
            <p:nvPr/>
          </p:nvSpPr>
          <p:spPr>
            <a:xfrm>
              <a:off x="4791789" y="1204281"/>
              <a:ext cx="2165246" cy="1661993"/>
            </a:xfrm>
            <a:prstGeom prst="rect">
              <a:avLst/>
            </a:prstGeom>
          </p:spPr>
          <p:txBody>
            <a:bodyPr wrap="square" lIns="0" tIns="0" rIns="0" bIns="0">
              <a:spAutoFit/>
            </a:bodyPr>
            <a:lstStyle/>
            <a:p>
              <a:pPr algn="ctr"/>
              <a:r>
                <a:rPr lang="en-US" dirty="0">
                  <a:latin typeface="Calibri" panose="020F0502020204030204" pitchFamily="34" charset="0"/>
                </a:rPr>
                <a:t>Never limit yourself because of others' limited imagination</a:t>
              </a:r>
              <a:r>
                <a:rPr lang="en-GB" dirty="0"/>
                <a:t>; never limit others because of your own limited imagination.</a:t>
              </a:r>
              <a:endParaRPr lang="en-US" dirty="0">
                <a:latin typeface="Calibri" panose="020F0502020204030204" pitchFamily="34" charset="0"/>
              </a:endParaRPr>
            </a:p>
          </p:txBody>
        </p:sp>
      </p:grpSp>
      <p:pic>
        <p:nvPicPr>
          <p:cNvPr id="2" name="Picture 1"/>
          <p:cNvPicPr>
            <a:picLocks noChangeAspect="1"/>
          </p:cNvPicPr>
          <p:nvPr/>
        </p:nvPicPr>
        <p:blipFill>
          <a:blip r:embed="rId4"/>
          <a:stretch>
            <a:fillRect/>
          </a:stretch>
        </p:blipFill>
        <p:spPr>
          <a:xfrm>
            <a:off x="10781211" y="200612"/>
            <a:ext cx="1193663" cy="1282083"/>
          </a:xfrm>
          <a:prstGeom prst="rect">
            <a:avLst/>
          </a:prstGeom>
        </p:spPr>
      </p:pic>
      <p:pic>
        <p:nvPicPr>
          <p:cNvPr id="10" name="Picture 9">
            <a:extLst>
              <a:ext uri="{FF2B5EF4-FFF2-40B4-BE49-F238E27FC236}">
                <a16:creationId xmlns:a16="http://schemas.microsoft.com/office/drawing/2014/main" id="{DF0C0A6C-1D95-40CC-B893-818DF9CA0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310264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Early Life</a:t>
            </a:r>
          </a:p>
        </p:txBody>
      </p:sp>
      <p:sp>
        <p:nvSpPr>
          <p:cNvPr id="3" name="Rectangle 2"/>
          <p:cNvSpPr/>
          <p:nvPr/>
        </p:nvSpPr>
        <p:spPr>
          <a:xfrm>
            <a:off x="2279651" y="1611700"/>
            <a:ext cx="7632700" cy="1049106"/>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latin typeface="Calibri" panose="020F0502020204030204" pitchFamily="34" charset="0"/>
              </a:rPr>
              <a:t>Mae Carol Jemison was born on 17</a:t>
            </a:r>
            <a:r>
              <a:rPr lang="en-GB" baseline="30000" dirty="0">
                <a:latin typeface="Calibri" panose="020F0502020204030204" pitchFamily="34" charset="0"/>
              </a:rPr>
              <a:t>th</a:t>
            </a:r>
            <a:r>
              <a:rPr lang="en-GB" dirty="0">
                <a:latin typeface="Calibri" panose="020F0502020204030204" pitchFamily="34" charset="0"/>
              </a:rPr>
              <a:t> October 1956 in Decatur, Alabama in the United States of America. Her mother was a teacher and her father was a carpenter and roofer. She was the youngest of three children.</a:t>
            </a:r>
          </a:p>
        </p:txBody>
      </p:sp>
      <p:sp>
        <p:nvSpPr>
          <p:cNvPr id="6" name="Rectangle 5">
            <a:extLst>
              <a:ext uri="{FF2B5EF4-FFF2-40B4-BE49-F238E27FC236}">
                <a16:creationId xmlns:a16="http://schemas.microsoft.com/office/drawing/2014/main" id="{8BB4FE67-131F-4CEB-B418-B1B6A6C95C37}"/>
              </a:ext>
            </a:extLst>
          </p:cNvPr>
          <p:cNvSpPr/>
          <p:nvPr/>
        </p:nvSpPr>
        <p:spPr>
          <a:xfrm>
            <a:off x="2274885" y="3004667"/>
            <a:ext cx="7632700" cy="104910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latin typeface="Calibri" panose="020F0502020204030204" pitchFamily="34" charset="0"/>
              </a:rPr>
              <a:t>Education was important to her family and, when she was three years old, they moved to the city of Chicago to take advantage of the better schools found there. </a:t>
            </a:r>
          </a:p>
        </p:txBody>
      </p:sp>
      <p:sp>
        <p:nvSpPr>
          <p:cNvPr id="7" name="Rectangle 6">
            <a:extLst>
              <a:ext uri="{FF2B5EF4-FFF2-40B4-BE49-F238E27FC236}">
                <a16:creationId xmlns:a16="http://schemas.microsoft.com/office/drawing/2014/main" id="{A5E9591C-5485-402A-A776-B068B9397375}"/>
              </a:ext>
            </a:extLst>
          </p:cNvPr>
          <p:cNvSpPr/>
          <p:nvPr/>
        </p:nvSpPr>
        <p:spPr>
          <a:xfrm>
            <a:off x="2274885" y="4259134"/>
            <a:ext cx="7632700" cy="160310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latin typeface="Calibri" panose="020F0502020204030204" pitchFamily="34" charset="0"/>
              </a:rPr>
              <a:t>At school, Mae Jemison was hard-working and high-achieving. She loved all areas of science and, even at the age of 5, knew that she wanted to be a scientist.</a:t>
            </a:r>
          </a:p>
          <a:p>
            <a:r>
              <a:rPr lang="en-GB" dirty="0">
                <a:latin typeface="Calibri" panose="020F0502020204030204" pitchFamily="34" charset="0"/>
              </a:rPr>
              <a:t>Her uncle was influential in her early life, introducing her to science at every opportunity. She developed a lifelong interest in astronomy.</a:t>
            </a:r>
          </a:p>
        </p:txBody>
      </p:sp>
      <p:pic>
        <p:nvPicPr>
          <p:cNvPr id="8" name="Picture 7"/>
          <p:cNvPicPr>
            <a:picLocks noChangeAspect="1"/>
          </p:cNvPicPr>
          <p:nvPr/>
        </p:nvPicPr>
        <p:blipFill>
          <a:blip r:embed="rId2"/>
          <a:stretch>
            <a:fillRect/>
          </a:stretch>
        </p:blipFill>
        <p:spPr>
          <a:xfrm>
            <a:off x="10781211" y="200612"/>
            <a:ext cx="1193663" cy="1282083"/>
          </a:xfrm>
          <a:prstGeom prst="rect">
            <a:avLst/>
          </a:prstGeom>
        </p:spPr>
      </p:pic>
      <p:pic>
        <p:nvPicPr>
          <p:cNvPr id="9" name="Picture 8">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327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Education and Early Career</a:t>
            </a:r>
          </a:p>
        </p:txBody>
      </p:sp>
      <p:sp>
        <p:nvSpPr>
          <p:cNvPr id="3" name="Rectangle 2"/>
          <p:cNvSpPr/>
          <p:nvPr/>
        </p:nvSpPr>
        <p:spPr>
          <a:xfrm>
            <a:off x="2166538" y="1316062"/>
            <a:ext cx="5695916" cy="1449216"/>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In high school, Mae Jemison became interested in biochemical engineering and at the age of 16, she enrolled at Stanford University to study this subject. </a:t>
            </a:r>
          </a:p>
          <a:p>
            <a:r>
              <a:rPr lang="en-GB" sz="1600" dirty="0">
                <a:latin typeface="Calibri" panose="020F0502020204030204" pitchFamily="34" charset="0"/>
              </a:rPr>
              <a:t>In 1977, she was awarded degrees in chemical engineering and African-American studies.</a:t>
            </a:r>
          </a:p>
        </p:txBody>
      </p:sp>
      <p:sp>
        <p:nvSpPr>
          <p:cNvPr id="6" name="Rectangle 5">
            <a:extLst>
              <a:ext uri="{FF2B5EF4-FFF2-40B4-BE49-F238E27FC236}">
                <a16:creationId xmlns:a16="http://schemas.microsoft.com/office/drawing/2014/main" id="{8BB4FE67-131F-4CEB-B418-B1B6A6C95C37}"/>
              </a:ext>
            </a:extLst>
          </p:cNvPr>
          <p:cNvSpPr/>
          <p:nvPr/>
        </p:nvSpPr>
        <p:spPr>
          <a:xfrm>
            <a:off x="2161773" y="2808716"/>
            <a:ext cx="5695916" cy="120299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During her time at university, Jemison devoted time to theatre and dance. Her real passion for dance meant that she would eventually have to choose between being a doctor or a professional dancer.</a:t>
            </a:r>
          </a:p>
        </p:txBody>
      </p:sp>
      <p:sp>
        <p:nvSpPr>
          <p:cNvPr id="7" name="Rectangle 6">
            <a:extLst>
              <a:ext uri="{FF2B5EF4-FFF2-40B4-BE49-F238E27FC236}">
                <a16:creationId xmlns:a16="http://schemas.microsoft.com/office/drawing/2014/main" id="{A5E9591C-5485-402A-A776-B068B9397375}"/>
              </a:ext>
            </a:extLst>
          </p:cNvPr>
          <p:cNvSpPr/>
          <p:nvPr/>
        </p:nvSpPr>
        <p:spPr>
          <a:xfrm>
            <a:off x="2161772" y="4301370"/>
            <a:ext cx="5695916" cy="169543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Having chosen to be a doctor, Mae Jemison went on to attend Cornell University where she gained a doctorate in medicine. </a:t>
            </a:r>
          </a:p>
          <a:p>
            <a:r>
              <a:rPr lang="en-GB" sz="1600" dirty="0">
                <a:latin typeface="Calibri" panose="020F0502020204030204" pitchFamily="34" charset="0"/>
              </a:rPr>
              <a:t>She began work as a general practitioner in a medical centre.</a:t>
            </a:r>
          </a:p>
          <a:p>
            <a:r>
              <a:rPr lang="en-GB" sz="1600" dirty="0">
                <a:latin typeface="Calibri" panose="020F0502020204030204" pitchFamily="34" charset="0"/>
              </a:rPr>
              <a:t>Her real interest lay in international medicine and she worked for two years as a medical officer for the Peace Corps in Liberia and Sierra Leone.</a:t>
            </a:r>
          </a:p>
        </p:txBody>
      </p:sp>
      <p:sp>
        <p:nvSpPr>
          <p:cNvPr id="8" name="Rectangle 7">
            <a:extLst>
              <a:ext uri="{FF2B5EF4-FFF2-40B4-BE49-F238E27FC236}">
                <a16:creationId xmlns:a16="http://schemas.microsoft.com/office/drawing/2014/main" id="{3DC239D5-4780-4986-8A9E-16C88D571352}"/>
              </a:ext>
            </a:extLst>
          </p:cNvPr>
          <p:cNvSpPr/>
          <p:nvPr/>
        </p:nvSpPr>
        <p:spPr>
          <a:xfrm>
            <a:off x="7912355" y="4178259"/>
            <a:ext cx="2025595" cy="1941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Amongst her other academic achievements, Jemison is also fluent in Russian, Japanese and Swahili.</a:t>
            </a:r>
          </a:p>
          <a:p>
            <a:endParaRPr lang="en-GB" sz="1600" dirty="0">
              <a:latin typeface="Calibri" panose="020F0502020204030204" pitchFamily="34" charset="0"/>
            </a:endParaRPr>
          </a:p>
        </p:txBody>
      </p:sp>
      <p:sp>
        <p:nvSpPr>
          <p:cNvPr id="9" name="Rectangle 8">
            <a:extLst>
              <a:ext uri="{FF2B5EF4-FFF2-40B4-BE49-F238E27FC236}">
                <a16:creationId xmlns:a16="http://schemas.microsoft.com/office/drawing/2014/main" id="{E2B61E67-86B3-413F-868A-BDC93F67E2D2}"/>
              </a:ext>
            </a:extLst>
          </p:cNvPr>
          <p:cNvSpPr/>
          <p:nvPr/>
        </p:nvSpPr>
        <p:spPr>
          <a:xfrm>
            <a:off x="7936554" y="2287663"/>
            <a:ext cx="1993007" cy="1695437"/>
          </a:xfrm>
          <a:prstGeom prst="rect">
            <a:avLst/>
          </a:prstGeom>
          <a:solidFill>
            <a:schemeClr val="bg1"/>
          </a:solidFill>
          <a:ln>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b="1" dirty="0">
                <a:solidFill>
                  <a:srgbClr val="E94E13"/>
                </a:solidFill>
                <a:latin typeface="Calibri" panose="020F0502020204030204" pitchFamily="34" charset="0"/>
              </a:rPr>
              <a:t>Think:</a:t>
            </a:r>
          </a:p>
          <a:p>
            <a:r>
              <a:rPr lang="en-GB" sz="1600" dirty="0">
                <a:solidFill>
                  <a:schemeClr val="tx1"/>
                </a:solidFill>
                <a:latin typeface="Calibri" panose="020F0502020204030204" pitchFamily="34" charset="0"/>
              </a:rPr>
              <a:t>Why do you think Mae Jemison chose to become a doctor rather than a dancer?</a:t>
            </a:r>
          </a:p>
        </p:txBody>
      </p:sp>
      <p:pic>
        <p:nvPicPr>
          <p:cNvPr id="10" name="Picture 9">
            <a:extLst>
              <a:ext uri="{FF2B5EF4-FFF2-40B4-BE49-F238E27FC236}">
                <a16:creationId xmlns:a16="http://schemas.microsoft.com/office/drawing/2014/main" id="{9D5E9237-0537-427C-AEBC-FF98C00720E0}"/>
              </a:ext>
            </a:extLst>
          </p:cNvPr>
          <p:cNvPicPr>
            <a:picLocks noChangeAspect="1"/>
          </p:cNvPicPr>
          <p:nvPr/>
        </p:nvPicPr>
        <p:blipFill>
          <a:blip r:embed="rId2"/>
          <a:stretch>
            <a:fillRect/>
          </a:stretch>
        </p:blipFill>
        <p:spPr>
          <a:xfrm rot="1301042">
            <a:off x="8820847" y="1395199"/>
            <a:ext cx="1119531" cy="1119531"/>
          </a:xfrm>
          <a:prstGeom prst="ellipse">
            <a:avLst/>
          </a:prstGeom>
        </p:spPr>
      </p:pic>
      <p:pic>
        <p:nvPicPr>
          <p:cNvPr id="11" name="Picture 10"/>
          <p:cNvPicPr>
            <a:picLocks noChangeAspect="1"/>
          </p:cNvPicPr>
          <p:nvPr/>
        </p:nvPicPr>
        <p:blipFill>
          <a:blip r:embed="rId3"/>
          <a:stretch>
            <a:fillRect/>
          </a:stretch>
        </p:blipFill>
        <p:spPr>
          <a:xfrm>
            <a:off x="10781211" y="200612"/>
            <a:ext cx="1193663" cy="1282083"/>
          </a:xfrm>
          <a:prstGeom prst="rect">
            <a:avLst/>
          </a:prstGeom>
        </p:spPr>
      </p:pic>
      <p:pic>
        <p:nvPicPr>
          <p:cNvPr id="12" name="Picture 11">
            <a:extLst>
              <a:ext uri="{FF2B5EF4-FFF2-40B4-BE49-F238E27FC236}">
                <a16:creationId xmlns:a16="http://schemas.microsoft.com/office/drawing/2014/main" id="{DF0C0A6C-1D95-40CC-B893-818DF9CA0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38470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The Race to Space</a:t>
            </a:r>
          </a:p>
        </p:txBody>
      </p:sp>
      <p:sp>
        <p:nvSpPr>
          <p:cNvPr id="3" name="Rectangle 2"/>
          <p:cNvSpPr/>
          <p:nvPr/>
        </p:nvSpPr>
        <p:spPr>
          <a:xfrm>
            <a:off x="2166538" y="1416165"/>
            <a:ext cx="5695916" cy="1726215"/>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As a child, Jemison loved reading about space and watching TV shows. One of her favourite shows was Star Trek and Jemison credits the character </a:t>
            </a:r>
            <a:r>
              <a:rPr lang="en-GB" dirty="0"/>
              <a:t>Lieutenant</a:t>
            </a:r>
            <a:r>
              <a:rPr lang="en-GB" sz="1600" dirty="0">
                <a:latin typeface="Calibri" panose="020F0502020204030204" pitchFamily="34" charset="0"/>
              </a:rPr>
              <a:t> Uhura with being an early role model. Jemison felt as though she too could be a woman in space.</a:t>
            </a:r>
          </a:p>
          <a:p>
            <a:r>
              <a:rPr lang="en-GB" sz="1600" dirty="0">
                <a:latin typeface="Calibri" panose="020F0502020204030204" pitchFamily="34" charset="0"/>
              </a:rPr>
              <a:t>Later in life, she jumped at the chance to play a role in one of the episodes of Star Trek: The Next Generation.</a:t>
            </a:r>
            <a:endParaRPr lang="en-US" sz="1600" dirty="0">
              <a:latin typeface="Calibri" panose="020F0502020204030204" pitchFamily="34" charset="0"/>
            </a:endParaRPr>
          </a:p>
        </p:txBody>
      </p:sp>
      <p:sp>
        <p:nvSpPr>
          <p:cNvPr id="6" name="Rectangle 5">
            <a:extLst>
              <a:ext uri="{FF2B5EF4-FFF2-40B4-BE49-F238E27FC236}">
                <a16:creationId xmlns:a16="http://schemas.microsoft.com/office/drawing/2014/main" id="{8BB4FE67-131F-4CEB-B418-B1B6A6C95C37}"/>
              </a:ext>
            </a:extLst>
          </p:cNvPr>
          <p:cNvSpPr/>
          <p:nvPr/>
        </p:nvSpPr>
        <p:spPr>
          <a:xfrm>
            <a:off x="2161773" y="3439595"/>
            <a:ext cx="5695916" cy="268032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Mae Jemison decided to follow her dream of travelling to space. </a:t>
            </a:r>
          </a:p>
          <a:p>
            <a:r>
              <a:rPr lang="en-GB" sz="1600" dirty="0">
                <a:latin typeface="Calibri" panose="020F0502020204030204" pitchFamily="34" charset="0"/>
              </a:rPr>
              <a:t>She applied to be admitted into NASA’s astronaut training </a:t>
            </a:r>
            <a:r>
              <a:rPr lang="en-GB" sz="1600" dirty="0"/>
              <a:t>programme</a:t>
            </a:r>
            <a:r>
              <a:rPr lang="en-GB" sz="1600" dirty="0">
                <a:latin typeface="Calibri" panose="020F0502020204030204" pitchFamily="34" charset="0"/>
              </a:rPr>
              <a:t> and in 1987, she became one of only 15 people chosen from more than 2,000 applicants. She was the first Black woman to be admitted.</a:t>
            </a:r>
          </a:p>
          <a:p>
            <a:r>
              <a:rPr lang="en-US" sz="1600" dirty="0">
                <a:latin typeface="Calibri" panose="020F0502020204030204" pitchFamily="34" charset="0"/>
              </a:rPr>
              <a:t>In September 1992, she also became the first Black woman to go into space, aboard the Endeavour space shuttle.</a:t>
            </a:r>
          </a:p>
          <a:p>
            <a:r>
              <a:rPr lang="en-US" sz="1600" dirty="0">
                <a:latin typeface="Calibri" panose="020F0502020204030204" pitchFamily="34" charset="0"/>
              </a:rPr>
              <a:t>Mae Jemison spent 8 days in space, alongside 6 other astronauts. She was a mission specialist, carrying out experiments on weightlessness and motion sickness.</a:t>
            </a:r>
          </a:p>
        </p:txBody>
      </p:sp>
      <p:sp>
        <p:nvSpPr>
          <p:cNvPr id="8" name="Rectangle 7">
            <a:extLst>
              <a:ext uri="{FF2B5EF4-FFF2-40B4-BE49-F238E27FC236}">
                <a16:creationId xmlns:a16="http://schemas.microsoft.com/office/drawing/2014/main" id="{3DC239D5-4780-4986-8A9E-16C88D571352}"/>
              </a:ext>
            </a:extLst>
          </p:cNvPr>
          <p:cNvSpPr/>
          <p:nvPr/>
        </p:nvSpPr>
        <p:spPr>
          <a:xfrm>
            <a:off x="7912355" y="3808927"/>
            <a:ext cx="2218751" cy="24341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An interesting fact about Mae Jemison is that she is scared of heights. She never let this fear hold her back though, saying: “I</a:t>
            </a:r>
            <a:r>
              <a:rPr lang="en-US" sz="1600" dirty="0"/>
              <a:t>t’s a weakness only if it keeps you from doing stuff.”</a:t>
            </a:r>
            <a:endParaRPr lang="en-US" sz="1600" dirty="0">
              <a:latin typeface="Calibri" panose="020F0502020204030204" pitchFamily="34" charset="0"/>
            </a:endParaRPr>
          </a:p>
        </p:txBody>
      </p:sp>
      <p:sp>
        <p:nvSpPr>
          <p:cNvPr id="9" name="Rectangle 8">
            <a:extLst>
              <a:ext uri="{FF2B5EF4-FFF2-40B4-BE49-F238E27FC236}">
                <a16:creationId xmlns:a16="http://schemas.microsoft.com/office/drawing/2014/main" id="{E2B61E67-86B3-413F-868A-BDC93F67E2D2}"/>
              </a:ext>
            </a:extLst>
          </p:cNvPr>
          <p:cNvSpPr/>
          <p:nvPr/>
        </p:nvSpPr>
        <p:spPr>
          <a:xfrm>
            <a:off x="7936345" y="1308444"/>
            <a:ext cx="2194761" cy="2434101"/>
          </a:xfrm>
          <a:prstGeom prst="rect">
            <a:avLst/>
          </a:prstGeom>
          <a:solidFill>
            <a:schemeClr val="bg1"/>
          </a:solidFill>
          <a:ln>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b="1" dirty="0">
                <a:solidFill>
                  <a:srgbClr val="E94E13"/>
                </a:solidFill>
                <a:latin typeface="Calibri" panose="020F0502020204030204" pitchFamily="34" charset="0"/>
              </a:rPr>
              <a:t>Think:</a:t>
            </a:r>
          </a:p>
          <a:p>
            <a:r>
              <a:rPr lang="en-GB" sz="1600" dirty="0">
                <a:solidFill>
                  <a:schemeClr val="tx1"/>
                </a:solidFill>
                <a:latin typeface="Calibri" panose="020F0502020204030204" pitchFamily="34" charset="0"/>
              </a:rPr>
              <a:t>What do you               think Mae Jemison would have done if she had not been selected as one of the 15 candidates for the astronaut training </a:t>
            </a:r>
            <a:r>
              <a:rPr lang="en-GB" sz="1600" dirty="0">
                <a:solidFill>
                  <a:schemeClr val="tx1"/>
                </a:solidFill>
              </a:rPr>
              <a:t>programme</a:t>
            </a:r>
            <a:r>
              <a:rPr lang="en-GB" sz="1600" dirty="0">
                <a:solidFill>
                  <a:schemeClr val="tx1"/>
                </a:solidFill>
                <a:latin typeface="Calibri" panose="020F0502020204030204" pitchFamily="34" charset="0"/>
              </a:rPr>
              <a:t>?</a:t>
            </a:r>
          </a:p>
        </p:txBody>
      </p:sp>
      <p:pic>
        <p:nvPicPr>
          <p:cNvPr id="4" name="Picture 3">
            <a:extLst>
              <a:ext uri="{FF2B5EF4-FFF2-40B4-BE49-F238E27FC236}">
                <a16:creationId xmlns:a16="http://schemas.microsoft.com/office/drawing/2014/main" id="{8E1723FF-E8B9-4152-9A0D-908D4DAE9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7859" y="484764"/>
            <a:ext cx="562437" cy="1415163"/>
          </a:xfrm>
          <a:prstGeom prst="rect">
            <a:avLst/>
          </a:prstGeom>
        </p:spPr>
      </p:pic>
      <p:pic>
        <p:nvPicPr>
          <p:cNvPr id="10" name="Picture 9"/>
          <p:cNvPicPr>
            <a:picLocks noChangeAspect="1"/>
          </p:cNvPicPr>
          <p:nvPr/>
        </p:nvPicPr>
        <p:blipFill>
          <a:blip r:embed="rId3"/>
          <a:stretch>
            <a:fillRect/>
          </a:stretch>
        </p:blipFill>
        <p:spPr>
          <a:xfrm>
            <a:off x="10781211" y="200612"/>
            <a:ext cx="1193663" cy="128208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585" y="2525494"/>
            <a:ext cx="1784532" cy="1338399"/>
          </a:xfrm>
          <a:prstGeom prst="rect">
            <a:avLst/>
          </a:prstGeom>
        </p:spPr>
      </p:pic>
      <p:sp>
        <p:nvSpPr>
          <p:cNvPr id="7" name="TextBox 6"/>
          <p:cNvSpPr txBox="1"/>
          <p:nvPr/>
        </p:nvSpPr>
        <p:spPr>
          <a:xfrm>
            <a:off x="298585" y="3863893"/>
            <a:ext cx="1784532" cy="584775"/>
          </a:xfrm>
          <a:prstGeom prst="rect">
            <a:avLst/>
          </a:prstGeom>
          <a:noFill/>
        </p:spPr>
        <p:txBody>
          <a:bodyPr wrap="square" rtlCol="0">
            <a:spAutoFit/>
          </a:bodyPr>
          <a:lstStyle/>
          <a:p>
            <a:r>
              <a:rPr lang="en-GB" sz="1600" dirty="0" smtClean="0"/>
              <a:t>Lieutenant </a:t>
            </a:r>
            <a:r>
              <a:rPr lang="en-GB" sz="1600" dirty="0" err="1" smtClean="0"/>
              <a:t>Uhura</a:t>
            </a:r>
            <a:r>
              <a:rPr lang="en-GB" sz="1600" dirty="0"/>
              <a:t> </a:t>
            </a:r>
            <a:r>
              <a:rPr lang="en-GB" sz="1600" dirty="0" smtClean="0"/>
              <a:t>from Star Trek</a:t>
            </a:r>
            <a:endParaRPr lang="en-GB" sz="1600" dirty="0"/>
          </a:p>
        </p:txBody>
      </p:sp>
      <p:pic>
        <p:nvPicPr>
          <p:cNvPr id="11" name="Picture 10">
            <a:extLst>
              <a:ext uri="{FF2B5EF4-FFF2-40B4-BE49-F238E27FC236}">
                <a16:creationId xmlns:a16="http://schemas.microsoft.com/office/drawing/2014/main" id="{DF0C0A6C-1D95-40CC-B893-818DF9CA0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9576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Retirement?</a:t>
            </a:r>
          </a:p>
        </p:txBody>
      </p:sp>
      <p:sp>
        <p:nvSpPr>
          <p:cNvPr id="3" name="Rectangle 2"/>
          <p:cNvSpPr/>
          <p:nvPr/>
        </p:nvSpPr>
        <p:spPr>
          <a:xfrm>
            <a:off x="2166538" y="1308445"/>
            <a:ext cx="5695916" cy="956773"/>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In March 1993, Mae Jemison retired from NASA. She certainly had no plans to put her feet up and relax. Her drive and determination soon had her looking for new goals. </a:t>
            </a:r>
          </a:p>
        </p:txBody>
      </p:sp>
      <p:sp>
        <p:nvSpPr>
          <p:cNvPr id="6" name="Rectangle 5">
            <a:extLst>
              <a:ext uri="{FF2B5EF4-FFF2-40B4-BE49-F238E27FC236}">
                <a16:creationId xmlns:a16="http://schemas.microsoft.com/office/drawing/2014/main" id="{8BB4FE67-131F-4CEB-B418-B1B6A6C95C37}"/>
              </a:ext>
            </a:extLst>
          </p:cNvPr>
          <p:cNvSpPr/>
          <p:nvPr/>
        </p:nvSpPr>
        <p:spPr>
          <a:xfrm>
            <a:off x="2161773" y="2335061"/>
            <a:ext cx="5695916" cy="120299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Today, she runs her own research and development technology company: The Jemison Group. </a:t>
            </a:r>
          </a:p>
          <a:p>
            <a:r>
              <a:rPr lang="en-GB" sz="1600" dirty="0">
                <a:latin typeface="Calibri" panose="020F0502020204030204" pitchFamily="34" charset="0"/>
              </a:rPr>
              <a:t>Her company’s projects focus on improving healthcare and technology in the developing countries of the world.</a:t>
            </a:r>
          </a:p>
        </p:txBody>
      </p:sp>
      <p:sp>
        <p:nvSpPr>
          <p:cNvPr id="8" name="Rectangle 7">
            <a:extLst>
              <a:ext uri="{FF2B5EF4-FFF2-40B4-BE49-F238E27FC236}">
                <a16:creationId xmlns:a16="http://schemas.microsoft.com/office/drawing/2014/main" id="{3DC239D5-4780-4986-8A9E-16C88D571352}"/>
              </a:ext>
            </a:extLst>
          </p:cNvPr>
          <p:cNvSpPr/>
          <p:nvPr/>
        </p:nvSpPr>
        <p:spPr>
          <a:xfrm>
            <a:off x="2161775" y="3607900"/>
            <a:ext cx="5695915" cy="9567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Mae Jemison is also currently leading the 100 Year </a:t>
            </a:r>
            <a:r>
              <a:rPr lang="en-GB" sz="1600" dirty="0" err="1">
                <a:latin typeface="Calibri" panose="020F0502020204030204" pitchFamily="34" charset="0"/>
              </a:rPr>
              <a:t>Starship</a:t>
            </a:r>
            <a:r>
              <a:rPr lang="en-GB" sz="1600" dirty="0">
                <a:latin typeface="Calibri" panose="020F0502020204030204" pitchFamily="34" charset="0"/>
              </a:rPr>
              <a:t> Project to ensure that human space travel to another star will happen within 100 years. </a:t>
            </a:r>
          </a:p>
        </p:txBody>
      </p:sp>
      <p:sp>
        <p:nvSpPr>
          <p:cNvPr id="10" name="Rectangle 9">
            <a:extLst>
              <a:ext uri="{FF2B5EF4-FFF2-40B4-BE49-F238E27FC236}">
                <a16:creationId xmlns:a16="http://schemas.microsoft.com/office/drawing/2014/main" id="{12025E62-BAB5-4787-9817-37F9452B219B}"/>
              </a:ext>
            </a:extLst>
          </p:cNvPr>
          <p:cNvSpPr/>
          <p:nvPr/>
        </p:nvSpPr>
        <p:spPr>
          <a:xfrm>
            <a:off x="2161776" y="4634516"/>
            <a:ext cx="4034893" cy="120299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latin typeface="Calibri" panose="020F0502020204030204" pitchFamily="34" charset="0"/>
              </a:rPr>
              <a:t>Her incredible achievements have led her to have the honour of being inducted into the National Women’s Hall of Fame and the International Space Hall of Fame.</a:t>
            </a:r>
          </a:p>
        </p:txBody>
      </p:sp>
      <p:pic>
        <p:nvPicPr>
          <p:cNvPr id="11" name="Picture 10">
            <a:extLst>
              <a:ext uri="{FF2B5EF4-FFF2-40B4-BE49-F238E27FC236}">
                <a16:creationId xmlns:a16="http://schemas.microsoft.com/office/drawing/2014/main" id="{8128B066-5C37-4FD7-9AAD-B3D9DA2864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9957" y="3399562"/>
            <a:ext cx="3441857" cy="3021488"/>
          </a:xfrm>
          <a:prstGeom prst="rect">
            <a:avLst/>
          </a:prstGeom>
        </p:spPr>
      </p:pic>
      <p:grpSp>
        <p:nvGrpSpPr>
          <p:cNvPr id="12" name="Group 11">
            <a:extLst>
              <a:ext uri="{FF2B5EF4-FFF2-40B4-BE49-F238E27FC236}">
                <a16:creationId xmlns:a16="http://schemas.microsoft.com/office/drawing/2014/main" id="{AC950A5F-F72E-41F9-8371-6C47E55CE674}"/>
              </a:ext>
            </a:extLst>
          </p:cNvPr>
          <p:cNvGrpSpPr/>
          <p:nvPr/>
        </p:nvGrpSpPr>
        <p:grpSpPr>
          <a:xfrm>
            <a:off x="7935651" y="1801860"/>
            <a:ext cx="2182897" cy="2061061"/>
            <a:chOff x="4635856" y="1350362"/>
            <a:chExt cx="2182897" cy="2061061"/>
          </a:xfrm>
        </p:grpSpPr>
        <p:pic>
          <p:nvPicPr>
            <p:cNvPr id="13" name="Picture 12">
              <a:extLst>
                <a:ext uri="{FF2B5EF4-FFF2-40B4-BE49-F238E27FC236}">
                  <a16:creationId xmlns:a16="http://schemas.microsoft.com/office/drawing/2014/main" id="{7E63F818-5A77-44E4-A4C9-A2636C96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856" y="1350362"/>
              <a:ext cx="2182897" cy="2061061"/>
            </a:xfrm>
            <a:prstGeom prst="rect">
              <a:avLst/>
            </a:prstGeom>
          </p:spPr>
        </p:pic>
        <p:sp>
          <p:nvSpPr>
            <p:cNvPr id="14" name="Rectangle 13">
              <a:extLst>
                <a:ext uri="{FF2B5EF4-FFF2-40B4-BE49-F238E27FC236}">
                  <a16:creationId xmlns:a16="http://schemas.microsoft.com/office/drawing/2014/main" id="{A5FE4F88-A59B-44A4-9034-DBBF8FFC679E}"/>
                </a:ext>
              </a:extLst>
            </p:cNvPr>
            <p:cNvSpPr/>
            <p:nvPr/>
          </p:nvSpPr>
          <p:spPr>
            <a:xfrm>
              <a:off x="4772452" y="1561283"/>
              <a:ext cx="1947743" cy="1231106"/>
            </a:xfrm>
            <a:prstGeom prst="rect">
              <a:avLst/>
            </a:prstGeom>
          </p:spPr>
          <p:txBody>
            <a:bodyPr wrap="square" lIns="0" tIns="0" rIns="0" bIns="0">
              <a:spAutoFit/>
            </a:bodyPr>
            <a:lstStyle/>
            <a:p>
              <a:r>
                <a:rPr lang="en-US" sz="1600" dirty="0">
                  <a:latin typeface="Calibri" panose="020F0502020204030204" pitchFamily="34" charset="0"/>
                </a:rPr>
                <a:t>The thing that I have done throughout my life is to do the best job that I can and to be me.</a:t>
              </a:r>
            </a:p>
          </p:txBody>
        </p:sp>
      </p:grpSp>
      <p:pic>
        <p:nvPicPr>
          <p:cNvPr id="15" name="Picture 14"/>
          <p:cNvPicPr>
            <a:picLocks noChangeAspect="1"/>
          </p:cNvPicPr>
          <p:nvPr/>
        </p:nvPicPr>
        <p:blipFill>
          <a:blip r:embed="rId4"/>
          <a:stretch>
            <a:fillRect/>
          </a:stretch>
        </p:blipFill>
        <p:spPr>
          <a:xfrm>
            <a:off x="10781211" y="200612"/>
            <a:ext cx="1193663" cy="1282083"/>
          </a:xfrm>
          <a:prstGeom prst="rect">
            <a:avLst/>
          </a:prstGeom>
        </p:spPr>
      </p:pic>
      <p:pic>
        <p:nvPicPr>
          <p:cNvPr id="16" name="Picture 15">
            <a:extLst>
              <a:ext uri="{FF2B5EF4-FFF2-40B4-BE49-F238E27FC236}">
                <a16:creationId xmlns:a16="http://schemas.microsoft.com/office/drawing/2014/main" id="{DF0C0A6C-1D95-40CC-B893-818DF9CA0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369042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433017" y="961868"/>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lgn="ctr">
              <a:spcBef>
                <a:spcPts val="2133"/>
              </a:spcBef>
              <a:buNone/>
            </a:pPr>
            <a:r>
              <a:rPr lang="en-GB" sz="4000" i="1" dirty="0" smtClean="0"/>
              <a:t>'Her </a:t>
            </a:r>
            <a:r>
              <a:rPr lang="en-GB" sz="4000" i="1" dirty="0"/>
              <a:t>real passion for dance meant that she would eventually have to choose between being a doctor or a professional dancer</a:t>
            </a:r>
            <a:r>
              <a:rPr lang="en-GB" sz="4000" i="1" dirty="0" smtClean="0"/>
              <a:t>.’</a:t>
            </a:r>
            <a:endParaRPr lang="en-GB" sz="4000" i="1" dirty="0"/>
          </a:p>
          <a:p>
            <a:pPr marL="0" indent="0" algn="ctr">
              <a:spcBef>
                <a:spcPts val="2133"/>
              </a:spcBef>
              <a:buNone/>
            </a:pPr>
            <a:endParaRPr sz="4000" dirty="0"/>
          </a:p>
          <a:p>
            <a:pPr marL="0" indent="0" algn="ctr">
              <a:spcBef>
                <a:spcPts val="2133"/>
              </a:spcBef>
              <a:spcAft>
                <a:spcPts val="2133"/>
              </a:spcAft>
              <a:buNone/>
            </a:pPr>
            <a:r>
              <a:rPr lang="en-GB" sz="4000" dirty="0" smtClean="0">
                <a:solidFill>
                  <a:srgbClr val="252A98"/>
                </a:solidFill>
              </a:rPr>
              <a:t>Q1. What </a:t>
            </a:r>
            <a:r>
              <a:rPr lang="en-GB" sz="4000" dirty="0">
                <a:solidFill>
                  <a:srgbClr val="252A98"/>
                </a:solidFill>
              </a:rPr>
              <a:t>synonym could you replace the word </a:t>
            </a:r>
            <a:r>
              <a:rPr lang="en-GB" sz="4000" dirty="0" smtClean="0">
                <a:solidFill>
                  <a:srgbClr val="252A98"/>
                </a:solidFill>
              </a:rPr>
              <a:t>‘passion’ with</a:t>
            </a:r>
            <a:r>
              <a:rPr lang="en-GB" sz="4000" dirty="0">
                <a:solidFill>
                  <a:srgbClr val="252A98"/>
                </a:solidFill>
              </a:rPr>
              <a:t>?</a:t>
            </a:r>
            <a:endParaRPr sz="4000" dirty="0">
              <a:solidFill>
                <a:srgbClr val="252A98"/>
              </a:solidFill>
            </a:endParaRPr>
          </a:p>
        </p:txBody>
      </p:sp>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200584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7"/>
          <p:cNvSpPr txBox="1">
            <a:spLocks noGrp="1"/>
          </p:cNvSpPr>
          <p:nvPr>
            <p:ph type="body" idx="1"/>
          </p:nvPr>
        </p:nvSpPr>
        <p:spPr>
          <a:xfrm>
            <a:off x="415600" y="1159000"/>
            <a:ext cx="11360800" cy="4932800"/>
          </a:xfrm>
          <a:prstGeom prst="rect">
            <a:avLst/>
          </a:prstGeom>
        </p:spPr>
        <p:txBody>
          <a:bodyPr spcFirstLastPara="1" vert="horz" wrap="square" lIns="121900" tIns="121900" rIns="121900" bIns="121900" rtlCol="0" anchor="t" anchorCtr="0">
            <a:noAutofit/>
          </a:bodyPr>
          <a:lstStyle/>
          <a:p>
            <a:pPr marL="0" indent="0" algn="ctr">
              <a:spcBef>
                <a:spcPts val="2133"/>
              </a:spcBef>
              <a:buNone/>
            </a:pPr>
            <a:endParaRPr sz="1333" dirty="0"/>
          </a:p>
          <a:p>
            <a:pPr marL="0" indent="0" algn="ctr">
              <a:spcBef>
                <a:spcPts val="2133"/>
              </a:spcBef>
              <a:spcAft>
                <a:spcPts val="2133"/>
              </a:spcAft>
              <a:buNone/>
            </a:pPr>
            <a:r>
              <a:rPr lang="en-GB" sz="4000" dirty="0" smtClean="0">
                <a:solidFill>
                  <a:srgbClr val="252A98"/>
                </a:solidFill>
              </a:rPr>
              <a:t>Q2. Who was a strong influence in Mae’s early life? </a:t>
            </a:r>
            <a:endParaRPr sz="4000" dirty="0">
              <a:solidFill>
                <a:srgbClr val="252A98"/>
              </a:solidFill>
            </a:endParaRPr>
          </a:p>
        </p:txBody>
      </p:sp>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91113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8"/>
          <p:cNvSpPr txBox="1">
            <a:spLocks noGrp="1"/>
          </p:cNvSpPr>
          <p:nvPr>
            <p:ph type="body" idx="1"/>
          </p:nvPr>
        </p:nvSpPr>
        <p:spPr>
          <a:xfrm>
            <a:off x="133487" y="359290"/>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lgn="ctr">
              <a:spcBef>
                <a:spcPts val="2133"/>
              </a:spcBef>
              <a:buNone/>
            </a:pPr>
            <a:r>
              <a:rPr lang="en-GB" sz="4000" i="1" dirty="0"/>
              <a:t>As a child, Jemison loved reading about space and watching TV shows. One of her favourite shows was Star Trek and Jemison credits the character Lieutenant </a:t>
            </a:r>
            <a:r>
              <a:rPr lang="en-GB" sz="4000" i="1" dirty="0" err="1"/>
              <a:t>Uhura</a:t>
            </a:r>
            <a:r>
              <a:rPr lang="en-GB" sz="4000" i="1" dirty="0"/>
              <a:t> with being an early role model. Jemison felt as though she too could be a woman in space.</a:t>
            </a:r>
          </a:p>
          <a:p>
            <a:pPr marL="0" indent="0" algn="ctr">
              <a:spcBef>
                <a:spcPts val="2133"/>
              </a:spcBef>
              <a:buNone/>
            </a:pPr>
            <a:endParaRPr sz="4000" dirty="0"/>
          </a:p>
          <a:p>
            <a:pPr marL="0" indent="0" algn="ctr">
              <a:spcBef>
                <a:spcPts val="2133"/>
              </a:spcBef>
              <a:spcAft>
                <a:spcPts val="2133"/>
              </a:spcAft>
              <a:buNone/>
            </a:pPr>
            <a:r>
              <a:rPr lang="en-GB" sz="4000" dirty="0" smtClean="0">
                <a:solidFill>
                  <a:srgbClr val="252A98"/>
                </a:solidFill>
              </a:rPr>
              <a:t>Q3. Why </a:t>
            </a:r>
            <a:r>
              <a:rPr lang="en-GB" sz="4000" dirty="0">
                <a:solidFill>
                  <a:srgbClr val="252A98"/>
                </a:solidFill>
              </a:rPr>
              <a:t>do you think </a:t>
            </a:r>
            <a:r>
              <a:rPr lang="en-GB" sz="4000" dirty="0" smtClean="0">
                <a:solidFill>
                  <a:srgbClr val="252A98"/>
                </a:solidFill>
              </a:rPr>
              <a:t>the character Lieutenant </a:t>
            </a:r>
            <a:r>
              <a:rPr lang="en-GB" sz="4000" dirty="0" err="1" smtClean="0">
                <a:solidFill>
                  <a:srgbClr val="252A98"/>
                </a:solidFill>
              </a:rPr>
              <a:t>Uhura</a:t>
            </a:r>
            <a:r>
              <a:rPr lang="en-GB" sz="4000" dirty="0" smtClean="0">
                <a:solidFill>
                  <a:srgbClr val="252A98"/>
                </a:solidFill>
              </a:rPr>
              <a:t> was a role model for Mae?</a:t>
            </a:r>
            <a:endParaRPr sz="4000" dirty="0">
              <a:solidFill>
                <a:srgbClr val="252A98"/>
              </a:solidFill>
            </a:endParaRPr>
          </a:p>
        </p:txBody>
      </p:sp>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44334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noGrp="1"/>
          </p:cNvSpPr>
          <p:nvPr>
            <p:ph idx="1"/>
          </p:nvPr>
        </p:nvSpPr>
        <p:spPr>
          <a:xfrm>
            <a:off x="207819" y="673331"/>
            <a:ext cx="10615352" cy="6582121"/>
          </a:xfrm>
        </p:spPr>
        <p:txBody>
          <a:bodyPr/>
          <a:lstStyle/>
          <a:p>
            <a:pPr marL="0" indent="0" algn="ctr">
              <a:buNone/>
            </a:pPr>
            <a:r>
              <a:rPr lang="en-GB" altLang="en-US" sz="3600" dirty="0" smtClean="0">
                <a:latin typeface="Calibri" panose="020F0502020204030204" pitchFamily="34" charset="0"/>
              </a:rPr>
              <a:t>In the French language, the </a:t>
            </a:r>
            <a:r>
              <a:rPr lang="en-GB" altLang="en-US" sz="3600" b="1" i="1" dirty="0" err="1" smtClean="0">
                <a:latin typeface="Calibri" panose="020F0502020204030204" pitchFamily="34" charset="0"/>
              </a:rPr>
              <a:t>sh</a:t>
            </a:r>
            <a:r>
              <a:rPr lang="en-GB" altLang="en-US" sz="3600" b="1" i="1" dirty="0" smtClean="0">
                <a:latin typeface="Calibri" panose="020F0502020204030204" pitchFamily="34" charset="0"/>
              </a:rPr>
              <a:t> </a:t>
            </a:r>
            <a:r>
              <a:rPr lang="en-GB" altLang="en-US" sz="3600" dirty="0" smtClean="0">
                <a:latin typeface="Calibri" panose="020F0502020204030204" pitchFamily="34" charset="0"/>
              </a:rPr>
              <a:t>sound is almost always spelt with the letters </a:t>
            </a:r>
            <a:r>
              <a:rPr lang="en-GB" altLang="en-US" sz="3600" b="1" dirty="0" err="1" smtClean="0">
                <a:latin typeface="Calibri" panose="020F0502020204030204" pitchFamily="34" charset="0"/>
              </a:rPr>
              <a:t>ch.</a:t>
            </a:r>
            <a:endParaRPr lang="en-GB" altLang="en-US" sz="3600" dirty="0" smtClean="0">
              <a:latin typeface="Calibri" panose="020F0502020204030204" pitchFamily="34" charset="0"/>
            </a:endParaRPr>
          </a:p>
          <a:p>
            <a:pPr marL="0" indent="0" algn="ctr">
              <a:buNone/>
            </a:pPr>
            <a:endParaRPr lang="en-GB" altLang="en-US" sz="3600" dirty="0" smtClean="0">
              <a:latin typeface="Calibri" panose="020F0502020204030204" pitchFamily="34" charset="0"/>
            </a:endParaRPr>
          </a:p>
          <a:p>
            <a:pPr marL="0" indent="0" algn="ctr">
              <a:buNone/>
            </a:pPr>
            <a:r>
              <a:rPr lang="en-GB" altLang="en-US" sz="3600" dirty="0" smtClean="0">
                <a:latin typeface="Calibri" panose="020F0502020204030204" pitchFamily="34" charset="0"/>
              </a:rPr>
              <a:t>There are quite a lot of English words that have been borrowed from the French language and have kept the French spelling.</a:t>
            </a:r>
          </a:p>
          <a:p>
            <a:pPr marL="0" indent="0" algn="ctr">
              <a:buNone/>
            </a:pPr>
            <a:endParaRPr lang="en-GB" altLang="en-US" sz="4000" dirty="0">
              <a:latin typeface="Calibri" panose="020F0502020204030204" pitchFamily="34" charset="0"/>
            </a:endParaRPr>
          </a:p>
        </p:txBody>
      </p:sp>
      <p:pic>
        <p:nvPicPr>
          <p:cNvPr id="3" name="Picture 2">
            <a:extLst>
              <a:ext uri="{FF2B5EF4-FFF2-40B4-BE49-F238E27FC236}">
                <a16:creationId xmlns:a16="http://schemas.microsoft.com/office/drawing/2014/main" id="{B87B7F20-522A-4645-877F-C469B11C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909848"/>
            <a:ext cx="971952" cy="721746"/>
          </a:xfrm>
          <a:prstGeom prst="rect">
            <a:avLst/>
          </a:prstGeom>
        </p:spPr>
      </p:pic>
    </p:spTree>
    <p:extLst>
      <p:ext uri="{BB962C8B-B14F-4D97-AF65-F5344CB8AC3E}">
        <p14:creationId xmlns:p14="http://schemas.microsoft.com/office/powerpoint/2010/main" val="345928913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lgn="ctr">
              <a:spcBef>
                <a:spcPts val="2133"/>
              </a:spcBef>
              <a:buNone/>
            </a:pPr>
            <a:endParaRPr sz="4000" dirty="0"/>
          </a:p>
          <a:p>
            <a:pPr marL="0" indent="0" algn="ctr">
              <a:spcBef>
                <a:spcPts val="2133"/>
              </a:spcBef>
              <a:spcAft>
                <a:spcPts val="2133"/>
              </a:spcAft>
              <a:buNone/>
            </a:pPr>
            <a:r>
              <a:rPr lang="en-GB" sz="4000" dirty="0" smtClean="0">
                <a:solidFill>
                  <a:srgbClr val="252A98"/>
                </a:solidFill>
              </a:rPr>
              <a:t>Q4. Why do you think Mae chose to become a doctor instead of a dancer?</a:t>
            </a:r>
            <a:endParaRPr sz="4000" dirty="0">
              <a:solidFill>
                <a:srgbClr val="252A98"/>
              </a:solidFill>
            </a:endParaRPr>
          </a:p>
        </p:txBody>
      </p:sp>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78816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20"/>
          <p:cNvSpPr txBox="1">
            <a:spLocks noGrp="1"/>
          </p:cNvSpPr>
          <p:nvPr>
            <p:ph type="body" idx="1"/>
          </p:nvPr>
        </p:nvSpPr>
        <p:spPr>
          <a:xfrm>
            <a:off x="241428" y="1031536"/>
            <a:ext cx="11360800" cy="4555200"/>
          </a:xfrm>
          <a:prstGeom prst="rect">
            <a:avLst/>
          </a:prstGeom>
        </p:spPr>
        <p:txBody>
          <a:bodyPr spcFirstLastPara="1" vert="horz" wrap="square" lIns="121900" tIns="121900" rIns="121900" bIns="121900" rtlCol="0" anchor="t" anchorCtr="0">
            <a:noAutofit/>
          </a:bodyPr>
          <a:lstStyle/>
          <a:p>
            <a:pPr marL="0" indent="0" algn="ctr">
              <a:spcBef>
                <a:spcPts val="2133"/>
              </a:spcBef>
              <a:spcAft>
                <a:spcPts val="2133"/>
              </a:spcAft>
              <a:buNone/>
            </a:pPr>
            <a:r>
              <a:rPr lang="en-GB" sz="3200" i="1" dirty="0" smtClean="0"/>
              <a:t>Today</a:t>
            </a:r>
            <a:r>
              <a:rPr lang="en-GB" sz="3200" i="1" dirty="0"/>
              <a:t>, she runs her own research and development technology company: The Jemison Group. </a:t>
            </a:r>
          </a:p>
          <a:p>
            <a:pPr marL="0" indent="0" algn="ctr">
              <a:spcBef>
                <a:spcPts val="2133"/>
              </a:spcBef>
              <a:spcAft>
                <a:spcPts val="2133"/>
              </a:spcAft>
              <a:buNone/>
            </a:pPr>
            <a:r>
              <a:rPr lang="en-GB" sz="3200" i="1" dirty="0"/>
              <a:t>Her company’s projects focus on improving healthcare and technology in the developing countries of the world.</a:t>
            </a:r>
          </a:p>
          <a:p>
            <a:pPr marL="0" indent="0" algn="ctr">
              <a:spcBef>
                <a:spcPts val="2133"/>
              </a:spcBef>
              <a:spcAft>
                <a:spcPts val="2133"/>
              </a:spcAft>
              <a:buNone/>
            </a:pPr>
            <a:r>
              <a:rPr lang="en-GB" sz="3200" dirty="0" smtClean="0">
                <a:solidFill>
                  <a:srgbClr val="252A98"/>
                </a:solidFill>
              </a:rPr>
              <a:t>Q5. What do you think this tells you about Mae’s personality and values?</a:t>
            </a:r>
            <a:endParaRPr sz="3200" dirty="0">
              <a:solidFill>
                <a:srgbClr val="252A98"/>
              </a:solidFill>
            </a:endParaRPr>
          </a:p>
        </p:txBody>
      </p:sp>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517724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Rectangle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End of Lesson</a:t>
            </a:r>
            <a:endParaRPr lang="en-GB" sz="3200" dirty="0"/>
          </a:p>
        </p:txBody>
      </p:sp>
    </p:spTree>
    <p:extLst>
      <p:ext uri="{BB962C8B-B14F-4D97-AF65-F5344CB8AC3E}">
        <p14:creationId xmlns:p14="http://schemas.microsoft.com/office/powerpoint/2010/main" val="962666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rgbClr val="FF66FF"/>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7" y="5987219"/>
            <a:ext cx="588391" cy="588391"/>
          </a:xfrm>
          <a:prstGeom prst="rect">
            <a:avLst/>
          </a:prstGeom>
        </p:spPr>
      </p:pic>
      <p:sp>
        <p:nvSpPr>
          <p:cNvPr id="6" name="Rectangle 5"/>
          <p:cNvSpPr/>
          <p:nvPr/>
        </p:nvSpPr>
        <p:spPr>
          <a:xfrm>
            <a:off x="189471" y="5905851"/>
            <a:ext cx="5473099" cy="737296"/>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p:cNvSpPr txBox="1"/>
          <p:nvPr/>
        </p:nvSpPr>
        <p:spPr>
          <a:xfrm>
            <a:off x="864066" y="6033804"/>
            <a:ext cx="402830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mn-ea"/>
                <a:cs typeface="Arial"/>
                <a:sym typeface="Arial"/>
              </a:rPr>
              <a:t>Subject</a:t>
            </a:r>
            <a:r>
              <a:rPr kumimoji="0" lang="en-GB" sz="1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GB" sz="2400" b="0" i="0" u="none" strike="noStrike" kern="0" cap="none" spc="0" normalizeH="0" baseline="0" noProof="0" dirty="0">
                <a:ln>
                  <a:noFill/>
                </a:ln>
                <a:solidFill>
                  <a:srgbClr val="000000"/>
                </a:solidFill>
                <a:effectLst/>
                <a:uLnTx/>
                <a:uFillTx/>
                <a:latin typeface="Arial"/>
                <a:ea typeface="+mn-ea"/>
                <a:cs typeface="Arial"/>
                <a:sym typeface="Arial"/>
              </a:rPr>
              <a:t>Reading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 name="Rectangle 7"/>
          <p:cNvSpPr/>
          <p:nvPr/>
        </p:nvSpPr>
        <p:spPr>
          <a:xfrm>
            <a:off x="189471" y="164755"/>
            <a:ext cx="7594115" cy="700216"/>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TextBox 8"/>
          <p:cNvSpPr txBox="1"/>
          <p:nvPr/>
        </p:nvSpPr>
        <p:spPr>
          <a:xfrm>
            <a:off x="273362" y="222476"/>
            <a:ext cx="742633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3200" b="0" i="0" u="none" strike="noStrike" kern="0" cap="none" spc="0" normalizeH="0" baseline="0" noProof="0" dirty="0">
                <a:ln>
                  <a:noFill/>
                </a:ln>
                <a:solidFill>
                  <a:srgbClr val="000000"/>
                </a:solidFill>
                <a:effectLst/>
                <a:uLnTx/>
                <a:uFillTx/>
                <a:latin typeface="Arial"/>
                <a:ea typeface="+mn-ea"/>
                <a:cs typeface="Arial"/>
                <a:sym typeface="Arial"/>
              </a:rPr>
              <a:t>Date</a:t>
            </a:r>
            <a:r>
              <a:rPr kumimoji="0" lang="en-GB" sz="3200" b="0" i="0" u="none" strike="noStrike" kern="0" cap="none" spc="0" normalizeH="0" baseline="0" noProof="0" dirty="0" smtClean="0">
                <a:ln>
                  <a:noFill/>
                </a:ln>
                <a:solidFill>
                  <a:srgbClr val="000000"/>
                </a:solidFill>
                <a:effectLst/>
                <a:uLnTx/>
                <a:uFillTx/>
                <a:latin typeface="Arial"/>
                <a:ea typeface="+mn-ea"/>
                <a:cs typeface="Arial"/>
                <a:sym typeface="Arial"/>
              </a:rPr>
              <a:t>: </a:t>
            </a:r>
            <a:r>
              <a:rPr kumimoji="0" lang="en-GB" sz="3200" b="0" i="0" u="sng" strike="noStrike" kern="0" cap="none" spc="0" normalizeH="0" baseline="0" noProof="0" dirty="0" smtClean="0">
                <a:ln>
                  <a:noFill/>
                </a:ln>
                <a:solidFill>
                  <a:srgbClr val="000000"/>
                </a:solidFill>
                <a:effectLst/>
                <a:uLnTx/>
                <a:uFillTx/>
                <a:latin typeface="Arial"/>
                <a:ea typeface="+mn-ea"/>
                <a:cs typeface="Arial"/>
                <a:sym typeface="Arial"/>
              </a:rPr>
              <a:t>Thursday 4</a:t>
            </a:r>
            <a:r>
              <a:rPr kumimoji="0" lang="en-GB" sz="3200" b="0" i="0" u="sng" strike="noStrike" kern="0" cap="none" spc="0" normalizeH="0" baseline="30000" noProof="0" dirty="0" smtClean="0">
                <a:ln>
                  <a:noFill/>
                </a:ln>
                <a:solidFill>
                  <a:srgbClr val="000000"/>
                </a:solidFill>
                <a:effectLst/>
                <a:uLnTx/>
                <a:uFillTx/>
                <a:latin typeface="Arial"/>
                <a:ea typeface="+mn-ea"/>
                <a:cs typeface="Arial"/>
                <a:sym typeface="Arial"/>
              </a:rPr>
              <a:t>th</a:t>
            </a:r>
            <a:r>
              <a:rPr kumimoji="0" lang="en-GB" sz="3200" b="0" i="0" u="sng" strike="noStrike" kern="0" cap="none" spc="0" normalizeH="0" baseline="0" noProof="0" dirty="0" smtClean="0">
                <a:ln>
                  <a:noFill/>
                </a:ln>
                <a:solidFill>
                  <a:srgbClr val="000000"/>
                </a:solidFill>
                <a:effectLst/>
                <a:uLnTx/>
                <a:uFillTx/>
                <a:latin typeface="Arial"/>
                <a:ea typeface="+mn-ea"/>
                <a:cs typeface="Arial"/>
                <a:sym typeface="Arial"/>
              </a:rPr>
              <a:t> March 2021</a:t>
            </a:r>
            <a:endParaRPr kumimoji="0" lang="en-GB" sz="1400" b="0" i="0" u="sng"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 name="Picture 9"/>
          <p:cNvPicPr>
            <a:picLocks noChangeAspect="1"/>
          </p:cNvPicPr>
          <p:nvPr/>
        </p:nvPicPr>
        <p:blipFill>
          <a:blip r:embed="rId3"/>
          <a:stretch>
            <a:fillRect/>
          </a:stretch>
        </p:blipFill>
        <p:spPr>
          <a:xfrm>
            <a:off x="553094" y="1728061"/>
            <a:ext cx="2219325" cy="1104900"/>
          </a:xfrm>
          <a:prstGeom prst="rect">
            <a:avLst/>
          </a:prstGeom>
        </p:spPr>
      </p:pic>
      <p:sp>
        <p:nvSpPr>
          <p:cNvPr id="11" name="Rectangle 10"/>
          <p:cNvSpPr/>
          <p:nvPr/>
        </p:nvSpPr>
        <p:spPr>
          <a:xfrm>
            <a:off x="569871" y="2835983"/>
            <a:ext cx="10612655" cy="1752795"/>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TextBox 11"/>
          <p:cNvSpPr txBox="1"/>
          <p:nvPr/>
        </p:nvSpPr>
        <p:spPr>
          <a:xfrm>
            <a:off x="569872" y="2819204"/>
            <a:ext cx="10429593" cy="1323439"/>
          </a:xfrm>
          <a:prstGeom prst="rect">
            <a:avLst/>
          </a:prstGeom>
          <a:noFill/>
        </p:spPr>
        <p:txBody>
          <a:bodyPr wrap="square" rtlCol="0">
            <a:spAutoFit/>
          </a:bodyPr>
          <a:lstStyle/>
          <a:p>
            <a:pPr defTabSz="1219170">
              <a:buClr>
                <a:srgbClr val="000000"/>
              </a:buClr>
            </a:pPr>
            <a:r>
              <a:rPr lang="en-GB" sz="4000" u="sng" kern="0" dirty="0">
                <a:solidFill>
                  <a:srgbClr val="000000"/>
                </a:solidFill>
                <a:cs typeface="Arial"/>
                <a:sym typeface="Arial"/>
              </a:rPr>
              <a:t>LO: To be able to retrieve information and explain inferences.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1"/>
            <a:ext cx="588391" cy="588391"/>
          </a:xfrm>
          <a:prstGeom prst="rect">
            <a:avLst/>
          </a:prstGeom>
        </p:spPr>
      </p:pic>
    </p:spTree>
    <p:extLst>
      <p:ext uri="{BB962C8B-B14F-4D97-AF65-F5344CB8AC3E}">
        <p14:creationId xmlns:p14="http://schemas.microsoft.com/office/powerpoint/2010/main" val="920741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Picture 2"/>
          <p:cNvPicPr>
            <a:picLocks noChangeAspect="1"/>
          </p:cNvPicPr>
          <p:nvPr/>
        </p:nvPicPr>
        <p:blipFill rotWithShape="1">
          <a:blip r:embed="rId3"/>
          <a:srcRect l="4494"/>
          <a:stretch/>
        </p:blipFill>
        <p:spPr>
          <a:xfrm>
            <a:off x="345440" y="947175"/>
            <a:ext cx="11237470" cy="5654530"/>
          </a:xfrm>
          <a:prstGeom prst="rect">
            <a:avLst/>
          </a:prstGeom>
        </p:spPr>
      </p:pic>
      <p:pic>
        <p:nvPicPr>
          <p:cNvPr id="4" name="Picture 3">
            <a:extLst>
              <a:ext uri="{FF2B5EF4-FFF2-40B4-BE49-F238E27FC236}">
                <a16:creationId xmlns:a16="http://schemas.microsoft.com/office/drawing/2014/main" id="{DF0C0A6C-1D95-40CC-B893-818DF9CA0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347278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2161" y="223561"/>
            <a:ext cx="8107680" cy="6410877"/>
          </a:xfrm>
          <a:prstGeom prst="rect">
            <a:avLst/>
          </a:prstGeom>
        </p:spPr>
      </p:pic>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765267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6320" y="193040"/>
            <a:ext cx="9680192" cy="6493397"/>
          </a:xfrm>
          <a:prstGeom prst="rect">
            <a:avLst/>
          </a:prstGeom>
        </p:spPr>
      </p:pic>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880478"/>
            <a:ext cx="962327" cy="714599"/>
          </a:xfrm>
          <a:prstGeom prst="rect">
            <a:avLst/>
          </a:prstGeom>
        </p:spPr>
      </p:pic>
    </p:spTree>
    <p:extLst>
      <p:ext uri="{BB962C8B-B14F-4D97-AF65-F5344CB8AC3E}">
        <p14:creationId xmlns:p14="http://schemas.microsoft.com/office/powerpoint/2010/main" val="144649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360" y="873760"/>
            <a:ext cx="10365085" cy="5591805"/>
          </a:xfrm>
          <a:prstGeom prst="rect">
            <a:avLst/>
          </a:prstGeom>
        </p:spPr>
      </p:pic>
      <p:pic>
        <p:nvPicPr>
          <p:cNvPr id="3" name="Picture 2">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3927" y="5671958"/>
            <a:ext cx="1299108" cy="964684"/>
          </a:xfrm>
          <a:prstGeom prst="rect">
            <a:avLst/>
          </a:prstGeom>
        </p:spPr>
      </p:pic>
    </p:spTree>
    <p:extLst>
      <p:ext uri="{BB962C8B-B14F-4D97-AF65-F5344CB8AC3E}">
        <p14:creationId xmlns:p14="http://schemas.microsoft.com/office/powerpoint/2010/main" val="3945772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GB" dirty="0"/>
              <a:t>Vocabulary Check		</a:t>
            </a:r>
            <a:endParaRPr dirty="0"/>
          </a:p>
        </p:txBody>
      </p:sp>
      <p:sp>
        <p:nvSpPr>
          <p:cNvPr id="61" name="Google Shape;61;p14"/>
          <p:cNvSpPr txBox="1">
            <a:spLocks noGrp="1"/>
          </p:cNvSpPr>
          <p:nvPr>
            <p:ph type="body" idx="1"/>
          </p:nvPr>
        </p:nvSpPr>
        <p:spPr>
          <a:xfrm>
            <a:off x="415600" y="2376219"/>
            <a:ext cx="11360800" cy="4555200"/>
          </a:xfrm>
          <a:prstGeom prst="rect">
            <a:avLst/>
          </a:prstGeom>
        </p:spPr>
        <p:txBody>
          <a:bodyPr spcFirstLastPara="1" vert="horz" wrap="square" lIns="121900" tIns="121900" rIns="121900" bIns="121900" rtlCol="0" anchor="t" anchorCtr="0">
            <a:noAutofit/>
          </a:bodyPr>
          <a:lstStyle/>
          <a:p>
            <a:pPr indent="-474121">
              <a:buSzPts val="2000"/>
            </a:pPr>
            <a:r>
              <a:rPr lang="en-GB" sz="2667" dirty="0">
                <a:solidFill>
                  <a:srgbClr val="333333"/>
                </a:solidFill>
              </a:rPr>
              <a:t>her </a:t>
            </a:r>
            <a:r>
              <a:rPr lang="en-GB" sz="2667" b="1" u="sng" dirty="0">
                <a:solidFill>
                  <a:srgbClr val="333333"/>
                </a:solidFill>
              </a:rPr>
              <a:t>aptitude</a:t>
            </a:r>
            <a:r>
              <a:rPr lang="en-GB" sz="2667" dirty="0">
                <a:solidFill>
                  <a:srgbClr val="333333"/>
                </a:solidFill>
              </a:rPr>
              <a:t> for foreign languages </a:t>
            </a:r>
            <a:endParaRPr sz="2667" dirty="0">
              <a:solidFill>
                <a:srgbClr val="333333"/>
              </a:solidFill>
            </a:endParaRPr>
          </a:p>
          <a:p>
            <a:pPr indent="-474121">
              <a:buClr>
                <a:srgbClr val="333333"/>
              </a:buClr>
              <a:buSzPts val="2000"/>
            </a:pPr>
            <a:r>
              <a:rPr lang="en-GB" sz="2667" dirty="0">
                <a:solidFill>
                  <a:srgbClr val="333333"/>
                </a:solidFill>
              </a:rPr>
              <a:t>various </a:t>
            </a:r>
            <a:r>
              <a:rPr lang="en-GB" sz="2667" b="1" u="sng" dirty="0">
                <a:solidFill>
                  <a:srgbClr val="333333"/>
                </a:solidFill>
              </a:rPr>
              <a:t>biological</a:t>
            </a:r>
            <a:r>
              <a:rPr lang="en-GB" sz="2667" dirty="0">
                <a:solidFill>
                  <a:srgbClr val="333333"/>
                </a:solidFill>
              </a:rPr>
              <a:t> experiments </a:t>
            </a:r>
            <a:endParaRPr sz="2667" dirty="0">
              <a:solidFill>
                <a:srgbClr val="333333"/>
              </a:solidFill>
            </a:endParaRPr>
          </a:p>
          <a:p>
            <a:pPr indent="-474121">
              <a:buClr>
                <a:srgbClr val="333333"/>
              </a:buClr>
              <a:buSzPts val="2000"/>
            </a:pPr>
            <a:r>
              <a:rPr lang="en-GB" sz="2667" dirty="0">
                <a:solidFill>
                  <a:srgbClr val="333333"/>
                </a:solidFill>
              </a:rPr>
              <a:t>easy to do in the </a:t>
            </a:r>
            <a:r>
              <a:rPr lang="en-GB" sz="2667" b="1" u="sng" dirty="0">
                <a:solidFill>
                  <a:srgbClr val="333333"/>
                </a:solidFill>
              </a:rPr>
              <a:t>microgravity</a:t>
            </a:r>
            <a:r>
              <a:rPr lang="en-GB" sz="2667" dirty="0">
                <a:solidFill>
                  <a:srgbClr val="333333"/>
                </a:solidFill>
              </a:rPr>
              <a:t> of </a:t>
            </a:r>
            <a:r>
              <a:rPr lang="en-GB" sz="2667" dirty="0" smtClean="0">
                <a:solidFill>
                  <a:srgbClr val="333333"/>
                </a:solidFill>
              </a:rPr>
              <a:t>space</a:t>
            </a:r>
            <a:endParaRPr sz="2667" dirty="0">
              <a:solidFill>
                <a:srgbClr val="333333"/>
              </a:solidFill>
            </a:endParaRPr>
          </a:p>
          <a:p>
            <a:pPr indent="0">
              <a:spcBef>
                <a:spcPts val="2133"/>
              </a:spcBef>
              <a:buNone/>
            </a:pPr>
            <a:endParaRPr sz="2667" dirty="0">
              <a:solidFill>
                <a:srgbClr val="333333"/>
              </a:solidFill>
            </a:endParaRPr>
          </a:p>
          <a:p>
            <a:pPr indent="0">
              <a:spcBef>
                <a:spcPts val="2133"/>
              </a:spcBef>
              <a:spcAft>
                <a:spcPts val="1867"/>
              </a:spcAft>
              <a:buNone/>
            </a:pPr>
            <a:endParaRPr sz="2667" dirty="0">
              <a:solidFill>
                <a:srgbClr val="333333"/>
              </a:solidFill>
            </a:endParaRPr>
          </a:p>
        </p:txBody>
      </p:sp>
      <p:pic>
        <p:nvPicPr>
          <p:cNvPr id="4" name="Picture 3">
            <a:extLst>
              <a:ext uri="{FF2B5EF4-FFF2-40B4-BE49-F238E27FC236}">
                <a16:creationId xmlns:a16="http://schemas.microsoft.com/office/drawing/2014/main" id="{88E6CDD7-89C9-4421-A5C9-4FB91B116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2167186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GB" dirty="0"/>
              <a:t>Vocabulary Check		</a:t>
            </a:r>
            <a:endParaRPr dirty="0"/>
          </a:p>
        </p:txBody>
      </p:sp>
      <p:sp>
        <p:nvSpPr>
          <p:cNvPr id="61" name="Google Shape;61;p14"/>
          <p:cNvSpPr txBox="1">
            <a:spLocks noGrp="1"/>
          </p:cNvSpPr>
          <p:nvPr>
            <p:ph type="body" idx="1"/>
          </p:nvPr>
        </p:nvSpPr>
        <p:spPr>
          <a:xfrm>
            <a:off x="415600" y="2376219"/>
            <a:ext cx="11360800" cy="4555200"/>
          </a:xfrm>
          <a:prstGeom prst="rect">
            <a:avLst/>
          </a:prstGeom>
        </p:spPr>
        <p:txBody>
          <a:bodyPr spcFirstLastPara="1" vert="horz" wrap="square" lIns="121900" tIns="121900" rIns="121900" bIns="121900" rtlCol="0" anchor="t" anchorCtr="0">
            <a:noAutofit/>
          </a:bodyPr>
          <a:lstStyle/>
          <a:p>
            <a:pPr indent="-474121">
              <a:buSzPts val="2000"/>
            </a:pPr>
            <a:r>
              <a:rPr lang="en-GB" sz="2667" b="1" u="sng" dirty="0" smtClean="0">
                <a:solidFill>
                  <a:srgbClr val="333333"/>
                </a:solidFill>
              </a:rPr>
              <a:t>Aptitude: </a:t>
            </a:r>
            <a:r>
              <a:rPr lang="en-GB" dirty="0"/>
              <a:t>a natural ability to do something</a:t>
            </a:r>
            <a:endParaRPr sz="2667" dirty="0">
              <a:solidFill>
                <a:srgbClr val="333333"/>
              </a:solidFill>
            </a:endParaRPr>
          </a:p>
          <a:p>
            <a:pPr indent="-474121">
              <a:buClr>
                <a:srgbClr val="333333"/>
              </a:buClr>
              <a:buSzPts val="2000"/>
            </a:pPr>
            <a:r>
              <a:rPr lang="en-GB" sz="2667" b="1" u="sng" dirty="0" smtClean="0">
                <a:solidFill>
                  <a:srgbClr val="333333"/>
                </a:solidFill>
              </a:rPr>
              <a:t>Biological: </a:t>
            </a:r>
            <a:r>
              <a:rPr lang="en-GB" dirty="0"/>
              <a:t>relating to biology or living organisms.</a:t>
            </a:r>
            <a:endParaRPr lang="en-GB" sz="2667" dirty="0">
              <a:solidFill>
                <a:srgbClr val="333333"/>
              </a:solidFill>
            </a:endParaRPr>
          </a:p>
          <a:p>
            <a:pPr indent="-474121">
              <a:buClr>
                <a:srgbClr val="333333"/>
              </a:buClr>
              <a:buSzPts val="2000"/>
            </a:pPr>
            <a:r>
              <a:rPr lang="en-GB" sz="2667" b="1" u="sng" dirty="0" smtClean="0">
                <a:solidFill>
                  <a:srgbClr val="333333"/>
                </a:solidFill>
              </a:rPr>
              <a:t>Microgravity: </a:t>
            </a:r>
            <a:r>
              <a:rPr lang="en-GB" dirty="0"/>
              <a:t>very weak gravity, as in an orbiting spacecraft</a:t>
            </a:r>
            <a:r>
              <a:rPr lang="en-GB" dirty="0" smtClean="0"/>
              <a:t>.</a:t>
            </a:r>
            <a:endParaRPr sz="2667" dirty="0">
              <a:solidFill>
                <a:srgbClr val="333333"/>
              </a:solidFill>
            </a:endParaRPr>
          </a:p>
          <a:p>
            <a:pPr indent="0">
              <a:spcBef>
                <a:spcPts val="2133"/>
              </a:spcBef>
              <a:buNone/>
            </a:pPr>
            <a:endParaRPr sz="2667" dirty="0">
              <a:solidFill>
                <a:srgbClr val="333333"/>
              </a:solidFill>
            </a:endParaRPr>
          </a:p>
          <a:p>
            <a:pPr indent="0">
              <a:spcBef>
                <a:spcPts val="2133"/>
              </a:spcBef>
              <a:spcAft>
                <a:spcPts val="1867"/>
              </a:spcAft>
              <a:buNone/>
            </a:pPr>
            <a:endParaRPr sz="2667" dirty="0">
              <a:solidFill>
                <a:srgbClr val="333333"/>
              </a:solidFill>
            </a:endParaRPr>
          </a:p>
        </p:txBody>
      </p:sp>
      <p:pic>
        <p:nvPicPr>
          <p:cNvPr id="4" name="Picture 3">
            <a:extLst>
              <a:ext uri="{FF2B5EF4-FFF2-40B4-BE49-F238E27FC236}">
                <a16:creationId xmlns:a16="http://schemas.microsoft.com/office/drawing/2014/main" id="{88E6CDD7-89C9-4421-A5C9-4FB91B116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103752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noGrp="1"/>
          </p:cNvSpPr>
          <p:nvPr>
            <p:ph idx="1"/>
          </p:nvPr>
        </p:nvSpPr>
        <p:spPr>
          <a:xfrm>
            <a:off x="656705" y="260351"/>
            <a:ext cx="10166466" cy="4525963"/>
          </a:xfrm>
        </p:spPr>
        <p:txBody>
          <a:bodyPr>
            <a:normAutofit fontScale="85000" lnSpcReduction="20000"/>
          </a:bodyPr>
          <a:lstStyle/>
          <a:p>
            <a:pPr marL="0" indent="0" algn="ctr">
              <a:buNone/>
              <a:defRPr/>
            </a:pPr>
            <a:r>
              <a:rPr lang="en-GB" sz="3600" dirty="0">
                <a:latin typeface="Calibri" panose="020F0502020204030204" pitchFamily="34" charset="0"/>
              </a:rPr>
              <a:t>Of course, not all words with the </a:t>
            </a:r>
            <a:r>
              <a:rPr lang="en-GB" sz="3600" b="1" dirty="0" err="1">
                <a:latin typeface="Calibri" panose="020F0502020204030204" pitchFamily="34" charset="0"/>
              </a:rPr>
              <a:t>sh</a:t>
            </a:r>
            <a:r>
              <a:rPr lang="en-GB" sz="3600" dirty="0">
                <a:latin typeface="Calibri" panose="020F0502020204030204" pitchFamily="34" charset="0"/>
              </a:rPr>
              <a:t> sound spelt </a:t>
            </a:r>
            <a:r>
              <a:rPr lang="en-GB" sz="3600" b="1" dirty="0" err="1">
                <a:latin typeface="Calibri" panose="020F0502020204030204" pitchFamily="34" charset="0"/>
              </a:rPr>
              <a:t>ch</a:t>
            </a:r>
            <a:r>
              <a:rPr lang="en-GB" sz="3600" dirty="0">
                <a:latin typeface="Calibri" panose="020F0502020204030204" pitchFamily="34" charset="0"/>
              </a:rPr>
              <a:t> are from France</a:t>
            </a:r>
            <a:r>
              <a:rPr lang="en-GB" sz="3600" dirty="0" smtClean="0">
                <a:latin typeface="Calibri" panose="020F0502020204030204" pitchFamily="34" charset="0"/>
              </a:rPr>
              <a:t>.</a:t>
            </a:r>
          </a:p>
          <a:p>
            <a:pPr marL="0" indent="0" algn="ctr">
              <a:buNone/>
              <a:defRPr/>
            </a:pPr>
            <a:r>
              <a:rPr lang="en-GB" sz="3600" dirty="0" smtClean="0">
                <a:latin typeface="Calibri" panose="020F0502020204030204" pitchFamily="34" charset="0"/>
              </a:rPr>
              <a:t> </a:t>
            </a:r>
            <a:endParaRPr lang="en-GB" sz="3600" dirty="0">
              <a:latin typeface="Calibri" panose="020F0502020204030204" pitchFamily="34" charset="0"/>
            </a:endParaRPr>
          </a:p>
          <a:p>
            <a:pPr marL="0" indent="0" algn="ctr">
              <a:buNone/>
              <a:defRPr/>
            </a:pPr>
            <a:r>
              <a:rPr lang="en-GB" sz="3600" dirty="0">
                <a:latin typeface="Calibri" panose="020F0502020204030204" pitchFamily="34" charset="0"/>
              </a:rPr>
              <a:t>Let’s check out the</a:t>
            </a:r>
            <a:r>
              <a:rPr lang="en-GB" sz="3600" b="1" i="1" dirty="0">
                <a:latin typeface="Calibri" panose="020F0502020204030204" pitchFamily="34" charset="0"/>
              </a:rPr>
              <a:t> </a:t>
            </a:r>
            <a:r>
              <a:rPr lang="en-GB" sz="3600" b="1" i="1" dirty="0" err="1">
                <a:latin typeface="Calibri" panose="020F0502020204030204" pitchFamily="34" charset="0"/>
              </a:rPr>
              <a:t>sh</a:t>
            </a:r>
            <a:r>
              <a:rPr lang="en-GB" sz="3600" dirty="0">
                <a:latin typeface="Calibri" panose="020F0502020204030204" pitchFamily="34" charset="0"/>
              </a:rPr>
              <a:t> </a:t>
            </a:r>
            <a:r>
              <a:rPr lang="en-GB" sz="3600" dirty="0" smtClean="0">
                <a:latin typeface="Calibri" panose="020F0502020204030204" pitchFamily="34" charset="0"/>
              </a:rPr>
              <a:t>sound. </a:t>
            </a:r>
          </a:p>
          <a:p>
            <a:pPr marL="0" indent="0" algn="ctr">
              <a:buNone/>
              <a:defRPr/>
            </a:pPr>
            <a:endParaRPr lang="en-GB" sz="3600" dirty="0">
              <a:latin typeface="Calibri" panose="020F0502020204030204" pitchFamily="34" charset="0"/>
            </a:endParaRPr>
          </a:p>
          <a:p>
            <a:pPr algn="ctr">
              <a:defRPr/>
            </a:pPr>
            <a:r>
              <a:rPr lang="en-GB" sz="3600" b="1" i="1" dirty="0" err="1">
                <a:latin typeface="Calibri" panose="020F0502020204030204" pitchFamily="34" charset="0"/>
              </a:rPr>
              <a:t>sh</a:t>
            </a:r>
            <a:endParaRPr lang="en-GB" sz="3600" dirty="0">
              <a:latin typeface="Calibri" panose="020F0502020204030204" pitchFamily="34" charset="0"/>
            </a:endParaRPr>
          </a:p>
          <a:p>
            <a:pPr algn="ctr">
              <a:defRPr/>
            </a:pPr>
            <a:r>
              <a:rPr lang="en-GB" sz="3600" b="1" dirty="0" err="1">
                <a:latin typeface="Calibri" panose="020F0502020204030204" pitchFamily="34" charset="0"/>
              </a:rPr>
              <a:t>sh</a:t>
            </a:r>
            <a:endParaRPr lang="en-GB" sz="3600" dirty="0">
              <a:latin typeface="Calibri" panose="020F0502020204030204" pitchFamily="34" charset="0"/>
            </a:endParaRPr>
          </a:p>
          <a:p>
            <a:pPr algn="ctr">
              <a:defRPr/>
            </a:pPr>
            <a:r>
              <a:rPr lang="en-GB" sz="3600" b="1" dirty="0" err="1">
                <a:latin typeface="Calibri" panose="020F0502020204030204" pitchFamily="34" charset="0"/>
              </a:rPr>
              <a:t>ti</a:t>
            </a:r>
            <a:endParaRPr lang="en-GB" sz="3600" dirty="0">
              <a:latin typeface="Calibri" panose="020F0502020204030204" pitchFamily="34" charset="0"/>
            </a:endParaRPr>
          </a:p>
          <a:p>
            <a:pPr algn="ctr">
              <a:defRPr/>
            </a:pPr>
            <a:r>
              <a:rPr lang="en-GB" sz="3600" b="1" dirty="0">
                <a:latin typeface="Calibri" panose="020F0502020204030204" pitchFamily="34" charset="0"/>
              </a:rPr>
              <a:t>ci</a:t>
            </a:r>
            <a:endParaRPr lang="en-GB" sz="3600" dirty="0">
              <a:latin typeface="Calibri" panose="020F0502020204030204" pitchFamily="34" charset="0"/>
            </a:endParaRPr>
          </a:p>
          <a:p>
            <a:pPr algn="ctr">
              <a:defRPr/>
            </a:pPr>
            <a:r>
              <a:rPr lang="en-GB" sz="3600" b="1" dirty="0" err="1">
                <a:latin typeface="Calibri" panose="020F0502020204030204" pitchFamily="34" charset="0"/>
              </a:rPr>
              <a:t>ch</a:t>
            </a:r>
            <a:endParaRPr lang="en-GB" sz="3600" dirty="0">
              <a:latin typeface="Calibri" panose="020F0502020204030204" pitchFamily="34" charset="0"/>
            </a:endParaRPr>
          </a:p>
          <a:p>
            <a:pPr marL="0" indent="0">
              <a:buNone/>
              <a:defRPr/>
            </a:pPr>
            <a:endParaRPr lang="en-GB" sz="2400" dirty="0">
              <a:latin typeface="Calibri" panose="020F0502020204030204" pitchFamily="34" charset="0"/>
            </a:endParaRPr>
          </a:p>
        </p:txBody>
      </p:sp>
      <p:pic>
        <p:nvPicPr>
          <p:cNvPr id="3" name="Picture 2">
            <a:extLst>
              <a:ext uri="{FF2B5EF4-FFF2-40B4-BE49-F238E27FC236}">
                <a16:creationId xmlns:a16="http://schemas.microsoft.com/office/drawing/2014/main" id="{B87B7F20-522A-4645-877F-C469B11C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909848"/>
            <a:ext cx="971952" cy="721746"/>
          </a:xfrm>
          <a:prstGeom prst="rect">
            <a:avLst/>
          </a:prstGeom>
        </p:spPr>
      </p:pic>
    </p:spTree>
    <p:extLst>
      <p:ext uri="{BB962C8B-B14F-4D97-AF65-F5344CB8AC3E}">
        <p14:creationId xmlns:p14="http://schemas.microsoft.com/office/powerpoint/2010/main" val="4155750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 calcmode="lin" valueType="num">
                                      <p:cBhvr additive="base">
                                        <p:cTn id="13"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xEl>
                                              <p:pRg st="2" end="2"/>
                                            </p:txEl>
                                          </p:spTgt>
                                        </p:tgtEl>
                                        <p:attrNameLst>
                                          <p:attrName>style.visibility</p:attrName>
                                        </p:attrNameLst>
                                      </p:cBhvr>
                                      <p:to>
                                        <p:strVal val="visible"/>
                                      </p:to>
                                    </p:set>
                                    <p:anim calcmode="lin" valueType="num">
                                      <p:cBhvr additive="base">
                                        <p:cTn id="19"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xEl>
                                              <p:pRg st="4" end="4"/>
                                            </p:txEl>
                                          </p:spTgt>
                                        </p:tgtEl>
                                        <p:attrNameLst>
                                          <p:attrName>style.visibility</p:attrName>
                                        </p:attrNameLst>
                                      </p:cBhvr>
                                      <p:to>
                                        <p:strVal val="visible"/>
                                      </p:to>
                                    </p:set>
                                    <p:anim calcmode="lin" valueType="num">
                                      <p:cBhvr additive="base">
                                        <p:cTn id="25"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122">
                                            <p:txEl>
                                              <p:pRg st="5" end="5"/>
                                            </p:txEl>
                                          </p:spTgt>
                                        </p:tgtEl>
                                        <p:attrNameLst>
                                          <p:attrName>style.visibility</p:attrName>
                                        </p:attrNameLst>
                                      </p:cBhvr>
                                      <p:to>
                                        <p:strVal val="visible"/>
                                      </p:to>
                                    </p:set>
                                    <p:anim calcmode="lin" valueType="num">
                                      <p:cBhvr additive="base">
                                        <p:cTn id="31"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2">
                                            <p:txEl>
                                              <p:pRg st="6" end="6"/>
                                            </p:txEl>
                                          </p:spTgt>
                                        </p:tgtEl>
                                        <p:attrNameLst>
                                          <p:attrName>style.visibility</p:attrName>
                                        </p:attrNameLst>
                                      </p:cBhvr>
                                      <p:to>
                                        <p:strVal val="visible"/>
                                      </p:to>
                                    </p:set>
                                    <p:anim calcmode="lin" valueType="num">
                                      <p:cBhvr additive="base">
                                        <p:cTn id="37"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122">
                                            <p:txEl>
                                              <p:pRg st="7" end="7"/>
                                            </p:txEl>
                                          </p:spTgt>
                                        </p:tgtEl>
                                        <p:attrNameLst>
                                          <p:attrName>style.visibility</p:attrName>
                                        </p:attrNameLst>
                                      </p:cBhvr>
                                      <p:to>
                                        <p:strVal val="visible"/>
                                      </p:to>
                                    </p:set>
                                    <p:anim calcmode="lin" valueType="num">
                                      <p:cBhvr additive="base">
                                        <p:cTn id="43"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122">
                                            <p:txEl>
                                              <p:pRg st="8" end="8"/>
                                            </p:txEl>
                                          </p:spTgt>
                                        </p:tgtEl>
                                        <p:attrNameLst>
                                          <p:attrName>style.visibility</p:attrName>
                                        </p:attrNameLst>
                                      </p:cBhvr>
                                      <p:to>
                                        <p:strVal val="visible"/>
                                      </p:to>
                                    </p:set>
                                    <p:anim calcmode="lin" valueType="num">
                                      <p:cBhvr additive="base">
                                        <p:cTn id="49" dur="500" fill="hold"/>
                                        <p:tgtEl>
                                          <p:spTgt spid="512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415600" y="831667"/>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lgn="ctr">
              <a:spcBef>
                <a:spcPts val="2133"/>
              </a:spcBef>
              <a:buNone/>
            </a:pPr>
            <a:r>
              <a:rPr lang="en-GB" sz="4000" i="1" dirty="0" smtClean="0"/>
              <a:t>'On </a:t>
            </a:r>
            <a:r>
              <a:rPr lang="en-GB" sz="4000" i="1" dirty="0"/>
              <a:t>that day she made history by becoming Britain’s first astronaut, pre-dating astronaut Tim Peake by 24 years</a:t>
            </a:r>
            <a:r>
              <a:rPr lang="en-GB" sz="4000" i="1" dirty="0" smtClean="0"/>
              <a:t>.’ </a:t>
            </a:r>
            <a:endParaRPr sz="4000" i="1" dirty="0"/>
          </a:p>
          <a:p>
            <a:pPr marL="0" indent="0" algn="ctr">
              <a:spcBef>
                <a:spcPts val="2133"/>
              </a:spcBef>
              <a:buNone/>
            </a:pPr>
            <a:endParaRPr sz="1067" dirty="0"/>
          </a:p>
          <a:p>
            <a:pPr marL="0" indent="0" algn="ctr">
              <a:spcBef>
                <a:spcPts val="2133"/>
              </a:spcBef>
              <a:spcAft>
                <a:spcPts val="2133"/>
              </a:spcAft>
              <a:buNone/>
            </a:pPr>
            <a:r>
              <a:rPr lang="en-GB" sz="4000" dirty="0" smtClean="0">
                <a:solidFill>
                  <a:srgbClr val="0070C0"/>
                </a:solidFill>
              </a:rPr>
              <a:t>Q1. Why </a:t>
            </a:r>
            <a:r>
              <a:rPr lang="en-GB" sz="4000" dirty="0">
                <a:solidFill>
                  <a:srgbClr val="0070C0"/>
                </a:solidFill>
              </a:rPr>
              <a:t>do you think the texts highlights the fact she was before Tim Peake? What does this suggest about Tim Peake?</a:t>
            </a:r>
            <a:endParaRPr sz="4000" dirty="0">
              <a:solidFill>
                <a:srgbClr val="0070C0"/>
              </a:solidFill>
            </a:endParaRPr>
          </a:p>
        </p:txBody>
      </p:sp>
      <p:pic>
        <p:nvPicPr>
          <p:cNvPr id="5" name="Picture 4">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956180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lgn="ctr">
              <a:spcBef>
                <a:spcPts val="2133"/>
              </a:spcBef>
              <a:buNone/>
            </a:pPr>
            <a:r>
              <a:rPr lang="en-GB" sz="4000" i="1" dirty="0" smtClean="0"/>
              <a:t>'After </a:t>
            </a:r>
            <a:r>
              <a:rPr lang="en-GB" sz="4000" i="1" dirty="0"/>
              <a:t>a rigorous 18 months of training, Helen launched on 18 May 1991 and spend eight days on the Mir space station</a:t>
            </a:r>
            <a:r>
              <a:rPr lang="en-GB" sz="4000" i="1" dirty="0" smtClean="0"/>
              <a:t>.’ </a:t>
            </a:r>
            <a:endParaRPr sz="4000" i="1" dirty="0"/>
          </a:p>
          <a:p>
            <a:pPr marL="0" indent="0" algn="ctr">
              <a:spcBef>
                <a:spcPts val="2133"/>
              </a:spcBef>
              <a:spcAft>
                <a:spcPts val="2133"/>
              </a:spcAft>
              <a:buNone/>
            </a:pPr>
            <a:r>
              <a:rPr lang="en-GB" sz="4000" dirty="0" smtClean="0">
                <a:solidFill>
                  <a:srgbClr val="0070C0"/>
                </a:solidFill>
              </a:rPr>
              <a:t>Q2. What </a:t>
            </a:r>
            <a:r>
              <a:rPr lang="en-GB" sz="4000" dirty="0">
                <a:solidFill>
                  <a:srgbClr val="0070C0"/>
                </a:solidFill>
              </a:rPr>
              <a:t>type of word is rigorous? What synonym could you replace it with?</a:t>
            </a:r>
            <a:endParaRPr sz="4000" dirty="0">
              <a:solidFill>
                <a:srgbClr val="0070C0"/>
              </a:solidFill>
            </a:endParaRPr>
          </a:p>
        </p:txBody>
      </p:sp>
      <p:pic>
        <p:nvPicPr>
          <p:cNvPr id="5" name="Picture 4">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781848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lgn="ctr">
              <a:spcBef>
                <a:spcPts val="2133"/>
              </a:spcBef>
              <a:spcAft>
                <a:spcPts val="2133"/>
              </a:spcAft>
              <a:buNone/>
            </a:pPr>
            <a:r>
              <a:rPr lang="en-GB" sz="4000" dirty="0" smtClean="0">
                <a:solidFill>
                  <a:srgbClr val="0070C0"/>
                </a:solidFill>
              </a:rPr>
              <a:t>Q3. Why </a:t>
            </a:r>
            <a:r>
              <a:rPr lang="en-GB" sz="4000" dirty="0">
                <a:solidFill>
                  <a:srgbClr val="0070C0"/>
                </a:solidFill>
              </a:rPr>
              <a:t>is it important to document these events and hold artefacts to show others? </a:t>
            </a:r>
            <a:endParaRPr lang="en-GB" sz="4000" dirty="0" smtClean="0">
              <a:solidFill>
                <a:srgbClr val="0070C0"/>
              </a:solidFill>
            </a:endParaRPr>
          </a:p>
          <a:p>
            <a:pPr marL="0" indent="0" algn="ctr">
              <a:spcBef>
                <a:spcPts val="2133"/>
              </a:spcBef>
              <a:spcAft>
                <a:spcPts val="2133"/>
              </a:spcAft>
              <a:buNone/>
            </a:pPr>
            <a:r>
              <a:rPr lang="en-GB" sz="4000" dirty="0" smtClean="0"/>
              <a:t>(Think </a:t>
            </a:r>
            <a:r>
              <a:rPr lang="en-GB" sz="4000" dirty="0"/>
              <a:t>about the impact they have on readers/visitors</a:t>
            </a:r>
            <a:r>
              <a:rPr lang="en-GB" sz="4000" dirty="0" smtClean="0"/>
              <a:t>.)</a:t>
            </a:r>
            <a:endParaRPr sz="4000" dirty="0"/>
          </a:p>
        </p:txBody>
      </p:sp>
      <p:pic>
        <p:nvPicPr>
          <p:cNvPr id="4" name="Picture 3">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3994159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lgn="ctr">
              <a:spcBef>
                <a:spcPts val="2133"/>
              </a:spcBef>
              <a:buNone/>
            </a:pPr>
            <a:r>
              <a:rPr lang="en-GB" sz="4000" i="1" dirty="0" smtClean="0"/>
              <a:t>'One </a:t>
            </a:r>
            <a:r>
              <a:rPr lang="en-GB" sz="4000" i="1" dirty="0"/>
              <a:t>of the crown jewel artefacts at the National Space Centre is Helen’s launch couch, which she sat in during her Soyuz trip to and from the Mir space station</a:t>
            </a:r>
            <a:r>
              <a:rPr lang="en-GB" sz="4000" i="1" dirty="0" smtClean="0"/>
              <a:t>.’ </a:t>
            </a:r>
            <a:endParaRPr sz="4000" i="1" dirty="0"/>
          </a:p>
          <a:p>
            <a:pPr marL="0" indent="0" algn="ctr">
              <a:spcBef>
                <a:spcPts val="2133"/>
              </a:spcBef>
              <a:spcAft>
                <a:spcPts val="2133"/>
              </a:spcAft>
              <a:buNone/>
            </a:pPr>
            <a:r>
              <a:rPr lang="en-GB" sz="4000" dirty="0" smtClean="0">
                <a:solidFill>
                  <a:srgbClr val="0070C0"/>
                </a:solidFill>
              </a:rPr>
              <a:t>Q4. Find </a:t>
            </a:r>
            <a:r>
              <a:rPr lang="en-GB" sz="4000" dirty="0">
                <a:solidFill>
                  <a:srgbClr val="0070C0"/>
                </a:solidFill>
              </a:rPr>
              <a:t>and copy a phrase which suggests the importance of the couch. </a:t>
            </a:r>
            <a:endParaRPr sz="4000" dirty="0">
              <a:solidFill>
                <a:srgbClr val="0070C0"/>
              </a:solidFill>
            </a:endParaRPr>
          </a:p>
        </p:txBody>
      </p:sp>
      <p:pic>
        <p:nvPicPr>
          <p:cNvPr id="5" name="Picture 4">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4103321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2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lgn="ctr">
              <a:spcBef>
                <a:spcPts val="2133"/>
              </a:spcBef>
              <a:buNone/>
            </a:pPr>
            <a:endParaRPr sz="3200" dirty="0"/>
          </a:p>
          <a:p>
            <a:pPr marL="0" indent="0" algn="ctr">
              <a:spcBef>
                <a:spcPts val="2133"/>
              </a:spcBef>
              <a:spcAft>
                <a:spcPts val="2133"/>
              </a:spcAft>
              <a:buNone/>
            </a:pPr>
            <a:r>
              <a:rPr lang="en-GB" sz="3200" dirty="0" smtClean="0">
                <a:solidFill>
                  <a:srgbClr val="0070C0"/>
                </a:solidFill>
              </a:rPr>
              <a:t>Q5. If </a:t>
            </a:r>
            <a:r>
              <a:rPr lang="en-GB" sz="3200" dirty="0">
                <a:solidFill>
                  <a:srgbClr val="0070C0"/>
                </a:solidFill>
              </a:rPr>
              <a:t>you were to go into space, what objects would you take with you and why? </a:t>
            </a:r>
            <a:endParaRPr lang="en-GB" sz="3200" dirty="0" smtClean="0">
              <a:solidFill>
                <a:srgbClr val="0070C0"/>
              </a:solidFill>
            </a:endParaRPr>
          </a:p>
          <a:p>
            <a:pPr marL="0" indent="0" algn="ctr">
              <a:spcBef>
                <a:spcPts val="2133"/>
              </a:spcBef>
              <a:spcAft>
                <a:spcPts val="2133"/>
              </a:spcAft>
              <a:buNone/>
            </a:pPr>
            <a:r>
              <a:rPr lang="en-GB" sz="3200" dirty="0" smtClean="0"/>
              <a:t>Do </a:t>
            </a:r>
            <a:r>
              <a:rPr lang="en-GB" sz="3200" dirty="0"/>
              <a:t>you think your object is worthy of becoming an artefact in a gallery after your trip?</a:t>
            </a:r>
            <a:endParaRPr sz="3200" dirty="0"/>
          </a:p>
        </p:txBody>
      </p:sp>
      <p:pic>
        <p:nvPicPr>
          <p:cNvPr id="5" name="Picture 4">
            <a:extLst>
              <a:ext uri="{FF2B5EF4-FFF2-40B4-BE49-F238E27FC236}">
                <a16:creationId xmlns:a16="http://schemas.microsoft.com/office/drawing/2014/main" id="{DF0C0A6C-1D95-40CC-B893-818DF9CA0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106999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Rectangle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End of Lesson</a:t>
            </a:r>
            <a:endParaRPr lang="en-GB" sz="3200" dirty="0"/>
          </a:p>
        </p:txBody>
      </p:sp>
    </p:spTree>
    <p:extLst>
      <p:ext uri="{BB962C8B-B14F-4D97-AF65-F5344CB8AC3E}">
        <p14:creationId xmlns:p14="http://schemas.microsoft.com/office/powerpoint/2010/main" val="3153671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noGrp="1"/>
          </p:cNvSpPr>
          <p:nvPr>
            <p:ph idx="1"/>
          </p:nvPr>
        </p:nvSpPr>
        <p:spPr>
          <a:xfrm>
            <a:off x="422997" y="268664"/>
            <a:ext cx="10283796" cy="4525963"/>
          </a:xfrm>
        </p:spPr>
        <p:txBody>
          <a:bodyPr>
            <a:noAutofit/>
          </a:bodyPr>
          <a:lstStyle/>
          <a:p>
            <a:pPr marL="0" indent="0" algn="ctr">
              <a:buNone/>
              <a:defRPr/>
            </a:pPr>
            <a:r>
              <a:rPr lang="en-GB" sz="3200" dirty="0">
                <a:latin typeface="Calibri" panose="020F0502020204030204" pitchFamily="34" charset="0"/>
              </a:rPr>
              <a:t>Now let’s look at words with the sound</a:t>
            </a:r>
            <a:r>
              <a:rPr lang="en-GB" sz="3200" b="1" i="1" dirty="0">
                <a:latin typeface="Calibri" panose="020F0502020204030204" pitchFamily="34" charset="0"/>
              </a:rPr>
              <a:t> </a:t>
            </a:r>
            <a:r>
              <a:rPr lang="en-GB" sz="3200" b="1" i="1" dirty="0" err="1">
                <a:latin typeface="Calibri" panose="020F0502020204030204" pitchFamily="34" charset="0"/>
              </a:rPr>
              <a:t>sh</a:t>
            </a:r>
            <a:r>
              <a:rPr lang="en-GB" sz="3200" dirty="0">
                <a:latin typeface="Calibri" panose="020F0502020204030204" pitchFamily="34" charset="0"/>
              </a:rPr>
              <a:t> spelt </a:t>
            </a:r>
            <a:r>
              <a:rPr lang="en-GB" sz="3200" b="1" dirty="0" err="1">
                <a:latin typeface="Calibri" panose="020F0502020204030204" pitchFamily="34" charset="0"/>
              </a:rPr>
              <a:t>ch.</a:t>
            </a:r>
            <a:endParaRPr lang="en-GB" sz="3200" b="1" dirty="0">
              <a:latin typeface="Calibri" panose="020F0502020204030204" pitchFamily="34" charset="0"/>
            </a:endParaRPr>
          </a:p>
          <a:p>
            <a:pPr algn="ctr">
              <a:defRPr/>
            </a:pPr>
            <a:r>
              <a:rPr lang="en-GB" b="1" dirty="0">
                <a:latin typeface="Calibri" panose="020F0502020204030204" pitchFamily="34" charset="0"/>
              </a:rPr>
              <a:t>ch</a:t>
            </a:r>
            <a:r>
              <a:rPr lang="en-GB" dirty="0">
                <a:latin typeface="Calibri" panose="020F0502020204030204" pitchFamily="34" charset="0"/>
              </a:rPr>
              <a:t>ef</a:t>
            </a:r>
          </a:p>
          <a:p>
            <a:pPr algn="ctr">
              <a:defRPr/>
            </a:pPr>
            <a:r>
              <a:rPr lang="en-GB" b="1" dirty="0">
                <a:latin typeface="Calibri" panose="020F0502020204030204" pitchFamily="34" charset="0"/>
              </a:rPr>
              <a:t>ch</a:t>
            </a:r>
            <a:r>
              <a:rPr lang="en-GB" dirty="0">
                <a:latin typeface="Calibri" panose="020F0502020204030204" pitchFamily="34" charset="0"/>
              </a:rPr>
              <a:t>alet</a:t>
            </a:r>
          </a:p>
          <a:p>
            <a:pPr algn="ctr">
              <a:defRPr/>
            </a:pPr>
            <a:r>
              <a:rPr lang="en-GB" b="1" dirty="0">
                <a:latin typeface="Calibri" panose="020F0502020204030204" pitchFamily="34" charset="0"/>
              </a:rPr>
              <a:t>ch</a:t>
            </a:r>
            <a:r>
              <a:rPr lang="en-GB" dirty="0">
                <a:latin typeface="Calibri" panose="020F0502020204030204" pitchFamily="34" charset="0"/>
              </a:rPr>
              <a:t>andelier</a:t>
            </a:r>
          </a:p>
          <a:p>
            <a:pPr algn="ctr">
              <a:defRPr/>
            </a:pPr>
            <a:r>
              <a:rPr lang="en-GB" b="1" dirty="0">
                <a:latin typeface="Calibri" panose="020F0502020204030204" pitchFamily="34" charset="0"/>
              </a:rPr>
              <a:t>ch</a:t>
            </a:r>
            <a:r>
              <a:rPr lang="en-GB" dirty="0">
                <a:latin typeface="Calibri" panose="020F0502020204030204" pitchFamily="34" charset="0"/>
              </a:rPr>
              <a:t>ute</a:t>
            </a:r>
          </a:p>
          <a:p>
            <a:pPr algn="ctr">
              <a:defRPr/>
            </a:pPr>
            <a:r>
              <a:rPr lang="en-GB" dirty="0">
                <a:latin typeface="Calibri" panose="020F0502020204030204" pitchFamily="34" charset="0"/>
              </a:rPr>
              <a:t>ma</a:t>
            </a:r>
            <a:r>
              <a:rPr lang="en-GB" b="1" dirty="0">
                <a:latin typeface="Calibri" panose="020F0502020204030204" pitchFamily="34" charset="0"/>
              </a:rPr>
              <a:t>ch</a:t>
            </a:r>
            <a:r>
              <a:rPr lang="en-GB" dirty="0">
                <a:latin typeface="Calibri" panose="020F0502020204030204" pitchFamily="34" charset="0"/>
              </a:rPr>
              <a:t>ine</a:t>
            </a:r>
          </a:p>
          <a:p>
            <a:pPr algn="ctr">
              <a:defRPr/>
            </a:pPr>
            <a:r>
              <a:rPr lang="en-GB" dirty="0">
                <a:latin typeface="Calibri" panose="020F0502020204030204" pitchFamily="34" charset="0"/>
              </a:rPr>
              <a:t>bro</a:t>
            </a:r>
            <a:r>
              <a:rPr lang="en-GB" b="1" dirty="0">
                <a:latin typeface="Calibri" panose="020F0502020204030204" pitchFamily="34" charset="0"/>
              </a:rPr>
              <a:t>ch</a:t>
            </a:r>
            <a:r>
              <a:rPr lang="en-GB" dirty="0">
                <a:latin typeface="Calibri" panose="020F0502020204030204" pitchFamily="34" charset="0"/>
              </a:rPr>
              <a:t>ure</a:t>
            </a:r>
          </a:p>
          <a:p>
            <a:pPr algn="ctr">
              <a:defRPr/>
            </a:pPr>
            <a:r>
              <a:rPr lang="en-GB" dirty="0">
                <a:latin typeface="Calibri" panose="020F0502020204030204" pitchFamily="34" charset="0"/>
              </a:rPr>
              <a:t>mousta</a:t>
            </a:r>
            <a:r>
              <a:rPr lang="en-GB" b="1" dirty="0">
                <a:latin typeface="Calibri" panose="020F0502020204030204" pitchFamily="34" charset="0"/>
              </a:rPr>
              <a:t>ch</a:t>
            </a:r>
            <a:r>
              <a:rPr lang="en-GB" dirty="0">
                <a:latin typeface="Calibri" panose="020F0502020204030204" pitchFamily="34" charset="0"/>
              </a:rPr>
              <a:t>e</a:t>
            </a:r>
          </a:p>
          <a:p>
            <a:pPr algn="ctr">
              <a:defRPr/>
            </a:pPr>
            <a:r>
              <a:rPr lang="en-GB" dirty="0">
                <a:latin typeface="Calibri" panose="020F0502020204030204" pitchFamily="34" charset="0"/>
              </a:rPr>
              <a:t>para</a:t>
            </a:r>
            <a:r>
              <a:rPr lang="en-GB" b="1" dirty="0">
                <a:latin typeface="Calibri" panose="020F0502020204030204" pitchFamily="34" charset="0"/>
              </a:rPr>
              <a:t>ch</a:t>
            </a:r>
            <a:r>
              <a:rPr lang="en-GB" dirty="0">
                <a:latin typeface="Calibri" panose="020F0502020204030204" pitchFamily="34" charset="0"/>
              </a:rPr>
              <a:t>ute</a:t>
            </a:r>
          </a:p>
          <a:p>
            <a:pPr marL="0" indent="0" algn="ctr">
              <a:buNone/>
              <a:defRPr/>
            </a:pPr>
            <a:endParaRPr lang="en-GB" dirty="0">
              <a:latin typeface="Calibri" panose="020F0502020204030204" pitchFamily="34" charset="0"/>
            </a:endParaRPr>
          </a:p>
          <a:p>
            <a:pPr marL="0" indent="0" algn="ctr">
              <a:buNone/>
              <a:defRPr/>
            </a:pPr>
            <a:r>
              <a:rPr lang="en-GB" dirty="0">
                <a:latin typeface="Calibri" panose="020F0502020204030204" pitchFamily="34" charset="0"/>
              </a:rPr>
              <a:t>Some of these words are not used very often. Let’s see their meanings. </a:t>
            </a:r>
            <a:endParaRPr lang="en-GB" altLang="en-US" dirty="0">
              <a:latin typeface="Calibri" panose="020F0502020204030204" pitchFamily="34" charset="0"/>
            </a:endParaRPr>
          </a:p>
        </p:txBody>
      </p:sp>
      <p:pic>
        <p:nvPicPr>
          <p:cNvPr id="3" name="Picture 2">
            <a:extLst>
              <a:ext uri="{FF2B5EF4-FFF2-40B4-BE49-F238E27FC236}">
                <a16:creationId xmlns:a16="http://schemas.microsoft.com/office/drawing/2014/main" id="{B87B7F20-522A-4645-877F-C469B11C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909848"/>
            <a:ext cx="971952" cy="721746"/>
          </a:xfrm>
          <a:prstGeom prst="rect">
            <a:avLst/>
          </a:prstGeom>
        </p:spPr>
      </p:pic>
    </p:spTree>
    <p:extLst>
      <p:ext uri="{BB962C8B-B14F-4D97-AF65-F5344CB8AC3E}">
        <p14:creationId xmlns:p14="http://schemas.microsoft.com/office/powerpoint/2010/main" val="353331885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txBox="1">
            <a:spLocks noGrp="1"/>
          </p:cNvSpPr>
          <p:nvPr>
            <p:ph idx="1"/>
          </p:nvPr>
        </p:nvSpPr>
        <p:spPr>
          <a:xfrm>
            <a:off x="1992314" y="188913"/>
            <a:ext cx="1800225" cy="4525962"/>
          </a:xfrm>
        </p:spPr>
        <p:txBody>
          <a:bodyPr/>
          <a:lstStyle/>
          <a:p>
            <a:pPr marL="0" indent="0" algn="ctr">
              <a:buNone/>
            </a:pPr>
            <a:endParaRPr lang="en-GB" altLang="en-US" dirty="0" smtClean="0">
              <a:latin typeface="Calibri" panose="020F0502020204030204" pitchFamily="34" charset="0"/>
            </a:endParaRPr>
          </a:p>
          <a:p>
            <a:pPr marL="0" indent="0" algn="ctr">
              <a:buNone/>
            </a:pPr>
            <a:endParaRPr lang="en-GB" altLang="en-US" dirty="0" smtClean="0">
              <a:latin typeface="Calibri" panose="020F0502020204030204" pitchFamily="34" charset="0"/>
            </a:endParaRPr>
          </a:p>
        </p:txBody>
      </p:sp>
      <p:graphicFrame>
        <p:nvGraphicFramePr>
          <p:cNvPr id="2" name="Table 1"/>
          <p:cNvGraphicFramePr>
            <a:graphicFrameLocks noGrp="1"/>
          </p:cNvGraphicFramePr>
          <p:nvPr/>
        </p:nvGraphicFramePr>
        <p:xfrm>
          <a:off x="2398713" y="981075"/>
          <a:ext cx="7416800" cy="4330700"/>
        </p:xfrm>
        <a:graphic>
          <a:graphicData uri="http://schemas.openxmlformats.org/drawingml/2006/table">
            <a:tbl>
              <a:tblPr firstRow="1" firstCol="1" bandRow="1">
                <a:tableStyleId>{5940675A-B579-460E-94D1-54222C63F5DA}</a:tableStyleId>
              </a:tblPr>
              <a:tblGrid>
                <a:gridCol w="5026419">
                  <a:extLst>
                    <a:ext uri="{9D8B030D-6E8A-4147-A177-3AD203B41FA5}">
                      <a16:colId xmlns:a16="http://schemas.microsoft.com/office/drawing/2014/main" val="201094141"/>
                    </a:ext>
                  </a:extLst>
                </a:gridCol>
                <a:gridCol w="2390381">
                  <a:extLst>
                    <a:ext uri="{9D8B030D-6E8A-4147-A177-3AD203B41FA5}">
                      <a16:colId xmlns:a16="http://schemas.microsoft.com/office/drawing/2014/main" val="2264875779"/>
                    </a:ext>
                  </a:extLst>
                </a:gridCol>
              </a:tblGrid>
              <a:tr h="1341278">
                <a:tc>
                  <a:txBody>
                    <a:bodyPr/>
                    <a:lstStyle/>
                    <a:p>
                      <a:pPr algn="ctr">
                        <a:lnSpc>
                          <a:spcPct val="115000"/>
                        </a:lnSpc>
                        <a:spcAft>
                          <a:spcPts val="0"/>
                        </a:spcAft>
                        <a:tabLst>
                          <a:tab pos="1925320" algn="l"/>
                        </a:tabLst>
                      </a:pPr>
                      <a:r>
                        <a:rPr lang="en-GB" sz="2400" dirty="0">
                          <a:effectLst/>
                          <a:latin typeface="Calibri" panose="020F0502020204030204" pitchFamily="34" charset="0"/>
                        </a:rPr>
                        <a:t>definition</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925320" algn="l"/>
                        </a:tabLst>
                      </a:pPr>
                      <a:r>
                        <a:rPr lang="en-GB" sz="2400" dirty="0">
                          <a:effectLst/>
                          <a:latin typeface="Calibri" panose="020F0502020204030204" pitchFamily="34" charset="0"/>
                        </a:rPr>
                        <a:t>words with </a:t>
                      </a:r>
                      <a:r>
                        <a:rPr lang="en-GB" sz="2400" dirty="0" err="1">
                          <a:effectLst/>
                          <a:latin typeface="Calibri" panose="020F0502020204030204" pitchFamily="34" charset="0"/>
                        </a:rPr>
                        <a:t>sh</a:t>
                      </a:r>
                      <a:r>
                        <a:rPr lang="en-GB" sz="2400" dirty="0">
                          <a:effectLst/>
                          <a:latin typeface="Calibri" panose="020F0502020204030204" pitchFamily="34" charset="0"/>
                        </a:rPr>
                        <a:t> sound spelt </a:t>
                      </a:r>
                      <a:r>
                        <a:rPr lang="en-GB" sz="2400" dirty="0" err="1">
                          <a:effectLst/>
                          <a:latin typeface="Calibri" panose="020F0502020204030204" pitchFamily="34" charset="0"/>
                        </a:rPr>
                        <a:t>ch</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4406584"/>
                  </a:ext>
                </a:extLst>
              </a:tr>
              <a:tr h="653386">
                <a:tc>
                  <a:txBody>
                    <a:bodyPr/>
                    <a:lstStyle/>
                    <a:p>
                      <a:pPr>
                        <a:lnSpc>
                          <a:spcPct val="115000"/>
                        </a:lnSpc>
                        <a:spcAft>
                          <a:spcPts val="0"/>
                        </a:spcAft>
                        <a:tabLst>
                          <a:tab pos="1925320" algn="l"/>
                        </a:tabLst>
                      </a:pPr>
                      <a:r>
                        <a:rPr lang="en-GB" sz="2400" dirty="0">
                          <a:effectLst/>
                          <a:latin typeface="Calibri" panose="020F0502020204030204" pitchFamily="34" charset="0"/>
                        </a:rPr>
                        <a:t>something to slide down</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925320" algn="l"/>
                        </a:tabLst>
                      </a:pPr>
                      <a:r>
                        <a:rPr lang="en-GB" sz="2400" dirty="0">
                          <a:effectLst/>
                          <a:latin typeface="Calibri" panose="020F0502020204030204" pitchFamily="34" charset="0"/>
                        </a:rPr>
                        <a:t>chute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6760656"/>
                  </a:ext>
                </a:extLst>
              </a:tr>
              <a:tr h="841325">
                <a:tc>
                  <a:txBody>
                    <a:bodyPr/>
                    <a:lstStyle/>
                    <a:p>
                      <a:pPr>
                        <a:lnSpc>
                          <a:spcPct val="115000"/>
                        </a:lnSpc>
                        <a:spcAft>
                          <a:spcPts val="0"/>
                        </a:spcAft>
                        <a:tabLst>
                          <a:tab pos="1925320" algn="l"/>
                        </a:tabLst>
                      </a:pPr>
                      <a:r>
                        <a:rPr lang="en-GB" sz="2400" dirty="0">
                          <a:effectLst/>
                          <a:latin typeface="Calibri" panose="020F0502020204030204" pitchFamily="34" charset="0"/>
                        </a:rPr>
                        <a:t>a booklet containing information</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925320" algn="l"/>
                        </a:tabLst>
                      </a:pPr>
                      <a:r>
                        <a:rPr lang="en-GB" sz="2400" dirty="0">
                          <a:effectLst/>
                          <a:latin typeface="Calibri" panose="020F0502020204030204" pitchFamily="34" charset="0"/>
                        </a:rPr>
                        <a:t>brochure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0801666"/>
                  </a:ext>
                </a:extLst>
              </a:tr>
              <a:tr h="653386">
                <a:tc>
                  <a:txBody>
                    <a:bodyPr/>
                    <a:lstStyle/>
                    <a:p>
                      <a:pPr>
                        <a:lnSpc>
                          <a:spcPct val="115000"/>
                        </a:lnSpc>
                        <a:spcAft>
                          <a:spcPts val="0"/>
                        </a:spcAft>
                        <a:tabLst>
                          <a:tab pos="1925320" algn="l"/>
                        </a:tabLst>
                      </a:pPr>
                      <a:r>
                        <a:rPr lang="en-GB" sz="2400" dirty="0">
                          <a:effectLst/>
                          <a:latin typeface="Calibri" panose="020F0502020204030204" pitchFamily="34" charset="0"/>
                        </a:rPr>
                        <a:t>a small wooden cabin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925320" algn="l"/>
                        </a:tabLst>
                      </a:pPr>
                      <a:r>
                        <a:rPr lang="en-GB" sz="2400" dirty="0">
                          <a:effectLst/>
                          <a:latin typeface="Calibri" panose="020F0502020204030204" pitchFamily="34" charset="0"/>
                        </a:rPr>
                        <a:t>chalet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5474264"/>
                  </a:ext>
                </a:extLst>
              </a:tr>
              <a:tr h="841325">
                <a:tc>
                  <a:txBody>
                    <a:bodyPr/>
                    <a:lstStyle/>
                    <a:p>
                      <a:pPr>
                        <a:lnSpc>
                          <a:spcPct val="115000"/>
                        </a:lnSpc>
                        <a:spcAft>
                          <a:spcPts val="0"/>
                        </a:spcAft>
                        <a:tabLst>
                          <a:tab pos="1925320" algn="l"/>
                        </a:tabLst>
                      </a:pPr>
                      <a:r>
                        <a:rPr lang="en-GB" sz="2400" dirty="0">
                          <a:effectLst/>
                          <a:latin typeface="Calibri" panose="020F0502020204030204" pitchFamily="34" charset="0"/>
                        </a:rPr>
                        <a:t>a large hanging light with branches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925320" algn="l"/>
                        </a:tabLst>
                      </a:pPr>
                      <a:r>
                        <a:rPr lang="en-GB" sz="2400" dirty="0">
                          <a:effectLst/>
                          <a:latin typeface="Calibri" panose="020F0502020204030204" pitchFamily="34" charset="0"/>
                        </a:rPr>
                        <a:t>chandelier</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3966186"/>
                  </a:ext>
                </a:extLst>
              </a:tr>
            </a:tbl>
          </a:graphicData>
        </a:graphic>
      </p:graphicFrame>
      <p:pic>
        <p:nvPicPr>
          <p:cNvPr id="4" name="Picture 3">
            <a:extLst>
              <a:ext uri="{FF2B5EF4-FFF2-40B4-BE49-F238E27FC236}">
                <a16:creationId xmlns:a16="http://schemas.microsoft.com/office/drawing/2014/main" id="{B87B7F20-522A-4645-877F-C469B11C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909848"/>
            <a:ext cx="971952" cy="721746"/>
          </a:xfrm>
          <a:prstGeom prst="rect">
            <a:avLst/>
          </a:prstGeom>
        </p:spPr>
      </p:pic>
    </p:spTree>
    <p:extLst>
      <p:ext uri="{BB962C8B-B14F-4D97-AF65-F5344CB8AC3E}">
        <p14:creationId xmlns:p14="http://schemas.microsoft.com/office/powerpoint/2010/main" val="3796355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ChangeArrowheads="1"/>
          </p:cNvSpPr>
          <p:nvPr/>
        </p:nvSpPr>
        <p:spPr bwMode="auto">
          <a:xfrm>
            <a:off x="5324475" y="915988"/>
            <a:ext cx="532765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2">
                <a:solidFill>
                  <a:srgbClr val="000000"/>
                </a:solidFill>
                <a:miter lim="800000"/>
                <a:headEnd/>
                <a:tailEnd/>
              </a14:hiddenLine>
            </a:ext>
          </a:extLst>
        </p:spPr>
        <p:txBody>
          <a:bodyPr anchor="ctr" anchorCtr="1"/>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endParaRPr lang="en-GB" altLang="en-US" sz="1800">
              <a:solidFill>
                <a:srgbClr val="FFFFFF"/>
              </a:solidFill>
            </a:endParaRPr>
          </a:p>
        </p:txBody>
      </p:sp>
      <p:sp>
        <p:nvSpPr>
          <p:cNvPr id="9220" name="Rectangle 11"/>
          <p:cNvSpPr>
            <a:spLocks noChangeArrowheads="1"/>
          </p:cNvSpPr>
          <p:nvPr/>
        </p:nvSpPr>
        <p:spPr bwMode="auto">
          <a:xfrm>
            <a:off x="1724026" y="915988"/>
            <a:ext cx="3300413"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2">
                <a:solidFill>
                  <a:srgbClr val="000000"/>
                </a:solidFill>
                <a:miter lim="800000"/>
                <a:headEnd/>
                <a:tailEnd/>
              </a14:hiddenLine>
            </a:ext>
          </a:extLst>
        </p:spPr>
        <p:txBody>
          <a:bodyPr anchor="ctr" anchorCtr="1"/>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endParaRPr lang="en-GB" altLang="en-US" sz="1800">
              <a:solidFill>
                <a:srgbClr val="FFFFFF"/>
              </a:solidFill>
            </a:endParaRPr>
          </a:p>
        </p:txBody>
      </p:sp>
      <p:pic>
        <p:nvPicPr>
          <p:cNvPr id="9221" name="Picture 3"/>
          <p:cNvPicPr>
            <a:picLocks noChangeAspect="1"/>
          </p:cNvPicPr>
          <p:nvPr/>
        </p:nvPicPr>
        <p:blipFill>
          <a:blip r:embed="rId2">
            <a:extLst>
              <a:ext uri="{28A0092B-C50C-407E-A947-70E740481C1C}">
                <a14:useLocalDpi xmlns:a14="http://schemas.microsoft.com/office/drawing/2010/main" val="0"/>
              </a:ext>
            </a:extLst>
          </a:blip>
          <a:srcRect l="24542" t="30740" r="46364" b="34251"/>
          <a:stretch>
            <a:fillRect/>
          </a:stretch>
        </p:blipFill>
        <p:spPr bwMode="auto">
          <a:xfrm>
            <a:off x="1747838" y="965200"/>
            <a:ext cx="3276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p:cNvPicPr>
          <p:nvPr/>
        </p:nvPicPr>
        <p:blipFill>
          <a:blip r:embed="rId3">
            <a:extLst>
              <a:ext uri="{28A0092B-C50C-407E-A947-70E740481C1C}">
                <a14:useLocalDpi xmlns:a14="http://schemas.microsoft.com/office/drawing/2010/main" val="0"/>
              </a:ext>
            </a:extLst>
          </a:blip>
          <a:srcRect l="24808" t="31297" r="46754" b="35146"/>
          <a:stretch>
            <a:fillRect/>
          </a:stretch>
        </p:blipFill>
        <p:spPr bwMode="auto">
          <a:xfrm>
            <a:off x="1790701" y="3141663"/>
            <a:ext cx="317341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p:cNvPicPr>
            <a:picLocks noChangeAspect="1"/>
          </p:cNvPicPr>
          <p:nvPr/>
        </p:nvPicPr>
        <p:blipFill>
          <a:blip r:embed="rId4">
            <a:extLst>
              <a:ext uri="{28A0092B-C50C-407E-A947-70E740481C1C}">
                <a14:useLocalDpi xmlns:a14="http://schemas.microsoft.com/office/drawing/2010/main" val="0"/>
              </a:ext>
            </a:extLst>
          </a:blip>
          <a:srcRect l="20592" t="30740" r="31294" b="26299"/>
          <a:stretch>
            <a:fillRect/>
          </a:stretch>
        </p:blipFill>
        <p:spPr bwMode="auto">
          <a:xfrm>
            <a:off x="5540375" y="1001713"/>
            <a:ext cx="44640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p:cNvPicPr>
            <a:picLocks noChangeAspect="1"/>
          </p:cNvPicPr>
          <p:nvPr/>
        </p:nvPicPr>
        <p:blipFill>
          <a:blip r:embed="rId5">
            <a:extLst>
              <a:ext uri="{28A0092B-C50C-407E-A947-70E740481C1C}">
                <a14:useLocalDpi xmlns:a14="http://schemas.microsoft.com/office/drawing/2010/main" val="0"/>
              </a:ext>
            </a:extLst>
          </a:blip>
          <a:srcRect l="20483" t="30740" r="22646" b="22438"/>
          <a:stretch>
            <a:fillRect/>
          </a:stretch>
        </p:blipFill>
        <p:spPr bwMode="auto">
          <a:xfrm>
            <a:off x="5568951" y="3148013"/>
            <a:ext cx="486727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noGrp="1"/>
          </p:cNvSpPr>
          <p:nvPr>
            <p:ph idx="1"/>
          </p:nvPr>
        </p:nvSpPr>
        <p:spPr>
          <a:xfrm>
            <a:off x="422997" y="268664"/>
            <a:ext cx="10283796" cy="4525963"/>
          </a:xfrm>
        </p:spPr>
        <p:txBody>
          <a:bodyPr>
            <a:noAutofit/>
          </a:bodyPr>
          <a:lstStyle/>
          <a:p>
            <a:pPr marL="0" indent="0">
              <a:buNone/>
              <a:defRPr/>
            </a:pPr>
            <a:r>
              <a:rPr lang="en-GB" sz="3200" dirty="0" smtClean="0">
                <a:latin typeface="Calibri" panose="020F0502020204030204" pitchFamily="34" charset="0"/>
              </a:rPr>
              <a:t>Your task:</a:t>
            </a:r>
            <a:endParaRPr lang="en-GB" altLang="en-US" dirty="0">
              <a:latin typeface="Calibri" panose="020F0502020204030204" pitchFamily="34" charset="0"/>
            </a:endParaRPr>
          </a:p>
        </p:txBody>
      </p:sp>
      <p:pic>
        <p:nvPicPr>
          <p:cNvPr id="10" name="Picture 9">
            <a:extLst>
              <a:ext uri="{FF2B5EF4-FFF2-40B4-BE49-F238E27FC236}">
                <a16:creationId xmlns:a16="http://schemas.microsoft.com/office/drawing/2014/main" id="{DF0C0A6C-1D95-40CC-B893-818DF9CA0A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269" y="5630394"/>
            <a:ext cx="1299108" cy="964684"/>
          </a:xfrm>
          <a:prstGeom prst="rect">
            <a:avLst/>
          </a:prstGeom>
        </p:spPr>
      </p:pic>
    </p:spTree>
    <p:extLst>
      <p:ext uri="{BB962C8B-B14F-4D97-AF65-F5344CB8AC3E}">
        <p14:creationId xmlns:p14="http://schemas.microsoft.com/office/powerpoint/2010/main" val="39050680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Rectangle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End of Lesson</a:t>
            </a:r>
            <a:endParaRPr lang="en-GB" sz="3200" dirty="0"/>
          </a:p>
        </p:txBody>
      </p:sp>
    </p:spTree>
    <p:extLst>
      <p:ext uri="{BB962C8B-B14F-4D97-AF65-F5344CB8AC3E}">
        <p14:creationId xmlns:p14="http://schemas.microsoft.com/office/powerpoint/2010/main" val="1594741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rgbClr val="FF66FF"/>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7" y="5987219"/>
            <a:ext cx="588391" cy="588391"/>
          </a:xfrm>
          <a:prstGeom prst="rect">
            <a:avLst/>
          </a:prstGeom>
        </p:spPr>
      </p:pic>
      <p:sp>
        <p:nvSpPr>
          <p:cNvPr id="6" name="Rectangle 5"/>
          <p:cNvSpPr/>
          <p:nvPr/>
        </p:nvSpPr>
        <p:spPr>
          <a:xfrm>
            <a:off x="189471" y="5905851"/>
            <a:ext cx="5473099" cy="737296"/>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p:cNvSpPr txBox="1"/>
          <p:nvPr/>
        </p:nvSpPr>
        <p:spPr>
          <a:xfrm>
            <a:off x="864066" y="6033804"/>
            <a:ext cx="402830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mn-ea"/>
                <a:cs typeface="Arial"/>
                <a:sym typeface="Arial"/>
              </a:rPr>
              <a:t>Subject</a:t>
            </a:r>
            <a:r>
              <a:rPr kumimoji="0" lang="en-GB" sz="1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GB" sz="2400" b="0" i="0" u="none" strike="noStrike" kern="0" cap="none" spc="0" normalizeH="0" baseline="0" noProof="0" dirty="0">
                <a:ln>
                  <a:noFill/>
                </a:ln>
                <a:solidFill>
                  <a:srgbClr val="000000"/>
                </a:solidFill>
                <a:effectLst/>
                <a:uLnTx/>
                <a:uFillTx/>
                <a:latin typeface="Arial"/>
                <a:ea typeface="+mn-ea"/>
                <a:cs typeface="Arial"/>
                <a:sym typeface="Arial"/>
              </a:rPr>
              <a:t>Reading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 name="Rectangle 7"/>
          <p:cNvSpPr/>
          <p:nvPr/>
        </p:nvSpPr>
        <p:spPr>
          <a:xfrm>
            <a:off x="189471" y="164755"/>
            <a:ext cx="7594115" cy="700216"/>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TextBox 8"/>
          <p:cNvSpPr txBox="1"/>
          <p:nvPr/>
        </p:nvSpPr>
        <p:spPr>
          <a:xfrm>
            <a:off x="273362" y="222476"/>
            <a:ext cx="7426335" cy="584775"/>
          </a:xfrm>
          <a:prstGeom prst="rect">
            <a:avLst/>
          </a:prstGeom>
          <a:noFill/>
        </p:spPr>
        <p:txBody>
          <a:bodyPr wrap="square" rtlCol="0">
            <a:spAutoFit/>
          </a:bodyPr>
          <a:lstStyle/>
          <a:p>
            <a:pPr lvl="0" defTabSz="1219170">
              <a:buClr>
                <a:srgbClr val="000000"/>
              </a:buClr>
              <a:defRPr/>
            </a:pPr>
            <a:r>
              <a:rPr kumimoji="0" lang="en-GB" sz="3200" b="0" i="0" u="none" strike="noStrike" kern="0" cap="none" spc="0" normalizeH="0" baseline="0" noProof="0" dirty="0">
                <a:ln>
                  <a:noFill/>
                </a:ln>
                <a:solidFill>
                  <a:srgbClr val="000000"/>
                </a:solidFill>
                <a:effectLst/>
                <a:uLnTx/>
                <a:uFillTx/>
                <a:latin typeface="Arial"/>
                <a:ea typeface="+mn-ea"/>
                <a:cs typeface="Arial"/>
                <a:sym typeface="Arial"/>
              </a:rPr>
              <a:t>Date: </a:t>
            </a:r>
            <a:r>
              <a:rPr lang="en-GB" sz="3200" u="sng" kern="0" dirty="0" smtClean="0">
                <a:solidFill>
                  <a:srgbClr val="000000"/>
                </a:solidFill>
                <a:cs typeface="Arial"/>
                <a:sym typeface="Arial"/>
              </a:rPr>
              <a:t>Tuesday 2</a:t>
            </a:r>
            <a:r>
              <a:rPr lang="en-GB" sz="3200" u="sng" kern="0" baseline="30000" dirty="0" smtClean="0">
                <a:solidFill>
                  <a:srgbClr val="000000"/>
                </a:solidFill>
                <a:cs typeface="Arial"/>
                <a:sym typeface="Arial"/>
              </a:rPr>
              <a:t>nd</a:t>
            </a:r>
            <a:r>
              <a:rPr lang="en-GB" sz="3200" u="sng" kern="0" dirty="0" smtClean="0">
                <a:solidFill>
                  <a:srgbClr val="000000"/>
                </a:solidFill>
                <a:cs typeface="Arial"/>
                <a:sym typeface="Arial"/>
              </a:rPr>
              <a:t> March </a:t>
            </a:r>
            <a:r>
              <a:rPr lang="en-GB" sz="3200" u="sng" kern="0" dirty="0">
                <a:solidFill>
                  <a:srgbClr val="000000"/>
                </a:solidFill>
                <a:cs typeface="Arial"/>
                <a:sym typeface="Arial"/>
              </a:rPr>
              <a:t>2021</a:t>
            </a:r>
            <a:endParaRPr lang="en-GB" sz="1400" u="sng" kern="0" dirty="0">
              <a:solidFill>
                <a:srgbClr val="000000"/>
              </a:solidFill>
              <a:cs typeface="Arial"/>
              <a:sym typeface="Arial"/>
            </a:endParaRPr>
          </a:p>
        </p:txBody>
      </p:sp>
      <p:pic>
        <p:nvPicPr>
          <p:cNvPr id="10" name="Picture 9"/>
          <p:cNvPicPr>
            <a:picLocks noChangeAspect="1"/>
          </p:cNvPicPr>
          <p:nvPr/>
        </p:nvPicPr>
        <p:blipFill>
          <a:blip r:embed="rId3"/>
          <a:stretch>
            <a:fillRect/>
          </a:stretch>
        </p:blipFill>
        <p:spPr>
          <a:xfrm>
            <a:off x="553094" y="1728061"/>
            <a:ext cx="2219325" cy="1104900"/>
          </a:xfrm>
          <a:prstGeom prst="rect">
            <a:avLst/>
          </a:prstGeom>
        </p:spPr>
      </p:pic>
      <p:sp>
        <p:nvSpPr>
          <p:cNvPr id="11" name="Rectangle 10"/>
          <p:cNvSpPr/>
          <p:nvPr/>
        </p:nvSpPr>
        <p:spPr>
          <a:xfrm>
            <a:off x="569871" y="2835983"/>
            <a:ext cx="10612655" cy="1752795"/>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TextBox 11"/>
          <p:cNvSpPr txBox="1"/>
          <p:nvPr/>
        </p:nvSpPr>
        <p:spPr>
          <a:xfrm>
            <a:off x="569872" y="2819204"/>
            <a:ext cx="10429593" cy="1323439"/>
          </a:xfrm>
          <a:prstGeom prst="rect">
            <a:avLst/>
          </a:prstGeom>
          <a:noFill/>
        </p:spPr>
        <p:txBody>
          <a:bodyPr wrap="square" rtlCol="0">
            <a:spAutoFit/>
          </a:bodyPr>
          <a:lstStyle/>
          <a:p>
            <a:pPr defTabSz="1219170">
              <a:buClr>
                <a:srgbClr val="000000"/>
              </a:buClr>
            </a:pPr>
            <a:r>
              <a:rPr lang="en-GB" sz="4000" u="sng" kern="0" dirty="0">
                <a:solidFill>
                  <a:srgbClr val="000000"/>
                </a:solidFill>
                <a:cs typeface="Arial"/>
                <a:sym typeface="Arial"/>
              </a:rPr>
              <a:t>LO: To be able to retrieve information and explain inferences.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1"/>
            <a:ext cx="588391" cy="588391"/>
          </a:xfrm>
          <a:prstGeom prst="rect">
            <a:avLst/>
          </a:prstGeom>
        </p:spPr>
      </p:pic>
    </p:spTree>
    <p:extLst>
      <p:ext uri="{BB962C8B-B14F-4D97-AF65-F5344CB8AC3E}">
        <p14:creationId xmlns:p14="http://schemas.microsoft.com/office/powerpoint/2010/main" val="2145484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2334</TotalTime>
  <Words>1747</Words>
  <Application>Microsoft Office PowerPoint</Application>
  <PresentationFormat>Widescreen</PresentationFormat>
  <Paragraphs>166</Paragraphs>
  <Slides>45</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bree</vt:lpstr>
      <vt:lpstr>Calibri</vt:lpstr>
      <vt:lpstr>Times New Roman</vt:lpstr>
      <vt:lpstr>1_Office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Lilian Bader</vt:lpstr>
      <vt:lpstr>PowerPoint Presentation</vt:lpstr>
      <vt:lpstr>PowerPoint Presentation</vt:lpstr>
      <vt:lpstr>Vocabulary Check  </vt:lpstr>
      <vt:lpstr>Vocabulary Check  </vt:lpstr>
      <vt:lpstr>PowerPoint Presentation</vt:lpstr>
      <vt:lpstr>PowerPoint Presentation</vt:lpstr>
      <vt:lpstr>PowerPoint Presentation</vt:lpstr>
      <vt:lpstr>PowerPoint Presentation</vt:lpstr>
      <vt:lpstr>PowerPoint Presentation</vt:lpstr>
      <vt:lpstr>PowerPoint Presentation</vt:lpstr>
      <vt:lpstr>Mae Jemison</vt:lpstr>
      <vt:lpstr>Who is Mae Jemison?</vt:lpstr>
      <vt:lpstr>Early Life</vt:lpstr>
      <vt:lpstr>Education and Early Career</vt:lpstr>
      <vt:lpstr>The Race to Space</vt:lpstr>
      <vt:lpstr>Retirement?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Check  </vt:lpstr>
      <vt:lpstr>Vocabulary Check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Palmer</dc:creator>
  <cp:lastModifiedBy>Paul Gingell</cp:lastModifiedBy>
  <cp:revision>88</cp:revision>
  <dcterms:created xsi:type="dcterms:W3CDTF">2020-08-27T09:09:54Z</dcterms:created>
  <dcterms:modified xsi:type="dcterms:W3CDTF">2021-02-26T14:34:23Z</dcterms:modified>
</cp:coreProperties>
</file>