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423" r:id="rId2"/>
    <p:sldId id="257" r:id="rId3"/>
    <p:sldId id="429" r:id="rId4"/>
    <p:sldId id="436" r:id="rId5"/>
    <p:sldId id="427" r:id="rId6"/>
    <p:sldId id="431" r:id="rId7"/>
    <p:sldId id="425" r:id="rId8"/>
    <p:sldId id="458" r:id="rId9"/>
    <p:sldId id="479" r:id="rId10"/>
    <p:sldId id="437" r:id="rId11"/>
    <p:sldId id="459" r:id="rId12"/>
    <p:sldId id="460" r:id="rId13"/>
    <p:sldId id="461" r:id="rId14"/>
    <p:sldId id="462" r:id="rId15"/>
    <p:sldId id="463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72" r:id="rId25"/>
    <p:sldId id="473" r:id="rId26"/>
    <p:sldId id="474" r:id="rId27"/>
    <p:sldId id="475" r:id="rId28"/>
    <p:sldId id="452" r:id="rId29"/>
    <p:sldId id="453" r:id="rId30"/>
    <p:sldId id="454" r:id="rId31"/>
    <p:sldId id="515" r:id="rId32"/>
    <p:sldId id="481" r:id="rId33"/>
    <p:sldId id="482" r:id="rId34"/>
    <p:sldId id="514" r:id="rId35"/>
    <p:sldId id="483" r:id="rId36"/>
    <p:sldId id="259" r:id="rId37"/>
    <p:sldId id="478" r:id="rId38"/>
    <p:sldId id="476" r:id="rId39"/>
    <p:sldId id="444" r:id="rId40"/>
    <p:sldId id="446" r:id="rId41"/>
    <p:sldId id="449" r:id="rId42"/>
    <p:sldId id="450" r:id="rId43"/>
    <p:sldId id="477" r:id="rId44"/>
    <p:sldId id="451" r:id="rId4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CD8546-A50F-4943-A4E1-0964C353E76B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C2AEBFFA-A8E8-4C45-8081-3001EE486196}">
      <dgm:prSet phldrT="[Text]"/>
      <dgm:spPr/>
      <dgm:t>
        <a:bodyPr/>
        <a:lstStyle/>
        <a:p>
          <a:pPr algn="l"/>
          <a:r>
            <a:rPr lang="en-US" dirty="0"/>
            <a:t> </a:t>
          </a:r>
        </a:p>
      </dgm:t>
    </dgm:pt>
    <dgm:pt modelId="{373B7AAE-581D-4393-A637-FBB4988FD14E}" type="parTrans" cxnId="{101F3912-24CA-4438-8333-2DC9FAE6AAD2}">
      <dgm:prSet/>
      <dgm:spPr/>
      <dgm:t>
        <a:bodyPr/>
        <a:lstStyle/>
        <a:p>
          <a:endParaRPr lang="en-US"/>
        </a:p>
      </dgm:t>
    </dgm:pt>
    <dgm:pt modelId="{EF62DEE3-1083-4AD7-98A9-CD4A7844CDCF}" type="sibTrans" cxnId="{101F3912-24CA-4438-8333-2DC9FAE6AAD2}">
      <dgm:prSet/>
      <dgm:spPr/>
      <dgm:t>
        <a:bodyPr/>
        <a:lstStyle/>
        <a:p>
          <a:endParaRPr lang="en-US"/>
        </a:p>
      </dgm:t>
    </dgm:pt>
    <dgm:pt modelId="{FCD72901-436A-4468-884D-6920F23A0EA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01226D0-86D8-4349-8CD4-1A1BD8A09811}" type="parTrans" cxnId="{1254A429-3971-4E69-AC7D-56CCAEAC3EB4}">
      <dgm:prSet/>
      <dgm:spPr/>
      <dgm:t>
        <a:bodyPr/>
        <a:lstStyle/>
        <a:p>
          <a:endParaRPr lang="en-US"/>
        </a:p>
      </dgm:t>
    </dgm:pt>
    <dgm:pt modelId="{D5B7E3E7-AB29-4374-B2A5-00F424C8D631}" type="sibTrans" cxnId="{1254A429-3971-4E69-AC7D-56CCAEAC3EB4}">
      <dgm:prSet/>
      <dgm:spPr/>
      <dgm:t>
        <a:bodyPr/>
        <a:lstStyle/>
        <a:p>
          <a:endParaRPr lang="en-US"/>
        </a:p>
      </dgm:t>
    </dgm:pt>
    <dgm:pt modelId="{A4AAEFBD-82FA-4BDF-A696-E3C1C9E1C25B}" type="pres">
      <dgm:prSet presAssocID="{82CD8546-A50F-4943-A4E1-0964C353E76B}" presName="compositeShape" presStyleCnt="0">
        <dgm:presLayoutVars>
          <dgm:chMax val="7"/>
          <dgm:dir/>
          <dgm:resizeHandles val="exact"/>
        </dgm:presLayoutVars>
      </dgm:prSet>
      <dgm:spPr/>
    </dgm:pt>
    <dgm:pt modelId="{3C6F19A4-669B-4762-861C-529DBF20B5B2}" type="pres">
      <dgm:prSet presAssocID="{C2AEBFFA-A8E8-4C45-8081-3001EE486196}" presName="circ1" presStyleLbl="vennNode1" presStyleIdx="0" presStyleCnt="2" custLinFactNeighborX="57883" custLinFactNeighborY="-4418"/>
      <dgm:spPr/>
      <dgm:t>
        <a:bodyPr/>
        <a:lstStyle/>
        <a:p>
          <a:endParaRPr lang="en-US"/>
        </a:p>
      </dgm:t>
    </dgm:pt>
    <dgm:pt modelId="{D6CB47FE-DD61-40BA-8E75-2B03EC1903B2}" type="pres">
      <dgm:prSet presAssocID="{C2AEBFFA-A8E8-4C45-8081-3001EE48619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D49A1-8F1B-450B-8D96-A739CDF93BC4}" type="pres">
      <dgm:prSet presAssocID="{FCD72901-436A-4468-884D-6920F23A0EA0}" presName="circ2" presStyleLbl="vennNode1" presStyleIdx="1" presStyleCnt="2" custLinFactX="-30856" custLinFactNeighborX="-100000" custLinFactNeighborY="-3979"/>
      <dgm:spPr/>
      <dgm:t>
        <a:bodyPr/>
        <a:lstStyle/>
        <a:p>
          <a:endParaRPr lang="en-US"/>
        </a:p>
      </dgm:t>
    </dgm:pt>
    <dgm:pt modelId="{DFA0C456-7C8E-4912-AF81-1A497B8E9B30}" type="pres">
      <dgm:prSet presAssocID="{FCD72901-436A-4468-884D-6920F23A0E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C7E1C4-03C6-4D3E-8034-BBD2B8DC3778}" type="presOf" srcId="{C2AEBFFA-A8E8-4C45-8081-3001EE486196}" destId="{3C6F19A4-669B-4762-861C-529DBF20B5B2}" srcOrd="0" destOrd="0" presId="urn:microsoft.com/office/officeart/2005/8/layout/venn1"/>
    <dgm:cxn modelId="{CB68D276-AF72-48E6-9029-40AC3DD8967E}" type="presOf" srcId="{C2AEBFFA-A8E8-4C45-8081-3001EE486196}" destId="{D6CB47FE-DD61-40BA-8E75-2B03EC1903B2}" srcOrd="1" destOrd="0" presId="urn:microsoft.com/office/officeart/2005/8/layout/venn1"/>
    <dgm:cxn modelId="{101F3912-24CA-4438-8333-2DC9FAE6AAD2}" srcId="{82CD8546-A50F-4943-A4E1-0964C353E76B}" destId="{C2AEBFFA-A8E8-4C45-8081-3001EE486196}" srcOrd="0" destOrd="0" parTransId="{373B7AAE-581D-4393-A637-FBB4988FD14E}" sibTransId="{EF62DEE3-1083-4AD7-98A9-CD4A7844CDCF}"/>
    <dgm:cxn modelId="{A6305E01-007B-4E3C-B368-DC2183D8912A}" type="presOf" srcId="{FCD72901-436A-4468-884D-6920F23A0EA0}" destId="{DFA0C456-7C8E-4912-AF81-1A497B8E9B30}" srcOrd="1" destOrd="0" presId="urn:microsoft.com/office/officeart/2005/8/layout/venn1"/>
    <dgm:cxn modelId="{66A78201-A5F6-43F7-A146-2E844C698DE9}" type="presOf" srcId="{FCD72901-436A-4468-884D-6920F23A0EA0}" destId="{C5DD49A1-8F1B-450B-8D96-A739CDF93BC4}" srcOrd="0" destOrd="0" presId="urn:microsoft.com/office/officeart/2005/8/layout/venn1"/>
    <dgm:cxn modelId="{1254A429-3971-4E69-AC7D-56CCAEAC3EB4}" srcId="{82CD8546-A50F-4943-A4E1-0964C353E76B}" destId="{FCD72901-436A-4468-884D-6920F23A0EA0}" srcOrd="1" destOrd="0" parTransId="{301226D0-86D8-4349-8CD4-1A1BD8A09811}" sibTransId="{D5B7E3E7-AB29-4374-B2A5-00F424C8D631}"/>
    <dgm:cxn modelId="{640FB2C4-BFB7-4D5F-93E0-51FEA51BBDAF}" type="presOf" srcId="{82CD8546-A50F-4943-A4E1-0964C353E76B}" destId="{A4AAEFBD-82FA-4BDF-A696-E3C1C9E1C25B}" srcOrd="0" destOrd="0" presId="urn:microsoft.com/office/officeart/2005/8/layout/venn1"/>
    <dgm:cxn modelId="{A4D5E4E2-C6EC-4B8C-8114-85273C8EB8FF}" type="presParOf" srcId="{A4AAEFBD-82FA-4BDF-A696-E3C1C9E1C25B}" destId="{3C6F19A4-669B-4762-861C-529DBF20B5B2}" srcOrd="0" destOrd="0" presId="urn:microsoft.com/office/officeart/2005/8/layout/venn1"/>
    <dgm:cxn modelId="{51A242E7-720A-4F8C-8266-89228C19341D}" type="presParOf" srcId="{A4AAEFBD-82FA-4BDF-A696-E3C1C9E1C25B}" destId="{D6CB47FE-DD61-40BA-8E75-2B03EC1903B2}" srcOrd="1" destOrd="0" presId="urn:microsoft.com/office/officeart/2005/8/layout/venn1"/>
    <dgm:cxn modelId="{0551E609-95BA-4CFD-91F7-BCFC3A568CB2}" type="presParOf" srcId="{A4AAEFBD-82FA-4BDF-A696-E3C1C9E1C25B}" destId="{C5DD49A1-8F1B-450B-8D96-A739CDF93BC4}" srcOrd="2" destOrd="0" presId="urn:microsoft.com/office/officeart/2005/8/layout/venn1"/>
    <dgm:cxn modelId="{438C1221-DE2E-46B0-AC64-45F550516EFF}" type="presParOf" srcId="{A4AAEFBD-82FA-4BDF-A696-E3C1C9E1C25B}" destId="{DFA0C456-7C8E-4912-AF81-1A497B8E9B3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F19A4-669B-4762-861C-529DBF20B5B2}">
      <dsp:nvSpPr>
        <dsp:cNvPr id="0" name=""/>
        <dsp:cNvSpPr/>
      </dsp:nvSpPr>
      <dsp:spPr>
        <a:xfrm>
          <a:off x="2794005" y="254515"/>
          <a:ext cx="4511040" cy="45110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3423925" y="786464"/>
        <a:ext cx="2600960" cy="3447142"/>
      </dsp:txXfrm>
    </dsp:sp>
    <dsp:sp modelId="{C5DD49A1-8F1B-450B-8D96-A739CDF93BC4}">
      <dsp:nvSpPr>
        <dsp:cNvPr id="0" name=""/>
        <dsp:cNvSpPr/>
      </dsp:nvSpPr>
      <dsp:spPr>
        <a:xfrm>
          <a:off x="0" y="274319"/>
          <a:ext cx="4511040" cy="45110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1280160" y="806267"/>
        <a:ext cx="2600960" cy="344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B19D-A276-4D15-BFE4-2E52BF88EE69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59219-D7F0-428E-A7B9-32D323A0547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DBF01-2E21-4778-B3AE-9CE212D2F467}" type="slidenum">
              <a:rPr lang="en-GB" smtClean="0"/>
              <a:t>1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00ADB-A381-42A2-9818-8D0BD376392A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14D28-8FF9-4436-878D-23A287305A5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s.thenational.academy/lessons/recalling-the-4-times-table-cmt64e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assroom.thenational.academy/lessons/to-recognise-and-describe-repeating-patterns-6hjk4c?step=1&amp;activity=vide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8.png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6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0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4.jpeg"/><Relationship Id="rId5" Type="http://schemas.openxmlformats.org/officeDocument/2006/relationships/image" Target="../media/image8.jpeg"/><Relationship Id="rId15" Type="http://schemas.openxmlformats.org/officeDocument/2006/relationships/image" Target="../media/image28.jpeg"/><Relationship Id="rId10" Type="http://schemas.openxmlformats.org/officeDocument/2006/relationships/image" Target="../media/image14.png"/><Relationship Id="rId4" Type="http://schemas.openxmlformats.org/officeDocument/2006/relationships/image" Target="../media/image11.jpeg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5" y="6033803"/>
            <a:ext cx="185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Pack: </a:t>
            </a:r>
            <a:r>
              <a:rPr lang="en-GB" sz="2400" dirty="0" smtClean="0"/>
              <a:t>B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Subject: Maths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70440"/>
            <a:ext cx="588390" cy="58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971" t="15979" r="15639" b="15451"/>
          <a:stretch>
            <a:fillRect/>
          </a:stretch>
        </p:blipFill>
        <p:spPr>
          <a:xfrm>
            <a:off x="3744685" y="1092200"/>
            <a:ext cx="4667268" cy="4679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965" t="44376" r="3984" b="34875"/>
          <a:stretch>
            <a:fillRect/>
          </a:stretch>
        </p:blipFill>
        <p:spPr>
          <a:xfrm>
            <a:off x="302622" y="1690688"/>
            <a:ext cx="7423905" cy="2276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0" y="5799121"/>
            <a:ext cx="1217015" cy="9037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9</a:t>
            </a:r>
            <a:r>
              <a:rPr lang="en-GB" sz="3200" dirty="0" smtClean="0"/>
              <a:t>.2.2021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GB" sz="4000" dirty="0" smtClean="0"/>
              <a:t>to </a:t>
            </a:r>
            <a:r>
              <a:rPr lang="en-US" altLang="en-GB" sz="4000" dirty="0" smtClean="0"/>
              <a:t>add amounts of money </a:t>
            </a:r>
            <a:r>
              <a:rPr lang="en-GB" sz="4000" dirty="0" smtClean="0"/>
              <a:t> 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065" y="637540"/>
            <a:ext cx="6072505" cy="1609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598525"/>
            <a:ext cx="1442518" cy="10711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2575" y="194945"/>
            <a:ext cx="47434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Before we start adding and subtracting amounts of money, we need to be confident in understanding the value of a £</a:t>
            </a:r>
          </a:p>
          <a:p>
            <a:endParaRPr lang="en-US"/>
          </a:p>
          <a:p>
            <a:r>
              <a:rPr lang="en-US"/>
              <a:t>REMEMBER- £1 = 100p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" y="3300095"/>
            <a:ext cx="9970135" cy="12446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70890" y="2407285"/>
            <a:ext cx="106476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There are different ways we can make £1</a:t>
            </a:r>
          </a:p>
          <a:p>
            <a:endParaRPr lang="en-US"/>
          </a:p>
          <a:p>
            <a:r>
              <a:rPr lang="en-US"/>
              <a:t>50p + 50p = £1                                                   20p x 5 = £1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63140" y="5076825"/>
            <a:ext cx="9034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Can you think of any other ways that we can make £1?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830" y="304800"/>
            <a:ext cx="1091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When we are adding and subtract money, it is helpful to work look at the pounds and pence separately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5420" y="4485005"/>
            <a:ext cx="129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£1.20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1059815"/>
            <a:ext cx="5729605" cy="518668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119495" y="3600450"/>
            <a:ext cx="113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£4.60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020685" y="1791970"/>
            <a:ext cx="389953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Here we had the pounds first and then the pence </a:t>
            </a:r>
            <a:endParaRPr lang="en-US" sz="2800"/>
          </a:p>
          <a:p>
            <a:endParaRPr lang="en-US" sz="2800"/>
          </a:p>
          <a:p>
            <a:r>
              <a:rPr lang="en-US" sz="2800"/>
              <a:t>£1 + £4 = £5</a:t>
            </a:r>
          </a:p>
          <a:p>
            <a:endParaRPr lang="en-US" sz="2800"/>
          </a:p>
          <a:p>
            <a:r>
              <a:rPr lang="en-US" sz="2800"/>
              <a:t>60p + 20p = 80p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£5 + 80p = £5.80</a:t>
            </a:r>
          </a:p>
        </p:txBody>
      </p:sp>
      <p:sp>
        <p:nvSpPr>
          <p:cNvPr id="10" name="Text Box 9"/>
          <p:cNvSpPr txBox="1"/>
          <p:nvPr/>
        </p:nvSpPr>
        <p:spPr>
          <a:xfrm rot="20160000">
            <a:off x="380365" y="1270635"/>
            <a:ext cx="1687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386455" y="1869440"/>
            <a:ext cx="113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£5.80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598525"/>
            <a:ext cx="1442518" cy="10711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830" y="304800"/>
            <a:ext cx="1091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Calculations become more difficult when we have to exchange (when the pence goes over a £)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5420" y="4485005"/>
            <a:ext cx="129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£11.80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307965" y="4485005"/>
            <a:ext cx="113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£2.55</a:t>
            </a:r>
          </a:p>
        </p:txBody>
      </p:sp>
      <p:sp>
        <p:nvSpPr>
          <p:cNvPr id="10" name="Text Box 9"/>
          <p:cNvSpPr txBox="1"/>
          <p:nvPr/>
        </p:nvSpPr>
        <p:spPr>
          <a:xfrm rot="20160000">
            <a:off x="380365" y="1270635"/>
            <a:ext cx="1687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598525"/>
            <a:ext cx="1442518" cy="1071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" y="2330450"/>
            <a:ext cx="7506335" cy="219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23" y="673100"/>
            <a:ext cx="4790147" cy="1897509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3239770" y="2639695"/>
            <a:ext cx="1735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£14.35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065010" y="5006975"/>
            <a:ext cx="42697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Again we have added the pounds first</a:t>
            </a:r>
          </a:p>
          <a:p>
            <a:endParaRPr lang="en-US"/>
          </a:p>
          <a:p>
            <a:r>
              <a:rPr lang="en-US"/>
              <a:t>But in this example the pence equal higher than £1 (100p) 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530" y="278765"/>
            <a:ext cx="6342380" cy="5297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0993" y="1184682"/>
            <a:ext cx="3052689" cy="1688591"/>
          </a:xfrm>
          <a:prstGeom prst="cloudCallout">
            <a:avLst>
              <a:gd name="adj1" fmla="val 68384"/>
              <a:gd name="adj2" fmla="val 142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94665" y="1568450"/>
            <a:ext cx="2125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 smtClean="0"/>
              <a:t>use the examples on the previous slides to help you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4315" y="2873375"/>
            <a:ext cx="22371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</a:t>
            </a:r>
            <a:r>
              <a:rPr lang="en-US" dirty="0" smtClean="0"/>
              <a:t>out </a:t>
            </a:r>
            <a:r>
              <a:rPr lang="en-US" dirty="0"/>
              <a:t>the 2 amounts </a:t>
            </a:r>
          </a:p>
          <a:p>
            <a:endParaRPr lang="en-US" dirty="0"/>
          </a:p>
          <a:p>
            <a:r>
              <a:rPr lang="en-US" dirty="0"/>
              <a:t>add the pounds first</a:t>
            </a:r>
          </a:p>
          <a:p>
            <a:endParaRPr lang="en-US" dirty="0"/>
          </a:p>
          <a:p>
            <a:r>
              <a:rPr lang="en-US" dirty="0"/>
              <a:t>HINT- you will need to exchange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742055" y="5976620"/>
            <a:ext cx="16751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07630" y="5668645"/>
            <a:ext cx="16751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54577"/>
            <a:ext cx="1401445" cy="104013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76738" y="425857"/>
            <a:ext cx="3052689" cy="1688591"/>
          </a:xfrm>
          <a:prstGeom prst="cloudCallout">
            <a:avLst>
              <a:gd name="adj1" fmla="val 41509"/>
              <a:gd name="adj2" fmla="val 773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40410" y="670560"/>
            <a:ext cx="2125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 smtClean="0"/>
              <a:t>Add the 2 bottom amounts to find the total in this bar model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59" y="2755800"/>
            <a:ext cx="10125075" cy="22574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148" y="575341"/>
            <a:ext cx="63224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/>
              <a:t>£2.50 + £3.44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£6.30 + £2.35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£9.20 + £3.50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£10.50 + £5.45 =</a:t>
            </a:r>
          </a:p>
          <a:p>
            <a:pPr marL="342900" indent="-342900">
              <a:buAutoNum type="arabicPeriod"/>
            </a:pPr>
            <a:endParaRPr lang="en-GB" sz="2800" dirty="0" smtClean="0"/>
          </a:p>
          <a:p>
            <a:pPr marL="342900" indent="-342900">
              <a:buAutoNum type="arabicPeriod"/>
            </a:pPr>
            <a:r>
              <a:rPr lang="en-GB" sz="2800" dirty="0" smtClean="0"/>
              <a:t>£7.60 + £2.60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£8.75 + £3.50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£9.60 + £5.50 = 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£10.85 + £6.40 =</a:t>
            </a:r>
          </a:p>
          <a:p>
            <a:pPr marL="342900" indent="-342900">
              <a:buAutoNum type="arabicPeriod"/>
            </a:pPr>
            <a:endParaRPr lang="en-GB" sz="2800" dirty="0" smtClean="0"/>
          </a:p>
          <a:p>
            <a:pPr marL="342900" indent="-342900">
              <a:buAutoNum type="arabicPeriod"/>
            </a:pPr>
            <a:endParaRPr lang="en-GB" sz="2800" dirty="0"/>
          </a:p>
          <a:p>
            <a:endParaRPr lang="en-GB" sz="2800" dirty="0" smtClean="0"/>
          </a:p>
        </p:txBody>
      </p:sp>
      <p:sp>
        <p:nvSpPr>
          <p:cNvPr id="6" name="Cloud Callout 5"/>
          <p:cNvSpPr/>
          <p:nvPr/>
        </p:nvSpPr>
        <p:spPr>
          <a:xfrm>
            <a:off x="7464076" y="714977"/>
            <a:ext cx="4383935" cy="2538020"/>
          </a:xfrm>
          <a:prstGeom prst="cloudCallout">
            <a:avLst>
              <a:gd name="adj1" fmla="val -64697"/>
              <a:gd name="adj2" fmla="val 552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120295" y="1037006"/>
            <a:ext cx="3071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 smtClean="0"/>
              <a:t>Remember to add the pounds and then the pence </a:t>
            </a:r>
          </a:p>
          <a:p>
            <a:endParaRPr lang="en-US" altLang="en-GB" dirty="0" smtClean="0"/>
          </a:p>
          <a:p>
            <a:r>
              <a:rPr lang="en-US" altLang="en-GB" dirty="0" smtClean="0"/>
              <a:t>If you have any coins about at home, you could use these to help you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8328" y="3765856"/>
            <a:ext cx="3071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2800" b="1" u="sng" dirty="0">
                <a:solidFill>
                  <a:srgbClr val="FF0000"/>
                </a:solidFill>
              </a:rPr>
              <a:t> </a:t>
            </a:r>
            <a:r>
              <a:rPr lang="en-US" altLang="en-GB" sz="2800" b="1" u="sng" dirty="0" smtClean="0">
                <a:solidFill>
                  <a:srgbClr val="FF0000"/>
                </a:solidFill>
              </a:rPr>
              <a:t>Example </a:t>
            </a:r>
          </a:p>
          <a:p>
            <a:r>
              <a:rPr lang="en-US" altLang="en-GB" dirty="0" smtClean="0">
                <a:solidFill>
                  <a:srgbClr val="FF0000"/>
                </a:solidFill>
              </a:rPr>
              <a:t>you could use this example to help you out </a:t>
            </a:r>
            <a:r>
              <a:rPr lang="en-US" altLang="en-GB" b="1" u="sng" dirty="0" smtClean="0">
                <a:solidFill>
                  <a:srgbClr val="FF0000"/>
                </a:solidFill>
              </a:rPr>
              <a:t>    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</a:t>
            </a:r>
            <a:r>
              <a:rPr lang="en-US" altLang="en-GB" dirty="0" smtClean="0">
                <a:solidFill>
                  <a:srgbClr val="FF0000"/>
                </a:solidFill>
              </a:rPr>
              <a:t>     £2.50 + £3.62 </a:t>
            </a:r>
          </a:p>
          <a:p>
            <a:r>
              <a:rPr lang="en-US" altLang="en-GB" dirty="0" smtClean="0">
                <a:solidFill>
                  <a:srgbClr val="FF0000"/>
                </a:solidFill>
              </a:rPr>
              <a:t>      £2 + £3 = £5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</a:t>
            </a:r>
            <a:r>
              <a:rPr lang="en-US" altLang="en-GB" dirty="0" smtClean="0">
                <a:solidFill>
                  <a:srgbClr val="FF0000"/>
                </a:solidFill>
              </a:rPr>
              <a:t>     50p + 62p = 112p</a:t>
            </a:r>
          </a:p>
          <a:p>
            <a:r>
              <a:rPr lang="en-US" altLang="en-GB" dirty="0" smtClean="0">
                <a:solidFill>
                  <a:srgbClr val="FF0000"/>
                </a:solidFill>
              </a:rPr>
              <a:t>      112p = £1.12</a:t>
            </a:r>
          </a:p>
          <a:p>
            <a:r>
              <a:rPr lang="en-US" altLang="en-GB" dirty="0">
                <a:solidFill>
                  <a:srgbClr val="FF0000"/>
                </a:solidFill>
              </a:rPr>
              <a:t> </a:t>
            </a:r>
            <a:r>
              <a:rPr lang="en-US" altLang="en-GB" dirty="0" smtClean="0">
                <a:solidFill>
                  <a:srgbClr val="FF0000"/>
                </a:solidFill>
              </a:rPr>
              <a:t>     £5 + £1.12 = £6.12 </a:t>
            </a:r>
          </a:p>
          <a:p>
            <a:endParaRPr lang="en-US" altLang="en-GB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10818" y="4023360"/>
            <a:ext cx="1786597" cy="1019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22112" y="5213328"/>
            <a:ext cx="2546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Questions 5-8 require</a:t>
            </a:r>
          </a:p>
          <a:p>
            <a:r>
              <a:rPr lang="en-GB" sz="2400" b="1" dirty="0" smtClean="0"/>
              <a:t>exchanges </a:t>
            </a:r>
            <a:endParaRPr lang="en-GB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19150" y="400050"/>
            <a:ext cx="825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Extension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179" y="1863628"/>
            <a:ext cx="5947483" cy="28080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10.2.2021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GB" sz="4000" dirty="0" smtClean="0"/>
              <a:t>to subtract </a:t>
            </a:r>
            <a:r>
              <a:rPr lang="en-US" altLang="en-GB" sz="4000" dirty="0" smtClean="0"/>
              <a:t>amounts of money </a:t>
            </a:r>
            <a:r>
              <a:rPr lang="en-GB" sz="4000" dirty="0" smtClean="0"/>
              <a:t> 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.2.2021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49235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L.O To be able to recognise </a:t>
            </a:r>
            <a:r>
              <a:rPr lang="en-GB" sz="4000" dirty="0" smtClean="0">
                <a:solidFill>
                  <a:prstClr val="black"/>
                </a:solidFill>
                <a:latin typeface="Calibri" panose="020F0502020204030204"/>
              </a:rPr>
              <a:t>money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6338" y="310209"/>
            <a:ext cx="1190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Today we are subtracting amounts of money. </a:t>
            </a:r>
          </a:p>
          <a:p>
            <a:r>
              <a:rPr lang="en-GB" sz="2400" dirty="0" smtClean="0"/>
              <a:t>We will work with pounds and pence separately like we did yesterday.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6" y="1800458"/>
            <a:ext cx="3780546" cy="2786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" y="5654797"/>
            <a:ext cx="1442518" cy="1071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5213" y="1548487"/>
            <a:ext cx="5669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£4.60 - £2.40 </a:t>
            </a:r>
          </a:p>
          <a:p>
            <a:r>
              <a:rPr lang="en-GB" sz="2800" dirty="0" smtClean="0"/>
              <a:t>£4 - £2 = </a:t>
            </a:r>
            <a:r>
              <a:rPr lang="en-GB" sz="2800" dirty="0" smtClean="0">
                <a:solidFill>
                  <a:srgbClr val="FF0000"/>
                </a:solidFill>
              </a:rPr>
              <a:t>£2</a:t>
            </a:r>
          </a:p>
          <a:p>
            <a:r>
              <a:rPr lang="en-GB" sz="2800" dirty="0" smtClean="0"/>
              <a:t>60p – 40p = </a:t>
            </a:r>
            <a:r>
              <a:rPr lang="en-GB" sz="2800" dirty="0" smtClean="0">
                <a:solidFill>
                  <a:srgbClr val="FF0000"/>
                </a:solidFill>
              </a:rPr>
              <a:t>20p</a:t>
            </a:r>
          </a:p>
          <a:p>
            <a:r>
              <a:rPr lang="en-GB" sz="2800" dirty="0"/>
              <a:t>£4.60 - £2.40  </a:t>
            </a:r>
            <a:r>
              <a:rPr lang="en-GB" sz="2800" dirty="0" smtClean="0"/>
              <a:t>= </a:t>
            </a:r>
            <a:r>
              <a:rPr lang="en-GB" sz="2800" dirty="0" smtClean="0">
                <a:solidFill>
                  <a:srgbClr val="FF0000"/>
                </a:solidFill>
              </a:rPr>
              <a:t>£2.20  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700997" y="1800458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31614" y="1816244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55394" y="3364369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28826" y="3364368"/>
            <a:ext cx="886265" cy="1280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8" y="816770"/>
            <a:ext cx="7680957" cy="384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909" y="2087958"/>
            <a:ext cx="1907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£7.85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451669" y="502057"/>
            <a:ext cx="3264203" cy="1940697"/>
          </a:xfrm>
          <a:prstGeom prst="cloudCallout">
            <a:avLst>
              <a:gd name="adj1" fmla="val -61739"/>
              <a:gd name="adj2" fmla="val 504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864025" y="764519"/>
            <a:ext cx="2396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000" dirty="0" smtClean="0"/>
              <a:t>Use the method on the previous slide to work this out. </a:t>
            </a:r>
          </a:p>
          <a:p>
            <a:r>
              <a:rPr lang="en-US" altLang="en-GB" sz="2000" dirty="0" smtClean="0"/>
              <a:t>£ then pence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9401" y="215138"/>
            <a:ext cx="1190126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If the sums are not as easy to take away just by taking away pounds and pence, </a:t>
            </a:r>
          </a:p>
          <a:p>
            <a:r>
              <a:rPr lang="en-GB" sz="2400" dirty="0"/>
              <a:t>w</a:t>
            </a:r>
            <a:r>
              <a:rPr lang="en-GB" sz="2400" dirty="0" smtClean="0"/>
              <a:t>e can use a number line to help us. </a:t>
            </a:r>
          </a:p>
          <a:p>
            <a:endParaRPr lang="en-GB" sz="2400" dirty="0"/>
          </a:p>
          <a:p>
            <a:r>
              <a:rPr lang="en-GB" sz="3600" dirty="0" smtClean="0">
                <a:solidFill>
                  <a:srgbClr val="FF0000"/>
                </a:solidFill>
              </a:rPr>
              <a:t>£6.70 – 75p =</a:t>
            </a:r>
          </a:p>
          <a:p>
            <a:endParaRPr lang="en-GB" sz="3600" dirty="0">
              <a:solidFill>
                <a:srgbClr val="FF0000"/>
              </a:solidFill>
            </a:endParaRPr>
          </a:p>
          <a:p>
            <a:endParaRPr lang="en-GB" sz="3600" dirty="0" smtClean="0">
              <a:solidFill>
                <a:srgbClr val="FF0000"/>
              </a:solidFill>
            </a:endParaRPr>
          </a:p>
          <a:p>
            <a:endParaRPr lang="en-GB" sz="3600" dirty="0" smtClean="0">
              <a:solidFill>
                <a:srgbClr val="FF0000"/>
              </a:solidFill>
            </a:endParaRPr>
          </a:p>
          <a:p>
            <a:r>
              <a:rPr lang="en-GB" sz="2000" dirty="0" smtClean="0"/>
              <a:t>In this example we have started at 75p and are counting up to work out the difference</a:t>
            </a:r>
          </a:p>
          <a:p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Jump 1- how much to add until you get to the next pound 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Jump 2- how much to add until you get to the £6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Jump 3- how much to add until you get to £6.70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 smtClean="0"/>
              <a:t>Then add the amounts together at the top -</a:t>
            </a:r>
            <a:r>
              <a:rPr lang="en-GB" sz="2000" dirty="0" smtClean="0">
                <a:solidFill>
                  <a:srgbClr val="FF0000"/>
                </a:solidFill>
              </a:rPr>
              <a:t> £5 + 25p + 70p = £5.95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3600" b="1" dirty="0">
                <a:solidFill>
                  <a:srgbClr val="FF0000"/>
                </a:solidFill>
              </a:rPr>
              <a:t>£6.70 – 75p </a:t>
            </a:r>
            <a:r>
              <a:rPr lang="en-GB" sz="3600" b="1" dirty="0" smtClean="0">
                <a:solidFill>
                  <a:srgbClr val="FF0000"/>
                </a:solidFill>
              </a:rPr>
              <a:t>= £5.95</a:t>
            </a:r>
            <a:endParaRPr lang="en-GB" sz="3600" b="1" dirty="0">
              <a:solidFill>
                <a:srgbClr val="FF0000"/>
              </a:solidFill>
            </a:endParaRPr>
          </a:p>
          <a:p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3600" dirty="0" smtClean="0">
                <a:solidFill>
                  <a:srgbClr val="FF0000"/>
                </a:solidFill>
              </a:rPr>
              <a:t> 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720" y="1006444"/>
            <a:ext cx="6891532" cy="233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490" y="5637713"/>
            <a:ext cx="1442518" cy="10711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6389" y="222069"/>
            <a:ext cx="9910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£4.50 - £1.80 = 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 smtClean="0"/>
              <a:t>Have a go using the number line to work out this sum.</a:t>
            </a:r>
          </a:p>
          <a:p>
            <a:r>
              <a:rPr lang="en-GB" sz="2800" dirty="0" smtClean="0"/>
              <a:t>I have done the sets at the bottom for you. </a:t>
            </a:r>
            <a:endParaRPr lang="en-GB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097694" y="2677886"/>
            <a:ext cx="8745021" cy="2799941"/>
            <a:chOff x="1901752" y="2024743"/>
            <a:chExt cx="8745021" cy="2799941"/>
          </a:xfrm>
        </p:grpSpPr>
        <p:grpSp>
          <p:nvGrpSpPr>
            <p:cNvPr id="10" name="Group 9"/>
            <p:cNvGrpSpPr/>
            <p:nvPr/>
          </p:nvGrpSpPr>
          <p:grpSpPr>
            <a:xfrm>
              <a:off x="1901752" y="2024743"/>
              <a:ext cx="8745021" cy="2799941"/>
              <a:chOff x="1078792" y="914400"/>
              <a:chExt cx="8745021" cy="279994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78792" y="914400"/>
                <a:ext cx="8745021" cy="279994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423851" y="2743200"/>
                <a:ext cx="927463" cy="5094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8460376" y="2699658"/>
                <a:ext cx="971007" cy="605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35680" y="2743200"/>
                <a:ext cx="927463" cy="5094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736080" y="2699658"/>
                <a:ext cx="927463" cy="5094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77012" y="3862433"/>
              <a:ext cx="141922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£1.</a:t>
              </a:r>
              <a:r>
                <a:rPr lang="en-US" altLang="en-GB" sz="2400" dirty="0" smtClean="0"/>
                <a:t>8</a:t>
              </a:r>
              <a:r>
                <a:rPr lang="en-GB" sz="2400" dirty="0" smtClean="0"/>
                <a:t>0</a:t>
              </a:r>
              <a:endParaRPr lang="en-GB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58640" y="3810001"/>
              <a:ext cx="927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£2</a:t>
              </a:r>
              <a:endParaRPr lang="en-GB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55255" y="3877435"/>
              <a:ext cx="927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£4</a:t>
              </a:r>
              <a:endParaRPr lang="en-GB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83627" y="3857988"/>
              <a:ext cx="108648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£4.50</a:t>
              </a:r>
              <a:endParaRPr lang="en-GB" sz="24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6389" y="222069"/>
            <a:ext cx="9910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£7.30 - £2.85 = 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 smtClean="0"/>
              <a:t>Now try this one using the same method</a:t>
            </a:r>
            <a:endParaRPr lang="en-GB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97694" y="2625635"/>
            <a:ext cx="8745021" cy="2799941"/>
            <a:chOff x="1078792" y="914400"/>
            <a:chExt cx="8745021" cy="2799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72665" y="4515485"/>
            <a:ext cx="1393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£2.85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79280" y="4511040"/>
            <a:ext cx="1443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£7.30</a:t>
            </a:r>
            <a:endParaRPr lang="en-GB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" y="5668645"/>
            <a:ext cx="1401445" cy="10401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148" y="575341"/>
            <a:ext cx="63224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/>
              <a:t>£8.60 - £2.30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£10.50 - £1.35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£9.70 - £3.50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£12.45 - £6.30 =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endParaRPr lang="en-GB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62148" y="2950249"/>
            <a:ext cx="6322423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/>
              <a:t>£7.</a:t>
            </a:r>
            <a:r>
              <a:rPr lang="en-US" altLang="en-GB" sz="2800" dirty="0" smtClean="0"/>
              <a:t>40</a:t>
            </a:r>
            <a:r>
              <a:rPr lang="en-GB" sz="2800" dirty="0" smtClean="0"/>
              <a:t> - £2.</a:t>
            </a:r>
            <a:r>
              <a:rPr lang="en-US" altLang="en-GB" sz="2800" dirty="0" smtClean="0"/>
              <a:t>55</a:t>
            </a:r>
            <a:r>
              <a:rPr lang="en-GB" sz="2800" dirty="0" smtClean="0"/>
              <a:t>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£8.</a:t>
            </a:r>
            <a:r>
              <a:rPr lang="en-US" altLang="en-GB" sz="2800" dirty="0" smtClean="0"/>
              <a:t>25</a:t>
            </a:r>
            <a:r>
              <a:rPr lang="en-GB" sz="2800" dirty="0" smtClean="0"/>
              <a:t> </a:t>
            </a:r>
            <a:r>
              <a:rPr lang="en-GB" sz="2800" dirty="0"/>
              <a:t>-</a:t>
            </a:r>
            <a:r>
              <a:rPr lang="en-GB" sz="2800" dirty="0" smtClean="0"/>
              <a:t> £3</a:t>
            </a:r>
            <a:r>
              <a:rPr lang="en-US" altLang="en-GB" sz="2800" dirty="0" smtClean="0"/>
              <a:t>.6</a:t>
            </a:r>
            <a:r>
              <a:rPr lang="en-GB" sz="2800" dirty="0" smtClean="0"/>
              <a:t>0 =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£9.</a:t>
            </a:r>
            <a:r>
              <a:rPr lang="en-US" altLang="en-GB" sz="2800" dirty="0" smtClean="0"/>
              <a:t>50</a:t>
            </a:r>
            <a:r>
              <a:rPr lang="en-GB" sz="2800" dirty="0" smtClean="0"/>
              <a:t> </a:t>
            </a:r>
            <a:r>
              <a:rPr lang="en-GB" sz="2800" dirty="0"/>
              <a:t>-</a:t>
            </a:r>
            <a:r>
              <a:rPr lang="en-GB" sz="2800" dirty="0" smtClean="0"/>
              <a:t> £2.</a:t>
            </a:r>
            <a:r>
              <a:rPr lang="en-US" altLang="en-GB" sz="2800" dirty="0" smtClean="0"/>
              <a:t>55</a:t>
            </a:r>
            <a:r>
              <a:rPr lang="en-GB" sz="2800" dirty="0" smtClean="0"/>
              <a:t> = 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£10.20 </a:t>
            </a:r>
            <a:r>
              <a:rPr lang="en-GB" sz="2800" dirty="0"/>
              <a:t>-</a:t>
            </a:r>
            <a:r>
              <a:rPr lang="en-GB" sz="2800" dirty="0" smtClean="0"/>
              <a:t> £3.45 =</a:t>
            </a:r>
            <a:endParaRPr lang="en-GB" sz="2800" dirty="0"/>
          </a:p>
          <a:p>
            <a:endParaRPr lang="en-GB" dirty="0" smtClean="0"/>
          </a:p>
        </p:txBody>
      </p:sp>
      <p:sp>
        <p:nvSpPr>
          <p:cNvPr id="6" name="Cloud Callout 5"/>
          <p:cNvSpPr/>
          <p:nvPr/>
        </p:nvSpPr>
        <p:spPr>
          <a:xfrm>
            <a:off x="7635431" y="412229"/>
            <a:ext cx="4383935" cy="2538020"/>
          </a:xfrm>
          <a:prstGeom prst="cloudCallout">
            <a:avLst>
              <a:gd name="adj1" fmla="val -72742"/>
              <a:gd name="adj2" fmla="val -39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277050" y="750516"/>
            <a:ext cx="338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 smtClean="0"/>
              <a:t>You should be able to work the first 4 out by taking away the pounds and then the pence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6024345" y="3252997"/>
            <a:ext cx="5823665" cy="3213117"/>
          </a:xfrm>
          <a:prstGeom prst="cloudCallout">
            <a:avLst>
              <a:gd name="adj1" fmla="val -72742"/>
              <a:gd name="adj2" fmla="val -39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966410" y="3622329"/>
            <a:ext cx="4032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 smtClean="0"/>
              <a:t>These ones are a bit trickier so you could use a number line to help you.</a:t>
            </a:r>
          </a:p>
          <a:p>
            <a:r>
              <a:rPr lang="en-US" altLang="en-GB" sz="2400" dirty="0" smtClean="0"/>
              <a:t>There are some blank number lines on the next slide to help you!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4505" y="222070"/>
            <a:ext cx="5878284" cy="1894113"/>
            <a:chOff x="1078792" y="914400"/>
            <a:chExt cx="8745021" cy="2799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82940" y="2116183"/>
            <a:ext cx="5878284" cy="1894113"/>
            <a:chOff x="1078792" y="914400"/>
            <a:chExt cx="8745021" cy="27999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4505" y="3668515"/>
            <a:ext cx="5878284" cy="1894113"/>
            <a:chOff x="1078792" y="914400"/>
            <a:chExt cx="8745021" cy="27999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82940" y="4724401"/>
            <a:ext cx="5878284" cy="1894113"/>
            <a:chOff x="1078792" y="914400"/>
            <a:chExt cx="8745021" cy="279994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792" y="914400"/>
              <a:ext cx="8745021" cy="279994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423851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460376" y="2699658"/>
              <a:ext cx="971007" cy="605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35680" y="2743200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36080" y="2699658"/>
              <a:ext cx="927463" cy="509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/>
          <p:nvPr/>
        </p:nvSpPr>
        <p:spPr>
          <a:xfrm>
            <a:off x="819150" y="400050"/>
            <a:ext cx="825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Extension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" y="5786823"/>
            <a:ext cx="1299108" cy="964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86" y="1199774"/>
            <a:ext cx="5120641" cy="43708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11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.2.2021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49235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L.O To be able to solve problems involving money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25121" r="65073" b="32367"/>
          <a:stretch>
            <a:fillRect/>
          </a:stretch>
        </p:blipFill>
        <p:spPr>
          <a:xfrm>
            <a:off x="571500" y="828040"/>
            <a:ext cx="4829810" cy="4743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2614" y="204470"/>
            <a:ext cx="111980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How would you work out this </a:t>
            </a:r>
            <a:r>
              <a:rPr lang="en-US" altLang="en-GB" sz="2800" dirty="0">
                <a:solidFill>
                  <a:schemeClr val="accent1"/>
                </a:solidFill>
              </a:rPr>
              <a:t>addition </a:t>
            </a:r>
            <a:r>
              <a:rPr lang="en-GB" sz="2800" dirty="0" smtClean="0">
                <a:solidFill>
                  <a:schemeClr val="accent1"/>
                </a:solidFill>
              </a:rPr>
              <a:t>problem?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5960" y="1151914"/>
            <a:ext cx="7394713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600" dirty="0"/>
          </a:p>
          <a:p>
            <a:endParaRPr lang="en-GB" sz="2600" dirty="0"/>
          </a:p>
          <a:p>
            <a:r>
              <a:rPr lang="en-US" altLang="en-GB" sz="2000" dirty="0"/>
              <a:t>Ron </a:t>
            </a:r>
            <a:r>
              <a:rPr lang="en-GB" sz="2000" dirty="0"/>
              <a:t>has a £</a:t>
            </a:r>
            <a:r>
              <a:rPr lang="en-GB" sz="2000" dirty="0" smtClean="0"/>
              <a:t>10 </a:t>
            </a:r>
            <a:r>
              <a:rPr lang="en-GB" sz="2000" dirty="0"/>
              <a:t>pound note, and </a:t>
            </a:r>
            <a:r>
              <a:rPr lang="en-US" altLang="en-GB" sz="2000" dirty="0"/>
              <a:t>three </a:t>
            </a:r>
            <a:r>
              <a:rPr lang="en-GB" sz="2000" dirty="0" smtClean="0"/>
              <a:t>£2 coins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dirty="0"/>
              <a:t>First</a:t>
            </a:r>
            <a:r>
              <a:rPr lang="en-US" altLang="en-GB" sz="2000" dirty="0"/>
              <a:t>,</a:t>
            </a:r>
            <a:r>
              <a:rPr lang="en-GB" sz="2000" dirty="0"/>
              <a:t> I would add the coins together.</a:t>
            </a:r>
          </a:p>
          <a:p>
            <a:endParaRPr lang="en-GB" sz="2000" dirty="0"/>
          </a:p>
          <a:p>
            <a:r>
              <a:rPr lang="en-US" altLang="en-GB" sz="2000" dirty="0"/>
              <a:t>£</a:t>
            </a:r>
            <a:r>
              <a:rPr lang="en-GB" sz="2000" dirty="0"/>
              <a:t>2+</a:t>
            </a:r>
            <a:r>
              <a:rPr lang="en-US" altLang="en-GB" sz="2000" dirty="0"/>
              <a:t>£</a:t>
            </a:r>
            <a:r>
              <a:rPr lang="en-GB" sz="2000" dirty="0"/>
              <a:t>2+</a:t>
            </a:r>
            <a:r>
              <a:rPr lang="en-US" altLang="en-GB" sz="2000" dirty="0"/>
              <a:t>£</a:t>
            </a:r>
            <a:r>
              <a:rPr lang="en-GB" sz="2000" dirty="0"/>
              <a:t>2= </a:t>
            </a:r>
            <a:r>
              <a:rPr lang="en-US" altLang="en-GB" sz="2000" dirty="0"/>
              <a:t>£</a:t>
            </a:r>
            <a:r>
              <a:rPr lang="en-GB" sz="2000" dirty="0"/>
              <a:t>6</a:t>
            </a:r>
          </a:p>
          <a:p>
            <a:endParaRPr lang="en-GB" sz="2000" dirty="0"/>
          </a:p>
          <a:p>
            <a:r>
              <a:rPr lang="en-GB" sz="2000" dirty="0"/>
              <a:t>Next, I would add the 10 pound note to the £6 </a:t>
            </a:r>
          </a:p>
          <a:p>
            <a:r>
              <a:rPr lang="en-US" altLang="en-GB" sz="2000" dirty="0"/>
              <a:t>£10 + £6 = £16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Ron is wrong</a:t>
            </a:r>
            <a:r>
              <a:rPr lang="en-US" altLang="en-GB" sz="2000" dirty="0"/>
              <a:t>, he has £16 not £13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6" y="5734165"/>
            <a:ext cx="1216188" cy="9031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8" y="340909"/>
            <a:ext cx="889086" cy="8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2p Coins in Circulation | Check Your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32" y="187709"/>
            <a:ext cx="1509336" cy="15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1990 Five Pence Piedfort Silver Proof Coin | Char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14" y="474493"/>
            <a:ext cx="728300" cy="6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agnetic 10p (Strong) - Discount Mag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1" y="2399096"/>
            <a:ext cx="1157087" cy="11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915" y="240776"/>
            <a:ext cx="1135703" cy="1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05" y="2029131"/>
            <a:ext cx="1785459" cy="17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41" y="2363686"/>
            <a:ext cx="1637211" cy="1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34" y="2055958"/>
            <a:ext cx="1947944" cy="18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00297" y="4057706"/>
            <a:ext cx="11991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Here are the coins that we use. How many do you recognise?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Do </a:t>
            </a:r>
            <a:r>
              <a:rPr lang="en-GB" sz="2800" dirty="0"/>
              <a:t>you know how much the coins are worth?</a:t>
            </a:r>
          </a:p>
          <a:p>
            <a:endParaRPr lang="en-GB" sz="2800" dirty="0"/>
          </a:p>
        </p:txBody>
      </p:sp>
      <p:sp>
        <p:nvSpPr>
          <p:cNvPr id="2" name="Cloud Callout 1"/>
          <p:cNvSpPr/>
          <p:nvPr/>
        </p:nvSpPr>
        <p:spPr>
          <a:xfrm>
            <a:off x="9761363" y="4198439"/>
            <a:ext cx="2306268" cy="17896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Thinking time?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08" y="5873988"/>
            <a:ext cx="1217015" cy="9037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7" t="25507" b="63479"/>
          <a:stretch>
            <a:fillRect/>
          </a:stretch>
        </p:blipFill>
        <p:spPr>
          <a:xfrm>
            <a:off x="464185" y="1127125"/>
            <a:ext cx="10774045" cy="1659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6640" y="2307714"/>
            <a:ext cx="5329706" cy="4584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r>
              <a:rPr lang="en-GB" sz="2400" dirty="0" smtClean="0"/>
              <a:t>£3 </a:t>
            </a:r>
            <a:r>
              <a:rPr lang="en-GB" sz="2400" dirty="0"/>
              <a:t>– </a:t>
            </a:r>
            <a:r>
              <a:rPr lang="en-GB" sz="2400" dirty="0" smtClean="0"/>
              <a:t>£2 </a:t>
            </a:r>
            <a:r>
              <a:rPr lang="en-GB" sz="2400" dirty="0"/>
              <a:t>= </a:t>
            </a:r>
            <a:r>
              <a:rPr lang="en-GB" sz="2400" dirty="0" smtClean="0"/>
              <a:t>£1 </a:t>
            </a:r>
            <a:r>
              <a:rPr lang="en-GB" sz="2400" dirty="0"/>
              <a:t>so Alex has </a:t>
            </a:r>
            <a:r>
              <a:rPr lang="en-GB" sz="2400" dirty="0" smtClean="0"/>
              <a:t>£1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smtClean="0"/>
              <a:t>50p </a:t>
            </a:r>
            <a:r>
              <a:rPr lang="en-GB" sz="2400" dirty="0"/>
              <a:t>– </a:t>
            </a:r>
            <a:r>
              <a:rPr lang="en-GB" sz="2400" dirty="0" smtClean="0"/>
              <a:t>10p </a:t>
            </a:r>
            <a:r>
              <a:rPr lang="en-GB" sz="2400" dirty="0"/>
              <a:t>= </a:t>
            </a:r>
            <a:r>
              <a:rPr lang="en-GB" sz="2400" dirty="0" smtClean="0"/>
              <a:t>40p </a:t>
            </a:r>
            <a:r>
              <a:rPr lang="en-GB" sz="2400" dirty="0"/>
              <a:t>so Alex has 40 pence</a:t>
            </a:r>
          </a:p>
          <a:p>
            <a:endParaRPr lang="en-GB" sz="2400" dirty="0"/>
          </a:p>
          <a:p>
            <a:r>
              <a:rPr lang="en-GB" sz="2400" dirty="0"/>
              <a:t>If you put the two answers together you get 1 pound and 40 pence </a:t>
            </a:r>
          </a:p>
          <a:p>
            <a:endParaRPr lang="en-GB" sz="2400" dirty="0"/>
          </a:p>
          <a:p>
            <a:r>
              <a:rPr lang="en-US" altLang="en-GB" sz="2400" dirty="0"/>
              <a:t>£1.40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6" y="5734165"/>
            <a:ext cx="1216188" cy="903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2614" y="204470"/>
            <a:ext cx="111980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How would you work out this </a:t>
            </a:r>
            <a:r>
              <a:rPr lang="en-US" altLang="en-GB" sz="2800" dirty="0">
                <a:solidFill>
                  <a:schemeClr val="accent1"/>
                </a:solidFill>
              </a:rPr>
              <a:t>subtraction </a:t>
            </a:r>
            <a:r>
              <a:rPr lang="en-GB" sz="2800" dirty="0" smtClean="0">
                <a:solidFill>
                  <a:schemeClr val="accent1"/>
                </a:solidFill>
              </a:rPr>
              <a:t>problem?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14995F-CE83-44AF-8A25-369368C3E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42319" r="64928" b="32367"/>
          <a:stretch/>
        </p:blipFill>
        <p:spPr>
          <a:xfrm>
            <a:off x="956643" y="422653"/>
            <a:ext cx="4094923" cy="2394799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141304-6306-49E6-8066-74E970B59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415" r="17971" b="41256"/>
          <a:stretch/>
        </p:blipFill>
        <p:spPr>
          <a:xfrm>
            <a:off x="7344976" y="248083"/>
            <a:ext cx="2626488" cy="2234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E09463-543D-4907-87FD-45CE80F14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6" y="5774621"/>
            <a:ext cx="1254732" cy="931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9F909-0D16-4F2B-B721-85CC16A0F8CC}"/>
              </a:ext>
            </a:extLst>
          </p:cNvPr>
          <p:cNvSpPr txBox="1"/>
          <p:nvPr/>
        </p:nvSpPr>
        <p:spPr>
          <a:xfrm>
            <a:off x="1240992" y="2895653"/>
            <a:ext cx="42274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£1+£1</a:t>
            </a:r>
            <a:r>
              <a:rPr lang="en-GB" sz="2200" dirty="0"/>
              <a:t>= ______</a:t>
            </a:r>
          </a:p>
          <a:p>
            <a:endParaRPr lang="en-GB" sz="2200" dirty="0"/>
          </a:p>
          <a:p>
            <a:r>
              <a:rPr lang="en-GB" sz="2200" dirty="0" smtClean="0"/>
              <a:t>£10+ 1p +_______</a:t>
            </a:r>
          </a:p>
          <a:p>
            <a:endParaRPr lang="en-GB" sz="2200" dirty="0"/>
          </a:p>
          <a:p>
            <a:r>
              <a:rPr lang="en-GB" sz="2200" dirty="0" smtClean="0"/>
              <a:t>Is Whitney correct?</a:t>
            </a:r>
          </a:p>
          <a:p>
            <a:r>
              <a:rPr lang="en-GB" sz="2200" dirty="0" smtClean="0"/>
              <a:t>____________________________________________________________________________________ </a:t>
            </a:r>
            <a:endParaRPr lang="en-GB" sz="2200" dirty="0"/>
          </a:p>
          <a:p>
            <a:endParaRPr lang="en-GB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05ECC-5F2E-4B0F-87D3-EF3D79C665B1}"/>
              </a:ext>
            </a:extLst>
          </p:cNvPr>
          <p:cNvSpPr txBox="1"/>
          <p:nvPr/>
        </p:nvSpPr>
        <p:spPr>
          <a:xfrm>
            <a:off x="6056243" y="2965707"/>
            <a:ext cx="57759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20p+20p+20p </a:t>
            </a:r>
            <a:r>
              <a:rPr lang="en-GB" dirty="0"/>
              <a:t>= _____</a:t>
            </a:r>
          </a:p>
          <a:p>
            <a:endParaRPr lang="en-GB" dirty="0"/>
          </a:p>
          <a:p>
            <a:r>
              <a:rPr lang="en-GB" dirty="0" smtClean="0"/>
              <a:t>10p+10p= </a:t>
            </a:r>
            <a:r>
              <a:rPr lang="en-GB" dirty="0"/>
              <a:t>_____</a:t>
            </a:r>
          </a:p>
          <a:p>
            <a:endParaRPr lang="en-GB" dirty="0"/>
          </a:p>
          <a:p>
            <a:r>
              <a:rPr lang="en-GB" dirty="0"/>
              <a:t>50+_____+______ = _______</a:t>
            </a:r>
          </a:p>
          <a:p>
            <a:endParaRPr lang="en-GB" dirty="0"/>
          </a:p>
          <a:p>
            <a:r>
              <a:rPr lang="en-GB" dirty="0" smtClean="0"/>
              <a:t>Add your answer to the £5 note.</a:t>
            </a:r>
          </a:p>
          <a:p>
            <a:endParaRPr lang="en-GB" dirty="0"/>
          </a:p>
          <a:p>
            <a:r>
              <a:rPr lang="en-GB" dirty="0" smtClean="0"/>
              <a:t>Did </a:t>
            </a:r>
            <a:r>
              <a:rPr lang="en-GB" dirty="0"/>
              <a:t>you get more than 6 </a:t>
            </a:r>
            <a:r>
              <a:rPr lang="en-GB" dirty="0" smtClean="0"/>
              <a:t>pound?</a:t>
            </a:r>
          </a:p>
          <a:p>
            <a:r>
              <a:rPr lang="en-GB" dirty="0" smtClean="0"/>
              <a:t>____________________________________________</a:t>
            </a:r>
          </a:p>
          <a:p>
            <a:r>
              <a:rPr lang="en-GB" dirty="0" smtClean="0"/>
              <a:t>____________________________________________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109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6" y="5774621"/>
            <a:ext cx="1254732" cy="931732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7" r="67101" b="27724"/>
          <a:stretch>
            <a:fillRect/>
          </a:stretch>
        </p:blipFill>
        <p:spPr>
          <a:xfrm>
            <a:off x="588645" y="1332230"/>
            <a:ext cx="5156200" cy="22720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070600" y="1332230"/>
            <a:ext cx="52717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35p x 3 </a:t>
            </a:r>
            <a:r>
              <a:rPr lang="en-US" sz="3600" dirty="0"/>
              <a:t>or </a:t>
            </a:r>
            <a:r>
              <a:rPr lang="en-US" sz="2400" dirty="0"/>
              <a:t>35p + 35p + 35p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30 + 30 + 30 = _____</a:t>
            </a:r>
          </a:p>
          <a:p>
            <a:r>
              <a:rPr lang="en-US" sz="2400" dirty="0"/>
              <a:t>5 + 5 + 5 = _______</a:t>
            </a:r>
          </a:p>
          <a:p>
            <a:endParaRPr lang="en-US" sz="2400" dirty="0"/>
          </a:p>
          <a:p>
            <a:r>
              <a:rPr lang="en-US" sz="2400" dirty="0"/>
              <a:t>Add these two amounts together to get the answer </a:t>
            </a:r>
          </a:p>
          <a:p>
            <a:endParaRPr lang="en-US" sz="2400" dirty="0"/>
          </a:p>
          <a:p>
            <a:r>
              <a:rPr lang="en-US" sz="2400" dirty="0"/>
              <a:t>_____________________________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74955" y="191135"/>
            <a:ext cx="7709535" cy="62160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9875" indent="-269875"/>
            <a:r>
              <a:rPr lang="en-US" sz="2000" b="0">
                <a:cs typeface="+mn-lt"/>
              </a:rPr>
              <a:t>	</a:t>
            </a:r>
            <a:r>
              <a:rPr sz="2000" b="0">
                <a:cs typeface="+mn-lt"/>
              </a:rPr>
              <a:t>1. Lewis went to the shop and bought a magazine for £3.80 and some biscuits at £3.50. How much does he spend altogether?</a:t>
            </a:r>
          </a:p>
          <a:p>
            <a:pPr marL="269875" indent="-269875"/>
            <a:endParaRPr sz="2000" b="0">
              <a:cs typeface="+mn-lt"/>
            </a:endParaRPr>
          </a:p>
          <a:p>
            <a:pPr marL="269875" indent="-269875"/>
            <a:endParaRPr sz="2000" b="0">
              <a:cs typeface="+mn-lt"/>
            </a:endParaRPr>
          </a:p>
          <a:p>
            <a:pPr marL="269875" indent="-269875"/>
            <a:endParaRPr sz="2000" b="0">
              <a:cs typeface="+mn-lt"/>
            </a:endParaRPr>
          </a:p>
          <a:p>
            <a:pPr marL="269875" indent="-269875"/>
            <a:r>
              <a:rPr sz="2000" b="0">
                <a:cs typeface="+mn-lt"/>
              </a:rPr>
              <a:t> </a:t>
            </a:r>
          </a:p>
          <a:p>
            <a:pPr marL="269875" indent="-269875"/>
            <a:r>
              <a:rPr sz="2000" b="0">
                <a:cs typeface="+mn-lt"/>
              </a:rPr>
              <a:t> </a:t>
            </a:r>
          </a:p>
          <a:p>
            <a:pPr marL="269875" indent="-269875"/>
            <a:r>
              <a:rPr sz="2000" b="0">
                <a:cs typeface="+mn-lt"/>
              </a:rPr>
              <a:t>2. Josh bought two footballs for £6.10 each. How much did it cost for both of them? </a:t>
            </a:r>
          </a:p>
          <a:p>
            <a:pPr marL="269875" indent="-269875"/>
            <a:endParaRPr sz="2000" b="0">
              <a:cs typeface="+mn-lt"/>
            </a:endParaRPr>
          </a:p>
          <a:p>
            <a:pPr marL="269875" indent="-269875"/>
            <a:endParaRPr sz="2000" b="0">
              <a:cs typeface="+mn-lt"/>
            </a:endParaRPr>
          </a:p>
          <a:p>
            <a:pPr marL="269875" indent="-269875"/>
            <a:endParaRPr sz="2000" b="0">
              <a:cs typeface="+mn-lt"/>
            </a:endParaRPr>
          </a:p>
          <a:p>
            <a:pPr marL="269875" indent="-269875"/>
            <a:r>
              <a:rPr sz="2000" b="0">
                <a:cs typeface="+mn-lt"/>
              </a:rPr>
              <a:t> </a:t>
            </a:r>
          </a:p>
          <a:p>
            <a:pPr marL="269875" indent="-269875"/>
            <a:r>
              <a:rPr sz="2000" b="0">
                <a:cs typeface="+mn-lt"/>
              </a:rPr>
              <a:t> </a:t>
            </a:r>
          </a:p>
          <a:p>
            <a:pPr marL="269875" indent="-269875"/>
            <a:r>
              <a:rPr sz="2000" b="0">
                <a:cs typeface="+mn-lt"/>
              </a:rPr>
              <a:t>3. Miss Mitchell bought 3 bags of sweets to fill up Class 4’s sweetie tin. Each bag cost £2.30. How much did Miss Mitchell spend on sweets?</a:t>
            </a:r>
          </a:p>
          <a:p>
            <a:pPr marL="269875" indent="-269875"/>
            <a:r>
              <a:rPr sz="2000" b="0">
                <a:cs typeface="+mn-lt"/>
              </a:rPr>
              <a:t> </a:t>
            </a:r>
          </a:p>
          <a:p>
            <a:pPr marL="269875" indent="-269875"/>
            <a:r>
              <a:rPr sz="2000" b="0">
                <a:cs typeface="+mn-lt"/>
              </a:rPr>
              <a:t> </a:t>
            </a:r>
          </a:p>
          <a:p>
            <a:pPr marL="269875" indent="-269875"/>
            <a:endParaRPr lang="en-US">
              <a:cs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40" y="5700463"/>
            <a:ext cx="1299108" cy="964684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788275" y="1112520"/>
            <a:ext cx="4471035" cy="2549525"/>
          </a:xfrm>
          <a:prstGeom prst="cloudCallout">
            <a:avLst>
              <a:gd name="adj1" fmla="val 23483"/>
              <a:gd name="adj2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9"/>
          <p:cNvSpPr txBox="1"/>
          <p:nvPr/>
        </p:nvSpPr>
        <p:spPr>
          <a:xfrm>
            <a:off x="8524875" y="1670685"/>
            <a:ext cx="29984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Read through the word problems carefully and work out the answers. </a:t>
            </a:r>
          </a:p>
          <a:p>
            <a:endParaRPr lang="en-US"/>
          </a:p>
          <a:p>
            <a:r>
              <a:rPr lang="en-US"/>
              <a:t>Are you adding or taking away?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1915" y="410210"/>
            <a:ext cx="7481570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9875" indent="-269875"/>
            <a:r>
              <a:rPr lang="en-US" sz="2000">
                <a:cs typeface="+mn-lt"/>
                <a:sym typeface="+mn-ea"/>
              </a:rPr>
              <a:t>	</a:t>
            </a:r>
            <a:r>
              <a:rPr sz="2000">
                <a:cs typeface="+mn-lt"/>
                <a:sym typeface="+mn-ea"/>
              </a:rPr>
              <a:t>4. A child’s ticket to the cinema costs £5.60, whilst an adults costs £8.50. How much more does an adult ticket cost?</a:t>
            </a:r>
          </a:p>
          <a:p>
            <a:pPr marL="269875" indent="-269875"/>
            <a:r>
              <a:rPr sz="2000">
                <a:cs typeface="+mn-lt"/>
                <a:sym typeface="+mn-ea"/>
              </a:rPr>
              <a:t> </a:t>
            </a:r>
          </a:p>
          <a:p>
            <a:pPr marL="269875" indent="-269875"/>
            <a:r>
              <a:rPr sz="2000">
                <a:cs typeface="+mn-lt"/>
                <a:sym typeface="+mn-ea"/>
              </a:rPr>
              <a:t> </a:t>
            </a:r>
          </a:p>
          <a:p>
            <a:pPr marL="269875" indent="-269875"/>
            <a:endParaRPr sz="2000">
              <a:cs typeface="+mn-lt"/>
              <a:sym typeface="+mn-ea"/>
            </a:endParaRPr>
          </a:p>
          <a:p>
            <a:pPr marL="269875" indent="-269875"/>
            <a:endParaRPr sz="2000">
              <a:cs typeface="+mn-lt"/>
              <a:sym typeface="+mn-ea"/>
            </a:endParaRPr>
          </a:p>
          <a:p>
            <a:pPr marL="269875" indent="-269875"/>
            <a:r>
              <a:rPr lang="en-US" sz="2000">
                <a:cs typeface="+mn-lt"/>
                <a:sym typeface="+mn-ea"/>
              </a:rPr>
              <a:t>	</a:t>
            </a:r>
            <a:r>
              <a:rPr sz="2000">
                <a:cs typeface="+mn-lt"/>
                <a:sym typeface="+mn-ea"/>
              </a:rPr>
              <a:t>5. Hannah went shopping with £10.10, and bought some sunglasses for £7.80. How much money did she have left?</a:t>
            </a:r>
          </a:p>
          <a:p>
            <a:pPr marL="269875" indent="-269875"/>
            <a:r>
              <a:rPr sz="2000">
                <a:cs typeface="+mn-lt"/>
                <a:sym typeface="+mn-ea"/>
              </a:rPr>
              <a:t> </a:t>
            </a:r>
          </a:p>
          <a:p>
            <a:pPr marL="269875" indent="-269875"/>
            <a:endParaRPr sz="2000">
              <a:cs typeface="+mn-lt"/>
              <a:sym typeface="+mn-ea"/>
            </a:endParaRPr>
          </a:p>
          <a:p>
            <a:pPr marL="269875" indent="-269875"/>
            <a:endParaRPr sz="2000">
              <a:cs typeface="+mn-lt"/>
              <a:sym typeface="+mn-ea"/>
            </a:endParaRPr>
          </a:p>
          <a:p>
            <a:pPr marL="269875" indent="-269875"/>
            <a:endParaRPr sz="2000">
              <a:cs typeface="+mn-lt"/>
              <a:sym typeface="+mn-ea"/>
            </a:endParaRPr>
          </a:p>
          <a:p>
            <a:pPr marL="269875" indent="-269875"/>
            <a:r>
              <a:rPr sz="2000">
                <a:cs typeface="+mn-lt"/>
                <a:sym typeface="+mn-ea"/>
              </a:rPr>
              <a:t> </a:t>
            </a:r>
          </a:p>
          <a:p>
            <a:pPr marL="269875" indent="-269875"/>
            <a:r>
              <a:rPr sz="2000">
                <a:cs typeface="+mn-lt"/>
                <a:sym typeface="+mn-ea"/>
              </a:rPr>
              <a:t>6. Thomas had £12.60. He bought a new pencil case for £4.30. How much does he have left? </a:t>
            </a:r>
            <a:endParaRPr lang="en-US" sz="2000"/>
          </a:p>
        </p:txBody>
      </p:sp>
      <p:sp>
        <p:nvSpPr>
          <p:cNvPr id="6" name="Cloud Callout 5"/>
          <p:cNvSpPr/>
          <p:nvPr/>
        </p:nvSpPr>
        <p:spPr>
          <a:xfrm>
            <a:off x="7482205" y="1703070"/>
            <a:ext cx="4777740" cy="2818765"/>
          </a:xfrm>
          <a:prstGeom prst="cloudCallout">
            <a:avLst>
              <a:gd name="adj1" fmla="val 23483"/>
              <a:gd name="adj2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9"/>
          <p:cNvSpPr txBox="1"/>
          <p:nvPr/>
        </p:nvSpPr>
        <p:spPr>
          <a:xfrm>
            <a:off x="8463915" y="2097405"/>
            <a:ext cx="29984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Read through the word problems carefully and work out the answers. </a:t>
            </a:r>
          </a:p>
          <a:p>
            <a:endParaRPr lang="en-US"/>
          </a:p>
          <a:p>
            <a:r>
              <a:rPr lang="en-US"/>
              <a:t>For the subtractions, think back to what we did yesterday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40" y="5700463"/>
            <a:ext cx="1299108" cy="96468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</a:t>
            </a:r>
          </a:p>
        </p:txBody>
      </p:sp>
      <p:pic>
        <p:nvPicPr>
          <p:cNvPr id="5" name="Picture 4" descr="Graphical user interface, text, application, email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6" t="62029" r="9131" b="26957"/>
          <a:stretch>
            <a:fillRect/>
          </a:stretch>
        </p:blipFill>
        <p:spPr>
          <a:xfrm>
            <a:off x="702310" y="2199640"/>
            <a:ext cx="7226935" cy="13595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040120" y="4337685"/>
            <a:ext cx="51987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Is there an easier way to add 99p?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Clue- we could work it out as an extra £ instead and then take away the penny at the end!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.2.2021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49235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L.O To be able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recall 4</a:t>
            </a: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times table facts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to Times Tables Rock Stars to warm up your number brain before you start your maths activity.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Pre-recorded Teaching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 Video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3532" y="5998466"/>
            <a:ext cx="112087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You can also copy and paste this link if you would prefer:</a:t>
            </a:r>
          </a:p>
          <a:p>
            <a:r>
              <a:rPr lang="en-GB" dirty="0">
                <a:hlinkClick r:id="rId4"/>
              </a:rPr>
              <a:t>https://teachers.thenational.academy/lessons/recalling-the-4-times-table-cmt64e</a:t>
            </a:r>
            <a:endParaRPr lang="en-GB" dirty="0" smtClean="0">
              <a:hlinkClick r:id="rId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88" y="168396"/>
            <a:ext cx="1442518" cy="1071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2427" y="4937760"/>
            <a:ext cx="6939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Here is the 4  times table.</a:t>
            </a:r>
          </a:p>
          <a:p>
            <a:endParaRPr lang="en-GB" sz="2000" dirty="0"/>
          </a:p>
          <a:p>
            <a:r>
              <a:rPr lang="en-GB" sz="2000" dirty="0" smtClean="0"/>
              <a:t>Have a go chanting the table to help you remember it! 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87" y="518614"/>
            <a:ext cx="3995596" cy="5711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27" y="2418380"/>
            <a:ext cx="6411903" cy="22326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5517364" y="79513"/>
            <a:ext cx="4395460" cy="2052106"/>
          </a:xfrm>
          <a:prstGeom prst="cloudCallout">
            <a:avLst>
              <a:gd name="adj1" fmla="val -57556"/>
              <a:gd name="adj2" fmla="val 393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214218" y="292204"/>
            <a:ext cx="338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 smtClean="0"/>
              <a:t>There is also a 4 times table video on the Pathfinders page on our school website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red apple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6" y="1614989"/>
            <a:ext cx="1854841" cy="1380002"/>
          </a:xfrm>
          <a:prstGeom prst="rect">
            <a:avLst/>
          </a:prstGeom>
        </p:spPr>
      </p:pic>
      <p:pic>
        <p:nvPicPr>
          <p:cNvPr id="5" name="Picture 4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8" y="1711956"/>
            <a:ext cx="1594178" cy="1186069"/>
          </a:xfrm>
          <a:prstGeom prst="rect">
            <a:avLst/>
          </a:prstGeom>
        </p:spPr>
      </p:pic>
      <p:pic>
        <p:nvPicPr>
          <p:cNvPr id="6" name="Picture 5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3" y="3023920"/>
            <a:ext cx="1594178" cy="1186069"/>
          </a:xfrm>
          <a:prstGeom prst="rect">
            <a:avLst/>
          </a:prstGeom>
        </p:spPr>
      </p:pic>
      <p:pic>
        <p:nvPicPr>
          <p:cNvPr id="7" name="Picture 6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8" y="3023920"/>
            <a:ext cx="1594178" cy="1186069"/>
          </a:xfrm>
          <a:prstGeom prst="rect">
            <a:avLst/>
          </a:prstGeom>
        </p:spPr>
      </p:pic>
      <p:pic>
        <p:nvPicPr>
          <p:cNvPr id="8" name="Picture 7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3" y="284922"/>
            <a:ext cx="1594178" cy="1186069"/>
          </a:xfrm>
          <a:prstGeom prst="rect">
            <a:avLst/>
          </a:prstGeom>
        </p:spPr>
      </p:pic>
      <p:pic>
        <p:nvPicPr>
          <p:cNvPr id="9" name="Picture 8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8" y="358457"/>
            <a:ext cx="1594178" cy="1186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6510" y="1056005"/>
            <a:ext cx="66287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 have 6 </a:t>
            </a:r>
            <a:r>
              <a:rPr lang="en-US" altLang="en-GB" sz="2800" dirty="0" smtClean="0"/>
              <a:t>packs</a:t>
            </a:r>
            <a:r>
              <a:rPr lang="en-GB" sz="2800" dirty="0" smtClean="0"/>
              <a:t> </a:t>
            </a:r>
            <a:r>
              <a:rPr lang="en-GB" sz="2800" dirty="0"/>
              <a:t>of apples. In each </a:t>
            </a:r>
            <a:r>
              <a:rPr lang="en-US" altLang="en-GB" sz="2800" dirty="0"/>
              <a:t>pack</a:t>
            </a:r>
            <a:r>
              <a:rPr lang="en-GB" sz="2800" dirty="0" smtClean="0"/>
              <a:t>, </a:t>
            </a:r>
            <a:r>
              <a:rPr lang="en-GB" sz="2800" dirty="0"/>
              <a:t>there are 4 apples. </a:t>
            </a:r>
            <a:r>
              <a:rPr lang="en-US" altLang="en-GB" sz="2800" dirty="0"/>
              <a:t>H</a:t>
            </a:r>
            <a:r>
              <a:rPr lang="en-GB" sz="2800" dirty="0"/>
              <a:t>ow many apples I have all together.</a:t>
            </a:r>
          </a:p>
          <a:p>
            <a:endParaRPr lang="en-GB" sz="2800" dirty="0"/>
          </a:p>
          <a:p>
            <a:r>
              <a:rPr lang="en-GB" sz="2800" dirty="0"/>
              <a:t>What numbers do we need to multiply together? </a:t>
            </a:r>
          </a:p>
          <a:p>
            <a:r>
              <a:rPr lang="en-GB" sz="2800" dirty="0"/>
              <a:t>What would the answer be?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___  X 4 = _____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6" y="5774621"/>
            <a:ext cx="1254732" cy="9317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43" y="2136134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7" y="178182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84" y="178182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" y="2131286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72" y="2158380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15" y="1065039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" y="1093145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34" y="200345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15" y="178182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13" y="1091379"/>
            <a:ext cx="845524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qual 17"/>
          <p:cNvSpPr/>
          <p:nvPr/>
        </p:nvSpPr>
        <p:spPr>
          <a:xfrm>
            <a:off x="3761636" y="1408720"/>
            <a:ext cx="825080" cy="49061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9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25" y="1150025"/>
            <a:ext cx="876432" cy="87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04433" y="609992"/>
            <a:ext cx="2253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 pennies is the same as having one 10p coin</a:t>
            </a:r>
          </a:p>
        </p:txBody>
      </p:sp>
      <p:pic>
        <p:nvPicPr>
          <p:cNvPr id="21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52" y="4673118"/>
            <a:ext cx="834300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4" y="5702191"/>
            <a:ext cx="865210" cy="86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qual 22"/>
          <p:cNvSpPr/>
          <p:nvPr/>
        </p:nvSpPr>
        <p:spPr>
          <a:xfrm>
            <a:off x="1256944" y="5191445"/>
            <a:ext cx="915254" cy="64928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40439" y="4795775"/>
            <a:ext cx="2045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Two 10p coins is the same as having a 20p coin </a:t>
            </a:r>
          </a:p>
        </p:txBody>
      </p:sp>
      <p:pic>
        <p:nvPicPr>
          <p:cNvPr id="25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70" y="5005479"/>
            <a:ext cx="968401" cy="96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38" y="3211301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16" y="3996131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6" y="3251116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98" y="4780961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80" y="3211301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78" y="4044998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38" y="4026190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00" y="4806902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54" y="4816529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Magnetic 10p (Strong) - Discount 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38" y="2428429"/>
            <a:ext cx="769902" cy="7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qual 35"/>
          <p:cNvSpPr/>
          <p:nvPr/>
        </p:nvSpPr>
        <p:spPr>
          <a:xfrm>
            <a:off x="9100833" y="3937888"/>
            <a:ext cx="915254" cy="64928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7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538" y="3735977"/>
            <a:ext cx="1413064" cy="10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9795133" y="4872247"/>
            <a:ext cx="2259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Having ten 10p coins is the same as having a one pound coin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45" y="114497"/>
            <a:ext cx="1077202" cy="79990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red apple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6" y="1614989"/>
            <a:ext cx="1854841" cy="1380002"/>
          </a:xfrm>
          <a:prstGeom prst="rect">
            <a:avLst/>
          </a:prstGeom>
        </p:spPr>
      </p:pic>
      <p:pic>
        <p:nvPicPr>
          <p:cNvPr id="6" name="Picture 5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8" y="1711956"/>
            <a:ext cx="1594178" cy="1186069"/>
          </a:xfrm>
          <a:prstGeom prst="rect">
            <a:avLst/>
          </a:prstGeom>
        </p:spPr>
      </p:pic>
      <p:pic>
        <p:nvPicPr>
          <p:cNvPr id="7" name="Picture 6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3" y="3023920"/>
            <a:ext cx="1594178" cy="1186069"/>
          </a:xfrm>
          <a:prstGeom prst="rect">
            <a:avLst/>
          </a:prstGeom>
        </p:spPr>
      </p:pic>
      <p:pic>
        <p:nvPicPr>
          <p:cNvPr id="8" name="Picture 7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8" y="3023920"/>
            <a:ext cx="1594178" cy="1186069"/>
          </a:xfrm>
          <a:prstGeom prst="rect">
            <a:avLst/>
          </a:prstGeom>
        </p:spPr>
      </p:pic>
      <p:pic>
        <p:nvPicPr>
          <p:cNvPr id="9" name="Picture 8" descr="A group of red apple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68" y="358457"/>
            <a:ext cx="1594178" cy="1186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39478" y="874643"/>
            <a:ext cx="74079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How many </a:t>
            </a:r>
            <a:r>
              <a:rPr lang="en-GB" sz="2800" dirty="0" smtClean="0"/>
              <a:t>groups </a:t>
            </a:r>
            <a:r>
              <a:rPr lang="en-GB" sz="2800" dirty="0"/>
              <a:t>do we have this time?</a:t>
            </a:r>
          </a:p>
          <a:p>
            <a:endParaRPr lang="en-GB" sz="2800" dirty="0"/>
          </a:p>
          <a:p>
            <a:r>
              <a:rPr lang="en-GB" sz="2800" dirty="0"/>
              <a:t>There are ___ </a:t>
            </a:r>
            <a:r>
              <a:rPr lang="en-GB" sz="2800" dirty="0" smtClean="0"/>
              <a:t>groups, </a:t>
            </a:r>
            <a:r>
              <a:rPr lang="en-GB" sz="2800" dirty="0"/>
              <a:t>and each </a:t>
            </a:r>
            <a:r>
              <a:rPr lang="en-GB" sz="2800" dirty="0" smtClean="0"/>
              <a:t>group </a:t>
            </a:r>
            <a:r>
              <a:rPr lang="en-GB" sz="2800" dirty="0"/>
              <a:t>has 4 apples. </a:t>
            </a:r>
          </a:p>
          <a:p>
            <a:endParaRPr lang="en-GB" sz="2800" dirty="0"/>
          </a:p>
          <a:p>
            <a:r>
              <a:rPr lang="en-GB" sz="2800" dirty="0"/>
              <a:t>So which numbers do we need to multiply together this time?</a:t>
            </a:r>
          </a:p>
          <a:p>
            <a:endParaRPr lang="en-GB" sz="2800" dirty="0"/>
          </a:p>
          <a:p>
            <a:r>
              <a:rPr lang="en-GB" sz="2800" dirty="0"/>
              <a:t>___ X ___ = ____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6" y="5774621"/>
            <a:ext cx="1254732" cy="93173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312" y="363915"/>
            <a:ext cx="1180768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Put in the missing numbers in these number lines.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4    8    12    _____      20     24    ______  32     36   _____   44    ______</a:t>
            </a:r>
          </a:p>
          <a:p>
            <a:endParaRPr lang="en-GB" sz="3200" dirty="0"/>
          </a:p>
          <a:p>
            <a:endParaRPr lang="en-GB" sz="3200" dirty="0"/>
          </a:p>
          <a:p>
            <a:pPr marL="514350" indent="-514350">
              <a:buAutoNum type="arabicPlain" startAt="48"/>
            </a:pPr>
            <a:r>
              <a:rPr lang="en-GB" sz="3200" dirty="0"/>
              <a:t>______     40    36    _____     28    ______     _______   16   _____</a:t>
            </a:r>
          </a:p>
          <a:p>
            <a:pPr marL="514350" indent="-514350">
              <a:buAutoNum type="arabicPlain" startAt="48"/>
            </a:pPr>
            <a:endParaRPr lang="en-GB" sz="3200" dirty="0"/>
          </a:p>
          <a:p>
            <a:pPr marL="514350" indent="-514350">
              <a:buAutoNum type="arabicPlain" startAt="48"/>
            </a:pPr>
            <a:endParaRPr lang="en-GB" sz="3200" dirty="0"/>
          </a:p>
          <a:p>
            <a:r>
              <a:rPr lang="en-GB" sz="3200" dirty="0"/>
              <a:t>16    _____    _____   ______    32 ______    _______  ______    _____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36  ______    ______     ______  20   ______   _______   ______   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246" y="155699"/>
            <a:ext cx="1254732" cy="93173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 b="15870"/>
          <a:stretch>
            <a:fillRect/>
          </a:stretch>
        </p:blipFill>
        <p:spPr>
          <a:xfrm>
            <a:off x="2369018" y="1427676"/>
            <a:ext cx="4910982" cy="4858782"/>
          </a:xfrm>
        </p:spPr>
      </p:pic>
      <p:sp>
        <p:nvSpPr>
          <p:cNvPr id="6" name="TextBox 5"/>
          <p:cNvSpPr txBox="1"/>
          <p:nvPr/>
        </p:nvSpPr>
        <p:spPr>
          <a:xfrm>
            <a:off x="1166192" y="342696"/>
            <a:ext cx="11343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Colour in the squares that are multiples of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548" y="5842238"/>
            <a:ext cx="1217015" cy="9037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1856096"/>
            <a:ext cx="11979752" cy="2934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58" y="5842238"/>
            <a:ext cx="1217015" cy="90372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8" t="49806" r="11304" b="19420"/>
          <a:stretch>
            <a:fillRect/>
          </a:stretch>
        </p:blipFill>
        <p:spPr>
          <a:xfrm>
            <a:off x="318051" y="1812234"/>
            <a:ext cx="6246522" cy="3430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835" y="397565"/>
            <a:ext cx="11039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dirty="0"/>
              <a:t>Challenge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58" y="5842238"/>
            <a:ext cx="1217015" cy="9037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98" y="458728"/>
            <a:ext cx="889086" cy="8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2p Coins in Circulation | Check Your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25" y="48778"/>
            <a:ext cx="1485446" cy="14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1990 Five Pence Piedfort Silver Proof Coin | Char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54" y="2174728"/>
            <a:ext cx="728300" cy="6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agnetic 10p (Strong) - Discount Mag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40" y="1993725"/>
            <a:ext cx="1157087" cy="11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51" y="3503307"/>
            <a:ext cx="1135703" cy="1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98" y="3165163"/>
            <a:ext cx="1591942" cy="15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58220" y="234880"/>
            <a:ext cx="190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53618" y="458728"/>
            <a:ext cx="179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Copper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98456" y="2127255"/>
            <a:ext cx="179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70466" y="3648753"/>
            <a:ext cx="179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53339" y="3648753"/>
            <a:ext cx="179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Silver </a:t>
            </a:r>
          </a:p>
        </p:txBody>
      </p:sp>
      <p:pic>
        <p:nvPicPr>
          <p:cNvPr id="25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00" y="5364458"/>
            <a:ext cx="1637211" cy="1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05" y="5167025"/>
            <a:ext cx="1660972" cy="15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795132" y="5455192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Gold and Silver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68882" y="234880"/>
            <a:ext cx="34231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One way to identify a coin is by its colour. </a:t>
            </a:r>
          </a:p>
          <a:p>
            <a:endParaRPr lang="en-GB" sz="2400" dirty="0"/>
          </a:p>
          <a:p>
            <a:r>
              <a:rPr lang="en-GB" sz="2400" dirty="0"/>
              <a:t>The 1 and 2p coins are an orange/red colour, known as </a:t>
            </a:r>
            <a:r>
              <a:rPr lang="en-GB" sz="2400" dirty="0">
                <a:solidFill>
                  <a:srgbClr val="FF0000"/>
                </a:solidFill>
              </a:rPr>
              <a:t>copper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r>
              <a:rPr lang="en-GB" sz="2400" dirty="0"/>
              <a:t>The 5, 10, 20 and 50p coins are all</a:t>
            </a:r>
            <a:r>
              <a:rPr lang="en-GB" sz="2400" dirty="0">
                <a:solidFill>
                  <a:srgbClr val="FF0000"/>
                </a:solidFill>
              </a:rPr>
              <a:t> silver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r>
              <a:rPr lang="en-GB" sz="2400" dirty="0"/>
              <a:t>Finally, the £1 and £2 coins are gold around the outside, and silver in the middle.</a:t>
            </a:r>
          </a:p>
          <a:p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447219" y="1591802"/>
            <a:ext cx="6881627" cy="287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269" y="4684463"/>
            <a:ext cx="6881627" cy="287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" y="5811016"/>
            <a:ext cx="1216188" cy="9031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979749" y="81110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5349" y="1476103"/>
            <a:ext cx="189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Silver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4937" y="1476808"/>
            <a:ext cx="2181497" cy="522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Circle</a:t>
            </a:r>
          </a:p>
        </p:txBody>
      </p:sp>
      <p:pic>
        <p:nvPicPr>
          <p:cNvPr id="10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89" y="5762096"/>
            <a:ext cx="889086" cy="8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2p Coins in Circulation | Check Your Chan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313" y="1204920"/>
            <a:ext cx="1485446" cy="14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1990 Five Pence Piedfort Silver Proof Coin | Chard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62" y="3251015"/>
            <a:ext cx="1072717" cy="98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agnetic 10p (Strong) - Discount Magi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1" y="4589429"/>
            <a:ext cx="1228517" cy="12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77" y="5512836"/>
            <a:ext cx="1135703" cy="1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34" y="4739496"/>
            <a:ext cx="1785459" cy="17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423" y="5420631"/>
            <a:ext cx="1637211" cy="1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6998"/>
            <a:ext cx="1947944" cy="18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0405" y="194078"/>
            <a:ext cx="1145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Try and put these coins in the right </a:t>
            </a:r>
            <a:r>
              <a:rPr lang="en-GB" sz="2800" dirty="0" smtClean="0"/>
              <a:t>section.</a:t>
            </a:r>
            <a:endParaRPr lang="en-GB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6" y="5774621"/>
            <a:ext cx="1254732" cy="9317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7" y="642442"/>
            <a:ext cx="1637211" cy="1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7328" y="838032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 pound</a:t>
            </a:r>
          </a:p>
        </p:txBody>
      </p:sp>
      <p:pic>
        <p:nvPicPr>
          <p:cNvPr id="1030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34" y="235718"/>
            <a:ext cx="1820175" cy="17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81509" y="798842"/>
            <a:ext cx="159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2 pounds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2945" y="2065940"/>
            <a:ext cx="111971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two pound coin is the most </a:t>
            </a:r>
            <a:r>
              <a:rPr lang="en-GB" sz="2800" dirty="0">
                <a:solidFill>
                  <a:srgbClr val="FF0000"/>
                </a:solidFill>
              </a:rPr>
              <a:t>valuable </a:t>
            </a:r>
            <a:r>
              <a:rPr lang="en-GB" sz="2800" dirty="0"/>
              <a:t>coin (which means it is worth the most </a:t>
            </a:r>
            <a:r>
              <a:rPr lang="en-GB" sz="2800" dirty="0" smtClean="0"/>
              <a:t>money.</a:t>
            </a:r>
          </a:p>
          <a:p>
            <a:r>
              <a:rPr lang="en-GB" sz="2800" dirty="0" smtClean="0"/>
              <a:t>£1 = 100p   £2 = 200p</a:t>
            </a:r>
          </a:p>
          <a:p>
            <a:endParaRPr lang="en-GB" sz="2800" dirty="0"/>
          </a:p>
          <a:p>
            <a:r>
              <a:rPr lang="en-GB" sz="2800" dirty="0" smtClean="0"/>
              <a:t>We also use notes which are larger amounts of money.  </a:t>
            </a:r>
            <a:endParaRPr lang="en-GB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985" y="5860809"/>
            <a:ext cx="1109649" cy="823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45113"/>
          <a:stretch>
            <a:fillRect/>
          </a:stretch>
        </p:blipFill>
        <p:spPr>
          <a:xfrm>
            <a:off x="841285" y="4287749"/>
            <a:ext cx="9704070" cy="24369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58" y="1888515"/>
            <a:ext cx="8417282" cy="3710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6" y="5774621"/>
            <a:ext cx="1254732" cy="931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137" y="143691"/>
            <a:ext cx="106984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£1 = 100p </a:t>
            </a:r>
          </a:p>
          <a:p>
            <a:r>
              <a:rPr lang="en-US" dirty="0"/>
              <a:t>money can be written in both pounds and pence. </a:t>
            </a:r>
          </a:p>
          <a:p>
            <a:endParaRPr lang="en-GB" dirty="0"/>
          </a:p>
          <a:p>
            <a:r>
              <a:rPr lang="en-GB" sz="3200" dirty="0" smtClean="0">
                <a:solidFill>
                  <a:srgbClr val="FF0000"/>
                </a:solidFill>
              </a:rPr>
              <a:t>540p = £5.40        275p = £2.75        482p = £4.82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8806875" y="5017762"/>
            <a:ext cx="3052689" cy="1688591"/>
          </a:xfrm>
          <a:prstGeom prst="cloudCallout">
            <a:avLst>
              <a:gd name="adj1" fmla="val -42486"/>
              <a:gd name="adj2" fmla="val -698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352462" y="5411690"/>
            <a:ext cx="2125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dirty="0" smtClean="0"/>
              <a:t>add the pence and pounds separately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48" y="2018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2800" dirty="0" smtClean="0">
                <a:latin typeface="Calibri body"/>
              </a:rPr>
              <a:t>Work out how much money these coins and notes make. </a:t>
            </a:r>
            <a:r>
              <a:rPr lang="en-GB" sz="2800" dirty="0">
                <a:latin typeface="Calibri body"/>
              </a:rPr>
              <a:t/>
            </a:r>
            <a:br>
              <a:rPr lang="en-GB" sz="2800" dirty="0">
                <a:latin typeface="Calibri body"/>
              </a:rPr>
            </a:br>
            <a:r>
              <a:rPr lang="en-GB" sz="2800" dirty="0" smtClean="0">
                <a:latin typeface="Calibri body"/>
              </a:rPr>
              <a:t/>
            </a:r>
            <a:br>
              <a:rPr lang="en-GB" sz="2800" dirty="0" smtClean="0">
                <a:latin typeface="Calibri body"/>
              </a:rPr>
            </a:br>
            <a:r>
              <a:rPr lang="en-GB" sz="2800" dirty="0">
                <a:latin typeface="Calibri body"/>
              </a:rPr>
              <a:t/>
            </a:r>
            <a:br>
              <a:rPr lang="en-GB" sz="2800" dirty="0">
                <a:latin typeface="Calibri body"/>
              </a:rPr>
            </a:br>
            <a:r>
              <a:rPr lang="en-GB" sz="2800" dirty="0" smtClean="0">
                <a:solidFill>
                  <a:srgbClr val="FF0000"/>
                </a:solidFill>
                <a:latin typeface="Calibri body"/>
              </a:rPr>
              <a:t>e.g. 1. £5.22</a:t>
            </a:r>
            <a:endParaRPr lang="en-GB" sz="2800" dirty="0">
              <a:solidFill>
                <a:srgbClr val="FF0000"/>
              </a:solidFill>
              <a:latin typeface="Calibri bod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509" y="2011869"/>
            <a:ext cx="114169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1.</a:t>
            </a:r>
          </a:p>
          <a:p>
            <a:endParaRPr lang="en-GB" sz="2800" dirty="0"/>
          </a:p>
          <a:p>
            <a:r>
              <a:rPr lang="en-GB" sz="2800" dirty="0"/>
              <a:t>2.</a:t>
            </a:r>
          </a:p>
          <a:p>
            <a:endParaRPr lang="en-GB" sz="2800" dirty="0"/>
          </a:p>
          <a:p>
            <a:r>
              <a:rPr lang="en-GB" sz="2800" dirty="0"/>
              <a:t>3.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4</a:t>
            </a:r>
          </a:p>
          <a:p>
            <a:endParaRPr lang="en-GB" sz="2800" dirty="0"/>
          </a:p>
          <a:p>
            <a:r>
              <a:rPr lang="en-GB" sz="2800" dirty="0"/>
              <a:t>5.</a:t>
            </a:r>
          </a:p>
        </p:txBody>
      </p:sp>
      <p:pic>
        <p:nvPicPr>
          <p:cNvPr id="5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95" y="1841991"/>
            <a:ext cx="840046" cy="8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93" y="1831921"/>
            <a:ext cx="889086" cy="8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01" y="1860566"/>
            <a:ext cx="889086" cy="8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8" y="2734161"/>
            <a:ext cx="1003712" cy="99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1990 Five Pence Piedfort Silver Proof Coin | Char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55" y="2875901"/>
            <a:ext cx="864932" cy="7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971-2021 UK GB DECIMAL 1P ONE PENCE PENNY COINS - SELECT DATES FROM LIST |  e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15" y="2830086"/>
            <a:ext cx="836372" cy="82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8" y="3724550"/>
            <a:ext cx="925993" cy="9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55" y="3724550"/>
            <a:ext cx="844507" cy="8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1990 Five Pence Piedfort Silver Proof Coin | Char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44" y="3754356"/>
            <a:ext cx="855400" cy="78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9" y="4876986"/>
            <a:ext cx="1055912" cy="79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Magnetic 10p (Strong) - Discount Mag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11" y="4778934"/>
            <a:ext cx="874651" cy="8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2p Coins in Circulation | Check Your Chan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15" y="4794269"/>
            <a:ext cx="870763" cy="8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8" y="5721485"/>
            <a:ext cx="773044" cy="73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09" y="5721485"/>
            <a:ext cx="759443" cy="7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1990 Five Pence Piedfort Silver Proof Coin | Char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017" y="5805353"/>
            <a:ext cx="703654" cy="64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548" y="5842238"/>
            <a:ext cx="1217015" cy="903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7754" y="2004121"/>
            <a:ext cx="43997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6.</a:t>
            </a:r>
          </a:p>
          <a:p>
            <a:endParaRPr lang="en-GB" sz="2800" dirty="0"/>
          </a:p>
          <a:p>
            <a:r>
              <a:rPr lang="en-GB" sz="2800" dirty="0"/>
              <a:t>7.</a:t>
            </a:r>
          </a:p>
          <a:p>
            <a:endParaRPr lang="en-GB" sz="2800" dirty="0"/>
          </a:p>
          <a:p>
            <a:r>
              <a:rPr lang="en-GB" sz="2800" dirty="0"/>
              <a:t>8.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9.</a:t>
            </a:r>
          </a:p>
          <a:p>
            <a:endParaRPr lang="en-GB" sz="2800" dirty="0"/>
          </a:p>
          <a:p>
            <a:r>
              <a:rPr lang="en-GB" sz="2800" dirty="0"/>
              <a:t>10</a:t>
            </a:r>
          </a:p>
        </p:txBody>
      </p:sp>
      <p:pic>
        <p:nvPicPr>
          <p:cNvPr id="21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23" y="1766151"/>
            <a:ext cx="1062731" cy="10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43" y="1756751"/>
            <a:ext cx="1400571" cy="10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53" y="1775764"/>
            <a:ext cx="1026021" cy="101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798" y="2820208"/>
            <a:ext cx="901272" cy="9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21" y="2717507"/>
            <a:ext cx="1400571" cy="10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81" y="2788000"/>
            <a:ext cx="1026021" cy="101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57" y="2851727"/>
            <a:ext cx="824216" cy="8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67" y="3704940"/>
            <a:ext cx="970348" cy="9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he rarest and most valuable £2 coins revealed – Which? New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36" y="3736437"/>
            <a:ext cx="970348" cy="92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67" y="3809603"/>
            <a:ext cx="774796" cy="77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2p Coins in Circulation | Check Your Chan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682" y="3831956"/>
            <a:ext cx="723325" cy="7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New £1 coin: Seven things you might not have noticed that make it safer |  The Independent | The Independ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21" y="4902604"/>
            <a:ext cx="1026021" cy="76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34" y="4837325"/>
            <a:ext cx="884160" cy="8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20p Coins in Circulation | Check Your Ch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996" y="4885922"/>
            <a:ext cx="884160" cy="8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1990 Five Pence Piedfort Silver Proof Coin | Char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595" y="4989880"/>
            <a:ext cx="723325" cy="6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Text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74" y="1831921"/>
            <a:ext cx="1536784" cy="813435"/>
          </a:xfrm>
          <a:prstGeom prst="rect">
            <a:avLst/>
          </a:prstGeom>
        </p:spPr>
      </p:pic>
      <p:pic>
        <p:nvPicPr>
          <p:cNvPr id="41" name="Picture 40" descr="A picture containing calendar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32" y="2956897"/>
            <a:ext cx="1430082" cy="748043"/>
          </a:xfrm>
          <a:prstGeom prst="rect">
            <a:avLst/>
          </a:prstGeom>
        </p:spPr>
      </p:pic>
      <p:pic>
        <p:nvPicPr>
          <p:cNvPr id="42" name="Picture 41" descr="Text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64" y="3868531"/>
            <a:ext cx="1536784" cy="813435"/>
          </a:xfrm>
          <a:prstGeom prst="rect">
            <a:avLst/>
          </a:prstGeom>
        </p:spPr>
      </p:pic>
      <p:pic>
        <p:nvPicPr>
          <p:cNvPr id="44" name="Picture 43" descr="Text&#10;&#10;Description automatically generated with medium confidence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9468" r="16621" b="27353"/>
          <a:stretch>
            <a:fillRect/>
          </a:stretch>
        </p:blipFill>
        <p:spPr>
          <a:xfrm>
            <a:off x="9797067" y="1775764"/>
            <a:ext cx="1533808" cy="815918"/>
          </a:xfrm>
          <a:prstGeom prst="rect">
            <a:avLst/>
          </a:prstGeom>
        </p:spPr>
      </p:pic>
      <p:pic>
        <p:nvPicPr>
          <p:cNvPr id="45" name="Picture 44" descr="A picture containing calendar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66" y="4845557"/>
            <a:ext cx="1430082" cy="748043"/>
          </a:xfrm>
          <a:prstGeom prst="rect">
            <a:avLst/>
          </a:prstGeom>
        </p:spPr>
      </p:pic>
      <p:pic>
        <p:nvPicPr>
          <p:cNvPr id="46" name="Picture 45" descr="A picture containing calendar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48" y="5869888"/>
            <a:ext cx="1430082" cy="748043"/>
          </a:xfrm>
          <a:prstGeom prst="rect">
            <a:avLst/>
          </a:prstGeom>
        </p:spPr>
      </p:pic>
      <p:pic>
        <p:nvPicPr>
          <p:cNvPr id="47" name="Picture 46" descr="Text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70" y="5855767"/>
            <a:ext cx="1536784" cy="813435"/>
          </a:xfrm>
          <a:prstGeom prst="rect">
            <a:avLst/>
          </a:prstGeom>
        </p:spPr>
      </p:pic>
      <p:pic>
        <p:nvPicPr>
          <p:cNvPr id="48" name="Picture 12" descr="Rare 50p fifty pence English coins Britannia 1997- 2008 Britannia 50p  Circulated | e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398" y="5752789"/>
            <a:ext cx="925993" cy="9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Text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901" y="3908886"/>
            <a:ext cx="1536784" cy="813435"/>
          </a:xfrm>
          <a:prstGeom prst="rect">
            <a:avLst/>
          </a:prstGeom>
        </p:spPr>
      </p:pic>
      <p:pic>
        <p:nvPicPr>
          <p:cNvPr id="50" name="Picture 49" descr="A picture containing calendar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89" y="2889813"/>
            <a:ext cx="1430082" cy="7480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1794</Words>
  <Application>Microsoft Office PowerPoint</Application>
  <PresentationFormat>Widescreen</PresentationFormat>
  <Paragraphs>315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body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out how much money these coins and notes make.    e.g. 1. £5.22</vt:lpstr>
      <vt:lpstr>Challenge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liddle</dc:creator>
  <cp:lastModifiedBy>Paul Gingell</cp:lastModifiedBy>
  <cp:revision>66</cp:revision>
  <cp:lastPrinted>2021-02-05T08:41:46Z</cp:lastPrinted>
  <dcterms:created xsi:type="dcterms:W3CDTF">2021-02-04T20:51:27Z</dcterms:created>
  <dcterms:modified xsi:type="dcterms:W3CDTF">2021-02-05T12:17:30Z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1033-3.1.1.5096</vt:lpwstr>
  </property>
</Properties>
</file>