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10" r:id="rId4"/>
    <p:sldMasterId id="2147483722" r:id="rId5"/>
    <p:sldMasterId id="2147483734" r:id="rId6"/>
  </p:sldMasterIdLst>
  <p:notesMasterIdLst>
    <p:notesMasterId r:id="rId63"/>
  </p:notesMasterIdLst>
  <p:sldIdLst>
    <p:sldId id="332" r:id="rId7"/>
    <p:sldId id="257" r:id="rId8"/>
    <p:sldId id="330" r:id="rId9"/>
    <p:sldId id="258" r:id="rId10"/>
    <p:sldId id="315" r:id="rId11"/>
    <p:sldId id="316" r:id="rId12"/>
    <p:sldId id="318" r:id="rId13"/>
    <p:sldId id="317" r:id="rId14"/>
    <p:sldId id="259" r:id="rId15"/>
    <p:sldId id="260" r:id="rId16"/>
    <p:sldId id="261" r:id="rId17"/>
    <p:sldId id="262" r:id="rId18"/>
    <p:sldId id="263" r:id="rId19"/>
    <p:sldId id="279" r:id="rId20"/>
    <p:sldId id="264" r:id="rId21"/>
    <p:sldId id="324" r:id="rId22"/>
    <p:sldId id="325" r:id="rId23"/>
    <p:sldId id="326" r:id="rId24"/>
    <p:sldId id="327" r:id="rId25"/>
    <p:sldId id="329" r:id="rId26"/>
    <p:sldId id="328" r:id="rId27"/>
    <p:sldId id="323" r:id="rId28"/>
    <p:sldId id="331" r:id="rId29"/>
    <p:sldId id="308" r:id="rId30"/>
    <p:sldId id="309" r:id="rId31"/>
    <p:sldId id="310" r:id="rId32"/>
    <p:sldId id="311" r:id="rId33"/>
    <p:sldId id="312" r:id="rId34"/>
    <p:sldId id="267" r:id="rId35"/>
    <p:sldId id="265" r:id="rId36"/>
    <p:sldId id="268" r:id="rId37"/>
    <p:sldId id="269" r:id="rId38"/>
    <p:sldId id="280" r:id="rId39"/>
    <p:sldId id="281" r:id="rId40"/>
    <p:sldId id="282" r:id="rId41"/>
    <p:sldId id="283" r:id="rId42"/>
    <p:sldId id="284" r:id="rId43"/>
    <p:sldId id="285" r:id="rId44"/>
    <p:sldId id="286" r:id="rId45"/>
    <p:sldId id="287" r:id="rId46"/>
    <p:sldId id="288" r:id="rId47"/>
    <p:sldId id="289" r:id="rId48"/>
    <p:sldId id="290" r:id="rId49"/>
    <p:sldId id="291" r:id="rId50"/>
    <p:sldId id="292" r:id="rId51"/>
    <p:sldId id="293" r:id="rId52"/>
    <p:sldId id="294" r:id="rId53"/>
    <p:sldId id="295" r:id="rId54"/>
    <p:sldId id="301" r:id="rId55"/>
    <p:sldId id="299" r:id="rId56"/>
    <p:sldId id="300" r:id="rId57"/>
    <p:sldId id="302" r:id="rId58"/>
    <p:sldId id="303" r:id="rId59"/>
    <p:sldId id="306" r:id="rId60"/>
    <p:sldId id="305" r:id="rId61"/>
    <p:sldId id="304"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2C462E-F751-B17D-8D0A-2F3C99132300}" v="7" dt="2021-01-28T09:40:51.1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notesMaster" Target="notesMasters/notesMaster1.xml"/><Relationship Id="rId68" Type="http://schemas.microsoft.com/office/2016/11/relationships/changesInfo" Target="changesInfos/changesInfo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 Dobson [ Wheatley Hill Primary School ]" userId="S::k.dobson202@whprimary.com::0d4e4709-ba16-4bed-86e6-7edd18df6415" providerId="AD" clId="Web-{6A2C462E-F751-B17D-8D0A-2F3C99132300}"/>
    <pc:docChg chg="addSld modSld sldOrd">
      <pc:chgData name="K. Dobson [ Wheatley Hill Primary School ]" userId="S::k.dobson202@whprimary.com::0d4e4709-ba16-4bed-86e6-7edd18df6415" providerId="AD" clId="Web-{6A2C462E-F751-B17D-8D0A-2F3C99132300}" dt="2021-01-28T09:40:55.242" v="5"/>
      <pc:docMkLst>
        <pc:docMk/>
      </pc:docMkLst>
      <pc:sldChg chg="addSp delSp modSp">
        <pc:chgData name="K. Dobson [ Wheatley Hill Primary School ]" userId="S::k.dobson202@whprimary.com::0d4e4709-ba16-4bed-86e6-7edd18df6415" providerId="AD" clId="Web-{6A2C462E-F751-B17D-8D0A-2F3C99132300}" dt="2021-01-28T09:40:28.929" v="1"/>
        <pc:sldMkLst>
          <pc:docMk/>
          <pc:sldMk cId="372707535" sldId="257"/>
        </pc:sldMkLst>
        <pc:picChg chg="add del mod">
          <ac:chgData name="K. Dobson [ Wheatley Hill Primary School ]" userId="S::k.dobson202@whprimary.com::0d4e4709-ba16-4bed-86e6-7edd18df6415" providerId="AD" clId="Web-{6A2C462E-F751-B17D-8D0A-2F3C99132300}" dt="2021-01-28T09:40:28.929" v="1"/>
          <ac:picMkLst>
            <pc:docMk/>
            <pc:sldMk cId="372707535" sldId="257"/>
            <ac:picMk id="3" creationId="{85585152-76D0-4449-BDFE-ED6D088B0030}"/>
          </ac:picMkLst>
        </pc:picChg>
      </pc:sldChg>
      <pc:sldChg chg="addSp modSp new mod ord setBg">
        <pc:chgData name="K. Dobson [ Wheatley Hill Primary School ]" userId="S::k.dobson202@whprimary.com::0d4e4709-ba16-4bed-86e6-7edd18df6415" providerId="AD" clId="Web-{6A2C462E-F751-B17D-8D0A-2F3C99132300}" dt="2021-01-28T09:40:55.242" v="5"/>
        <pc:sldMkLst>
          <pc:docMk/>
          <pc:sldMk cId="1416613431" sldId="332"/>
        </pc:sldMkLst>
        <pc:spChg chg="add">
          <ac:chgData name="K. Dobson [ Wheatley Hill Primary School ]" userId="S::k.dobson202@whprimary.com::0d4e4709-ba16-4bed-86e6-7edd18df6415" providerId="AD" clId="Web-{6A2C462E-F751-B17D-8D0A-2F3C99132300}" dt="2021-01-28T09:40:55.242" v="5"/>
          <ac:spMkLst>
            <pc:docMk/>
            <pc:sldMk cId="1416613431" sldId="332"/>
            <ac:spMk id="7" creationId="{42A4FC2C-047E-45A5-965D-8E1E3BF09BC6}"/>
          </ac:spMkLst>
        </pc:spChg>
        <pc:picChg chg="add mod">
          <ac:chgData name="K. Dobson [ Wheatley Hill Primary School ]" userId="S::k.dobson202@whprimary.com::0d4e4709-ba16-4bed-86e6-7edd18df6415" providerId="AD" clId="Web-{6A2C462E-F751-B17D-8D0A-2F3C99132300}" dt="2021-01-28T09:40:55.242" v="5"/>
          <ac:picMkLst>
            <pc:docMk/>
            <pc:sldMk cId="1416613431" sldId="332"/>
            <ac:picMk id="2" creationId="{964FB50E-BE14-4F32-A80F-79BE025E1DE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E992FA-1F0D-47A5-8F24-5E65B9EF0EAF}" type="datetimeFigureOut">
              <a:rPr lang="en-GB" smtClean="0"/>
              <a:t>29/01/2021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070F13-7894-4A31-BC8C-30829B5D4DE5}" type="slidenum">
              <a:rPr lang="en-GB" smtClean="0"/>
              <a:t>‹#›</a:t>
            </a:fld>
            <a:endParaRPr lang="en-GB" dirty="0"/>
          </a:p>
        </p:txBody>
      </p:sp>
    </p:spTree>
    <p:extLst>
      <p:ext uri="{BB962C8B-B14F-4D97-AF65-F5344CB8AC3E}">
        <p14:creationId xmlns:p14="http://schemas.microsoft.com/office/powerpoint/2010/main" val="557984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685800"/>
            <a:fld id="{1A81FE5E-4EA8-48A8-8F1B-D4BDB6075AEA}" type="datetimeFigureOut">
              <a:rPr lang="en-GB" smtClean="0">
                <a:solidFill>
                  <a:prstClr val="black">
                    <a:tint val="75000"/>
                  </a:prstClr>
                </a:solidFill>
              </a:rPr>
              <a:pPr defTabSz="685800"/>
              <a:t>29/01/2021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F4438A07-A0CF-4F91-A839-A5E4F718ED93}"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182725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685800"/>
            <a:fld id="{1A81FE5E-4EA8-48A8-8F1B-D4BDB6075AEA}" type="datetimeFigureOut">
              <a:rPr lang="en-GB" smtClean="0">
                <a:solidFill>
                  <a:prstClr val="black">
                    <a:tint val="75000"/>
                  </a:prstClr>
                </a:solidFill>
              </a:rPr>
              <a:pPr defTabSz="685800"/>
              <a:t>29/01/2021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F4438A07-A0CF-4F91-A839-A5E4F718ED93}"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3211379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685800"/>
            <a:fld id="{1A81FE5E-4EA8-48A8-8F1B-D4BDB6075AEA}" type="datetimeFigureOut">
              <a:rPr lang="en-GB" smtClean="0">
                <a:solidFill>
                  <a:prstClr val="black">
                    <a:tint val="75000"/>
                  </a:prstClr>
                </a:solidFill>
              </a:rPr>
              <a:pPr defTabSz="685800"/>
              <a:t>29/01/2021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F4438A07-A0CF-4F91-A839-A5E4F718ED93}"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4039399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t>
            </a:r>
          </a:p>
        </p:txBody>
      </p:sp>
      <p:pic>
        <p:nvPicPr>
          <p:cNvPr id="5"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15700" y="6700839"/>
            <a:ext cx="7810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22301" y="1122363"/>
            <a:ext cx="10934700" cy="2387600"/>
          </a:xfrm>
        </p:spPr>
        <p:txBody>
          <a:bodyPr>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622301" y="3602038"/>
            <a:ext cx="10934700" cy="1655762"/>
          </a:xfrm>
        </p:spPr>
        <p:txBody>
          <a:bodyPr/>
          <a:lstStyle>
            <a:lvl1pPr marL="0" indent="0" algn="ctr">
              <a:buNone/>
              <a:defRPr sz="2400">
                <a:latin typeface="Calibri" panose="020F0502020204030204" pitchFamily="34" charset="0"/>
                <a:ea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55232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 </a:t>
            </a:r>
          </a:p>
        </p:txBody>
      </p:sp>
      <p:pic>
        <p:nvPicPr>
          <p:cNvPr id="5"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15700" y="6700839"/>
            <a:ext cx="7810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598" y="485774"/>
            <a:ext cx="10960100"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609597" y="2153355"/>
            <a:ext cx="10960100" cy="4242683"/>
          </a:xfrm>
        </p:spPr>
        <p:txBody>
          <a:bodyPr/>
          <a:lstStyle>
            <a:lvl1pPr>
              <a:defRPr sz="1800">
                <a:latin typeface="Calibri" panose="020F0502020204030204" pitchFamily="34" charset="0"/>
                <a:ea typeface="Calibri" panose="020F0502020204030204" pitchFamily="34" charset="0"/>
              </a:defRPr>
            </a:lvl1pPr>
            <a:lvl2pPr>
              <a:defRPr sz="1600">
                <a:latin typeface="Calibri" panose="020F0502020204030204" pitchFamily="34" charset="0"/>
                <a:ea typeface="Calibri" panose="020F0502020204030204" pitchFamily="34" charset="0"/>
              </a:defRPr>
            </a:lvl2pPr>
            <a:lvl3pPr>
              <a:defRPr sz="1400">
                <a:latin typeface="Calibri" panose="020F0502020204030204" pitchFamily="34" charset="0"/>
                <a:ea typeface="Calibri" panose="020F0502020204030204" pitchFamily="34" charset="0"/>
              </a:defRPr>
            </a:lvl3pPr>
            <a:lvl4pPr>
              <a:defRPr sz="1400">
                <a:latin typeface="Calibri" panose="020F0502020204030204" pitchFamily="34" charset="0"/>
                <a:ea typeface="Calibri" panose="020F0502020204030204" pitchFamily="34" charset="0"/>
              </a:defRPr>
            </a:lvl4pPr>
            <a:lvl5pPr>
              <a:defRPr sz="1400">
                <a:latin typeface="Calibri" panose="020F0502020204030204" pitchFamily="34" charset="0"/>
                <a:ea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26082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71251" y="6700839"/>
            <a:ext cx="778933"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4999" y="549276"/>
            <a:ext cx="10909300"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641350" y="2014537"/>
            <a:ext cx="10909300" cy="4351338"/>
          </a:xfrm>
          <a:noFill/>
          <a:ln>
            <a:noFill/>
          </a:ln>
        </p:spPr>
        <p:txBody>
          <a:bodyPr/>
          <a:lstStyle>
            <a:lvl1pPr>
              <a:defRPr sz="1800">
                <a:latin typeface="Calibri" panose="020F0502020204030204" pitchFamily="34" charset="0"/>
                <a:ea typeface="Calibri" panose="020F0502020204030204" pitchFamily="34" charset="0"/>
              </a:defRPr>
            </a:lvl1pPr>
            <a:lvl2pPr>
              <a:defRPr sz="1600">
                <a:latin typeface="Calibri" panose="020F0502020204030204" pitchFamily="34" charset="0"/>
                <a:ea typeface="Calibri" panose="020F0502020204030204" pitchFamily="34" charset="0"/>
              </a:defRPr>
            </a:lvl2pPr>
            <a:lvl3pPr>
              <a:defRPr sz="1400">
                <a:latin typeface="Calibri" panose="020F0502020204030204" pitchFamily="34" charset="0"/>
                <a:ea typeface="Calibri" panose="020F0502020204030204" pitchFamily="34" charset="0"/>
              </a:defRPr>
            </a:lvl3pPr>
            <a:lvl4pPr>
              <a:defRPr sz="1400">
                <a:latin typeface="Calibri" panose="020F0502020204030204" pitchFamily="34" charset="0"/>
                <a:ea typeface="Calibri" panose="020F0502020204030204" pitchFamily="34" charset="0"/>
              </a:defRPr>
            </a:lvl4pPr>
            <a:lvl5pPr>
              <a:defRPr sz="1400">
                <a:latin typeface="Calibri" panose="020F0502020204030204" pitchFamily="34" charset="0"/>
                <a:ea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51037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719667" y="2359034"/>
            <a:ext cx="10752667"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2206626" y="3199951"/>
            <a:ext cx="7778749"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2168447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006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271251" y="6700839"/>
            <a:ext cx="778933"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104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2945826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599046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685800"/>
            <a:fld id="{1A81FE5E-4EA8-48A8-8F1B-D4BDB6075AEA}" type="datetimeFigureOut">
              <a:rPr lang="en-GB" smtClean="0">
                <a:solidFill>
                  <a:prstClr val="black">
                    <a:tint val="75000"/>
                  </a:prstClr>
                </a:solidFill>
              </a:rPr>
              <a:pPr defTabSz="685800"/>
              <a:t>29/01/2021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F4438A07-A0CF-4F91-A839-A5E4F718ED93}"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2145211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200855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478564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191851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685800"/>
            <a:fld id="{1883EF38-B5AA-4D91-A0EC-DA7378DC0186}" type="datetimeFigureOut">
              <a:rPr lang="en-GB" smtClean="0">
                <a:solidFill>
                  <a:prstClr val="black">
                    <a:tint val="75000"/>
                  </a:prstClr>
                </a:solidFill>
              </a:rPr>
              <a:pPr defTabSz="685800"/>
              <a:t>29/01/2021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5DD0D071-5F07-4AD1-AF9A-4D2DD118BC79}"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820025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685800"/>
            <a:fld id="{1883EF38-B5AA-4D91-A0EC-DA7378DC0186}" type="datetimeFigureOut">
              <a:rPr lang="en-GB" smtClean="0">
                <a:solidFill>
                  <a:prstClr val="black">
                    <a:tint val="75000"/>
                  </a:prstClr>
                </a:solidFill>
              </a:rPr>
              <a:pPr defTabSz="685800"/>
              <a:t>29/01/2021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5DD0D071-5F07-4AD1-AF9A-4D2DD118BC79}"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38012046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685800"/>
            <a:fld id="{1883EF38-B5AA-4D91-A0EC-DA7378DC0186}" type="datetimeFigureOut">
              <a:rPr lang="en-GB" smtClean="0">
                <a:solidFill>
                  <a:prstClr val="black">
                    <a:tint val="75000"/>
                  </a:prstClr>
                </a:solidFill>
              </a:rPr>
              <a:pPr defTabSz="685800"/>
              <a:t>29/01/2021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5DD0D071-5F07-4AD1-AF9A-4D2DD118BC79}"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3210919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685800"/>
            <a:fld id="{1883EF38-B5AA-4D91-A0EC-DA7378DC0186}" type="datetimeFigureOut">
              <a:rPr lang="en-GB" smtClean="0">
                <a:solidFill>
                  <a:prstClr val="black">
                    <a:tint val="75000"/>
                  </a:prstClr>
                </a:solidFill>
              </a:rPr>
              <a:pPr defTabSz="685800"/>
              <a:t>29/01/2021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5DD0D071-5F07-4AD1-AF9A-4D2DD118BC79}"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682373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685800"/>
            <a:fld id="{1883EF38-B5AA-4D91-A0EC-DA7378DC0186}" type="datetimeFigureOut">
              <a:rPr lang="en-GB" smtClean="0">
                <a:solidFill>
                  <a:prstClr val="black">
                    <a:tint val="75000"/>
                  </a:prstClr>
                </a:solidFill>
              </a:rPr>
              <a:pPr defTabSz="685800"/>
              <a:t>29/01/2021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5DD0D071-5F07-4AD1-AF9A-4D2DD118BC79}"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1937421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685800"/>
            <a:fld id="{1883EF38-B5AA-4D91-A0EC-DA7378DC0186}" type="datetimeFigureOut">
              <a:rPr lang="en-GB" smtClean="0">
                <a:solidFill>
                  <a:prstClr val="black">
                    <a:tint val="75000"/>
                  </a:prstClr>
                </a:solidFill>
              </a:rPr>
              <a:pPr defTabSz="685800"/>
              <a:t>29/01/2021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5DD0D071-5F07-4AD1-AF9A-4D2DD118BC79}"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493560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1883EF38-B5AA-4D91-A0EC-DA7378DC0186}" type="datetimeFigureOut">
              <a:rPr lang="en-GB" smtClean="0">
                <a:solidFill>
                  <a:prstClr val="black">
                    <a:tint val="75000"/>
                  </a:prstClr>
                </a:solidFill>
              </a:rPr>
              <a:pPr defTabSz="685800"/>
              <a:t>29/01/2021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5DD0D071-5F07-4AD1-AF9A-4D2DD118BC79}"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4076873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fld id="{1A81FE5E-4EA8-48A8-8F1B-D4BDB6075AEA}" type="datetimeFigureOut">
              <a:rPr lang="en-GB" smtClean="0">
                <a:solidFill>
                  <a:prstClr val="black">
                    <a:tint val="75000"/>
                  </a:prstClr>
                </a:solidFill>
              </a:rPr>
              <a:pPr defTabSz="685800"/>
              <a:t>29/01/2021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F4438A07-A0CF-4F91-A839-A5E4F718ED93}"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16391087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1883EF38-B5AA-4D91-A0EC-DA7378DC0186}" type="datetimeFigureOut">
              <a:rPr lang="en-GB" smtClean="0">
                <a:solidFill>
                  <a:prstClr val="black">
                    <a:tint val="75000"/>
                  </a:prstClr>
                </a:solidFill>
              </a:rPr>
              <a:pPr defTabSz="685800"/>
              <a:t>29/01/2021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5DD0D071-5F07-4AD1-AF9A-4D2DD118BC79}"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144615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pPr defTabSz="685800"/>
            <a:fld id="{1883EF38-B5AA-4D91-A0EC-DA7378DC0186}" type="datetimeFigureOut">
              <a:rPr lang="en-GB" smtClean="0">
                <a:solidFill>
                  <a:prstClr val="black">
                    <a:tint val="75000"/>
                  </a:prstClr>
                </a:solidFill>
              </a:rPr>
              <a:pPr defTabSz="685800"/>
              <a:t>29/01/2021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5DD0D071-5F07-4AD1-AF9A-4D2DD118BC79}"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19059591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685800"/>
            <a:fld id="{1883EF38-B5AA-4D91-A0EC-DA7378DC0186}" type="datetimeFigureOut">
              <a:rPr lang="en-GB" smtClean="0">
                <a:solidFill>
                  <a:prstClr val="black">
                    <a:tint val="75000"/>
                  </a:prstClr>
                </a:solidFill>
              </a:rPr>
              <a:pPr defTabSz="685800"/>
              <a:t>29/01/2021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5DD0D071-5F07-4AD1-AF9A-4D2DD118BC79}"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1889488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685800"/>
            <a:fld id="{1883EF38-B5AA-4D91-A0EC-DA7378DC0186}" type="datetimeFigureOut">
              <a:rPr lang="en-GB" smtClean="0">
                <a:solidFill>
                  <a:prstClr val="black">
                    <a:tint val="75000"/>
                  </a:prstClr>
                </a:solidFill>
              </a:rPr>
              <a:pPr defTabSz="685800"/>
              <a:t>29/01/2021</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pPr defTabSz="685800"/>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85800"/>
            <a:fld id="{5DD0D071-5F07-4AD1-AF9A-4D2DD118BC79}"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11767911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81FE5E-4EA8-48A8-8F1B-D4BDB6075AE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29/01/2021</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38A07-A0CF-4F91-A839-A5E4F718ED9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193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81FE5E-4EA8-48A8-8F1B-D4BDB6075AE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29/01/2021</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38A07-A0CF-4F91-A839-A5E4F718ED9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9427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81FE5E-4EA8-48A8-8F1B-D4BDB6075AE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29/01/2021</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38A07-A0CF-4F91-A839-A5E4F718ED9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95251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81FE5E-4EA8-48A8-8F1B-D4BDB6075AE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29/01/2021</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38A07-A0CF-4F91-A839-A5E4F718ED9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3469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81FE5E-4EA8-48A8-8F1B-D4BDB6075AE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29/01/2021</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38A07-A0CF-4F91-A839-A5E4F718ED9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2273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81FE5E-4EA8-48A8-8F1B-D4BDB6075AE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29/01/2021</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38A07-A0CF-4F91-A839-A5E4F718ED9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71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685800"/>
            <a:fld id="{1A81FE5E-4EA8-48A8-8F1B-D4BDB6075AEA}" type="datetimeFigureOut">
              <a:rPr lang="en-GB" smtClean="0">
                <a:solidFill>
                  <a:prstClr val="black">
                    <a:tint val="75000"/>
                  </a:prstClr>
                </a:solidFill>
              </a:rPr>
              <a:pPr defTabSz="685800"/>
              <a:t>29/01/2021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F4438A07-A0CF-4F91-A839-A5E4F718ED93}"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8039689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81FE5E-4EA8-48A8-8F1B-D4BDB6075AE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29/01/2021</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38A07-A0CF-4F91-A839-A5E4F718ED9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85260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81FE5E-4EA8-48A8-8F1B-D4BDB6075AE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29/01/2021</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38A07-A0CF-4F91-A839-A5E4F718ED9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4725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81FE5E-4EA8-48A8-8F1B-D4BDB6075AE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29/01/2021</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38A07-A0CF-4F91-A839-A5E4F718ED9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92688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81FE5E-4EA8-48A8-8F1B-D4BDB6075AE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29/01/2021</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38A07-A0CF-4F91-A839-A5E4F718ED9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6247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A81FE5E-4EA8-48A8-8F1B-D4BDB6075AE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29/01/2021</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438A07-A0CF-4F91-A839-A5E4F718ED9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4980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08837C8-9515-4CF1-9F95-947BC6E3855F}" type="datetimeFigureOut">
              <a:rPr lang="en-GB" smtClean="0"/>
              <a:t>29/01/2021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6FCCF5C-E3B6-4E11-9A2B-BB7536FC1D19}" type="slidenum">
              <a:rPr lang="en-GB" smtClean="0"/>
              <a:t>‹#›</a:t>
            </a:fld>
            <a:endParaRPr lang="en-GB" dirty="0"/>
          </a:p>
        </p:txBody>
      </p:sp>
    </p:spTree>
    <p:extLst>
      <p:ext uri="{BB962C8B-B14F-4D97-AF65-F5344CB8AC3E}">
        <p14:creationId xmlns:p14="http://schemas.microsoft.com/office/powerpoint/2010/main" val="40851376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8837C8-9515-4CF1-9F95-947BC6E3855F}" type="datetimeFigureOut">
              <a:rPr lang="en-GB" smtClean="0"/>
              <a:t>29/01/2021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6FCCF5C-E3B6-4E11-9A2B-BB7536FC1D19}" type="slidenum">
              <a:rPr lang="en-GB" smtClean="0"/>
              <a:t>‹#›</a:t>
            </a:fld>
            <a:endParaRPr lang="en-GB" dirty="0"/>
          </a:p>
        </p:txBody>
      </p:sp>
    </p:spTree>
    <p:extLst>
      <p:ext uri="{BB962C8B-B14F-4D97-AF65-F5344CB8AC3E}">
        <p14:creationId xmlns:p14="http://schemas.microsoft.com/office/powerpoint/2010/main" val="11760689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8837C8-9515-4CF1-9F95-947BC6E3855F}" type="datetimeFigureOut">
              <a:rPr lang="en-GB" smtClean="0"/>
              <a:t>29/01/2021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6FCCF5C-E3B6-4E11-9A2B-BB7536FC1D19}" type="slidenum">
              <a:rPr lang="en-GB" smtClean="0"/>
              <a:t>‹#›</a:t>
            </a:fld>
            <a:endParaRPr lang="en-GB" dirty="0"/>
          </a:p>
        </p:txBody>
      </p:sp>
    </p:spTree>
    <p:extLst>
      <p:ext uri="{BB962C8B-B14F-4D97-AF65-F5344CB8AC3E}">
        <p14:creationId xmlns:p14="http://schemas.microsoft.com/office/powerpoint/2010/main" val="14826735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08837C8-9515-4CF1-9F95-947BC6E3855F}" type="datetimeFigureOut">
              <a:rPr lang="en-GB" smtClean="0"/>
              <a:t>29/01/2021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6FCCF5C-E3B6-4E11-9A2B-BB7536FC1D19}" type="slidenum">
              <a:rPr lang="en-GB" smtClean="0"/>
              <a:t>‹#›</a:t>
            </a:fld>
            <a:endParaRPr lang="en-GB" dirty="0"/>
          </a:p>
        </p:txBody>
      </p:sp>
    </p:spTree>
    <p:extLst>
      <p:ext uri="{BB962C8B-B14F-4D97-AF65-F5344CB8AC3E}">
        <p14:creationId xmlns:p14="http://schemas.microsoft.com/office/powerpoint/2010/main" val="33245629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08837C8-9515-4CF1-9F95-947BC6E3855F}" type="datetimeFigureOut">
              <a:rPr lang="en-GB" smtClean="0"/>
              <a:t>29/01/2021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6FCCF5C-E3B6-4E11-9A2B-BB7536FC1D19}" type="slidenum">
              <a:rPr lang="en-GB" smtClean="0"/>
              <a:t>‹#›</a:t>
            </a:fld>
            <a:endParaRPr lang="en-GB" dirty="0"/>
          </a:p>
        </p:txBody>
      </p:sp>
    </p:spTree>
    <p:extLst>
      <p:ext uri="{BB962C8B-B14F-4D97-AF65-F5344CB8AC3E}">
        <p14:creationId xmlns:p14="http://schemas.microsoft.com/office/powerpoint/2010/main" val="3908086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685800"/>
            <a:fld id="{1A81FE5E-4EA8-48A8-8F1B-D4BDB6075AEA}" type="datetimeFigureOut">
              <a:rPr lang="en-GB" smtClean="0">
                <a:solidFill>
                  <a:prstClr val="black">
                    <a:tint val="75000"/>
                  </a:prstClr>
                </a:solidFill>
              </a:rPr>
              <a:pPr defTabSz="685800"/>
              <a:t>29/01/2021</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pPr defTabSz="685800"/>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85800"/>
            <a:fld id="{F4438A07-A0CF-4F91-A839-A5E4F718ED93}"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42696823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08837C8-9515-4CF1-9F95-947BC6E3855F}" type="datetimeFigureOut">
              <a:rPr lang="en-GB" smtClean="0"/>
              <a:t>29/01/2021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6FCCF5C-E3B6-4E11-9A2B-BB7536FC1D19}" type="slidenum">
              <a:rPr lang="en-GB" smtClean="0"/>
              <a:t>‹#›</a:t>
            </a:fld>
            <a:endParaRPr lang="en-GB" dirty="0"/>
          </a:p>
        </p:txBody>
      </p:sp>
    </p:spTree>
    <p:extLst>
      <p:ext uri="{BB962C8B-B14F-4D97-AF65-F5344CB8AC3E}">
        <p14:creationId xmlns:p14="http://schemas.microsoft.com/office/powerpoint/2010/main" val="35674632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8837C8-9515-4CF1-9F95-947BC6E3855F}" type="datetimeFigureOut">
              <a:rPr lang="en-GB" smtClean="0"/>
              <a:t>29/01/2021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6FCCF5C-E3B6-4E11-9A2B-BB7536FC1D19}" type="slidenum">
              <a:rPr lang="en-GB" smtClean="0"/>
              <a:t>‹#›</a:t>
            </a:fld>
            <a:endParaRPr lang="en-GB" dirty="0"/>
          </a:p>
        </p:txBody>
      </p:sp>
    </p:spTree>
    <p:extLst>
      <p:ext uri="{BB962C8B-B14F-4D97-AF65-F5344CB8AC3E}">
        <p14:creationId xmlns:p14="http://schemas.microsoft.com/office/powerpoint/2010/main" val="14915449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8837C8-9515-4CF1-9F95-947BC6E3855F}" type="datetimeFigureOut">
              <a:rPr lang="en-GB" smtClean="0"/>
              <a:t>29/01/2021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6FCCF5C-E3B6-4E11-9A2B-BB7536FC1D19}" type="slidenum">
              <a:rPr lang="en-GB" smtClean="0"/>
              <a:t>‹#›</a:t>
            </a:fld>
            <a:endParaRPr lang="en-GB" dirty="0"/>
          </a:p>
        </p:txBody>
      </p:sp>
    </p:spTree>
    <p:extLst>
      <p:ext uri="{BB962C8B-B14F-4D97-AF65-F5344CB8AC3E}">
        <p14:creationId xmlns:p14="http://schemas.microsoft.com/office/powerpoint/2010/main" val="19061845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8837C8-9515-4CF1-9F95-947BC6E3855F}" type="datetimeFigureOut">
              <a:rPr lang="en-GB" smtClean="0"/>
              <a:t>29/01/2021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6FCCF5C-E3B6-4E11-9A2B-BB7536FC1D19}" type="slidenum">
              <a:rPr lang="en-GB" smtClean="0"/>
              <a:t>‹#›</a:t>
            </a:fld>
            <a:endParaRPr lang="en-GB" dirty="0"/>
          </a:p>
        </p:txBody>
      </p:sp>
    </p:spTree>
    <p:extLst>
      <p:ext uri="{BB962C8B-B14F-4D97-AF65-F5344CB8AC3E}">
        <p14:creationId xmlns:p14="http://schemas.microsoft.com/office/powerpoint/2010/main" val="36077904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8837C8-9515-4CF1-9F95-947BC6E3855F}" type="datetimeFigureOut">
              <a:rPr lang="en-GB" smtClean="0"/>
              <a:t>29/01/2021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6FCCF5C-E3B6-4E11-9A2B-BB7536FC1D19}" type="slidenum">
              <a:rPr lang="en-GB" smtClean="0"/>
              <a:t>‹#›</a:t>
            </a:fld>
            <a:endParaRPr lang="en-GB" dirty="0"/>
          </a:p>
        </p:txBody>
      </p:sp>
    </p:spTree>
    <p:extLst>
      <p:ext uri="{BB962C8B-B14F-4D97-AF65-F5344CB8AC3E}">
        <p14:creationId xmlns:p14="http://schemas.microsoft.com/office/powerpoint/2010/main" val="12157270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8837C8-9515-4CF1-9F95-947BC6E3855F}" type="datetimeFigureOut">
              <a:rPr lang="en-GB" smtClean="0"/>
              <a:t>29/01/2021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6FCCF5C-E3B6-4E11-9A2B-BB7536FC1D19}" type="slidenum">
              <a:rPr lang="en-GB" smtClean="0"/>
              <a:t>‹#›</a:t>
            </a:fld>
            <a:endParaRPr lang="en-GB" dirty="0"/>
          </a:p>
        </p:txBody>
      </p:sp>
    </p:spTree>
    <p:extLst>
      <p:ext uri="{BB962C8B-B14F-4D97-AF65-F5344CB8AC3E}">
        <p14:creationId xmlns:p14="http://schemas.microsoft.com/office/powerpoint/2010/main" val="12491757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29/01/2021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2054851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29/01/2021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39507854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81FE5E-4EA8-48A8-8F1B-D4BDB6075AEA}" type="datetimeFigureOut">
              <a:rPr lang="en-GB" smtClean="0"/>
              <a:t>29/01/2021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36754072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81FE5E-4EA8-48A8-8F1B-D4BDB6075AEA}" type="datetimeFigureOut">
              <a:rPr lang="en-GB" smtClean="0"/>
              <a:t>29/01/2021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1338353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685800"/>
            <a:fld id="{1A81FE5E-4EA8-48A8-8F1B-D4BDB6075AEA}" type="datetimeFigureOut">
              <a:rPr lang="en-GB" smtClean="0">
                <a:solidFill>
                  <a:prstClr val="black">
                    <a:tint val="75000"/>
                  </a:prstClr>
                </a:solidFill>
              </a:rPr>
              <a:pPr defTabSz="685800"/>
              <a:t>29/01/2021</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pPr defTabSz="685800"/>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85800"/>
            <a:fld id="{F4438A07-A0CF-4F91-A839-A5E4F718ED93}"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15746561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81FE5E-4EA8-48A8-8F1B-D4BDB6075AEA}" type="datetimeFigureOut">
              <a:rPr lang="en-GB" smtClean="0"/>
              <a:t>29/01/2021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19915936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81FE5E-4EA8-48A8-8F1B-D4BDB6075AEA}" type="datetimeFigureOut">
              <a:rPr lang="en-GB" smtClean="0"/>
              <a:t>29/01/2021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16530131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1FE5E-4EA8-48A8-8F1B-D4BDB6075AEA}" type="datetimeFigureOut">
              <a:rPr lang="en-GB" smtClean="0"/>
              <a:t>29/01/2021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5663787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29/01/2021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15352888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29/01/2021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24633128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29/01/2021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54412081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29/01/2021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dirty="0"/>
          </a:p>
        </p:txBody>
      </p:sp>
    </p:spTree>
    <p:extLst>
      <p:ext uri="{BB962C8B-B14F-4D97-AF65-F5344CB8AC3E}">
        <p14:creationId xmlns:p14="http://schemas.microsoft.com/office/powerpoint/2010/main" val="8342161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ounded Rectangle 1"/>
          <p:cNvSpPr/>
          <p:nvPr userDrawn="1"/>
        </p:nvSpPr>
        <p:spPr bwMode="auto">
          <a:xfrm>
            <a:off x="624418" y="457201"/>
            <a:ext cx="10943167" cy="5940425"/>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Tree>
    <p:extLst>
      <p:ext uri="{BB962C8B-B14F-4D97-AF65-F5344CB8AC3E}">
        <p14:creationId xmlns:p14="http://schemas.microsoft.com/office/powerpoint/2010/main" val="3672529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fld id="{1A81FE5E-4EA8-48A8-8F1B-D4BDB6075AEA}" type="datetimeFigureOut">
              <a:rPr lang="en-GB" smtClean="0">
                <a:solidFill>
                  <a:prstClr val="black">
                    <a:tint val="75000"/>
                  </a:prstClr>
                </a:solidFill>
              </a:rPr>
              <a:pPr defTabSz="685800"/>
              <a:t>29/01/2021</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pPr defTabSz="685800"/>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85800"/>
            <a:fld id="{F4438A07-A0CF-4F91-A839-A5E4F718ED93}"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115109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1A81FE5E-4EA8-48A8-8F1B-D4BDB6075AEA}" type="datetimeFigureOut">
              <a:rPr lang="en-GB" smtClean="0">
                <a:solidFill>
                  <a:prstClr val="black">
                    <a:tint val="75000"/>
                  </a:prstClr>
                </a:solidFill>
              </a:rPr>
              <a:pPr defTabSz="685800"/>
              <a:t>29/01/2021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F4438A07-A0CF-4F91-A839-A5E4F718ED93}"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2906364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fld id="{1A81FE5E-4EA8-48A8-8F1B-D4BDB6075AEA}" type="datetimeFigureOut">
              <a:rPr lang="en-GB" smtClean="0">
                <a:solidFill>
                  <a:prstClr val="black">
                    <a:tint val="75000"/>
                  </a:prstClr>
                </a:solidFill>
              </a:rPr>
              <a:pPr defTabSz="685800"/>
              <a:t>29/01/2021</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pPr defTabSz="685800"/>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85800"/>
            <a:fld id="{F4438A07-A0CF-4F91-A839-A5E4F718ED93}"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2631714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A81FE5E-4EA8-48A8-8F1B-D4BDB6075AEA}" type="datetimeFigureOut">
              <a:rPr lang="en-GB" smtClean="0">
                <a:solidFill>
                  <a:prstClr val="black">
                    <a:tint val="75000"/>
                  </a:prstClr>
                </a:solidFill>
              </a:rPr>
              <a:pPr defTabSz="685800"/>
              <a:t>29/01/2021</a:t>
            </a:fld>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F4438A07-A0CF-4F91-A839-A5E4F718ED93}"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1456464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4051" y="695325"/>
            <a:ext cx="10883900"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54051" y="1957388"/>
            <a:ext cx="10883900"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13874576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Calibri" panose="020F0502020204030204" pitchFamily="34" charset="0"/>
          <a:ea typeface="Calibri" panose="020F050202020403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Calibri" panose="020F0502020204030204" pitchFamily="34" charset="0"/>
          <a:ea typeface="Calibri" panose="020F050202020403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Calibri" panose="020F0502020204030204" pitchFamily="34" charset="0"/>
          <a:ea typeface="Calibri" panose="020F050202020403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Calibri" panose="020F0502020204030204" pitchFamily="34" charset="0"/>
          <a:ea typeface="Calibri" panose="020F050202020403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1883EF38-B5AA-4D91-A0EC-DA7378DC0186}" type="datetimeFigureOut">
              <a:rPr lang="en-GB" smtClean="0">
                <a:solidFill>
                  <a:prstClr val="black">
                    <a:tint val="75000"/>
                  </a:prstClr>
                </a:solidFill>
              </a:rPr>
              <a:pPr defTabSz="685800"/>
              <a:t>29/01/2021</a:t>
            </a:fld>
            <a:endParaRPr lang="en-GB"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GB"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5DD0D071-5F07-4AD1-AF9A-4D2DD118BC79}" type="slidenum">
              <a:rPr lang="en-GB" smtClean="0">
                <a:solidFill>
                  <a:prstClr val="black">
                    <a:tint val="75000"/>
                  </a:prstClr>
                </a:solidFill>
              </a:rPr>
              <a:pPr defTabSz="685800"/>
              <a:t>‹#›</a:t>
            </a:fld>
            <a:endParaRPr lang="en-GB" dirty="0">
              <a:solidFill>
                <a:prstClr val="black">
                  <a:tint val="75000"/>
                </a:prstClr>
              </a:solidFill>
            </a:endParaRPr>
          </a:p>
        </p:txBody>
      </p:sp>
    </p:spTree>
    <p:extLst>
      <p:ext uri="{BB962C8B-B14F-4D97-AF65-F5344CB8AC3E}">
        <p14:creationId xmlns:p14="http://schemas.microsoft.com/office/powerpoint/2010/main" val="41048576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A81FE5E-4EA8-48A8-8F1B-D4BDB6075AEA}"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29/01/2021</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438A07-A0CF-4F91-A839-A5E4F718ED9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49750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837C8-9515-4CF1-9F95-947BC6E3855F}" type="datetimeFigureOut">
              <a:rPr lang="en-GB" smtClean="0"/>
              <a:t>29/01/2021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FCCF5C-E3B6-4E11-9A2B-BB7536FC1D19}" type="slidenum">
              <a:rPr lang="en-GB" smtClean="0"/>
              <a:t>‹#›</a:t>
            </a:fld>
            <a:endParaRPr lang="en-GB" dirty="0"/>
          </a:p>
        </p:txBody>
      </p:sp>
    </p:spTree>
    <p:extLst>
      <p:ext uri="{BB962C8B-B14F-4D97-AF65-F5344CB8AC3E}">
        <p14:creationId xmlns:p14="http://schemas.microsoft.com/office/powerpoint/2010/main" val="137042199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1FE5E-4EA8-48A8-8F1B-D4BDB6075AEA}" type="datetimeFigureOut">
              <a:rPr lang="en-GB" smtClean="0"/>
              <a:t>29/01/2021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38A07-A0CF-4F91-A839-A5E4F718ED93}" type="slidenum">
              <a:rPr lang="en-GB" smtClean="0"/>
              <a:t>‹#›</a:t>
            </a:fld>
            <a:endParaRPr lang="en-GB" dirty="0"/>
          </a:p>
        </p:txBody>
      </p:sp>
    </p:spTree>
    <p:extLst>
      <p:ext uri="{BB962C8B-B14F-4D97-AF65-F5344CB8AC3E}">
        <p14:creationId xmlns:p14="http://schemas.microsoft.com/office/powerpoint/2010/main" val="208646166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bbc.co.uk/bitesize/clips/z9qd7ty"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s://www.bbc.co.uk/bitesize/clips/zkynvcw"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theschoolrun.com/homework-help/brazil" TargetMode="External"/><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hyperlink" Target="https://www.theschoolrun.com/homework-help/polar-habitats" TargetMode="External"/><Relationship Id="rId5" Type="http://schemas.openxmlformats.org/officeDocument/2006/relationships/hyperlink" Target="https://www.theschoolrun.com/homework-help/canada" TargetMode="External"/><Relationship Id="rId4" Type="http://schemas.openxmlformats.org/officeDocument/2006/relationships/hyperlink" Target="https://www.theschoolrun.com/homework-help/russi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hyperlink" Target="https://teachers.thenational.academy/lessons/how-are-shadows-formed-6wt66d"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classroom.thenational.academy/lessons/to-recognise-and-describe-repeating-patterns-6hjk4c?step=1&amp;activity=video" TargetMode="External"/><Relationship Id="rId4" Type="http://schemas.openxmlformats.org/officeDocument/2006/relationships/hyperlink" Target="https://www.bbc.co.uk/bitesize/clips/z8vfb9q"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hyperlink" Target="https://classroom.thenational.academy/lessons/what-is-the-difference-between-night-and-day-60wp2c?step=2&amp;activity=video"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bbc.co.uk/bitesize/clips/zrd9wmn"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4.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6.xml"/><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9.jpeg"/><Relationship Id="rId7" Type="http://schemas.openxmlformats.org/officeDocument/2006/relationships/hyperlink" Target="https://en.wikipedia.org/wiki/Hendrik_Goltzius" TargetMode="External"/><Relationship Id="rId2" Type="http://schemas.openxmlformats.org/officeDocument/2006/relationships/hyperlink" Target="https://upload.wikimedia.org/wikipedia/commons/1/1f/Ritratto_1.jpg" TargetMode="External"/><Relationship Id="rId1" Type="http://schemas.openxmlformats.org/officeDocument/2006/relationships/slideLayout" Target="../slideLayouts/slideLayout67.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hyperlink" Target="https://pixabay.com/en/drawing-dog-german-shepherd-art-1470278/" TargetMode="External"/><Relationship Id="rId9"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67.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7.xml"/><Relationship Id="rId4" Type="http://schemas.openxmlformats.org/officeDocument/2006/relationships/image" Target="../media/image58.png"/></Relationships>
</file>

<file path=ppt/slides/_rels/slide5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2.xml"/></Relationships>
</file>

<file path=ppt/slides/_rels/slide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png"/><Relationship Id="rId7" Type="http://schemas.openxmlformats.org/officeDocument/2006/relationships/image" Target="../media/image66.jpeg"/><Relationship Id="rId2" Type="http://schemas.openxmlformats.org/officeDocument/2006/relationships/image" Target="../media/image61.png"/><Relationship Id="rId1" Type="http://schemas.openxmlformats.org/officeDocument/2006/relationships/slideLayout" Target="../slideLayouts/slideLayout5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5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descr="A picture containing icon&#10;&#10;Description automatically generated">
            <a:extLst>
              <a:ext uri="{FF2B5EF4-FFF2-40B4-BE49-F238E27FC236}">
                <a16:creationId xmlns:a16="http://schemas.microsoft.com/office/drawing/2014/main" id="{964FB50E-BE14-4F32-A80F-79BE025E1DE7}"/>
              </a:ext>
            </a:extLst>
          </p:cNvPr>
          <p:cNvPicPr>
            <a:picLocks noChangeAspect="1"/>
          </p:cNvPicPr>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416613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982" y="1031966"/>
            <a:ext cx="10870292" cy="1841863"/>
          </a:xfrm>
        </p:spPr>
        <p:txBody>
          <a:bodyPr anchor="ctr">
            <a:normAutofit/>
          </a:bodyPr>
          <a:lstStyle/>
          <a:p>
            <a:pPr marL="0" indent="0">
              <a:lnSpc>
                <a:spcPct val="110000"/>
              </a:lnSpc>
              <a:buNone/>
            </a:pPr>
            <a:r>
              <a:rPr lang="en-GB" altLang="en-US" sz="2400" dirty="0">
                <a:latin typeface="Calibri" panose="020F0502020204030204" pitchFamily="34" charset="0"/>
                <a:cs typeface="Calibri" panose="020F0502020204030204" pitchFamily="34" charset="0"/>
              </a:rPr>
              <a:t>All time zones are measured from a starting point at England’s Greenwich Observatory. </a:t>
            </a:r>
          </a:p>
          <a:p>
            <a:pPr marL="0" indent="0">
              <a:lnSpc>
                <a:spcPct val="110000"/>
              </a:lnSpc>
              <a:buNone/>
            </a:pPr>
            <a:r>
              <a:rPr lang="en-GB" altLang="en-US" sz="2400" dirty="0">
                <a:latin typeface="Calibri" panose="020F0502020204030204" pitchFamily="34" charset="0"/>
                <a:cs typeface="Calibri" panose="020F0502020204030204" pitchFamily="34" charset="0"/>
              </a:rPr>
              <a:t>Time at the Greenwich Meridian is known as Greenwich Mean Time (GMT) or Universal Time.</a:t>
            </a:r>
          </a:p>
        </p:txBody>
      </p:sp>
      <p:sp>
        <p:nvSpPr>
          <p:cNvPr id="4" name="AutoShape 2" descr="Royal Observatory Greenwich - Art F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a:blip r:embed="rId2"/>
          <a:stretch>
            <a:fillRect/>
          </a:stretch>
        </p:blipFill>
        <p:spPr>
          <a:xfrm>
            <a:off x="460375" y="3503162"/>
            <a:ext cx="4959667" cy="2786703"/>
          </a:xfrm>
          <a:prstGeom prst="rect">
            <a:avLst/>
          </a:prstGeom>
        </p:spPr>
      </p:pic>
      <p:sp>
        <p:nvSpPr>
          <p:cNvPr id="2" name="TextBox 1"/>
          <p:cNvSpPr txBox="1"/>
          <p:nvPr/>
        </p:nvSpPr>
        <p:spPr>
          <a:xfrm>
            <a:off x="5617030" y="3503162"/>
            <a:ext cx="6004558" cy="3231654"/>
          </a:xfrm>
          <a:prstGeom prst="rect">
            <a:avLst/>
          </a:prstGeom>
          <a:noFill/>
        </p:spPr>
        <p:txBody>
          <a:bodyPr wrap="square" rtlCol="0">
            <a:spAutoFit/>
          </a:bodyPr>
          <a:lstStyle/>
          <a:p>
            <a:r>
              <a:rPr lang="en-GB" altLang="en-US" sz="2400" dirty="0">
                <a:latin typeface="Calibri" panose="020F0502020204030204" pitchFamily="34" charset="0"/>
                <a:cs typeface="Calibri" panose="020F0502020204030204" pitchFamily="34" charset="0"/>
              </a:rPr>
              <a:t>Copy and paste the different links below into a web browser (one at a time) and watch each of the videos.</a:t>
            </a:r>
          </a:p>
          <a:p>
            <a:endParaRPr lang="en-GB" sz="2400" dirty="0">
              <a:hlinkClick r:id="rId3"/>
            </a:endParaRPr>
          </a:p>
          <a:p>
            <a:r>
              <a:rPr lang="en-GB" dirty="0">
                <a:hlinkClick r:id="rId3"/>
              </a:rPr>
              <a:t>https://www.bbc.co.uk/bitesize/clips/z9qd7ty</a:t>
            </a:r>
            <a:endParaRPr lang="en-GB" dirty="0"/>
          </a:p>
          <a:p>
            <a:endParaRPr lang="en-GB" dirty="0"/>
          </a:p>
          <a:p>
            <a:endParaRPr lang="en-GB" dirty="0"/>
          </a:p>
          <a:p>
            <a:r>
              <a:rPr lang="en-GB" dirty="0">
                <a:hlinkClick r:id="rId4"/>
              </a:rPr>
              <a:t>https://www.bbc.co.uk/bitesize/clips/zkynvcw</a:t>
            </a:r>
            <a:r>
              <a:rPr lang="en-GB" dirty="0"/>
              <a:t> </a:t>
            </a:r>
          </a:p>
          <a:p>
            <a:endParaRPr lang="en-GB" dirty="0"/>
          </a:p>
          <a:p>
            <a:endParaRPr lang="en-GB" dirty="0"/>
          </a:p>
        </p:txBody>
      </p:sp>
      <p:sp>
        <p:nvSpPr>
          <p:cNvPr id="7" name="Rectangle 6"/>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357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985" t="4965" r="1881"/>
          <a:stretch/>
        </p:blipFill>
        <p:spPr>
          <a:xfrm>
            <a:off x="274773" y="447775"/>
            <a:ext cx="9230073" cy="5352524"/>
          </a:xfrm>
          <a:prstGeom prst="rect">
            <a:avLst/>
          </a:prstGeom>
        </p:spPr>
      </p:pic>
      <p:sp>
        <p:nvSpPr>
          <p:cNvPr id="4" name="TextBox 3"/>
          <p:cNvSpPr txBox="1"/>
          <p:nvPr/>
        </p:nvSpPr>
        <p:spPr>
          <a:xfrm>
            <a:off x="9512488" y="843561"/>
            <a:ext cx="2388359" cy="3477875"/>
          </a:xfrm>
          <a:prstGeom prst="rect">
            <a:avLst/>
          </a:prstGeom>
          <a:noFill/>
        </p:spPr>
        <p:txBody>
          <a:bodyPr wrap="square" rtlCol="0">
            <a:spAutoFit/>
          </a:bodyPr>
          <a:lstStyle/>
          <a:p>
            <a:r>
              <a:rPr lang="en-GB" sz="2000" dirty="0"/>
              <a:t>Here is a map of the world to show the different time zones in comparison to the UK.</a:t>
            </a:r>
          </a:p>
          <a:p>
            <a:endParaRPr lang="en-GB" sz="2000" dirty="0"/>
          </a:p>
          <a:p>
            <a:r>
              <a:rPr lang="en-GB" sz="2000" dirty="0"/>
              <a:t>Use the key along the bottom of the map to help you complete the task on the next slide.</a:t>
            </a:r>
          </a:p>
        </p:txBody>
      </p:sp>
      <p:sp>
        <p:nvSpPr>
          <p:cNvPr id="5" name="Rectangle 4"/>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5925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0926" y="121402"/>
            <a:ext cx="8212182" cy="369332"/>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prstClr val="black"/>
                </a:solidFill>
                <a:effectLst/>
                <a:uLnTx/>
                <a:uFillTx/>
                <a:latin typeface="Calibri" panose="020F0502020204030204"/>
                <a:ea typeface="+mn-ea"/>
                <a:cs typeface="+mn-cs"/>
              </a:rPr>
              <a:t>L.O To be able to compare the times of the day in different places</a:t>
            </a:r>
          </a:p>
        </p:txBody>
      </p:sp>
      <p:graphicFrame>
        <p:nvGraphicFramePr>
          <p:cNvPr id="4" name="Table 3"/>
          <p:cNvGraphicFramePr>
            <a:graphicFrameLocks noGrp="1"/>
          </p:cNvGraphicFramePr>
          <p:nvPr>
            <p:extLst>
              <p:ext uri="{D42A27DB-BD31-4B8C-83A1-F6EECF244321}">
                <p14:modId xmlns:p14="http://schemas.microsoft.com/office/powerpoint/2010/main" val="1936379590"/>
              </p:ext>
            </p:extLst>
          </p:nvPr>
        </p:nvGraphicFramePr>
        <p:xfrm>
          <a:off x="330926" y="1164790"/>
          <a:ext cx="11292115" cy="5519821"/>
        </p:xfrm>
        <a:graphic>
          <a:graphicData uri="http://schemas.openxmlformats.org/drawingml/2006/table">
            <a:tbl>
              <a:tblPr firstRow="1" bandRow="1">
                <a:tableStyleId>{5940675A-B579-460E-94D1-54222C63F5DA}</a:tableStyleId>
              </a:tblPr>
              <a:tblGrid>
                <a:gridCol w="2823029">
                  <a:extLst>
                    <a:ext uri="{9D8B030D-6E8A-4147-A177-3AD203B41FA5}">
                      <a16:colId xmlns:a16="http://schemas.microsoft.com/office/drawing/2014/main" val="962873509"/>
                    </a:ext>
                  </a:extLst>
                </a:gridCol>
                <a:gridCol w="2823029">
                  <a:extLst>
                    <a:ext uri="{9D8B030D-6E8A-4147-A177-3AD203B41FA5}">
                      <a16:colId xmlns:a16="http://schemas.microsoft.com/office/drawing/2014/main" val="1322589361"/>
                    </a:ext>
                  </a:extLst>
                </a:gridCol>
                <a:gridCol w="2634333">
                  <a:extLst>
                    <a:ext uri="{9D8B030D-6E8A-4147-A177-3AD203B41FA5}">
                      <a16:colId xmlns:a16="http://schemas.microsoft.com/office/drawing/2014/main" val="791679799"/>
                    </a:ext>
                  </a:extLst>
                </a:gridCol>
                <a:gridCol w="3011724">
                  <a:extLst>
                    <a:ext uri="{9D8B030D-6E8A-4147-A177-3AD203B41FA5}">
                      <a16:colId xmlns:a16="http://schemas.microsoft.com/office/drawing/2014/main" val="475554058"/>
                    </a:ext>
                  </a:extLst>
                </a:gridCol>
              </a:tblGrid>
              <a:tr h="747524">
                <a:tc>
                  <a:txBody>
                    <a:bodyPr/>
                    <a:lstStyle/>
                    <a:p>
                      <a:r>
                        <a:rPr lang="en-GB" sz="1600" dirty="0"/>
                        <a:t>Time at 12pm (Midday) in Wheatley Hill</a:t>
                      </a:r>
                    </a:p>
                  </a:txBody>
                  <a:tcPr/>
                </a:tc>
                <a:tc>
                  <a:txBody>
                    <a:bodyPr/>
                    <a:lstStyle/>
                    <a:p>
                      <a:r>
                        <a:rPr lang="en-GB" sz="1600" dirty="0"/>
                        <a:t>Predict</a:t>
                      </a:r>
                      <a:r>
                        <a:rPr lang="en-GB" sz="1600" baseline="0" dirty="0"/>
                        <a:t> time in Mexico City</a:t>
                      </a:r>
                      <a:endParaRPr lang="en-GB" sz="1600" dirty="0"/>
                    </a:p>
                  </a:txBody>
                  <a:tcPr/>
                </a:tc>
                <a:tc>
                  <a:txBody>
                    <a:bodyPr/>
                    <a:lstStyle/>
                    <a:p>
                      <a:r>
                        <a:rPr lang="en-GB" sz="1600" dirty="0"/>
                        <a:t>Prediction</a:t>
                      </a:r>
                      <a:r>
                        <a:rPr lang="en-GB" sz="1600" baseline="0" dirty="0"/>
                        <a:t> correct:</a:t>
                      </a:r>
                    </a:p>
                    <a:p>
                      <a:r>
                        <a:rPr lang="en-GB" sz="1600" baseline="0" dirty="0"/>
                        <a:t>Yes                   No</a:t>
                      </a:r>
                      <a:endParaRPr lang="en-GB" sz="1600" dirty="0"/>
                    </a:p>
                  </a:txBody>
                  <a:tcPr/>
                </a:tc>
                <a:tc>
                  <a:txBody>
                    <a:bodyPr/>
                    <a:lstStyle/>
                    <a:p>
                      <a:r>
                        <a:rPr lang="en-GB" sz="1600" dirty="0"/>
                        <a:t>Actual Time: (if prediction wrong)</a:t>
                      </a:r>
                    </a:p>
                  </a:txBody>
                  <a:tcPr/>
                </a:tc>
                <a:extLst>
                  <a:ext uri="{0D108BD9-81ED-4DB2-BD59-A6C34878D82A}">
                    <a16:rowId xmlns:a16="http://schemas.microsoft.com/office/drawing/2014/main" val="2853579176"/>
                  </a:ext>
                </a:extLst>
              </a:tr>
              <a:tr h="68362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Time at 12pm (Midday) in Wheatley Hill</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Predict time in Istanbul</a:t>
                      </a:r>
                    </a:p>
                  </a:txBody>
                  <a:tcPr/>
                </a:tc>
                <a:tc>
                  <a:txBody>
                    <a:bodyPr/>
                    <a:lstStyle/>
                    <a:p>
                      <a:r>
                        <a:rPr lang="en-GB" sz="1600" dirty="0"/>
                        <a:t>Prediction</a:t>
                      </a:r>
                      <a:r>
                        <a:rPr lang="en-GB" sz="1600" baseline="0" dirty="0"/>
                        <a:t> correct:</a:t>
                      </a:r>
                    </a:p>
                    <a:p>
                      <a:r>
                        <a:rPr lang="en-GB" sz="1600" baseline="0" dirty="0"/>
                        <a:t>Yes                   No</a:t>
                      </a:r>
                      <a:endParaRPr lang="en-GB" sz="1600" dirty="0"/>
                    </a:p>
                  </a:txBody>
                  <a:tcPr/>
                </a:tc>
                <a:tc>
                  <a:txBody>
                    <a:bodyPr/>
                    <a:lstStyle/>
                    <a:p>
                      <a:r>
                        <a:rPr lang="en-GB" sz="1600" dirty="0"/>
                        <a:t>Actual Time: (if prediction wrong)</a:t>
                      </a:r>
                    </a:p>
                    <a:p>
                      <a:endParaRPr lang="en-GB" sz="1600" dirty="0"/>
                    </a:p>
                    <a:p>
                      <a:endParaRPr lang="en-GB" sz="1600" dirty="0"/>
                    </a:p>
                  </a:txBody>
                  <a:tcPr/>
                </a:tc>
                <a:extLst>
                  <a:ext uri="{0D108BD9-81ED-4DB2-BD59-A6C34878D82A}">
                    <a16:rowId xmlns:a16="http://schemas.microsoft.com/office/drawing/2014/main" val="561139892"/>
                  </a:ext>
                </a:extLst>
              </a:tr>
              <a:tr h="39117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Time at 12pm (Midday) in Wheatley Hill</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Predict time in Sydney</a:t>
                      </a:r>
                    </a:p>
                  </a:txBody>
                  <a:tcPr/>
                </a:tc>
                <a:tc>
                  <a:txBody>
                    <a:bodyPr/>
                    <a:lstStyle/>
                    <a:p>
                      <a:r>
                        <a:rPr lang="en-GB" sz="1600" dirty="0"/>
                        <a:t>Prediction</a:t>
                      </a:r>
                      <a:r>
                        <a:rPr lang="en-GB" sz="1600" baseline="0" dirty="0"/>
                        <a:t> correct:</a:t>
                      </a:r>
                    </a:p>
                    <a:p>
                      <a:r>
                        <a:rPr lang="en-GB" sz="1600" baseline="0" dirty="0"/>
                        <a:t>Yes                   No</a:t>
                      </a:r>
                      <a:endParaRPr lang="en-GB" sz="1600" dirty="0"/>
                    </a:p>
                  </a:txBody>
                  <a:tcPr/>
                </a:tc>
                <a:tc>
                  <a:txBody>
                    <a:bodyPr/>
                    <a:lstStyle/>
                    <a:p>
                      <a:r>
                        <a:rPr lang="en-GB" sz="1600" dirty="0"/>
                        <a:t>Actual Time: (if prediction wrong)</a:t>
                      </a:r>
                    </a:p>
                    <a:p>
                      <a:endParaRPr lang="en-GB" sz="1600" dirty="0"/>
                    </a:p>
                    <a:p>
                      <a:endParaRPr lang="en-GB" sz="1600" dirty="0"/>
                    </a:p>
                  </a:txBody>
                  <a:tcPr/>
                </a:tc>
                <a:extLst>
                  <a:ext uri="{0D108BD9-81ED-4DB2-BD59-A6C34878D82A}">
                    <a16:rowId xmlns:a16="http://schemas.microsoft.com/office/drawing/2014/main" val="2128467592"/>
                  </a:ext>
                </a:extLst>
              </a:tr>
              <a:tr h="77506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Time at 12pm (Midday) in Wheatley Hill</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Predict time in Miami</a:t>
                      </a:r>
                    </a:p>
                  </a:txBody>
                  <a:tcPr/>
                </a:tc>
                <a:tc>
                  <a:txBody>
                    <a:bodyPr/>
                    <a:lstStyle/>
                    <a:p>
                      <a:r>
                        <a:rPr lang="en-GB" sz="1600" dirty="0"/>
                        <a:t>Prediction</a:t>
                      </a:r>
                      <a:r>
                        <a:rPr lang="en-GB" sz="1600" baseline="0" dirty="0"/>
                        <a:t> correct:</a:t>
                      </a:r>
                    </a:p>
                    <a:p>
                      <a:r>
                        <a:rPr lang="en-GB" sz="1600" baseline="0" dirty="0"/>
                        <a:t>Yes                   No</a:t>
                      </a:r>
                      <a:endParaRPr lang="en-GB" sz="1600" dirty="0"/>
                    </a:p>
                  </a:txBody>
                  <a:tcPr/>
                </a:tc>
                <a:tc>
                  <a:txBody>
                    <a:bodyPr/>
                    <a:lstStyle/>
                    <a:p>
                      <a:r>
                        <a:rPr lang="en-GB" sz="1600" dirty="0"/>
                        <a:t>Actual Time: (if prediction wrong)</a:t>
                      </a:r>
                    </a:p>
                  </a:txBody>
                  <a:tcPr/>
                </a:tc>
                <a:extLst>
                  <a:ext uri="{0D108BD9-81ED-4DB2-BD59-A6C34878D82A}">
                    <a16:rowId xmlns:a16="http://schemas.microsoft.com/office/drawing/2014/main" val="3723516923"/>
                  </a:ext>
                </a:extLst>
              </a:tr>
              <a:tr h="70539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Time at 12pm (Midday) in Wheatley Hill</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Predict time in Tokyo</a:t>
                      </a:r>
                    </a:p>
                  </a:txBody>
                  <a:tcPr/>
                </a:tc>
                <a:tc>
                  <a:txBody>
                    <a:bodyPr/>
                    <a:lstStyle/>
                    <a:p>
                      <a:r>
                        <a:rPr lang="en-GB" sz="1600" dirty="0"/>
                        <a:t>Prediction</a:t>
                      </a:r>
                      <a:r>
                        <a:rPr lang="en-GB" sz="1600" baseline="0" dirty="0"/>
                        <a:t> correct:</a:t>
                      </a:r>
                    </a:p>
                    <a:p>
                      <a:r>
                        <a:rPr lang="en-GB" sz="1600" baseline="0" dirty="0"/>
                        <a:t>Yes                   No</a:t>
                      </a:r>
                      <a:endParaRPr lang="en-GB" sz="1600" dirty="0"/>
                    </a:p>
                  </a:txBody>
                  <a:tcPr/>
                </a:tc>
                <a:tc>
                  <a:txBody>
                    <a:bodyPr/>
                    <a:lstStyle/>
                    <a:p>
                      <a:r>
                        <a:rPr lang="en-GB" sz="1600" dirty="0"/>
                        <a:t>Actual Time: (if prediction wrong)</a:t>
                      </a:r>
                    </a:p>
                  </a:txBody>
                  <a:tcPr/>
                </a:tc>
                <a:extLst>
                  <a:ext uri="{0D108BD9-81ED-4DB2-BD59-A6C34878D82A}">
                    <a16:rowId xmlns:a16="http://schemas.microsoft.com/office/drawing/2014/main" val="3561408967"/>
                  </a:ext>
                </a:extLst>
              </a:tr>
              <a:tr h="39117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Time at 12pm (Midday) in Wheatley Hill</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Predict time in San Francisco</a:t>
                      </a:r>
                    </a:p>
                  </a:txBody>
                  <a:tcPr/>
                </a:tc>
                <a:tc>
                  <a:txBody>
                    <a:bodyPr/>
                    <a:lstStyle/>
                    <a:p>
                      <a:r>
                        <a:rPr lang="en-GB" sz="1600" dirty="0"/>
                        <a:t>Prediction</a:t>
                      </a:r>
                      <a:r>
                        <a:rPr lang="en-GB" sz="1600" baseline="0" dirty="0"/>
                        <a:t> correct:</a:t>
                      </a:r>
                    </a:p>
                    <a:p>
                      <a:r>
                        <a:rPr lang="en-GB" sz="1600" baseline="0" dirty="0"/>
                        <a:t>Yes                   No</a:t>
                      </a:r>
                      <a:endParaRPr lang="en-GB" sz="1600" dirty="0"/>
                    </a:p>
                  </a:txBody>
                  <a:tcPr/>
                </a:tc>
                <a:tc>
                  <a:txBody>
                    <a:bodyPr/>
                    <a:lstStyle/>
                    <a:p>
                      <a:r>
                        <a:rPr lang="en-GB" sz="1600" dirty="0"/>
                        <a:t>Actual Time: (if prediction wrong)</a:t>
                      </a:r>
                    </a:p>
                    <a:p>
                      <a:endParaRPr lang="en-GB" sz="1600" dirty="0"/>
                    </a:p>
                    <a:p>
                      <a:endParaRPr lang="en-GB" sz="1600" dirty="0"/>
                    </a:p>
                  </a:txBody>
                  <a:tcPr/>
                </a:tc>
                <a:extLst>
                  <a:ext uri="{0D108BD9-81ED-4DB2-BD59-A6C34878D82A}">
                    <a16:rowId xmlns:a16="http://schemas.microsoft.com/office/drawing/2014/main" val="886162406"/>
                  </a:ext>
                </a:extLst>
              </a:tr>
              <a:tr h="39117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Time at 12pm (Midday) in Wheatley Hill</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Predict time in Cape Town</a:t>
                      </a:r>
                    </a:p>
                  </a:txBody>
                  <a:tcPr/>
                </a:tc>
                <a:tc>
                  <a:txBody>
                    <a:bodyPr/>
                    <a:lstStyle/>
                    <a:p>
                      <a:r>
                        <a:rPr lang="en-GB" sz="1600" dirty="0"/>
                        <a:t>Prediction</a:t>
                      </a:r>
                      <a:r>
                        <a:rPr lang="en-GB" sz="1600" baseline="0" dirty="0"/>
                        <a:t> correct:</a:t>
                      </a:r>
                    </a:p>
                    <a:p>
                      <a:r>
                        <a:rPr lang="en-GB" sz="1600" baseline="0" dirty="0"/>
                        <a:t>Yes                   No</a:t>
                      </a:r>
                      <a:endParaRPr lang="en-GB" sz="1600" dirty="0"/>
                    </a:p>
                  </a:txBody>
                  <a:tcPr/>
                </a:tc>
                <a:tc>
                  <a:txBody>
                    <a:bodyPr/>
                    <a:lstStyle/>
                    <a:p>
                      <a:r>
                        <a:rPr lang="en-GB" sz="1600" dirty="0"/>
                        <a:t>Actual Time: (if prediction wrong)</a:t>
                      </a:r>
                    </a:p>
                    <a:p>
                      <a:endParaRPr lang="en-GB" sz="1600" dirty="0"/>
                    </a:p>
                    <a:p>
                      <a:endParaRPr lang="en-GB" sz="1600" dirty="0"/>
                    </a:p>
                  </a:txBody>
                  <a:tcPr/>
                </a:tc>
                <a:extLst>
                  <a:ext uri="{0D108BD9-81ED-4DB2-BD59-A6C34878D82A}">
                    <a16:rowId xmlns:a16="http://schemas.microsoft.com/office/drawing/2014/main" val="2274113685"/>
                  </a:ext>
                </a:extLst>
              </a:tr>
            </a:tbl>
          </a:graphicData>
        </a:graphic>
      </p:graphicFrame>
      <p:sp>
        <p:nvSpPr>
          <p:cNvPr id="6" name="TextBox 5"/>
          <p:cNvSpPr txBox="1"/>
          <p:nvPr/>
        </p:nvSpPr>
        <p:spPr>
          <a:xfrm>
            <a:off x="330926" y="643096"/>
            <a:ext cx="97927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Complete the table or write down your predictions through the different time zones onto paper.</a:t>
            </a:r>
          </a:p>
        </p:txBody>
      </p:sp>
      <p:sp>
        <p:nvSpPr>
          <p:cNvPr id="5" name="Rectangle 4"/>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5670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985" t="916" r="1881" b="1"/>
          <a:stretch/>
        </p:blipFill>
        <p:spPr>
          <a:xfrm>
            <a:off x="167413" y="201077"/>
            <a:ext cx="9822748" cy="5938873"/>
          </a:xfrm>
          <a:prstGeom prst="rect">
            <a:avLst/>
          </a:prstGeom>
        </p:spPr>
      </p:pic>
      <p:sp>
        <p:nvSpPr>
          <p:cNvPr id="2" name="TextBox 1"/>
          <p:cNvSpPr txBox="1"/>
          <p:nvPr/>
        </p:nvSpPr>
        <p:spPr>
          <a:xfrm>
            <a:off x="9990161" y="1248510"/>
            <a:ext cx="2038066" cy="2862322"/>
          </a:xfrm>
          <a:prstGeom prst="rect">
            <a:avLst/>
          </a:prstGeom>
          <a:noFill/>
        </p:spPr>
        <p:txBody>
          <a:bodyPr wrap="square" rtlCol="0">
            <a:spAutoFit/>
          </a:bodyPr>
          <a:lstStyle/>
          <a:p>
            <a:r>
              <a:rPr lang="en-GB" sz="2000" dirty="0"/>
              <a:t>Check your predictions to the task.</a:t>
            </a:r>
          </a:p>
          <a:p>
            <a:endParaRPr lang="en-GB" sz="2000" dirty="0"/>
          </a:p>
          <a:p>
            <a:r>
              <a:rPr lang="en-GB" sz="2000" dirty="0"/>
              <a:t>When it is 12pm (noon) in the UK, it would be 10pm at night in Sydney.</a:t>
            </a:r>
          </a:p>
        </p:txBody>
      </p:sp>
      <p:sp>
        <p:nvSpPr>
          <p:cNvPr id="4" name="Rectangle 3"/>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2680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20369331"/>
              </p:ext>
            </p:extLst>
          </p:nvPr>
        </p:nvGraphicFramePr>
        <p:xfrm>
          <a:off x="668381" y="506277"/>
          <a:ext cx="7130144" cy="5807846"/>
        </p:xfrm>
        <a:graphic>
          <a:graphicData uri="http://schemas.openxmlformats.org/drawingml/2006/table">
            <a:tbl>
              <a:tblPr firstRow="1" bandRow="1">
                <a:tableStyleId>{5940675A-B579-460E-94D1-54222C63F5DA}</a:tableStyleId>
              </a:tblPr>
              <a:tblGrid>
                <a:gridCol w="3565072">
                  <a:extLst>
                    <a:ext uri="{9D8B030D-6E8A-4147-A177-3AD203B41FA5}">
                      <a16:colId xmlns:a16="http://schemas.microsoft.com/office/drawing/2014/main" val="2980238265"/>
                    </a:ext>
                  </a:extLst>
                </a:gridCol>
                <a:gridCol w="3565072">
                  <a:extLst>
                    <a:ext uri="{9D8B030D-6E8A-4147-A177-3AD203B41FA5}">
                      <a16:colId xmlns:a16="http://schemas.microsoft.com/office/drawing/2014/main" val="3076175129"/>
                    </a:ext>
                  </a:extLst>
                </a:gridCol>
              </a:tblGrid>
              <a:tr h="870086">
                <a:tc>
                  <a:txBody>
                    <a:bodyPr/>
                    <a:lstStyle/>
                    <a:p>
                      <a:r>
                        <a:rPr lang="en-GB" sz="1600" dirty="0"/>
                        <a:t>Time at 12pm (Midday) in Wheatley Hill</a:t>
                      </a:r>
                    </a:p>
                  </a:txBody>
                  <a:tcPr/>
                </a:tc>
                <a:tc>
                  <a:txBody>
                    <a:bodyPr/>
                    <a:lstStyle/>
                    <a:p>
                      <a:r>
                        <a:rPr lang="en-GB" sz="1600" dirty="0"/>
                        <a:t>Predict</a:t>
                      </a:r>
                      <a:r>
                        <a:rPr lang="en-GB" sz="1600" baseline="0" dirty="0"/>
                        <a:t> time in Mexico City</a:t>
                      </a:r>
                    </a:p>
                    <a:p>
                      <a:endParaRPr lang="en-GB" sz="1600" baseline="0" dirty="0"/>
                    </a:p>
                    <a:p>
                      <a:r>
                        <a:rPr lang="en-GB" sz="1600" dirty="0"/>
                        <a:t>6am</a:t>
                      </a:r>
                    </a:p>
                  </a:txBody>
                  <a:tcPr/>
                </a:tc>
                <a:extLst>
                  <a:ext uri="{0D108BD9-81ED-4DB2-BD59-A6C34878D82A}">
                    <a16:rowId xmlns:a16="http://schemas.microsoft.com/office/drawing/2014/main" val="1975655842"/>
                  </a:ext>
                </a:extLst>
              </a:tr>
              <a:tr h="79570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Time at 12pm (Midday) in Wheatley Hill</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Predict time in Istanbul</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3pm</a:t>
                      </a:r>
                    </a:p>
                  </a:txBody>
                  <a:tcPr/>
                </a:tc>
                <a:extLst>
                  <a:ext uri="{0D108BD9-81ED-4DB2-BD59-A6C34878D82A}">
                    <a16:rowId xmlns:a16="http://schemas.microsoft.com/office/drawing/2014/main" val="3847506106"/>
                  </a:ext>
                </a:extLst>
              </a:tr>
              <a:tr h="67407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Time at 12pm (Midday) in Wheatley Hill</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Predict time in Sydney</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10pm</a:t>
                      </a:r>
                    </a:p>
                  </a:txBody>
                  <a:tcPr/>
                </a:tc>
                <a:extLst>
                  <a:ext uri="{0D108BD9-81ED-4DB2-BD59-A6C34878D82A}">
                    <a16:rowId xmlns:a16="http://schemas.microsoft.com/office/drawing/2014/main" val="271425816"/>
                  </a:ext>
                </a:extLst>
              </a:tr>
              <a:tr h="79207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Time at 12pm (Midday) in Wheatley Hill</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Predict time in Miami</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7am</a:t>
                      </a:r>
                    </a:p>
                  </a:txBody>
                  <a:tcPr/>
                </a:tc>
                <a:extLst>
                  <a:ext uri="{0D108BD9-81ED-4DB2-BD59-A6C34878D82A}">
                    <a16:rowId xmlns:a16="http://schemas.microsoft.com/office/drawing/2014/main" val="3986205423"/>
                  </a:ext>
                </a:extLst>
              </a:tr>
              <a:tr h="82104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Time at 12pm (Midday) in Wheatley Hill</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Predict time in Tokyo</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9pm</a:t>
                      </a:r>
                    </a:p>
                  </a:txBody>
                  <a:tcPr/>
                </a:tc>
                <a:extLst>
                  <a:ext uri="{0D108BD9-81ED-4DB2-BD59-A6C34878D82A}">
                    <a16:rowId xmlns:a16="http://schemas.microsoft.com/office/drawing/2014/main" val="726410110"/>
                  </a:ext>
                </a:extLst>
              </a:tr>
              <a:tr h="67407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Time at 12pm (Midday) in Wheatley Hill</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Predict time in San Francisco</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4am</a:t>
                      </a:r>
                    </a:p>
                  </a:txBody>
                  <a:tcPr/>
                </a:tc>
                <a:extLst>
                  <a:ext uri="{0D108BD9-81ED-4DB2-BD59-A6C34878D82A}">
                    <a16:rowId xmlns:a16="http://schemas.microsoft.com/office/drawing/2014/main" val="2127332383"/>
                  </a:ext>
                </a:extLst>
              </a:tr>
              <a:tr h="67407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Time at 12pm (Midday) in Wheatley Hill</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Predict time in Cape Town</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2pm</a:t>
                      </a:r>
                    </a:p>
                  </a:txBody>
                  <a:tcPr/>
                </a:tc>
                <a:extLst>
                  <a:ext uri="{0D108BD9-81ED-4DB2-BD59-A6C34878D82A}">
                    <a16:rowId xmlns:a16="http://schemas.microsoft.com/office/drawing/2014/main" val="710580690"/>
                  </a:ext>
                </a:extLst>
              </a:tr>
            </a:tbl>
          </a:graphicData>
        </a:graphic>
      </p:graphicFrame>
      <p:sp>
        <p:nvSpPr>
          <p:cNvPr id="3" name="TextBox 2"/>
          <p:cNvSpPr txBox="1"/>
          <p:nvPr/>
        </p:nvSpPr>
        <p:spPr>
          <a:xfrm>
            <a:off x="8608423" y="1332411"/>
            <a:ext cx="2743200" cy="923330"/>
          </a:xfrm>
          <a:prstGeom prst="rect">
            <a:avLst/>
          </a:prstGeom>
          <a:noFill/>
          <a:ln w="28575">
            <a:solidFill>
              <a:schemeClr val="tx1"/>
            </a:solidFill>
          </a:ln>
        </p:spPr>
        <p:txBody>
          <a:bodyPr wrap="square" rtlCol="0">
            <a:spAutoFit/>
          </a:bodyPr>
          <a:lstStyle/>
          <a:p>
            <a:r>
              <a:rPr lang="en-GB" dirty="0"/>
              <a:t>Check over your predictions using these answers.</a:t>
            </a:r>
          </a:p>
        </p:txBody>
      </p:sp>
      <p:sp>
        <p:nvSpPr>
          <p:cNvPr id="4" name="Rectangle 3"/>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0317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0758" y="5347665"/>
            <a:ext cx="441293" cy="441293"/>
          </a:xfrm>
          <a:prstGeom prst="rect">
            <a:avLst/>
          </a:prstGeom>
        </p:spPr>
      </p:pic>
      <p:sp>
        <p:nvSpPr>
          <p:cNvPr id="6" name="Rectangle 5"/>
          <p:cNvSpPr/>
          <p:nvPr/>
        </p:nvSpPr>
        <p:spPr>
          <a:xfrm>
            <a:off x="690743" y="5286638"/>
            <a:ext cx="4104824" cy="55297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556368" y="5380962"/>
            <a:ext cx="3021227"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Science </a:t>
            </a: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690743" y="950611"/>
            <a:ext cx="5695586" cy="52516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816578" y="982359"/>
            <a:ext cx="5569751"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Date: Tuesday 2</a:t>
            </a:r>
            <a:r>
              <a:rPr kumimoji="0" lang="en-GB" sz="2400" b="0" i="0" u="none" strike="noStrike" kern="1200" cap="none" spc="0" normalizeH="0" baseline="30000" noProof="0" dirty="0">
                <a:ln>
                  <a:noFill/>
                </a:ln>
                <a:solidFill>
                  <a:prstClr val="black"/>
                </a:solidFill>
                <a:effectLst/>
                <a:uLnTx/>
                <a:uFillTx/>
                <a:latin typeface="Calibri" panose="020F0502020204030204"/>
                <a:ea typeface="+mn-ea"/>
                <a:cs typeface="+mn-cs"/>
              </a:rPr>
              <a:t>nd</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February</a:t>
            </a:r>
            <a:r>
              <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0" name="Picture 9"/>
          <p:cNvPicPr>
            <a:picLocks noChangeAspect="1"/>
          </p:cNvPicPr>
          <p:nvPr/>
        </p:nvPicPr>
        <p:blipFill>
          <a:blip r:embed="rId3"/>
          <a:stretch>
            <a:fillRect/>
          </a:stretch>
        </p:blipFill>
        <p:spPr>
          <a:xfrm>
            <a:off x="690743" y="2065709"/>
            <a:ext cx="1664494" cy="828675"/>
          </a:xfrm>
          <a:prstGeom prst="rect">
            <a:avLst/>
          </a:prstGeom>
        </p:spPr>
      </p:pic>
      <p:sp>
        <p:nvSpPr>
          <p:cNvPr id="11" name="Rectangle 10"/>
          <p:cNvSpPr/>
          <p:nvPr/>
        </p:nvSpPr>
        <p:spPr>
          <a:xfrm>
            <a:off x="690743" y="3011923"/>
            <a:ext cx="10974388" cy="10198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90743" y="2990348"/>
            <a:ext cx="10869886" cy="101566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prstClr val="black"/>
                </a:solidFill>
                <a:effectLst/>
                <a:uLnTx/>
                <a:uFillTx/>
                <a:latin typeface="Calibri" panose="020F0502020204030204"/>
                <a:ea typeface="+mn-ea"/>
                <a:cs typeface="+mn-cs"/>
              </a:rPr>
              <a:t>L.O To be able to explain how the length of a day and temperatures changes throughout a year</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909" y="5380962"/>
            <a:ext cx="441293" cy="441293"/>
          </a:xfrm>
          <a:prstGeom prst="rect">
            <a:avLst/>
          </a:prstGeom>
        </p:spPr>
      </p:pic>
      <p:pic>
        <p:nvPicPr>
          <p:cNvPr id="2" name="Picture 1"/>
          <p:cNvPicPr>
            <a:picLocks noChangeAspect="1"/>
          </p:cNvPicPr>
          <p:nvPr/>
        </p:nvPicPr>
        <p:blipFill>
          <a:blip r:embed="rId4"/>
          <a:stretch>
            <a:fillRect/>
          </a:stretch>
        </p:blipFill>
        <p:spPr>
          <a:xfrm>
            <a:off x="4034992" y="5312446"/>
            <a:ext cx="434393" cy="479778"/>
          </a:xfrm>
          <a:prstGeom prst="rect">
            <a:avLst/>
          </a:prstGeom>
        </p:spPr>
      </p:pic>
    </p:spTree>
    <p:extLst>
      <p:ext uri="{BB962C8B-B14F-4D97-AF65-F5344CB8AC3E}">
        <p14:creationId xmlns:p14="http://schemas.microsoft.com/office/powerpoint/2010/main" val="3370119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43" y="130778"/>
            <a:ext cx="11741914" cy="6596444"/>
          </a:xfrm>
          <a:prstGeom prst="rect">
            <a:avLst/>
          </a:prstGeom>
        </p:spPr>
      </p:pic>
      <p:sp>
        <p:nvSpPr>
          <p:cNvPr id="3" name="Title 2"/>
          <p:cNvSpPr>
            <a:spLocks noGrp="1"/>
          </p:cNvSpPr>
          <p:nvPr>
            <p:ph type="title"/>
          </p:nvPr>
        </p:nvSpPr>
        <p:spPr/>
        <p:txBody>
          <a:bodyPr/>
          <a:lstStyle/>
          <a:p>
            <a:r>
              <a:rPr lang="en-GB" dirty="0"/>
              <a:t>How does the length of a day and temperatures change throughout the year?</a:t>
            </a:r>
          </a:p>
        </p:txBody>
      </p:sp>
      <p:sp>
        <p:nvSpPr>
          <p:cNvPr id="4" name="Content Placeholder 3"/>
          <p:cNvSpPr>
            <a:spLocks noGrp="1"/>
          </p:cNvSpPr>
          <p:nvPr>
            <p:ph idx="1"/>
          </p:nvPr>
        </p:nvSpPr>
        <p:spPr>
          <a:xfrm>
            <a:off x="838200" y="1690690"/>
            <a:ext cx="10515600" cy="4486273"/>
          </a:xfrm>
        </p:spPr>
        <p:txBody>
          <a:bodyPr>
            <a:normAutofit/>
          </a:bodyPr>
          <a:lstStyle/>
          <a:p>
            <a:pPr marL="0" indent="0">
              <a:buNone/>
            </a:pPr>
            <a:r>
              <a:rPr lang="en-GB" dirty="0"/>
              <a:t>Following on from our previous learning about ‘Day and Night’, we are going to look more closely at the changes that happen throughout the year.</a:t>
            </a:r>
          </a:p>
          <a:p>
            <a:endParaRPr lang="en-GB" dirty="0"/>
          </a:p>
          <a:p>
            <a:pPr fontAlgn="base"/>
            <a:r>
              <a:rPr lang="en-GB" dirty="0"/>
              <a:t>At any moment, half of the world is in daytime and half is in night time.</a:t>
            </a:r>
          </a:p>
          <a:p>
            <a:pPr fontAlgn="base"/>
            <a:r>
              <a:rPr lang="en-GB" dirty="0"/>
              <a:t>The world is like a ball. We call the top half the Northern hemisphere and the bottom half the Southern hemisphere. The (imaginary) line between them is called the equator.</a:t>
            </a:r>
          </a:p>
          <a:p>
            <a:pPr fontAlgn="base"/>
            <a:r>
              <a:rPr lang="en-GB" dirty="0"/>
              <a:t>In the Northern hemisphere, we have summer in June, July and August and winter is in December, January and February.</a:t>
            </a:r>
          </a:p>
          <a:p>
            <a:pPr fontAlgn="base"/>
            <a:r>
              <a:rPr lang="en-GB" dirty="0"/>
              <a:t>In summer the days are longer than they are in winter. </a:t>
            </a:r>
            <a:r>
              <a:rPr lang="en-GB" b="1" dirty="0"/>
              <a:t>In London, the longest day is about 16 hours and 39 minutes and the shortest is 7 hours and 45 minutes.</a:t>
            </a:r>
            <a:endParaRPr lang="en-GB" dirty="0"/>
          </a:p>
          <a:p>
            <a:pPr fontAlgn="base"/>
            <a:r>
              <a:rPr lang="en-GB" dirty="0"/>
              <a:t>In the Southern hemisphere the seasons are the other way around. When it is summer in Europe, it is winter in Australia. Imagine celebrating Christmas on a long, hot summer day!</a:t>
            </a:r>
          </a:p>
          <a:p>
            <a:pPr marL="0" indent="0">
              <a:buNone/>
            </a:pPr>
            <a:endParaRPr lang="en-GB" dirty="0"/>
          </a:p>
        </p:txBody>
      </p:sp>
    </p:spTree>
    <p:extLst>
      <p:ext uri="{BB962C8B-B14F-4D97-AF65-F5344CB8AC3E}">
        <p14:creationId xmlns:p14="http://schemas.microsoft.com/office/powerpoint/2010/main" val="1647062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43" y="130778"/>
            <a:ext cx="11741914" cy="6596444"/>
          </a:xfrm>
          <a:prstGeom prst="rect">
            <a:avLst/>
          </a:prstGeom>
        </p:spPr>
      </p:pic>
      <p:sp>
        <p:nvSpPr>
          <p:cNvPr id="4" name="Content Placeholder 3"/>
          <p:cNvSpPr>
            <a:spLocks noGrp="1"/>
          </p:cNvSpPr>
          <p:nvPr>
            <p:ph idx="1"/>
          </p:nvPr>
        </p:nvSpPr>
        <p:spPr>
          <a:xfrm>
            <a:off x="838200" y="979714"/>
            <a:ext cx="10515600" cy="5197249"/>
          </a:xfrm>
        </p:spPr>
        <p:txBody>
          <a:bodyPr/>
          <a:lstStyle/>
          <a:p>
            <a:r>
              <a:rPr lang="en-GB" dirty="0"/>
              <a:t>The </a:t>
            </a:r>
            <a:r>
              <a:rPr lang="en-GB" b="1" dirty="0"/>
              <a:t>change</a:t>
            </a:r>
            <a:r>
              <a:rPr lang="en-GB" dirty="0"/>
              <a:t> between </a:t>
            </a:r>
            <a:r>
              <a:rPr lang="en-GB" b="1" dirty="0"/>
              <a:t>day and night</a:t>
            </a:r>
            <a:r>
              <a:rPr lang="en-GB" dirty="0"/>
              <a:t> is caused by the rotation of the Earth on its axis. ... The </a:t>
            </a:r>
            <a:r>
              <a:rPr lang="en-GB" b="1" dirty="0"/>
              <a:t>changing lengths</a:t>
            </a:r>
            <a:r>
              <a:rPr lang="en-GB" dirty="0"/>
              <a:t> of days and </a:t>
            </a:r>
            <a:r>
              <a:rPr lang="en-GB" b="1" dirty="0"/>
              <a:t>nights</a:t>
            </a:r>
            <a:r>
              <a:rPr lang="en-GB" dirty="0"/>
              <a:t> depends on where you are on Earth and the time of </a:t>
            </a:r>
            <a:r>
              <a:rPr lang="en-GB" b="1" dirty="0"/>
              <a:t>year</a:t>
            </a:r>
            <a:r>
              <a:rPr lang="en-GB" dirty="0"/>
              <a:t>. Also, daylight hours are affected by the tilt of the Earth's axis and its path around the sun.</a:t>
            </a:r>
          </a:p>
          <a:p>
            <a:endParaRPr lang="en-GB" dirty="0"/>
          </a:p>
          <a:p>
            <a:r>
              <a:rPr lang="en-GB" dirty="0"/>
              <a:t>The Earth's axis is tilted as it travels around the Sun, so some parts of the Earth receive more sunlight each day than others.</a:t>
            </a:r>
          </a:p>
          <a:p>
            <a:r>
              <a:rPr lang="en-GB" dirty="0"/>
              <a:t>This changes during the year because the Earth moves about the Sun, which gives rise to the seasons.</a:t>
            </a:r>
          </a:p>
          <a:p>
            <a:r>
              <a:rPr lang="en-GB" dirty="0"/>
              <a:t>The UK is in the top half (</a:t>
            </a:r>
            <a:r>
              <a:rPr lang="en-GB" b="1" dirty="0"/>
              <a:t>northern hemisphere</a:t>
            </a:r>
            <a:r>
              <a:rPr lang="en-GB" dirty="0"/>
              <a:t>) of the Earth. When the northern hemisphere is tilted towards the Sun it is summer in the UK.</a:t>
            </a:r>
          </a:p>
          <a:p>
            <a:r>
              <a:rPr lang="en-GB" dirty="0"/>
              <a:t>Six months later the northern hemisphere is tilted away from the Sun and it is winter.</a:t>
            </a:r>
          </a:p>
          <a:p>
            <a:r>
              <a:rPr lang="en-GB" dirty="0"/>
              <a:t>In Spring, the temperature and day length become longer. In Autumn, they are shorter.</a:t>
            </a:r>
          </a:p>
          <a:p>
            <a:pPr marL="0" indent="0">
              <a:buNone/>
            </a:pPr>
            <a:endParaRPr lang="en-GB" dirty="0"/>
          </a:p>
        </p:txBody>
      </p:sp>
    </p:spTree>
    <p:extLst>
      <p:ext uri="{BB962C8B-B14F-4D97-AF65-F5344CB8AC3E}">
        <p14:creationId xmlns:p14="http://schemas.microsoft.com/office/powerpoint/2010/main" val="4180290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43" y="130778"/>
            <a:ext cx="11741914" cy="6596444"/>
          </a:xfrm>
          <a:prstGeom prst="rect">
            <a:avLst/>
          </a:prstGeom>
        </p:spPr>
      </p:pic>
      <p:sp>
        <p:nvSpPr>
          <p:cNvPr id="5" name="AutoShape 6" descr="data:image/png;base64,iVBORw0KGgoAAAANSUhEUgAAAhkAAAFyCAIAAADXo1/YAAAAAXNSR0IArs4c6QAAAARnQU1BAACxjwv8YQUAAAAJcEhZcwAADsMAAA7DAcdvqGQAAKO+SURBVHhe7J0FfBTH28dv7VzjHiIESSAJ7u5uxYsVK+4ubYHiXqRYgeLuVqS4OwQCBAhx93N5n8st+afACzm4XSCZ72c+xz6zc2x2b2Z+z7M7O8NBIBAIBAKBQCAQCAQCgUAgEAgEAoFAIBAIBAKBQCAQCAQCgUAgEAgEAoFAIBAIBAKBQCAQCATiK4LR/37beHh4FC9eXCQSwbZSqXzy5ElcXJxlF0BRVPXq1WEjJibm+fPnlkwEAoFAsMa3riXu7u41a9YsV65c+fLlZTIZ5GRmZl67dm3Tpk3h4eGWMlBg+vTpOTk527dv37FjhyUTgUAgEKxB0P9+q9SpU2fgwIGlS5fm8XgZGRl8Ph82/Pz8cBwPCwtTqVRQZu7cuSA5r1+/3rZtW3p6uuWLCAQCgWANnP73W+X+/fsgIWfOnBk2bNi4ceOWLl2q1Wohv2LFii4uLrBRtWrV4sWL6/V60BIg90sIBAKBQOQDw7CAgAB7e3uLCRJy8+bNW7duzZs3z83NDXIOHjwI5v79+6GYpQwCgUAgWOZbj0tMJtPz589TUlJgW6FQdOjQAdQFtq9evRoXFwfS4ujoCGWSkpKkUinoyoULFzp27Mjj8XK/jUAgEAg2+Na1BACpgE+Qh5YtW9avX99gMOzbt+/8+fMgKhMmTOByuUqlcs2aNSRJCnOBkjj+HZwXAoFAFBq+jz5XJBJ17tx52LBhOp3u7NmzmzZtSk1NLV26tEAgsBQQi8UhISEgJLBdpkyZ0NBQiqIsuxAIBALBNFaOCcZwUqggJU4EX8Ih3o4BM5kMynSDMk2fk2YymB+M2xa5XN6hQ4eBAwdCRHL//v1ly5Y9evQI8ps3bz5y5EjYaymWn/j4+B49eoDe0PZbAgICPlgegUAgEHmA13737l3aKBgF1xJM4FFG6FlO4FFW4BZIyVwx6u0zCZNJm/Jak/RKFfMg5/UNdWyYUWceqmsTILwAVejTpw+Px8vOzt6yZcuVK1csu2QyWd169US5sQjg4OgYEhxMEMSrV69u3ry5YsWKnJwcy648pk+frlLxs7Js9ucVBHt7ibu7w4MHr2ibLRo0CDl9+h5tsEhgoHdyckZCAtuDs+3sJF5ejvfuvaRtFmnatMLx47dogy1KlfJKS8uKj0+jbbaQy8U+Ps5370bQNos0a1bx2LGbtMEioaF+r18npKVl0zZbuLgooFaHhb2hbbaA+rx3795NmzbRdsEokJZw7bztKnWRlGog8ipHCBV07nsYNFmqN3czw/5Jv7dfHf/UZDTQO76A0qVLz5o1y9PTE7Y1Gs2TJ08s+cDSpUtfR0biuY/igQoVKkyZMkUikWzYsGHHjh1paWmWBy35AS3ZuPFGZGQibbNCmTLFoFtfvPgAbbPFli1ju3efTxssMmBAs3v3Iq5fp98kZY3AQK8mTSosXLiPtlnkwIFpbdr8Rhts0bdvY+hlrlz5X4tghxIlPNq0qTp37m7aZpFDh6a3avUrbbDI2LEdjhy5/uRJFG2zRdWqpYKCvNeuPUHbbLF//9S2bdvQRoH59PMSWVBTry5/uDabIi1ZH4TEqMlWRt5Ov38w9ca2+JNzU65uTru7L+fVdYMqg+BJxMVrOTca49V1lTy0Hf39L8Pd3Z3P51u2ITQJyYdQKMzKzMx4S1ZWFsRlUCw9IwMikveFBIFAIBAM8WktUVToJA1sjPNEuoz4hFMLIv784dVfPaJ2jojeNz7+xNyYAxOjd416vbF3xMrWMfsnqqIf4FyRuHhNRYWO9Pe/jFu3bo0dO7bfhwgLC6ML5QIhy6hRoyD/9D//WEQFgUAgEOzwaS1JuboJYpGMR8efLawde+TXzLBT6rgwbcprXVq0QZmmS4/Vpkaq459kPb+QeHbpyzUd4VOXHpN4egn9/S8jLS3t0aNHdz8EBCJ0oVzAtJRMTEw0Go10LgKBQCCY59NakhV+7un8mi+WN1cnPANR4Zj+n27aZDJqVeqE8Og9Y578XjHn1XU6H4FAIBCFnQK9X6KOfQxaARukyN6+Sk+HGv14Dj4cDBf7Vg0Y82/51cYys1451hqIU/SDDV1GnMmot2wjEAgEotBTIC3Jg5K7OdUf7tl5qV2lblyFh3uH+RL/WhwM4zoUc2k6UV6uAwgMXRSBQCAQRQZrun4Mp2SuArfSmoRn2S8uiv2q852Kg5Do0mMM6iyunZe0dCPzO4wIBAKBKGJYoSUYQYJgYCRPr8ow6tSSknUJgcygzow9NC3j0TEoAEoDwYqlMAKBQCCKDlbdksIwwjzJFSVxkgW3grgEdCXnxaWU61tUUeb3q3GSh719ZIJAIBCIooMVWmIy6DQpr016Dc/Bx7FmP56jH2Sm3t4NCsOzLwbbBnWGQcn2jA4IBAKB+OpYE5eYjJqkiKwXlyAcIcWO8KlJfp3x8BghspOVaQ779VnJuswES1kEAoFAFB2susfF0SS+iD04NfPJaZNeq4p7HL1nlCEnxaFmP0rurkuPyX5+wahR0kURCAQCUWSwTksA5Zs7L/5ofneoMOyXMul395uMhvijM57Oqx61a2Ta/YOW11AQCAQCUaSwTkuEXqElxl7w7bdTUaEjIaCH/4Kc5Ly8mnZ7tyHn3fVCbIVYLHZ3dy+Wi4eHh0gkonfkIpVKIdOy183NDS3Qi0AgECxjnZYQPLHQM0Qe0kbkXQnD2Vi4UCaThYaG9unTZ+3atXtyWb9+fY8ePZycnGCvvb19pUqVBg8evGHDBsvelStXtmvXDrTH8nUEAoFAsIB1WqLPTla+MS+2Rdl5EgKpJZNRQCp+//13i3goleaHMaAfP/300w8//CCRSBo0aLBs2bL27dvL5XK1Wg17IUAZPXp0w4YN0Rq9CAQCwRpWPntPfpVwakFOxFVRsYr21XoLvUJ59j48+2KWRIrs6XK2IykpSavV3r9//88//4SY49ChQ3q9eaavWrVqubu7x8TEmEym69evr169etWqVRcuXDAYzAtwtWrVyrL2OwKBQCBYwDotIcUOIv9quEBKyVwd6w7x7LTcq9tKr66rLElRsRNdznY8ePBgxYoVixYtWrt27Y4dO44dO4blLqSYkpKiUqmuXr26cOHCxYsXb9iwYevWrWBa9iYkJFhEBYFAIBAsYKWWiOxkgU0FboEYQZFChdi/ujSwiTSITgLX0nQ522E0Gs+cOfP48WPYlkgk9evXJwgCtq9cuRIXFweCceDAgRcvXkCOh4dHxYoVcdx8RiA5lhtiCAQCgWAB67Tkq2CJMEAkateu3aJFC9g+d+7c+fPntVotbFtueYlEokaNGlWvXh22d+3aBdEMWg4LgUAgWMM6LdFlJiRdWB13dOYHU8ZjBte4r1ev3pQpUwQCwe3bt//888/o6Gh6B4dDUVTr1q0HDBjA4/GOHz/+999/p6en0/sQCAQCwTzmpwvfOCAV9evXnzlzpslkev369eLFi69cuULvy93bvn37MWPGQCBy9+7dpUuXvrMOfH6mT59eokQgyyELSRIURapUGtpmC6lUmJn5FW70CQRcnc6g17P9vIogCB6PVCrZvs6ATCbKyMihDbbg87kGg1GnY3vROYLAeTyq6FxnQCjkaTQ6uNq0zRbQb8DVVqvNN2DYBK5zZGTkkCFDaLtgWKclGEERQjmGk7Sdi8moN6qzjDrzkFybg+N406ZNJ0yYABFJTk4OxBwHDhyw7MrIyABV6NSp06hRo8CMj4/fsGHDhQsXLHtTU1Pf1wzQko0bb0RGJtI2K5QpU6xBg5DFi+k/mzW2bBnbvft82mCRAQOa3bsXcf16OG2zRWCgV5MmFRYu3EfbLHLgwLQ2bX6jDbbo27dxWNibK1ee0DZblCjh0aZN1blzd9M2ixw6NL1Vq19pg0XGju1w5Mj1J0+iaJstqlYtFRTkvXYtg/d7Psj+/VPbtm1DGwXGuntclNzdpclEz46L8yf31rPsq/SwTBtsc9zd3Xv16gVCAtsYhvn6+oJyWPD29gYzTzxBdSpUqEDvGzUKva6IQCAQrGHlOC6hXBbUVFGhU/7kULOfR8fFrs2m8Jz86XK2o2TJknmqIBQKG+XD3t4+NDTUMnALcHJyonfkwuejlVQQCASCJWwzjgvnCuXBrRQhbd+5/fXlPHv2bO3atUs+xJs3b+7fv79s2TLa/i/Z2dn0f4FAIBAIhrF2HFd84rkVcUd+zZ/S7x0w6lSEUC7wDCFEdnRRGxEZGblv374tHyIuLi48PHzbtm20/V/Q+yUIBALBGlZqSVZSytWNCf8syp+i947LenqOAyGJ2JEU234aFQQCgUB841h5j8toMGqyDerM/EmXFq1NM49wwLkCnItmwUIgEIgih7XPSzAMJ95J0tIN7St1hX367GR9FqvDbREIBALxLWCdlgg9g0tPf1RulT5/8ht0EOdLTEa9Ni0arfeOQCAQRRBr45L/B5NRFfMo4+FRk57tVzQRCAQC8dWxTksg+NBnJ0PwkT8po+9nPjmdeGZJ1tOzdDkEAoFAFCWs0xJdelzi2aWxB6fkT9G7RkbtGpFydZPJgIISBAKBKIpYpyX6nJS023uSL63Ln7LCz6nj2J4UCIFAIBDfDp/zvAQjKKF3BZcmE3z6bHFvP9e+Wi+CgdV5EQgEAvG9YLWWEAKZc/0Rvn23gZYoKnRyqjPYo91cn96bRD6V6RIIBAKBKGJYpyUYxber2NnFPI1jcRAVjCBxroiUOMkCm7q1+o2Su9HlEAgEAlGUsE5LeA6+9lV6EgKpyfwCfI5BlWFQZ5rHAeO4yLeKfbXeHMxmi2thGMbn8ytVqjR//vxr167dunXr8uXLkyZNUtjZwS5LGR6P17hx44MHD8Je4MCBAy1bthSLxXkFEAgEAsEC1mgJhnHlbgKvUNjMfn4hfEGteyPtHoxzjz/+u8mgI/hSoWcIJXWxlP1y5HL55ClTVq5cWbduXRzHjUYjKEe7du1mzpzp6eUFBUBpxo8fP2PGDHd3d51Op1QqPTw8pk+fPnbsWAcHB8t/gkAgEAgWsEJLMILLc/THKfO6IOl396mi73NMRqMmO+HMEl1GHGQSfBkhlOeWtQEkQBCgEPfu3TubS1JSEuSXL1euQf36sFGvXr1atWqBzKSkpBw7dmzbtm0vX76E/ObNmwcHBxMEYf5fEAgEAsE81sQloBxaerFlUuyYN40jKbLHSJ55CwOsu2n2EUA5zp8/v3Xr1kmTJk2YMGHKlCkPHjyAfL1er9WaX2Rp2LChTCaDjX379kF0snr16k2bNmVlZUFOo0aNhEI0yyQCgUCwhBVdv8mgUyc+12eZgwNF+R+cG42Vh7RxqP6TW6tfKakzx2jQpkZqU225JPLp06fXrl2bmGieL9Ld3b1EiRKwERERcf/+faHIjOW5yLlz58ylOZy4uLjY2FjYqFy5Mo+XK28IBAKBYB7rwghdWnRm2CnY4LuWcqo/wqP9PLc2M+0qdzfvykzIfnHFoM7MLWgbIAQxGo2wIRAIxo8f7+HhkZmZCcFKeHi4UCAgSXoNx4RcsQEgXtFoNLABMpO3di8CgUAgmMZKLcmIT7qwOvv5Bdgm+BKeU3HLw3aDOivl+paM+wdyS9kYoVA4Z86cSpUqqdXqkydPHjhwwHKPKw9QGnoLgUAgEF8Dq8fOYgQlcAtybjhaHtIa54khR5P0Iv7EnLTbuw0qWwYlFkAn5s6dW6VKFQzD7ty5M2bMGMsTEYIgli9fDgID271793748CFsQLFRo0b5+vomJSV17949JSXF/F/kY/r06T4+AXq9gbZZgcul+HxuZib9qIk1HB3lSUnptMEiEolQq9VrNGxPzkZRpFDIy8hg+zoDzs6KhIQ02mALdJ1ZQyYTKZUanU5P22zB43G5XDIri+3lxuE6P3v2bPTo0bRdMD73PQwMJ3gigXsZXWaiNuWVyWTkmEz0LtsBQjJr1qxatWrBdnJycrNmzSy3vCzMnz+/du3aOI7/+++/oDGQ06lTp7Fjx8LG5s2b165dq1Kpcgv+D9CSzZtvRkayumBXmTI+9eoFL13KSND2ETZvHtOjxwLaYJH+/Zvdv//y+vWntM0WpUt7N2lSftGifbTNIvv2TW3XbgZtsMVPPzUOC4u6ejWMttmiRAmP1q2rzpu3m7ZZ5MCB6W3a/EobLDJmTIcjR64/fWrLh8EFoWrVUoGB3uvWnaBttsitz23zd7YFweqHChCXkCI7SuqM8yWalNdGnZKUOlMyV0ruRgjMo6psBYbjffv2rVatmsW8du3asGHDRuQC6kKS5MaNGy1P2kFRDh8+vHr1aouQgIScPn36fSGxYDSaWE/wk7yTw0b6SidrAuCU38lkIcFhcw/9FdJXudS5fIXrDCn3wF8hfZV2BMnCO5nspK9y3NyDWickgHVagpE8aelGfgP3Bc18UXZuzDvJvc0supwtkEgkDg4OeQ/YW7Ro0f0tVatW5QsEjx8/3rlz56tXr3Q6naura4UKFTQaTVRU1MqVKyMjIy3fQiAQCAQLWKclfCd/1xbTxQG1814uYQ69Tvfo8eN/PsTTp09hL5TZvn379OnT9+3bZ8mHDTB3796dk/MVbuYiEAhEkcUKLcFwku8WKCpW0WLqs5O0aVH5k15pyye9SqVy965dEz/EwYMH1Wq1pVhYWNiCBQss+QsXLnzw4IFez/YjMgQCgSjiWBOX4ASZu06JyaBPv3cgeu+4KPOKiv9L6Xf2WAoiEAgEokhhhZaYDDptymuTXqPPSU67tTP12t/pd/bmT8qoe3RRBAKBQBQlrIlLTEZNUkT2i8sYQWEEl85EIBAIRJHnE1rCtfMU+VQW+1WzJFLinHZnry4t2qXpRKcGoyQBtfN2QeI5+NJfQyAQCERR4hNa4lD9p+IjTpUYd5lOYy94dV0h8Ajmu5T0aD8vYPS//9s17rJzw1H01xAIBAJRlLDmHhcCgUAgEB/iE1qiV6ZrUyI1yS8LkvTZ785/hUAgEIiiwCe0JPPxiZj9E6N3jSpISruzl/4aAoFAIIoSn9ASdfzTjIdHs19eSb9/8JNJFWNe9xAwzx9suwUWEQgEAvGN8+ken2vn7dFhoaJCR8tK7x8H54pkZVu6t51NyVzpLAQCgUAUdj6tJQ41+ynKd/BoN9e7xwZZmeb/32TAGMkT+VYFFfFoP8+hRl+XxuPoHQgEAoEo7HxaS4yabI7JxLUvBori3WNd8ZGnvbr84dxgpDy4tcinijykjVO9YZ4dl5QYfc63/y5QEb5zCYhg9Dm2fA4vFouX5aNfv35OTk6WXVwud9y4cXty2bRpU9euXWUyW059j0AgEIhP8mktSfhnwYs/WmhT32AERUldRN7lHWoNdG83F5SjxJh/ffvt9OiwwLHuENAVrsID5wrUCeEv13ZOOGXLVZgUdnZV81G+fHmFQgH5PB7v+PHj7du3L5ZL6dKlhw0bNnbs2DylQSAQCAQLfFpLTAZ9Vvi5h5N8IrcOzIm8bVBlmQxayOZgGAcnzJ+5U3UZNNmquLDo3aPD59dKu7XTqLXlupIZ6emPHz9+/vy5yWTCcrHkDx06FEIWg8GwYcOGbt277927F8fxJk2auLiYV6FHIBAIBDt8WktoTMbkC3+Gz6v+bFHdmL3jk86vSrm6Me3WrpSrm5Kv/BV3+BeIXcLnVks4vUifnUR/xXZkZmb26tVrzJgxSUn/+c/lcjnoikql+vvvv5+Fh1+/fj0+Ph7ySZLM0xsEAoFAME2BtSQXk16jfHMn8dzyqJ0jIv/u/2p9t8i/+73ZMiD+5Nzs5xcMqgy6HFvs2bMnKyuLz+eD0tTNxc3NLTIyMiMjAyIYuhACgUAgGMY6LfnWuHfvXkJCAo/H69mz57x585o1awaZZ8+eTUxMtBRAIBAIBAt831rSqVMnBwcHCEHi4+Nv3boVGxsLmZUrVy5WrBiOf9+nhkAgEN8R39NDBTc3t7Vr1zo7O9++fXvRokXxCQnr160D2UhOTp4+fXpqaqqfn1+3bt1KlSp14sSJOXPmZGdn0998CxTDMHlODr2+LzvI5SJnZ0V4eDRts0XVqiWvXn1KGyzi7++alpaTkpJJ22whkwldXe2ePmX7OgM1awZevPiYNtjCz881IyMnOZnt6yyVCt3d7Z88iaJtFqlVK+jChUe0wSKlSnnGxKRkZtpyPFFBcHCQymSiiIg42mYLqM/Qha5cuZK2C8Z3rCXpGRlr16yBzJSUlMaNG0MBX1/fkSNHVq1aNTo6uk+fPqAuli/mAVpy/vybhIQ02mYFaPMVKhTfufMCbbPFtGldf/ttG22wSJs2VZ89iw0Li6RttvDxcalSpeT27f/SNovMmdN7woS/aIMtWras/OpVwqNHr2mbLby8nGrWDNq69Sxts8jcuT+NH7+eNlika9e6ly8/joxk+855UFAxqNWHD1+jbbaYPbv32LFjnj9/TtsF4zvWksjIyO3bt3t6ehqNxhcvXty5cycwMLBEiRJcLvfixYvTpk3Lysqiv/kW0JKNG2+wXCfKlCnWoEHI4sUHaJsttmwZ2737fNpgkQEDmt27F3H9ejhts0VgoFeTJhUWLtxH2yxy4MC0Nm1+ow226Nu3cVjYmytXntA2W5Qo4QHuwty5u2mbRQ4dmt6q1a+0wSJjx3Y4cuQ6+6FY1aqlgoK81649QdtssX//1LZt29BGgfmOHyqo1epjx47p9XocxwMCAjp37lymTBkQEqVSCZLzvpAgEAgEgiGs0xJK7u7SdKJri2l8t0A6i0UMBkNiYmJcXFxqaipICOSAZrTv0OHs2bOQCbx58+bgwYPdu3cPCwuzfAWBQCAQLFBQLRG4l4Uk9qvmUKOfY62B0hJ1LTn5EyV3o0szQ0JCQu/evVu2bDlx4sSIiAhLZkx09Lhx4yATaNeu3YwZM0BRLLsQCAQCwQ4F1RLfftshubebw5W7kWIH58bjLDn5k0P1PnRpBAKBQBQlCqolfNfSkHgOvhjJwwiKq/C05ORPlBTNgoVAIBBFke/42TsCgUAgvhEKqiUvVrSCFLVzhDYtWp+VGHd0hiUnf0q68CddGoFAIBBFiYJqScaDw5AyH5/IeXUt59X1zLBTlpz8SRXzkC6NQCAQiKKEdfe41InPX//V6+W6Ljkv2X4VE4FAIBDfLFY/LxG4Bfr23R6yJK38n6Z3kleXP+hCCAQCgShKWKclPCd/t7a/y8q2xHliOguBQCAQRR5rtATDBS4lpSXrWyyDOkufk5o/2XZdXgQCgUB8L1ihJTjJpRSesGEyGnJeXks8szj++O/5U8bjk5aSCAQCgShSWKElJoNOlx4DnwZlWtKF1XFHZyT8szB/ynp6hi6KQCAQiKKENVpiNGgSnyvf3OWYTKAo8EnvYB6BQDA0H82bN5fL5fQ+DsfN3b1///6/5DJ8+PAaNWpAeXofAoFAIJjnE1pCyVwE7mWEHiGWhPMk6Xf36rOTHWsNtKvyo9C7Qt4uSFyFB/01W6NQKDrlo1GjRg4ODpZdwcHBc+fM6d69e4tcOnbsOGbMmOCQEIIgLAUQiG8fBzke5EuGFC9Q8vcgeBT9RQTiG+ETa2E5NxztULM/kW/UFkZQhEDKwQmDOsukU+ePTlKubow5MJk2bApoycaNG0mSdHZ2BtOyFlZ4eLizi8u6tWtdXV2NRuPLly9fvXoVGhqK4/jIkSMfP/7AmqloLSwWQGthfRCxAPN2IRzlWHEP0lGBBfqQkCkRYqWLmZ0ekoCEYQVbms5o5Gj1pniqJkcZGx/5TK0xZeQYn0YaMnNMT17rY5KM0UlGuigDoLWwWKNQrYVF8CUQmlByt7xEShzN0zviJClUUDLX/LsIgYz+mq1JS0tr3779wIEDExP/IwMDBwwAdVGpVJMnT4bQZMqUKRCatG7d+unTr7DOOQKRh4iPVS5Ndm/M//Un0Zll8qfb7FKOO9z9S/HPEvmqMeLf+oo6N+BBalGN6+dOQAKZcXfE3RwKlDyccF83Qi7GfVyJtjW58P8MaC1YNFS8brzk0irFy932mnOOt9YrNk6WTOstalGNV9wDxegIxvmElhgNWqMmx6jJLlDSa+ivMYBerzcYDKZ8YRDEH2XLloVPjUYDMcoPP/zQr1+/ihUrQvgCYQpdCIFgEoLgCPnmcMLZDg8NIAe05kMPfn+TIvmY/bU1ir+nQm8urFeOKuFFcEkORZrjD/gKgXNwzJwKGIh8BPgfLP8V/J/wP8P/D0fhUpzyJcieTUHJhIfnSZ/tsEs55nB4rmzeIFGn+jzQIXspDnESjypoJIRAfJJPaEnm45Mx+ydG7RpZkJR2Zy/9NVZwdHKiKPNtY/jcunXr6NGj+/btu3z58vHjx7u6uaFWgmAI6LXlYszbBS/rR7auwZveWwid+MPNijsbFKvHSqAHh3w+99uqfnZSrEV17tiuwh2/SiN22Z37QwZxzMA2/BplqQBPwlGOg9QhEF/CJ7REGXk75eqm5EvrCpJyIq7QX2MXgUCQmJh49uzZhw8fQozSpEmTevXqWWQGgbAV4O/7uBJVAqn2dXhjuwlXjZGcWCTbPUM6rpsQ9kJ3bCn2XVDGl+zXir9kuPjUYtm26dJf+gh7NOXXKUf5exAQr9CFEAhr+J7qjZub29q1a52dnS3P3hMSEjZu3Ojh4aFUKqdOnXr+/PnAwMBRo0YFBwffv38fNjIyMuhvvmX69OmRkZq0tCzaZgVXV/uAALfz59meRLlbt3pbt56lDRapVq10TExKZGQCbbOFi4tdyZKe//57n7ZtjYCLhQSQJbwIPzdC9N8O94mqeinBZdpgiwSdrxDPlBDJtP3FRMYb7j4zPInUJ6V/7Baxk5M8KKjY2bP3aJtF+vZtsm4d2w+igXr1gh8/fpOQkEbbbFGsmDPU6mvXntA2W/Tp03jlyhUnT1r37rl1zhQld3dpMsHjh0X/X3JvM8uuUldC+L+XP5gjKyvLYDDABnw+f/4cNtLS0lJTU2GDy+Wie1yIL4EiMT93oksD/sz+okVDxZBmDRD9UJdX1o98R0gKDd4uRJta3Ik/Ci3nO3uguEcTfkkvkkehpoT4NNbVEqFniE/f7XyXkrT9HiaDVpcRn3xxbcKZxUZNDp1rI96JS8LDw3v06DFo0CDYdeXKFYhF/Pz8qlSpYmdnt23btlWrVqlUKssX80Bjglngex8T7GKH1wym6pWnShcjvV1wV3uC+6nbpUfTfm6uWEUbbBGmqqEg4ly5EbRta3QGTkKK8XW8ITzScO6u9sR1bUqGeeQLGhPMGoVqTLC1YASXa+fl1GCk0LMcncUk+/btu3r1KkmS1atX79mzZ4MGDUBIYmJizpw5o1ar6UIIRAEQcLHaodTS4eKTi2SLh4l7N+PXCqHAVf+kkBRWKILj4YTXKEv92IQ3f7D49BL5/MGiqoHoMSTiw1inJbqspPS7+zWJz406VcaDw2+2DY4/Oc/80qJBp0l8lv3yii49BoqRIjtZmWaWrzBKdnb21KlTFyxYoNFopFIphmHXrl2bNm3ao0eP8o8eRiA+gpsDPrid4NQS2d6Z0gFt+GX9SXdHnPeNDcT6inApzNUeDylODm0vODRP+tckiZCHycXo+iD+g3VaYjJocb6E51Q86dyK13/1Sjq/Mmbf+Ig/mkNAokl6+Wptl0dT/FOubjIZ9ZKA2vR3bEdsbGzz5s0rVKgwYMCA8HD6FgrIyY4dO2rVqgX5VatWHTJkyP379y3PURCI/w8M43BJToAnsWio+NHfij9GicEBt5fh6NnARwB9dZDhJb2JFtW5l1fJh7QXuNjjxPc0fg3BIFZVBIzvUtK+cjeTXqOKe6xXmp9yA8qo+6qYByK/GvZVexr1Gk3yS7SQCeKbBdTCxQ6vFUzt/V125y/FyE4ChQR1h1ZT2odcPlJ8/g/5jH4ikGSZCMORChdtrGhFGEHyHHwJoQIjeZTEGaf4lnxK5kKKHQm+mOfox5W7U3J3jOBadiEQ3w4SIVbGj+zemLd7pvTccnmLalwRH/V/XwSoyMQfhZdWmRWlbjnK1R7HkS4XVayLS+h/ORx5aDu7Kj3ExWvJyrZwaTaFa2deIwsn+ZJSDSXFa4HM6LJtNuwdgfgSMIwjFZlnxxrcXrBpimTVGEmNshQaMW5DHOX40A6C7b/Kfusralmd5+6AFKUoYsVvbjJo1XFh2lTzwDiRTyX3trO9uvzh3e1P+yo/Qo5Rq9IkR+BcASGyAzPj/mHzdxCIrwpEHk0qc6f2Ei4dIZ7eWxhanKTQZCHM4CjH+jTnLxsh/q2fqEMdnpMCR4JdpLDOf9AkRaRc/cugMr9PTorsBO5lKLkbbJsMuuznF9Lu7DUZ9WBmPT2b+eSU+QsIxFeCz+U0rcJdNEw8f7B4eEdh5dLUtzZHVuEDwhEvZ7xnU/7sgaLFQ8Wta3BRgFJ0sO6n1ivTki+ujTs6Q/nmjkmvtWTq0qKTzq+OOTBJGXVPk/gi8fSi6H3jdGnmwcEIxFehaiC1aoxkyTAxeMqBPgSF5lxnEQLn+LoRnRrwFgwRb5osqR2KXkkpEljpNphM2vSYpAurI1a1DZsR/Gxh3bBfg8IX1ok9PB2EhGMy5kRcSTy3QvnmriVAQSBYJsCTWDxMvGmqpGtDfoAXQSIV+UqAovi5E53q8zdOkkBoiNZQKfR8WktIqYtzg5F2lbrANs4Ti7zKCT3Lce28SbEjiAchtKNkbgK3ILFfdZ6jn1GnNmqyId/yXQSCTVpU451bbn7vAXquIvu++jcFRXKKuRLDOwoOzZP91IIvFaHbjIWWT2gJiIdfvx0eHRb69Nni1vIXvpN/sT5bSoy9YEkBY87nbUMCyaG/hkCwBYZxhDysZXXuH6MkMjHm5oCjWORbgyI4Jb2IlaMlO3+T1i1Hwe9F70AUIj6hJVy5u3lclnlABiYqVonORSC+DeRirEIJcs14yaG5srJ+SEO+aSBSbFKZu3eWdGw3gXmhSTTFQOHiE1qiy4zPenZek/xKFfso7e4+82vtKa/UCeEfTLosVuffRRRlhHws2J8c1014dIGsWyMenYv45lFI8F/6iLb9Iu1cn+fp9Ol77IjvhU/8lgZVRtzRGeZlencOT72+RZceE39ibvTuUR9M6Uyu0dskHzVr1rS3t6d35K5WYskvVaoUnYUovOA4B/qgHk34q8aIR3cWfF8LGiIslAsgV44R/9ZXVCeUQis5Fg4+3Q71WYlpt3ZmhZ8z6tQGVWb2s/MZD499MKliH9PfYYCx+RgyZEhAQAC9g8OpXr06ZA4aNKhs2bJ0FqKQwudiDStwfx8gmt5bWDWIQvdJvl9EfKx7Y/M6wSM7Cfzc0f3J755PaAkpceQ7l+C7lipIoqQu9NcYQKfTGY1GWS4ODg5CoXmRbQugIpCZlJR09epVOgtRGPF0In79SbhgiKhLQ76LPQpHvntIghPsT47qJJw3SNSkMleAnsl/z3yiQSrKdSjW6y/ffjsKkuyr96G/xgAjR46cPHny+2pRo0YNHx8fUJrXr19HRbG98BmCNdrV5m2ZLhnUThDkS6J5zgsTcgnWojpvxWjx+G5C2KZzEd8bn2iUlNSZ7xYocC9bkMTNnU+FIZ48eRIeHm5Zzj0/kyZNgs+4uLitW7ei9a8KJY5yfNkI8Z9jzUuMoHvrhRIuaX5VfkxXwZapUn90v+v75Pt28KpUqaJQKEBCkpKSHBwcTp06dfPmza7duvF4aGBPIaFBBerYAhmEIw5yHK2QUbgR8bHm1bg31ysGtqHXs0B8R3xCSzLCTsbsnxS1a1RBUtqdffTXWIEkyXHjxlEUpVQq16xZQxAElgvkwzZdCPF9guPmcGRcN+HW6dIKJdFNrSKEXIwtHynZNUPq7YJeO/2esM7Tw0geKbIzqNKNWhWdxSIymWzUqFHNmzfPyMj4/fffIRaZM2eOk5MTaMms338PCAjo0rkzl8u9cOHCoUOHLl++rNPp6G++Zfr06efPv0lISKNtVvDzc61QofjOnRdomy2mTev622/baINF2rSp+uxZbFhYJG1/FtChdGvEb1+HxyvwVCiZBod4nW8A/wZts8iVrHbVJKw6UsArTVkpkWJPsj2JapbBLlZbvITgOm0zg9HIuf1Mv3C7MirxfxMyzZ370/jx62mDRbp2rXv58uPISLbfnwsKKubj43L48DXaZovZs3uPHTvm+fPntF0wrNMSnnOAU50hmqTnOS+vqxPCDepMDouPKN7REj6fP3LkSLlcTu/OR3x8fI8ePd5/uAJagmHynBw1bbOCXC5ydlaEh0fTNltUrVry6tWntMEi/v6uaWk5KSmZtG0ldlKsSiD1GRM3aY2CHKNMQcbTNovEav3duC9ogy0yDY5cTMXHs2mbLbQmfo5BoSDjaJthVBrTgxeGNwkGg5FTq1bQhQuP6B0sUqqUZ0xMSmYm20uPOzhIZTJRRARLlzqPmjUDT5w4sXLlStouGNa1WKFniE/f7Vz7YqqYh1lPz+S8upH17F+DkiU3/x0tAcFo0qRJ3uBgJ2fnihUqkCQJcnrt2rV169bl5ORYduUBWrJx4w2W/YsyZYo1aBCyePEB2maLLVvGdu8+nzZYZMCAZvfuRVy/Hk7b1hDsT0I40rOpeSUlOqvApOpdIzVBoaJ/aJtFjqb93FyxijbYIkxVQ0HEuXIjaJst0vTOrzQh5UQnaZthMnNMhy9r1x1WXX6o27tveqtWv9I7WGTs2A5Hjlx/8oTtYaJVq5YKCvJeu/YEbbPF/v1T27ZtQxsF5nPuQ+MUX1SsonPD0R4d5nt2WmZfrRfXzovexyJPnjz5888/l75l/759SqXZcbhw4cLmzZst24jvBS7FaVubO2+QaNgPgs8QEkRhBSLUTvV58waZl6LB0EqN3zDWNVp9dkrmk3+0aWZ9xgiK5+hnX6W7e+uZxXpuMM8i7FzCUowdjEZjdnZ25ltgW683L5qSAbGoUonGB39H2Enxn9sIZvYTNajALfgDEkQRgSQ4FUuR03qLYBtN4fXNYt0Po8uIizs68+Xq9jH7J6mi7pkM5r6bkrtLStRzajDKd+Aez05LhcUqYiTXUt62gFqsXr26W7duAwYMuHHj3Uesjx49GjRoEOw9fuyYVkuv+Yj49oHeYUpP4cQfhSW9SbSkK+L/w83BXDk2TJKWC0BL9n+LWNd2TUa9PisxJ/JW0vmVscdmqGIf0s/eMYzgSwRuQY61BwaMPO3Te7PYt0ruN2yJwWCIi4sLDw9/8eJFVlYWnfsWiEUgH/ampaWhoOR7IdCHXD1WMrgd39kOvT6C+DR1y1Hbf5V2rIdeIPvmsNIPxHCunbdzg9GlJt30G7BX6BlqXtoEem6Dzrz8u8mIEVyCL1VU6OTxwyL6KwjEhyAJTvUy1K4Z0mZVuWiKRkQBIXDzMsx/jpNM7ikUC9ADlG8I67RE4BboN2i/R4f5PKfiZhvilOyUnJdX32wb9Pqvnml39uoy4kFXcssiEP8vMvMDVf7+2dLSxdDbaAirkYuxab1ES4aLS3qh95K/FazTEgwncEoAGyAY2tTIzLB/oveOebakYfKldam3drze2Ov1pj6gKJqkl0YIUxCID+HmgE/qIfxznBgtPYL4bLgU56cW/EVDxTXLUjwU134DWN2YQUU0iS9Sb2yN3jfh1fpuKVc2GrX06FvYyHx8PHJL/+g9o1HwifggZf3Iab2FY7oIRXxUQxBfSpMq3MXDxF0b8dCkn18d67REr0xPvbk9eu/Y6N1j0m7u0Oek0DvyYVRnpd87kHZ3P20jELmQBKdBBe7sgaJezfhovBbCVoQUJ+cMFE3oLnR3RLXqa2Ld1ccIkiv3kAe38ugwv1jPDe8ku8rd6XIcTuKZJfQWAsHhiARY6xq83/oKG1bkojsSCNvipMBHdRbM/VlUrgQaLvzVsE5LCJ5YUrKefbXeH0xMjANGFAKEPKxDHd6sAaIKJSkKNXYEAwh42A91eQsGi1tU43JRHfsaoKgQwSwiPtanOX9mf1GAJ4GEBMEcXAqrGUwtGCLu1YwvRE/jWMc6LdFlJqTe2qmOf2rUqtLv7nu9sVfskd8MqkyjTpUZdirjMdtzkCG+cUiCM7i9YPFwsYcjjkZjIJgG6luAF7FwqPjnNgL0NJ5lrNMSk0FHCmR854D4k3Ne/9Uz5eqmuMPTw34LMuk0lNzNqM7mWDnxMKIQIxFi03qL5v4sghaOQLADdECgIguGiGYPFKGn8WxizbXGMIFboH3VXvrsZHVsmEFDL5xgUGZokl/yXUoqKnbCeeb515jAxcXFNx8SiYTeweHY2dn5+/uXysXHx0cgML8Bg/i6uDnga8ZJpvaiVwRAIFhmSHvB5imSIF+0KCdLWHGZMZziOvgQQjkIBs/BJ082uHZepNQZw0munTclc7Vk2pxRo0atyEe1atUg08nJqXbt2oMHD161atXfuSxdurRTp05SqdTyLcRXwc+dgHCkfR00aRLia1KvPPfwXGnL6lx0v4sFrJJsk2ViYJwrsqva07H2z4ryHewqdXFtOZ0rd4d8jKAg5Za0PRCIQMChUCgcc+Hz+ZBZv379uXPntm7dGsRDpTIvG+zm5jZkyJAmTZpQFJq7/KsxsI2gXW0eetKO+OoUcyXWTpD2bcn3QJPVM4wV19dk0Knjn2iSX8G2wC3Qtdlkj46LPTouUZTrYNmrSXyuy13ahAk2bty4dNmyk6dO0XYuL1++NJlMFy9eXLJkyeLFi8+cOWMwGCC/efPmIhFTd9sQ/x8EzinjRxb3JAI8CTSQBvGNYC/FJvUwL2oQ5Iu8GwaxTqs1SRHJl9YblOmwTQjkXLkHJXEy7zAZVVH3U2/uMKjfnQreVly/fv3I4cO3bt2i7Vxu3rw5a9aspUuXbt++fd++fbdv37bM3RIdHW1ZFwvBGjhuXrBo9gBR1SAUESK+IaBLcJTjPZrwZ/UX1Qym0FyQDGGdlhiUGSmX18UcmJjz6rpJr3mbmZZybcubncNyXl2z5LCG0Wg8fvz469evYdvT07Ny5cp47uwcx44dQ2v0soy7Az6io7BhJa5UiCISxDeHWIA1qcxdOlzcpgaPz0VV1PZYew/RpMtMTL7814vlzR9O8nkyq/yD8R6Pp5eO2jE0V12+wtzAlptaYrG4adOmlgfyW7duffToEchM7n4EG8jF2NyfxW1roVeOEd8uXIoTXJxcP1EytIMAyYnNsVZLMIgYTQadXpmmy0xQRt3TpcfqMuMN6kyO6av13Vwut127dv379ydJ8siRI6AlGRkZ9L73wHGM9QQX+Z0cNhKbJ7tmvLRzQz5F4abcF4zg86ukr3Xor3Nc89qh72Uyn3IP+r1eZ0AqxucOEm+cLH2nDn8kWXgnk530VY6be1BrpSH35ykglNRZ6FNZHtxK4BZoydEkRaTd2p3z6pouK4kFLaEoqknTptOnTYPtGTNmHDx4EDb4fP4PP/wwfPhwCFBu3bq1fPnyp0+f5hb/ANOnT/fxCdDrzaEMa3C5FJ/PzczMoW22cHSUJyWZn2wxip0Ul4n+U4u0Jj6B6QkO28+rDBxCb+LyMPNwPpZRGqVCPJM22MJ8nTkGAmN76Tkjh9AVluus1XMSUo16wyeW9JbJREqlRqdju0rzeOAnk1lZbN+ud3ZWPHv2bPTo0bRdMAqqJXzXUu6tZ8hD29N2PrIjrkTtHKaKumcyMttHv68lBEH8+OOPQ4YMgZz4+Pi//vrrypUruWU5iYmJlttf+QEt2bjxRmRkIm2zQpkyxRo0CFm8+ABts8WWLWO7d59PG8zg5YzPHiju0pCXvxo9UtZypKKcKfN4PzZJ1btGaoJCRf/QNoscTfu5uWIVbbBFmKqGgohz5UbQNluk6Z1faULKiU7SNoscSRvcQrGCNmzBy1jD8CXZF+/rMnI+Jidjx3Y4cuT6kydMDVL9/6hatVRQkPfatWzPTbV//9S2bdvQRoEpUCDDtff27r7mg0ICiH2reHZeLvSuQNssUrx48f79+1u2SZKsUqXKqLeIxWJLPoIJCJwT7E/+PkDcvja68Yz4XvFxJZaOEPdqzkdLfH45BbqCLo3Giv1rWLaNmhxVzMPs5xfh02gZAYzhIq/yjnUGE/z/zWvCDmXLls27r+fg4FA3HzweeumaKUBIqgZRvw8Qta/D5SEpQXy3YBjH140Y01k4pL0Agmw6F/FZfPry8ZyKy0PamrdMJnXCs5iDU6J2Do/aPSpq5wj4VMU+hj0YyRV6hgg8Q8zFGMNgMDx48GB2Lvfv34ec27dvz50715LzDllZTL3pUsQBIakSSE3tJaxfgUKDYRCFAA8nfHA7/oiOQjcHJCefz6evnci7As433y/SK9MSTsxNvvBnVvg5ZeStrPCzKVc2Rm0fbClGSpwErqUt2wxhNBojX7/em4vlnZKIiIj9+/dbct7BMqUKwrZwKfMg/cXDxLVDKbQ8IqLQYC/DezXjQ8X2cUVy8pl8+sKREkcMM78qalBlpN7aYdT9r482GfXZLy4po+7CNimUc+28LfmIQglJcH6oy1syQly+JImEBFHIUEiwNjW5q8dK7GWobn8OBbjH5RyAESTHZMp5fcOofXd0msloyHp6FjYwkkcI0Oy8hRlw3NaOF/u5EbnvriAQhQ0IuxtU4B6eK0NzN3wGn9YSDIMy5isLG4RA9n7CcPSuc2EGwzhCPrZugmTteImAh6HlERGFGDx3XMnJxbKQ4iTymayiwDcHMUxR/oeQJenvJ6f6w+kyiEIHj8LKl6COzJP1bmae5B+BKApULk39PVVaJYhC6yYUnAJrCaLoYSfFW9fkrptgftJu/ZQKCMT3CgTfpYsRi4aKa5SluOjRYMFAPQTiAxA4p4QXMaKjYN4gcbA/CvYRRQ5wniqUJH/9yTxNPRppUhA+rSXZEZeTr2xIvrTukyk7gp6/BPFdA45Yo0rc2QPFIzsJvF2Qt4EoooBHVa0MNa23MMgXrXnyaT7dU2TcPxR36JfYg1M+mTIeHKG/g/huEQmwMV0EcweJ0CrZCATISfUylJ87AdE5ik4+zqe1xKDO0mUl6DI/ncwzzyO+ZyqVovbNkoKWlPElSeSKIRC5coLjnAndhW1rc+ksxIdAdzAQZuyl+NTewl0zJA0qcBUSVCsQiP/g5YyvGCUZ/oOQthHvgXoNBKdhRe7R+bKpPUXeLgQar4VAfBA7KbZoqGjuzyLaRvyX76Dn6Nu37549ew68ZejQofSO3KV5W7ZseejQoVu5HDx4sH379nK5HL1QVxC4FFbcg5g/SLTtF0nlQBINpUcgPg54WoPbC+b8LHK2w1Ef8w7fgZZ4eno6OTm5urp65GJnZ2fJF4lEY8eOnTp1qpubm1arzcrKcnd3nzhxImRCeUsZxAchCE4xV6J7I962X6RjugodZCgYQSAKhIiPDesgmPezyNeNQM8U8/MddCLnzp3bt2/fhQsXaPstDRo0qFGjBo7jiYmJ+/fv37x5c3h4OOQ3btw4JCSEgP4S8SHcHfG2NXlLh4v/GC2uUBIFIwiEdQh4WPs6vNkDRZVKU1yKzkR8Qku4dp4in0piv6oE3zxvI84TCT1DhF7lCaHCUoAF/v333yVLlqxZu5a231KnTh2p1PxX7d27d/78+X/99dfWrVszM81jyRo1aiQUoqdk72InwVpU4/76k2jVWHGrGlwBWn0EgfgsRAKsbS3ejH6iplW4IC10btHmE1oiDWzi3na2xw+LMco8HRNX7u7SZIJri6kCt0BLga+FKBfLc5ELFy9aMuPj42NjY2GjYsWKaF3F/EhFWJMq3F/7ihYOFfdqxkc3tRCIL4QkOPXKUTP7iX5qwUfzCgOfikvk7kLvCiKfys4NRthV7CQPbSv2ryn2qy4PbgnmO0noXZ7+GvMIBAKSpO/PJCQkWDa0ucAGBCV5a/cWcbgUVifUvJ7u4qHivi35AZ4EgS4MAmEjgnzJST2EcweJ0IrxBT1/xzpDIDpxbjiGlDoRQoVD9b5gvpMUoe3p0uwCAQq9hfgvlUqT6yZI/pok6d2MX9KbQEvqIhA2x9Ue79mUv2uGtGLJIv3w5BOdi7R0I6/uf/Lsi9H2R0n6d8Wb7UNow9YUDwjYvm0bbBw+fPjXX3+FsOOPP/6oVKkS5PTp0+fBgwewUaVKldGjR/v4+CQmJv74448pKSnmb+Zj+vTpJUoEGo1G2mYFkiQoilSpNLTNFlKpUKVUigUYRbAqIXoOhXOMOMdA22xh5OAGDklxzIEpy2hMAh7G9prQcJ0xjpH4KtfZRFJYUbnOgM7EJTA91Gra/hAGEyczx6jT06ZNgH6DIHC1mu1LLZOJIiMjhwyxrjP/dC/jVHeoa8vpBE9iNjDMvPIVxjEZDBzTu1c26cLqqJ1MrWXyjpbAxpw5c+rWrUsQxMWLF8ePH28ymTp27Dhy5EjY9ddff61fv16tVpu/mQ/Qko0bb0RGJtI2K5QpU6xBg5DFiw/QNmNgmHm+hwBPYkRHYZeGvKuanxrKN9D7WOSRspYjFeVMvaJttkjVu0ZqgkJF/9A2ixxN+7m5YhVtsEWYqoaCiHPlRtA2W6TpnV9pQsqJTtI2ixxJG9xCsYI2WOROTiMf3gMFGU/b/z9ZStOag+q5W5XJGUaTic78bKpWLRUU5L127QnaZov9+6e2bduGNgrMp+9xJZ5bfn+UQ/j8mpBeb+ytTgjXJL+O3jvGkpM/JZxeTH+HFTZt2hQdHQ0bNWrU2Ldv38qVKy1CkpmZefbs2feFpBADKmInxWsGU6vHSs4sk/drxUfTMiIQ7CMRYkN/EGyZJqkTShW1W8oFfV6S8/oGpKxn/6Zc2ZhyZUNW2D+WnPxJm/KaLs0KT5482b59e3h4uFardXFxCQ0NBf2IiIhYtWrVmzdv6EKFHR4X83ElGlbkLhgsOjRH9lMLvosderaOQHw1uCSnUSUueHW9mvG8XYrQW27W9Tu69Jj4k3Pjj8/WqzMlAXXsKnSWBTUVepfHuYy/zAHRxuFc7t27R2dxOHv27Pntt9927Nhh2QUbYEKMkpOTQ5covIgEWLkAckAr/qKh4gOzpb2b82ViFIsgEN8EAZ7EkmGSuT+bX0AR8YtEw7Tah8UpgbR0I/fWMz27/OHdY61Xt1WeHRc71R3Kc/ChSzBDQnz8r7kcPHiQzsoF4pLly5dbdv3xxx+PHz82GNh+Gsky9jK8SWXu+G7CxcPE8weL2tRCb0shEN8cPC6nU33eyjGSsV2FoQGFf4IJ67QEIyhJibpurWfZV/5R4BaI88RcO2+xf02XJhOc6g8nWXwZvgiCYRwvZ6JPc/6yEeIFQ8RjughqhaDFqBGIb5piLviYroJFQ8QD2/AL9zso1p0bJXe3r9Zb6BlsnjAzH4RQLg9tLwtuRdsIW1OpFPVbX+HO3yQz+onA2Qn0IVAsgkB8F4j4WK1Q6pc+oj9GiRtU5PIK6TN567SEK3OTlqzHwXB1/JNX67s9/iXwye8V027uMO+Su0lK1iNF9paSCJsgF2PNq3L3zJTunikd0VFYJZByc8DRi+sIxPcFjnGc7fA2tXhrxoln9hNBsFL4pqy3olvCSC7frRQhMk/5nnxpXdqdPeq4MGXk7Tc7h+ky4kBgSLGDZS/iy3F3xCd0F175U773d2nbWjwvZxwN80Ugvmu4JMfHlRjRUXBjnd1vfQvbbB3WaAmG4xQ9Xsuo05gMllc8TRyjwaAxj5sieBKCn/tKI8J6wE/hUphUhNUMpnb+Jr2/STF7oKiUN8mj4LrTZRAIxPcOSXAc5diUnsKXu+x6NOFDky8c66BY0UsZdWpl9H34hG15cCtJyXpcO0+ek788tC3fyZ9jMukyYnXp5ml6EVYBauFih5cvQY7sKDizTH5hhbxjPZ69FAkIAlGY8XEj1k+UnF4i69qQ7+2MC3jf93qw1nVY+syEnJdXYUNaupFPn7+9f1znN3AvfEKOQZ2pfHNXl/npaQYQFnAM3BO8cmmyWyPeoqHiw/NkEIhUKIEWp0IgigoQkVQsRf05TrxhkuSnFvxyAaTwu30ZxTot0aa9Sbn8lybJPAUQJXUBRRG4l4Vtk06d+eR0+oPDuaUQn4BLcSAKgfB2Wm/h2gmSFaPFXRryIDQpfI/jEAjEJ+FzsXrluQuHiv8YJRnxg6BhRa7kO1wQxTotMWpV6Q8Pxx2bCdGJUU9PfKvPSky+uin+xGx1XJglB/FBKJJT0pvoVJ83Z6AY6g2kIe0FZXxJNBU8AoHgkpwqgeT0PqLFw0SzB4q6NeJ7OX9PD1KsvilvUKan3dr9ZsewyE19Yg9Ojdo5/PXG3nFHZygjb9MlEO9hL8Vb1eD9PkC8crRkzs+iER0FtUMoOymSEAQC8R+4FCfQh/y5reD3AaIBrfmlvIm65Sip6DvoKz7nAa9Rm6OMvJV6c0fi2aVJF9dkPDqmS4+h9yHyUb4EOaitYPgPwhrB1LIRop/b8uuEUsVcCHQvC4FAfATcPMkFXqoYUb0stXa85Mg82bKR4m6NeK72n9Njs8MX/GUmo0GdZcod1vUV4fF4U6ZMOZrLzp07e/ToIZPJ6H2sAz5FgCfRsyl/w0RJxC674wtkEIU0q8aViTBvF0LE/77HaSAQCJaBTsPPnahRlurXkv/HKMmt9Ypzy2WTewrLBZC8b2wVx29X5QoCCMmZM2fatGnj7Ozs5OTk5+c3bNiwSZMmgUmXYBiQBpAHZwXeowl/yzTpy1324dvtNk6W9G7O93UjHBW4RIhx0cgsBALxBUAnw+dicjHm5oDXCeXO7Ce6vUERvt3+z3GSxpXMU7t+Cz7q960lw4cPpyhKo9GsXr26a7duEJfo9fr69eszpCXwg3EpDIIMZzs8xJ/s14q/cozkwSZF/GH7TVMkEIG6O37f1xOBQHwveLvg/VvxTyySJR6x3/u7dERHQcVSFPi1UhFGfY1n9t933ycUCjEMAy3Zs2fPi+fP79y5k5ycDPkkSdrwdhLIPrgDpX2IGsHUj4158waJTyyUXflTvmacZGAbfpAvijsQCMRXQyzA2tbiLR4mvrhSdnSBbM5AcYe6/JDipJez+b4IXYh5rNMSnBLwnQP4LiW/kblS9u7dm5mZyefzf/rpp2bNmkFE4uLi8uLFi7S0NNOXrbYMESX8EhVKki2rc0EwZvUX/T1VenKRbN0ESf/W5t8JTdOLQBQ+VJovXqX968GjsPIlyJ/b8rf9Itk7S7poqBiCldY1uBVLkhCvMD1Ti3VaQincXZpMcG0+le8WSGd9VR4+fJiYmMjlcrt06fLrr782atQIMi9dumSJTj4D0I/aIVSvZvzJPYWzB4qWjRT/NVmyYIgYcsoFIP1AIAoVoByXHuieR9Gr58UkGVftV+ksEw1+5/i6Ee3r8H7rK9o4WQL92Ix+opGdhG1q8gJ9mOrHCipVTvVHiHyrSEvWVZTrAHEJTvF5jn6Qkz/hXAHLS7736NGjWrVqPB4vLi7u8ePHkCOVSoVCYdiTJ0mJie+HJnXq1Ll3LyYj438r+IJWuzviVQOpRpW4Pzbmd2nA61if/0MdXpMq3DJ+pKcTIfziSXJURmmmwcGF+4q22eKlOtSPf5c2WCRR5y0iMsVEOm2zhcooyTA4uXJf0jaLPFdXDBDcoo3PJUtpOndHd+yq1sOJ4FKfnu8vSe8lwLMlRBpts4XaKE43uLhyzZNfsMwzdaUAwU3asAV6A+fGE/2ucxqdzvQ82rjpuFqpMTWowH1nWYc4nZ+CTICrTdtskW1UQK12ot7Q9mfB52FQoyBeqRVCVQmERFYsRYHScEksW/XhOKxz59o7d5pXErGKgnaTwYvMnj6GEzhPAp2rQZNtMugsu/JIvrQ+Zt942mAeuUKxft06b2/vpKSkiRMnpqen+/n5/fjjj0FBQadPn545c2Z29ru//fTp03k8B5WKfmMfwHFMIsQc5bidFHOQMbI0iNbEVxnFMuIzQ6XPJknn6UhF0QaLZBnsuLiahylpmy20Jh7ItoxIom0WSdB5O1ORtPFZGIyGXbuvxqZgT1+kD+9fMSk+ydFBHBTkTe/+EHCdKUzNx9m+zjoTT/nVrnMxZ8qW3ir0o6mZxrNXk25evatRaypWr1i3irObI/FOt5hhcBTimRT2v36DHTRGIfQeEiKVtm2E3shJyzTGpRiT0oygnXRuPipWDDh37tzixYtpu2AUVEvK//np24hJ/654s30IbTCPs4vL2jVr3NzcUlNTLXe3fH19R44cWbVq1ZiYmN69e0O+pWQeoCUBktgQ72wQajqLedL1Tgk6nxKC67TNFlezWleV/GdtfHZ4oS4HTpw9yfbrqxkGhzitf0nBNdpmkYuZHWtKd9HGZ/HghW7b8eRujfgzNmSO6OqIc3S7zuoXjfzYynIR6hBwUByoaNpmi0yDfYy2RCnBFdpmkQuZnWpJd9KGjYhPNS7envkwPF2pNpYtIf+ln9zuvSm6n6iqunOfSYkU2maLZJ0HyBg7dxdikoxn72jP39Xdf6GfN7//sGFD37yxLh76jrWEx+Nt377dy8vLZDJFR0ffvHkTIhKQE5Ikz58//8svv2RlZdFF3wJaMqzWczmVyuaKICl69yhNyRDRGdpmi3/S+zSUb6ANFnmkrAXxkDPF9j29VL1rpCYoVPQPbbPI0bSfmytW0cZnceKa9tpj/cA2/AHzs8Z0ETop8MlrcvbMlNK7P0SYqoaCiGP/XlOa3vmVJqSc6CRts8iRtMEtFCtowxZkZJvmbVWCnEzqIZQIsSW7VFcf6Y4vlL0zRd6dnEY+vAcKku1J0ON1vik6t0DhJdpmEqORo9WbdHpOerbpATW4RcvW9I4CU9A+9fYADNKTmaGq2Mea5Jcv/mhhycmf2BQSQKPRHD58ODs7G7TE09OzXbt2AQEBGIalpaWtXbv2fSGxQJHvrFWPQHx9insSj1/rw6MMeoP5wcnOM5pyAWisOePweZyezfh/jBL7uROg378PEPVrJSDfvcVVJIBeERQUBNXT6TP7R+u+ps9JzXhwKP3u/m9kAq6//vqra7duJ0+efJVLeHj4vn37+vTp8/TpU7oEAvE9AH1Z6xrcuVuUEdGGmRuVz94YfmzCp/chGINHYf7uhFJjCn9jeBppiE4ydqzHKxyrHLKPdVqiTX0Ts39S9J4xyqh7dNbXJjYmZurUqT/k0q1bt7lz50ZFfYUHzgjEFwK92OqxkvlDxIuGiZaPEn+2e4goOCYOB/RjwTbVkEXZo5Znj/0j+/ZT/Ze9mVZ0sbq+kiJ7aemG9tV6O9Ts/04S+1WnCyEQCGvQaE0nrmspktOyOrdiSep6mO55NP3SA4I54LL/e1ebnGH8c5x49wxprRBqpfn9EiQmn4N1WkIIFXZVfvTstMy722rv7n++k+wqdaHLIYoG2SqTEbU7WxARazhyRZuWZfaJzc5yonHbKbZHoBZBVBrO6zhjvXJcXzdCJMB6NOG/iDYYjPRehFVYpyU8J3/nBiP5LiUxkktnIYoMOj3nwAXttUf0a8Gv4wyzNilTM1HLswEgHhIhJhWZ34slcE4ZX+JJZKF4/frbhktyHGRYZLzB8q770zcGO6kNZ/IrWlihJRjJE3oEc+28LKYm+aUy+l7+pEUrYhVqcJwjFmKLdymX7lZtPaWZ9GcOn4vxKNTybICLHR6fYkrOMEJgAn7x3ecGLxZfgSqyCPhY+ZLUlUe6PrMzBy3InrImp3tjPkWiKv05WPm8BDOXN+k18cdnP1/a+MXy5vlT0r8rLaUQhRLwl2sFk4PaCU5c087fpmxUmTvsB4FYgBqeDShVjCzrRwyYm9Xll8zWEzIOXdL0a43GcTEOjnFCA8i5P4vrluMG+hJTeglbVn93ApVCSWKacf5WZe/fs55HGz746vtnYMVlAwlRxz81apW6zITsl1c1iS906bH5k0GVQRdFFFIylaY95zTp2UapEDt4QZOWZUQ3BGwCRXLGdBVumCSpXobq14q/ZbrU3wPFJWzAJUHIiV7N+D+3EVQLooT8wl+hc9SmDlMyX8cbwl4bQEsWbVcdvaKl930B1kkw6Efq9a04V8hz8CEEcozk/ifhqPYXZjQ6058H1CqNae8s2akl8gYVuP3mZMenoOclXwQ06UsPdJHxhov3da/ijD5uBElgVx7qboSh5yWMYzJx4DpX7pfu2irFvU2KW+sU2Piup50vCFC7QoqT8waL5WLMToKXL0lCDaT3fQHWaYlBlZ7x+IQm5bVL00keHeY51uzvUK1PXhL5VqPLIQojFIF1bchbPlLs5oDzuZzB7QXmmSdEKDD5IkCMrzzShb8x/HtXe/SKJi/dCLNB80Z8HIizD1zUhBQnwrYo4g7ZW1KhX1oiR21uy8ZcJxDUVKO1zRs11mkJ3znAvc0skXcFSursUKOfZ+flXt1W5SW7ip3ocojCCI5zvFyIhFTjkctaaIHQA1YJJEVF4J4Ao1QJpMZ1FdYJpQa0FiwdLlk1xpzmDRJ3bcSjSyCYRCLEgnxJe1kReEjylnIBJETDhy5p0zKN4MH8e1dXuTRF7/sCitAVRHw5MUnGJbtUu89pzt3WrdqnOn5Nq9EV8hsC7JCcYdp9VpOcYfYVwUt8EW3Ycw69X8I4Ai6ndDECrvbVR+bbjNGJRki28dK/Ybyc8b4t+XfCdQ5y/GWsobQPWbcc61piUGdlv7iU8fjEB5Mq7gldDlEY0Rs4F+7p1FrTzP6ieYNEnRvwD17UZmQjLflSXsUZTlzXnryhPXldCxuQ4MLeeoqelzAOVOm0LFNErGHlPtWKfeoV5k8VZBZ6qpehJvwonDVANPFHYYe6XLnYBncXrNMSXXpM/Ik50btHfTCl39lLl2MXD0/PYcOGzctl/PjxdevWFQqF9D6E7dAbTNDrQTjs6YTzuFjDilRallGL7up/MbHJxnvP9YlpJvi8/tictHpTt0ZoTDDjUBRWNch8j7FfK0GLatymVcyp0I8Jzsgxzf7bvIRaaHFSLsH3nrON42LdZTPq1JqkCHXckw8mXSbb8/sD5cqVW7Rw4Q8//FAvl9atW48ZMyY0NJQg0KAyG0MS5klV7z7Ta3IHEN4O18vEOIVmRv9igv3Ifi35fVvy+po/+S2rc7s25IHnSO9GMMOF+zqV2sTnckQCLH+idxdebj/VJ6QZubmvZAq45vHo/9xgfUwwKXFyqN7HpdGY/Mm+Wm+eoz9dgl1cXV1nz57t6+vL4/GePXt2/PjxjIwMkiRT09IMBjQ1no0hCU6VQPJlrKH2kLTmYzOGLc5uW4v7/iJ0CGsRCzG4jM+iDNCRxSQbm47J6DQt8/QtGzRvxEeYujbnwn3tvvPaX9bn5E86QyG/bZuYZlSIMYsXyKUwhQRPTLfByH7rOgKu3M250Vj39vPzp2I9N5SadMO5wSjLW/FsMmjQIIVCoVQqx48f37179+nTpzdr1qxFixbhaP0SZvBxI7b9Ip3eR9S5AW/rL9I2tXgoLrEJD17opUJcyMOW7VaN6izcMl264zR69s4s5/+Qt6jGG9lJcHieLH8q9NMCBfmRt58Z4lKMegMnOd14K1xf0ssGzdg2vT8hVDjVH25fqSuHxdegCYIIDAzEcVyr1UZHR//444+DBw+uXbu2RCKhSyBsjWXVvwBPoloQReCcyHjzOoCIL4fHxXR6DoQmF+9rB7Xjw7VFM5+zgNFkfvYem2zMnwr9OK4gH6JNTW77yebZejpPz0zPMnZqYIO5eq3TEqNOpY57ooy6lz9pUyNNRgMldxMXr0nwxHRR5nFwdCRJs5xyudy//vpr6NChPXv2XLBgwbhx49zd3dFsnzYHGt6dcD1Uvh4zsvrNpVNK7jBWxBdSsRTUZfPa4yM7CUU87NFLfe0QNBU346jUpr3/aiavyYE0fEl2l+mZo5ZlF2IVV2lMOWqTRmfq3Zy/YZKkXW3e5J7CST2EXFuEYtZpiSY5MnrPmFfruuRP0fsmahLCMZyk5O6kxIkuyiJ8Ph/ikiNHjty+fVulUjVo0KB+/fogMPRuhI2ANnbiuhaCksPzZGeXyS3J2Y7tG5uFEokQG9VJuGS4eGgHAXhBgT5k29qoAjMOn4c1r8Yd300IqW8rfhk/MsiPxPBC64beeaY/d0f36KVh1xnNxfu6bJXp8SvDrrOaq28XkvgSbCFHXKFn5+UO1ftkPTsfvWsERCr0DoaRyWSbNm3y8PBQKpUTJky4cuVKyVKlRo0cWa5cuYcPH44YMSIj4925JqdPn96hOo+Hm8fDsYbSIM0wOLpyI2ibLV6oy/nz79CGLQAt2XUiPj01Y3CPknTWh0jQFRPhGWIijbbZQmWUpOudXbkvaJtFnqkqBQhu0IaVaDT6rCwVbeSDyyWk0o8NbU/UeQvwLAmRSttsoTKK0/SubtzntM0i4arKJQTXaYMBHj3PXrbhwfJfq/C4//GQYrX+CjIBrjZts0WWwQ5qtRMVSdtfDGhJaobJUYGFvTLkn3ashBdRvez/xg1CfV67bv3Bgwdpu2DYQEuEnqHePdYJvcplPj4RtXOEOiGc3sEwOI7v3r3b29s7Kyure/fuMTEx7u7uI0eOrFOnTlhY2LBhw9LT0+mibwEt6VrDxMdzaJsVso3yNL2LJ5ft4QBhqmqlBVdowxYYTaY7j1N3nkitWtELKh+ZO6bQ1w2niP/UohhtcejgpEQKbbNFjlGWonfz4n6FF2YfKmuXEZ6nDSt5+EK96/QHOil/T27P5jLa+BCxOn8Rni4jkmmbLZRGaZLOw5sXRtss8kBZp6zwX9qwNalZxpNXsrYdeL57aSif+583Ct5oS9uT0SI8k7bZIsPgkGOQu9naPcpSGp9FGYL9SZLADEZTfKrRaOR45lsvB+rzgoWL/v3XukttnZbwHP1cmoznKjxpOxdS4iTwKIvhZMrVTVE7hhrU7Kl3ly5dhg8fjmHYzZs379+/7+fnV6FCBblcvmXLlj///FOletfdAy0ZXe85y65cit49SlMyRHSGttnin/Q+DeUbaMMW6PScrafUO89oeFyOvRSk3Jw552cRbOfup3mkrOVIRTlTr2ibLVL1rpGaoFDRP7TNIkfTfm6uWEUbVpKaaXwR84EBDDIRDoJNGx8iTFVDQcSxH++m6Z1faULKiU7SNoscSRvcQrGCNmxBltK05qDaMvxapTUpVZzujXmD2gnI/174OzmNfHgPFCTb78/F63xTdG6Bwku0bSNASFbuU83sLxILzCM+Tt/UPo8xDOsgoHfn1ucWLVvTRoGx7oU+nr23c4NRIt8qPCf/vETJXDEM12XEp17bkv3qKl2UFSIiIvz9/X19fd3c3EqXLg1aIhKJoqOj161bFxcXRxfKB4Qs1XxSefgHbikwh8oozTQ4uHDZ7ltfqkP9+HdpwxbgGMfLBW9UyfxucO1QqlaIOTnKCYuo5JGo8xYRmWLi3aCQaVRGSYbByZX7krZZ5Lm6YoDgFm1YiYCHuTsSkEwmbP421aoD6vN3dS52BFxnusT/Q5LeS4BnS1i/l6g2itMNLuxrGPBMXSlAcJM2bAE45j5uRO1QbuPK3ObVeB3q8moFU/z35gmO0/nl3uPKpm22yDYqcu9xvaFtW3Dhnm7fec25OzqNznT3mf7KQ92xa1qxEK8T+r97XFCft23fQRsFxjYPTo06dfqDQ6k3t5nnpWMRiDwmT578+++/wwaoiMlkunz58qRJk8LCwmCbLoSwBSeuazNyTOlZpjcJxvzJUNhf7GIHlcY0YXW2vRw/u0y2fKR42z/m+I/eh2AMAue4OeClixGWFOBJiIU2uO3/LZOtMqVlmTQ6TkqGKTndlKXk1AnlDmhlgwl7rNMSgyozK/xc+oPD+VP03nERq9u92TKAzbtbeWg0mn379tWuXbtChQrVqlUbPnw4CIn5/h/CpizZpbr0wDz/4PxtyvwJBIYugfgCrj3WO8jxYe0FjnI8pDg5o5/o2FX03jvjQK86YF42v26yrHGyokmyoF6ypGGyXdNk7/ap954Xzrk1m1XlTu8jnPijYHpv82fb2tyGFSmoe/TuL8C6/0KT/PLNtkERK1u/Xt8tasfQ2H0ToneNTL2+JevJaboEopByYqGsRTXeoLaCQ3Nl+ZOTwjahLULA/Z9HzKXMD0VpA8EYUhHWvTFvQGv+9TWK13vsZ/YTLRwqTjziELnXDhSdLlToSEwz/nNTp9Vzdp/TNhuT0X9e9hH21+gFMIISupd1ajDSp8+WEuMu+Q066Nl5maxsS1LsQJdAFFKgc3sZa17pIX9C65fYhLJ+RHqW6fAVzeUHunN3dNv/UTesiN4vYZxspenaY12FkmRJb0Imxn5qyfvrqLrQzzjwMMLg7WJ+Uv7nAdUfIyVjuwqgIVt2fQnWaQmGE0Kvcu7t57k2nyr2r0EIFQK3QEW59l5d/nCo8RPO4kvvCPYxGjkQ+O+/oIW0/oh64uqcNYfUOWp6L+JLsJfhHevznrw2wIXdcUbtak+0q43WVWQcEA2tjpOl5Fhmgk3NNBWF56weTnhcivHvkxqdgVO/ApWtMglsUdes05LceYJ/kpSsh+H5A0CMkrma80vUpTMQhREC59QtRw1pL4A0qJ2gWVWuqz1eeN8RZhu4tr/+JIRrO66rcERHgaSwPwT+FhDxsbL+5IX72oU7lCv2qX7doGxejUflvjhViClfgoQUGW+YPVAEpt7AscmEPdZpCVfhKQtqCkKiTYmMO/Lbqw3dIzf3zXpqfljCtS8mK9OcEEgtJRGFDwzjKCS4l7M5lQsgm1blQpiiVKN7XF/KsyjDk0iDwcixk+Ivog07z2j2ndeo0aN35qFITq0QqmtDvkpjfmWvWhmqVzPzxJqFGyHf/JRodGdBnVCKz8Vqh1CVS7M7TzBGUDzn4pTMDbZTb2xLPLs09fq2lKsbo/eM1Wcnw16u3J0UoacmRYKUDOO1x3o0iOvLSUo3gng8jNBDhHf5gW7OVmViuvGvY2qQE7oEghlAPJLTjTIRBhE2hIND2ws61uNBlS7EdTohzXj3uR7S0zeGmGTz9qNXergOKZk2OGlrtAQnzFKR+2aaNjVSn5PG4ZhMRoMm+ZU+x/wmOSGQEUJ5bllEIUSjM01Zk1OsQyqkkF5pc7coezbh20nRrZgvIindlKMyOclxCPvWH1E3q8Kd3lvUpibvyGWkJcyy9aTm4CVz9Pf4pf7sbR2XxOJSjD1nZmq0hVZNwFn5dUPO++mwLSqbFVpi1KlVMQ8s25IS9bj2XpZtoWcw3zkANvQ5KRCgWDIRhQ8ehc3oL3q12w7Sm332z3fY9W/NhxiZ3o34LIxG86vvQgGWlGa8Hqbr04IvE2NCvvk5MF0CwQzZKpPlDm1cqvHxK71Ka9LpTRCpFOLApF1t3v7fZe+nQW3/N4HKZ2PdrUGQCmWUeVoORYWOJcac9/lpa4lxlwJGm2e1M+pUqtjH2lRbvu6P+KaANpaeZYpOMualqEQ6adHI4M9FJsJSM427zmjGrMgp60c5KXCDwQSXNNDHuvmNEIiCYFnX6dpjXdUB6d4dUir8lLZklyr/nMGfjXVaok1+nXp1M8QfsM2187ar1FXsVx22TUZ9zqubGQ+P5pZCFE50es6KfaryfcyLvXeYklHj57T6w9M7Ts3sPC3zWRSaaOAz8XTGOzfkxaYYQFF+bsuHGCU1y3QnXN+pgQ2mtUB8HPCNQLYhFsnIMa+umJBqXra20BOXYpy2LmdgG37kHvv1EyV3n+kPXGD9XUWDJiv15vbEM0s0iS9MBvr1FoM6M+vJ6YSTc3JesjqxI4JlSIJTN5Tq3IC3d6b07DL53J/FfZrzTy6SXV4tD/JFTvTnUzWQ2jZdenierFaIeeVjER+b+KOwUqlC+971NwLI9qWH2tl/5+y/oL33XA9+0uYTai5Z+FdkhaCkjB/VsR4PzrSML9m+jnlAJr3vC7BOSwBdZkLiuRXRe8cl/LMw9fqWpItr4o78FrVndMaj43QJ1uFyuW1yKVOmDJ2FYACdwXT1kT7IlyzuSUB/17IG99wdHRrKZXMkQqwiEhLmqVuOalebF+xPNqpk9pAqlyZrBlMTfhQU+vdL7KV4Zo5RlRuK6PTmqR5FAhucstVaAhiUaen39scemha9Z2zMnrEgKurYr7AwTh61a9cePnx4nz59SpUqRWchGACqG4ZzohKMulwn5k28EZzoQj8Ynx2S0o3Pow1oQho2AcEe0Frwfnpn8ZLCR2iAWS1/WZ+zbLdq9hbVtcd6UFN63xdgdU+AU3yhZ6iiXAdFufaSEnVkZZrZVexsSULvCnQhdhk0aJBEIklISLh8+TKdhWAAkjS/1vTwpX7QwqxxK3PGrsyuE0rJRIX9jgArpGebNh5Tx6cgLUEwjlSEje4iDPIlYlOMcrH5vcVyJdh9VxHAuUK7Sl19ftri2Xmpxw+L30mKcu3ocixSp04dT09PnU73+vXr2NhYOhfBADjGCfYnf/tJWLEU5WyH/dxW0Ls5X8hHWmIDQJIpgrNgu/LUDe2tp3pIz6OKwFNgxFeipDfRowl/dGdB35b8akEU1xa39azTEoFboFvLX/iupSiZGyVzeScR/K8wgcrkyZPhMyY2dvPff6P1r5gjJskAiSI5ZfzIXs34Q9oLIEaJTjJqC/ukquwQGW+MTDC/5bB4p2rauhxIm0+gWTMRtuefm9oHEXpD7ltNi3aoev+e9cc+1scEYyRP4BFCmRd7x0xGvUmveTcZ2F49pmbNmmKxGCQkIT7e1cXl1KlTt27d6tqtG4+H5li1MX+f0G45aX5aF/Zav+6QyjyYMsHYa2ZWfAoaDWwDKpYiN0yUnFwkPzBbemS+7OgC2Yx+5nn3EIwCPejdZ/oKP6UJ6yeLGtBJaYuO9dvkWZTh75Oa5HQTgUOLVoO/UtyD2H9es/00u++9c0xGo14DnwZ1ZtL51c+XNQ2fXyt/SjizmC7JClwud+TIkRRFKZXK9evXkySJ587vwqUo2LaUQdicLKXpVZxRY4P1DhD/AyLqRy/1MzflNB2Tce+5/k28MRMNkGMeuMi7z2mC/cnIvXY5px0sSfjeeu+FhqQ0o7sD7mKH6Q2cP/ap5/4sntJL2LIG774txgRbd9VExSr6Dthr1OZE7RiW+eQfOvcrERwcPGfOHEdHR9CShYsW+fv5tW/fHgTm8uXLx44dO3funFb77gs406dP71MrW4Bn0jYrZBockvSefjzzfAFsciencTnRSdr4YpZvT4TPoV2cboflHLmY3retk1Jt7Pfbyy2z/Dyc/zNh9WtNGRmZpCDiaZstsgz2iTpvP/4d2maRG9ktK4kP08ZnkZahmbwi0cNddvlW4qS+rk9eGwlDZu927vTuDxGpCZIQKXZkHG2zRbZREa/18+ffom0WuZ7dqrL4EG3Ygswc47oDqQqRoXcbZzrrQ7xQl3fhvhLj5lkH2SRN75ppsPfmPaLtL+b2E9XxC0ktakqNevVPszMv/RWAcYzr9yfFJhtmDzVP2mvhRnaLCRMnP3pk3XGt0xJS7OBUb5hd5e5pt3ak3z+kS4sxGf8naKAxBhV73XTz5s0hLpHLPzCbZHx8fI8ePVJT3/3tQUtaVLWjcFZnzdMYhTkGuR3F9riAWG1xN+5z2vhiNu4Mj00xNG1QPOJ12p37sQ1q+2m0hpXrr62ZU9PV+T93Y9L0LnwcBDubttlCYxRkGxT2rF9nIEpT0pP3lDY+i9sPU67eiunU0n/W8ju9O5WSiok/t4bPmViZ3v0h0vXOPEwpILJomy20RkGWwc6eiqFtFonSlPLkPaENW6DXG67fjr50J7NRvVJOdhiRuxqPs515ns38pOjcJUQqF1fRNluoDBKNSSgnE2j7i0lNydq+/0lspjQ2LrVmWaJP98pxSdp1O5+VCyCbNy5JF+JwojUl9x84uH79etouGNZpiXkcV8Uuri2nw4YmKSL/2+9A1tMzKdf+pg3mKVmyZIMGDQRCocV0dXWtVrUqSZJPnjy5cuXKpk2bIF6x7MoDtGR0vedQLWibFVL07tDXhIjO0DZb/JPep6F8A218Mav2q/b8q/F0wrOUpqR0k7sjbjBynrzSn1gkh226UC6PlLUcqShn6hVts0Wq3hVc9VDRVwiXj6b93FyxijY+i+th+o3H1CM6CsatyB7ZWZiWZTx9U7di9McWKg1T1VAQca7cCNpmizS98ytNiA1D3oJzJG1wC8UK2rAFKo1pzznN7nMaOykOdZvIfbNkcg8R9d975HdyGvnwHihItkPteJ1vis4tUHiJtm3BgwjzpMgmE6d9HR6c8rMow47Tmj4t+LBNl8itzy1atqaNAmPdazl85wDzOC6XkgRPxJW7C9zLCD1D8pIuIzbj0TG6KPNA2AFR2K3bt2/lkpWVVa1aNR6Pd+DAgR07dmRnf8AvrlOnTjWfVB67/oXKKM00OECMTNts8VId6se32Y01eyle0osM8iXLl6BqBlMh/mRocbJRJW6pYsQ77wkn6rxFRKaYSKdttlAZJRkGJ1fuS9pmkefqigGCL7rnIxVit8L1x69p77/QJ6SZHr7Ud2nA83P/WPNM0ntB8Cch0mibLdRGcbrBhX0NA56pKwUIbtKGbcBAPywV28uZ8HA0J38PS3zyP+J0fgoygf1QO9uogFrtRNlywlyIuqoEUlWDKJnYPFuMgIcF+pAe/3UHoT5v276DNgqMFc/eMZzgORUXepeHDTrrq2I0GnNycrKzsixJmZOj15tvuGVlZ6tUKjQ+2Lb4uhNNqnDfT1AX6RKIL0Aqwga1FTStwm1WlRtSnIDtGsE2eBUZ8XEg/vB1I7R6zvl7un9uai0JAu6ig4iPuTlYoQIfwZr/BUJAkR1GmKu48s3d5ItrE88uz5+ynpknn/9aPHjwoE+fPu3atTt8+PD7T90RiG8cTye8bW3etN6iga0F1ctSSKRZQK017TijmbkpJzPHRJKYJRX66/4synA9TG/zGZGt0BKTXqtJfGHUKlUxD2P2jnuzfVD07lH5U9qdvXTRr4FarY6Ojn7z5k1WZiYKShDfHY9fGUYuze48LbPd5Iymo9Mn/ZlD70AwhlLNCY80dGnAXzpCPKu/yJLeeVhS+NDoOLM2KS3rgNkQ66IbTVJE2q1dGMnF+WIMI8zrquRLhX+y5qINVD2lxpSe9Z+UpUTCbQOeRhp+XpCVnmOqV57bsAIPUrkA9I4U44BsFHPFBblvNpMEnQo99lKshBfRc2bW9tPqo1e1kB5G2OD9Euu0xKRXqxOeYgTXpelEpwYjHar1zp9EPlXocojCiF7P2XJC3X5yRs9ZmX1mm93nnjMzRy7Lvh3O9nwHhY83CYYAT2JWP+G4boIxXc2pQ100dwPjSIRY9TLU1Uf6XWc1UI0tyVjYn5dEJ8EZmpwU2L93dIcuaiDdf8G6lnAVnvZVe/EcfETFKrm3ne3V/c/8ya5SF7ocojCC4xx/D8LTmejZlN+/tQD6vhrBlJczPmRRVqYSxSZfRDFXwk6Kx6caC31H9k2hN3CSM4wJacZ1h1UzNipnbTInnaGQV+ZKpcgZ/UTDfhBAQ54/RLxitKR7Yxss4mmdliCKMgYjJyLGWDXIvIJQk8rcTg34Qh42spNQo+NERKNJbb8IEGZ7GbZst2rxLtXS3eZ04CKrb9QWTbJVprO3dSW8iL+nSvfMlO773Zx4VCG/V6/Tc7acVK8/op60Jifslf7KI92rWBu0X+u0xKDOyo64nBl28oNJFWfLV1IR3xomkwmcuKR0ei2svIcl0PL4aNDRlxEZb3gZY4BLmaMygbMMyYDUmXkInOMgw/3cCHdHvCg8KbHwPNpw6oauYUUux8RRazkvog1Hr7K+3rsuPSb+xJyo3aM/mNLv7qPLIQojFIHVDKZuPdGPX5U9bmXOhiMqf08C1IVLcYq5oAD3i3gRbQQfeWgHwfjuwtGdBZDa10HPSxiHR3ECvIinbwy7z5mfGTx+ZYBkLOz3a59G6v09iNqhFI+LCXmYpxP+Oo71uMSoU2sSX6hjH+dPmvinBMW3q9BZVrYFXQ5RGMFx89ToE34UujkQEiE27AdBo0pcF3t8wyQpehniC3FSYHBJneQ49G4I1tDqOa9iDRHRhi0n1fO2Kuf8nQNJX9iX5PFwJB5GGNKzzKeZqTTdf2GAFm3Z9SV8kTtJSV1cm00pOeGa/7CTzo1GC9zL0jsQhRQehVUqTQ5uZ16RrV55rlRo9mtKFysydwcYw9UB93QiZm1SHrqkufJIDynsNbrJxTgiPta7OX/bL5INEyXLRoiXDDend+YEKnyEliADfYiGI9LvPdePXZF984muZY3/TPX9eVirJZh5KhWRnTy0nf+Qo0G/v3JrPUPoXYEU2+OUAL1fUuh5FWeoMTBd0jBZ2iiZVyeJrJUUmYC6PBsQEWN4Hm2Ai7l0t2rq2mxIm4+jdRUZB3oskBOFBM+fCn03RhGc2QNFO3+TTukpnDdYtH6ixN+DtbgEw3G+hKvwkAW3LNbrr6Bfn/gN3Csr0wyn6JFkJqPeoMowaNie+wzBJlqdadspjYs9FrXfXn/B0ZK8nVFQYgMql6bWjJdA8946TbolN43rRk+AjWCOLKVp+R5V+ykZkFqOz6g3LL3VhAyNrpDf44pLMW4+oQb9GNpBUCeE+yxKf+WhDda2+7SWgIRISzVwbTbZ7+f9/oMO2lfpQUqc6H25mAz6rLB/YvZPSrm6mc5iFycnp6CgoHK5lCpVSiRCi5syArQwkuBULEW52n/RrVHE+6g0piOXNWP+yPl5QfagBVmQoI+j9yEYQ8jD2tTiTu8tgtSrGd/dEa8TSr07S3DhIjXT+CBCv/dfDYTCr+MNr+MMlx/oT1xjZRyXffU+fj8fcGk8XuhdwZJjUGeqoh9kPDymSX7FMZmMOlXsoWlJ51eq48IsBVjD1dW1SZMmQ4cOXbJkyZpc5s+f3717d4VCQZdA2A6SwMqXIF/HGe8+08cmGxNSzalITarKHE9eG9YcUvu5Ez825vVoKoDUsCJ6Cs84BMHxciZCipOQfqjLG95RcP6uTl+o31W89lh/8KIWWvHWU5qNx9Qbj6sfvjSU8bXBhD2f1hJK6mKZZF6fnZLz6nrK1U1xR2dG7R4VuaVfdsQlkBJLsa9CvXr1fvnll6ZNm0okEsvKVy4uLv369YMcLtcGT5MQ+TGZzKM+4lMNi3eq1hxUQd8HKRu98W4LMnJMPq5Ejya8dnV4bWtxIVUrg7SEVTJzTNDDxiQZC/f8cuCv1AymapQ1r0JUK5hbvzy3fyt+i+qsPns3aVMjM8NOJpxenHh6UdbTM7r0WM7XnvDhyZMnRqPx3Llzs2fPnjNnzvHjxy1LmICWCN+ut4iwFRD6+3sQP7Xgd6jLLVeCDPYnIHFRj2cLSvsQMjF297ntZwJHfIQctWnTcfXPC7IhDV6Y/ecBdZtavMI9jquEF9GmJndMV/OA/nrlKUgVSpJCvg1OueBagvEcfBUVOnv+sMij/Xx5cGuIV8zDIL4q9+7dmzZt2pIlSw4cOHDs2LGHDx/iuPmMXr16pdPZ4GkSIo8bT3RKjclBhhdzJfIngijso15YwVmBuzngc7eoWo7LaD7WnKauRXPOMw6XxEKLky2rcyF1acib1FM4sA3fslJvIUbAw07f0rWbRNc0SDZ5OPdpLdFnJZlMZmeJEMr5zgGSEnUdag3w6rYqYMy/0hL1MazgamR7LEFJTEwMbHt7e1erVs2iJRCgqFTo0aUtmb1ZdeWR7thVrWX+u7yUmY0emNiABxH6f25o61egJvYQzvlZBAniP3ofgjHAGYbA2tUeb1aVXtHyWZSh0E+vef2xbsMRVfvaPEtNg9Sutg0mWfi0EsQd//3ZgjrJF1brMmLNNqgHV0jJXPnOJSiFW64pcGs727n+CJ6jX+43WMWQO2+RWCxu1qxZ1apVYXvTpk2PHj1CE67alr+nSWqWpXzciNFdhBsmmt/tsiR72dd0JgoNsUlGd0eid3M+XOQyviQkiPnofQjG0OlNN57oz9ymRzHpDZwZfykh02IWVl7FGQN9yTa1eJaaBsn9v+u9fx4FqK9Ggy49JuPh0cRzf2Q9O4/hOCFSYCQPNji5QQmoCc/RVxrYBMOJjEfHLF9iE4FA0KVLl/79+5tMpkOHDoGWpKWl0fv+S506dSoVy6YwrZFDsJZyjPIsg6MjFfVOPtPplaasN+/xO5mfnUiSNHHIm0+Nhy9rGlfhg4lDIggTBvn/KZmo9+bj2UIcApb/5DOdcoyyDIOTE+vXGVKEupwv/8E7mdYljLj6WB9anJRJKYOJgGQ0ma/tu8XypSSdFw9XCvGsd/KZTiqjNE3v4kS9eSefhfRCXd6Xf/+dzM9OWgMxY6Py/D39k9eGF7Gmc3f1u8/qEjKIbo3FULHzl4zX+kqIFB6uzp/JQsoy2CuNUnsy7p38L0wCAbn/vLZxZS7FJenKxiGgdecVgPq8/8BBy7PngvM5N7tJkb2sTHNF+Q5819KkUEEIZJzcgV5J/654s32IpQxriESizp07//zzz3Dm169fX7FixbNnz+h97zF9+vTalfxxjNXnmwYTpTPxoHulbbbINijExIc19fMAqX4UnrTv4H2FXFyihAdFmX/0ahWc+bz/eCQao4jAdCTG9pL7X+s6A9Dmoa+hjc8iPVNz6Njj5y8Sy5Xzl8nMw0bs5LyQQHvL3g/y9a4zqTUJBHgWbbPIl1/n/BiNpuPHb798naxW68oGulsyy1fwcXB4940CtVFCYSoCY3vNN72JC7Wah9v4yVlKmnrnvruxselVqpQUCs13t9xcRCX9ZJa9AFznBw8eTJ48mbYLxhc9OBV6hoiL15IUr8VzKk7JXFNv7ojaOYzexwrgHffp0wciEtiOi4uDiATkxLIrNjbWcvsrP6Alo+s9lxCptM0KKXr3KE3JENEZ2maLf9L7NJRvoA1boDdwjlzWXHv8nxY1obtQLvlPLXqkrAVBmDP1irbZIlXvGqkJChX9Q9sscjTt5+aKVbTxWYS/McC1TUr/392VAE+iz0cfmYSpaiiIOFduBG2zRZre+ZUmpJzoJG2zyJG0wS0UK2jDFhiM5tn+VRpToM/HXrC4k9PIh/dAQcbTNlvE63xTdG6Bwku0bSPuPdcfvaLNyjeav1JpMv8jE6jPLVq2po0CY4NBOBhOCItVFBWrrMuMS7u1i85lhcDAwLVr11peJUlJSQkL+9/Lkr/88ktGRgZtvAVpCQsgLWEHpCVfjlbPefxSH5X4H6ezeTUe8d/HB4VGSzKyTUaTebgBCEn+B8pCPiYX/08LPk9LbPDIxWQ05Ly8lnhuefodttcvAS2xDNwC7O3ta+aDx0PLP9geqIjRScbdZ81vzF56oFOq0YuKtiEq0bj7nGbdYXVessm0FoiPYzCYQEjuvzCnE9d187aqztzWFeJROzef6o5f09x9pt98XL36gCovXbhngzcobDhWxASqQm+yRXZ2NsQi//7777n3ePr06fvPjurUqVPNJ5WHszpcWGWUZhocXLhs++kv1aF+/Lu0YQtANyLjDdDe7r/QJ6Sazt3RCXiYn/u7r5gk6rxFRKaYSKdttlAZJRkGJ1fuS9pmkefqigGCW7TxWaRlGV/GGMBb1Ok5Vx7p/r2jCy5OBn10ZoskvZcAz5bY9JFYQVAbxekGF/bjIeCZulKA4CZt2AKoum4ORLA/Wb4EWdafhPqco+LUr8B9Jy6J0/kpyAS42rTNFtlGBdRqJ+oNbX8xJhNHKsKdFLhEgHs44d4uhCUVcyUc5f87Z6jP27bvoI0CY4O45CsSGRl5/PjxYx9CrUZTdtsYkGbQD3DlJvcUTegu6NqQd+iSNiMHhSY2wMORaFOL16MpH9KUnqLm1bgJaWhQO+PgGPStmLMdDqmUN1GzLAXRdiGej0sixLQ6k0yE1Q6lGlbk5iWbLEH0fWsJgk0MRlNMorFKIAWtzseNaFmdl5Ru1KA7MbaAJMztXC42J38PwtOJuPoITdzAKnHJxn9uaqGSF+L1S6DBrjmorj884+cF2Xef23hYGtISREGhSKx8STL8Df2g8kWMIciXFKDHUrbm7jP9sWsauRi1TcZJzTT1/j2LrGVe1c2zXcqSXaqpvUTcwjsfV2kfcu14ye4ZUld7bMC8rJJdU3/dkPMy1jbvSKD6iigo0MKkIiwy3jBgXvbE1TlQF2Vi7NJD/eHL2rTctaMRn83Z27pag9Pd26RAajMxQ63hTOguoPchGMNOiv01SZK3sFv0fvvaIdRXnRaKWaAJ47h5htZpvUWXVyt2/SbNUXMajcyYvt48yfoXgrQEUVAMRk50olEhwUjClJljLONLxCQaTl3XnLimSc9CN/e/iHrlqQsr5DEH7CFBj7bvd6m3iw3HxSA+gUZnAifp9C3t5DU5ukK9rqJSbXqTYF4O68hlzfoj6ogYQ51QqlYwK+uXIBAWXsQYOtTlrRgt+bWvqHtjPqSZ/cV/jJZAjo8b6vg+n+QMY1K60Zjbgz2M0P97VwdNHU0+zw5qjenec/3m45qxK3IW7VB5OeN44V1XEWra9tOaWZtzluxUXX6or1iKXDZCvG6CpH4FVtcvQRRpXsYa5m5RQmiSpTTt+1czf5sK0s4zGpUG3d36IrJVpkOXtNce600mDjiJU9fmrD+snrtFdeMJevbOLCqt6dwd7bI9qlX7VWdva1MzTWO7CkZ1FpKF1y9KyTDdf6GPjDd6OuNNKlHVylA2mdXRAtISRIE4c1un1Zl4lFlULj7Q1ytPNa3C3Xdek5GNtOSLiEsxPnltAFeYwDmbjqsFfOzntnw3B3zbKQ1dAsEMx6/qZv+tTEwztq3NG9VFGOxPyMT4O2+WFDJ8XPERHQWD2gocZPjd5/p1h9W/bMg5fFkbk2SDe9RISxAFIiXdVNqH1Bs4z94YcJzTsR6vRlkKQuZCP0E302i0HCEPs5fhGTmmf27qBrUTVA6kyvgRr+LQTS5mUZjnkcPASc9Wmgr3urx5cCnM141oVYPbrxW/cwN+82rczBzTzI3Kv0/a4G08pCWIAuFsj526oT1zW7v3X02wH+kgx9OyjfZSnETrKn4ZAp75LvblB7qlu5RSIRbkQ0K/lp5lcrFDbZNZqpUhV44Rd2vMP3lDN35lzpVH+kL8lmJ+VBrzna7NJ9RT1uS8ijO2r8ttXhU9L0GwRZcGPFd7vPuvWRCatK7J1eo4e89pqwSSEiHSki+imCvRsCK15ZR6/RFNr2Z8uJ4pmcY95zRta6E3d5iFR2H+7kSLatyFQ0S//iT0dsZ7zcoyj+Nie2p59ohJMs7bqqrYN733LPN8MEuGiTdMlAzrIAj86Gw9BeS71xIcxymK4uYCG3lTPSJsC5+L7fxNmnTUfs8sqZ87weGYWlTnDu0gQFryhRA4p00t3t2/FJF77bo05JEEB0K9MV0FcHnpEggmgQsuFWG1Qqgdv0l3z5Qmp5uMhfeGV3q2Ec5u3iDR7Q3yyT2EwcVJhQSDpm2TkWvfd8+rUCjatWu3f//+K7ns3bu3U6dOjo6OSFGYBupf3XKUkwJdZ9tjL8Va1UBByVegjC/55zgxxCu0XegI9CEndBc2q8oV8Gx/jt9xXyCRSEaPHj1u3DgXFxeNRpORkeHm5gY5Y8aMcXJyogshEAgEgnm+Yy1p1KhRtWrVIASJi4vbuXPnhg0bHj16BPn169cPDQ0lSRvcAUQgEAhEQfiOtaRmzZoQmsDG7t27ly1btnXrVlCU9HTzshmNGzcWCNB0RggEAsES36uWiMVioVCI5U4PfeXqVUtmfHw8xCiwUb58ebSuIgKBQLDG96olfD4/7y5WQkKCZUOXC2xAUIIevyMQCARrFIYO13KnC4FAIBBfi+919BuGYX/88UflypVhu0+fPg8ePICNqlWrjh49ulixYhCp/Pjjj6mpqbll/wdFUcuXLvTy8qRtVjCZMBMHwzG2Z2U3mEgC+wqvXRlNOMYxYXDS7JJ7nXEc+wpTj3yVS/3VrjMHM5mK0HUGjCYCw4xwtWmbLb5i1xEfH9+vXz/aLvTMnDnz2rVrt27dWrZsGYQmIpGoV69eYAIDBw7k8/l0OQQCgUAwzHf8Vk6JEiVmzJjh4+MD20lJSXFxccHBwbCdlpY2dOjQp0+f5pZCIBAIBON8x1P1p6SkaLVaOzs7qVQql8tdXFxUKtXz5883b958584dy0N4BAKBQLDAdz9bgL+/f926dUFLYBsikkuXLoGcGAxovm4EAoFAIBAIBAKBQCAQCAQCgUAgEAgEAoFAIBAIBALxvfAdjwlGIACKouDTVHjXwkMUenAcxzDse6/DSEsYByqKSCRSKBQSiYTL5Wq1WqYrjb29vZubGxw0MzOTzmIeODUPDw84Tb1eD+dI5zJP3bp1nZ2d4SLDQeHQdC7CdkBFsrOzg9orzodlXgmDwcBoZYafFY4rl8vhE5wGtVpN72AMOIqTkxNJkpZjEQQBh5ZKpTqdzmhkai4TV1fXUqVKQQuCCszyi3Hw48JxLQeFs4ZL/dkd1Hf/fknBgQrh6+vr6OgI9YPO4nDevHkTFhZGGwwAP0/p0qWrVavm5eUF22lpaVevXr127RqjraJ169Zt27bNzs4eMmQIncU8oF5wOPjcsGHDhQsX6FzmmTNnTvXq1R8/fgwXFj5fvXoFF5m5Zp8HdDFQnaDfyV+dYmNjLVPD2ZaSJUt6enrmP9A7nDhxgt5iAFDrOnXqvLMgUE5OTnR0NFzwe/fuMVSZ4Yhly5atXLkydLVw7klJSefPn7979y6jvS1c559//vnp06ebN28GUyaTNW7cOCgoaO3atVFRUZYyNgcq8IgRI1Qq1eXLl+HQL168SExMZEFUhEJhx44d09PTDx8+DG4BnCacLGw/e/aMLmENRUVLoE40b968VatWPj4++dvknj17oDOiDVsDcWuJEiXGjx9fpkwZOit3hvylS5eeOnWKthkgOChozLhxJUqW7Nu3LxNd2weBK9yje/cfOnU6cODA+vXrMzIy6B0MA+fYrFkzkGpoDDExMdDXQAf35MmTiIgI5sIjEJImTZqAYIOc5K19ABw7dmzatGm0YTtGjRrVvn37jyzJU6FCBXqLAXr37t2jRw84ZdrOR2Rk5J9//nn27FmbR4RwVUFFhg0b5ufnR2dxOPD7QmsFp4G2bQoEW+CkQ4OdO3funTt3ZsyYAZkgY1DB4C8ZOHDg7du3GQrCQkJC4EzB6bS4m3AgqL0PHz6ET1BQuhADgI87f/58ONAvv/wSHx8PZ/rjjz+CIzh9+vTP8MaKyj0u6M179uxZvHjxd9Y1gaDk0qVLtGFr4Fgg+yD1qampcBTo4CA2cnZ2huaxe/duuhADBJYuXaVKFYWdnb+/P7i0Nd6SmZmZt9aLzZFJpbVr1fLz94fmB8etVKmS5aDwB0DLpAsxAIQCcGFfPn+erVTCoaFXhd8amqW3tzc4egydb6lSpaA6wec71en58+fnzp2jDdsB1xDiaQg0QaE/yM6dO+miDODg4ACXFKouhCCvX7/mcrkURUE3p1QqPTw8wJE/efKkzWUbDte5c+eqVavC7wu928uXL+EKAPDHHD16lC5kUyA46NSpE3SvEFuDww59BeSACRt8Ph+8dcs6e0wAV/LNmzcQUqekpCgUCpCWcuXKwY8O15nRttO/f39whuBnhXgIgks7O7vQ0FA4LsRkn6ElRSUugQ59+PDh4Dtv374ddDjvSkH9gIjSsm1zIAD6448/oMfZv38/iAf4btC3QgQN1YVRRxIO0aVLF2gPtP0WcLUOHjxIG7YGBBJ8RstUm/mBFvLDDz/QBmPwKMrDywtihaZNm7q4uEAO9G7gNW/duvXIkSOWMjakbt26ECtA24O4FiKhvDl7EhMTw8PDLds2BHo3ONY7upUfRqPP4ODgSZMmJScnL1myRKfTQX0eMGDAo0ePbty40a1bt2LFivXp0wdiQbq0jYBTnj17NjheW7Zs+eeffyDEb9SoETjv4Bw0b96cLmRTwCWHCAw0jLbzAc7K1KlTQUdpmxlAsaCDCggIqFWrFtRkgUAAfsnYsWPp3Qywdu1aOBxcYdgAEzwwiEigIYMn+hmBZlFZfDArKysnJwfiuGPHjp0/f/7iW5gTEgsQkYDTAUcB9wo6GmhyoP/gfdC7EbYA3NUfe/YcN24c9DLQ50IOXGoISiA8As9LJBJZitkQCBEAOMqJEyfyVycmhASAygN9NwjG/wddjhlAPOzt7aEnhWoMn3A4+HvgmkOsABvgMMFeuqjtgL7MEnLBQUE/oOXev3/fZDK9vyiRrYDf7tChQxBjgWcALubet6xfv37evHkxMTF0OWYA/xJ68J9++gkcQfA42VliPCoqChSrTp064IGVL1++Y8eOIOHQX9G7raSoxCVCHg9+p3Y//AA1Y8eOHTa/vftBwJmC+AO8dQhUV6xYAc1g8ODBLVq0mD9//oEDB+hCDAAVkcvlwtFp+y3QvTL3QA+8ZqiX7z8fhpYJKk4bDAA/K3iUcMokScLPCj3Crl27rl+/HhQUNGvWLOh9+vXrZ/MFCAQ83o/du3fu1g18Ogh9NBoNvYNhwF0FV5028rFp0yZ6iwEsz0vAGwOnNSwsrFOnTpAD4SY4sxCXQA8I1x88d7q0jYAKDCcLgQgEJX/99Rf8slOmTAGHHfx0Ju4iAlB1AV9f3xEjRsDprF692pJvNBqhDjM6mgP68eHDh1uevQGQA07ntq1bb127lsLkUMwSJUpA7YVTs4zdoigKjg7yOXfuXHSP6/8FhBfqJThTtP0Whp69T5w4sVWrVvDb0PZ7MHqPC1QEQtdevXq9c74bN25k7uEQAHIil8vh1KBVQLOMjIyEjuCzhxgWEPj56tatC9Geuflt2XLrxg11rqNQvXr133//HQ7doUOH5ORkS2FbUa9evdGjR7/frTP07D2PDRs2lC1bljbywWh1KlOmzOTJk/38/PK8E+hooMexLDonFAq7dOli89Hn7u7uCxcuhMiStt8D5HP58uW0YTvgHOEKOzg4nD17FiqPRCKpWLEi1GQIwpirxlBXIaqG1pqUlHT58mVwUCDgo/cxCTRSiEXAMxCLxXDi8LPeu3dv7syZbz7ryVBRefZevHjxypUrv3+7g6Fn7+CsQX8KlQ/8qQ8CnQJdlAGgHf7666+WwZQu+bh58yZDN2EAEJJSpUpBpwNearly5UJDQyF2BocLYjJGX3MJCQ4GL3LevHl///33m6go/Vt/Kjs7G3zb6KiokydPWnJsiI+PT7Vq1aAF0vZbGHr2nkeNGjX4fL7lDhuINDgr0AWAUoJ3SZdggMTERJBqLy8vOBZswKEh7Nu8eXNKSoq9vf2d27fv5HtiZCugE4f6I5VK6QbzHvfv3wcxo0vbDmgmq1atqlSp0qlTp5RKJVzwMWPG2NnZPXr0CMJ6upCtAemCa3vw4EGow7dv34YcaE06nY5RJwyA/x/aztWrV1+/fg3HBcca/oDkz72LWFTiEnDc2rRpI5PJaPstFy9e3LVrF23YDvCUS5cuDbJP2++xbNkyeosBwNfo378/HD0uLq5YsWLQwVne9gI//fTp03QhWwOH6Nu3b+fOnS2jxeDoHh4e8HngwIHZs2fThRhASFE4j2c5Fp2VS0REBHR8sFfJwG29kJCQdu3aKRQK2n7LjRs3oDXSBgNAh553Jx0cBfihAwMDQUjWrVtnyWQOqEjgK0Dvk5qaCh4YKIolX0BRauj1LIbtgKbaokWLjzyJgb4PXHjasB3dunUbOnRofHw8BArPnj2DiAECUNCSQYMGMfoiGqgmOH9NmjSBnxV0BTwwEDMQMJuLdH7gQNBsIeL09vbOysoCX5PMHZQMUk2XsIaioiUABOMQK8C1gytIZzE8jisP+IUgJIJ2mJOTw2jlsGAZxwXO47Fjx8CrmjhxYpkyZaCagoBBdaEL2Rro5qZPnw5X+OjRo8ePH4cur0OHDo0aNWJ6HJdAIOjevTuI9zuPK0eNGhUZGUkbtgaE2dnZ+f17mBkZGezcnbDQqlWrIUOGgPsMfhKdxQDQoQPvO0bQ4UK/QxuMARcZ4j9w0qHtMO2nAxDQN23a9MSJE5Z7leCjjBw5snbt2n369GFujAPEms2aNfvpp5/y7poajUY4HETbn/faYAGBTqlfv37QSJ2cnKBngLikfPny58+fB5foMy51UbnHxeVy69evDxUCLhzEreBuWIBLxlz3CkALBNmH2tmwYUP4waKjo8FMTk5mtFWA/xgcHAznBaFrgwYNwIODqgl/QHh4OFRNhg4NjiR06BqNZvv27ffv3weRBk8HWgj0rYwONIAf0fLoAryE/MBBmRvzExQU9OOPP9arV6/qf4FO4e7du3QhBqhZsyaERCVygYjEcisVOvo1a9bQJRigTp064JrUqlWLPsm3pKSkgKNAF2IAaLMQ3EMVgpYLcgKVGc6daakODQ2FHxfaSFRUFLiAcES45nD0w4cPJyYm0oVsDShWp06dAgICoPKAHwYBkKenJ1RpCP6YuI+XB5wa+CLg3UJLgdYKh4NeAjookFKkJf8v/v7+PXr0gJoBsSQ4lXlEREQw+jjazc0NIgOICaBzB98KQiJoltDhvnz5ki7BANCTQryM4/jpEye6dOsGEQO0SXd39ytXrjx9+pQhLQG5cnBwgHYI7ip0MRAltGvXDlTN8kIPXYgBICiBg4JMgh8Hp3bw4EHo0EHJoE3m3YexOXBeEAoUL17c9b8kJSUx+rwEfOTmzZtXygV+YvgD4DpDH8fo8xLocRo3blysWDH6JN8CHsOjR4/oQrYGai+I5bBhw8AZgt83PT0dAtD+/fuDloBDRhdiAGib4Pk5OjqCWleoUAHOHZoPdO6nTp2CoJMuZGtAReCg0JuDTwAVGBQFdBR+X+jiz5w5QxdigIEDB4JibdmyBYQTPN3zZ88GBQaWLFVq06ZN0JzpQgWmqLxfAjoP4g9dDFw4rVa7aNGizZs3QyNktJuD9gBhENRI8OAs4gHdnI+PD7i0lgIMEfbwYUx0NPTpsfHx4NeAkECzfJPLZ1SRAgIiDUcBOenateuSXFq2bAlXAPq+1bkw9IoZOATwefXq1Xv37kHAd/To0WvXrkHw/pFBdF/Oixcv1q1bB7XIAugHyBgo6NmzZ+kSzADBX+4NJzPgMcA5wm9qedGMOSDAXblypeVMly9fDjVKr9fDJ6NtB0IB8JGh6kZGRlomL4DfFPrcDh06WAowBKgj9KRqtRqOBYINQgLt6MDevQnx8XQJBoDfEXwCcH1AKeHaqlQq6NzB77SMD2YOOzs7OFPwCSzRHnQN4GZCH2XZay1FJS4BLwOicqgoFy9erFevHlSXx48fQ/AOvTxzUST0pKD80MtAxwq/mUKhOHXsWI2aNX18fRl9WKrSaKBvBXKUSjhlODR4Ort374ZKw9zTGvBrwFWHPg7avGXYGPhW0B4gB4IzAEIHJiaEgO4GYj4ILsFFKF++PGi2t7c39ALQrTM0gQoALiREtE/eAuoFYR94CZDJaA9rGTMKp2Zh//79O3bsYPRnBcA7fv78ueVModVAaAsxCvzccFxQMrqQrYFqAxEn/ILLli0D3xl+3OMHD/7QuTNUKoh06UIMAM4WnCZUVPBL4EzPnz8PTid0EWomXyECfwjqMPRR0I8rlUoIN4cMGSIUCqEuMTpNKhy0bNmy4JTAVbU8gQcFhbqE4pKPAfEptH+dTmdpdTVq1ICeHSJZaBLvPLO1IdCTwo8EzQDqJXTokCOWywmSfP8xpm0B9YIjWkJycHDAqVy1ahV4l/CXWAowAThTYWFh0Aj/P8C/o4vaFOjd4LNcuXKxr1/7+vr+/vvv4LrCZWf0US20NLiYmrfApYYuAGoUdAd0CZsC3jGc14oVK6B7bZ2PBg0aQEfA3PunFsBTps9To4FqDCcLGxDog39Al2AAaDvgrcNVBW/PUm9luS9LMd12AA8PD+jNof6AiwBqDbWaUSEBXr9+DQIGlbZVq1bwK8+bNw/+hvT0dEYf5QKgynCRa9eu3bFjR9CS6tWrS6XSI0eOfN7di6IyjsunWLHRo0e7uLpOHjdu+apVdrljDeGS7dy5c+HChZYyNgfiknHjxrVt2/b27dvQKqD5QauA3wxaY9OmTelCtgMOJxAIPhKiQhANvQBtMIxFRyFGgWZ5/fp1OpcBxFzuynXroM1Dyx8+fHi1atVAQsCdXLp0KXRDdCFbAwFQly5dLPO1AGKx2PI60dGjR3/55RdLpg0BbxFCW/B7aPu/wBGZmHMsj+bNm0N1tUzvBj8rnDUEYdB2FixYwMR4egsQl4wZM6ZOnTpnzpyBjhVywOeDugSuQ8+ePS1lbAucGlxh6CXgoNCULJkQ5lrWUID2a8lhCKg/ffv2hXgaWg2YoGQbN25kdMpOAIS5Xbt2cD1BQsAEP/vevXu//fbb5w3PKypawiWI9u3bC8TiPXv2NGnSpEePHlB1IEL/66+/bty4YSnDBKVKlVq0aBE0jLzaCbUEXA8mGiH4xQMGDPjIDWVG53bMAyqoTCYD4YQOt2XLluDVsjC3owVXV1cIUEAvQbwZHa76/nvvICQJCQlbt25l4g5MnpbExcXl9wYgKIFeABzYRo0a0VkMYJlDxfJcygL8ppGRkcuXL2du3ApJkrVq1Zo4cSKcIzRVS2ZWVtacOXOYePkUgF8TDle1alXYBm8PxBI8IXDOEhMT4eKfO3eO6fgPPJKyZcs6OjrC+YJkPn/+nN7BGKBbEFyCd1u6dGk4X4jAoDOEDorebSVF6P2S/NSsWROCO2gPERERdJZNgR8J+jWoE9D469at26JFC6giICcQGYCTvm7dOmiNdFHb8Y6WQJ1456YWRGCMLpoEniN4rFA1q1SpUqNGDXBg4QqEh4d369aNLmE7oJGXLFkSTpm23wNaBXPjuEAmO3bsmP/omZmZ8MuCE83EQOQ8LZk6dWr+mQsgYgAPCfogRudQadasWePGjeGCW0xQzaSkJDjZK1euMBf5AeCRwHHr168P1xkqEvTvFy9e3MTMzGPgAEGg2atXLzhNOK/Lly9D24HLDtXYy8vr7t27M2fOjGJgLSz47aBnoI33gCbM3EBkqE4QgUHECV4CnD54QhDZnz59OjY2Ft3j+gDQfUOADHWCtt9i8SJfvHhheYxhc8ArHzJkCPStI0aMgCYBrbFy5crgLF+9ehUEjCEHRywSQcTao2dPcOXABBl79OjR06dP88LzW7duMfRCgGWMDXhVEKQHBgZCC7Hk//PPP3DWEAtaTBsCojVlypSKFSvS9ntA18CcZycUCuEi58WaAAQHzElXnpa888Yc+A2WGbGqVatGZzEAVGD4QS3BAXxCbwteAvxJ4DvDj2spY1t8fX1BP+D/h06tePHicHbgoIDbB54QEx06AOc4adIk0K3z58/PmjXL4hBA+4Wutn///tDbjhw5Ek4W+g1LeZsAFxOcAIj5aPs97t+/z9AgHfgFBw0a9M4rrtAvnTp16o8//gBfgc6yhkI+jguCD4iUBw8enPty1X+Ajk8qlULPzoScQOQIVbBYsWLr16+3t7cH5xH+DNB8cHk+T/MLAsQ6UAlAQgwGAwTs0L/DBrg2ELpCC4F6Cf0dXdSmwLFAOCH2atCggbe3Nzh00Ozh6HDxhw4dytDzQ/jt4JKColhMcN/S0tIgOMjj2LFjNj9fEA/o5uA0oScFdxU8hjygQ4cOiCEvAapQkyZN4JIePHgwb3AaXHaoV9DVPnz4kNHnJRqNJisrCy4pbIeEhMDpwx8Dn/ArM/R+ybhx4xo1agS1FzyhoNyFY+G4/v7+cLLPnj1johq7uLjUrVsX/M7Vq1c/efLEohnwB0BlLlGihI+PDwgJnK9tGy9Up+DgYNASug69B1x28Mbo0jaldevW3bp1gz8ABPvcuXNwyiqVyuIiREdHw2Wny1lDIdcSkiRBMxo2bAiO1TtAUwRnxzLyjy5tOxwcHJo3bw6dKWgJODUgXaArFy5cYOJYeUD1h8oHwRbUD2hyXC4XvJ6SJUuWLl0azhS6WobiZWjk0Pihv4P/H6r+7t27oeGFhobCiS9evJguZGswk8nF2Rl6F8swPDg70EsIgECwYQN4/fq1zW8kEgQBPyW4JuXfA84XeiKIhD77dvNHgN4cflBLm897XgIdgaurK9S0NStXRjG8ugYoKPQ+Xbt2hW4dThZ6XuhnGarP4IeNGTMGKk94eDj0az/88EP16tXhVwYpBU8FCjAxDRe4JhD9QPd96dIl+BHz4g+o1XB0cFmgXr18+dLmjiBmMCSnpkJ7sQDaDKcPZwq7QDIPHz4MbdlS0raAkwfVFfzLBQsWQGO5c+fOvXv34LigmhCigR/2GRFYURkTDD8JxG6z37Jw4ULw3yGO/sik1t8p4BpHRUVBrDpv3rz58+eDYwUyBqF6uXLl6BK2xvJGFQTsoNCWZ5VwbZl4IJSf7JycHTt3jh8/3rJiK3gG4ClDvwMtwTI0maFZXcE/gGrzPtAIwVtn6H3M7Oxsy2slGflevQa/AbQTrsBNxpZxhZMNDAyEnn3WrFk9e/aEXhV6Ovi5QdImT57877//0uVsClRXPp8PYRAE8dC5QywCEr53717LD12lShVLMdsCh7M4Aa1atbLcIgYg1oTDQVwC+h0fHw/yacm3FdBfv4yM3PYW8BXg8lqGVIGPC+33+PHjlpK2BVTE8oR/x44d8FOCaIErBj7ojRs34DpAIGi5n2ktNtASSu5WYtyl/Ml/yBHXZpOlgU3oEt8A4OCcPHnyUD7gwoFnB9WULlG4gBrZpUuXAQMGWIYIJyQkRDI20eGr8HAIR6DvhoNChw46PWXKFPCX6d3MYDSZUtPSbt26NXfu3B49eoCPDHICQcMvv/zy8XUvbMLDhw+hex37FujQ37x5A1JqcZxZA6QFwi8tMzfWwEvt3r378uXL27dvD9cTAgVwzC1jN2JjY8F/Z+iWqeW3UyqVr169CggIgJAIYrJ9+/ZBm4XOFy4yEz8u9KEQBoE8BwcHwylDwwHtBBG1jJe9fv06tKDPcNU/iT73LjQAJwUVqW7dutBgoXb169kTXAf4e+hyNgUOAV0fbLwzTgTkBGqUJdD/DGygJVyFp9ivev4kK9PcrfXM4sOOhyxJd6zZH8OtnwkAwzGCwkguJPB46cwvAIJT8JTBZ7cAOVBNYYMh79UCuHXQ2UEbqFOnDpjQw4JpwVLA5kAVsbOz69+/P3is3bp1g+4gJiZm6dKlvXr1YsiLBFKzsydPmvRj5867d++GVgGtHVw5y7Cffv36ubq6WooxAfys0OmAbwUSAkEY+I9wypUqVXLJXfKdOZKSksBrBkcyj6tXr4I3Z2mihQOIPyxjjqHhnD59euDAgZ06dYIzhV1w2W3upOcB6gif0KNBGFS7dm3w9u7fvw/BLkSckA9tOI6Bl+1BJ0CuLPNyQu2Fejt06FBLjAKHPrx/fyJjcyhwc6ednTZtWvny5aH+bN++vW/fvlEJCUxH9gBcW+ij8vi8cCQPG1d9k9FgMujgl7GYhEDm2XVlsd6bCf4HVuT/CNLSjcrOjSm3QgNJ6FWezrUeqCLZ2dkQlIAC56/9NWrUgPA5KirqNpPTcLIMNL9mzZpt3LgRtAS6AHAbN2/aNGLwYPAlob5CVPuR1xi/EIgSImNjISoHP27NmjXg4oGjBxcc/DtGV2qBxqBQKEJDQxctWgRuHXR/8ENDx8fQaJ//D6FQCH+DVqtlyFX/KoBgqFUqkGeoNhUrVmzatCmcI9QrejdjmN8zV6uheUJ1gu4Vrurj+/eVOTngs0Nnl5iUlMPM9A3gki9YsADEMjk5GWovxARpaWnwxyyaP//i5csGZobMwPXs0qULeJkQ0YIftnr16h07doA7CK0VYPpqw+Fy51qigUODh03vsx4buPwin8olJ1yzbCvf3FHFPqIkzjhXKPKtihHmiMSgTI87Nivx7BKToaBKKw1s4tN7Mykxj7x+8ntFZaSNe3zodNq0acOjqD27d2sY0H8vL6/hw4dbnqF9EPDy6C3bAb1q/vdLYmNj3xmlCr08c9FJfiQSCXiUdevU8fP3h7iha9eu9A7bAR6ck5MTVP22bdvWrFkTehzwGB49fHjqn3/u3bvH0FBvkK5q1apBwAcO7K5du6CvseRXrVp18uTJOdnZS5YsuXqNbgs2BHpzd3d3y3OpD5L/pRNbQeB4yYCAFq1alSlb1sPDAyozdOVxcXEQaF66dOnXX3+1uAt0aZsycsSIZs2bQ31WqVSXLl6Eemtnbz9nzhzImTt3LoS/dDlmCA4OhvYLnhlEJI8ePXrnRpANgTpcr169vDXC4UAASLjFBG7evMnE6BV/f39QTfhNafs9qlSp8hlRkY21JGbfhPiTc2EDp/gePyxyrDWAg5lDn/T7B6P3jNEkmledwnBC7F+Ta2++s2xQZ4FOYATFdymBEVxdZnzOy+sgIU51hzjVH26JZqL3jk2/s0+TTE/SDntF3hVJsQMHwyAGUsc/Ub5hcMWI74h3tOR92HnvPQ8BRZWrVAkqLhPvl8nl8p9++ql169YQE4D55s2bs2fOPLx/X/u2d7sPzizD817kAZ1sgwYNxCLR0cOH8/4AG+Lj4zNx4kRwV2n7PT7yo38hFEH4+vnVqFkTgpLixYvb504+BJ0sOCVQl5jQMEAqFDZu3jwwMBAOdPb06ecvXtSpWxecBvDThwwZAhpGl/vOAS1p0qTJb7/9RtvvAUESRNu0YTvACYNgCLoL2n4P6Cg+w0tgSkssBIw8LSlZHzZ0mQlRO4el3dqFkVznBqPtKncTuAVCvj4nNePhUY5RLw6oQ/AloCsv/mghKdXQt/8uMHP/D45BlR53dGbCPwuhyfKdijs3HCMNasKVe5i1RK/JeXkt/d6BxHPLTUZGXKTvCIFAUKFCBWiBtP0e0P4ZHZTMJu+8q5icnAyhiWXbwrBhwyx33gsBEH5Z3lWk7fdg9L13C56eniAnULvgE7YpigLfdseOHfRu5gFBhXiXucUN2QdcEJBnCE1o+z1evXrF0IQxTMCslthV7OzTN3d6IpPpzfbBSedXuTad5NpiGkb+b6iA+RGLToVRfAwn1QnPwn4JlJdr59vvP5OaJfyzIHrPWK7Cw7vHOmnpxrkKdMSQk2pftRchlBs1OXFHf4s/OY8ujSgCfN333lkmT0sgwov+0EpQ+/fvp7cYBiKD0qVKlQ0KqlazJsQlrB0X8e3DrJZIStQNGEWvDvRm+5CUy+tLjL8i9AwFEyKVuMO/aFJeCz2DHWr25zn4QiZoyePpJSmps0P1n5wbjSUE5pEbUTuGZYad0iRFuLef59xgpMmgT760Nv7470adSlqqUbFeGyHWUcU8fPFHS20qU8NeEd8afD7fz8/vIw8n2bzHxTR5WsLoquMFBLoMoVDo5u6ekZGRyNhsUYjvDma1xL5qT+jrLdugJerYx8V6b+LaeZn0mteb+6bd3g0bOE/k1WWlXeVuGE6YtWSaeQWI95+9QygTPD+OECogjtEkPNOkmOeVwghKUqIefBGUKWbv2JRrf5uPlA+SJMF1bdy4MW2/x82bNy3vQCEQ3yxykahC7mLyVy9cSCksTwu+KRQKRbNmzYoXL07b77F+/XqWBwd+dzCrJYG/hvFdSsGGLj0GwgvQA4+Oiyipi1GbE/ZbMIQalmKK8j94dFgAGvMRLcEpfugfb98FMY85fvveUO6zfaNODcEKHMKSlwePx2vbtu3IkSNp+z327ds3d+7//mBb4e3tbZl0j7bfY/jw4fTW90+JEiUGDRpEG++RkJDw+++/08Z3DpE7h8pHptAH12TLli20YTuglWI4jmGY0WCw/ftyiNzVCsaOHVu9enXafo9+/foVpkc1TGBjLYk9OCX3ITmOkVzXJhOcG4+35EMIEr13rKhYJc9OyyiZC3T9L9d0zHx0DIIMjCC9uq6yr9bL8rzkI1oSsiwbQhCDKiPz8QllVN7YLTgFE/yH2S8uKSPfnbUUtKRdu3ajR4/W6XQajSb/eDsLhw4dWrJkCW3YjpIlS65cufIjd2CYeFgKfQ1FUR8ZOarVapl4Aap8+fJ//vknbbzHq1evWFu/hGng2rZs2XLy5Mm0/R7Hjh2bNm0abSA+C2g7Y8aMoY33SEtLY2JoE2jJ+PHja9SooVKpoI28/4r70KFDmZgaC2oUN3fxqw9iMBjypl+zIZ6enuD8Of7/c90PGDDg64/jynl1XRV1l5S6SgMbQ+9vydRnJ8cempZ0fhUldQ4Yfe5tpBL7ZucwTeILkU8ll4ZjeM7md2Q+do+LoPwG7pOVbWHUZMf/szDxzBKjVkWKFFyFBwiJPjtFlxmf945kHnlacvz48WXLln3eXMqfgUVLJBJJdHT0B9916NKlC71lO0C62rdvX7duXdp+D4jTz58/Txu2w6IlIFRxcXHvDKYCYmJiPtI1fF/kaUl2djbUpfeF+eLFi/C708Z3Do7jUKPEb5cPeJ90ZqbZDwkJ+chE6xDmMjHpWZ6WTJ8+HfqK951OJoArDJEQRDy0/R63bt1i4lXf7+P9kvcwgZAknF6ScGqByWDuZYr12mRXuet/ZlUxGk0mgzkHwz6iJbAXDuTbfzeIhzY1Mu3Wbk3yS0mJuvLQdia9JvnyhuhdI03Gd88f/PQ6tWt36dr12tWru3btSs83NR6jWLREKBT27duXoXm53+drvV9i0ZKIiIgJEyYwtD7K+4CX4O7u/pGe7tmzZzZ/YzFPS/6vvXtpaSMKwwDsZDKZXEwTk6GIaS3W0kXjBWkqbropurErwQsUheKiRXAj/olsXEmRVoohLgTp2mUKiqg0xMYKErTUWmhEoxITY83NfprpVBrrws5MNH2f3UySTfSc9zuTc/H5fENDQ9L270WJKqG2trbW1lbxOo/H41HiaLVcltDfjsYB+bMnaFxywYKMSxPs9u7u7rr6+rejo3Pz89QliS8oqVDrS6QsCQaD5y7WoeKv8OMSSebHfnp/K/HtY3x1env6dS5IiM5W6Whz2xrFqvw4nYyvzTCcwXTHxWh1F2UJffW8ydb4THj8wni7gdH83pMx/nl2Z84bmXkjXp/BMIzZaLTa7Yl4nMqotCrlBrlVUfGyr4/6u1fDw1/V+slOyhJqhKurq/mVxdTUlBLPfO9VVfX192+Gw+Ne76ZaE3vKy8tpnF5TUyNe5xkYGJB9O0uWZRtdrvbOzqVgkFJZtdKkICwWS29v7wVnYiq0viSXJTScHRwcXFs7Wd2sAu3pRnZ6o3F3ezuu5B59Z0lZQgP6xcXF/OAMhUJKzLqWsoSGRLktyGQhQ5Zw1gp7059Hg2USe8loOLHuT0W/i7d+4awOe1OPRmek8EjHtmMhH2uwGCsfMiyXPtjNRQIv3LXUPdXoTvYg2ZnzpKKbpx8tYTg9pY6pqklrKmO0+mzyIJtMxELvD74s5N5wRehYlgJMwzC7kYgSC6HPJWXJyMjIxMSEajNiea22TBDSqVR0by+lVloXZH0JtRaDXn/Daj06PNyPxRTao+mKkLLE7/cHAoH8p5cLCwsrKyvihXwqHY6e589p/PFucnIrEhHvFiMpS2ZnZ91uNyWK+ILCbgpCe0dHmc027vFsyHfyjQxZcjmMlmdYbTZ5WHJ8mQap4QyUPdn00XFa/t+mrinq5h65XM7a2g/z80vLywptRX5FSFlCpfG5TxGpfSq0Zfd/QsqSsbExr9er2pfJsazZYslmMvFYTLUHCQXBMMz96uonLS0b6+sz09P7Cpyidi4ahJWazRqWjUWjKbUqXbhO6F+T5/nS0lIdxxWsRlALZQkNv6hkbm5uFm+BrHiOa6ir6+rqqnc6dX+fHAj/goKTGixVgRo5TtYorKLvc6A4GXn+gdNpE4RPgUC4qJ+EFAp1DSzLUvWaOSXeBQAAAAAAAAAAAAAAAAAAAAAAAAAAAAAAAAAAAAAAAAC4ckpKfgLT8CiSqIFNeQAAAABJRU5ErkJg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a:stretch>
            <a:fillRect/>
          </a:stretch>
        </p:blipFill>
        <p:spPr>
          <a:xfrm>
            <a:off x="620047" y="2575867"/>
            <a:ext cx="5661446" cy="3931175"/>
          </a:xfrm>
          <a:prstGeom prst="rect">
            <a:avLst/>
          </a:prstGeom>
        </p:spPr>
      </p:pic>
      <p:sp>
        <p:nvSpPr>
          <p:cNvPr id="8" name="Rectangle 7"/>
          <p:cNvSpPr/>
          <p:nvPr/>
        </p:nvSpPr>
        <p:spPr>
          <a:xfrm>
            <a:off x="365760" y="267543"/>
            <a:ext cx="11312434" cy="2308324"/>
          </a:xfrm>
          <a:prstGeom prst="rect">
            <a:avLst/>
          </a:prstGeom>
        </p:spPr>
        <p:txBody>
          <a:bodyPr wrap="square">
            <a:spAutoFit/>
          </a:bodyPr>
          <a:lstStyle/>
          <a:p>
            <a:r>
              <a:rPr lang="en-GB" sz="2400" b="1" dirty="0">
                <a:solidFill>
                  <a:srgbClr val="000000"/>
                </a:solidFill>
                <a:latin typeface="Calibri Light" panose="020F0302020204030204" pitchFamily="34" charset="0"/>
              </a:rPr>
              <a:t>How does day length change through a year? – </a:t>
            </a:r>
            <a:r>
              <a:rPr lang="en-GB" sz="2400" dirty="0">
                <a:solidFill>
                  <a:srgbClr val="000000"/>
                </a:solidFill>
                <a:latin typeface="Calibri Light" panose="020F0302020204030204" pitchFamily="34" charset="0"/>
              </a:rPr>
              <a:t>look at a graph to show the amount of daylight hours</a:t>
            </a:r>
            <a:r>
              <a:rPr lang="en-GB" sz="2400" b="1" dirty="0">
                <a:solidFill>
                  <a:srgbClr val="000000"/>
                </a:solidFill>
                <a:latin typeface="Calibri Light" panose="020F0302020204030204" pitchFamily="34" charset="0"/>
              </a:rPr>
              <a:t> </a:t>
            </a:r>
            <a:r>
              <a:rPr lang="en-GB" sz="2400" dirty="0">
                <a:solidFill>
                  <a:srgbClr val="000000"/>
                </a:solidFill>
                <a:latin typeface="Calibri Light" panose="020F0302020204030204" pitchFamily="34" charset="0"/>
              </a:rPr>
              <a:t>and how they change throughout the year.</a:t>
            </a:r>
          </a:p>
          <a:p>
            <a:endParaRPr lang="en-GB" sz="2400" dirty="0">
              <a:solidFill>
                <a:srgbClr val="000000"/>
              </a:solidFill>
              <a:latin typeface="Calibri Light" panose="020F0302020204030204" pitchFamily="34" charset="0"/>
            </a:endParaRPr>
          </a:p>
          <a:p>
            <a:r>
              <a:rPr lang="en-GB" sz="2400" dirty="0">
                <a:solidFill>
                  <a:srgbClr val="000000"/>
                </a:solidFill>
                <a:latin typeface="Calibri Light" panose="020F0302020204030204" pitchFamily="34" charset="0"/>
              </a:rPr>
              <a:t>Notice days are longest in our summertime. Compare spring, summer, autumn and winter, e.g. In July, the UK’s summertime, we enjoy 16 hours of daylight however in December, the UK’s wintertime, we only have 8 hours of daylight</a:t>
            </a:r>
            <a:r>
              <a:rPr lang="en-GB" dirty="0">
                <a:solidFill>
                  <a:srgbClr val="000000"/>
                </a:solidFill>
                <a:latin typeface="Calibri Light" panose="020F0302020204030204" pitchFamily="34" charset="0"/>
              </a:rPr>
              <a:t>.</a:t>
            </a:r>
            <a:endParaRPr lang="en-GB" dirty="0"/>
          </a:p>
        </p:txBody>
      </p:sp>
      <p:sp>
        <p:nvSpPr>
          <p:cNvPr id="9" name="TextBox 8"/>
          <p:cNvSpPr txBox="1"/>
          <p:nvPr/>
        </p:nvSpPr>
        <p:spPr>
          <a:xfrm>
            <a:off x="6676498" y="2575867"/>
            <a:ext cx="5071164" cy="3970318"/>
          </a:xfrm>
          <a:prstGeom prst="rect">
            <a:avLst/>
          </a:prstGeom>
          <a:noFill/>
          <a:ln>
            <a:solidFill>
              <a:srgbClr val="002060"/>
            </a:solidFill>
          </a:ln>
        </p:spPr>
        <p:txBody>
          <a:bodyPr wrap="square" rtlCol="0">
            <a:spAutoFit/>
          </a:bodyPr>
          <a:lstStyle/>
          <a:p>
            <a:r>
              <a:rPr lang="en-GB" b="1" u="sng" dirty="0"/>
              <a:t>Answer the following questions:</a:t>
            </a:r>
          </a:p>
          <a:p>
            <a:endParaRPr lang="en-GB" dirty="0"/>
          </a:p>
          <a:p>
            <a:r>
              <a:rPr lang="en-GB" dirty="0"/>
              <a:t>1. Estimate how many hours of daylight there is in March.</a:t>
            </a:r>
          </a:p>
          <a:p>
            <a:endParaRPr lang="en-GB" dirty="0"/>
          </a:p>
          <a:p>
            <a:r>
              <a:rPr lang="en-GB" dirty="0"/>
              <a:t>2. Estimate the least amount of hours of daylight and write down which month that it.</a:t>
            </a:r>
          </a:p>
          <a:p>
            <a:endParaRPr lang="en-GB" dirty="0"/>
          </a:p>
          <a:p>
            <a:r>
              <a:rPr lang="en-GB" dirty="0"/>
              <a:t>3. Estimate the most amount of hours of daylight and write down which month that it.</a:t>
            </a:r>
          </a:p>
          <a:p>
            <a:endParaRPr lang="en-GB" dirty="0"/>
          </a:p>
          <a:p>
            <a:r>
              <a:rPr lang="en-GB" dirty="0"/>
              <a:t>4. How many more hours of daylight is there between the most and least- use your estimations from question 2 and 3.</a:t>
            </a:r>
          </a:p>
        </p:txBody>
      </p:sp>
    </p:spTree>
    <p:extLst>
      <p:ext uri="{BB962C8B-B14F-4D97-AF65-F5344CB8AC3E}">
        <p14:creationId xmlns:p14="http://schemas.microsoft.com/office/powerpoint/2010/main" val="927710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43" y="130778"/>
            <a:ext cx="11741914" cy="6596444"/>
          </a:xfrm>
          <a:prstGeom prst="rect">
            <a:avLst/>
          </a:prstGeom>
        </p:spPr>
      </p:pic>
      <p:sp>
        <p:nvSpPr>
          <p:cNvPr id="4" name="Title 3"/>
          <p:cNvSpPr>
            <a:spLocks noGrp="1"/>
          </p:cNvSpPr>
          <p:nvPr>
            <p:ph type="title"/>
          </p:nvPr>
        </p:nvSpPr>
        <p:spPr>
          <a:xfrm>
            <a:off x="838199" y="130778"/>
            <a:ext cx="10515600" cy="1325563"/>
          </a:xfrm>
        </p:spPr>
        <p:txBody>
          <a:bodyPr/>
          <a:lstStyle/>
          <a:p>
            <a:r>
              <a:rPr lang="en-GB" dirty="0"/>
              <a:t>Weather and climate</a:t>
            </a:r>
          </a:p>
        </p:txBody>
      </p:sp>
      <p:sp>
        <p:nvSpPr>
          <p:cNvPr id="5" name="Rectangle 4"/>
          <p:cNvSpPr/>
          <p:nvPr/>
        </p:nvSpPr>
        <p:spPr>
          <a:xfrm>
            <a:off x="326571" y="1254034"/>
            <a:ext cx="11521440" cy="5078313"/>
          </a:xfrm>
          <a:prstGeom prst="rect">
            <a:avLst/>
          </a:prstGeom>
        </p:spPr>
        <p:txBody>
          <a:bodyPr wrap="square">
            <a:spAutoFit/>
          </a:bodyPr>
          <a:lstStyle/>
          <a:p>
            <a:pPr fontAlgn="base"/>
            <a:r>
              <a:rPr lang="en-GB" b="1" dirty="0">
                <a:solidFill>
                  <a:srgbClr val="333333"/>
                </a:solidFill>
              </a:rPr>
              <a:t>Weather is the way the air and the atmosphere feels. It includes the outside temperature, strength of the wind, and whether it is raining, sunny, hailing, snowing, sleeting, foggy, or cloudy. </a:t>
            </a:r>
            <a:r>
              <a:rPr lang="en-GB" dirty="0">
                <a:solidFill>
                  <a:srgbClr val="333333"/>
                </a:solidFill>
              </a:rPr>
              <a:t>The weather changes regularly and tends to be different during different seasons and across different countries. </a:t>
            </a:r>
            <a:r>
              <a:rPr lang="en-GB" b="1" dirty="0">
                <a:solidFill>
                  <a:srgbClr val="333333"/>
                </a:solidFill>
              </a:rPr>
              <a:t>We call the general weather trends and the extremes of weather in one place a ‘climate’.</a:t>
            </a:r>
            <a:endParaRPr lang="en-GB" dirty="0">
              <a:solidFill>
                <a:srgbClr val="333333"/>
              </a:solidFill>
            </a:endParaRPr>
          </a:p>
          <a:p>
            <a:pPr fontAlgn="base"/>
            <a:endParaRPr lang="en-GB" b="0" i="0" dirty="0">
              <a:solidFill>
                <a:srgbClr val="333333"/>
              </a:solidFill>
              <a:effectLst/>
              <a:latin typeface="Nunito"/>
            </a:endParaRPr>
          </a:p>
          <a:p>
            <a:pPr fontAlgn="base"/>
            <a:r>
              <a:rPr lang="en-GB" dirty="0">
                <a:solidFill>
                  <a:srgbClr val="333333"/>
                </a:solidFill>
              </a:rPr>
              <a:t>Winters tend to be colder and have more rain, sleet, hail and snow, while summer tends to be warmer and sunnier. Some countries are warm all year round, while others are cold all year round. The UK has what is called a ‘temperate’ climate. A temperate climate is one that is not too extreme</a:t>
            </a:r>
            <a:r>
              <a:rPr lang="en-GB" dirty="0">
                <a:solidFill>
                  <a:srgbClr val="333333"/>
                </a:solidFill>
                <a:latin typeface="Nunito"/>
              </a:rPr>
              <a:t>.</a:t>
            </a:r>
          </a:p>
          <a:p>
            <a:pPr fontAlgn="base"/>
            <a:endParaRPr lang="en-GB" b="0" i="0" dirty="0">
              <a:solidFill>
                <a:srgbClr val="333333"/>
              </a:solidFill>
              <a:effectLst/>
              <a:latin typeface="Nunito"/>
            </a:endParaRPr>
          </a:p>
          <a:p>
            <a:pPr fontAlgn="base"/>
            <a:r>
              <a:rPr lang="en-GB" dirty="0"/>
              <a:t>Some countries, such as </a:t>
            </a:r>
            <a:r>
              <a:rPr lang="en-GB" dirty="0">
                <a:hlinkClick r:id="rId3"/>
              </a:rPr>
              <a:t>Brazil</a:t>
            </a:r>
            <a:r>
              <a:rPr lang="en-GB" dirty="0"/>
              <a:t>, Kenya and Indonesia experience extreme heat, where temperatures reach over 100 degrees. These countries have the Equator running through them and are closest to the sun. They have a tropical climate. People in these countries try to avoid the hottest parts of the day by staying indoors. Extreme temperatures like these can be very dangerous if people are outside for prolonged periods.</a:t>
            </a:r>
          </a:p>
          <a:p>
            <a:pPr fontAlgn="base"/>
            <a:endParaRPr lang="en-GB" dirty="0"/>
          </a:p>
          <a:p>
            <a:pPr fontAlgn="base"/>
            <a:r>
              <a:rPr lang="en-GB" dirty="0"/>
              <a:t>Countries towards the north and south of the earth have a much colder climate. Parts of </a:t>
            </a:r>
            <a:r>
              <a:rPr lang="en-GB" dirty="0">
                <a:hlinkClick r:id="rId4"/>
              </a:rPr>
              <a:t>Russia</a:t>
            </a:r>
            <a:r>
              <a:rPr lang="en-GB" dirty="0"/>
              <a:t> and Greenland and parts of </a:t>
            </a:r>
            <a:r>
              <a:rPr lang="en-GB" dirty="0">
                <a:hlinkClick r:id="rId5"/>
              </a:rPr>
              <a:t>Canada</a:t>
            </a:r>
            <a:r>
              <a:rPr lang="en-GB" dirty="0"/>
              <a:t> are in the </a:t>
            </a:r>
            <a:r>
              <a:rPr lang="en-GB" dirty="0">
                <a:hlinkClick r:id="rId6"/>
              </a:rPr>
              <a:t>polar regions</a:t>
            </a:r>
            <a:r>
              <a:rPr lang="en-GB" dirty="0"/>
              <a:t> and experience a tundra climate. They have long cold winters and their summers are pretty cold too.</a:t>
            </a:r>
          </a:p>
          <a:p>
            <a:pPr fontAlgn="base"/>
            <a:endParaRPr lang="en-GB" b="0" i="0" dirty="0">
              <a:solidFill>
                <a:srgbClr val="333333"/>
              </a:solidFill>
              <a:effectLst/>
              <a:latin typeface="Nunito"/>
            </a:endParaRPr>
          </a:p>
        </p:txBody>
      </p:sp>
    </p:spTree>
    <p:extLst>
      <p:ext uri="{BB962C8B-B14F-4D97-AF65-F5344CB8AC3E}">
        <p14:creationId xmlns:p14="http://schemas.microsoft.com/office/powerpoint/2010/main" val="34408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0758" y="5347665"/>
            <a:ext cx="441293" cy="441293"/>
          </a:xfrm>
          <a:prstGeom prst="rect">
            <a:avLst/>
          </a:prstGeom>
        </p:spPr>
      </p:pic>
      <p:sp>
        <p:nvSpPr>
          <p:cNvPr id="6" name="Rectangle 5"/>
          <p:cNvSpPr/>
          <p:nvPr/>
        </p:nvSpPr>
        <p:spPr>
          <a:xfrm>
            <a:off x="690743" y="5286638"/>
            <a:ext cx="4104824" cy="55297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556368" y="5380962"/>
            <a:ext cx="3021227"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Science </a:t>
            </a: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690743" y="950611"/>
            <a:ext cx="5695586" cy="52516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816578" y="982359"/>
            <a:ext cx="5569751"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Date: Monday</a:t>
            </a:r>
            <a:r>
              <a:rPr kumimoji="0" lang="en-GB" sz="2400" b="0" i="0" u="none" strike="noStrike" kern="1200" cap="none" spc="0" normalizeH="0" noProof="0" dirty="0">
                <a:ln>
                  <a:noFill/>
                </a:ln>
                <a:solidFill>
                  <a:prstClr val="black"/>
                </a:solidFill>
                <a:effectLst/>
                <a:uLnTx/>
                <a:uFillTx/>
                <a:latin typeface="Calibri" panose="020F0502020204030204"/>
                <a:ea typeface="+mn-ea"/>
                <a:cs typeface="+mn-cs"/>
              </a:rPr>
              <a:t> 1</a:t>
            </a:r>
            <a:r>
              <a:rPr kumimoji="0" lang="en-GB" sz="24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GB" sz="2400" b="0" i="0" u="none" strike="noStrike" kern="1200" cap="none" spc="0" normalizeH="0" noProof="0" dirty="0">
                <a:ln>
                  <a:noFill/>
                </a:ln>
                <a:solidFill>
                  <a:prstClr val="black"/>
                </a:solidFill>
                <a:effectLst/>
                <a:uLnTx/>
                <a:uFillTx/>
                <a:latin typeface="Calibri" panose="020F0502020204030204"/>
                <a:ea typeface="+mn-ea"/>
                <a:cs typeface="+mn-cs"/>
              </a:rPr>
              <a:t> February</a:t>
            </a:r>
            <a:r>
              <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0" name="Picture 9"/>
          <p:cNvPicPr>
            <a:picLocks noChangeAspect="1"/>
          </p:cNvPicPr>
          <p:nvPr/>
        </p:nvPicPr>
        <p:blipFill>
          <a:blip r:embed="rId3"/>
          <a:stretch>
            <a:fillRect/>
          </a:stretch>
        </p:blipFill>
        <p:spPr>
          <a:xfrm>
            <a:off x="690743" y="2065709"/>
            <a:ext cx="1664494" cy="828675"/>
          </a:xfrm>
          <a:prstGeom prst="rect">
            <a:avLst/>
          </a:prstGeom>
        </p:spPr>
      </p:pic>
      <p:sp>
        <p:nvSpPr>
          <p:cNvPr id="11" name="Rectangle 10"/>
          <p:cNvSpPr/>
          <p:nvPr/>
        </p:nvSpPr>
        <p:spPr>
          <a:xfrm>
            <a:off x="690743" y="3011923"/>
            <a:ext cx="10869886" cy="99837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90743" y="3011923"/>
            <a:ext cx="10869886" cy="107721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L.O To be able to compare the times of the day in different time zones</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909" y="5380962"/>
            <a:ext cx="441293" cy="441293"/>
          </a:xfrm>
          <a:prstGeom prst="rect">
            <a:avLst/>
          </a:prstGeom>
        </p:spPr>
      </p:pic>
      <p:pic>
        <p:nvPicPr>
          <p:cNvPr id="2" name="Picture 1"/>
          <p:cNvPicPr>
            <a:picLocks noChangeAspect="1"/>
          </p:cNvPicPr>
          <p:nvPr/>
        </p:nvPicPr>
        <p:blipFill>
          <a:blip r:embed="rId4"/>
          <a:stretch>
            <a:fillRect/>
          </a:stretch>
        </p:blipFill>
        <p:spPr>
          <a:xfrm>
            <a:off x="4034992" y="5312446"/>
            <a:ext cx="434393" cy="479778"/>
          </a:xfrm>
          <a:prstGeom prst="rect">
            <a:avLst/>
          </a:prstGeom>
        </p:spPr>
      </p:pic>
    </p:spTree>
    <p:extLst>
      <p:ext uri="{BB962C8B-B14F-4D97-AF65-F5344CB8AC3E}">
        <p14:creationId xmlns:p14="http://schemas.microsoft.com/office/powerpoint/2010/main" val="372707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does the temperature change throughout the year?</a:t>
            </a:r>
          </a:p>
        </p:txBody>
      </p:sp>
      <p:sp>
        <p:nvSpPr>
          <p:cNvPr id="3" name="Content Placeholder 2"/>
          <p:cNvSpPr>
            <a:spLocks noGrp="1"/>
          </p:cNvSpPr>
          <p:nvPr>
            <p:ph idx="1"/>
          </p:nvPr>
        </p:nvSpPr>
        <p:spPr>
          <a:xfrm>
            <a:off x="838200" y="1825625"/>
            <a:ext cx="6006737" cy="4351338"/>
          </a:xfrm>
        </p:spPr>
        <p:txBody>
          <a:bodyPr/>
          <a:lstStyle/>
          <a:p>
            <a:r>
              <a:rPr lang="en-GB" dirty="0"/>
              <a:t>Earth rotates on an axis. During the winter, the North Pole is tilted away from the Sun's rays. As Earth travels around the Sun, the tilt of Earth changes. By June, the North Pole is tilted towards the Sun and the days become very long. Earth takes a year to orbit the Sun and it is the tilt which creates the seasons.</a:t>
            </a:r>
          </a:p>
          <a:p>
            <a:r>
              <a:rPr lang="en-GB" dirty="0"/>
              <a:t>The weather in the UK is warmer when we are closer to the sun in the summer, and when warm winds blow warm air in from the south. Temperatures in the UK tend to reach the high 20s and low 30s degrees Celsius at the height of summer. </a:t>
            </a:r>
          </a:p>
        </p:txBody>
      </p:sp>
      <p:pic>
        <p:nvPicPr>
          <p:cNvPr id="4" name="Picture 3"/>
          <p:cNvPicPr>
            <a:picLocks noChangeAspect="1"/>
          </p:cNvPicPr>
          <p:nvPr/>
        </p:nvPicPr>
        <p:blipFill>
          <a:blip r:embed="rId2"/>
          <a:stretch>
            <a:fillRect/>
          </a:stretch>
        </p:blipFill>
        <p:spPr>
          <a:xfrm>
            <a:off x="225043" y="130778"/>
            <a:ext cx="11741914" cy="6596444"/>
          </a:xfrm>
          <a:prstGeom prst="rect">
            <a:avLst/>
          </a:prstGeom>
        </p:spPr>
      </p:pic>
      <p:pic>
        <p:nvPicPr>
          <p:cNvPr id="6" name="Picture 5"/>
          <p:cNvPicPr>
            <a:picLocks noChangeAspect="1"/>
          </p:cNvPicPr>
          <p:nvPr/>
        </p:nvPicPr>
        <p:blipFill>
          <a:blip r:embed="rId3"/>
          <a:stretch>
            <a:fillRect/>
          </a:stretch>
        </p:blipFill>
        <p:spPr>
          <a:xfrm>
            <a:off x="6699748" y="2394140"/>
            <a:ext cx="5114925" cy="2933700"/>
          </a:xfrm>
          <a:prstGeom prst="rect">
            <a:avLst/>
          </a:prstGeom>
        </p:spPr>
      </p:pic>
    </p:spTree>
    <p:extLst>
      <p:ext uri="{BB962C8B-B14F-4D97-AF65-F5344CB8AC3E}">
        <p14:creationId xmlns:p14="http://schemas.microsoft.com/office/powerpoint/2010/main" val="2432917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043" y="130778"/>
            <a:ext cx="11741914" cy="6596444"/>
          </a:xfrm>
          <a:prstGeom prst="rect">
            <a:avLst/>
          </a:prstGeom>
        </p:spPr>
      </p:pic>
      <p:pic>
        <p:nvPicPr>
          <p:cNvPr id="3" name="Picture 2"/>
          <p:cNvPicPr>
            <a:picLocks noChangeAspect="1"/>
          </p:cNvPicPr>
          <p:nvPr/>
        </p:nvPicPr>
        <p:blipFill>
          <a:blip r:embed="rId3"/>
          <a:stretch>
            <a:fillRect/>
          </a:stretch>
        </p:blipFill>
        <p:spPr>
          <a:xfrm>
            <a:off x="2174422" y="2851756"/>
            <a:ext cx="6998250" cy="3691990"/>
          </a:xfrm>
          <a:prstGeom prst="rect">
            <a:avLst/>
          </a:prstGeom>
        </p:spPr>
      </p:pic>
      <p:sp>
        <p:nvSpPr>
          <p:cNvPr id="4" name="Rectangle 3"/>
          <p:cNvSpPr/>
          <p:nvPr/>
        </p:nvSpPr>
        <p:spPr>
          <a:xfrm>
            <a:off x="786316" y="359956"/>
            <a:ext cx="10918003" cy="2308324"/>
          </a:xfrm>
          <a:prstGeom prst="rect">
            <a:avLst/>
          </a:prstGeom>
        </p:spPr>
        <p:txBody>
          <a:bodyPr wrap="square">
            <a:spAutoFit/>
          </a:bodyPr>
          <a:lstStyle/>
          <a:p>
            <a:r>
              <a:rPr lang="en-GB" sz="2400" b="1" dirty="0">
                <a:solidFill>
                  <a:srgbClr val="000000"/>
                </a:solidFill>
                <a:latin typeface="Calibri Light" panose="020F0302020204030204" pitchFamily="34" charset="0"/>
              </a:rPr>
              <a:t>How does air temperature change through a month/year? – </a:t>
            </a:r>
            <a:r>
              <a:rPr lang="en-GB" sz="2400" dirty="0">
                <a:solidFill>
                  <a:srgbClr val="000000"/>
                </a:solidFill>
                <a:latin typeface="Calibri Light" panose="020F0302020204030204" pitchFamily="34" charset="0"/>
              </a:rPr>
              <a:t>look at a line graphs showing how the air temperature changes throughout the year. </a:t>
            </a:r>
          </a:p>
          <a:p>
            <a:endParaRPr lang="en-GB" sz="2400" dirty="0">
              <a:solidFill>
                <a:srgbClr val="000000"/>
              </a:solidFill>
              <a:latin typeface="Calibri Light" panose="020F0302020204030204" pitchFamily="34" charset="0"/>
            </a:endParaRPr>
          </a:p>
          <a:p>
            <a:r>
              <a:rPr lang="en-GB" sz="2400" b="1" u="sng" dirty="0">
                <a:solidFill>
                  <a:srgbClr val="000000"/>
                </a:solidFill>
                <a:latin typeface="Calibri Light" panose="020F0302020204030204" pitchFamily="34" charset="0"/>
              </a:rPr>
              <a:t>Task:</a:t>
            </a:r>
            <a:r>
              <a:rPr lang="en-GB" sz="2400" dirty="0">
                <a:solidFill>
                  <a:srgbClr val="000000"/>
                </a:solidFill>
                <a:latin typeface="Calibri Light" panose="020F0302020204030204" pitchFamily="34" charset="0"/>
              </a:rPr>
              <a:t> In your own words, use the information you have read to explain the changes in temperature throughout the year making links to the orbit and rotation of Earth. Use the graph to estimate different temperatures throughout the year.</a:t>
            </a:r>
            <a:endParaRPr lang="en-GB" sz="2400" dirty="0"/>
          </a:p>
        </p:txBody>
      </p:sp>
    </p:spTree>
    <p:extLst>
      <p:ext uri="{BB962C8B-B14F-4D97-AF65-F5344CB8AC3E}">
        <p14:creationId xmlns:p14="http://schemas.microsoft.com/office/powerpoint/2010/main" val="841517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0758" y="5347665"/>
            <a:ext cx="441293" cy="441293"/>
          </a:xfrm>
          <a:prstGeom prst="rect">
            <a:avLst/>
          </a:prstGeom>
        </p:spPr>
      </p:pic>
      <p:sp>
        <p:nvSpPr>
          <p:cNvPr id="6" name="Rectangle 5"/>
          <p:cNvSpPr/>
          <p:nvPr/>
        </p:nvSpPr>
        <p:spPr>
          <a:xfrm>
            <a:off x="690743" y="5286638"/>
            <a:ext cx="4104824" cy="55297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1556368" y="5380962"/>
            <a:ext cx="3021227" cy="36933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Science </a:t>
            </a: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690743" y="950611"/>
            <a:ext cx="5695586" cy="525162"/>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816578" y="982359"/>
            <a:ext cx="5569751" cy="46166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Date: Wednesday 3</a:t>
            </a:r>
            <a:r>
              <a:rPr kumimoji="0" lang="en-GB" sz="2400" b="0" i="0" u="none" strike="noStrike" kern="1200" cap="none" spc="0" normalizeH="0" baseline="30000" noProof="0" dirty="0">
                <a:ln>
                  <a:noFill/>
                </a:ln>
                <a:solidFill>
                  <a:prstClr val="black"/>
                </a:solidFill>
                <a:effectLst/>
                <a:uLnTx/>
                <a:uFillTx/>
                <a:latin typeface="Calibri" panose="020F0502020204030204"/>
                <a:ea typeface="+mn-ea"/>
                <a:cs typeface="+mn-cs"/>
              </a:rPr>
              <a:t>rd</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February</a:t>
            </a:r>
            <a:r>
              <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0" name="Picture 9"/>
          <p:cNvPicPr>
            <a:picLocks noChangeAspect="1"/>
          </p:cNvPicPr>
          <p:nvPr/>
        </p:nvPicPr>
        <p:blipFill>
          <a:blip r:embed="rId3"/>
          <a:stretch>
            <a:fillRect/>
          </a:stretch>
        </p:blipFill>
        <p:spPr>
          <a:xfrm>
            <a:off x="690743" y="2065709"/>
            <a:ext cx="1664494" cy="828675"/>
          </a:xfrm>
          <a:prstGeom prst="rect">
            <a:avLst/>
          </a:prstGeom>
        </p:spPr>
      </p:pic>
      <p:sp>
        <p:nvSpPr>
          <p:cNvPr id="11" name="Rectangle 10"/>
          <p:cNvSpPr/>
          <p:nvPr/>
        </p:nvSpPr>
        <p:spPr>
          <a:xfrm>
            <a:off x="690743" y="3011923"/>
            <a:ext cx="10974388" cy="893871"/>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90743" y="2990348"/>
            <a:ext cx="10282057" cy="55399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prstClr val="black"/>
                </a:solidFill>
                <a:effectLst/>
                <a:uLnTx/>
                <a:uFillTx/>
                <a:latin typeface="Calibri" panose="020F0502020204030204"/>
                <a:ea typeface="+mn-ea"/>
                <a:cs typeface="+mn-cs"/>
              </a:rPr>
              <a:t>L.O To be able to explain how shadows are formed</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909" y="5380962"/>
            <a:ext cx="441293" cy="441293"/>
          </a:xfrm>
          <a:prstGeom prst="rect">
            <a:avLst/>
          </a:prstGeom>
        </p:spPr>
      </p:pic>
      <p:pic>
        <p:nvPicPr>
          <p:cNvPr id="2" name="Picture 1"/>
          <p:cNvPicPr>
            <a:picLocks noChangeAspect="1"/>
          </p:cNvPicPr>
          <p:nvPr/>
        </p:nvPicPr>
        <p:blipFill>
          <a:blip r:embed="rId4"/>
          <a:stretch>
            <a:fillRect/>
          </a:stretch>
        </p:blipFill>
        <p:spPr>
          <a:xfrm>
            <a:off x="4034992" y="5312446"/>
            <a:ext cx="434393" cy="479778"/>
          </a:xfrm>
          <a:prstGeom prst="rect">
            <a:avLst/>
          </a:prstGeom>
        </p:spPr>
      </p:pic>
    </p:spTree>
    <p:extLst>
      <p:ext uri="{BB962C8B-B14F-4D97-AF65-F5344CB8AC3E}">
        <p14:creationId xmlns:p14="http://schemas.microsoft.com/office/powerpoint/2010/main" val="433317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Pre-recorded Teaching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862" y="3318918"/>
            <a:ext cx="4098916" cy="2224735"/>
          </a:xfrm>
          <a:prstGeom prst="rect">
            <a:avLst/>
          </a:prstGeom>
        </p:spPr>
      </p:pic>
      <p:sp>
        <p:nvSpPr>
          <p:cNvPr id="8" name="TextBox 7"/>
          <p:cNvSpPr txBox="1"/>
          <p:nvPr/>
        </p:nvSpPr>
        <p:spPr>
          <a:xfrm>
            <a:off x="1123950" y="1201783"/>
            <a:ext cx="9953353" cy="1938992"/>
          </a:xfrm>
          <a:prstGeom prst="rect">
            <a:avLst/>
          </a:prstGeom>
          <a:noFill/>
        </p:spPr>
        <p:txBody>
          <a:bodyPr wrap="square" rtlCol="0">
            <a:spAutoFit/>
          </a:bodyPr>
          <a:lstStyle/>
          <a:p>
            <a:r>
              <a:rPr lang="en-US" sz="2400" dirty="0">
                <a:solidFill>
                  <a:sysClr val="windowText" lastClr="000000"/>
                </a:solidFill>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dirty="0">
              <a:solidFill>
                <a:sysClr val="windowText" lastClr="000000"/>
              </a:solidFill>
            </a:endParaRPr>
          </a:p>
        </p:txBody>
      </p:sp>
      <p:sp>
        <p:nvSpPr>
          <p:cNvPr id="10" name="TextBox 9"/>
          <p:cNvSpPr txBox="1"/>
          <p:nvPr/>
        </p:nvSpPr>
        <p:spPr>
          <a:xfrm>
            <a:off x="352547" y="5570043"/>
            <a:ext cx="11208775" cy="1200329"/>
          </a:xfrm>
          <a:prstGeom prst="rect">
            <a:avLst/>
          </a:prstGeom>
          <a:solidFill>
            <a:schemeClr val="bg1"/>
          </a:solidFill>
        </p:spPr>
        <p:txBody>
          <a:bodyPr wrap="square" rtlCol="0">
            <a:spAutoFit/>
          </a:bodyPr>
          <a:lstStyle/>
          <a:p>
            <a:r>
              <a:rPr lang="en-GB" dirty="0"/>
              <a:t>You can also copy and paste this link if you would prefer:</a:t>
            </a:r>
          </a:p>
          <a:p>
            <a:r>
              <a:rPr lang="en-GB" dirty="0">
                <a:hlinkClick r:id="rId3"/>
              </a:rPr>
              <a:t>https://teachers.thenational.academy/lessons/how-are-shadows-formed-6wt66d</a:t>
            </a:r>
            <a:r>
              <a:rPr lang="en-GB" dirty="0"/>
              <a:t> </a:t>
            </a:r>
          </a:p>
          <a:p>
            <a:endParaRPr lang="en-GB" dirty="0"/>
          </a:p>
          <a:p>
            <a:r>
              <a:rPr lang="en-GB" dirty="0">
                <a:solidFill>
                  <a:prstClr val="black"/>
                </a:solidFill>
                <a:hlinkClick r:id="rId4"/>
              </a:rPr>
              <a:t>https://www.bbc.co.uk/bitesize/clips/z8vfb9q</a:t>
            </a:r>
            <a:r>
              <a:rPr lang="en-GB" dirty="0">
                <a:solidFill>
                  <a:prstClr val="black"/>
                </a:solidFill>
              </a:rPr>
              <a:t> </a:t>
            </a:r>
            <a:endParaRPr lang="en-GB" dirty="0">
              <a:hlinkClick r:id="rId5"/>
            </a:endParaRPr>
          </a:p>
        </p:txBody>
      </p:sp>
      <p:pic>
        <p:nvPicPr>
          <p:cNvPr id="11" name="Picture 10"/>
          <p:cNvPicPr>
            <a:picLocks noChangeAspect="1"/>
          </p:cNvPicPr>
          <p:nvPr/>
        </p:nvPicPr>
        <p:blipFill>
          <a:blip r:embed="rId6"/>
          <a:stretch>
            <a:fillRect/>
          </a:stretch>
        </p:blipFill>
        <p:spPr>
          <a:xfrm>
            <a:off x="5260465" y="3828136"/>
            <a:ext cx="1680321" cy="1054546"/>
          </a:xfrm>
          <a:prstGeom prst="rect">
            <a:avLst/>
          </a:prstGeom>
        </p:spPr>
      </p:pic>
      <p:sp>
        <p:nvSpPr>
          <p:cNvPr id="4" name="Rectangle 3"/>
          <p:cNvSpPr/>
          <p:nvPr/>
        </p:nvSpPr>
        <p:spPr>
          <a:xfrm>
            <a:off x="8485233" y="3597400"/>
            <a:ext cx="1410789" cy="705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8433386" y="4637458"/>
            <a:ext cx="1410789" cy="705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8722531" y="3669974"/>
            <a:ext cx="1248411" cy="646331"/>
          </a:xfrm>
          <a:prstGeom prst="rect">
            <a:avLst/>
          </a:prstGeom>
          <a:noFill/>
        </p:spPr>
        <p:txBody>
          <a:bodyPr wrap="square" rtlCol="0">
            <a:spAutoFit/>
          </a:bodyPr>
          <a:lstStyle/>
          <a:p>
            <a:r>
              <a:rPr lang="en-GB" dirty="0">
                <a:hlinkClick r:id="rId3"/>
              </a:rPr>
              <a:t>Watch video</a:t>
            </a:r>
            <a:endParaRPr lang="en-GB" dirty="0"/>
          </a:p>
        </p:txBody>
      </p:sp>
      <p:sp>
        <p:nvSpPr>
          <p:cNvPr id="14" name="Rectangle 13"/>
          <p:cNvSpPr/>
          <p:nvPr/>
        </p:nvSpPr>
        <p:spPr>
          <a:xfrm>
            <a:off x="8485233" y="4805489"/>
            <a:ext cx="1353127" cy="369332"/>
          </a:xfrm>
          <a:prstGeom prst="rect">
            <a:avLst/>
          </a:prstGeom>
        </p:spPr>
        <p:txBody>
          <a:bodyPr wrap="none">
            <a:spAutoFit/>
          </a:bodyPr>
          <a:lstStyle/>
          <a:p>
            <a:r>
              <a:rPr lang="en-GB" dirty="0">
                <a:hlinkClick r:id="rId4"/>
              </a:rPr>
              <a:t>Watch video</a:t>
            </a:r>
            <a:endParaRPr lang="en-GB" dirty="0"/>
          </a:p>
        </p:txBody>
      </p:sp>
    </p:spTree>
    <p:extLst>
      <p:ext uri="{BB962C8B-B14F-4D97-AF65-F5344CB8AC3E}">
        <p14:creationId xmlns:p14="http://schemas.microsoft.com/office/powerpoint/2010/main" val="386400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6893169" y="3378338"/>
            <a:ext cx="4752871" cy="2881785"/>
          </a:xfrm>
          <a:prstGeom prst="rect">
            <a:avLst/>
          </a:prstGeom>
        </p:spPr>
      </p:pic>
      <p:sp>
        <p:nvSpPr>
          <p:cNvPr id="3" name="Title 2"/>
          <p:cNvSpPr>
            <a:spLocks noGrp="1"/>
          </p:cNvSpPr>
          <p:nvPr>
            <p:ph type="title"/>
          </p:nvPr>
        </p:nvSpPr>
        <p:spPr>
          <a:xfrm>
            <a:off x="838200" y="365127"/>
            <a:ext cx="10515600" cy="746221"/>
          </a:xfrm>
        </p:spPr>
        <p:txBody>
          <a:bodyPr/>
          <a:lstStyle/>
          <a:p>
            <a:r>
              <a:rPr lang="en-GB" dirty="0"/>
              <a:t>How do we see?</a:t>
            </a:r>
          </a:p>
        </p:txBody>
      </p:sp>
      <p:pic>
        <p:nvPicPr>
          <p:cNvPr id="1028" name="Picture 4" descr="Light and How We See (Gold) Guided Reading Pack | Classroom Secre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929" y="1607234"/>
            <a:ext cx="5949803" cy="2974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213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356172" y="322569"/>
            <a:ext cx="3172637" cy="1988004"/>
          </a:xfrm>
          <a:prstGeom prst="rect">
            <a:avLst/>
          </a:prstGeom>
        </p:spPr>
      </p:pic>
      <p:pic>
        <p:nvPicPr>
          <p:cNvPr id="3" name="Picture 2"/>
          <p:cNvPicPr>
            <a:picLocks noChangeAspect="1"/>
          </p:cNvPicPr>
          <p:nvPr/>
        </p:nvPicPr>
        <p:blipFill>
          <a:blip r:embed="rId3"/>
          <a:stretch>
            <a:fillRect/>
          </a:stretch>
        </p:blipFill>
        <p:spPr>
          <a:xfrm>
            <a:off x="3273872" y="1969687"/>
            <a:ext cx="8554475" cy="4459248"/>
          </a:xfrm>
          <a:prstGeom prst="rect">
            <a:avLst/>
          </a:prstGeom>
        </p:spPr>
      </p:pic>
    </p:spTree>
    <p:extLst>
      <p:ext uri="{BB962C8B-B14F-4D97-AF65-F5344CB8AC3E}">
        <p14:creationId xmlns:p14="http://schemas.microsoft.com/office/powerpoint/2010/main" val="1240925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776287" y="919162"/>
            <a:ext cx="10639425" cy="5019675"/>
          </a:xfrm>
          <a:prstGeom prst="rect">
            <a:avLst/>
          </a:prstGeom>
        </p:spPr>
      </p:pic>
    </p:spTree>
    <p:extLst>
      <p:ext uri="{BB962C8B-B14F-4D97-AF65-F5344CB8AC3E}">
        <p14:creationId xmlns:p14="http://schemas.microsoft.com/office/powerpoint/2010/main" val="574552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1400175" y="1128712"/>
            <a:ext cx="9391650" cy="4600575"/>
          </a:xfrm>
          <a:prstGeom prst="rect">
            <a:avLst/>
          </a:prstGeom>
        </p:spPr>
      </p:pic>
    </p:spTree>
    <p:extLst>
      <p:ext uri="{BB962C8B-B14F-4D97-AF65-F5344CB8AC3E}">
        <p14:creationId xmlns:p14="http://schemas.microsoft.com/office/powerpoint/2010/main" val="2829732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1243012" y="657225"/>
            <a:ext cx="9705975" cy="5543550"/>
          </a:xfrm>
          <a:prstGeom prst="rect">
            <a:avLst/>
          </a:prstGeom>
        </p:spPr>
      </p:pic>
    </p:spTree>
    <p:extLst>
      <p:ext uri="{BB962C8B-B14F-4D97-AF65-F5344CB8AC3E}">
        <p14:creationId xmlns:p14="http://schemas.microsoft.com/office/powerpoint/2010/main" val="3156206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006" y="2079899"/>
            <a:ext cx="6174377" cy="415498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Sunlight that travels towards the Earth takes just over 8 minutes to reach us. When the rays reach Earth, they hit whatever is in their path. If the object they hit is opaque, the light cannot pass through, and a shadow forms.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srgbClr val="00000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7293429" y="1281141"/>
            <a:ext cx="3492000" cy="4544479"/>
          </a:xfrm>
          <a:prstGeom prst="rect">
            <a:avLst/>
          </a:prstGeom>
        </p:spPr>
      </p:pic>
      <p:sp>
        <p:nvSpPr>
          <p:cNvPr id="4" name="Rectangle 3"/>
          <p:cNvSpPr/>
          <p:nvPr/>
        </p:nvSpPr>
        <p:spPr>
          <a:xfrm>
            <a:off x="287383" y="1072135"/>
            <a:ext cx="6096000" cy="83099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02124"/>
                </a:solidFill>
                <a:effectLst/>
                <a:uLnTx/>
                <a:uFillTx/>
                <a:latin typeface="Calibri" panose="020F0502020204030204" pitchFamily="34" charset="0"/>
                <a:ea typeface="+mn-ea"/>
                <a:cs typeface="Calibri" panose="020F0502020204030204" pitchFamily="34" charset="0"/>
              </a:rPr>
              <a:t>Shadows</a:t>
            </a:r>
            <a:r>
              <a:rPr kumimoji="0" lang="en-GB" sz="2400" b="0" i="0" u="none" strike="noStrike" kern="1200" cap="none" spc="0" normalizeH="0" baseline="0" noProof="0" dirty="0">
                <a:ln>
                  <a:noFill/>
                </a:ln>
                <a:solidFill>
                  <a:srgbClr val="202124"/>
                </a:solidFill>
                <a:effectLst/>
                <a:uLnTx/>
                <a:uFillTx/>
                <a:latin typeface="Calibri" panose="020F0502020204030204" pitchFamily="34" charset="0"/>
                <a:ea typeface="+mn-ea"/>
                <a:cs typeface="Calibri" panose="020F0502020204030204" pitchFamily="34" charset="0"/>
              </a:rPr>
              <a:t> are </a:t>
            </a:r>
            <a:r>
              <a:rPr kumimoji="0" lang="en-GB" sz="2400" b="1" i="0" u="none" strike="noStrike" kern="1200" cap="none" spc="0" normalizeH="0" baseline="0" noProof="0" dirty="0">
                <a:ln>
                  <a:noFill/>
                </a:ln>
                <a:solidFill>
                  <a:srgbClr val="202124"/>
                </a:solidFill>
                <a:effectLst/>
                <a:uLnTx/>
                <a:uFillTx/>
                <a:latin typeface="Calibri" panose="020F0502020204030204" pitchFamily="34" charset="0"/>
                <a:ea typeface="+mn-ea"/>
                <a:cs typeface="Calibri" panose="020F0502020204030204" pitchFamily="34" charset="0"/>
              </a:rPr>
              <a:t>formed</a:t>
            </a:r>
            <a:r>
              <a:rPr kumimoji="0" lang="en-GB" sz="2400" b="0" i="0" u="none" strike="noStrike" kern="1200" cap="none" spc="0" normalizeH="0" baseline="0" noProof="0" dirty="0">
                <a:ln>
                  <a:noFill/>
                </a:ln>
                <a:solidFill>
                  <a:srgbClr val="202124"/>
                </a:solidFill>
                <a:effectLst/>
                <a:uLnTx/>
                <a:uFillTx/>
                <a:latin typeface="Calibri" panose="020F0502020204030204" pitchFamily="34" charset="0"/>
                <a:ea typeface="+mn-ea"/>
                <a:cs typeface="Calibri" panose="020F0502020204030204" pitchFamily="34" charset="0"/>
              </a:rPr>
              <a:t> when light from a source is blocked by an opaque object.</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TextBox 4"/>
          <p:cNvSpPr txBox="1"/>
          <p:nvPr/>
        </p:nvSpPr>
        <p:spPr>
          <a:xfrm>
            <a:off x="287383" y="4467497"/>
            <a:ext cx="5839097" cy="1477328"/>
          </a:xfrm>
          <a:prstGeom prst="rect">
            <a:avLst/>
          </a:prstGeom>
          <a:noFill/>
          <a:ln w="28575">
            <a:solidFill>
              <a:schemeClr val="tx1"/>
            </a:solidFill>
          </a:ln>
        </p:spPr>
        <p:txBody>
          <a:bodyPr wrap="square" rtlCol="0">
            <a:spAutoFit/>
          </a:bodyPr>
          <a:lstStyle/>
          <a:p>
            <a:r>
              <a:rPr lang="en-GB" sz="2400" dirty="0">
                <a:solidFill>
                  <a:srgbClr val="000000"/>
                </a:solidFill>
                <a:latin typeface="Calibri" panose="020F0502020204030204" pitchFamily="34" charset="0"/>
                <a:cs typeface="Calibri" panose="020F0502020204030204" pitchFamily="34" charset="0"/>
              </a:rPr>
              <a:t>Task: Go outside and make different shadows using your body or objects. Can you change the size or position of the shadows?</a:t>
            </a:r>
          </a:p>
          <a:p>
            <a:endParaRPr lang="en-GB" dirty="0"/>
          </a:p>
        </p:txBody>
      </p:sp>
      <p:sp>
        <p:nvSpPr>
          <p:cNvPr id="6" name="Rectangle 5"/>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599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64320" y="100310"/>
            <a:ext cx="6482417" cy="923330"/>
          </a:xfrm>
          <a:prstGeom prst="rect">
            <a:avLst/>
          </a:prstGeom>
          <a:noFill/>
        </p:spPr>
        <p:txBody>
          <a:bodyPr wrap="none" lIns="91440" tIns="45720" rIns="91440" bIns="45720">
            <a:spAutoFit/>
          </a:bodyPr>
          <a:lstStyle/>
          <a:p>
            <a:pPr algn="ctr"/>
            <a:r>
              <a:rPr lang="en-US" sz="5400" b="0" cap="none" spc="0" dirty="0">
                <a:ln w="0"/>
                <a:solidFill>
                  <a:sysClr val="windowText" lastClr="000000"/>
                </a:solidFill>
                <a:effectLst>
                  <a:outerShdw blurRad="38100" dist="19050" dir="2700000" algn="tl" rotWithShape="0">
                    <a:schemeClr val="dk1">
                      <a:alpha val="40000"/>
                    </a:schemeClr>
                  </a:outerShdw>
                </a:effectLst>
              </a:rPr>
              <a:t>Pre-recorded Teaching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787" y="3117626"/>
            <a:ext cx="4098916" cy="2224735"/>
          </a:xfrm>
          <a:prstGeom prst="rect">
            <a:avLst/>
          </a:prstGeom>
        </p:spPr>
      </p:pic>
      <p:sp>
        <p:nvSpPr>
          <p:cNvPr id="8" name="TextBox 7"/>
          <p:cNvSpPr txBox="1"/>
          <p:nvPr/>
        </p:nvSpPr>
        <p:spPr>
          <a:xfrm>
            <a:off x="1123950" y="1201783"/>
            <a:ext cx="9953353" cy="1938992"/>
          </a:xfrm>
          <a:prstGeom prst="rect">
            <a:avLst/>
          </a:prstGeom>
          <a:noFill/>
        </p:spPr>
        <p:txBody>
          <a:bodyPr wrap="square" rtlCol="0">
            <a:spAutoFit/>
          </a:bodyPr>
          <a:lstStyle/>
          <a:p>
            <a:r>
              <a:rPr lang="en-US" sz="2400" dirty="0">
                <a:solidFill>
                  <a:sysClr val="windowText" lastClr="000000"/>
                </a:solidFill>
              </a:rPr>
              <a:t>Access the online teaching video below that will support you to complete the work in this lesson. This video will act as a support but all of the work can still be successfully understood &amp; completed using paper-based versions of this pack. If you need further support to understand / complete work then please contact school via e-mail or telephone.</a:t>
            </a:r>
            <a:endParaRPr lang="en-GB" sz="2400" dirty="0">
              <a:solidFill>
                <a:sysClr val="windowText" lastClr="000000"/>
              </a:solidFill>
            </a:endParaRPr>
          </a:p>
        </p:txBody>
      </p:sp>
      <p:sp>
        <p:nvSpPr>
          <p:cNvPr id="10" name="TextBox 9"/>
          <p:cNvSpPr txBox="1"/>
          <p:nvPr/>
        </p:nvSpPr>
        <p:spPr>
          <a:xfrm>
            <a:off x="209007" y="5543653"/>
            <a:ext cx="11982994" cy="1200329"/>
          </a:xfrm>
          <a:prstGeom prst="rect">
            <a:avLst/>
          </a:prstGeom>
          <a:solidFill>
            <a:schemeClr val="bg1"/>
          </a:solidFill>
        </p:spPr>
        <p:txBody>
          <a:bodyPr wrap="square" rtlCol="0">
            <a:spAutoFit/>
          </a:bodyPr>
          <a:lstStyle/>
          <a:p>
            <a:r>
              <a:rPr lang="en-GB" dirty="0"/>
              <a:t>You can also copy and paste these links if you would prefer: </a:t>
            </a:r>
          </a:p>
          <a:p>
            <a:r>
              <a:rPr lang="en-GB" dirty="0"/>
              <a:t>https://classroom.thenational.academy/lessons/what-is-the-difference-between-night-and-day-0wp2c?step=2&amp;activity=video</a:t>
            </a:r>
          </a:p>
          <a:p>
            <a:endParaRPr lang="en-GB" dirty="0"/>
          </a:p>
          <a:p>
            <a:pPr lvl="0">
              <a:buNone/>
            </a:pPr>
            <a:r>
              <a:rPr lang="en-GB" altLang="en-US" dirty="0">
                <a:solidFill>
                  <a:prstClr val="black"/>
                </a:solidFill>
                <a:cs typeface="Calibri" panose="020F0502020204030204" pitchFamily="34" charset="0"/>
              </a:rPr>
              <a:t>https://www.bbc.co.uk/bitesize/clips/zrd9wmn</a:t>
            </a:r>
            <a:r>
              <a:rPr lang="en-GB" sz="1600" dirty="0"/>
              <a:t> </a:t>
            </a:r>
          </a:p>
        </p:txBody>
      </p:sp>
      <p:sp>
        <p:nvSpPr>
          <p:cNvPr id="11" name="Rectangle 10"/>
          <p:cNvSpPr/>
          <p:nvPr/>
        </p:nvSpPr>
        <p:spPr>
          <a:xfrm>
            <a:off x="5386921" y="3743070"/>
            <a:ext cx="1997613" cy="973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p:cNvSpPr/>
          <p:nvPr/>
        </p:nvSpPr>
        <p:spPr>
          <a:xfrm>
            <a:off x="5651219" y="4056902"/>
            <a:ext cx="1098570" cy="369332"/>
          </a:xfrm>
          <a:prstGeom prst="rect">
            <a:avLst/>
          </a:prstGeom>
        </p:spPr>
        <p:txBody>
          <a:bodyPr wrap="none">
            <a:spAutoFit/>
          </a:bodyPr>
          <a:lstStyle/>
          <a:p>
            <a:r>
              <a:rPr lang="en-GB" dirty="0">
                <a:hlinkClick r:id="rId3"/>
              </a:rPr>
              <a:t>Click</a:t>
            </a:r>
            <a:r>
              <a:rPr lang="en-GB" dirty="0"/>
              <a:t> </a:t>
            </a:r>
            <a:r>
              <a:rPr lang="en-GB" dirty="0">
                <a:hlinkClick r:id="rId3"/>
              </a:rPr>
              <a:t>here</a:t>
            </a:r>
            <a:endParaRPr lang="en-GB" dirty="0"/>
          </a:p>
        </p:txBody>
      </p:sp>
      <p:sp>
        <p:nvSpPr>
          <p:cNvPr id="12" name="Rectangle 11"/>
          <p:cNvSpPr/>
          <p:nvPr/>
        </p:nvSpPr>
        <p:spPr>
          <a:xfrm>
            <a:off x="8117058" y="3754645"/>
            <a:ext cx="1997613" cy="973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8288752" y="3955937"/>
            <a:ext cx="1609578" cy="523220"/>
          </a:xfrm>
          <a:prstGeom prst="rect">
            <a:avLst/>
          </a:prstGeom>
          <a:noFill/>
        </p:spPr>
        <p:txBody>
          <a:bodyPr wrap="square" rtlCol="0">
            <a:spAutoFit/>
          </a:bodyPr>
          <a:lstStyle/>
          <a:p>
            <a:r>
              <a:rPr lang="en-GB" sz="2800" dirty="0">
                <a:hlinkClick r:id="rId4"/>
              </a:rPr>
              <a:t>Click here</a:t>
            </a:r>
            <a:endParaRPr lang="en-GB" sz="2800" dirty="0"/>
          </a:p>
        </p:txBody>
      </p:sp>
    </p:spTree>
    <p:extLst>
      <p:ext uri="{BB962C8B-B14F-4D97-AF65-F5344CB8AC3E}">
        <p14:creationId xmlns:p14="http://schemas.microsoft.com/office/powerpoint/2010/main" val="1390064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287164" y="3429001"/>
            <a:ext cx="3804716" cy="2665975"/>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0" bIns="10800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rPr>
              <a:t>In the morning and late afternoon, shadows are longer. They are shortest at midday as this is when the sun appears to be highest in the sky. This idea of the sun appearing to move during the day is where the traditional stories explaining day and night came from.</a:t>
            </a:r>
          </a:p>
        </p:txBody>
      </p:sp>
      <p:sp>
        <p:nvSpPr>
          <p:cNvPr id="26" name="Rectangle 25"/>
          <p:cNvSpPr/>
          <p:nvPr/>
        </p:nvSpPr>
        <p:spPr>
          <a:xfrm>
            <a:off x="2295041" y="3426851"/>
            <a:ext cx="3804716" cy="2665975"/>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0" bIns="10800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The Sun stays in the same place in relation to the Earth. It appears to move because of the movements of Earth as it orbits the Sun.</a:t>
            </a:r>
            <a:endParaRPr kumimoji="0" lang="en-GB" altLang="en-US"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1" name="Title 20"/>
          <p:cNvSpPr>
            <a:spLocks noGrp="1"/>
          </p:cNvSpPr>
          <p:nvPr>
            <p:ph type="title"/>
          </p:nvPr>
        </p:nvSpPr>
        <p:spPr>
          <a:xfrm>
            <a:off x="1968844" y="765175"/>
            <a:ext cx="8246075" cy="824728"/>
          </a:xfrm>
          <a:prstGeom prst="roundRect">
            <a:avLst>
              <a:gd name="adj" fmla="val 0"/>
            </a:avLst>
          </a:prstGeom>
          <a:solidFill>
            <a:srgbClr val="0076B0"/>
          </a:solidFill>
        </p:spPr>
        <p:txBody>
          <a:bodyPr/>
          <a:lstStyle/>
          <a:p>
            <a:r>
              <a:rPr lang="en-GB" sz="3600" dirty="0">
                <a:solidFill>
                  <a:schemeClr val="bg1"/>
                </a:solidFill>
                <a:latin typeface="Calibri" panose="020F0502020204030204" pitchFamily="34" charset="0"/>
                <a:cs typeface="Calibri" panose="020F0502020204030204" pitchFamily="34" charset="0"/>
              </a:rPr>
              <a:t>Does the Sun Move?</a:t>
            </a:r>
          </a:p>
        </p:txBody>
      </p:sp>
      <p:sp>
        <p:nvSpPr>
          <p:cNvPr id="4" name="TextBox 3"/>
          <p:cNvSpPr txBox="1"/>
          <p:nvPr/>
        </p:nvSpPr>
        <p:spPr>
          <a:xfrm>
            <a:off x="1968844" y="1702787"/>
            <a:ext cx="7632700" cy="160903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Have you noticed how shadows change throughout the day? </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GB" altLang="en-US" sz="28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Why do you think this is? </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108" b="1268"/>
          <a:stretch/>
        </p:blipFill>
        <p:spPr>
          <a:xfrm>
            <a:off x="6091880" y="3429001"/>
            <a:ext cx="3820470" cy="2663825"/>
          </a:xfrm>
          <a:prstGeom prst="rect">
            <a:avLst/>
          </a:prstGeom>
        </p:spPr>
      </p:pic>
      <p:sp>
        <p:nvSpPr>
          <p:cNvPr id="7" name="Rectangle 6"/>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68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508" y="652530"/>
            <a:ext cx="7811589"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When we are outside on a sunny day, we can see how our shadows change throughout the day.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Sun’s position in the sky affects the length of the shadow.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When the Sun is low on the horizon, the shadows are long.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When the Sun is high in the sky, the shadows are much shorter.</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485517" y="4043362"/>
            <a:ext cx="7085497" cy="2122307"/>
          </a:xfrm>
          <a:prstGeom prst="rect">
            <a:avLst/>
          </a:prstGeom>
        </p:spPr>
      </p:pic>
      <p:sp>
        <p:nvSpPr>
          <p:cNvPr id="4" name="TextBox 3"/>
          <p:cNvSpPr txBox="1"/>
          <p:nvPr/>
        </p:nvSpPr>
        <p:spPr>
          <a:xfrm>
            <a:off x="7929154" y="2995570"/>
            <a:ext cx="3905794" cy="3170099"/>
          </a:xfrm>
          <a:prstGeom prst="rect">
            <a:avLst/>
          </a:prstGeom>
          <a:noFill/>
          <a:ln w="38100">
            <a:solidFill>
              <a:schemeClr val="tx1"/>
            </a:solidFill>
          </a:ln>
        </p:spPr>
        <p:txBody>
          <a:bodyPr wrap="square" rtlCol="0">
            <a:spAutoFit/>
          </a:bodyPr>
          <a:lstStyle/>
          <a:p>
            <a:r>
              <a:rPr lang="en-GB" sz="2000" b="1" dirty="0"/>
              <a:t>Task: Create a shadow ‘diary’ using an object. </a:t>
            </a:r>
          </a:p>
          <a:p>
            <a:r>
              <a:rPr lang="en-GB" sz="2000" dirty="0"/>
              <a:t>Place an object outside, leave it in the same spot and position, at different points of the day (make sure it is sunny) go outside to check the shadow and use chalk to draw around the shadow. If you don’t have chalk you can observe. What changes happen?</a:t>
            </a:r>
          </a:p>
        </p:txBody>
      </p:sp>
      <p:sp>
        <p:nvSpPr>
          <p:cNvPr id="5" name="Rectangle 4"/>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1869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5801"/>
          <a:stretch/>
        </p:blipFill>
        <p:spPr>
          <a:xfrm>
            <a:off x="438013" y="965066"/>
            <a:ext cx="4527881" cy="5522004"/>
          </a:xfrm>
          <a:prstGeom prst="rect">
            <a:avLst/>
          </a:prstGeom>
        </p:spPr>
      </p:pic>
      <p:sp>
        <p:nvSpPr>
          <p:cNvPr id="3" name="Rectangle 2"/>
          <p:cNvSpPr/>
          <p:nvPr/>
        </p:nvSpPr>
        <p:spPr>
          <a:xfrm>
            <a:off x="565415" y="501134"/>
            <a:ext cx="6457665" cy="461665"/>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0" i="0" u="sng" strike="noStrike" kern="1200" cap="none" spc="0" normalizeH="0" baseline="0" noProof="0" dirty="0">
                <a:ln>
                  <a:noFill/>
                </a:ln>
                <a:solidFill>
                  <a:prstClr val="black"/>
                </a:solidFill>
                <a:effectLst/>
                <a:uLnTx/>
                <a:uFillTx/>
                <a:latin typeface="Calibri" panose="020F0502020204030204"/>
                <a:ea typeface="+mn-ea"/>
                <a:cs typeface="+mn-cs"/>
              </a:rPr>
              <a:t>L.O To be able to explain how shadows are formed</a:t>
            </a:r>
          </a:p>
        </p:txBody>
      </p:sp>
      <p:sp>
        <p:nvSpPr>
          <p:cNvPr id="4" name="Rectangle 3"/>
          <p:cNvSpPr/>
          <p:nvPr/>
        </p:nvSpPr>
        <p:spPr>
          <a:xfrm>
            <a:off x="5556767" y="1567951"/>
            <a:ext cx="6040036" cy="4893647"/>
          </a:xfrm>
          <a:prstGeom prst="rect">
            <a:avLst/>
          </a:prstGeom>
        </p:spPr>
        <p:txBody>
          <a:bodyPr wrap="square">
            <a:spAutoFit/>
          </a:bodyPr>
          <a:lstStyle/>
          <a:p>
            <a:pPr marR="0" lvl="0" algn="l" defTabSz="685800" rtl="0" eaLnBrk="1" fontAlgn="auto" latinLnBrk="0" hangingPunct="1">
              <a:lnSpc>
                <a:spcPct val="100000"/>
              </a:lnSpc>
              <a:spcBef>
                <a:spcPts val="0"/>
              </a:spcBef>
              <a:spcAft>
                <a:spcPts val="0"/>
              </a:spcAft>
              <a:buClrTx/>
              <a:buSzTx/>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Task:</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Draw each picture onto a piece of paper if you do not have this sheet.</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Look at the position of the sun.</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Draw where you think the shadow of the tree would be in relation to the new position of the sun.</a:t>
            </a: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dirty="0">
              <a:solidFill>
                <a:prstClr val="black"/>
              </a:solidFill>
              <a:latin typeface="Calibri" panose="020F0502020204030204"/>
            </a:endParaRPr>
          </a:p>
          <a:p>
            <a:pPr marL="342900" indent="-342900" defTabSz="685800">
              <a:buFont typeface="Arial" panose="020B0604020202020204" pitchFamily="34" charset="0"/>
              <a:buChar char="•"/>
              <a:defRPr/>
            </a:pPr>
            <a:r>
              <a:rPr lang="en-GB" sz="2400" dirty="0">
                <a:solidFill>
                  <a:srgbClr val="202124"/>
                </a:solidFill>
                <a:latin typeface="Calibri" panose="020F0502020204030204" pitchFamily="34" charset="0"/>
                <a:cs typeface="Calibri" panose="020F0502020204030204" pitchFamily="34" charset="0"/>
              </a:rPr>
              <a:t>Ext: Write a sentence to explain how shadows are formed.</a:t>
            </a:r>
            <a:endParaRPr lang="en-GB" sz="2400" dirty="0">
              <a:solidFill>
                <a:prstClr val="black"/>
              </a:solidFill>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6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French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Thursday 4</a:t>
            </a:r>
            <a:r>
              <a:rPr kumimoji="0" lang="en-GB" sz="32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February</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To be able to order planets from the Sun in French.</a:t>
            </a:r>
          </a:p>
        </p:txBody>
      </p:sp>
      <p:pic>
        <p:nvPicPr>
          <p:cNvPr id="2" name="Picture 1"/>
          <p:cNvPicPr>
            <a:picLocks noChangeAspect="1"/>
          </p:cNvPicPr>
          <p:nvPr/>
        </p:nvPicPr>
        <p:blipFill>
          <a:blip r:embed="rId4"/>
          <a:stretch>
            <a:fillRect/>
          </a:stretch>
        </p:blipFill>
        <p:spPr>
          <a:xfrm>
            <a:off x="4522309" y="5955410"/>
            <a:ext cx="904875" cy="638175"/>
          </a:xfrm>
          <a:prstGeom prst="rect">
            <a:avLst/>
          </a:prstGeom>
        </p:spPr>
      </p:pic>
    </p:spTree>
    <p:extLst>
      <p:ext uri="{BB962C8B-B14F-4D97-AF65-F5344CB8AC3E}">
        <p14:creationId xmlns:p14="http://schemas.microsoft.com/office/powerpoint/2010/main" val="670860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84570" y="1037428"/>
            <a:ext cx="5086809" cy="4864570"/>
          </a:xfrm>
          <a:prstGeom prst="rect">
            <a:avLst/>
          </a:prstGeom>
        </p:spPr>
      </p:pic>
      <p:pic>
        <p:nvPicPr>
          <p:cNvPr id="1026" name="Picture 2" descr="Poster (A3) - Le système solaire - Little Linguist"/>
          <p:cNvPicPr>
            <a:picLocks noChangeAspect="1" noChangeArrowheads="1"/>
          </p:cNvPicPr>
          <p:nvPr/>
        </p:nvPicPr>
        <p:blipFill rotWithShape="1">
          <a:blip r:embed="rId3">
            <a:extLst>
              <a:ext uri="{28A0092B-C50C-407E-A947-70E740481C1C}">
                <a14:useLocalDpi xmlns:a14="http://schemas.microsoft.com/office/drawing/2010/main" val="0"/>
              </a:ext>
            </a:extLst>
          </a:blip>
          <a:srcRect l="15589" r="16092"/>
          <a:stretch/>
        </p:blipFill>
        <p:spPr bwMode="auto">
          <a:xfrm>
            <a:off x="737649" y="308827"/>
            <a:ext cx="3296032" cy="48244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86994" y="6168935"/>
            <a:ext cx="56146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What do you notice about the numbers?</a:t>
            </a:r>
          </a:p>
        </p:txBody>
      </p:sp>
      <p:sp>
        <p:nvSpPr>
          <p:cNvPr id="5" name="TextBox 4"/>
          <p:cNvSpPr txBox="1"/>
          <p:nvPr/>
        </p:nvSpPr>
        <p:spPr>
          <a:xfrm>
            <a:off x="5886995" y="308827"/>
            <a:ext cx="56146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Try saying the French phrases out</a:t>
            </a:r>
            <a:r>
              <a:rPr kumimoji="0" lang="en-GB" sz="2400" b="0" i="0" u="none" strike="noStrike" kern="1200" cap="none" spc="0" normalizeH="0" noProof="0" dirty="0">
                <a:ln>
                  <a:noFill/>
                </a:ln>
                <a:solidFill>
                  <a:prstClr val="black"/>
                </a:solidFill>
                <a:effectLst/>
                <a:uLnTx/>
                <a:uFillTx/>
                <a:latin typeface="Calibri" panose="020F0502020204030204"/>
                <a:ea typeface="+mn-ea"/>
                <a:cs typeface="+mn-cs"/>
              </a:rPr>
              <a:t> loud:</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380253" y="5391559"/>
            <a:ext cx="5237919" cy="923330"/>
          </a:xfrm>
          <a:prstGeom prst="rect">
            <a:avLst/>
          </a:prstGeom>
          <a:ln w="28575">
            <a:solidFill>
              <a:srgbClr val="0070C0"/>
            </a:solidFill>
          </a:ln>
        </p:spPr>
        <p:txBody>
          <a:bodyPr wrap="square">
            <a:spAutoFit/>
          </a:bodyPr>
          <a:lstStyle/>
          <a:p>
            <a:r>
              <a:rPr lang="en-GB" dirty="0"/>
              <a:t>Copy and paste the link into a web browser to help with saying the planets in French.</a:t>
            </a:r>
          </a:p>
          <a:p>
            <a:r>
              <a:rPr lang="en-GB" dirty="0"/>
              <a:t>https://www.youtube.com/watch?v=4YArAT9VaUA</a:t>
            </a:r>
          </a:p>
        </p:txBody>
      </p:sp>
      <p:sp>
        <p:nvSpPr>
          <p:cNvPr id="7" name="Rectangle 6"/>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811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37715" y="917558"/>
            <a:ext cx="1505540" cy="156966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2700">
                  <a:solidFill>
                    <a:srgbClr val="44546A">
                      <a:satMod val="155000"/>
                    </a:srgbClr>
                  </a:solidFill>
                  <a:prstDash val="solid"/>
                </a:ln>
                <a:solidFill>
                  <a:srgbClr val="44546A">
                    <a:lumMod val="60000"/>
                    <a:lumOff val="40000"/>
                  </a:srgbClr>
                </a:solidFill>
                <a:effectLst>
                  <a:outerShdw blurRad="41275" dist="20320" dir="1800000" algn="tl" rotWithShape="0">
                    <a:srgbClr val="000000">
                      <a:alpha val="40000"/>
                    </a:srgbClr>
                  </a:outerShdw>
                </a:effectLst>
                <a:uLnTx/>
                <a:uFillTx/>
                <a:latin typeface="Calibri" panose="020F0502020204030204"/>
                <a:ea typeface="+mn-ea"/>
                <a:cs typeface="+mn-cs"/>
              </a:rPr>
              <a:t>un</a:t>
            </a:r>
          </a:p>
        </p:txBody>
      </p:sp>
      <p:sp>
        <p:nvSpPr>
          <p:cNvPr id="4" name="Rectangle 3"/>
          <p:cNvSpPr/>
          <p:nvPr/>
        </p:nvSpPr>
        <p:spPr>
          <a:xfrm>
            <a:off x="6618130" y="937696"/>
            <a:ext cx="723583" cy="156966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1</a:t>
            </a:r>
          </a:p>
        </p:txBody>
      </p:sp>
      <p:sp>
        <p:nvSpPr>
          <p:cNvPr id="5" name="Rectangle 4"/>
          <p:cNvSpPr/>
          <p:nvPr/>
        </p:nvSpPr>
        <p:spPr>
          <a:xfrm>
            <a:off x="6177960" y="3565814"/>
            <a:ext cx="2591572" cy="156966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1</a:t>
            </a:r>
            <a:r>
              <a:rPr kumimoji="0" lang="en-US" sz="9600" b="1" i="0" u="none" strike="noStrike" kern="1200" cap="none" spc="0" normalizeH="0" baseline="3000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st</a:t>
            </a:r>
            <a:r>
              <a:rPr kumimoji="0" lang="en-US" sz="96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 </a:t>
            </a:r>
          </a:p>
        </p:txBody>
      </p:sp>
      <p:sp>
        <p:nvSpPr>
          <p:cNvPr id="2" name="Rectangle 1"/>
          <p:cNvSpPr/>
          <p:nvPr/>
        </p:nvSpPr>
        <p:spPr>
          <a:xfrm>
            <a:off x="8629868" y="4071648"/>
            <a:ext cx="2091598"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première</a:t>
            </a:r>
          </a:p>
        </p:txBody>
      </p:sp>
      <p:sp>
        <p:nvSpPr>
          <p:cNvPr id="6" name="TextBox 5"/>
          <p:cNvSpPr txBox="1"/>
          <p:nvPr/>
        </p:nvSpPr>
        <p:spPr>
          <a:xfrm>
            <a:off x="1084601" y="386817"/>
            <a:ext cx="89785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Most of the numbers follow a pattern except for number 1.</a:t>
            </a:r>
          </a:p>
        </p:txBody>
      </p:sp>
      <p:pic>
        <p:nvPicPr>
          <p:cNvPr id="1026" name="Picture 2" descr="English Premier League Table | ESP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219" y="917558"/>
            <a:ext cx="3939111" cy="437725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674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6511" y="597456"/>
            <a:ext cx="4520788" cy="264687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00" b="1" i="0" u="none" strike="noStrike" kern="1200" cap="none" spc="0" normalizeH="0" baseline="0" noProof="0" dirty="0">
                <a:ln w="12700">
                  <a:solidFill>
                    <a:srgbClr val="44546A">
                      <a:satMod val="155000"/>
                    </a:srgbClr>
                  </a:solidFill>
                  <a:prstDash val="solid"/>
                </a:ln>
                <a:solidFill>
                  <a:srgbClr val="44546A">
                    <a:lumMod val="60000"/>
                    <a:lumOff val="40000"/>
                  </a:srgbClr>
                </a:solidFill>
                <a:effectLst>
                  <a:outerShdw blurRad="41275" dist="20320" dir="1800000" algn="tl" rotWithShape="0">
                    <a:srgbClr val="000000">
                      <a:alpha val="40000"/>
                    </a:srgbClr>
                  </a:outerShdw>
                </a:effectLst>
                <a:uLnTx/>
                <a:uFillTx/>
                <a:latin typeface="Calibri" panose="020F0502020204030204"/>
                <a:ea typeface="+mn-ea"/>
                <a:cs typeface="+mn-cs"/>
              </a:rPr>
              <a:t>deux</a:t>
            </a:r>
          </a:p>
        </p:txBody>
      </p:sp>
      <p:sp>
        <p:nvSpPr>
          <p:cNvPr id="4" name="Rectangle 3"/>
          <p:cNvSpPr/>
          <p:nvPr/>
        </p:nvSpPr>
        <p:spPr>
          <a:xfrm>
            <a:off x="1204113" y="206706"/>
            <a:ext cx="1478290" cy="31547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9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2</a:t>
            </a:r>
          </a:p>
        </p:txBody>
      </p:sp>
      <p:sp>
        <p:nvSpPr>
          <p:cNvPr id="2" name="Rectangle 1"/>
          <p:cNvSpPr/>
          <p:nvPr/>
        </p:nvSpPr>
        <p:spPr>
          <a:xfrm>
            <a:off x="3990273" y="4298071"/>
            <a:ext cx="223811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deux</a:t>
            </a:r>
            <a:r>
              <a:rPr kumimoji="0" lang="en-GB" sz="4000" b="0" i="0" u="none" strike="noStrike" kern="1200" cap="none" spc="0" normalizeH="0" baseline="0" noProof="0" dirty="0">
                <a:ln>
                  <a:noFill/>
                </a:ln>
                <a:solidFill>
                  <a:srgbClr val="0070C0"/>
                </a:solidFill>
                <a:effectLst/>
                <a:uLnTx/>
                <a:uFillTx/>
                <a:latin typeface="Calibri" panose="020F0502020204030204"/>
                <a:ea typeface="+mn-ea"/>
                <a:cs typeface="+mn-cs"/>
              </a:rPr>
              <a:t>ième</a:t>
            </a:r>
          </a:p>
        </p:txBody>
      </p:sp>
      <p:sp>
        <p:nvSpPr>
          <p:cNvPr id="5" name="Rectangle 4"/>
          <p:cNvSpPr/>
          <p:nvPr/>
        </p:nvSpPr>
        <p:spPr>
          <a:xfrm>
            <a:off x="5769628" y="3244334"/>
            <a:ext cx="122180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70C0"/>
                </a:solidFill>
                <a:effectLst/>
                <a:uLnTx/>
                <a:uFillTx/>
                <a:latin typeface="Calibri" panose="020F0502020204030204"/>
                <a:ea typeface="+mn-ea"/>
                <a:cs typeface="+mn-cs"/>
              </a:rPr>
              <a:t>ième</a:t>
            </a:r>
          </a:p>
        </p:txBody>
      </p:sp>
      <p:sp>
        <p:nvSpPr>
          <p:cNvPr id="6" name="TextBox 5"/>
          <p:cNvSpPr txBox="1"/>
          <p:nvPr/>
        </p:nvSpPr>
        <p:spPr>
          <a:xfrm>
            <a:off x="1280359" y="228124"/>
            <a:ext cx="897853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 rest of the numbers follow the pattern by adding </a:t>
            </a:r>
            <a:r>
              <a:rPr kumimoji="0" lang="en-GB" sz="2400" b="0" i="0" u="none" strike="noStrike" kern="1200" cap="none" spc="0" normalizeH="0" baseline="0" noProof="0" dirty="0">
                <a:ln>
                  <a:noFill/>
                </a:ln>
                <a:solidFill>
                  <a:srgbClr val="FF0000"/>
                </a:solidFill>
                <a:effectLst/>
                <a:uLnTx/>
                <a:uFillTx/>
                <a:latin typeface="Calibri" panose="020F0502020204030204"/>
                <a:ea typeface="+mn-ea"/>
                <a:cs typeface="+mn-cs"/>
              </a:rPr>
              <a:t>ième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on the end.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Rectangle 6"/>
          <p:cNvSpPr/>
          <p:nvPr/>
        </p:nvSpPr>
        <p:spPr>
          <a:xfrm>
            <a:off x="3990273" y="3231662"/>
            <a:ext cx="120097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deux</a:t>
            </a:r>
          </a:p>
        </p:txBody>
      </p:sp>
      <p:pic>
        <p:nvPicPr>
          <p:cNvPr id="2050" name="Picture 2" descr="Download free photo of Icon,button,2nd,internet,symbol - from needpix.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5683" y="2629445"/>
            <a:ext cx="3238051" cy="323805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47472" y="3463640"/>
            <a:ext cx="2591572" cy="156966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2</a:t>
            </a:r>
            <a:r>
              <a:rPr kumimoji="0" lang="en-US" sz="9600" b="1" i="0" u="none" strike="noStrike" kern="1200" cap="none" spc="0" normalizeH="0" baseline="3000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nd</a:t>
            </a:r>
            <a:r>
              <a:rPr kumimoji="0" lang="en-US" sz="96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 </a:t>
            </a:r>
          </a:p>
        </p:txBody>
      </p:sp>
      <p:sp>
        <p:nvSpPr>
          <p:cNvPr id="10" name="Rectangle 9"/>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448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46035" y="812899"/>
            <a:ext cx="3497304" cy="221599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w="12700">
                  <a:solidFill>
                    <a:srgbClr val="44546A">
                      <a:satMod val="155000"/>
                    </a:srgbClr>
                  </a:solidFill>
                  <a:prstDash val="solid"/>
                </a:ln>
                <a:solidFill>
                  <a:srgbClr val="44546A">
                    <a:lumMod val="60000"/>
                    <a:lumOff val="40000"/>
                  </a:srgbClr>
                </a:solidFill>
                <a:effectLst>
                  <a:outerShdw blurRad="41275" dist="20320" dir="1800000" algn="tl" rotWithShape="0">
                    <a:srgbClr val="000000">
                      <a:alpha val="40000"/>
                    </a:srgbClr>
                  </a:outerShdw>
                </a:effectLst>
                <a:uLnTx/>
                <a:uFillTx/>
                <a:latin typeface="Calibri" panose="020F0502020204030204"/>
                <a:ea typeface="+mn-ea"/>
                <a:cs typeface="+mn-cs"/>
              </a:rPr>
              <a:t>trois</a:t>
            </a:r>
            <a:endParaRPr kumimoji="0" lang="en-US" sz="16600" b="1" i="0" u="none" strike="noStrike" kern="1200" cap="none" spc="0" normalizeH="0" baseline="0" noProof="0" dirty="0">
              <a:ln w="12700">
                <a:solidFill>
                  <a:srgbClr val="44546A">
                    <a:satMod val="155000"/>
                  </a:srgbClr>
                </a:solidFill>
                <a:prstDash val="solid"/>
              </a:ln>
              <a:solidFill>
                <a:srgbClr val="44546A">
                  <a:lumMod val="60000"/>
                  <a:lumOff val="40000"/>
                </a:srgbClr>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sp>
        <p:nvSpPr>
          <p:cNvPr id="4" name="Rectangle 3"/>
          <p:cNvSpPr/>
          <p:nvPr/>
        </p:nvSpPr>
        <p:spPr>
          <a:xfrm>
            <a:off x="1785843" y="597456"/>
            <a:ext cx="1263487" cy="264687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3</a:t>
            </a:r>
          </a:p>
        </p:txBody>
      </p:sp>
      <p:sp>
        <p:nvSpPr>
          <p:cNvPr id="2" name="Rectangle 1"/>
          <p:cNvSpPr/>
          <p:nvPr/>
        </p:nvSpPr>
        <p:spPr>
          <a:xfrm>
            <a:off x="4112070" y="3775557"/>
            <a:ext cx="2205797"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trois</a:t>
            </a:r>
            <a:r>
              <a:rPr kumimoji="0" lang="en-GB" sz="4000" b="0" i="0" u="none" strike="noStrike" kern="1200" cap="none" spc="0" normalizeH="0" baseline="0" noProof="0" dirty="0">
                <a:ln>
                  <a:noFill/>
                </a:ln>
                <a:solidFill>
                  <a:srgbClr val="0070C0"/>
                </a:solidFill>
                <a:effectLst/>
                <a:uLnTx/>
                <a:uFillTx/>
                <a:latin typeface="Calibri" panose="020F0502020204030204"/>
                <a:ea typeface="+mn-ea"/>
                <a:cs typeface="+mn-cs"/>
              </a:rPr>
              <a:t>ième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Rectangle 4"/>
          <p:cNvSpPr/>
          <p:nvPr/>
        </p:nvSpPr>
        <p:spPr>
          <a:xfrm>
            <a:off x="1257617" y="3429000"/>
            <a:ext cx="2591572" cy="156966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3</a:t>
            </a:r>
            <a:r>
              <a:rPr kumimoji="0" lang="en-US" sz="9600" b="1" i="0" u="none" strike="noStrike" kern="1200" cap="none" spc="0" normalizeH="0" baseline="3000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rd</a:t>
            </a:r>
            <a:r>
              <a:rPr kumimoji="0" lang="en-US" sz="96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  </a:t>
            </a:r>
          </a:p>
        </p:txBody>
      </p:sp>
      <p:pic>
        <p:nvPicPr>
          <p:cNvPr id="3074" name="Picture 2" descr="2&quot; Sunburst 3rd Place Mylar Trophy Insert | Sunburst Hologram Mylar inserts  from Trophy K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8403" y="2919549"/>
            <a:ext cx="3333750" cy="33337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473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98949" y="1201380"/>
            <a:ext cx="4243726" cy="186204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12700">
                  <a:solidFill>
                    <a:srgbClr val="44546A">
                      <a:satMod val="155000"/>
                    </a:srgbClr>
                  </a:solidFill>
                  <a:prstDash val="solid"/>
                </a:ln>
                <a:solidFill>
                  <a:srgbClr val="44546A">
                    <a:lumMod val="60000"/>
                    <a:lumOff val="40000"/>
                  </a:srgbClr>
                </a:solidFill>
                <a:effectLst>
                  <a:outerShdw blurRad="41275" dist="20320" dir="1800000" algn="tl" rotWithShape="0">
                    <a:srgbClr val="000000">
                      <a:alpha val="40000"/>
                    </a:srgbClr>
                  </a:outerShdw>
                </a:effectLst>
                <a:uLnTx/>
                <a:uFillTx/>
                <a:latin typeface="Calibri" panose="020F0502020204030204"/>
                <a:ea typeface="+mn-ea"/>
                <a:cs typeface="+mn-cs"/>
              </a:rPr>
              <a:t>quatre</a:t>
            </a:r>
            <a:endParaRPr kumimoji="0" lang="en-US" sz="16600" b="1" i="0" u="none" strike="noStrike" kern="1200" cap="none" spc="0" normalizeH="0" baseline="0" noProof="0" dirty="0">
              <a:ln w="12700">
                <a:solidFill>
                  <a:srgbClr val="44546A">
                    <a:satMod val="155000"/>
                  </a:srgbClr>
                </a:solidFill>
                <a:prstDash val="solid"/>
              </a:ln>
              <a:solidFill>
                <a:srgbClr val="44546A">
                  <a:lumMod val="60000"/>
                  <a:lumOff val="40000"/>
                </a:srgbClr>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sp>
        <p:nvSpPr>
          <p:cNvPr id="4" name="Rectangle 3"/>
          <p:cNvSpPr/>
          <p:nvPr/>
        </p:nvSpPr>
        <p:spPr>
          <a:xfrm>
            <a:off x="1038650" y="555049"/>
            <a:ext cx="1478290" cy="31547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9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4</a:t>
            </a:r>
          </a:p>
        </p:txBody>
      </p:sp>
      <p:sp>
        <p:nvSpPr>
          <p:cNvPr id="2" name="Rectangle 1"/>
          <p:cNvSpPr/>
          <p:nvPr/>
        </p:nvSpPr>
        <p:spPr>
          <a:xfrm>
            <a:off x="3561285" y="4077601"/>
            <a:ext cx="240488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quatrième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Rectangle 4"/>
          <p:cNvSpPr/>
          <p:nvPr/>
        </p:nvSpPr>
        <p:spPr>
          <a:xfrm>
            <a:off x="639308" y="3646714"/>
            <a:ext cx="2591572" cy="156966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4</a:t>
            </a:r>
            <a:r>
              <a:rPr kumimoji="0" lang="en-US" sz="9600" b="1" i="0" u="none" strike="noStrike" kern="1200" cap="none" spc="0" normalizeH="0" baseline="3000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th</a:t>
            </a:r>
            <a:r>
              <a:rPr kumimoji="0" lang="en-US" sz="96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   </a:t>
            </a:r>
          </a:p>
        </p:txBody>
      </p:sp>
      <p:pic>
        <p:nvPicPr>
          <p:cNvPr id="10242" name="Picture 2" descr="4th | WKYK, WTO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1010" y="2316479"/>
            <a:ext cx="3652294" cy="390734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08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72237" y="1243676"/>
            <a:ext cx="2747868" cy="186204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500" b="1" i="0" u="none" strike="noStrike" kern="1200" cap="none" spc="0" normalizeH="0" baseline="0" noProof="0" dirty="0">
                <a:ln w="12700">
                  <a:solidFill>
                    <a:srgbClr val="44546A">
                      <a:satMod val="155000"/>
                    </a:srgbClr>
                  </a:solidFill>
                  <a:prstDash val="solid"/>
                </a:ln>
                <a:solidFill>
                  <a:srgbClr val="44546A">
                    <a:lumMod val="60000"/>
                    <a:lumOff val="40000"/>
                  </a:srgbClr>
                </a:solidFill>
                <a:effectLst>
                  <a:outerShdw blurRad="41275" dist="20320" dir="1800000" algn="tl" rotWithShape="0">
                    <a:srgbClr val="000000">
                      <a:alpha val="40000"/>
                    </a:srgbClr>
                  </a:outerShdw>
                </a:effectLst>
                <a:uLnTx/>
                <a:uFillTx/>
                <a:latin typeface="Calibri" panose="020F0502020204030204"/>
                <a:ea typeface="+mn-ea"/>
                <a:cs typeface="+mn-cs"/>
              </a:rPr>
              <a:t>cinq</a:t>
            </a:r>
            <a:endParaRPr kumimoji="0" lang="en-US" sz="16600" b="1" i="0" u="none" strike="noStrike" kern="1200" cap="none" spc="0" normalizeH="0" baseline="0" noProof="0" dirty="0">
              <a:ln w="12700">
                <a:solidFill>
                  <a:srgbClr val="44546A">
                    <a:satMod val="155000"/>
                  </a:srgbClr>
                </a:solidFill>
                <a:prstDash val="solid"/>
              </a:ln>
              <a:solidFill>
                <a:srgbClr val="44546A">
                  <a:lumMod val="60000"/>
                  <a:lumOff val="40000"/>
                </a:srgbClr>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sp>
        <p:nvSpPr>
          <p:cNvPr id="4" name="Rectangle 3"/>
          <p:cNvSpPr/>
          <p:nvPr/>
        </p:nvSpPr>
        <p:spPr>
          <a:xfrm>
            <a:off x="1360868" y="433129"/>
            <a:ext cx="1478290" cy="31547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9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5</a:t>
            </a:r>
          </a:p>
        </p:txBody>
      </p:sp>
      <p:sp>
        <p:nvSpPr>
          <p:cNvPr id="2" name="Rectangle 1"/>
          <p:cNvSpPr/>
          <p:nvPr/>
        </p:nvSpPr>
        <p:spPr>
          <a:xfrm>
            <a:off x="3756958" y="3937933"/>
            <a:ext cx="2363147"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cinquième</a:t>
            </a:r>
          </a:p>
        </p:txBody>
      </p:sp>
      <p:sp>
        <p:nvSpPr>
          <p:cNvPr id="5" name="Rectangle 4"/>
          <p:cNvSpPr/>
          <p:nvPr/>
        </p:nvSpPr>
        <p:spPr>
          <a:xfrm>
            <a:off x="1057320" y="3507046"/>
            <a:ext cx="2591572" cy="156966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5</a:t>
            </a:r>
            <a:r>
              <a:rPr kumimoji="0" lang="en-US" sz="9600" b="1" i="0" u="none" strike="noStrike" kern="1200" cap="none" spc="0" normalizeH="0" baseline="3000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th</a:t>
            </a:r>
            <a:r>
              <a:rPr kumimoji="0" lang="en-US" sz="96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   </a:t>
            </a:r>
          </a:p>
        </p:txBody>
      </p:sp>
      <p:pic>
        <p:nvPicPr>
          <p:cNvPr id="9218" name="Picture 2" descr="Writing Prompts for 5th Gr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888" y="2412275"/>
            <a:ext cx="4655263" cy="353491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58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a:xfrm>
            <a:off x="544287" y="334171"/>
            <a:ext cx="8220075" cy="1189038"/>
          </a:xfrm>
        </p:spPr>
        <p:txBody>
          <a:bodyPr/>
          <a:lstStyle/>
          <a:p>
            <a:pPr eaLnBrk="1" hangingPunct="1"/>
            <a:r>
              <a:rPr lang="en-GB" altLang="en-US" dirty="0">
                <a:latin typeface="+mn-lt"/>
              </a:rPr>
              <a:t>Day and Night- Recap from last week…</a:t>
            </a:r>
          </a:p>
        </p:txBody>
      </p:sp>
      <p:sp>
        <p:nvSpPr>
          <p:cNvPr id="11" name="Content Placeholder 2"/>
          <p:cNvSpPr>
            <a:spLocks/>
          </p:cNvSpPr>
          <p:nvPr/>
        </p:nvSpPr>
        <p:spPr bwMode="auto">
          <a:xfrm>
            <a:off x="325437" y="1711035"/>
            <a:ext cx="10699613" cy="167361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charset="0"/>
                <a:cs typeface="Sassoon Infant Rg" panose="02000503030000020003"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cs typeface="Sassoon Infant Rg" panose="02000503030000020003" charset="0"/>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en-US" sz="2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The Earth spins on its axis (an imaginary line) and over the course of 24 hours, different parts of the planet are facing towards the Sun and different parts are facing away from it.</a:t>
            </a:r>
          </a:p>
        </p:txBody>
      </p:sp>
      <p:sp>
        <p:nvSpPr>
          <p:cNvPr id="12" name="Content Placeholder 2"/>
          <p:cNvSpPr>
            <a:spLocks/>
          </p:cNvSpPr>
          <p:nvPr/>
        </p:nvSpPr>
        <p:spPr bwMode="auto">
          <a:xfrm>
            <a:off x="7705589" y="3593195"/>
            <a:ext cx="2265362" cy="2658336"/>
          </a:xfrm>
          <a:prstGeom prst="roundRect">
            <a:avLst>
              <a:gd name="adj" fmla="val 2583"/>
            </a:avLst>
          </a:prstGeom>
          <a:solidFill>
            <a:srgbClr val="BCE6F2"/>
          </a:solidFill>
          <a:ln>
            <a:noFill/>
          </a:ln>
          <a:extLst>
            <a:ext uri="{91240B29-F687-4F45-9708-019B960494DF}">
              <a14:hiddenLine xmlns:a14="http://schemas.microsoft.com/office/drawing/2010/main" w="9525">
                <a:solidFill>
                  <a:srgbClr val="000000"/>
                </a:solidFill>
                <a:round/>
                <a:headEnd/>
                <a:tailEnd/>
              </a14:hiddenLine>
            </a:ext>
          </a:extLst>
        </p:spPr>
        <p:txBody>
          <a:bodyPr lIns="252000" tIns="252000" rIns="252000" bIns="25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charset="0"/>
                <a:cs typeface="Sassoon Infant Rg" panose="02000503030000020003"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cs typeface="Sassoon Infant Rg" panose="02000503030000020003" charset="0"/>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en-US" sz="2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When we are facing towards the Sun, it is day time.</a:t>
            </a:r>
          </a:p>
        </p:txBody>
      </p:sp>
      <p:sp>
        <p:nvSpPr>
          <p:cNvPr id="13" name="Content Placeholder 2"/>
          <p:cNvSpPr>
            <a:spLocks/>
          </p:cNvSpPr>
          <p:nvPr/>
        </p:nvSpPr>
        <p:spPr bwMode="auto">
          <a:xfrm>
            <a:off x="765946" y="3621043"/>
            <a:ext cx="2260600" cy="2630488"/>
          </a:xfrm>
          <a:prstGeom prst="roundRect">
            <a:avLst>
              <a:gd name="adj" fmla="val 2583"/>
            </a:avLst>
          </a:prstGeom>
          <a:solidFill>
            <a:srgbClr val="BCE6F2"/>
          </a:solidFill>
          <a:ln>
            <a:noFill/>
          </a:ln>
          <a:extLst>
            <a:ext uri="{91240B29-F687-4F45-9708-019B960494DF}">
              <a14:hiddenLine xmlns:a14="http://schemas.microsoft.com/office/drawing/2010/main" w="9525">
                <a:solidFill>
                  <a:srgbClr val="000000"/>
                </a:solidFill>
                <a:round/>
                <a:headEnd/>
                <a:tailEnd/>
              </a14:hiddenLine>
            </a:ext>
          </a:extLst>
        </p:spPr>
        <p:txBody>
          <a:bodyPr lIns="252000" tIns="252000" rIns="252000" bIns="25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charset="0"/>
                <a:cs typeface="Sassoon Infant Rg" panose="02000503030000020003"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cs typeface="Sassoon Infant Rg" panose="02000503030000020003" charset="0"/>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altLang="en-US" sz="2400" b="0" i="0" u="none" strike="noStrike" kern="1200" cap="none" spc="0" normalizeH="0" baseline="0" noProof="0" dirty="0">
                <a:ln>
                  <a:noFill/>
                </a:ln>
                <a:solidFill>
                  <a:prstClr val="black"/>
                </a:solidFill>
                <a:effectLst/>
                <a:uLnTx/>
                <a:uFillTx/>
                <a:latin typeface="Calibri" panose="020F0502020204030204"/>
                <a:ea typeface="+mn-ea"/>
                <a:cs typeface="Calibri" panose="020F0502020204030204" pitchFamily="34" charset="0"/>
              </a:rPr>
              <a:t>When we are facing away from it, it is night time</a:t>
            </a:r>
            <a:r>
              <a:rPr kumimoji="0" lang="en-GB" alt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1792" y="3621043"/>
            <a:ext cx="37211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46665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outVertical)">
                                      <p:cBhvr>
                                        <p:cTn id="12" dur="500"/>
                                        <p:tgtEl>
                                          <p:spTgt spid="14"/>
                                        </p:tgtEl>
                                      </p:cBhvr>
                                    </p:animEffect>
                                  </p:childTnLst>
                                </p:cTn>
                              </p:par>
                            </p:childTnLst>
                          </p:cTn>
                        </p:par>
                        <p:par>
                          <p:cTn id="13" fill="hold" nodeType="afterGroup">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par>
                          <p:cTn id="17" fill="hold" nodeType="afterGroup">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63429" y="1286826"/>
            <a:ext cx="2137124" cy="221599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w="12700">
                  <a:solidFill>
                    <a:srgbClr val="44546A">
                      <a:satMod val="155000"/>
                    </a:srgbClr>
                  </a:solidFill>
                  <a:prstDash val="solid"/>
                </a:ln>
                <a:solidFill>
                  <a:srgbClr val="44546A">
                    <a:lumMod val="60000"/>
                    <a:lumOff val="40000"/>
                  </a:srgbClr>
                </a:solidFill>
                <a:effectLst>
                  <a:outerShdw blurRad="41275" dist="20320" dir="1800000" algn="tl" rotWithShape="0">
                    <a:srgbClr val="000000">
                      <a:alpha val="40000"/>
                    </a:srgbClr>
                  </a:outerShdw>
                </a:effectLst>
                <a:uLnTx/>
                <a:uFillTx/>
                <a:latin typeface="Calibri" panose="020F0502020204030204"/>
                <a:ea typeface="+mn-ea"/>
                <a:cs typeface="+mn-cs"/>
              </a:rPr>
              <a:t>six</a:t>
            </a:r>
            <a:endParaRPr kumimoji="0" lang="en-US" sz="19900" b="1" i="0" u="none" strike="noStrike" kern="1200" cap="none" spc="0" normalizeH="0" baseline="0" noProof="0" dirty="0">
              <a:ln w="12700">
                <a:solidFill>
                  <a:srgbClr val="44546A">
                    <a:satMod val="155000"/>
                  </a:srgbClr>
                </a:solidFill>
                <a:prstDash val="solid"/>
              </a:ln>
              <a:solidFill>
                <a:srgbClr val="44546A">
                  <a:lumMod val="60000"/>
                  <a:lumOff val="40000"/>
                </a:srgbClr>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sp>
        <p:nvSpPr>
          <p:cNvPr id="4" name="Rectangle 3"/>
          <p:cNvSpPr/>
          <p:nvPr/>
        </p:nvSpPr>
        <p:spPr>
          <a:xfrm>
            <a:off x="1604707" y="642135"/>
            <a:ext cx="1478290" cy="31547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9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6</a:t>
            </a:r>
          </a:p>
        </p:txBody>
      </p:sp>
      <p:sp>
        <p:nvSpPr>
          <p:cNvPr id="2" name="Rectangle 1"/>
          <p:cNvSpPr/>
          <p:nvPr/>
        </p:nvSpPr>
        <p:spPr>
          <a:xfrm>
            <a:off x="4250980" y="4187704"/>
            <a:ext cx="1762021"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sixième</a:t>
            </a:r>
          </a:p>
        </p:txBody>
      </p:sp>
      <p:sp>
        <p:nvSpPr>
          <p:cNvPr id="5" name="Rectangle 4"/>
          <p:cNvSpPr/>
          <p:nvPr/>
        </p:nvSpPr>
        <p:spPr>
          <a:xfrm>
            <a:off x="1275034" y="3655423"/>
            <a:ext cx="2591572" cy="156966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6</a:t>
            </a:r>
            <a:r>
              <a:rPr kumimoji="0" lang="en-US" sz="9600" b="1" i="0" u="none" strike="noStrike" kern="1200" cap="none" spc="0" normalizeH="0" baseline="3000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th</a:t>
            </a:r>
            <a:r>
              <a:rPr kumimoji="0" lang="en-US" sz="96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   </a:t>
            </a:r>
          </a:p>
        </p:txBody>
      </p:sp>
      <p:pic>
        <p:nvPicPr>
          <p:cNvPr id="8194" name="Picture 2" descr="6th Grade Spelling - Tips for Learning Problematic Wo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478" y="3307875"/>
            <a:ext cx="4536327" cy="31754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930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49189" y="1147489"/>
            <a:ext cx="3337260" cy="221599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w="12700">
                  <a:solidFill>
                    <a:srgbClr val="44546A">
                      <a:satMod val="155000"/>
                    </a:srgbClr>
                  </a:solidFill>
                  <a:prstDash val="solid"/>
                </a:ln>
                <a:solidFill>
                  <a:srgbClr val="44546A">
                    <a:lumMod val="60000"/>
                    <a:lumOff val="40000"/>
                  </a:srgbClr>
                </a:solidFill>
                <a:effectLst>
                  <a:outerShdw blurRad="41275" dist="20320" dir="1800000" algn="tl" rotWithShape="0">
                    <a:srgbClr val="000000">
                      <a:alpha val="40000"/>
                    </a:srgbClr>
                  </a:outerShdw>
                </a:effectLst>
                <a:uLnTx/>
                <a:uFillTx/>
                <a:latin typeface="Calibri" panose="020F0502020204030204"/>
                <a:ea typeface="+mn-ea"/>
                <a:cs typeface="+mn-cs"/>
              </a:rPr>
              <a:t>sept</a:t>
            </a:r>
            <a:endParaRPr kumimoji="0" lang="en-US" sz="19900" b="1" i="0" u="none" strike="noStrike" kern="1200" cap="none" spc="0" normalizeH="0" baseline="0" noProof="0" dirty="0">
              <a:ln w="12700">
                <a:solidFill>
                  <a:srgbClr val="44546A">
                    <a:satMod val="155000"/>
                  </a:srgbClr>
                </a:solidFill>
                <a:prstDash val="solid"/>
              </a:ln>
              <a:solidFill>
                <a:srgbClr val="44546A">
                  <a:lumMod val="60000"/>
                  <a:lumOff val="40000"/>
                </a:srgbClr>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sp>
        <p:nvSpPr>
          <p:cNvPr id="4" name="Rectangle 3"/>
          <p:cNvSpPr/>
          <p:nvPr/>
        </p:nvSpPr>
        <p:spPr>
          <a:xfrm>
            <a:off x="1526330" y="458956"/>
            <a:ext cx="1478290" cy="31547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9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7</a:t>
            </a:r>
          </a:p>
        </p:txBody>
      </p:sp>
      <p:sp>
        <p:nvSpPr>
          <p:cNvPr id="2" name="Rectangle 1"/>
          <p:cNvSpPr/>
          <p:nvPr/>
        </p:nvSpPr>
        <p:spPr>
          <a:xfrm>
            <a:off x="4005943" y="3859887"/>
            <a:ext cx="2115644"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septième</a:t>
            </a:r>
          </a:p>
        </p:txBody>
      </p:sp>
      <p:sp>
        <p:nvSpPr>
          <p:cNvPr id="5" name="Rectangle 4"/>
          <p:cNvSpPr/>
          <p:nvPr/>
        </p:nvSpPr>
        <p:spPr>
          <a:xfrm>
            <a:off x="1257617" y="3429000"/>
            <a:ext cx="2591572" cy="156966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7</a:t>
            </a:r>
            <a:r>
              <a:rPr kumimoji="0" lang="en-US" sz="9600" b="1" i="0" u="none" strike="noStrike" kern="1200" cap="none" spc="0" normalizeH="0" baseline="3000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th</a:t>
            </a:r>
            <a:r>
              <a:rPr kumimoji="0" lang="en-US" sz="96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   </a:t>
            </a:r>
          </a:p>
        </p:txBody>
      </p:sp>
      <p:pic>
        <p:nvPicPr>
          <p:cNvPr id="7170" name="Picture 2" descr="Should You Start Prepping for the SAT/ACT in 7th Gr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3246" y="3026699"/>
            <a:ext cx="4404269" cy="349750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49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49189" y="1095238"/>
            <a:ext cx="3130985" cy="221599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w="12700">
                  <a:solidFill>
                    <a:srgbClr val="44546A">
                      <a:satMod val="155000"/>
                    </a:srgbClr>
                  </a:solidFill>
                  <a:prstDash val="solid"/>
                </a:ln>
                <a:solidFill>
                  <a:srgbClr val="44546A">
                    <a:lumMod val="60000"/>
                    <a:lumOff val="40000"/>
                  </a:srgbClr>
                </a:solidFill>
                <a:effectLst>
                  <a:outerShdw blurRad="41275" dist="20320" dir="1800000" algn="tl" rotWithShape="0">
                    <a:srgbClr val="000000">
                      <a:alpha val="40000"/>
                    </a:srgbClr>
                  </a:outerShdw>
                </a:effectLst>
                <a:uLnTx/>
                <a:uFillTx/>
                <a:latin typeface="Calibri" panose="020F0502020204030204"/>
                <a:ea typeface="+mn-ea"/>
                <a:cs typeface="+mn-cs"/>
              </a:rPr>
              <a:t>huit</a:t>
            </a:r>
            <a:endParaRPr kumimoji="0" lang="en-US" sz="19900" b="1" i="0" u="none" strike="noStrike" kern="1200" cap="none" spc="0" normalizeH="0" baseline="0" noProof="0" dirty="0">
              <a:ln w="12700">
                <a:solidFill>
                  <a:srgbClr val="44546A">
                    <a:satMod val="155000"/>
                  </a:srgbClr>
                </a:solidFill>
                <a:prstDash val="solid"/>
              </a:ln>
              <a:solidFill>
                <a:srgbClr val="44546A">
                  <a:lumMod val="60000"/>
                  <a:lumOff val="40000"/>
                </a:srgbClr>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sp>
        <p:nvSpPr>
          <p:cNvPr id="4" name="Rectangle 3"/>
          <p:cNvSpPr/>
          <p:nvPr/>
        </p:nvSpPr>
        <p:spPr>
          <a:xfrm>
            <a:off x="1726627" y="520215"/>
            <a:ext cx="1478290" cy="31547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9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8</a:t>
            </a:r>
          </a:p>
        </p:txBody>
      </p:sp>
      <p:sp>
        <p:nvSpPr>
          <p:cNvPr id="2" name="Rectangle 1"/>
          <p:cNvSpPr/>
          <p:nvPr/>
        </p:nvSpPr>
        <p:spPr>
          <a:xfrm>
            <a:off x="4076295" y="3674925"/>
            <a:ext cx="204895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huitième</a:t>
            </a:r>
          </a:p>
        </p:txBody>
      </p:sp>
      <p:sp>
        <p:nvSpPr>
          <p:cNvPr id="5" name="Rectangle 4"/>
          <p:cNvSpPr/>
          <p:nvPr/>
        </p:nvSpPr>
        <p:spPr>
          <a:xfrm>
            <a:off x="1257617" y="3429000"/>
            <a:ext cx="2591572" cy="156966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8</a:t>
            </a:r>
            <a:r>
              <a:rPr kumimoji="0" lang="en-US" sz="9600" b="1" i="0" u="none" strike="noStrike" kern="1200" cap="none" spc="0" normalizeH="0" baseline="3000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th</a:t>
            </a:r>
            <a:r>
              <a:rPr kumimoji="0" lang="en-US" sz="96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   </a:t>
            </a:r>
          </a:p>
        </p:txBody>
      </p:sp>
      <p:pic>
        <p:nvPicPr>
          <p:cNvPr id="6146" name="Picture 2" descr="8th - About 8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4446" y="2201909"/>
            <a:ext cx="4312102" cy="431210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06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11495" y="1138781"/>
            <a:ext cx="3533339" cy="221599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w="12700">
                  <a:solidFill>
                    <a:srgbClr val="44546A">
                      <a:satMod val="155000"/>
                    </a:srgbClr>
                  </a:solidFill>
                  <a:prstDash val="solid"/>
                </a:ln>
                <a:solidFill>
                  <a:srgbClr val="44546A">
                    <a:lumMod val="60000"/>
                    <a:lumOff val="40000"/>
                  </a:srgbClr>
                </a:solidFill>
                <a:effectLst>
                  <a:outerShdw blurRad="41275" dist="20320" dir="1800000" algn="tl" rotWithShape="0">
                    <a:srgbClr val="000000">
                      <a:alpha val="40000"/>
                    </a:srgbClr>
                  </a:outerShdw>
                </a:effectLst>
                <a:uLnTx/>
                <a:uFillTx/>
                <a:latin typeface="Calibri" panose="020F0502020204030204"/>
                <a:ea typeface="+mn-ea"/>
                <a:cs typeface="+mn-cs"/>
              </a:rPr>
              <a:t>neuf</a:t>
            </a:r>
            <a:endParaRPr kumimoji="0" lang="en-US" sz="19900" b="1" i="0" u="none" strike="noStrike" kern="1200" cap="none" spc="0" normalizeH="0" baseline="0" noProof="0" dirty="0">
              <a:ln w="12700">
                <a:solidFill>
                  <a:srgbClr val="44546A">
                    <a:satMod val="155000"/>
                  </a:srgbClr>
                </a:solidFill>
                <a:prstDash val="solid"/>
              </a:ln>
              <a:solidFill>
                <a:srgbClr val="44546A">
                  <a:lumMod val="60000"/>
                  <a:lumOff val="40000"/>
                </a:srgbClr>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sp>
        <p:nvSpPr>
          <p:cNvPr id="4" name="Rectangle 3"/>
          <p:cNvSpPr/>
          <p:nvPr/>
        </p:nvSpPr>
        <p:spPr>
          <a:xfrm>
            <a:off x="1735335" y="458956"/>
            <a:ext cx="1478290" cy="31547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9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9</a:t>
            </a:r>
          </a:p>
        </p:txBody>
      </p:sp>
      <p:sp>
        <p:nvSpPr>
          <p:cNvPr id="2" name="Rectangle 1"/>
          <p:cNvSpPr/>
          <p:nvPr/>
        </p:nvSpPr>
        <p:spPr>
          <a:xfrm>
            <a:off x="4432005" y="3749432"/>
            <a:ext cx="2247731"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neuvième</a:t>
            </a:r>
          </a:p>
        </p:txBody>
      </p:sp>
      <p:sp>
        <p:nvSpPr>
          <p:cNvPr id="5" name="Rectangle 4"/>
          <p:cNvSpPr/>
          <p:nvPr/>
        </p:nvSpPr>
        <p:spPr>
          <a:xfrm>
            <a:off x="1257617" y="3429000"/>
            <a:ext cx="2591572" cy="156966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9</a:t>
            </a:r>
            <a:r>
              <a:rPr kumimoji="0" lang="en-US" sz="9600" b="1" i="0" u="none" strike="noStrike" kern="1200" cap="none" spc="0" normalizeH="0" baseline="3000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th</a:t>
            </a:r>
            <a:r>
              <a:rPr kumimoji="0" lang="en-US" sz="96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   </a:t>
            </a:r>
          </a:p>
        </p:txBody>
      </p:sp>
      <p:pic>
        <p:nvPicPr>
          <p:cNvPr id="5122" name="Picture 2" descr="9th Street Magazine on Twitter: &quot;Our editors are hard at work on our second  issue! Keep an eye out for the announcement of our release date!  #9thstreetmag&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0613" y="2516777"/>
            <a:ext cx="4278768" cy="427876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056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69764" y="764312"/>
            <a:ext cx="2380780" cy="2215991"/>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w="12700">
                  <a:solidFill>
                    <a:srgbClr val="44546A">
                      <a:satMod val="155000"/>
                    </a:srgbClr>
                  </a:solidFill>
                  <a:prstDash val="solid"/>
                </a:ln>
                <a:solidFill>
                  <a:srgbClr val="44546A">
                    <a:lumMod val="60000"/>
                    <a:lumOff val="40000"/>
                  </a:srgbClr>
                </a:solidFill>
                <a:effectLst>
                  <a:outerShdw blurRad="41275" dist="20320" dir="1800000" algn="tl" rotWithShape="0">
                    <a:srgbClr val="000000">
                      <a:alpha val="40000"/>
                    </a:srgbClr>
                  </a:outerShdw>
                </a:effectLst>
                <a:uLnTx/>
                <a:uFillTx/>
                <a:latin typeface="Calibri" panose="020F0502020204030204"/>
                <a:ea typeface="+mn-ea"/>
                <a:cs typeface="+mn-cs"/>
              </a:rPr>
              <a:t>dix</a:t>
            </a:r>
            <a:endParaRPr kumimoji="0" lang="en-US" sz="19900" b="1" i="0" u="none" strike="noStrike" kern="1200" cap="none" spc="0" normalizeH="0" baseline="0" noProof="0" dirty="0">
              <a:ln w="12700">
                <a:solidFill>
                  <a:srgbClr val="44546A">
                    <a:satMod val="155000"/>
                  </a:srgbClr>
                </a:solidFill>
                <a:prstDash val="solid"/>
              </a:ln>
              <a:solidFill>
                <a:srgbClr val="44546A">
                  <a:lumMod val="60000"/>
                  <a:lumOff val="40000"/>
                </a:srgbClr>
              </a:solidFill>
              <a:effectLst>
                <a:outerShdw blurRad="41275" dist="20320" dir="1800000" algn="tl" rotWithShape="0">
                  <a:srgbClr val="000000">
                    <a:alpha val="40000"/>
                  </a:srgbClr>
                </a:outerShdw>
              </a:effectLst>
              <a:uLnTx/>
              <a:uFillTx/>
              <a:latin typeface="Calibri" panose="020F0502020204030204"/>
              <a:ea typeface="+mn-ea"/>
              <a:cs typeface="+mn-cs"/>
            </a:endParaRPr>
          </a:p>
        </p:txBody>
      </p:sp>
      <p:sp>
        <p:nvSpPr>
          <p:cNvPr id="4" name="Rectangle 3"/>
          <p:cNvSpPr/>
          <p:nvPr/>
        </p:nvSpPr>
        <p:spPr>
          <a:xfrm>
            <a:off x="1219663" y="487269"/>
            <a:ext cx="2342308" cy="264687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6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10</a:t>
            </a:r>
          </a:p>
        </p:txBody>
      </p:sp>
      <p:sp>
        <p:nvSpPr>
          <p:cNvPr id="2" name="Rectangle 1"/>
          <p:cNvSpPr/>
          <p:nvPr/>
        </p:nvSpPr>
        <p:spPr>
          <a:xfrm>
            <a:off x="4491748" y="3740723"/>
            <a:ext cx="1830950"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dixième</a:t>
            </a:r>
          </a:p>
        </p:txBody>
      </p:sp>
      <p:sp>
        <p:nvSpPr>
          <p:cNvPr id="5" name="Rectangle 4"/>
          <p:cNvSpPr/>
          <p:nvPr/>
        </p:nvSpPr>
        <p:spPr>
          <a:xfrm>
            <a:off x="1257617" y="3429000"/>
            <a:ext cx="2591572" cy="156966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10</a:t>
            </a:r>
            <a:r>
              <a:rPr kumimoji="0" lang="en-US" sz="9600" b="1" i="0" u="none" strike="noStrike" kern="1200" cap="none" spc="0" normalizeH="0" baseline="3000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th</a:t>
            </a:r>
            <a:r>
              <a:rPr kumimoji="0" lang="en-US" sz="9600" b="1" i="0" u="none" strike="noStrike" kern="1200" cap="none" spc="0" normalizeH="0" baseline="0" noProof="0"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ea typeface="+mn-ea"/>
                <a:cs typeface="+mn-cs"/>
              </a:rPr>
              <a:t>   </a:t>
            </a:r>
          </a:p>
        </p:txBody>
      </p:sp>
      <p:pic>
        <p:nvPicPr>
          <p:cNvPr id="4098" name="Picture 2" descr="Let's celebrate our 10th Annivers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3004" y="2467229"/>
            <a:ext cx="5758996" cy="414647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622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eduplace.com/science/hmsc/content/cricket/graphics/ckt_2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789" y="404814"/>
            <a:ext cx="7926387" cy="5040312"/>
          </a:xfrm>
          <a:prstGeom prst="rect">
            <a:avLst/>
          </a:prstGeom>
          <a:solidFill>
            <a:srgbClr val="101920"/>
          </a:solidFill>
          <a:ln>
            <a:noFill/>
          </a:ln>
        </p:spPr>
      </p:pic>
      <p:sp>
        <p:nvSpPr>
          <p:cNvPr id="14339" name="TextBox 2"/>
          <p:cNvSpPr txBox="1">
            <a:spLocks noChangeArrowheads="1"/>
          </p:cNvSpPr>
          <p:nvPr/>
        </p:nvSpPr>
        <p:spPr bwMode="auto">
          <a:xfrm>
            <a:off x="2208214" y="5626378"/>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la Terre 	    Neptune        Mars           Vénus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Mercure         Saturne        Jupiter        Uranus</a:t>
            </a:r>
            <a:endParaRPr kumimoji="0" lang="en-US" alt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4" name="Rectangle 3"/>
          <p:cNvSpPr>
            <a:spLocks noChangeArrowheads="1"/>
          </p:cNvSpPr>
          <p:nvPr/>
        </p:nvSpPr>
        <p:spPr bwMode="auto">
          <a:xfrm>
            <a:off x="3792538" y="1844675"/>
            <a:ext cx="9257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pitchFamily="34" charset="0"/>
                <a:ea typeface="+mn-ea"/>
                <a:cs typeface="+mn-cs"/>
              </a:rPr>
              <a:t>La Terre</a:t>
            </a:r>
            <a:endParaRPr kumimoji="0" lang="en-US" alt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pitchFamily="34" charset="0"/>
              <a:ea typeface="+mn-ea"/>
              <a:cs typeface="+mn-cs"/>
            </a:endParaRPr>
          </a:p>
        </p:txBody>
      </p:sp>
      <p:sp>
        <p:nvSpPr>
          <p:cNvPr id="5" name="Rectangle 4"/>
          <p:cNvSpPr>
            <a:spLocks noChangeArrowheads="1"/>
          </p:cNvSpPr>
          <p:nvPr/>
        </p:nvSpPr>
        <p:spPr bwMode="auto">
          <a:xfrm>
            <a:off x="7464425" y="1916114"/>
            <a:ext cx="7534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pitchFamily="34" charset="0"/>
                <a:ea typeface="+mn-ea"/>
                <a:cs typeface="+mn-cs"/>
              </a:rPr>
              <a:t>Vénus</a:t>
            </a:r>
            <a:endParaRPr kumimoji="0" lang="en-US" alt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pitchFamily="34" charset="0"/>
              <a:ea typeface="+mn-ea"/>
              <a:cs typeface="+mn-cs"/>
            </a:endParaRPr>
          </a:p>
        </p:txBody>
      </p:sp>
      <p:sp>
        <p:nvSpPr>
          <p:cNvPr id="6" name="Rectangle 5"/>
          <p:cNvSpPr>
            <a:spLocks noChangeArrowheads="1"/>
          </p:cNvSpPr>
          <p:nvPr/>
        </p:nvSpPr>
        <p:spPr bwMode="auto">
          <a:xfrm>
            <a:off x="4872039" y="1484314"/>
            <a:ext cx="9861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pitchFamily="34" charset="0"/>
                <a:ea typeface="+mn-ea"/>
                <a:cs typeface="+mn-cs"/>
              </a:rPr>
              <a:t>Mercure</a:t>
            </a:r>
            <a:endParaRPr kumimoji="0" lang="en-US" alt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pitchFamily="34" charset="0"/>
              <a:ea typeface="+mn-ea"/>
              <a:cs typeface="+mn-cs"/>
            </a:endParaRPr>
          </a:p>
        </p:txBody>
      </p:sp>
      <p:sp>
        <p:nvSpPr>
          <p:cNvPr id="8" name="Rectangle 7"/>
          <p:cNvSpPr>
            <a:spLocks noChangeArrowheads="1"/>
          </p:cNvSpPr>
          <p:nvPr/>
        </p:nvSpPr>
        <p:spPr bwMode="auto">
          <a:xfrm>
            <a:off x="2855914" y="2997200"/>
            <a:ext cx="8249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pitchFamily="34" charset="0"/>
                <a:ea typeface="+mn-ea"/>
                <a:cs typeface="+mn-cs"/>
              </a:rPr>
              <a:t>Jupiter</a:t>
            </a:r>
            <a:endParaRPr kumimoji="0" lang="en-US" alt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pitchFamily="34" charset="0"/>
              <a:ea typeface="+mn-ea"/>
              <a:cs typeface="+mn-cs"/>
            </a:endParaRPr>
          </a:p>
        </p:txBody>
      </p:sp>
      <p:sp>
        <p:nvSpPr>
          <p:cNvPr id="10" name="Rectangle 9"/>
          <p:cNvSpPr>
            <a:spLocks noChangeArrowheads="1"/>
          </p:cNvSpPr>
          <p:nvPr/>
        </p:nvSpPr>
        <p:spPr bwMode="auto">
          <a:xfrm>
            <a:off x="2208214" y="1268414"/>
            <a:ext cx="8515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pitchFamily="34" charset="0"/>
                <a:ea typeface="+mn-ea"/>
                <a:cs typeface="+mn-cs"/>
              </a:rPr>
              <a:t>Uranus</a:t>
            </a:r>
            <a:endParaRPr kumimoji="0" lang="en-US" alt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pitchFamily="34" charset="0"/>
              <a:ea typeface="+mn-ea"/>
              <a:cs typeface="+mn-cs"/>
            </a:endParaRPr>
          </a:p>
        </p:txBody>
      </p:sp>
      <p:sp>
        <p:nvSpPr>
          <p:cNvPr id="14349" name="TextBox 12"/>
          <p:cNvSpPr txBox="1">
            <a:spLocks noChangeArrowheads="1"/>
          </p:cNvSpPr>
          <p:nvPr/>
        </p:nvSpPr>
        <p:spPr bwMode="auto">
          <a:xfrm>
            <a:off x="5591176" y="2060575"/>
            <a:ext cx="1019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SOLEIL</a:t>
            </a:r>
            <a:endParaRPr kumimoji="0" lang="en-US" alt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7" name="Rectangle 6"/>
          <p:cNvSpPr>
            <a:spLocks noChangeArrowheads="1"/>
          </p:cNvSpPr>
          <p:nvPr/>
        </p:nvSpPr>
        <p:spPr bwMode="auto">
          <a:xfrm>
            <a:off x="7967663" y="2565400"/>
            <a:ext cx="6583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pitchFamily="34" charset="0"/>
                <a:ea typeface="+mn-ea"/>
                <a:cs typeface="+mn-cs"/>
              </a:rPr>
              <a:t>Mars</a:t>
            </a:r>
            <a:endParaRPr kumimoji="0" lang="en-US" alt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pitchFamily="34" charset="0"/>
              <a:ea typeface="+mn-ea"/>
              <a:cs typeface="+mn-cs"/>
            </a:endParaRPr>
          </a:p>
        </p:txBody>
      </p:sp>
      <p:sp>
        <p:nvSpPr>
          <p:cNvPr id="9" name="Rectangle 8"/>
          <p:cNvSpPr>
            <a:spLocks noChangeArrowheads="1"/>
          </p:cNvSpPr>
          <p:nvPr/>
        </p:nvSpPr>
        <p:spPr bwMode="auto">
          <a:xfrm>
            <a:off x="8759826" y="3284539"/>
            <a:ext cx="9151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pitchFamily="34" charset="0"/>
                <a:ea typeface="+mn-ea"/>
                <a:cs typeface="+mn-cs"/>
              </a:rPr>
              <a:t>Saturne</a:t>
            </a:r>
            <a:endParaRPr kumimoji="0" lang="en-US" alt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pitchFamily="34" charset="0"/>
              <a:ea typeface="+mn-ea"/>
              <a:cs typeface="+mn-cs"/>
            </a:endParaRPr>
          </a:p>
        </p:txBody>
      </p:sp>
      <p:sp>
        <p:nvSpPr>
          <p:cNvPr id="11" name="Rectangle 10"/>
          <p:cNvSpPr>
            <a:spLocks noChangeArrowheads="1"/>
          </p:cNvSpPr>
          <p:nvPr/>
        </p:nvSpPr>
        <p:spPr bwMode="auto">
          <a:xfrm>
            <a:off x="7608889" y="404814"/>
            <a:ext cx="10059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Neptune</a:t>
            </a: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4" name="Rectangle 13"/>
          <p:cNvSpPr>
            <a:spLocks noChangeArrowheads="1"/>
          </p:cNvSpPr>
          <p:nvPr/>
        </p:nvSpPr>
        <p:spPr bwMode="auto">
          <a:xfrm>
            <a:off x="7640638" y="465934"/>
            <a:ext cx="10059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pitchFamily="34" charset="0"/>
                <a:ea typeface="+mn-ea"/>
                <a:cs typeface="+mn-cs"/>
              </a:rPr>
              <a:t>Neptune</a:t>
            </a:r>
            <a:endParaRPr kumimoji="0" lang="en-US" altLang="en-US" sz="1800" b="0" i="0" u="none" strike="noStrike" kern="1200" cap="none" spc="0" normalizeH="0" baseline="0" noProof="0" dirty="0">
              <a:ln>
                <a:noFill/>
              </a:ln>
              <a:solidFill>
                <a:srgbClr val="FFC000">
                  <a:lumMod val="60000"/>
                  <a:lumOff val="40000"/>
                </a:srgbClr>
              </a:solidFill>
              <a:effectLst/>
              <a:uLnTx/>
              <a:uFillTx/>
              <a:latin typeface="Calibri" panose="020F0502020204030204" pitchFamily="34" charset="0"/>
              <a:ea typeface="+mn-ea"/>
              <a:cs typeface="+mn-cs"/>
            </a:endParaRPr>
          </a:p>
        </p:txBody>
      </p:sp>
      <p:sp>
        <p:nvSpPr>
          <p:cNvPr id="2" name="TextBox 1"/>
          <p:cNvSpPr txBox="1"/>
          <p:nvPr/>
        </p:nvSpPr>
        <p:spPr>
          <a:xfrm>
            <a:off x="8723314" y="1125862"/>
            <a:ext cx="587375" cy="409303"/>
          </a:xfrm>
          <a:prstGeom prst="rect">
            <a:avLst/>
          </a:prstGeom>
          <a:solidFill>
            <a:srgbClr val="10192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Rectangle 14"/>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4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dissolv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P spid="8" grpId="0" autoUpdateAnimBg="0"/>
      <p:bldP spid="10" grpId="0" autoUpdateAnimBg="0"/>
      <p:bldP spid="7" grpId="0" autoUpdateAnimBg="0"/>
      <p:bldP spid="9" grpId="0" autoUpdateAnimBg="0"/>
      <p:bldP spid="11" grpId="0" autoUpdateAnimBg="0"/>
      <p:bldP spid="14"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un Planets Solar System Answer Black and White 1 Illustration - Twink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817" y="898224"/>
            <a:ext cx="10986497" cy="54932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90354" y="5202467"/>
            <a:ext cx="7369217" cy="1724297"/>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2881361" y="3429835"/>
            <a:ext cx="5399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n-GB" sz="1800" b="0" i="0" u="none" strike="noStrike" kern="1200" cap="none" spc="0" normalizeH="0" baseline="30000" noProof="0" dirty="0">
                <a:ln>
                  <a:noFill/>
                </a:ln>
                <a:solidFill>
                  <a:prstClr val="black"/>
                </a:solidFill>
                <a:effectLst/>
                <a:uLnTx/>
                <a:uFillTx/>
                <a:latin typeface="Calibri" panose="020F0502020204030204"/>
                <a:ea typeface="+mn-ea"/>
                <a:cs typeface="+mn-cs"/>
              </a:rPr>
              <a:t>st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5" name="TextBox 4"/>
          <p:cNvSpPr txBox="1"/>
          <p:nvPr/>
        </p:nvSpPr>
        <p:spPr>
          <a:xfrm>
            <a:off x="3288201" y="3211721"/>
            <a:ext cx="5399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GB" sz="1800" b="0" i="0" u="none" strike="noStrike" kern="1200" cap="none" spc="0" normalizeH="0" baseline="30000" noProof="0" dirty="0">
                <a:ln>
                  <a:noFill/>
                </a:ln>
                <a:solidFill>
                  <a:prstClr val="black"/>
                </a:solidFill>
                <a:effectLst/>
                <a:uLnTx/>
                <a:uFillTx/>
                <a:latin typeface="Calibri" panose="020F0502020204030204"/>
                <a:ea typeface="+mn-ea"/>
                <a:cs typeface="+mn-cs"/>
              </a:rPr>
              <a:t>nd</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6" name="TextBox 5"/>
          <p:cNvSpPr txBox="1"/>
          <p:nvPr/>
        </p:nvSpPr>
        <p:spPr>
          <a:xfrm>
            <a:off x="3959500" y="2991323"/>
            <a:ext cx="5399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n-GB" sz="1800" b="0" i="0" u="none" strike="noStrike" kern="1200" cap="none" spc="0" normalizeH="0" baseline="30000" noProof="0" dirty="0">
                <a:ln>
                  <a:noFill/>
                </a:ln>
                <a:solidFill>
                  <a:prstClr val="black"/>
                </a:solidFill>
                <a:effectLst/>
                <a:uLnTx/>
                <a:uFillTx/>
                <a:latin typeface="Calibri" panose="020F0502020204030204"/>
                <a:ea typeface="+mn-ea"/>
                <a:cs typeface="+mn-cs"/>
              </a:rPr>
              <a:t>rd</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 name="TextBox 6"/>
          <p:cNvSpPr txBox="1"/>
          <p:nvPr/>
        </p:nvSpPr>
        <p:spPr>
          <a:xfrm>
            <a:off x="4631826" y="2806657"/>
            <a:ext cx="5399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a:t>
            </a:r>
            <a:r>
              <a:rPr kumimoji="0" lang="en-GB" sz="18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9" name="TextBox 8"/>
          <p:cNvSpPr txBox="1"/>
          <p:nvPr/>
        </p:nvSpPr>
        <p:spPr>
          <a:xfrm>
            <a:off x="5401147" y="2496348"/>
            <a:ext cx="5399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a:t>
            </a:r>
            <a:r>
              <a:rPr kumimoji="0" lang="en-GB" sz="18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0" name="TextBox 9"/>
          <p:cNvSpPr txBox="1"/>
          <p:nvPr/>
        </p:nvSpPr>
        <p:spPr>
          <a:xfrm>
            <a:off x="6486873" y="2165633"/>
            <a:ext cx="5399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6</a:t>
            </a:r>
            <a:r>
              <a:rPr kumimoji="0" lang="en-GB" sz="18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1" name="TextBox 10"/>
          <p:cNvSpPr txBox="1"/>
          <p:nvPr/>
        </p:nvSpPr>
        <p:spPr>
          <a:xfrm>
            <a:off x="7413851" y="1855413"/>
            <a:ext cx="5399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7</a:t>
            </a:r>
            <a:r>
              <a:rPr kumimoji="0" lang="en-GB" sz="18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2" name="TextBox 11"/>
          <p:cNvSpPr txBox="1"/>
          <p:nvPr/>
        </p:nvSpPr>
        <p:spPr>
          <a:xfrm>
            <a:off x="8121566" y="1657202"/>
            <a:ext cx="53993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8</a:t>
            </a:r>
            <a:r>
              <a:rPr kumimoji="0" lang="en-GB" sz="18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13" name="TextBox 12"/>
          <p:cNvSpPr txBox="1"/>
          <p:nvPr/>
        </p:nvSpPr>
        <p:spPr>
          <a:xfrm>
            <a:off x="1096813" y="6022142"/>
            <a:ext cx="539931"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Sun</a:t>
            </a:r>
          </a:p>
        </p:txBody>
      </p:sp>
      <p:sp>
        <p:nvSpPr>
          <p:cNvPr id="16" name="Rectangle 15"/>
          <p:cNvSpPr/>
          <p:nvPr/>
        </p:nvSpPr>
        <p:spPr>
          <a:xfrm>
            <a:off x="2290354" y="780179"/>
            <a:ext cx="172194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M V E M J S U N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21"/>
          <p:cNvSpPr/>
          <p:nvPr/>
        </p:nvSpPr>
        <p:spPr>
          <a:xfrm>
            <a:off x="126262" y="93098"/>
            <a:ext cx="698088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L.O To be able to order planets from the Sun in French</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5" name="Rectangle 24"/>
          <p:cNvSpPr/>
          <p:nvPr/>
        </p:nvSpPr>
        <p:spPr>
          <a:xfrm>
            <a:off x="8560712" y="3066734"/>
            <a:ext cx="3180207" cy="2246769"/>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a:rPr>
              <a:t>Task: Draw the diagram onto a sheet </a:t>
            </a:r>
            <a:r>
              <a:rPr lang="fr-FR" sz="2800" dirty="0">
                <a:solidFill>
                  <a:prstClr val="black"/>
                </a:solidFill>
                <a:latin typeface="Calibri" panose="020F0502020204030204"/>
              </a:rPr>
              <a:t>of paper and </a:t>
            </a:r>
            <a:r>
              <a:rPr kumimoji="0" lang="fr-FR" sz="2800" b="0" i="0" u="none" strike="noStrike" kern="1200" cap="none" spc="0" normalizeH="0" baseline="0" noProof="0" dirty="0">
                <a:ln>
                  <a:noFill/>
                </a:ln>
                <a:solidFill>
                  <a:prstClr val="black"/>
                </a:solidFill>
                <a:effectLst/>
                <a:uLnTx/>
                <a:uFillTx/>
                <a:latin typeface="Calibri" panose="020F0502020204030204"/>
              </a:rPr>
              <a:t>and label the planets in French</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16"/>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6510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614" y="4636300"/>
            <a:ext cx="451450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Mercure est la ___________ planète du soleil.</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481395" y="3389925"/>
            <a:ext cx="451264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Vénus est la _____________ planète du soleil.</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p:cNvSpPr/>
          <p:nvPr/>
        </p:nvSpPr>
        <p:spPr>
          <a:xfrm>
            <a:off x="430996" y="5259874"/>
            <a:ext cx="456952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La Terre est la ____________ planète du soleil.</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Rectangle 4"/>
          <p:cNvSpPr/>
          <p:nvPr/>
        </p:nvSpPr>
        <p:spPr>
          <a:xfrm>
            <a:off x="481395" y="2697872"/>
            <a:ext cx="4532972"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Mars est la ______________ planète du soleil.</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p:cNvSpPr/>
          <p:nvPr/>
        </p:nvSpPr>
        <p:spPr>
          <a:xfrm>
            <a:off x="481395" y="1318114"/>
            <a:ext cx="4652308" cy="369332"/>
          </a:xfrm>
          <a:prstGeom prst="rect">
            <a:avLst/>
          </a:prstGeom>
        </p:spPr>
        <p:txBody>
          <a:bodyPr wrap="square">
            <a:spAutoFit/>
          </a:bodyPr>
          <a:lstStyle/>
          <a:p>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Jupiter est la   </a:t>
            </a:r>
            <a:r>
              <a:rPr lang="en-GB" u="sng" dirty="0">
                <a:solidFill>
                  <a:prstClr val="black"/>
                </a:solidFill>
              </a:rPr>
              <a:t>cinquième</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planète du soleil.</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p:cNvSpPr/>
          <p:nvPr/>
        </p:nvSpPr>
        <p:spPr>
          <a:xfrm>
            <a:off x="468442" y="4042617"/>
            <a:ext cx="455887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Saturne est la ____________ planète du soleil.</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460608" y="2010167"/>
            <a:ext cx="449533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Uranus est la ____________ planète du soleil.</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415801" y="5927313"/>
            <a:ext cx="453431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Neptune est la ___________ planète du soleil.</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p:nvSpPr>
        <p:spPr>
          <a:xfrm>
            <a:off x="300447" y="281602"/>
            <a:ext cx="11612880" cy="707886"/>
          </a:xfrm>
          <a:prstGeom prst="rect">
            <a:avLst/>
          </a:prstGeom>
          <a:ln w="12700">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Task:</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 Write out the sentences (onto</a:t>
            </a:r>
            <a:r>
              <a:rPr kumimoji="0" lang="fr-FR" sz="2000" b="0" i="0" u="none" strike="noStrike" kern="1200" cap="none" spc="0" normalizeH="0" noProof="0" dirty="0">
                <a:ln>
                  <a:noFill/>
                </a:ln>
                <a:solidFill>
                  <a:prstClr val="black"/>
                </a:solidFill>
                <a:effectLst/>
                <a:uLnTx/>
                <a:uFillTx/>
                <a:latin typeface="Calibri" panose="020F0502020204030204"/>
                <a:ea typeface="+mn-ea"/>
                <a:cs typeface="+mn-cs"/>
              </a:rPr>
              <a:t> paper)</a:t>
            </a:r>
            <a:r>
              <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rPr>
              <a:t> and fill in the blanks for the position of the planets, or complete onto </a:t>
            </a:r>
            <a:r>
              <a:rPr lang="fr-FR" sz="2000" dirty="0">
                <a:solidFill>
                  <a:prstClr val="black"/>
                </a:solidFill>
                <a:latin typeface="Calibri" panose="020F0502020204030204"/>
              </a:rPr>
              <a:t>this page</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2" name="Picture 2" descr="Poster (A3) - Le système solaire - Little Lingu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9116" y="1131488"/>
            <a:ext cx="5300649" cy="530064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51817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a:off x="189471" y="5905850"/>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7" name="TextBox 6"/>
          <p:cNvSpPr txBox="1"/>
          <p:nvPr/>
        </p:nvSpPr>
        <p:spPr>
          <a:xfrm>
            <a:off x="864066" y="6033803"/>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Art &amp; Design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189471" y="164755"/>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 Friday 5</a:t>
            </a:r>
            <a:r>
              <a:rPr kumimoji="0" lang="en-GB" sz="32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 February</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0" name="Picture 9"/>
          <p:cNvPicPr>
            <a:picLocks noChangeAspect="1"/>
          </p:cNvPicPr>
          <p:nvPr/>
        </p:nvPicPr>
        <p:blipFill>
          <a:blip r:embed="rId3"/>
          <a:stretch>
            <a:fillRect/>
          </a:stretch>
        </p:blipFill>
        <p:spPr>
          <a:xfrm>
            <a:off x="553093" y="1728060"/>
            <a:ext cx="2219325" cy="1104900"/>
          </a:xfrm>
          <a:prstGeom prst="rect">
            <a:avLst/>
          </a:prstGeom>
        </p:spPr>
      </p:pic>
      <p:sp>
        <p:nvSpPr>
          <p:cNvPr id="11" name="Rectangle 10"/>
          <p:cNvSpPr/>
          <p:nvPr/>
        </p:nvSpPr>
        <p:spPr>
          <a:xfrm>
            <a:off x="569871" y="2835982"/>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485" y="2832960"/>
            <a:ext cx="104295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To be able to </a:t>
            </a:r>
            <a:r>
              <a:rPr lang="en-GB" sz="4000" dirty="0">
                <a:solidFill>
                  <a:prstClr val="black"/>
                </a:solidFill>
                <a:latin typeface="Calibri" panose="020F0502020204030204"/>
              </a:rPr>
              <a:t>create shadows using sketching techniques</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2" name="Picture 1"/>
          <p:cNvPicPr>
            <a:picLocks noChangeAspect="1"/>
          </p:cNvPicPr>
          <p:nvPr/>
        </p:nvPicPr>
        <p:blipFill>
          <a:blip r:embed="rId4"/>
          <a:stretch>
            <a:fillRect/>
          </a:stretch>
        </p:blipFill>
        <p:spPr>
          <a:xfrm>
            <a:off x="4730620" y="5956124"/>
            <a:ext cx="750138" cy="588818"/>
          </a:xfrm>
          <a:prstGeom prst="rect">
            <a:avLst/>
          </a:prstGeom>
        </p:spPr>
      </p:pic>
    </p:spTree>
    <p:extLst>
      <p:ext uri="{BB962C8B-B14F-4D97-AF65-F5344CB8AC3E}">
        <p14:creationId xmlns:p14="http://schemas.microsoft.com/office/powerpoint/2010/main" val="37480577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6125" y="544513"/>
            <a:ext cx="8064500" cy="1325562"/>
          </a:xfrm>
          <a:prstGeom prst="rect">
            <a:avLst/>
          </a:prstGeom>
        </p:spPr>
        <p:txBody>
          <a:bodyPr lIns="0" tIns="108000" rIns="0" bIns="108000">
            <a:spAutoFit/>
          </a:bodyPr>
          <a:lstStyle/>
          <a:p>
            <a:pPr algn="ctr">
              <a:defRPr/>
            </a:pPr>
            <a:r>
              <a:rPr lang="en-GB" sz="3600" dirty="0">
                <a:solidFill>
                  <a:srgbClr val="87BD31"/>
                </a:solidFill>
                <a:latin typeface="+mj-lt"/>
              </a:rPr>
              <a:t>How has the artist made these objects appear 3D?</a:t>
            </a:r>
            <a:endParaRPr lang="en-GB" sz="3600" dirty="0">
              <a:solidFill>
                <a:srgbClr val="87BD31"/>
              </a:solidFill>
              <a:latin typeface="+mj-lt"/>
              <a:cs typeface="Clear Sans Light" panose="020B0303030202020304" pitchFamily="34" charset="0"/>
            </a:endParaRPr>
          </a:p>
        </p:txBody>
      </p:sp>
      <p:pic>
        <p:nvPicPr>
          <p:cNvPr id="7171" name="Picture 4" descr="https://upload.wikimedia.org/wikipedia/commons/1/1f/Ritratto_1.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0614" y="2233614"/>
            <a:ext cx="1951037" cy="2873375"/>
          </a:xfrm>
          <a:prstGeom prst="rect">
            <a:avLst/>
          </a:prstGeom>
          <a:noFill/>
          <a:ln w="38100">
            <a:solidFill>
              <a:srgbClr val="87BD31"/>
            </a:solidFill>
            <a:miter lim="800000"/>
            <a:headEnd/>
            <a:tailEnd/>
          </a:ln>
          <a:extLst>
            <a:ext uri="{909E8E84-426E-40DD-AFC4-6F175D3DCCD1}">
              <a14:hiddenFill xmlns:a14="http://schemas.microsoft.com/office/drawing/2010/main">
                <a:solidFill>
                  <a:srgbClr val="FFFFFF"/>
                </a:solidFill>
              </a14:hiddenFill>
            </a:ext>
          </a:extLst>
        </p:spPr>
      </p:pic>
      <p:pic>
        <p:nvPicPr>
          <p:cNvPr id="7172" name="Picture 5">
            <a:hlinkClick r:id="rId4"/>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82889" y="2243139"/>
            <a:ext cx="2181225" cy="2852737"/>
          </a:xfrm>
          <a:prstGeom prst="rect">
            <a:avLst/>
          </a:prstGeom>
          <a:noFill/>
          <a:ln w="38100">
            <a:solidFill>
              <a:srgbClr val="87BD31"/>
            </a:solidFill>
            <a:miter lim="800000"/>
            <a:headEnd/>
            <a:tailEnd/>
          </a:ln>
          <a:extLst>
            <a:ext uri="{909E8E84-426E-40DD-AFC4-6F175D3DCCD1}">
              <a14:hiddenFill xmlns:a14="http://schemas.microsoft.com/office/drawing/2010/main">
                <a:solidFill>
                  <a:srgbClr val="FFFFFF"/>
                </a:solidFill>
              </a14:hiddenFill>
            </a:ext>
          </a:extLst>
        </p:spPr>
      </p:pic>
      <p:pic>
        <p:nvPicPr>
          <p:cNvPr id="7173"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6034820" flipV="1">
            <a:off x="719932" y="2993232"/>
            <a:ext cx="4287837"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2" descr="Image result for tonal shadi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5888" y="2243138"/>
            <a:ext cx="2011362" cy="2874962"/>
          </a:xfrm>
          <a:prstGeom prst="rect">
            <a:avLst/>
          </a:prstGeom>
          <a:noFill/>
          <a:ln w="38100">
            <a:solidFill>
              <a:srgbClr val="87BD31"/>
            </a:solidFill>
            <a:miter lim="800000"/>
            <a:headEnd/>
            <a:tailEnd/>
          </a:ln>
          <a:extLst>
            <a:ext uri="{909E8E84-426E-40DD-AFC4-6F175D3DCCD1}">
              <a14:hiddenFill xmlns:a14="http://schemas.microsoft.com/office/drawing/2010/main">
                <a:solidFill>
                  <a:srgbClr val="FFFFFF"/>
                </a:solidFill>
              </a14:hiddenFill>
            </a:ext>
          </a:extLst>
        </p:spPr>
      </p:pic>
      <p:pic>
        <p:nvPicPr>
          <p:cNvPr id="7175" name="Picture 1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67676" y="4395789"/>
            <a:ext cx="2100263"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161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a:stretch>
            <a:fillRect/>
          </a:stretch>
        </p:blipFill>
        <p:spPr>
          <a:xfrm>
            <a:off x="1657753" y="250004"/>
            <a:ext cx="8179558" cy="3672650"/>
          </a:xfrm>
          <a:prstGeom prst="rect">
            <a:avLst/>
          </a:prstGeom>
        </p:spPr>
      </p:pic>
      <p:pic>
        <p:nvPicPr>
          <p:cNvPr id="6" name="Picture 5"/>
          <p:cNvPicPr>
            <a:picLocks noChangeAspect="1"/>
          </p:cNvPicPr>
          <p:nvPr/>
        </p:nvPicPr>
        <p:blipFill>
          <a:blip r:embed="rId3"/>
          <a:stretch>
            <a:fillRect/>
          </a:stretch>
        </p:blipFill>
        <p:spPr>
          <a:xfrm>
            <a:off x="1689882" y="3952791"/>
            <a:ext cx="8115300" cy="2657475"/>
          </a:xfrm>
          <a:prstGeom prst="rect">
            <a:avLst/>
          </a:prstGeom>
        </p:spPr>
      </p:pic>
    </p:spTree>
    <p:extLst>
      <p:ext uri="{BB962C8B-B14F-4D97-AF65-F5344CB8AC3E}">
        <p14:creationId xmlns:p14="http://schemas.microsoft.com/office/powerpoint/2010/main" val="3143798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9138" y="1527176"/>
            <a:ext cx="8221662" cy="663575"/>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219" name="Rectangle 1"/>
          <p:cNvSpPr>
            <a:spLocks noChangeArrowheads="1"/>
          </p:cNvSpPr>
          <p:nvPr/>
        </p:nvSpPr>
        <p:spPr bwMode="auto">
          <a:xfrm>
            <a:off x="5834064" y="2401888"/>
            <a:ext cx="4249737"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r>
              <a:rPr lang="en-GB" altLang="en-US" sz="1600" b="1" dirty="0">
                <a:solidFill>
                  <a:srgbClr val="000000"/>
                </a:solidFill>
                <a:cs typeface="Arial" panose="020B0604020202020204" pitchFamily="34" charset="0"/>
              </a:rPr>
              <a:t>Cross-hatching</a:t>
            </a:r>
          </a:p>
          <a:p>
            <a:r>
              <a:rPr lang="en-GB" altLang="en-US" sz="1600" dirty="0">
                <a:solidFill>
                  <a:srgbClr val="000000"/>
                </a:solidFill>
                <a:cs typeface="Arial" panose="020B0604020202020204" pitchFamily="34" charset="0"/>
              </a:rPr>
              <a:t>Layers of lines are drawn in several directions. The more layers are used, the darker the area becomes.</a:t>
            </a:r>
          </a:p>
          <a:p>
            <a:r>
              <a:rPr lang="en-GB" altLang="en-US" sz="1600" b="1" dirty="0">
                <a:solidFill>
                  <a:srgbClr val="000000"/>
                </a:solidFill>
                <a:cs typeface="Arial" panose="020B0604020202020204" pitchFamily="34" charset="0"/>
              </a:rPr>
              <a:t>Blending</a:t>
            </a:r>
          </a:p>
          <a:p>
            <a:r>
              <a:rPr lang="en-GB" altLang="en-US" sz="1600" dirty="0">
                <a:solidFill>
                  <a:srgbClr val="000000"/>
                </a:solidFill>
                <a:cs typeface="Arial" panose="020B0604020202020204" pitchFamily="34" charset="0"/>
              </a:rPr>
              <a:t>Different pressures are used when shading to achieve light, medium and dark tones. Using your finger tip to gently blend and smooth the graphite achieves a smooth blend; a rubber can also be used to blend and add highlights.</a:t>
            </a:r>
          </a:p>
          <a:p>
            <a:r>
              <a:rPr lang="en-GB" altLang="en-US" sz="1600" b="1" dirty="0">
                <a:solidFill>
                  <a:srgbClr val="000000"/>
                </a:solidFill>
                <a:cs typeface="Arial" panose="020B0604020202020204" pitchFamily="34" charset="0"/>
              </a:rPr>
              <a:t>Stippling</a:t>
            </a:r>
          </a:p>
          <a:p>
            <a:r>
              <a:rPr lang="en-GB" altLang="en-US" sz="1600" dirty="0">
                <a:solidFill>
                  <a:srgbClr val="000000"/>
                </a:solidFill>
                <a:cs typeface="Arial" panose="020B0604020202020204" pitchFamily="34" charset="0"/>
              </a:rPr>
              <a:t>Layers of dots are built up to give the appearance of light, medium and dark tones within an object or drawing.</a:t>
            </a:r>
          </a:p>
        </p:txBody>
      </p:sp>
      <p:sp>
        <p:nvSpPr>
          <p:cNvPr id="9" name="Rectangle 8"/>
          <p:cNvSpPr/>
          <p:nvPr/>
        </p:nvSpPr>
        <p:spPr>
          <a:xfrm>
            <a:off x="2208214" y="544514"/>
            <a:ext cx="7775575" cy="771525"/>
          </a:xfrm>
          <a:prstGeom prst="rect">
            <a:avLst/>
          </a:prstGeom>
        </p:spPr>
        <p:txBody>
          <a:bodyPr lIns="0" tIns="108000" rIns="0" bIns="108000">
            <a:spAutoFit/>
          </a:bodyPr>
          <a:lstStyle/>
          <a:p>
            <a:pPr algn="ctr">
              <a:defRPr/>
            </a:pPr>
            <a:r>
              <a:rPr lang="en-GB" sz="3600" dirty="0">
                <a:solidFill>
                  <a:srgbClr val="87BD31"/>
                </a:solidFill>
                <a:latin typeface="+mj-lt"/>
              </a:rPr>
              <a:t>Tonal Shading</a:t>
            </a:r>
            <a:endParaRPr lang="en-GB" sz="3600" dirty="0">
              <a:solidFill>
                <a:srgbClr val="87BD31"/>
              </a:solidFill>
              <a:latin typeface="+mj-lt"/>
              <a:cs typeface="Clear Sans Light" panose="020B0303030202020304" pitchFamily="34" charset="0"/>
            </a:endParaRPr>
          </a:p>
        </p:txBody>
      </p:sp>
      <p:sp>
        <p:nvSpPr>
          <p:cNvPr id="5" name="Rectangle 4"/>
          <p:cNvSpPr/>
          <p:nvPr/>
        </p:nvSpPr>
        <p:spPr>
          <a:xfrm>
            <a:off x="2141538" y="1682751"/>
            <a:ext cx="8069262" cy="352425"/>
          </a:xfrm>
          <a:prstGeom prst="rect">
            <a:avLst/>
          </a:prstGeom>
        </p:spPr>
        <p:txBody>
          <a:bodyPr>
            <a:spAutoFit/>
          </a:bodyPr>
          <a:lstStyle/>
          <a:p>
            <a:pPr algn="ctr">
              <a:defRPr/>
            </a:pPr>
            <a:r>
              <a:rPr lang="en-GB" sz="1700" dirty="0">
                <a:solidFill>
                  <a:schemeClr val="bg1"/>
                </a:solidFill>
                <a:latin typeface="+mj-lt"/>
                <a:cs typeface="Arial" panose="020B0604020202020204" pitchFamily="34" charset="0"/>
              </a:rPr>
              <a:t>You will be experimenting with the following three techniques to create tone:</a:t>
            </a:r>
          </a:p>
        </p:txBody>
      </p:sp>
      <p:grpSp>
        <p:nvGrpSpPr>
          <p:cNvPr id="9223" name="Group 5"/>
          <p:cNvGrpSpPr>
            <a:grpSpLocks/>
          </p:cNvGrpSpPr>
          <p:nvPr/>
        </p:nvGrpSpPr>
        <p:grpSpPr bwMode="auto">
          <a:xfrm>
            <a:off x="1795463" y="4792663"/>
            <a:ext cx="3740150" cy="1397000"/>
            <a:chOff x="254379" y="5330468"/>
            <a:chExt cx="4125710" cy="1527533"/>
          </a:xfrm>
        </p:grpSpPr>
        <p:sp>
          <p:nvSpPr>
            <p:cNvPr id="8" name="Right Triangle 7"/>
            <p:cNvSpPr/>
            <p:nvPr/>
          </p:nvSpPr>
          <p:spPr>
            <a:xfrm rot="2700000">
              <a:off x="314306" y="5330080"/>
              <a:ext cx="286412" cy="287189"/>
            </a:xfrm>
            <a:prstGeom prst="rtTriangle">
              <a:avLst/>
            </a:prstGeom>
            <a:solidFill>
              <a:srgbClr val="B21E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Rectangle 9"/>
            <p:cNvSpPr/>
            <p:nvPr/>
          </p:nvSpPr>
          <p:spPr>
            <a:xfrm>
              <a:off x="254379" y="5478013"/>
              <a:ext cx="4125710" cy="1379988"/>
            </a:xfrm>
            <a:prstGeom prst="rect">
              <a:avLst/>
            </a:prstGeom>
            <a:solidFill>
              <a:srgbClr val="DC2C3D"/>
            </a:solidFill>
          </p:spPr>
          <p:txBody>
            <a:bodyPr lIns="144000" tIns="108000" rIns="144000" bIns="108000"/>
            <a:lstStyle/>
            <a:p>
              <a:pPr algn="r">
                <a:defRPr/>
              </a:pPr>
              <a:r>
                <a:rPr lang="en-GB" dirty="0">
                  <a:solidFill>
                    <a:schemeClr val="bg1"/>
                  </a:solidFill>
                  <a:latin typeface="+mj-lt"/>
                </a:rPr>
                <a:t>Pause for Thought</a:t>
              </a:r>
            </a:p>
            <a:p>
              <a:pPr algn="r">
                <a:defRPr/>
              </a:pPr>
              <a:r>
                <a:rPr lang="en-GB" sz="1400" dirty="0">
                  <a:solidFill>
                    <a:schemeClr val="bg1"/>
                  </a:solidFill>
                </a:rPr>
                <a:t>Why is tone an</a:t>
              </a:r>
            </a:p>
            <a:p>
              <a:pPr algn="r">
                <a:defRPr/>
              </a:pPr>
              <a:r>
                <a:rPr lang="en-GB" sz="1400" dirty="0">
                  <a:solidFill>
                    <a:schemeClr val="bg1"/>
                  </a:solidFill>
                </a:rPr>
                <a:t> important skill to </a:t>
              </a:r>
            </a:p>
            <a:p>
              <a:pPr algn="r">
                <a:defRPr/>
              </a:pPr>
              <a:r>
                <a:rPr lang="en-GB" sz="1400" dirty="0">
                  <a:solidFill>
                    <a:schemeClr val="bg1"/>
                  </a:solidFill>
                </a:rPr>
                <a:t>develop when drawing?</a:t>
              </a:r>
              <a:endParaRPr lang="en-GB" sz="1400" dirty="0">
                <a:solidFill>
                  <a:schemeClr val="bg1"/>
                </a:solidFill>
                <a:latin typeface="+mj-lt"/>
              </a:endParaRPr>
            </a:p>
          </p:txBody>
        </p:sp>
        <p:pic>
          <p:nvPicPr>
            <p:cNvPr id="9230"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075" y="5675599"/>
              <a:ext cx="987539" cy="98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Rectangle 13"/>
          <p:cNvSpPr/>
          <p:nvPr/>
        </p:nvSpPr>
        <p:spPr>
          <a:xfrm>
            <a:off x="5975350" y="2278063"/>
            <a:ext cx="4108450" cy="391636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9225" name="Picture 18"/>
          <p:cNvPicPr>
            <a:picLocks noChangeAspect="1"/>
          </p:cNvPicPr>
          <p:nvPr/>
        </p:nvPicPr>
        <p:blipFill>
          <a:blip r:embed="rId3">
            <a:extLst>
              <a:ext uri="{28A0092B-C50C-407E-A947-70E740481C1C}">
                <a14:useLocalDpi xmlns:a14="http://schemas.microsoft.com/office/drawing/2010/main" val="0"/>
              </a:ext>
            </a:extLst>
          </a:blip>
          <a:srcRect t="6073"/>
          <a:stretch>
            <a:fillRect/>
          </a:stretch>
        </p:blipFill>
        <p:spPr bwMode="auto">
          <a:xfrm>
            <a:off x="3048000" y="2651125"/>
            <a:ext cx="1506537"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2066925" y="2346325"/>
            <a:ext cx="3468688" cy="2387600"/>
          </a:xfrm>
          <a:prstGeom prst="rect">
            <a:avLst/>
          </a:prstGeom>
          <a:noFill/>
          <a:ln w="28575">
            <a:solidFill>
              <a:srgbClr val="87BD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 name="TextBox 1"/>
          <p:cNvSpPr txBox="1"/>
          <p:nvPr/>
        </p:nvSpPr>
        <p:spPr>
          <a:xfrm>
            <a:off x="3368676" y="2435225"/>
            <a:ext cx="919163" cy="215900"/>
          </a:xfrm>
          <a:prstGeom prst="rect">
            <a:avLst/>
          </a:prstGeom>
          <a:noFill/>
        </p:spPr>
        <p:txBody>
          <a:bodyPr>
            <a:spAutoFit/>
          </a:bodyPr>
          <a:lstStyle/>
          <a:p>
            <a:pPr>
              <a:defRPr/>
            </a:pPr>
            <a:r>
              <a:rPr lang="en-GB" sz="800" dirty="0">
                <a:latin typeface="+mj-lt"/>
              </a:rPr>
              <a:t>Cross-hatching</a:t>
            </a:r>
          </a:p>
        </p:txBody>
      </p:sp>
      <p:sp>
        <p:nvSpPr>
          <p:cNvPr id="15" name="Rectangle 14"/>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2594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7023101" y="4180115"/>
            <a:ext cx="3687672" cy="1050700"/>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7" name="Rectangle 16"/>
          <p:cNvSpPr/>
          <p:nvPr/>
        </p:nvSpPr>
        <p:spPr>
          <a:xfrm>
            <a:off x="8046904" y="4303346"/>
            <a:ext cx="2663869" cy="830997"/>
          </a:xfrm>
          <a:prstGeom prst="rect">
            <a:avLst/>
          </a:prstGeom>
        </p:spPr>
        <p:txBody>
          <a:bodyPr wrap="square">
            <a:spAutoFit/>
          </a:bodyPr>
          <a:lstStyle/>
          <a:p>
            <a:pPr>
              <a:defRPr/>
            </a:pPr>
            <a:r>
              <a:rPr lang="en-GB" sz="1600" dirty="0">
                <a:solidFill>
                  <a:schemeClr val="bg1"/>
                </a:solidFill>
                <a:latin typeface="+mj-lt"/>
                <a:cs typeface="Arial" panose="020B0604020202020204" pitchFamily="34" charset="0"/>
              </a:rPr>
              <a:t>Scumbling</a:t>
            </a:r>
            <a:r>
              <a:rPr lang="en-GB" sz="1600" dirty="0">
                <a:solidFill>
                  <a:schemeClr val="bg1"/>
                </a:solidFill>
                <a:cs typeface="Arial" panose="020B0604020202020204" pitchFamily="34" charset="0"/>
              </a:rPr>
              <a:t> – tiny, squiggly circular lines – sort of like “controlled scribbling”</a:t>
            </a:r>
          </a:p>
        </p:txBody>
      </p:sp>
      <p:sp>
        <p:nvSpPr>
          <p:cNvPr id="11" name="Rectangle 10"/>
          <p:cNvSpPr/>
          <p:nvPr/>
        </p:nvSpPr>
        <p:spPr>
          <a:xfrm>
            <a:off x="7059614" y="1862139"/>
            <a:ext cx="3926249" cy="1468437"/>
          </a:xfrm>
          <a:prstGeom prst="rect">
            <a:avLst/>
          </a:prstGeom>
          <a:solidFill>
            <a:srgbClr val="87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 name="Rectangle 1"/>
          <p:cNvSpPr/>
          <p:nvPr/>
        </p:nvSpPr>
        <p:spPr>
          <a:xfrm>
            <a:off x="2208214" y="544514"/>
            <a:ext cx="7775575" cy="771525"/>
          </a:xfrm>
          <a:prstGeom prst="rect">
            <a:avLst/>
          </a:prstGeom>
        </p:spPr>
        <p:txBody>
          <a:bodyPr lIns="0" tIns="108000" rIns="0" bIns="108000">
            <a:spAutoFit/>
          </a:bodyPr>
          <a:lstStyle/>
          <a:p>
            <a:pPr algn="ctr">
              <a:defRPr/>
            </a:pPr>
            <a:r>
              <a:rPr lang="en-GB" sz="3600" dirty="0">
                <a:solidFill>
                  <a:srgbClr val="87BD31"/>
                </a:solidFill>
                <a:latin typeface="+mj-lt"/>
              </a:rPr>
              <a:t>Further Tonal Shading</a:t>
            </a:r>
            <a:endParaRPr lang="en-GB" sz="3600" dirty="0">
              <a:solidFill>
                <a:srgbClr val="87BD31"/>
              </a:solidFill>
              <a:latin typeface="+mj-lt"/>
              <a:cs typeface="Clear Sans Light" panose="020B0303030202020304" pitchFamily="34" charset="0"/>
            </a:endParaRPr>
          </a:p>
        </p:txBody>
      </p:sp>
      <p:sp>
        <p:nvSpPr>
          <p:cNvPr id="10246" name="Rectangle 2"/>
          <p:cNvSpPr>
            <a:spLocks noChangeArrowheads="1"/>
          </p:cNvSpPr>
          <p:nvPr/>
        </p:nvSpPr>
        <p:spPr bwMode="auto">
          <a:xfrm>
            <a:off x="2292351" y="1581151"/>
            <a:ext cx="35591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r>
              <a:rPr lang="en-GB" altLang="en-US" dirty="0">
                <a:solidFill>
                  <a:srgbClr val="000000"/>
                </a:solidFill>
                <a:cs typeface="Arial" panose="020B0604020202020204" pitchFamily="34" charset="0"/>
              </a:rPr>
              <a:t>Now try the further techniques of scumbling and contour-hatching!</a:t>
            </a:r>
          </a:p>
          <a:p>
            <a:endParaRPr lang="en-GB" altLang="en-US" dirty="0">
              <a:solidFill>
                <a:srgbClr val="000000"/>
              </a:solidFill>
              <a:cs typeface="Arial" panose="020B0604020202020204" pitchFamily="34" charset="0"/>
            </a:endParaRPr>
          </a:p>
          <a:p>
            <a:r>
              <a:rPr lang="en-GB" altLang="en-US" b="1" dirty="0">
                <a:solidFill>
                  <a:srgbClr val="000000"/>
                </a:solidFill>
                <a:cs typeface="Arial" panose="020B0604020202020204" pitchFamily="34" charset="0"/>
              </a:rPr>
              <a:t>Contour-hatching </a:t>
            </a:r>
            <a:r>
              <a:rPr lang="en-GB" altLang="en-US" dirty="0">
                <a:solidFill>
                  <a:srgbClr val="000000"/>
                </a:solidFill>
                <a:cs typeface="Arial" panose="020B0604020202020204" pitchFamily="34" charset="0"/>
              </a:rPr>
              <a:t>follows the contour, curve or outline of the object you are drawing.</a:t>
            </a:r>
          </a:p>
          <a:p>
            <a:endParaRPr lang="en-GB" altLang="en-US" dirty="0">
              <a:solidFill>
                <a:srgbClr val="000000"/>
              </a:solidFill>
              <a:cs typeface="Arial" panose="020B0604020202020204" pitchFamily="34" charset="0"/>
            </a:endParaRPr>
          </a:p>
          <a:p>
            <a:r>
              <a:rPr lang="en-GB" altLang="en-US" b="1" dirty="0">
                <a:solidFill>
                  <a:srgbClr val="000000"/>
                </a:solidFill>
                <a:cs typeface="Arial" panose="020B0604020202020204" pitchFamily="34" charset="0"/>
              </a:rPr>
              <a:t>Scumbling</a:t>
            </a:r>
            <a:r>
              <a:rPr lang="en-GB" altLang="en-US" dirty="0">
                <a:solidFill>
                  <a:srgbClr val="000000"/>
                </a:solidFill>
                <a:cs typeface="Arial" panose="020B0604020202020204" pitchFamily="34" charset="0"/>
              </a:rPr>
              <a:t>,</a:t>
            </a:r>
            <a:r>
              <a:rPr lang="en-GB" altLang="en-US" b="1" dirty="0">
                <a:solidFill>
                  <a:srgbClr val="000000"/>
                </a:solidFill>
                <a:cs typeface="Arial" panose="020B0604020202020204" pitchFamily="34" charset="0"/>
              </a:rPr>
              <a:t> </a:t>
            </a:r>
            <a:r>
              <a:rPr lang="en-GB" altLang="en-US" dirty="0">
                <a:solidFill>
                  <a:srgbClr val="000000"/>
                </a:solidFill>
                <a:cs typeface="Arial" panose="020B0604020202020204" pitchFamily="34" charset="0"/>
              </a:rPr>
              <a:t>sometimes called controlled scribbling, uses small scribbly loops and curves.</a:t>
            </a:r>
          </a:p>
        </p:txBody>
      </p:sp>
      <p:grpSp>
        <p:nvGrpSpPr>
          <p:cNvPr id="10247" name="Group 6"/>
          <p:cNvGrpSpPr>
            <a:grpSpLocks/>
          </p:cNvGrpSpPr>
          <p:nvPr/>
        </p:nvGrpSpPr>
        <p:grpSpPr bwMode="auto">
          <a:xfrm>
            <a:off x="1765301" y="4575176"/>
            <a:ext cx="4170363" cy="1533525"/>
            <a:chOff x="300959" y="5145291"/>
            <a:chExt cx="4170866" cy="1532689"/>
          </a:xfrm>
        </p:grpSpPr>
        <p:sp>
          <p:nvSpPr>
            <p:cNvPr id="4" name="Right Triangle 3"/>
            <p:cNvSpPr/>
            <p:nvPr/>
          </p:nvSpPr>
          <p:spPr>
            <a:xfrm rot="2700000">
              <a:off x="368532" y="5145989"/>
              <a:ext cx="287181" cy="285784"/>
            </a:xfrm>
            <a:prstGeom prst="rtTriangle">
              <a:avLst/>
            </a:prstGeom>
            <a:solidFill>
              <a:srgbClr val="CCAA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Rectangle 4"/>
            <p:cNvSpPr/>
            <p:nvPr/>
          </p:nvSpPr>
          <p:spPr>
            <a:xfrm>
              <a:off x="300959" y="5294435"/>
              <a:ext cx="4170866" cy="1383545"/>
            </a:xfrm>
            <a:prstGeom prst="rect">
              <a:avLst/>
            </a:prstGeom>
            <a:solidFill>
              <a:srgbClr val="E4C000"/>
            </a:solidFill>
          </p:spPr>
          <p:txBody>
            <a:bodyPr lIns="144000" tIns="108000" rIns="144000" bIns="108000"/>
            <a:lstStyle/>
            <a:p>
              <a:pPr algn="r">
                <a:defRPr/>
              </a:pPr>
              <a:r>
                <a:rPr lang="en-GB" dirty="0">
                  <a:latin typeface="+mj-lt"/>
                </a:rPr>
                <a:t>Key Terms</a:t>
              </a:r>
            </a:p>
            <a:p>
              <a:pPr algn="r">
                <a:defRPr/>
              </a:pPr>
              <a:r>
                <a:rPr lang="en-GB" dirty="0">
                  <a:latin typeface="+mj-lt"/>
                </a:rPr>
                <a:t>Cross-hatching, Blending,</a:t>
              </a:r>
            </a:p>
            <a:p>
              <a:pPr algn="r">
                <a:defRPr/>
              </a:pPr>
              <a:r>
                <a:rPr lang="en-GB" dirty="0">
                  <a:latin typeface="+mj-lt"/>
                </a:rPr>
                <a:t>Stippling, Scumbing, </a:t>
              </a:r>
            </a:p>
            <a:p>
              <a:pPr algn="r">
                <a:defRPr/>
              </a:pPr>
              <a:r>
                <a:rPr lang="en-GB" dirty="0">
                  <a:latin typeface="+mj-lt"/>
                </a:rPr>
                <a:t>Contour-hatching.</a:t>
              </a:r>
            </a:p>
          </p:txBody>
        </p:sp>
        <p:pic>
          <p:nvPicPr>
            <p:cNvPr id="1025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512314" y="5390239"/>
              <a:ext cx="1230855" cy="119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7"/>
          <p:cNvSpPr/>
          <p:nvPr/>
        </p:nvSpPr>
        <p:spPr>
          <a:xfrm>
            <a:off x="2064543" y="1427636"/>
            <a:ext cx="3859213" cy="3200400"/>
          </a:xfrm>
          <a:prstGeom prst="rect">
            <a:avLst/>
          </a:prstGeom>
          <a:noFill/>
          <a:ln w="28575">
            <a:solidFill>
              <a:srgbClr val="87BD3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pic>
        <p:nvPicPr>
          <p:cNvPr id="1024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08713" y="1644650"/>
            <a:ext cx="18161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4426" y="3790951"/>
            <a:ext cx="18573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8053800" y="1966239"/>
            <a:ext cx="2766263" cy="1323439"/>
          </a:xfrm>
          <a:prstGeom prst="rect">
            <a:avLst/>
          </a:prstGeom>
        </p:spPr>
        <p:txBody>
          <a:bodyPr wrap="square">
            <a:spAutoFit/>
          </a:bodyPr>
          <a:lstStyle/>
          <a:p>
            <a:pPr>
              <a:defRPr/>
            </a:pPr>
            <a:r>
              <a:rPr lang="en-GB" sz="1600" dirty="0">
                <a:solidFill>
                  <a:schemeClr val="bg1"/>
                </a:solidFill>
                <a:latin typeface="+mj-lt"/>
                <a:cs typeface="Arial" panose="020B0604020202020204" pitchFamily="34" charset="0"/>
              </a:rPr>
              <a:t>Contour-hatching</a:t>
            </a:r>
            <a:r>
              <a:rPr lang="en-GB" sz="1600" dirty="0">
                <a:solidFill>
                  <a:schemeClr val="bg1"/>
                </a:solidFill>
                <a:cs typeface="Arial" panose="020B0604020202020204" pitchFamily="34" charset="0"/>
              </a:rPr>
              <a:t> follows the contour, or curve or outline, of the object. In this case, the hatching is rounded to match the shape of the circle.</a:t>
            </a:r>
          </a:p>
        </p:txBody>
      </p:sp>
      <p:sp>
        <p:nvSpPr>
          <p:cNvPr id="19" name="Rectangle 18"/>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7332254" y="5656562"/>
            <a:ext cx="4402183" cy="923330"/>
          </a:xfrm>
          <a:prstGeom prst="rect">
            <a:avLst/>
          </a:prstGeom>
          <a:noFill/>
          <a:ln w="12700">
            <a:solidFill>
              <a:schemeClr val="tx1"/>
            </a:solidFill>
          </a:ln>
        </p:spPr>
        <p:txBody>
          <a:bodyPr wrap="square" rtlCol="0">
            <a:spAutoFit/>
          </a:bodyPr>
          <a:lstStyle/>
          <a:p>
            <a:r>
              <a:rPr lang="en-GB" dirty="0"/>
              <a:t>Copy and paste the link below into a web browser and watch the video.</a:t>
            </a:r>
          </a:p>
          <a:p>
            <a:r>
              <a:rPr lang="en-GB" dirty="0"/>
              <a:t>https://www.bbc.co.uk/bitesize/clips/zxyxfg8</a:t>
            </a:r>
          </a:p>
        </p:txBody>
      </p:sp>
    </p:spTree>
    <p:extLst>
      <p:ext uri="{BB962C8B-B14F-4D97-AF65-F5344CB8AC3E}">
        <p14:creationId xmlns:p14="http://schemas.microsoft.com/office/powerpoint/2010/main" val="4959473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9304" y="330406"/>
            <a:ext cx="8780009" cy="6032603"/>
          </a:xfrm>
          <a:prstGeom prst="rect">
            <a:avLst/>
          </a:prstGeom>
        </p:spPr>
      </p:pic>
      <p:sp>
        <p:nvSpPr>
          <p:cNvPr id="3" name="Rectangle 2"/>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p:cNvSpPr txBox="1"/>
          <p:nvPr/>
        </p:nvSpPr>
        <p:spPr>
          <a:xfrm>
            <a:off x="9209312" y="2652230"/>
            <a:ext cx="2560321" cy="2308324"/>
          </a:xfrm>
          <a:prstGeom prst="rect">
            <a:avLst/>
          </a:prstGeom>
          <a:noFill/>
          <a:ln w="28575">
            <a:solidFill>
              <a:schemeClr val="tx1"/>
            </a:solidFill>
          </a:ln>
        </p:spPr>
        <p:txBody>
          <a:bodyPr wrap="square" rtlCol="0">
            <a:spAutoFit/>
          </a:bodyPr>
          <a:lstStyle/>
          <a:p>
            <a:r>
              <a:rPr lang="en-GB" dirty="0"/>
              <a:t>If you do not have a paper copy of this task you could copy the images onto a separate piece of paper. Then have a try at copying the techniques (as shown) using a pencil.</a:t>
            </a:r>
          </a:p>
        </p:txBody>
      </p:sp>
    </p:spTree>
    <p:extLst>
      <p:ext uri="{BB962C8B-B14F-4D97-AF65-F5344CB8AC3E}">
        <p14:creationId xmlns:p14="http://schemas.microsoft.com/office/powerpoint/2010/main" val="12605492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1355952" y="412185"/>
            <a:ext cx="9107397" cy="6012650"/>
          </a:xfrm>
          <a:prstGeom prst="rect">
            <a:avLst/>
          </a:prstGeom>
        </p:spPr>
      </p:pic>
    </p:spTree>
    <p:extLst>
      <p:ext uri="{BB962C8B-B14F-4D97-AF65-F5344CB8AC3E}">
        <p14:creationId xmlns:p14="http://schemas.microsoft.com/office/powerpoint/2010/main" val="4260700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Task 2</a:t>
            </a:r>
          </a:p>
        </p:txBody>
      </p:sp>
      <p:sp>
        <p:nvSpPr>
          <p:cNvPr id="3" name="Content Placeholder 2"/>
          <p:cNvSpPr>
            <a:spLocks noGrp="1"/>
          </p:cNvSpPr>
          <p:nvPr>
            <p:ph idx="1"/>
          </p:nvPr>
        </p:nvSpPr>
        <p:spPr/>
        <p:txBody>
          <a:bodyPr/>
          <a:lstStyle/>
          <a:p>
            <a:r>
              <a:rPr lang="en-GB" dirty="0"/>
              <a:t>Now you have developed some sketching techniques, apply these to creating some fun and interesting shadow art.</a:t>
            </a:r>
          </a:p>
          <a:p>
            <a:endParaRPr lang="en-GB" dirty="0"/>
          </a:p>
          <a:p>
            <a:r>
              <a:rPr lang="en-GB" dirty="0"/>
              <a:t>The next couple of pages share some different ideas as to how you could do this.</a:t>
            </a:r>
          </a:p>
          <a:p>
            <a:endParaRPr lang="en-GB" dirty="0"/>
          </a:p>
          <a:p>
            <a:r>
              <a:rPr lang="en-GB" dirty="0"/>
              <a:t>When drawing around the outline of different shadows, try and apply the sketching techniques inside the outlines.</a:t>
            </a:r>
          </a:p>
        </p:txBody>
      </p:sp>
      <p:sp>
        <p:nvSpPr>
          <p:cNvPr id="4" name="Rectangle 3"/>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348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55786" y="192596"/>
            <a:ext cx="6253037" cy="6247199"/>
          </a:xfrm>
        </p:spPr>
        <p:txBody>
          <a:bodyPr>
            <a:normAutofit fontScale="92500" lnSpcReduction="10000"/>
          </a:bodyPr>
          <a:lstStyle/>
          <a:p>
            <a:r>
              <a:rPr lang="en-GB" dirty="0"/>
              <a:t>Use some of the ideas provided to create your own shadow art.</a:t>
            </a:r>
          </a:p>
          <a:p>
            <a:r>
              <a:rPr lang="en-GB" dirty="0"/>
              <a:t>If the weather does not allow for this, you could use a light source (such as a torch) to create shadows.</a:t>
            </a:r>
          </a:p>
          <a:p>
            <a:r>
              <a:rPr lang="en-GB" dirty="0"/>
              <a:t>If you don’t have a light source, you could imagine what the shadow would be like- by applying your scientific knowledge or get creative and make it up!</a:t>
            </a:r>
          </a:p>
          <a:p>
            <a:r>
              <a:rPr lang="en-GB" dirty="0"/>
              <a:t>Complete your artwork on paper using pens, pencils, chalks or whatever you have at home.</a:t>
            </a:r>
          </a:p>
          <a:p>
            <a:r>
              <a:rPr lang="en-GB" dirty="0"/>
              <a:t>This task is meant to be enjoyable! Have fun making some interesting shadows! I can’t wait to see them!</a:t>
            </a:r>
          </a:p>
          <a:p>
            <a:r>
              <a:rPr lang="en-GB" dirty="0"/>
              <a:t>You don’t have to complete all the ideas, have a try of a couple of different ones.</a:t>
            </a:r>
          </a:p>
        </p:txBody>
      </p:sp>
      <p:pic>
        <p:nvPicPr>
          <p:cNvPr id="6" name="Picture 5"/>
          <p:cNvPicPr>
            <a:picLocks noChangeAspect="1"/>
          </p:cNvPicPr>
          <p:nvPr/>
        </p:nvPicPr>
        <p:blipFill>
          <a:blip r:embed="rId2"/>
          <a:stretch>
            <a:fillRect/>
          </a:stretch>
        </p:blipFill>
        <p:spPr>
          <a:xfrm>
            <a:off x="414702" y="249071"/>
            <a:ext cx="1815787" cy="2363500"/>
          </a:xfrm>
          <a:prstGeom prst="rect">
            <a:avLst/>
          </a:prstGeom>
        </p:spPr>
      </p:pic>
      <p:pic>
        <p:nvPicPr>
          <p:cNvPr id="8" name="Picture 7"/>
          <p:cNvPicPr>
            <a:picLocks noChangeAspect="1"/>
          </p:cNvPicPr>
          <p:nvPr/>
        </p:nvPicPr>
        <p:blipFill>
          <a:blip r:embed="rId3"/>
          <a:stretch>
            <a:fillRect/>
          </a:stretch>
        </p:blipFill>
        <p:spPr>
          <a:xfrm>
            <a:off x="2336974" y="396884"/>
            <a:ext cx="1431528" cy="1896908"/>
          </a:xfrm>
          <a:prstGeom prst="rect">
            <a:avLst/>
          </a:prstGeom>
        </p:spPr>
      </p:pic>
      <p:pic>
        <p:nvPicPr>
          <p:cNvPr id="2052" name="Picture 4" descr="Kids Craft: Shadow Puppets &amp; Theatre - Red Ted Art - Make crafting with  kids easy &amp; fun"/>
          <p:cNvPicPr>
            <a:picLocks noChangeAspect="1" noChangeArrowheads="1"/>
          </p:cNvPicPr>
          <p:nvPr/>
        </p:nvPicPr>
        <p:blipFill rotWithShape="1">
          <a:blip r:embed="rId4">
            <a:extLst>
              <a:ext uri="{28A0092B-C50C-407E-A947-70E740481C1C}">
                <a14:useLocalDpi xmlns:a14="http://schemas.microsoft.com/office/drawing/2010/main" val="0"/>
              </a:ext>
            </a:extLst>
          </a:blip>
          <a:srcRect l="9634" t="7693" r="14903" b="14448"/>
          <a:stretch/>
        </p:blipFill>
        <p:spPr bwMode="auto">
          <a:xfrm>
            <a:off x="3874987" y="610803"/>
            <a:ext cx="1739080" cy="12049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 Beginners Guide to Light &amp; Shadow : Part 1 | will kemp art scho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927" y="5130313"/>
            <a:ext cx="2655401" cy="134877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098" name="Picture 2" descr="Sphere pebble drawing -tonal value-KS3 making a 3D form part - shading  techniques lesson 1 | Teaching Resourc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1075" y="2604301"/>
            <a:ext cx="2731876" cy="204795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w to Shade a Drawing (Light &amp; Shadow : Part 2 of 3) | will kemp art schoo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302" y="3197483"/>
            <a:ext cx="26765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tart Drawing: PART 1 - Outlines, Edges, Shading - YouTub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12249" y="5031831"/>
            <a:ext cx="2503048" cy="1407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7222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00574" y="228600"/>
            <a:ext cx="11316287" cy="6476769"/>
          </a:xfrm>
          <a:prstGeom prst="rect">
            <a:avLst/>
          </a:prstGeom>
        </p:spPr>
      </p:pic>
      <p:sp>
        <p:nvSpPr>
          <p:cNvPr id="3" name="Rectangle 2"/>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445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2"/>
          <a:stretch>
            <a:fillRect/>
          </a:stretch>
        </p:blipFill>
        <p:spPr>
          <a:xfrm>
            <a:off x="406776" y="200818"/>
            <a:ext cx="5654390" cy="3217692"/>
          </a:xfrm>
          <a:prstGeom prst="rect">
            <a:avLst/>
          </a:prstGeom>
        </p:spPr>
      </p:pic>
      <p:pic>
        <p:nvPicPr>
          <p:cNvPr id="7" name="Picture 6"/>
          <p:cNvPicPr>
            <a:picLocks noChangeAspect="1"/>
          </p:cNvPicPr>
          <p:nvPr/>
        </p:nvPicPr>
        <p:blipFill>
          <a:blip r:embed="rId3"/>
          <a:stretch>
            <a:fillRect/>
          </a:stretch>
        </p:blipFill>
        <p:spPr>
          <a:xfrm>
            <a:off x="5358546" y="3418510"/>
            <a:ext cx="6314414" cy="3137597"/>
          </a:xfrm>
          <a:prstGeom prst="rect">
            <a:avLst/>
          </a:prstGeom>
        </p:spPr>
      </p:pic>
    </p:spTree>
    <p:extLst>
      <p:ext uri="{BB962C8B-B14F-4D97-AF65-F5344CB8AC3E}">
        <p14:creationId xmlns:p14="http://schemas.microsoft.com/office/powerpoint/2010/main" val="116646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a:stretch>
            <a:fillRect/>
          </a:stretch>
        </p:blipFill>
        <p:spPr>
          <a:xfrm>
            <a:off x="1398050" y="569741"/>
            <a:ext cx="8885458" cy="5057336"/>
          </a:xfrm>
          <a:prstGeom prst="rect">
            <a:avLst/>
          </a:prstGeom>
        </p:spPr>
      </p:pic>
    </p:spTree>
    <p:extLst>
      <p:ext uri="{BB962C8B-B14F-4D97-AF65-F5344CB8AC3E}">
        <p14:creationId xmlns:p14="http://schemas.microsoft.com/office/powerpoint/2010/main" val="270102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2"/>
          <a:stretch>
            <a:fillRect/>
          </a:stretch>
        </p:blipFill>
        <p:spPr>
          <a:xfrm>
            <a:off x="474930" y="644915"/>
            <a:ext cx="5855589" cy="2632857"/>
          </a:xfrm>
          <a:prstGeom prst="rect">
            <a:avLst/>
          </a:prstGeom>
        </p:spPr>
      </p:pic>
      <p:pic>
        <p:nvPicPr>
          <p:cNvPr id="6" name="Picture 5"/>
          <p:cNvPicPr>
            <a:picLocks noChangeAspect="1"/>
          </p:cNvPicPr>
          <p:nvPr/>
        </p:nvPicPr>
        <p:blipFill>
          <a:blip r:embed="rId3"/>
          <a:stretch>
            <a:fillRect/>
          </a:stretch>
        </p:blipFill>
        <p:spPr>
          <a:xfrm>
            <a:off x="6032013" y="3277772"/>
            <a:ext cx="5062299" cy="2982652"/>
          </a:xfrm>
          <a:prstGeom prst="rect">
            <a:avLst/>
          </a:prstGeom>
        </p:spPr>
      </p:pic>
    </p:spTree>
    <p:extLst>
      <p:ext uri="{BB962C8B-B14F-4D97-AF65-F5344CB8AC3E}">
        <p14:creationId xmlns:p14="http://schemas.microsoft.com/office/powerpoint/2010/main" val="482573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C68E4F-24F1-4ADB-BE50-BD1F8A50A327}"/>
              </a:ext>
            </a:extLst>
          </p:cNvPr>
          <p:cNvSpPr/>
          <p:nvPr/>
        </p:nvSpPr>
        <p:spPr>
          <a:xfrm>
            <a:off x="653143" y="1551277"/>
            <a:ext cx="10911840" cy="914400"/>
          </a:xfrm>
          <a:prstGeom prst="rect">
            <a:avLst/>
          </a:prstGeom>
          <a:solidFill>
            <a:srgbClr val="A8DD4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267" name="Title 5"/>
          <p:cNvSpPr>
            <a:spLocks noGrp="1"/>
          </p:cNvSpPr>
          <p:nvPr>
            <p:ph type="title"/>
          </p:nvPr>
        </p:nvSpPr>
        <p:spPr>
          <a:xfrm>
            <a:off x="696686" y="515710"/>
            <a:ext cx="8220075" cy="1189038"/>
          </a:xfrm>
        </p:spPr>
        <p:txBody>
          <a:bodyPr/>
          <a:lstStyle/>
          <a:p>
            <a:pPr eaLnBrk="1" hangingPunct="1"/>
            <a:r>
              <a:rPr lang="en-GB" altLang="en-US" dirty="0">
                <a:latin typeface="+mn-lt"/>
              </a:rPr>
              <a:t>What Time Is It Now?</a:t>
            </a:r>
          </a:p>
        </p:txBody>
      </p:sp>
      <p:sp>
        <p:nvSpPr>
          <p:cNvPr id="3" name="Content Placeholder 2"/>
          <p:cNvSpPr>
            <a:spLocks noGrp="1"/>
          </p:cNvSpPr>
          <p:nvPr>
            <p:ph idx="1"/>
          </p:nvPr>
        </p:nvSpPr>
        <p:spPr>
          <a:xfrm>
            <a:off x="696686" y="1560513"/>
            <a:ext cx="10824754" cy="914400"/>
          </a:xfrm>
        </p:spPr>
        <p:txBody>
          <a:bodyPr anchor="ctr">
            <a:normAutofit/>
          </a:bodyPr>
          <a:lstStyle/>
          <a:p>
            <a:pPr marL="0" indent="0">
              <a:lnSpc>
                <a:spcPct val="110000"/>
              </a:lnSpc>
              <a:buNone/>
            </a:pPr>
            <a:r>
              <a:rPr lang="en-GB" altLang="en-US" sz="2400" dirty="0">
                <a:latin typeface="Calibri" panose="020F0502020204030204" pitchFamily="34" charset="0"/>
                <a:cs typeface="Calibri" panose="020F0502020204030204" pitchFamily="34" charset="0"/>
              </a:rPr>
              <a:t>Time is different depending on where you are in the world.</a:t>
            </a:r>
            <a:br>
              <a:rPr lang="en-GB" altLang="en-US" sz="2400" dirty="0">
                <a:latin typeface="Calibri" panose="020F0502020204030204" pitchFamily="34" charset="0"/>
                <a:cs typeface="Calibri" panose="020F0502020204030204" pitchFamily="34" charset="0"/>
              </a:rPr>
            </a:br>
            <a:r>
              <a:rPr lang="en-GB" altLang="en-US" sz="2400" dirty="0">
                <a:latin typeface="Calibri" panose="020F0502020204030204" pitchFamily="34" charset="0"/>
                <a:cs typeface="Calibri" panose="020F0502020204030204" pitchFamily="34" charset="0"/>
              </a:rPr>
              <a:t>If it is daytime in the UK, it will be night-time in Australia.</a:t>
            </a:r>
          </a:p>
        </p:txBody>
      </p:sp>
      <p:sp>
        <p:nvSpPr>
          <p:cNvPr id="11" name="Rectangle 10">
            <a:extLst>
              <a:ext uri="{FF2B5EF4-FFF2-40B4-BE49-F238E27FC236}">
                <a16:creationId xmlns:a16="http://schemas.microsoft.com/office/drawing/2014/main" id="{CDB66780-6949-45AC-84A7-1EAC40F5EA82}"/>
              </a:ext>
            </a:extLst>
          </p:cNvPr>
          <p:cNvSpPr/>
          <p:nvPr/>
        </p:nvSpPr>
        <p:spPr>
          <a:xfrm>
            <a:off x="696686" y="2589213"/>
            <a:ext cx="10911840" cy="409897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Content Placeholder 2"/>
          <p:cNvSpPr>
            <a:spLocks/>
          </p:cNvSpPr>
          <p:nvPr/>
        </p:nvSpPr>
        <p:spPr bwMode="auto">
          <a:xfrm>
            <a:off x="696686" y="2867887"/>
            <a:ext cx="9276624" cy="3503612"/>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lstStyle>
            <a:lvl1pPr>
              <a:lnSpc>
                <a:spcPct val="90000"/>
              </a:lnSpc>
              <a:spcBef>
                <a:spcPts val="1000"/>
              </a:spcBef>
              <a:buFont typeface="Arial" panose="020B0604020202020204" pitchFamily="34" charset="0"/>
              <a:buChar char="•"/>
              <a:defRPr>
                <a:solidFill>
                  <a:srgbClr val="1C1C1C"/>
                </a:solidFill>
                <a:latin typeface="Sassoon Infant Rg" panose="02000503030000020003" charset="0"/>
                <a:cs typeface="Sassoon Infant Rg" panose="02000503030000020003"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cs typeface="Sassoon Infant Rg" panose="02000503030000020003" charset="0"/>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altLang="en-US" sz="24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Midday (12 noon) is the time when the sun is highest in the sky.</a:t>
            </a:r>
            <a:br>
              <a:rPr kumimoji="0" lang="en-GB" altLang="en-US" sz="24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br>
            <a:r>
              <a:rPr kumimoji="0" lang="en-GB" altLang="en-US" sz="24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The sun is highest in the sky at different times in different places</a:t>
            </a:r>
            <a:br>
              <a:rPr kumimoji="0" lang="en-GB" altLang="en-US" sz="24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br>
            <a:r>
              <a:rPr kumimoji="0" lang="en-GB" altLang="en-US" sz="24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in the world. So for every place in the world to have midday</a:t>
            </a:r>
            <a:br>
              <a:rPr kumimoji="0" lang="en-GB" altLang="en-US" sz="24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br>
            <a:r>
              <a:rPr kumimoji="0" lang="en-GB" altLang="en-US" sz="24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when the Sun is highest, we have to divide the world into time zones.</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altLang="en-US" sz="24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The Earth is a sphere divided into 360 degrees. The Earth turns 360 degrees in 24 hours. 360 divided by 24 is 15 degrees, so the Earth turns 15 degrees each hour. </a:t>
            </a:r>
          </a:p>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GB" altLang="en-US" sz="2400" b="0" i="0" u="none" strike="noStrike" kern="1200" cap="none" spc="0" normalizeH="0" baseline="0" noProof="0" dirty="0">
                <a:ln>
                  <a:noFill/>
                </a:ln>
                <a:solidFill>
                  <a:srgbClr val="1C1C1C"/>
                </a:solidFill>
                <a:effectLst/>
                <a:uLnTx/>
                <a:uFillTx/>
                <a:latin typeface="Calibri" panose="020F0502020204030204" pitchFamily="34" charset="0"/>
                <a:ea typeface="+mn-ea"/>
                <a:cs typeface="Calibri" panose="020F0502020204030204" pitchFamily="34" charset="0"/>
              </a:rPr>
              <a:t>The Earth has 24 different times zones- one for each hour in the day. </a:t>
            </a:r>
          </a:p>
        </p:txBody>
      </p:sp>
      <p:sp>
        <p:nvSpPr>
          <p:cNvPr id="7" name="Rectangle 6"/>
          <p:cNvSpPr/>
          <p:nvPr/>
        </p:nvSpPr>
        <p:spPr>
          <a:xfrm>
            <a:off x="209006" y="139602"/>
            <a:ext cx="11704320" cy="6557817"/>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5916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500"/>
                                        <p:tgtEl>
                                          <p:spTgt spid="12">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fade">
                                      <p:cBhvr>
                                        <p:cTn id="18"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build="p"/>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TotalTime>
  <Words>3112</Words>
  <Application>Microsoft Office PowerPoint</Application>
  <PresentationFormat>Widescreen</PresentationFormat>
  <Paragraphs>315</Paragraphs>
  <Slides>56</Slides>
  <Notes>0</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56</vt:i4>
      </vt:variant>
    </vt:vector>
  </HeadingPairs>
  <TitlesOfParts>
    <vt:vector size="71" baseType="lpstr">
      <vt:lpstr>Arial</vt:lpstr>
      <vt:lpstr>BPreplay</vt:lpstr>
      <vt:lpstr>Calibri</vt:lpstr>
      <vt:lpstr>Calibri Light</vt:lpstr>
      <vt:lpstr>Clear Sans Light</vt:lpstr>
      <vt:lpstr>Nunito</vt:lpstr>
      <vt:lpstr>Sassoon Infant Md</vt:lpstr>
      <vt:lpstr>Twinkl</vt:lpstr>
      <vt:lpstr>Twinkl Light</vt:lpstr>
      <vt:lpstr>2_Office Theme</vt:lpstr>
      <vt:lpstr>1_Office Theme</vt:lpstr>
      <vt:lpstr>3_Office Theme</vt:lpstr>
      <vt:lpstr>6_Office Theme</vt:lpstr>
      <vt:lpstr>Office Theme</vt:lpstr>
      <vt:lpstr>7_Office Theme</vt:lpstr>
      <vt:lpstr>PowerPoint Presentation</vt:lpstr>
      <vt:lpstr>PowerPoint Presentation</vt:lpstr>
      <vt:lpstr>PowerPoint Presentation</vt:lpstr>
      <vt:lpstr>Day and Night- Recap from last week…</vt:lpstr>
      <vt:lpstr>PowerPoint Presentation</vt:lpstr>
      <vt:lpstr>PowerPoint Presentation</vt:lpstr>
      <vt:lpstr>PowerPoint Presentation</vt:lpstr>
      <vt:lpstr>PowerPoint Presentation</vt:lpstr>
      <vt:lpstr>What Time Is It Now?</vt:lpstr>
      <vt:lpstr>PowerPoint Presentation</vt:lpstr>
      <vt:lpstr>PowerPoint Presentation</vt:lpstr>
      <vt:lpstr>PowerPoint Presentation</vt:lpstr>
      <vt:lpstr>PowerPoint Presentation</vt:lpstr>
      <vt:lpstr>PowerPoint Presentation</vt:lpstr>
      <vt:lpstr>PowerPoint Presentation</vt:lpstr>
      <vt:lpstr>How does the length of a day and temperatures change throughout the year?</vt:lpstr>
      <vt:lpstr>PowerPoint Presentation</vt:lpstr>
      <vt:lpstr>PowerPoint Presentation</vt:lpstr>
      <vt:lpstr>Weather and climate</vt:lpstr>
      <vt:lpstr>How does the temperature change throughout the year?</vt:lpstr>
      <vt:lpstr>PowerPoint Presentation</vt:lpstr>
      <vt:lpstr>PowerPoint Presentation</vt:lpstr>
      <vt:lpstr>PowerPoint Presentation</vt:lpstr>
      <vt:lpstr>How do we see?</vt:lpstr>
      <vt:lpstr>PowerPoint Presentation</vt:lpstr>
      <vt:lpstr>PowerPoint Presentation</vt:lpstr>
      <vt:lpstr>PowerPoint Presentation</vt:lpstr>
      <vt:lpstr>PowerPoint Presentation</vt:lpstr>
      <vt:lpstr>PowerPoint Presentation</vt:lpstr>
      <vt:lpstr>Does the Sun Move?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 2</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kdobson</dc:creator>
  <cp:lastModifiedBy>P. Gingell [ Wheatley Hill Primary School ]</cp:lastModifiedBy>
  <cp:revision>44</cp:revision>
  <dcterms:created xsi:type="dcterms:W3CDTF">2021-01-21T14:24:19Z</dcterms:created>
  <dcterms:modified xsi:type="dcterms:W3CDTF">2021-01-29T10:51:17Z</dcterms:modified>
</cp:coreProperties>
</file>