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97"/>
  </p:notesMasterIdLst>
  <p:sldIdLst>
    <p:sldId id="285" r:id="rId3"/>
    <p:sldId id="351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57" r:id="rId28"/>
    <p:sldId id="256" r:id="rId29"/>
    <p:sldId id="352" r:id="rId30"/>
    <p:sldId id="283" r:id="rId31"/>
    <p:sldId id="264" r:id="rId32"/>
    <p:sldId id="258" r:id="rId33"/>
    <p:sldId id="262" r:id="rId34"/>
    <p:sldId id="263" r:id="rId35"/>
    <p:sldId id="266" r:id="rId36"/>
    <p:sldId id="268" r:id="rId37"/>
    <p:sldId id="269" r:id="rId38"/>
    <p:sldId id="267" r:id="rId39"/>
    <p:sldId id="270" r:id="rId40"/>
    <p:sldId id="272" r:id="rId41"/>
    <p:sldId id="273" r:id="rId42"/>
    <p:sldId id="274" r:id="rId43"/>
    <p:sldId id="282" r:id="rId44"/>
    <p:sldId id="275" r:id="rId45"/>
    <p:sldId id="276" r:id="rId46"/>
    <p:sldId id="277" r:id="rId47"/>
    <p:sldId id="280" r:id="rId48"/>
    <p:sldId id="278" r:id="rId49"/>
    <p:sldId id="284" r:id="rId50"/>
    <p:sldId id="356" r:id="rId51"/>
    <p:sldId id="311" r:id="rId52"/>
    <p:sldId id="353" r:id="rId53"/>
    <p:sldId id="309" r:id="rId54"/>
    <p:sldId id="310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3" r:id="rId65"/>
    <p:sldId id="354" r:id="rId66"/>
    <p:sldId id="321" r:id="rId67"/>
    <p:sldId id="322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40" r:id="rId83"/>
    <p:sldId id="355" r:id="rId84"/>
    <p:sldId id="338" r:id="rId85"/>
    <p:sldId id="339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1"/>
    <p:restoredTop sz="94699"/>
  </p:normalViewPr>
  <p:slideViewPr>
    <p:cSldViewPr snapToGrid="0" snapToObjects="1">
      <p:cViewPr varScale="1">
        <p:scale>
          <a:sx n="69" d="100"/>
          <a:sy n="69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FF893-4ED7-48E9-9764-F31AB8CFFC6D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AC03D-BDC4-4BC5-B0D1-C687B16D6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37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AC03D-BDC4-4BC5-B0D1-C687B16D6C0E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8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A58B7-2112-EF46-86B1-1CDB5749C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C1ECBC-2508-494E-85CD-5F9F9D505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B78F0-0777-414E-9946-81ACB33F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FAAA-42AE-854C-9CED-36B9A6407D8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E1F55-67C1-EC4E-A29C-622D8256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5A4E-D6C3-DA42-B053-A4F1F173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975D-4CC2-0E4C-BA71-B7039D150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1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9AE76-F5AC-6345-8DC3-3148E708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4F859-89D8-7442-820A-773E6D8DF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2F145-1680-884B-A149-A97A5066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FAAA-42AE-854C-9CED-36B9A6407D8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1B127-BF30-684C-B232-6ADF9D021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5BDA9-D700-054D-A70A-14010E16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975D-4CC2-0E4C-BA71-B7039D150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9D075D-182B-7B42-A85E-E4FDBAFC0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16A51-2A3C-3546-A36C-18B8E838F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2B1E3-C031-234E-8E17-9D72CA1F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FAAA-42AE-854C-9CED-36B9A6407D8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2ADFD-4A91-744C-AF2A-71B70987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A71CC-4D02-9D46-AC8F-6FADE5807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975D-4CC2-0E4C-BA71-B7039D150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44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291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606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23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60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727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119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887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2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1B628-72C3-4F4F-B4FD-FC02117E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D1906-6687-B848-B939-69A4EB1D6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A88C0-86B6-2E4B-97CB-90BB05BC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FAAA-42AE-854C-9CED-36B9A6407D8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F8972-858C-1E47-A470-AEBBB267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A49D6-F3C9-DC47-BE4F-655BF26C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975D-4CC2-0E4C-BA71-B7039D150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16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875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192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FE5E-4EA8-48A8-8F1B-D4BDB6075AE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26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3589-6F64-1143-85C6-B15FF62E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B04D4-C739-A64F-9459-3251F2567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C1BE0-882E-394E-B32A-0A70B062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FAAA-42AE-854C-9CED-36B9A6407D8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C446D-14DE-BE43-8622-367D896C0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69200-AC63-9747-8501-0DB65A63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975D-4CC2-0E4C-BA71-B7039D150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0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26BFE-7738-A64A-9473-B8A5CAB6F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FBA01-6B58-2B4F-B91E-4CC555340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968CD-8E5F-9346-BD00-ABA55B774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00F6D-2023-5C44-9FEF-F1A48628B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FAAA-42AE-854C-9CED-36B9A6407D8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52892-9BA1-4F41-9752-F08FDE97E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03D83-2C02-634D-83FB-4310DA7B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975D-4CC2-0E4C-BA71-B7039D150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2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7111A-AC9E-9941-B14C-C3A0D96C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DB231-1118-184E-8122-C27C601AA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FC983-4E8A-944B-812B-66D8B5CFD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8BD5E-0CEF-8141-A8C1-1B6A32A18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CA31E-FF3D-AF48-8458-76EF77264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99529D-2A65-A54F-9FA4-D5604EBA0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FAAA-42AE-854C-9CED-36B9A6407D8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A30255-21BC-B143-85F5-48C185AC1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45F41-7282-5C4B-85AE-3B6BABAA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975D-4CC2-0E4C-BA71-B7039D150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3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5752D-DCDC-3E47-A056-93F95726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5EC43C-5D4D-2445-BE66-C53AAB1FA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FAAA-42AE-854C-9CED-36B9A6407D8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E94F0-EC2C-4B49-B138-E01D2A6C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44F1B-00B3-BB45-8F05-B92B24AA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975D-4CC2-0E4C-BA71-B7039D150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8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108E67-E4B9-B147-85C2-1A8857E4F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FAAA-42AE-854C-9CED-36B9A6407D8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B68E4-696E-F04E-A3B5-1788B2B4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35AE6-EA07-4A4E-972D-A0C067BC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975D-4CC2-0E4C-BA71-B7039D150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5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FC196-A4AF-6742-9726-352E86235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8A55-B51F-1942-9AB7-D171950B5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B70A2-6F70-AC4B-8C49-52629453B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6EAFC-F1BE-DF47-B9AE-B1FB0D9D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FAAA-42AE-854C-9CED-36B9A6407D8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B5892-7737-1E48-8EDA-03FE6AD6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93367-CF02-184C-ADAE-92C9D891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975D-4CC2-0E4C-BA71-B7039D150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3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5B63-C96A-6A4E-BF0E-0D8F68F96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8E46C9-F213-384A-81C5-961C67835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3E26C-1D9B-5842-A04D-A786905D4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FAA24-F7CF-B641-9A2A-62E58ECD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FAAA-42AE-854C-9CED-36B9A6407D8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BE126-2F2E-A142-9C9B-F5808115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78839-49FC-3742-BF8D-8EE585B4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9975D-4CC2-0E4C-BA71-B7039D150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9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E8CF5-71C5-2A48-B0BD-5C93F110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A3CD5-64EF-0A46-BB61-9DD5B5BCC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A974C-859F-7440-A363-EB82D31D2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FAAA-42AE-854C-9CED-36B9A6407D8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41E93-E3DF-F943-AA34-C0D1BA9B1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CE39-298F-D146-8DCD-38718911A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9975D-4CC2-0E4C-BA71-B7039D150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9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FE5E-4EA8-48A8-8F1B-D4BDB6075AE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8A07-A0CF-4F91-A839-A5E4F718E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94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opmarks.co.uk/maths-games/7-11-years/times-tables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2.png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opmarks.co.uk/maths-games/7-11-years/times-tables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10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20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5.png"/><Relationship Id="rId7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0.png"/><Relationship Id="rId10" Type="http://schemas.openxmlformats.org/officeDocument/2006/relationships/image" Target="../media/image66.png"/><Relationship Id="rId4" Type="http://schemas.openxmlformats.org/officeDocument/2006/relationships/image" Target="../media/image690.png"/><Relationship Id="rId9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7.png"/><Relationship Id="rId7" Type="http://schemas.openxmlformats.org/officeDocument/2006/relationships/image" Target="../media/image8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69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75.png"/><Relationship Id="rId2" Type="http://schemas.openxmlformats.org/officeDocument/2006/relationships/image" Target="../media/image2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70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opmarks.co.uk/maths-games/7-11-years/times-tables" TargetMode="Externa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opmarks.co.uk/maths-games/7-11-years/times-tables" TargetMode="Externa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topmarks.co.uk/maths-games/7-11-years/times-tables" TargetMode="Externa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9DD5A-446A-FB40-8770-FAD8F8741C1C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CC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489BF-7DCA-F342-8CB4-9886D7AB7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C30EA8-5B59-6F4A-9387-838C38A8EA9D}"/>
              </a:ext>
            </a:extLst>
          </p:cNvPr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6FD89-AE46-B941-B92E-A46A288DF79F}"/>
              </a:ext>
            </a:extLst>
          </p:cNvPr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C2E7D-4597-FF4E-B287-E8068B634D67}"/>
              </a:ext>
            </a:extLst>
          </p:cNvPr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A17CDC-4080-5948-8724-2B2D32C7D179}"/>
              </a:ext>
            </a:extLst>
          </p:cNvPr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	  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18.01.2021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0F7548-CBED-B94E-BC8E-0787BD3B7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17" y="1727624"/>
            <a:ext cx="2219325" cy="1104900"/>
          </a:xfrm>
          <a:prstGeom prst="rect">
            <a:avLst/>
          </a:prstGeom>
          <a:ln>
            <a:solidFill>
              <a:srgbClr val="41719C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1F661F-61B2-7941-8420-4E233975008B}"/>
              </a:ext>
            </a:extLst>
          </p:cNvPr>
          <p:cNvSpPr/>
          <p:nvPr/>
        </p:nvSpPr>
        <p:spPr>
          <a:xfrm>
            <a:off x="572141" y="2831793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F2E373-D525-3943-BF5F-CB8436196953}"/>
              </a:ext>
            </a:extLst>
          </p:cNvPr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LO: To be able to add fractions with different denominators.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C89584-1FBF-F143-A42E-421D1D3A4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66EAC4-35C8-2D49-8A0E-B3009A871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5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35CDE-9135-754F-96ED-1A5EDD1DDBC5}"/>
              </a:ext>
            </a:extLst>
          </p:cNvPr>
          <p:cNvSpPr txBox="1"/>
          <p:nvPr/>
        </p:nvSpPr>
        <p:spPr>
          <a:xfrm>
            <a:off x="438951" y="411027"/>
            <a:ext cx="176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at this sum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5FECF38-78E4-A548-A387-28B75CFBEFC3}"/>
                  </a:ext>
                </a:extLst>
              </p:cNvPr>
              <p:cNvSpPr/>
              <p:nvPr/>
            </p:nvSpPr>
            <p:spPr>
              <a:xfrm>
                <a:off x="2111104" y="353094"/>
                <a:ext cx="825867" cy="485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5FECF38-78E4-A548-A387-28B75CFBE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104" y="353094"/>
                <a:ext cx="825867" cy="485197"/>
              </a:xfrm>
              <a:prstGeom prst="rect">
                <a:avLst/>
              </a:prstGeom>
              <a:blipFill>
                <a:blip r:embed="rId2"/>
                <a:stretch>
                  <a:fillRect r="-4545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FBF7F8-89F6-7748-BE10-CF577C99628F}"/>
                  </a:ext>
                </a:extLst>
              </p:cNvPr>
              <p:cNvSpPr txBox="1"/>
              <p:nvPr/>
            </p:nvSpPr>
            <p:spPr>
              <a:xfrm>
                <a:off x="436105" y="1207461"/>
                <a:ext cx="3019673" cy="614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can see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FBF7F8-89F6-7748-BE10-CF577C996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05" y="1207461"/>
                <a:ext cx="3019673" cy="614655"/>
              </a:xfrm>
              <a:prstGeom prst="rect">
                <a:avLst/>
              </a:prstGeom>
              <a:blipFill>
                <a:blip r:embed="rId3"/>
                <a:stretch>
                  <a:fillRect l="-2929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76F42FA-86A2-A448-9956-2EA49375A389}"/>
              </a:ext>
            </a:extLst>
          </p:cNvPr>
          <p:cNvSpPr txBox="1"/>
          <p:nvPr/>
        </p:nvSpPr>
        <p:spPr>
          <a:xfrm>
            <a:off x="543697" y="3904734"/>
            <a:ext cx="790833" cy="37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79E3D-6A8D-E148-9FD7-2A43A11F2151}"/>
                  </a:ext>
                </a:extLst>
              </p:cNvPr>
              <p:cNvSpPr/>
              <p:nvPr/>
            </p:nvSpPr>
            <p:spPr>
              <a:xfrm>
                <a:off x="773890" y="4322687"/>
                <a:ext cx="2611612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79E3D-6A8D-E148-9FD7-2A43A11F2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90" y="4322687"/>
                <a:ext cx="2611612" cy="879215"/>
              </a:xfrm>
              <a:prstGeom prst="rect">
                <a:avLst/>
              </a:prstGeom>
              <a:blipFill>
                <a:blip r:embed="rId4"/>
                <a:stretch>
                  <a:fillRect l="-483"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loud Callout 10">
            <a:extLst>
              <a:ext uri="{FF2B5EF4-FFF2-40B4-BE49-F238E27FC236}">
                <a16:creationId xmlns:a16="http://schemas.microsoft.com/office/drawing/2014/main" id="{387EF54C-530B-0646-9D44-BA1390EB53F8}"/>
              </a:ext>
            </a:extLst>
          </p:cNvPr>
          <p:cNvSpPr/>
          <p:nvPr/>
        </p:nvSpPr>
        <p:spPr>
          <a:xfrm>
            <a:off x="4250218" y="3983636"/>
            <a:ext cx="2281330" cy="1557316"/>
          </a:xfrm>
          <a:prstGeom prst="cloudCallout">
            <a:avLst>
              <a:gd name="adj1" fmla="val 1003"/>
              <a:gd name="adj2" fmla="val 10205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the denominators the same?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7717CC-1E3C-B541-9DAB-A8E8CB07A998}"/>
              </a:ext>
            </a:extLst>
          </p:cNvPr>
          <p:cNvSpPr txBox="1"/>
          <p:nvPr/>
        </p:nvSpPr>
        <p:spPr>
          <a:xfrm>
            <a:off x="6793084" y="4577628"/>
            <a:ext cx="247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Yes! So now we can add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ED67FC-60CD-464E-927F-780FE03EF6E2}"/>
                  </a:ext>
                </a:extLst>
              </p:cNvPr>
              <p:cNvSpPr/>
              <p:nvPr/>
            </p:nvSpPr>
            <p:spPr>
              <a:xfrm>
                <a:off x="9241828" y="4446313"/>
                <a:ext cx="1864613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ED67FC-60CD-464E-927F-780FE03EF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828" y="4446313"/>
                <a:ext cx="1864613" cy="879215"/>
              </a:xfrm>
              <a:prstGeom prst="rect">
                <a:avLst/>
              </a:prstGeom>
              <a:blipFill>
                <a:blip r:embed="rId5"/>
                <a:stretch>
                  <a:fillRect l="-676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5D43ECB-1BC7-9A42-8CD3-B6F6F0045043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E49EAC-025E-1448-9435-068188CC251B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5A92E04-F81B-EF47-978F-96C0680CB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12C6EC75-A5D6-8B49-8415-17631ACD209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659256" y="1836947"/>
              <a:ext cx="4876800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12C6EC75-A5D6-8B49-8415-17631ACD20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321203"/>
                  </p:ext>
                </p:extLst>
              </p:nvPr>
            </p:nvGraphicFramePr>
            <p:xfrm>
              <a:off x="3659256" y="1836947"/>
              <a:ext cx="4876800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18" r="-994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0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6B1D7070-FEAE-874F-A9F6-4E0C3F11EA8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659256" y="2547453"/>
              <a:ext cx="4876800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6B1D7070-FEAE-874F-A9F6-4E0C3F11EA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9884116"/>
                  </p:ext>
                </p:extLst>
              </p:nvPr>
            </p:nvGraphicFramePr>
            <p:xfrm>
              <a:off x="3659256" y="2547453"/>
              <a:ext cx="4876800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563" t="-1786" r="-5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563" t="-1786" r="-4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98462" t="-1786" r="-29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3125" t="-1786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03125" t="-1786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503125" t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Cloud Callout 18">
            <a:extLst>
              <a:ext uri="{FF2B5EF4-FFF2-40B4-BE49-F238E27FC236}">
                <a16:creationId xmlns:a16="http://schemas.microsoft.com/office/drawing/2014/main" id="{1D672FAD-0049-874B-B571-41027A32F0D1}"/>
              </a:ext>
            </a:extLst>
          </p:cNvPr>
          <p:cNvSpPr/>
          <p:nvPr/>
        </p:nvSpPr>
        <p:spPr>
          <a:xfrm>
            <a:off x="9241828" y="951960"/>
            <a:ext cx="2514067" cy="2026065"/>
          </a:xfrm>
          <a:prstGeom prst="cloudCallout">
            <a:avLst>
              <a:gd name="adj1" fmla="val 37836"/>
              <a:gd name="adj2" fmla="val 113273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to make fractions into their simplest form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7C1D78-0E5A-284C-B288-76A9D78AE4A3}"/>
              </a:ext>
            </a:extLst>
          </p:cNvPr>
          <p:cNvSpPr txBox="1"/>
          <p:nvPr/>
        </p:nvSpPr>
        <p:spPr>
          <a:xfrm>
            <a:off x="11017315" y="501723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5595FC7-0B60-9740-B082-2A769F342234}"/>
                  </a:ext>
                </a:extLst>
              </p:cNvPr>
              <p:cNvSpPr/>
              <p:nvPr/>
            </p:nvSpPr>
            <p:spPr>
              <a:xfrm>
                <a:off x="11296257" y="4446954"/>
                <a:ext cx="484428" cy="878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5595FC7-0B60-9740-B082-2A769F3422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6257" y="4446954"/>
                <a:ext cx="484428" cy="878574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22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  <p:bldP spid="19" grpId="0" animBg="1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0A87BC-58B0-A64B-A92A-0130A1962206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51FFB5-F9FE-564F-9B8C-AFE6C76BC115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AEA55A-C368-C74B-B359-8139E55ED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CF5E87-8DB3-2941-96DF-4E3A7912E1D5}"/>
              </a:ext>
            </a:extLst>
          </p:cNvPr>
          <p:cNvSpPr txBox="1"/>
          <p:nvPr/>
        </p:nvSpPr>
        <p:spPr>
          <a:xfrm>
            <a:off x="1053548" y="954157"/>
            <a:ext cx="176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at this sum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98A643-513D-1647-9C98-989D59917269}"/>
                  </a:ext>
                </a:extLst>
              </p:cNvPr>
              <p:cNvSpPr/>
              <p:nvPr/>
            </p:nvSpPr>
            <p:spPr>
              <a:xfrm>
                <a:off x="2710994" y="743266"/>
                <a:ext cx="1319400" cy="791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98A643-513D-1647-9C98-989D59917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994" y="743266"/>
                <a:ext cx="1319400" cy="791114"/>
              </a:xfrm>
              <a:prstGeom prst="rect">
                <a:avLst/>
              </a:prstGeom>
              <a:blipFill>
                <a:blip r:embed="rId3"/>
                <a:stretch>
                  <a:fillRect r="-10476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FD1CAB-016A-8043-A2F2-E7EF6A2197ED}"/>
                  </a:ext>
                </a:extLst>
              </p:cNvPr>
              <p:cNvSpPr txBox="1"/>
              <p:nvPr/>
            </p:nvSpPr>
            <p:spPr>
              <a:xfrm>
                <a:off x="1143000" y="1790700"/>
                <a:ext cx="2887394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Using a bar model to show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FD1CAB-016A-8043-A2F2-E7EF6A21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90700"/>
                <a:ext cx="2887394" cy="484043"/>
              </a:xfrm>
              <a:prstGeom prst="rect">
                <a:avLst/>
              </a:prstGeom>
              <a:blipFill>
                <a:blip r:embed="rId4"/>
                <a:stretch>
                  <a:fillRect l="-1754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568D4D5-CEFE-BB46-AD7E-F3B57CDB989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3000" y="2329423"/>
              <a:ext cx="6185848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6462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368998950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2930355139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568D4D5-CEFE-BB46-AD7E-F3B57CDB98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9260739"/>
                  </p:ext>
                </p:extLst>
              </p:nvPr>
            </p:nvGraphicFramePr>
            <p:xfrm>
              <a:off x="1143000" y="2329423"/>
              <a:ext cx="6185848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6462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368998950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2930355139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20" t="-1786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820" t="-1786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820" t="-1786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820" t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27BD1F-CD07-0F45-BE75-D060A9CFDFF9}"/>
                  </a:ext>
                </a:extLst>
              </p:cNvPr>
              <p:cNvSpPr txBox="1"/>
              <p:nvPr/>
            </p:nvSpPr>
            <p:spPr>
              <a:xfrm>
                <a:off x="1098116" y="3377630"/>
                <a:ext cx="2834494" cy="48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Using a bar model to show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27BD1F-CD07-0F45-BE75-D060A9CFD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16" y="3377630"/>
                <a:ext cx="2834494" cy="485326"/>
              </a:xfrm>
              <a:prstGeom prst="rect">
                <a:avLst/>
              </a:prstGeom>
              <a:blipFill>
                <a:blip r:embed="rId6"/>
                <a:stretch>
                  <a:fillRect l="-1333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55C8215-22D5-4646-8EBB-157351AA53F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2999" y="3975981"/>
              <a:ext cx="6185848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3231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225665667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1408344809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55C8215-22D5-4646-8EBB-157351AA53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9286623"/>
                  </p:ext>
                </p:extLst>
              </p:nvPr>
            </p:nvGraphicFramePr>
            <p:xfrm>
              <a:off x="1142999" y="3975981"/>
              <a:ext cx="6185848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3231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225665667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1408344809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t="-1818" r="-701639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000" t="-1818" r="-601639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1818" r="-501639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95161" t="-1818" r="-393548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01639" t="-1818" r="-300000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01639" t="-1818" r="-200000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01639" t="-1818" r="-100000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01639" t="-1818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502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35CDE-9135-754F-96ED-1A5EDD1DDBC5}"/>
              </a:ext>
            </a:extLst>
          </p:cNvPr>
          <p:cNvSpPr txBox="1"/>
          <p:nvPr/>
        </p:nvSpPr>
        <p:spPr>
          <a:xfrm>
            <a:off x="438951" y="411027"/>
            <a:ext cx="176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at this sum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5FECF38-78E4-A548-A387-28B75CFBEFC3}"/>
                  </a:ext>
                </a:extLst>
              </p:cNvPr>
              <p:cNvSpPr/>
              <p:nvPr/>
            </p:nvSpPr>
            <p:spPr>
              <a:xfrm>
                <a:off x="2111104" y="353094"/>
                <a:ext cx="825867" cy="485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5FECF38-78E4-A548-A387-28B75CFBE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104" y="353094"/>
                <a:ext cx="825867" cy="485326"/>
              </a:xfrm>
              <a:prstGeom prst="rect">
                <a:avLst/>
              </a:prstGeom>
              <a:blipFill>
                <a:blip r:embed="rId2"/>
                <a:stretch>
                  <a:fillRect r="-4545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FBF7F8-89F6-7748-BE10-CF577C99628F}"/>
                  </a:ext>
                </a:extLst>
              </p:cNvPr>
              <p:cNvSpPr txBox="1"/>
              <p:nvPr/>
            </p:nvSpPr>
            <p:spPr>
              <a:xfrm>
                <a:off x="436105" y="1207461"/>
                <a:ext cx="3019673" cy="614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can see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FBF7F8-89F6-7748-BE10-CF577C996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05" y="1207461"/>
                <a:ext cx="3019673" cy="614655"/>
              </a:xfrm>
              <a:prstGeom prst="rect">
                <a:avLst/>
              </a:prstGeom>
              <a:blipFill>
                <a:blip r:embed="rId3"/>
                <a:stretch>
                  <a:fillRect l="-2929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76F42FA-86A2-A448-9956-2EA49375A389}"/>
              </a:ext>
            </a:extLst>
          </p:cNvPr>
          <p:cNvSpPr txBox="1"/>
          <p:nvPr/>
        </p:nvSpPr>
        <p:spPr>
          <a:xfrm>
            <a:off x="543697" y="3904734"/>
            <a:ext cx="790833" cy="37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79E3D-6A8D-E148-9FD7-2A43A11F2151}"/>
                  </a:ext>
                </a:extLst>
              </p:cNvPr>
              <p:cNvSpPr/>
              <p:nvPr/>
            </p:nvSpPr>
            <p:spPr>
              <a:xfrm>
                <a:off x="773890" y="4322687"/>
                <a:ext cx="2611612" cy="878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79E3D-6A8D-E148-9FD7-2A43A11F2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90" y="4322687"/>
                <a:ext cx="2611612" cy="878510"/>
              </a:xfrm>
              <a:prstGeom prst="rect">
                <a:avLst/>
              </a:prstGeom>
              <a:blipFill>
                <a:blip r:embed="rId4"/>
                <a:stretch>
                  <a:fillRect l="-483"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loud Callout 10">
            <a:extLst>
              <a:ext uri="{FF2B5EF4-FFF2-40B4-BE49-F238E27FC236}">
                <a16:creationId xmlns:a16="http://schemas.microsoft.com/office/drawing/2014/main" id="{387EF54C-530B-0646-9D44-BA1390EB53F8}"/>
              </a:ext>
            </a:extLst>
          </p:cNvPr>
          <p:cNvSpPr/>
          <p:nvPr/>
        </p:nvSpPr>
        <p:spPr>
          <a:xfrm>
            <a:off x="4250218" y="3983636"/>
            <a:ext cx="2281330" cy="1557316"/>
          </a:xfrm>
          <a:prstGeom prst="cloudCallout">
            <a:avLst>
              <a:gd name="adj1" fmla="val 1003"/>
              <a:gd name="adj2" fmla="val 10205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the denominators the same?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7717CC-1E3C-B541-9DAB-A8E8CB07A998}"/>
              </a:ext>
            </a:extLst>
          </p:cNvPr>
          <p:cNvSpPr txBox="1"/>
          <p:nvPr/>
        </p:nvSpPr>
        <p:spPr>
          <a:xfrm>
            <a:off x="6793084" y="4577628"/>
            <a:ext cx="247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Yes! So now we can add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ED67FC-60CD-464E-927F-780FE03EF6E2}"/>
                  </a:ext>
                </a:extLst>
              </p:cNvPr>
              <p:cNvSpPr/>
              <p:nvPr/>
            </p:nvSpPr>
            <p:spPr>
              <a:xfrm>
                <a:off x="9241828" y="4446313"/>
                <a:ext cx="1968809" cy="887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ED67FC-60CD-464E-927F-780FE03EF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828" y="4446313"/>
                <a:ext cx="1968809" cy="887551"/>
              </a:xfrm>
              <a:prstGeom prst="rect">
                <a:avLst/>
              </a:prstGeom>
              <a:blipFill>
                <a:blip r:embed="rId5"/>
                <a:stretch>
                  <a:fillRect l="-641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5D43ECB-1BC7-9A42-8CD3-B6F6F0045043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E49EAC-025E-1448-9435-068188CC251B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5A92E04-F81B-EF47-978F-96C0680CB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DC563481-AC8D-9447-AC40-E238927DF9C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03076" y="1979170"/>
              <a:ext cx="6185848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6462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368998950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2930355139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DC563481-AC8D-9447-AC40-E238927DF9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2759002"/>
                  </p:ext>
                </p:extLst>
              </p:nvPr>
            </p:nvGraphicFramePr>
            <p:xfrm>
              <a:off x="3003076" y="1979170"/>
              <a:ext cx="6185848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6462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368998950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2930355139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20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820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82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08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190D33A5-7B27-924B-8A9B-2B2B1477A5A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03076" y="2673319"/>
              <a:ext cx="6185848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3231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225665667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1408344809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190D33A5-7B27-924B-8A9B-2B2B1477A5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6573132"/>
                  </p:ext>
                </p:extLst>
              </p:nvPr>
            </p:nvGraphicFramePr>
            <p:xfrm>
              <a:off x="3003076" y="2673319"/>
              <a:ext cx="6185848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3231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225665667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1408344809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639" t="-1786" r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639" t="-1786" r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1639" t="-1786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1639" t="-1786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01639" t="-1786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501639" t="-1786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01639" t="-1786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701639" t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029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B0B3DCF-FFB1-2B49-8A91-F1A00904C310}"/>
              </a:ext>
            </a:extLst>
          </p:cNvPr>
          <p:cNvSpPr/>
          <p:nvPr/>
        </p:nvSpPr>
        <p:spPr>
          <a:xfrm>
            <a:off x="8226559" y="931493"/>
            <a:ext cx="3597415" cy="53417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88F27-4FC5-924E-8B76-8627DA6BD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32" y="1238914"/>
            <a:ext cx="7006389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 rules for adding fractions…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When adding fractions, the denominators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 the same.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Work out what you need to multiply the smaller denominator by to get the bigger denominator.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Whatever you do to the bottom you must do to the top!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Multiply </a:t>
            </a:r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the numerator and the denominator of the first fraction, by this number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Now add the new fraction created  to the other fraction.  You can do this because the denominators are now the same.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7FBA77-2FF2-AF4F-93F6-AEC2E796B8DF}"/>
              </a:ext>
            </a:extLst>
          </p:cNvPr>
          <p:cNvGrpSpPr/>
          <p:nvPr/>
        </p:nvGrpSpPr>
        <p:grpSpPr>
          <a:xfrm>
            <a:off x="107092" y="90615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F69BE0-B8F6-DB4B-9AAF-EC2AB40DA6F2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DDD259-9268-8D4D-8589-A69058C87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9B55F97-4801-5542-A23B-882BD3745F0F}"/>
                  </a:ext>
                </a:extLst>
              </p:cNvPr>
              <p:cNvSpPr/>
              <p:nvPr/>
            </p:nvSpPr>
            <p:spPr>
              <a:xfrm>
                <a:off x="9496546" y="1283496"/>
                <a:ext cx="1332031" cy="710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9B55F97-4801-5542-A23B-882BD3745F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546" y="1283496"/>
                <a:ext cx="1332031" cy="710451"/>
              </a:xfrm>
              <a:prstGeom prst="rect">
                <a:avLst/>
              </a:prstGeom>
              <a:blipFill>
                <a:blip r:embed="rId3"/>
                <a:stretch>
                  <a:fillRect r="-7547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15B4D73-BBC1-4744-BFB9-3B7514319CE8}"/>
              </a:ext>
            </a:extLst>
          </p:cNvPr>
          <p:cNvGrpSpPr/>
          <p:nvPr/>
        </p:nvGrpSpPr>
        <p:grpSpPr>
          <a:xfrm>
            <a:off x="9656077" y="2849133"/>
            <a:ext cx="1172500" cy="1604261"/>
            <a:chOff x="9786709" y="2849133"/>
            <a:chExt cx="1172500" cy="16042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D5C0FF3-F932-8F45-87FC-8492AE2823D8}"/>
                    </a:ext>
                  </a:extLst>
                </p:cNvPr>
                <p:cNvSpPr/>
                <p:nvPr/>
              </p:nvSpPr>
              <p:spPr>
                <a:xfrm>
                  <a:off x="9786709" y="3272831"/>
                  <a:ext cx="1172500" cy="7104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a14:m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12</m:t>
                          </m:r>
                        </m:den>
                      </m:f>
                    </m:oMath>
                  </a14:m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 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D5C0FF3-F932-8F45-87FC-8492AE2823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6709" y="3272831"/>
                  <a:ext cx="1172500" cy="710451"/>
                </a:xfrm>
                <a:prstGeom prst="rect">
                  <a:avLst/>
                </a:prstGeom>
                <a:blipFill>
                  <a:blip r:embed="rId4"/>
                  <a:stretch>
                    <a:fillRect b="-35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U-turn Arrow 8">
              <a:extLst>
                <a:ext uri="{FF2B5EF4-FFF2-40B4-BE49-F238E27FC236}">
                  <a16:creationId xmlns:a16="http://schemas.microsoft.com/office/drawing/2014/main" id="{7738D99D-DC26-FA44-BC6C-469DF8DAF74E}"/>
                </a:ext>
              </a:extLst>
            </p:cNvPr>
            <p:cNvSpPr/>
            <p:nvPr/>
          </p:nvSpPr>
          <p:spPr>
            <a:xfrm>
              <a:off x="9913224" y="3164099"/>
              <a:ext cx="742278" cy="108732"/>
            </a:xfrm>
            <a:prstGeom prst="uturnArrow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U-turn Arrow 9">
              <a:extLst>
                <a:ext uri="{FF2B5EF4-FFF2-40B4-BE49-F238E27FC236}">
                  <a16:creationId xmlns:a16="http://schemas.microsoft.com/office/drawing/2014/main" id="{1241B6B5-4664-2246-B8AE-2133976FDFA2}"/>
                </a:ext>
              </a:extLst>
            </p:cNvPr>
            <p:cNvSpPr/>
            <p:nvPr/>
          </p:nvSpPr>
          <p:spPr>
            <a:xfrm flipV="1">
              <a:off x="9964169" y="3980065"/>
              <a:ext cx="742278" cy="103997"/>
            </a:xfrm>
            <a:prstGeom prst="uturnArrow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21732A-13B3-214E-8DE7-5A799521D98D}"/>
                </a:ext>
              </a:extLst>
            </p:cNvPr>
            <p:cNvSpPr txBox="1"/>
            <p:nvPr/>
          </p:nvSpPr>
          <p:spPr>
            <a:xfrm>
              <a:off x="10192342" y="4084062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49ACD1-4DDC-FB4E-9AF5-4DD7C7995634}"/>
                </a:ext>
              </a:extLst>
            </p:cNvPr>
            <p:cNvSpPr txBox="1"/>
            <p:nvPr/>
          </p:nvSpPr>
          <p:spPr>
            <a:xfrm>
              <a:off x="10083827" y="2849133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7F9F0A7-C6E6-284E-80B2-69B33FA6511F}"/>
                  </a:ext>
                </a:extLst>
              </p:cNvPr>
              <p:cNvSpPr/>
              <p:nvPr/>
            </p:nvSpPr>
            <p:spPr>
              <a:xfrm>
                <a:off x="8511830" y="4562427"/>
                <a:ext cx="3099759" cy="710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7F9F0A7-C6E6-284E-80B2-69B33FA65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830" y="4562427"/>
                <a:ext cx="3099759" cy="710451"/>
              </a:xfrm>
              <a:prstGeom prst="rect">
                <a:avLst/>
              </a:prstGeom>
              <a:blipFill>
                <a:blip r:embed="rId5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B3C48FE-4A76-334E-8877-4FD31ABDF811}"/>
              </a:ext>
            </a:extLst>
          </p:cNvPr>
          <p:cNvSpPr txBox="1"/>
          <p:nvPr/>
        </p:nvSpPr>
        <p:spPr>
          <a:xfrm>
            <a:off x="8265492" y="2192257"/>
            <a:ext cx="351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6 a factor of 12? Yes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you do to 6 to make 12? x2</a:t>
            </a:r>
          </a:p>
        </p:txBody>
      </p:sp>
    </p:spTree>
    <p:extLst>
      <p:ext uri="{BB962C8B-B14F-4D97-AF65-F5344CB8AC3E}">
        <p14:creationId xmlns:p14="http://schemas.microsoft.com/office/powerpoint/2010/main" val="3441323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0A87BC-58B0-A64B-A92A-0130A1962206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51FFB5-F9FE-564F-9B8C-AFE6C76BC115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AEA55A-C368-C74B-B359-8139E55ED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CF5E87-8DB3-2941-96DF-4E3A7912E1D5}"/>
              </a:ext>
            </a:extLst>
          </p:cNvPr>
          <p:cNvSpPr txBox="1"/>
          <p:nvPr/>
        </p:nvSpPr>
        <p:spPr>
          <a:xfrm>
            <a:off x="438951" y="411027"/>
            <a:ext cx="176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at this sum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98A643-513D-1647-9C98-989D59917269}"/>
                  </a:ext>
                </a:extLst>
              </p:cNvPr>
              <p:cNvSpPr/>
              <p:nvPr/>
            </p:nvSpPr>
            <p:spPr>
              <a:xfrm>
                <a:off x="2111104" y="353094"/>
                <a:ext cx="923651" cy="485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98A643-513D-1647-9C98-989D59917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104" y="353094"/>
                <a:ext cx="923651" cy="485197"/>
              </a:xfrm>
              <a:prstGeom prst="rect">
                <a:avLst/>
              </a:prstGeom>
              <a:blipFill>
                <a:blip r:embed="rId3"/>
                <a:stretch>
                  <a:fillRect r="-4054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CEC2F994-C026-D143-A52F-C94149F3AE8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32000" y="966813"/>
              <a:ext cx="8128000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94423780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8118254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54355727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CEC2F994-C026-D143-A52F-C94149F3AE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5101765"/>
                  </p:ext>
                </p:extLst>
              </p:nvPr>
            </p:nvGraphicFramePr>
            <p:xfrm>
              <a:off x="2032000" y="966813"/>
              <a:ext cx="8128000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94423780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8118254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54355727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81" t="-1818" r="-40078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781" t="-1818" r="-30078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781" t="-1818" r="-20078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781" t="-1818" r="-10078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781" t="-1818" r="-781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B2CC5807-2B71-2D47-A265-EDA76830DFC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32000" y="1674351"/>
              <a:ext cx="8128000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373903489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688610234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521849603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851883744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B2CC5807-2B71-2D47-A265-EDA76830DF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3325032"/>
                  </p:ext>
                </p:extLst>
              </p:nvPr>
            </p:nvGraphicFramePr>
            <p:xfrm>
              <a:off x="2032000" y="1674351"/>
              <a:ext cx="8128000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373903489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688610234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521849603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851883744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63" r="-9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563" r="-8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1563" r="-7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1563" r="-6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1563" r="-5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563" r="-4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1563" r="-3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1563" r="-2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1563" r="-10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563" r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E79CB0B-A3B8-774E-AEFB-28F8F16D9BCD}"/>
              </a:ext>
            </a:extLst>
          </p:cNvPr>
          <p:cNvSpPr txBox="1"/>
          <p:nvPr/>
        </p:nvSpPr>
        <p:spPr>
          <a:xfrm>
            <a:off x="519545" y="2556359"/>
            <a:ext cx="4351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Without using the bar model, we can think…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B216F7-F51B-9848-9256-7E6F85FAFC5C}"/>
                  </a:ext>
                </a:extLst>
              </p:cNvPr>
              <p:cNvSpPr txBox="1"/>
              <p:nvPr/>
            </p:nvSpPr>
            <p:spPr>
              <a:xfrm>
                <a:off x="1573823" y="2991209"/>
                <a:ext cx="7211782" cy="1870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must make the denominators the same.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Which fraction has a smaller denominator?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Is 5 a factor of 10?  Yes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do we do to 5 to get 10? x2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Now we need to multiply the numerator and denominator by 2.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Now we can add the fractions because the denominators are the same.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B216F7-F51B-9848-9256-7E6F85FAF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823" y="2991209"/>
                <a:ext cx="7211782" cy="1870192"/>
              </a:xfrm>
              <a:prstGeom prst="rect">
                <a:avLst/>
              </a:prstGeom>
              <a:blipFill>
                <a:blip r:embed="rId6"/>
                <a:stretch>
                  <a:fillRect l="-527" t="-1351"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DAF918B-2536-1C47-9F80-304FA32849C0}"/>
                  </a:ext>
                </a:extLst>
              </p:cNvPr>
              <p:cNvSpPr/>
              <p:nvPr/>
            </p:nvSpPr>
            <p:spPr>
              <a:xfrm>
                <a:off x="3418607" y="5203929"/>
                <a:ext cx="1452642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DAF918B-2536-1C47-9F80-304FA3284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607" y="5203929"/>
                <a:ext cx="1452642" cy="879215"/>
              </a:xfrm>
              <a:prstGeom prst="rect">
                <a:avLst/>
              </a:prstGeom>
              <a:blipFill>
                <a:blip r:embed="rId7"/>
                <a:stretch>
                  <a:fillRect l="-862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U-turn Arrow 20">
            <a:extLst>
              <a:ext uri="{FF2B5EF4-FFF2-40B4-BE49-F238E27FC236}">
                <a16:creationId xmlns:a16="http://schemas.microsoft.com/office/drawing/2014/main" id="{7A8074C8-170A-D24A-90FD-88D274A37E81}"/>
              </a:ext>
            </a:extLst>
          </p:cNvPr>
          <p:cNvSpPr/>
          <p:nvPr/>
        </p:nvSpPr>
        <p:spPr>
          <a:xfrm>
            <a:off x="3595944" y="5108680"/>
            <a:ext cx="908330" cy="135883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U-turn Arrow 21">
            <a:extLst>
              <a:ext uri="{FF2B5EF4-FFF2-40B4-BE49-F238E27FC236}">
                <a16:creationId xmlns:a16="http://schemas.microsoft.com/office/drawing/2014/main" id="{1EEE720C-35BE-FF4C-81E8-060E4CB40CD0}"/>
              </a:ext>
            </a:extLst>
          </p:cNvPr>
          <p:cNvSpPr/>
          <p:nvPr/>
        </p:nvSpPr>
        <p:spPr>
          <a:xfrm flipV="1">
            <a:off x="3610346" y="6055684"/>
            <a:ext cx="893927" cy="135883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365867-EA85-9846-9E9A-846FC1730C1D}"/>
              </a:ext>
            </a:extLst>
          </p:cNvPr>
          <p:cNvSpPr txBox="1"/>
          <p:nvPr/>
        </p:nvSpPr>
        <p:spPr>
          <a:xfrm>
            <a:off x="3927016" y="6172851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CB61B5-23F5-F243-A254-0636D94B3BC0}"/>
              </a:ext>
            </a:extLst>
          </p:cNvPr>
          <p:cNvSpPr txBox="1"/>
          <p:nvPr/>
        </p:nvSpPr>
        <p:spPr>
          <a:xfrm>
            <a:off x="3818501" y="4785525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50CA0-4038-7B4F-8CD0-D5514D71E9A0}"/>
                  </a:ext>
                </a:extLst>
              </p:cNvPr>
              <p:cNvSpPr/>
              <p:nvPr/>
            </p:nvSpPr>
            <p:spPr>
              <a:xfrm>
                <a:off x="6147194" y="5203928"/>
                <a:ext cx="2347117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50CA0-4038-7B4F-8CD0-D5514D71E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194" y="5203928"/>
                <a:ext cx="2347117" cy="879215"/>
              </a:xfrm>
              <a:prstGeom prst="rect">
                <a:avLst/>
              </a:prstGeom>
              <a:blipFill>
                <a:blip r:embed="rId8"/>
                <a:stretch>
                  <a:fillRect l="-538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CB59389F-3A10-4346-8804-6475A78692AC}"/>
              </a:ext>
            </a:extLst>
          </p:cNvPr>
          <p:cNvSpPr/>
          <p:nvPr/>
        </p:nvSpPr>
        <p:spPr>
          <a:xfrm>
            <a:off x="4896846" y="5521624"/>
            <a:ext cx="1224751" cy="24382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91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/>
      <p:bldP spid="24" grpId="0"/>
      <p:bldP spid="25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0A87BC-58B0-A64B-A92A-0130A1962206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51FFB5-F9FE-564F-9B8C-AFE6C76BC115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AEA55A-C368-C74B-B359-8139E55ED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CF5E87-8DB3-2941-96DF-4E3A7912E1D5}"/>
              </a:ext>
            </a:extLst>
          </p:cNvPr>
          <p:cNvSpPr txBox="1"/>
          <p:nvPr/>
        </p:nvSpPr>
        <p:spPr>
          <a:xfrm>
            <a:off x="438951" y="411027"/>
            <a:ext cx="176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at this sum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9CB0B-A3B8-774E-AEFB-28F8F16D9BCD}"/>
              </a:ext>
            </a:extLst>
          </p:cNvPr>
          <p:cNvSpPr txBox="1"/>
          <p:nvPr/>
        </p:nvSpPr>
        <p:spPr>
          <a:xfrm>
            <a:off x="519545" y="2427659"/>
            <a:ext cx="4351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Without using the bar model, we can think…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B216F7-F51B-9848-9256-7E6F85FAFC5C}"/>
                  </a:ext>
                </a:extLst>
              </p:cNvPr>
              <p:cNvSpPr txBox="1"/>
              <p:nvPr/>
            </p:nvSpPr>
            <p:spPr>
              <a:xfrm>
                <a:off x="1573823" y="2862509"/>
                <a:ext cx="7211782" cy="18690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must make the denominators the same.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Which fraction has a smaller denominator?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Is 4 a factor of 8?  Yes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do we do to 4 to get 8? x2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Now we need to multiply the numerator and denominator by 2.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Now we can add the fractions because the denominators are the same.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B216F7-F51B-9848-9256-7E6F85FAF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823" y="2862509"/>
                <a:ext cx="7211782" cy="1869038"/>
              </a:xfrm>
              <a:prstGeom prst="rect">
                <a:avLst/>
              </a:prstGeom>
              <a:blipFill>
                <a:blip r:embed="rId3"/>
                <a:stretch>
                  <a:fillRect l="-527" t="-671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DAF918B-2536-1C47-9F80-304FA32849C0}"/>
                  </a:ext>
                </a:extLst>
              </p:cNvPr>
              <p:cNvSpPr/>
              <p:nvPr/>
            </p:nvSpPr>
            <p:spPr>
              <a:xfrm>
                <a:off x="3418607" y="5203929"/>
                <a:ext cx="1257075" cy="877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DAF918B-2536-1C47-9F80-304FA3284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607" y="5203929"/>
                <a:ext cx="1257075" cy="877356"/>
              </a:xfrm>
              <a:prstGeom prst="rect">
                <a:avLst/>
              </a:prstGeom>
              <a:blipFill>
                <a:blip r:embed="rId4"/>
                <a:stretch>
                  <a:fillRect l="-1000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U-turn Arrow 20">
            <a:extLst>
              <a:ext uri="{FF2B5EF4-FFF2-40B4-BE49-F238E27FC236}">
                <a16:creationId xmlns:a16="http://schemas.microsoft.com/office/drawing/2014/main" id="{7A8074C8-170A-D24A-90FD-88D274A37E81}"/>
              </a:ext>
            </a:extLst>
          </p:cNvPr>
          <p:cNvSpPr/>
          <p:nvPr/>
        </p:nvSpPr>
        <p:spPr>
          <a:xfrm>
            <a:off x="3595944" y="5108680"/>
            <a:ext cx="908330" cy="135883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U-turn Arrow 21">
            <a:extLst>
              <a:ext uri="{FF2B5EF4-FFF2-40B4-BE49-F238E27FC236}">
                <a16:creationId xmlns:a16="http://schemas.microsoft.com/office/drawing/2014/main" id="{1EEE720C-35BE-FF4C-81E8-060E4CB40CD0}"/>
              </a:ext>
            </a:extLst>
          </p:cNvPr>
          <p:cNvSpPr/>
          <p:nvPr/>
        </p:nvSpPr>
        <p:spPr>
          <a:xfrm flipV="1">
            <a:off x="3610346" y="6055684"/>
            <a:ext cx="893927" cy="135883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365867-EA85-9846-9E9A-846FC1730C1D}"/>
              </a:ext>
            </a:extLst>
          </p:cNvPr>
          <p:cNvSpPr txBox="1"/>
          <p:nvPr/>
        </p:nvSpPr>
        <p:spPr>
          <a:xfrm>
            <a:off x="3927016" y="6172851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CB61B5-23F5-F243-A254-0636D94B3BC0}"/>
              </a:ext>
            </a:extLst>
          </p:cNvPr>
          <p:cNvSpPr txBox="1"/>
          <p:nvPr/>
        </p:nvSpPr>
        <p:spPr>
          <a:xfrm>
            <a:off x="3818501" y="4785525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50CA0-4038-7B4F-8CD0-D5514D71E9A0}"/>
                  </a:ext>
                </a:extLst>
              </p:cNvPr>
              <p:cNvSpPr/>
              <p:nvPr/>
            </p:nvSpPr>
            <p:spPr>
              <a:xfrm>
                <a:off x="6147194" y="5203928"/>
                <a:ext cx="1760418" cy="887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50CA0-4038-7B4F-8CD0-D5514D71E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194" y="5203928"/>
                <a:ext cx="1760418" cy="887551"/>
              </a:xfrm>
              <a:prstGeom prst="rect">
                <a:avLst/>
              </a:prstGeom>
              <a:blipFill>
                <a:blip r:embed="rId5"/>
                <a:stretch>
                  <a:fillRect l="-714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CB59389F-3A10-4346-8804-6475A78692AC}"/>
              </a:ext>
            </a:extLst>
          </p:cNvPr>
          <p:cNvSpPr/>
          <p:nvPr/>
        </p:nvSpPr>
        <p:spPr>
          <a:xfrm>
            <a:off x="4896846" y="5521624"/>
            <a:ext cx="1224751" cy="24382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7CB6AF17-748F-DB40-84DA-150844B1B01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03076" y="939692"/>
              <a:ext cx="6185848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6462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368998950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2930355139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7CB6AF17-748F-DB40-84DA-150844B1B0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5145813"/>
                  </p:ext>
                </p:extLst>
              </p:nvPr>
            </p:nvGraphicFramePr>
            <p:xfrm>
              <a:off x="3003076" y="939692"/>
              <a:ext cx="6185848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6462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368998950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2930355139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820" r="-3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820" r="-2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820" r="-1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0820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C792899F-CA75-C046-BD3F-1B9F86A668D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03076" y="1642918"/>
              <a:ext cx="6185848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3231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225665667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1408344809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C792899F-CA75-C046-BD3F-1B9F86A668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0869395"/>
                  </p:ext>
                </p:extLst>
              </p:nvPr>
            </p:nvGraphicFramePr>
            <p:xfrm>
              <a:off x="3003076" y="1642918"/>
              <a:ext cx="6185848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3231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225665667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1408344809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639" t="-1786" r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639" t="-1786" r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1639" t="-1786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1639" t="-1786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01639" t="-1786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01639" t="-1786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01639" t="-1786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01639" t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5C46801-E217-7E41-935A-B3B1FBD8701E}"/>
                  </a:ext>
                </a:extLst>
              </p:cNvPr>
              <p:cNvSpPr/>
              <p:nvPr/>
            </p:nvSpPr>
            <p:spPr>
              <a:xfrm>
                <a:off x="2111104" y="353094"/>
                <a:ext cx="825867" cy="485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5C46801-E217-7E41-935A-B3B1FBD870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104" y="353094"/>
                <a:ext cx="825867" cy="485326"/>
              </a:xfrm>
              <a:prstGeom prst="rect">
                <a:avLst/>
              </a:prstGeom>
              <a:blipFill>
                <a:blip r:embed="rId8"/>
                <a:stretch>
                  <a:fillRect r="-4545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979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/>
      <p:bldP spid="24" grpId="0"/>
      <p:bldP spid="25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4B8AD70-487B-094E-8657-769087CFE3A6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D8D444-2E02-5648-8EAA-59F31EA42743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61AF6E-F793-F44F-86A1-D4F1CBE94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6B257A2-CAEE-5842-A1A2-DF1E6CED39B7}"/>
              </a:ext>
            </a:extLst>
          </p:cNvPr>
          <p:cNvSpPr txBox="1"/>
          <p:nvPr/>
        </p:nvSpPr>
        <p:spPr>
          <a:xfrm>
            <a:off x="3579253" y="578284"/>
            <a:ext cx="503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try and work out these examples on your 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53010-9B09-9E43-BE48-D9988D30ACDF}"/>
                  </a:ext>
                </a:extLst>
              </p:cNvPr>
              <p:cNvSpPr txBox="1"/>
              <p:nvPr/>
            </p:nvSpPr>
            <p:spPr>
              <a:xfrm>
                <a:off x="4935861" y="1336801"/>
                <a:ext cx="2320277" cy="366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18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40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53010-9B09-9E43-BE48-D9988D30A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861" y="1336801"/>
                <a:ext cx="2320277" cy="3669210"/>
              </a:xfrm>
              <a:prstGeom prst="rect">
                <a:avLst/>
              </a:prstGeom>
              <a:blipFill>
                <a:blip r:embed="rId3"/>
                <a:stretch>
                  <a:fillRect l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6F68A08-717F-9241-ADAE-5B6B058554DF}"/>
              </a:ext>
            </a:extLst>
          </p:cNvPr>
          <p:cNvSpPr txBox="1"/>
          <p:nvPr/>
        </p:nvSpPr>
        <p:spPr>
          <a:xfrm>
            <a:off x="271495" y="5356449"/>
            <a:ext cx="5033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must make the denominators the same.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fraction has a smaller denominator?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 smaller denominator a factor of the bigger?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we do to smaller denominator to get to the bigger?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we need to multiply the numerator and denominator.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we can add the fractions because the denominators are the same.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FC37FB-4166-A740-B193-AF623264C49D}"/>
              </a:ext>
            </a:extLst>
          </p:cNvPr>
          <p:cNvSpPr txBox="1"/>
          <p:nvPr/>
        </p:nvSpPr>
        <p:spPr>
          <a:xfrm>
            <a:off x="271495" y="4987117"/>
            <a:ext cx="217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to think…</a:t>
            </a:r>
          </a:p>
        </p:txBody>
      </p:sp>
    </p:spTree>
    <p:extLst>
      <p:ext uri="{BB962C8B-B14F-4D97-AF65-F5344CB8AC3E}">
        <p14:creationId xmlns:p14="http://schemas.microsoft.com/office/powerpoint/2010/main" val="763752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4B8AD70-487B-094E-8657-769087CFE3A6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D8D444-2E02-5648-8EAA-59F31EA42743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61AF6E-F793-F44F-86A1-D4F1CBE94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6B257A2-CAEE-5842-A1A2-DF1E6CED39B7}"/>
              </a:ext>
            </a:extLst>
          </p:cNvPr>
          <p:cNvSpPr txBox="1"/>
          <p:nvPr/>
        </p:nvSpPr>
        <p:spPr>
          <a:xfrm>
            <a:off x="3579253" y="578284"/>
            <a:ext cx="503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try and work out these examples on your 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53010-9B09-9E43-BE48-D9988D30ACDF}"/>
                  </a:ext>
                </a:extLst>
              </p:cNvPr>
              <p:cNvSpPr txBox="1"/>
              <p:nvPr/>
            </p:nvSpPr>
            <p:spPr>
              <a:xfrm>
                <a:off x="4935861" y="1336801"/>
                <a:ext cx="2320277" cy="367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18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18</m:t>
                        </m:r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40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40</m:t>
                        </m:r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53010-9B09-9E43-BE48-D9988D30A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861" y="1336801"/>
                <a:ext cx="2320277" cy="3670748"/>
              </a:xfrm>
              <a:prstGeom prst="rect">
                <a:avLst/>
              </a:prstGeom>
              <a:blipFill>
                <a:blip r:embed="rId3"/>
                <a:stretch>
                  <a:fillRect l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6F68A08-717F-9241-ADAE-5B6B058554DF}"/>
              </a:ext>
            </a:extLst>
          </p:cNvPr>
          <p:cNvSpPr txBox="1"/>
          <p:nvPr/>
        </p:nvSpPr>
        <p:spPr>
          <a:xfrm>
            <a:off x="271495" y="5356449"/>
            <a:ext cx="5033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must make the denominators the same.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fraction has a smaller denominator?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 smaller denominator a factor of the bigger?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we do to smaller denominator to get to the bigger?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we need to multiply the numerator and denominator.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we can add the fractions because the denominators are the same.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FC37FB-4166-A740-B193-AF623264C49D}"/>
              </a:ext>
            </a:extLst>
          </p:cNvPr>
          <p:cNvSpPr txBox="1"/>
          <p:nvPr/>
        </p:nvSpPr>
        <p:spPr>
          <a:xfrm>
            <a:off x="271495" y="4987117"/>
            <a:ext cx="217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to think…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FC678A-28C1-504C-BB94-7F0908918266}"/>
              </a:ext>
            </a:extLst>
          </p:cNvPr>
          <p:cNvSpPr txBox="1"/>
          <p:nvPr/>
        </p:nvSpPr>
        <p:spPr>
          <a:xfrm>
            <a:off x="6808763" y="1688685"/>
            <a:ext cx="319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0229FE0-14C6-6043-8E92-A97ED2FD8836}"/>
                  </a:ext>
                </a:extLst>
              </p:cNvPr>
              <p:cNvSpPr/>
              <p:nvPr/>
            </p:nvSpPr>
            <p:spPr>
              <a:xfrm>
                <a:off x="7073144" y="1336801"/>
                <a:ext cx="36580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0229FE0-14C6-6043-8E92-A97ED2FD8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144" y="1336801"/>
                <a:ext cx="365805" cy="612732"/>
              </a:xfrm>
              <a:prstGeom prst="rect">
                <a:avLst/>
              </a:prstGeom>
              <a:blipFill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loud Callout 11">
            <a:extLst>
              <a:ext uri="{FF2B5EF4-FFF2-40B4-BE49-F238E27FC236}">
                <a16:creationId xmlns:a16="http://schemas.microsoft.com/office/drawing/2014/main" id="{7E7709F2-050C-264E-A20F-F09EF5F7C65F}"/>
              </a:ext>
            </a:extLst>
          </p:cNvPr>
          <p:cNvSpPr/>
          <p:nvPr/>
        </p:nvSpPr>
        <p:spPr>
          <a:xfrm>
            <a:off x="9440539" y="1965684"/>
            <a:ext cx="2514067" cy="2026065"/>
          </a:xfrm>
          <a:prstGeom prst="cloudCallout">
            <a:avLst>
              <a:gd name="adj1" fmla="val -124796"/>
              <a:gd name="adj2" fmla="val -61452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to make fractions into their simplest form</a:t>
            </a:r>
          </a:p>
        </p:txBody>
      </p:sp>
    </p:spTree>
    <p:extLst>
      <p:ext uri="{BB962C8B-B14F-4D97-AF65-F5344CB8AC3E}">
        <p14:creationId xmlns:p14="http://schemas.microsoft.com/office/powerpoint/2010/main" val="242766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5D22382-5620-8441-8CAF-3CDD3B445004}"/>
              </a:ext>
            </a:extLst>
          </p:cNvPr>
          <p:cNvSpPr/>
          <p:nvPr/>
        </p:nvSpPr>
        <p:spPr>
          <a:xfrm>
            <a:off x="6883191" y="909721"/>
            <a:ext cx="4934198" cy="57014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1B01B-C42B-E241-BDCF-A3117021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4" y="-8449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What if the smaller denominator is not a factor of the bigger?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8834FA-A055-EB41-9114-3B9FA3818B23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C07A798-067C-FC42-8FFF-765CE13FF486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9B64B2-AA94-AC49-A69D-365F447F5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4478230-AB5B-7344-A5D6-F67EF5F53AEE}"/>
                  </a:ext>
                </a:extLst>
              </p:cNvPr>
              <p:cNvSpPr/>
              <p:nvPr/>
            </p:nvSpPr>
            <p:spPr>
              <a:xfrm>
                <a:off x="8747674" y="1376796"/>
                <a:ext cx="1179747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4478230-AB5B-7344-A5D6-F67EF5F53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674" y="1376796"/>
                <a:ext cx="1179747" cy="704295"/>
              </a:xfrm>
              <a:prstGeom prst="rect">
                <a:avLst/>
              </a:prstGeom>
              <a:blipFill>
                <a:blip r:embed="rId3"/>
                <a:stretch>
                  <a:fillRect r="-957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1CC8594-09A0-0D4C-9FCB-E6D84915E410}"/>
              </a:ext>
            </a:extLst>
          </p:cNvPr>
          <p:cNvSpPr txBox="1"/>
          <p:nvPr/>
        </p:nvSpPr>
        <p:spPr>
          <a:xfrm>
            <a:off x="8504848" y="2201639"/>
            <a:ext cx="9204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1x2=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2x2=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2x3=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2x4=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2x5=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76E3E8-7DF1-664F-B395-680A565E8662}"/>
              </a:ext>
            </a:extLst>
          </p:cNvPr>
          <p:cNvSpPr txBox="1"/>
          <p:nvPr/>
        </p:nvSpPr>
        <p:spPr>
          <a:xfrm>
            <a:off x="9425293" y="2201639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1x5=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2x5=10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8160913-E348-EC47-816F-9C8812736B18}"/>
                  </a:ext>
                </a:extLst>
              </p:cNvPr>
              <p:cNvSpPr/>
              <p:nvPr/>
            </p:nvSpPr>
            <p:spPr>
              <a:xfrm>
                <a:off x="7929262" y="4073845"/>
                <a:ext cx="1452642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8160913-E348-EC47-816F-9C8812736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262" y="4073845"/>
                <a:ext cx="1452642" cy="887166"/>
              </a:xfrm>
              <a:prstGeom prst="rect">
                <a:avLst/>
              </a:prstGeom>
              <a:blipFill>
                <a:blip r:embed="rId4"/>
                <a:stretch>
                  <a:fillRect l="-870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7302A6E-7D2E-C949-8708-ABF07F0606B8}"/>
                  </a:ext>
                </a:extLst>
              </p:cNvPr>
              <p:cNvSpPr/>
              <p:nvPr/>
            </p:nvSpPr>
            <p:spPr>
              <a:xfrm>
                <a:off x="9523128" y="4077820"/>
                <a:ext cx="1452642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7302A6E-7D2E-C949-8708-ABF07F060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128" y="4077820"/>
                <a:ext cx="1452642" cy="879215"/>
              </a:xfrm>
              <a:prstGeom prst="rect">
                <a:avLst/>
              </a:prstGeom>
              <a:blipFill>
                <a:blip r:embed="rId5"/>
                <a:stretch>
                  <a:fillRect l="-870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U-turn Arrow 15">
            <a:extLst>
              <a:ext uri="{FF2B5EF4-FFF2-40B4-BE49-F238E27FC236}">
                <a16:creationId xmlns:a16="http://schemas.microsoft.com/office/drawing/2014/main" id="{D9C19FBD-33A1-5345-94CC-9949EA89DCEA}"/>
              </a:ext>
            </a:extLst>
          </p:cNvPr>
          <p:cNvSpPr/>
          <p:nvPr/>
        </p:nvSpPr>
        <p:spPr>
          <a:xfrm>
            <a:off x="9721933" y="3942089"/>
            <a:ext cx="908330" cy="135883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U-turn Arrow 16">
            <a:extLst>
              <a:ext uri="{FF2B5EF4-FFF2-40B4-BE49-F238E27FC236}">
                <a16:creationId xmlns:a16="http://schemas.microsoft.com/office/drawing/2014/main" id="{23A3526E-58F0-C240-AE49-37A417C64F1E}"/>
              </a:ext>
            </a:extLst>
          </p:cNvPr>
          <p:cNvSpPr/>
          <p:nvPr/>
        </p:nvSpPr>
        <p:spPr>
          <a:xfrm flipV="1">
            <a:off x="9736335" y="4977582"/>
            <a:ext cx="893927" cy="135883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939CD4-7EB6-5C43-B35B-462BB7D5BD71}"/>
              </a:ext>
            </a:extLst>
          </p:cNvPr>
          <p:cNvSpPr txBox="1"/>
          <p:nvPr/>
        </p:nvSpPr>
        <p:spPr>
          <a:xfrm>
            <a:off x="10053005" y="5094749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E6E126-D154-9740-AB92-5A54972B58A6}"/>
              </a:ext>
            </a:extLst>
          </p:cNvPr>
          <p:cNvSpPr txBox="1"/>
          <p:nvPr/>
        </p:nvSpPr>
        <p:spPr>
          <a:xfrm>
            <a:off x="9944490" y="361893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x2</a:t>
            </a:r>
          </a:p>
        </p:txBody>
      </p:sp>
      <p:sp>
        <p:nvSpPr>
          <p:cNvPr id="20" name="U-turn Arrow 19">
            <a:extLst>
              <a:ext uri="{FF2B5EF4-FFF2-40B4-BE49-F238E27FC236}">
                <a16:creationId xmlns:a16="http://schemas.microsoft.com/office/drawing/2014/main" id="{B9083FEA-51C9-F140-8834-0FDF66C4F401}"/>
              </a:ext>
            </a:extLst>
          </p:cNvPr>
          <p:cNvSpPr/>
          <p:nvPr/>
        </p:nvSpPr>
        <p:spPr>
          <a:xfrm>
            <a:off x="8128601" y="3953641"/>
            <a:ext cx="908330" cy="135883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U-turn Arrow 20">
            <a:extLst>
              <a:ext uri="{FF2B5EF4-FFF2-40B4-BE49-F238E27FC236}">
                <a16:creationId xmlns:a16="http://schemas.microsoft.com/office/drawing/2014/main" id="{C70F6854-BBB7-7C48-AFD8-F9D762F11045}"/>
              </a:ext>
            </a:extLst>
          </p:cNvPr>
          <p:cNvSpPr/>
          <p:nvPr/>
        </p:nvSpPr>
        <p:spPr>
          <a:xfrm flipV="1">
            <a:off x="8143003" y="4989134"/>
            <a:ext cx="893927" cy="135883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3555A9-8FEB-4741-AB51-F278BEE05BFF}"/>
              </a:ext>
            </a:extLst>
          </p:cNvPr>
          <p:cNvSpPr txBox="1"/>
          <p:nvPr/>
        </p:nvSpPr>
        <p:spPr>
          <a:xfrm>
            <a:off x="8459673" y="5106301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CC9CB3-0C8A-3848-B1CD-0D338B36DA8E}"/>
              </a:ext>
            </a:extLst>
          </p:cNvPr>
          <p:cNvSpPr txBox="1"/>
          <p:nvPr/>
        </p:nvSpPr>
        <p:spPr>
          <a:xfrm>
            <a:off x="8351158" y="363048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0E8B8A0-AEE6-1C4D-8A33-486BCDD49DA6}"/>
                  </a:ext>
                </a:extLst>
              </p:cNvPr>
              <p:cNvSpPr/>
              <p:nvPr/>
            </p:nvSpPr>
            <p:spPr>
              <a:xfrm>
                <a:off x="7712516" y="5609924"/>
                <a:ext cx="3425553" cy="798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0E8B8A0-AEE6-1C4D-8A33-486BCDD49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516" y="5609924"/>
                <a:ext cx="3425553" cy="798873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5749387A-E213-E547-8618-7780AFF0DE1B}"/>
              </a:ext>
            </a:extLst>
          </p:cNvPr>
          <p:cNvSpPr txBox="1"/>
          <p:nvPr/>
        </p:nvSpPr>
        <p:spPr>
          <a:xfrm>
            <a:off x="237394" y="1829825"/>
            <a:ext cx="60769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need to find a common multiple between the denominators.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out the timetables for the denominators until we spot a common multiple.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we need to multiply the fractions to make the denominators the same.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we can add the fractions together because the denominators are the same.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40E6A7-9A98-E64E-8359-784D8743D6CC}"/>
              </a:ext>
            </a:extLst>
          </p:cNvPr>
          <p:cNvSpPr txBox="1"/>
          <p:nvPr/>
        </p:nvSpPr>
        <p:spPr>
          <a:xfrm>
            <a:off x="7948904" y="213887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8440D7-ABB9-D94C-8082-1D7E6457EB16}"/>
              </a:ext>
            </a:extLst>
          </p:cNvPr>
          <p:cNvSpPr txBox="1"/>
          <p:nvPr/>
        </p:nvSpPr>
        <p:spPr>
          <a:xfrm>
            <a:off x="7352348" y="382536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8B8555-A1DF-464C-823E-D9D5B7A602E1}"/>
              </a:ext>
            </a:extLst>
          </p:cNvPr>
          <p:cNvSpPr txBox="1"/>
          <p:nvPr/>
        </p:nvSpPr>
        <p:spPr>
          <a:xfrm>
            <a:off x="7352348" y="533293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367279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B01B-C42B-E241-BDCF-A3117021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4" y="-8449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What if the smaller denominator is not a factor of the bigger?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8834FA-A055-EB41-9114-3B9FA3818B23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C07A798-067C-FC42-8FFF-765CE13FF486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9B64B2-AA94-AC49-A69D-365F447F5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4478230-AB5B-7344-A5D6-F67EF5F53AEE}"/>
                  </a:ext>
                </a:extLst>
              </p:cNvPr>
              <p:cNvSpPr/>
              <p:nvPr/>
            </p:nvSpPr>
            <p:spPr>
              <a:xfrm>
                <a:off x="570952" y="2382994"/>
                <a:ext cx="1179747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4478230-AB5B-7344-A5D6-F67EF5F53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2" y="2382994"/>
                <a:ext cx="1179747" cy="704295"/>
              </a:xfrm>
              <a:prstGeom prst="rect">
                <a:avLst/>
              </a:prstGeom>
              <a:blipFill>
                <a:blip r:embed="rId3"/>
                <a:stretch>
                  <a:fillRect r="-8511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1CC8594-09A0-0D4C-9FCB-E6D84915E410}"/>
              </a:ext>
            </a:extLst>
          </p:cNvPr>
          <p:cNvSpPr txBox="1"/>
          <p:nvPr/>
        </p:nvSpPr>
        <p:spPr>
          <a:xfrm>
            <a:off x="3015254" y="2097335"/>
            <a:ext cx="9204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1x2=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2x2=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2x3=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2x4=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2x5=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76E3E8-7DF1-664F-B395-680A565E8662}"/>
              </a:ext>
            </a:extLst>
          </p:cNvPr>
          <p:cNvSpPr txBox="1"/>
          <p:nvPr/>
        </p:nvSpPr>
        <p:spPr>
          <a:xfrm>
            <a:off x="3800475" y="2104889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1x5=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2x5=10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8160913-E348-EC47-816F-9C8812736B18}"/>
                  </a:ext>
                </a:extLst>
              </p:cNvPr>
              <p:cNvSpPr/>
              <p:nvPr/>
            </p:nvSpPr>
            <p:spPr>
              <a:xfrm>
                <a:off x="5599184" y="2216182"/>
                <a:ext cx="1452642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8160913-E348-EC47-816F-9C8812736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184" y="2216182"/>
                <a:ext cx="1452642" cy="887166"/>
              </a:xfrm>
              <a:prstGeom prst="rect">
                <a:avLst/>
              </a:prstGeom>
              <a:blipFill>
                <a:blip r:embed="rId4"/>
                <a:stretch>
                  <a:fillRect l="-87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7302A6E-7D2E-C949-8708-ABF07F0606B8}"/>
                  </a:ext>
                </a:extLst>
              </p:cNvPr>
              <p:cNvSpPr/>
              <p:nvPr/>
            </p:nvSpPr>
            <p:spPr>
              <a:xfrm>
                <a:off x="7193050" y="2220157"/>
                <a:ext cx="1452642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7302A6E-7D2E-C949-8708-ABF07F060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050" y="2220157"/>
                <a:ext cx="1452642" cy="879215"/>
              </a:xfrm>
              <a:prstGeom prst="rect">
                <a:avLst/>
              </a:prstGeom>
              <a:blipFill>
                <a:blip r:embed="rId5"/>
                <a:stretch>
                  <a:fillRect l="-862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U-turn Arrow 15">
            <a:extLst>
              <a:ext uri="{FF2B5EF4-FFF2-40B4-BE49-F238E27FC236}">
                <a16:creationId xmlns:a16="http://schemas.microsoft.com/office/drawing/2014/main" id="{D9C19FBD-33A1-5345-94CC-9949EA89DCEA}"/>
              </a:ext>
            </a:extLst>
          </p:cNvPr>
          <p:cNvSpPr/>
          <p:nvPr/>
        </p:nvSpPr>
        <p:spPr>
          <a:xfrm>
            <a:off x="7391855" y="2084426"/>
            <a:ext cx="908330" cy="135883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U-turn Arrow 16">
            <a:extLst>
              <a:ext uri="{FF2B5EF4-FFF2-40B4-BE49-F238E27FC236}">
                <a16:creationId xmlns:a16="http://schemas.microsoft.com/office/drawing/2014/main" id="{23A3526E-58F0-C240-AE49-37A417C64F1E}"/>
              </a:ext>
            </a:extLst>
          </p:cNvPr>
          <p:cNvSpPr/>
          <p:nvPr/>
        </p:nvSpPr>
        <p:spPr>
          <a:xfrm flipV="1">
            <a:off x="7406257" y="3119919"/>
            <a:ext cx="893927" cy="135883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939CD4-7EB6-5C43-B35B-462BB7D5BD71}"/>
              </a:ext>
            </a:extLst>
          </p:cNvPr>
          <p:cNvSpPr txBox="1"/>
          <p:nvPr/>
        </p:nvSpPr>
        <p:spPr>
          <a:xfrm>
            <a:off x="7722927" y="323708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E6E126-D154-9740-AB92-5A54972B58A6}"/>
              </a:ext>
            </a:extLst>
          </p:cNvPr>
          <p:cNvSpPr txBox="1"/>
          <p:nvPr/>
        </p:nvSpPr>
        <p:spPr>
          <a:xfrm>
            <a:off x="7614412" y="1761271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x2</a:t>
            </a:r>
          </a:p>
        </p:txBody>
      </p:sp>
      <p:sp>
        <p:nvSpPr>
          <p:cNvPr id="20" name="U-turn Arrow 19">
            <a:extLst>
              <a:ext uri="{FF2B5EF4-FFF2-40B4-BE49-F238E27FC236}">
                <a16:creationId xmlns:a16="http://schemas.microsoft.com/office/drawing/2014/main" id="{B9083FEA-51C9-F140-8834-0FDF66C4F401}"/>
              </a:ext>
            </a:extLst>
          </p:cNvPr>
          <p:cNvSpPr/>
          <p:nvPr/>
        </p:nvSpPr>
        <p:spPr>
          <a:xfrm>
            <a:off x="5798523" y="2095978"/>
            <a:ext cx="908330" cy="135883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U-turn Arrow 20">
            <a:extLst>
              <a:ext uri="{FF2B5EF4-FFF2-40B4-BE49-F238E27FC236}">
                <a16:creationId xmlns:a16="http://schemas.microsoft.com/office/drawing/2014/main" id="{C70F6854-BBB7-7C48-AFD8-F9D762F11045}"/>
              </a:ext>
            </a:extLst>
          </p:cNvPr>
          <p:cNvSpPr/>
          <p:nvPr/>
        </p:nvSpPr>
        <p:spPr>
          <a:xfrm flipV="1">
            <a:off x="5812925" y="3131471"/>
            <a:ext cx="893927" cy="135883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3555A9-8FEB-4741-AB51-F278BEE05BFF}"/>
              </a:ext>
            </a:extLst>
          </p:cNvPr>
          <p:cNvSpPr txBox="1"/>
          <p:nvPr/>
        </p:nvSpPr>
        <p:spPr>
          <a:xfrm>
            <a:off x="6129595" y="324863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CC9CB3-0C8A-3848-B1CD-0D338B36DA8E}"/>
              </a:ext>
            </a:extLst>
          </p:cNvPr>
          <p:cNvSpPr txBox="1"/>
          <p:nvPr/>
        </p:nvSpPr>
        <p:spPr>
          <a:xfrm>
            <a:off x="6021080" y="177282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0E8B8A0-AEE6-1C4D-8A33-486BCDD49DA6}"/>
                  </a:ext>
                </a:extLst>
              </p:cNvPr>
              <p:cNvSpPr/>
              <p:nvPr/>
            </p:nvSpPr>
            <p:spPr>
              <a:xfrm>
                <a:off x="9523087" y="2200842"/>
                <a:ext cx="2197846" cy="798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0E8B8A0-AEE6-1C4D-8A33-486BCDD49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087" y="2200842"/>
                <a:ext cx="2197846" cy="798873"/>
              </a:xfrm>
              <a:prstGeom prst="rect">
                <a:avLst/>
              </a:prstGeom>
              <a:blipFill>
                <a:blip r:embed="rId6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5749387A-E213-E547-8618-7780AFF0DE1B}"/>
              </a:ext>
            </a:extLst>
          </p:cNvPr>
          <p:cNvSpPr txBox="1"/>
          <p:nvPr/>
        </p:nvSpPr>
        <p:spPr>
          <a:xfrm>
            <a:off x="5798987" y="3870338"/>
            <a:ext cx="2463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we need to multiply the fractions to make the denominators 10. Remember, whatever we do to the denominator we need to do the same to the numerator.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40E6A7-9A98-E64E-8359-784D8743D6CC}"/>
              </a:ext>
            </a:extLst>
          </p:cNvPr>
          <p:cNvSpPr txBox="1"/>
          <p:nvPr/>
        </p:nvSpPr>
        <p:spPr>
          <a:xfrm>
            <a:off x="2633847" y="185433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8440D7-ABB9-D94C-8082-1D7E6457EB16}"/>
              </a:ext>
            </a:extLst>
          </p:cNvPr>
          <p:cNvSpPr txBox="1"/>
          <p:nvPr/>
        </p:nvSpPr>
        <p:spPr>
          <a:xfrm>
            <a:off x="5195764" y="186252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8B8555-A1DF-464C-823E-D9D5B7A602E1}"/>
              </a:ext>
            </a:extLst>
          </p:cNvPr>
          <p:cNvSpPr txBox="1"/>
          <p:nvPr/>
        </p:nvSpPr>
        <p:spPr>
          <a:xfrm>
            <a:off x="9163693" y="186252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E8EE16-F706-9547-8954-45E5593C0962}"/>
              </a:ext>
            </a:extLst>
          </p:cNvPr>
          <p:cNvSpPr/>
          <p:nvPr/>
        </p:nvSpPr>
        <p:spPr>
          <a:xfrm>
            <a:off x="219376" y="3870338"/>
            <a:ext cx="1882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need to find a common multiple between 2 and 5.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CC2028-0CAE-A446-9630-B68A1C6D1C3D}"/>
              </a:ext>
            </a:extLst>
          </p:cNvPr>
          <p:cNvSpPr txBox="1"/>
          <p:nvPr/>
        </p:nvSpPr>
        <p:spPr>
          <a:xfrm>
            <a:off x="250584" y="186252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0ECA07-E4F0-6B4B-9CA9-7936B5C62F40}"/>
              </a:ext>
            </a:extLst>
          </p:cNvPr>
          <p:cNvSpPr/>
          <p:nvPr/>
        </p:nvSpPr>
        <p:spPr>
          <a:xfrm>
            <a:off x="9351633" y="3871456"/>
            <a:ext cx="246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we can add the fractions together because the denominators are the same.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C49685-F2C8-F947-9AF8-27BC292F1748}"/>
              </a:ext>
            </a:extLst>
          </p:cNvPr>
          <p:cNvSpPr/>
          <p:nvPr/>
        </p:nvSpPr>
        <p:spPr>
          <a:xfrm>
            <a:off x="2421725" y="3873715"/>
            <a:ext cx="27116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out the 2 and 5 timetables until we spot a common multiple. 10 is the common multiple so 10 will be the denominator for both fractions.</a:t>
            </a:r>
          </a:p>
        </p:txBody>
      </p:sp>
    </p:spTree>
    <p:extLst>
      <p:ext uri="{BB962C8B-B14F-4D97-AF65-F5344CB8AC3E}">
        <p14:creationId xmlns:p14="http://schemas.microsoft.com/office/powerpoint/2010/main" val="79280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289" y="1614274"/>
            <a:ext cx="7886700" cy="994172"/>
          </a:xfrm>
        </p:spPr>
        <p:txBody>
          <a:bodyPr/>
          <a:lstStyle/>
          <a:p>
            <a:r>
              <a:rPr lang="en-GB" dirty="0"/>
              <a:t>Times table practise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289" y="2539977"/>
            <a:ext cx="8828324" cy="3263504"/>
          </a:xfrm>
        </p:spPr>
        <p:txBody>
          <a:bodyPr>
            <a:normAutofit/>
          </a:bodyPr>
          <a:lstStyle/>
          <a:p>
            <a:r>
              <a:rPr lang="en-GB" dirty="0"/>
              <a:t>Spend at least 15mins practising your times tables.</a:t>
            </a:r>
          </a:p>
          <a:p>
            <a:endParaRPr lang="en-GB" dirty="0"/>
          </a:p>
          <a:p>
            <a:r>
              <a:rPr lang="en-GB" dirty="0"/>
              <a:t>This can be done on TTRS, hit the button or any other times table website.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Copy and paste the following link into a web browser:</a:t>
            </a:r>
          </a:p>
          <a:p>
            <a:pPr marL="0" indent="0">
              <a:buNone/>
            </a:pPr>
            <a:r>
              <a:rPr lang="en-GB" sz="1125" dirty="0">
                <a:hlinkClick r:id="rId2"/>
              </a:rPr>
              <a:t>https://www.topmarks.co.uk/maths-games/7-11-years/times-tables</a:t>
            </a:r>
            <a:endParaRPr lang="en-GB" sz="1125" dirty="0"/>
          </a:p>
          <a:p>
            <a:pPr marL="0" indent="0">
              <a:buNone/>
            </a:pPr>
            <a:endParaRPr lang="en-GB" sz="1125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942" y="358132"/>
            <a:ext cx="3583333" cy="13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20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B01B-C42B-E241-BDCF-A3117021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4" y="-8449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Try this one on your own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8834FA-A055-EB41-9114-3B9FA3818B23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C07A798-067C-FC42-8FFF-765CE13FF486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9B64B2-AA94-AC49-A69D-365F447F5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4478230-AB5B-7344-A5D6-F67EF5F53AEE}"/>
                  </a:ext>
                </a:extLst>
              </p:cNvPr>
              <p:cNvSpPr/>
              <p:nvPr/>
            </p:nvSpPr>
            <p:spPr>
              <a:xfrm>
                <a:off x="400171" y="887585"/>
                <a:ext cx="1460656" cy="877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4478230-AB5B-7344-A5D6-F67EF5F53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71" y="887585"/>
                <a:ext cx="1460656" cy="877484"/>
              </a:xfrm>
              <a:prstGeom prst="rect">
                <a:avLst/>
              </a:prstGeom>
              <a:blipFill>
                <a:blip r:embed="rId3"/>
                <a:stretch>
                  <a:fillRect l="-1724" r="-10345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334F8DA-149A-4446-B7BD-F01F55B1C323}"/>
              </a:ext>
            </a:extLst>
          </p:cNvPr>
          <p:cNvSpPr txBox="1"/>
          <p:nvPr/>
        </p:nvSpPr>
        <p:spPr>
          <a:xfrm>
            <a:off x="237394" y="5131111"/>
            <a:ext cx="4347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need to find a common multiple between 3 and 7.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out the 3 and 7 timetables until we spot a common multiple.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we need to multiply the fractions to make the denominators the same.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we can add the fractions together because the denominators are the same.</a:t>
            </a:r>
          </a:p>
        </p:txBody>
      </p:sp>
      <p:graphicFrame>
        <p:nvGraphicFramePr>
          <p:cNvPr id="26" name="Table 2">
            <a:extLst>
              <a:ext uri="{FF2B5EF4-FFF2-40B4-BE49-F238E27FC236}">
                <a16:creationId xmlns:a16="http://schemas.microsoft.com/office/drawing/2014/main" id="{1B7CDAE4-3CD4-C649-A6E7-DA577B1FEB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0827" y="1389652"/>
          <a:ext cx="8470345" cy="3614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565">
                  <a:extLst>
                    <a:ext uri="{9D8B030D-6E8A-4147-A177-3AD203B41FA5}">
                      <a16:colId xmlns:a16="http://schemas.microsoft.com/office/drawing/2014/main" val="1524006667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740455661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459507764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2548364353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693623905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1145339092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2661613890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1563995460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4259730435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1521129810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390366081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1093798843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3596670652"/>
                    </a:ext>
                  </a:extLst>
                </a:gridCol>
              </a:tblGrid>
              <a:tr h="6024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958106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793011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881536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400382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738094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488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460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B01B-C42B-E241-BDCF-A3117021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4" y="-8449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Answer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8834FA-A055-EB41-9114-3B9FA3818B23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C07A798-067C-FC42-8FFF-765CE13FF486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9B64B2-AA94-AC49-A69D-365F447F5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4478230-AB5B-7344-A5D6-F67EF5F53AEE}"/>
                  </a:ext>
                </a:extLst>
              </p:cNvPr>
              <p:cNvSpPr/>
              <p:nvPr/>
            </p:nvSpPr>
            <p:spPr>
              <a:xfrm>
                <a:off x="1769614" y="279216"/>
                <a:ext cx="2060179" cy="877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4478230-AB5B-7344-A5D6-F67EF5F53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614" y="279216"/>
                <a:ext cx="2060179" cy="877484"/>
              </a:xfrm>
              <a:prstGeom prst="rect">
                <a:avLst/>
              </a:prstGeom>
              <a:blipFill>
                <a:blip r:embed="rId3"/>
                <a:stretch>
                  <a:fillRect l="-610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8ABF613C-366D-C242-8836-55374CC82D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20397" y="1234480"/>
          <a:ext cx="8470345" cy="3614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565">
                  <a:extLst>
                    <a:ext uri="{9D8B030D-6E8A-4147-A177-3AD203B41FA5}">
                      <a16:colId xmlns:a16="http://schemas.microsoft.com/office/drawing/2014/main" val="1524006667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740455661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459507764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2548364353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693623905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1145339092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2661613890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1563995460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4259730435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1521129810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390366081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1093798843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3596670652"/>
                    </a:ext>
                  </a:extLst>
                </a:gridCol>
              </a:tblGrid>
              <a:tr h="6024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958106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793011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881536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400382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738094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4886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92111AA-C6C1-C746-80CA-40F05384DF3C}"/>
              </a:ext>
            </a:extLst>
          </p:cNvPr>
          <p:cNvSpPr txBox="1"/>
          <p:nvPr/>
        </p:nvSpPr>
        <p:spPr>
          <a:xfrm>
            <a:off x="9946810" y="1143062"/>
            <a:ext cx="1331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1x3=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2x3=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3x3=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4x3=12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5x3=15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6x3=18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7x3=21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F6E6C5-9363-864C-B628-C09B8EDE4BA9}"/>
              </a:ext>
            </a:extLst>
          </p:cNvPr>
          <p:cNvSpPr txBox="1"/>
          <p:nvPr/>
        </p:nvSpPr>
        <p:spPr>
          <a:xfrm>
            <a:off x="237394" y="5131111"/>
            <a:ext cx="4347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need to find a common multiple between 3 and 7.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out the 3 and 7 timetables until we spot a common multiple.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we need to multiply the fractions to make the denominators the same.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we can add the fractions together because the denominators are the same.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F38CB2-540A-BF4F-A1EB-3983352A414B}"/>
              </a:ext>
            </a:extLst>
          </p:cNvPr>
          <p:cNvSpPr txBox="1"/>
          <p:nvPr/>
        </p:nvSpPr>
        <p:spPr>
          <a:xfrm>
            <a:off x="10839263" y="1133522"/>
            <a:ext cx="1331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1x7=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2x7=14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3x7=21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E2CF089-A677-2544-88C5-49C121B5DF78}"/>
                  </a:ext>
                </a:extLst>
              </p:cNvPr>
              <p:cNvSpPr/>
              <p:nvPr/>
            </p:nvSpPr>
            <p:spPr>
              <a:xfrm>
                <a:off x="1642140" y="2390101"/>
                <a:ext cx="583814" cy="113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E2CF089-A677-2544-88C5-49C121B5DF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140" y="2390101"/>
                <a:ext cx="583814" cy="1139094"/>
              </a:xfrm>
              <a:prstGeom prst="rect">
                <a:avLst/>
              </a:prstGeom>
              <a:blipFill>
                <a:blip r:embed="rId4"/>
                <a:stretch>
                  <a:fillRect l="-6383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0A917FF-CD42-E345-8974-88B163431DDB}"/>
                  </a:ext>
                </a:extLst>
              </p:cNvPr>
              <p:cNvSpPr/>
              <p:nvPr/>
            </p:nvSpPr>
            <p:spPr>
              <a:xfrm>
                <a:off x="2851571" y="2431724"/>
                <a:ext cx="843501" cy="1132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0A917FF-CD42-E345-8974-88B163431D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571" y="2431724"/>
                <a:ext cx="843501" cy="1132682"/>
              </a:xfrm>
              <a:prstGeom prst="rect">
                <a:avLst/>
              </a:prstGeom>
              <a:blipFill>
                <a:blip r:embed="rId5"/>
                <a:stretch>
                  <a:fillRect l="-5970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83AEAB2-6D32-F240-88EA-B2D163CAF9D1}"/>
                  </a:ext>
                </a:extLst>
              </p:cNvPr>
              <p:cNvSpPr/>
              <p:nvPr/>
            </p:nvSpPr>
            <p:spPr>
              <a:xfrm>
                <a:off x="4246752" y="2390101"/>
                <a:ext cx="583814" cy="1137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83AEAB2-6D32-F240-88EA-B2D163CAF9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752" y="2390101"/>
                <a:ext cx="583814" cy="1137940"/>
              </a:xfrm>
              <a:prstGeom prst="rect">
                <a:avLst/>
              </a:prstGeom>
              <a:blipFill>
                <a:blip r:embed="rId6"/>
                <a:stretch>
                  <a:fillRect l="-6383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CD25921-59A5-D540-B66B-818A1D7A8ACE}"/>
                  </a:ext>
                </a:extLst>
              </p:cNvPr>
              <p:cNvSpPr/>
              <p:nvPr/>
            </p:nvSpPr>
            <p:spPr>
              <a:xfrm>
                <a:off x="5470330" y="2438300"/>
                <a:ext cx="843501" cy="1136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CD25921-59A5-D540-B66B-818A1D7A8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330" y="2438300"/>
                <a:ext cx="843501" cy="1136850"/>
              </a:xfrm>
              <a:prstGeom prst="rect">
                <a:avLst/>
              </a:prstGeom>
              <a:blipFill>
                <a:blip r:embed="rId7"/>
                <a:stretch>
                  <a:fillRect l="-597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45B7292-1D05-494A-963D-047F4C65543A}"/>
                  </a:ext>
                </a:extLst>
              </p:cNvPr>
              <p:cNvSpPr/>
              <p:nvPr/>
            </p:nvSpPr>
            <p:spPr>
              <a:xfrm>
                <a:off x="6732096" y="2431724"/>
                <a:ext cx="843501" cy="1132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45B7292-1D05-494A-963D-047F4C655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096" y="2431724"/>
                <a:ext cx="843501" cy="1132682"/>
              </a:xfrm>
              <a:prstGeom prst="rect">
                <a:avLst/>
              </a:prstGeom>
              <a:blipFill>
                <a:blip r:embed="rId8"/>
                <a:stretch>
                  <a:fillRect l="-4412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F6DA337-28DF-CF46-8676-590EC0E59DFE}"/>
                  </a:ext>
                </a:extLst>
              </p:cNvPr>
              <p:cNvSpPr/>
              <p:nvPr/>
            </p:nvSpPr>
            <p:spPr>
              <a:xfrm>
                <a:off x="8034268" y="2431724"/>
                <a:ext cx="843501" cy="1136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F6DA337-28DF-CF46-8676-590EC0E59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268" y="2431724"/>
                <a:ext cx="843501" cy="1136850"/>
              </a:xfrm>
              <a:prstGeom prst="rect">
                <a:avLst/>
              </a:prstGeom>
              <a:blipFill>
                <a:blip r:embed="rId9"/>
                <a:stretch>
                  <a:fillRect l="-5970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3A893F5-4634-2241-8C33-CD3318D98E9F}"/>
                  </a:ext>
                </a:extLst>
              </p:cNvPr>
              <p:cNvSpPr/>
              <p:nvPr/>
            </p:nvSpPr>
            <p:spPr>
              <a:xfrm>
                <a:off x="9226069" y="2431724"/>
                <a:ext cx="843501" cy="1140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3A893F5-4634-2241-8C33-CD3318D98E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069" y="2431724"/>
                <a:ext cx="843501" cy="1140633"/>
              </a:xfrm>
              <a:prstGeom prst="rect">
                <a:avLst/>
              </a:prstGeom>
              <a:blipFill>
                <a:blip r:embed="rId10"/>
                <a:stretch>
                  <a:fillRect l="-4412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>
            <a:extLst>
              <a:ext uri="{FF2B5EF4-FFF2-40B4-BE49-F238E27FC236}">
                <a16:creationId xmlns:a16="http://schemas.microsoft.com/office/drawing/2014/main" id="{C09C39D4-4BEB-4047-BF3A-0BF24FC35720}"/>
              </a:ext>
            </a:extLst>
          </p:cNvPr>
          <p:cNvSpPr/>
          <p:nvPr/>
        </p:nvSpPr>
        <p:spPr>
          <a:xfrm>
            <a:off x="2282022" y="2644122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3857682-24BB-B341-96CE-7E0B7C3E8300}"/>
              </a:ext>
            </a:extLst>
          </p:cNvPr>
          <p:cNvSpPr/>
          <p:nvPr/>
        </p:nvSpPr>
        <p:spPr>
          <a:xfrm>
            <a:off x="4862364" y="2644122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E9A7135-70AA-224B-ABC4-8BC21CC8D105}"/>
              </a:ext>
            </a:extLst>
          </p:cNvPr>
          <p:cNvSpPr/>
          <p:nvPr/>
        </p:nvSpPr>
        <p:spPr>
          <a:xfrm>
            <a:off x="8814908" y="2636793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7866C6D-DC6E-B14B-8B1B-62B4CD3BD4D3}"/>
              </a:ext>
            </a:extLst>
          </p:cNvPr>
          <p:cNvSpPr/>
          <p:nvPr/>
        </p:nvSpPr>
        <p:spPr>
          <a:xfrm>
            <a:off x="7487615" y="2652782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U-turn Arrow 82">
            <a:extLst>
              <a:ext uri="{FF2B5EF4-FFF2-40B4-BE49-F238E27FC236}">
                <a16:creationId xmlns:a16="http://schemas.microsoft.com/office/drawing/2014/main" id="{E143F3D9-6F05-B341-8D3C-FE40A1F790EB}"/>
              </a:ext>
            </a:extLst>
          </p:cNvPr>
          <p:cNvSpPr/>
          <p:nvPr/>
        </p:nvSpPr>
        <p:spPr>
          <a:xfrm>
            <a:off x="1778990" y="2219889"/>
            <a:ext cx="1617031" cy="154671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U-turn Arrow 83">
            <a:extLst>
              <a:ext uri="{FF2B5EF4-FFF2-40B4-BE49-F238E27FC236}">
                <a16:creationId xmlns:a16="http://schemas.microsoft.com/office/drawing/2014/main" id="{75CA7153-4245-8243-BE44-F1EB041CA693}"/>
              </a:ext>
            </a:extLst>
          </p:cNvPr>
          <p:cNvSpPr/>
          <p:nvPr/>
        </p:nvSpPr>
        <p:spPr>
          <a:xfrm flipV="1">
            <a:off x="1778990" y="3697812"/>
            <a:ext cx="1520800" cy="154672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A81F80B-BF73-CD45-82C7-B0F176662C55}"/>
              </a:ext>
            </a:extLst>
          </p:cNvPr>
          <p:cNvSpPr txBox="1"/>
          <p:nvPr/>
        </p:nvSpPr>
        <p:spPr>
          <a:xfrm>
            <a:off x="2299406" y="3909217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76E8CF8-A3DE-5743-BFFF-CDF2711EA17C}"/>
              </a:ext>
            </a:extLst>
          </p:cNvPr>
          <p:cNvSpPr txBox="1"/>
          <p:nvPr/>
        </p:nvSpPr>
        <p:spPr>
          <a:xfrm>
            <a:off x="2301258" y="187786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x7</a:t>
            </a:r>
          </a:p>
        </p:txBody>
      </p:sp>
      <p:sp>
        <p:nvSpPr>
          <p:cNvPr id="87" name="U-turn Arrow 86">
            <a:extLst>
              <a:ext uri="{FF2B5EF4-FFF2-40B4-BE49-F238E27FC236}">
                <a16:creationId xmlns:a16="http://schemas.microsoft.com/office/drawing/2014/main" id="{24E676D4-534E-4349-B6B9-DD0EAF0F1368}"/>
              </a:ext>
            </a:extLst>
          </p:cNvPr>
          <p:cNvSpPr/>
          <p:nvPr/>
        </p:nvSpPr>
        <p:spPr>
          <a:xfrm>
            <a:off x="4439742" y="2191277"/>
            <a:ext cx="1520800" cy="154671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U-turn Arrow 87">
            <a:extLst>
              <a:ext uri="{FF2B5EF4-FFF2-40B4-BE49-F238E27FC236}">
                <a16:creationId xmlns:a16="http://schemas.microsoft.com/office/drawing/2014/main" id="{38473527-CDB9-BA4C-8B98-D1E514B8D27C}"/>
              </a:ext>
            </a:extLst>
          </p:cNvPr>
          <p:cNvSpPr/>
          <p:nvPr/>
        </p:nvSpPr>
        <p:spPr>
          <a:xfrm flipV="1">
            <a:off x="4439742" y="3635034"/>
            <a:ext cx="1520800" cy="154672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7DC04C5-C592-4B4F-99A6-07F782BD7978}"/>
              </a:ext>
            </a:extLst>
          </p:cNvPr>
          <p:cNvSpPr txBox="1"/>
          <p:nvPr/>
        </p:nvSpPr>
        <p:spPr>
          <a:xfrm>
            <a:off x="4960158" y="3846439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EEEA15B-AFE4-5845-820A-A1698F0B7191}"/>
              </a:ext>
            </a:extLst>
          </p:cNvPr>
          <p:cNvSpPr txBox="1"/>
          <p:nvPr/>
        </p:nvSpPr>
        <p:spPr>
          <a:xfrm>
            <a:off x="4962010" y="181508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3632726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0FFA6FF-9660-8F4B-8125-DD471565D7B0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359422-56F5-F34D-9391-A6BD9901DD5E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AF06D0-221F-FA44-8051-CDD88CD4F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9FA0C47-366E-AB40-9775-8EE249C0C1AB}"/>
              </a:ext>
            </a:extLst>
          </p:cNvPr>
          <p:cNvSpPr txBox="1"/>
          <p:nvPr/>
        </p:nvSpPr>
        <p:spPr>
          <a:xfrm>
            <a:off x="237394" y="451309"/>
            <a:ext cx="10853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Another way you can find a common multiple is to multiply both dominators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063B3A-571C-C245-897A-A43C50F1D6CE}"/>
                  </a:ext>
                </a:extLst>
              </p:cNvPr>
              <p:cNvSpPr/>
              <p:nvPr/>
            </p:nvSpPr>
            <p:spPr>
              <a:xfrm>
                <a:off x="593956" y="1273667"/>
                <a:ext cx="1460656" cy="877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063B3A-571C-C245-897A-A43C50F1D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56" y="1273667"/>
                <a:ext cx="1460656" cy="877484"/>
              </a:xfrm>
              <a:prstGeom prst="rect">
                <a:avLst/>
              </a:prstGeom>
              <a:blipFill>
                <a:blip r:embed="rId3"/>
                <a:stretch>
                  <a:fillRect l="-862" r="-11207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612E2A7-4CB5-E347-95DF-C2A0223B7C7A}"/>
              </a:ext>
            </a:extLst>
          </p:cNvPr>
          <p:cNvSpPr txBox="1"/>
          <p:nvPr/>
        </p:nvSpPr>
        <p:spPr>
          <a:xfrm>
            <a:off x="4974756" y="1154088"/>
            <a:ext cx="17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9885E40-B054-0049-A41D-8D721EE92B85}"/>
                  </a:ext>
                </a:extLst>
              </p:cNvPr>
              <p:cNvSpPr/>
              <p:nvPr/>
            </p:nvSpPr>
            <p:spPr>
              <a:xfrm>
                <a:off x="3513347" y="2726504"/>
                <a:ext cx="583814" cy="113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9885E40-B054-0049-A41D-8D721EE92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347" y="2726504"/>
                <a:ext cx="583814" cy="1139094"/>
              </a:xfrm>
              <a:prstGeom prst="rect">
                <a:avLst/>
              </a:prstGeom>
              <a:blipFill>
                <a:blip r:embed="rId4"/>
                <a:stretch>
                  <a:fillRect l="-851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54F89C-793C-4D4C-9253-1A97877A60AA}"/>
                  </a:ext>
                </a:extLst>
              </p:cNvPr>
              <p:cNvSpPr/>
              <p:nvPr/>
            </p:nvSpPr>
            <p:spPr>
              <a:xfrm>
                <a:off x="4722778" y="2768127"/>
                <a:ext cx="843501" cy="1132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54F89C-793C-4D4C-9253-1A97877A6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778" y="2768127"/>
                <a:ext cx="843501" cy="1132682"/>
              </a:xfrm>
              <a:prstGeom prst="rect">
                <a:avLst/>
              </a:prstGeom>
              <a:blipFill>
                <a:blip r:embed="rId5"/>
                <a:stretch>
                  <a:fillRect l="-757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353CA7-7D47-DD40-920C-417078A14589}"/>
                  </a:ext>
                </a:extLst>
              </p:cNvPr>
              <p:cNvSpPr/>
              <p:nvPr/>
            </p:nvSpPr>
            <p:spPr>
              <a:xfrm>
                <a:off x="6117959" y="2726504"/>
                <a:ext cx="583814" cy="1137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353CA7-7D47-DD40-920C-417078A145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959" y="2726504"/>
                <a:ext cx="583814" cy="1137940"/>
              </a:xfrm>
              <a:prstGeom prst="rect">
                <a:avLst/>
              </a:prstGeom>
              <a:blipFill>
                <a:blip r:embed="rId6"/>
                <a:stretch>
                  <a:fillRect l="-851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DF2795B-7104-0846-BE8A-4D0060DBBDB7}"/>
                  </a:ext>
                </a:extLst>
              </p:cNvPr>
              <p:cNvSpPr/>
              <p:nvPr/>
            </p:nvSpPr>
            <p:spPr>
              <a:xfrm>
                <a:off x="7341537" y="2774703"/>
                <a:ext cx="843501" cy="1136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DF2795B-7104-0846-BE8A-4D0060DBB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537" y="2774703"/>
                <a:ext cx="843501" cy="1136850"/>
              </a:xfrm>
              <a:prstGeom prst="rect">
                <a:avLst/>
              </a:prstGeom>
              <a:blipFill>
                <a:blip r:embed="rId7"/>
                <a:stretch>
                  <a:fillRect l="-4478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F40C25D-64CF-9B45-9D0C-7A48A8847EF2}"/>
              </a:ext>
            </a:extLst>
          </p:cNvPr>
          <p:cNvSpPr/>
          <p:nvPr/>
        </p:nvSpPr>
        <p:spPr>
          <a:xfrm>
            <a:off x="4153229" y="2980525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36BA4-9507-744F-9A61-A039D0CEF9E9}"/>
              </a:ext>
            </a:extLst>
          </p:cNvPr>
          <p:cNvSpPr/>
          <p:nvPr/>
        </p:nvSpPr>
        <p:spPr>
          <a:xfrm>
            <a:off x="6733571" y="2980525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U-turn Arrow 16">
            <a:extLst>
              <a:ext uri="{FF2B5EF4-FFF2-40B4-BE49-F238E27FC236}">
                <a16:creationId xmlns:a16="http://schemas.microsoft.com/office/drawing/2014/main" id="{C72BA35E-9B3B-D144-90B7-1C7892D2E873}"/>
              </a:ext>
            </a:extLst>
          </p:cNvPr>
          <p:cNvSpPr/>
          <p:nvPr/>
        </p:nvSpPr>
        <p:spPr>
          <a:xfrm>
            <a:off x="3650197" y="2556292"/>
            <a:ext cx="1617031" cy="154671"/>
          </a:xfrm>
          <a:prstGeom prst="uturnArrow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U-turn Arrow 17">
            <a:extLst>
              <a:ext uri="{FF2B5EF4-FFF2-40B4-BE49-F238E27FC236}">
                <a16:creationId xmlns:a16="http://schemas.microsoft.com/office/drawing/2014/main" id="{ACA7E25A-5562-6C41-A732-D9D249B5F389}"/>
              </a:ext>
            </a:extLst>
          </p:cNvPr>
          <p:cNvSpPr/>
          <p:nvPr/>
        </p:nvSpPr>
        <p:spPr>
          <a:xfrm flipV="1">
            <a:off x="3650197" y="4034215"/>
            <a:ext cx="1520800" cy="154672"/>
          </a:xfrm>
          <a:prstGeom prst="uturnArrow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549AAA-36B9-174F-BF10-95DD6C2D3E08}"/>
              </a:ext>
            </a:extLst>
          </p:cNvPr>
          <p:cNvSpPr txBox="1"/>
          <p:nvPr/>
        </p:nvSpPr>
        <p:spPr>
          <a:xfrm>
            <a:off x="4170613" y="424562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952A40-1054-384B-A20B-7B562B60DE26}"/>
              </a:ext>
            </a:extLst>
          </p:cNvPr>
          <p:cNvSpPr txBox="1"/>
          <p:nvPr/>
        </p:nvSpPr>
        <p:spPr>
          <a:xfrm>
            <a:off x="4172465" y="2214265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x7</a:t>
            </a:r>
          </a:p>
        </p:txBody>
      </p:sp>
      <p:sp>
        <p:nvSpPr>
          <p:cNvPr id="21" name="U-turn Arrow 20">
            <a:extLst>
              <a:ext uri="{FF2B5EF4-FFF2-40B4-BE49-F238E27FC236}">
                <a16:creationId xmlns:a16="http://schemas.microsoft.com/office/drawing/2014/main" id="{9BF8D340-FE9C-024D-B19F-D81252B04062}"/>
              </a:ext>
            </a:extLst>
          </p:cNvPr>
          <p:cNvSpPr/>
          <p:nvPr/>
        </p:nvSpPr>
        <p:spPr>
          <a:xfrm>
            <a:off x="6310949" y="2527680"/>
            <a:ext cx="1520800" cy="154671"/>
          </a:xfrm>
          <a:prstGeom prst="uturnArrow">
            <a:avLst/>
          </a:prstGeom>
          <a:solidFill>
            <a:srgbClr val="00B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U-turn Arrow 21">
            <a:extLst>
              <a:ext uri="{FF2B5EF4-FFF2-40B4-BE49-F238E27FC236}">
                <a16:creationId xmlns:a16="http://schemas.microsoft.com/office/drawing/2014/main" id="{6256D49C-EB3F-8F49-BCEF-BC781188F2C3}"/>
              </a:ext>
            </a:extLst>
          </p:cNvPr>
          <p:cNvSpPr/>
          <p:nvPr/>
        </p:nvSpPr>
        <p:spPr>
          <a:xfrm flipV="1">
            <a:off x="6310949" y="3971437"/>
            <a:ext cx="1520800" cy="154672"/>
          </a:xfrm>
          <a:prstGeom prst="uturnArrow">
            <a:avLst/>
          </a:prstGeom>
          <a:solidFill>
            <a:srgbClr val="00B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520BEA-D2FC-074F-A43C-EB94281BF7CD}"/>
              </a:ext>
            </a:extLst>
          </p:cNvPr>
          <p:cNvSpPr txBox="1"/>
          <p:nvPr/>
        </p:nvSpPr>
        <p:spPr>
          <a:xfrm>
            <a:off x="6831365" y="418284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0F28D3-F14F-684D-92CB-743B63C71102}"/>
              </a:ext>
            </a:extLst>
          </p:cNvPr>
          <p:cNvSpPr txBox="1"/>
          <p:nvPr/>
        </p:nvSpPr>
        <p:spPr>
          <a:xfrm>
            <a:off x="6833217" y="2151487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54C492A-FB90-8943-9674-500CD6573D85}"/>
                  </a:ext>
                </a:extLst>
              </p:cNvPr>
              <p:cNvSpPr/>
              <p:nvPr/>
            </p:nvSpPr>
            <p:spPr>
              <a:xfrm>
                <a:off x="4818932" y="4987017"/>
                <a:ext cx="623889" cy="785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54C492A-FB90-8943-9674-500CD6573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932" y="4987017"/>
                <a:ext cx="623889" cy="785984"/>
              </a:xfrm>
              <a:prstGeom prst="rect">
                <a:avLst/>
              </a:prstGeom>
              <a:blipFill>
                <a:blip r:embed="rId8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3D61B2A-9DBB-5742-9986-EB0555005D37}"/>
                  </a:ext>
                </a:extLst>
              </p:cNvPr>
              <p:cNvSpPr/>
              <p:nvPr/>
            </p:nvSpPr>
            <p:spPr>
              <a:xfrm>
                <a:off x="5645013" y="4987017"/>
                <a:ext cx="623889" cy="788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3D61B2A-9DBB-5742-9986-EB0555005D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013" y="4987017"/>
                <a:ext cx="623889" cy="788742"/>
              </a:xfrm>
              <a:prstGeom prst="rect">
                <a:avLst/>
              </a:prstGeom>
              <a:blipFill>
                <a:blip r:embed="rId9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185C04A-C9AB-F84B-A18A-1A811E683812}"/>
                  </a:ext>
                </a:extLst>
              </p:cNvPr>
              <p:cNvSpPr/>
              <p:nvPr/>
            </p:nvSpPr>
            <p:spPr>
              <a:xfrm>
                <a:off x="6519420" y="4987017"/>
                <a:ext cx="623889" cy="788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185C04A-C9AB-F84B-A18A-1A811E683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420" y="4987017"/>
                <a:ext cx="623889" cy="788742"/>
              </a:xfrm>
              <a:prstGeom prst="rect">
                <a:avLst/>
              </a:prstGeom>
              <a:blipFill>
                <a:blip r:embed="rId10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11FEDC52-C6B9-F542-91A7-EC64B0207C75}"/>
              </a:ext>
            </a:extLst>
          </p:cNvPr>
          <p:cNvSpPr/>
          <p:nvPr/>
        </p:nvSpPr>
        <p:spPr>
          <a:xfrm>
            <a:off x="6206500" y="519208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4DF6E8-6E2D-7740-BBE1-12D9ECC6A838}"/>
              </a:ext>
            </a:extLst>
          </p:cNvPr>
          <p:cNvSpPr/>
          <p:nvPr/>
        </p:nvSpPr>
        <p:spPr>
          <a:xfrm>
            <a:off x="5279728" y="520807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787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0FFA6FF-9660-8F4B-8125-DD471565D7B0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359422-56F5-F34D-9391-A6BD9901DD5E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AF06D0-221F-FA44-8051-CDD88CD4F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9FA0C47-366E-AB40-9775-8EE249C0C1AB}"/>
              </a:ext>
            </a:extLst>
          </p:cNvPr>
          <p:cNvSpPr txBox="1"/>
          <p:nvPr/>
        </p:nvSpPr>
        <p:spPr>
          <a:xfrm>
            <a:off x="237394" y="451309"/>
            <a:ext cx="10853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Another way you can find a common multiple is to multiply both dominators together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12E2A7-4CB5-E347-95DF-C2A0223B7C7A}"/>
              </a:ext>
            </a:extLst>
          </p:cNvPr>
          <p:cNvSpPr txBox="1"/>
          <p:nvPr/>
        </p:nvSpPr>
        <p:spPr>
          <a:xfrm>
            <a:off x="4974756" y="1154088"/>
            <a:ext cx="17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9885E40-B054-0049-A41D-8D721EE92B85}"/>
                  </a:ext>
                </a:extLst>
              </p:cNvPr>
              <p:cNvSpPr/>
              <p:nvPr/>
            </p:nvSpPr>
            <p:spPr>
              <a:xfrm>
                <a:off x="3513347" y="2726504"/>
                <a:ext cx="583814" cy="113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9885E40-B054-0049-A41D-8D721EE92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347" y="2726504"/>
                <a:ext cx="583814" cy="1139094"/>
              </a:xfrm>
              <a:prstGeom prst="rect">
                <a:avLst/>
              </a:prstGeom>
              <a:blipFill>
                <a:blip r:embed="rId3"/>
                <a:stretch>
                  <a:fillRect l="-851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54F89C-793C-4D4C-9253-1A97877A60AA}"/>
                  </a:ext>
                </a:extLst>
              </p:cNvPr>
              <p:cNvSpPr/>
              <p:nvPr/>
            </p:nvSpPr>
            <p:spPr>
              <a:xfrm>
                <a:off x="4722778" y="2768127"/>
                <a:ext cx="843501" cy="1132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54F89C-793C-4D4C-9253-1A97877A6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778" y="2768127"/>
                <a:ext cx="843501" cy="1132682"/>
              </a:xfrm>
              <a:prstGeom prst="rect">
                <a:avLst/>
              </a:prstGeom>
              <a:blipFill>
                <a:blip r:embed="rId4"/>
                <a:stretch>
                  <a:fillRect l="-757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353CA7-7D47-DD40-920C-417078A14589}"/>
                  </a:ext>
                </a:extLst>
              </p:cNvPr>
              <p:cNvSpPr/>
              <p:nvPr/>
            </p:nvSpPr>
            <p:spPr>
              <a:xfrm>
                <a:off x="6117959" y="2726504"/>
                <a:ext cx="583814" cy="1137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353CA7-7D47-DD40-920C-417078A145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959" y="2726504"/>
                <a:ext cx="583814" cy="1137940"/>
              </a:xfrm>
              <a:prstGeom prst="rect">
                <a:avLst/>
              </a:prstGeom>
              <a:blipFill>
                <a:blip r:embed="rId5"/>
                <a:stretch>
                  <a:fillRect l="-851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DF2795B-7104-0846-BE8A-4D0060DBBDB7}"/>
                  </a:ext>
                </a:extLst>
              </p:cNvPr>
              <p:cNvSpPr/>
              <p:nvPr/>
            </p:nvSpPr>
            <p:spPr>
              <a:xfrm>
                <a:off x="7341537" y="2774703"/>
                <a:ext cx="843501" cy="1136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DF2795B-7104-0846-BE8A-4D0060DBB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537" y="2774703"/>
                <a:ext cx="843501" cy="1136850"/>
              </a:xfrm>
              <a:prstGeom prst="rect">
                <a:avLst/>
              </a:prstGeom>
              <a:blipFill>
                <a:blip r:embed="rId6"/>
                <a:stretch>
                  <a:fillRect l="-4478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F40C25D-64CF-9B45-9D0C-7A48A8847EF2}"/>
              </a:ext>
            </a:extLst>
          </p:cNvPr>
          <p:cNvSpPr/>
          <p:nvPr/>
        </p:nvSpPr>
        <p:spPr>
          <a:xfrm>
            <a:off x="4153229" y="2980525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36BA4-9507-744F-9A61-A039D0CEF9E9}"/>
              </a:ext>
            </a:extLst>
          </p:cNvPr>
          <p:cNvSpPr/>
          <p:nvPr/>
        </p:nvSpPr>
        <p:spPr>
          <a:xfrm>
            <a:off x="6733571" y="2980525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U-turn Arrow 16">
            <a:extLst>
              <a:ext uri="{FF2B5EF4-FFF2-40B4-BE49-F238E27FC236}">
                <a16:creationId xmlns:a16="http://schemas.microsoft.com/office/drawing/2014/main" id="{C72BA35E-9B3B-D144-90B7-1C7892D2E873}"/>
              </a:ext>
            </a:extLst>
          </p:cNvPr>
          <p:cNvSpPr/>
          <p:nvPr/>
        </p:nvSpPr>
        <p:spPr>
          <a:xfrm>
            <a:off x="3650197" y="2556292"/>
            <a:ext cx="1617031" cy="154671"/>
          </a:xfrm>
          <a:prstGeom prst="uturnArrow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U-turn Arrow 17">
            <a:extLst>
              <a:ext uri="{FF2B5EF4-FFF2-40B4-BE49-F238E27FC236}">
                <a16:creationId xmlns:a16="http://schemas.microsoft.com/office/drawing/2014/main" id="{ACA7E25A-5562-6C41-A732-D9D249B5F389}"/>
              </a:ext>
            </a:extLst>
          </p:cNvPr>
          <p:cNvSpPr/>
          <p:nvPr/>
        </p:nvSpPr>
        <p:spPr>
          <a:xfrm flipV="1">
            <a:off x="3650197" y="4034215"/>
            <a:ext cx="1520800" cy="154672"/>
          </a:xfrm>
          <a:prstGeom prst="uturnArrow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549AAA-36B9-174F-BF10-95DD6C2D3E08}"/>
              </a:ext>
            </a:extLst>
          </p:cNvPr>
          <p:cNvSpPr txBox="1"/>
          <p:nvPr/>
        </p:nvSpPr>
        <p:spPr>
          <a:xfrm>
            <a:off x="4170613" y="424562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952A40-1054-384B-A20B-7B562B60DE26}"/>
              </a:ext>
            </a:extLst>
          </p:cNvPr>
          <p:cNvSpPr txBox="1"/>
          <p:nvPr/>
        </p:nvSpPr>
        <p:spPr>
          <a:xfrm>
            <a:off x="4172465" y="2214265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x7</a:t>
            </a:r>
          </a:p>
        </p:txBody>
      </p:sp>
      <p:sp>
        <p:nvSpPr>
          <p:cNvPr id="21" name="U-turn Arrow 20">
            <a:extLst>
              <a:ext uri="{FF2B5EF4-FFF2-40B4-BE49-F238E27FC236}">
                <a16:creationId xmlns:a16="http://schemas.microsoft.com/office/drawing/2014/main" id="{9BF8D340-FE9C-024D-B19F-D81252B04062}"/>
              </a:ext>
            </a:extLst>
          </p:cNvPr>
          <p:cNvSpPr/>
          <p:nvPr/>
        </p:nvSpPr>
        <p:spPr>
          <a:xfrm>
            <a:off x="6310949" y="2527680"/>
            <a:ext cx="1520800" cy="154671"/>
          </a:xfrm>
          <a:prstGeom prst="uturnArrow">
            <a:avLst/>
          </a:prstGeom>
          <a:solidFill>
            <a:srgbClr val="00B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U-turn Arrow 21">
            <a:extLst>
              <a:ext uri="{FF2B5EF4-FFF2-40B4-BE49-F238E27FC236}">
                <a16:creationId xmlns:a16="http://schemas.microsoft.com/office/drawing/2014/main" id="{6256D49C-EB3F-8F49-BCEF-BC781188F2C3}"/>
              </a:ext>
            </a:extLst>
          </p:cNvPr>
          <p:cNvSpPr/>
          <p:nvPr/>
        </p:nvSpPr>
        <p:spPr>
          <a:xfrm flipV="1">
            <a:off x="6310949" y="3971437"/>
            <a:ext cx="1520800" cy="154672"/>
          </a:xfrm>
          <a:prstGeom prst="uturnArrow">
            <a:avLst/>
          </a:prstGeom>
          <a:solidFill>
            <a:srgbClr val="00B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520BEA-D2FC-074F-A43C-EB94281BF7CD}"/>
              </a:ext>
            </a:extLst>
          </p:cNvPr>
          <p:cNvSpPr txBox="1"/>
          <p:nvPr/>
        </p:nvSpPr>
        <p:spPr>
          <a:xfrm>
            <a:off x="6831365" y="418284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0F28D3-F14F-684D-92CB-743B63C71102}"/>
              </a:ext>
            </a:extLst>
          </p:cNvPr>
          <p:cNvSpPr txBox="1"/>
          <p:nvPr/>
        </p:nvSpPr>
        <p:spPr>
          <a:xfrm>
            <a:off x="6833217" y="2151487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54C492A-FB90-8943-9674-500CD6573D85}"/>
                  </a:ext>
                </a:extLst>
              </p:cNvPr>
              <p:cNvSpPr/>
              <p:nvPr/>
            </p:nvSpPr>
            <p:spPr>
              <a:xfrm>
                <a:off x="4818932" y="4987017"/>
                <a:ext cx="623889" cy="785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54C492A-FB90-8943-9674-500CD6573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932" y="4987017"/>
                <a:ext cx="623889" cy="785984"/>
              </a:xfrm>
              <a:prstGeom prst="rect">
                <a:avLst/>
              </a:prstGeom>
              <a:blipFill>
                <a:blip r:embed="rId7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3D61B2A-9DBB-5742-9986-EB0555005D37}"/>
                  </a:ext>
                </a:extLst>
              </p:cNvPr>
              <p:cNvSpPr/>
              <p:nvPr/>
            </p:nvSpPr>
            <p:spPr>
              <a:xfrm>
                <a:off x="5645013" y="4987017"/>
                <a:ext cx="623889" cy="788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3D61B2A-9DBB-5742-9986-EB0555005D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013" y="4987017"/>
                <a:ext cx="623889" cy="788742"/>
              </a:xfrm>
              <a:prstGeom prst="rect">
                <a:avLst/>
              </a:prstGeom>
              <a:blipFill>
                <a:blip r:embed="rId8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185C04A-C9AB-F84B-A18A-1A811E683812}"/>
                  </a:ext>
                </a:extLst>
              </p:cNvPr>
              <p:cNvSpPr/>
              <p:nvPr/>
            </p:nvSpPr>
            <p:spPr>
              <a:xfrm>
                <a:off x="6519420" y="4987017"/>
                <a:ext cx="623889" cy="788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21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185C04A-C9AB-F84B-A18A-1A811E683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420" y="4987017"/>
                <a:ext cx="623889" cy="788742"/>
              </a:xfrm>
              <a:prstGeom prst="rect">
                <a:avLst/>
              </a:prstGeom>
              <a:blipFill>
                <a:blip r:embed="rId9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11FEDC52-C6B9-F542-91A7-EC64B0207C75}"/>
              </a:ext>
            </a:extLst>
          </p:cNvPr>
          <p:cNvSpPr/>
          <p:nvPr/>
        </p:nvSpPr>
        <p:spPr>
          <a:xfrm>
            <a:off x="6206500" y="519208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4DF6E8-6E2D-7740-BBE1-12D9ECC6A838}"/>
              </a:ext>
            </a:extLst>
          </p:cNvPr>
          <p:cNvSpPr/>
          <p:nvPr/>
        </p:nvSpPr>
        <p:spPr>
          <a:xfrm>
            <a:off x="5279728" y="520807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+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F9E96DF-1803-3A4F-BC0A-CAD55618AC99}"/>
              </a:ext>
            </a:extLst>
          </p:cNvPr>
          <p:cNvSpPr/>
          <p:nvPr/>
        </p:nvSpPr>
        <p:spPr>
          <a:xfrm>
            <a:off x="3016600" y="1307245"/>
            <a:ext cx="6158800" cy="44657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However, this might give you a big number.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Therefore, finding a common multiple through timetables is sometimes easier.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B0777B-FB38-5740-98C8-5365421DCE27}"/>
              </a:ext>
            </a:extLst>
          </p:cNvPr>
          <p:cNvGrpSpPr/>
          <p:nvPr/>
        </p:nvGrpSpPr>
        <p:grpSpPr>
          <a:xfrm>
            <a:off x="4278984" y="3044562"/>
            <a:ext cx="3677950" cy="2395564"/>
            <a:chOff x="3933509" y="428589"/>
            <a:chExt cx="3677950" cy="23955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A5DD5DB-2B24-6F44-98D2-19CA934054E8}"/>
                    </a:ext>
                  </a:extLst>
                </p:cNvPr>
                <p:cNvSpPr/>
                <p:nvPr/>
              </p:nvSpPr>
              <p:spPr>
                <a:xfrm>
                  <a:off x="5407327" y="428589"/>
                  <a:ext cx="710451" cy="4853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A5DD5DB-2B24-6F44-98D2-19CA9340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7327" y="428589"/>
                  <a:ext cx="710451" cy="48532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6AE259-7C45-1D46-A479-F399ED2411B9}"/>
                </a:ext>
              </a:extLst>
            </p:cNvPr>
            <p:cNvSpPr txBox="1"/>
            <p:nvPr/>
          </p:nvSpPr>
          <p:spPr>
            <a:xfrm>
              <a:off x="4856452" y="1147160"/>
              <a:ext cx="758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6x8= 48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312D1B4-0811-BA4F-B31A-93389B332536}"/>
                    </a:ext>
                  </a:extLst>
                </p:cNvPr>
                <p:cNvSpPr/>
                <p:nvPr/>
              </p:nvSpPr>
              <p:spPr>
                <a:xfrm>
                  <a:off x="3933509" y="2057155"/>
                  <a:ext cx="351378" cy="5288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 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312D1B4-0811-BA4F-B31A-93389B3325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3509" y="2057155"/>
                  <a:ext cx="351378" cy="52886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C692117-3CA4-044C-AEF6-4D53D79655F9}"/>
                    </a:ext>
                  </a:extLst>
                </p:cNvPr>
                <p:cNvSpPr/>
                <p:nvPr/>
              </p:nvSpPr>
              <p:spPr>
                <a:xfrm>
                  <a:off x="4421041" y="2058437"/>
                  <a:ext cx="460382" cy="526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24</m:t>
                          </m:r>
                        </m:den>
                      </m:f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 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C692117-3CA4-044C-AEF6-4D53D79655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1041" y="2058437"/>
                  <a:ext cx="460382" cy="52629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B55C3E5-7925-4040-8A5B-E608E76902C6}"/>
                    </a:ext>
                  </a:extLst>
                </p:cNvPr>
                <p:cNvSpPr/>
                <p:nvPr/>
              </p:nvSpPr>
              <p:spPr>
                <a:xfrm>
                  <a:off x="5017577" y="2057058"/>
                  <a:ext cx="351378" cy="5290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 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B55C3E5-7925-4040-8A5B-E608E76902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7577" y="2057058"/>
                  <a:ext cx="351378" cy="52905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0F6E98A-D568-DC49-9249-AB02DC1726E3}"/>
                    </a:ext>
                  </a:extLst>
                </p:cNvPr>
                <p:cNvSpPr/>
                <p:nvPr/>
              </p:nvSpPr>
              <p:spPr>
                <a:xfrm>
                  <a:off x="5407327" y="2057796"/>
                  <a:ext cx="460382" cy="5275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24</m:t>
                          </m:r>
                        </m:den>
                      </m:f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 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0F6E98A-D568-DC49-9249-AB02DC1726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7327" y="2057796"/>
                  <a:ext cx="460382" cy="52758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5A7876F-8A5B-5E4F-B374-D3DAE711EE6D}"/>
                </a:ext>
              </a:extLst>
            </p:cNvPr>
            <p:cNvSpPr/>
            <p:nvPr/>
          </p:nvSpPr>
          <p:spPr>
            <a:xfrm>
              <a:off x="4153472" y="2152309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=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0136F47-1B36-6D4A-B2A2-A84856517599}"/>
                </a:ext>
              </a:extLst>
            </p:cNvPr>
            <p:cNvSpPr/>
            <p:nvPr/>
          </p:nvSpPr>
          <p:spPr>
            <a:xfrm>
              <a:off x="5217851" y="2152309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=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U-turn Arrow 39">
              <a:extLst>
                <a:ext uri="{FF2B5EF4-FFF2-40B4-BE49-F238E27FC236}">
                  <a16:creationId xmlns:a16="http://schemas.microsoft.com/office/drawing/2014/main" id="{B022C02D-5E68-FF4E-AA2F-D20B879DFD32}"/>
                </a:ext>
              </a:extLst>
            </p:cNvPr>
            <p:cNvSpPr/>
            <p:nvPr/>
          </p:nvSpPr>
          <p:spPr>
            <a:xfrm>
              <a:off x="4055491" y="2029793"/>
              <a:ext cx="577247" cy="45719"/>
            </a:xfrm>
            <a:prstGeom prst="uturnArrow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86CA40-9305-0F43-B01B-2B6517EFC677}"/>
                </a:ext>
              </a:extLst>
            </p:cNvPr>
            <p:cNvSpPr txBox="1"/>
            <p:nvPr/>
          </p:nvSpPr>
          <p:spPr>
            <a:xfrm>
              <a:off x="4179333" y="2593321"/>
              <a:ext cx="2920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FB4A288-041D-5F4D-8D0F-176D38A80C39}"/>
                </a:ext>
              </a:extLst>
            </p:cNvPr>
            <p:cNvSpPr txBox="1"/>
            <p:nvPr/>
          </p:nvSpPr>
          <p:spPr>
            <a:xfrm>
              <a:off x="4179333" y="1833304"/>
              <a:ext cx="2920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ED79D25-F0C2-E149-A057-D7FB0B4ACB45}"/>
                </a:ext>
              </a:extLst>
            </p:cNvPr>
            <p:cNvSpPr txBox="1"/>
            <p:nvPr/>
          </p:nvSpPr>
          <p:spPr>
            <a:xfrm>
              <a:off x="5258044" y="2593321"/>
              <a:ext cx="2920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8F9ACF4-6637-7040-A0DE-95213F69CEA9}"/>
                </a:ext>
              </a:extLst>
            </p:cNvPr>
            <p:cNvSpPr txBox="1"/>
            <p:nvPr/>
          </p:nvSpPr>
          <p:spPr>
            <a:xfrm>
              <a:off x="5222921" y="1833304"/>
              <a:ext cx="2920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41D561E1-5A60-9E46-AB8E-40B39F4BBF7D}"/>
                    </a:ext>
                  </a:extLst>
                </p:cNvPr>
                <p:cNvSpPr/>
                <p:nvPr/>
              </p:nvSpPr>
              <p:spPr>
                <a:xfrm>
                  <a:off x="6070847" y="2044196"/>
                  <a:ext cx="460382" cy="526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24</m:t>
                          </m:r>
                        </m:den>
                      </m:f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 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41D561E1-5A60-9E46-AB8E-40B39F4BBF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0847" y="2044196"/>
                  <a:ext cx="460382" cy="526298"/>
                </a:xfrm>
                <a:prstGeom prst="rect">
                  <a:avLst/>
                </a:prstGeom>
                <a:blipFill>
                  <a:blip r:embed="rId15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0812C6D3-1A12-644E-8812-3AB2F6FC7C10}"/>
                    </a:ext>
                  </a:extLst>
                </p:cNvPr>
                <p:cNvSpPr/>
                <p:nvPr/>
              </p:nvSpPr>
              <p:spPr>
                <a:xfrm>
                  <a:off x="6645272" y="2043555"/>
                  <a:ext cx="460382" cy="5275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24</m:t>
                          </m:r>
                        </m:den>
                      </m:f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 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0812C6D3-1A12-644E-8812-3AB2F6FC7C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272" y="2043555"/>
                  <a:ext cx="460382" cy="52758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BFE174EA-565B-CB44-949E-8B097129C2AE}"/>
                    </a:ext>
                  </a:extLst>
                </p:cNvPr>
                <p:cNvSpPr/>
                <p:nvPr/>
              </p:nvSpPr>
              <p:spPr>
                <a:xfrm>
                  <a:off x="7151077" y="2044420"/>
                  <a:ext cx="460382" cy="525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24</m:t>
                          </m:r>
                        </m:den>
                      </m:f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 </a:t>
                  </a:r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BFE174EA-565B-CB44-949E-8B097129C2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1077" y="2044420"/>
                  <a:ext cx="460382" cy="52585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EF3DD2C-9E3F-A449-82E4-314D059E54F5}"/>
                </a:ext>
              </a:extLst>
            </p:cNvPr>
            <p:cNvSpPr/>
            <p:nvPr/>
          </p:nvSpPr>
          <p:spPr>
            <a:xfrm>
              <a:off x="6977953" y="2138068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=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980EF76-BFB8-334B-9103-A3257A108D1C}"/>
                </a:ext>
              </a:extLst>
            </p:cNvPr>
            <p:cNvSpPr/>
            <p:nvPr/>
          </p:nvSpPr>
          <p:spPr>
            <a:xfrm>
              <a:off x="6415081" y="2138068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+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5F44966-576D-4C46-AF57-B9EE0C5196D5}"/>
                </a:ext>
              </a:extLst>
            </p:cNvPr>
            <p:cNvSpPr txBox="1"/>
            <p:nvPr/>
          </p:nvSpPr>
          <p:spPr>
            <a:xfrm>
              <a:off x="5734673" y="1008432"/>
              <a:ext cx="60465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1x6= 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2x6=12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3x6=18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4x6=24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7B953FD-493D-0842-9DC2-65BC6C42F625}"/>
                </a:ext>
              </a:extLst>
            </p:cNvPr>
            <p:cNvSpPr txBox="1"/>
            <p:nvPr/>
          </p:nvSpPr>
          <p:spPr>
            <a:xfrm>
              <a:off x="6310949" y="992891"/>
              <a:ext cx="60465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1x8=8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2x8=16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3x8=24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4D70AF9-7DA8-5943-984B-7F4D159DC097}"/>
                </a:ext>
              </a:extLst>
            </p:cNvPr>
            <p:cNvCxnSpPr>
              <a:cxnSpLocks/>
            </p:cNvCxnSpPr>
            <p:nvPr/>
          </p:nvCxnSpPr>
          <p:spPr>
            <a:xfrm>
              <a:off x="5661375" y="1008432"/>
              <a:ext cx="0" cy="77981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U-turn Arrow 52">
              <a:extLst>
                <a:ext uri="{FF2B5EF4-FFF2-40B4-BE49-F238E27FC236}">
                  <a16:creationId xmlns:a16="http://schemas.microsoft.com/office/drawing/2014/main" id="{449B0FE5-7AE2-F044-97C3-633E9C3ED27E}"/>
                </a:ext>
              </a:extLst>
            </p:cNvPr>
            <p:cNvSpPr/>
            <p:nvPr/>
          </p:nvSpPr>
          <p:spPr>
            <a:xfrm>
              <a:off x="5139010" y="2025828"/>
              <a:ext cx="514595" cy="45719"/>
            </a:xfrm>
            <a:prstGeom prst="uturnArrow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U-turn Arrow 53">
              <a:extLst>
                <a:ext uri="{FF2B5EF4-FFF2-40B4-BE49-F238E27FC236}">
                  <a16:creationId xmlns:a16="http://schemas.microsoft.com/office/drawing/2014/main" id="{F94E408E-0360-7944-B37A-794EA3EB3926}"/>
                </a:ext>
              </a:extLst>
            </p:cNvPr>
            <p:cNvSpPr/>
            <p:nvPr/>
          </p:nvSpPr>
          <p:spPr>
            <a:xfrm flipV="1">
              <a:off x="5146780" y="2586913"/>
              <a:ext cx="514595" cy="45719"/>
            </a:xfrm>
            <a:prstGeom prst="uturnArrow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U-turn Arrow 54">
              <a:extLst>
                <a:ext uri="{FF2B5EF4-FFF2-40B4-BE49-F238E27FC236}">
                  <a16:creationId xmlns:a16="http://schemas.microsoft.com/office/drawing/2014/main" id="{07A5587D-4B0A-EA4A-9DC8-D712CEF9EBAF}"/>
                </a:ext>
              </a:extLst>
            </p:cNvPr>
            <p:cNvSpPr/>
            <p:nvPr/>
          </p:nvSpPr>
          <p:spPr>
            <a:xfrm flipV="1">
              <a:off x="4095667" y="2586913"/>
              <a:ext cx="514595" cy="45719"/>
            </a:xfrm>
            <a:prstGeom prst="uturnArrow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987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E9C4100-168B-C442-B7AD-3960F6E2DCD4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27DA41-67A0-0D40-842E-5C68D6CB2E20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838914D-5989-7D46-9BBC-87B9D8FA2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B46B459-9B21-8F40-ACC3-B7414A3EFCF5}"/>
              </a:ext>
            </a:extLst>
          </p:cNvPr>
          <p:cNvSpPr txBox="1"/>
          <p:nvPr/>
        </p:nvSpPr>
        <p:spPr>
          <a:xfrm>
            <a:off x="3579253" y="578284"/>
            <a:ext cx="503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try and work out these examples on your 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02D5DC-A73A-2A43-B899-E7C3C5D2E4E0}"/>
              </a:ext>
            </a:extLst>
          </p:cNvPr>
          <p:cNvSpPr txBox="1"/>
          <p:nvPr/>
        </p:nvSpPr>
        <p:spPr>
          <a:xfrm>
            <a:off x="193367" y="5722888"/>
            <a:ext cx="562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need to find a common multiple between the denominators.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out the timetables for the denominators until we spot a common multiple.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we need to multiply the fractions to make the denominators the same.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we can add the fractions together because the denominators are the same.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FC694D-1FB1-6546-A931-E2120011A25F}"/>
                  </a:ext>
                </a:extLst>
              </p:cNvPr>
              <p:cNvSpPr txBox="1"/>
              <p:nvPr/>
            </p:nvSpPr>
            <p:spPr>
              <a:xfrm>
                <a:off x="4935861" y="1336801"/>
                <a:ext cx="2320277" cy="281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FC694D-1FB1-6546-A931-E2120011A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861" y="1336801"/>
                <a:ext cx="2320277" cy="2811988"/>
              </a:xfrm>
              <a:prstGeom prst="rect">
                <a:avLst/>
              </a:prstGeom>
              <a:blipFill>
                <a:blip r:embed="rId3"/>
                <a:stretch>
                  <a:fillRect l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611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E9C4100-168B-C442-B7AD-3960F6E2DCD4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27DA41-67A0-0D40-842E-5C68D6CB2E20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838914D-5989-7D46-9BBC-87B9D8FA2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B46B459-9B21-8F40-ACC3-B7414A3EFCF5}"/>
              </a:ext>
            </a:extLst>
          </p:cNvPr>
          <p:cNvSpPr txBox="1"/>
          <p:nvPr/>
        </p:nvSpPr>
        <p:spPr>
          <a:xfrm>
            <a:off x="3579253" y="578284"/>
            <a:ext cx="503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try and work out these examples on your 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944BCF-A78E-3141-A039-68E5FD814AE5}"/>
                  </a:ext>
                </a:extLst>
              </p:cNvPr>
              <p:cNvSpPr txBox="1"/>
              <p:nvPr/>
            </p:nvSpPr>
            <p:spPr>
              <a:xfrm>
                <a:off x="4935861" y="1336801"/>
                <a:ext cx="2320277" cy="281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30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23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63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944BCF-A78E-3141-A039-68E5FD814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861" y="1336801"/>
                <a:ext cx="2320277" cy="2811988"/>
              </a:xfrm>
              <a:prstGeom prst="rect">
                <a:avLst/>
              </a:prstGeom>
              <a:blipFill>
                <a:blip r:embed="rId3"/>
                <a:stretch>
                  <a:fillRect l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2D8AB62-ADA2-4244-B94C-1384981C58C1}"/>
              </a:ext>
            </a:extLst>
          </p:cNvPr>
          <p:cNvSpPr txBox="1"/>
          <p:nvPr/>
        </p:nvSpPr>
        <p:spPr>
          <a:xfrm>
            <a:off x="193367" y="5722888"/>
            <a:ext cx="562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need to find a common multiple between the denominators.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out the timetables for the denominators until we spot a common multiple.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we need to multiply the fractions to make the denominators the same.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we can add the fractions together because the denominators are the same.</a:t>
            </a:r>
          </a:p>
        </p:txBody>
      </p:sp>
    </p:spTree>
    <p:extLst>
      <p:ext uri="{BB962C8B-B14F-4D97-AF65-F5344CB8AC3E}">
        <p14:creationId xmlns:p14="http://schemas.microsoft.com/office/powerpoint/2010/main" val="4280750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600" dirty="0" smtClean="0">
                <a:solidFill>
                  <a:schemeClr val="bg1"/>
                </a:solidFill>
              </a:rPr>
              <a:t>End of Lesson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C9DD5A-446A-FB40-8770-FAD8F8741C1C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rgbClr val="CCCC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489BF-7DCA-F342-8CB4-9886D7AB7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C30EA8-5B59-6F4A-9387-838C38A8EA9D}"/>
              </a:ext>
            </a:extLst>
          </p:cNvPr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6FD89-AE46-B941-B92E-A46A288DF79F}"/>
              </a:ext>
            </a:extLst>
          </p:cNvPr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C2E7D-4597-FF4E-B287-E8068B634D67}"/>
              </a:ext>
            </a:extLst>
          </p:cNvPr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A17CDC-4080-5948-8724-2B2D32C7D179}"/>
              </a:ext>
            </a:extLst>
          </p:cNvPr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	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32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r>
            <a:r>
              <a:rPr lang="en-GB" sz="3200" u="sng" noProof="0" dirty="0" smtClean="0">
                <a:solidFill>
                  <a:prstClr val="black"/>
                </a:solidFill>
                <a:latin typeface="Calibri" panose="020F0502020204030204"/>
              </a:rPr>
              <a:t>.01.2021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0F7548-CBED-B94E-BC8E-0787BD3B7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17" y="1727624"/>
            <a:ext cx="2219325" cy="1104900"/>
          </a:xfrm>
          <a:prstGeom prst="rect">
            <a:avLst/>
          </a:prstGeom>
          <a:ln>
            <a:solidFill>
              <a:srgbClr val="41719C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1F661F-61B2-7941-8420-4E233975008B}"/>
              </a:ext>
            </a:extLst>
          </p:cNvPr>
          <p:cNvSpPr/>
          <p:nvPr/>
        </p:nvSpPr>
        <p:spPr>
          <a:xfrm>
            <a:off x="572141" y="2831793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F2E373-D525-3943-BF5F-CB8436196953}"/>
              </a:ext>
            </a:extLst>
          </p:cNvPr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000" u="sng" dirty="0">
                <a:solidFill>
                  <a:prstClr val="black"/>
                </a:solidFill>
              </a:rPr>
              <a:t>LO: To be able to </a:t>
            </a:r>
            <a:r>
              <a:rPr lang="en-GB" sz="4000" u="sng" dirty="0" smtClean="0">
                <a:solidFill>
                  <a:prstClr val="black"/>
                </a:solidFill>
              </a:rPr>
              <a:t>subtract </a:t>
            </a:r>
            <a:r>
              <a:rPr lang="en-GB" sz="4000" u="sng" dirty="0">
                <a:solidFill>
                  <a:prstClr val="black"/>
                </a:solidFill>
              </a:rPr>
              <a:t>fractions with different denominators.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C89584-1FBF-F143-A42E-421D1D3A4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66EAC4-35C8-2D49-8A0E-B3009A871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74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289" y="1614274"/>
            <a:ext cx="7886700" cy="994172"/>
          </a:xfrm>
        </p:spPr>
        <p:txBody>
          <a:bodyPr/>
          <a:lstStyle/>
          <a:p>
            <a:r>
              <a:rPr lang="en-GB" dirty="0"/>
              <a:t>Times table practise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289" y="2539977"/>
            <a:ext cx="8828324" cy="3263504"/>
          </a:xfrm>
        </p:spPr>
        <p:txBody>
          <a:bodyPr>
            <a:normAutofit/>
          </a:bodyPr>
          <a:lstStyle/>
          <a:p>
            <a:r>
              <a:rPr lang="en-GB" dirty="0"/>
              <a:t>Spend at least 15mins practising your times tables.</a:t>
            </a:r>
          </a:p>
          <a:p>
            <a:endParaRPr lang="en-GB" dirty="0"/>
          </a:p>
          <a:p>
            <a:r>
              <a:rPr lang="en-GB" dirty="0"/>
              <a:t>This can be done on TTRS, hit the button or any other times table website.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Copy and paste the following link into a web browser:</a:t>
            </a:r>
          </a:p>
          <a:p>
            <a:pPr marL="0" indent="0">
              <a:buNone/>
            </a:pPr>
            <a:r>
              <a:rPr lang="en-GB" sz="1125" dirty="0">
                <a:hlinkClick r:id="rId2"/>
              </a:rPr>
              <a:t>https://www.topmarks.co.uk/maths-games/7-11-years/times-tables</a:t>
            </a:r>
            <a:endParaRPr lang="en-GB" sz="1125" dirty="0"/>
          </a:p>
          <a:p>
            <a:pPr marL="0" indent="0">
              <a:buNone/>
            </a:pPr>
            <a:endParaRPr lang="en-GB" sz="1125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942" y="358132"/>
            <a:ext cx="3583333" cy="13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5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264C-9661-CB4A-80C0-F0DA2D54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3" y="0"/>
            <a:ext cx="10515600" cy="1325563"/>
          </a:xfrm>
        </p:spPr>
        <p:txBody>
          <a:bodyPr/>
          <a:lstStyle/>
          <a:p>
            <a:r>
              <a:rPr lang="en-US" dirty="0"/>
              <a:t>Recap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35B396-F100-7F4C-B20C-1606C017DE9C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844BBD-3AFC-1F41-88DC-443F1C3A3382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5AC355-7E7F-274F-A474-A620BBCD2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8C88D01-7D66-344B-89E9-D744DE623CB1}"/>
              </a:ext>
            </a:extLst>
          </p:cNvPr>
          <p:cNvSpPr txBox="1"/>
          <p:nvPr/>
        </p:nvSpPr>
        <p:spPr>
          <a:xfrm>
            <a:off x="1976278" y="1046847"/>
            <a:ext cx="8088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On a piece of paper, </a:t>
            </a:r>
            <a:r>
              <a:rPr lang="en-GB" dirty="0" smtClean="0"/>
              <a:t>use your knowledge from yesterday to subtract these fractions.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32E7C7-7557-1E47-8412-CEDADD04FB55}"/>
                  </a:ext>
                </a:extLst>
              </p:cNvPr>
              <p:cNvSpPr/>
              <p:nvPr/>
            </p:nvSpPr>
            <p:spPr>
              <a:xfrm>
                <a:off x="4777021" y="1646564"/>
                <a:ext cx="551754" cy="1054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32E7C7-7557-1E47-8412-CEDADD04F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021" y="1646564"/>
                <a:ext cx="551754" cy="10544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505A001-BDF0-9849-A7C0-F951E0A5F35B}"/>
                  </a:ext>
                </a:extLst>
              </p:cNvPr>
              <p:cNvSpPr/>
              <p:nvPr/>
            </p:nvSpPr>
            <p:spPr>
              <a:xfrm>
                <a:off x="5801216" y="1660088"/>
                <a:ext cx="551754" cy="1048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505A001-BDF0-9849-A7C0-F951E0A5F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16" y="1660088"/>
                <a:ext cx="551754" cy="10484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9E1FCDD-F5CB-AB40-AAD9-F38D54E2F923}"/>
                  </a:ext>
                </a:extLst>
              </p:cNvPr>
              <p:cNvSpPr/>
              <p:nvPr/>
            </p:nvSpPr>
            <p:spPr>
              <a:xfrm>
                <a:off x="5802167" y="3082745"/>
                <a:ext cx="551754" cy="10512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9E1FCDD-F5CB-AB40-AAD9-F38D54E2F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167" y="3082745"/>
                <a:ext cx="551754" cy="10512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C12665-7597-AF42-BE4E-0B7A175C453C}"/>
                  </a:ext>
                </a:extLst>
              </p:cNvPr>
              <p:cNvSpPr/>
              <p:nvPr/>
            </p:nvSpPr>
            <p:spPr>
              <a:xfrm>
                <a:off x="4777021" y="3087112"/>
                <a:ext cx="551754" cy="1053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C12665-7597-AF42-BE4E-0B7A175C4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021" y="3087112"/>
                <a:ext cx="551754" cy="10532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23A04B9-9080-C541-8710-4CED5F95887C}"/>
                  </a:ext>
                </a:extLst>
              </p:cNvPr>
              <p:cNvSpPr/>
              <p:nvPr/>
            </p:nvSpPr>
            <p:spPr>
              <a:xfrm>
                <a:off x="4777021" y="4512917"/>
                <a:ext cx="551754" cy="1051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23A04B9-9080-C541-8710-4CED5F958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021" y="4512917"/>
                <a:ext cx="551754" cy="10518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04898FB-2DD2-B24A-AE47-49302A2AB683}"/>
                  </a:ext>
                </a:extLst>
              </p:cNvPr>
              <p:cNvSpPr/>
              <p:nvPr/>
            </p:nvSpPr>
            <p:spPr>
              <a:xfrm>
                <a:off x="5801216" y="4526441"/>
                <a:ext cx="551754" cy="1063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04898FB-2DD2-B24A-AE47-49302A2AB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16" y="4526441"/>
                <a:ext cx="551754" cy="10631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20C09ED-A43A-1043-8EF5-057EB4727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036010"/>
              </p:ext>
            </p:extLst>
          </p:nvPr>
        </p:nvGraphicFramePr>
        <p:xfrm>
          <a:off x="5336726" y="3447008"/>
          <a:ext cx="37030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05">
                  <a:extLst>
                    <a:ext uri="{9D8B030D-6E8A-4147-A177-3AD203B41FA5}">
                      <a16:colId xmlns:a16="http://schemas.microsoft.com/office/drawing/2014/main" val="4223899976"/>
                    </a:ext>
                  </a:extLst>
                </a:gridCol>
              </a:tblGrid>
              <a:tr h="3395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437987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09EDA83-F9C3-6646-AA9B-96DCC2B36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051831"/>
              </p:ext>
            </p:extLst>
          </p:nvPr>
        </p:nvGraphicFramePr>
        <p:xfrm>
          <a:off x="5336726" y="4874032"/>
          <a:ext cx="37030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05">
                  <a:extLst>
                    <a:ext uri="{9D8B030D-6E8A-4147-A177-3AD203B41FA5}">
                      <a16:colId xmlns:a16="http://schemas.microsoft.com/office/drawing/2014/main" val="4223899976"/>
                    </a:ext>
                  </a:extLst>
                </a:gridCol>
              </a:tblGrid>
              <a:tr h="3395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437987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FACF5C2-3369-364E-82FC-178EE121D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299709"/>
              </p:ext>
            </p:extLst>
          </p:nvPr>
        </p:nvGraphicFramePr>
        <p:xfrm>
          <a:off x="5287677" y="2008796"/>
          <a:ext cx="37030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05">
                  <a:extLst>
                    <a:ext uri="{9D8B030D-6E8A-4147-A177-3AD203B41FA5}">
                      <a16:colId xmlns:a16="http://schemas.microsoft.com/office/drawing/2014/main" val="4223899976"/>
                    </a:ext>
                  </a:extLst>
                </a:gridCol>
              </a:tblGrid>
              <a:tr h="3395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43798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505A001-BDF0-9849-A7C0-F951E0A5F35B}"/>
                  </a:ext>
                </a:extLst>
              </p:cNvPr>
              <p:cNvSpPr/>
              <p:nvPr/>
            </p:nvSpPr>
            <p:spPr>
              <a:xfrm>
                <a:off x="6913815" y="1646451"/>
                <a:ext cx="551754" cy="1064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505A001-BDF0-9849-A7C0-F951E0A5F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815" y="1646451"/>
                <a:ext cx="551754" cy="1064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9E1FCDD-F5CB-AB40-AAD9-F38D54E2F923}"/>
                  </a:ext>
                </a:extLst>
              </p:cNvPr>
              <p:cNvSpPr/>
              <p:nvPr/>
            </p:nvSpPr>
            <p:spPr>
              <a:xfrm>
                <a:off x="6914766" y="3069108"/>
                <a:ext cx="551754" cy="10540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9E1FCDD-F5CB-AB40-AAD9-F38D54E2F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766" y="3069108"/>
                <a:ext cx="551754" cy="10540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04898FB-2DD2-B24A-AE47-49302A2AB683}"/>
                  </a:ext>
                </a:extLst>
              </p:cNvPr>
              <p:cNvSpPr/>
              <p:nvPr/>
            </p:nvSpPr>
            <p:spPr>
              <a:xfrm>
                <a:off x="6913815" y="4512804"/>
                <a:ext cx="551754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04898FB-2DD2-B24A-AE47-49302A2AB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815" y="4512804"/>
                <a:ext cx="551754" cy="10534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20C09ED-A43A-1043-8EF5-057EB4727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63594"/>
              </p:ext>
            </p:extLst>
          </p:nvPr>
        </p:nvGraphicFramePr>
        <p:xfrm>
          <a:off x="6449325" y="3433371"/>
          <a:ext cx="37030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05">
                  <a:extLst>
                    <a:ext uri="{9D8B030D-6E8A-4147-A177-3AD203B41FA5}">
                      <a16:colId xmlns:a16="http://schemas.microsoft.com/office/drawing/2014/main" val="4223899976"/>
                    </a:ext>
                  </a:extLst>
                </a:gridCol>
              </a:tblGrid>
              <a:tr h="3395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=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43798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09EDA83-F9C3-6646-AA9B-96DCC2B36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065189"/>
              </p:ext>
            </p:extLst>
          </p:nvPr>
        </p:nvGraphicFramePr>
        <p:xfrm>
          <a:off x="6449325" y="4860395"/>
          <a:ext cx="37030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05">
                  <a:extLst>
                    <a:ext uri="{9D8B030D-6E8A-4147-A177-3AD203B41FA5}">
                      <a16:colId xmlns:a16="http://schemas.microsoft.com/office/drawing/2014/main" val="4223899976"/>
                    </a:ext>
                  </a:extLst>
                </a:gridCol>
              </a:tblGrid>
              <a:tr h="3395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=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437987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5FACF5C2-3369-364E-82FC-178EE121D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392771"/>
              </p:ext>
            </p:extLst>
          </p:nvPr>
        </p:nvGraphicFramePr>
        <p:xfrm>
          <a:off x="6400276" y="1995159"/>
          <a:ext cx="37030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05">
                  <a:extLst>
                    <a:ext uri="{9D8B030D-6E8A-4147-A177-3AD203B41FA5}">
                      <a16:colId xmlns:a16="http://schemas.microsoft.com/office/drawing/2014/main" val="4223899976"/>
                    </a:ext>
                  </a:extLst>
                </a:gridCol>
              </a:tblGrid>
              <a:tr h="3395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=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437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264C-9661-CB4A-80C0-F0DA2D54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3" y="0"/>
            <a:ext cx="10515600" cy="1325563"/>
          </a:xfrm>
        </p:spPr>
        <p:txBody>
          <a:bodyPr/>
          <a:lstStyle/>
          <a:p>
            <a:r>
              <a:rPr lang="en-US" dirty="0"/>
              <a:t>Recap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35B396-F100-7F4C-B20C-1606C017DE9C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844BBD-3AFC-1F41-88DC-443F1C3A3382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5AC355-7E7F-274F-A474-A620BBCD2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8C88D01-7D66-344B-89E9-D744DE623CB1}"/>
              </a:ext>
            </a:extLst>
          </p:cNvPr>
          <p:cNvSpPr txBox="1"/>
          <p:nvPr/>
        </p:nvSpPr>
        <p:spPr>
          <a:xfrm>
            <a:off x="2068907" y="662781"/>
            <a:ext cx="8054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a piece of paper,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compare the fractions given below using the symbols &lt;, &gt; or =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a bar model to help, the first one have been done for you.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A63D4320-7709-534C-BA1E-0393B35B7FD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73914" y="3636768"/>
              <a:ext cx="3458928" cy="6627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366">
                      <a:extLst>
                        <a:ext uri="{9D8B030D-6E8A-4147-A177-3AD203B41FA5}">
                          <a16:colId xmlns:a16="http://schemas.microsoft.com/office/drawing/2014/main" val="224170643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2284191692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3124427697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3853161604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1642342606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633762030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3493338273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2551903062"/>
                        </a:ext>
                      </a:extLst>
                    </a:gridCol>
                  </a:tblGrid>
                  <a:tr h="6627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63938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A63D4320-7709-534C-BA1E-0393B35B7F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5475330"/>
                  </p:ext>
                </p:extLst>
              </p:nvPr>
            </p:nvGraphicFramePr>
            <p:xfrm>
              <a:off x="1073914" y="3636768"/>
              <a:ext cx="3458928" cy="6627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366">
                      <a:extLst>
                        <a:ext uri="{9D8B030D-6E8A-4147-A177-3AD203B41FA5}">
                          <a16:colId xmlns:a16="http://schemas.microsoft.com/office/drawing/2014/main" val="224170643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2284191692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3124427697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3853161604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1642342606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633762030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3493338273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2551903062"/>
                        </a:ext>
                      </a:extLst>
                    </a:gridCol>
                  </a:tblGrid>
                  <a:tr h="662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887" r="-7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1887" r="-6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887" r="-5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1429" t="-1887" r="-39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2941" t="-1887" r="-3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2941" t="-1887" r="-2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2941" t="-1887" r="-1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02941" t="-1887" r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63938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32E7C7-7557-1E47-8412-CEDADD04FB55}"/>
                  </a:ext>
                </a:extLst>
              </p:cNvPr>
              <p:cNvSpPr/>
              <p:nvPr/>
            </p:nvSpPr>
            <p:spPr>
              <a:xfrm>
                <a:off x="2094955" y="2267678"/>
                <a:ext cx="551754" cy="1054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32E7C7-7557-1E47-8412-CEDADD04F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955" y="2267678"/>
                <a:ext cx="551754" cy="1054456"/>
              </a:xfrm>
              <a:prstGeom prst="rect">
                <a:avLst/>
              </a:prstGeom>
              <a:blipFill>
                <a:blip r:embed="rId4"/>
                <a:stretch>
                  <a:fillRect l="-6818" b="-5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505A001-BDF0-9849-A7C0-F951E0A5F35B}"/>
                  </a:ext>
                </a:extLst>
              </p:cNvPr>
              <p:cNvSpPr/>
              <p:nvPr/>
            </p:nvSpPr>
            <p:spPr>
              <a:xfrm>
                <a:off x="3119150" y="2281202"/>
                <a:ext cx="551754" cy="1048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505A001-BDF0-9849-A7C0-F951E0A5F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150" y="2281202"/>
                <a:ext cx="551754" cy="1048429"/>
              </a:xfrm>
              <a:prstGeom prst="rect">
                <a:avLst/>
              </a:prstGeom>
              <a:blipFill>
                <a:blip r:embed="rId5"/>
                <a:stretch>
                  <a:fillRect l="-6818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B20CE818-1D58-C940-A071-6220FF39696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73914" y="4484974"/>
              <a:ext cx="3458936" cy="6627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734">
                      <a:extLst>
                        <a:ext uri="{9D8B030D-6E8A-4147-A177-3AD203B41FA5}">
                          <a16:colId xmlns:a16="http://schemas.microsoft.com/office/drawing/2014/main" val="1196357460"/>
                        </a:ext>
                      </a:extLst>
                    </a:gridCol>
                    <a:gridCol w="864734">
                      <a:extLst>
                        <a:ext uri="{9D8B030D-6E8A-4147-A177-3AD203B41FA5}">
                          <a16:colId xmlns:a16="http://schemas.microsoft.com/office/drawing/2014/main" val="2350364034"/>
                        </a:ext>
                      </a:extLst>
                    </a:gridCol>
                    <a:gridCol w="864734">
                      <a:extLst>
                        <a:ext uri="{9D8B030D-6E8A-4147-A177-3AD203B41FA5}">
                          <a16:colId xmlns:a16="http://schemas.microsoft.com/office/drawing/2014/main" val="1148705111"/>
                        </a:ext>
                      </a:extLst>
                    </a:gridCol>
                    <a:gridCol w="864734">
                      <a:extLst>
                        <a:ext uri="{9D8B030D-6E8A-4147-A177-3AD203B41FA5}">
                          <a16:colId xmlns:a16="http://schemas.microsoft.com/office/drawing/2014/main" val="1462648395"/>
                        </a:ext>
                      </a:extLst>
                    </a:gridCol>
                  </a:tblGrid>
                  <a:tr h="6627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98429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B20CE818-1D58-C940-A071-6220FF3969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049185"/>
                  </p:ext>
                </p:extLst>
              </p:nvPr>
            </p:nvGraphicFramePr>
            <p:xfrm>
              <a:off x="1073914" y="4484974"/>
              <a:ext cx="3458936" cy="6627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734">
                      <a:extLst>
                        <a:ext uri="{9D8B030D-6E8A-4147-A177-3AD203B41FA5}">
                          <a16:colId xmlns:a16="http://schemas.microsoft.com/office/drawing/2014/main" val="1196357460"/>
                        </a:ext>
                      </a:extLst>
                    </a:gridCol>
                    <a:gridCol w="864734">
                      <a:extLst>
                        <a:ext uri="{9D8B030D-6E8A-4147-A177-3AD203B41FA5}">
                          <a16:colId xmlns:a16="http://schemas.microsoft.com/office/drawing/2014/main" val="2350364034"/>
                        </a:ext>
                      </a:extLst>
                    </a:gridCol>
                    <a:gridCol w="864734">
                      <a:extLst>
                        <a:ext uri="{9D8B030D-6E8A-4147-A177-3AD203B41FA5}">
                          <a16:colId xmlns:a16="http://schemas.microsoft.com/office/drawing/2014/main" val="1148705111"/>
                        </a:ext>
                      </a:extLst>
                    </a:gridCol>
                    <a:gridCol w="864734">
                      <a:extLst>
                        <a:ext uri="{9D8B030D-6E8A-4147-A177-3AD203B41FA5}">
                          <a16:colId xmlns:a16="http://schemas.microsoft.com/office/drawing/2014/main" val="1462648395"/>
                        </a:ext>
                      </a:extLst>
                    </a:gridCol>
                  </a:tblGrid>
                  <a:tr h="662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t="-1887" r="-3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98551" t="-1887" r="-198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1471" t="-1887" r="-1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1471" t="-1887" r="-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98429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9E1FCDD-F5CB-AB40-AAD9-F38D54E2F923}"/>
                  </a:ext>
                </a:extLst>
              </p:cNvPr>
              <p:cNvSpPr/>
              <p:nvPr/>
            </p:nvSpPr>
            <p:spPr>
              <a:xfrm>
                <a:off x="6618408" y="2264530"/>
                <a:ext cx="551754" cy="10512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9E1FCDD-F5CB-AB40-AAD9-F38D54E2F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408" y="2264530"/>
                <a:ext cx="551754" cy="1051250"/>
              </a:xfrm>
              <a:prstGeom prst="rect">
                <a:avLst/>
              </a:prstGeom>
              <a:blipFill>
                <a:blip r:embed="rId7"/>
                <a:stretch>
                  <a:fillRect l="-6667" b="-5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C12665-7597-AF42-BE4E-0B7A175C453C}"/>
                  </a:ext>
                </a:extLst>
              </p:cNvPr>
              <p:cNvSpPr/>
              <p:nvPr/>
            </p:nvSpPr>
            <p:spPr>
              <a:xfrm>
                <a:off x="5467319" y="2285054"/>
                <a:ext cx="551754" cy="1053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C12665-7597-AF42-BE4E-0B7A175C4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319" y="2285054"/>
                <a:ext cx="551754" cy="1053237"/>
              </a:xfrm>
              <a:prstGeom prst="rect">
                <a:avLst/>
              </a:prstGeom>
              <a:blipFill>
                <a:blip r:embed="rId8"/>
                <a:stretch>
                  <a:fillRect l="-6667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23A04B9-9080-C541-8710-4CED5F95887C}"/>
                  </a:ext>
                </a:extLst>
              </p:cNvPr>
              <p:cNvSpPr/>
              <p:nvPr/>
            </p:nvSpPr>
            <p:spPr>
              <a:xfrm>
                <a:off x="9111560" y="2267678"/>
                <a:ext cx="551754" cy="1051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23A04B9-9080-C541-8710-4CED5F958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560" y="2267678"/>
                <a:ext cx="551754" cy="1051826"/>
              </a:xfrm>
              <a:prstGeom prst="rect">
                <a:avLst/>
              </a:prstGeom>
              <a:blipFill>
                <a:blip r:embed="rId9"/>
                <a:stretch>
                  <a:fillRect l="-4444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04898FB-2DD2-B24A-AE47-49302A2AB683}"/>
                  </a:ext>
                </a:extLst>
              </p:cNvPr>
              <p:cNvSpPr/>
              <p:nvPr/>
            </p:nvSpPr>
            <p:spPr>
              <a:xfrm>
                <a:off x="10135755" y="2281202"/>
                <a:ext cx="551754" cy="1063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04898FB-2DD2-B24A-AE47-49302A2AB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755" y="2281202"/>
                <a:ext cx="551754" cy="1063176"/>
              </a:xfrm>
              <a:prstGeom prst="rect">
                <a:avLst/>
              </a:prstGeom>
              <a:blipFill>
                <a:blip r:embed="rId10"/>
                <a:stretch>
                  <a:fillRect l="-6667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20C09ED-A43A-1043-8EF5-057EB472781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52967" y="2628793"/>
          <a:ext cx="37030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05">
                  <a:extLst>
                    <a:ext uri="{9D8B030D-6E8A-4147-A177-3AD203B41FA5}">
                      <a16:colId xmlns:a16="http://schemas.microsoft.com/office/drawing/2014/main" val="4223899976"/>
                    </a:ext>
                  </a:extLst>
                </a:gridCol>
              </a:tblGrid>
              <a:tr h="33952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37987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09EDA83-F9C3-6646-AA9B-96DCC2B36B7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71265" y="2628793"/>
          <a:ext cx="37030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05">
                  <a:extLst>
                    <a:ext uri="{9D8B030D-6E8A-4147-A177-3AD203B41FA5}">
                      <a16:colId xmlns:a16="http://schemas.microsoft.com/office/drawing/2014/main" val="4223899976"/>
                    </a:ext>
                  </a:extLst>
                </a:gridCol>
              </a:tblGrid>
              <a:tr h="33952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37987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FACF5C2-3369-364E-82FC-178EE121DB2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05611" y="2629910"/>
          <a:ext cx="37030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05">
                  <a:extLst>
                    <a:ext uri="{9D8B030D-6E8A-4147-A177-3AD203B41FA5}">
                      <a16:colId xmlns:a16="http://schemas.microsoft.com/office/drawing/2014/main" val="4223899976"/>
                    </a:ext>
                  </a:extLst>
                </a:gridCol>
              </a:tblGrid>
              <a:tr h="339528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3798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C3DF13-67F2-0F48-9616-3B2A498DA22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618151" y="5534964"/>
          <a:ext cx="1260074" cy="1053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548">
                  <a:extLst>
                    <a:ext uri="{9D8B030D-6E8A-4147-A177-3AD203B41FA5}">
                      <a16:colId xmlns:a16="http://schemas.microsoft.com/office/drawing/2014/main" val="3056202143"/>
                    </a:ext>
                  </a:extLst>
                </a:gridCol>
                <a:gridCol w="896526">
                  <a:extLst>
                    <a:ext uri="{9D8B030D-6E8A-4147-A177-3AD203B41FA5}">
                      <a16:colId xmlns:a16="http://schemas.microsoft.com/office/drawing/2014/main" val="2945284585"/>
                    </a:ext>
                  </a:extLst>
                </a:gridCol>
              </a:tblGrid>
              <a:tr h="351079">
                <a:tc>
                  <a:txBody>
                    <a:bodyPr/>
                    <a:lstStyle/>
                    <a:p>
                      <a:r>
                        <a:rPr lang="en-US" sz="1050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Less than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021012"/>
                  </a:ext>
                </a:extLst>
              </a:tr>
              <a:tr h="351079">
                <a:tc>
                  <a:txBody>
                    <a:bodyPr/>
                    <a:lstStyle/>
                    <a:p>
                      <a:r>
                        <a:rPr lang="en-US" sz="1050" dirty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Greater than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286303"/>
                  </a:ext>
                </a:extLst>
              </a:tr>
              <a:tr h="351079">
                <a:tc>
                  <a:txBody>
                    <a:bodyPr/>
                    <a:lstStyle/>
                    <a:p>
                      <a:r>
                        <a:rPr lang="en-US" sz="1050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060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870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264C-9661-CB4A-80C0-F0DA2D54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3" y="0"/>
            <a:ext cx="10515600" cy="1325563"/>
          </a:xfrm>
        </p:spPr>
        <p:txBody>
          <a:bodyPr/>
          <a:lstStyle/>
          <a:p>
            <a:r>
              <a:rPr lang="en-US" dirty="0"/>
              <a:t>Recap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35B396-F100-7F4C-B20C-1606C017DE9C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844BBD-3AFC-1F41-88DC-443F1C3A3382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5AC355-7E7F-274F-A474-A620BBCD2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8C88D01-7D66-344B-89E9-D744DE623CB1}"/>
              </a:ext>
            </a:extLst>
          </p:cNvPr>
          <p:cNvSpPr txBox="1"/>
          <p:nvPr/>
        </p:nvSpPr>
        <p:spPr>
          <a:xfrm>
            <a:off x="1976278" y="1046847"/>
            <a:ext cx="8088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On a piece of paper, </a:t>
            </a:r>
            <a:r>
              <a:rPr lang="en-GB" dirty="0" smtClean="0"/>
              <a:t>use your knowledge from yesterday to subtract these fractions.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32E7C7-7557-1E47-8412-CEDADD04FB55}"/>
                  </a:ext>
                </a:extLst>
              </p:cNvPr>
              <p:cNvSpPr/>
              <p:nvPr/>
            </p:nvSpPr>
            <p:spPr>
              <a:xfrm>
                <a:off x="4777021" y="1646564"/>
                <a:ext cx="551754" cy="1054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32E7C7-7557-1E47-8412-CEDADD04F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021" y="1646564"/>
                <a:ext cx="551754" cy="10544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505A001-BDF0-9849-A7C0-F951E0A5F35B}"/>
                  </a:ext>
                </a:extLst>
              </p:cNvPr>
              <p:cNvSpPr/>
              <p:nvPr/>
            </p:nvSpPr>
            <p:spPr>
              <a:xfrm>
                <a:off x="5801216" y="1660088"/>
                <a:ext cx="551754" cy="1048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505A001-BDF0-9849-A7C0-F951E0A5F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16" y="1660088"/>
                <a:ext cx="551754" cy="10484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9E1FCDD-F5CB-AB40-AAD9-F38D54E2F923}"/>
                  </a:ext>
                </a:extLst>
              </p:cNvPr>
              <p:cNvSpPr/>
              <p:nvPr/>
            </p:nvSpPr>
            <p:spPr>
              <a:xfrm>
                <a:off x="5802167" y="3082745"/>
                <a:ext cx="551754" cy="10512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9E1FCDD-F5CB-AB40-AAD9-F38D54E2F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167" y="3082745"/>
                <a:ext cx="551754" cy="10512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C12665-7597-AF42-BE4E-0B7A175C453C}"/>
                  </a:ext>
                </a:extLst>
              </p:cNvPr>
              <p:cNvSpPr/>
              <p:nvPr/>
            </p:nvSpPr>
            <p:spPr>
              <a:xfrm>
                <a:off x="4777021" y="3087112"/>
                <a:ext cx="551754" cy="1053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CC12665-7597-AF42-BE4E-0B7A175C4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021" y="3087112"/>
                <a:ext cx="551754" cy="10532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23A04B9-9080-C541-8710-4CED5F95887C}"/>
                  </a:ext>
                </a:extLst>
              </p:cNvPr>
              <p:cNvSpPr/>
              <p:nvPr/>
            </p:nvSpPr>
            <p:spPr>
              <a:xfrm>
                <a:off x="4777021" y="4512917"/>
                <a:ext cx="551754" cy="1051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23A04B9-9080-C541-8710-4CED5F958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021" y="4512917"/>
                <a:ext cx="551754" cy="10518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04898FB-2DD2-B24A-AE47-49302A2AB683}"/>
                  </a:ext>
                </a:extLst>
              </p:cNvPr>
              <p:cNvSpPr/>
              <p:nvPr/>
            </p:nvSpPr>
            <p:spPr>
              <a:xfrm>
                <a:off x="5801216" y="4526441"/>
                <a:ext cx="551754" cy="1063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04898FB-2DD2-B24A-AE47-49302A2AB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216" y="4526441"/>
                <a:ext cx="551754" cy="10631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20C09ED-A43A-1043-8EF5-057EB4727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036010"/>
              </p:ext>
            </p:extLst>
          </p:nvPr>
        </p:nvGraphicFramePr>
        <p:xfrm>
          <a:off x="5336726" y="3447008"/>
          <a:ext cx="37030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05">
                  <a:extLst>
                    <a:ext uri="{9D8B030D-6E8A-4147-A177-3AD203B41FA5}">
                      <a16:colId xmlns:a16="http://schemas.microsoft.com/office/drawing/2014/main" val="4223899976"/>
                    </a:ext>
                  </a:extLst>
                </a:gridCol>
              </a:tblGrid>
              <a:tr h="3395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437987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09EDA83-F9C3-6646-AA9B-96DCC2B36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051831"/>
              </p:ext>
            </p:extLst>
          </p:nvPr>
        </p:nvGraphicFramePr>
        <p:xfrm>
          <a:off x="5336726" y="4874032"/>
          <a:ext cx="37030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05">
                  <a:extLst>
                    <a:ext uri="{9D8B030D-6E8A-4147-A177-3AD203B41FA5}">
                      <a16:colId xmlns:a16="http://schemas.microsoft.com/office/drawing/2014/main" val="4223899976"/>
                    </a:ext>
                  </a:extLst>
                </a:gridCol>
              </a:tblGrid>
              <a:tr h="3395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437987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FACF5C2-3369-364E-82FC-178EE121D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299709"/>
              </p:ext>
            </p:extLst>
          </p:nvPr>
        </p:nvGraphicFramePr>
        <p:xfrm>
          <a:off x="5287677" y="2008796"/>
          <a:ext cx="37030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05">
                  <a:extLst>
                    <a:ext uri="{9D8B030D-6E8A-4147-A177-3AD203B41FA5}">
                      <a16:colId xmlns:a16="http://schemas.microsoft.com/office/drawing/2014/main" val="4223899976"/>
                    </a:ext>
                  </a:extLst>
                </a:gridCol>
              </a:tblGrid>
              <a:tr h="3395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-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437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318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0A87BC-58B0-A64B-A92A-0130A1962206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51FFB5-F9FE-564F-9B8C-AFE6C76BC115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AEA55A-C368-C74B-B359-8139E55ED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CF5E87-8DB3-2941-96DF-4E3A7912E1D5}"/>
              </a:ext>
            </a:extLst>
          </p:cNvPr>
          <p:cNvSpPr txBox="1"/>
          <p:nvPr/>
        </p:nvSpPr>
        <p:spPr>
          <a:xfrm>
            <a:off x="1053548" y="954157"/>
            <a:ext cx="243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at this </a:t>
            </a:r>
            <a:r>
              <a:rPr lang="en-US" dirty="0" smtClean="0"/>
              <a:t>calculation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98A643-513D-1647-9C98-989D59917269}"/>
                  </a:ext>
                </a:extLst>
              </p:cNvPr>
              <p:cNvSpPr/>
              <p:nvPr/>
            </p:nvSpPr>
            <p:spPr>
              <a:xfrm>
                <a:off x="3564524" y="743426"/>
                <a:ext cx="1457450" cy="791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98A643-513D-1647-9C98-989D59917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524" y="743426"/>
                <a:ext cx="1457450" cy="791820"/>
              </a:xfrm>
              <a:prstGeom prst="rect">
                <a:avLst/>
              </a:prstGeom>
              <a:blipFill>
                <a:blip r:embed="rId3"/>
                <a:stretch>
                  <a:fillRect r="-9205" b="-1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FD1CAB-016A-8043-A2F2-E7EF6A2197ED}"/>
                  </a:ext>
                </a:extLst>
              </p:cNvPr>
              <p:cNvSpPr txBox="1"/>
              <p:nvPr/>
            </p:nvSpPr>
            <p:spPr>
              <a:xfrm>
                <a:off x="1143000" y="1790700"/>
                <a:ext cx="2993192" cy="485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Using a bar model to show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FD1CAB-016A-8043-A2F2-E7EF6A21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90700"/>
                <a:ext cx="2993192" cy="485197"/>
              </a:xfrm>
              <a:prstGeom prst="rect">
                <a:avLst/>
              </a:prstGeom>
              <a:blipFill>
                <a:blip r:embed="rId4"/>
                <a:stretch>
                  <a:fillRect l="-1688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568D4D5-CEFE-BB46-AD7E-F3B57CDB98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9471733"/>
                  </p:ext>
                </p:extLst>
              </p:nvPr>
            </p:nvGraphicFramePr>
            <p:xfrm>
              <a:off x="1143000" y="2329423"/>
              <a:ext cx="8128000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94423780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8118254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54355727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568D4D5-CEFE-BB46-AD7E-F3B57CDB98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9471733"/>
                  </p:ext>
                </p:extLst>
              </p:nvPr>
            </p:nvGraphicFramePr>
            <p:xfrm>
              <a:off x="1143000" y="2329423"/>
              <a:ext cx="8128000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94423780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8118254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54355727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75" t="-877" r="-400375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375" t="-877" r="-300375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1128" t="-877" r="-201504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877" r="-100749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877" r="-749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27BD1F-CD07-0F45-BE75-D060A9CFDFF9}"/>
                  </a:ext>
                </a:extLst>
              </p:cNvPr>
              <p:cNvSpPr txBox="1"/>
              <p:nvPr/>
            </p:nvSpPr>
            <p:spPr>
              <a:xfrm>
                <a:off x="1098116" y="3377630"/>
                <a:ext cx="3038076" cy="485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Using a bar model to show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27BD1F-CD07-0F45-BE75-D060A9CFD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16" y="3377630"/>
                <a:ext cx="3038076" cy="485197"/>
              </a:xfrm>
              <a:prstGeom prst="rect">
                <a:avLst/>
              </a:prstGeom>
              <a:blipFill>
                <a:blip r:embed="rId6"/>
                <a:stretch>
                  <a:fillRect l="-1245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55C8215-22D5-4646-8EBB-157351AA53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2483988"/>
                  </p:ext>
                </p:extLst>
              </p:nvPr>
            </p:nvGraphicFramePr>
            <p:xfrm>
              <a:off x="1143000" y="3975981"/>
              <a:ext cx="8128000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373903489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688610234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521849603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851883744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55C8215-22D5-4646-8EBB-157351AA53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2483988"/>
                  </p:ext>
                </p:extLst>
              </p:nvPr>
            </p:nvGraphicFramePr>
            <p:xfrm>
              <a:off x="1143000" y="3975981"/>
              <a:ext cx="8128000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373903489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688610234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521849603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851883744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52" t="-870" r="-90451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000" t="-870" r="-79776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1504" t="-870" r="-70375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99254" t="-870" r="-598507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02256" t="-870" r="-503008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02256" t="-870" r="-403008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97761" t="-870" r="-300000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03008" t="-870" r="-202256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97015" t="-870" r="-100746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03759" t="-870" r="-1504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736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0A87BC-58B0-A64B-A92A-0130A1962206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51FFB5-F9FE-564F-9B8C-AFE6C76BC115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AEA55A-C368-C74B-B359-8139E55ED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CF5E87-8DB3-2941-96DF-4E3A7912E1D5}"/>
              </a:ext>
            </a:extLst>
          </p:cNvPr>
          <p:cNvSpPr txBox="1"/>
          <p:nvPr/>
        </p:nvSpPr>
        <p:spPr>
          <a:xfrm>
            <a:off x="438951" y="411027"/>
            <a:ext cx="238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at this </a:t>
            </a:r>
            <a:r>
              <a:rPr lang="en-US" dirty="0" smtClean="0"/>
              <a:t>calculation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98A643-513D-1647-9C98-989D59917269}"/>
                  </a:ext>
                </a:extLst>
              </p:cNvPr>
              <p:cNvSpPr/>
              <p:nvPr/>
            </p:nvSpPr>
            <p:spPr>
              <a:xfrm>
                <a:off x="2111104" y="353094"/>
                <a:ext cx="906017" cy="485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98A643-513D-1647-9C98-989D59917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104" y="353094"/>
                <a:ext cx="906017" cy="485774"/>
              </a:xfrm>
              <a:prstGeom prst="rect">
                <a:avLst/>
              </a:prstGeom>
              <a:blipFill>
                <a:blip r:embed="rId3"/>
                <a:stretch>
                  <a:fillRect r="-4698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CEC2F994-C026-D143-A52F-C94149F3AE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2470699"/>
                  </p:ext>
                </p:extLst>
              </p:nvPr>
            </p:nvGraphicFramePr>
            <p:xfrm>
              <a:off x="2032000" y="1921390"/>
              <a:ext cx="8128000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94423780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8118254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54355727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CEC2F994-C026-D143-A52F-C94149F3AE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2470699"/>
                  </p:ext>
                </p:extLst>
              </p:nvPr>
            </p:nvGraphicFramePr>
            <p:xfrm>
              <a:off x="2032000" y="1921390"/>
              <a:ext cx="8128000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94423780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8118254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54355727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5" t="-870" r="-40037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75" t="-870" r="-30037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128" t="-870" r="-201504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870" r="-10074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000" t="-870" r="-749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B2CC5807-2B71-2D47-A265-EDA76830DF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4428468"/>
                  </p:ext>
                </p:extLst>
              </p:nvPr>
            </p:nvGraphicFramePr>
            <p:xfrm>
              <a:off x="2032000" y="2628928"/>
              <a:ext cx="8128000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373903489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688610234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521849603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851883744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B2CC5807-2B71-2D47-A265-EDA76830DF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4428468"/>
                  </p:ext>
                </p:extLst>
              </p:nvPr>
            </p:nvGraphicFramePr>
            <p:xfrm>
              <a:off x="2032000" y="2628928"/>
              <a:ext cx="8128000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373903489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688610234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521849603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851883744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52" t="-870" r="-90451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000" t="-870" r="-79776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1504" t="-870" r="-70375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99254" t="-870" r="-598507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2256" t="-870" r="-503008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2256" t="-870" r="-403008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97761" t="-870" r="-300000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3008" t="-870" r="-202256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97015" t="-870" r="-100746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3759" t="-870" r="-1504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1D2FE5-303A-D24D-B9B1-D3E70A12DD51}"/>
                  </a:ext>
                </a:extLst>
              </p:cNvPr>
              <p:cNvSpPr txBox="1"/>
              <p:nvPr/>
            </p:nvSpPr>
            <p:spPr>
              <a:xfrm>
                <a:off x="436105" y="1207461"/>
                <a:ext cx="3072572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We can see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1D2FE5-303A-D24D-B9B1-D3E70A12D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05" y="1207461"/>
                <a:ext cx="3072572" cy="616964"/>
              </a:xfrm>
              <a:prstGeom prst="rect">
                <a:avLst/>
              </a:prstGeom>
              <a:blipFill>
                <a:blip r:embed="rId6"/>
                <a:stretch>
                  <a:fillRect l="-3175" b="-9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7B3482C-614B-5643-A8D2-729A8BB49968}"/>
              </a:ext>
            </a:extLst>
          </p:cNvPr>
          <p:cNvSpPr txBox="1"/>
          <p:nvPr/>
        </p:nvSpPr>
        <p:spPr>
          <a:xfrm>
            <a:off x="543697" y="3904734"/>
            <a:ext cx="790833" cy="37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A244826-1921-BB4A-9583-B7C3E26950D7}"/>
                  </a:ext>
                </a:extLst>
              </p:cNvPr>
              <p:cNvSpPr/>
              <p:nvPr/>
            </p:nvSpPr>
            <p:spPr>
              <a:xfrm>
                <a:off x="773890" y="4322687"/>
                <a:ext cx="3299301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A244826-1921-BB4A-9583-B7C3E26950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90" y="4322687"/>
                <a:ext cx="3299301" cy="879215"/>
              </a:xfrm>
              <a:prstGeom prst="rect">
                <a:avLst/>
              </a:prstGeom>
              <a:blipFill>
                <a:blip r:embed="rId7"/>
                <a:stretch>
                  <a:fillRect b="-13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loud Callout 18">
            <a:extLst>
              <a:ext uri="{FF2B5EF4-FFF2-40B4-BE49-F238E27FC236}">
                <a16:creationId xmlns:a16="http://schemas.microsoft.com/office/drawing/2014/main" id="{8F4C944F-41CF-A242-A8F0-A685B29A80F7}"/>
              </a:ext>
            </a:extLst>
          </p:cNvPr>
          <p:cNvSpPr/>
          <p:nvPr/>
        </p:nvSpPr>
        <p:spPr>
          <a:xfrm>
            <a:off x="4250218" y="3983636"/>
            <a:ext cx="2281330" cy="1557316"/>
          </a:xfrm>
          <a:prstGeom prst="cloudCallout">
            <a:avLst>
              <a:gd name="adj1" fmla="val 1003"/>
              <a:gd name="adj2" fmla="val 10205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Are the denominators the same?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1D283-D270-054F-B487-C8E0B29BF3FE}"/>
              </a:ext>
            </a:extLst>
          </p:cNvPr>
          <p:cNvSpPr txBox="1"/>
          <p:nvPr/>
        </p:nvSpPr>
        <p:spPr>
          <a:xfrm>
            <a:off x="6793084" y="4577628"/>
            <a:ext cx="289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Yes! So now we can </a:t>
            </a:r>
            <a:r>
              <a:rPr lang="en-US" dirty="0" smtClean="0"/>
              <a:t>subtract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1AB37A1-6183-1F4B-8973-221E187CC1C0}"/>
                  </a:ext>
                </a:extLst>
              </p:cNvPr>
              <p:cNvSpPr/>
              <p:nvPr/>
            </p:nvSpPr>
            <p:spPr>
              <a:xfrm>
                <a:off x="9605457" y="4446313"/>
                <a:ext cx="2555508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1AB37A1-6183-1F4B-8973-221E187CC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457" y="4446313"/>
                <a:ext cx="2555508" cy="879215"/>
              </a:xfrm>
              <a:prstGeom prst="rect">
                <a:avLst/>
              </a:prstGeom>
              <a:blipFill>
                <a:blip r:embed="rId8"/>
                <a:stretch>
                  <a:fillRect b="-12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 animBg="1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0A87BC-58B0-A64B-A92A-0130A1962206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51FFB5-F9FE-564F-9B8C-AFE6C76BC115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AEA55A-C368-C74B-B359-8139E55ED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CF5E87-8DB3-2941-96DF-4E3A7912E1D5}"/>
              </a:ext>
            </a:extLst>
          </p:cNvPr>
          <p:cNvSpPr txBox="1"/>
          <p:nvPr/>
        </p:nvSpPr>
        <p:spPr>
          <a:xfrm>
            <a:off x="1053548" y="954157"/>
            <a:ext cx="238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at this </a:t>
            </a:r>
            <a:r>
              <a:rPr lang="en-US" dirty="0" smtClean="0"/>
              <a:t>calculation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98A643-513D-1647-9C98-989D59917269}"/>
                  </a:ext>
                </a:extLst>
              </p:cNvPr>
              <p:cNvSpPr/>
              <p:nvPr/>
            </p:nvSpPr>
            <p:spPr>
              <a:xfrm>
                <a:off x="3581400" y="742913"/>
                <a:ext cx="1319400" cy="791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98A643-513D-1647-9C98-989D59917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742913"/>
                <a:ext cx="1319400" cy="791820"/>
              </a:xfrm>
              <a:prstGeom prst="rect">
                <a:avLst/>
              </a:prstGeom>
              <a:blipFill>
                <a:blip r:embed="rId3"/>
                <a:stretch>
                  <a:fillRect r="-10648" b="-1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FD1CAB-016A-8043-A2F2-E7EF6A2197ED}"/>
                  </a:ext>
                </a:extLst>
              </p:cNvPr>
              <p:cNvSpPr txBox="1"/>
              <p:nvPr/>
            </p:nvSpPr>
            <p:spPr>
              <a:xfrm>
                <a:off x="1143000" y="1790700"/>
                <a:ext cx="2887394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Using a bar model to show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FD1CAB-016A-8043-A2F2-E7EF6A21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90700"/>
                <a:ext cx="2887394" cy="483466"/>
              </a:xfrm>
              <a:prstGeom prst="rect">
                <a:avLst/>
              </a:prstGeom>
              <a:blipFill>
                <a:blip r:embed="rId4"/>
                <a:stretch>
                  <a:fillRect l="-1754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568D4D5-CEFE-BB46-AD7E-F3B57CDB98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2901974"/>
                  </p:ext>
                </p:extLst>
              </p:nvPr>
            </p:nvGraphicFramePr>
            <p:xfrm>
              <a:off x="1143000" y="2329423"/>
              <a:ext cx="4876800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568D4D5-CEFE-BB46-AD7E-F3B57CDB98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2901974"/>
                  </p:ext>
                </p:extLst>
              </p:nvPr>
            </p:nvGraphicFramePr>
            <p:xfrm>
              <a:off x="1143000" y="2329423"/>
              <a:ext cx="4876800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21" t="-1786" r="-100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521" t="-1786" r="-5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27BD1F-CD07-0F45-BE75-D060A9CFDFF9}"/>
                  </a:ext>
                </a:extLst>
              </p:cNvPr>
              <p:cNvSpPr txBox="1"/>
              <p:nvPr/>
            </p:nvSpPr>
            <p:spPr>
              <a:xfrm>
                <a:off x="1098116" y="3377630"/>
                <a:ext cx="2834494" cy="485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Using a bar model to show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27BD1F-CD07-0F45-BE75-D060A9CFD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16" y="3377630"/>
                <a:ext cx="2834494" cy="485197"/>
              </a:xfrm>
              <a:prstGeom prst="rect">
                <a:avLst/>
              </a:prstGeom>
              <a:blipFill>
                <a:blip r:embed="rId6"/>
                <a:stretch>
                  <a:fillRect l="-1333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55C8215-22D5-4646-8EBB-157351AA53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4340378"/>
                  </p:ext>
                </p:extLst>
              </p:nvPr>
            </p:nvGraphicFramePr>
            <p:xfrm>
              <a:off x="1143000" y="3975981"/>
              <a:ext cx="4876800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55C8215-22D5-4646-8EBB-157351AA53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4340378"/>
                  </p:ext>
                </p:extLst>
              </p:nvPr>
            </p:nvGraphicFramePr>
            <p:xfrm>
              <a:off x="1143000" y="3975981"/>
              <a:ext cx="4876800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46" t="-870" r="-499254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504" t="-870" r="-403008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870" r="-300000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256" t="-870" r="-202256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99254" t="-870" r="-100746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03008" t="-870" r="-1504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5620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35CDE-9135-754F-96ED-1A5EDD1DDBC5}"/>
              </a:ext>
            </a:extLst>
          </p:cNvPr>
          <p:cNvSpPr txBox="1"/>
          <p:nvPr/>
        </p:nvSpPr>
        <p:spPr>
          <a:xfrm>
            <a:off x="438951" y="411027"/>
            <a:ext cx="238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at this </a:t>
            </a:r>
            <a:r>
              <a:rPr lang="en-US" dirty="0" smtClean="0"/>
              <a:t>calculation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5FECF38-78E4-A548-A387-28B75CFBEFC3}"/>
                  </a:ext>
                </a:extLst>
              </p:cNvPr>
              <p:cNvSpPr/>
              <p:nvPr/>
            </p:nvSpPr>
            <p:spPr>
              <a:xfrm>
                <a:off x="2936971" y="335685"/>
                <a:ext cx="825867" cy="485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5FECF38-78E4-A548-A387-28B75CFBE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971" y="335685"/>
                <a:ext cx="825867" cy="485774"/>
              </a:xfrm>
              <a:prstGeom prst="rect">
                <a:avLst/>
              </a:prstGeom>
              <a:blipFill>
                <a:blip r:embed="rId2"/>
                <a:stretch>
                  <a:fillRect r="-5185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FBF7F8-89F6-7748-BE10-CF577C99628F}"/>
                  </a:ext>
                </a:extLst>
              </p:cNvPr>
              <p:cNvSpPr txBox="1"/>
              <p:nvPr/>
            </p:nvSpPr>
            <p:spPr>
              <a:xfrm>
                <a:off x="436105" y="1207461"/>
                <a:ext cx="3019673" cy="614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We can see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FBF7F8-89F6-7748-BE10-CF577C996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05" y="1207461"/>
                <a:ext cx="3019673" cy="614655"/>
              </a:xfrm>
              <a:prstGeom prst="rect">
                <a:avLst/>
              </a:prstGeom>
              <a:blipFill>
                <a:blip r:embed="rId3"/>
                <a:stretch>
                  <a:fillRect l="-2929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76F42FA-86A2-A448-9956-2EA49375A389}"/>
              </a:ext>
            </a:extLst>
          </p:cNvPr>
          <p:cNvSpPr txBox="1"/>
          <p:nvPr/>
        </p:nvSpPr>
        <p:spPr>
          <a:xfrm>
            <a:off x="543697" y="3904734"/>
            <a:ext cx="790833" cy="37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79E3D-6A8D-E148-9FD7-2A43A11F2151}"/>
                  </a:ext>
                </a:extLst>
              </p:cNvPr>
              <p:cNvSpPr/>
              <p:nvPr/>
            </p:nvSpPr>
            <p:spPr>
              <a:xfrm>
                <a:off x="773890" y="4322687"/>
                <a:ext cx="2387192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79E3D-6A8D-E148-9FD7-2A43A11F2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90" y="4322687"/>
                <a:ext cx="2387192" cy="879215"/>
              </a:xfrm>
              <a:prstGeom prst="rect">
                <a:avLst/>
              </a:prstGeom>
              <a:blipFill>
                <a:blip r:embed="rId4"/>
                <a:stretch>
                  <a:fillRect b="-13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loud Callout 10">
            <a:extLst>
              <a:ext uri="{FF2B5EF4-FFF2-40B4-BE49-F238E27FC236}">
                <a16:creationId xmlns:a16="http://schemas.microsoft.com/office/drawing/2014/main" id="{387EF54C-530B-0646-9D44-BA1390EB53F8}"/>
              </a:ext>
            </a:extLst>
          </p:cNvPr>
          <p:cNvSpPr/>
          <p:nvPr/>
        </p:nvSpPr>
        <p:spPr>
          <a:xfrm>
            <a:off x="4250218" y="3983636"/>
            <a:ext cx="2281330" cy="1557316"/>
          </a:xfrm>
          <a:prstGeom prst="cloudCallout">
            <a:avLst>
              <a:gd name="adj1" fmla="val 1003"/>
              <a:gd name="adj2" fmla="val 10205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Are the denominators the same?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7717CC-1E3C-B541-9DAB-A8E8CB07A998}"/>
              </a:ext>
            </a:extLst>
          </p:cNvPr>
          <p:cNvSpPr txBox="1"/>
          <p:nvPr/>
        </p:nvSpPr>
        <p:spPr>
          <a:xfrm>
            <a:off x="6793084" y="4577628"/>
            <a:ext cx="289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Yes! So now we can </a:t>
            </a:r>
            <a:r>
              <a:rPr lang="en-US" dirty="0" smtClean="0"/>
              <a:t>subtract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ED67FC-60CD-464E-927F-780FE03EF6E2}"/>
                  </a:ext>
                </a:extLst>
              </p:cNvPr>
              <p:cNvSpPr/>
              <p:nvPr/>
            </p:nvSpPr>
            <p:spPr>
              <a:xfrm>
                <a:off x="9241828" y="4446313"/>
                <a:ext cx="1648208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ED67FC-60CD-464E-927F-780FE03EF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828" y="4446313"/>
                <a:ext cx="1648208" cy="879215"/>
              </a:xfrm>
              <a:prstGeom prst="rect">
                <a:avLst/>
              </a:prstGeom>
              <a:blipFill>
                <a:blip r:embed="rId5"/>
                <a:stretch>
                  <a:fillRect b="-12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5D43ECB-1BC7-9A42-8CD3-B6F6F0045043}"/>
              </a:ext>
            </a:extLst>
          </p:cNvPr>
          <p:cNvGrpSpPr/>
          <p:nvPr/>
        </p:nvGrpSpPr>
        <p:grpSpPr>
          <a:xfrm>
            <a:off x="190219" y="131008"/>
            <a:ext cx="11977816" cy="6647935"/>
            <a:chOff x="107092" y="90616"/>
            <a:chExt cx="11977816" cy="66479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E49EAC-025E-1448-9435-068188CC251B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5A92E04-F81B-EF47-978F-96C0680CB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12C6EC75-A5D6-8B49-8415-17631ACD20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1135651"/>
                  </p:ext>
                </p:extLst>
              </p:nvPr>
            </p:nvGraphicFramePr>
            <p:xfrm>
              <a:off x="543697" y="1902143"/>
              <a:ext cx="4876800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12C6EC75-A5D6-8B49-8415-17631ACD20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1135651"/>
                  </p:ext>
                </p:extLst>
              </p:nvPr>
            </p:nvGraphicFramePr>
            <p:xfrm>
              <a:off x="543697" y="1902143"/>
              <a:ext cx="4876800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49" t="-1754" r="-100249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500" t="-1754" r="-50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6B1D7070-FEAE-874F-A9F6-4E0C3F11EA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7083705"/>
                  </p:ext>
                </p:extLst>
              </p:nvPr>
            </p:nvGraphicFramePr>
            <p:xfrm>
              <a:off x="543697" y="2612649"/>
              <a:ext cx="4876800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6B1D7070-FEAE-874F-A9F6-4E0C3F11EA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7083705"/>
                  </p:ext>
                </p:extLst>
              </p:nvPr>
            </p:nvGraphicFramePr>
            <p:xfrm>
              <a:off x="543697" y="2612649"/>
              <a:ext cx="4876800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746" t="-870" r="-499254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1504" t="-870" r="-403008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000" t="-870" r="-300000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2256" t="-870" r="-202256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99254" t="-870" r="-100746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503008" t="-870" r="-1504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372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0A87BC-58B0-A64B-A92A-0130A1962206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51FFB5-F9FE-564F-9B8C-AFE6C76BC115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AEA55A-C368-C74B-B359-8139E55ED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CF5E87-8DB3-2941-96DF-4E3A7912E1D5}"/>
              </a:ext>
            </a:extLst>
          </p:cNvPr>
          <p:cNvSpPr txBox="1"/>
          <p:nvPr/>
        </p:nvSpPr>
        <p:spPr>
          <a:xfrm>
            <a:off x="1053548" y="954157"/>
            <a:ext cx="238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at this </a:t>
            </a:r>
            <a:r>
              <a:rPr lang="en-US" dirty="0" smtClean="0"/>
              <a:t>calculation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98A643-513D-1647-9C98-989D59917269}"/>
                  </a:ext>
                </a:extLst>
              </p:cNvPr>
              <p:cNvSpPr/>
              <p:nvPr/>
            </p:nvSpPr>
            <p:spPr>
              <a:xfrm>
                <a:off x="3672563" y="710677"/>
                <a:ext cx="1126719" cy="792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98A643-513D-1647-9C98-989D59917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563" y="710677"/>
                <a:ext cx="1126719" cy="792140"/>
              </a:xfrm>
              <a:prstGeom prst="rect">
                <a:avLst/>
              </a:prstGeom>
              <a:blipFill>
                <a:blip r:embed="rId3"/>
                <a:stretch>
                  <a:fillRect r="-12432" b="-1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FD1CAB-016A-8043-A2F2-E7EF6A2197ED}"/>
                  </a:ext>
                </a:extLst>
              </p:cNvPr>
              <p:cNvSpPr txBox="1"/>
              <p:nvPr/>
            </p:nvSpPr>
            <p:spPr>
              <a:xfrm>
                <a:off x="1143000" y="1790700"/>
                <a:ext cx="2887394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Using a bar model to show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FD1CAB-016A-8043-A2F2-E7EF6A21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90700"/>
                <a:ext cx="2887394" cy="484043"/>
              </a:xfrm>
              <a:prstGeom prst="rect">
                <a:avLst/>
              </a:prstGeom>
              <a:blipFill>
                <a:blip r:embed="rId4"/>
                <a:stretch>
                  <a:fillRect l="-1754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568D4D5-CEFE-BB46-AD7E-F3B57CDB98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0689463"/>
                  </p:ext>
                </p:extLst>
              </p:nvPr>
            </p:nvGraphicFramePr>
            <p:xfrm>
              <a:off x="1143000" y="2329423"/>
              <a:ext cx="6185848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6462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368998950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2930355139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568D4D5-CEFE-BB46-AD7E-F3B57CDB98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0689463"/>
                  </p:ext>
                </p:extLst>
              </p:nvPr>
            </p:nvGraphicFramePr>
            <p:xfrm>
              <a:off x="1143000" y="2329423"/>
              <a:ext cx="6185848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6462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368998950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2930355139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4" t="-877" r="-300787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394" t="-877" r="-200787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394" t="-877" r="-100787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394" t="-877" r="-787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27BD1F-CD07-0F45-BE75-D060A9CFDFF9}"/>
                  </a:ext>
                </a:extLst>
              </p:cNvPr>
              <p:cNvSpPr txBox="1"/>
              <p:nvPr/>
            </p:nvSpPr>
            <p:spPr>
              <a:xfrm>
                <a:off x="1098116" y="3377630"/>
                <a:ext cx="2834494" cy="485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Using a bar model to show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27BD1F-CD07-0F45-BE75-D060A9CFD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16" y="3377630"/>
                <a:ext cx="2834494" cy="485326"/>
              </a:xfrm>
              <a:prstGeom prst="rect">
                <a:avLst/>
              </a:prstGeom>
              <a:blipFill>
                <a:blip r:embed="rId6"/>
                <a:stretch>
                  <a:fillRect l="-1333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55C8215-22D5-4646-8EBB-157351AA53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4103111"/>
                  </p:ext>
                </p:extLst>
              </p:nvPr>
            </p:nvGraphicFramePr>
            <p:xfrm>
              <a:off x="1142999" y="3975981"/>
              <a:ext cx="6185848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3231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225665667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1408344809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55C8215-22D5-4646-8EBB-157351AA53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4103111"/>
                  </p:ext>
                </p:extLst>
              </p:nvPr>
            </p:nvGraphicFramePr>
            <p:xfrm>
              <a:off x="1142999" y="3975981"/>
              <a:ext cx="6185848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3231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225665667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1408344809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87" t="-870" r="-70157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787" t="-870" r="-60157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787" t="-870" r="-50157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0787" t="-870" r="-40157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00787" t="-870" r="-30157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00787" t="-870" r="-20157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00787" t="-870" r="-10157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00787" t="-870" r="-1575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7459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35CDE-9135-754F-96ED-1A5EDD1DDBC5}"/>
              </a:ext>
            </a:extLst>
          </p:cNvPr>
          <p:cNvSpPr txBox="1"/>
          <p:nvPr/>
        </p:nvSpPr>
        <p:spPr>
          <a:xfrm>
            <a:off x="438951" y="411027"/>
            <a:ext cx="238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at this </a:t>
            </a:r>
            <a:r>
              <a:rPr lang="en-US" dirty="0" smtClean="0"/>
              <a:t>calculation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5FECF38-78E4-A548-A387-28B75CFBEFC3}"/>
                  </a:ext>
                </a:extLst>
              </p:cNvPr>
              <p:cNvSpPr/>
              <p:nvPr/>
            </p:nvSpPr>
            <p:spPr>
              <a:xfrm>
                <a:off x="2952692" y="353094"/>
                <a:ext cx="889987" cy="617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5FECF38-78E4-A548-A387-28B75CFBE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692" y="353094"/>
                <a:ext cx="889987" cy="617157"/>
              </a:xfrm>
              <a:prstGeom prst="rect">
                <a:avLst/>
              </a:prstGeom>
              <a:blipFill>
                <a:blip r:embed="rId2"/>
                <a:stretch>
                  <a:fillRect r="-9589" b="-9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FBF7F8-89F6-7748-BE10-CF577C99628F}"/>
                  </a:ext>
                </a:extLst>
              </p:cNvPr>
              <p:cNvSpPr txBox="1"/>
              <p:nvPr/>
            </p:nvSpPr>
            <p:spPr>
              <a:xfrm>
                <a:off x="436105" y="1207461"/>
                <a:ext cx="2942729" cy="6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We can see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FBF7F8-89F6-7748-BE10-CF577C996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05" y="1207461"/>
                <a:ext cx="2942729" cy="617157"/>
              </a:xfrm>
              <a:prstGeom prst="rect">
                <a:avLst/>
              </a:prstGeom>
              <a:blipFill>
                <a:blip r:embed="rId3"/>
                <a:stretch>
                  <a:fillRect l="-3320" b="-9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76F42FA-86A2-A448-9956-2EA49375A389}"/>
              </a:ext>
            </a:extLst>
          </p:cNvPr>
          <p:cNvSpPr txBox="1"/>
          <p:nvPr/>
        </p:nvSpPr>
        <p:spPr>
          <a:xfrm>
            <a:off x="543697" y="3904734"/>
            <a:ext cx="790833" cy="37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79E3D-6A8D-E148-9FD7-2A43A11F2151}"/>
                  </a:ext>
                </a:extLst>
              </p:cNvPr>
              <p:cNvSpPr/>
              <p:nvPr/>
            </p:nvSpPr>
            <p:spPr>
              <a:xfrm>
                <a:off x="773890" y="4322687"/>
                <a:ext cx="2178802" cy="879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79E3D-6A8D-E148-9FD7-2A43A11F2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90" y="4322687"/>
                <a:ext cx="2178802" cy="879600"/>
              </a:xfrm>
              <a:prstGeom prst="rect">
                <a:avLst/>
              </a:prstGeom>
              <a:blipFill>
                <a:blip r:embed="rId4"/>
                <a:stretch>
                  <a:fillRect b="-13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loud Callout 10">
            <a:extLst>
              <a:ext uri="{FF2B5EF4-FFF2-40B4-BE49-F238E27FC236}">
                <a16:creationId xmlns:a16="http://schemas.microsoft.com/office/drawing/2014/main" id="{387EF54C-530B-0646-9D44-BA1390EB53F8}"/>
              </a:ext>
            </a:extLst>
          </p:cNvPr>
          <p:cNvSpPr/>
          <p:nvPr/>
        </p:nvSpPr>
        <p:spPr>
          <a:xfrm>
            <a:off x="4250218" y="3983636"/>
            <a:ext cx="2281330" cy="1557316"/>
          </a:xfrm>
          <a:prstGeom prst="cloudCallout">
            <a:avLst>
              <a:gd name="adj1" fmla="val 1003"/>
              <a:gd name="adj2" fmla="val 10205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Are the denominators the same?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7717CC-1E3C-B541-9DAB-A8E8CB07A998}"/>
              </a:ext>
            </a:extLst>
          </p:cNvPr>
          <p:cNvSpPr txBox="1"/>
          <p:nvPr/>
        </p:nvSpPr>
        <p:spPr>
          <a:xfrm>
            <a:off x="6793084" y="4577628"/>
            <a:ext cx="289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Yes! So now we can </a:t>
            </a:r>
            <a:r>
              <a:rPr lang="en-US" dirty="0" smtClean="0"/>
              <a:t>subtract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ED67FC-60CD-464E-927F-780FE03EF6E2}"/>
                  </a:ext>
                </a:extLst>
              </p:cNvPr>
              <p:cNvSpPr/>
              <p:nvPr/>
            </p:nvSpPr>
            <p:spPr>
              <a:xfrm>
                <a:off x="9241828" y="4446313"/>
                <a:ext cx="1752403" cy="879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6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US" sz="36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ED67FC-60CD-464E-927F-780FE03EF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828" y="4446313"/>
                <a:ext cx="1752403" cy="879600"/>
              </a:xfrm>
              <a:prstGeom prst="rect">
                <a:avLst/>
              </a:prstGeom>
              <a:blipFill>
                <a:blip r:embed="rId5"/>
                <a:stretch>
                  <a:fillRect b="-124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5D43ECB-1BC7-9A42-8CD3-B6F6F0045043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E49EAC-025E-1448-9435-068188CC251B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5A92E04-F81B-EF47-978F-96C0680CB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DC563481-AC8D-9447-AC40-E238927DF9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5143228"/>
                  </p:ext>
                </p:extLst>
              </p:nvPr>
            </p:nvGraphicFramePr>
            <p:xfrm>
              <a:off x="3003076" y="1979170"/>
              <a:ext cx="6185848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6462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368998950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2930355139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DC563481-AC8D-9447-AC40-E238927DF9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5143228"/>
                  </p:ext>
                </p:extLst>
              </p:nvPr>
            </p:nvGraphicFramePr>
            <p:xfrm>
              <a:off x="3003076" y="1979170"/>
              <a:ext cx="6185848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6462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368998950"/>
                        </a:ext>
                      </a:extLst>
                    </a:gridCol>
                    <a:gridCol w="1546462">
                      <a:extLst>
                        <a:ext uri="{9D8B030D-6E8A-4147-A177-3AD203B41FA5}">
                          <a16:colId xmlns:a16="http://schemas.microsoft.com/office/drawing/2014/main" val="2930355139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94" t="-870" r="-300787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394" t="-870" r="-200787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394" t="-870" r="-100787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0394" t="-870" r="-787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190D33A5-7B27-924B-8A9B-2B2B1477A5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7141822"/>
                  </p:ext>
                </p:extLst>
              </p:nvPr>
            </p:nvGraphicFramePr>
            <p:xfrm>
              <a:off x="3003076" y="2673319"/>
              <a:ext cx="6185848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3231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225665667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1408344809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>
                <a:extLst>
                  <a:ext uri="{FF2B5EF4-FFF2-40B4-BE49-F238E27FC236}">
                    <a16:creationId xmlns:a16="http://schemas.microsoft.com/office/drawing/2014/main" id="{190D33A5-7B27-924B-8A9B-2B2B1477A5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7141822"/>
                  </p:ext>
                </p:extLst>
              </p:nvPr>
            </p:nvGraphicFramePr>
            <p:xfrm>
              <a:off x="3003076" y="2673319"/>
              <a:ext cx="6185848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73231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2256656678"/>
                        </a:ext>
                      </a:extLst>
                    </a:gridCol>
                    <a:gridCol w="773231">
                      <a:extLst>
                        <a:ext uri="{9D8B030D-6E8A-4147-A177-3AD203B41FA5}">
                          <a16:colId xmlns:a16="http://schemas.microsoft.com/office/drawing/2014/main" val="1408344809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787" t="-870" r="-70157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787" t="-870" r="-60157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787" t="-870" r="-50157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00787" t="-870" r="-40157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400787" t="-870" r="-30157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500787" t="-870" r="-20157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600787" t="-870" r="-10157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700787" t="-870" r="-1575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1905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B0B3DCF-FFB1-2B49-8A91-F1A00904C310}"/>
              </a:ext>
            </a:extLst>
          </p:cNvPr>
          <p:cNvSpPr/>
          <p:nvPr/>
        </p:nvSpPr>
        <p:spPr>
          <a:xfrm>
            <a:off x="8226559" y="931493"/>
            <a:ext cx="3597415" cy="53417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Example: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88F27-4FC5-924E-8B76-8627DA6BD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25" y="308974"/>
            <a:ext cx="7461008" cy="62026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The rules for </a:t>
            </a:r>
            <a:r>
              <a:rPr lang="en-US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subtracting fractions</a:t>
            </a:r>
            <a:endParaRPr lang="en-US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subtracting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fractions, the denominators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 the same.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Work out what you need to multiply the smaller denominator by to get the bigger denominator.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Whatever you do to the bottom you must do to the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top! Multiply </a:t>
            </a:r>
            <a:r>
              <a:rPr lang="en-GB" u="sng" dirty="0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the numerator and the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denominator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by this number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Now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subtract using the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fraction.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You can do this because the denominators are now the same.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7FBA77-2FF2-AF4F-93F6-AEC2E796B8DF}"/>
              </a:ext>
            </a:extLst>
          </p:cNvPr>
          <p:cNvGrpSpPr/>
          <p:nvPr/>
        </p:nvGrpSpPr>
        <p:grpSpPr>
          <a:xfrm>
            <a:off x="107092" y="90615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F69BE0-B8F6-DB4B-9AAF-EC2AB40DA6F2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DDD259-9268-8D4D-8589-A69058C87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9B55F97-4801-5542-A23B-882BD3745F0F}"/>
                  </a:ext>
                </a:extLst>
              </p:cNvPr>
              <p:cNvSpPr/>
              <p:nvPr/>
            </p:nvSpPr>
            <p:spPr>
              <a:xfrm>
                <a:off x="9496546" y="1283496"/>
                <a:ext cx="1163011" cy="710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9B55F97-4801-5542-A23B-882BD3745F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546" y="1283496"/>
                <a:ext cx="1163011" cy="710451"/>
              </a:xfrm>
              <a:prstGeom prst="rect">
                <a:avLst/>
              </a:prstGeom>
              <a:blipFill>
                <a:blip r:embed="rId3"/>
                <a:stretch>
                  <a:fillRect r="-9424" b="-1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15B4D73-BBC1-4744-BFB9-3B7514319CE8}"/>
              </a:ext>
            </a:extLst>
          </p:cNvPr>
          <p:cNvGrpSpPr/>
          <p:nvPr/>
        </p:nvGrpSpPr>
        <p:grpSpPr>
          <a:xfrm>
            <a:off x="9656077" y="2849133"/>
            <a:ext cx="1172500" cy="1604261"/>
            <a:chOff x="9786709" y="2849133"/>
            <a:chExt cx="1172500" cy="16042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D5C0FF3-F932-8F45-87FC-8492AE2823D8}"/>
                    </a:ext>
                  </a:extLst>
                </p:cNvPr>
                <p:cNvSpPr/>
                <p:nvPr/>
              </p:nvSpPr>
              <p:spPr>
                <a:xfrm>
                  <a:off x="9786709" y="3272831"/>
                  <a:ext cx="1172500" cy="7104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r>
                    <a:rPr lang="en-US" sz="28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D5C0FF3-F932-8F45-87FC-8492AE2823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6709" y="3272831"/>
                  <a:ext cx="1172500" cy="710451"/>
                </a:xfrm>
                <a:prstGeom prst="rect">
                  <a:avLst/>
                </a:prstGeom>
                <a:blipFill>
                  <a:blip r:embed="rId4"/>
                  <a:stretch>
                    <a:fillRect b="-35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U-turn Arrow 8">
              <a:extLst>
                <a:ext uri="{FF2B5EF4-FFF2-40B4-BE49-F238E27FC236}">
                  <a16:creationId xmlns:a16="http://schemas.microsoft.com/office/drawing/2014/main" id="{7738D99D-DC26-FA44-BC6C-469DF8DAF74E}"/>
                </a:ext>
              </a:extLst>
            </p:cNvPr>
            <p:cNvSpPr/>
            <p:nvPr/>
          </p:nvSpPr>
          <p:spPr>
            <a:xfrm>
              <a:off x="9913224" y="3164099"/>
              <a:ext cx="742278" cy="108732"/>
            </a:xfrm>
            <a:prstGeom prst="uturnArrow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U-turn Arrow 9">
              <a:extLst>
                <a:ext uri="{FF2B5EF4-FFF2-40B4-BE49-F238E27FC236}">
                  <a16:creationId xmlns:a16="http://schemas.microsoft.com/office/drawing/2014/main" id="{1241B6B5-4664-2246-B8AE-2133976FDFA2}"/>
                </a:ext>
              </a:extLst>
            </p:cNvPr>
            <p:cNvSpPr/>
            <p:nvPr/>
          </p:nvSpPr>
          <p:spPr>
            <a:xfrm flipV="1">
              <a:off x="9964169" y="3980065"/>
              <a:ext cx="742278" cy="103997"/>
            </a:xfrm>
            <a:prstGeom prst="uturnArrow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21732A-13B3-214E-8DE7-5A799521D98D}"/>
                </a:ext>
              </a:extLst>
            </p:cNvPr>
            <p:cNvSpPr txBox="1"/>
            <p:nvPr/>
          </p:nvSpPr>
          <p:spPr>
            <a:xfrm>
              <a:off x="10192342" y="4084062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49ACD1-4DDC-FB4E-9AF5-4DD7C7995634}"/>
                </a:ext>
              </a:extLst>
            </p:cNvPr>
            <p:cNvSpPr txBox="1"/>
            <p:nvPr/>
          </p:nvSpPr>
          <p:spPr>
            <a:xfrm>
              <a:off x="10083827" y="2849133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7F9F0A7-C6E6-284E-80B2-69B33FA6511F}"/>
                  </a:ext>
                </a:extLst>
              </p:cNvPr>
              <p:cNvSpPr/>
              <p:nvPr/>
            </p:nvSpPr>
            <p:spPr>
              <a:xfrm>
                <a:off x="8511830" y="4562427"/>
                <a:ext cx="2761718" cy="710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7F9F0A7-C6E6-284E-80B2-69B33FA651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830" y="4562427"/>
                <a:ext cx="2761718" cy="710451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B3C48FE-4A76-334E-8877-4FD31ABDF811}"/>
              </a:ext>
            </a:extLst>
          </p:cNvPr>
          <p:cNvSpPr txBox="1"/>
          <p:nvPr/>
        </p:nvSpPr>
        <p:spPr>
          <a:xfrm>
            <a:off x="8265492" y="2192257"/>
            <a:ext cx="351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Is 6 a factor of 12? Yes</a:t>
            </a:r>
          </a:p>
          <a:p>
            <a:pPr algn="ctr"/>
            <a:r>
              <a:rPr lang="en-US" sz="1600" dirty="0"/>
              <a:t>What do you do to 6 to make 12? x2</a:t>
            </a:r>
          </a:p>
        </p:txBody>
      </p:sp>
    </p:spTree>
    <p:extLst>
      <p:ext uri="{BB962C8B-B14F-4D97-AF65-F5344CB8AC3E}">
        <p14:creationId xmlns:p14="http://schemas.microsoft.com/office/powerpoint/2010/main" val="928404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0A87BC-58B0-A64B-A92A-0130A1962206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51FFB5-F9FE-564F-9B8C-AFE6C76BC115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AEA55A-C368-C74B-B359-8139E55ED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CF5E87-8DB3-2941-96DF-4E3A7912E1D5}"/>
              </a:ext>
            </a:extLst>
          </p:cNvPr>
          <p:cNvSpPr txBox="1"/>
          <p:nvPr/>
        </p:nvSpPr>
        <p:spPr>
          <a:xfrm>
            <a:off x="438951" y="411027"/>
            <a:ext cx="238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at this </a:t>
            </a:r>
            <a:r>
              <a:rPr lang="en-US" dirty="0" smtClean="0"/>
              <a:t>calculation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98A643-513D-1647-9C98-989D59917269}"/>
                  </a:ext>
                </a:extLst>
              </p:cNvPr>
              <p:cNvSpPr/>
              <p:nvPr/>
            </p:nvSpPr>
            <p:spPr>
              <a:xfrm>
                <a:off x="2956781" y="353094"/>
                <a:ext cx="923651" cy="485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98A643-513D-1647-9C98-989D59917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781" y="353094"/>
                <a:ext cx="923651" cy="485774"/>
              </a:xfrm>
              <a:prstGeom prst="rect">
                <a:avLst/>
              </a:prstGeom>
              <a:blipFill>
                <a:blip r:embed="rId4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CEC2F994-C026-D143-A52F-C94149F3AE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2357945"/>
                  </p:ext>
                </p:extLst>
              </p:nvPr>
            </p:nvGraphicFramePr>
            <p:xfrm>
              <a:off x="2032000" y="966813"/>
              <a:ext cx="8128000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94423780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8118254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54355727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CEC2F994-C026-D143-A52F-C94149F3AE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2357945"/>
                  </p:ext>
                </p:extLst>
              </p:nvPr>
            </p:nvGraphicFramePr>
            <p:xfrm>
              <a:off x="2032000" y="966813"/>
              <a:ext cx="8128000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94423780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8118254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54355727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75" t="-870" r="-40037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375" t="-870" r="-30037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1128" t="-870" r="-201504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000" t="-870" r="-10074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000" t="-870" r="-749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B2CC5807-2B71-2D47-A265-EDA76830DF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4033024"/>
                  </p:ext>
                </p:extLst>
              </p:nvPr>
            </p:nvGraphicFramePr>
            <p:xfrm>
              <a:off x="2032000" y="1799398"/>
              <a:ext cx="8128000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373903489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688610234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521849603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851883744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B2CC5807-2B71-2D47-A265-EDA76830DF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4033024"/>
                  </p:ext>
                </p:extLst>
              </p:nvPr>
            </p:nvGraphicFramePr>
            <p:xfrm>
              <a:off x="2032000" y="1799398"/>
              <a:ext cx="8128000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373903489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688610234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521849603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851883744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52" t="-870" r="-90451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870" r="-79776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1504" t="-870" r="-70375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99254" t="-870" r="-598507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02256" t="-870" r="-503008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02256" t="-870" r="-403008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97761" t="-870" r="-300000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03008" t="-870" r="-202256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97015" t="-870" r="-100746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03759" t="-870" r="-1504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E79CB0B-A3B8-774E-AEFB-28F8F16D9BCD}"/>
              </a:ext>
            </a:extLst>
          </p:cNvPr>
          <p:cNvSpPr txBox="1"/>
          <p:nvPr/>
        </p:nvSpPr>
        <p:spPr>
          <a:xfrm>
            <a:off x="519545" y="2556359"/>
            <a:ext cx="130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think</a:t>
            </a:r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B216F7-F51B-9848-9256-7E6F85FAFC5C}"/>
                  </a:ext>
                </a:extLst>
              </p:cNvPr>
              <p:cNvSpPr txBox="1"/>
              <p:nvPr/>
            </p:nvSpPr>
            <p:spPr>
              <a:xfrm>
                <a:off x="1573823" y="2991209"/>
                <a:ext cx="7627601" cy="1895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We must make the denominators the same.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Which fraction has a smaller denominator?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Is 5 a factor of 10?  Yes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What do we do to 5 to get 10? x2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Now we need to multiply the numerator and denominator by 2.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Now we can </a:t>
                </a:r>
                <a:r>
                  <a:rPr lang="en-US" dirty="0" smtClean="0"/>
                  <a:t>subtract </a:t>
                </a:r>
                <a:r>
                  <a:rPr lang="en-US" dirty="0"/>
                  <a:t>the fractions because the denominators are the same.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7B216F7-F51B-9848-9256-7E6F85FAF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823" y="2991209"/>
                <a:ext cx="7627601" cy="1895262"/>
              </a:xfrm>
              <a:prstGeom prst="rect">
                <a:avLst/>
              </a:prstGeom>
              <a:blipFill>
                <a:blip r:embed="rId7"/>
                <a:stretch>
                  <a:fillRect l="-639" t="-1929" b="-2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DAF918B-2536-1C47-9F80-304FA32849C0}"/>
                  </a:ext>
                </a:extLst>
              </p:cNvPr>
              <p:cNvSpPr/>
              <p:nvPr/>
            </p:nvSpPr>
            <p:spPr>
              <a:xfrm>
                <a:off x="3418607" y="5203929"/>
                <a:ext cx="1452642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DAF918B-2536-1C47-9F80-304FA3284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607" y="5203929"/>
                <a:ext cx="1452642" cy="879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U-turn Arrow 20">
            <a:extLst>
              <a:ext uri="{FF2B5EF4-FFF2-40B4-BE49-F238E27FC236}">
                <a16:creationId xmlns:a16="http://schemas.microsoft.com/office/drawing/2014/main" id="{7A8074C8-170A-D24A-90FD-88D274A37E81}"/>
              </a:ext>
            </a:extLst>
          </p:cNvPr>
          <p:cNvSpPr/>
          <p:nvPr/>
        </p:nvSpPr>
        <p:spPr>
          <a:xfrm>
            <a:off x="3595944" y="5108680"/>
            <a:ext cx="908330" cy="135883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U-turn Arrow 21">
            <a:extLst>
              <a:ext uri="{FF2B5EF4-FFF2-40B4-BE49-F238E27FC236}">
                <a16:creationId xmlns:a16="http://schemas.microsoft.com/office/drawing/2014/main" id="{1EEE720C-35BE-FF4C-81E8-060E4CB40CD0}"/>
              </a:ext>
            </a:extLst>
          </p:cNvPr>
          <p:cNvSpPr/>
          <p:nvPr/>
        </p:nvSpPr>
        <p:spPr>
          <a:xfrm flipV="1">
            <a:off x="3610346" y="6055684"/>
            <a:ext cx="893927" cy="135883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365867-EA85-9846-9E9A-846FC1730C1D}"/>
              </a:ext>
            </a:extLst>
          </p:cNvPr>
          <p:cNvSpPr txBox="1"/>
          <p:nvPr/>
        </p:nvSpPr>
        <p:spPr>
          <a:xfrm>
            <a:off x="3927016" y="6172851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CB61B5-23F5-F243-A254-0636D94B3BC0}"/>
              </a:ext>
            </a:extLst>
          </p:cNvPr>
          <p:cNvSpPr txBox="1"/>
          <p:nvPr/>
        </p:nvSpPr>
        <p:spPr>
          <a:xfrm>
            <a:off x="3818501" y="4785525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50CA0-4038-7B4F-8CD0-D5514D71E9A0}"/>
                  </a:ext>
                </a:extLst>
              </p:cNvPr>
              <p:cNvSpPr/>
              <p:nvPr/>
            </p:nvSpPr>
            <p:spPr>
              <a:xfrm>
                <a:off x="6147194" y="5203928"/>
                <a:ext cx="2130711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36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550CA0-4038-7B4F-8CD0-D5514D71E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7194" y="5203928"/>
                <a:ext cx="2130711" cy="879215"/>
              </a:xfrm>
              <a:prstGeom prst="rect">
                <a:avLst/>
              </a:prstGeom>
              <a:blipFill>
                <a:blip r:embed="rId9"/>
                <a:stretch>
                  <a:fillRect b="-13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>
            <a:extLst>
              <a:ext uri="{FF2B5EF4-FFF2-40B4-BE49-F238E27FC236}">
                <a16:creationId xmlns:a16="http://schemas.microsoft.com/office/drawing/2014/main" id="{CB59389F-3A10-4346-8804-6475A78692AC}"/>
              </a:ext>
            </a:extLst>
          </p:cNvPr>
          <p:cNvSpPr/>
          <p:nvPr/>
        </p:nvSpPr>
        <p:spPr>
          <a:xfrm>
            <a:off x="4896846" y="5521624"/>
            <a:ext cx="1224751" cy="24382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5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/>
      <p:bldP spid="24" grpId="0"/>
      <p:bldP spid="25" grpId="0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4B8AD70-487B-094E-8657-769087CFE3A6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D8D444-2E02-5648-8EAA-59F31EA42743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61AF6E-F793-F44F-86A1-D4F1CBE94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6B257A2-CAEE-5842-A1A2-DF1E6CED39B7}"/>
              </a:ext>
            </a:extLst>
          </p:cNvPr>
          <p:cNvSpPr txBox="1"/>
          <p:nvPr/>
        </p:nvSpPr>
        <p:spPr>
          <a:xfrm>
            <a:off x="3579253" y="578284"/>
            <a:ext cx="503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try and work out these examples on your 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53010-9B09-9E43-BE48-D9988D30ACDF}"/>
                  </a:ext>
                </a:extLst>
              </p:cNvPr>
              <p:cNvSpPr txBox="1"/>
              <p:nvPr/>
            </p:nvSpPr>
            <p:spPr>
              <a:xfrm>
                <a:off x="4935861" y="1336801"/>
                <a:ext cx="2320277" cy="366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</a:p>
              <a:p>
                <a:pPr marL="342900" indent="-342900">
                  <a:buFontTx/>
                  <a:buAutoNum type="arabicPeriod"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53010-9B09-9E43-BE48-D9988D30A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861" y="1336801"/>
                <a:ext cx="2320277" cy="36692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6F68A08-717F-9241-ADAE-5B6B058554DF}"/>
              </a:ext>
            </a:extLst>
          </p:cNvPr>
          <p:cNvSpPr txBox="1"/>
          <p:nvPr/>
        </p:nvSpPr>
        <p:spPr>
          <a:xfrm>
            <a:off x="271494" y="5006011"/>
            <a:ext cx="6984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We must make the denominators the same.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Which fraction has a smaller denominator?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Is the smaller denominator a factor of the bigger?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What do we do to smaller denominator to get to the bigger?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Now we need to multiply the numerator and denominator.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Now we can </a:t>
            </a:r>
            <a:r>
              <a:rPr lang="en-US" sz="1400" dirty="0" smtClean="0"/>
              <a:t>subtract </a:t>
            </a:r>
            <a:r>
              <a:rPr lang="en-US" sz="1400" dirty="0"/>
              <a:t>the fractions because the denominators are the same.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FC37FB-4166-A740-B193-AF623264C49D}"/>
              </a:ext>
            </a:extLst>
          </p:cNvPr>
          <p:cNvSpPr txBox="1"/>
          <p:nvPr/>
        </p:nvSpPr>
        <p:spPr>
          <a:xfrm>
            <a:off x="271494" y="4636679"/>
            <a:ext cx="301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 to think…</a:t>
            </a:r>
          </a:p>
        </p:txBody>
      </p:sp>
    </p:spTree>
    <p:extLst>
      <p:ext uri="{BB962C8B-B14F-4D97-AF65-F5344CB8AC3E}">
        <p14:creationId xmlns:p14="http://schemas.microsoft.com/office/powerpoint/2010/main" val="301159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264C-9661-CB4A-80C0-F0DA2D54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3" y="0"/>
            <a:ext cx="10515600" cy="1325563"/>
          </a:xfrm>
        </p:spPr>
        <p:txBody>
          <a:bodyPr/>
          <a:lstStyle/>
          <a:p>
            <a:r>
              <a:rPr lang="en-US" dirty="0"/>
              <a:t>Recap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35B396-F100-7F4C-B20C-1606C017DE9C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844BBD-3AFC-1F41-88DC-443F1C3A3382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5AC355-7E7F-274F-A474-A620BBCD2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8C88D01-7D66-344B-89E9-D744DE623CB1}"/>
              </a:ext>
            </a:extLst>
          </p:cNvPr>
          <p:cNvSpPr txBox="1"/>
          <p:nvPr/>
        </p:nvSpPr>
        <p:spPr>
          <a:xfrm>
            <a:off x="3115056" y="662781"/>
            <a:ext cx="5961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a piece of paper, compare these fractions.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a bar model to help, the first one have been done for you.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A63D4320-7709-534C-BA1E-0393B35B7FD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15898" y="3572387"/>
              <a:ext cx="2725208" cy="6627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0651">
                      <a:extLst>
                        <a:ext uri="{9D8B030D-6E8A-4147-A177-3AD203B41FA5}">
                          <a16:colId xmlns:a16="http://schemas.microsoft.com/office/drawing/2014/main" val="224170643"/>
                        </a:ext>
                      </a:extLst>
                    </a:gridCol>
                    <a:gridCol w="340651">
                      <a:extLst>
                        <a:ext uri="{9D8B030D-6E8A-4147-A177-3AD203B41FA5}">
                          <a16:colId xmlns:a16="http://schemas.microsoft.com/office/drawing/2014/main" val="2284191692"/>
                        </a:ext>
                      </a:extLst>
                    </a:gridCol>
                    <a:gridCol w="340651">
                      <a:extLst>
                        <a:ext uri="{9D8B030D-6E8A-4147-A177-3AD203B41FA5}">
                          <a16:colId xmlns:a16="http://schemas.microsoft.com/office/drawing/2014/main" val="3124427697"/>
                        </a:ext>
                      </a:extLst>
                    </a:gridCol>
                    <a:gridCol w="340651">
                      <a:extLst>
                        <a:ext uri="{9D8B030D-6E8A-4147-A177-3AD203B41FA5}">
                          <a16:colId xmlns:a16="http://schemas.microsoft.com/office/drawing/2014/main" val="3853161604"/>
                        </a:ext>
                      </a:extLst>
                    </a:gridCol>
                    <a:gridCol w="340651">
                      <a:extLst>
                        <a:ext uri="{9D8B030D-6E8A-4147-A177-3AD203B41FA5}">
                          <a16:colId xmlns:a16="http://schemas.microsoft.com/office/drawing/2014/main" val="1642342606"/>
                        </a:ext>
                      </a:extLst>
                    </a:gridCol>
                    <a:gridCol w="340651">
                      <a:extLst>
                        <a:ext uri="{9D8B030D-6E8A-4147-A177-3AD203B41FA5}">
                          <a16:colId xmlns:a16="http://schemas.microsoft.com/office/drawing/2014/main" val="633762030"/>
                        </a:ext>
                      </a:extLst>
                    </a:gridCol>
                    <a:gridCol w="340651">
                      <a:extLst>
                        <a:ext uri="{9D8B030D-6E8A-4147-A177-3AD203B41FA5}">
                          <a16:colId xmlns:a16="http://schemas.microsoft.com/office/drawing/2014/main" val="3493338273"/>
                        </a:ext>
                      </a:extLst>
                    </a:gridCol>
                    <a:gridCol w="340651">
                      <a:extLst>
                        <a:ext uri="{9D8B030D-6E8A-4147-A177-3AD203B41FA5}">
                          <a16:colId xmlns:a16="http://schemas.microsoft.com/office/drawing/2014/main" val="2551903062"/>
                        </a:ext>
                      </a:extLst>
                    </a:gridCol>
                  </a:tblGrid>
                  <a:tr h="6627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63938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A63D4320-7709-534C-BA1E-0393B35B7F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5529060"/>
                  </p:ext>
                </p:extLst>
              </p:nvPr>
            </p:nvGraphicFramePr>
            <p:xfrm>
              <a:off x="1515898" y="3572387"/>
              <a:ext cx="2725208" cy="6627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0651">
                      <a:extLst>
                        <a:ext uri="{9D8B030D-6E8A-4147-A177-3AD203B41FA5}">
                          <a16:colId xmlns:a16="http://schemas.microsoft.com/office/drawing/2014/main" val="224170643"/>
                        </a:ext>
                      </a:extLst>
                    </a:gridCol>
                    <a:gridCol w="340651">
                      <a:extLst>
                        <a:ext uri="{9D8B030D-6E8A-4147-A177-3AD203B41FA5}">
                          <a16:colId xmlns:a16="http://schemas.microsoft.com/office/drawing/2014/main" val="2284191692"/>
                        </a:ext>
                      </a:extLst>
                    </a:gridCol>
                    <a:gridCol w="340651">
                      <a:extLst>
                        <a:ext uri="{9D8B030D-6E8A-4147-A177-3AD203B41FA5}">
                          <a16:colId xmlns:a16="http://schemas.microsoft.com/office/drawing/2014/main" val="3124427697"/>
                        </a:ext>
                      </a:extLst>
                    </a:gridCol>
                    <a:gridCol w="340651">
                      <a:extLst>
                        <a:ext uri="{9D8B030D-6E8A-4147-A177-3AD203B41FA5}">
                          <a16:colId xmlns:a16="http://schemas.microsoft.com/office/drawing/2014/main" val="3853161604"/>
                        </a:ext>
                      </a:extLst>
                    </a:gridCol>
                    <a:gridCol w="340651">
                      <a:extLst>
                        <a:ext uri="{9D8B030D-6E8A-4147-A177-3AD203B41FA5}">
                          <a16:colId xmlns:a16="http://schemas.microsoft.com/office/drawing/2014/main" val="1642342606"/>
                        </a:ext>
                      </a:extLst>
                    </a:gridCol>
                    <a:gridCol w="340651">
                      <a:extLst>
                        <a:ext uri="{9D8B030D-6E8A-4147-A177-3AD203B41FA5}">
                          <a16:colId xmlns:a16="http://schemas.microsoft.com/office/drawing/2014/main" val="633762030"/>
                        </a:ext>
                      </a:extLst>
                    </a:gridCol>
                    <a:gridCol w="340651">
                      <a:extLst>
                        <a:ext uri="{9D8B030D-6E8A-4147-A177-3AD203B41FA5}">
                          <a16:colId xmlns:a16="http://schemas.microsoft.com/office/drawing/2014/main" val="3493338273"/>
                        </a:ext>
                      </a:extLst>
                    </a:gridCol>
                    <a:gridCol w="340651">
                      <a:extLst>
                        <a:ext uri="{9D8B030D-6E8A-4147-A177-3AD203B41FA5}">
                          <a16:colId xmlns:a16="http://schemas.microsoft.com/office/drawing/2014/main" val="2551903062"/>
                        </a:ext>
                      </a:extLst>
                    </a:gridCol>
                  </a:tblGrid>
                  <a:tr h="662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704" t="-1887" r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3704" t="-1887" r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3704" t="-1887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3704" t="-1887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9231" t="-1887" r="-3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00000" t="-1887" r="-2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00000" t="-1887" r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00000" t="-1887" r="-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63938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32E7C7-7557-1E47-8412-CEDADD04FB55}"/>
                  </a:ext>
                </a:extLst>
              </p:cNvPr>
              <p:cNvSpPr/>
              <p:nvPr/>
            </p:nvSpPr>
            <p:spPr>
              <a:xfrm>
                <a:off x="1937336" y="2273935"/>
                <a:ext cx="551754" cy="1054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32E7C7-7557-1E47-8412-CEDADD04FB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336" y="2273935"/>
                <a:ext cx="551754" cy="1054456"/>
              </a:xfrm>
              <a:prstGeom prst="rect">
                <a:avLst/>
              </a:prstGeom>
              <a:blipFill>
                <a:blip r:embed="rId4"/>
                <a:stretch>
                  <a:fillRect l="-9091" b="-5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505A001-BDF0-9849-A7C0-F951E0A5F35B}"/>
                  </a:ext>
                </a:extLst>
              </p:cNvPr>
              <p:cNvSpPr/>
              <p:nvPr/>
            </p:nvSpPr>
            <p:spPr>
              <a:xfrm>
                <a:off x="2961531" y="2287459"/>
                <a:ext cx="551754" cy="1048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505A001-BDF0-9849-A7C0-F951E0A5F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531" y="2287459"/>
                <a:ext cx="551754" cy="1048429"/>
              </a:xfrm>
              <a:prstGeom prst="rect">
                <a:avLst/>
              </a:prstGeom>
              <a:blipFill>
                <a:blip r:embed="rId5"/>
                <a:stretch>
                  <a:fillRect l="-6667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39FCE4-C9A9-2C4F-93B8-CCB0DBB9232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08197" y="2632165"/>
          <a:ext cx="37030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05">
                  <a:extLst>
                    <a:ext uri="{9D8B030D-6E8A-4147-A177-3AD203B41FA5}">
                      <a16:colId xmlns:a16="http://schemas.microsoft.com/office/drawing/2014/main" val="4223899976"/>
                    </a:ext>
                  </a:extLst>
                </a:gridCol>
              </a:tblGrid>
              <a:tr h="3395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3798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B20CE818-1D58-C940-A071-6220FF39696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15898" y="4320233"/>
              <a:ext cx="2725212" cy="6627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1303">
                      <a:extLst>
                        <a:ext uri="{9D8B030D-6E8A-4147-A177-3AD203B41FA5}">
                          <a16:colId xmlns:a16="http://schemas.microsoft.com/office/drawing/2014/main" val="1196357460"/>
                        </a:ext>
                      </a:extLst>
                    </a:gridCol>
                    <a:gridCol w="681303">
                      <a:extLst>
                        <a:ext uri="{9D8B030D-6E8A-4147-A177-3AD203B41FA5}">
                          <a16:colId xmlns:a16="http://schemas.microsoft.com/office/drawing/2014/main" val="2350364034"/>
                        </a:ext>
                      </a:extLst>
                    </a:gridCol>
                    <a:gridCol w="681303">
                      <a:extLst>
                        <a:ext uri="{9D8B030D-6E8A-4147-A177-3AD203B41FA5}">
                          <a16:colId xmlns:a16="http://schemas.microsoft.com/office/drawing/2014/main" val="1148705111"/>
                        </a:ext>
                      </a:extLst>
                    </a:gridCol>
                    <a:gridCol w="681303">
                      <a:extLst>
                        <a:ext uri="{9D8B030D-6E8A-4147-A177-3AD203B41FA5}">
                          <a16:colId xmlns:a16="http://schemas.microsoft.com/office/drawing/2014/main" val="1462648395"/>
                        </a:ext>
                      </a:extLst>
                    </a:gridCol>
                  </a:tblGrid>
                  <a:tr h="6627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98429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B20CE818-1D58-C940-A071-6220FF3969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2290359"/>
                  </p:ext>
                </p:extLst>
              </p:nvPr>
            </p:nvGraphicFramePr>
            <p:xfrm>
              <a:off x="1515898" y="4320233"/>
              <a:ext cx="2725212" cy="6627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1303">
                      <a:extLst>
                        <a:ext uri="{9D8B030D-6E8A-4147-A177-3AD203B41FA5}">
                          <a16:colId xmlns:a16="http://schemas.microsoft.com/office/drawing/2014/main" val="1196357460"/>
                        </a:ext>
                      </a:extLst>
                    </a:gridCol>
                    <a:gridCol w="681303">
                      <a:extLst>
                        <a:ext uri="{9D8B030D-6E8A-4147-A177-3AD203B41FA5}">
                          <a16:colId xmlns:a16="http://schemas.microsoft.com/office/drawing/2014/main" val="2350364034"/>
                        </a:ext>
                      </a:extLst>
                    </a:gridCol>
                    <a:gridCol w="681303">
                      <a:extLst>
                        <a:ext uri="{9D8B030D-6E8A-4147-A177-3AD203B41FA5}">
                          <a16:colId xmlns:a16="http://schemas.microsoft.com/office/drawing/2014/main" val="1148705111"/>
                        </a:ext>
                      </a:extLst>
                    </a:gridCol>
                    <a:gridCol w="681303">
                      <a:extLst>
                        <a:ext uri="{9D8B030D-6E8A-4147-A177-3AD203B41FA5}">
                          <a16:colId xmlns:a16="http://schemas.microsoft.com/office/drawing/2014/main" val="1462648395"/>
                        </a:ext>
                      </a:extLst>
                    </a:gridCol>
                  </a:tblGrid>
                  <a:tr h="662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852" t="-1887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101852" t="-1887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5660" t="-1887" r="-1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00000" t="-1887" r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98429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3FD6F27-D69D-114F-8168-4D0426FCBB45}"/>
                  </a:ext>
                </a:extLst>
              </p:cNvPr>
              <p:cNvSpPr/>
              <p:nvPr/>
            </p:nvSpPr>
            <p:spPr>
              <a:xfrm>
                <a:off x="6618408" y="2264530"/>
                <a:ext cx="551754" cy="10512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3FD6F27-D69D-114F-8168-4D0426FCBB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408" y="2264530"/>
                <a:ext cx="551754" cy="1051250"/>
              </a:xfrm>
              <a:prstGeom prst="rect">
                <a:avLst/>
              </a:prstGeom>
              <a:blipFill>
                <a:blip r:embed="rId7"/>
                <a:stretch>
                  <a:fillRect l="-6667" b="-5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FAF723-2EE8-D84A-88A4-B4A2839EADCD}"/>
                  </a:ext>
                </a:extLst>
              </p:cNvPr>
              <p:cNvSpPr/>
              <p:nvPr/>
            </p:nvSpPr>
            <p:spPr>
              <a:xfrm>
                <a:off x="5467319" y="2285054"/>
                <a:ext cx="551754" cy="1053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FAF723-2EE8-D84A-88A4-B4A2839EAD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319" y="2285054"/>
                <a:ext cx="551754" cy="1053237"/>
              </a:xfrm>
              <a:prstGeom prst="rect">
                <a:avLst/>
              </a:prstGeom>
              <a:blipFill>
                <a:blip r:embed="rId8"/>
                <a:stretch>
                  <a:fillRect l="-6667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C13B007-5ACE-D54A-8648-2BFDD0C33FA9}"/>
                  </a:ext>
                </a:extLst>
              </p:cNvPr>
              <p:cNvSpPr/>
              <p:nvPr/>
            </p:nvSpPr>
            <p:spPr>
              <a:xfrm>
                <a:off x="9111560" y="2267678"/>
                <a:ext cx="551754" cy="1051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C13B007-5ACE-D54A-8648-2BFDD0C33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560" y="2267678"/>
                <a:ext cx="551754" cy="1051826"/>
              </a:xfrm>
              <a:prstGeom prst="rect">
                <a:avLst/>
              </a:prstGeom>
              <a:blipFill>
                <a:blip r:embed="rId9"/>
                <a:stretch>
                  <a:fillRect l="-4444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9EFCC28-F140-994E-BE61-92FA5280A06E}"/>
                  </a:ext>
                </a:extLst>
              </p:cNvPr>
              <p:cNvSpPr/>
              <p:nvPr/>
            </p:nvSpPr>
            <p:spPr>
              <a:xfrm>
                <a:off x="10135755" y="2281202"/>
                <a:ext cx="551754" cy="1063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9EFCC28-F140-994E-BE61-92FA5280A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755" y="2281202"/>
                <a:ext cx="551754" cy="1063176"/>
              </a:xfrm>
              <a:prstGeom prst="rect">
                <a:avLst/>
              </a:prstGeom>
              <a:blipFill>
                <a:blip r:embed="rId10"/>
                <a:stretch>
                  <a:fillRect l="-6667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DE4A40C-E905-7D47-89F8-0AD9BEF406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52967" y="2628793"/>
          <a:ext cx="37030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05">
                  <a:extLst>
                    <a:ext uri="{9D8B030D-6E8A-4147-A177-3AD203B41FA5}">
                      <a16:colId xmlns:a16="http://schemas.microsoft.com/office/drawing/2014/main" val="4223899976"/>
                    </a:ext>
                  </a:extLst>
                </a:gridCol>
              </a:tblGrid>
              <a:tr h="3395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3798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6EF5E1A-719D-B64F-83BF-86F9504E36B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71265" y="2628793"/>
          <a:ext cx="370305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05">
                  <a:extLst>
                    <a:ext uri="{9D8B030D-6E8A-4147-A177-3AD203B41FA5}">
                      <a16:colId xmlns:a16="http://schemas.microsoft.com/office/drawing/2014/main" val="4223899976"/>
                    </a:ext>
                  </a:extLst>
                </a:gridCol>
              </a:tblGrid>
              <a:tr h="3395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&lt;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3798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CBE85B02-16AF-EF44-A3EB-D208F7D95ABF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59863" y="4320233"/>
              <a:ext cx="2594196" cy="6627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366">
                      <a:extLst>
                        <a:ext uri="{9D8B030D-6E8A-4147-A177-3AD203B41FA5}">
                          <a16:colId xmlns:a16="http://schemas.microsoft.com/office/drawing/2014/main" val="224170643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2284191692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3124427697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3853161604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1642342606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633762030"/>
                        </a:ext>
                      </a:extLst>
                    </a:gridCol>
                  </a:tblGrid>
                  <a:tr h="6627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63938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CBE85B02-16AF-EF44-A3EB-D208F7D95A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4388147"/>
                  </p:ext>
                </p:extLst>
              </p:nvPr>
            </p:nvGraphicFramePr>
            <p:xfrm>
              <a:off x="5059863" y="4320233"/>
              <a:ext cx="2594196" cy="6627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2366">
                      <a:extLst>
                        <a:ext uri="{9D8B030D-6E8A-4147-A177-3AD203B41FA5}">
                          <a16:colId xmlns:a16="http://schemas.microsoft.com/office/drawing/2014/main" val="224170643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2284191692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3124427697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3853161604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1642342606"/>
                        </a:ext>
                      </a:extLst>
                    </a:gridCol>
                    <a:gridCol w="432366">
                      <a:extLst>
                        <a:ext uri="{9D8B030D-6E8A-4147-A177-3AD203B41FA5}">
                          <a16:colId xmlns:a16="http://schemas.microsoft.com/office/drawing/2014/main" val="633762030"/>
                        </a:ext>
                      </a:extLst>
                    </a:gridCol>
                  </a:tblGrid>
                  <a:tr h="662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41" t="-1887" r="-5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2941" t="-1887" r="-40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7143" t="-1887" r="-29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5882" t="-1887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5882" t="-1887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5882" t="-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63938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3FC94E50-F34B-0B4F-A232-6EDBC9513B6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69310" y="3572387"/>
              <a:ext cx="2594202" cy="6627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734">
                      <a:extLst>
                        <a:ext uri="{9D8B030D-6E8A-4147-A177-3AD203B41FA5}">
                          <a16:colId xmlns:a16="http://schemas.microsoft.com/office/drawing/2014/main" val="1196357460"/>
                        </a:ext>
                      </a:extLst>
                    </a:gridCol>
                    <a:gridCol w="864734">
                      <a:extLst>
                        <a:ext uri="{9D8B030D-6E8A-4147-A177-3AD203B41FA5}">
                          <a16:colId xmlns:a16="http://schemas.microsoft.com/office/drawing/2014/main" val="2350364034"/>
                        </a:ext>
                      </a:extLst>
                    </a:gridCol>
                    <a:gridCol w="864734">
                      <a:extLst>
                        <a:ext uri="{9D8B030D-6E8A-4147-A177-3AD203B41FA5}">
                          <a16:colId xmlns:a16="http://schemas.microsoft.com/office/drawing/2014/main" val="1148705111"/>
                        </a:ext>
                      </a:extLst>
                    </a:gridCol>
                  </a:tblGrid>
                  <a:tr h="6627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98429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3FC94E50-F34B-0B4F-A232-6EDBC9513B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9586104"/>
                  </p:ext>
                </p:extLst>
              </p:nvPr>
            </p:nvGraphicFramePr>
            <p:xfrm>
              <a:off x="5069310" y="3572387"/>
              <a:ext cx="2594202" cy="6627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734">
                      <a:extLst>
                        <a:ext uri="{9D8B030D-6E8A-4147-A177-3AD203B41FA5}">
                          <a16:colId xmlns:a16="http://schemas.microsoft.com/office/drawing/2014/main" val="1196357460"/>
                        </a:ext>
                      </a:extLst>
                    </a:gridCol>
                    <a:gridCol w="864734">
                      <a:extLst>
                        <a:ext uri="{9D8B030D-6E8A-4147-A177-3AD203B41FA5}">
                          <a16:colId xmlns:a16="http://schemas.microsoft.com/office/drawing/2014/main" val="2350364034"/>
                        </a:ext>
                      </a:extLst>
                    </a:gridCol>
                    <a:gridCol w="864734">
                      <a:extLst>
                        <a:ext uri="{9D8B030D-6E8A-4147-A177-3AD203B41FA5}">
                          <a16:colId xmlns:a16="http://schemas.microsoft.com/office/drawing/2014/main" val="1148705111"/>
                        </a:ext>
                      </a:extLst>
                    </a:gridCol>
                  </a:tblGrid>
                  <a:tr h="662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1471" t="-1887" r="-2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100000" t="-1887" r="-98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2"/>
                          <a:stretch>
                            <a:fillRect l="-202941" t="-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98429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9A2B2A17-5EB8-524B-8518-AF9F97BCB34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538595" y="4326300"/>
              <a:ext cx="2594196" cy="6627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8244">
                      <a:extLst>
                        <a:ext uri="{9D8B030D-6E8A-4147-A177-3AD203B41FA5}">
                          <a16:colId xmlns:a16="http://schemas.microsoft.com/office/drawing/2014/main" val="224170643"/>
                        </a:ext>
                      </a:extLst>
                    </a:gridCol>
                    <a:gridCol w="288244">
                      <a:extLst>
                        <a:ext uri="{9D8B030D-6E8A-4147-A177-3AD203B41FA5}">
                          <a16:colId xmlns:a16="http://schemas.microsoft.com/office/drawing/2014/main" val="2284191692"/>
                        </a:ext>
                      </a:extLst>
                    </a:gridCol>
                    <a:gridCol w="288244">
                      <a:extLst>
                        <a:ext uri="{9D8B030D-6E8A-4147-A177-3AD203B41FA5}">
                          <a16:colId xmlns:a16="http://schemas.microsoft.com/office/drawing/2014/main" val="3124427697"/>
                        </a:ext>
                      </a:extLst>
                    </a:gridCol>
                    <a:gridCol w="288244">
                      <a:extLst>
                        <a:ext uri="{9D8B030D-6E8A-4147-A177-3AD203B41FA5}">
                          <a16:colId xmlns:a16="http://schemas.microsoft.com/office/drawing/2014/main" val="3853161604"/>
                        </a:ext>
                      </a:extLst>
                    </a:gridCol>
                    <a:gridCol w="288244">
                      <a:extLst>
                        <a:ext uri="{9D8B030D-6E8A-4147-A177-3AD203B41FA5}">
                          <a16:colId xmlns:a16="http://schemas.microsoft.com/office/drawing/2014/main" val="3630882470"/>
                        </a:ext>
                      </a:extLst>
                    </a:gridCol>
                    <a:gridCol w="288244">
                      <a:extLst>
                        <a:ext uri="{9D8B030D-6E8A-4147-A177-3AD203B41FA5}">
                          <a16:colId xmlns:a16="http://schemas.microsoft.com/office/drawing/2014/main" val="1138203803"/>
                        </a:ext>
                      </a:extLst>
                    </a:gridCol>
                    <a:gridCol w="288244">
                      <a:extLst>
                        <a:ext uri="{9D8B030D-6E8A-4147-A177-3AD203B41FA5}">
                          <a16:colId xmlns:a16="http://schemas.microsoft.com/office/drawing/2014/main" val="4029432421"/>
                        </a:ext>
                      </a:extLst>
                    </a:gridCol>
                    <a:gridCol w="288244">
                      <a:extLst>
                        <a:ext uri="{9D8B030D-6E8A-4147-A177-3AD203B41FA5}">
                          <a16:colId xmlns:a16="http://schemas.microsoft.com/office/drawing/2014/main" val="1642342606"/>
                        </a:ext>
                      </a:extLst>
                    </a:gridCol>
                    <a:gridCol w="288244">
                      <a:extLst>
                        <a:ext uri="{9D8B030D-6E8A-4147-A177-3AD203B41FA5}">
                          <a16:colId xmlns:a16="http://schemas.microsoft.com/office/drawing/2014/main" val="633762030"/>
                        </a:ext>
                      </a:extLst>
                    </a:gridCol>
                  </a:tblGrid>
                  <a:tr h="6627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63938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9A2B2A17-5EB8-524B-8518-AF9F97BCB3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2964707"/>
                  </p:ext>
                </p:extLst>
              </p:nvPr>
            </p:nvGraphicFramePr>
            <p:xfrm>
              <a:off x="8538595" y="4326300"/>
              <a:ext cx="2594196" cy="6627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8244">
                      <a:extLst>
                        <a:ext uri="{9D8B030D-6E8A-4147-A177-3AD203B41FA5}">
                          <a16:colId xmlns:a16="http://schemas.microsoft.com/office/drawing/2014/main" val="224170643"/>
                        </a:ext>
                      </a:extLst>
                    </a:gridCol>
                    <a:gridCol w="288244">
                      <a:extLst>
                        <a:ext uri="{9D8B030D-6E8A-4147-A177-3AD203B41FA5}">
                          <a16:colId xmlns:a16="http://schemas.microsoft.com/office/drawing/2014/main" val="2284191692"/>
                        </a:ext>
                      </a:extLst>
                    </a:gridCol>
                    <a:gridCol w="288244">
                      <a:extLst>
                        <a:ext uri="{9D8B030D-6E8A-4147-A177-3AD203B41FA5}">
                          <a16:colId xmlns:a16="http://schemas.microsoft.com/office/drawing/2014/main" val="3124427697"/>
                        </a:ext>
                      </a:extLst>
                    </a:gridCol>
                    <a:gridCol w="288244">
                      <a:extLst>
                        <a:ext uri="{9D8B030D-6E8A-4147-A177-3AD203B41FA5}">
                          <a16:colId xmlns:a16="http://schemas.microsoft.com/office/drawing/2014/main" val="3853161604"/>
                        </a:ext>
                      </a:extLst>
                    </a:gridCol>
                    <a:gridCol w="288244">
                      <a:extLst>
                        <a:ext uri="{9D8B030D-6E8A-4147-A177-3AD203B41FA5}">
                          <a16:colId xmlns:a16="http://schemas.microsoft.com/office/drawing/2014/main" val="3630882470"/>
                        </a:ext>
                      </a:extLst>
                    </a:gridCol>
                    <a:gridCol w="288244">
                      <a:extLst>
                        <a:ext uri="{9D8B030D-6E8A-4147-A177-3AD203B41FA5}">
                          <a16:colId xmlns:a16="http://schemas.microsoft.com/office/drawing/2014/main" val="1138203803"/>
                        </a:ext>
                      </a:extLst>
                    </a:gridCol>
                    <a:gridCol w="288244">
                      <a:extLst>
                        <a:ext uri="{9D8B030D-6E8A-4147-A177-3AD203B41FA5}">
                          <a16:colId xmlns:a16="http://schemas.microsoft.com/office/drawing/2014/main" val="4029432421"/>
                        </a:ext>
                      </a:extLst>
                    </a:gridCol>
                    <a:gridCol w="288244">
                      <a:extLst>
                        <a:ext uri="{9D8B030D-6E8A-4147-A177-3AD203B41FA5}">
                          <a16:colId xmlns:a16="http://schemas.microsoft.com/office/drawing/2014/main" val="1642342606"/>
                        </a:ext>
                      </a:extLst>
                    </a:gridCol>
                    <a:gridCol w="288244">
                      <a:extLst>
                        <a:ext uri="{9D8B030D-6E8A-4147-A177-3AD203B41FA5}">
                          <a16:colId xmlns:a16="http://schemas.microsoft.com/office/drawing/2014/main" val="633762030"/>
                        </a:ext>
                      </a:extLst>
                    </a:gridCol>
                  </a:tblGrid>
                  <a:tr h="662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4348" t="-1887" r="-791304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104348" t="-1887" r="-691304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213636" t="-1887" r="-622727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300000" t="-1887" r="-495652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400000" t="-1887" r="-395652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500000" t="-1887" r="-295652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627273" t="-1887" r="-209091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695652" t="-1887" r="-100000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3"/>
                          <a:stretch>
                            <a:fillRect l="-795652" t="-1887" b="-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63938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EB36F2B1-9B1F-C745-B878-F64CC176213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538589" y="3596874"/>
              <a:ext cx="2594202" cy="6627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734">
                      <a:extLst>
                        <a:ext uri="{9D8B030D-6E8A-4147-A177-3AD203B41FA5}">
                          <a16:colId xmlns:a16="http://schemas.microsoft.com/office/drawing/2014/main" val="1196357460"/>
                        </a:ext>
                      </a:extLst>
                    </a:gridCol>
                    <a:gridCol w="864734">
                      <a:extLst>
                        <a:ext uri="{9D8B030D-6E8A-4147-A177-3AD203B41FA5}">
                          <a16:colId xmlns:a16="http://schemas.microsoft.com/office/drawing/2014/main" val="2350364034"/>
                        </a:ext>
                      </a:extLst>
                    </a:gridCol>
                    <a:gridCol w="864734">
                      <a:extLst>
                        <a:ext uri="{9D8B030D-6E8A-4147-A177-3AD203B41FA5}">
                          <a16:colId xmlns:a16="http://schemas.microsoft.com/office/drawing/2014/main" val="1148705111"/>
                        </a:ext>
                      </a:extLst>
                    </a:gridCol>
                  </a:tblGrid>
                  <a:tr h="6627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98429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EB36F2B1-9B1F-C745-B878-F64CC17621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5659382"/>
                  </p:ext>
                </p:extLst>
              </p:nvPr>
            </p:nvGraphicFramePr>
            <p:xfrm>
              <a:off x="8538589" y="3596874"/>
              <a:ext cx="2594202" cy="6627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734">
                      <a:extLst>
                        <a:ext uri="{9D8B030D-6E8A-4147-A177-3AD203B41FA5}">
                          <a16:colId xmlns:a16="http://schemas.microsoft.com/office/drawing/2014/main" val="1196357460"/>
                        </a:ext>
                      </a:extLst>
                    </a:gridCol>
                    <a:gridCol w="864734">
                      <a:extLst>
                        <a:ext uri="{9D8B030D-6E8A-4147-A177-3AD203B41FA5}">
                          <a16:colId xmlns:a16="http://schemas.microsoft.com/office/drawing/2014/main" val="2350364034"/>
                        </a:ext>
                      </a:extLst>
                    </a:gridCol>
                    <a:gridCol w="864734">
                      <a:extLst>
                        <a:ext uri="{9D8B030D-6E8A-4147-A177-3AD203B41FA5}">
                          <a16:colId xmlns:a16="http://schemas.microsoft.com/office/drawing/2014/main" val="1148705111"/>
                        </a:ext>
                      </a:extLst>
                    </a:gridCol>
                  </a:tblGrid>
                  <a:tr h="662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4"/>
                          <a:stretch>
                            <a:fillRect l="-1471" t="-1887" r="-20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4"/>
                          <a:stretch>
                            <a:fillRect l="-100000" t="-1887" r="-98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4"/>
                          <a:stretch>
                            <a:fillRect l="-202941" t="-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98429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99539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4B8AD70-487B-094E-8657-769087CFE3A6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D8D444-2E02-5648-8EAA-59F31EA42743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61AF6E-F793-F44F-86A1-D4F1CBE94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6B257A2-CAEE-5842-A1A2-DF1E6CED39B7}"/>
              </a:ext>
            </a:extLst>
          </p:cNvPr>
          <p:cNvSpPr txBox="1"/>
          <p:nvPr/>
        </p:nvSpPr>
        <p:spPr>
          <a:xfrm>
            <a:off x="4218779" y="399309"/>
            <a:ext cx="97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53010-9B09-9E43-BE48-D9988D30ACDF}"/>
                  </a:ext>
                </a:extLst>
              </p:cNvPr>
              <p:cNvSpPr txBox="1"/>
              <p:nvPr/>
            </p:nvSpPr>
            <p:spPr>
              <a:xfrm>
                <a:off x="4935861" y="1336801"/>
                <a:ext cx="2320277" cy="367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53010-9B09-9E43-BE48-D9988D30A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861" y="1336801"/>
                <a:ext cx="2320277" cy="36707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D53010-9B09-9E43-BE48-D9988D30ACDF}"/>
                  </a:ext>
                </a:extLst>
              </p:cNvPr>
              <p:cNvSpPr txBox="1"/>
              <p:nvPr/>
            </p:nvSpPr>
            <p:spPr>
              <a:xfrm>
                <a:off x="2996226" y="1336801"/>
                <a:ext cx="1631192" cy="3668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Tx/>
                  <a:buAutoNum type="arabicPeriod"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D53010-9B09-9E43-BE48-D9988D30A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226" y="1336801"/>
                <a:ext cx="1631192" cy="3668825"/>
              </a:xfrm>
              <a:prstGeom prst="rect">
                <a:avLst/>
              </a:prstGeom>
              <a:blipFill>
                <a:blip r:embed="rId4"/>
                <a:stretch>
                  <a:fillRect r="-3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3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5D22382-5620-8441-8CAF-3CDD3B445004}"/>
              </a:ext>
            </a:extLst>
          </p:cNvPr>
          <p:cNvSpPr/>
          <p:nvPr/>
        </p:nvSpPr>
        <p:spPr>
          <a:xfrm>
            <a:off x="6883191" y="909721"/>
            <a:ext cx="4934198" cy="57014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Example: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1B01B-C42B-E241-BDCF-A3117021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4" y="-8449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What if the smaller denominator is not a factor of the bigger?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8834FA-A055-EB41-9114-3B9FA3818B23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C07A798-067C-FC42-8FFF-765CE13FF486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9B64B2-AA94-AC49-A69D-365F447F5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4478230-AB5B-7344-A5D6-F67EF5F53AEE}"/>
                  </a:ext>
                </a:extLst>
              </p:cNvPr>
              <p:cNvSpPr/>
              <p:nvPr/>
            </p:nvSpPr>
            <p:spPr>
              <a:xfrm>
                <a:off x="8747674" y="1376796"/>
                <a:ext cx="1010726" cy="703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4478230-AB5B-7344-A5D6-F67EF5F53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674" y="1376796"/>
                <a:ext cx="1010726" cy="703398"/>
              </a:xfrm>
              <a:prstGeom prst="rect">
                <a:avLst/>
              </a:prstGeom>
              <a:blipFill>
                <a:blip r:embed="rId3"/>
                <a:stretch>
                  <a:fillRect r="-11446" b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1CC8594-09A0-0D4C-9FCB-E6D84915E410}"/>
              </a:ext>
            </a:extLst>
          </p:cNvPr>
          <p:cNvSpPr txBox="1"/>
          <p:nvPr/>
        </p:nvSpPr>
        <p:spPr>
          <a:xfrm>
            <a:off x="8504848" y="2201639"/>
            <a:ext cx="9204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1x2= 2</a:t>
            </a:r>
          </a:p>
          <a:p>
            <a:r>
              <a:rPr lang="en-US" dirty="0"/>
              <a:t>2x2= 4</a:t>
            </a:r>
          </a:p>
          <a:p>
            <a:r>
              <a:rPr lang="en-US" dirty="0"/>
              <a:t>2x3= 6</a:t>
            </a:r>
          </a:p>
          <a:p>
            <a:r>
              <a:rPr lang="en-US" dirty="0"/>
              <a:t>2x4= 8</a:t>
            </a:r>
          </a:p>
          <a:p>
            <a:r>
              <a:rPr lang="en-US" dirty="0">
                <a:solidFill>
                  <a:srgbClr val="FF0000"/>
                </a:solidFill>
              </a:rPr>
              <a:t>2x5=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76E3E8-7DF1-664F-B395-680A565E8662}"/>
              </a:ext>
            </a:extLst>
          </p:cNvPr>
          <p:cNvSpPr txBox="1"/>
          <p:nvPr/>
        </p:nvSpPr>
        <p:spPr>
          <a:xfrm>
            <a:off x="9425293" y="2201639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1x5= 5</a:t>
            </a:r>
          </a:p>
          <a:p>
            <a:r>
              <a:rPr lang="en-US" dirty="0">
                <a:solidFill>
                  <a:srgbClr val="FF0000"/>
                </a:solidFill>
              </a:rPr>
              <a:t>2x5=10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8160913-E348-EC47-816F-9C8812736B18}"/>
                  </a:ext>
                </a:extLst>
              </p:cNvPr>
              <p:cNvSpPr/>
              <p:nvPr/>
            </p:nvSpPr>
            <p:spPr>
              <a:xfrm>
                <a:off x="7929262" y="4073845"/>
                <a:ext cx="1452642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8160913-E348-EC47-816F-9C8812736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262" y="4073845"/>
                <a:ext cx="1452642" cy="887166"/>
              </a:xfrm>
              <a:prstGeom prst="rect">
                <a:avLst/>
              </a:prstGeom>
              <a:blipFill>
                <a:blip r:embed="rId4"/>
                <a:stretch>
                  <a:fillRect l="-870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7302A6E-7D2E-C949-8708-ABF07F0606B8}"/>
                  </a:ext>
                </a:extLst>
              </p:cNvPr>
              <p:cNvSpPr/>
              <p:nvPr/>
            </p:nvSpPr>
            <p:spPr>
              <a:xfrm>
                <a:off x="9523128" y="4077820"/>
                <a:ext cx="1452642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7302A6E-7D2E-C949-8708-ABF07F060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128" y="4077820"/>
                <a:ext cx="1452642" cy="879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U-turn Arrow 15">
            <a:extLst>
              <a:ext uri="{FF2B5EF4-FFF2-40B4-BE49-F238E27FC236}">
                <a16:creationId xmlns:a16="http://schemas.microsoft.com/office/drawing/2014/main" id="{D9C19FBD-33A1-5345-94CC-9949EA89DCEA}"/>
              </a:ext>
            </a:extLst>
          </p:cNvPr>
          <p:cNvSpPr/>
          <p:nvPr/>
        </p:nvSpPr>
        <p:spPr>
          <a:xfrm>
            <a:off x="9721933" y="3942089"/>
            <a:ext cx="908330" cy="135883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U-turn Arrow 16">
            <a:extLst>
              <a:ext uri="{FF2B5EF4-FFF2-40B4-BE49-F238E27FC236}">
                <a16:creationId xmlns:a16="http://schemas.microsoft.com/office/drawing/2014/main" id="{23A3526E-58F0-C240-AE49-37A417C64F1E}"/>
              </a:ext>
            </a:extLst>
          </p:cNvPr>
          <p:cNvSpPr/>
          <p:nvPr/>
        </p:nvSpPr>
        <p:spPr>
          <a:xfrm flipV="1">
            <a:off x="9736335" y="4977582"/>
            <a:ext cx="893927" cy="135883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939CD4-7EB6-5C43-B35B-462BB7D5BD71}"/>
              </a:ext>
            </a:extLst>
          </p:cNvPr>
          <p:cNvSpPr txBox="1"/>
          <p:nvPr/>
        </p:nvSpPr>
        <p:spPr>
          <a:xfrm>
            <a:off x="10053005" y="5094749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E6E126-D154-9740-AB92-5A54972B58A6}"/>
              </a:ext>
            </a:extLst>
          </p:cNvPr>
          <p:cNvSpPr txBox="1"/>
          <p:nvPr/>
        </p:nvSpPr>
        <p:spPr>
          <a:xfrm>
            <a:off x="9944490" y="361893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20" name="U-turn Arrow 19">
            <a:extLst>
              <a:ext uri="{FF2B5EF4-FFF2-40B4-BE49-F238E27FC236}">
                <a16:creationId xmlns:a16="http://schemas.microsoft.com/office/drawing/2014/main" id="{B9083FEA-51C9-F140-8834-0FDF66C4F401}"/>
              </a:ext>
            </a:extLst>
          </p:cNvPr>
          <p:cNvSpPr/>
          <p:nvPr/>
        </p:nvSpPr>
        <p:spPr>
          <a:xfrm>
            <a:off x="8128601" y="3953641"/>
            <a:ext cx="908330" cy="135883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U-turn Arrow 20">
            <a:extLst>
              <a:ext uri="{FF2B5EF4-FFF2-40B4-BE49-F238E27FC236}">
                <a16:creationId xmlns:a16="http://schemas.microsoft.com/office/drawing/2014/main" id="{C70F6854-BBB7-7C48-AFD8-F9D762F11045}"/>
              </a:ext>
            </a:extLst>
          </p:cNvPr>
          <p:cNvSpPr/>
          <p:nvPr/>
        </p:nvSpPr>
        <p:spPr>
          <a:xfrm flipV="1">
            <a:off x="8143003" y="4989134"/>
            <a:ext cx="893927" cy="135883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3555A9-8FEB-4741-AB51-F278BEE05BFF}"/>
              </a:ext>
            </a:extLst>
          </p:cNvPr>
          <p:cNvSpPr txBox="1"/>
          <p:nvPr/>
        </p:nvSpPr>
        <p:spPr>
          <a:xfrm>
            <a:off x="8459673" y="5106301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CC9CB3-0C8A-3848-B1CD-0D338B36DA8E}"/>
              </a:ext>
            </a:extLst>
          </p:cNvPr>
          <p:cNvSpPr txBox="1"/>
          <p:nvPr/>
        </p:nvSpPr>
        <p:spPr>
          <a:xfrm>
            <a:off x="8351158" y="363048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0E8B8A0-AEE6-1C4D-8A33-486BCDD49DA6}"/>
                  </a:ext>
                </a:extLst>
              </p:cNvPr>
              <p:cNvSpPr/>
              <p:nvPr/>
            </p:nvSpPr>
            <p:spPr>
              <a:xfrm>
                <a:off x="7712516" y="5609924"/>
                <a:ext cx="3040191" cy="798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32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0E8B8A0-AEE6-1C4D-8A33-486BCDD49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516" y="5609924"/>
                <a:ext cx="3040191" cy="798873"/>
              </a:xfrm>
              <a:prstGeom prst="rect">
                <a:avLst/>
              </a:prstGeom>
              <a:blipFill>
                <a:blip r:embed="rId6"/>
                <a:stretch>
                  <a:fillRect b="-12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5749387A-E213-E547-8618-7780AFF0DE1B}"/>
              </a:ext>
            </a:extLst>
          </p:cNvPr>
          <p:cNvSpPr txBox="1"/>
          <p:nvPr/>
        </p:nvSpPr>
        <p:spPr>
          <a:xfrm>
            <a:off x="237394" y="1829825"/>
            <a:ext cx="60769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We need to find a common multiple between the denominators.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Write out the timetables for the denominators until we spot a common multiple.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Now we need to multiply the fractions to make the denominators the same.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Now we can </a:t>
            </a:r>
            <a:r>
              <a:rPr lang="en-US" sz="2400" dirty="0" smtClean="0"/>
              <a:t>subtract </a:t>
            </a:r>
            <a:r>
              <a:rPr lang="en-US" sz="2400" dirty="0"/>
              <a:t>the fractions together because the denominators are the same.</a:t>
            </a:r>
          </a:p>
          <a:p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40E6A7-9A98-E64E-8359-784D8743D6CC}"/>
              </a:ext>
            </a:extLst>
          </p:cNvPr>
          <p:cNvSpPr txBox="1"/>
          <p:nvPr/>
        </p:nvSpPr>
        <p:spPr>
          <a:xfrm>
            <a:off x="7948904" y="213887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8440D7-ABB9-D94C-8082-1D7E6457EB16}"/>
              </a:ext>
            </a:extLst>
          </p:cNvPr>
          <p:cNvSpPr txBox="1"/>
          <p:nvPr/>
        </p:nvSpPr>
        <p:spPr>
          <a:xfrm>
            <a:off x="7352348" y="382536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8B8555-A1DF-464C-823E-D9D5B7A602E1}"/>
              </a:ext>
            </a:extLst>
          </p:cNvPr>
          <p:cNvSpPr txBox="1"/>
          <p:nvPr/>
        </p:nvSpPr>
        <p:spPr>
          <a:xfrm>
            <a:off x="7352348" y="533293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478427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B01B-C42B-E241-BDCF-A3117021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4" y="-8449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What if the smaller denominator is not a factor of the bigger?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8834FA-A055-EB41-9114-3B9FA3818B23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C07A798-067C-FC42-8FFF-765CE13FF486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9B64B2-AA94-AC49-A69D-365F447F5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4478230-AB5B-7344-A5D6-F67EF5F53AEE}"/>
                  </a:ext>
                </a:extLst>
              </p:cNvPr>
              <p:cNvSpPr/>
              <p:nvPr/>
            </p:nvSpPr>
            <p:spPr>
              <a:xfrm>
                <a:off x="570952" y="2382994"/>
                <a:ext cx="1010726" cy="703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4478230-AB5B-7344-A5D6-F67EF5F53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2" y="2382994"/>
                <a:ext cx="1010726" cy="703398"/>
              </a:xfrm>
              <a:prstGeom prst="rect">
                <a:avLst/>
              </a:prstGeom>
              <a:blipFill>
                <a:blip r:embed="rId3"/>
                <a:stretch>
                  <a:fillRect r="-12121" b="-1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1CC8594-09A0-0D4C-9FCB-E6D84915E410}"/>
              </a:ext>
            </a:extLst>
          </p:cNvPr>
          <p:cNvSpPr txBox="1"/>
          <p:nvPr/>
        </p:nvSpPr>
        <p:spPr>
          <a:xfrm>
            <a:off x="3015254" y="2097335"/>
            <a:ext cx="9204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1x2= 2</a:t>
            </a:r>
          </a:p>
          <a:p>
            <a:r>
              <a:rPr lang="en-US" dirty="0"/>
              <a:t>2x2= 4</a:t>
            </a:r>
          </a:p>
          <a:p>
            <a:r>
              <a:rPr lang="en-US" dirty="0"/>
              <a:t>2x3= 6</a:t>
            </a:r>
          </a:p>
          <a:p>
            <a:r>
              <a:rPr lang="en-US" dirty="0"/>
              <a:t>2x4= 8</a:t>
            </a:r>
          </a:p>
          <a:p>
            <a:r>
              <a:rPr lang="en-US" dirty="0">
                <a:solidFill>
                  <a:srgbClr val="FF0000"/>
                </a:solidFill>
              </a:rPr>
              <a:t>2x5=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76E3E8-7DF1-664F-B395-680A565E8662}"/>
              </a:ext>
            </a:extLst>
          </p:cNvPr>
          <p:cNvSpPr txBox="1"/>
          <p:nvPr/>
        </p:nvSpPr>
        <p:spPr>
          <a:xfrm>
            <a:off x="3800475" y="2104889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1x5= 5</a:t>
            </a:r>
          </a:p>
          <a:p>
            <a:r>
              <a:rPr lang="en-US" dirty="0">
                <a:solidFill>
                  <a:srgbClr val="FF0000"/>
                </a:solidFill>
              </a:rPr>
              <a:t>2x5=10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8160913-E348-EC47-816F-9C8812736B18}"/>
                  </a:ext>
                </a:extLst>
              </p:cNvPr>
              <p:cNvSpPr/>
              <p:nvPr/>
            </p:nvSpPr>
            <p:spPr>
              <a:xfrm>
                <a:off x="5599184" y="2216182"/>
                <a:ext cx="1452642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8160913-E348-EC47-816F-9C8812736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184" y="2216182"/>
                <a:ext cx="1452642" cy="887166"/>
              </a:xfrm>
              <a:prstGeom prst="rect">
                <a:avLst/>
              </a:prstGeom>
              <a:blipFill>
                <a:blip r:embed="rId4"/>
                <a:stretch>
                  <a:fillRect l="-87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7302A6E-7D2E-C949-8708-ABF07F0606B8}"/>
                  </a:ext>
                </a:extLst>
              </p:cNvPr>
              <p:cNvSpPr/>
              <p:nvPr/>
            </p:nvSpPr>
            <p:spPr>
              <a:xfrm>
                <a:off x="7193050" y="2220157"/>
                <a:ext cx="1452642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7302A6E-7D2E-C949-8708-ABF07F060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050" y="2220157"/>
                <a:ext cx="1452642" cy="879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U-turn Arrow 15">
            <a:extLst>
              <a:ext uri="{FF2B5EF4-FFF2-40B4-BE49-F238E27FC236}">
                <a16:creationId xmlns:a16="http://schemas.microsoft.com/office/drawing/2014/main" id="{D9C19FBD-33A1-5345-94CC-9949EA89DCEA}"/>
              </a:ext>
            </a:extLst>
          </p:cNvPr>
          <p:cNvSpPr/>
          <p:nvPr/>
        </p:nvSpPr>
        <p:spPr>
          <a:xfrm>
            <a:off x="7391855" y="2084426"/>
            <a:ext cx="908330" cy="135883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U-turn Arrow 16">
            <a:extLst>
              <a:ext uri="{FF2B5EF4-FFF2-40B4-BE49-F238E27FC236}">
                <a16:creationId xmlns:a16="http://schemas.microsoft.com/office/drawing/2014/main" id="{23A3526E-58F0-C240-AE49-37A417C64F1E}"/>
              </a:ext>
            </a:extLst>
          </p:cNvPr>
          <p:cNvSpPr/>
          <p:nvPr/>
        </p:nvSpPr>
        <p:spPr>
          <a:xfrm flipV="1">
            <a:off x="7406257" y="3119919"/>
            <a:ext cx="893927" cy="135883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939CD4-7EB6-5C43-B35B-462BB7D5BD71}"/>
              </a:ext>
            </a:extLst>
          </p:cNvPr>
          <p:cNvSpPr txBox="1"/>
          <p:nvPr/>
        </p:nvSpPr>
        <p:spPr>
          <a:xfrm>
            <a:off x="7722927" y="323708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E6E126-D154-9740-AB92-5A54972B58A6}"/>
              </a:ext>
            </a:extLst>
          </p:cNvPr>
          <p:cNvSpPr txBox="1"/>
          <p:nvPr/>
        </p:nvSpPr>
        <p:spPr>
          <a:xfrm>
            <a:off x="7614412" y="1761271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20" name="U-turn Arrow 19">
            <a:extLst>
              <a:ext uri="{FF2B5EF4-FFF2-40B4-BE49-F238E27FC236}">
                <a16:creationId xmlns:a16="http://schemas.microsoft.com/office/drawing/2014/main" id="{B9083FEA-51C9-F140-8834-0FDF66C4F401}"/>
              </a:ext>
            </a:extLst>
          </p:cNvPr>
          <p:cNvSpPr/>
          <p:nvPr/>
        </p:nvSpPr>
        <p:spPr>
          <a:xfrm>
            <a:off x="5798523" y="2095978"/>
            <a:ext cx="908330" cy="135883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U-turn Arrow 20">
            <a:extLst>
              <a:ext uri="{FF2B5EF4-FFF2-40B4-BE49-F238E27FC236}">
                <a16:creationId xmlns:a16="http://schemas.microsoft.com/office/drawing/2014/main" id="{C70F6854-BBB7-7C48-AFD8-F9D762F11045}"/>
              </a:ext>
            </a:extLst>
          </p:cNvPr>
          <p:cNvSpPr/>
          <p:nvPr/>
        </p:nvSpPr>
        <p:spPr>
          <a:xfrm flipV="1">
            <a:off x="5812925" y="3131471"/>
            <a:ext cx="893927" cy="135883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3555A9-8FEB-4741-AB51-F278BEE05BFF}"/>
              </a:ext>
            </a:extLst>
          </p:cNvPr>
          <p:cNvSpPr txBox="1"/>
          <p:nvPr/>
        </p:nvSpPr>
        <p:spPr>
          <a:xfrm>
            <a:off x="6129595" y="324863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CC9CB3-0C8A-3848-B1CD-0D338B36DA8E}"/>
              </a:ext>
            </a:extLst>
          </p:cNvPr>
          <p:cNvSpPr txBox="1"/>
          <p:nvPr/>
        </p:nvSpPr>
        <p:spPr>
          <a:xfrm>
            <a:off x="6021080" y="177282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0E8B8A0-AEE6-1C4D-8A33-486BCDD49DA6}"/>
                  </a:ext>
                </a:extLst>
              </p:cNvPr>
              <p:cNvSpPr/>
              <p:nvPr/>
            </p:nvSpPr>
            <p:spPr>
              <a:xfrm>
                <a:off x="9523087" y="2200842"/>
                <a:ext cx="2005164" cy="798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32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0E8B8A0-AEE6-1C4D-8A33-486BCDD49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087" y="2200842"/>
                <a:ext cx="2005164" cy="798873"/>
              </a:xfrm>
              <a:prstGeom prst="rect">
                <a:avLst/>
              </a:prstGeom>
              <a:blipFill>
                <a:blip r:embed="rId6"/>
                <a:stretch>
                  <a:fillRect b="-12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5749387A-E213-E547-8618-7780AFF0DE1B}"/>
              </a:ext>
            </a:extLst>
          </p:cNvPr>
          <p:cNvSpPr txBox="1"/>
          <p:nvPr/>
        </p:nvSpPr>
        <p:spPr>
          <a:xfrm>
            <a:off x="5798987" y="3870338"/>
            <a:ext cx="2463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Now we need to multiply the fractions to make the denominators 10. Remember, whatever we do to the denominator we need to do the same to the numerator.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40E6A7-9A98-E64E-8359-784D8743D6CC}"/>
              </a:ext>
            </a:extLst>
          </p:cNvPr>
          <p:cNvSpPr txBox="1"/>
          <p:nvPr/>
        </p:nvSpPr>
        <p:spPr>
          <a:xfrm>
            <a:off x="2633847" y="185433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8440D7-ABB9-D94C-8082-1D7E6457EB16}"/>
              </a:ext>
            </a:extLst>
          </p:cNvPr>
          <p:cNvSpPr txBox="1"/>
          <p:nvPr/>
        </p:nvSpPr>
        <p:spPr>
          <a:xfrm>
            <a:off x="5195764" y="186252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8B8555-A1DF-464C-823E-D9D5B7A602E1}"/>
              </a:ext>
            </a:extLst>
          </p:cNvPr>
          <p:cNvSpPr txBox="1"/>
          <p:nvPr/>
        </p:nvSpPr>
        <p:spPr>
          <a:xfrm>
            <a:off x="9163693" y="186252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E8EE16-F706-9547-8954-45E5593C0962}"/>
              </a:ext>
            </a:extLst>
          </p:cNvPr>
          <p:cNvSpPr/>
          <p:nvPr/>
        </p:nvSpPr>
        <p:spPr>
          <a:xfrm>
            <a:off x="219376" y="3870338"/>
            <a:ext cx="1882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We need to find a common multiple between 2 and 5.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CC2028-0CAE-A446-9630-B68A1C6D1C3D}"/>
              </a:ext>
            </a:extLst>
          </p:cNvPr>
          <p:cNvSpPr txBox="1"/>
          <p:nvPr/>
        </p:nvSpPr>
        <p:spPr>
          <a:xfrm>
            <a:off x="250584" y="186252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0ECA07-E4F0-6B4B-9CA9-7936B5C62F40}"/>
              </a:ext>
            </a:extLst>
          </p:cNvPr>
          <p:cNvSpPr/>
          <p:nvPr/>
        </p:nvSpPr>
        <p:spPr>
          <a:xfrm>
            <a:off x="9351633" y="3871456"/>
            <a:ext cx="246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Now we can </a:t>
            </a:r>
            <a:r>
              <a:rPr lang="en-US" sz="1600" dirty="0" smtClean="0"/>
              <a:t>subtract </a:t>
            </a:r>
            <a:r>
              <a:rPr lang="en-US" sz="1600" dirty="0"/>
              <a:t>the fractions together because the denominators are the same.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C49685-F2C8-F947-9AF8-27BC292F1748}"/>
              </a:ext>
            </a:extLst>
          </p:cNvPr>
          <p:cNvSpPr/>
          <p:nvPr/>
        </p:nvSpPr>
        <p:spPr>
          <a:xfrm>
            <a:off x="2421725" y="3873715"/>
            <a:ext cx="27116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Write out the 2 and 5 timetables until we spot a common multiple. 10 is the common multiple so 10 will be the denominator for both fractions.</a:t>
            </a:r>
          </a:p>
        </p:txBody>
      </p:sp>
    </p:spTree>
    <p:extLst>
      <p:ext uri="{BB962C8B-B14F-4D97-AF65-F5344CB8AC3E}">
        <p14:creationId xmlns:p14="http://schemas.microsoft.com/office/powerpoint/2010/main" val="6737971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B01B-C42B-E241-BDCF-A3117021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4" y="-8449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Try this one on your own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8834FA-A055-EB41-9114-3B9FA3818B23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C07A798-067C-FC42-8FFF-765CE13FF486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9B64B2-AA94-AC49-A69D-365F447F5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4478230-AB5B-7344-A5D6-F67EF5F53AEE}"/>
                  </a:ext>
                </a:extLst>
              </p:cNvPr>
              <p:cNvSpPr/>
              <p:nvPr/>
            </p:nvSpPr>
            <p:spPr>
              <a:xfrm>
                <a:off x="400171" y="887585"/>
                <a:ext cx="1244251" cy="877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3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4478230-AB5B-7344-A5D6-F67EF5F53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71" y="887585"/>
                <a:ext cx="1244251" cy="877484"/>
              </a:xfrm>
              <a:prstGeom prst="rect">
                <a:avLst/>
              </a:prstGeom>
              <a:blipFill>
                <a:blip r:embed="rId3"/>
                <a:stretch>
                  <a:fillRect r="-137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334F8DA-149A-4446-B7BD-F01F55B1C323}"/>
              </a:ext>
            </a:extLst>
          </p:cNvPr>
          <p:cNvSpPr txBox="1"/>
          <p:nvPr/>
        </p:nvSpPr>
        <p:spPr>
          <a:xfrm>
            <a:off x="237394" y="5131111"/>
            <a:ext cx="7535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We need to find a common multiple between 3 and 7.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Write out the 3 and 7 timetables until we spot a common multiple.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Now we need to multiply the fractions to make the denominators the same.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Now we can </a:t>
            </a:r>
            <a:r>
              <a:rPr lang="en-US" sz="1600" dirty="0" smtClean="0"/>
              <a:t>subtract </a:t>
            </a:r>
            <a:r>
              <a:rPr lang="en-US" sz="1600" dirty="0"/>
              <a:t>the fractions </a:t>
            </a:r>
            <a:r>
              <a:rPr lang="en-US" sz="1600" dirty="0" smtClean="0"/>
              <a:t> </a:t>
            </a:r>
            <a:r>
              <a:rPr lang="en-US" sz="1600" dirty="0"/>
              <a:t>because the denominators are the same</a:t>
            </a:r>
            <a:r>
              <a:rPr lang="en-US" sz="1200" dirty="0"/>
              <a:t>.</a:t>
            </a:r>
          </a:p>
        </p:txBody>
      </p:sp>
      <p:graphicFrame>
        <p:nvGraphicFramePr>
          <p:cNvPr id="26" name="Table 2">
            <a:extLst>
              <a:ext uri="{FF2B5EF4-FFF2-40B4-BE49-F238E27FC236}">
                <a16:creationId xmlns:a16="http://schemas.microsoft.com/office/drawing/2014/main" id="{1B7CDAE4-3CD4-C649-A6E7-DA577B1FE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330887"/>
              </p:ext>
            </p:extLst>
          </p:nvPr>
        </p:nvGraphicFramePr>
        <p:xfrm>
          <a:off x="1860827" y="1389652"/>
          <a:ext cx="8470345" cy="3614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565">
                  <a:extLst>
                    <a:ext uri="{9D8B030D-6E8A-4147-A177-3AD203B41FA5}">
                      <a16:colId xmlns:a16="http://schemas.microsoft.com/office/drawing/2014/main" val="1524006667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740455661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459507764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2548364353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693623905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1145339092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2661613890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1563995460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4259730435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1521129810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390366081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1093798843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3596670652"/>
                    </a:ext>
                  </a:extLst>
                </a:gridCol>
              </a:tblGrid>
              <a:tr h="6024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958106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793011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881536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400382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738094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488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670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1B01B-C42B-E241-BDCF-A3117021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4" y="-8449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Answer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8834FA-A055-EB41-9114-3B9FA3818B23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C07A798-067C-FC42-8FFF-765CE13FF486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9B64B2-AA94-AC49-A69D-365F447F5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4478230-AB5B-7344-A5D6-F67EF5F53AEE}"/>
                  </a:ext>
                </a:extLst>
              </p:cNvPr>
              <p:cNvSpPr/>
              <p:nvPr/>
            </p:nvSpPr>
            <p:spPr>
              <a:xfrm>
                <a:off x="1769614" y="279216"/>
                <a:ext cx="1843774" cy="877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4478230-AB5B-7344-A5D6-F67EF5F53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614" y="279216"/>
                <a:ext cx="1843774" cy="877484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8ABF613C-366D-C242-8836-55374CC82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957030"/>
              </p:ext>
            </p:extLst>
          </p:nvPr>
        </p:nvGraphicFramePr>
        <p:xfrm>
          <a:off x="1420397" y="1234480"/>
          <a:ext cx="8470345" cy="3614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565">
                  <a:extLst>
                    <a:ext uri="{9D8B030D-6E8A-4147-A177-3AD203B41FA5}">
                      <a16:colId xmlns:a16="http://schemas.microsoft.com/office/drawing/2014/main" val="1524006667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740455661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459507764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2548364353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693623905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1145339092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2661613890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1563995460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4259730435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1521129810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390366081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1093798843"/>
                    </a:ext>
                  </a:extLst>
                </a:gridCol>
                <a:gridCol w="651565">
                  <a:extLst>
                    <a:ext uri="{9D8B030D-6E8A-4147-A177-3AD203B41FA5}">
                      <a16:colId xmlns:a16="http://schemas.microsoft.com/office/drawing/2014/main" val="3596670652"/>
                    </a:ext>
                  </a:extLst>
                </a:gridCol>
              </a:tblGrid>
              <a:tr h="6024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958106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793011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881536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400382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738094"/>
                  </a:ext>
                </a:extLst>
              </a:tr>
              <a:tr h="6024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4886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92111AA-C6C1-C746-80CA-40F05384DF3C}"/>
              </a:ext>
            </a:extLst>
          </p:cNvPr>
          <p:cNvSpPr txBox="1"/>
          <p:nvPr/>
        </p:nvSpPr>
        <p:spPr>
          <a:xfrm>
            <a:off x="9946810" y="1143062"/>
            <a:ext cx="1331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1x3= 3</a:t>
            </a:r>
          </a:p>
          <a:p>
            <a:r>
              <a:rPr lang="en-US" dirty="0"/>
              <a:t>2x3= 6</a:t>
            </a:r>
          </a:p>
          <a:p>
            <a:r>
              <a:rPr lang="en-US" dirty="0"/>
              <a:t>3x3= 9</a:t>
            </a:r>
          </a:p>
          <a:p>
            <a:r>
              <a:rPr lang="en-US" dirty="0"/>
              <a:t>4x3=12</a:t>
            </a:r>
          </a:p>
          <a:p>
            <a:r>
              <a:rPr lang="en-US" dirty="0"/>
              <a:t>5x3=15</a:t>
            </a:r>
          </a:p>
          <a:p>
            <a:r>
              <a:rPr lang="en-US" dirty="0"/>
              <a:t>6x3=18</a:t>
            </a:r>
          </a:p>
          <a:p>
            <a:r>
              <a:rPr lang="en-US" dirty="0">
                <a:solidFill>
                  <a:srgbClr val="FF0000"/>
                </a:solidFill>
              </a:rPr>
              <a:t>7x3=21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F6E6C5-9363-864C-B628-C09B8EDE4BA9}"/>
              </a:ext>
            </a:extLst>
          </p:cNvPr>
          <p:cNvSpPr txBox="1"/>
          <p:nvPr/>
        </p:nvSpPr>
        <p:spPr>
          <a:xfrm>
            <a:off x="237394" y="5131111"/>
            <a:ext cx="8577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We need to find a common multiple between 3 and 7.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Write out the 3 and 7 timetables until we spot a common multiple.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Now we need to multiply the fractions to make the denominators the same.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Now we can </a:t>
            </a:r>
            <a:r>
              <a:rPr lang="en-US" sz="1600" dirty="0" smtClean="0"/>
              <a:t>subtract </a:t>
            </a:r>
            <a:r>
              <a:rPr lang="en-US" sz="1600" dirty="0"/>
              <a:t>the fractions </a:t>
            </a:r>
            <a:r>
              <a:rPr lang="en-US" sz="1600" dirty="0" smtClean="0"/>
              <a:t> </a:t>
            </a:r>
            <a:r>
              <a:rPr lang="en-US" sz="1600" dirty="0"/>
              <a:t>because the denominators are the same</a:t>
            </a:r>
            <a:r>
              <a:rPr lang="en-US" sz="12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F38CB2-540A-BF4F-A1EB-3983352A414B}"/>
              </a:ext>
            </a:extLst>
          </p:cNvPr>
          <p:cNvSpPr txBox="1"/>
          <p:nvPr/>
        </p:nvSpPr>
        <p:spPr>
          <a:xfrm>
            <a:off x="10839263" y="1133522"/>
            <a:ext cx="1331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1x7= 7</a:t>
            </a:r>
          </a:p>
          <a:p>
            <a:r>
              <a:rPr lang="en-US" dirty="0"/>
              <a:t>2x7=14</a:t>
            </a:r>
          </a:p>
          <a:p>
            <a:r>
              <a:rPr lang="en-US" dirty="0">
                <a:solidFill>
                  <a:srgbClr val="FF0000"/>
                </a:solidFill>
              </a:rPr>
              <a:t>3x7=21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E2CF089-A677-2544-88C5-49C121B5DF78}"/>
                  </a:ext>
                </a:extLst>
              </p:cNvPr>
              <p:cNvSpPr/>
              <p:nvPr/>
            </p:nvSpPr>
            <p:spPr>
              <a:xfrm>
                <a:off x="1642140" y="2390101"/>
                <a:ext cx="583814" cy="113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8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E2CF089-A677-2544-88C5-49C121B5DF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140" y="2390101"/>
                <a:ext cx="583814" cy="1139094"/>
              </a:xfrm>
              <a:prstGeom prst="rect">
                <a:avLst/>
              </a:prstGeom>
              <a:blipFill>
                <a:blip r:embed="rId4"/>
                <a:stretch>
                  <a:fillRect l="-6383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0A917FF-CD42-E345-8974-88B163431DDB}"/>
                  </a:ext>
                </a:extLst>
              </p:cNvPr>
              <p:cNvSpPr/>
              <p:nvPr/>
            </p:nvSpPr>
            <p:spPr>
              <a:xfrm>
                <a:off x="2851571" y="2431724"/>
                <a:ext cx="843501" cy="1132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800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0A917FF-CD42-E345-8974-88B163431D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571" y="2431724"/>
                <a:ext cx="843501" cy="1132682"/>
              </a:xfrm>
              <a:prstGeom prst="rect">
                <a:avLst/>
              </a:prstGeom>
              <a:blipFill>
                <a:blip r:embed="rId5"/>
                <a:stretch>
                  <a:fillRect l="-5970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83AEAB2-6D32-F240-88EA-B2D163CAF9D1}"/>
                  </a:ext>
                </a:extLst>
              </p:cNvPr>
              <p:cNvSpPr/>
              <p:nvPr/>
            </p:nvSpPr>
            <p:spPr>
              <a:xfrm>
                <a:off x="4246752" y="2390101"/>
                <a:ext cx="583814" cy="1137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800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83AEAB2-6D32-F240-88EA-B2D163CAF9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752" y="2390101"/>
                <a:ext cx="583814" cy="1137940"/>
              </a:xfrm>
              <a:prstGeom prst="rect">
                <a:avLst/>
              </a:prstGeom>
              <a:blipFill>
                <a:blip r:embed="rId6"/>
                <a:stretch>
                  <a:fillRect l="-6383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CD25921-59A5-D540-B66B-818A1D7A8ACE}"/>
                  </a:ext>
                </a:extLst>
              </p:cNvPr>
              <p:cNvSpPr/>
              <p:nvPr/>
            </p:nvSpPr>
            <p:spPr>
              <a:xfrm>
                <a:off x="5470330" y="2438300"/>
                <a:ext cx="843501" cy="1136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800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CD25921-59A5-D540-B66B-818A1D7A8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330" y="2438300"/>
                <a:ext cx="843501" cy="1136850"/>
              </a:xfrm>
              <a:prstGeom prst="rect">
                <a:avLst/>
              </a:prstGeom>
              <a:blipFill>
                <a:blip r:embed="rId7"/>
                <a:stretch>
                  <a:fillRect l="-597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45B7292-1D05-494A-963D-047F4C65543A}"/>
                  </a:ext>
                </a:extLst>
              </p:cNvPr>
              <p:cNvSpPr/>
              <p:nvPr/>
            </p:nvSpPr>
            <p:spPr>
              <a:xfrm>
                <a:off x="6732096" y="2431724"/>
                <a:ext cx="843501" cy="1132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800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45B7292-1D05-494A-963D-047F4C655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096" y="2431724"/>
                <a:ext cx="843501" cy="1132682"/>
              </a:xfrm>
              <a:prstGeom prst="rect">
                <a:avLst/>
              </a:prstGeom>
              <a:blipFill>
                <a:blip r:embed="rId8"/>
                <a:stretch>
                  <a:fillRect l="-4412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F6DA337-28DF-CF46-8676-590EC0E59DFE}"/>
                  </a:ext>
                </a:extLst>
              </p:cNvPr>
              <p:cNvSpPr/>
              <p:nvPr/>
            </p:nvSpPr>
            <p:spPr>
              <a:xfrm>
                <a:off x="8034268" y="2431724"/>
                <a:ext cx="843501" cy="1136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800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F6DA337-28DF-CF46-8676-590EC0E59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268" y="2431724"/>
                <a:ext cx="843501" cy="1136850"/>
              </a:xfrm>
              <a:prstGeom prst="rect">
                <a:avLst/>
              </a:prstGeom>
              <a:blipFill>
                <a:blip r:embed="rId9"/>
                <a:stretch>
                  <a:fillRect l="-5970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3A893F5-4634-2241-8C33-CD3318D98E9F}"/>
                  </a:ext>
                </a:extLst>
              </p:cNvPr>
              <p:cNvSpPr/>
              <p:nvPr/>
            </p:nvSpPr>
            <p:spPr>
              <a:xfrm>
                <a:off x="9226069" y="2431724"/>
                <a:ext cx="843501" cy="1140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800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3A893F5-4634-2241-8C33-CD3318D98E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069" y="2431724"/>
                <a:ext cx="843501" cy="11406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>
            <a:extLst>
              <a:ext uri="{FF2B5EF4-FFF2-40B4-BE49-F238E27FC236}">
                <a16:creationId xmlns:a16="http://schemas.microsoft.com/office/drawing/2014/main" id="{C09C39D4-4BEB-4047-BF3A-0BF24FC35720}"/>
              </a:ext>
            </a:extLst>
          </p:cNvPr>
          <p:cNvSpPr/>
          <p:nvPr/>
        </p:nvSpPr>
        <p:spPr>
          <a:xfrm>
            <a:off x="2282022" y="2644122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US" sz="40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3857682-24BB-B341-96CE-7E0B7C3E8300}"/>
              </a:ext>
            </a:extLst>
          </p:cNvPr>
          <p:cNvSpPr/>
          <p:nvPr/>
        </p:nvSpPr>
        <p:spPr>
          <a:xfrm>
            <a:off x="4862364" y="2644122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US" sz="40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E9A7135-70AA-224B-ABC4-8BC21CC8D105}"/>
              </a:ext>
            </a:extLst>
          </p:cNvPr>
          <p:cNvSpPr/>
          <p:nvPr/>
        </p:nvSpPr>
        <p:spPr>
          <a:xfrm>
            <a:off x="8814908" y="2636793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US" sz="40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7866C6D-DC6E-B14B-8B1B-62B4CD3BD4D3}"/>
              </a:ext>
            </a:extLst>
          </p:cNvPr>
          <p:cNvSpPr/>
          <p:nvPr/>
        </p:nvSpPr>
        <p:spPr>
          <a:xfrm>
            <a:off x="7487615" y="2652782"/>
            <a:ext cx="341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n-US" sz="4000" dirty="0"/>
          </a:p>
        </p:txBody>
      </p:sp>
      <p:sp>
        <p:nvSpPr>
          <p:cNvPr id="83" name="U-turn Arrow 82">
            <a:extLst>
              <a:ext uri="{FF2B5EF4-FFF2-40B4-BE49-F238E27FC236}">
                <a16:creationId xmlns:a16="http://schemas.microsoft.com/office/drawing/2014/main" id="{E143F3D9-6F05-B341-8D3C-FE40A1F790EB}"/>
              </a:ext>
            </a:extLst>
          </p:cNvPr>
          <p:cNvSpPr/>
          <p:nvPr/>
        </p:nvSpPr>
        <p:spPr>
          <a:xfrm>
            <a:off x="1778990" y="2219889"/>
            <a:ext cx="1617031" cy="154671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U-turn Arrow 83">
            <a:extLst>
              <a:ext uri="{FF2B5EF4-FFF2-40B4-BE49-F238E27FC236}">
                <a16:creationId xmlns:a16="http://schemas.microsoft.com/office/drawing/2014/main" id="{75CA7153-4245-8243-BE44-F1EB041CA693}"/>
              </a:ext>
            </a:extLst>
          </p:cNvPr>
          <p:cNvSpPr/>
          <p:nvPr/>
        </p:nvSpPr>
        <p:spPr>
          <a:xfrm flipV="1">
            <a:off x="1778990" y="3697812"/>
            <a:ext cx="1520800" cy="154672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A81F80B-BF73-CD45-82C7-B0F176662C55}"/>
              </a:ext>
            </a:extLst>
          </p:cNvPr>
          <p:cNvSpPr txBox="1"/>
          <p:nvPr/>
        </p:nvSpPr>
        <p:spPr>
          <a:xfrm>
            <a:off x="2299406" y="3909217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76E8CF8-A3DE-5743-BFFF-CDF2711EA17C}"/>
              </a:ext>
            </a:extLst>
          </p:cNvPr>
          <p:cNvSpPr txBox="1"/>
          <p:nvPr/>
        </p:nvSpPr>
        <p:spPr>
          <a:xfrm>
            <a:off x="2301258" y="187786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x7</a:t>
            </a:r>
          </a:p>
        </p:txBody>
      </p:sp>
      <p:sp>
        <p:nvSpPr>
          <p:cNvPr id="87" name="U-turn Arrow 86">
            <a:extLst>
              <a:ext uri="{FF2B5EF4-FFF2-40B4-BE49-F238E27FC236}">
                <a16:creationId xmlns:a16="http://schemas.microsoft.com/office/drawing/2014/main" id="{24E676D4-534E-4349-B6B9-DD0EAF0F1368}"/>
              </a:ext>
            </a:extLst>
          </p:cNvPr>
          <p:cNvSpPr/>
          <p:nvPr/>
        </p:nvSpPr>
        <p:spPr>
          <a:xfrm>
            <a:off x="4439742" y="2191277"/>
            <a:ext cx="1520800" cy="154671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U-turn Arrow 87">
            <a:extLst>
              <a:ext uri="{FF2B5EF4-FFF2-40B4-BE49-F238E27FC236}">
                <a16:creationId xmlns:a16="http://schemas.microsoft.com/office/drawing/2014/main" id="{38473527-CDB9-BA4C-8B98-D1E514B8D27C}"/>
              </a:ext>
            </a:extLst>
          </p:cNvPr>
          <p:cNvSpPr/>
          <p:nvPr/>
        </p:nvSpPr>
        <p:spPr>
          <a:xfrm flipV="1">
            <a:off x="4439742" y="3635034"/>
            <a:ext cx="1520800" cy="154672"/>
          </a:xfrm>
          <a:prstGeom prst="uturnArrow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7DC04C5-C592-4B4F-99A6-07F782BD7978}"/>
              </a:ext>
            </a:extLst>
          </p:cNvPr>
          <p:cNvSpPr txBox="1"/>
          <p:nvPr/>
        </p:nvSpPr>
        <p:spPr>
          <a:xfrm>
            <a:off x="4960158" y="3846439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EEEA15B-AFE4-5845-820A-A1698F0B7191}"/>
              </a:ext>
            </a:extLst>
          </p:cNvPr>
          <p:cNvSpPr txBox="1"/>
          <p:nvPr/>
        </p:nvSpPr>
        <p:spPr>
          <a:xfrm>
            <a:off x="4962010" y="181508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3008650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0FFA6FF-9660-8F4B-8125-DD471565D7B0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359422-56F5-F34D-9391-A6BD9901DD5E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AF06D0-221F-FA44-8051-CDD88CD4F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9FA0C47-366E-AB40-9775-8EE249C0C1AB}"/>
              </a:ext>
            </a:extLst>
          </p:cNvPr>
          <p:cNvSpPr txBox="1"/>
          <p:nvPr/>
        </p:nvSpPr>
        <p:spPr>
          <a:xfrm>
            <a:off x="237394" y="451309"/>
            <a:ext cx="10853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Another way you can find a common multiple is to multiply both dominators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063B3A-571C-C245-897A-A43C50F1D6CE}"/>
                  </a:ext>
                </a:extLst>
              </p:cNvPr>
              <p:cNvSpPr/>
              <p:nvPr/>
            </p:nvSpPr>
            <p:spPr>
              <a:xfrm>
                <a:off x="593956" y="1273667"/>
                <a:ext cx="1244251" cy="877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  <a:endParaRPr lang="en-US" sz="3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063B3A-571C-C245-897A-A43C50F1D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56" y="1273667"/>
                <a:ext cx="1244251" cy="877484"/>
              </a:xfrm>
              <a:prstGeom prst="rect">
                <a:avLst/>
              </a:prstGeom>
              <a:blipFill>
                <a:blip r:embed="rId3"/>
                <a:stretch>
                  <a:fillRect r="-13659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612E2A7-4CB5-E347-95DF-C2A0223B7C7A}"/>
              </a:ext>
            </a:extLst>
          </p:cNvPr>
          <p:cNvSpPr txBox="1"/>
          <p:nvPr/>
        </p:nvSpPr>
        <p:spPr>
          <a:xfrm>
            <a:off x="4974756" y="1154088"/>
            <a:ext cx="17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3</a:t>
            </a:r>
            <a:r>
              <a:rPr lang="en-US" sz="3600" dirty="0"/>
              <a:t>x</a:t>
            </a:r>
            <a:r>
              <a:rPr lang="en-US" sz="3600" dirty="0">
                <a:solidFill>
                  <a:srgbClr val="FFC000"/>
                </a:solidFill>
              </a:rPr>
              <a:t>7</a:t>
            </a:r>
            <a:r>
              <a:rPr lang="en-US" sz="3600" dirty="0"/>
              <a:t> = 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9885E40-B054-0049-A41D-8D721EE92B85}"/>
                  </a:ext>
                </a:extLst>
              </p:cNvPr>
              <p:cNvSpPr/>
              <p:nvPr/>
            </p:nvSpPr>
            <p:spPr>
              <a:xfrm>
                <a:off x="3513347" y="2726504"/>
                <a:ext cx="583814" cy="113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9885E40-B054-0049-A41D-8D721EE92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347" y="2726504"/>
                <a:ext cx="583814" cy="1139094"/>
              </a:xfrm>
              <a:prstGeom prst="rect">
                <a:avLst/>
              </a:prstGeom>
              <a:blipFill>
                <a:blip r:embed="rId4"/>
                <a:stretch>
                  <a:fillRect l="-851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54F89C-793C-4D4C-9253-1A97877A60AA}"/>
                  </a:ext>
                </a:extLst>
              </p:cNvPr>
              <p:cNvSpPr/>
              <p:nvPr/>
            </p:nvSpPr>
            <p:spPr>
              <a:xfrm>
                <a:off x="4722778" y="2768127"/>
                <a:ext cx="843501" cy="1132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54F89C-793C-4D4C-9253-1A97877A6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778" y="2768127"/>
                <a:ext cx="843501" cy="1132682"/>
              </a:xfrm>
              <a:prstGeom prst="rect">
                <a:avLst/>
              </a:prstGeom>
              <a:blipFill>
                <a:blip r:embed="rId5"/>
                <a:stretch>
                  <a:fillRect l="-757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353CA7-7D47-DD40-920C-417078A14589}"/>
                  </a:ext>
                </a:extLst>
              </p:cNvPr>
              <p:cNvSpPr/>
              <p:nvPr/>
            </p:nvSpPr>
            <p:spPr>
              <a:xfrm>
                <a:off x="6117959" y="2726504"/>
                <a:ext cx="583814" cy="1137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353CA7-7D47-DD40-920C-417078A145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959" y="2726504"/>
                <a:ext cx="583814" cy="1137940"/>
              </a:xfrm>
              <a:prstGeom prst="rect">
                <a:avLst/>
              </a:prstGeom>
              <a:blipFill>
                <a:blip r:embed="rId6"/>
                <a:stretch>
                  <a:fillRect l="-851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DF2795B-7104-0846-BE8A-4D0060DBBDB7}"/>
                  </a:ext>
                </a:extLst>
              </p:cNvPr>
              <p:cNvSpPr/>
              <p:nvPr/>
            </p:nvSpPr>
            <p:spPr>
              <a:xfrm>
                <a:off x="7341537" y="2774703"/>
                <a:ext cx="843501" cy="1136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DF2795B-7104-0846-BE8A-4D0060DBB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537" y="2774703"/>
                <a:ext cx="843501" cy="1136850"/>
              </a:xfrm>
              <a:prstGeom prst="rect">
                <a:avLst/>
              </a:prstGeom>
              <a:blipFill>
                <a:blip r:embed="rId7"/>
                <a:stretch>
                  <a:fillRect l="-4478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F40C25D-64CF-9B45-9D0C-7A48A8847EF2}"/>
              </a:ext>
            </a:extLst>
          </p:cNvPr>
          <p:cNvSpPr/>
          <p:nvPr/>
        </p:nvSpPr>
        <p:spPr>
          <a:xfrm>
            <a:off x="4153229" y="2980525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US" sz="4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36BA4-9507-744F-9A61-A039D0CEF9E9}"/>
              </a:ext>
            </a:extLst>
          </p:cNvPr>
          <p:cNvSpPr/>
          <p:nvPr/>
        </p:nvSpPr>
        <p:spPr>
          <a:xfrm>
            <a:off x="6733571" y="2980525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US" sz="4000" dirty="0"/>
          </a:p>
        </p:txBody>
      </p:sp>
      <p:sp>
        <p:nvSpPr>
          <p:cNvPr id="17" name="U-turn Arrow 16">
            <a:extLst>
              <a:ext uri="{FF2B5EF4-FFF2-40B4-BE49-F238E27FC236}">
                <a16:creationId xmlns:a16="http://schemas.microsoft.com/office/drawing/2014/main" id="{C72BA35E-9B3B-D144-90B7-1C7892D2E873}"/>
              </a:ext>
            </a:extLst>
          </p:cNvPr>
          <p:cNvSpPr/>
          <p:nvPr/>
        </p:nvSpPr>
        <p:spPr>
          <a:xfrm>
            <a:off x="3650197" y="2556292"/>
            <a:ext cx="1617031" cy="154671"/>
          </a:xfrm>
          <a:prstGeom prst="uturnArrow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U-turn Arrow 17">
            <a:extLst>
              <a:ext uri="{FF2B5EF4-FFF2-40B4-BE49-F238E27FC236}">
                <a16:creationId xmlns:a16="http://schemas.microsoft.com/office/drawing/2014/main" id="{ACA7E25A-5562-6C41-A732-D9D249B5F389}"/>
              </a:ext>
            </a:extLst>
          </p:cNvPr>
          <p:cNvSpPr/>
          <p:nvPr/>
        </p:nvSpPr>
        <p:spPr>
          <a:xfrm flipV="1">
            <a:off x="3650197" y="4034215"/>
            <a:ext cx="1520800" cy="154672"/>
          </a:xfrm>
          <a:prstGeom prst="uturnArrow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549AAA-36B9-174F-BF10-95DD6C2D3E08}"/>
              </a:ext>
            </a:extLst>
          </p:cNvPr>
          <p:cNvSpPr txBox="1"/>
          <p:nvPr/>
        </p:nvSpPr>
        <p:spPr>
          <a:xfrm>
            <a:off x="4170613" y="424562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x7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952A40-1054-384B-A20B-7B562B60DE26}"/>
              </a:ext>
            </a:extLst>
          </p:cNvPr>
          <p:cNvSpPr txBox="1"/>
          <p:nvPr/>
        </p:nvSpPr>
        <p:spPr>
          <a:xfrm>
            <a:off x="4172465" y="2214265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x7</a:t>
            </a:r>
          </a:p>
        </p:txBody>
      </p:sp>
      <p:sp>
        <p:nvSpPr>
          <p:cNvPr id="21" name="U-turn Arrow 20">
            <a:extLst>
              <a:ext uri="{FF2B5EF4-FFF2-40B4-BE49-F238E27FC236}">
                <a16:creationId xmlns:a16="http://schemas.microsoft.com/office/drawing/2014/main" id="{9BF8D340-FE9C-024D-B19F-D81252B04062}"/>
              </a:ext>
            </a:extLst>
          </p:cNvPr>
          <p:cNvSpPr/>
          <p:nvPr/>
        </p:nvSpPr>
        <p:spPr>
          <a:xfrm>
            <a:off x="6310949" y="2527680"/>
            <a:ext cx="1520800" cy="154671"/>
          </a:xfrm>
          <a:prstGeom prst="uturnArrow">
            <a:avLst/>
          </a:prstGeom>
          <a:solidFill>
            <a:srgbClr val="00B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U-turn Arrow 21">
            <a:extLst>
              <a:ext uri="{FF2B5EF4-FFF2-40B4-BE49-F238E27FC236}">
                <a16:creationId xmlns:a16="http://schemas.microsoft.com/office/drawing/2014/main" id="{6256D49C-EB3F-8F49-BCEF-BC781188F2C3}"/>
              </a:ext>
            </a:extLst>
          </p:cNvPr>
          <p:cNvSpPr/>
          <p:nvPr/>
        </p:nvSpPr>
        <p:spPr>
          <a:xfrm flipV="1">
            <a:off x="6310949" y="3971437"/>
            <a:ext cx="1520800" cy="154672"/>
          </a:xfrm>
          <a:prstGeom prst="uturnArrow">
            <a:avLst/>
          </a:prstGeom>
          <a:solidFill>
            <a:srgbClr val="00B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520BEA-D2FC-074F-A43C-EB94281BF7CD}"/>
              </a:ext>
            </a:extLst>
          </p:cNvPr>
          <p:cNvSpPr txBox="1"/>
          <p:nvPr/>
        </p:nvSpPr>
        <p:spPr>
          <a:xfrm>
            <a:off x="6831365" y="418284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x3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0F28D3-F14F-684D-92CB-743B63C71102}"/>
              </a:ext>
            </a:extLst>
          </p:cNvPr>
          <p:cNvSpPr txBox="1"/>
          <p:nvPr/>
        </p:nvSpPr>
        <p:spPr>
          <a:xfrm>
            <a:off x="6833217" y="2151487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x3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54C492A-FB90-8943-9674-500CD6573D85}"/>
                  </a:ext>
                </a:extLst>
              </p:cNvPr>
              <p:cNvSpPr/>
              <p:nvPr/>
            </p:nvSpPr>
            <p:spPr>
              <a:xfrm>
                <a:off x="4818932" y="4987017"/>
                <a:ext cx="623889" cy="785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54C492A-FB90-8943-9674-500CD6573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932" y="4987017"/>
                <a:ext cx="623889" cy="785984"/>
              </a:xfrm>
              <a:prstGeom prst="rect">
                <a:avLst/>
              </a:prstGeom>
              <a:blipFill>
                <a:blip r:embed="rId8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3D61B2A-9DBB-5742-9986-EB0555005D37}"/>
                  </a:ext>
                </a:extLst>
              </p:cNvPr>
              <p:cNvSpPr/>
              <p:nvPr/>
            </p:nvSpPr>
            <p:spPr>
              <a:xfrm>
                <a:off x="5645013" y="4987017"/>
                <a:ext cx="623889" cy="788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3D61B2A-9DBB-5742-9986-EB0555005D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013" y="4987017"/>
                <a:ext cx="623889" cy="788742"/>
              </a:xfrm>
              <a:prstGeom prst="rect">
                <a:avLst/>
              </a:prstGeom>
              <a:blipFill>
                <a:blip r:embed="rId9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185C04A-C9AB-F84B-A18A-1A811E683812}"/>
                  </a:ext>
                </a:extLst>
              </p:cNvPr>
              <p:cNvSpPr/>
              <p:nvPr/>
            </p:nvSpPr>
            <p:spPr>
              <a:xfrm>
                <a:off x="6519420" y="4987017"/>
                <a:ext cx="623889" cy="788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185C04A-C9AB-F84B-A18A-1A811E683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420" y="4987017"/>
                <a:ext cx="623889" cy="7887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11FEDC52-C6B9-F542-91A7-EC64B0207C75}"/>
              </a:ext>
            </a:extLst>
          </p:cNvPr>
          <p:cNvSpPr/>
          <p:nvPr/>
        </p:nvSpPr>
        <p:spPr>
          <a:xfrm>
            <a:off x="6206500" y="519208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US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4DF6E8-6E2D-7740-BBE1-12D9ECC6A838}"/>
              </a:ext>
            </a:extLst>
          </p:cNvPr>
          <p:cNvSpPr/>
          <p:nvPr/>
        </p:nvSpPr>
        <p:spPr>
          <a:xfrm>
            <a:off x="5279728" y="5208075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45456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0FFA6FF-9660-8F4B-8125-DD471565D7B0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359422-56F5-F34D-9391-A6BD9901DD5E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AF06D0-221F-FA44-8051-CDD88CD4F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9FA0C47-366E-AB40-9775-8EE249C0C1AB}"/>
              </a:ext>
            </a:extLst>
          </p:cNvPr>
          <p:cNvSpPr txBox="1"/>
          <p:nvPr/>
        </p:nvSpPr>
        <p:spPr>
          <a:xfrm>
            <a:off x="237394" y="451309"/>
            <a:ext cx="10853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Another way you can find a common multiple is to multiply both dominators together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12E2A7-4CB5-E347-95DF-C2A0223B7C7A}"/>
              </a:ext>
            </a:extLst>
          </p:cNvPr>
          <p:cNvSpPr txBox="1"/>
          <p:nvPr/>
        </p:nvSpPr>
        <p:spPr>
          <a:xfrm>
            <a:off x="4974756" y="1154088"/>
            <a:ext cx="17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3</a:t>
            </a:r>
            <a:r>
              <a:rPr lang="en-US" sz="3600" dirty="0"/>
              <a:t>x</a:t>
            </a:r>
            <a:r>
              <a:rPr lang="en-US" sz="3600" dirty="0">
                <a:solidFill>
                  <a:srgbClr val="FFC000"/>
                </a:solidFill>
              </a:rPr>
              <a:t>7</a:t>
            </a:r>
            <a:r>
              <a:rPr lang="en-US" sz="3600" dirty="0"/>
              <a:t> = 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9885E40-B054-0049-A41D-8D721EE92B85}"/>
                  </a:ext>
                </a:extLst>
              </p:cNvPr>
              <p:cNvSpPr/>
              <p:nvPr/>
            </p:nvSpPr>
            <p:spPr>
              <a:xfrm>
                <a:off x="3513347" y="2726504"/>
                <a:ext cx="583814" cy="113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9885E40-B054-0049-A41D-8D721EE92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347" y="2726504"/>
                <a:ext cx="583814" cy="1139094"/>
              </a:xfrm>
              <a:prstGeom prst="rect">
                <a:avLst/>
              </a:prstGeom>
              <a:blipFill>
                <a:blip r:embed="rId3"/>
                <a:stretch>
                  <a:fillRect l="-851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54F89C-793C-4D4C-9253-1A97877A60AA}"/>
                  </a:ext>
                </a:extLst>
              </p:cNvPr>
              <p:cNvSpPr/>
              <p:nvPr/>
            </p:nvSpPr>
            <p:spPr>
              <a:xfrm>
                <a:off x="4722778" y="2768127"/>
                <a:ext cx="843501" cy="1132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54F89C-793C-4D4C-9253-1A97877A6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778" y="2768127"/>
                <a:ext cx="843501" cy="1132682"/>
              </a:xfrm>
              <a:prstGeom prst="rect">
                <a:avLst/>
              </a:prstGeom>
              <a:blipFill>
                <a:blip r:embed="rId4"/>
                <a:stretch>
                  <a:fillRect l="-757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353CA7-7D47-DD40-920C-417078A14589}"/>
                  </a:ext>
                </a:extLst>
              </p:cNvPr>
              <p:cNvSpPr/>
              <p:nvPr/>
            </p:nvSpPr>
            <p:spPr>
              <a:xfrm>
                <a:off x="6117959" y="2726504"/>
                <a:ext cx="583814" cy="1137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7353CA7-7D47-DD40-920C-417078A145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959" y="2726504"/>
                <a:ext cx="583814" cy="1137940"/>
              </a:xfrm>
              <a:prstGeom prst="rect">
                <a:avLst/>
              </a:prstGeom>
              <a:blipFill>
                <a:blip r:embed="rId5"/>
                <a:stretch>
                  <a:fillRect l="-851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DF2795B-7104-0846-BE8A-4D0060DBBDB7}"/>
                  </a:ext>
                </a:extLst>
              </p:cNvPr>
              <p:cNvSpPr/>
              <p:nvPr/>
            </p:nvSpPr>
            <p:spPr>
              <a:xfrm>
                <a:off x="7341537" y="2774703"/>
                <a:ext cx="843501" cy="1136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4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4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DF2795B-7104-0846-BE8A-4D0060DBB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537" y="2774703"/>
                <a:ext cx="843501" cy="1136850"/>
              </a:xfrm>
              <a:prstGeom prst="rect">
                <a:avLst/>
              </a:prstGeom>
              <a:blipFill>
                <a:blip r:embed="rId6"/>
                <a:stretch>
                  <a:fillRect l="-4478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EF40C25D-64CF-9B45-9D0C-7A48A8847EF2}"/>
              </a:ext>
            </a:extLst>
          </p:cNvPr>
          <p:cNvSpPr/>
          <p:nvPr/>
        </p:nvSpPr>
        <p:spPr>
          <a:xfrm>
            <a:off x="4153229" y="2980525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US" sz="4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36BA4-9507-744F-9A61-A039D0CEF9E9}"/>
              </a:ext>
            </a:extLst>
          </p:cNvPr>
          <p:cNvSpPr/>
          <p:nvPr/>
        </p:nvSpPr>
        <p:spPr>
          <a:xfrm>
            <a:off x="6733571" y="2980525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US" sz="4000" dirty="0"/>
          </a:p>
        </p:txBody>
      </p:sp>
      <p:sp>
        <p:nvSpPr>
          <p:cNvPr id="17" name="U-turn Arrow 16">
            <a:extLst>
              <a:ext uri="{FF2B5EF4-FFF2-40B4-BE49-F238E27FC236}">
                <a16:creationId xmlns:a16="http://schemas.microsoft.com/office/drawing/2014/main" id="{C72BA35E-9B3B-D144-90B7-1C7892D2E873}"/>
              </a:ext>
            </a:extLst>
          </p:cNvPr>
          <p:cNvSpPr/>
          <p:nvPr/>
        </p:nvSpPr>
        <p:spPr>
          <a:xfrm>
            <a:off x="3650197" y="2556292"/>
            <a:ext cx="1617031" cy="154671"/>
          </a:xfrm>
          <a:prstGeom prst="uturnArrow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U-turn Arrow 17">
            <a:extLst>
              <a:ext uri="{FF2B5EF4-FFF2-40B4-BE49-F238E27FC236}">
                <a16:creationId xmlns:a16="http://schemas.microsoft.com/office/drawing/2014/main" id="{ACA7E25A-5562-6C41-A732-D9D249B5F389}"/>
              </a:ext>
            </a:extLst>
          </p:cNvPr>
          <p:cNvSpPr/>
          <p:nvPr/>
        </p:nvSpPr>
        <p:spPr>
          <a:xfrm flipV="1">
            <a:off x="3650197" y="4034215"/>
            <a:ext cx="1520800" cy="154672"/>
          </a:xfrm>
          <a:prstGeom prst="uturnArrow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549AAA-36B9-174F-BF10-95DD6C2D3E08}"/>
              </a:ext>
            </a:extLst>
          </p:cNvPr>
          <p:cNvSpPr txBox="1"/>
          <p:nvPr/>
        </p:nvSpPr>
        <p:spPr>
          <a:xfrm>
            <a:off x="4170613" y="424562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x7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952A40-1054-384B-A20B-7B562B60DE26}"/>
              </a:ext>
            </a:extLst>
          </p:cNvPr>
          <p:cNvSpPr txBox="1"/>
          <p:nvPr/>
        </p:nvSpPr>
        <p:spPr>
          <a:xfrm>
            <a:off x="4172465" y="2214265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x7</a:t>
            </a:r>
          </a:p>
        </p:txBody>
      </p:sp>
      <p:sp>
        <p:nvSpPr>
          <p:cNvPr id="21" name="U-turn Arrow 20">
            <a:extLst>
              <a:ext uri="{FF2B5EF4-FFF2-40B4-BE49-F238E27FC236}">
                <a16:creationId xmlns:a16="http://schemas.microsoft.com/office/drawing/2014/main" id="{9BF8D340-FE9C-024D-B19F-D81252B04062}"/>
              </a:ext>
            </a:extLst>
          </p:cNvPr>
          <p:cNvSpPr/>
          <p:nvPr/>
        </p:nvSpPr>
        <p:spPr>
          <a:xfrm>
            <a:off x="6310949" y="2527680"/>
            <a:ext cx="1520800" cy="154671"/>
          </a:xfrm>
          <a:prstGeom prst="uturnArrow">
            <a:avLst/>
          </a:prstGeom>
          <a:solidFill>
            <a:srgbClr val="00B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U-turn Arrow 21">
            <a:extLst>
              <a:ext uri="{FF2B5EF4-FFF2-40B4-BE49-F238E27FC236}">
                <a16:creationId xmlns:a16="http://schemas.microsoft.com/office/drawing/2014/main" id="{6256D49C-EB3F-8F49-BCEF-BC781188F2C3}"/>
              </a:ext>
            </a:extLst>
          </p:cNvPr>
          <p:cNvSpPr/>
          <p:nvPr/>
        </p:nvSpPr>
        <p:spPr>
          <a:xfrm flipV="1">
            <a:off x="6310949" y="3971437"/>
            <a:ext cx="1520800" cy="154672"/>
          </a:xfrm>
          <a:prstGeom prst="uturnArrow">
            <a:avLst/>
          </a:prstGeom>
          <a:solidFill>
            <a:srgbClr val="00B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520BEA-D2FC-074F-A43C-EB94281BF7CD}"/>
              </a:ext>
            </a:extLst>
          </p:cNvPr>
          <p:cNvSpPr txBox="1"/>
          <p:nvPr/>
        </p:nvSpPr>
        <p:spPr>
          <a:xfrm>
            <a:off x="6831365" y="418284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x3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0F28D3-F14F-684D-92CB-743B63C71102}"/>
              </a:ext>
            </a:extLst>
          </p:cNvPr>
          <p:cNvSpPr txBox="1"/>
          <p:nvPr/>
        </p:nvSpPr>
        <p:spPr>
          <a:xfrm>
            <a:off x="6833217" y="2151487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x3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54C492A-FB90-8943-9674-500CD6573D85}"/>
                  </a:ext>
                </a:extLst>
              </p:cNvPr>
              <p:cNvSpPr/>
              <p:nvPr/>
            </p:nvSpPr>
            <p:spPr>
              <a:xfrm>
                <a:off x="4818932" y="4987017"/>
                <a:ext cx="623889" cy="785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54C492A-FB90-8943-9674-500CD6573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932" y="4987017"/>
                <a:ext cx="623889" cy="785984"/>
              </a:xfrm>
              <a:prstGeom prst="rect">
                <a:avLst/>
              </a:prstGeom>
              <a:blipFill>
                <a:blip r:embed="rId7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3D61B2A-9DBB-5742-9986-EB0555005D37}"/>
                  </a:ext>
                </a:extLst>
              </p:cNvPr>
              <p:cNvSpPr/>
              <p:nvPr/>
            </p:nvSpPr>
            <p:spPr>
              <a:xfrm>
                <a:off x="5645013" y="4987017"/>
                <a:ext cx="623889" cy="788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3D61B2A-9DBB-5742-9986-EB0555005D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013" y="4987017"/>
                <a:ext cx="623889" cy="788742"/>
              </a:xfrm>
              <a:prstGeom prst="rect">
                <a:avLst/>
              </a:prstGeom>
              <a:blipFill>
                <a:blip r:embed="rId8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185C04A-C9AB-F84B-A18A-1A811E683812}"/>
                  </a:ext>
                </a:extLst>
              </p:cNvPr>
              <p:cNvSpPr/>
              <p:nvPr/>
            </p:nvSpPr>
            <p:spPr>
              <a:xfrm>
                <a:off x="6519420" y="4987017"/>
                <a:ext cx="623889" cy="788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185C04A-C9AB-F84B-A18A-1A811E683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420" y="4987017"/>
                <a:ext cx="623889" cy="788742"/>
              </a:xfrm>
              <a:prstGeom prst="rect">
                <a:avLst/>
              </a:prstGeom>
              <a:blipFill>
                <a:blip r:embed="rId9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11FEDC52-C6B9-F542-91A7-EC64B0207C75}"/>
              </a:ext>
            </a:extLst>
          </p:cNvPr>
          <p:cNvSpPr/>
          <p:nvPr/>
        </p:nvSpPr>
        <p:spPr>
          <a:xfrm>
            <a:off x="6206500" y="519208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en-US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4DF6E8-6E2D-7740-BBE1-12D9ECC6A838}"/>
              </a:ext>
            </a:extLst>
          </p:cNvPr>
          <p:cNvSpPr/>
          <p:nvPr/>
        </p:nvSpPr>
        <p:spPr>
          <a:xfrm>
            <a:off x="5279728" y="5208075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n-US" sz="24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F9E96DF-1803-3A4F-BC0A-CAD55618AC99}"/>
              </a:ext>
            </a:extLst>
          </p:cNvPr>
          <p:cNvSpPr/>
          <p:nvPr/>
        </p:nvSpPr>
        <p:spPr>
          <a:xfrm>
            <a:off x="3016600" y="1307245"/>
            <a:ext cx="6158800" cy="44657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tx1"/>
                </a:solidFill>
              </a:rPr>
              <a:t>However, this might give you a big number.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Therefore, finding a common multiple through timetables is sometimes easier.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e.g.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  <a:p>
            <a:pPr algn="ctr"/>
            <a:endParaRPr lang="en-US" sz="32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B0777B-FB38-5740-98C8-5365421DCE27}"/>
              </a:ext>
            </a:extLst>
          </p:cNvPr>
          <p:cNvGrpSpPr/>
          <p:nvPr/>
        </p:nvGrpSpPr>
        <p:grpSpPr>
          <a:xfrm>
            <a:off x="4278984" y="3044562"/>
            <a:ext cx="3677950" cy="2395564"/>
            <a:chOff x="3933509" y="428589"/>
            <a:chExt cx="3677950" cy="23955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A5DD5DB-2B24-6F44-98D2-19CA934054E8}"/>
                    </a:ext>
                  </a:extLst>
                </p:cNvPr>
                <p:cNvSpPr/>
                <p:nvPr/>
              </p:nvSpPr>
              <p:spPr>
                <a:xfrm>
                  <a:off x="5461829" y="428589"/>
                  <a:ext cx="601447" cy="4853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A5DD5DB-2B24-6F44-98D2-19CA9340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1829" y="428589"/>
                  <a:ext cx="601447" cy="485326"/>
                </a:xfrm>
                <a:prstGeom prst="rect">
                  <a:avLst/>
                </a:prstGeom>
                <a:blipFill>
                  <a:blip r:embed="rId10"/>
                  <a:stretch>
                    <a:fillRect b="-12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6AE259-7C45-1D46-A479-F399ED2411B9}"/>
                </a:ext>
              </a:extLst>
            </p:cNvPr>
            <p:cNvSpPr txBox="1"/>
            <p:nvPr/>
          </p:nvSpPr>
          <p:spPr>
            <a:xfrm>
              <a:off x="4856452" y="1147160"/>
              <a:ext cx="7585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6x8= 48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312D1B4-0811-BA4F-B31A-93389B332536}"/>
                    </a:ext>
                  </a:extLst>
                </p:cNvPr>
                <p:cNvSpPr/>
                <p:nvPr/>
              </p:nvSpPr>
              <p:spPr>
                <a:xfrm>
                  <a:off x="3933509" y="2057155"/>
                  <a:ext cx="351378" cy="5288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en-US" sz="2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312D1B4-0811-BA4F-B31A-93389B3325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3509" y="2057155"/>
                  <a:ext cx="351378" cy="52886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C692117-3CA4-044C-AEF6-4D53D79655F9}"/>
                    </a:ext>
                  </a:extLst>
                </p:cNvPr>
                <p:cNvSpPr/>
                <p:nvPr/>
              </p:nvSpPr>
              <p:spPr>
                <a:xfrm>
                  <a:off x="4421041" y="2058437"/>
                  <a:ext cx="460382" cy="526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a14:m>
                  <a:r>
                    <a:rPr lang="en-US" sz="2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C692117-3CA4-044C-AEF6-4D53D79655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1041" y="2058437"/>
                  <a:ext cx="460382" cy="52629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B55C3E5-7925-4040-8A5B-E608E76902C6}"/>
                    </a:ext>
                  </a:extLst>
                </p:cNvPr>
                <p:cNvSpPr/>
                <p:nvPr/>
              </p:nvSpPr>
              <p:spPr>
                <a:xfrm>
                  <a:off x="5017577" y="2057058"/>
                  <a:ext cx="351378" cy="5290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2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B55C3E5-7925-4040-8A5B-E608E76902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7577" y="2057058"/>
                  <a:ext cx="351378" cy="52905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0F6E98A-D568-DC49-9249-AB02DC1726E3}"/>
                    </a:ext>
                  </a:extLst>
                </p:cNvPr>
                <p:cNvSpPr/>
                <p:nvPr/>
              </p:nvSpPr>
              <p:spPr>
                <a:xfrm>
                  <a:off x="5407327" y="2057796"/>
                  <a:ext cx="460382" cy="5275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a14:m>
                  <a:r>
                    <a:rPr lang="en-US" sz="2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0F6E98A-D568-DC49-9249-AB02DC1726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7327" y="2057796"/>
                  <a:ext cx="460382" cy="52758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5A7876F-8A5B-5E4F-B374-D3DAE711EE6D}"/>
                </a:ext>
              </a:extLst>
            </p:cNvPr>
            <p:cNvSpPr/>
            <p:nvPr/>
          </p:nvSpPr>
          <p:spPr>
            <a:xfrm>
              <a:off x="4153472" y="2152309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</a:t>
              </a:r>
              <a:endParaRPr lang="en-US" sz="16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0136F47-1B36-6D4A-B2A2-A84856517599}"/>
                </a:ext>
              </a:extLst>
            </p:cNvPr>
            <p:cNvSpPr/>
            <p:nvPr/>
          </p:nvSpPr>
          <p:spPr>
            <a:xfrm>
              <a:off x="5217851" y="2152309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</a:t>
              </a:r>
              <a:endParaRPr lang="en-US" sz="1600" dirty="0"/>
            </a:p>
          </p:txBody>
        </p:sp>
        <p:sp>
          <p:nvSpPr>
            <p:cNvPr id="40" name="U-turn Arrow 39">
              <a:extLst>
                <a:ext uri="{FF2B5EF4-FFF2-40B4-BE49-F238E27FC236}">
                  <a16:creationId xmlns:a16="http://schemas.microsoft.com/office/drawing/2014/main" id="{B022C02D-5E68-FF4E-AA2F-D20B879DFD32}"/>
                </a:ext>
              </a:extLst>
            </p:cNvPr>
            <p:cNvSpPr/>
            <p:nvPr/>
          </p:nvSpPr>
          <p:spPr>
            <a:xfrm>
              <a:off x="4055491" y="2029793"/>
              <a:ext cx="577247" cy="45719"/>
            </a:xfrm>
            <a:prstGeom prst="uturnArrow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FF000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86CA40-9305-0F43-B01B-2B6517EFC677}"/>
                </a:ext>
              </a:extLst>
            </p:cNvPr>
            <p:cNvSpPr txBox="1"/>
            <p:nvPr/>
          </p:nvSpPr>
          <p:spPr>
            <a:xfrm>
              <a:off x="4179333" y="2593321"/>
              <a:ext cx="2920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FF0000"/>
                  </a:solidFill>
                </a:rPr>
                <a:t>x4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FB4A288-041D-5F4D-8D0F-176D38A80C39}"/>
                </a:ext>
              </a:extLst>
            </p:cNvPr>
            <p:cNvSpPr txBox="1"/>
            <p:nvPr/>
          </p:nvSpPr>
          <p:spPr>
            <a:xfrm>
              <a:off x="4179333" y="1833304"/>
              <a:ext cx="2920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FF0000"/>
                  </a:solidFill>
                </a:rPr>
                <a:t>x4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ED79D25-F0C2-E149-A057-D7FB0B4ACB45}"/>
                </a:ext>
              </a:extLst>
            </p:cNvPr>
            <p:cNvSpPr txBox="1"/>
            <p:nvPr/>
          </p:nvSpPr>
          <p:spPr>
            <a:xfrm>
              <a:off x="5258044" y="2593321"/>
              <a:ext cx="2920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FF0000"/>
                  </a:solidFill>
                </a:rPr>
                <a:t>x3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8F9ACF4-6637-7040-A0DE-95213F69CEA9}"/>
                </a:ext>
              </a:extLst>
            </p:cNvPr>
            <p:cNvSpPr txBox="1"/>
            <p:nvPr/>
          </p:nvSpPr>
          <p:spPr>
            <a:xfrm>
              <a:off x="5222921" y="1833304"/>
              <a:ext cx="2920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FF0000"/>
                  </a:solidFill>
                </a:rPr>
                <a:t>x3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41D561E1-5A60-9E46-AB8E-40B39F4BBF7D}"/>
                    </a:ext>
                  </a:extLst>
                </p:cNvPr>
                <p:cNvSpPr/>
                <p:nvPr/>
              </p:nvSpPr>
              <p:spPr>
                <a:xfrm>
                  <a:off x="6070847" y="2044196"/>
                  <a:ext cx="460382" cy="5262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a14:m>
                  <a:r>
                    <a:rPr lang="en-US" sz="2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41D561E1-5A60-9E46-AB8E-40B39F4BBF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0847" y="2044196"/>
                  <a:ext cx="460382" cy="526298"/>
                </a:xfrm>
                <a:prstGeom prst="rect">
                  <a:avLst/>
                </a:prstGeom>
                <a:blipFill>
                  <a:blip r:embed="rId15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0812C6D3-1A12-644E-8812-3AB2F6FC7C10}"/>
                    </a:ext>
                  </a:extLst>
                </p:cNvPr>
                <p:cNvSpPr/>
                <p:nvPr/>
              </p:nvSpPr>
              <p:spPr>
                <a:xfrm>
                  <a:off x="6645272" y="2043555"/>
                  <a:ext cx="460382" cy="5275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a14:m>
                  <a:r>
                    <a:rPr lang="en-US" sz="2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0812C6D3-1A12-644E-8812-3AB2F6FC7C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272" y="2043555"/>
                  <a:ext cx="460382" cy="52758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BFE174EA-565B-CB44-949E-8B097129C2AE}"/>
                    </a:ext>
                  </a:extLst>
                </p:cNvPr>
                <p:cNvSpPr/>
                <p:nvPr/>
              </p:nvSpPr>
              <p:spPr>
                <a:xfrm>
                  <a:off x="7151077" y="2044420"/>
                  <a:ext cx="460382" cy="5269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a14:m>
                  <a:r>
                    <a:rPr lang="en-US" sz="2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BFE174EA-565B-CB44-949E-8B097129C2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1077" y="2044420"/>
                  <a:ext cx="460382" cy="526939"/>
                </a:xfrm>
                <a:prstGeom prst="rect">
                  <a:avLst/>
                </a:prstGeom>
                <a:blipFill>
                  <a:blip r:embed="rId17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EF3DD2C-9E3F-A449-82E4-314D059E54F5}"/>
                </a:ext>
              </a:extLst>
            </p:cNvPr>
            <p:cNvSpPr/>
            <p:nvPr/>
          </p:nvSpPr>
          <p:spPr>
            <a:xfrm>
              <a:off x="6977953" y="2138068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</a:t>
              </a:r>
              <a:endParaRPr lang="en-US" sz="16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980EF76-BFB8-334B-9103-A3257A108D1C}"/>
                </a:ext>
              </a:extLst>
            </p:cNvPr>
            <p:cNvSpPr/>
            <p:nvPr/>
          </p:nvSpPr>
          <p:spPr>
            <a:xfrm>
              <a:off x="6415081" y="2138068"/>
              <a:ext cx="2471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n-US" sz="16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5F44966-576D-4C46-AF57-B9EE0C5196D5}"/>
                </a:ext>
              </a:extLst>
            </p:cNvPr>
            <p:cNvSpPr txBox="1"/>
            <p:nvPr/>
          </p:nvSpPr>
          <p:spPr>
            <a:xfrm>
              <a:off x="5734673" y="1008432"/>
              <a:ext cx="60465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1x6= 6</a:t>
              </a:r>
            </a:p>
            <a:p>
              <a:r>
                <a:rPr lang="en-US" sz="1100" dirty="0"/>
                <a:t>2x6=12</a:t>
              </a:r>
            </a:p>
            <a:p>
              <a:r>
                <a:rPr lang="en-US" sz="1100" dirty="0"/>
                <a:t>3x6=18</a:t>
              </a:r>
            </a:p>
            <a:p>
              <a:r>
                <a:rPr lang="en-US" sz="1100" dirty="0">
                  <a:solidFill>
                    <a:srgbClr val="FF0000"/>
                  </a:solidFill>
                </a:rPr>
                <a:t>4x6=24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7B953FD-493D-0842-9DC2-65BC6C42F625}"/>
                </a:ext>
              </a:extLst>
            </p:cNvPr>
            <p:cNvSpPr txBox="1"/>
            <p:nvPr/>
          </p:nvSpPr>
          <p:spPr>
            <a:xfrm>
              <a:off x="6310949" y="992891"/>
              <a:ext cx="60465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1x8=8</a:t>
              </a:r>
            </a:p>
            <a:p>
              <a:r>
                <a:rPr lang="en-US" sz="1100" dirty="0"/>
                <a:t>2x8=16</a:t>
              </a:r>
            </a:p>
            <a:p>
              <a:r>
                <a:rPr lang="en-US" sz="1100" dirty="0">
                  <a:solidFill>
                    <a:srgbClr val="FF0000"/>
                  </a:solidFill>
                </a:rPr>
                <a:t>3x8=24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4D70AF9-7DA8-5943-984B-7F4D159DC097}"/>
                </a:ext>
              </a:extLst>
            </p:cNvPr>
            <p:cNvCxnSpPr>
              <a:cxnSpLocks/>
            </p:cNvCxnSpPr>
            <p:nvPr/>
          </p:nvCxnSpPr>
          <p:spPr>
            <a:xfrm>
              <a:off x="5661375" y="1008432"/>
              <a:ext cx="0" cy="77981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U-turn Arrow 52">
              <a:extLst>
                <a:ext uri="{FF2B5EF4-FFF2-40B4-BE49-F238E27FC236}">
                  <a16:creationId xmlns:a16="http://schemas.microsoft.com/office/drawing/2014/main" id="{449B0FE5-7AE2-F044-97C3-633E9C3ED27E}"/>
                </a:ext>
              </a:extLst>
            </p:cNvPr>
            <p:cNvSpPr/>
            <p:nvPr/>
          </p:nvSpPr>
          <p:spPr>
            <a:xfrm>
              <a:off x="5139010" y="2025828"/>
              <a:ext cx="514595" cy="45719"/>
            </a:xfrm>
            <a:prstGeom prst="uturnArrow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FF0000"/>
                </a:solidFill>
              </a:endParaRPr>
            </a:p>
          </p:txBody>
        </p:sp>
        <p:sp>
          <p:nvSpPr>
            <p:cNvPr id="54" name="U-turn Arrow 53">
              <a:extLst>
                <a:ext uri="{FF2B5EF4-FFF2-40B4-BE49-F238E27FC236}">
                  <a16:creationId xmlns:a16="http://schemas.microsoft.com/office/drawing/2014/main" id="{F94E408E-0360-7944-B37A-794EA3EB3926}"/>
                </a:ext>
              </a:extLst>
            </p:cNvPr>
            <p:cNvSpPr/>
            <p:nvPr/>
          </p:nvSpPr>
          <p:spPr>
            <a:xfrm flipV="1">
              <a:off x="5146780" y="2586913"/>
              <a:ext cx="514595" cy="45719"/>
            </a:xfrm>
            <a:prstGeom prst="uturnArrow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FF0000"/>
                </a:solidFill>
              </a:endParaRPr>
            </a:p>
          </p:txBody>
        </p:sp>
        <p:sp>
          <p:nvSpPr>
            <p:cNvPr id="55" name="U-turn Arrow 54">
              <a:extLst>
                <a:ext uri="{FF2B5EF4-FFF2-40B4-BE49-F238E27FC236}">
                  <a16:creationId xmlns:a16="http://schemas.microsoft.com/office/drawing/2014/main" id="{07A5587D-4B0A-EA4A-9DC8-D712CEF9EBAF}"/>
                </a:ext>
              </a:extLst>
            </p:cNvPr>
            <p:cNvSpPr/>
            <p:nvPr/>
          </p:nvSpPr>
          <p:spPr>
            <a:xfrm flipV="1">
              <a:off x="4095667" y="2586913"/>
              <a:ext cx="514595" cy="45719"/>
            </a:xfrm>
            <a:prstGeom prst="uturnArrow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1348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E9C4100-168B-C442-B7AD-3960F6E2DCD4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27DA41-67A0-0D40-842E-5C68D6CB2E20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838914D-5989-7D46-9BBC-87B9D8FA2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B46B459-9B21-8F40-ACC3-B7414A3EFCF5}"/>
              </a:ext>
            </a:extLst>
          </p:cNvPr>
          <p:cNvSpPr txBox="1"/>
          <p:nvPr/>
        </p:nvSpPr>
        <p:spPr>
          <a:xfrm>
            <a:off x="3579253" y="578284"/>
            <a:ext cx="503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try and work out these examples on your 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02D5DC-A73A-2A43-B899-E7C3C5D2E4E0}"/>
              </a:ext>
            </a:extLst>
          </p:cNvPr>
          <p:cNvSpPr txBox="1"/>
          <p:nvPr/>
        </p:nvSpPr>
        <p:spPr>
          <a:xfrm>
            <a:off x="193367" y="5634585"/>
            <a:ext cx="8562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We need to find a common multiple between the denominators.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Write out the timetables for the denominators until we spot a common multiple.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Now we need to multiply the fractions to make the denominators the same.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Now we can </a:t>
            </a:r>
            <a:r>
              <a:rPr lang="en-US" sz="1600" dirty="0" smtClean="0"/>
              <a:t>subtract </a:t>
            </a:r>
            <a:r>
              <a:rPr lang="en-US" sz="1600" dirty="0"/>
              <a:t>the fractions </a:t>
            </a:r>
            <a:r>
              <a:rPr lang="en-US" sz="1600" dirty="0" smtClean="0"/>
              <a:t> </a:t>
            </a:r>
            <a:r>
              <a:rPr lang="en-US" sz="1600" dirty="0"/>
              <a:t>because the denominators are the same.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FC694D-1FB1-6546-A931-E2120011A25F}"/>
                  </a:ext>
                </a:extLst>
              </p:cNvPr>
              <p:cNvSpPr txBox="1"/>
              <p:nvPr/>
            </p:nvSpPr>
            <p:spPr>
              <a:xfrm>
                <a:off x="4935861" y="1336801"/>
                <a:ext cx="2320277" cy="281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FC694D-1FB1-6546-A931-E2120011A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861" y="1336801"/>
                <a:ext cx="2320277" cy="2811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3804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E9C4100-168B-C442-B7AD-3960F6E2DCD4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27DA41-67A0-0D40-842E-5C68D6CB2E20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838914D-5989-7D46-9BBC-87B9D8FA2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B46B459-9B21-8F40-ACC3-B7414A3EFCF5}"/>
              </a:ext>
            </a:extLst>
          </p:cNvPr>
          <p:cNvSpPr txBox="1"/>
          <p:nvPr/>
        </p:nvSpPr>
        <p:spPr>
          <a:xfrm>
            <a:off x="3579253" y="578284"/>
            <a:ext cx="503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try and work out these examples on your 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02D5DC-A73A-2A43-B899-E7C3C5D2E4E0}"/>
              </a:ext>
            </a:extLst>
          </p:cNvPr>
          <p:cNvSpPr txBox="1"/>
          <p:nvPr/>
        </p:nvSpPr>
        <p:spPr>
          <a:xfrm>
            <a:off x="193367" y="5634585"/>
            <a:ext cx="8562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We need to find a common multiple between the denominators.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Write out the timetables for the denominators until we spot a common multiple.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Now we need to multiply the fractions to make the denominators the same.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Now we can </a:t>
            </a:r>
            <a:r>
              <a:rPr lang="en-US" sz="1600" dirty="0" smtClean="0"/>
              <a:t>subtract </a:t>
            </a:r>
            <a:r>
              <a:rPr lang="en-US" sz="1600" dirty="0"/>
              <a:t>the fractions </a:t>
            </a:r>
            <a:r>
              <a:rPr lang="en-US" sz="1600" dirty="0" smtClean="0"/>
              <a:t> </a:t>
            </a:r>
            <a:r>
              <a:rPr lang="en-US" sz="1600" dirty="0"/>
              <a:t>because the denominators are the same.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FC694D-1FB1-6546-A931-E2120011A25F}"/>
                  </a:ext>
                </a:extLst>
              </p:cNvPr>
              <p:cNvSpPr txBox="1"/>
              <p:nvPr/>
            </p:nvSpPr>
            <p:spPr>
              <a:xfrm>
                <a:off x="4935861" y="1336801"/>
                <a:ext cx="1520357" cy="281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FC694D-1FB1-6546-A931-E2120011A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861" y="1336801"/>
                <a:ext cx="1520357" cy="2811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FC694D-1FB1-6546-A931-E2120011A25F}"/>
                  </a:ext>
                </a:extLst>
              </p:cNvPr>
              <p:cNvSpPr txBox="1"/>
              <p:nvPr/>
            </p:nvSpPr>
            <p:spPr>
              <a:xfrm>
                <a:off x="6456218" y="1336801"/>
                <a:ext cx="2320277" cy="281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den>
                    </m:f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sz="24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FC694D-1FB1-6546-A931-E2120011A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218" y="1336801"/>
                <a:ext cx="2320277" cy="2811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1854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600" dirty="0" smtClean="0">
                <a:solidFill>
                  <a:schemeClr val="bg1"/>
                </a:solidFill>
              </a:rPr>
              <a:t>End of Lesson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264C-9661-CB4A-80C0-F0DA2D54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3" y="0"/>
            <a:ext cx="10515600" cy="1325563"/>
          </a:xfrm>
        </p:spPr>
        <p:txBody>
          <a:bodyPr/>
          <a:lstStyle/>
          <a:p>
            <a:r>
              <a:rPr lang="en-US" dirty="0"/>
              <a:t>Recap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E3006-AF6B-8B47-92BF-7957F7B30D51}"/>
              </a:ext>
            </a:extLst>
          </p:cNvPr>
          <p:cNvSpPr txBox="1"/>
          <p:nvPr/>
        </p:nvSpPr>
        <p:spPr>
          <a:xfrm>
            <a:off x="3350697" y="819015"/>
            <a:ext cx="549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a piece of paper, complete the following calculations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EB33D8-F531-BC4B-A5D1-45D48B919108}"/>
                  </a:ext>
                </a:extLst>
              </p:cNvPr>
              <p:cNvSpPr txBox="1"/>
              <p:nvPr/>
            </p:nvSpPr>
            <p:spPr>
              <a:xfrm>
                <a:off x="4935861" y="1336801"/>
                <a:ext cx="2320277" cy="4564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33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33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28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65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65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EB33D8-F531-BC4B-A5D1-45D48B919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861" y="1336801"/>
                <a:ext cx="2320277" cy="4564968"/>
              </a:xfrm>
              <a:prstGeom prst="rect">
                <a:avLst/>
              </a:prstGeom>
              <a:blipFill>
                <a:blip r:embed="rId2"/>
                <a:stretch>
                  <a:fillRect l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4844BBD-3AFC-1F41-88DC-443F1C3A3382}"/>
              </a:ext>
            </a:extLst>
          </p:cNvPr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5AC355-7E7F-274F-A474-A620BBCD2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188" y="225075"/>
            <a:ext cx="706418" cy="706418"/>
          </a:xfrm>
          <a:prstGeom prst="rect">
            <a:avLst/>
          </a:prstGeom>
        </p:spPr>
      </p:pic>
      <p:sp>
        <p:nvSpPr>
          <p:cNvPr id="10" name="Cloud Callout 9">
            <a:extLst>
              <a:ext uri="{FF2B5EF4-FFF2-40B4-BE49-F238E27FC236}">
                <a16:creationId xmlns:a16="http://schemas.microsoft.com/office/drawing/2014/main" id="{112556D1-9B0D-FD49-B9C0-31FFEB155BCA}"/>
              </a:ext>
            </a:extLst>
          </p:cNvPr>
          <p:cNvSpPr/>
          <p:nvPr/>
        </p:nvSpPr>
        <p:spPr>
          <a:xfrm>
            <a:off x="490394" y="3834430"/>
            <a:ext cx="2860303" cy="2067339"/>
          </a:xfrm>
          <a:prstGeom prst="cloudCallout">
            <a:avLst>
              <a:gd name="adj1" fmla="val 68079"/>
              <a:gd name="adj2" fmla="val 6730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Remember, when you are adding fractions the denominators must be the same 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AB0F7C15-7926-6C4A-96F5-0FC33ACE97A4}"/>
              </a:ext>
            </a:extLst>
          </p:cNvPr>
          <p:cNvSpPr/>
          <p:nvPr/>
        </p:nvSpPr>
        <p:spPr>
          <a:xfrm>
            <a:off x="8841303" y="3834430"/>
            <a:ext cx="2607303" cy="2067339"/>
          </a:xfrm>
          <a:prstGeom prst="cloudCallout">
            <a:avLst>
              <a:gd name="adj1" fmla="val -54236"/>
              <a:gd name="adj2" fmla="val 68269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the denominator is the same, add the numerators only</a:t>
            </a:r>
          </a:p>
        </p:txBody>
      </p:sp>
    </p:spTree>
    <p:extLst>
      <p:ext uri="{BB962C8B-B14F-4D97-AF65-F5344CB8AC3E}">
        <p14:creationId xmlns:p14="http://schemas.microsoft.com/office/powerpoint/2010/main" val="20124770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20.01.21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L.O: 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able </a:t>
            </a:r>
            <a:r>
              <a:rPr kumimoji="0" lang="en-GB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identify properties of 3D shapes</a:t>
            </a:r>
            <a:endParaRPr kumimoji="0" lang="en-GB" sz="4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289" y="1614274"/>
            <a:ext cx="7886700" cy="994172"/>
          </a:xfrm>
        </p:spPr>
        <p:txBody>
          <a:bodyPr/>
          <a:lstStyle/>
          <a:p>
            <a:r>
              <a:rPr lang="en-GB" dirty="0"/>
              <a:t>Times table practise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289" y="2539977"/>
            <a:ext cx="8828324" cy="3263504"/>
          </a:xfrm>
        </p:spPr>
        <p:txBody>
          <a:bodyPr>
            <a:normAutofit/>
          </a:bodyPr>
          <a:lstStyle/>
          <a:p>
            <a:r>
              <a:rPr lang="en-GB" dirty="0"/>
              <a:t>Spend at least 15mins practising your times tables.</a:t>
            </a:r>
          </a:p>
          <a:p>
            <a:endParaRPr lang="en-GB" dirty="0"/>
          </a:p>
          <a:p>
            <a:r>
              <a:rPr lang="en-GB" dirty="0"/>
              <a:t>This can be done on TTRS, hit the button or any other times table website.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Copy and paste the following link into a web browser:</a:t>
            </a:r>
          </a:p>
          <a:p>
            <a:pPr marL="0" indent="0">
              <a:buNone/>
            </a:pPr>
            <a:r>
              <a:rPr lang="en-GB" sz="1125" dirty="0">
                <a:hlinkClick r:id="rId2"/>
              </a:rPr>
              <a:t>https://www.topmarks.co.uk/maths-games/7-11-years/times-tables</a:t>
            </a:r>
            <a:endParaRPr lang="en-GB" sz="1125" dirty="0"/>
          </a:p>
          <a:p>
            <a:pPr marL="0" indent="0">
              <a:buNone/>
            </a:pPr>
            <a:endParaRPr lang="en-GB" sz="1125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942" y="358132"/>
            <a:ext cx="3583333" cy="13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095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u="sng" dirty="0" smtClean="0"/>
              <a:t>Mental Starter</a:t>
            </a:r>
            <a:r>
              <a:rPr lang="en-GB" u="sng" dirty="0"/>
              <a:t>: Identify the prime numbers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5132" y="1825625"/>
            <a:ext cx="5786846" cy="4351338"/>
          </a:xfr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 smtClean="0"/>
              <a:t>Remember:</a:t>
            </a:r>
          </a:p>
          <a:p>
            <a:pPr marL="0" indent="0">
              <a:buNone/>
            </a:pPr>
            <a:r>
              <a:rPr lang="en-GB" sz="2400" b="1" dirty="0"/>
              <a:t>Prime numbers</a:t>
            </a:r>
            <a:r>
              <a:rPr lang="en-GB" sz="2400" dirty="0"/>
              <a:t> are special numbers, greater than 1, that have exactly two factors, </a:t>
            </a:r>
            <a:r>
              <a:rPr lang="en-GB" sz="2400" b="1" dirty="0"/>
              <a:t>themselves</a:t>
            </a:r>
            <a:r>
              <a:rPr lang="en-GB" sz="2400" dirty="0"/>
              <a:t> and </a:t>
            </a:r>
            <a:r>
              <a:rPr lang="en-GB" sz="2400" b="1" dirty="0"/>
              <a:t>1.</a:t>
            </a:r>
            <a:endParaRPr lang="en-GB" sz="2400" dirty="0"/>
          </a:p>
          <a:p>
            <a:r>
              <a:rPr lang="en-GB" sz="2400" dirty="0"/>
              <a:t>19 is a prime number. It can only be divided by 1 and 19.</a:t>
            </a:r>
          </a:p>
          <a:p>
            <a:r>
              <a:rPr lang="en-GB" sz="2400" dirty="0"/>
              <a:t>9 is not a prime number. It can be divided by 3 as well as 1 and 9.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Task: Write down or highlight the prime numbers on/ from the 100 square.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931" t="22450" r="8720" b="21964"/>
          <a:stretch/>
        </p:blipFill>
        <p:spPr>
          <a:xfrm>
            <a:off x="6244046" y="1825624"/>
            <a:ext cx="5368834" cy="472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517" y="540034"/>
            <a:ext cx="5378224" cy="58535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963" y="618978"/>
            <a:ext cx="4473526" cy="224676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Check your answers.</a:t>
            </a:r>
          </a:p>
          <a:p>
            <a:endParaRPr lang="en-GB" sz="2800" dirty="0"/>
          </a:p>
          <a:p>
            <a:r>
              <a:rPr lang="en-GB" sz="2800" dirty="0" smtClean="0"/>
              <a:t>Look over any numbers you might have missed out or wrote down incorrectly.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45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00164" y="1245501"/>
            <a:ext cx="3907469" cy="440120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Properties of 3D shapes include; faces, edges and vertices.</a:t>
            </a:r>
          </a:p>
          <a:p>
            <a:endParaRPr lang="en-GB" sz="2400" dirty="0"/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 </a:t>
            </a:r>
            <a:r>
              <a:rPr lang="en-GB" sz="2000" b="1" dirty="0"/>
              <a:t>face</a:t>
            </a:r>
            <a:r>
              <a:rPr lang="en-GB" sz="2000" dirty="0"/>
              <a:t> is a flat or curved surface on a </a:t>
            </a:r>
            <a:r>
              <a:rPr lang="en-GB" sz="2000" b="1" dirty="0"/>
              <a:t>3D </a:t>
            </a:r>
            <a:r>
              <a:rPr lang="en-GB" sz="2000" b="1" dirty="0" smtClean="0"/>
              <a:t>shape.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An </a:t>
            </a:r>
            <a:r>
              <a:rPr lang="en-GB" sz="2000" b="1" dirty="0"/>
              <a:t>edge</a:t>
            </a:r>
            <a:r>
              <a:rPr lang="en-GB" sz="2000" dirty="0"/>
              <a:t> is where two faces meet</a:t>
            </a:r>
            <a:r>
              <a:rPr lang="en-GB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 A </a:t>
            </a:r>
            <a:r>
              <a:rPr lang="en-GB" sz="2000" b="1" dirty="0"/>
              <a:t>vertex</a:t>
            </a:r>
            <a:r>
              <a:rPr lang="en-GB" sz="2000" dirty="0"/>
              <a:t> is a corner where edges meet. The plural is </a:t>
            </a:r>
            <a:r>
              <a:rPr lang="en-GB" sz="2000" b="1" dirty="0"/>
              <a:t>vertices</a:t>
            </a:r>
            <a:r>
              <a:rPr lang="en-GB" sz="2000" dirty="0"/>
              <a:t>.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3709" t="16188" r="8849" b="44710"/>
          <a:stretch/>
        </p:blipFill>
        <p:spPr>
          <a:xfrm>
            <a:off x="1375956" y="1702457"/>
            <a:ext cx="2203269" cy="34872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31202" t="17660" r="55053" b="45037"/>
          <a:stretch/>
        </p:blipFill>
        <p:spPr>
          <a:xfrm>
            <a:off x="4572001" y="1742612"/>
            <a:ext cx="1994261" cy="340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75524" y="788546"/>
            <a:ext cx="3907469" cy="440120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Properties of 3D shapes include; faces, edges and vertices.</a:t>
            </a:r>
          </a:p>
          <a:p>
            <a:endParaRPr lang="en-GB" sz="2400" dirty="0"/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 </a:t>
            </a:r>
            <a:r>
              <a:rPr lang="en-GB" sz="2000" b="1" dirty="0"/>
              <a:t>face</a:t>
            </a:r>
            <a:r>
              <a:rPr lang="en-GB" sz="2000" dirty="0"/>
              <a:t> is a flat or curved surface on a </a:t>
            </a:r>
            <a:r>
              <a:rPr lang="en-GB" sz="2000" b="1" dirty="0"/>
              <a:t>3D </a:t>
            </a:r>
            <a:r>
              <a:rPr lang="en-GB" sz="2000" b="1" dirty="0" smtClean="0"/>
              <a:t>shape.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An </a:t>
            </a:r>
            <a:r>
              <a:rPr lang="en-GB" sz="2000" b="1" dirty="0"/>
              <a:t>edge</a:t>
            </a:r>
            <a:r>
              <a:rPr lang="en-GB" sz="2000" dirty="0"/>
              <a:t> is where two faces meet</a:t>
            </a:r>
            <a:r>
              <a:rPr lang="en-GB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 A </a:t>
            </a:r>
            <a:r>
              <a:rPr lang="en-GB" sz="2000" b="1" dirty="0"/>
              <a:t>vertex</a:t>
            </a:r>
            <a:r>
              <a:rPr lang="en-GB" sz="2000" dirty="0"/>
              <a:t> is a corner where edges meet. The plural is </a:t>
            </a:r>
            <a:r>
              <a:rPr lang="en-GB" sz="2000" b="1" dirty="0"/>
              <a:t>vertices</a:t>
            </a:r>
            <a:r>
              <a:rPr lang="en-GB" sz="2000" dirty="0"/>
              <a:t>.</a:t>
            </a:r>
            <a:endParaRPr lang="en-GB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8503" y="453329"/>
            <a:ext cx="7539405" cy="5322820"/>
            <a:chOff x="338503" y="453329"/>
            <a:chExt cx="7539405" cy="53228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503" y="453329"/>
              <a:ext cx="7539405" cy="532282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149531" y="2673531"/>
              <a:ext cx="278675" cy="7576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73680" y="2673531"/>
              <a:ext cx="278675" cy="7576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97829" y="2673531"/>
              <a:ext cx="278675" cy="7576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37868" y="2673531"/>
              <a:ext cx="278675" cy="7576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9530" y="4733108"/>
              <a:ext cx="278675" cy="7576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73679" y="4733108"/>
              <a:ext cx="278675" cy="7576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97828" y="4706982"/>
              <a:ext cx="278675" cy="7576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39395" y="4733108"/>
              <a:ext cx="278675" cy="7576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>
                  <a:solidFill>
                    <a:schemeClr val="tx1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83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77894" y="492423"/>
            <a:ext cx="7539405" cy="5322820"/>
            <a:chOff x="377894" y="492423"/>
            <a:chExt cx="7539405" cy="53228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894" y="492423"/>
              <a:ext cx="7539405" cy="532282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149530" y="2673531"/>
              <a:ext cx="278675" cy="7576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14320" y="2673531"/>
              <a:ext cx="278675" cy="7576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28309" y="2673531"/>
              <a:ext cx="278675" cy="7576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37868" y="2673531"/>
              <a:ext cx="278675" cy="7576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9530" y="4733108"/>
              <a:ext cx="278675" cy="7576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93999" y="4733108"/>
              <a:ext cx="278675" cy="7576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38468" y="4706982"/>
              <a:ext cx="278675" cy="7576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80035" y="4733108"/>
              <a:ext cx="278675" cy="7576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spcAft>
                  <a:spcPts val="600"/>
                </a:spcAft>
              </a:pPr>
              <a:r>
                <a:rPr lang="en-GB" sz="1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2384" y="135128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28783" y="135128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58196" y="134006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34595" y="134006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4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0025" y="3461657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5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86104" y="3461657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6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5837" y="3450437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7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64116" y="3704437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8</a:t>
              </a:r>
              <a:endParaRPr lang="en-GB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983243" y="276467"/>
            <a:ext cx="4005482" cy="63094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 </a:t>
            </a:r>
            <a:r>
              <a:rPr lang="en-GB" b="1" dirty="0" smtClean="0"/>
              <a:t>face</a:t>
            </a:r>
            <a:r>
              <a:rPr lang="en-GB" dirty="0" smtClean="0"/>
              <a:t> is a flat or curved surface on a </a:t>
            </a:r>
            <a:r>
              <a:rPr lang="en-GB" b="1" dirty="0" smtClean="0"/>
              <a:t>3D shape.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 </a:t>
            </a:r>
            <a:r>
              <a:rPr lang="en-GB" b="1" dirty="0" smtClean="0"/>
              <a:t>edge</a:t>
            </a:r>
            <a:r>
              <a:rPr lang="en-GB" dirty="0" smtClean="0"/>
              <a:t> is where two faces meet.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 A </a:t>
            </a:r>
            <a:r>
              <a:rPr lang="en-GB" b="1" dirty="0" smtClean="0"/>
              <a:t>vertex</a:t>
            </a:r>
            <a:r>
              <a:rPr lang="en-GB" dirty="0" smtClean="0"/>
              <a:t> is a corner where edges meet. The plural is </a:t>
            </a:r>
            <a:r>
              <a:rPr lang="en-GB" b="1" dirty="0" smtClean="0"/>
              <a:t>vertices</a:t>
            </a:r>
            <a:r>
              <a:rPr lang="en-GB" dirty="0" smtClean="0"/>
              <a:t>.</a:t>
            </a:r>
          </a:p>
          <a:p>
            <a:endParaRPr lang="en-GB" sz="2200" dirty="0"/>
          </a:p>
          <a:p>
            <a:r>
              <a:rPr lang="en-GB" sz="2200" b="1" u="sng" dirty="0" smtClean="0"/>
              <a:t>Task 1:</a:t>
            </a:r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Take a look at the 3D shapes.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Beginning with the cone, can you work out how many faces, edges and vertices each shape has?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Record your answers in a list or use the table on the next slide.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697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87680" y="851746"/>
          <a:ext cx="11043920" cy="525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980">
                  <a:extLst>
                    <a:ext uri="{9D8B030D-6E8A-4147-A177-3AD203B41FA5}">
                      <a16:colId xmlns:a16="http://schemas.microsoft.com/office/drawing/2014/main" val="148458357"/>
                    </a:ext>
                  </a:extLst>
                </a:gridCol>
                <a:gridCol w="2760980">
                  <a:extLst>
                    <a:ext uri="{9D8B030D-6E8A-4147-A177-3AD203B41FA5}">
                      <a16:colId xmlns:a16="http://schemas.microsoft.com/office/drawing/2014/main" val="4169973979"/>
                    </a:ext>
                  </a:extLst>
                </a:gridCol>
                <a:gridCol w="2760980">
                  <a:extLst>
                    <a:ext uri="{9D8B030D-6E8A-4147-A177-3AD203B41FA5}">
                      <a16:colId xmlns:a16="http://schemas.microsoft.com/office/drawing/2014/main" val="3246701668"/>
                    </a:ext>
                  </a:extLst>
                </a:gridCol>
                <a:gridCol w="2760980">
                  <a:extLst>
                    <a:ext uri="{9D8B030D-6E8A-4147-A177-3AD203B41FA5}">
                      <a16:colId xmlns:a16="http://schemas.microsoft.com/office/drawing/2014/main" val="3492767376"/>
                    </a:ext>
                  </a:extLst>
                </a:gridCol>
              </a:tblGrid>
              <a:tr h="53869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Shape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Faces</a:t>
                      </a:r>
                      <a:r>
                        <a:rPr lang="en-GB" sz="2800" baseline="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Edges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Vertices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690372"/>
                  </a:ext>
                </a:extLst>
              </a:tr>
              <a:tr h="538692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Cone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136283"/>
                  </a:ext>
                </a:extLst>
              </a:tr>
              <a:tr h="538692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Sphere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82665"/>
                  </a:ext>
                </a:extLst>
              </a:tr>
              <a:tr h="538692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Tetrahedron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24554"/>
                  </a:ext>
                </a:extLst>
              </a:tr>
              <a:tr h="538692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Cuboid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784454"/>
                  </a:ext>
                </a:extLst>
              </a:tr>
              <a:tr h="538692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Cylinder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341691"/>
                  </a:ext>
                </a:extLst>
              </a:tr>
              <a:tr h="538692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Cube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642139"/>
                  </a:ext>
                </a:extLst>
              </a:tr>
              <a:tr h="538692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Triangular Prism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949623"/>
                  </a:ext>
                </a:extLst>
              </a:tr>
              <a:tr h="538692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Square-based</a:t>
                      </a:r>
                    </a:p>
                    <a:p>
                      <a:r>
                        <a:rPr lang="en-GB" sz="2800" dirty="0" smtClean="0"/>
                        <a:t>Pyramid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464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90" y="536372"/>
            <a:ext cx="7497201" cy="56229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64658" y="423944"/>
            <a:ext cx="3981157" cy="627864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Task 2: </a:t>
            </a:r>
          </a:p>
          <a:p>
            <a:endParaRPr lang="en-GB" sz="2800" dirty="0"/>
          </a:p>
          <a:p>
            <a:r>
              <a:rPr lang="en-GB" sz="2800" dirty="0" smtClean="0"/>
              <a:t>Match the name to the shapes.</a:t>
            </a:r>
          </a:p>
          <a:p>
            <a:r>
              <a:rPr lang="en-GB" sz="2800" dirty="0" smtClean="0"/>
              <a:t> </a:t>
            </a:r>
          </a:p>
          <a:p>
            <a:r>
              <a:rPr lang="en-GB" sz="2800" dirty="0" smtClean="0"/>
              <a:t>You can write them under the shape</a:t>
            </a:r>
          </a:p>
          <a:p>
            <a:r>
              <a:rPr lang="en-GB" sz="2800" dirty="0" smtClean="0"/>
              <a:t> </a:t>
            </a:r>
          </a:p>
          <a:p>
            <a:r>
              <a:rPr lang="en-GB" sz="2800" dirty="0" smtClean="0"/>
              <a:t>or </a:t>
            </a:r>
          </a:p>
          <a:p>
            <a:endParaRPr lang="en-GB" sz="2800" dirty="0"/>
          </a:p>
          <a:p>
            <a:r>
              <a:rPr lang="en-GB" sz="2800" dirty="0" smtClean="0"/>
              <a:t>Write the shape number then the name of the shape.</a:t>
            </a:r>
          </a:p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99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866447-E86F-423E-9997-5AD5CE8EB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67" y="322707"/>
            <a:ext cx="8079327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6A92C6E-4B07-404E-863C-59E097C3FE9F}"/>
              </a:ext>
            </a:extLst>
          </p:cNvPr>
          <p:cNvSpPr/>
          <p:nvPr/>
        </p:nvSpPr>
        <p:spPr>
          <a:xfrm>
            <a:off x="424336" y="32270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chart using your knowledge of 3D shapes.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36E5F78-FE4D-4189-BE62-36531C8815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80959" y="1348299"/>
          <a:ext cx="5963479" cy="36576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9587">
                  <a:extLst>
                    <a:ext uri="{9D8B030D-6E8A-4147-A177-3AD203B41FA5}">
                      <a16:colId xmlns:a16="http://schemas.microsoft.com/office/drawing/2014/main" val="2716943199"/>
                    </a:ext>
                  </a:extLst>
                </a:gridCol>
                <a:gridCol w="1957526">
                  <a:extLst>
                    <a:ext uri="{9D8B030D-6E8A-4147-A177-3AD203B41FA5}">
                      <a16:colId xmlns:a16="http://schemas.microsoft.com/office/drawing/2014/main" val="1155182105"/>
                    </a:ext>
                  </a:extLst>
                </a:gridCol>
                <a:gridCol w="2226366">
                  <a:extLst>
                    <a:ext uri="{9D8B030D-6E8A-4147-A177-3AD203B41FA5}">
                      <a16:colId xmlns:a16="http://schemas.microsoft.com/office/drawing/2014/main" val="3127366541"/>
                    </a:ext>
                  </a:extLst>
                </a:gridCol>
              </a:tblGrid>
              <a:tr h="33250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Name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Image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Properties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913772"/>
                  </a:ext>
                </a:extLst>
              </a:tr>
              <a:tr h="831273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6 faces, 12 edges and 8 vertices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02668"/>
                  </a:ext>
                </a:extLst>
              </a:tr>
              <a:tr h="831273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354613"/>
                  </a:ext>
                </a:extLst>
              </a:tr>
              <a:tr h="83127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Cylinder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726984"/>
                  </a:ext>
                </a:extLst>
              </a:tr>
              <a:tr h="831273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5 faces, 9 edges and 6 vertices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marL="3600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94342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890782" y="478302"/>
            <a:ext cx="2827606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Extension:</a:t>
            </a:r>
          </a:p>
          <a:p>
            <a:endParaRPr lang="en-GB" sz="2400" dirty="0"/>
          </a:p>
          <a:p>
            <a:r>
              <a:rPr lang="en-GB" sz="2400" dirty="0" smtClean="0"/>
              <a:t>Complete the table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18978" y="1491175"/>
            <a:ext cx="4501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1.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2.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3.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4.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59732" y="5323594"/>
            <a:ext cx="67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092587" y="5323594"/>
            <a:ext cx="67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315136" y="5215542"/>
            <a:ext cx="67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551752" y="5138928"/>
            <a:ext cx="675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866447-E86F-423E-9997-5AD5CE8EB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93" t="79902" r="54224" b="4889"/>
          <a:stretch/>
        </p:blipFill>
        <p:spPr>
          <a:xfrm>
            <a:off x="3775709" y="2537749"/>
            <a:ext cx="438151" cy="79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264C-9661-CB4A-80C0-F0DA2D54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3" y="0"/>
            <a:ext cx="10515600" cy="1325563"/>
          </a:xfrm>
        </p:spPr>
        <p:txBody>
          <a:bodyPr/>
          <a:lstStyle/>
          <a:p>
            <a:r>
              <a:rPr lang="en-US" dirty="0"/>
              <a:t>Recap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E3006-AF6B-8B47-92BF-7957F7B30D51}"/>
              </a:ext>
            </a:extLst>
          </p:cNvPr>
          <p:cNvSpPr txBox="1"/>
          <p:nvPr/>
        </p:nvSpPr>
        <p:spPr>
          <a:xfrm>
            <a:off x="3350697" y="819015"/>
            <a:ext cx="549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a piece of paper, complete the following calculations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EB33D8-F531-BC4B-A5D1-45D48B919108}"/>
                  </a:ext>
                </a:extLst>
              </p:cNvPr>
              <p:cNvSpPr txBox="1"/>
              <p:nvPr/>
            </p:nvSpPr>
            <p:spPr>
              <a:xfrm>
                <a:off x="4953000" y="1325563"/>
                <a:ext cx="2285999" cy="4565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</m:t>
                        </m:r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33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33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33</m:t>
                        </m:r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28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65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65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65</m:t>
                        </m:r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</m:t>
                        </m:r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</m:t>
                        </m:r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EB33D8-F531-BC4B-A5D1-45D48B919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325563"/>
                <a:ext cx="2285999" cy="4565737"/>
              </a:xfrm>
              <a:prstGeom prst="rect">
                <a:avLst/>
              </a:prstGeom>
              <a:blipFill>
                <a:blip r:embed="rId2"/>
                <a:stretch>
                  <a:fillRect l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9A35B396-F100-7F4C-B20C-1606C017DE9C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844BBD-3AFC-1F41-88DC-443F1C3A3382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5AC355-7E7F-274F-A474-A620BBCD2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04175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2" y="450166"/>
            <a:ext cx="309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Answers:</a:t>
            </a:r>
            <a:endParaRPr lang="en-GB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4" y="1167617"/>
            <a:ext cx="6583679" cy="56229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3153" y="1213337"/>
            <a:ext cx="393895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4</a:t>
            </a:r>
          </a:p>
          <a:p>
            <a:endParaRPr lang="en-GB" b="1" dirty="0" smtClean="0"/>
          </a:p>
          <a:p>
            <a:endParaRPr lang="en-GB" b="1" dirty="0"/>
          </a:p>
          <a:p>
            <a:r>
              <a:rPr lang="en-GB" b="1" dirty="0" smtClean="0"/>
              <a:t>9</a:t>
            </a:r>
          </a:p>
          <a:p>
            <a:endParaRPr lang="en-GB" b="1" dirty="0" smtClean="0"/>
          </a:p>
          <a:p>
            <a:r>
              <a:rPr lang="en-GB" b="1" dirty="0" smtClean="0"/>
              <a:t>2</a:t>
            </a:r>
          </a:p>
          <a:p>
            <a:endParaRPr lang="en-GB" b="1" dirty="0"/>
          </a:p>
          <a:p>
            <a:r>
              <a:rPr lang="en-GB" b="1" dirty="0" smtClean="0"/>
              <a:t>7</a:t>
            </a:r>
          </a:p>
          <a:p>
            <a:endParaRPr lang="en-GB" b="1" dirty="0"/>
          </a:p>
          <a:p>
            <a:r>
              <a:rPr lang="en-GB" b="1" dirty="0" smtClean="0"/>
              <a:t>3</a:t>
            </a:r>
          </a:p>
          <a:p>
            <a:endParaRPr lang="en-GB" b="1" dirty="0" smtClean="0"/>
          </a:p>
          <a:p>
            <a:endParaRPr lang="en-GB" b="1" dirty="0"/>
          </a:p>
          <a:p>
            <a:r>
              <a:rPr lang="en-GB" b="1" dirty="0" smtClean="0"/>
              <a:t>8</a:t>
            </a:r>
            <a:endParaRPr lang="en-GB" b="1" dirty="0"/>
          </a:p>
          <a:p>
            <a:endParaRPr lang="en-GB" b="1" dirty="0" smtClean="0"/>
          </a:p>
          <a:p>
            <a:r>
              <a:rPr lang="en-GB" b="1" dirty="0" smtClean="0"/>
              <a:t>1</a:t>
            </a:r>
          </a:p>
          <a:p>
            <a:endParaRPr lang="en-GB" b="1" dirty="0"/>
          </a:p>
          <a:p>
            <a:r>
              <a:rPr lang="en-GB" b="1" dirty="0" smtClean="0"/>
              <a:t>5</a:t>
            </a:r>
          </a:p>
          <a:p>
            <a:endParaRPr lang="en-GB" b="1" dirty="0"/>
          </a:p>
          <a:p>
            <a:r>
              <a:rPr lang="en-GB" b="1" dirty="0" smtClean="0"/>
              <a:t>6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605" y="450166"/>
            <a:ext cx="4552950" cy="2886075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7321605" y="3580228"/>
            <a:ext cx="4659086" cy="20890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 smtClean="0"/>
              <a:t>Did you correctly match the shapes?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 smtClean="0"/>
              <a:t>If so, well done!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 smtClean="0">
                <a:solidFill>
                  <a:srgbClr val="FF0000"/>
                </a:solidFill>
              </a:rPr>
              <a:t>If you didn’t, can you recap the shapes to ensure you know each name.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51" y="303756"/>
            <a:ext cx="10515600" cy="1325563"/>
          </a:xfrm>
        </p:spPr>
        <p:txBody>
          <a:bodyPr/>
          <a:lstStyle/>
          <a:p>
            <a:r>
              <a:rPr lang="en-GB" dirty="0" smtClean="0"/>
              <a:t>Times table practise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51" y="1825625"/>
            <a:ext cx="6391083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Now you have finished your written job, please spend at least 15mins practising your times tables.</a:t>
            </a:r>
          </a:p>
          <a:p>
            <a:endParaRPr lang="en-GB" dirty="0"/>
          </a:p>
          <a:p>
            <a:r>
              <a:rPr lang="en-GB" dirty="0" smtClean="0"/>
              <a:t>This can be done on TTRS, hit the button or any other times table website.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Copy and paste the following link into a web browser:</a:t>
            </a:r>
          </a:p>
          <a:p>
            <a:pPr marL="0" indent="0">
              <a:buNone/>
            </a:pPr>
            <a:r>
              <a:rPr lang="en-GB" sz="1500" dirty="0"/>
              <a:t>https://www.topmarks.co.uk/maths-games/7-11-years/times-tables</a:t>
            </a:r>
            <a:endParaRPr lang="en-GB" sz="1500" dirty="0" smtClean="0"/>
          </a:p>
          <a:p>
            <a:endParaRPr lang="en-GB" dirty="0"/>
          </a:p>
          <a:p>
            <a:r>
              <a:rPr lang="en-GB" dirty="0" smtClean="0"/>
              <a:t>Alternatively, you can use the help sheet to support you.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896" y="2304230"/>
            <a:ext cx="5688919" cy="4266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20" y="324394"/>
            <a:ext cx="4777777" cy="17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600" dirty="0" smtClean="0">
                <a:solidFill>
                  <a:schemeClr val="bg1"/>
                </a:solidFill>
              </a:rPr>
              <a:t>End of Lesson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3200" u="sng" dirty="0" smtClean="0">
                <a:solidFill>
                  <a:prstClr val="black"/>
                </a:solidFill>
                <a:latin typeface="Calibri" panose="020F0502020204030204"/>
              </a:rPr>
              <a:t>21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.01.21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L.O: 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able </a:t>
            </a:r>
            <a:r>
              <a:rPr kumimoji="0" lang="en-GB" sz="4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identify 3D shapes using 2D representations</a:t>
            </a:r>
            <a:endParaRPr kumimoji="0" lang="en-GB" sz="4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289" y="1614274"/>
            <a:ext cx="7886700" cy="994172"/>
          </a:xfrm>
        </p:spPr>
        <p:txBody>
          <a:bodyPr/>
          <a:lstStyle/>
          <a:p>
            <a:r>
              <a:rPr lang="en-GB" dirty="0"/>
              <a:t>Times table practise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289" y="2539977"/>
            <a:ext cx="8828324" cy="3263504"/>
          </a:xfrm>
        </p:spPr>
        <p:txBody>
          <a:bodyPr>
            <a:normAutofit/>
          </a:bodyPr>
          <a:lstStyle/>
          <a:p>
            <a:r>
              <a:rPr lang="en-GB" dirty="0"/>
              <a:t>Spend at least 15mins practising your times tables.</a:t>
            </a:r>
          </a:p>
          <a:p>
            <a:endParaRPr lang="en-GB" dirty="0"/>
          </a:p>
          <a:p>
            <a:r>
              <a:rPr lang="en-GB" dirty="0"/>
              <a:t>This can be done on TTRS, hit the button or any other times table website.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Copy and paste the following link into a web browser:</a:t>
            </a:r>
          </a:p>
          <a:p>
            <a:pPr marL="0" indent="0">
              <a:buNone/>
            </a:pPr>
            <a:r>
              <a:rPr lang="en-GB" sz="1125" dirty="0">
                <a:hlinkClick r:id="rId2"/>
              </a:rPr>
              <a:t>https://www.topmarks.co.uk/maths-games/7-11-years/times-tables</a:t>
            </a:r>
            <a:endParaRPr lang="en-GB" sz="1125" dirty="0"/>
          </a:p>
          <a:p>
            <a:pPr marL="0" indent="0">
              <a:buNone/>
            </a:pPr>
            <a:endParaRPr lang="en-GB" sz="1125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942" y="358132"/>
            <a:ext cx="3583333" cy="13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02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 smtClean="0"/>
              <a:t>Mental Starter: Squared numbers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24" y="1839692"/>
            <a:ext cx="4338711" cy="4351338"/>
          </a:xfr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Remember: </a:t>
            </a:r>
            <a:r>
              <a:rPr lang="en-GB" dirty="0" smtClean="0"/>
              <a:t>A </a:t>
            </a:r>
            <a:r>
              <a:rPr lang="en-GB" dirty="0"/>
              <a:t>square number is a number multiplied by itself. This can also be called 'a number squared'. The symbol for squared is ².</a:t>
            </a:r>
          </a:p>
          <a:p>
            <a:r>
              <a:rPr lang="en-GB" dirty="0"/>
              <a:t>2² = 2 x 2 = 4</a:t>
            </a:r>
          </a:p>
          <a:p>
            <a:r>
              <a:rPr lang="en-GB" dirty="0"/>
              <a:t>3² = 3 x 3 = 9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76667" y="1839692"/>
            <a:ext cx="6155788" cy="43513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Write down the answers to these numbers when squared.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/>
              <a:t>4</a:t>
            </a:r>
            <a:r>
              <a:rPr lang="en-GB" dirty="0"/>
              <a:t>²</a:t>
            </a:r>
            <a:endParaRPr lang="en-GB" b="1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/>
              <a:t>5</a:t>
            </a:r>
            <a:r>
              <a:rPr lang="en-GB" dirty="0"/>
              <a:t>²</a:t>
            </a:r>
            <a:endParaRPr lang="en-GB" b="1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/>
              <a:t>6</a:t>
            </a:r>
            <a:r>
              <a:rPr lang="en-GB" dirty="0"/>
              <a:t>²</a:t>
            </a:r>
            <a:endParaRPr lang="en-GB" b="1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/>
              <a:t>7</a:t>
            </a:r>
            <a:r>
              <a:rPr lang="en-GB" dirty="0"/>
              <a:t>²</a:t>
            </a:r>
            <a:endParaRPr lang="en-GB" b="1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/>
              <a:t>8</a:t>
            </a:r>
            <a:r>
              <a:rPr lang="en-GB" dirty="0"/>
              <a:t>²</a:t>
            </a:r>
            <a:r>
              <a:rPr lang="en-GB" b="1" dirty="0" smtClean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5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Answers:</a:t>
            </a:r>
            <a:endParaRPr lang="en-GB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07964" y="1825625"/>
            <a:ext cx="6766559" cy="43513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Write down the answers to these numbers when squared.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/>
              <a:t>4 x 4 = 16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/>
              <a:t>5 x 5 = 25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/>
              <a:t>6 x 6 = 36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/>
              <a:t>7 x 7 = 49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/>
              <a:t>8</a:t>
            </a:r>
            <a:r>
              <a:rPr lang="en-GB" b="1" dirty="0" smtClean="0"/>
              <a:t> x 8 = 64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336962" y="1825625"/>
            <a:ext cx="4659086" cy="43513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Did you get the questions correct?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If so, well done!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If you didn’t, can you find your mistake and see how you went wrong?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Re-try the question.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Nets of shapes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169" y="1690688"/>
            <a:ext cx="7996311" cy="4351338"/>
          </a:xfr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GB" dirty="0"/>
              <a:t>The </a:t>
            </a:r>
            <a:r>
              <a:rPr lang="en-GB" b="1" dirty="0"/>
              <a:t>net</a:t>
            </a:r>
            <a:r>
              <a:rPr lang="en-GB" dirty="0"/>
              <a:t> of a </a:t>
            </a:r>
            <a:r>
              <a:rPr lang="en-GB" b="1" dirty="0"/>
              <a:t>3D shape</a:t>
            </a:r>
            <a:r>
              <a:rPr lang="en-GB" dirty="0"/>
              <a:t> is what it looks like if it is opened out </a:t>
            </a:r>
            <a:r>
              <a:rPr lang="en-GB" b="1" dirty="0"/>
              <a:t>flat.</a:t>
            </a:r>
            <a:r>
              <a:rPr lang="en-GB" dirty="0"/>
              <a:t> A net can be folded up to make a 3D shape.</a:t>
            </a:r>
          </a:p>
          <a:p>
            <a:r>
              <a:rPr lang="en-GB" dirty="0"/>
              <a:t>There may be several possible nets for one 3D shape.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Copy and paste the link below into a web browser page. Watch the video to find out more about nets of shapes.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https://www.bbc.co.uk/bitesize/topics/zt7xk2p/articles/z247tv4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159" y="633413"/>
            <a:ext cx="32480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640" y="367445"/>
            <a:ext cx="6671457" cy="61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BD028DC-6496-49A2-A97A-DD0B973B1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04FB540-69ED-4F9E-B8D9-8531E684CA3D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Try this:</a:t>
            </a:r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the net to the correct 3D shape.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B126671-796B-4EA0-9C33-102B7F1E1A8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02964" y="1666673"/>
          <a:ext cx="5616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227375626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73306741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878447729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830220292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5564084"/>
                  </a:ext>
                </a:extLst>
              </a:tr>
              <a:tr h="1944000"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68700" marR="68700" marT="130446" marB="13044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68700" marR="68700" marT="130446" marB="13044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68700" marR="68700" marT="130446" marB="13044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68700" marR="68700" marT="130446" marB="13044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5539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34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5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0A87BC-58B0-A64B-A92A-0130A1962206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51FFB5-F9FE-564F-9B8C-AFE6C76BC115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AEA55A-C368-C74B-B359-8139E55ED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CF5E87-8DB3-2941-96DF-4E3A7912E1D5}"/>
              </a:ext>
            </a:extLst>
          </p:cNvPr>
          <p:cNvSpPr txBox="1"/>
          <p:nvPr/>
        </p:nvSpPr>
        <p:spPr>
          <a:xfrm>
            <a:off x="1053548" y="954157"/>
            <a:ext cx="176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at this sum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98A643-513D-1647-9C98-989D59917269}"/>
                  </a:ext>
                </a:extLst>
              </p:cNvPr>
              <p:cNvSpPr/>
              <p:nvPr/>
            </p:nvSpPr>
            <p:spPr>
              <a:xfrm>
                <a:off x="2818262" y="743426"/>
                <a:ext cx="1492524" cy="790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98A643-513D-1647-9C98-989D59917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262" y="743426"/>
                <a:ext cx="1492524" cy="790794"/>
              </a:xfrm>
              <a:prstGeom prst="rect">
                <a:avLst/>
              </a:prstGeom>
              <a:blipFill>
                <a:blip r:embed="rId3"/>
                <a:stretch>
                  <a:fillRect r="-9322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FD1CAB-016A-8043-A2F2-E7EF6A2197ED}"/>
                  </a:ext>
                </a:extLst>
              </p:cNvPr>
              <p:cNvSpPr txBox="1"/>
              <p:nvPr/>
            </p:nvSpPr>
            <p:spPr>
              <a:xfrm>
                <a:off x="1143000" y="1790700"/>
                <a:ext cx="2993192" cy="485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Using a bar model to show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FD1CAB-016A-8043-A2F2-E7EF6A21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90700"/>
                <a:ext cx="2993192" cy="485197"/>
              </a:xfrm>
              <a:prstGeom prst="rect">
                <a:avLst/>
              </a:prstGeom>
              <a:blipFill>
                <a:blip r:embed="rId4"/>
                <a:stretch>
                  <a:fillRect l="-1688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568D4D5-CEFE-BB46-AD7E-F3B57CDB989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3000" y="2329423"/>
              <a:ext cx="8128000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94423780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8118254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54355727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568D4D5-CEFE-BB46-AD7E-F3B57CDB98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7218432"/>
                  </p:ext>
                </p:extLst>
              </p:nvPr>
            </p:nvGraphicFramePr>
            <p:xfrm>
              <a:off x="1143000" y="2329423"/>
              <a:ext cx="8128000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94423780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8118254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54355727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81" t="-1786" r="-4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781" t="-1786" r="-3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781" t="-1786" r="-2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0781" t="-1786" r="-1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0781" t="-1786" r="-7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27BD1F-CD07-0F45-BE75-D060A9CFDFF9}"/>
                  </a:ext>
                </a:extLst>
              </p:cNvPr>
              <p:cNvSpPr txBox="1"/>
              <p:nvPr/>
            </p:nvSpPr>
            <p:spPr>
              <a:xfrm>
                <a:off x="1098116" y="3377630"/>
                <a:ext cx="3038076" cy="485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Using a bar model to show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27BD1F-CD07-0F45-BE75-D060A9CFD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16" y="3377630"/>
                <a:ext cx="3038076" cy="485197"/>
              </a:xfrm>
              <a:prstGeom prst="rect">
                <a:avLst/>
              </a:prstGeom>
              <a:blipFill>
                <a:blip r:embed="rId6"/>
                <a:stretch>
                  <a:fillRect l="-1245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55C8215-22D5-4646-8EBB-157351AA53F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3000" y="3975981"/>
              <a:ext cx="8128000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373903489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688610234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521849603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851883744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55C8215-22D5-4646-8EBB-157351AA53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0815528"/>
                  </p:ext>
                </p:extLst>
              </p:nvPr>
            </p:nvGraphicFramePr>
            <p:xfrm>
              <a:off x="1143000" y="3975981"/>
              <a:ext cx="8128000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373903489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688610234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521849603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851883744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563" t="-1818" r="-90156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563" t="-1818" r="-80156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1563" t="-1818" r="-70156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1563" t="-1818" r="-60156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01563" t="-1818" r="-50156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01563" t="-1818" r="-40156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01563" t="-1818" r="-30156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01563" t="-1818" r="-20156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01563" t="-1818" r="-10156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901563" t="-1818" r="-1563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744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8BEC167-F70D-4CDE-B705-21B969BE5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38" y="14365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50C7246-B87C-46F3-AA1F-32CD20C5DB3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Answer:</a:t>
            </a:r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the net to the correct 3D shape.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89D8D1D-0875-48F2-876D-A00B2385B4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02964" y="1666673"/>
          <a:ext cx="5616000" cy="36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1227375626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73306741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878447729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830220292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5564084"/>
                  </a:ext>
                </a:extLst>
              </a:tr>
              <a:tr h="1944000"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68700" marR="68700" marT="130446" marB="13044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68700" marR="68700" marT="130446" marB="13044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68700" marR="68700" marT="130446" marB="13044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68700" marR="68700" marT="130446" marB="130446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5539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5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0134112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06A6A8E9-C5A9-4BA1-986A-E0FA3008D96B}"/>
              </a:ext>
            </a:extLst>
          </p:cNvPr>
          <p:cNvSpPr/>
          <p:nvPr/>
        </p:nvSpPr>
        <p:spPr>
          <a:xfrm>
            <a:off x="8104175" y="2764791"/>
            <a:ext cx="2245096" cy="14122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3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u="sng" dirty="0" smtClean="0"/>
              <a:t>Task 1: </a:t>
            </a:r>
            <a:r>
              <a:rPr lang="en-GB" sz="2400" dirty="0" smtClean="0"/>
              <a:t>Match the nets to the shapes. You can write on the sheet or write the number of the shapes with the number of the matching net.</a:t>
            </a:r>
            <a:br>
              <a:rPr lang="en-GB" sz="2400" dirty="0" smtClean="0"/>
            </a:br>
            <a:r>
              <a:rPr lang="en-GB" sz="2400" dirty="0" smtClean="0"/>
              <a:t>Extension: Write the name of the 3D shape and the 2D shape of each face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22" y="1690688"/>
            <a:ext cx="7919306" cy="4833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17391" y="1941342"/>
            <a:ext cx="2336409" cy="193899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 could have a try at making the different nets to create the 3D shapes.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242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169" y="224448"/>
            <a:ext cx="10515600" cy="1325563"/>
          </a:xfrm>
        </p:spPr>
        <p:txBody>
          <a:bodyPr>
            <a:noAutofit/>
          </a:bodyPr>
          <a:lstStyle/>
          <a:p>
            <a:r>
              <a:rPr lang="en-GB" sz="2400" dirty="0" smtClean="0"/>
              <a:t>Answers: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10" y="1295605"/>
            <a:ext cx="8629357" cy="5266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6936" y="2436502"/>
            <a:ext cx="47970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Triangular prism              Triangles, rectangles            C</a:t>
            </a:r>
          </a:p>
          <a:p>
            <a:endParaRPr lang="en-GB" sz="1600" dirty="0"/>
          </a:p>
          <a:p>
            <a:r>
              <a:rPr lang="en-GB" sz="1600" dirty="0" smtClean="0"/>
              <a:t>Triangle based                    Triangles                            E</a:t>
            </a:r>
          </a:p>
          <a:p>
            <a:r>
              <a:rPr lang="en-GB" sz="1600" dirty="0" smtClean="0"/>
              <a:t>Pyramid</a:t>
            </a:r>
          </a:p>
          <a:p>
            <a:endParaRPr lang="en-GB" sz="1600" dirty="0"/>
          </a:p>
          <a:p>
            <a:r>
              <a:rPr lang="en-GB" sz="1600" dirty="0" smtClean="0"/>
              <a:t>Cube                                    Squares                               G</a:t>
            </a:r>
          </a:p>
          <a:p>
            <a:endParaRPr lang="en-GB" sz="1600" dirty="0"/>
          </a:p>
          <a:p>
            <a:r>
              <a:rPr lang="en-GB" sz="1600" dirty="0" smtClean="0"/>
              <a:t>Square based                    Squares, triangles              F</a:t>
            </a:r>
          </a:p>
          <a:p>
            <a:r>
              <a:rPr lang="en-GB" sz="1600" dirty="0" smtClean="0"/>
              <a:t>Pyramid</a:t>
            </a:r>
          </a:p>
          <a:p>
            <a:endParaRPr lang="en-GB" sz="1600" dirty="0"/>
          </a:p>
          <a:p>
            <a:r>
              <a:rPr lang="en-GB" sz="1600" dirty="0" smtClean="0"/>
              <a:t>Cone                               Circle, semi- circle                A</a:t>
            </a:r>
          </a:p>
          <a:p>
            <a:endParaRPr lang="en-GB" sz="1600" dirty="0"/>
          </a:p>
          <a:p>
            <a:r>
              <a:rPr lang="en-GB" sz="1600" dirty="0" smtClean="0"/>
              <a:t>Cuboid                             Squares, rectangle              B</a:t>
            </a:r>
          </a:p>
          <a:p>
            <a:endParaRPr lang="en-GB" sz="1600" dirty="0"/>
          </a:p>
          <a:p>
            <a:r>
              <a:rPr lang="en-GB" sz="1600" dirty="0" smtClean="0"/>
              <a:t>Cylinder                           Circles, rectangle                D</a:t>
            </a:r>
            <a:endParaRPr lang="en-GB" sz="16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9410709" y="1051564"/>
            <a:ext cx="2525477" cy="54476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Did you get the questions correct?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If so, well done!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If you didn’t, can you find your mistake and see how you went wrong?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Re-try the question.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" y="936466"/>
            <a:ext cx="6329849" cy="4846291"/>
          </a:xfrm>
          <a:prstGeom prst="rect">
            <a:avLst/>
          </a:prstGeom>
        </p:spPr>
      </p:pic>
      <p:sp>
        <p:nvSpPr>
          <p:cNvPr id="6" name="Content Placeholder 10"/>
          <p:cNvSpPr txBox="1">
            <a:spLocks/>
          </p:cNvSpPr>
          <p:nvPr/>
        </p:nvSpPr>
        <p:spPr>
          <a:xfrm>
            <a:off x="7645400" y="1407398"/>
            <a:ext cx="3987800" cy="156760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u="sng" dirty="0" smtClean="0"/>
              <a:t>Task 2:</a:t>
            </a:r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2000" dirty="0" smtClean="0"/>
              <a:t>Put a tick on the square which is </a:t>
            </a:r>
            <a:r>
              <a:rPr lang="en-GB" sz="2000" dirty="0" err="1" smtClean="0"/>
              <a:t>trhe</a:t>
            </a:r>
            <a:r>
              <a:rPr lang="en-GB" sz="2000" dirty="0" smtClean="0"/>
              <a:t> base of this open topped cube.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7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" y="936466"/>
            <a:ext cx="6329849" cy="4846291"/>
          </a:xfrm>
          <a:prstGeom prst="rect">
            <a:avLst/>
          </a:prstGeom>
        </p:spPr>
      </p:pic>
      <p:sp>
        <p:nvSpPr>
          <p:cNvPr id="6" name="Content Placeholder 10"/>
          <p:cNvSpPr txBox="1">
            <a:spLocks/>
          </p:cNvSpPr>
          <p:nvPr/>
        </p:nvSpPr>
        <p:spPr>
          <a:xfrm>
            <a:off x="7645400" y="1407398"/>
            <a:ext cx="3987800" cy="12906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Task 2:</a:t>
            </a:r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2000" dirty="0" smtClean="0"/>
              <a:t>Answer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0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680720" y="690880"/>
            <a:ext cx="6512560" cy="5617541"/>
            <a:chOff x="2702560" y="1596246"/>
            <a:chExt cx="6086011" cy="50677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2560" y="1596246"/>
              <a:ext cx="6086011" cy="506777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712720" y="1605280"/>
              <a:ext cx="49784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02640" y="1778000"/>
            <a:ext cx="42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074160" y="1962666"/>
            <a:ext cx="42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02122" y="4541520"/>
            <a:ext cx="42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515316" y="3870960"/>
            <a:ext cx="42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1" name="Content Placeholder 10"/>
          <p:cNvSpPr txBox="1">
            <a:spLocks/>
          </p:cNvSpPr>
          <p:nvPr/>
        </p:nvSpPr>
        <p:spPr>
          <a:xfrm>
            <a:off x="7635240" y="1092438"/>
            <a:ext cx="3987800" cy="346556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Task 3:</a:t>
            </a:r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2000" dirty="0" smtClean="0"/>
              <a:t>Either, put a tick in the nets which would make a triangular prism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Or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Write the numbers of the nets which make a triangular prism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74320" y="863600"/>
            <a:ext cx="6512560" cy="5617541"/>
            <a:chOff x="2702560" y="1596246"/>
            <a:chExt cx="6086011" cy="50677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2560" y="1596246"/>
              <a:ext cx="6086011" cy="506777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712720" y="1605280"/>
              <a:ext cx="49784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6240" y="1950720"/>
            <a:ext cx="42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667760" y="2135386"/>
            <a:ext cx="42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95722" y="4714240"/>
            <a:ext cx="42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108916" y="4043680"/>
            <a:ext cx="42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358640" y="2879298"/>
            <a:ext cx="9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√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7440" y="5231814"/>
            <a:ext cx="96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√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7635240" y="1092438"/>
            <a:ext cx="3987800" cy="12906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Task 3:</a:t>
            </a:r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2000" dirty="0" smtClean="0"/>
              <a:t>Answers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3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7635240" y="1092438"/>
            <a:ext cx="3987800" cy="4247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Extension: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" y="1027906"/>
            <a:ext cx="6238240" cy="521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Content Placeholder 10"/>
          <p:cNvSpPr txBox="1">
            <a:spLocks/>
          </p:cNvSpPr>
          <p:nvPr/>
        </p:nvSpPr>
        <p:spPr>
          <a:xfrm>
            <a:off x="7635240" y="1092438"/>
            <a:ext cx="3987800" cy="12906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Extension:</a:t>
            </a:r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2000" dirty="0" smtClean="0"/>
              <a:t>Answer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365568"/>
            <a:ext cx="5416306" cy="398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51" y="303756"/>
            <a:ext cx="10515600" cy="1325563"/>
          </a:xfrm>
        </p:spPr>
        <p:txBody>
          <a:bodyPr/>
          <a:lstStyle/>
          <a:p>
            <a:r>
              <a:rPr lang="en-GB" dirty="0" smtClean="0"/>
              <a:t>Times table practise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51" y="1825625"/>
            <a:ext cx="6391083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Now you have finished your written job, please spend at least 15mins practising your times tables.</a:t>
            </a:r>
          </a:p>
          <a:p>
            <a:endParaRPr lang="en-GB" dirty="0"/>
          </a:p>
          <a:p>
            <a:r>
              <a:rPr lang="en-GB" dirty="0" smtClean="0"/>
              <a:t>This can be done on TTRS, hit the button or any other times table website.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Copy and paste the following link into a web browser:</a:t>
            </a:r>
          </a:p>
          <a:p>
            <a:pPr marL="0" indent="0">
              <a:buNone/>
            </a:pPr>
            <a:r>
              <a:rPr lang="en-GB" sz="1500" dirty="0"/>
              <a:t>https://www.topmarks.co.uk/maths-games/7-11-years/times-tables</a:t>
            </a:r>
            <a:endParaRPr lang="en-GB" sz="1500" dirty="0" smtClean="0"/>
          </a:p>
          <a:p>
            <a:endParaRPr lang="en-GB" dirty="0"/>
          </a:p>
          <a:p>
            <a:r>
              <a:rPr lang="en-GB" dirty="0" smtClean="0"/>
              <a:t>Alternatively, you can use the help sheet to support you.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896" y="2304230"/>
            <a:ext cx="5688919" cy="4266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20" y="324394"/>
            <a:ext cx="4777777" cy="17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0A87BC-58B0-A64B-A92A-0130A1962206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51FFB5-F9FE-564F-9B8C-AFE6C76BC115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AEA55A-C368-C74B-B359-8139E55ED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CF5E87-8DB3-2941-96DF-4E3A7912E1D5}"/>
              </a:ext>
            </a:extLst>
          </p:cNvPr>
          <p:cNvSpPr txBox="1"/>
          <p:nvPr/>
        </p:nvSpPr>
        <p:spPr>
          <a:xfrm>
            <a:off x="438951" y="411027"/>
            <a:ext cx="176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at this sum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98A643-513D-1647-9C98-989D59917269}"/>
                  </a:ext>
                </a:extLst>
              </p:cNvPr>
              <p:cNvSpPr/>
              <p:nvPr/>
            </p:nvSpPr>
            <p:spPr>
              <a:xfrm>
                <a:off x="2111104" y="353094"/>
                <a:ext cx="923651" cy="485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98A643-513D-1647-9C98-989D59917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104" y="353094"/>
                <a:ext cx="923651" cy="485197"/>
              </a:xfrm>
              <a:prstGeom prst="rect">
                <a:avLst/>
              </a:prstGeom>
              <a:blipFill>
                <a:blip r:embed="rId3"/>
                <a:stretch>
                  <a:fillRect r="-4054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CEC2F994-C026-D143-A52F-C94149F3AE8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32000" y="1921390"/>
              <a:ext cx="8128000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94423780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8118254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54355727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CEC2F994-C026-D143-A52F-C94149F3AE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5733631"/>
                  </p:ext>
                </p:extLst>
              </p:nvPr>
            </p:nvGraphicFramePr>
            <p:xfrm>
              <a:off x="2032000" y="1921390"/>
              <a:ext cx="8128000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94423780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8118254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854355727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81" t="-1818" r="-40078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781" t="-1818" r="-30078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0781" t="-1818" r="-20078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781" t="-1818" r="-100781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0781" t="-1818" r="-781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B2CC5807-2B71-2D47-A265-EDA76830DFC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32000" y="2628928"/>
              <a:ext cx="8128000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373903489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688610234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521849603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851883744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B2CC5807-2B71-2D47-A265-EDA76830DF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4300322"/>
                  </p:ext>
                </p:extLst>
              </p:nvPr>
            </p:nvGraphicFramePr>
            <p:xfrm>
              <a:off x="2032000" y="2628928"/>
              <a:ext cx="8128000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373903489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688610234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521849603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851883744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63" t="-1818" r="-90156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1563" t="-1818" r="-80156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1563" t="-1818" r="-70156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01563" t="-1818" r="-60156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01563" t="-1818" r="-50156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01563" t="-1818" r="-40156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01563" t="-1818" r="-30156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01563" t="-1818" r="-20156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01563" t="-1818" r="-10156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1563" t="-1818" r="-1563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1D2FE5-303A-D24D-B9B1-D3E70A12DD51}"/>
                  </a:ext>
                </a:extLst>
              </p:cNvPr>
              <p:cNvSpPr txBox="1"/>
              <p:nvPr/>
            </p:nvSpPr>
            <p:spPr>
              <a:xfrm>
                <a:off x="436105" y="1207461"/>
                <a:ext cx="3072572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We can see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1D2FE5-303A-D24D-B9B1-D3E70A12D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05" y="1207461"/>
                <a:ext cx="3072572" cy="616964"/>
              </a:xfrm>
              <a:prstGeom prst="rect">
                <a:avLst/>
              </a:prstGeom>
              <a:blipFill>
                <a:blip r:embed="rId6"/>
                <a:stretch>
                  <a:fillRect l="-288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7B3482C-614B-5643-A8D2-729A8BB49968}"/>
              </a:ext>
            </a:extLst>
          </p:cNvPr>
          <p:cNvSpPr txBox="1"/>
          <p:nvPr/>
        </p:nvSpPr>
        <p:spPr>
          <a:xfrm>
            <a:off x="543697" y="3904734"/>
            <a:ext cx="790833" cy="37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A244826-1921-BB4A-9583-B7C3E26950D7}"/>
                  </a:ext>
                </a:extLst>
              </p:cNvPr>
              <p:cNvSpPr/>
              <p:nvPr/>
            </p:nvSpPr>
            <p:spPr>
              <a:xfrm>
                <a:off x="773890" y="4322687"/>
                <a:ext cx="3198311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A244826-1921-BB4A-9583-B7C3E26950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90" y="4322687"/>
                <a:ext cx="3198311" cy="879215"/>
              </a:xfrm>
              <a:prstGeom prst="rect">
                <a:avLst/>
              </a:prstGeom>
              <a:blipFill>
                <a:blip r:embed="rId7"/>
                <a:stretch>
                  <a:fillRect l="-395"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loud Callout 18">
            <a:extLst>
              <a:ext uri="{FF2B5EF4-FFF2-40B4-BE49-F238E27FC236}">
                <a16:creationId xmlns:a16="http://schemas.microsoft.com/office/drawing/2014/main" id="{8F4C944F-41CF-A242-A8F0-A685B29A80F7}"/>
              </a:ext>
            </a:extLst>
          </p:cNvPr>
          <p:cNvSpPr/>
          <p:nvPr/>
        </p:nvSpPr>
        <p:spPr>
          <a:xfrm>
            <a:off x="4250218" y="3983636"/>
            <a:ext cx="2281330" cy="1557316"/>
          </a:xfrm>
          <a:prstGeom prst="cloudCallout">
            <a:avLst>
              <a:gd name="adj1" fmla="val 1003"/>
              <a:gd name="adj2" fmla="val 102058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the denominators the same?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1D283-D270-054F-B487-C8E0B29BF3FE}"/>
              </a:ext>
            </a:extLst>
          </p:cNvPr>
          <p:cNvSpPr txBox="1"/>
          <p:nvPr/>
        </p:nvSpPr>
        <p:spPr>
          <a:xfrm>
            <a:off x="6793084" y="4577628"/>
            <a:ext cx="247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Yes! So now we can add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1AB37A1-6183-1F4B-8973-221E187CC1C0}"/>
                  </a:ext>
                </a:extLst>
              </p:cNvPr>
              <p:cNvSpPr/>
              <p:nvPr/>
            </p:nvSpPr>
            <p:spPr>
              <a:xfrm>
                <a:off x="9241828" y="4446313"/>
                <a:ext cx="2555508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1AB37A1-6183-1F4B-8973-221E187CC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828" y="4446313"/>
                <a:ext cx="2555508" cy="879215"/>
              </a:xfrm>
              <a:prstGeom prst="rect">
                <a:avLst/>
              </a:prstGeom>
              <a:blipFill>
                <a:blip r:embed="rId8"/>
                <a:stretch>
                  <a:fillRect l="-495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14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 animBg="1"/>
      <p:bldP spid="4" grpId="0"/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600" dirty="0" smtClean="0">
                <a:solidFill>
                  <a:schemeClr val="bg1"/>
                </a:solidFill>
              </a:rPr>
              <a:t>End of Lesson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22.01.21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000" u="sng" dirty="0">
                <a:solidFill>
                  <a:prstClr val="black"/>
                </a:solidFill>
              </a:rPr>
              <a:t>L.O: To be </a:t>
            </a:r>
            <a:r>
              <a:rPr lang="en-GB" sz="4000" u="sng" dirty="0" smtClean="0">
                <a:solidFill>
                  <a:prstClr val="black"/>
                </a:solidFill>
              </a:rPr>
              <a:t>able to reason about 3D shapes.</a:t>
            </a:r>
            <a:endParaRPr lang="en-GB" sz="4000" u="sng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289" y="1614274"/>
            <a:ext cx="7886700" cy="994172"/>
          </a:xfrm>
        </p:spPr>
        <p:txBody>
          <a:bodyPr/>
          <a:lstStyle/>
          <a:p>
            <a:r>
              <a:rPr lang="en-GB" dirty="0"/>
              <a:t>Times table practise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289" y="2539977"/>
            <a:ext cx="8828324" cy="3263504"/>
          </a:xfrm>
        </p:spPr>
        <p:txBody>
          <a:bodyPr>
            <a:normAutofit/>
          </a:bodyPr>
          <a:lstStyle/>
          <a:p>
            <a:r>
              <a:rPr lang="en-GB" dirty="0"/>
              <a:t>Spend at least 15mins practising your times tables.</a:t>
            </a:r>
          </a:p>
          <a:p>
            <a:endParaRPr lang="en-GB" dirty="0"/>
          </a:p>
          <a:p>
            <a:r>
              <a:rPr lang="en-GB" dirty="0"/>
              <a:t>This can be done on TTRS, hit the button or any other times table website.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Copy and paste the following link into a web browser:</a:t>
            </a:r>
          </a:p>
          <a:p>
            <a:pPr marL="0" indent="0">
              <a:buNone/>
            </a:pPr>
            <a:r>
              <a:rPr lang="en-GB" sz="1125" dirty="0">
                <a:hlinkClick r:id="rId2"/>
              </a:rPr>
              <a:t>https://www.topmarks.co.uk/maths-games/7-11-years/times-tables</a:t>
            </a:r>
            <a:endParaRPr lang="en-GB" sz="1125" dirty="0"/>
          </a:p>
          <a:p>
            <a:pPr marL="0" indent="0">
              <a:buNone/>
            </a:pPr>
            <a:endParaRPr lang="en-GB" sz="1125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942" y="358132"/>
            <a:ext cx="3583333" cy="13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790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/>
              <a:t>22.01.21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Mental Starter: Cubed numbers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cube number is a number multiplied by itself 3 times. This can also be called 'a number cubed</a:t>
            </a:r>
            <a:r>
              <a:rPr lang="en-GB" dirty="0" smtClean="0"/>
              <a:t>'. The </a:t>
            </a:r>
            <a:r>
              <a:rPr lang="en-GB" dirty="0"/>
              <a:t>symbol for cubed is ³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Eg</a:t>
            </a:r>
            <a:r>
              <a:rPr lang="en-GB" dirty="0" smtClean="0"/>
              <a:t>. </a:t>
            </a:r>
            <a:r>
              <a:rPr lang="en-GB" dirty="0"/>
              <a:t>2³ = 2 × </a:t>
            </a:r>
            <a:r>
              <a:rPr lang="en-GB" dirty="0" smtClean="0"/>
              <a:t>2 (=4) </a:t>
            </a:r>
            <a:r>
              <a:rPr lang="en-GB" dirty="0"/>
              <a:t>× 2 = </a:t>
            </a:r>
            <a:r>
              <a:rPr lang="en-GB" dirty="0" smtClean="0"/>
              <a:t>8</a:t>
            </a:r>
          </a:p>
          <a:p>
            <a:endParaRPr lang="en-GB" dirty="0"/>
          </a:p>
          <a:p>
            <a:r>
              <a:rPr lang="en-GB" dirty="0" smtClean="0"/>
              <a:t>Try these:</a:t>
            </a:r>
          </a:p>
          <a:p>
            <a:r>
              <a:rPr lang="en-GB" dirty="0" smtClean="0"/>
              <a:t>3³ = 3x 3 =____ then x 3=</a:t>
            </a:r>
          </a:p>
          <a:p>
            <a:r>
              <a:rPr lang="en-GB" dirty="0" smtClean="0"/>
              <a:t>4³</a:t>
            </a:r>
          </a:p>
          <a:p>
            <a:r>
              <a:rPr lang="en-GB" dirty="0" smtClean="0"/>
              <a:t>5³</a:t>
            </a:r>
          </a:p>
        </p:txBody>
      </p:sp>
    </p:spTree>
    <p:extLst>
      <p:ext uri="{BB962C8B-B14F-4D97-AF65-F5344CB8AC3E}">
        <p14:creationId xmlns:p14="http://schemas.microsoft.com/office/powerpoint/2010/main" val="3932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3³ = 3 x 3 = 9 x 3 = 27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4³ = 4 x 4 = 16 x 4 = 64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5³ = 5 x 5 = 25 x 5 = 125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540127" y="1446802"/>
            <a:ext cx="4659086" cy="43513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Did you get the questions correct?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If so, well done!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If you didn’t, can you find your mistake and see how you went wrong?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Re-try the question.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6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568"/>
          <a:stretch/>
        </p:blipFill>
        <p:spPr>
          <a:xfrm>
            <a:off x="980440" y="2153920"/>
            <a:ext cx="6877214" cy="3342640"/>
          </a:xfrm>
          <a:prstGeom prst="rect">
            <a:avLst/>
          </a:prstGeom>
        </p:spPr>
      </p:pic>
      <p:sp>
        <p:nvSpPr>
          <p:cNvPr id="5" name="Content Placeholder 10"/>
          <p:cNvSpPr txBox="1">
            <a:spLocks/>
          </p:cNvSpPr>
          <p:nvPr/>
        </p:nvSpPr>
        <p:spPr>
          <a:xfrm>
            <a:off x="7999894" y="2288325"/>
            <a:ext cx="3987800" cy="25996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Recap: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True or False?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One or more the nets will make a closed cube?</a:t>
            </a:r>
          </a:p>
        </p:txBody>
      </p:sp>
    </p:spTree>
    <p:extLst>
      <p:ext uri="{BB962C8B-B14F-4D97-AF65-F5344CB8AC3E}">
        <p14:creationId xmlns:p14="http://schemas.microsoft.com/office/powerpoint/2010/main" val="2254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7999894" y="2288325"/>
            <a:ext cx="3987800" cy="259968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Answers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True or False?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False, none of the nets make a closed cube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2568"/>
          <a:stretch/>
        </p:blipFill>
        <p:spPr>
          <a:xfrm>
            <a:off x="488786" y="1916848"/>
            <a:ext cx="6877214" cy="334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0"/>
          <p:cNvSpPr txBox="1">
            <a:spLocks/>
          </p:cNvSpPr>
          <p:nvPr/>
        </p:nvSpPr>
        <p:spPr>
          <a:xfrm>
            <a:off x="8021320" y="2798737"/>
            <a:ext cx="3987800" cy="173380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Recap:</a:t>
            </a:r>
          </a:p>
          <a:p>
            <a:endParaRPr lang="en-GB" dirty="0" smtClean="0"/>
          </a:p>
          <a:p>
            <a:r>
              <a:rPr lang="en-GB" sz="2400" dirty="0" smtClean="0"/>
              <a:t>Match the net to the name of the 3D shape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688"/>
          <a:stretch/>
        </p:blipFill>
        <p:spPr>
          <a:xfrm>
            <a:off x="575967" y="1991360"/>
            <a:ext cx="7079593" cy="334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0"/>
          <p:cNvSpPr txBox="1">
            <a:spLocks/>
          </p:cNvSpPr>
          <p:nvPr/>
        </p:nvSpPr>
        <p:spPr>
          <a:xfrm>
            <a:off x="8021320" y="2798737"/>
            <a:ext cx="3987800" cy="173380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Answers</a:t>
            </a:r>
          </a:p>
          <a:p>
            <a:endParaRPr lang="en-GB" dirty="0" smtClean="0"/>
          </a:p>
          <a:p>
            <a:r>
              <a:rPr lang="en-GB" sz="2400" dirty="0" smtClean="0"/>
              <a:t>Match the net to the name of the 3D shape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688"/>
          <a:stretch/>
        </p:blipFill>
        <p:spPr>
          <a:xfrm>
            <a:off x="575967" y="1991360"/>
            <a:ext cx="7079593" cy="334856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1463040" y="3647440"/>
            <a:ext cx="1168400" cy="1087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413760" y="3495040"/>
            <a:ext cx="3159760" cy="1168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080000" y="3647440"/>
            <a:ext cx="1391920" cy="1087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27200" y="3495040"/>
            <a:ext cx="3312160" cy="12395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4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0"/>
          <p:cNvSpPr txBox="1">
            <a:spLocks/>
          </p:cNvSpPr>
          <p:nvPr/>
        </p:nvSpPr>
        <p:spPr>
          <a:xfrm>
            <a:off x="8072120" y="686038"/>
            <a:ext cx="3987800" cy="566103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u="sng" dirty="0" smtClean="0"/>
              <a:t>Task 1:</a:t>
            </a:r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dirty="0" smtClean="0"/>
              <a:t>Using the drawing tool on this </a:t>
            </a:r>
            <a:r>
              <a:rPr lang="en-GB" dirty="0" err="1" smtClean="0"/>
              <a:t>powerpoint</a:t>
            </a:r>
            <a:r>
              <a:rPr lang="en-GB" dirty="0" smtClean="0"/>
              <a:t>,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Or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If you have access to squared paper…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Have a go at drawing a net for a triangular prism.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85" y="1019608"/>
            <a:ext cx="7561444" cy="51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0A87BC-58B0-A64B-A92A-0130A1962206}"/>
              </a:ext>
            </a:extLst>
          </p:cNvPr>
          <p:cNvGrpSpPr/>
          <p:nvPr/>
        </p:nvGrpSpPr>
        <p:grpSpPr>
          <a:xfrm>
            <a:off x="107092" y="90616"/>
            <a:ext cx="11977816" cy="6647935"/>
            <a:chOff x="107092" y="90616"/>
            <a:chExt cx="11977816" cy="664793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51FFB5-F9FE-564F-9B8C-AFE6C76BC115}"/>
                </a:ext>
              </a:extLst>
            </p:cNvPr>
            <p:cNvSpPr/>
            <p:nvPr/>
          </p:nvSpPr>
          <p:spPr>
            <a:xfrm>
              <a:off x="107092" y="90616"/>
              <a:ext cx="11977816" cy="6647935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AEA55A-C368-C74B-B359-8139E55ED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8188" y="225075"/>
              <a:ext cx="706418" cy="70641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CF5E87-8DB3-2941-96DF-4E3A7912E1D5}"/>
              </a:ext>
            </a:extLst>
          </p:cNvPr>
          <p:cNvSpPr txBox="1"/>
          <p:nvPr/>
        </p:nvSpPr>
        <p:spPr>
          <a:xfrm>
            <a:off x="1053548" y="954157"/>
            <a:ext cx="176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at this sum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98A643-513D-1647-9C98-989D59917269}"/>
                  </a:ext>
                </a:extLst>
              </p:cNvPr>
              <p:cNvSpPr/>
              <p:nvPr/>
            </p:nvSpPr>
            <p:spPr>
              <a:xfrm>
                <a:off x="2710994" y="743426"/>
                <a:ext cx="1319400" cy="7907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98A643-513D-1647-9C98-989D59917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994" y="743426"/>
                <a:ext cx="1319400" cy="790794"/>
              </a:xfrm>
              <a:prstGeom prst="rect">
                <a:avLst/>
              </a:prstGeom>
              <a:blipFill>
                <a:blip r:embed="rId3"/>
                <a:stretch>
                  <a:fillRect r="-10476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FD1CAB-016A-8043-A2F2-E7EF6A2197ED}"/>
                  </a:ext>
                </a:extLst>
              </p:cNvPr>
              <p:cNvSpPr txBox="1"/>
              <p:nvPr/>
            </p:nvSpPr>
            <p:spPr>
              <a:xfrm>
                <a:off x="1143000" y="1790700"/>
                <a:ext cx="2887394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Using a bar model to show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FD1CAB-016A-8043-A2F2-E7EF6A21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90700"/>
                <a:ext cx="2887394" cy="483466"/>
              </a:xfrm>
              <a:prstGeom prst="rect">
                <a:avLst/>
              </a:prstGeom>
              <a:blipFill>
                <a:blip r:embed="rId4"/>
                <a:stretch>
                  <a:fillRect l="-1754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568D4D5-CEFE-BB46-AD7E-F3B57CDB989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3000" y="2329423"/>
              <a:ext cx="4876800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1568D4D5-CEFE-BB46-AD7E-F3B57CDB98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2901974"/>
                  </p:ext>
                </p:extLst>
              </p:nvPr>
            </p:nvGraphicFramePr>
            <p:xfrm>
              <a:off x="1143000" y="2329423"/>
              <a:ext cx="4876800" cy="6941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99556550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309648793"/>
                        </a:ext>
                      </a:extLst>
                    </a:gridCol>
                  </a:tblGrid>
                  <a:tr h="6941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521" t="-1786" r="-100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0521" t="-1786" r="-5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25085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27BD1F-CD07-0F45-BE75-D060A9CFDFF9}"/>
                  </a:ext>
                </a:extLst>
              </p:cNvPr>
              <p:cNvSpPr txBox="1"/>
              <p:nvPr/>
            </p:nvSpPr>
            <p:spPr>
              <a:xfrm>
                <a:off x="1098116" y="3377630"/>
                <a:ext cx="2834494" cy="485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Using a bar model to show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27BD1F-CD07-0F45-BE75-D060A9CFD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116" y="3377630"/>
                <a:ext cx="2834494" cy="485197"/>
              </a:xfrm>
              <a:prstGeom prst="rect">
                <a:avLst/>
              </a:prstGeom>
              <a:blipFill>
                <a:blip r:embed="rId6"/>
                <a:stretch>
                  <a:fillRect l="-1333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55C8215-22D5-4646-8EBB-157351AA53F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3000" y="3975981"/>
              <a:ext cx="4876800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055C8215-22D5-4646-8EBB-157351AA53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162144"/>
                  </p:ext>
                </p:extLst>
              </p:nvPr>
            </p:nvGraphicFramePr>
            <p:xfrm>
              <a:off x="1143000" y="3975981"/>
              <a:ext cx="4876800" cy="6941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800">
                      <a:extLst>
                        <a:ext uri="{9D8B030D-6E8A-4147-A177-3AD203B41FA5}">
                          <a16:colId xmlns:a16="http://schemas.microsoft.com/office/drawing/2014/main" val="3443620225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1215681117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844618760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03622886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4194101408"/>
                        </a:ext>
                      </a:extLst>
                    </a:gridCol>
                    <a:gridCol w="812800">
                      <a:extLst>
                        <a:ext uri="{9D8B030D-6E8A-4147-A177-3AD203B41FA5}">
                          <a16:colId xmlns:a16="http://schemas.microsoft.com/office/drawing/2014/main" val="2492402088"/>
                        </a:ext>
                      </a:extLst>
                    </a:gridCol>
                  </a:tblGrid>
                  <a:tr h="6941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563" t="-1818" r="-50156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1563" t="-1818" r="-40156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1563" t="-1818" r="-30156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1563" t="-1818" r="-20156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01563" t="-1818" r="-101563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01563" t="-1818" r="-1563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86894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377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0"/>
          <p:cNvSpPr txBox="1">
            <a:spLocks/>
          </p:cNvSpPr>
          <p:nvPr/>
        </p:nvSpPr>
        <p:spPr>
          <a:xfrm>
            <a:off x="8072120" y="2768838"/>
            <a:ext cx="3987800" cy="140140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u="sng" dirty="0" smtClean="0"/>
              <a:t>Task 1:</a:t>
            </a:r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dirty="0" smtClean="0"/>
              <a:t>Possible answer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85" y="1019608"/>
            <a:ext cx="7561444" cy="51678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4607" y="3281680"/>
            <a:ext cx="855073" cy="16865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59680" y="3281680"/>
            <a:ext cx="855073" cy="16865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9854" y="3281680"/>
            <a:ext cx="855073" cy="16865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5059680" y="2458720"/>
            <a:ext cx="855073" cy="82296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/>
          <p:cNvSpPr/>
          <p:nvPr/>
        </p:nvSpPr>
        <p:spPr>
          <a:xfrm rot="10800000">
            <a:off x="3385479" y="4968240"/>
            <a:ext cx="855073" cy="82296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0"/>
          <p:cNvSpPr txBox="1">
            <a:spLocks/>
          </p:cNvSpPr>
          <p:nvPr/>
        </p:nvSpPr>
        <p:spPr>
          <a:xfrm>
            <a:off x="7858760" y="1742678"/>
            <a:ext cx="4191000" cy="262020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u="sng" dirty="0" smtClean="0"/>
              <a:t>Task 2: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Draw another dot on the nets so the dots are on opposite faces, when the 3D shape is constructed.</a:t>
            </a:r>
            <a:endParaRPr lang="en-GB" sz="24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392236" y="2265680"/>
            <a:ext cx="7299702" cy="1727200"/>
            <a:chOff x="392236" y="2265680"/>
            <a:chExt cx="7299702" cy="1727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31135"/>
            <a:stretch/>
          </p:blipFill>
          <p:spPr>
            <a:xfrm>
              <a:off x="392236" y="2265680"/>
              <a:ext cx="7299702" cy="17272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302000" y="2936240"/>
              <a:ext cx="152400" cy="345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605207" y="2457807"/>
              <a:ext cx="103193" cy="1025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93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0"/>
          <p:cNvSpPr txBox="1">
            <a:spLocks/>
          </p:cNvSpPr>
          <p:nvPr/>
        </p:nvSpPr>
        <p:spPr>
          <a:xfrm>
            <a:off x="7858760" y="1742678"/>
            <a:ext cx="4191000" cy="145680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u="sng" dirty="0" smtClean="0"/>
              <a:t>Task 2: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Answers</a:t>
            </a:r>
            <a:endParaRPr lang="en-GB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92236" y="2265680"/>
            <a:ext cx="7299702" cy="1727200"/>
            <a:chOff x="392236" y="2265680"/>
            <a:chExt cx="7299702" cy="1727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31135"/>
            <a:stretch/>
          </p:blipFill>
          <p:spPr>
            <a:xfrm>
              <a:off x="392236" y="2265680"/>
              <a:ext cx="7299702" cy="1727200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1493520" y="2956560"/>
              <a:ext cx="142240" cy="172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3564567" y="3565247"/>
              <a:ext cx="142240" cy="172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299200" y="3005534"/>
              <a:ext cx="142240" cy="172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3605207" y="2457807"/>
              <a:ext cx="103193" cy="10251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02000" y="2936240"/>
              <a:ext cx="152400" cy="345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824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0"/>
          <p:cNvSpPr txBox="1">
            <a:spLocks/>
          </p:cNvSpPr>
          <p:nvPr/>
        </p:nvSpPr>
        <p:spPr>
          <a:xfrm>
            <a:off x="6964680" y="970518"/>
            <a:ext cx="4191000" cy="48156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u="sng" dirty="0" smtClean="0"/>
              <a:t>Task 3: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Using different </a:t>
            </a:r>
            <a:r>
              <a:rPr lang="en-GB" dirty="0" smtClean="0"/>
              <a:t>3D solids in your household (tin of beans, food box, etc.), can you represent each of your shapes from different angles.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An example of a cuboid has been done for </a:t>
            </a:r>
            <a:r>
              <a:rPr lang="en-GB" dirty="0" err="1" smtClean="0"/>
              <a:t>yout</a:t>
            </a:r>
            <a:r>
              <a:rPr lang="en-GB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1933"/>
          <a:stretch/>
        </p:blipFill>
        <p:spPr>
          <a:xfrm>
            <a:off x="1386708" y="1564640"/>
            <a:ext cx="3855851" cy="38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3600" dirty="0" smtClean="0">
                <a:solidFill>
                  <a:schemeClr val="bg1"/>
                </a:solidFill>
              </a:rPr>
              <a:t>End of Lesson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7508</Words>
  <Application>Microsoft Office PowerPoint</Application>
  <PresentationFormat>Widescreen</PresentationFormat>
  <Paragraphs>1352</Paragraphs>
  <Slides>94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94</vt:i4>
      </vt:variant>
    </vt:vector>
  </HeadingPairs>
  <TitlesOfParts>
    <vt:vector size="101" baseType="lpstr">
      <vt:lpstr>Arial</vt:lpstr>
      <vt:lpstr>Calibri</vt:lpstr>
      <vt:lpstr>Calibri Light</vt:lpstr>
      <vt:lpstr>Cambria Math</vt:lpstr>
      <vt:lpstr>Century Gothic</vt:lpstr>
      <vt:lpstr>Office Theme</vt:lpstr>
      <vt:lpstr>1_Office Theme</vt:lpstr>
      <vt:lpstr>PowerPoint Presentation</vt:lpstr>
      <vt:lpstr>Times table practise</vt:lpstr>
      <vt:lpstr>Recap </vt:lpstr>
      <vt:lpstr>Recap </vt:lpstr>
      <vt:lpstr>Recap </vt:lpstr>
      <vt:lpstr>Recap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if the smaller denominator is not a factor of the bigger?</vt:lpstr>
      <vt:lpstr>What if the smaller denominator is not a factor of the bigger?</vt:lpstr>
      <vt:lpstr>Try this one on your own</vt:lpstr>
      <vt:lpstr>Answer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Times table practise</vt:lpstr>
      <vt:lpstr>Recap </vt:lpstr>
      <vt:lpstr>Recap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if the smaller denominator is not a factor of the bigger?</vt:lpstr>
      <vt:lpstr>What if the smaller denominator is not a factor of the bigger?</vt:lpstr>
      <vt:lpstr>Try this one on your own</vt:lpstr>
      <vt:lpstr>Answer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Times table practise</vt:lpstr>
      <vt:lpstr> Mental Starter: Identify the prime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Times table practise</vt:lpstr>
      <vt:lpstr>PowerPoint Presentation</vt:lpstr>
      <vt:lpstr>PowerPoint Presentation</vt:lpstr>
      <vt:lpstr>Times table practise</vt:lpstr>
      <vt:lpstr> Mental Starter: Squared numbers</vt:lpstr>
      <vt:lpstr>Answers:</vt:lpstr>
      <vt:lpstr>Nets of shapes</vt:lpstr>
      <vt:lpstr>PowerPoint Presentation</vt:lpstr>
      <vt:lpstr>PowerPoint Presentation</vt:lpstr>
      <vt:lpstr>PowerPoint Presentation</vt:lpstr>
      <vt:lpstr>Task 1: Match the nets to the shapes. You can write on the sheet or write the number of the shapes with the number of the matching net. Extension: Write the name of the 3D shape and the 2D shape of each face.</vt:lpstr>
      <vt:lpstr>Answers: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Times table practise</vt:lpstr>
      <vt:lpstr>PowerPoint Presentation</vt:lpstr>
      <vt:lpstr>PowerPoint Presentation</vt:lpstr>
      <vt:lpstr>Times table practise</vt:lpstr>
      <vt:lpstr>22.01.21 Mental Starter: Cubed numbers</vt:lpstr>
      <vt:lpstr>Answers: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Eyre</dc:creator>
  <cp:lastModifiedBy>Paul Gingell</cp:lastModifiedBy>
  <cp:revision>61</cp:revision>
  <dcterms:created xsi:type="dcterms:W3CDTF">2021-01-11T15:00:28Z</dcterms:created>
  <dcterms:modified xsi:type="dcterms:W3CDTF">2021-01-15T14:40:03Z</dcterms:modified>
</cp:coreProperties>
</file>