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73"/>
  </p:notesMasterIdLst>
  <p:sldIdLst>
    <p:sldId id="423" r:id="rId4"/>
    <p:sldId id="396" r:id="rId5"/>
    <p:sldId id="595" r:id="rId6"/>
    <p:sldId id="596" r:id="rId7"/>
    <p:sldId id="583" r:id="rId8"/>
    <p:sldId id="592" r:id="rId9"/>
    <p:sldId id="443" r:id="rId10"/>
    <p:sldId id="584" r:id="rId11"/>
    <p:sldId id="574" r:id="rId12"/>
    <p:sldId id="599" r:id="rId13"/>
    <p:sldId id="597" r:id="rId14"/>
    <p:sldId id="598" r:id="rId15"/>
    <p:sldId id="452" r:id="rId16"/>
    <p:sldId id="557" r:id="rId17"/>
    <p:sldId id="479" r:id="rId18"/>
    <p:sldId id="580" r:id="rId19"/>
    <p:sldId id="575" r:id="rId20"/>
    <p:sldId id="586" r:id="rId21"/>
    <p:sldId id="577" r:id="rId22"/>
    <p:sldId id="587" r:id="rId23"/>
    <p:sldId id="588" r:id="rId24"/>
    <p:sldId id="576" r:id="rId25"/>
    <p:sldId id="567" r:id="rId26"/>
    <p:sldId id="568" r:id="rId27"/>
    <p:sldId id="589" r:id="rId28"/>
    <p:sldId id="590" r:id="rId29"/>
    <p:sldId id="591" r:id="rId30"/>
    <p:sldId id="544" r:id="rId31"/>
    <p:sldId id="600" r:id="rId32"/>
    <p:sldId id="601" r:id="rId33"/>
    <p:sldId id="602" r:id="rId34"/>
    <p:sldId id="603" r:id="rId35"/>
    <p:sldId id="604" r:id="rId36"/>
    <p:sldId id="605" r:id="rId37"/>
    <p:sldId id="606" r:id="rId38"/>
    <p:sldId id="607" r:id="rId39"/>
    <p:sldId id="608" r:id="rId40"/>
    <p:sldId id="609" r:id="rId41"/>
    <p:sldId id="610" r:id="rId42"/>
    <p:sldId id="611" r:id="rId43"/>
    <p:sldId id="612" r:id="rId44"/>
    <p:sldId id="613" r:id="rId45"/>
    <p:sldId id="614" r:id="rId46"/>
    <p:sldId id="615" r:id="rId47"/>
    <p:sldId id="616" r:id="rId48"/>
    <p:sldId id="617" r:id="rId49"/>
    <p:sldId id="618" r:id="rId50"/>
    <p:sldId id="619" r:id="rId51"/>
    <p:sldId id="620" r:id="rId52"/>
    <p:sldId id="621" r:id="rId53"/>
    <p:sldId id="622" r:id="rId54"/>
    <p:sldId id="623" r:id="rId55"/>
    <p:sldId id="624" r:id="rId56"/>
    <p:sldId id="625" r:id="rId57"/>
    <p:sldId id="626" r:id="rId58"/>
    <p:sldId id="627" r:id="rId59"/>
    <p:sldId id="628" r:id="rId60"/>
    <p:sldId id="629" r:id="rId61"/>
    <p:sldId id="630" r:id="rId62"/>
    <p:sldId id="631" r:id="rId63"/>
    <p:sldId id="632" r:id="rId64"/>
    <p:sldId id="633" r:id="rId65"/>
    <p:sldId id="634" r:id="rId66"/>
    <p:sldId id="582" r:id="rId67"/>
    <p:sldId id="430" r:id="rId68"/>
    <p:sldId id="581" r:id="rId69"/>
    <p:sldId id="507" r:id="rId70"/>
    <p:sldId id="594" r:id="rId71"/>
    <p:sldId id="511"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83FF"/>
    <a:srgbClr val="009051"/>
    <a:srgbClr val="F2E9E1"/>
    <a:srgbClr val="F1DEE6"/>
    <a:srgbClr val="E8FFFF"/>
    <a:srgbClr val="F6E1FF"/>
    <a:srgbClr val="945200"/>
    <a:srgbClr val="FF9300"/>
    <a:srgbClr val="F6E0FF"/>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B3873-B537-5B35-7D9E-534041310242}" v="85" dt="2021-01-20T11:23:15.608"/>
    <p1510:client id="{63E3FBB6-A552-3DBF-274B-ACBDF58209BD}" v="32" dt="2021-01-20T10:59:06.269"/>
    <p1510:client id="{AD6552AD-C3AD-5726-471C-565DA2156305}" v="2" dt="2021-01-20T12:15:44.741"/>
    <p1510:client id="{AD8E0A7E-3455-0C71-1200-F35B41D2C050}" v="60" dt="2021-01-20T14:39:12.3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2" autoAdjust="0"/>
    <p:restoredTop sz="94699"/>
  </p:normalViewPr>
  <p:slideViewPr>
    <p:cSldViewPr snapToGrid="0" snapToObjects="1">
      <p:cViewPr varScale="1">
        <p:scale>
          <a:sx n="65" d="100"/>
          <a:sy n="65" d="100"/>
        </p:scale>
        <p:origin x="10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9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Umpleby" userId="S::judith.umpleby_shottonhallscitt.co.uk#ext#@durhamschools.onmicrosoft.com::595de4aa-84d7-4d68-970d-7c0d61591ffd" providerId="AD" clId="Web-{AD8E0A7E-3455-0C71-1200-F35B41D2C050}"/>
    <pc:docChg chg="modSld">
      <pc:chgData name="J Umpleby" userId="S::judith.umpleby_shottonhallscitt.co.uk#ext#@durhamschools.onmicrosoft.com::595de4aa-84d7-4d68-970d-7c0d61591ffd" providerId="AD" clId="Web-{AD8E0A7E-3455-0C71-1200-F35B41D2C050}" dt="2021-01-20T14:39:12.370" v="37" actId="1076"/>
      <pc:docMkLst>
        <pc:docMk/>
      </pc:docMkLst>
      <pc:sldChg chg="modSp">
        <pc:chgData name="J Umpleby" userId="S::judith.umpleby_shottonhallscitt.co.uk#ext#@durhamschools.onmicrosoft.com::595de4aa-84d7-4d68-970d-7c0d61591ffd" providerId="AD" clId="Web-{AD8E0A7E-3455-0C71-1200-F35B41D2C050}" dt="2021-01-20T14:39:12.370" v="37" actId="1076"/>
        <pc:sldMkLst>
          <pc:docMk/>
          <pc:sldMk cId="1692254790" sldId="336"/>
        </pc:sldMkLst>
        <pc:spChg chg="mod">
          <ac:chgData name="J Umpleby" userId="S::judith.umpleby_shottonhallscitt.co.uk#ext#@durhamschools.onmicrosoft.com::595de4aa-84d7-4d68-970d-7c0d61591ffd" providerId="AD" clId="Web-{AD8E0A7E-3455-0C71-1200-F35B41D2C050}" dt="2021-01-20T12:55:28.851" v="22" actId="20577"/>
          <ac:spMkLst>
            <pc:docMk/>
            <pc:sldMk cId="1692254790" sldId="336"/>
            <ac:spMk id="18" creationId="{81BD3249-E30E-9648-A88A-A579C7A41515}"/>
          </ac:spMkLst>
        </pc:spChg>
        <pc:spChg chg="mod">
          <ac:chgData name="J Umpleby" userId="S::judith.umpleby_shottonhallscitt.co.uk#ext#@durhamschools.onmicrosoft.com::595de4aa-84d7-4d68-970d-7c0d61591ffd" providerId="AD" clId="Web-{AD8E0A7E-3455-0C71-1200-F35B41D2C050}" dt="2021-01-20T14:39:08.776" v="36" actId="1076"/>
          <ac:spMkLst>
            <pc:docMk/>
            <pc:sldMk cId="1692254790" sldId="336"/>
            <ac:spMk id="21" creationId="{5E40F0D4-C3CE-9B4A-A6EA-BE0237749429}"/>
          </ac:spMkLst>
        </pc:spChg>
        <pc:spChg chg="mod">
          <ac:chgData name="J Umpleby" userId="S::judith.umpleby_shottonhallscitt.co.uk#ext#@durhamschools.onmicrosoft.com::595de4aa-84d7-4d68-970d-7c0d61591ffd" providerId="AD" clId="Web-{AD8E0A7E-3455-0C71-1200-F35B41D2C050}" dt="2021-01-20T14:39:12.370" v="37" actId="1076"/>
          <ac:spMkLst>
            <pc:docMk/>
            <pc:sldMk cId="1692254790" sldId="336"/>
            <ac:spMk id="23" creationId="{9816AEF7-8634-5D43-B390-C0A553879953}"/>
          </ac:spMkLst>
        </pc:spChg>
        <pc:spChg chg="mod">
          <ac:chgData name="J Umpleby" userId="S::judith.umpleby_shottonhallscitt.co.uk#ext#@durhamschools.onmicrosoft.com::595de4aa-84d7-4d68-970d-7c0d61591ffd" providerId="AD" clId="Web-{AD8E0A7E-3455-0C71-1200-F35B41D2C050}" dt="2021-01-20T14:38:57.697" v="30" actId="20577"/>
          <ac:spMkLst>
            <pc:docMk/>
            <pc:sldMk cId="1692254790" sldId="336"/>
            <ac:spMk id="24" creationId="{F3AAC0DB-A374-AC46-B7A8-1CD6ED0E38C2}"/>
          </ac:spMkLst>
        </pc:spChg>
      </pc:sldChg>
    </pc:docChg>
  </pc:docChgLst>
  <pc:docChgLst>
    <pc:chgData name="J Umpleby" userId="S::judith.umpleby_shottonhallscitt.co.uk#ext#@durhamschools.onmicrosoft.com::595de4aa-84d7-4d68-970d-7c0d61591ffd" providerId="AD" clId="Web-{5A2B3873-B537-5B35-7D9E-534041310242}"/>
    <pc:docChg chg="modSld">
      <pc:chgData name="J Umpleby" userId="S::judith.umpleby_shottonhallscitt.co.uk#ext#@durhamschools.onmicrosoft.com::595de4aa-84d7-4d68-970d-7c0d61591ffd" providerId="AD" clId="Web-{5A2B3873-B537-5B35-7D9E-534041310242}" dt="2021-01-20T11:23:15.139" v="67" actId="20577"/>
      <pc:docMkLst>
        <pc:docMk/>
      </pc:docMkLst>
      <pc:sldChg chg="modSp">
        <pc:chgData name="J Umpleby" userId="S::judith.umpleby_shottonhallscitt.co.uk#ext#@durhamschools.onmicrosoft.com::595de4aa-84d7-4d68-970d-7c0d61591ffd" providerId="AD" clId="Web-{5A2B3873-B537-5B35-7D9E-534041310242}" dt="2021-01-20T11:23:02.201" v="28" actId="20577"/>
        <pc:sldMkLst>
          <pc:docMk/>
          <pc:sldMk cId="136535705" sldId="323"/>
        </pc:sldMkLst>
        <pc:spChg chg="mod">
          <ac:chgData name="J Umpleby" userId="S::judith.umpleby_shottonhallscitt.co.uk#ext#@durhamschools.onmicrosoft.com::595de4aa-84d7-4d68-970d-7c0d61591ffd" providerId="AD" clId="Web-{5A2B3873-B537-5B35-7D9E-534041310242}" dt="2021-01-20T11:23:02.201" v="28" actId="20577"/>
          <ac:spMkLst>
            <pc:docMk/>
            <pc:sldMk cId="136535705" sldId="323"/>
            <ac:spMk id="4" creationId="{9F4AD98C-A425-5C42-8F9E-DCDF39BB86B9}"/>
          </ac:spMkLst>
        </pc:spChg>
      </pc:sldChg>
      <pc:sldChg chg="modSp">
        <pc:chgData name="J Umpleby" userId="S::judith.umpleby_shottonhallscitt.co.uk#ext#@durhamschools.onmicrosoft.com::595de4aa-84d7-4d68-970d-7c0d61591ffd" providerId="AD" clId="Web-{5A2B3873-B537-5B35-7D9E-534041310242}" dt="2021-01-20T11:23:15.139" v="67" actId="20577"/>
        <pc:sldMkLst>
          <pc:docMk/>
          <pc:sldMk cId="205900428" sldId="337"/>
        </pc:sldMkLst>
        <pc:spChg chg="mod">
          <ac:chgData name="J Umpleby" userId="S::judith.umpleby_shottonhallscitt.co.uk#ext#@durhamschools.onmicrosoft.com::595de4aa-84d7-4d68-970d-7c0d61591ffd" providerId="AD" clId="Web-{5A2B3873-B537-5B35-7D9E-534041310242}" dt="2021-01-20T11:23:15.139" v="67" actId="20577"/>
          <ac:spMkLst>
            <pc:docMk/>
            <pc:sldMk cId="205900428" sldId="337"/>
            <ac:spMk id="4" creationId="{9F4AD98C-A425-5C42-8F9E-DCDF39BB86B9}"/>
          </ac:spMkLst>
        </pc:spChg>
      </pc:sldChg>
    </pc:docChg>
  </pc:docChgLst>
  <pc:docChgLst>
    <pc:chgData name="J Umpleby" userId="S::judith.umpleby_shottonhallscitt.co.uk#ext#@durhamschools.onmicrosoft.com::595de4aa-84d7-4d68-970d-7c0d61591ffd" providerId="AD" clId="Web-{AD6552AD-C3AD-5726-471C-565DA2156305}"/>
    <pc:docChg chg="modSld">
      <pc:chgData name="J Umpleby" userId="S::judith.umpleby_shottonhallscitt.co.uk#ext#@durhamschools.onmicrosoft.com::595de4aa-84d7-4d68-970d-7c0d61591ffd" providerId="AD" clId="Web-{AD6552AD-C3AD-5726-471C-565DA2156305}" dt="2021-01-20T12:15:44.741" v="1"/>
      <pc:docMkLst>
        <pc:docMk/>
      </pc:docMkLst>
      <pc:sldChg chg="addAnim modAnim">
        <pc:chgData name="J Umpleby" userId="S::judith.umpleby_shottonhallscitt.co.uk#ext#@durhamschools.onmicrosoft.com::595de4aa-84d7-4d68-970d-7c0d61591ffd" providerId="AD" clId="Web-{AD6552AD-C3AD-5726-471C-565DA2156305}" dt="2021-01-20T12:15:44.741" v="1"/>
        <pc:sldMkLst>
          <pc:docMk/>
          <pc:sldMk cId="3731862101" sldId="320"/>
        </pc:sldMkLst>
      </pc:sldChg>
    </pc:docChg>
  </pc:docChgLst>
  <pc:docChgLst>
    <pc:chgData name="J Umpleby" userId="S::judith.umpleby_shottonhallscitt.co.uk#ext#@durhamschools.onmicrosoft.com::595de4aa-84d7-4d68-970d-7c0d61591ffd" providerId="AD" clId="Web-{63E3FBB6-A552-3DBF-274B-ACBDF58209BD}"/>
    <pc:docChg chg="modSld">
      <pc:chgData name="J Umpleby" userId="S::judith.umpleby_shottonhallscitt.co.uk#ext#@durhamschools.onmicrosoft.com::595de4aa-84d7-4d68-970d-7c0d61591ffd" providerId="AD" clId="Web-{63E3FBB6-A552-3DBF-274B-ACBDF58209BD}" dt="2021-01-20T10:59:06.269" v="24" actId="1076"/>
      <pc:docMkLst>
        <pc:docMk/>
      </pc:docMkLst>
      <pc:sldChg chg="modSp">
        <pc:chgData name="J Umpleby" userId="S::judith.umpleby_shottonhallscitt.co.uk#ext#@durhamschools.onmicrosoft.com::595de4aa-84d7-4d68-970d-7c0d61591ffd" providerId="AD" clId="Web-{63E3FBB6-A552-3DBF-274B-ACBDF58209BD}" dt="2021-01-20T10:58:07.627" v="5" actId="20577"/>
        <pc:sldMkLst>
          <pc:docMk/>
          <pc:sldMk cId="136535705" sldId="323"/>
        </pc:sldMkLst>
        <pc:spChg chg="mod">
          <ac:chgData name="J Umpleby" userId="S::judith.umpleby_shottonhallscitt.co.uk#ext#@durhamschools.onmicrosoft.com::595de4aa-84d7-4d68-970d-7c0d61591ffd" providerId="AD" clId="Web-{63E3FBB6-A552-3DBF-274B-ACBDF58209BD}" dt="2021-01-20T10:58:07.627" v="5" actId="20577"/>
          <ac:spMkLst>
            <pc:docMk/>
            <pc:sldMk cId="136535705" sldId="323"/>
            <ac:spMk id="11" creationId="{CD6B4A75-F11F-8545-B6DA-16330C6ED83E}"/>
          </ac:spMkLst>
        </pc:spChg>
      </pc:sldChg>
      <pc:sldChg chg="addSp modSp addAnim">
        <pc:chgData name="J Umpleby" userId="S::judith.umpleby_shottonhallscitt.co.uk#ext#@durhamschools.onmicrosoft.com::595de4aa-84d7-4d68-970d-7c0d61591ffd" providerId="AD" clId="Web-{63E3FBB6-A552-3DBF-274B-ACBDF58209BD}" dt="2021-01-20T10:59:06.269" v="24" actId="1076"/>
        <pc:sldMkLst>
          <pc:docMk/>
          <pc:sldMk cId="205900428" sldId="337"/>
        </pc:sldMkLst>
        <pc:spChg chg="add mod ord">
          <ac:chgData name="J Umpleby" userId="S::judith.umpleby_shottonhallscitt.co.uk#ext#@durhamschools.onmicrosoft.com::595de4aa-84d7-4d68-970d-7c0d61591ffd" providerId="AD" clId="Web-{63E3FBB6-A552-3DBF-274B-ACBDF58209BD}" dt="2021-01-20T10:59:02.097" v="23"/>
          <ac:spMkLst>
            <pc:docMk/>
            <pc:sldMk cId="205900428" sldId="337"/>
            <ac:spMk id="5" creationId="{54105C1C-3734-4305-A3D4-3C876B7824D9}"/>
          </ac:spMkLst>
        </pc:spChg>
        <pc:spChg chg="mod">
          <ac:chgData name="J Umpleby" userId="S::judith.umpleby_shottonhallscitt.co.uk#ext#@durhamschools.onmicrosoft.com::595de4aa-84d7-4d68-970d-7c0d61591ffd" providerId="AD" clId="Web-{63E3FBB6-A552-3DBF-274B-ACBDF58209BD}" dt="2021-01-20T10:59:06.269" v="24" actId="1076"/>
          <ac:spMkLst>
            <pc:docMk/>
            <pc:sldMk cId="205900428" sldId="337"/>
            <ac:spMk id="33" creationId="{FB240538-531A-7C4D-91FF-76F1CDB9BC4D}"/>
          </ac:spMkLst>
        </pc:spChg>
        <pc:spChg chg="mod">
          <ac:chgData name="J Umpleby" userId="S::judith.umpleby_shottonhallscitt.co.uk#ext#@durhamschools.onmicrosoft.com::595de4aa-84d7-4d68-970d-7c0d61591ffd" providerId="AD" clId="Web-{63E3FBB6-A552-3DBF-274B-ACBDF58209BD}" dt="2021-01-20T10:58:11.267" v="7" actId="20577"/>
          <ac:spMkLst>
            <pc:docMk/>
            <pc:sldMk cId="205900428" sldId="337"/>
            <ac:spMk id="35" creationId="{B778D53E-FB0E-F54D-8473-ACF87C1124A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0226F-9F0E-E34D-B35A-5ABB049145B8}" type="datetimeFigureOut">
              <a:rPr lang="en-US" smtClean="0"/>
              <a:t>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C62000-0DCA-A445-81A6-704E563DE95D}" type="slidenum">
              <a:rPr lang="en-US" smtClean="0"/>
              <a:t>‹#›</a:t>
            </a:fld>
            <a:endParaRPr lang="en-US"/>
          </a:p>
        </p:txBody>
      </p:sp>
    </p:spTree>
    <p:extLst>
      <p:ext uri="{BB962C8B-B14F-4D97-AF65-F5344CB8AC3E}">
        <p14:creationId xmlns:p14="http://schemas.microsoft.com/office/powerpoint/2010/main" val="1180785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7DBF01-2E21-4778-B3AE-9CE212D2F467}" type="slidenum">
              <a:rPr lang="en-GB" smtClean="0"/>
              <a:t>1</a:t>
            </a:fld>
            <a:endParaRPr lang="en-GB" dirty="0"/>
          </a:p>
        </p:txBody>
      </p:sp>
    </p:spTree>
    <p:extLst>
      <p:ext uri="{BB962C8B-B14F-4D97-AF65-F5344CB8AC3E}">
        <p14:creationId xmlns:p14="http://schemas.microsoft.com/office/powerpoint/2010/main" val="2780129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93574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55119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C62000-0DCA-A445-81A6-704E563DE95D}" type="slidenum">
              <a:rPr lang="en-US" smtClean="0"/>
              <a:t>25</a:t>
            </a:fld>
            <a:endParaRPr lang="en-US"/>
          </a:p>
        </p:txBody>
      </p:sp>
    </p:spTree>
    <p:extLst>
      <p:ext uri="{BB962C8B-B14F-4D97-AF65-F5344CB8AC3E}">
        <p14:creationId xmlns:p14="http://schemas.microsoft.com/office/powerpoint/2010/main" val="251564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07636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B09CF0-40DD-AB43-BF0F-0E40589C21AE}"/>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41D6B-EFF2-D441-8C2A-3BCEED9C2950}"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02" name="Rectangle 2">
            <a:extLst>
              <a:ext uri="{FF2B5EF4-FFF2-40B4-BE49-F238E27FC236}">
                <a16:creationId xmlns:a16="http://schemas.microsoft.com/office/drawing/2014/main" id="{256BC1E9-5A93-B541-927F-1DB9CFE8E566}"/>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FD2587C0-529D-3D44-B76F-09F6EFDCE4E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88752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64624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7092-2A31-CE45-8D35-61E26DA11D7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BA5FE09-A1E0-E543-9C42-ECA6A7D2CD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C193CFC-F184-7D4D-901F-7AB6843EA8DC}"/>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5" name="Footer Placeholder 4">
            <a:extLst>
              <a:ext uri="{FF2B5EF4-FFF2-40B4-BE49-F238E27FC236}">
                <a16:creationId xmlns:a16="http://schemas.microsoft.com/office/drawing/2014/main" id="{D1415549-1C5D-264F-9D6C-094B1408E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04907-F056-0E42-B155-BCCA5B58D99A}"/>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102455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17158-2D61-5B47-A842-A3ED61A479D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5DBC2D2-74D0-444C-B688-19CA6C8C21E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42B7FF-D2C9-7246-B5E1-D0C25635F396}"/>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5" name="Footer Placeholder 4">
            <a:extLst>
              <a:ext uri="{FF2B5EF4-FFF2-40B4-BE49-F238E27FC236}">
                <a16:creationId xmlns:a16="http://schemas.microsoft.com/office/drawing/2014/main" id="{249D70E3-8181-7E41-B950-7B9AFDF7F0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F28D6-D9AC-8947-8D1F-DB3CB0C1E831}"/>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735630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C4EA8-3594-8A4C-B056-53AE2FF761A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538801-DD54-714F-9F7A-D721483FA6B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EA9DC6-FCB0-A74F-A625-21C330BDF8FA}"/>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5" name="Footer Placeholder 4">
            <a:extLst>
              <a:ext uri="{FF2B5EF4-FFF2-40B4-BE49-F238E27FC236}">
                <a16:creationId xmlns:a16="http://schemas.microsoft.com/office/drawing/2014/main" id="{044662C6-F0C8-1447-8531-B30888037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1A4F7-3E87-3249-9FB9-E48FFA1E3AA5}"/>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3157473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234653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2078708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1054288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26/02/2021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55419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26/02/2021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3572322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26/02/2021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2356472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26/02/2021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3138051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26/02/2021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2111166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5EE3-96D4-7E4D-AACF-CFA7E6C3043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A69E51-92A7-FA4D-B16B-0712A272753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9A09EE6-7342-4141-9CF4-8ED760B1C544}"/>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5" name="Footer Placeholder 4">
            <a:extLst>
              <a:ext uri="{FF2B5EF4-FFF2-40B4-BE49-F238E27FC236}">
                <a16:creationId xmlns:a16="http://schemas.microsoft.com/office/drawing/2014/main" id="{DC954523-6915-DD41-9BA1-3DE4C9D5E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1195E-46D1-644D-9757-DCB64F798931}"/>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001820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26/02/2021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1273320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3161393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3929969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A81BEB6-820C-4347-AFBC-4CAF38CB8420}"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3496955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A81BEB6-820C-4347-AFBC-4CAF38CB8420}"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1568607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81BEB6-820C-4347-AFBC-4CAF38CB8420}"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1475357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A81BEB6-820C-4347-AFBC-4CAF38CB8420}" type="datetimeFigureOut">
              <a:rPr lang="en-GB" smtClean="0"/>
              <a:t>26/02/2021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2153247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A81BEB6-820C-4347-AFBC-4CAF38CB8420}" type="datetimeFigureOut">
              <a:rPr lang="en-GB" smtClean="0"/>
              <a:t>26/02/2021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1197997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A81BEB6-820C-4347-AFBC-4CAF38CB8420}" type="datetimeFigureOut">
              <a:rPr lang="en-GB" smtClean="0"/>
              <a:t>26/02/2021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3293599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1BEB6-820C-4347-AFBC-4CAF38CB8420}" type="datetimeFigureOut">
              <a:rPr lang="en-GB" smtClean="0"/>
              <a:t>26/02/2021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797430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109D-1972-874C-856C-9706D7B4AA1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AE8E37D-87CF-D24F-A779-0623356F42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2E62E92-C7D9-1348-A641-F1A76B712A6B}"/>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5" name="Footer Placeholder 4">
            <a:extLst>
              <a:ext uri="{FF2B5EF4-FFF2-40B4-BE49-F238E27FC236}">
                <a16:creationId xmlns:a16="http://schemas.microsoft.com/office/drawing/2014/main" id="{6CE6CB63-FC1F-8F4E-8CA5-96D22FE6F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7CB21-B426-7840-83C2-630A3E3AEFBE}"/>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3460873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81BEB6-820C-4347-AFBC-4CAF38CB8420}" type="datetimeFigureOut">
              <a:rPr lang="en-GB" smtClean="0"/>
              <a:t>26/02/2021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2920650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81BEB6-820C-4347-AFBC-4CAF38CB8420}" type="datetimeFigureOut">
              <a:rPr lang="en-GB" smtClean="0"/>
              <a:t>26/02/2021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2246325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A81BEB6-820C-4347-AFBC-4CAF38CB8420}"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4015583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A81BEB6-820C-4347-AFBC-4CAF38CB8420}"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398030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46A41-BC4F-BD47-92BF-9E46E299219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1015A9A-E0FC-8342-99CB-830567458A2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BEDCDC6-20AF-D841-84E1-24A1B9D85AA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C2758B6-5293-9D42-87DD-8605EC874248}"/>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6" name="Footer Placeholder 5">
            <a:extLst>
              <a:ext uri="{FF2B5EF4-FFF2-40B4-BE49-F238E27FC236}">
                <a16:creationId xmlns:a16="http://schemas.microsoft.com/office/drawing/2014/main" id="{F09F2052-D30F-C842-B302-1E40F810CC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3A3AE9-598A-B94C-BA2E-E7086C613A22}"/>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278561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E78E9-E0E6-7440-8D74-00975F8BE75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3FD1A06-15CA-DA4B-BB4C-9023BFEA5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4F0BF4B-2C61-D84F-8B05-1002D34325C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55A7F0C-15BD-DC4C-9968-13A667216E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064B08A-5E41-FE48-B44C-FD2B5EC3BCC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54A071A-0211-4A48-8474-8ED7CFB09030}"/>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8" name="Footer Placeholder 7">
            <a:extLst>
              <a:ext uri="{FF2B5EF4-FFF2-40B4-BE49-F238E27FC236}">
                <a16:creationId xmlns:a16="http://schemas.microsoft.com/office/drawing/2014/main" id="{A4B5BDE3-1F3F-AD46-8DA9-BD3D5DFA62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6C5817-2C62-4744-848A-5230C36750AA}"/>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64572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8C00-1854-1342-8A2D-03D5234D9F4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727DADB-4DD7-F849-94B7-12D07840558F}"/>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4" name="Footer Placeholder 3">
            <a:extLst>
              <a:ext uri="{FF2B5EF4-FFF2-40B4-BE49-F238E27FC236}">
                <a16:creationId xmlns:a16="http://schemas.microsoft.com/office/drawing/2014/main" id="{74F5E0FD-546E-4F4B-AB23-8E02CFDB0D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93A2D-8C78-E348-9337-0A4F29F27160}"/>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3111870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458895-65F3-9144-B499-FBEDCF9F55FA}"/>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3" name="Footer Placeholder 2">
            <a:extLst>
              <a:ext uri="{FF2B5EF4-FFF2-40B4-BE49-F238E27FC236}">
                <a16:creationId xmlns:a16="http://schemas.microsoft.com/office/drawing/2014/main" id="{37F05C93-08E8-514B-8295-42DB87154C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13D23A-8358-9D4A-A329-4FDC1C30090B}"/>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4278528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A892D-5289-CC43-B77D-0BFFA7024FE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AD15A62-6E98-504D-B55D-E09E5A7F5A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E34A22-8D1B-AF41-8485-2548FC895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368897-7CF2-A841-8160-AAEA19D7AF7C}"/>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6" name="Footer Placeholder 5">
            <a:extLst>
              <a:ext uri="{FF2B5EF4-FFF2-40B4-BE49-F238E27FC236}">
                <a16:creationId xmlns:a16="http://schemas.microsoft.com/office/drawing/2014/main" id="{AB34C04B-53D1-444D-B187-0A80367B7A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990CBD-6CF2-554F-8D87-B73E3818B9F2}"/>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3011256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7C9D7-B546-7F4C-9567-0A23FC0BC0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03C8022-69C6-344C-8170-22DCD7D8A5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DDEEDD-CF09-9D4A-AE91-22741B2E6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8A33142-1588-2D4D-9A34-14500818747E}"/>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6" name="Footer Placeholder 5">
            <a:extLst>
              <a:ext uri="{FF2B5EF4-FFF2-40B4-BE49-F238E27FC236}">
                <a16:creationId xmlns:a16="http://schemas.microsoft.com/office/drawing/2014/main" id="{47239030-F083-1F49-8BD8-2CB6FAA517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40D3A3-63EB-2B4D-94A1-05535B63CC54}"/>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691819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447CDF-AC67-0649-89E2-259037586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A32AB83-3EC0-074F-8A44-2981D8912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DF156C-1833-EC41-8FAC-DF4CF0420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6D114-80D4-464E-A5CD-0B70F5E9A0B9}" type="datetimeFigureOut">
              <a:rPr lang="en-US" smtClean="0"/>
              <a:t>2/26/2021</a:t>
            </a:fld>
            <a:endParaRPr lang="en-US"/>
          </a:p>
        </p:txBody>
      </p:sp>
      <p:sp>
        <p:nvSpPr>
          <p:cNvPr id="5" name="Footer Placeholder 4">
            <a:extLst>
              <a:ext uri="{FF2B5EF4-FFF2-40B4-BE49-F238E27FC236}">
                <a16:creationId xmlns:a16="http://schemas.microsoft.com/office/drawing/2014/main" id="{87CA7904-75B9-AC46-BE67-00F5E66CA9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0D4143-A289-0F41-B4C5-93549C727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1CCDA0-410D-294B-80CC-BE7276F1BE7E}" type="slidenum">
              <a:rPr lang="en-US" smtClean="0"/>
              <a:t>‹#›</a:t>
            </a:fld>
            <a:endParaRPr lang="en-US"/>
          </a:p>
        </p:txBody>
      </p:sp>
    </p:spTree>
    <p:extLst>
      <p:ext uri="{BB962C8B-B14F-4D97-AF65-F5344CB8AC3E}">
        <p14:creationId xmlns:p14="http://schemas.microsoft.com/office/powerpoint/2010/main" val="3954887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26/02/2021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dirty="0"/>
          </a:p>
        </p:txBody>
      </p:sp>
    </p:spTree>
    <p:extLst>
      <p:ext uri="{BB962C8B-B14F-4D97-AF65-F5344CB8AC3E}">
        <p14:creationId xmlns:p14="http://schemas.microsoft.com/office/powerpoint/2010/main" val="4049769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1BEB6-820C-4347-AFBC-4CAF38CB8420}" type="datetimeFigureOut">
              <a:rPr lang="en-GB" smtClean="0"/>
              <a:t>26/02/2021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7E6AC-CEDC-4F17-A56A-D691AF4C1769}" type="slidenum">
              <a:rPr lang="en-GB" smtClean="0"/>
              <a:t>‹#›</a:t>
            </a:fld>
            <a:endParaRPr lang="en-GB"/>
          </a:p>
        </p:txBody>
      </p:sp>
    </p:spTree>
    <p:extLst>
      <p:ext uri="{BB962C8B-B14F-4D97-AF65-F5344CB8AC3E}">
        <p14:creationId xmlns:p14="http://schemas.microsoft.com/office/powerpoint/2010/main" val="29832055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hyperlink" Target="https://teachers.thenational.academy/lessons/what-do-we-mean-by-amplitude-of-sound-c8tp8e"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4.png"/><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96KMAYYlIPo&amp;feature=youtu.be" TargetMode="Externa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34.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5.png"/><Relationship Id="rId9" Type="http://schemas.openxmlformats.org/officeDocument/2006/relationships/image" Target="../media/image95.png"/></Relationships>
</file>

<file path=ppt/slides/_rels/slide5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5.png"/><Relationship Id="rId7" Type="http://schemas.openxmlformats.org/officeDocument/2006/relationships/image" Target="../media/image95.png"/><Relationship Id="rId12" Type="http://schemas.openxmlformats.org/officeDocument/2006/relationships/image" Target="../media/image98.png"/><Relationship Id="rId2"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93.png"/><Relationship Id="rId11" Type="http://schemas.openxmlformats.org/officeDocument/2006/relationships/image" Target="../media/image94.png"/><Relationship Id="rId5" Type="http://schemas.openxmlformats.org/officeDocument/2006/relationships/image" Target="../media/image92.png"/><Relationship Id="rId10" Type="http://schemas.openxmlformats.org/officeDocument/2006/relationships/image" Target="../media/image99.png"/><Relationship Id="rId4" Type="http://schemas.openxmlformats.org/officeDocument/2006/relationships/image" Target="../media/image91.png"/><Relationship Id="rId9" Type="http://schemas.openxmlformats.org/officeDocument/2006/relationships/image" Target="../media/image97.png"/></Relationships>
</file>

<file path=ppt/slides/_rels/slide5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4.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5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34.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100.jpeg"/><Relationship Id="rId1" Type="http://schemas.openxmlformats.org/officeDocument/2006/relationships/slideLayout" Target="../slideLayouts/slideLayout29.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14.png"/><Relationship Id="rId9" Type="http://schemas.openxmlformats.org/officeDocument/2006/relationships/image" Target="../media/image95.png"/></Relationships>
</file>

<file path=ppt/slides/_rels/slide5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34.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100.jpeg"/><Relationship Id="rId1" Type="http://schemas.openxmlformats.org/officeDocument/2006/relationships/slideLayout" Target="../slideLayouts/slideLayout29.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14.png"/><Relationship Id="rId9" Type="http://schemas.openxmlformats.org/officeDocument/2006/relationships/image" Target="../media/image95.png"/></Relationships>
</file>

<file path=ppt/slides/_rels/slide58.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34.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100.jpeg"/><Relationship Id="rId1" Type="http://schemas.openxmlformats.org/officeDocument/2006/relationships/slideLayout" Target="../slideLayouts/slideLayout29.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14.png"/><Relationship Id="rId9" Type="http://schemas.openxmlformats.org/officeDocument/2006/relationships/image" Target="../media/image95.png"/></Relationships>
</file>

<file path=ppt/slides/_rels/slide5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34.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100.jpeg"/><Relationship Id="rId1" Type="http://schemas.openxmlformats.org/officeDocument/2006/relationships/slideLayout" Target="../slideLayouts/slideLayout29.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14.png"/><Relationship Id="rId9"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34.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100.jpeg"/><Relationship Id="rId1" Type="http://schemas.openxmlformats.org/officeDocument/2006/relationships/slideLayout" Target="../slideLayouts/slideLayout29.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14.png"/><Relationship Id="rId9" Type="http://schemas.openxmlformats.org/officeDocument/2006/relationships/image" Target="../media/image95.png"/></Relationships>
</file>

<file path=ppt/slides/_rels/slide6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4.png"/><Relationship Id="rId7" Type="http://schemas.openxmlformats.org/officeDocument/2006/relationships/image" Target="../media/image96.png"/><Relationship Id="rId2"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95.png"/><Relationship Id="rId5" Type="http://schemas.openxmlformats.org/officeDocument/2006/relationships/image" Target="../media/image92.png"/><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4.xml"/><Relationship Id="rId4" Type="http://schemas.openxmlformats.org/officeDocument/2006/relationships/image" Target="../media/image10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05.png"/><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08.png"/><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hyperlink" Target="https://www.ncm.org.uk/learning/available-later/the-underground-experience"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5" y="6033803"/>
            <a:ext cx="1851425" cy="461665"/>
          </a:xfrm>
          <a:prstGeom prst="rect">
            <a:avLst/>
          </a:prstGeom>
          <a:noFill/>
        </p:spPr>
        <p:txBody>
          <a:bodyPr wrap="square" rtlCol="0">
            <a:spAutoFit/>
          </a:bodyPr>
          <a:lstStyle/>
          <a:p>
            <a:r>
              <a:rPr lang="en-GB" sz="2400" dirty="0" smtClean="0"/>
              <a:t>Pack: A and B</a:t>
            </a:r>
            <a:endParaRPr lang="en-GB" sz="2400" dirty="0"/>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Subject: </a:t>
            </a:r>
            <a:r>
              <a:rPr lang="en-GB" sz="3200" dirty="0" smtClean="0"/>
              <a:t>Topic</a:t>
            </a:r>
            <a:endParaRPr lang="en-GB" sz="32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5971" t="15979" r="15639" b="15451"/>
          <a:stretch/>
        </p:blipFill>
        <p:spPr>
          <a:xfrm>
            <a:off x="3744685" y="1092200"/>
            <a:ext cx="4667268" cy="4679550"/>
          </a:xfrm>
          <a:prstGeom prst="rect">
            <a:avLst/>
          </a:prstGeom>
        </p:spPr>
      </p:pic>
    </p:spTree>
    <p:extLst>
      <p:ext uri="{BB962C8B-B14F-4D97-AF65-F5344CB8AC3E}">
        <p14:creationId xmlns:p14="http://schemas.microsoft.com/office/powerpoint/2010/main" val="1721684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701" y="5610637"/>
            <a:ext cx="1254732" cy="931732"/>
          </a:xfrm>
          <a:prstGeom prst="rect">
            <a:avLst/>
          </a:prstGeom>
        </p:spPr>
      </p:pic>
      <p:sp>
        <p:nvSpPr>
          <p:cNvPr id="10" name="Right Arrow 9"/>
          <p:cNvSpPr/>
          <p:nvPr/>
        </p:nvSpPr>
        <p:spPr>
          <a:xfrm>
            <a:off x="3660825" y="1219200"/>
            <a:ext cx="613457" cy="410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wn Arrow 10"/>
          <p:cNvSpPr/>
          <p:nvPr/>
        </p:nvSpPr>
        <p:spPr>
          <a:xfrm>
            <a:off x="9019310" y="690277"/>
            <a:ext cx="374072" cy="639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eft Arrow 11"/>
          <p:cNvSpPr/>
          <p:nvPr/>
        </p:nvSpPr>
        <p:spPr>
          <a:xfrm>
            <a:off x="7863372" y="4973782"/>
            <a:ext cx="502296" cy="37407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543232" y="312601"/>
            <a:ext cx="3037267" cy="2174581"/>
          </a:xfrm>
          <a:prstGeom prst="rect">
            <a:avLst/>
          </a:prstGeom>
        </p:spPr>
      </p:pic>
      <p:pic>
        <p:nvPicPr>
          <p:cNvPr id="14" name="Picture 13"/>
          <p:cNvPicPr>
            <a:picLocks noChangeAspect="1"/>
          </p:cNvPicPr>
          <p:nvPr/>
        </p:nvPicPr>
        <p:blipFill>
          <a:blip r:embed="rId4"/>
          <a:stretch>
            <a:fillRect/>
          </a:stretch>
        </p:blipFill>
        <p:spPr>
          <a:xfrm>
            <a:off x="4455540" y="463851"/>
            <a:ext cx="4021910" cy="2598004"/>
          </a:xfrm>
          <a:prstGeom prst="rect">
            <a:avLst/>
          </a:prstGeom>
        </p:spPr>
      </p:pic>
      <p:pic>
        <p:nvPicPr>
          <p:cNvPr id="15" name="Picture 14"/>
          <p:cNvPicPr>
            <a:picLocks noChangeAspect="1"/>
          </p:cNvPicPr>
          <p:nvPr/>
        </p:nvPicPr>
        <p:blipFill>
          <a:blip r:embed="rId5"/>
          <a:stretch>
            <a:fillRect/>
          </a:stretch>
        </p:blipFill>
        <p:spPr>
          <a:xfrm>
            <a:off x="8617452" y="1629638"/>
            <a:ext cx="3075784" cy="1855926"/>
          </a:xfrm>
          <a:prstGeom prst="rect">
            <a:avLst/>
          </a:prstGeom>
        </p:spPr>
      </p:pic>
      <p:pic>
        <p:nvPicPr>
          <p:cNvPr id="16" name="Picture 15"/>
          <p:cNvPicPr>
            <a:picLocks noChangeAspect="1"/>
          </p:cNvPicPr>
          <p:nvPr/>
        </p:nvPicPr>
        <p:blipFill>
          <a:blip r:embed="rId6"/>
          <a:stretch>
            <a:fillRect/>
          </a:stretch>
        </p:blipFill>
        <p:spPr>
          <a:xfrm>
            <a:off x="8477450" y="4174811"/>
            <a:ext cx="3400227" cy="2092447"/>
          </a:xfrm>
          <a:prstGeom prst="rect">
            <a:avLst/>
          </a:prstGeom>
        </p:spPr>
      </p:pic>
      <p:pic>
        <p:nvPicPr>
          <p:cNvPr id="17" name="Picture 16"/>
          <p:cNvPicPr>
            <a:picLocks noChangeAspect="1"/>
          </p:cNvPicPr>
          <p:nvPr/>
        </p:nvPicPr>
        <p:blipFill>
          <a:blip r:embed="rId7"/>
          <a:stretch>
            <a:fillRect/>
          </a:stretch>
        </p:blipFill>
        <p:spPr>
          <a:xfrm>
            <a:off x="4367531" y="4174811"/>
            <a:ext cx="3495841" cy="2153236"/>
          </a:xfrm>
          <a:prstGeom prst="rect">
            <a:avLst/>
          </a:prstGeom>
        </p:spPr>
      </p:pic>
      <p:pic>
        <p:nvPicPr>
          <p:cNvPr id="18" name="Picture 17"/>
          <p:cNvPicPr>
            <a:picLocks noChangeAspect="1"/>
          </p:cNvPicPr>
          <p:nvPr/>
        </p:nvPicPr>
        <p:blipFill>
          <a:blip r:embed="rId8"/>
          <a:stretch>
            <a:fillRect/>
          </a:stretch>
        </p:blipFill>
        <p:spPr>
          <a:xfrm>
            <a:off x="408150" y="3490157"/>
            <a:ext cx="3172349" cy="1774953"/>
          </a:xfrm>
          <a:prstGeom prst="rect">
            <a:avLst/>
          </a:prstGeom>
        </p:spPr>
      </p:pic>
      <p:sp>
        <p:nvSpPr>
          <p:cNvPr id="19" name="Down Arrow 18"/>
          <p:cNvSpPr/>
          <p:nvPr/>
        </p:nvSpPr>
        <p:spPr>
          <a:xfrm>
            <a:off x="9393382" y="3572902"/>
            <a:ext cx="304800" cy="472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Left Arrow 19"/>
          <p:cNvSpPr/>
          <p:nvPr/>
        </p:nvSpPr>
        <p:spPr>
          <a:xfrm>
            <a:off x="3768436" y="4461164"/>
            <a:ext cx="505846" cy="4156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1576319" y="5610637"/>
            <a:ext cx="2703989" cy="954107"/>
          </a:xfrm>
          <a:prstGeom prst="rect">
            <a:avLst/>
          </a:prstGeom>
          <a:solidFill>
            <a:schemeClr val="accent4">
              <a:lumMod val="60000"/>
              <a:lumOff val="40000"/>
            </a:schemeClr>
          </a:solidFill>
        </p:spPr>
        <p:txBody>
          <a:bodyPr wrap="square" rtlCol="0">
            <a:spAutoFit/>
          </a:bodyPr>
          <a:lstStyle/>
          <a:p>
            <a:r>
              <a:rPr lang="en-GB" sz="2800" dirty="0" smtClean="0"/>
              <a:t>Would you like to go underground?</a:t>
            </a:r>
            <a:endParaRPr lang="en-GB" sz="2800" dirty="0"/>
          </a:p>
        </p:txBody>
      </p:sp>
    </p:spTree>
    <p:extLst>
      <p:ext uri="{BB962C8B-B14F-4D97-AF65-F5344CB8AC3E}">
        <p14:creationId xmlns:p14="http://schemas.microsoft.com/office/powerpoint/2010/main" val="1867320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4534060"/>
              </p:ext>
            </p:extLst>
          </p:nvPr>
        </p:nvGraphicFramePr>
        <p:xfrm>
          <a:off x="1856509" y="1601897"/>
          <a:ext cx="9795166" cy="944880"/>
        </p:xfrm>
        <a:graphic>
          <a:graphicData uri="http://schemas.openxmlformats.org/drawingml/2006/table">
            <a:tbl>
              <a:tblPr/>
              <a:tblGrid>
                <a:gridCol w="9795166">
                  <a:extLst>
                    <a:ext uri="{9D8B030D-6E8A-4147-A177-3AD203B41FA5}">
                      <a16:colId xmlns:a16="http://schemas.microsoft.com/office/drawing/2014/main" val="3426647107"/>
                    </a:ext>
                  </a:extLst>
                </a:gridCol>
              </a:tblGrid>
              <a:tr h="0">
                <a:tc>
                  <a:txBody>
                    <a:bodyPr/>
                    <a:lstStyle/>
                    <a:p>
                      <a:r>
                        <a:rPr lang="en-GB" sz="2800" b="0" dirty="0" smtClean="0">
                          <a:effectLst/>
                          <a:latin typeface="Calibri (Body)"/>
                        </a:rPr>
                        <a:t>Collieries had steam</a:t>
                      </a:r>
                      <a:r>
                        <a:rPr lang="en-GB" sz="2800" b="0" baseline="0" dirty="0" smtClean="0">
                          <a:effectLst/>
                          <a:latin typeface="Calibri (Body)"/>
                        </a:rPr>
                        <a:t> winding engines to ________________</a:t>
                      </a:r>
                    </a:p>
                    <a:p>
                      <a:r>
                        <a:rPr lang="en-GB" sz="2800" b="0" baseline="0" dirty="0" smtClean="0">
                          <a:effectLst/>
                          <a:latin typeface="Calibri (Body)"/>
                        </a:rPr>
                        <a:t>________________________________________________</a:t>
                      </a: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5" name="Picture 4">
            <a:extLst>
              <a:ext uri="{FF2B5EF4-FFF2-40B4-BE49-F238E27FC236}">
                <a16:creationId xmlns:a16="http://schemas.microsoft.com/office/drawing/2014/main" id="{C6BA3C42-5EFB-4D5F-984B-8EE5715E6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48" y="5707077"/>
            <a:ext cx="1164052" cy="864394"/>
          </a:xfrm>
          <a:prstGeom prst="rect">
            <a:avLst/>
          </a:prstGeom>
        </p:spPr>
      </p:pic>
      <p:sp>
        <p:nvSpPr>
          <p:cNvPr id="2" name="TextBox 1"/>
          <p:cNvSpPr txBox="1"/>
          <p:nvPr/>
        </p:nvSpPr>
        <p:spPr>
          <a:xfrm>
            <a:off x="359948" y="429491"/>
            <a:ext cx="9806113" cy="954107"/>
          </a:xfrm>
          <a:prstGeom prst="rect">
            <a:avLst/>
          </a:prstGeom>
          <a:noFill/>
        </p:spPr>
        <p:txBody>
          <a:bodyPr wrap="square" rtlCol="0">
            <a:spAutoFit/>
          </a:bodyPr>
          <a:lstStyle/>
          <a:p>
            <a:r>
              <a:rPr lang="en-GB" sz="2800" dirty="0" smtClean="0"/>
              <a:t>Complete these sentences using the information you have found out about each object. </a:t>
            </a:r>
            <a:endParaRPr lang="en-GB" sz="2800" dirty="0"/>
          </a:p>
        </p:txBody>
      </p:sp>
      <p:pic>
        <p:nvPicPr>
          <p:cNvPr id="6" name="Picture 5"/>
          <p:cNvPicPr>
            <a:picLocks noChangeAspect="1"/>
          </p:cNvPicPr>
          <p:nvPr/>
        </p:nvPicPr>
        <p:blipFill>
          <a:blip r:embed="rId3"/>
          <a:stretch>
            <a:fillRect/>
          </a:stretch>
        </p:blipFill>
        <p:spPr>
          <a:xfrm>
            <a:off x="359949" y="1312365"/>
            <a:ext cx="1496560" cy="1448725"/>
          </a:xfrm>
          <a:prstGeom prst="rect">
            <a:avLst/>
          </a:prstGeom>
        </p:spPr>
      </p:pic>
      <p:pic>
        <p:nvPicPr>
          <p:cNvPr id="7" name="Picture 6"/>
          <p:cNvPicPr>
            <a:picLocks noChangeAspect="1"/>
          </p:cNvPicPr>
          <p:nvPr/>
        </p:nvPicPr>
        <p:blipFill>
          <a:blip r:embed="rId4"/>
          <a:stretch>
            <a:fillRect/>
          </a:stretch>
        </p:blipFill>
        <p:spPr>
          <a:xfrm>
            <a:off x="359948" y="3047326"/>
            <a:ext cx="1474878" cy="1461030"/>
          </a:xfrm>
          <a:prstGeom prst="rect">
            <a:avLst/>
          </a:prstGeom>
        </p:spPr>
      </p:pic>
      <p:sp>
        <p:nvSpPr>
          <p:cNvPr id="9" name="TextBox 8"/>
          <p:cNvSpPr txBox="1"/>
          <p:nvPr/>
        </p:nvSpPr>
        <p:spPr>
          <a:xfrm>
            <a:off x="1856509" y="2937624"/>
            <a:ext cx="10317696" cy="1815882"/>
          </a:xfrm>
          <a:prstGeom prst="rect">
            <a:avLst/>
          </a:prstGeom>
          <a:noFill/>
        </p:spPr>
        <p:txBody>
          <a:bodyPr wrap="none" rtlCol="0">
            <a:spAutoFit/>
          </a:bodyPr>
          <a:lstStyle/>
          <a:p>
            <a:r>
              <a:rPr lang="en-GB" sz="2800" dirty="0" smtClean="0"/>
              <a:t>The cap lamp can be put on a miner’s_________________ or </a:t>
            </a:r>
          </a:p>
          <a:p>
            <a:r>
              <a:rPr lang="en-GB" sz="2800" dirty="0" smtClean="0"/>
              <a:t>_______________ to help them perform tasks _________________ . </a:t>
            </a:r>
          </a:p>
          <a:p>
            <a:r>
              <a:rPr lang="en-GB" sz="2800" dirty="0" smtClean="0"/>
              <a:t>It can also be used as a _____________________ and is very </a:t>
            </a:r>
          </a:p>
          <a:p>
            <a:r>
              <a:rPr lang="en-GB" sz="2800" dirty="0" smtClean="0"/>
              <a:t>important because ________________________________________</a:t>
            </a:r>
            <a:endParaRPr lang="en-GB" sz="2800" dirty="0"/>
          </a:p>
        </p:txBody>
      </p:sp>
      <p:pic>
        <p:nvPicPr>
          <p:cNvPr id="10" name="Picture 9"/>
          <p:cNvPicPr>
            <a:picLocks noChangeAspect="1"/>
          </p:cNvPicPr>
          <p:nvPr/>
        </p:nvPicPr>
        <p:blipFill>
          <a:blip r:embed="rId5"/>
          <a:stretch>
            <a:fillRect/>
          </a:stretch>
        </p:blipFill>
        <p:spPr>
          <a:xfrm>
            <a:off x="331377" y="4753506"/>
            <a:ext cx="1649822" cy="878641"/>
          </a:xfrm>
          <a:prstGeom prst="rect">
            <a:avLst/>
          </a:prstGeom>
        </p:spPr>
      </p:pic>
      <p:sp>
        <p:nvSpPr>
          <p:cNvPr id="11" name="TextBox 10"/>
          <p:cNvSpPr txBox="1"/>
          <p:nvPr/>
        </p:nvSpPr>
        <p:spPr>
          <a:xfrm>
            <a:off x="1981199" y="5102929"/>
            <a:ext cx="9891714" cy="954107"/>
          </a:xfrm>
          <a:prstGeom prst="rect">
            <a:avLst/>
          </a:prstGeom>
          <a:noFill/>
        </p:spPr>
        <p:txBody>
          <a:bodyPr wrap="square" rtlCol="0">
            <a:spAutoFit/>
          </a:bodyPr>
          <a:lstStyle/>
          <a:p>
            <a:r>
              <a:rPr lang="en-GB" sz="2800" dirty="0" smtClean="0"/>
              <a:t>This is  a ______________      ______________ . The miners would use it _________________________________________________</a:t>
            </a:r>
            <a:endParaRPr lang="en-GB" sz="2800" dirty="0"/>
          </a:p>
        </p:txBody>
      </p:sp>
    </p:spTree>
    <p:extLst>
      <p:ext uri="{BB962C8B-B14F-4D97-AF65-F5344CB8AC3E}">
        <p14:creationId xmlns:p14="http://schemas.microsoft.com/office/powerpoint/2010/main" val="1367223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5" name="Picture 4">
            <a:extLst>
              <a:ext uri="{FF2B5EF4-FFF2-40B4-BE49-F238E27FC236}">
                <a16:creationId xmlns:a16="http://schemas.microsoft.com/office/drawing/2014/main" id="{C6BA3C42-5EFB-4D5F-984B-8EE5715E6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48" y="5707077"/>
            <a:ext cx="1164052" cy="864394"/>
          </a:xfrm>
          <a:prstGeom prst="rect">
            <a:avLst/>
          </a:prstGeom>
        </p:spPr>
      </p:pic>
      <p:pic>
        <p:nvPicPr>
          <p:cNvPr id="4" name="Picture 3"/>
          <p:cNvPicPr>
            <a:picLocks noChangeAspect="1"/>
          </p:cNvPicPr>
          <p:nvPr/>
        </p:nvPicPr>
        <p:blipFill>
          <a:blip r:embed="rId3"/>
          <a:stretch>
            <a:fillRect/>
          </a:stretch>
        </p:blipFill>
        <p:spPr>
          <a:xfrm>
            <a:off x="359948" y="338228"/>
            <a:ext cx="1697452" cy="1705459"/>
          </a:xfrm>
          <a:prstGeom prst="rect">
            <a:avLst/>
          </a:prstGeom>
        </p:spPr>
      </p:pic>
      <p:pic>
        <p:nvPicPr>
          <p:cNvPr id="6" name="Picture 5"/>
          <p:cNvPicPr>
            <a:picLocks noChangeAspect="1"/>
          </p:cNvPicPr>
          <p:nvPr/>
        </p:nvPicPr>
        <p:blipFill>
          <a:blip r:embed="rId4"/>
          <a:stretch>
            <a:fillRect/>
          </a:stretch>
        </p:blipFill>
        <p:spPr>
          <a:xfrm>
            <a:off x="329849" y="2167275"/>
            <a:ext cx="1727551" cy="1863045"/>
          </a:xfrm>
          <a:prstGeom prst="rect">
            <a:avLst/>
          </a:prstGeom>
        </p:spPr>
      </p:pic>
      <p:pic>
        <p:nvPicPr>
          <p:cNvPr id="7" name="Picture 6"/>
          <p:cNvPicPr>
            <a:picLocks noChangeAspect="1"/>
          </p:cNvPicPr>
          <p:nvPr/>
        </p:nvPicPr>
        <p:blipFill>
          <a:blip r:embed="rId5"/>
          <a:stretch>
            <a:fillRect/>
          </a:stretch>
        </p:blipFill>
        <p:spPr>
          <a:xfrm>
            <a:off x="476547" y="4090919"/>
            <a:ext cx="1497810" cy="1476514"/>
          </a:xfrm>
          <a:prstGeom prst="rect">
            <a:avLst/>
          </a:prstGeom>
        </p:spPr>
      </p:pic>
      <p:sp>
        <p:nvSpPr>
          <p:cNvPr id="2" name="TextBox 1"/>
          <p:cNvSpPr txBox="1"/>
          <p:nvPr/>
        </p:nvSpPr>
        <p:spPr>
          <a:xfrm>
            <a:off x="2271713" y="514350"/>
            <a:ext cx="8520978" cy="1384995"/>
          </a:xfrm>
          <a:prstGeom prst="rect">
            <a:avLst/>
          </a:prstGeom>
          <a:noFill/>
        </p:spPr>
        <p:txBody>
          <a:bodyPr wrap="square" rtlCol="0">
            <a:spAutoFit/>
          </a:bodyPr>
          <a:lstStyle/>
          <a:p>
            <a:r>
              <a:rPr lang="en-GB" sz="2800" dirty="0" smtClean="0"/>
              <a:t>Pit ponies were used ____________________________</a:t>
            </a:r>
          </a:p>
          <a:p>
            <a:r>
              <a:rPr lang="en-GB" sz="2800" dirty="0" smtClean="0"/>
              <a:t>_____________________________________________</a:t>
            </a:r>
          </a:p>
          <a:p>
            <a:r>
              <a:rPr lang="en-GB" sz="2800" dirty="0" smtClean="0"/>
              <a:t>Working conditions were _________________________</a:t>
            </a:r>
            <a:endParaRPr lang="en-GB" sz="2800" dirty="0"/>
          </a:p>
        </p:txBody>
      </p:sp>
      <p:sp>
        <p:nvSpPr>
          <p:cNvPr id="8" name="TextBox 7"/>
          <p:cNvSpPr txBox="1"/>
          <p:nvPr/>
        </p:nvSpPr>
        <p:spPr>
          <a:xfrm>
            <a:off x="2057400" y="2192637"/>
            <a:ext cx="9449232" cy="1815882"/>
          </a:xfrm>
          <a:prstGeom prst="rect">
            <a:avLst/>
          </a:prstGeom>
          <a:noFill/>
        </p:spPr>
        <p:txBody>
          <a:bodyPr wrap="square" rtlCol="0">
            <a:spAutoFit/>
          </a:bodyPr>
          <a:lstStyle/>
          <a:p>
            <a:r>
              <a:rPr lang="en-GB" sz="2800" dirty="0" smtClean="0"/>
              <a:t>The Flame Safety Lamp was also called a  _____________ _________. When mines got deeper this lamp was dangerous </a:t>
            </a:r>
          </a:p>
          <a:p>
            <a:r>
              <a:rPr lang="en-GB" sz="2800" dirty="0"/>
              <a:t>b</a:t>
            </a:r>
            <a:r>
              <a:rPr lang="en-GB" sz="2800" dirty="0" smtClean="0"/>
              <a:t>ecause ____________________________________________.</a:t>
            </a:r>
          </a:p>
          <a:p>
            <a:r>
              <a:rPr lang="en-GB" sz="2800" dirty="0" smtClean="0"/>
              <a:t> </a:t>
            </a:r>
            <a:endParaRPr lang="en-GB" sz="2800" dirty="0"/>
          </a:p>
        </p:txBody>
      </p:sp>
      <p:sp>
        <p:nvSpPr>
          <p:cNvPr id="10" name="TextBox 9"/>
          <p:cNvSpPr txBox="1"/>
          <p:nvPr/>
        </p:nvSpPr>
        <p:spPr>
          <a:xfrm>
            <a:off x="2271713" y="4336473"/>
            <a:ext cx="9161482" cy="1815882"/>
          </a:xfrm>
          <a:prstGeom prst="rect">
            <a:avLst/>
          </a:prstGeom>
          <a:noFill/>
        </p:spPr>
        <p:txBody>
          <a:bodyPr wrap="none" rtlCol="0">
            <a:spAutoFit/>
          </a:bodyPr>
          <a:lstStyle/>
          <a:p>
            <a:r>
              <a:rPr lang="en-GB" sz="2800" dirty="0" err="1" smtClean="0"/>
              <a:t>Motties</a:t>
            </a:r>
            <a:r>
              <a:rPr lang="en-GB" sz="2800" dirty="0" smtClean="0"/>
              <a:t> were used to ________________________________</a:t>
            </a:r>
          </a:p>
          <a:p>
            <a:r>
              <a:rPr lang="en-GB" sz="2800" dirty="0" smtClean="0"/>
              <a:t>__________________________________________________</a:t>
            </a:r>
          </a:p>
          <a:p>
            <a:r>
              <a:rPr lang="en-GB" sz="2800" dirty="0" smtClean="0"/>
              <a:t>If a </a:t>
            </a:r>
            <a:r>
              <a:rPr lang="en-GB" sz="2800" dirty="0" err="1" smtClean="0"/>
              <a:t>mottie</a:t>
            </a:r>
            <a:r>
              <a:rPr lang="en-GB" sz="2800" dirty="0" smtClean="0"/>
              <a:t> was not returned at the end of the shift, ________</a:t>
            </a:r>
          </a:p>
          <a:p>
            <a:r>
              <a:rPr lang="en-GB" sz="2800" dirty="0" smtClean="0"/>
              <a:t>__________________________________________________</a:t>
            </a:r>
            <a:endParaRPr lang="en-GB" sz="2800" dirty="0"/>
          </a:p>
        </p:txBody>
      </p:sp>
    </p:spTree>
    <p:extLst>
      <p:ext uri="{BB962C8B-B14F-4D97-AF65-F5344CB8AC3E}">
        <p14:creationId xmlns:p14="http://schemas.microsoft.com/office/powerpoint/2010/main" val="74462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7E8A39-E67B-1840-9E5D-A3DC4E9F774F}"/>
              </a:ext>
            </a:extLst>
          </p:cNvPr>
          <p:cNvSpPr txBox="1"/>
          <p:nvPr/>
        </p:nvSpPr>
        <p:spPr>
          <a:xfrm>
            <a:off x="5036254" y="2905780"/>
            <a:ext cx="21194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38769432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lang="en-GB" altLang="en-US" sz="2400" dirty="0">
                <a:solidFill>
                  <a:srgbClr val="000000"/>
                </a:solidFill>
              </a:rPr>
              <a:t>Science </a:t>
            </a: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lang="en-GB" altLang="en-US" sz="3200" u="sng" dirty="0" smtClean="0">
                <a:solidFill>
                  <a:srgbClr val="000000"/>
                </a:solidFill>
              </a:rPr>
              <a:t>Tuesday 2nd</a:t>
            </a:r>
            <a:r>
              <a:rPr lang="en-GB" altLang="en-US" sz="3200" u="sng" noProof="0" dirty="0" smtClean="0">
                <a:solidFill>
                  <a:srgbClr val="000000"/>
                </a:solidFill>
              </a:rPr>
              <a:t> March 2021 </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3423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132343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To be able to </a:t>
            </a: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identify</a:t>
            </a:r>
            <a:r>
              <a:rPr kumimoji="0" lang="en-GB" sz="4000" b="0" i="0" u="sng" strike="noStrike" kern="1200" cap="none" spc="0" normalizeH="0" noProof="0" dirty="0" smtClean="0">
                <a:ln>
                  <a:noFill/>
                </a:ln>
                <a:solidFill>
                  <a:prstClr val="black"/>
                </a:solidFill>
                <a:effectLst/>
                <a:uLnTx/>
                <a:uFillTx/>
                <a:latin typeface="Calibri" panose="020F0502020204030204"/>
                <a:ea typeface="+mn-ea"/>
                <a:cs typeface="+mn-cs"/>
              </a:rPr>
              <a:t> patterns between the volume of a sound and the vibrations made.</a:t>
            </a:r>
            <a:endParaRPr kumimoji="0" lang="en-US" sz="4000" b="0" i="0" u="none" strike="noStrike" kern="1200" cap="none" spc="0" normalizeH="0" baseline="0" noProof="0" dirty="0">
              <a:ln>
                <a:solidFill>
                  <a:prstClr val="black"/>
                </a:solidFill>
              </a:ln>
              <a:solidFill>
                <a:srgbClr val="5B9BD5">
                  <a:lumMod val="50000"/>
                </a:srgbClr>
              </a:solidFill>
              <a:effectLst/>
              <a:uLnTx/>
              <a:uFillTx/>
              <a:latin typeface="Calibri" panose="020F0502020204030204"/>
              <a:ea typeface="+mn-ea"/>
              <a:cs typeface="+mn-cs"/>
            </a:endParaRPr>
          </a:p>
        </p:txBody>
      </p:sp>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624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536575" y="3571702"/>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324518" y="5759043"/>
            <a:ext cx="11208775" cy="646331"/>
          </a:xfrm>
          <a:prstGeom prst="rect">
            <a:avLst/>
          </a:prstGeom>
          <a:solidFill>
            <a:schemeClr val="bg1"/>
          </a:solidFill>
        </p:spPr>
        <p:txBody>
          <a:bodyPr wrap="square" rtlCol="0">
            <a:spAutoFit/>
          </a:bodyPr>
          <a:lstStyle/>
          <a:p>
            <a:r>
              <a:rPr lang="en-GB" dirty="0" smtClean="0"/>
              <a:t>You can also copy and paste this link if you would prefer:</a:t>
            </a:r>
          </a:p>
          <a:p>
            <a:r>
              <a:rPr lang="en-GB" dirty="0">
                <a:hlinkClick r:id="rId3"/>
              </a:rPr>
              <a:t>https://teachers.thenational.academy/lessons/what-do-we-mean-by-amplitude-of-sound-c8tp8e</a:t>
            </a:r>
            <a:endParaRPr lang="en-GB" dirty="0" smtClean="0"/>
          </a:p>
        </p:txBody>
      </p:sp>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4114277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5" name="Picture 4"/>
          <p:cNvPicPr>
            <a:picLocks noChangeAspect="1"/>
          </p:cNvPicPr>
          <p:nvPr/>
        </p:nvPicPr>
        <p:blipFill>
          <a:blip r:embed="rId3"/>
          <a:stretch>
            <a:fillRect/>
          </a:stretch>
        </p:blipFill>
        <p:spPr>
          <a:xfrm>
            <a:off x="326381" y="5596742"/>
            <a:ext cx="1249788" cy="932769"/>
          </a:xfrm>
          <a:prstGeom prst="rect">
            <a:avLst/>
          </a:prstGeom>
        </p:spPr>
      </p:pic>
      <p:pic>
        <p:nvPicPr>
          <p:cNvPr id="3" name="Picture 2"/>
          <p:cNvPicPr>
            <a:picLocks noChangeAspect="1"/>
          </p:cNvPicPr>
          <p:nvPr/>
        </p:nvPicPr>
        <p:blipFill>
          <a:blip r:embed="rId4"/>
          <a:stretch>
            <a:fillRect/>
          </a:stretch>
        </p:blipFill>
        <p:spPr>
          <a:xfrm>
            <a:off x="1986310" y="1269439"/>
            <a:ext cx="8982008" cy="4909969"/>
          </a:xfrm>
          <a:prstGeom prst="rect">
            <a:avLst/>
          </a:prstGeom>
        </p:spPr>
      </p:pic>
      <p:sp>
        <p:nvSpPr>
          <p:cNvPr id="8" name="Oval Callout 7"/>
          <p:cNvSpPr/>
          <p:nvPr/>
        </p:nvSpPr>
        <p:spPr>
          <a:xfrm>
            <a:off x="291559" y="161075"/>
            <a:ext cx="2569219" cy="2216727"/>
          </a:xfrm>
          <a:prstGeom prst="wedgeEllipseCallout">
            <a:avLst>
              <a:gd name="adj1" fmla="val -33775"/>
              <a:gd name="adj2" fmla="val 5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What can you remember from our lessons on sound?</a:t>
            </a:r>
            <a:endParaRPr lang="en-GB" sz="2000" dirty="0"/>
          </a:p>
        </p:txBody>
      </p:sp>
    </p:spTree>
    <p:extLst>
      <p:ext uri="{BB962C8B-B14F-4D97-AF65-F5344CB8AC3E}">
        <p14:creationId xmlns:p14="http://schemas.microsoft.com/office/powerpoint/2010/main" val="2129546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8" name="Picture 7">
            <a:extLst>
              <a:ext uri="{FF2B5EF4-FFF2-40B4-BE49-F238E27FC236}">
                <a16:creationId xmlns:a16="http://schemas.microsoft.com/office/drawing/2014/main" id="{A5DD1813-429A-4ACE-8032-95EF89C6B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902" y="5414062"/>
            <a:ext cx="1442518" cy="1071177"/>
          </a:xfrm>
          <a:prstGeom prst="rect">
            <a:avLst/>
          </a:prstGeom>
        </p:spPr>
      </p:pic>
      <p:pic>
        <p:nvPicPr>
          <p:cNvPr id="4" name="Picture 3"/>
          <p:cNvPicPr>
            <a:picLocks noChangeAspect="1"/>
          </p:cNvPicPr>
          <p:nvPr/>
        </p:nvPicPr>
        <p:blipFill>
          <a:blip r:embed="rId4"/>
          <a:stretch>
            <a:fillRect/>
          </a:stretch>
        </p:blipFill>
        <p:spPr>
          <a:xfrm>
            <a:off x="1941230" y="1797618"/>
            <a:ext cx="8860184" cy="4357230"/>
          </a:xfrm>
          <a:prstGeom prst="rect">
            <a:avLst/>
          </a:prstGeom>
        </p:spPr>
      </p:pic>
      <p:sp>
        <p:nvSpPr>
          <p:cNvPr id="5" name="Oval Callout 4"/>
          <p:cNvSpPr/>
          <p:nvPr/>
        </p:nvSpPr>
        <p:spPr>
          <a:xfrm>
            <a:off x="830197" y="614849"/>
            <a:ext cx="3326166" cy="2105570"/>
          </a:xfrm>
          <a:prstGeom prst="wedgeEllipseCallout">
            <a:avLst>
              <a:gd name="adj1" fmla="val 11240"/>
              <a:gd name="adj2" fmla="val 618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When we strum a guitar, it vibrates the air around it and sends invisible waves through the air.  </a:t>
            </a:r>
            <a:endParaRPr lang="en-GB" dirty="0"/>
          </a:p>
        </p:txBody>
      </p:sp>
      <p:sp>
        <p:nvSpPr>
          <p:cNvPr id="9" name="Oval Callout 8"/>
          <p:cNvSpPr/>
          <p:nvPr/>
        </p:nvSpPr>
        <p:spPr>
          <a:xfrm>
            <a:off x="4879469" y="252518"/>
            <a:ext cx="2122056" cy="185337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Waves enter our ears. </a:t>
            </a:r>
            <a:endParaRPr lang="en-GB" dirty="0"/>
          </a:p>
        </p:txBody>
      </p:sp>
      <p:sp>
        <p:nvSpPr>
          <p:cNvPr id="10" name="Oval Callout 9"/>
          <p:cNvSpPr/>
          <p:nvPr/>
        </p:nvSpPr>
        <p:spPr>
          <a:xfrm>
            <a:off x="7564582" y="415636"/>
            <a:ext cx="3006436" cy="225481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a:t>
            </a:r>
            <a:r>
              <a:rPr lang="en-GB" dirty="0" smtClean="0"/>
              <a:t>hen tiny messages are sent to our brain to help us remember the sound.</a:t>
            </a:r>
            <a:endParaRPr lang="en-GB" dirty="0"/>
          </a:p>
        </p:txBody>
      </p:sp>
    </p:spTree>
    <p:extLst>
      <p:ext uri="{BB962C8B-B14F-4D97-AF65-F5344CB8AC3E}">
        <p14:creationId xmlns:p14="http://schemas.microsoft.com/office/powerpoint/2010/main" val="3375300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9" name="Picture 8"/>
          <p:cNvPicPr>
            <a:picLocks noChangeAspect="1"/>
          </p:cNvPicPr>
          <p:nvPr/>
        </p:nvPicPr>
        <p:blipFill>
          <a:blip r:embed="rId3"/>
          <a:stretch>
            <a:fillRect/>
          </a:stretch>
        </p:blipFill>
        <p:spPr>
          <a:xfrm>
            <a:off x="2750724" y="2165552"/>
            <a:ext cx="9064570" cy="4071687"/>
          </a:xfrm>
          <a:prstGeom prst="rect">
            <a:avLst/>
          </a:prstGeom>
        </p:spPr>
      </p:pic>
      <p:sp>
        <p:nvSpPr>
          <p:cNvPr id="10" name="TextBox 9"/>
          <p:cNvSpPr txBox="1"/>
          <p:nvPr/>
        </p:nvSpPr>
        <p:spPr>
          <a:xfrm>
            <a:off x="526473" y="226023"/>
            <a:ext cx="8067017" cy="584775"/>
          </a:xfrm>
          <a:prstGeom prst="rect">
            <a:avLst/>
          </a:prstGeom>
          <a:noFill/>
        </p:spPr>
        <p:txBody>
          <a:bodyPr wrap="none" rtlCol="0">
            <a:spAutoFit/>
          </a:bodyPr>
          <a:lstStyle/>
          <a:p>
            <a:r>
              <a:rPr lang="en-GB" sz="3200" dirty="0" smtClean="0"/>
              <a:t>Today we are going to be looking at amplitude. </a:t>
            </a:r>
            <a:endParaRPr lang="en-GB" sz="3200" dirty="0"/>
          </a:p>
        </p:txBody>
      </p:sp>
      <p:sp>
        <p:nvSpPr>
          <p:cNvPr id="11" name="Oval Callout 10"/>
          <p:cNvSpPr/>
          <p:nvPr/>
        </p:nvSpPr>
        <p:spPr>
          <a:xfrm>
            <a:off x="318051" y="1182833"/>
            <a:ext cx="4021563" cy="2460511"/>
          </a:xfrm>
          <a:prstGeom prst="wedgeEllipseCallout">
            <a:avLst>
              <a:gd name="adj1" fmla="val -43125"/>
              <a:gd name="adj2" fmla="val -453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Look at the different sounds and decide whether they would be a loud or quiet sound?  </a:t>
            </a:r>
            <a:endParaRPr lang="en-GB" sz="2400" dirty="0"/>
          </a:p>
        </p:txBody>
      </p:sp>
      <p:pic>
        <p:nvPicPr>
          <p:cNvPr id="12" name="Picture 11"/>
          <p:cNvPicPr>
            <a:picLocks noChangeAspect="1"/>
          </p:cNvPicPr>
          <p:nvPr/>
        </p:nvPicPr>
        <p:blipFill>
          <a:blip r:embed="rId4"/>
          <a:stretch>
            <a:fillRect/>
          </a:stretch>
        </p:blipFill>
        <p:spPr>
          <a:xfrm>
            <a:off x="326381" y="5596742"/>
            <a:ext cx="1249788" cy="932769"/>
          </a:xfrm>
          <a:prstGeom prst="rect">
            <a:avLst/>
          </a:prstGeom>
        </p:spPr>
      </p:pic>
      <p:sp>
        <p:nvSpPr>
          <p:cNvPr id="13" name="TextBox 12"/>
          <p:cNvSpPr txBox="1"/>
          <p:nvPr/>
        </p:nvSpPr>
        <p:spPr>
          <a:xfrm>
            <a:off x="326381" y="4293960"/>
            <a:ext cx="2224251" cy="646331"/>
          </a:xfrm>
          <a:prstGeom prst="rect">
            <a:avLst/>
          </a:prstGeom>
          <a:solidFill>
            <a:schemeClr val="accent4">
              <a:lumMod val="60000"/>
              <a:lumOff val="40000"/>
            </a:schemeClr>
          </a:solidFill>
        </p:spPr>
        <p:txBody>
          <a:bodyPr wrap="square" rtlCol="0">
            <a:spAutoFit/>
          </a:bodyPr>
          <a:lstStyle/>
          <a:p>
            <a:r>
              <a:rPr lang="en-GB" dirty="0" smtClean="0"/>
              <a:t>Talk to your partner or adult at home. </a:t>
            </a:r>
            <a:endParaRPr lang="en-GB" dirty="0"/>
          </a:p>
        </p:txBody>
      </p:sp>
    </p:spTree>
    <p:extLst>
      <p:ext uri="{BB962C8B-B14F-4D97-AF65-F5344CB8AC3E}">
        <p14:creationId xmlns:p14="http://schemas.microsoft.com/office/powerpoint/2010/main" val="1702615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8" name="Picture 7">
            <a:extLst>
              <a:ext uri="{FF2B5EF4-FFF2-40B4-BE49-F238E27FC236}">
                <a16:creationId xmlns:a16="http://schemas.microsoft.com/office/drawing/2014/main" id="{A5DD1813-429A-4ACE-8032-95EF89C6B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51" y="5467887"/>
            <a:ext cx="1442518" cy="1071177"/>
          </a:xfrm>
          <a:prstGeom prst="rect">
            <a:avLst/>
          </a:prstGeom>
        </p:spPr>
      </p:pic>
      <p:pic>
        <p:nvPicPr>
          <p:cNvPr id="10" name="Picture 9"/>
          <p:cNvPicPr>
            <a:picLocks noChangeAspect="1"/>
          </p:cNvPicPr>
          <p:nvPr/>
        </p:nvPicPr>
        <p:blipFill>
          <a:blip r:embed="rId4"/>
          <a:stretch>
            <a:fillRect/>
          </a:stretch>
        </p:blipFill>
        <p:spPr>
          <a:xfrm>
            <a:off x="2624970" y="1372746"/>
            <a:ext cx="6942060" cy="3448636"/>
          </a:xfrm>
          <a:prstGeom prst="rect">
            <a:avLst/>
          </a:prstGeom>
        </p:spPr>
      </p:pic>
      <p:sp>
        <p:nvSpPr>
          <p:cNvPr id="4" name="Oval Callout 3"/>
          <p:cNvSpPr/>
          <p:nvPr/>
        </p:nvSpPr>
        <p:spPr>
          <a:xfrm>
            <a:off x="527514" y="1463681"/>
            <a:ext cx="2466109" cy="2202873"/>
          </a:xfrm>
          <a:prstGeom prst="wedgeEllipseCallout">
            <a:avLst>
              <a:gd name="adj1" fmla="val 75235"/>
              <a:gd name="adj2" fmla="val -54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A loud sound has a high amplitude.</a:t>
            </a:r>
            <a:endParaRPr lang="en-GB" sz="2400" dirty="0"/>
          </a:p>
        </p:txBody>
      </p:sp>
      <p:sp>
        <p:nvSpPr>
          <p:cNvPr id="5" name="Oval Callout 4"/>
          <p:cNvSpPr/>
          <p:nvPr/>
        </p:nvSpPr>
        <p:spPr>
          <a:xfrm>
            <a:off x="8346005" y="3748535"/>
            <a:ext cx="2479963" cy="1999511"/>
          </a:xfrm>
          <a:prstGeom prst="wedgeEllipseCallout">
            <a:avLst>
              <a:gd name="adj1" fmla="val -67760"/>
              <a:gd name="adj2" fmla="val -268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A quiet sound has a low amplitude. </a:t>
            </a:r>
            <a:endParaRPr lang="en-GB" sz="2400" dirty="0"/>
          </a:p>
        </p:txBody>
      </p:sp>
      <p:sp>
        <p:nvSpPr>
          <p:cNvPr id="13" name="Oval Callout 12"/>
          <p:cNvSpPr/>
          <p:nvPr/>
        </p:nvSpPr>
        <p:spPr>
          <a:xfrm>
            <a:off x="6636327" y="288229"/>
            <a:ext cx="3643746" cy="1858214"/>
          </a:xfrm>
          <a:prstGeom prst="wedgeEllipseCallout">
            <a:avLst>
              <a:gd name="adj1" fmla="val -62278"/>
              <a:gd name="adj2" fmla="val 58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Amplitude is the size of the waves.</a:t>
            </a:r>
            <a:endParaRPr lang="en-GB" dirty="0"/>
          </a:p>
        </p:txBody>
      </p:sp>
    </p:spTree>
    <p:extLst>
      <p:ext uri="{BB962C8B-B14F-4D97-AF65-F5344CB8AC3E}">
        <p14:creationId xmlns:p14="http://schemas.microsoft.com/office/powerpoint/2010/main" val="273329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chemeClr val="accent4">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lang="en-GB" altLang="en-US" sz="2400" noProof="0" dirty="0" smtClean="0">
                <a:solidFill>
                  <a:srgbClr val="000000"/>
                </a:solidFill>
              </a:rPr>
              <a:t>History </a:t>
            </a:r>
            <a:r>
              <a:rPr lang="en-GB" altLang="en-US" sz="2400" dirty="0" smtClean="0">
                <a:solidFill>
                  <a:srgbClr val="000000"/>
                </a:solidFill>
              </a:rPr>
              <a:t> </a:t>
            </a:r>
            <a:r>
              <a:rPr kumimoji="0" lang="en-GB" alt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 </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lang="en-GB" altLang="en-US" sz="3200" u="sng" noProof="0" dirty="0" smtClean="0">
                <a:solidFill>
                  <a:srgbClr val="000000"/>
                </a:solidFill>
              </a:rPr>
              <a:t>Monday </a:t>
            </a:r>
            <a:r>
              <a:rPr lang="en-GB" altLang="en-US" sz="3200" u="sng" dirty="0" smtClean="0">
                <a:solidFill>
                  <a:srgbClr val="000000"/>
                </a:solidFill>
              </a:rPr>
              <a:t>1</a:t>
            </a:r>
            <a:r>
              <a:rPr lang="en-GB" altLang="en-US" sz="3200" u="sng" baseline="30000" dirty="0" smtClean="0">
                <a:solidFill>
                  <a:srgbClr val="000000"/>
                </a:solidFill>
              </a:rPr>
              <a:t>st</a:t>
            </a:r>
            <a:r>
              <a:rPr lang="en-GB" altLang="en-US" sz="3200" u="sng" dirty="0" smtClean="0">
                <a:solidFill>
                  <a:srgbClr val="000000"/>
                </a:solidFill>
              </a:rPr>
              <a:t> March 2021</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3423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132343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LO </a:t>
            </a: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To be able </a:t>
            </a: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to </a:t>
            </a:r>
            <a:r>
              <a:rPr lang="en-GB" sz="4000" u="sng" dirty="0" smtClean="0">
                <a:solidFill>
                  <a:prstClr val="black"/>
                </a:solidFill>
                <a:latin typeface="Calibri" panose="020F0502020204030204"/>
              </a:rPr>
              <a:t>describe what objects you would use in a mine</a:t>
            </a: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4000" b="0" i="0" u="none" strike="noStrike" kern="1200" cap="none" spc="0" normalizeH="0" baseline="0" noProof="0" dirty="0">
              <a:ln>
                <a:solidFill>
                  <a:prstClr val="black"/>
                </a:solidFill>
              </a:ln>
              <a:solidFill>
                <a:srgbClr val="5B9BD5">
                  <a:lumMod val="50000"/>
                </a:srgbClr>
              </a:solidFill>
              <a:effectLst/>
              <a:uLnTx/>
              <a:uFillTx/>
              <a:latin typeface="Calibri" panose="020F0502020204030204"/>
              <a:ea typeface="+mn-ea"/>
              <a:cs typeface="+mn-cs"/>
            </a:endParaRPr>
          </a:p>
        </p:txBody>
      </p:sp>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7367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8" name="Picture 7">
            <a:extLst>
              <a:ext uri="{FF2B5EF4-FFF2-40B4-BE49-F238E27FC236}">
                <a16:creationId xmlns:a16="http://schemas.microsoft.com/office/drawing/2014/main" id="{A5DD1813-429A-4ACE-8032-95EF89C6B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51" y="5467887"/>
            <a:ext cx="1442518" cy="1071177"/>
          </a:xfrm>
          <a:prstGeom prst="rect">
            <a:avLst/>
          </a:prstGeom>
        </p:spPr>
      </p:pic>
      <p:pic>
        <p:nvPicPr>
          <p:cNvPr id="10" name="Picture 9"/>
          <p:cNvPicPr>
            <a:picLocks noChangeAspect="1"/>
          </p:cNvPicPr>
          <p:nvPr/>
        </p:nvPicPr>
        <p:blipFill>
          <a:blip r:embed="rId4"/>
          <a:stretch>
            <a:fillRect/>
          </a:stretch>
        </p:blipFill>
        <p:spPr>
          <a:xfrm>
            <a:off x="2148666" y="1325836"/>
            <a:ext cx="6942060" cy="3448636"/>
          </a:xfrm>
          <a:prstGeom prst="rect">
            <a:avLst/>
          </a:prstGeom>
        </p:spPr>
      </p:pic>
      <p:sp>
        <p:nvSpPr>
          <p:cNvPr id="2" name="Oval Callout 1"/>
          <p:cNvSpPr/>
          <p:nvPr/>
        </p:nvSpPr>
        <p:spPr>
          <a:xfrm>
            <a:off x="371388" y="1704832"/>
            <a:ext cx="2646218" cy="2022763"/>
          </a:xfrm>
          <a:prstGeom prst="wedgeEllipseCallout">
            <a:avLst>
              <a:gd name="adj1" fmla="val 72360"/>
              <a:gd name="adj2" fmla="val -101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The waves of frequency will be high.</a:t>
            </a:r>
            <a:endParaRPr lang="en-GB" sz="2400" dirty="0"/>
          </a:p>
        </p:txBody>
      </p:sp>
      <p:sp>
        <p:nvSpPr>
          <p:cNvPr id="3" name="Oval Callout 2"/>
          <p:cNvSpPr/>
          <p:nvPr/>
        </p:nvSpPr>
        <p:spPr>
          <a:xfrm>
            <a:off x="8835548" y="1784781"/>
            <a:ext cx="2677578" cy="1862863"/>
          </a:xfrm>
          <a:prstGeom prst="wedgeEllipseCallout">
            <a:avLst>
              <a:gd name="adj1" fmla="val -73783"/>
              <a:gd name="adj2" fmla="val 595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The waves of frequency will be low. </a:t>
            </a:r>
            <a:endParaRPr lang="en-GB" sz="2400" dirty="0"/>
          </a:p>
        </p:txBody>
      </p:sp>
      <p:sp>
        <p:nvSpPr>
          <p:cNvPr id="9" name="Oval Callout 8"/>
          <p:cNvSpPr/>
          <p:nvPr/>
        </p:nvSpPr>
        <p:spPr>
          <a:xfrm>
            <a:off x="5126182" y="4405886"/>
            <a:ext cx="2840182" cy="1773241"/>
          </a:xfrm>
          <a:prstGeom prst="wedgeEllipse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Amplitude is measured in decibels. </a:t>
            </a:r>
            <a:endParaRPr lang="en-GB" sz="2400" dirty="0"/>
          </a:p>
        </p:txBody>
      </p:sp>
      <p:sp>
        <p:nvSpPr>
          <p:cNvPr id="11" name="TextBox 10"/>
          <p:cNvSpPr txBox="1"/>
          <p:nvPr/>
        </p:nvSpPr>
        <p:spPr>
          <a:xfrm>
            <a:off x="2001966" y="5405651"/>
            <a:ext cx="2506136" cy="1015663"/>
          </a:xfrm>
          <a:prstGeom prst="rect">
            <a:avLst/>
          </a:prstGeom>
          <a:solidFill>
            <a:schemeClr val="accent1">
              <a:lumMod val="40000"/>
              <a:lumOff val="60000"/>
            </a:schemeClr>
          </a:solidFill>
        </p:spPr>
        <p:txBody>
          <a:bodyPr wrap="square" rtlCol="0">
            <a:spAutoFit/>
          </a:bodyPr>
          <a:lstStyle/>
          <a:p>
            <a:r>
              <a:rPr lang="en-GB" sz="2000" dirty="0" smtClean="0"/>
              <a:t>You need to apply a very large force </a:t>
            </a:r>
          </a:p>
          <a:p>
            <a:r>
              <a:rPr lang="en-GB" sz="2000" dirty="0" smtClean="0"/>
              <a:t>to make a loud sound.</a:t>
            </a:r>
            <a:endParaRPr lang="en-GB" sz="2000" dirty="0"/>
          </a:p>
        </p:txBody>
      </p:sp>
      <p:sp>
        <p:nvSpPr>
          <p:cNvPr id="12" name="TextBox 11"/>
          <p:cNvSpPr txBox="1"/>
          <p:nvPr/>
        </p:nvSpPr>
        <p:spPr>
          <a:xfrm>
            <a:off x="403973" y="251585"/>
            <a:ext cx="5215723" cy="954107"/>
          </a:xfrm>
          <a:prstGeom prst="rect">
            <a:avLst/>
          </a:prstGeom>
          <a:noFill/>
        </p:spPr>
        <p:txBody>
          <a:bodyPr wrap="none" rtlCol="0">
            <a:spAutoFit/>
          </a:bodyPr>
          <a:lstStyle/>
          <a:p>
            <a:r>
              <a:rPr lang="en-GB" sz="2800" dirty="0"/>
              <a:t>Amplitude is the size of the waves.</a:t>
            </a:r>
          </a:p>
          <a:p>
            <a:endParaRPr lang="en-GB" sz="2800" dirty="0"/>
          </a:p>
        </p:txBody>
      </p:sp>
      <p:sp>
        <p:nvSpPr>
          <p:cNvPr id="14" name="TextBox 13"/>
          <p:cNvSpPr txBox="1"/>
          <p:nvPr/>
        </p:nvSpPr>
        <p:spPr>
          <a:xfrm>
            <a:off x="8751901" y="5339823"/>
            <a:ext cx="2761225" cy="1015663"/>
          </a:xfrm>
          <a:prstGeom prst="rect">
            <a:avLst/>
          </a:prstGeom>
          <a:solidFill>
            <a:schemeClr val="accent1">
              <a:lumMod val="40000"/>
              <a:lumOff val="60000"/>
            </a:schemeClr>
          </a:solidFill>
        </p:spPr>
        <p:txBody>
          <a:bodyPr wrap="square" rtlCol="0">
            <a:spAutoFit/>
          </a:bodyPr>
          <a:lstStyle/>
          <a:p>
            <a:r>
              <a:rPr lang="en-GB" sz="2000" dirty="0" smtClean="0"/>
              <a:t>You need to apply a very small force </a:t>
            </a:r>
          </a:p>
          <a:p>
            <a:r>
              <a:rPr lang="en-GB" sz="2000" dirty="0" smtClean="0"/>
              <a:t>to make a quiet sound.</a:t>
            </a:r>
            <a:endParaRPr lang="en-GB" sz="2000" dirty="0"/>
          </a:p>
        </p:txBody>
      </p:sp>
      <p:pic>
        <p:nvPicPr>
          <p:cNvPr id="15" name="Picture 14"/>
          <p:cNvPicPr>
            <a:picLocks noChangeAspect="1"/>
          </p:cNvPicPr>
          <p:nvPr/>
        </p:nvPicPr>
        <p:blipFill>
          <a:blip r:embed="rId5"/>
          <a:stretch>
            <a:fillRect/>
          </a:stretch>
        </p:blipFill>
        <p:spPr>
          <a:xfrm>
            <a:off x="2559228" y="3993685"/>
            <a:ext cx="1110145" cy="1401697"/>
          </a:xfrm>
          <a:prstGeom prst="rect">
            <a:avLst/>
          </a:prstGeom>
        </p:spPr>
      </p:pic>
      <p:pic>
        <p:nvPicPr>
          <p:cNvPr id="16" name="Picture 15"/>
          <p:cNvPicPr>
            <a:picLocks noChangeAspect="1"/>
          </p:cNvPicPr>
          <p:nvPr/>
        </p:nvPicPr>
        <p:blipFill>
          <a:blip r:embed="rId6"/>
          <a:stretch>
            <a:fillRect/>
          </a:stretch>
        </p:blipFill>
        <p:spPr>
          <a:xfrm>
            <a:off x="9451101" y="4126236"/>
            <a:ext cx="1149070" cy="1124621"/>
          </a:xfrm>
          <a:prstGeom prst="rect">
            <a:avLst/>
          </a:prstGeom>
        </p:spPr>
      </p:pic>
      <p:pic>
        <p:nvPicPr>
          <p:cNvPr id="17" name="Picture 16"/>
          <p:cNvPicPr>
            <a:picLocks noChangeAspect="1"/>
          </p:cNvPicPr>
          <p:nvPr/>
        </p:nvPicPr>
        <p:blipFill rotWithShape="1">
          <a:blip r:embed="rId7"/>
          <a:srcRect r="1945" b="3689"/>
          <a:stretch/>
        </p:blipFill>
        <p:spPr>
          <a:xfrm>
            <a:off x="5916577" y="207110"/>
            <a:ext cx="3672393" cy="1711914"/>
          </a:xfrm>
          <a:prstGeom prst="rect">
            <a:avLst/>
          </a:prstGeom>
        </p:spPr>
      </p:pic>
      <p:pic>
        <p:nvPicPr>
          <p:cNvPr id="18" name="Picture 17"/>
          <p:cNvPicPr>
            <a:picLocks noChangeAspect="1"/>
          </p:cNvPicPr>
          <p:nvPr/>
        </p:nvPicPr>
        <p:blipFill>
          <a:blip r:embed="rId8"/>
          <a:stretch>
            <a:fillRect/>
          </a:stretch>
        </p:blipFill>
        <p:spPr>
          <a:xfrm>
            <a:off x="3885348" y="2028136"/>
            <a:ext cx="3912036" cy="2113957"/>
          </a:xfrm>
          <a:prstGeom prst="rect">
            <a:avLst/>
          </a:prstGeom>
        </p:spPr>
      </p:pic>
    </p:spTree>
    <p:extLst>
      <p:ext uri="{BB962C8B-B14F-4D97-AF65-F5344CB8AC3E}">
        <p14:creationId xmlns:p14="http://schemas.microsoft.com/office/powerpoint/2010/main" val="2869400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8" name="Picture 7">
            <a:extLst>
              <a:ext uri="{FF2B5EF4-FFF2-40B4-BE49-F238E27FC236}">
                <a16:creationId xmlns:a16="http://schemas.microsoft.com/office/drawing/2014/main" id="{A5DD1813-429A-4ACE-8032-95EF89C6B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51" y="5467887"/>
            <a:ext cx="1442518" cy="1071177"/>
          </a:xfrm>
          <a:prstGeom prst="rect">
            <a:avLst/>
          </a:prstGeom>
        </p:spPr>
      </p:pic>
      <p:pic>
        <p:nvPicPr>
          <p:cNvPr id="2" name="Picture 1"/>
          <p:cNvPicPr>
            <a:picLocks noChangeAspect="1"/>
          </p:cNvPicPr>
          <p:nvPr/>
        </p:nvPicPr>
        <p:blipFill>
          <a:blip r:embed="rId4"/>
          <a:stretch>
            <a:fillRect/>
          </a:stretch>
        </p:blipFill>
        <p:spPr>
          <a:xfrm>
            <a:off x="727472" y="2964450"/>
            <a:ext cx="3181794" cy="762106"/>
          </a:xfrm>
          <a:prstGeom prst="rect">
            <a:avLst/>
          </a:prstGeom>
        </p:spPr>
      </p:pic>
      <p:sp>
        <p:nvSpPr>
          <p:cNvPr id="9" name="Oval Callout 8"/>
          <p:cNvSpPr/>
          <p:nvPr/>
        </p:nvSpPr>
        <p:spPr>
          <a:xfrm>
            <a:off x="1438715" y="3862203"/>
            <a:ext cx="3147139" cy="2114154"/>
          </a:xfrm>
          <a:prstGeom prst="wedgeEllipseCallout">
            <a:avLst>
              <a:gd name="adj1" fmla="val -43324"/>
              <a:gd name="adj2" fmla="val -452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This is how we write decibels. </a:t>
            </a:r>
            <a:endParaRPr lang="en-GB" sz="2800" dirty="0"/>
          </a:p>
        </p:txBody>
      </p:sp>
      <p:sp>
        <p:nvSpPr>
          <p:cNvPr id="11" name="Oval Callout 10"/>
          <p:cNvSpPr/>
          <p:nvPr/>
        </p:nvSpPr>
        <p:spPr>
          <a:xfrm>
            <a:off x="526473" y="484909"/>
            <a:ext cx="3713018" cy="234389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Amplitude (how loud or quiet a sound is) is measured in decibels. </a:t>
            </a:r>
            <a:endParaRPr lang="en-GB" sz="2800" dirty="0"/>
          </a:p>
        </p:txBody>
      </p:sp>
      <p:pic>
        <p:nvPicPr>
          <p:cNvPr id="12" name="Picture 11"/>
          <p:cNvPicPr>
            <a:picLocks noChangeAspect="1"/>
          </p:cNvPicPr>
          <p:nvPr/>
        </p:nvPicPr>
        <p:blipFill>
          <a:blip r:embed="rId5"/>
          <a:stretch>
            <a:fillRect/>
          </a:stretch>
        </p:blipFill>
        <p:spPr>
          <a:xfrm>
            <a:off x="4999768" y="215952"/>
            <a:ext cx="1973237" cy="1086021"/>
          </a:xfrm>
          <a:prstGeom prst="rect">
            <a:avLst/>
          </a:prstGeom>
        </p:spPr>
      </p:pic>
      <p:pic>
        <p:nvPicPr>
          <p:cNvPr id="14" name="Picture 13"/>
          <p:cNvPicPr>
            <a:picLocks noChangeAspect="1"/>
          </p:cNvPicPr>
          <p:nvPr/>
        </p:nvPicPr>
        <p:blipFill>
          <a:blip r:embed="rId6"/>
          <a:stretch>
            <a:fillRect/>
          </a:stretch>
        </p:blipFill>
        <p:spPr>
          <a:xfrm>
            <a:off x="6973005" y="215952"/>
            <a:ext cx="1991003" cy="1086021"/>
          </a:xfrm>
          <a:prstGeom prst="rect">
            <a:avLst/>
          </a:prstGeom>
        </p:spPr>
      </p:pic>
      <p:sp>
        <p:nvSpPr>
          <p:cNvPr id="15" name="Oval Callout 14"/>
          <p:cNvSpPr/>
          <p:nvPr/>
        </p:nvSpPr>
        <p:spPr>
          <a:xfrm>
            <a:off x="9214579" y="758962"/>
            <a:ext cx="2272146" cy="1579418"/>
          </a:xfrm>
          <a:prstGeom prst="wedgeEllipseCallout">
            <a:avLst>
              <a:gd name="adj1" fmla="val -47662"/>
              <a:gd name="adj2" fmla="val -43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15dB is not very loud. It is quiet like a whisper. </a:t>
            </a:r>
            <a:endParaRPr lang="en-GB" dirty="0"/>
          </a:p>
        </p:txBody>
      </p:sp>
      <p:pic>
        <p:nvPicPr>
          <p:cNvPr id="16" name="Picture 15"/>
          <p:cNvPicPr>
            <a:picLocks noChangeAspect="1"/>
          </p:cNvPicPr>
          <p:nvPr/>
        </p:nvPicPr>
        <p:blipFill>
          <a:blip r:embed="rId7"/>
          <a:stretch>
            <a:fillRect/>
          </a:stretch>
        </p:blipFill>
        <p:spPr>
          <a:xfrm>
            <a:off x="5013146" y="1679551"/>
            <a:ext cx="1946479" cy="966960"/>
          </a:xfrm>
          <a:prstGeom prst="rect">
            <a:avLst/>
          </a:prstGeom>
        </p:spPr>
      </p:pic>
      <p:pic>
        <p:nvPicPr>
          <p:cNvPr id="17" name="Picture 16"/>
          <p:cNvPicPr>
            <a:picLocks noChangeAspect="1"/>
          </p:cNvPicPr>
          <p:nvPr/>
        </p:nvPicPr>
        <p:blipFill>
          <a:blip r:embed="rId8"/>
          <a:stretch>
            <a:fillRect/>
          </a:stretch>
        </p:blipFill>
        <p:spPr>
          <a:xfrm>
            <a:off x="6951273" y="1679551"/>
            <a:ext cx="2172003" cy="971686"/>
          </a:xfrm>
          <a:prstGeom prst="rect">
            <a:avLst/>
          </a:prstGeom>
        </p:spPr>
      </p:pic>
      <p:pic>
        <p:nvPicPr>
          <p:cNvPr id="18" name="Picture 17"/>
          <p:cNvPicPr>
            <a:picLocks noChangeAspect="1"/>
          </p:cNvPicPr>
          <p:nvPr/>
        </p:nvPicPr>
        <p:blipFill>
          <a:blip r:embed="rId9"/>
          <a:stretch>
            <a:fillRect/>
          </a:stretch>
        </p:blipFill>
        <p:spPr>
          <a:xfrm>
            <a:off x="5029930" y="3027262"/>
            <a:ext cx="1946799" cy="961079"/>
          </a:xfrm>
          <a:prstGeom prst="rect">
            <a:avLst/>
          </a:prstGeom>
        </p:spPr>
      </p:pic>
      <p:pic>
        <p:nvPicPr>
          <p:cNvPr id="19" name="Picture 18"/>
          <p:cNvPicPr>
            <a:picLocks noChangeAspect="1"/>
          </p:cNvPicPr>
          <p:nvPr/>
        </p:nvPicPr>
        <p:blipFill>
          <a:blip r:embed="rId10"/>
          <a:stretch>
            <a:fillRect/>
          </a:stretch>
        </p:blipFill>
        <p:spPr>
          <a:xfrm>
            <a:off x="6959625" y="3049991"/>
            <a:ext cx="2088881" cy="961080"/>
          </a:xfrm>
          <a:prstGeom prst="rect">
            <a:avLst/>
          </a:prstGeom>
        </p:spPr>
      </p:pic>
      <p:sp>
        <p:nvSpPr>
          <p:cNvPr id="20" name="Oval Callout 19"/>
          <p:cNvSpPr/>
          <p:nvPr/>
        </p:nvSpPr>
        <p:spPr>
          <a:xfrm>
            <a:off x="9508692" y="3454873"/>
            <a:ext cx="1593272" cy="848600"/>
          </a:xfrm>
          <a:prstGeom prst="wedgeEllipseCallout">
            <a:avLst>
              <a:gd name="adj1" fmla="val -61703"/>
              <a:gd name="adj2" fmla="val -159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Shouting!</a:t>
            </a:r>
            <a:endParaRPr lang="en-GB" dirty="0"/>
          </a:p>
        </p:txBody>
      </p:sp>
      <p:sp>
        <p:nvSpPr>
          <p:cNvPr id="21" name="Oval Callout 20"/>
          <p:cNvSpPr/>
          <p:nvPr/>
        </p:nvSpPr>
        <p:spPr>
          <a:xfrm>
            <a:off x="9554016" y="2447750"/>
            <a:ext cx="1593272" cy="897753"/>
          </a:xfrm>
          <a:prstGeom prst="wedgeEllipseCallout">
            <a:avLst>
              <a:gd name="adj1" fmla="val -63442"/>
              <a:gd name="adj2" fmla="val -285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Talking </a:t>
            </a:r>
            <a:endParaRPr lang="en-GB" dirty="0"/>
          </a:p>
        </p:txBody>
      </p:sp>
      <p:pic>
        <p:nvPicPr>
          <p:cNvPr id="22" name="Picture 21"/>
          <p:cNvPicPr>
            <a:picLocks noChangeAspect="1"/>
          </p:cNvPicPr>
          <p:nvPr/>
        </p:nvPicPr>
        <p:blipFill>
          <a:blip r:embed="rId11"/>
          <a:stretch>
            <a:fillRect/>
          </a:stretch>
        </p:blipFill>
        <p:spPr>
          <a:xfrm>
            <a:off x="5013146" y="4411984"/>
            <a:ext cx="2078676" cy="1014592"/>
          </a:xfrm>
          <a:prstGeom prst="rect">
            <a:avLst/>
          </a:prstGeom>
        </p:spPr>
      </p:pic>
      <p:pic>
        <p:nvPicPr>
          <p:cNvPr id="23" name="Picture 22"/>
          <p:cNvPicPr>
            <a:picLocks noChangeAspect="1"/>
          </p:cNvPicPr>
          <p:nvPr/>
        </p:nvPicPr>
        <p:blipFill>
          <a:blip r:embed="rId12"/>
          <a:stretch>
            <a:fillRect/>
          </a:stretch>
        </p:blipFill>
        <p:spPr>
          <a:xfrm>
            <a:off x="7091822" y="4396549"/>
            <a:ext cx="2058421" cy="1045461"/>
          </a:xfrm>
          <a:prstGeom prst="rect">
            <a:avLst/>
          </a:prstGeom>
        </p:spPr>
      </p:pic>
      <p:sp>
        <p:nvSpPr>
          <p:cNvPr id="24" name="Oval Callout 23"/>
          <p:cNvSpPr/>
          <p:nvPr/>
        </p:nvSpPr>
        <p:spPr>
          <a:xfrm>
            <a:off x="9597790" y="4750954"/>
            <a:ext cx="2270516" cy="1382112"/>
          </a:xfrm>
          <a:prstGeom prst="wedgeEllipseCallout">
            <a:avLst>
              <a:gd name="adj1" fmla="val -65548"/>
              <a:gd name="adj2" fmla="val -186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150dB would be so loud it could burst your ear drum! </a:t>
            </a:r>
            <a:endParaRPr lang="en-GB" dirty="0"/>
          </a:p>
        </p:txBody>
      </p:sp>
      <p:sp>
        <p:nvSpPr>
          <p:cNvPr id="25" name="TextBox 24"/>
          <p:cNvSpPr txBox="1"/>
          <p:nvPr/>
        </p:nvSpPr>
        <p:spPr>
          <a:xfrm>
            <a:off x="5214896" y="5678288"/>
            <a:ext cx="3753852" cy="830997"/>
          </a:xfrm>
          <a:prstGeom prst="rect">
            <a:avLst/>
          </a:prstGeom>
          <a:solidFill>
            <a:srgbClr val="FF0000"/>
          </a:solidFill>
        </p:spPr>
        <p:txBody>
          <a:bodyPr wrap="square" rtlCol="0">
            <a:spAutoFit/>
          </a:bodyPr>
          <a:lstStyle/>
          <a:p>
            <a:r>
              <a:rPr lang="en-GB" sz="2400" dirty="0" smtClean="0"/>
              <a:t>Sounds over 150 dB could seriously damage your ears. </a:t>
            </a:r>
            <a:endParaRPr lang="en-GB" sz="2400" dirty="0"/>
          </a:p>
        </p:txBody>
      </p:sp>
    </p:spTree>
    <p:extLst>
      <p:ext uri="{BB962C8B-B14F-4D97-AF65-F5344CB8AC3E}">
        <p14:creationId xmlns:p14="http://schemas.microsoft.com/office/powerpoint/2010/main" val="1045451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Decibels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69" y="5503941"/>
            <a:ext cx="1254732" cy="931732"/>
          </a:xfrm>
          <a:prstGeom prst="rect">
            <a:avLst/>
          </a:prstGeom>
        </p:spPr>
      </p:pic>
      <p:sp>
        <p:nvSpPr>
          <p:cNvPr id="9" name="TextBox 8"/>
          <p:cNvSpPr txBox="1"/>
          <p:nvPr/>
        </p:nvSpPr>
        <p:spPr>
          <a:xfrm>
            <a:off x="319069" y="158223"/>
            <a:ext cx="4195251" cy="523220"/>
          </a:xfrm>
          <a:prstGeom prst="rect">
            <a:avLst/>
          </a:prstGeom>
          <a:noFill/>
        </p:spPr>
        <p:txBody>
          <a:bodyPr wrap="none" rtlCol="0">
            <a:spAutoFit/>
          </a:bodyPr>
          <a:lstStyle/>
          <a:p>
            <a:r>
              <a:rPr lang="en-GB" sz="2800" dirty="0" smtClean="0"/>
              <a:t>Complete these sentences. </a:t>
            </a:r>
            <a:endParaRPr lang="en-GB" sz="2800" dirty="0"/>
          </a:p>
        </p:txBody>
      </p:sp>
      <p:sp>
        <p:nvSpPr>
          <p:cNvPr id="10" name="TextBox 9"/>
          <p:cNvSpPr txBox="1"/>
          <p:nvPr/>
        </p:nvSpPr>
        <p:spPr>
          <a:xfrm>
            <a:off x="498764" y="1387031"/>
            <a:ext cx="10460181" cy="3108543"/>
          </a:xfrm>
          <a:prstGeom prst="rect">
            <a:avLst/>
          </a:prstGeom>
          <a:noFill/>
        </p:spPr>
        <p:txBody>
          <a:bodyPr wrap="square" rtlCol="0">
            <a:spAutoFit/>
          </a:bodyPr>
          <a:lstStyle/>
          <a:p>
            <a:pPr marL="342900" indent="-342900">
              <a:buAutoNum type="arabicPeriod"/>
            </a:pPr>
            <a:r>
              <a:rPr lang="en-GB" sz="2800" dirty="0" smtClean="0"/>
              <a:t>The louder the sound is the ___________________ the amplitude. </a:t>
            </a:r>
          </a:p>
          <a:p>
            <a:pPr marL="342900" indent="-342900">
              <a:buAutoNum type="arabicPeriod"/>
            </a:pPr>
            <a:endParaRPr lang="en-GB" sz="2800" dirty="0"/>
          </a:p>
          <a:p>
            <a:pPr marL="342900" indent="-342900">
              <a:buAutoNum type="arabicPeriod"/>
            </a:pPr>
            <a:r>
              <a:rPr lang="en-GB" sz="2800" dirty="0" smtClean="0"/>
              <a:t>To make a loud sound, you need to use  _________________ force. </a:t>
            </a:r>
          </a:p>
          <a:p>
            <a:pPr marL="342900" indent="-342900">
              <a:buAutoNum type="arabicPeriod"/>
            </a:pPr>
            <a:endParaRPr lang="en-GB" sz="2800" dirty="0"/>
          </a:p>
          <a:p>
            <a:pPr marL="342900" indent="-342900">
              <a:buAutoNum type="arabicPeriod"/>
            </a:pPr>
            <a:r>
              <a:rPr lang="en-GB" sz="2800" dirty="0" smtClean="0"/>
              <a:t>A whisper has a sound with a _______________ amplitude. </a:t>
            </a:r>
          </a:p>
          <a:p>
            <a:pPr marL="342900" indent="-342900">
              <a:buAutoNum type="arabicPeriod"/>
            </a:pPr>
            <a:endParaRPr lang="en-GB" sz="2800" dirty="0"/>
          </a:p>
          <a:p>
            <a:pPr marL="342900" indent="-342900">
              <a:buAutoNum type="arabicPeriod"/>
            </a:pPr>
            <a:r>
              <a:rPr lang="en-GB" sz="2800" dirty="0" smtClean="0"/>
              <a:t>Amplitude (sound) is measured in ________________________.</a:t>
            </a:r>
            <a:endParaRPr lang="en-GB" sz="2800" dirty="0"/>
          </a:p>
        </p:txBody>
      </p:sp>
      <p:sp>
        <p:nvSpPr>
          <p:cNvPr id="12" name="TextBox 11"/>
          <p:cNvSpPr txBox="1"/>
          <p:nvPr/>
        </p:nvSpPr>
        <p:spPr>
          <a:xfrm>
            <a:off x="2299855" y="5503941"/>
            <a:ext cx="8516063" cy="523220"/>
          </a:xfrm>
          <a:prstGeom prst="rect">
            <a:avLst/>
          </a:prstGeom>
          <a:noFill/>
          <a:ln>
            <a:solidFill>
              <a:srgbClr val="D883FF"/>
            </a:solidFill>
          </a:ln>
        </p:spPr>
        <p:txBody>
          <a:bodyPr wrap="square" rtlCol="0">
            <a:spAutoFit/>
          </a:bodyPr>
          <a:lstStyle/>
          <a:p>
            <a:r>
              <a:rPr lang="en-GB" sz="2800" dirty="0">
                <a:solidFill>
                  <a:srgbClr val="7030A0"/>
                </a:solidFill>
              </a:rPr>
              <a:t>d</a:t>
            </a:r>
            <a:r>
              <a:rPr lang="en-GB" sz="2800" dirty="0" smtClean="0">
                <a:solidFill>
                  <a:srgbClr val="7030A0"/>
                </a:solidFill>
              </a:rPr>
              <a:t>ecibels                    higher                 low                    more </a:t>
            </a:r>
            <a:endParaRPr lang="en-GB" sz="2800" dirty="0">
              <a:solidFill>
                <a:srgbClr val="7030A0"/>
              </a:solidFill>
            </a:endParaRPr>
          </a:p>
        </p:txBody>
      </p:sp>
    </p:spTree>
    <p:extLst>
      <p:ext uri="{BB962C8B-B14F-4D97-AF65-F5344CB8AC3E}">
        <p14:creationId xmlns:p14="http://schemas.microsoft.com/office/powerpoint/2010/main" val="1114674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69" y="5503941"/>
            <a:ext cx="1254732" cy="931732"/>
          </a:xfrm>
          <a:prstGeom prst="rect">
            <a:avLst/>
          </a:prstGeom>
        </p:spPr>
      </p:pic>
      <p:pic>
        <p:nvPicPr>
          <p:cNvPr id="3" name="Picture 2"/>
          <p:cNvPicPr>
            <a:picLocks noChangeAspect="1"/>
          </p:cNvPicPr>
          <p:nvPr/>
        </p:nvPicPr>
        <p:blipFill>
          <a:blip r:embed="rId4"/>
          <a:stretch>
            <a:fillRect/>
          </a:stretch>
        </p:blipFill>
        <p:spPr>
          <a:xfrm>
            <a:off x="7560741" y="222316"/>
            <a:ext cx="2705478" cy="1962424"/>
          </a:xfrm>
          <a:prstGeom prst="rect">
            <a:avLst/>
          </a:prstGeom>
        </p:spPr>
      </p:pic>
      <p:pic>
        <p:nvPicPr>
          <p:cNvPr id="4" name="Picture 3"/>
          <p:cNvPicPr>
            <a:picLocks noChangeAspect="1"/>
          </p:cNvPicPr>
          <p:nvPr/>
        </p:nvPicPr>
        <p:blipFill>
          <a:blip r:embed="rId5"/>
          <a:stretch>
            <a:fillRect/>
          </a:stretch>
        </p:blipFill>
        <p:spPr>
          <a:xfrm>
            <a:off x="3630569" y="259648"/>
            <a:ext cx="2686425" cy="2019582"/>
          </a:xfrm>
          <a:prstGeom prst="rect">
            <a:avLst/>
          </a:prstGeom>
        </p:spPr>
      </p:pic>
      <p:sp>
        <p:nvSpPr>
          <p:cNvPr id="5" name="Oval Callout 4"/>
          <p:cNvSpPr/>
          <p:nvPr/>
        </p:nvSpPr>
        <p:spPr>
          <a:xfrm>
            <a:off x="319069" y="609600"/>
            <a:ext cx="2437986" cy="1953491"/>
          </a:xfrm>
          <a:prstGeom prst="wedgeEllipseCallout">
            <a:avLst>
              <a:gd name="adj1" fmla="val -39018"/>
              <a:gd name="adj2" fmla="val -630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Sort these sounds into high or low sounds. </a:t>
            </a:r>
            <a:endParaRPr lang="en-GB" sz="2400" dirty="0"/>
          </a:p>
        </p:txBody>
      </p:sp>
      <p:sp>
        <p:nvSpPr>
          <p:cNvPr id="11" name="TextBox 10"/>
          <p:cNvSpPr txBox="1"/>
          <p:nvPr/>
        </p:nvSpPr>
        <p:spPr>
          <a:xfrm>
            <a:off x="1785778" y="5912453"/>
            <a:ext cx="6968836" cy="523220"/>
          </a:xfrm>
          <a:prstGeom prst="rect">
            <a:avLst/>
          </a:prstGeom>
          <a:noFill/>
        </p:spPr>
        <p:txBody>
          <a:bodyPr wrap="square" rtlCol="0">
            <a:spAutoFit/>
          </a:bodyPr>
          <a:lstStyle/>
          <a:p>
            <a:r>
              <a:rPr lang="en-GB" sz="2800" dirty="0" smtClean="0"/>
              <a:t>Talk to a partner or adult about your choices. </a:t>
            </a:r>
            <a:endParaRPr lang="en-GB" sz="2800" dirty="0"/>
          </a:p>
        </p:txBody>
      </p:sp>
      <p:sp>
        <p:nvSpPr>
          <p:cNvPr id="12" name="Rectangle 11"/>
          <p:cNvSpPr/>
          <p:nvPr/>
        </p:nvSpPr>
        <p:spPr>
          <a:xfrm>
            <a:off x="1573801" y="2895512"/>
            <a:ext cx="1665841" cy="1200329"/>
          </a:xfrm>
          <a:prstGeom prst="rect">
            <a:avLst/>
          </a:prstGeom>
          <a:noFill/>
        </p:spPr>
        <p:txBody>
          <a:bodyPr wrap="none" lIns="91440" tIns="45720" rIns="91440" bIns="45720">
            <a:spAutoFit/>
          </a:bodyPr>
          <a:lstStyle/>
          <a:p>
            <a:pPr algn="ctr"/>
            <a:r>
              <a:rPr lang="en-US" sz="72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6dB</a:t>
            </a:r>
            <a:endPar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4" name="Rectangle 13"/>
          <p:cNvSpPr/>
          <p:nvPr/>
        </p:nvSpPr>
        <p:spPr>
          <a:xfrm>
            <a:off x="6653463" y="3559036"/>
            <a:ext cx="2601995" cy="1200329"/>
          </a:xfrm>
          <a:prstGeom prst="rect">
            <a:avLst/>
          </a:prstGeom>
          <a:noFill/>
        </p:spPr>
        <p:txBody>
          <a:bodyPr wrap="none" lIns="91440" tIns="45720" rIns="91440" bIns="45720">
            <a:spAutoFit/>
          </a:bodyPr>
          <a:lstStyle/>
          <a:p>
            <a:pPr algn="ctr"/>
            <a:r>
              <a:rPr lang="en-US" sz="7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200</a:t>
            </a:r>
            <a:r>
              <a:rPr lang="en-US" sz="72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dB</a:t>
            </a:r>
            <a:endPar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5" name="Rectangle 14"/>
          <p:cNvSpPr/>
          <p:nvPr/>
        </p:nvSpPr>
        <p:spPr>
          <a:xfrm>
            <a:off x="9426059" y="2380280"/>
            <a:ext cx="2133919" cy="1200329"/>
          </a:xfrm>
          <a:prstGeom prst="rect">
            <a:avLst/>
          </a:prstGeom>
          <a:noFill/>
        </p:spPr>
        <p:txBody>
          <a:bodyPr wrap="none" lIns="91440" tIns="45720" rIns="91440" bIns="45720">
            <a:spAutoFit/>
          </a:bodyPr>
          <a:lstStyle/>
          <a:p>
            <a:pPr algn="ctr"/>
            <a:r>
              <a:rPr lang="en-US" sz="7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12</a:t>
            </a:r>
            <a:r>
              <a:rPr lang="en-US" sz="72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dB</a:t>
            </a:r>
            <a:endPar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6" name="Rectangle 15"/>
          <p:cNvSpPr/>
          <p:nvPr/>
        </p:nvSpPr>
        <p:spPr>
          <a:xfrm>
            <a:off x="3394204" y="4301680"/>
            <a:ext cx="2133919" cy="1200329"/>
          </a:xfrm>
          <a:prstGeom prst="rect">
            <a:avLst/>
          </a:prstGeom>
          <a:noFill/>
        </p:spPr>
        <p:txBody>
          <a:bodyPr wrap="none" lIns="91440" tIns="45720" rIns="91440" bIns="45720">
            <a:spAutoFit/>
          </a:bodyPr>
          <a:lstStyle/>
          <a:p>
            <a:pPr algn="ctr"/>
            <a:r>
              <a:rPr lang="en-US" sz="72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96dB</a:t>
            </a:r>
            <a:endPar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670429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3" name="TextBox 2"/>
          <p:cNvSpPr txBox="1"/>
          <p:nvPr/>
        </p:nvSpPr>
        <p:spPr>
          <a:xfrm>
            <a:off x="401782" y="292572"/>
            <a:ext cx="9018303" cy="523220"/>
          </a:xfrm>
          <a:prstGeom prst="rect">
            <a:avLst/>
          </a:prstGeom>
          <a:noFill/>
        </p:spPr>
        <p:txBody>
          <a:bodyPr wrap="none" rtlCol="0">
            <a:spAutoFit/>
          </a:bodyPr>
          <a:lstStyle/>
          <a:p>
            <a:r>
              <a:rPr lang="en-GB" sz="2800" dirty="0" smtClean="0"/>
              <a:t>Sounds that are very loud could seriously damage your ears. </a:t>
            </a:r>
            <a:endParaRPr lang="en-GB" sz="2800" dirty="0"/>
          </a:p>
        </p:txBody>
      </p:sp>
      <p:pic>
        <p:nvPicPr>
          <p:cNvPr id="4" name="Picture 3"/>
          <p:cNvPicPr>
            <a:picLocks noChangeAspect="1"/>
          </p:cNvPicPr>
          <p:nvPr/>
        </p:nvPicPr>
        <p:blipFill>
          <a:blip r:embed="rId3"/>
          <a:stretch>
            <a:fillRect/>
          </a:stretch>
        </p:blipFill>
        <p:spPr>
          <a:xfrm>
            <a:off x="508141" y="920350"/>
            <a:ext cx="2114845" cy="1581371"/>
          </a:xfrm>
          <a:prstGeom prst="rect">
            <a:avLst/>
          </a:prstGeom>
        </p:spPr>
      </p:pic>
      <p:sp>
        <p:nvSpPr>
          <p:cNvPr id="5" name="TextBox 4"/>
          <p:cNvSpPr txBox="1"/>
          <p:nvPr/>
        </p:nvSpPr>
        <p:spPr>
          <a:xfrm>
            <a:off x="2622986" y="1203246"/>
            <a:ext cx="8635762" cy="523220"/>
          </a:xfrm>
          <a:prstGeom prst="rect">
            <a:avLst/>
          </a:prstGeom>
          <a:noFill/>
        </p:spPr>
        <p:txBody>
          <a:bodyPr wrap="none" rtlCol="0">
            <a:spAutoFit/>
          </a:bodyPr>
          <a:lstStyle/>
          <a:p>
            <a:r>
              <a:rPr lang="en-GB" sz="2800" dirty="0" smtClean="0"/>
              <a:t>It is important to protect your ears so they don’t get hurt. </a:t>
            </a:r>
            <a:endParaRPr lang="en-GB" sz="2800" dirty="0"/>
          </a:p>
        </p:txBody>
      </p:sp>
      <p:pic>
        <p:nvPicPr>
          <p:cNvPr id="8" name="Picture 7"/>
          <p:cNvPicPr>
            <a:picLocks noChangeAspect="1"/>
          </p:cNvPicPr>
          <p:nvPr/>
        </p:nvPicPr>
        <p:blipFill>
          <a:blip r:embed="rId4"/>
          <a:stretch>
            <a:fillRect/>
          </a:stretch>
        </p:blipFill>
        <p:spPr>
          <a:xfrm>
            <a:off x="1810281" y="4566474"/>
            <a:ext cx="3010761" cy="1518048"/>
          </a:xfrm>
          <a:prstGeom prst="rect">
            <a:avLst/>
          </a:prstGeom>
        </p:spPr>
      </p:pic>
      <p:sp>
        <p:nvSpPr>
          <p:cNvPr id="10" name="Oval Callout 9"/>
          <p:cNvSpPr/>
          <p:nvPr/>
        </p:nvSpPr>
        <p:spPr>
          <a:xfrm>
            <a:off x="341019" y="2632364"/>
            <a:ext cx="2687781" cy="1787236"/>
          </a:xfrm>
          <a:prstGeom prst="wedgeEllipseCallout">
            <a:avLst>
              <a:gd name="adj1" fmla="val 34322"/>
              <a:gd name="adj2" fmla="val 547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Ear defenders help protect against very loud sounds</a:t>
            </a:r>
            <a:r>
              <a:rPr lang="en-GB" dirty="0" smtClean="0"/>
              <a:t>. </a:t>
            </a:r>
            <a:endParaRPr lang="en-GB" dirty="0"/>
          </a:p>
        </p:txBody>
      </p:sp>
      <p:pic>
        <p:nvPicPr>
          <p:cNvPr id="11" name="Picture 10"/>
          <p:cNvPicPr>
            <a:picLocks noChangeAspect="1"/>
          </p:cNvPicPr>
          <p:nvPr/>
        </p:nvPicPr>
        <p:blipFill>
          <a:blip r:embed="rId5"/>
          <a:stretch>
            <a:fillRect/>
          </a:stretch>
        </p:blipFill>
        <p:spPr>
          <a:xfrm>
            <a:off x="3959020" y="2052260"/>
            <a:ext cx="2099893" cy="2016375"/>
          </a:xfrm>
          <a:prstGeom prst="rect">
            <a:avLst/>
          </a:prstGeom>
        </p:spPr>
      </p:pic>
      <p:sp>
        <p:nvSpPr>
          <p:cNvPr id="12" name="Oval Callout 11"/>
          <p:cNvSpPr/>
          <p:nvPr/>
        </p:nvSpPr>
        <p:spPr>
          <a:xfrm>
            <a:off x="4946414" y="4419599"/>
            <a:ext cx="2922967" cy="1877827"/>
          </a:xfrm>
          <a:prstGeom prst="wedgeEllipseCallout">
            <a:avLst>
              <a:gd name="adj1" fmla="val -51507"/>
              <a:gd name="adj2" fmla="val -651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Earplugs can help block out loud to medium sounds. </a:t>
            </a:r>
            <a:endParaRPr lang="en-GB" sz="2400" dirty="0"/>
          </a:p>
        </p:txBody>
      </p:sp>
      <p:sp>
        <p:nvSpPr>
          <p:cNvPr id="13" name="TextBox 12"/>
          <p:cNvSpPr txBox="1"/>
          <p:nvPr/>
        </p:nvSpPr>
        <p:spPr>
          <a:xfrm>
            <a:off x="8589818" y="5278581"/>
            <a:ext cx="3186546" cy="1200329"/>
          </a:xfrm>
          <a:prstGeom prst="rect">
            <a:avLst/>
          </a:prstGeom>
          <a:solidFill>
            <a:srgbClr val="FF0000"/>
          </a:solidFill>
        </p:spPr>
        <p:txBody>
          <a:bodyPr wrap="square" rtlCol="0">
            <a:spAutoFit/>
          </a:bodyPr>
          <a:lstStyle/>
          <a:p>
            <a:r>
              <a:rPr lang="en-GB" dirty="0" smtClean="0"/>
              <a:t>If you listen to really loud music in your headphones, you could damage the inside of your ear and you can not repair it. </a:t>
            </a:r>
            <a:endParaRPr lang="en-GB" dirty="0"/>
          </a:p>
        </p:txBody>
      </p:sp>
      <p:sp>
        <p:nvSpPr>
          <p:cNvPr id="14" name="Oval Callout 13"/>
          <p:cNvSpPr/>
          <p:nvPr/>
        </p:nvSpPr>
        <p:spPr>
          <a:xfrm>
            <a:off x="9263191" y="1861004"/>
            <a:ext cx="2677798" cy="2016375"/>
          </a:xfrm>
          <a:prstGeom prst="wedgeEllipseCallout">
            <a:avLst>
              <a:gd name="adj1" fmla="val -67398"/>
              <a:gd name="adj2" fmla="val -364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You could stand further away from the sound and that will also help protect your ears. </a:t>
            </a:r>
            <a:endParaRPr lang="en-GB" dirty="0"/>
          </a:p>
        </p:txBody>
      </p:sp>
      <p:pic>
        <p:nvPicPr>
          <p:cNvPr id="15" name="Picture 14"/>
          <p:cNvPicPr>
            <a:picLocks noChangeAspect="1"/>
          </p:cNvPicPr>
          <p:nvPr/>
        </p:nvPicPr>
        <p:blipFill>
          <a:blip r:embed="rId6"/>
          <a:stretch>
            <a:fillRect/>
          </a:stretch>
        </p:blipFill>
        <p:spPr>
          <a:xfrm>
            <a:off x="8298196" y="4011917"/>
            <a:ext cx="1382923" cy="1085976"/>
          </a:xfrm>
          <a:prstGeom prst="rect">
            <a:avLst/>
          </a:prstGeom>
        </p:spPr>
      </p:pic>
      <p:pic>
        <p:nvPicPr>
          <p:cNvPr id="16" name="Picture 15"/>
          <p:cNvPicPr>
            <a:picLocks noChangeAspect="1"/>
          </p:cNvPicPr>
          <p:nvPr/>
        </p:nvPicPr>
        <p:blipFill>
          <a:blip r:embed="rId7"/>
          <a:stretch>
            <a:fillRect/>
          </a:stretch>
        </p:blipFill>
        <p:spPr>
          <a:xfrm>
            <a:off x="10183091" y="3985970"/>
            <a:ext cx="1105054" cy="1171739"/>
          </a:xfrm>
          <a:prstGeom prst="rect">
            <a:avLst/>
          </a:prstGeom>
        </p:spPr>
      </p:pic>
      <p:pic>
        <p:nvPicPr>
          <p:cNvPr id="17" name="Picture 16"/>
          <p:cNvPicPr>
            <a:picLocks noChangeAspect="1"/>
          </p:cNvPicPr>
          <p:nvPr/>
        </p:nvPicPr>
        <p:blipFill>
          <a:blip r:embed="rId8"/>
          <a:stretch>
            <a:fillRect/>
          </a:stretch>
        </p:blipFill>
        <p:spPr>
          <a:xfrm>
            <a:off x="6664415" y="2316669"/>
            <a:ext cx="2349015" cy="1550596"/>
          </a:xfrm>
          <a:prstGeom prst="rect">
            <a:avLst/>
          </a:prstGeom>
        </p:spPr>
      </p:pic>
      <p:pic>
        <p:nvPicPr>
          <p:cNvPr id="18" name="Picture 17">
            <a:extLst>
              <a:ext uri="{FF2B5EF4-FFF2-40B4-BE49-F238E27FC236}">
                <a16:creationId xmlns:a16="http://schemas.microsoft.com/office/drawing/2014/main" id="{A5DD1813-429A-4ACE-8032-95EF89C6BD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392" y="5467887"/>
            <a:ext cx="1442518" cy="1071177"/>
          </a:xfrm>
          <a:prstGeom prst="rect">
            <a:avLst/>
          </a:prstGeom>
        </p:spPr>
      </p:pic>
    </p:spTree>
    <p:extLst>
      <p:ext uri="{BB962C8B-B14F-4D97-AF65-F5344CB8AC3E}">
        <p14:creationId xmlns:p14="http://schemas.microsoft.com/office/powerpoint/2010/main" val="4163945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2" name="Picture 1"/>
          <p:cNvPicPr>
            <a:picLocks noChangeAspect="1"/>
          </p:cNvPicPr>
          <p:nvPr/>
        </p:nvPicPr>
        <p:blipFill>
          <a:blip r:embed="rId4"/>
          <a:stretch>
            <a:fillRect/>
          </a:stretch>
        </p:blipFill>
        <p:spPr>
          <a:xfrm>
            <a:off x="1994623" y="215478"/>
            <a:ext cx="5707458" cy="3296774"/>
          </a:xfrm>
          <a:prstGeom prst="rect">
            <a:avLst/>
          </a:prstGeom>
        </p:spPr>
      </p:pic>
      <p:pic>
        <p:nvPicPr>
          <p:cNvPr id="8" name="Picture 7">
            <a:extLst>
              <a:ext uri="{FF2B5EF4-FFF2-40B4-BE49-F238E27FC236}">
                <a16:creationId xmlns:a16="http://schemas.microsoft.com/office/drawing/2014/main" id="{A5DD1813-429A-4ACE-8032-95EF89C6BD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051" y="5467887"/>
            <a:ext cx="1442518" cy="1071177"/>
          </a:xfrm>
          <a:prstGeom prst="rect">
            <a:avLst/>
          </a:prstGeom>
        </p:spPr>
      </p:pic>
      <p:sp>
        <p:nvSpPr>
          <p:cNvPr id="3" name="Oval Callout 2"/>
          <p:cNvSpPr/>
          <p:nvPr/>
        </p:nvSpPr>
        <p:spPr>
          <a:xfrm>
            <a:off x="318051" y="571256"/>
            <a:ext cx="1954094" cy="1671753"/>
          </a:xfrm>
          <a:prstGeom prst="wedgeEllipseCallout">
            <a:avLst>
              <a:gd name="adj1" fmla="val 46217"/>
              <a:gd name="adj2" fmla="val -406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You should never stand very close to a firework.</a:t>
            </a:r>
            <a:endParaRPr lang="en-GB" dirty="0"/>
          </a:p>
        </p:txBody>
      </p:sp>
      <p:pic>
        <p:nvPicPr>
          <p:cNvPr id="4" name="Picture 3"/>
          <p:cNvPicPr>
            <a:picLocks noChangeAspect="1"/>
          </p:cNvPicPr>
          <p:nvPr/>
        </p:nvPicPr>
        <p:blipFill>
          <a:blip r:embed="rId6"/>
          <a:stretch>
            <a:fillRect/>
          </a:stretch>
        </p:blipFill>
        <p:spPr>
          <a:xfrm>
            <a:off x="1897641" y="3512252"/>
            <a:ext cx="5025097" cy="2459764"/>
          </a:xfrm>
          <a:prstGeom prst="rect">
            <a:avLst/>
          </a:prstGeom>
        </p:spPr>
      </p:pic>
      <p:pic>
        <p:nvPicPr>
          <p:cNvPr id="5" name="Picture 4"/>
          <p:cNvPicPr>
            <a:picLocks noChangeAspect="1"/>
          </p:cNvPicPr>
          <p:nvPr/>
        </p:nvPicPr>
        <p:blipFill rotWithShape="1">
          <a:blip r:embed="rId7"/>
          <a:srcRect t="33721" r="22432"/>
          <a:stretch/>
        </p:blipFill>
        <p:spPr>
          <a:xfrm>
            <a:off x="7711454" y="1863865"/>
            <a:ext cx="4082202" cy="1799463"/>
          </a:xfrm>
          <a:prstGeom prst="rect">
            <a:avLst/>
          </a:prstGeom>
        </p:spPr>
      </p:pic>
      <p:pic>
        <p:nvPicPr>
          <p:cNvPr id="10" name="Picture 9"/>
          <p:cNvPicPr>
            <a:picLocks noChangeAspect="1"/>
          </p:cNvPicPr>
          <p:nvPr/>
        </p:nvPicPr>
        <p:blipFill rotWithShape="1">
          <a:blip r:embed="rId8"/>
          <a:srcRect t="24434"/>
          <a:stretch/>
        </p:blipFill>
        <p:spPr>
          <a:xfrm>
            <a:off x="7059810" y="3994379"/>
            <a:ext cx="3893180" cy="1977637"/>
          </a:xfrm>
          <a:prstGeom prst="rect">
            <a:avLst/>
          </a:prstGeom>
        </p:spPr>
      </p:pic>
    </p:spTree>
    <p:extLst>
      <p:ext uri="{BB962C8B-B14F-4D97-AF65-F5344CB8AC3E}">
        <p14:creationId xmlns:p14="http://schemas.microsoft.com/office/powerpoint/2010/main" val="2727507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9" name="Picture 8">
            <a:extLst>
              <a:ext uri="{FF2B5EF4-FFF2-40B4-BE49-F238E27FC236}">
                <a16:creationId xmlns:a16="http://schemas.microsoft.com/office/drawing/2014/main" id="{C6BA3C42-5EFB-4D5F-984B-8EE5715E6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948" y="5779093"/>
            <a:ext cx="1067070" cy="792378"/>
          </a:xfrm>
          <a:prstGeom prst="rect">
            <a:avLst/>
          </a:prstGeom>
        </p:spPr>
      </p:pic>
      <p:sp>
        <p:nvSpPr>
          <p:cNvPr id="2" name="TextBox 1"/>
          <p:cNvSpPr txBox="1"/>
          <p:nvPr/>
        </p:nvSpPr>
        <p:spPr>
          <a:xfrm>
            <a:off x="269233" y="180903"/>
            <a:ext cx="10203114" cy="954107"/>
          </a:xfrm>
          <a:prstGeom prst="rect">
            <a:avLst/>
          </a:prstGeom>
          <a:noFill/>
        </p:spPr>
        <p:txBody>
          <a:bodyPr wrap="none" rtlCol="0">
            <a:spAutoFit/>
          </a:bodyPr>
          <a:lstStyle/>
          <a:p>
            <a:r>
              <a:rPr lang="en-GB" sz="2800" dirty="0" smtClean="0"/>
              <a:t>Complete the questions below by adding in the missing information. </a:t>
            </a:r>
          </a:p>
          <a:p>
            <a:r>
              <a:rPr lang="en-GB" sz="2800" dirty="0" smtClean="0"/>
              <a:t>Use the slide on the last page to help. </a:t>
            </a:r>
            <a:endParaRPr lang="en-GB" sz="2800" dirty="0"/>
          </a:p>
        </p:txBody>
      </p:sp>
      <p:sp>
        <p:nvSpPr>
          <p:cNvPr id="3" name="Rectangle 2"/>
          <p:cNvSpPr/>
          <p:nvPr/>
        </p:nvSpPr>
        <p:spPr>
          <a:xfrm>
            <a:off x="417238" y="1881134"/>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Ref</a:t>
            </a:r>
            <a:endParaRPr lang="en-GB" dirty="0"/>
          </a:p>
        </p:txBody>
      </p:sp>
      <p:sp>
        <p:nvSpPr>
          <p:cNvPr id="4" name="TextBox 3"/>
          <p:cNvSpPr txBox="1"/>
          <p:nvPr/>
        </p:nvSpPr>
        <p:spPr>
          <a:xfrm>
            <a:off x="498764" y="1241730"/>
            <a:ext cx="3158836" cy="461665"/>
          </a:xfrm>
          <a:prstGeom prst="rect">
            <a:avLst/>
          </a:prstGeom>
          <a:noFill/>
        </p:spPr>
        <p:txBody>
          <a:bodyPr wrap="square" rtlCol="0">
            <a:spAutoFit/>
          </a:bodyPr>
          <a:lstStyle/>
          <a:p>
            <a:r>
              <a:rPr lang="en-GB" sz="2400" u="sng" dirty="0" smtClean="0"/>
              <a:t>What makes the sound </a:t>
            </a:r>
            <a:endParaRPr lang="en-GB" sz="2400" u="sng" dirty="0"/>
          </a:p>
        </p:txBody>
      </p:sp>
      <p:sp>
        <p:nvSpPr>
          <p:cNvPr id="8" name="TextBox 7"/>
          <p:cNvSpPr txBox="1"/>
          <p:nvPr/>
        </p:nvSpPr>
        <p:spPr>
          <a:xfrm>
            <a:off x="4326617" y="1220274"/>
            <a:ext cx="3158836" cy="461665"/>
          </a:xfrm>
          <a:prstGeom prst="rect">
            <a:avLst/>
          </a:prstGeom>
          <a:noFill/>
        </p:spPr>
        <p:txBody>
          <a:bodyPr wrap="square" rtlCol="0">
            <a:spAutoFit/>
          </a:bodyPr>
          <a:lstStyle/>
          <a:p>
            <a:r>
              <a:rPr lang="en-GB" sz="2400" u="sng" dirty="0" smtClean="0"/>
              <a:t>Sound in decibels (dB) </a:t>
            </a:r>
            <a:endParaRPr lang="en-GB" sz="2400" u="sng" dirty="0"/>
          </a:p>
        </p:txBody>
      </p:sp>
      <p:sp>
        <p:nvSpPr>
          <p:cNvPr id="10" name="TextBox 9"/>
          <p:cNvSpPr txBox="1"/>
          <p:nvPr/>
        </p:nvSpPr>
        <p:spPr>
          <a:xfrm>
            <a:off x="8662962" y="1234319"/>
            <a:ext cx="3158836" cy="461665"/>
          </a:xfrm>
          <a:prstGeom prst="rect">
            <a:avLst/>
          </a:prstGeom>
          <a:noFill/>
        </p:spPr>
        <p:txBody>
          <a:bodyPr wrap="square" rtlCol="0">
            <a:spAutoFit/>
          </a:bodyPr>
          <a:lstStyle/>
          <a:p>
            <a:r>
              <a:rPr lang="en-GB" sz="2400" u="sng" dirty="0" smtClean="0"/>
              <a:t>Amplitude </a:t>
            </a:r>
            <a:endParaRPr lang="en-GB" sz="2400" u="sng" dirty="0"/>
          </a:p>
        </p:txBody>
      </p:sp>
      <p:sp>
        <p:nvSpPr>
          <p:cNvPr id="11" name="Rectangle 10"/>
          <p:cNvSpPr/>
          <p:nvPr/>
        </p:nvSpPr>
        <p:spPr>
          <a:xfrm>
            <a:off x="498764" y="2865792"/>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98764" y="3869522"/>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J</a:t>
            </a:r>
            <a:endParaRPr lang="en-GB" dirty="0"/>
          </a:p>
        </p:txBody>
      </p:sp>
      <p:sp>
        <p:nvSpPr>
          <p:cNvPr id="13" name="Rectangle 12"/>
          <p:cNvSpPr/>
          <p:nvPr/>
        </p:nvSpPr>
        <p:spPr>
          <a:xfrm>
            <a:off x="498764" y="4877179"/>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211782" y="1881134"/>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211782" y="2865791"/>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211782" y="3869521"/>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211782" y="4889028"/>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00</a:t>
            </a:r>
            <a:endParaRPr lang="en-GB" dirty="0"/>
          </a:p>
        </p:txBody>
      </p:sp>
      <p:sp>
        <p:nvSpPr>
          <p:cNvPr id="18" name="Rectangle 17"/>
          <p:cNvSpPr/>
          <p:nvPr/>
        </p:nvSpPr>
        <p:spPr>
          <a:xfrm>
            <a:off x="7924800" y="1881133"/>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7924800" y="2914684"/>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7924800" y="3869522"/>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952509" y="4854937"/>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4"/>
          <a:srcRect t="20600" r="61444" b="12553"/>
          <a:stretch/>
        </p:blipFill>
        <p:spPr>
          <a:xfrm>
            <a:off x="595745" y="1967344"/>
            <a:ext cx="845127" cy="637311"/>
          </a:xfrm>
          <a:prstGeom prst="rect">
            <a:avLst/>
          </a:prstGeom>
        </p:spPr>
      </p:pic>
      <p:sp>
        <p:nvSpPr>
          <p:cNvPr id="23" name="TextBox 22"/>
          <p:cNvSpPr txBox="1"/>
          <p:nvPr/>
        </p:nvSpPr>
        <p:spPr>
          <a:xfrm>
            <a:off x="1553310" y="2037097"/>
            <a:ext cx="2022764" cy="461665"/>
          </a:xfrm>
          <a:prstGeom prst="rect">
            <a:avLst/>
          </a:prstGeom>
          <a:noFill/>
        </p:spPr>
        <p:txBody>
          <a:bodyPr wrap="square" rtlCol="0">
            <a:spAutoFit/>
          </a:bodyPr>
          <a:lstStyle/>
          <a:p>
            <a:r>
              <a:rPr lang="en-GB" sz="2400" dirty="0" smtClean="0"/>
              <a:t>Refrigerator</a:t>
            </a:r>
            <a:r>
              <a:rPr lang="en-GB" dirty="0" smtClean="0"/>
              <a:t> </a:t>
            </a:r>
            <a:endParaRPr lang="en-GB" dirty="0"/>
          </a:p>
        </p:txBody>
      </p:sp>
      <p:sp>
        <p:nvSpPr>
          <p:cNvPr id="24" name="TextBox 23"/>
          <p:cNvSpPr txBox="1"/>
          <p:nvPr/>
        </p:nvSpPr>
        <p:spPr>
          <a:xfrm>
            <a:off x="5250873" y="3089564"/>
            <a:ext cx="1524000" cy="523220"/>
          </a:xfrm>
          <a:prstGeom prst="rect">
            <a:avLst/>
          </a:prstGeom>
          <a:noFill/>
        </p:spPr>
        <p:txBody>
          <a:bodyPr wrap="square" rtlCol="0">
            <a:spAutoFit/>
          </a:bodyPr>
          <a:lstStyle/>
          <a:p>
            <a:r>
              <a:rPr lang="en-GB" sz="2800" dirty="0" smtClean="0"/>
              <a:t>80dB</a:t>
            </a:r>
            <a:endParaRPr lang="en-GB" sz="2800" dirty="0"/>
          </a:p>
        </p:txBody>
      </p:sp>
      <p:pic>
        <p:nvPicPr>
          <p:cNvPr id="25" name="Picture 24"/>
          <p:cNvPicPr>
            <a:picLocks noChangeAspect="1"/>
          </p:cNvPicPr>
          <p:nvPr/>
        </p:nvPicPr>
        <p:blipFill>
          <a:blip r:embed="rId5"/>
          <a:stretch>
            <a:fillRect/>
          </a:stretch>
        </p:blipFill>
        <p:spPr>
          <a:xfrm>
            <a:off x="595745" y="3914004"/>
            <a:ext cx="1083328" cy="722219"/>
          </a:xfrm>
          <a:prstGeom prst="rect">
            <a:avLst/>
          </a:prstGeom>
        </p:spPr>
      </p:pic>
      <p:sp>
        <p:nvSpPr>
          <p:cNvPr id="26" name="TextBox 25"/>
          <p:cNvSpPr txBox="1"/>
          <p:nvPr/>
        </p:nvSpPr>
        <p:spPr>
          <a:xfrm flipH="1">
            <a:off x="1776054" y="4005699"/>
            <a:ext cx="1763040" cy="523220"/>
          </a:xfrm>
          <a:prstGeom prst="rect">
            <a:avLst/>
          </a:prstGeom>
          <a:noFill/>
        </p:spPr>
        <p:txBody>
          <a:bodyPr wrap="square" rtlCol="0">
            <a:spAutoFit/>
          </a:bodyPr>
          <a:lstStyle/>
          <a:p>
            <a:r>
              <a:rPr lang="en-GB" sz="2800" dirty="0" smtClean="0"/>
              <a:t>Jet engine  </a:t>
            </a:r>
            <a:endParaRPr lang="en-GB" sz="2800" dirty="0"/>
          </a:p>
        </p:txBody>
      </p:sp>
      <p:sp>
        <p:nvSpPr>
          <p:cNvPr id="27" name="TextBox 26"/>
          <p:cNvSpPr txBox="1"/>
          <p:nvPr/>
        </p:nvSpPr>
        <p:spPr>
          <a:xfrm flipH="1">
            <a:off x="5250873" y="5044596"/>
            <a:ext cx="1704109" cy="523220"/>
          </a:xfrm>
          <a:prstGeom prst="rect">
            <a:avLst/>
          </a:prstGeom>
          <a:noFill/>
        </p:spPr>
        <p:txBody>
          <a:bodyPr wrap="square" rtlCol="0">
            <a:spAutoFit/>
          </a:bodyPr>
          <a:lstStyle/>
          <a:p>
            <a:r>
              <a:rPr lang="en-GB" sz="2800" dirty="0" smtClean="0"/>
              <a:t>10 dB</a:t>
            </a:r>
            <a:endParaRPr lang="en-GB" sz="2800" dirty="0"/>
          </a:p>
        </p:txBody>
      </p:sp>
      <p:cxnSp>
        <p:nvCxnSpPr>
          <p:cNvPr id="29" name="Straight Connector 28"/>
          <p:cNvCxnSpPr/>
          <p:nvPr/>
        </p:nvCxnSpPr>
        <p:spPr>
          <a:xfrm>
            <a:off x="8132618" y="2285999"/>
            <a:ext cx="27986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132618" y="3350743"/>
            <a:ext cx="27986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132618" y="4286699"/>
            <a:ext cx="27986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132618" y="5244405"/>
            <a:ext cx="2798618" cy="0"/>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rotWithShape="1">
          <a:blip r:embed="rId6"/>
          <a:srcRect t="60837" r="1945" b="3689"/>
          <a:stretch/>
        </p:blipFill>
        <p:spPr>
          <a:xfrm>
            <a:off x="6890669" y="5847551"/>
            <a:ext cx="3672393" cy="630551"/>
          </a:xfrm>
          <a:prstGeom prst="rect">
            <a:avLst/>
          </a:prstGeom>
        </p:spPr>
      </p:pic>
      <p:pic>
        <p:nvPicPr>
          <p:cNvPr id="34" name="Picture 33"/>
          <p:cNvPicPr>
            <a:picLocks noChangeAspect="1"/>
          </p:cNvPicPr>
          <p:nvPr/>
        </p:nvPicPr>
        <p:blipFill rotWithShape="1">
          <a:blip r:embed="rId6"/>
          <a:srcRect r="1945" b="53094"/>
          <a:stretch/>
        </p:blipFill>
        <p:spPr>
          <a:xfrm>
            <a:off x="2675427" y="5779093"/>
            <a:ext cx="3672393" cy="833755"/>
          </a:xfrm>
          <a:prstGeom prst="rect">
            <a:avLst/>
          </a:prstGeom>
        </p:spPr>
      </p:pic>
    </p:spTree>
    <p:extLst>
      <p:ext uri="{BB962C8B-B14F-4D97-AF65-F5344CB8AC3E}">
        <p14:creationId xmlns:p14="http://schemas.microsoft.com/office/powerpoint/2010/main" val="2270666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9" name="Picture 8">
            <a:extLst>
              <a:ext uri="{FF2B5EF4-FFF2-40B4-BE49-F238E27FC236}">
                <a16:creationId xmlns:a16="http://schemas.microsoft.com/office/drawing/2014/main" id="{C6BA3C42-5EFB-4D5F-984B-8EE5715E6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948" y="5779093"/>
            <a:ext cx="1067070" cy="792378"/>
          </a:xfrm>
          <a:prstGeom prst="rect">
            <a:avLst/>
          </a:prstGeom>
        </p:spPr>
      </p:pic>
      <p:sp>
        <p:nvSpPr>
          <p:cNvPr id="2" name="TextBox 1"/>
          <p:cNvSpPr txBox="1"/>
          <p:nvPr/>
        </p:nvSpPr>
        <p:spPr>
          <a:xfrm>
            <a:off x="269233" y="180903"/>
            <a:ext cx="10203114" cy="954107"/>
          </a:xfrm>
          <a:prstGeom prst="rect">
            <a:avLst/>
          </a:prstGeom>
          <a:noFill/>
        </p:spPr>
        <p:txBody>
          <a:bodyPr wrap="none" rtlCol="0">
            <a:spAutoFit/>
          </a:bodyPr>
          <a:lstStyle/>
          <a:p>
            <a:r>
              <a:rPr lang="en-GB" sz="2800" dirty="0" smtClean="0"/>
              <a:t>Complete the questions below by adding in the missing information. </a:t>
            </a:r>
          </a:p>
          <a:p>
            <a:r>
              <a:rPr lang="en-GB" sz="2800" dirty="0" smtClean="0"/>
              <a:t>Use the slide on the last page to help. </a:t>
            </a:r>
            <a:endParaRPr lang="en-GB" sz="2800" dirty="0"/>
          </a:p>
        </p:txBody>
      </p:sp>
      <p:sp>
        <p:nvSpPr>
          <p:cNvPr id="3" name="Rectangle 2"/>
          <p:cNvSpPr/>
          <p:nvPr/>
        </p:nvSpPr>
        <p:spPr>
          <a:xfrm>
            <a:off x="498764" y="1881134"/>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Ref</a:t>
            </a:r>
            <a:endParaRPr lang="en-GB" dirty="0"/>
          </a:p>
        </p:txBody>
      </p:sp>
      <p:sp>
        <p:nvSpPr>
          <p:cNvPr id="4" name="TextBox 3"/>
          <p:cNvSpPr txBox="1"/>
          <p:nvPr/>
        </p:nvSpPr>
        <p:spPr>
          <a:xfrm>
            <a:off x="498764" y="1241730"/>
            <a:ext cx="3158836" cy="461665"/>
          </a:xfrm>
          <a:prstGeom prst="rect">
            <a:avLst/>
          </a:prstGeom>
          <a:noFill/>
        </p:spPr>
        <p:txBody>
          <a:bodyPr wrap="square" rtlCol="0">
            <a:spAutoFit/>
          </a:bodyPr>
          <a:lstStyle/>
          <a:p>
            <a:r>
              <a:rPr lang="en-GB" sz="2400" u="sng" dirty="0" smtClean="0"/>
              <a:t>What makes the sound </a:t>
            </a:r>
            <a:endParaRPr lang="en-GB" sz="2400" u="sng" dirty="0"/>
          </a:p>
        </p:txBody>
      </p:sp>
      <p:sp>
        <p:nvSpPr>
          <p:cNvPr id="8" name="TextBox 7"/>
          <p:cNvSpPr txBox="1"/>
          <p:nvPr/>
        </p:nvSpPr>
        <p:spPr>
          <a:xfrm>
            <a:off x="4326617" y="1220274"/>
            <a:ext cx="3158836" cy="461665"/>
          </a:xfrm>
          <a:prstGeom prst="rect">
            <a:avLst/>
          </a:prstGeom>
          <a:noFill/>
        </p:spPr>
        <p:txBody>
          <a:bodyPr wrap="square" rtlCol="0">
            <a:spAutoFit/>
          </a:bodyPr>
          <a:lstStyle/>
          <a:p>
            <a:r>
              <a:rPr lang="en-GB" sz="2400" u="sng" dirty="0" smtClean="0"/>
              <a:t>Sound in decibels (dB) </a:t>
            </a:r>
            <a:endParaRPr lang="en-GB" sz="2400" u="sng" dirty="0"/>
          </a:p>
        </p:txBody>
      </p:sp>
      <p:sp>
        <p:nvSpPr>
          <p:cNvPr id="10" name="TextBox 9"/>
          <p:cNvSpPr txBox="1"/>
          <p:nvPr/>
        </p:nvSpPr>
        <p:spPr>
          <a:xfrm>
            <a:off x="8662962" y="1234319"/>
            <a:ext cx="3158836" cy="461665"/>
          </a:xfrm>
          <a:prstGeom prst="rect">
            <a:avLst/>
          </a:prstGeom>
          <a:noFill/>
        </p:spPr>
        <p:txBody>
          <a:bodyPr wrap="square" rtlCol="0">
            <a:spAutoFit/>
          </a:bodyPr>
          <a:lstStyle/>
          <a:p>
            <a:r>
              <a:rPr lang="en-GB" sz="2400" u="sng" dirty="0" smtClean="0"/>
              <a:t>Amplitude </a:t>
            </a:r>
            <a:endParaRPr lang="en-GB" sz="2400" u="sng" dirty="0"/>
          </a:p>
        </p:txBody>
      </p:sp>
      <p:sp>
        <p:nvSpPr>
          <p:cNvPr id="11" name="Rectangle 10"/>
          <p:cNvSpPr/>
          <p:nvPr/>
        </p:nvSpPr>
        <p:spPr>
          <a:xfrm>
            <a:off x="498764" y="2865792"/>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98764" y="3869522"/>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J</a:t>
            </a:r>
            <a:endParaRPr lang="en-GB" dirty="0"/>
          </a:p>
        </p:txBody>
      </p:sp>
      <p:sp>
        <p:nvSpPr>
          <p:cNvPr id="13" name="Rectangle 12"/>
          <p:cNvSpPr/>
          <p:nvPr/>
        </p:nvSpPr>
        <p:spPr>
          <a:xfrm>
            <a:off x="498764" y="4877179"/>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211782" y="1881134"/>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211782" y="2865791"/>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211782" y="3869521"/>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211782" y="4889028"/>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00</a:t>
            </a:r>
            <a:endParaRPr lang="en-GB" dirty="0"/>
          </a:p>
        </p:txBody>
      </p:sp>
      <p:sp>
        <p:nvSpPr>
          <p:cNvPr id="18" name="Rectangle 17"/>
          <p:cNvSpPr/>
          <p:nvPr/>
        </p:nvSpPr>
        <p:spPr>
          <a:xfrm>
            <a:off x="7924800" y="1881133"/>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7924800" y="2914684"/>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7924800" y="3869522"/>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952509" y="4854937"/>
            <a:ext cx="3158836" cy="8343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5250873" y="3089564"/>
            <a:ext cx="1524000" cy="523220"/>
          </a:xfrm>
          <a:prstGeom prst="rect">
            <a:avLst/>
          </a:prstGeom>
          <a:noFill/>
        </p:spPr>
        <p:txBody>
          <a:bodyPr wrap="square" rtlCol="0">
            <a:spAutoFit/>
          </a:bodyPr>
          <a:lstStyle/>
          <a:p>
            <a:r>
              <a:rPr lang="en-GB" sz="2800" dirty="0" smtClean="0"/>
              <a:t>140dB</a:t>
            </a:r>
            <a:endParaRPr lang="en-GB" sz="2800" dirty="0"/>
          </a:p>
        </p:txBody>
      </p:sp>
      <p:sp>
        <p:nvSpPr>
          <p:cNvPr id="27" name="TextBox 26"/>
          <p:cNvSpPr txBox="1"/>
          <p:nvPr/>
        </p:nvSpPr>
        <p:spPr>
          <a:xfrm flipH="1">
            <a:off x="5250873" y="5044596"/>
            <a:ext cx="1704109" cy="523220"/>
          </a:xfrm>
          <a:prstGeom prst="rect">
            <a:avLst/>
          </a:prstGeom>
          <a:noFill/>
        </p:spPr>
        <p:txBody>
          <a:bodyPr wrap="square" rtlCol="0">
            <a:spAutoFit/>
          </a:bodyPr>
          <a:lstStyle/>
          <a:p>
            <a:r>
              <a:rPr lang="en-GB" sz="2800" dirty="0"/>
              <a:t>2</a:t>
            </a:r>
            <a:r>
              <a:rPr lang="en-GB" sz="2800" dirty="0" smtClean="0"/>
              <a:t>0 dB</a:t>
            </a:r>
            <a:endParaRPr lang="en-GB" sz="2800" dirty="0"/>
          </a:p>
        </p:txBody>
      </p:sp>
      <p:cxnSp>
        <p:nvCxnSpPr>
          <p:cNvPr id="29" name="Straight Connector 28"/>
          <p:cNvCxnSpPr/>
          <p:nvPr/>
        </p:nvCxnSpPr>
        <p:spPr>
          <a:xfrm>
            <a:off x="8132618" y="2285999"/>
            <a:ext cx="27986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132618" y="3350743"/>
            <a:ext cx="27986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132618" y="4286699"/>
            <a:ext cx="27986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132618" y="5244405"/>
            <a:ext cx="2798618" cy="0"/>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rotWithShape="1">
          <a:blip r:embed="rId4"/>
          <a:srcRect t="60837" r="1945" b="3689"/>
          <a:stretch/>
        </p:blipFill>
        <p:spPr>
          <a:xfrm>
            <a:off x="6890669" y="5847551"/>
            <a:ext cx="3672393" cy="630551"/>
          </a:xfrm>
          <a:prstGeom prst="rect">
            <a:avLst/>
          </a:prstGeom>
        </p:spPr>
      </p:pic>
      <p:pic>
        <p:nvPicPr>
          <p:cNvPr id="34" name="Picture 33"/>
          <p:cNvPicPr>
            <a:picLocks noChangeAspect="1"/>
          </p:cNvPicPr>
          <p:nvPr/>
        </p:nvPicPr>
        <p:blipFill rotWithShape="1">
          <a:blip r:embed="rId4"/>
          <a:srcRect r="1945" b="53094"/>
          <a:stretch/>
        </p:blipFill>
        <p:spPr>
          <a:xfrm>
            <a:off x="2675427" y="5779093"/>
            <a:ext cx="3672393" cy="833755"/>
          </a:xfrm>
          <a:prstGeom prst="rect">
            <a:avLst/>
          </a:prstGeom>
        </p:spPr>
      </p:pic>
      <p:pic>
        <p:nvPicPr>
          <p:cNvPr id="22" name="Picture 21"/>
          <p:cNvPicPr>
            <a:picLocks noChangeAspect="1"/>
          </p:cNvPicPr>
          <p:nvPr/>
        </p:nvPicPr>
        <p:blipFill>
          <a:blip r:embed="rId5"/>
          <a:stretch>
            <a:fillRect/>
          </a:stretch>
        </p:blipFill>
        <p:spPr>
          <a:xfrm>
            <a:off x="639813" y="1961985"/>
            <a:ext cx="1278052" cy="648027"/>
          </a:xfrm>
          <a:prstGeom prst="rect">
            <a:avLst/>
          </a:prstGeom>
        </p:spPr>
      </p:pic>
      <p:sp>
        <p:nvSpPr>
          <p:cNvPr id="28" name="TextBox 27"/>
          <p:cNvSpPr txBox="1"/>
          <p:nvPr/>
        </p:nvSpPr>
        <p:spPr>
          <a:xfrm>
            <a:off x="1912247" y="2053108"/>
            <a:ext cx="1748812" cy="523220"/>
          </a:xfrm>
          <a:prstGeom prst="rect">
            <a:avLst/>
          </a:prstGeom>
          <a:noFill/>
        </p:spPr>
        <p:txBody>
          <a:bodyPr wrap="none" rtlCol="0">
            <a:spAutoFit/>
          </a:bodyPr>
          <a:lstStyle/>
          <a:p>
            <a:r>
              <a:rPr lang="en-GB" sz="2800" dirty="0" smtClean="0"/>
              <a:t>Helicopter</a:t>
            </a:r>
            <a:r>
              <a:rPr lang="en-GB" dirty="0" smtClean="0"/>
              <a:t> </a:t>
            </a:r>
            <a:endParaRPr lang="en-GB" dirty="0"/>
          </a:p>
        </p:txBody>
      </p:sp>
      <p:pic>
        <p:nvPicPr>
          <p:cNvPr id="35" name="Picture 34"/>
          <p:cNvPicPr>
            <a:picLocks noChangeAspect="1"/>
          </p:cNvPicPr>
          <p:nvPr/>
        </p:nvPicPr>
        <p:blipFill>
          <a:blip r:embed="rId6"/>
          <a:stretch>
            <a:fillRect/>
          </a:stretch>
        </p:blipFill>
        <p:spPr>
          <a:xfrm>
            <a:off x="639813" y="3890543"/>
            <a:ext cx="643548" cy="792059"/>
          </a:xfrm>
          <a:prstGeom prst="rect">
            <a:avLst/>
          </a:prstGeom>
        </p:spPr>
      </p:pic>
      <p:sp>
        <p:nvSpPr>
          <p:cNvPr id="36" name="TextBox 35"/>
          <p:cNvSpPr txBox="1"/>
          <p:nvPr/>
        </p:nvSpPr>
        <p:spPr>
          <a:xfrm>
            <a:off x="1359935" y="4073110"/>
            <a:ext cx="2270686" cy="523220"/>
          </a:xfrm>
          <a:prstGeom prst="rect">
            <a:avLst/>
          </a:prstGeom>
          <a:noFill/>
        </p:spPr>
        <p:txBody>
          <a:bodyPr wrap="none" rtlCol="0">
            <a:spAutoFit/>
          </a:bodyPr>
          <a:lstStyle/>
          <a:p>
            <a:r>
              <a:rPr lang="en-GB" sz="2800" dirty="0" smtClean="0"/>
              <a:t>Moderate rain</a:t>
            </a:r>
            <a:endParaRPr lang="en-GB" sz="2800" dirty="0"/>
          </a:p>
        </p:txBody>
      </p:sp>
    </p:spTree>
    <p:extLst>
      <p:ext uri="{BB962C8B-B14F-4D97-AF65-F5344CB8AC3E}">
        <p14:creationId xmlns:p14="http://schemas.microsoft.com/office/powerpoint/2010/main" val="3432577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7E8A39-E67B-1840-9E5D-A3DC4E9F774F}"/>
              </a:ext>
            </a:extLst>
          </p:cNvPr>
          <p:cNvSpPr txBox="1"/>
          <p:nvPr/>
        </p:nvSpPr>
        <p:spPr>
          <a:xfrm>
            <a:off x="5036254" y="2905780"/>
            <a:ext cx="21194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3339908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FF000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lang="en-GB" altLang="en-US" sz="2400" dirty="0" smtClean="0">
                <a:solidFill>
                  <a:srgbClr val="000000"/>
                </a:solidFill>
              </a:rPr>
              <a:t>ICT</a:t>
            </a:r>
            <a:r>
              <a:rPr kumimoji="0" lang="en-GB" alt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 </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lang="en-GB" altLang="en-US" sz="3200" u="sng" dirty="0" smtClean="0">
                <a:solidFill>
                  <a:srgbClr val="000000"/>
                </a:solidFill>
              </a:rPr>
              <a:t>Wednesday 3</a:t>
            </a:r>
            <a:r>
              <a:rPr lang="en-GB" altLang="en-US" sz="3200" u="sng" baseline="30000" dirty="0" smtClean="0">
                <a:solidFill>
                  <a:srgbClr val="000000"/>
                </a:solidFill>
              </a:rPr>
              <a:t>rd</a:t>
            </a:r>
            <a:r>
              <a:rPr lang="en-GB" altLang="en-US" sz="3200" u="sng" dirty="0" smtClean="0">
                <a:solidFill>
                  <a:srgbClr val="000000"/>
                </a:solidFill>
              </a:rPr>
              <a:t> March </a:t>
            </a:r>
            <a:r>
              <a:rPr kumimoji="0" lang="en-GB" altLang="en-US" sz="3200" b="0" i="0" u="sng"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2021</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3423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1323439"/>
          </a:xfrm>
          <a:prstGeom prst="rect">
            <a:avLst/>
          </a:prstGeom>
          <a:noFill/>
        </p:spPr>
        <p:txBody>
          <a:bodyPr>
            <a:spAutoFit/>
          </a:bodyPr>
          <a:lstStyle/>
          <a:p>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a:t>
            </a:r>
            <a:r>
              <a:rPr lang="en-GB" sz="4000" u="sng" dirty="0"/>
              <a:t>To be able to </a:t>
            </a:r>
            <a:r>
              <a:rPr lang="en-US" sz="4000" u="sng" dirty="0" smtClean="0"/>
              <a:t>understand the purpose of online adverts and digital footprints</a:t>
            </a:r>
            <a:endParaRPr lang="en-GB" sz="4000" u="sng" dirty="0"/>
          </a:p>
        </p:txBody>
      </p:sp>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7685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sp>
        <p:nvSpPr>
          <p:cNvPr id="2" name="Rectangle 1"/>
          <p:cNvSpPr/>
          <p:nvPr/>
        </p:nvSpPr>
        <p:spPr>
          <a:xfrm>
            <a:off x="5886221" y="5615924"/>
            <a:ext cx="5834724" cy="646331"/>
          </a:xfrm>
          <a:prstGeom prst="rect">
            <a:avLst/>
          </a:prstGeom>
        </p:spPr>
        <p:txBody>
          <a:bodyPr wrap="square">
            <a:spAutoFit/>
          </a:bodyPr>
          <a:lstStyle/>
          <a:p>
            <a:r>
              <a:rPr lang="en-GB" dirty="0">
                <a:hlinkClick r:id="rId2"/>
              </a:rPr>
              <a:t>https://www.youtube.com/watch?v=96KMAYYlIPo&amp;feature=youtu.be</a:t>
            </a:r>
            <a:endParaRPr lang="en-GB" dirty="0"/>
          </a:p>
        </p:txBody>
      </p:sp>
      <p:sp>
        <p:nvSpPr>
          <p:cNvPr id="5" name="Oval Callout 4"/>
          <p:cNvSpPr/>
          <p:nvPr/>
        </p:nvSpPr>
        <p:spPr>
          <a:xfrm>
            <a:off x="6816437" y="2684036"/>
            <a:ext cx="3893127" cy="2382982"/>
          </a:xfrm>
          <a:prstGeom prst="wedgeEllipseCallout">
            <a:avLst>
              <a:gd name="adj1" fmla="val -46456"/>
              <a:gd name="adj2" fmla="val 473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Watch this video from 52 minutes to see what it would have been like at Wheatley Hill Pit.</a:t>
            </a:r>
            <a:endParaRPr lang="en-GB" dirty="0"/>
          </a:p>
        </p:txBody>
      </p:sp>
      <p:sp>
        <p:nvSpPr>
          <p:cNvPr id="6" name="TextBox 5"/>
          <p:cNvSpPr txBox="1"/>
          <p:nvPr/>
        </p:nvSpPr>
        <p:spPr>
          <a:xfrm>
            <a:off x="543232" y="512618"/>
            <a:ext cx="9944659" cy="1815882"/>
          </a:xfrm>
          <a:prstGeom prst="rect">
            <a:avLst/>
          </a:prstGeom>
          <a:noFill/>
        </p:spPr>
        <p:txBody>
          <a:bodyPr wrap="square" rtlCol="0">
            <a:spAutoFit/>
          </a:bodyPr>
          <a:lstStyle/>
          <a:p>
            <a:r>
              <a:rPr lang="en-GB" sz="2800" dirty="0" smtClean="0"/>
              <a:t>Life was hard working in the mines. It was also very dangerous.</a:t>
            </a:r>
          </a:p>
          <a:p>
            <a:endParaRPr lang="en-GB" sz="2800" dirty="0"/>
          </a:p>
          <a:p>
            <a:r>
              <a:rPr lang="en-GB" sz="2800" dirty="0" smtClean="0"/>
              <a:t>Today we are going to look at some of the objects that would have been used when people were working down the mine.  </a:t>
            </a:r>
            <a:endParaRPr lang="en-GB" sz="2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366454"/>
            <a:ext cx="1442518" cy="1071177"/>
          </a:xfrm>
          <a:prstGeom prst="rect">
            <a:avLst/>
          </a:prstGeom>
        </p:spPr>
      </p:pic>
      <p:pic>
        <p:nvPicPr>
          <p:cNvPr id="7" name="Picture 6"/>
          <p:cNvPicPr>
            <a:picLocks noChangeAspect="1"/>
          </p:cNvPicPr>
          <p:nvPr/>
        </p:nvPicPr>
        <p:blipFill>
          <a:blip r:embed="rId4"/>
          <a:stretch>
            <a:fillRect/>
          </a:stretch>
        </p:blipFill>
        <p:spPr>
          <a:xfrm>
            <a:off x="1843556" y="2767034"/>
            <a:ext cx="4461468" cy="2599420"/>
          </a:xfrm>
          <a:prstGeom prst="rect">
            <a:avLst/>
          </a:prstGeom>
        </p:spPr>
      </p:pic>
    </p:spTree>
    <p:extLst>
      <p:ext uri="{BB962C8B-B14F-4D97-AF65-F5344CB8AC3E}">
        <p14:creationId xmlns:p14="http://schemas.microsoft.com/office/powerpoint/2010/main" val="36997633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0415" y="265968"/>
            <a:ext cx="10465294" cy="1384995"/>
          </a:xfrm>
          <a:prstGeom prst="rect">
            <a:avLst/>
          </a:prstGeom>
          <a:noFill/>
        </p:spPr>
        <p:txBody>
          <a:bodyPr wrap="square" rtlCol="0">
            <a:spAutoFit/>
          </a:bodyPr>
          <a:lstStyle/>
          <a:p>
            <a:r>
              <a:rPr lang="en-GB" sz="2800" dirty="0" smtClean="0"/>
              <a:t>Before we start our task, lets recap our understanding about keeping safe online by having a go at the following quiz. Check your answers at the end.</a:t>
            </a:r>
            <a:endParaRPr lang="en-GB" sz="2800" dirty="0"/>
          </a:p>
        </p:txBody>
      </p:sp>
      <p:pic>
        <p:nvPicPr>
          <p:cNvPr id="2" name="Picture 1"/>
          <p:cNvPicPr>
            <a:picLocks noChangeAspect="1"/>
          </p:cNvPicPr>
          <p:nvPr/>
        </p:nvPicPr>
        <p:blipFill>
          <a:blip r:embed="rId2"/>
          <a:stretch>
            <a:fillRect/>
          </a:stretch>
        </p:blipFill>
        <p:spPr>
          <a:xfrm>
            <a:off x="2327564" y="1358620"/>
            <a:ext cx="7633854" cy="51650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5518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pic>
        <p:nvPicPr>
          <p:cNvPr id="4" name="Picture 3"/>
          <p:cNvPicPr>
            <a:picLocks noChangeAspect="1"/>
          </p:cNvPicPr>
          <p:nvPr/>
        </p:nvPicPr>
        <p:blipFill>
          <a:blip r:embed="rId3"/>
          <a:stretch>
            <a:fillRect/>
          </a:stretch>
        </p:blipFill>
        <p:spPr>
          <a:xfrm>
            <a:off x="1884218" y="365257"/>
            <a:ext cx="8478981" cy="6167797"/>
          </a:xfrm>
          <a:prstGeom prst="rect">
            <a:avLst/>
          </a:prstGeom>
        </p:spPr>
      </p:pic>
      <p:sp>
        <p:nvSpPr>
          <p:cNvPr id="5" name="Rectangle 4"/>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7462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pic>
        <p:nvPicPr>
          <p:cNvPr id="2" name="Picture 1"/>
          <p:cNvPicPr>
            <a:picLocks noChangeAspect="1"/>
          </p:cNvPicPr>
          <p:nvPr/>
        </p:nvPicPr>
        <p:blipFill>
          <a:blip r:embed="rId3"/>
          <a:stretch>
            <a:fillRect/>
          </a:stretch>
        </p:blipFill>
        <p:spPr>
          <a:xfrm>
            <a:off x="1891146" y="332510"/>
            <a:ext cx="8513618" cy="6269502"/>
          </a:xfrm>
          <a:prstGeom prst="rect">
            <a:avLst/>
          </a:prstGeom>
        </p:spPr>
      </p:pic>
      <p:sp>
        <p:nvSpPr>
          <p:cNvPr id="4" name="Rectangle 3"/>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6095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pic>
        <p:nvPicPr>
          <p:cNvPr id="2" name="Picture 1"/>
          <p:cNvPicPr>
            <a:picLocks noChangeAspect="1"/>
          </p:cNvPicPr>
          <p:nvPr/>
        </p:nvPicPr>
        <p:blipFill>
          <a:blip r:embed="rId3"/>
          <a:stretch>
            <a:fillRect/>
          </a:stretch>
        </p:blipFill>
        <p:spPr>
          <a:xfrm>
            <a:off x="1842655" y="312204"/>
            <a:ext cx="8492836" cy="6223439"/>
          </a:xfrm>
          <a:prstGeom prst="rect">
            <a:avLst/>
          </a:prstGeom>
        </p:spPr>
      </p:pic>
      <p:sp>
        <p:nvSpPr>
          <p:cNvPr id="4" name="Rectangle 3"/>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5907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pic>
        <p:nvPicPr>
          <p:cNvPr id="2" name="Picture 1"/>
          <p:cNvPicPr>
            <a:picLocks noChangeAspect="1"/>
          </p:cNvPicPr>
          <p:nvPr/>
        </p:nvPicPr>
        <p:blipFill>
          <a:blip r:embed="rId3"/>
          <a:stretch>
            <a:fillRect/>
          </a:stretch>
        </p:blipFill>
        <p:spPr>
          <a:xfrm>
            <a:off x="1834451" y="304801"/>
            <a:ext cx="8485301" cy="6220690"/>
          </a:xfrm>
          <a:prstGeom prst="rect">
            <a:avLst/>
          </a:prstGeom>
        </p:spPr>
      </p:pic>
    </p:spTree>
    <p:extLst>
      <p:ext uri="{BB962C8B-B14F-4D97-AF65-F5344CB8AC3E}">
        <p14:creationId xmlns:p14="http://schemas.microsoft.com/office/powerpoint/2010/main" val="39213972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pic>
        <p:nvPicPr>
          <p:cNvPr id="2" name="Picture 1"/>
          <p:cNvPicPr>
            <a:picLocks noChangeAspect="1"/>
          </p:cNvPicPr>
          <p:nvPr/>
        </p:nvPicPr>
        <p:blipFill>
          <a:blip r:embed="rId3"/>
          <a:stretch>
            <a:fillRect/>
          </a:stretch>
        </p:blipFill>
        <p:spPr>
          <a:xfrm>
            <a:off x="1814945" y="276394"/>
            <a:ext cx="8448283" cy="6221388"/>
          </a:xfrm>
          <a:prstGeom prst="rect">
            <a:avLst/>
          </a:prstGeom>
        </p:spPr>
      </p:pic>
      <p:sp>
        <p:nvSpPr>
          <p:cNvPr id="4" name="Rectangle 3"/>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023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pic>
        <p:nvPicPr>
          <p:cNvPr id="2" name="Picture 1"/>
          <p:cNvPicPr>
            <a:picLocks noChangeAspect="1"/>
          </p:cNvPicPr>
          <p:nvPr/>
        </p:nvPicPr>
        <p:blipFill>
          <a:blip r:embed="rId3"/>
          <a:stretch>
            <a:fillRect/>
          </a:stretch>
        </p:blipFill>
        <p:spPr>
          <a:xfrm>
            <a:off x="1842655" y="279416"/>
            <a:ext cx="8465127" cy="6268392"/>
          </a:xfrm>
          <a:prstGeom prst="rect">
            <a:avLst/>
          </a:prstGeom>
        </p:spPr>
      </p:pic>
      <p:sp>
        <p:nvSpPr>
          <p:cNvPr id="4" name="Rectangle 3"/>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4851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5" name="TextBox 4"/>
          <p:cNvSpPr txBox="1"/>
          <p:nvPr/>
        </p:nvSpPr>
        <p:spPr>
          <a:xfrm>
            <a:off x="230415" y="265968"/>
            <a:ext cx="9911112" cy="6124754"/>
          </a:xfrm>
          <a:prstGeom prst="rect">
            <a:avLst/>
          </a:prstGeom>
          <a:noFill/>
        </p:spPr>
        <p:txBody>
          <a:bodyPr wrap="square" rtlCol="0">
            <a:spAutoFit/>
          </a:bodyPr>
          <a:lstStyle/>
          <a:p>
            <a:r>
              <a:rPr lang="en-GB" sz="2800" u="sng" dirty="0" smtClean="0"/>
              <a:t>Answers</a:t>
            </a:r>
          </a:p>
          <a:p>
            <a:endParaRPr lang="en-GB" sz="2800" dirty="0"/>
          </a:p>
          <a:p>
            <a:r>
              <a:rPr lang="en-GB" sz="2800" dirty="0" smtClean="0"/>
              <a:t>Question 1        C</a:t>
            </a:r>
          </a:p>
          <a:p>
            <a:r>
              <a:rPr lang="en-GB" sz="2800" dirty="0"/>
              <a:t>Question </a:t>
            </a:r>
            <a:r>
              <a:rPr lang="en-GB" sz="2800" dirty="0" smtClean="0"/>
              <a:t>2        B</a:t>
            </a:r>
            <a:endParaRPr lang="en-GB" sz="2800" dirty="0"/>
          </a:p>
          <a:p>
            <a:r>
              <a:rPr lang="en-GB" sz="2800" dirty="0"/>
              <a:t>Question </a:t>
            </a:r>
            <a:r>
              <a:rPr lang="en-GB" sz="2800" dirty="0" smtClean="0"/>
              <a:t>3        C</a:t>
            </a:r>
            <a:endParaRPr lang="en-GB" sz="2800" dirty="0"/>
          </a:p>
          <a:p>
            <a:r>
              <a:rPr lang="en-GB" sz="2800" dirty="0"/>
              <a:t>Question </a:t>
            </a:r>
            <a:r>
              <a:rPr lang="en-GB" sz="2800" dirty="0" smtClean="0"/>
              <a:t>4        D</a:t>
            </a:r>
            <a:endParaRPr lang="en-GB" sz="2800" dirty="0"/>
          </a:p>
          <a:p>
            <a:r>
              <a:rPr lang="en-GB" sz="2800" dirty="0" smtClean="0"/>
              <a:t>Question 5        A</a:t>
            </a:r>
            <a:endParaRPr lang="en-GB" sz="2800" dirty="0"/>
          </a:p>
          <a:p>
            <a:r>
              <a:rPr lang="en-GB" sz="2800" dirty="0"/>
              <a:t>Question </a:t>
            </a:r>
            <a:r>
              <a:rPr lang="en-GB" sz="2800" dirty="0" smtClean="0"/>
              <a:t>6        B</a:t>
            </a:r>
            <a:endParaRPr lang="en-GB" sz="2800" dirty="0"/>
          </a:p>
          <a:p>
            <a:r>
              <a:rPr lang="en-GB" sz="2800" dirty="0"/>
              <a:t>Question </a:t>
            </a:r>
            <a:r>
              <a:rPr lang="en-GB" sz="2800" dirty="0" smtClean="0"/>
              <a:t>7        </a:t>
            </a:r>
            <a:r>
              <a:rPr lang="en-GB" sz="2800" dirty="0"/>
              <a:t>B</a:t>
            </a:r>
          </a:p>
          <a:p>
            <a:endParaRPr lang="en-GB" sz="2800" dirty="0" smtClean="0"/>
          </a:p>
          <a:p>
            <a:endParaRPr lang="en-GB" sz="2800" dirty="0"/>
          </a:p>
          <a:p>
            <a:endParaRPr lang="en-GB" sz="2800" dirty="0" smtClean="0"/>
          </a:p>
          <a:p>
            <a:endParaRPr lang="en-GB" sz="2800" dirty="0"/>
          </a:p>
          <a:p>
            <a:r>
              <a:rPr lang="en-GB" sz="2800" dirty="0" smtClean="0"/>
              <a:t> </a:t>
            </a:r>
            <a:endParaRPr lang="en-GB" sz="2800" dirty="0"/>
          </a:p>
        </p:txBody>
      </p:sp>
      <p:sp>
        <p:nvSpPr>
          <p:cNvPr id="6" name="Rectangle 5"/>
          <p:cNvSpPr/>
          <p:nvPr/>
        </p:nvSpPr>
        <p:spPr>
          <a:xfrm>
            <a:off x="107092" y="152400"/>
            <a:ext cx="11977816" cy="6522311"/>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4052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908084" y="4737355"/>
            <a:ext cx="1398554" cy="1646124"/>
          </a:xfrm>
          <a:prstGeom prst="rect">
            <a:avLst/>
          </a:prstGeom>
        </p:spPr>
      </p:pic>
      <p:sp>
        <p:nvSpPr>
          <p:cNvPr id="4" name="Rounded Rectangular Callout 3"/>
          <p:cNvSpPr/>
          <p:nvPr/>
        </p:nvSpPr>
        <p:spPr>
          <a:xfrm>
            <a:off x="7135091" y="4058456"/>
            <a:ext cx="4031673" cy="2175169"/>
          </a:xfrm>
          <a:prstGeom prst="wedgeRoundRectCallout">
            <a:avLst>
              <a:gd name="adj1" fmla="val -90593"/>
              <a:gd name="adj2" fmla="val 2173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10" name="Rectangle 9"/>
          <p:cNvSpPr/>
          <p:nvPr/>
        </p:nvSpPr>
        <p:spPr>
          <a:xfrm>
            <a:off x="469715" y="1016110"/>
            <a:ext cx="10489231" cy="2554545"/>
          </a:xfrm>
          <a:prstGeom prst="rect">
            <a:avLst/>
          </a:prstGeom>
        </p:spPr>
        <p:txBody>
          <a:bodyPr wrap="square">
            <a:spAutoFit/>
          </a:bodyPr>
          <a:lstStyle/>
          <a:p>
            <a:r>
              <a:rPr lang="en-GB" sz="4400" dirty="0" smtClean="0"/>
              <a:t>Last time we looked at how to keep safe whilst using the internet, today we are going to look at online adverts and their purpose.</a:t>
            </a:r>
          </a:p>
          <a:p>
            <a:endParaRPr lang="en-GB" sz="2800" dirty="0"/>
          </a:p>
        </p:txBody>
      </p:sp>
      <p:sp>
        <p:nvSpPr>
          <p:cNvPr id="2" name="AutoShape 2" descr="Image result for examples of online adver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p:cNvSpPr txBox="1"/>
          <p:nvPr/>
        </p:nvSpPr>
        <p:spPr>
          <a:xfrm>
            <a:off x="7536873" y="4238099"/>
            <a:ext cx="3422073" cy="1815882"/>
          </a:xfrm>
          <a:prstGeom prst="rect">
            <a:avLst/>
          </a:prstGeom>
          <a:noFill/>
        </p:spPr>
        <p:txBody>
          <a:bodyPr wrap="square" rtlCol="0">
            <a:spAutoFit/>
          </a:bodyPr>
          <a:lstStyle/>
          <a:p>
            <a:r>
              <a:rPr lang="en-GB" sz="2800" dirty="0" smtClean="0"/>
              <a:t>If you need help to read any of the information, ask a grown up to help you.</a:t>
            </a:r>
            <a:endParaRPr lang="en-GB" sz="2800" dirty="0"/>
          </a:p>
        </p:txBody>
      </p:sp>
      <p:sp>
        <p:nvSpPr>
          <p:cNvPr id="8" name="Rectangle 7"/>
          <p:cNvSpPr/>
          <p:nvPr/>
        </p:nvSpPr>
        <p:spPr>
          <a:xfrm>
            <a:off x="107092" y="160338"/>
            <a:ext cx="11977816" cy="6514373"/>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9950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10" name="Rectangle 9"/>
          <p:cNvSpPr/>
          <p:nvPr/>
        </p:nvSpPr>
        <p:spPr>
          <a:xfrm>
            <a:off x="3850225" y="509742"/>
            <a:ext cx="4614904" cy="954107"/>
          </a:xfrm>
          <a:prstGeom prst="rect">
            <a:avLst/>
          </a:prstGeom>
        </p:spPr>
        <p:txBody>
          <a:bodyPr wrap="square">
            <a:spAutoFit/>
          </a:bodyPr>
          <a:lstStyle/>
          <a:p>
            <a:r>
              <a:rPr lang="en-GB" sz="2800" u="sng" dirty="0" smtClean="0"/>
              <a:t>What is online advertising?</a:t>
            </a:r>
          </a:p>
          <a:p>
            <a:endParaRPr lang="en-GB" sz="2800" dirty="0"/>
          </a:p>
        </p:txBody>
      </p:sp>
      <p:sp>
        <p:nvSpPr>
          <p:cNvPr id="2" name="AutoShape 2" descr="Image result for examples of online adver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rotWithShape="1">
          <a:blip r:embed="rId3"/>
          <a:srcRect l="4465" r="14600" b="6075"/>
          <a:stretch/>
        </p:blipFill>
        <p:spPr>
          <a:xfrm>
            <a:off x="5138007" y="1590395"/>
            <a:ext cx="6679919" cy="4588733"/>
          </a:xfrm>
          <a:prstGeom prst="rect">
            <a:avLst/>
          </a:prstGeom>
        </p:spPr>
      </p:pic>
      <p:sp>
        <p:nvSpPr>
          <p:cNvPr id="6" name="Rectangle 5"/>
          <p:cNvSpPr/>
          <p:nvPr/>
        </p:nvSpPr>
        <p:spPr>
          <a:xfrm>
            <a:off x="307975" y="1867487"/>
            <a:ext cx="4614904" cy="3108543"/>
          </a:xfrm>
          <a:prstGeom prst="rect">
            <a:avLst/>
          </a:prstGeom>
        </p:spPr>
        <p:txBody>
          <a:bodyPr wrap="square">
            <a:spAutoFit/>
          </a:bodyPr>
          <a:lstStyle/>
          <a:p>
            <a:r>
              <a:rPr lang="en-GB" sz="2800" dirty="0" smtClean="0"/>
              <a:t>Online advertising helps you to inform and persuade people to buy a product. Similar to adverts on T.V, they can be in the form of videos as well as just displaying images of the product.</a:t>
            </a:r>
            <a:endParaRPr lang="en-GB" sz="2800" dirty="0"/>
          </a:p>
        </p:txBody>
      </p:sp>
      <p:sp>
        <p:nvSpPr>
          <p:cNvPr id="7" name="Rectangle 6"/>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1042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5" name="Picture 4"/>
          <p:cNvPicPr>
            <a:picLocks noChangeAspect="1"/>
          </p:cNvPicPr>
          <p:nvPr/>
        </p:nvPicPr>
        <p:blipFill>
          <a:blip r:embed="rId3"/>
          <a:stretch>
            <a:fillRect/>
          </a:stretch>
        </p:blipFill>
        <p:spPr>
          <a:xfrm>
            <a:off x="543231" y="513452"/>
            <a:ext cx="2324659" cy="2250355"/>
          </a:xfrm>
          <a:prstGeom prst="rect">
            <a:avLst/>
          </a:prstGeom>
        </p:spPr>
      </p:pic>
      <p:sp>
        <p:nvSpPr>
          <p:cNvPr id="7" name="TextBox 6"/>
          <p:cNvSpPr txBox="1"/>
          <p:nvPr/>
        </p:nvSpPr>
        <p:spPr>
          <a:xfrm>
            <a:off x="2964873" y="328786"/>
            <a:ext cx="1690463" cy="461665"/>
          </a:xfrm>
          <a:prstGeom prst="rect">
            <a:avLst/>
          </a:prstGeom>
          <a:noFill/>
        </p:spPr>
        <p:txBody>
          <a:bodyPr wrap="none" rtlCol="0">
            <a:spAutoFit/>
          </a:bodyPr>
          <a:lstStyle/>
          <a:p>
            <a:r>
              <a:rPr lang="en-GB" sz="2400" b="1" u="sng" dirty="0" smtClean="0"/>
              <a:t>Headstocks</a:t>
            </a:r>
            <a:r>
              <a:rPr lang="en-GB" dirty="0" smtClean="0"/>
              <a:t> </a:t>
            </a:r>
            <a:endParaRPr lang="en-GB" dirty="0"/>
          </a:p>
        </p:txBody>
      </p:sp>
      <p:pic>
        <p:nvPicPr>
          <p:cNvPr id="8" name="Picture 7"/>
          <p:cNvPicPr>
            <a:picLocks noChangeAspect="1"/>
          </p:cNvPicPr>
          <p:nvPr/>
        </p:nvPicPr>
        <p:blipFill>
          <a:blip r:embed="rId4"/>
          <a:stretch>
            <a:fillRect/>
          </a:stretch>
        </p:blipFill>
        <p:spPr>
          <a:xfrm>
            <a:off x="510603" y="3152534"/>
            <a:ext cx="2324659" cy="2302832"/>
          </a:xfrm>
          <a:prstGeom prst="rect">
            <a:avLst/>
          </a:prstGeom>
        </p:spPr>
      </p:pic>
      <p:sp>
        <p:nvSpPr>
          <p:cNvPr id="10" name="Rectangle 9"/>
          <p:cNvSpPr/>
          <p:nvPr/>
        </p:nvSpPr>
        <p:spPr>
          <a:xfrm>
            <a:off x="2867889" y="3310408"/>
            <a:ext cx="8853054" cy="2308324"/>
          </a:xfrm>
          <a:prstGeom prst="rect">
            <a:avLst/>
          </a:prstGeom>
        </p:spPr>
        <p:txBody>
          <a:bodyPr wrap="square">
            <a:spAutoFit/>
          </a:bodyPr>
          <a:lstStyle/>
          <a:p>
            <a:pPr fontAlgn="base"/>
            <a:r>
              <a:rPr lang="en-GB" sz="2400" b="1" u="sng" dirty="0">
                <a:solidFill>
                  <a:srgbClr val="333333"/>
                </a:solidFill>
              </a:rPr>
              <a:t>Cap Lamp</a:t>
            </a:r>
          </a:p>
          <a:p>
            <a:pPr fontAlgn="base"/>
            <a:r>
              <a:rPr lang="en-GB" sz="2400" dirty="0">
                <a:solidFill>
                  <a:srgbClr val="3A3A3A"/>
                </a:solidFill>
              </a:rPr>
              <a:t>The cap lamp or more accurately ‘Electric Safety Lamp’ is powered by a battery carried on the miner’s belt and a cable running up to the lamp. The lamp may be slotted onto the front of the miner’s helmet by means of a clip or can be detached and used as a flashlight for performing tasks underground.</a:t>
            </a:r>
            <a:r>
              <a:rPr lang="en-GB" dirty="0">
                <a:solidFill>
                  <a:srgbClr val="3A3A3A"/>
                </a:solidFill>
                <a:latin typeface="Open Sans"/>
              </a:rPr>
              <a:t> </a:t>
            </a:r>
            <a:endParaRPr lang="en-GB" b="0" i="0" dirty="0">
              <a:solidFill>
                <a:srgbClr val="3A3A3A"/>
              </a:solidFill>
              <a:effectLst/>
              <a:latin typeface="Open Sans"/>
            </a:endParaRPr>
          </a:p>
        </p:txBody>
      </p:sp>
      <p:sp>
        <p:nvSpPr>
          <p:cNvPr id="2" name="Rectangle 1"/>
          <p:cNvSpPr/>
          <p:nvPr/>
        </p:nvSpPr>
        <p:spPr>
          <a:xfrm>
            <a:off x="2964872" y="726661"/>
            <a:ext cx="7952509" cy="2308324"/>
          </a:xfrm>
          <a:prstGeom prst="rect">
            <a:avLst/>
          </a:prstGeom>
        </p:spPr>
        <p:txBody>
          <a:bodyPr wrap="square">
            <a:spAutoFit/>
          </a:bodyPr>
          <a:lstStyle/>
          <a:p>
            <a:r>
              <a:rPr lang="en-GB" sz="2400" dirty="0">
                <a:solidFill>
                  <a:srgbClr val="3A3A3A"/>
                </a:solidFill>
              </a:rPr>
              <a:t>Headstocks have come to symbolise coal mining communities and coal production</a:t>
            </a:r>
            <a:r>
              <a:rPr lang="en-GB" sz="2400" dirty="0" smtClean="0">
                <a:solidFill>
                  <a:srgbClr val="3A3A3A"/>
                </a:solidFill>
              </a:rPr>
              <a:t>.</a:t>
            </a:r>
            <a:r>
              <a:rPr lang="en-GB" sz="2400" dirty="0"/>
              <a:t> Collieries established between the war years employed steam winding engines to drive the wheels that were held </a:t>
            </a:r>
            <a:r>
              <a:rPr lang="en-GB" sz="2400" dirty="0" smtClean="0"/>
              <a:t>high up </a:t>
            </a:r>
            <a:r>
              <a:rPr lang="en-GB" sz="2400" dirty="0"/>
              <a:t>the lattice-steel frameworks. These towering structures with their attendant pit chimneys and sprawling workshops came to dominate the local landscape. </a:t>
            </a:r>
          </a:p>
        </p:txBody>
      </p:sp>
    </p:spTree>
    <p:extLst>
      <p:ext uri="{BB962C8B-B14F-4D97-AF65-F5344CB8AC3E}">
        <p14:creationId xmlns:p14="http://schemas.microsoft.com/office/powerpoint/2010/main" val="38900639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4" name="Picture 3"/>
          <p:cNvPicPr>
            <a:picLocks noChangeAspect="1"/>
          </p:cNvPicPr>
          <p:nvPr/>
        </p:nvPicPr>
        <p:blipFill>
          <a:blip r:embed="rId3"/>
          <a:stretch>
            <a:fillRect/>
          </a:stretch>
        </p:blipFill>
        <p:spPr>
          <a:xfrm>
            <a:off x="2679334" y="3158836"/>
            <a:ext cx="7078424" cy="3325096"/>
          </a:xfrm>
          <a:prstGeom prst="rect">
            <a:avLst/>
          </a:prstGeom>
        </p:spPr>
      </p:pic>
      <p:sp>
        <p:nvSpPr>
          <p:cNvPr id="5" name="Rectangle 4"/>
          <p:cNvSpPr/>
          <p:nvPr/>
        </p:nvSpPr>
        <p:spPr>
          <a:xfrm>
            <a:off x="439055" y="450595"/>
            <a:ext cx="10270508" cy="2246769"/>
          </a:xfrm>
          <a:prstGeom prst="rect">
            <a:avLst/>
          </a:prstGeom>
        </p:spPr>
        <p:txBody>
          <a:bodyPr wrap="square">
            <a:spAutoFit/>
          </a:bodyPr>
          <a:lstStyle/>
          <a:p>
            <a:r>
              <a:rPr lang="en-GB" sz="2800" dirty="0" smtClean="0"/>
              <a:t>Whilst browsing websites, advertisements often appear at the sides, bottom or top of the page. They usually try to grab your attention with pictures and catchy headings, encouraging you to click on the link to buy.</a:t>
            </a:r>
          </a:p>
          <a:p>
            <a:endParaRPr lang="en-GB" sz="2800" dirty="0"/>
          </a:p>
        </p:txBody>
      </p:sp>
      <p:sp>
        <p:nvSpPr>
          <p:cNvPr id="6" name="Rectangle 5"/>
          <p:cNvSpPr/>
          <p:nvPr/>
        </p:nvSpPr>
        <p:spPr>
          <a:xfrm>
            <a:off x="5079010" y="2220310"/>
            <a:ext cx="3015509" cy="954107"/>
          </a:xfrm>
          <a:prstGeom prst="rect">
            <a:avLst/>
          </a:prstGeom>
        </p:spPr>
        <p:txBody>
          <a:bodyPr wrap="square">
            <a:spAutoFit/>
          </a:bodyPr>
          <a:lstStyle/>
          <a:p>
            <a:r>
              <a:rPr lang="en-GB" sz="2800" u="sng" dirty="0" smtClean="0"/>
              <a:t>Advertisements</a:t>
            </a:r>
          </a:p>
          <a:p>
            <a:endParaRPr lang="en-GB" sz="2800" dirty="0"/>
          </a:p>
        </p:txBody>
      </p:sp>
      <p:cxnSp>
        <p:nvCxnSpPr>
          <p:cNvPr id="7" name="Straight Arrow Connector 6"/>
          <p:cNvCxnSpPr/>
          <p:nvPr/>
        </p:nvCxnSpPr>
        <p:spPr>
          <a:xfrm flipH="1">
            <a:off x="3449782" y="2812473"/>
            <a:ext cx="1981200" cy="16902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218546" y="2869617"/>
            <a:ext cx="0" cy="12590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060210" y="2812473"/>
            <a:ext cx="2277754" cy="13161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76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3552" y="176932"/>
            <a:ext cx="10270508" cy="954107"/>
          </a:xfrm>
          <a:prstGeom prst="rect">
            <a:avLst/>
          </a:prstGeom>
        </p:spPr>
        <p:txBody>
          <a:bodyPr wrap="square">
            <a:spAutoFit/>
          </a:bodyPr>
          <a:lstStyle/>
          <a:p>
            <a:pPr algn="ctr"/>
            <a:r>
              <a:rPr lang="en-GB" sz="2800" u="sng" dirty="0" smtClean="0"/>
              <a:t>Advertising</a:t>
            </a:r>
          </a:p>
          <a:p>
            <a:endParaRPr lang="en-GB" sz="28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9" name="Rectangle 8"/>
          <p:cNvSpPr/>
          <p:nvPr/>
        </p:nvSpPr>
        <p:spPr>
          <a:xfrm>
            <a:off x="259040" y="838562"/>
            <a:ext cx="10866159" cy="1200329"/>
          </a:xfrm>
          <a:prstGeom prst="rect">
            <a:avLst/>
          </a:prstGeom>
        </p:spPr>
        <p:txBody>
          <a:bodyPr wrap="square">
            <a:spAutoFit/>
          </a:bodyPr>
          <a:lstStyle/>
          <a:p>
            <a:r>
              <a:rPr lang="en-GB" sz="2400" dirty="0" smtClean="0">
                <a:solidFill>
                  <a:srgbClr val="202124"/>
                </a:solidFill>
                <a:latin typeface="arial" panose="020B0604020202020204" pitchFamily="34" charset="0"/>
              </a:rPr>
              <a:t>The following video can be used to gather further information about online advertising if you would like to know a little bit more but does not need to be watched to complete the task..</a:t>
            </a:r>
            <a:endParaRPr lang="en-GB" sz="2400" dirty="0"/>
          </a:p>
        </p:txBody>
      </p:sp>
      <p:pic>
        <p:nvPicPr>
          <p:cNvPr id="3" name="Picture 2"/>
          <p:cNvPicPr>
            <a:picLocks noChangeAspect="1"/>
          </p:cNvPicPr>
          <p:nvPr/>
        </p:nvPicPr>
        <p:blipFill>
          <a:blip r:embed="rId3"/>
          <a:stretch>
            <a:fillRect/>
          </a:stretch>
        </p:blipFill>
        <p:spPr>
          <a:xfrm>
            <a:off x="2658406" y="2112977"/>
            <a:ext cx="6400800" cy="3724275"/>
          </a:xfrm>
          <a:prstGeom prst="rect">
            <a:avLst/>
          </a:prstGeom>
        </p:spPr>
      </p:pic>
      <p:sp>
        <p:nvSpPr>
          <p:cNvPr id="4" name="Rectangle 3"/>
          <p:cNvSpPr/>
          <p:nvPr/>
        </p:nvSpPr>
        <p:spPr>
          <a:xfrm>
            <a:off x="3594962" y="5911339"/>
            <a:ext cx="5002075" cy="369332"/>
          </a:xfrm>
          <a:prstGeom prst="rect">
            <a:avLst/>
          </a:prstGeom>
        </p:spPr>
        <p:txBody>
          <a:bodyPr wrap="none">
            <a:spAutoFit/>
          </a:bodyPr>
          <a:lstStyle/>
          <a:p>
            <a:r>
              <a:rPr lang="en-GB" dirty="0"/>
              <a:t>https://www.youtube.com/watch?v=zQptrlOFMDw</a:t>
            </a:r>
          </a:p>
        </p:txBody>
      </p:sp>
      <p:sp>
        <p:nvSpPr>
          <p:cNvPr id="7" name="Rectangle 6"/>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3750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6587" y="420364"/>
            <a:ext cx="10489231" cy="3539430"/>
          </a:xfrm>
          <a:prstGeom prst="rect">
            <a:avLst/>
          </a:prstGeom>
        </p:spPr>
        <p:txBody>
          <a:bodyPr wrap="square">
            <a:spAutoFit/>
          </a:bodyPr>
          <a:lstStyle/>
          <a:p>
            <a:r>
              <a:rPr lang="en-GB" sz="2800" dirty="0" smtClean="0"/>
              <a:t>As well as advertisements, you may find other pop up boxes appear on your screen telling you that you have won something.</a:t>
            </a:r>
          </a:p>
          <a:p>
            <a:endParaRPr lang="en-GB" sz="2800" dirty="0"/>
          </a:p>
          <a:p>
            <a:r>
              <a:rPr lang="en-GB" sz="2800" b="1" dirty="0" smtClean="0"/>
              <a:t>Do you think it’s a good idea to click on pop ups when they appear? </a:t>
            </a:r>
            <a:r>
              <a:rPr lang="en-GB" sz="2800" dirty="0" smtClean="0"/>
              <a:t>(If you are in school talk with your partner, at home share your ideas with a grown up or sibling.)</a:t>
            </a:r>
          </a:p>
          <a:p>
            <a:endParaRPr lang="en-GB" sz="2800" dirty="0"/>
          </a:p>
          <a:p>
            <a:endParaRPr lang="en-GB" sz="2800" dirty="0"/>
          </a:p>
        </p:txBody>
      </p:sp>
      <p:pic>
        <p:nvPicPr>
          <p:cNvPr id="3" name="Picture 2"/>
          <p:cNvPicPr>
            <a:picLocks noChangeAspect="1"/>
          </p:cNvPicPr>
          <p:nvPr/>
        </p:nvPicPr>
        <p:blipFill>
          <a:blip r:embed="rId2"/>
          <a:stretch>
            <a:fillRect/>
          </a:stretch>
        </p:blipFill>
        <p:spPr>
          <a:xfrm>
            <a:off x="6539345" y="2799490"/>
            <a:ext cx="4529572" cy="3472671"/>
          </a:xfrm>
          <a:prstGeom prst="rect">
            <a:avLst/>
          </a:prstGeom>
        </p:spPr>
      </p:pic>
      <p:sp>
        <p:nvSpPr>
          <p:cNvPr id="5" name="Rectangle 4"/>
          <p:cNvSpPr/>
          <p:nvPr/>
        </p:nvSpPr>
        <p:spPr>
          <a:xfrm>
            <a:off x="386587" y="3244635"/>
            <a:ext cx="5737122" cy="2246769"/>
          </a:xfrm>
          <a:prstGeom prst="rect">
            <a:avLst/>
          </a:prstGeom>
        </p:spPr>
        <p:txBody>
          <a:bodyPr wrap="square">
            <a:spAutoFit/>
          </a:bodyPr>
          <a:lstStyle/>
          <a:p>
            <a:r>
              <a:rPr lang="en-GB" sz="2800" u="sng" dirty="0" smtClean="0">
                <a:solidFill>
                  <a:srgbClr val="FF0000"/>
                </a:solidFill>
              </a:rPr>
              <a:t>REMEMBER:</a:t>
            </a:r>
            <a:r>
              <a:rPr lang="en-GB" sz="2800" dirty="0" smtClean="0">
                <a:solidFill>
                  <a:srgbClr val="FF0000"/>
                </a:solidFill>
              </a:rPr>
              <a:t> You should </a:t>
            </a:r>
            <a:r>
              <a:rPr lang="en-GB" sz="2800" u="sng" dirty="0" smtClean="0">
                <a:solidFill>
                  <a:srgbClr val="FF0000"/>
                </a:solidFill>
              </a:rPr>
              <a:t>NOT</a:t>
            </a:r>
            <a:r>
              <a:rPr lang="en-GB" sz="2800" dirty="0" smtClean="0">
                <a:solidFill>
                  <a:srgbClr val="FF0000"/>
                </a:solidFill>
              </a:rPr>
              <a:t> click on any pop ups. Many can be fake and lead to you having to enter your personal information or even contain a virus that can harm your computer.</a:t>
            </a:r>
            <a:endParaRPr lang="en-GB" sz="2800" dirty="0">
              <a:solidFill>
                <a:srgbClr val="FF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60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3552" y="176932"/>
            <a:ext cx="10270508" cy="954107"/>
          </a:xfrm>
          <a:prstGeom prst="rect">
            <a:avLst/>
          </a:prstGeom>
        </p:spPr>
        <p:txBody>
          <a:bodyPr wrap="square">
            <a:spAutoFit/>
          </a:bodyPr>
          <a:lstStyle/>
          <a:p>
            <a:pPr algn="ctr"/>
            <a:r>
              <a:rPr lang="en-GB" sz="2800" u="sng" dirty="0" smtClean="0"/>
              <a:t>Digital footprint</a:t>
            </a:r>
          </a:p>
          <a:p>
            <a:endParaRPr lang="en-GB" sz="2800" dirty="0"/>
          </a:p>
        </p:txBody>
      </p:sp>
      <p:pic>
        <p:nvPicPr>
          <p:cNvPr id="3" name="Picture 2"/>
          <p:cNvPicPr>
            <a:picLocks noChangeAspect="1"/>
          </p:cNvPicPr>
          <p:nvPr/>
        </p:nvPicPr>
        <p:blipFill>
          <a:blip r:embed="rId2"/>
          <a:stretch>
            <a:fillRect/>
          </a:stretch>
        </p:blipFill>
        <p:spPr>
          <a:xfrm>
            <a:off x="4872038" y="2251059"/>
            <a:ext cx="6967536" cy="4219196"/>
          </a:xfrm>
          <a:prstGeom prst="rect">
            <a:avLst/>
          </a:prstGeom>
          <a:ln>
            <a:noFill/>
          </a:ln>
          <a:effectLst>
            <a:softEdge rad="112500"/>
          </a:effectLst>
        </p:spPr>
      </p:pic>
      <p:sp>
        <p:nvSpPr>
          <p:cNvPr id="4" name="Rectangle 3"/>
          <p:cNvSpPr/>
          <p:nvPr/>
        </p:nvSpPr>
        <p:spPr>
          <a:xfrm>
            <a:off x="259040" y="838562"/>
            <a:ext cx="10866159" cy="1569660"/>
          </a:xfrm>
          <a:prstGeom prst="rect">
            <a:avLst/>
          </a:prstGeom>
        </p:spPr>
        <p:txBody>
          <a:bodyPr wrap="square">
            <a:spAutoFit/>
          </a:bodyPr>
          <a:lstStyle/>
          <a:p>
            <a:r>
              <a:rPr lang="en-GB" sz="2400" dirty="0">
                <a:solidFill>
                  <a:srgbClr val="202124"/>
                </a:solidFill>
                <a:latin typeface="arial" panose="020B0604020202020204" pitchFamily="34" charset="0"/>
              </a:rPr>
              <a:t>A </a:t>
            </a:r>
            <a:r>
              <a:rPr lang="en-GB" sz="2400" b="1" dirty="0">
                <a:solidFill>
                  <a:srgbClr val="202124"/>
                </a:solidFill>
                <a:latin typeface="arial" panose="020B0604020202020204" pitchFamily="34" charset="0"/>
              </a:rPr>
              <a:t>digital footprint</a:t>
            </a:r>
            <a:r>
              <a:rPr lang="en-GB" sz="2400" dirty="0">
                <a:solidFill>
                  <a:srgbClr val="202124"/>
                </a:solidFill>
                <a:latin typeface="arial" panose="020B0604020202020204" pitchFamily="34" charset="0"/>
              </a:rPr>
              <a:t> is a trail of data you create while using the Internet. It includes the websites you visit, emails you send, and information you submit to online services</a:t>
            </a:r>
            <a:r>
              <a:rPr lang="en-GB" sz="2400" dirty="0" smtClean="0">
                <a:solidFill>
                  <a:srgbClr val="202124"/>
                </a:solidFill>
                <a:latin typeface="arial" panose="020B0604020202020204" pitchFamily="34" charset="0"/>
              </a:rPr>
              <a:t>. Advertisers then use this information to send you adverts and products based on your searches.</a:t>
            </a:r>
            <a:endParaRPr lang="en-GB" sz="2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7" name="Rectangle 6"/>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1059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3552" y="176932"/>
            <a:ext cx="10270508" cy="954107"/>
          </a:xfrm>
          <a:prstGeom prst="rect">
            <a:avLst/>
          </a:prstGeom>
        </p:spPr>
        <p:txBody>
          <a:bodyPr wrap="square">
            <a:spAutoFit/>
          </a:bodyPr>
          <a:lstStyle/>
          <a:p>
            <a:pPr algn="ctr"/>
            <a:r>
              <a:rPr lang="en-GB" sz="2800" u="sng" dirty="0" smtClean="0"/>
              <a:t>Digital footprint</a:t>
            </a:r>
          </a:p>
          <a:p>
            <a:endParaRPr lang="en-GB" sz="28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2" name="Picture 1"/>
          <p:cNvPicPr>
            <a:picLocks noChangeAspect="1"/>
          </p:cNvPicPr>
          <p:nvPr/>
        </p:nvPicPr>
        <p:blipFill>
          <a:blip r:embed="rId3"/>
          <a:stretch>
            <a:fillRect/>
          </a:stretch>
        </p:blipFill>
        <p:spPr>
          <a:xfrm>
            <a:off x="2439331" y="2069795"/>
            <a:ext cx="6838950" cy="3829050"/>
          </a:xfrm>
          <a:prstGeom prst="rect">
            <a:avLst/>
          </a:prstGeom>
        </p:spPr>
      </p:pic>
      <p:sp>
        <p:nvSpPr>
          <p:cNvPr id="7" name="Rectangle 6"/>
          <p:cNvSpPr/>
          <p:nvPr/>
        </p:nvSpPr>
        <p:spPr>
          <a:xfrm>
            <a:off x="3587030" y="5911339"/>
            <a:ext cx="4543552" cy="369332"/>
          </a:xfrm>
          <a:prstGeom prst="rect">
            <a:avLst/>
          </a:prstGeom>
        </p:spPr>
        <p:txBody>
          <a:bodyPr wrap="none">
            <a:spAutoFit/>
          </a:bodyPr>
          <a:lstStyle/>
          <a:p>
            <a:r>
              <a:rPr lang="en-GB" dirty="0"/>
              <a:t>https://www.bbc.co.uk/programmes/p06z2lvy</a:t>
            </a:r>
          </a:p>
        </p:txBody>
      </p:sp>
      <p:sp>
        <p:nvSpPr>
          <p:cNvPr id="9" name="Rectangle 8"/>
          <p:cNvSpPr/>
          <p:nvPr/>
        </p:nvSpPr>
        <p:spPr>
          <a:xfrm>
            <a:off x="259040" y="838562"/>
            <a:ext cx="10866159" cy="1200329"/>
          </a:xfrm>
          <a:prstGeom prst="rect">
            <a:avLst/>
          </a:prstGeom>
        </p:spPr>
        <p:txBody>
          <a:bodyPr wrap="square">
            <a:spAutoFit/>
          </a:bodyPr>
          <a:lstStyle/>
          <a:p>
            <a:r>
              <a:rPr lang="en-GB" sz="2400" dirty="0" smtClean="0">
                <a:solidFill>
                  <a:srgbClr val="202124"/>
                </a:solidFill>
                <a:latin typeface="arial" panose="020B0604020202020204" pitchFamily="34" charset="0"/>
              </a:rPr>
              <a:t>The following video can be used to gather further information about digital footprints if you would like to know a little bit more but does not need to be watched to complete the task.</a:t>
            </a:r>
            <a:endParaRPr lang="en-GB" sz="2400" dirty="0"/>
          </a:p>
        </p:txBody>
      </p:sp>
      <p:sp>
        <p:nvSpPr>
          <p:cNvPr id="8" name="Rectangle 7"/>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5981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6587" y="392656"/>
            <a:ext cx="11084977" cy="3108543"/>
          </a:xfrm>
          <a:prstGeom prst="rect">
            <a:avLst/>
          </a:prstGeom>
        </p:spPr>
        <p:txBody>
          <a:bodyPr wrap="square">
            <a:spAutoFit/>
          </a:bodyPr>
          <a:lstStyle/>
          <a:p>
            <a:r>
              <a:rPr lang="en-GB" sz="2800" u="sng" dirty="0"/>
              <a:t>Task:</a:t>
            </a:r>
          </a:p>
          <a:p>
            <a:r>
              <a:rPr lang="en-GB" sz="2800" dirty="0" smtClean="0"/>
              <a:t>Using the words below to complete the following sentences.</a:t>
            </a:r>
          </a:p>
          <a:p>
            <a:endParaRPr lang="en-GB" sz="2800" dirty="0"/>
          </a:p>
          <a:p>
            <a:r>
              <a:rPr lang="en-GB" sz="2800" dirty="0" smtClean="0"/>
              <a:t>Online advertisers try to _______________ you to buy their products</a:t>
            </a:r>
            <a:r>
              <a:rPr lang="en-GB" sz="2800" dirty="0"/>
              <a:t>. Whilst </a:t>
            </a:r>
            <a:r>
              <a:rPr lang="en-GB" sz="2800" dirty="0" smtClean="0"/>
              <a:t>browsing the ____________, </a:t>
            </a:r>
            <a:r>
              <a:rPr lang="en-GB" sz="2800" dirty="0"/>
              <a:t>advertisements often appear at the sides, bottom or top of the page. </a:t>
            </a:r>
            <a:r>
              <a:rPr lang="en-GB" sz="2800" dirty="0">
                <a:solidFill>
                  <a:srgbClr val="202124"/>
                </a:solidFill>
              </a:rPr>
              <a:t>A </a:t>
            </a:r>
            <a:r>
              <a:rPr lang="en-GB" sz="2800" dirty="0" smtClean="0">
                <a:solidFill>
                  <a:srgbClr val="202124"/>
                </a:solidFill>
              </a:rPr>
              <a:t>_________ </a:t>
            </a:r>
            <a:r>
              <a:rPr lang="en-GB" sz="2800" dirty="0">
                <a:solidFill>
                  <a:srgbClr val="202124"/>
                </a:solidFill>
              </a:rPr>
              <a:t>footprint is a trail of </a:t>
            </a:r>
            <a:r>
              <a:rPr lang="en-GB" sz="2800" dirty="0" smtClean="0">
                <a:solidFill>
                  <a:srgbClr val="202124"/>
                </a:solidFill>
              </a:rPr>
              <a:t>__________ </a:t>
            </a:r>
            <a:r>
              <a:rPr lang="en-GB" sz="2800" dirty="0">
                <a:solidFill>
                  <a:srgbClr val="202124"/>
                </a:solidFill>
              </a:rPr>
              <a:t>you create while using the Internet. </a:t>
            </a:r>
            <a:endParaRPr lang="en-GB" sz="2800" dirty="0"/>
          </a:p>
        </p:txBody>
      </p:sp>
      <p:sp>
        <p:nvSpPr>
          <p:cNvPr id="6" name="Rectangle 5"/>
          <p:cNvSpPr/>
          <p:nvPr/>
        </p:nvSpPr>
        <p:spPr>
          <a:xfrm>
            <a:off x="2437061" y="5013382"/>
            <a:ext cx="6776212" cy="523220"/>
          </a:xfrm>
          <a:prstGeom prst="rect">
            <a:avLst/>
          </a:prstGeom>
        </p:spPr>
        <p:txBody>
          <a:bodyPr wrap="square">
            <a:spAutoFit/>
          </a:bodyPr>
          <a:lstStyle/>
          <a:p>
            <a:r>
              <a:rPr lang="en-GB" sz="2800" dirty="0"/>
              <a:t>d</a:t>
            </a:r>
            <a:r>
              <a:rPr lang="en-GB" sz="2800" dirty="0" smtClean="0"/>
              <a:t>igital         internet            persuade          data</a:t>
            </a:r>
            <a:endParaRPr lang="en-GB" sz="2800" dirty="0"/>
          </a:p>
        </p:txBody>
      </p:sp>
      <p:pic>
        <p:nvPicPr>
          <p:cNvPr id="7" name="Picture 6"/>
          <p:cNvPicPr>
            <a:picLocks noChangeAspect="1"/>
          </p:cNvPicPr>
          <p:nvPr/>
        </p:nvPicPr>
        <p:blipFill>
          <a:blip r:embed="rId2"/>
          <a:stretch>
            <a:fillRect/>
          </a:stretch>
        </p:blipFill>
        <p:spPr>
          <a:xfrm>
            <a:off x="259040" y="5558077"/>
            <a:ext cx="1417360" cy="1067001"/>
          </a:xfrm>
          <a:prstGeom prst="rect">
            <a:avLst/>
          </a:prstGeom>
        </p:spPr>
      </p:pic>
      <p:sp>
        <p:nvSpPr>
          <p:cNvPr id="5" name="Rectangle 4"/>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771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557" t="13679" r="22632"/>
          <a:stretch/>
        </p:blipFill>
        <p:spPr>
          <a:xfrm>
            <a:off x="8240768" y="3004478"/>
            <a:ext cx="2330250" cy="3422635"/>
          </a:xfrm>
          <a:prstGeom prst="rect">
            <a:avLst/>
          </a:prstGeom>
        </p:spPr>
      </p:pic>
      <p:pic>
        <p:nvPicPr>
          <p:cNvPr id="5" name="Picture 4"/>
          <p:cNvPicPr>
            <a:picLocks noChangeAspect="1"/>
          </p:cNvPicPr>
          <p:nvPr/>
        </p:nvPicPr>
        <p:blipFill>
          <a:blip r:embed="rId3"/>
          <a:stretch>
            <a:fillRect/>
          </a:stretch>
        </p:blipFill>
        <p:spPr>
          <a:xfrm>
            <a:off x="259040" y="5558077"/>
            <a:ext cx="1417360" cy="1067001"/>
          </a:xfrm>
          <a:prstGeom prst="rect">
            <a:avLst/>
          </a:prstGeom>
        </p:spPr>
      </p:pic>
      <p:sp>
        <p:nvSpPr>
          <p:cNvPr id="3" name="AutoShape 2" descr="Digital Footprint - Group 3 Task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4"/>
          <a:stretch>
            <a:fillRect/>
          </a:stretch>
        </p:blipFill>
        <p:spPr>
          <a:xfrm>
            <a:off x="2612420" y="3484479"/>
            <a:ext cx="2457594" cy="2874379"/>
          </a:xfrm>
          <a:prstGeom prst="rect">
            <a:avLst/>
          </a:prstGeom>
        </p:spPr>
      </p:pic>
      <p:sp>
        <p:nvSpPr>
          <p:cNvPr id="7" name="Rectangle 6"/>
          <p:cNvSpPr/>
          <p:nvPr/>
        </p:nvSpPr>
        <p:spPr>
          <a:xfrm>
            <a:off x="8658465" y="4112158"/>
            <a:ext cx="895965" cy="830997"/>
          </a:xfrm>
          <a:prstGeom prst="rect">
            <a:avLst/>
          </a:prstGeom>
          <a:noFill/>
        </p:spPr>
        <p:txBody>
          <a:bodyPr wrap="square" lIns="91440" tIns="45720" rIns="91440" bIns="45720">
            <a:spAutoFit/>
          </a:bodyPr>
          <a:lstStyle/>
          <a:p>
            <a:pPr algn="ctr"/>
            <a:r>
              <a:rPr lang="en-US" sz="2400" b="0" cap="none" spc="0" dirty="0" smtClean="0">
                <a:ln w="0"/>
                <a:solidFill>
                  <a:srgbClr val="FF0000"/>
                </a:solidFill>
                <a:effectLst>
                  <a:outerShdw blurRad="38100" dist="19050" dir="2700000" algn="tl" rotWithShape="0">
                    <a:schemeClr val="dk1">
                      <a:alpha val="40000"/>
                    </a:schemeClr>
                  </a:outerShdw>
                </a:effectLst>
              </a:rPr>
              <a:t>You tube</a:t>
            </a:r>
            <a:endParaRPr lang="en-US" sz="2400" b="0" cap="none" spc="0" dirty="0">
              <a:ln w="0"/>
              <a:solidFill>
                <a:srgbClr val="FF0000"/>
              </a:solidFill>
              <a:effectLst>
                <a:outerShdw blurRad="38100" dist="19050" dir="2700000" algn="tl" rotWithShape="0">
                  <a:schemeClr val="dk1">
                    <a:alpha val="40000"/>
                  </a:schemeClr>
                </a:outerShdw>
              </a:effectLst>
            </a:endParaRPr>
          </a:p>
        </p:txBody>
      </p:sp>
      <p:sp>
        <p:nvSpPr>
          <p:cNvPr id="8" name="Rectangle 7"/>
          <p:cNvSpPr/>
          <p:nvPr/>
        </p:nvSpPr>
        <p:spPr>
          <a:xfrm>
            <a:off x="8891371" y="3722460"/>
            <a:ext cx="1006942" cy="461665"/>
          </a:xfrm>
          <a:prstGeom prst="rect">
            <a:avLst/>
          </a:prstGeom>
          <a:noFill/>
        </p:spPr>
        <p:txBody>
          <a:bodyPr wrap="none" lIns="91440" tIns="45720" rIns="91440" bIns="45720">
            <a:spAutoFit/>
          </a:bodyPr>
          <a:lstStyle/>
          <a:p>
            <a:pPr algn="ctr"/>
            <a:r>
              <a:rPr lang="en-US" sz="2400" b="0" cap="none" spc="0" dirty="0" smtClean="0">
                <a:ln w="0"/>
                <a:solidFill>
                  <a:schemeClr val="accent1"/>
                </a:solidFill>
                <a:effectLst>
                  <a:outerShdw blurRad="38100" dist="19050" dir="2700000" algn="tl" rotWithShape="0">
                    <a:schemeClr val="dk1">
                      <a:alpha val="40000"/>
                    </a:schemeClr>
                  </a:outerShdw>
                </a:effectLst>
              </a:rPr>
              <a:t>Netflix</a:t>
            </a:r>
            <a:endParaRPr lang="en-US" sz="2400" b="0" cap="none" spc="0" dirty="0">
              <a:ln w="0"/>
              <a:solidFill>
                <a:schemeClr val="accent1"/>
              </a:solidFill>
              <a:effectLst>
                <a:outerShdw blurRad="38100" dist="19050" dir="2700000" algn="tl" rotWithShape="0">
                  <a:schemeClr val="dk1">
                    <a:alpha val="40000"/>
                  </a:schemeClr>
                </a:outerShdw>
              </a:effectLst>
            </a:endParaRPr>
          </a:p>
        </p:txBody>
      </p:sp>
      <p:sp>
        <p:nvSpPr>
          <p:cNvPr id="9" name="Rectangle 8"/>
          <p:cNvSpPr/>
          <p:nvPr/>
        </p:nvSpPr>
        <p:spPr>
          <a:xfrm>
            <a:off x="8658465" y="4902107"/>
            <a:ext cx="1150553" cy="646331"/>
          </a:xfrm>
          <a:prstGeom prst="rect">
            <a:avLst/>
          </a:prstGeom>
          <a:noFill/>
        </p:spPr>
        <p:txBody>
          <a:bodyPr wrap="square" lIns="91440" tIns="45720" rIns="91440" bIns="45720">
            <a:spAutoFit/>
          </a:bodyPr>
          <a:lstStyle/>
          <a:p>
            <a:pPr algn="ctr"/>
            <a:r>
              <a:rPr lang="en-US" b="0" cap="none" spc="0" dirty="0" smtClean="0">
                <a:ln w="0"/>
                <a:solidFill>
                  <a:srgbClr val="FFC000"/>
                </a:solidFill>
                <a:effectLst>
                  <a:outerShdw blurRad="38100" dist="19050" dir="2700000" algn="tl" rotWithShape="0">
                    <a:schemeClr val="dk1">
                      <a:alpha val="40000"/>
                    </a:schemeClr>
                  </a:outerShdw>
                </a:effectLst>
              </a:rPr>
              <a:t>BBC Bite size</a:t>
            </a:r>
            <a:endParaRPr lang="en-US" b="0" cap="none" spc="0" dirty="0">
              <a:ln w="0"/>
              <a:solidFill>
                <a:srgbClr val="FFC000"/>
              </a:solidFill>
              <a:effectLst>
                <a:outerShdw blurRad="38100" dist="19050" dir="2700000" algn="tl" rotWithShape="0">
                  <a:schemeClr val="dk1">
                    <a:alpha val="40000"/>
                  </a:schemeClr>
                </a:outerShdw>
              </a:effectLst>
            </a:endParaRPr>
          </a:p>
        </p:txBody>
      </p:sp>
      <p:sp>
        <p:nvSpPr>
          <p:cNvPr id="10" name="Rectangle 9"/>
          <p:cNvSpPr/>
          <p:nvPr/>
        </p:nvSpPr>
        <p:spPr>
          <a:xfrm>
            <a:off x="8920742" y="5558077"/>
            <a:ext cx="1165367" cy="646331"/>
          </a:xfrm>
          <a:prstGeom prst="rect">
            <a:avLst/>
          </a:prstGeom>
          <a:noFill/>
        </p:spPr>
        <p:txBody>
          <a:bodyPr wrap="square" lIns="91440" tIns="45720" rIns="91440" bIns="45720">
            <a:spAutoFit/>
          </a:bodyPr>
          <a:lstStyle/>
          <a:p>
            <a:pPr algn="ctr"/>
            <a:r>
              <a:rPr lang="en-US" dirty="0" smtClean="0">
                <a:ln w="0"/>
                <a:solidFill>
                  <a:srgbClr val="D883FF"/>
                </a:solidFill>
                <a:effectLst>
                  <a:outerShdw blurRad="38100" dist="19050" dir="2700000" algn="tl" rotWithShape="0">
                    <a:schemeClr val="dk1">
                      <a:alpha val="40000"/>
                    </a:schemeClr>
                  </a:outerShdw>
                </a:effectLst>
              </a:rPr>
              <a:t>Hit the button</a:t>
            </a:r>
            <a:endParaRPr lang="en-US" b="0" cap="none" spc="0" dirty="0">
              <a:ln w="0"/>
              <a:solidFill>
                <a:srgbClr val="D883FF"/>
              </a:solidFill>
              <a:effectLst>
                <a:outerShdw blurRad="38100" dist="19050" dir="2700000" algn="tl" rotWithShape="0">
                  <a:schemeClr val="dk1">
                    <a:alpha val="40000"/>
                  </a:schemeClr>
                </a:outerShdw>
              </a:effectLst>
            </a:endParaRPr>
          </a:p>
        </p:txBody>
      </p:sp>
      <p:sp>
        <p:nvSpPr>
          <p:cNvPr id="11" name="TextBox 10"/>
          <p:cNvSpPr txBox="1"/>
          <p:nvPr/>
        </p:nvSpPr>
        <p:spPr>
          <a:xfrm>
            <a:off x="307975" y="207072"/>
            <a:ext cx="10256560" cy="2677656"/>
          </a:xfrm>
          <a:prstGeom prst="rect">
            <a:avLst/>
          </a:prstGeom>
          <a:noFill/>
        </p:spPr>
        <p:txBody>
          <a:bodyPr wrap="square" rtlCol="0">
            <a:spAutoFit/>
          </a:bodyPr>
          <a:lstStyle/>
          <a:p>
            <a:r>
              <a:rPr lang="en-GB" sz="2800" u="sng" dirty="0" smtClean="0"/>
              <a:t>Task:</a:t>
            </a:r>
          </a:p>
          <a:p>
            <a:r>
              <a:rPr lang="en-GB" sz="2800" dirty="0" smtClean="0"/>
              <a:t>Complete your own digital footprint  by adding all the ways you use the internet, including any websites you visit regularly. You can write them or draw logos to represent them.</a:t>
            </a:r>
          </a:p>
          <a:p>
            <a:endParaRPr lang="en-GB" sz="2800" dirty="0" smtClean="0"/>
          </a:p>
          <a:p>
            <a:r>
              <a:rPr lang="en-GB" sz="2800" u="sng" dirty="0" smtClean="0"/>
              <a:t>Examples: </a:t>
            </a:r>
            <a:r>
              <a:rPr lang="en-GB" sz="2800" dirty="0" smtClean="0"/>
              <a:t>You tube, Times table Rock stars, Netflix, BBC </a:t>
            </a:r>
            <a:r>
              <a:rPr lang="en-GB" sz="2800" dirty="0" err="1" smtClean="0"/>
              <a:t>Bitesize</a:t>
            </a:r>
            <a:r>
              <a:rPr lang="en-GB" sz="2800" dirty="0" smtClean="0"/>
              <a:t>.</a:t>
            </a:r>
            <a:endParaRPr lang="en-GB" sz="2800" dirty="0"/>
          </a:p>
        </p:txBody>
      </p:sp>
      <p:sp>
        <p:nvSpPr>
          <p:cNvPr id="12" name="Rectangle 11"/>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2473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557" t="13679" r="22632"/>
          <a:stretch/>
        </p:blipFill>
        <p:spPr>
          <a:xfrm rot="16444517">
            <a:off x="3136393" y="-1165804"/>
            <a:ext cx="5302377" cy="9084313"/>
          </a:xfrm>
          <a:prstGeom prst="rect">
            <a:avLst/>
          </a:prstGeom>
        </p:spPr>
      </p:pic>
      <p:pic>
        <p:nvPicPr>
          <p:cNvPr id="5" name="Picture 4"/>
          <p:cNvPicPr>
            <a:picLocks noChangeAspect="1"/>
          </p:cNvPicPr>
          <p:nvPr/>
        </p:nvPicPr>
        <p:blipFill>
          <a:blip r:embed="rId3"/>
          <a:stretch>
            <a:fillRect/>
          </a:stretch>
        </p:blipFill>
        <p:spPr>
          <a:xfrm>
            <a:off x="259040" y="5558077"/>
            <a:ext cx="1417360" cy="1067001"/>
          </a:xfrm>
          <a:prstGeom prst="rect">
            <a:avLst/>
          </a:prstGeom>
        </p:spPr>
      </p:pic>
      <p:sp>
        <p:nvSpPr>
          <p:cNvPr id="4" name="Rectangle 3"/>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6485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8534" y="422563"/>
            <a:ext cx="5540520" cy="6022816"/>
          </a:xfrm>
          <a:prstGeom prst="rect">
            <a:avLst/>
          </a:prstGeom>
        </p:spPr>
      </p:pic>
      <p:pic>
        <p:nvPicPr>
          <p:cNvPr id="3" name="Picture 2"/>
          <p:cNvPicPr>
            <a:picLocks noChangeAspect="1"/>
          </p:cNvPicPr>
          <p:nvPr/>
        </p:nvPicPr>
        <p:blipFill>
          <a:blip r:embed="rId3"/>
          <a:stretch>
            <a:fillRect/>
          </a:stretch>
        </p:blipFill>
        <p:spPr>
          <a:xfrm>
            <a:off x="7444655" y="2218457"/>
            <a:ext cx="4082327" cy="2174506"/>
          </a:xfrm>
          <a:prstGeom prst="rect">
            <a:avLst/>
          </a:prstGeom>
        </p:spPr>
      </p:pic>
      <p:pic>
        <p:nvPicPr>
          <p:cNvPr id="5" name="Picture 4"/>
          <p:cNvPicPr>
            <a:picLocks noChangeAspect="1"/>
          </p:cNvPicPr>
          <p:nvPr/>
        </p:nvPicPr>
        <p:blipFill>
          <a:blip r:embed="rId4"/>
          <a:stretch>
            <a:fillRect/>
          </a:stretch>
        </p:blipFill>
        <p:spPr>
          <a:xfrm>
            <a:off x="259040" y="5558077"/>
            <a:ext cx="1417360" cy="1067001"/>
          </a:xfrm>
          <a:prstGeom prst="rect">
            <a:avLst/>
          </a:prstGeom>
        </p:spPr>
      </p:pic>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6111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9040" y="5558077"/>
            <a:ext cx="1417360" cy="1067001"/>
          </a:xfrm>
          <a:prstGeom prst="rect">
            <a:avLst/>
          </a:prstGeom>
        </p:spPr>
      </p:pic>
      <p:pic>
        <p:nvPicPr>
          <p:cNvPr id="4" name="Picture 3"/>
          <p:cNvPicPr>
            <a:picLocks noChangeAspect="1"/>
          </p:cNvPicPr>
          <p:nvPr/>
        </p:nvPicPr>
        <p:blipFill>
          <a:blip r:embed="rId3"/>
          <a:stretch>
            <a:fillRect/>
          </a:stretch>
        </p:blipFill>
        <p:spPr>
          <a:xfrm>
            <a:off x="2937164" y="263018"/>
            <a:ext cx="6276109" cy="6290308"/>
          </a:xfrm>
          <a:prstGeom prst="rect">
            <a:avLst/>
          </a:prstGeom>
        </p:spPr>
      </p:pic>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7009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2" name="Picture 1"/>
          <p:cNvPicPr>
            <a:picLocks noChangeAspect="1"/>
          </p:cNvPicPr>
          <p:nvPr/>
        </p:nvPicPr>
        <p:blipFill>
          <a:blip r:embed="rId3"/>
          <a:stretch>
            <a:fillRect/>
          </a:stretch>
        </p:blipFill>
        <p:spPr>
          <a:xfrm>
            <a:off x="543232" y="437243"/>
            <a:ext cx="1943371" cy="2095792"/>
          </a:xfrm>
          <a:prstGeom prst="rect">
            <a:avLst/>
          </a:prstGeom>
        </p:spPr>
      </p:pic>
      <p:pic>
        <p:nvPicPr>
          <p:cNvPr id="5" name="Picture 4"/>
          <p:cNvPicPr>
            <a:picLocks noChangeAspect="1"/>
          </p:cNvPicPr>
          <p:nvPr/>
        </p:nvPicPr>
        <p:blipFill>
          <a:blip r:embed="rId4"/>
          <a:stretch>
            <a:fillRect/>
          </a:stretch>
        </p:blipFill>
        <p:spPr>
          <a:xfrm>
            <a:off x="476547" y="3352661"/>
            <a:ext cx="2010056" cy="1981477"/>
          </a:xfrm>
          <a:prstGeom prst="rect">
            <a:avLst/>
          </a:prstGeom>
        </p:spPr>
      </p:pic>
      <p:sp>
        <p:nvSpPr>
          <p:cNvPr id="6" name="Rectangle 5"/>
          <p:cNvSpPr/>
          <p:nvPr/>
        </p:nvSpPr>
        <p:spPr>
          <a:xfrm>
            <a:off x="2743199" y="3252093"/>
            <a:ext cx="9130145" cy="2308324"/>
          </a:xfrm>
          <a:prstGeom prst="rect">
            <a:avLst/>
          </a:prstGeom>
        </p:spPr>
        <p:txBody>
          <a:bodyPr wrap="square">
            <a:spAutoFit/>
          </a:bodyPr>
          <a:lstStyle/>
          <a:p>
            <a:pPr fontAlgn="base"/>
            <a:r>
              <a:rPr lang="en-GB" sz="2400" b="1" u="sng" dirty="0" err="1">
                <a:solidFill>
                  <a:srgbClr val="333333"/>
                </a:solidFill>
              </a:rPr>
              <a:t>Motties</a:t>
            </a:r>
            <a:endParaRPr lang="en-GB" sz="2400" b="1" u="sng" dirty="0">
              <a:solidFill>
                <a:srgbClr val="333333"/>
              </a:solidFill>
            </a:endParaRPr>
          </a:p>
          <a:p>
            <a:pPr fontAlgn="base"/>
            <a:r>
              <a:rPr lang="en-GB" sz="2400" dirty="0">
                <a:solidFill>
                  <a:srgbClr val="3A3A3A"/>
                </a:solidFill>
              </a:rPr>
              <a:t>Brass ‘</a:t>
            </a:r>
            <a:r>
              <a:rPr lang="en-GB" sz="2400" dirty="0" err="1">
                <a:solidFill>
                  <a:srgbClr val="3A3A3A"/>
                </a:solidFill>
              </a:rPr>
              <a:t>motties</a:t>
            </a:r>
            <a:r>
              <a:rPr lang="en-GB" sz="2400" dirty="0">
                <a:solidFill>
                  <a:srgbClr val="3A3A3A"/>
                </a:solidFill>
              </a:rPr>
              <a:t>’ or ‘checks’ were used for pay identification and more importantly as a means of a safety check when miners went underground. In the event of an underground incident such as an accident, fire or inrush of water, </a:t>
            </a:r>
            <a:r>
              <a:rPr lang="en-GB" sz="2400" dirty="0" err="1">
                <a:solidFill>
                  <a:srgbClr val="3A3A3A"/>
                </a:solidFill>
              </a:rPr>
              <a:t>motties</a:t>
            </a:r>
            <a:r>
              <a:rPr lang="en-GB" sz="2400" dirty="0">
                <a:solidFill>
                  <a:srgbClr val="3A3A3A"/>
                </a:solidFill>
              </a:rPr>
              <a:t> would be used to identify which miners were in that area of the pit.</a:t>
            </a:r>
            <a:endParaRPr lang="en-GB" sz="2400" b="0" i="0" dirty="0">
              <a:solidFill>
                <a:srgbClr val="3A3A3A"/>
              </a:solidFill>
              <a:effectLst/>
            </a:endParaRPr>
          </a:p>
        </p:txBody>
      </p:sp>
      <p:sp>
        <p:nvSpPr>
          <p:cNvPr id="7" name="Rectangle 6"/>
          <p:cNvSpPr/>
          <p:nvPr/>
        </p:nvSpPr>
        <p:spPr>
          <a:xfrm>
            <a:off x="2553288" y="404793"/>
            <a:ext cx="9116291" cy="2308324"/>
          </a:xfrm>
          <a:prstGeom prst="rect">
            <a:avLst/>
          </a:prstGeom>
        </p:spPr>
        <p:txBody>
          <a:bodyPr wrap="square">
            <a:spAutoFit/>
          </a:bodyPr>
          <a:lstStyle/>
          <a:p>
            <a:pPr fontAlgn="base"/>
            <a:r>
              <a:rPr lang="en-GB" sz="2400" b="1" u="sng" dirty="0">
                <a:solidFill>
                  <a:srgbClr val="333333"/>
                </a:solidFill>
              </a:rPr>
              <a:t>Flame Safety </a:t>
            </a:r>
            <a:r>
              <a:rPr lang="en-GB" sz="2400" b="1" u="sng" dirty="0" smtClean="0">
                <a:solidFill>
                  <a:srgbClr val="333333"/>
                </a:solidFill>
              </a:rPr>
              <a:t>Lamp or Davy Lamp</a:t>
            </a:r>
            <a:endParaRPr lang="en-GB" sz="2400" b="1" u="sng" dirty="0">
              <a:solidFill>
                <a:srgbClr val="333333"/>
              </a:solidFill>
            </a:endParaRPr>
          </a:p>
          <a:p>
            <a:pPr fontAlgn="base"/>
            <a:r>
              <a:rPr lang="en-GB" sz="2400" dirty="0">
                <a:solidFill>
                  <a:srgbClr val="3A3A3A"/>
                </a:solidFill>
              </a:rPr>
              <a:t>In the early days, miners used candles, flaming torches and </a:t>
            </a:r>
            <a:endParaRPr lang="en-GB" sz="2400" dirty="0" smtClean="0">
              <a:solidFill>
                <a:srgbClr val="3A3A3A"/>
              </a:solidFill>
            </a:endParaRPr>
          </a:p>
          <a:p>
            <a:pPr fontAlgn="base"/>
            <a:r>
              <a:rPr lang="en-GB" sz="2400" dirty="0" smtClean="0">
                <a:solidFill>
                  <a:srgbClr val="3A3A3A"/>
                </a:solidFill>
              </a:rPr>
              <a:t>oil </a:t>
            </a:r>
            <a:r>
              <a:rPr lang="en-GB" sz="2400" dirty="0">
                <a:solidFill>
                  <a:srgbClr val="3A3A3A"/>
                </a:solidFill>
              </a:rPr>
              <a:t>lanterns to light their way. As mines got deeper, this type of lighting presented enormous dangers due to the presence of methane gas which is potentially explosive in high concentrations when exposed to a naked flame. </a:t>
            </a:r>
            <a:endParaRPr lang="en-GB" sz="2400" b="0" i="0" dirty="0">
              <a:solidFill>
                <a:srgbClr val="3A3A3A"/>
              </a:solidFill>
              <a:effectLst/>
            </a:endParaRPr>
          </a:p>
        </p:txBody>
      </p:sp>
    </p:spTree>
    <p:extLst>
      <p:ext uri="{BB962C8B-B14F-4D97-AF65-F5344CB8AC3E}">
        <p14:creationId xmlns:p14="http://schemas.microsoft.com/office/powerpoint/2010/main" val="35712452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76400" y="5649729"/>
            <a:ext cx="10205171" cy="523220"/>
          </a:xfrm>
          <a:prstGeom prst="rect">
            <a:avLst/>
          </a:prstGeom>
          <a:noFill/>
        </p:spPr>
        <p:txBody>
          <a:bodyPr wrap="square" rtlCol="0">
            <a:spAutoFit/>
          </a:bodyPr>
          <a:lstStyle/>
          <a:p>
            <a:r>
              <a:rPr lang="en-GB" sz="2800" dirty="0" smtClean="0"/>
              <a:t>Using the following website to explore how you can keep safe online.</a:t>
            </a:r>
            <a:endParaRPr lang="en-GB" sz="2800" dirty="0"/>
          </a:p>
        </p:txBody>
      </p:sp>
      <p:pic>
        <p:nvPicPr>
          <p:cNvPr id="2" name="Picture 1"/>
          <p:cNvPicPr>
            <a:picLocks noChangeAspect="1"/>
          </p:cNvPicPr>
          <p:nvPr/>
        </p:nvPicPr>
        <p:blipFill>
          <a:blip r:embed="rId2"/>
          <a:stretch>
            <a:fillRect/>
          </a:stretch>
        </p:blipFill>
        <p:spPr>
          <a:xfrm>
            <a:off x="2285569" y="455017"/>
            <a:ext cx="7877175" cy="5105400"/>
          </a:xfrm>
          <a:prstGeom prst="rect">
            <a:avLst/>
          </a:prstGeom>
        </p:spPr>
      </p:pic>
      <p:sp>
        <p:nvSpPr>
          <p:cNvPr id="3" name="Rectangle 2"/>
          <p:cNvSpPr/>
          <p:nvPr/>
        </p:nvSpPr>
        <p:spPr>
          <a:xfrm>
            <a:off x="1676400" y="6151900"/>
            <a:ext cx="4146648" cy="461665"/>
          </a:xfrm>
          <a:prstGeom prst="rect">
            <a:avLst/>
          </a:prstGeom>
        </p:spPr>
        <p:txBody>
          <a:bodyPr wrap="none">
            <a:spAutoFit/>
          </a:bodyPr>
          <a:lstStyle/>
          <a:p>
            <a:r>
              <a:rPr lang="en-GB" sz="2400" dirty="0"/>
              <a:t>https://www.thinkuknow.co.uk</a:t>
            </a:r>
            <a:r>
              <a:rPr lang="en-GB" dirty="0"/>
              <a:t>/</a:t>
            </a:r>
          </a:p>
        </p:txBody>
      </p:sp>
      <p:pic>
        <p:nvPicPr>
          <p:cNvPr id="6" name="Picture 5"/>
          <p:cNvPicPr>
            <a:picLocks noChangeAspect="1"/>
          </p:cNvPicPr>
          <p:nvPr/>
        </p:nvPicPr>
        <p:blipFill>
          <a:blip r:embed="rId3"/>
          <a:stretch>
            <a:fillRect/>
          </a:stretch>
        </p:blipFill>
        <p:spPr>
          <a:xfrm>
            <a:off x="259040" y="5546564"/>
            <a:ext cx="1417360" cy="1067001"/>
          </a:xfrm>
          <a:prstGeom prst="rect">
            <a:avLst/>
          </a:prstGeom>
        </p:spPr>
      </p:pic>
      <p:sp>
        <p:nvSpPr>
          <p:cNvPr id="7" name="Rectangle 6"/>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5513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7E8A39-E67B-1840-9E5D-A3DC4E9F774F}"/>
              </a:ext>
            </a:extLst>
          </p:cNvPr>
          <p:cNvSpPr txBox="1"/>
          <p:nvPr/>
        </p:nvSpPr>
        <p:spPr>
          <a:xfrm>
            <a:off x="5036254" y="2905780"/>
            <a:ext cx="21194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37141227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88D34"/>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French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sng" strike="noStrike" kern="1200" cap="none" spc="0" normalizeH="0" baseline="0" noProof="0" dirty="0" smtClean="0">
                <a:ln>
                  <a:noFill/>
                </a:ln>
                <a:solidFill>
                  <a:prstClr val="black"/>
                </a:solidFill>
                <a:effectLst/>
                <a:uLnTx/>
                <a:uFillTx/>
                <a:latin typeface="Calibri" panose="020F0502020204030204"/>
                <a:ea typeface="+mn-ea"/>
                <a:cs typeface="+mn-cs"/>
              </a:rPr>
              <a:t>Thursday </a:t>
            </a:r>
            <a:r>
              <a:rPr kumimoji="0" lang="en-GB" sz="3200" b="0" i="0" u="sng"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GB" sz="3200" b="0" i="0" u="sng" strike="noStrike" kern="1200" cap="none" spc="0" normalizeH="0" baseline="30000" noProof="0" dirty="0" smtClean="0">
                <a:ln>
                  <a:noFill/>
                </a:ln>
                <a:solidFill>
                  <a:prstClr val="black"/>
                </a:solidFill>
                <a:effectLst/>
                <a:uLnTx/>
                <a:uFillTx/>
                <a:latin typeface="Calibri" panose="020F0502020204030204"/>
                <a:ea typeface="+mn-ea"/>
                <a:cs typeface="+mn-cs"/>
              </a:rPr>
              <a:t>th</a:t>
            </a:r>
            <a:r>
              <a:rPr kumimoji="0" lang="en-GB" sz="3200" b="0" i="0" u="sng" strike="noStrike" kern="1200" cap="none" spc="0" normalizeH="0" baseline="0" noProof="0" dirty="0" smtClean="0">
                <a:ln>
                  <a:noFill/>
                </a:ln>
                <a:solidFill>
                  <a:prstClr val="black"/>
                </a:solidFill>
                <a:effectLst/>
                <a:uLnTx/>
                <a:uFillTx/>
                <a:latin typeface="Calibri" panose="020F0502020204030204"/>
                <a:ea typeface="+mn-ea"/>
                <a:cs typeface="+mn-cs"/>
              </a:rPr>
              <a:t> March 2021</a:t>
            </a:r>
            <a:r>
              <a:rPr kumimoji="0" lang="en-GB" sz="1800" b="0" i="0" u="sng"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752932" y="2960913"/>
            <a:ext cx="104295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L.O </a:t>
            </a:r>
            <a:r>
              <a:rPr kumimoji="0" lang="en-GB" sz="4000" b="0" i="0" u="sng" strike="noStrike" kern="1200" cap="none" spc="0" normalizeH="0" baseline="0" noProof="0" dirty="0" smtClean="0">
                <a:ln>
                  <a:noFill/>
                </a:ln>
                <a:solidFill>
                  <a:prstClr val="black"/>
                </a:solidFill>
                <a:effectLst/>
                <a:uLnTx/>
                <a:uFillTx/>
                <a:latin typeface="Calibri Light" panose="020F0302020204030204"/>
                <a:ea typeface="+mn-ea"/>
                <a:cs typeface="+mn-cs"/>
              </a:rPr>
              <a:t>To be able to recognise classroom objects.</a:t>
            </a:r>
            <a:endParaRPr kumimoji="0" lang="en-GB" sz="4000" b="0" i="0" u="sng"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448" t="3859" r="8203" b="4084"/>
          <a:stretch/>
        </p:blipFill>
        <p:spPr>
          <a:xfrm>
            <a:off x="4730800" y="6014949"/>
            <a:ext cx="749958" cy="511561"/>
          </a:xfrm>
          <a:prstGeom prst="rect">
            <a:avLst/>
          </a:prstGeom>
          <a:ln w="19050">
            <a:solidFill>
              <a:schemeClr val="tx1"/>
            </a:solidFill>
          </a:ln>
        </p:spPr>
      </p:pic>
    </p:spTree>
    <p:extLst>
      <p:ext uri="{BB962C8B-B14F-4D97-AF65-F5344CB8AC3E}">
        <p14:creationId xmlns:p14="http://schemas.microsoft.com/office/powerpoint/2010/main" val="3337265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07092" y="106754"/>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8192" y="198158"/>
            <a:ext cx="1125071" cy="1125071"/>
          </a:xfrm>
          <a:prstGeom prst="rect">
            <a:avLst/>
          </a:prstGeom>
        </p:spPr>
      </p:pic>
      <p:sp>
        <p:nvSpPr>
          <p:cNvPr id="43" name="TextBox 42"/>
          <p:cNvSpPr txBox="1"/>
          <p:nvPr/>
        </p:nvSpPr>
        <p:spPr>
          <a:xfrm>
            <a:off x="523509" y="2128331"/>
            <a:ext cx="94708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body"/>
                <a:ea typeface="+mn-ea"/>
                <a:cs typeface="Arial" panose="020B0604020202020204" pitchFamily="34" charset="0"/>
              </a:rPr>
              <a:t>Today we will be looking at objects that we have in our classroom.</a:t>
            </a:r>
            <a:endParaRPr kumimoji="0" lang="en-GB" sz="2400" b="0" i="0" u="none" strike="noStrike" kern="1200" cap="none" spc="0" normalizeH="0" baseline="0" noProof="0" dirty="0">
              <a:ln>
                <a:noFill/>
              </a:ln>
              <a:solidFill>
                <a:prstClr val="black"/>
              </a:solidFill>
              <a:effectLst/>
              <a:uLnTx/>
              <a:uFillTx/>
              <a:latin typeface="Calibri body"/>
              <a:ea typeface="+mn-ea"/>
              <a:cs typeface="Arial" panose="020B0604020202020204" pitchFamily="34" charset="0"/>
            </a:endParaRPr>
          </a:p>
        </p:txBody>
      </p:sp>
      <p:sp>
        <p:nvSpPr>
          <p:cNvPr id="11" name="TextBox 10"/>
          <p:cNvSpPr txBox="1"/>
          <p:nvPr/>
        </p:nvSpPr>
        <p:spPr>
          <a:xfrm>
            <a:off x="523509" y="3306889"/>
            <a:ext cx="8068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body"/>
                <a:ea typeface="+mn-ea"/>
                <a:cs typeface="Arial" panose="020B0604020202020204" pitchFamily="34" charset="0"/>
              </a:rPr>
              <a:t>I</a:t>
            </a:r>
            <a:r>
              <a:rPr kumimoji="0" lang="en-GB" sz="2400" b="0" i="0" u="none" strike="noStrike" kern="1200" cap="none" spc="0" normalizeH="0" baseline="0" noProof="0" dirty="0" smtClean="0">
                <a:ln>
                  <a:noFill/>
                </a:ln>
                <a:solidFill>
                  <a:prstClr val="black"/>
                </a:solidFill>
                <a:effectLst/>
                <a:uLnTx/>
                <a:uFillTx/>
                <a:latin typeface="Calibri body"/>
                <a:ea typeface="+mn-ea"/>
                <a:cs typeface="Arial" panose="020B0604020202020204" pitchFamily="34" charset="0"/>
              </a:rPr>
              <a:t>n French we would say…</a:t>
            </a:r>
            <a:endParaRPr kumimoji="0" lang="en-GB" sz="2400" b="0" i="0" u="none" strike="noStrike" kern="1200" cap="none" spc="0" normalizeH="0" baseline="0" noProof="0" dirty="0">
              <a:ln>
                <a:noFill/>
              </a:ln>
              <a:solidFill>
                <a:prstClr val="black"/>
              </a:solidFill>
              <a:effectLst/>
              <a:uLnTx/>
              <a:uFillTx/>
              <a:latin typeface="Calibri body"/>
              <a:ea typeface="+mn-ea"/>
              <a:cs typeface="Arial" panose="020B0604020202020204" pitchFamily="34" charset="0"/>
            </a:endParaRPr>
          </a:p>
        </p:txBody>
      </p:sp>
      <p:sp>
        <p:nvSpPr>
          <p:cNvPr id="4" name="Rectangle 3"/>
          <p:cNvSpPr/>
          <p:nvPr/>
        </p:nvSpPr>
        <p:spPr>
          <a:xfrm>
            <a:off x="3930984" y="4065911"/>
            <a:ext cx="433003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7ACC"/>
                </a:solidFill>
                <a:effectLst/>
                <a:uLnTx/>
                <a:uFillTx/>
                <a:latin typeface="Arial" panose="020B0604020202020204" pitchFamily="34" charset="0"/>
                <a:ea typeface="+mn-ea"/>
                <a:cs typeface="Arial" panose="020B0604020202020204" pitchFamily="34" charset="0"/>
              </a:rPr>
              <a:t>Les </a:t>
            </a:r>
            <a:r>
              <a:rPr kumimoji="0" lang="fr-FR" sz="3200" b="0" i="0" u="none" strike="noStrike" kern="1200" cap="none" spc="0" normalizeH="0" baseline="0" noProof="0" dirty="0" smtClean="0">
                <a:ln>
                  <a:noFill/>
                </a:ln>
                <a:solidFill>
                  <a:srgbClr val="007ACC"/>
                </a:solidFill>
                <a:effectLst/>
                <a:uLnTx/>
                <a:uFillTx/>
                <a:latin typeface="Arial" panose="020B0604020202020204" pitchFamily="34" charset="0"/>
                <a:ea typeface="+mn-ea"/>
                <a:cs typeface="Arial" panose="020B0604020202020204" pitchFamily="34" charset="0"/>
              </a:rPr>
              <a:t>objets </a:t>
            </a:r>
            <a:r>
              <a:rPr kumimoji="0" lang="fr-FR" sz="3200" b="0" i="0" u="none" strike="noStrike" kern="1200" cap="none" spc="0" normalizeH="0" baseline="0" noProof="0" dirty="0">
                <a:ln>
                  <a:noFill/>
                </a:ln>
                <a:solidFill>
                  <a:srgbClr val="007ACC"/>
                </a:solidFill>
                <a:effectLst/>
                <a:uLnTx/>
                <a:uFillTx/>
                <a:latin typeface="Arial" panose="020B0604020202020204" pitchFamily="34" charset="0"/>
                <a:ea typeface="+mn-ea"/>
                <a:cs typeface="Arial" panose="020B0604020202020204" pitchFamily="34" charset="0"/>
              </a:rPr>
              <a:t>de la classe</a:t>
            </a:r>
            <a:endPar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88" y="5686698"/>
            <a:ext cx="1284188" cy="953605"/>
          </a:xfrm>
          <a:prstGeom prst="rect">
            <a:avLst/>
          </a:prstGeom>
        </p:spPr>
      </p:pic>
      <p:pic>
        <p:nvPicPr>
          <p:cNvPr id="9" name="Picture 8"/>
          <p:cNvPicPr>
            <a:picLocks noChangeAspect="1"/>
          </p:cNvPicPr>
          <p:nvPr/>
        </p:nvPicPr>
        <p:blipFill rotWithShape="1">
          <a:blip r:embed="rId5"/>
          <a:srcRect b="1219"/>
          <a:stretch/>
        </p:blipFill>
        <p:spPr>
          <a:xfrm>
            <a:off x="10145963" y="5372057"/>
            <a:ext cx="1451826" cy="1095633"/>
          </a:xfrm>
          <a:prstGeom prst="rect">
            <a:avLst/>
          </a:prstGeom>
        </p:spPr>
      </p:pic>
      <p:pic>
        <p:nvPicPr>
          <p:cNvPr id="10" name="Picture 12" descr="rul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28463">
            <a:off x="10340484" y="2582582"/>
            <a:ext cx="1484313" cy="14525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bo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1862" y="198158"/>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penci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1267" y="5464571"/>
            <a:ext cx="1584325" cy="11112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descr="p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92088" y="303820"/>
            <a:ext cx="1263650" cy="9826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914547">
            <a:off x="6568980" y="200925"/>
            <a:ext cx="362729" cy="1328529"/>
          </a:xfrm>
          <a:prstGeom prst="rect">
            <a:avLst/>
          </a:prstGeom>
        </p:spPr>
      </p:pic>
      <p:pic>
        <p:nvPicPr>
          <p:cNvPr id="17" name="Picture 16"/>
          <p:cNvPicPr>
            <a:picLocks noChangeAspect="1"/>
          </p:cNvPicPr>
          <p:nvPr/>
        </p:nvPicPr>
        <p:blipFill>
          <a:blip r:embed="rId11"/>
          <a:stretch>
            <a:fillRect/>
          </a:stretch>
        </p:blipFill>
        <p:spPr>
          <a:xfrm>
            <a:off x="1909529" y="5560312"/>
            <a:ext cx="1772333" cy="907378"/>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210912">
            <a:off x="620404" y="77651"/>
            <a:ext cx="1736140" cy="1673432"/>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46408" y="5317340"/>
            <a:ext cx="1213291" cy="1257464"/>
          </a:xfrm>
          <a:prstGeom prst="rect">
            <a:avLst/>
          </a:prstGeom>
        </p:spPr>
      </p:pic>
    </p:spTree>
    <p:extLst>
      <p:ext uri="{BB962C8B-B14F-4D97-AF65-F5344CB8AC3E}">
        <p14:creationId xmlns:p14="http://schemas.microsoft.com/office/powerpoint/2010/main" val="29526692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07092" y="89850"/>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6789" y="161788"/>
            <a:ext cx="1013872" cy="10138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88" y="5686698"/>
            <a:ext cx="1284188" cy="953605"/>
          </a:xfrm>
          <a:prstGeom prst="rect">
            <a:avLst/>
          </a:prstGeom>
        </p:spPr>
      </p:pic>
      <p:graphicFrame>
        <p:nvGraphicFramePr>
          <p:cNvPr id="20" name="Table 19"/>
          <p:cNvGraphicFramePr>
            <a:graphicFrameLocks noGrp="1"/>
          </p:cNvGraphicFramePr>
          <p:nvPr>
            <p:extLst/>
          </p:nvPr>
        </p:nvGraphicFramePr>
        <p:xfrm>
          <a:off x="2444265" y="233529"/>
          <a:ext cx="8507169" cy="6317173"/>
        </p:xfrm>
        <a:graphic>
          <a:graphicData uri="http://schemas.openxmlformats.org/drawingml/2006/table">
            <a:tbl>
              <a:tblPr firstRow="1" bandRow="1">
                <a:tableStyleId>{5940675A-B579-460E-94D1-54222C63F5DA}</a:tableStyleId>
              </a:tblPr>
              <a:tblGrid>
                <a:gridCol w="2835723">
                  <a:extLst>
                    <a:ext uri="{9D8B030D-6E8A-4147-A177-3AD203B41FA5}">
                      <a16:colId xmlns:a16="http://schemas.microsoft.com/office/drawing/2014/main" val="3532530887"/>
                    </a:ext>
                  </a:extLst>
                </a:gridCol>
                <a:gridCol w="2835723">
                  <a:extLst>
                    <a:ext uri="{9D8B030D-6E8A-4147-A177-3AD203B41FA5}">
                      <a16:colId xmlns:a16="http://schemas.microsoft.com/office/drawing/2014/main" val="3625084867"/>
                    </a:ext>
                  </a:extLst>
                </a:gridCol>
                <a:gridCol w="2835723">
                  <a:extLst>
                    <a:ext uri="{9D8B030D-6E8A-4147-A177-3AD203B41FA5}">
                      <a16:colId xmlns:a16="http://schemas.microsoft.com/office/drawing/2014/main" val="2742771090"/>
                    </a:ext>
                  </a:extLst>
                </a:gridCol>
              </a:tblGrid>
              <a:tr h="1293613">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3586699712"/>
                  </a:ext>
                </a:extLst>
              </a:tr>
              <a:tr h="448046">
                <a:tc>
                  <a:txBody>
                    <a:bodyPr/>
                    <a:lstStyle/>
                    <a:p>
                      <a:pPr algn="ctr"/>
                      <a:r>
                        <a:rPr lang="en-GB" b="1" dirty="0" smtClean="0">
                          <a:solidFill>
                            <a:schemeClr val="accent5"/>
                          </a:solidFill>
                        </a:rPr>
                        <a:t>un livre</a:t>
                      </a:r>
                      <a:endParaRPr lang="en-GB" b="1" dirty="0">
                        <a:solidFill>
                          <a:schemeClr val="accent5"/>
                        </a:solidFill>
                      </a:endParaRPr>
                    </a:p>
                  </a:txBody>
                  <a:tcPr>
                    <a:lnB w="12700" cap="flat" cmpd="sng" algn="ctr">
                      <a:solidFill>
                        <a:schemeClr val="bg1"/>
                      </a:solidFill>
                      <a:prstDash val="solid"/>
                      <a:round/>
                      <a:headEnd type="none" w="med" len="med"/>
                      <a:tailEnd type="none" w="med" len="med"/>
                    </a:lnB>
                  </a:tcPr>
                </a:tc>
                <a:tc>
                  <a:txBody>
                    <a:bodyPr/>
                    <a:lstStyle/>
                    <a:p>
                      <a:pPr algn="ctr"/>
                      <a:r>
                        <a:rPr lang="en-GB" b="1" dirty="0" smtClean="0">
                          <a:solidFill>
                            <a:schemeClr val="accent5"/>
                          </a:solidFill>
                        </a:rPr>
                        <a:t>un </a:t>
                      </a:r>
                      <a:r>
                        <a:rPr lang="en-GB" b="1" dirty="0" err="1" smtClean="0">
                          <a:solidFill>
                            <a:schemeClr val="accent5"/>
                          </a:solidFill>
                        </a:rPr>
                        <a:t>stylo</a:t>
                      </a:r>
                      <a:endParaRPr lang="en-GB" b="1" dirty="0">
                        <a:solidFill>
                          <a:schemeClr val="accent5"/>
                        </a:solidFill>
                      </a:endParaRPr>
                    </a:p>
                  </a:txBody>
                  <a:tcP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smtClean="0">
                          <a:solidFill>
                            <a:schemeClr val="accent5"/>
                          </a:solidFill>
                        </a:rPr>
                        <a:t>un crayon</a:t>
                      </a: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64338570"/>
                  </a:ext>
                </a:extLst>
              </a:tr>
              <a:tr h="367002">
                <a:tc>
                  <a:txBody>
                    <a:bodyPr/>
                    <a:lstStyle/>
                    <a:p>
                      <a:pPr algn="ctr"/>
                      <a:r>
                        <a:rPr lang="en-GB" dirty="0" smtClean="0"/>
                        <a:t>book</a:t>
                      </a:r>
                      <a:endParaRPr lang="en-GB" dirty="0"/>
                    </a:p>
                  </a:txBody>
                  <a:tcPr>
                    <a:lnT w="12700" cap="flat" cmpd="sng" algn="ctr">
                      <a:solidFill>
                        <a:schemeClr val="bg1"/>
                      </a:solidFill>
                      <a:prstDash val="solid"/>
                      <a:round/>
                      <a:headEnd type="none" w="med" len="med"/>
                      <a:tailEnd type="none" w="med" len="med"/>
                    </a:lnT>
                  </a:tcPr>
                </a:tc>
                <a:tc>
                  <a:txBody>
                    <a:bodyPr/>
                    <a:lstStyle/>
                    <a:p>
                      <a:pPr algn="ctr"/>
                      <a:r>
                        <a:rPr lang="en-GB" dirty="0" smtClean="0"/>
                        <a:t>pen</a:t>
                      </a:r>
                      <a:endParaRPr lang="en-GB" dirty="0"/>
                    </a:p>
                  </a:txBody>
                  <a:tcPr>
                    <a:lnT w="12700" cap="flat" cmpd="sng" algn="ctr">
                      <a:solidFill>
                        <a:schemeClr val="bg1"/>
                      </a:solidFill>
                      <a:prstDash val="solid"/>
                      <a:round/>
                      <a:headEnd type="none" w="med" len="med"/>
                      <a:tailEnd type="none" w="med" len="med"/>
                    </a:lnT>
                  </a:tcPr>
                </a:tc>
                <a:tc>
                  <a:txBody>
                    <a:bodyPr/>
                    <a:lstStyle/>
                    <a:p>
                      <a:pPr algn="ctr"/>
                      <a:r>
                        <a:rPr lang="en-GB" dirty="0" smtClean="0"/>
                        <a:t>pencil</a:t>
                      </a:r>
                      <a:endParaRPr lang="en-GB" dirty="0"/>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948629688"/>
                  </a:ext>
                </a:extLst>
              </a:tr>
              <a:tr h="131541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075654234"/>
                  </a:ext>
                </a:extLst>
              </a:tr>
              <a:tr h="406955">
                <a:tc>
                  <a:txBody>
                    <a:bodyPr/>
                    <a:lstStyle/>
                    <a:p>
                      <a:pPr algn="ctr"/>
                      <a:r>
                        <a:rPr lang="en-GB" b="1" dirty="0" smtClean="0">
                          <a:solidFill>
                            <a:schemeClr val="accent5"/>
                          </a:solidFill>
                        </a:rPr>
                        <a:t>un </a:t>
                      </a:r>
                      <a:r>
                        <a:rPr lang="en-GB" b="1" dirty="0" err="1" smtClean="0">
                          <a:solidFill>
                            <a:schemeClr val="accent5"/>
                          </a:solidFill>
                        </a:rPr>
                        <a:t>taille</a:t>
                      </a:r>
                      <a:r>
                        <a:rPr lang="en-GB" b="1" dirty="0" smtClean="0">
                          <a:solidFill>
                            <a:schemeClr val="accent5"/>
                          </a:solidFill>
                        </a:rPr>
                        <a:t>-crayon</a:t>
                      </a:r>
                      <a:endParaRPr lang="en-GB" b="1" dirty="0">
                        <a:solidFill>
                          <a:schemeClr val="accent5"/>
                        </a:solidFill>
                      </a:endParaRPr>
                    </a:p>
                  </a:txBody>
                  <a:tcPr>
                    <a:lnB w="12700" cap="flat" cmpd="sng" algn="ctr">
                      <a:solidFill>
                        <a:schemeClr val="bg1"/>
                      </a:solidFill>
                      <a:prstDash val="solid"/>
                      <a:round/>
                      <a:headEnd type="none" w="med" len="med"/>
                      <a:tailEnd type="none" w="med" len="med"/>
                    </a:lnB>
                  </a:tcPr>
                </a:tc>
                <a:tc>
                  <a:txBody>
                    <a:bodyPr/>
                    <a:lstStyle/>
                    <a:p>
                      <a:pPr algn="ctr"/>
                      <a:r>
                        <a:rPr lang="en-GB" b="1" dirty="0" err="1" smtClean="0">
                          <a:solidFill>
                            <a:schemeClr val="accent5"/>
                          </a:solidFill>
                        </a:rPr>
                        <a:t>une</a:t>
                      </a:r>
                      <a:r>
                        <a:rPr lang="en-GB" b="1" dirty="0" smtClean="0">
                          <a:solidFill>
                            <a:schemeClr val="accent5"/>
                          </a:solidFill>
                        </a:rPr>
                        <a:t> </a:t>
                      </a:r>
                      <a:r>
                        <a:rPr lang="en-GB" b="1" dirty="0" err="1" smtClean="0">
                          <a:solidFill>
                            <a:schemeClr val="accent5"/>
                          </a:solidFill>
                        </a:rPr>
                        <a:t>gomme</a:t>
                      </a:r>
                      <a:endParaRPr lang="en-GB" b="1" dirty="0">
                        <a:solidFill>
                          <a:schemeClr val="accent5"/>
                        </a:solidFill>
                      </a:endParaRPr>
                    </a:p>
                  </a:txBody>
                  <a:tcPr>
                    <a:lnB w="12700" cap="flat" cmpd="sng" algn="ctr">
                      <a:solidFill>
                        <a:schemeClr val="bg1"/>
                      </a:solidFill>
                      <a:prstDash val="solid"/>
                      <a:round/>
                      <a:headEnd type="none" w="med" len="med"/>
                      <a:tailEnd type="none" w="med" len="med"/>
                    </a:lnB>
                  </a:tcPr>
                </a:tc>
                <a:tc>
                  <a:txBody>
                    <a:bodyPr/>
                    <a:lstStyle/>
                    <a:p>
                      <a:pPr algn="ctr"/>
                      <a:r>
                        <a:rPr lang="fr-FR" b="1" dirty="0" smtClean="0">
                          <a:solidFill>
                            <a:schemeClr val="accent5"/>
                          </a:solidFill>
                        </a:rPr>
                        <a:t>des ciseaux</a:t>
                      </a:r>
                      <a:endParaRPr lang="en-GB" b="1" dirty="0">
                        <a:solidFill>
                          <a:schemeClr val="accent5"/>
                        </a:solidFill>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25382239"/>
                  </a:ext>
                </a:extLst>
              </a:tr>
              <a:tr h="424206">
                <a:tc>
                  <a:txBody>
                    <a:bodyPr/>
                    <a:lstStyle/>
                    <a:p>
                      <a:pPr algn="ctr"/>
                      <a:r>
                        <a:rPr lang="en-GB" dirty="0" smtClean="0"/>
                        <a:t>pencil sharpener</a:t>
                      </a:r>
                      <a:endParaRPr lang="en-GB" dirty="0"/>
                    </a:p>
                  </a:txBody>
                  <a:tcPr>
                    <a:lnT w="12700" cap="flat" cmpd="sng" algn="ctr">
                      <a:solidFill>
                        <a:schemeClr val="bg1"/>
                      </a:solidFill>
                      <a:prstDash val="solid"/>
                      <a:round/>
                      <a:headEnd type="none" w="med" len="med"/>
                      <a:tailEnd type="none" w="med" len="med"/>
                    </a:lnT>
                  </a:tcPr>
                </a:tc>
                <a:tc>
                  <a:txBody>
                    <a:bodyPr/>
                    <a:lstStyle/>
                    <a:p>
                      <a:pPr algn="ctr"/>
                      <a:r>
                        <a:rPr lang="en-GB" dirty="0" smtClean="0"/>
                        <a:t>rubber</a:t>
                      </a:r>
                      <a:endParaRPr lang="en-GB" dirty="0"/>
                    </a:p>
                  </a:txBody>
                  <a:tcPr>
                    <a:lnT w="12700" cap="flat" cmpd="sng" algn="ctr">
                      <a:solidFill>
                        <a:schemeClr val="bg1"/>
                      </a:solidFill>
                      <a:prstDash val="solid"/>
                      <a:round/>
                      <a:headEnd type="none" w="med" len="med"/>
                      <a:tailEnd type="none" w="med" len="med"/>
                    </a:lnT>
                  </a:tcPr>
                </a:tc>
                <a:tc>
                  <a:txBody>
                    <a:bodyPr/>
                    <a:lstStyle/>
                    <a:p>
                      <a:pPr algn="ctr"/>
                      <a:r>
                        <a:rPr lang="en-GB" dirty="0" smtClean="0"/>
                        <a:t>scissors</a:t>
                      </a:r>
                      <a:endParaRPr lang="en-GB" dirty="0"/>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56947091"/>
                  </a:ext>
                </a:extLst>
              </a:tr>
              <a:tr h="1299297">
                <a:tc>
                  <a:txBody>
                    <a:bodyPr/>
                    <a:lstStyle/>
                    <a:p>
                      <a:pPr algn="ctr"/>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en-US" dirty="0" smtClean="0">
                        <a:cs typeface="Arial" panose="020B0604020202020204" pitchFamily="34" charset="0"/>
                      </a:endParaRPr>
                    </a:p>
                  </a:txBody>
                  <a:tcPr/>
                </a:tc>
                <a:tc>
                  <a:txBody>
                    <a:bodyPr/>
                    <a:lstStyle/>
                    <a:p>
                      <a:pPr algn="ctr"/>
                      <a:endParaRPr lang="en-GB" dirty="0"/>
                    </a:p>
                  </a:txBody>
                  <a:tcPr/>
                </a:tc>
                <a:extLst>
                  <a:ext uri="{0D108BD9-81ED-4DB2-BD59-A6C34878D82A}">
                    <a16:rowId xmlns:a16="http://schemas.microsoft.com/office/drawing/2014/main" val="86153924"/>
                  </a:ext>
                </a:extLst>
              </a:tr>
              <a:tr h="396884">
                <a:tc>
                  <a:txBody>
                    <a:bodyPr/>
                    <a:lstStyle/>
                    <a:p>
                      <a:pPr algn="ctr"/>
                      <a:r>
                        <a:rPr lang="fr-FR" b="1" dirty="0" smtClean="0">
                          <a:solidFill>
                            <a:schemeClr val="accent5"/>
                          </a:solidFill>
                        </a:rPr>
                        <a:t>une règle</a:t>
                      </a:r>
                      <a:endParaRPr lang="en-GB" b="1" dirty="0">
                        <a:solidFill>
                          <a:schemeClr val="accent5"/>
                        </a:solidFill>
                      </a:endParaRPr>
                    </a:p>
                  </a:txBody>
                  <a:tcP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b="1" dirty="0" smtClean="0">
                          <a:solidFill>
                            <a:schemeClr val="accent5"/>
                          </a:solidFill>
                        </a:rPr>
                        <a:t>un b</a:t>
                      </a:r>
                      <a:r>
                        <a:rPr lang="en-US" altLang="en-US" b="1" dirty="0" err="1" smtClean="0">
                          <a:solidFill>
                            <a:schemeClr val="accent5"/>
                          </a:solidFill>
                        </a:rPr>
                        <a:t>âton</a:t>
                      </a:r>
                      <a:r>
                        <a:rPr lang="en-US" altLang="en-US" b="1" dirty="0" smtClean="0">
                          <a:solidFill>
                            <a:schemeClr val="accent5"/>
                          </a:solidFill>
                        </a:rPr>
                        <a:t> de </a:t>
                      </a:r>
                      <a:r>
                        <a:rPr lang="en-US" altLang="en-US" b="1" dirty="0" err="1" smtClean="0">
                          <a:solidFill>
                            <a:schemeClr val="accent5"/>
                          </a:solidFill>
                        </a:rPr>
                        <a:t>colle</a:t>
                      </a:r>
                      <a:endParaRPr lang="en-US" altLang="en-US" b="1" dirty="0" smtClean="0">
                        <a:solidFill>
                          <a:schemeClr val="accent5"/>
                        </a:solidFill>
                        <a:cs typeface="Arial" panose="020B0604020202020204" pitchFamily="34" charset="0"/>
                      </a:endParaRPr>
                    </a:p>
                  </a:txBody>
                  <a:tcPr>
                    <a:lnB w="12700" cap="flat" cmpd="sng" algn="ctr">
                      <a:solidFill>
                        <a:schemeClr val="bg1"/>
                      </a:solidFill>
                      <a:prstDash val="solid"/>
                      <a:round/>
                      <a:headEnd type="none" w="med" len="med"/>
                      <a:tailEnd type="none" w="med" len="med"/>
                    </a:lnB>
                  </a:tcPr>
                </a:tc>
                <a:tc>
                  <a:txBody>
                    <a:bodyPr/>
                    <a:lstStyle/>
                    <a:p>
                      <a:pPr algn="ctr"/>
                      <a:r>
                        <a:rPr lang="en-GB" b="1" dirty="0" err="1" smtClean="0">
                          <a:solidFill>
                            <a:schemeClr val="accent5"/>
                          </a:solidFill>
                        </a:rPr>
                        <a:t>une</a:t>
                      </a:r>
                      <a:r>
                        <a:rPr lang="en-GB" b="1" baseline="0" dirty="0" smtClean="0">
                          <a:solidFill>
                            <a:schemeClr val="accent5"/>
                          </a:solidFill>
                        </a:rPr>
                        <a:t> </a:t>
                      </a:r>
                      <a:r>
                        <a:rPr lang="en-GB" b="1" baseline="0" dirty="0" err="1" smtClean="0">
                          <a:solidFill>
                            <a:schemeClr val="accent5"/>
                          </a:solidFill>
                        </a:rPr>
                        <a:t>trousse</a:t>
                      </a:r>
                      <a:endParaRPr lang="en-GB" b="1" dirty="0">
                        <a:solidFill>
                          <a:schemeClr val="accent5"/>
                        </a:solidFill>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81657544"/>
                  </a:ext>
                </a:extLst>
              </a:tr>
              <a:tr h="358219">
                <a:tc>
                  <a:txBody>
                    <a:bodyPr/>
                    <a:lstStyle/>
                    <a:p>
                      <a:pPr algn="ctr"/>
                      <a:r>
                        <a:rPr lang="en-GB" dirty="0" smtClean="0"/>
                        <a:t>ruler</a:t>
                      </a:r>
                      <a:endParaRPr lang="en-GB" dirty="0"/>
                    </a:p>
                  </a:txBody>
                  <a:tcPr>
                    <a:lnT w="12700" cap="flat" cmpd="sng" algn="ctr">
                      <a:solidFill>
                        <a:schemeClr val="bg1"/>
                      </a:solidFill>
                      <a:prstDash val="solid"/>
                      <a:round/>
                      <a:headEnd type="none" w="med" len="med"/>
                      <a:tailEnd type="none" w="med" len="med"/>
                    </a:lnT>
                  </a:tcPr>
                </a:tc>
                <a:tc>
                  <a:txBody>
                    <a:bodyPr/>
                    <a:lstStyle/>
                    <a:p>
                      <a:pPr algn="ctr"/>
                      <a:r>
                        <a:rPr lang="en-GB" dirty="0" smtClean="0"/>
                        <a:t>glue stick</a:t>
                      </a:r>
                      <a:endParaRPr lang="en-GB" dirty="0"/>
                    </a:p>
                  </a:txBody>
                  <a:tcPr>
                    <a:lnT w="12700" cap="flat" cmpd="sng" algn="ctr">
                      <a:solidFill>
                        <a:schemeClr val="bg1"/>
                      </a:solidFill>
                      <a:prstDash val="solid"/>
                      <a:round/>
                      <a:headEnd type="none" w="med" len="med"/>
                      <a:tailEnd type="none" w="med" len="med"/>
                    </a:lnT>
                  </a:tcPr>
                </a:tc>
                <a:tc>
                  <a:txBody>
                    <a:bodyPr/>
                    <a:lstStyle/>
                    <a:p>
                      <a:pPr algn="ctr"/>
                      <a:r>
                        <a:rPr lang="en-GB" dirty="0" smtClean="0"/>
                        <a:t>pencil case</a:t>
                      </a:r>
                      <a:endParaRPr lang="en-GB" dirty="0"/>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342425030"/>
                  </a:ext>
                </a:extLst>
              </a:tr>
            </a:tbl>
          </a:graphicData>
        </a:graphic>
      </p:graphicFrame>
      <p:pic>
        <p:nvPicPr>
          <p:cNvPr id="21" name="Picture 20"/>
          <p:cNvPicPr>
            <a:picLocks noChangeAspect="1"/>
          </p:cNvPicPr>
          <p:nvPr/>
        </p:nvPicPr>
        <p:blipFill rotWithShape="1">
          <a:blip r:embed="rId4"/>
          <a:srcRect b="1219"/>
          <a:stretch/>
        </p:blipFill>
        <p:spPr>
          <a:xfrm>
            <a:off x="5940673" y="2464815"/>
            <a:ext cx="1451826" cy="1095633"/>
          </a:xfrm>
          <a:prstGeom prst="rect">
            <a:avLst/>
          </a:prstGeom>
        </p:spPr>
      </p:pic>
      <p:pic>
        <p:nvPicPr>
          <p:cNvPr id="22" name="Picture 12" descr="rul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28463">
            <a:off x="3144452" y="4465399"/>
            <a:ext cx="1484313" cy="1452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2180" y="233529"/>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p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1670" y="389898"/>
            <a:ext cx="1263650" cy="9826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914547">
            <a:off x="6485222" y="4486396"/>
            <a:ext cx="362729" cy="1328529"/>
          </a:xfrm>
          <a:prstGeom prst="rect">
            <a:avLst/>
          </a:prstGeom>
        </p:spPr>
      </p:pic>
      <p:pic>
        <p:nvPicPr>
          <p:cNvPr id="27" name="Picture 26"/>
          <p:cNvPicPr>
            <a:picLocks noChangeAspect="1"/>
          </p:cNvPicPr>
          <p:nvPr/>
        </p:nvPicPr>
        <p:blipFill>
          <a:blip r:embed="rId9"/>
          <a:stretch>
            <a:fillRect/>
          </a:stretch>
        </p:blipFill>
        <p:spPr>
          <a:xfrm>
            <a:off x="8589442" y="4696971"/>
            <a:ext cx="1772333" cy="907378"/>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22887" y="2356150"/>
            <a:ext cx="1213291" cy="1257464"/>
          </a:xfrm>
          <a:prstGeom prst="rect">
            <a:avLst/>
          </a:prstGeom>
        </p:spPr>
      </p:pic>
      <p:sp>
        <p:nvSpPr>
          <p:cNvPr id="15" name="TextBox 14"/>
          <p:cNvSpPr txBox="1"/>
          <p:nvPr/>
        </p:nvSpPr>
        <p:spPr>
          <a:xfrm>
            <a:off x="240357" y="2144782"/>
            <a:ext cx="215376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body"/>
                <a:ea typeface="+mn-ea"/>
                <a:cs typeface="Arial" panose="020B0604020202020204" pitchFamily="34" charset="0"/>
              </a:rPr>
              <a:t>Make sure you read these carefully and say them out loud.</a:t>
            </a:r>
            <a:endParaRPr kumimoji="0" lang="en-GB" sz="2400" b="0" i="0" u="none" strike="noStrike" kern="1200" cap="none" spc="0" normalizeH="0" baseline="0" noProof="0" dirty="0">
              <a:ln>
                <a:noFill/>
              </a:ln>
              <a:solidFill>
                <a:prstClr val="black"/>
              </a:solidFill>
              <a:effectLst/>
              <a:uLnTx/>
              <a:uFillTx/>
              <a:latin typeface="Calibri body"/>
              <a:ea typeface="+mn-ea"/>
              <a:cs typeface="Arial" panose="020B0604020202020204" pitchFamily="34" charset="0"/>
            </a:endParaRPr>
          </a:p>
        </p:txBody>
      </p:sp>
      <p:pic>
        <p:nvPicPr>
          <p:cNvPr id="31" name="Picture 12" descr="penci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88597" y="325603"/>
            <a:ext cx="1584325"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210912">
            <a:off x="8655738" y="2175912"/>
            <a:ext cx="1736140" cy="1673432"/>
          </a:xfrm>
          <a:prstGeom prst="rect">
            <a:avLst/>
          </a:prstGeom>
        </p:spPr>
      </p:pic>
    </p:spTree>
    <p:extLst>
      <p:ext uri="{BB962C8B-B14F-4D97-AF65-F5344CB8AC3E}">
        <p14:creationId xmlns:p14="http://schemas.microsoft.com/office/powerpoint/2010/main" val="28540663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ChangeArrowheads="1"/>
          </p:cNvSpPr>
          <p:nvPr/>
        </p:nvSpPr>
        <p:spPr bwMode="auto">
          <a:xfrm>
            <a:off x="535168" y="4584556"/>
            <a:ext cx="37836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Work with a partner or an adult at home if you can.</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107092" y="8065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23" y="5714559"/>
            <a:ext cx="1254732" cy="931732"/>
          </a:xfrm>
          <a:prstGeom prst="rect">
            <a:avLst/>
          </a:prstGeom>
        </p:spPr>
      </p:pic>
      <p:pic>
        <p:nvPicPr>
          <p:cNvPr id="18" name="Picture 17"/>
          <p:cNvPicPr>
            <a:picLocks noChangeAspect="1"/>
          </p:cNvPicPr>
          <p:nvPr/>
        </p:nvPicPr>
        <p:blipFill rotWithShape="1">
          <a:blip r:embed="rId4"/>
          <a:srcRect b="1219"/>
          <a:stretch/>
        </p:blipFill>
        <p:spPr>
          <a:xfrm>
            <a:off x="9622879" y="4460047"/>
            <a:ext cx="1451826" cy="1095633"/>
          </a:xfrm>
          <a:prstGeom prst="rect">
            <a:avLst/>
          </a:prstGeom>
        </p:spPr>
      </p:pic>
      <p:pic>
        <p:nvPicPr>
          <p:cNvPr id="19" name="Picture 12" descr="rul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28463">
            <a:off x="7503562" y="2391043"/>
            <a:ext cx="1484313" cy="1452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8018" y="737638"/>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penci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4298" y="4444430"/>
            <a:ext cx="1584325" cy="11112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p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12255" y="2659582"/>
            <a:ext cx="1263650" cy="9826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914547">
            <a:off x="9877762" y="688044"/>
            <a:ext cx="362729" cy="1328529"/>
          </a:xfrm>
          <a:prstGeom prst="rect">
            <a:avLst/>
          </a:prstGeom>
        </p:spPr>
      </p:pic>
      <p:pic>
        <p:nvPicPr>
          <p:cNvPr id="24" name="Picture 23"/>
          <p:cNvPicPr>
            <a:picLocks noChangeAspect="1"/>
          </p:cNvPicPr>
          <p:nvPr/>
        </p:nvPicPr>
        <p:blipFill>
          <a:blip r:embed="rId10"/>
          <a:stretch>
            <a:fillRect/>
          </a:stretch>
        </p:blipFill>
        <p:spPr>
          <a:xfrm>
            <a:off x="9462626" y="2614104"/>
            <a:ext cx="1772333" cy="907378"/>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210912">
            <a:off x="5503257" y="572069"/>
            <a:ext cx="1736140" cy="1673432"/>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78049" y="4371323"/>
            <a:ext cx="1213291" cy="1257464"/>
          </a:xfrm>
          <a:prstGeom prst="rect">
            <a:avLst/>
          </a:prstGeom>
        </p:spPr>
      </p:pic>
      <p:sp>
        <p:nvSpPr>
          <p:cNvPr id="17" name="Text Box 12"/>
          <p:cNvSpPr txBox="1">
            <a:spLocks noChangeArrowheads="1"/>
          </p:cNvSpPr>
          <p:nvPr/>
        </p:nvSpPr>
        <p:spPr bwMode="auto">
          <a:xfrm>
            <a:off x="563621" y="3290753"/>
            <a:ext cx="37836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Choose the correct object by circling it.</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Text Box 12"/>
          <p:cNvSpPr txBox="1">
            <a:spLocks noChangeArrowheads="1"/>
          </p:cNvSpPr>
          <p:nvPr/>
        </p:nvSpPr>
        <p:spPr bwMode="auto">
          <a:xfrm>
            <a:off x="1564440" y="1947334"/>
            <a:ext cx="2175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800" b="1" i="1" u="none" strike="noStrike" kern="1200" cap="none" spc="0" normalizeH="0" baseline="0" noProof="0" dirty="0" err="1" smtClean="0">
                <a:ln>
                  <a:noFill/>
                </a:ln>
                <a:solidFill>
                  <a:srgbClr val="4472C4"/>
                </a:solidFill>
                <a:effectLst/>
                <a:uLnTx/>
                <a:uFillTx/>
                <a:latin typeface="Arial" panose="020B0604020202020204" pitchFamily="34" charset="0"/>
                <a:ea typeface="+mn-ea"/>
                <a:cs typeface="Arial" panose="020B0604020202020204" pitchFamily="34" charset="0"/>
              </a:rPr>
              <a:t>Passe-moi</a:t>
            </a:r>
            <a:endParaRPr kumimoji="0" lang="en-US" altLang="en-US" sz="28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p:txBody>
      </p:sp>
      <p:sp>
        <p:nvSpPr>
          <p:cNvPr id="29" name="Text Box 12"/>
          <p:cNvSpPr txBox="1">
            <a:spLocks noChangeArrowheads="1"/>
          </p:cNvSpPr>
          <p:nvPr/>
        </p:nvSpPr>
        <p:spPr bwMode="auto">
          <a:xfrm>
            <a:off x="835766" y="1703112"/>
            <a:ext cx="37836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‘Pass me’ in French is</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Text Box 12"/>
          <p:cNvSpPr txBox="1">
            <a:spLocks noChangeArrowheads="1"/>
          </p:cNvSpPr>
          <p:nvPr/>
        </p:nvSpPr>
        <p:spPr bwMode="auto">
          <a:xfrm>
            <a:off x="286415" y="251217"/>
            <a:ext cx="51333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On the next slides I will ask you to pass me a classroom object.</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Oval Callout 1"/>
          <p:cNvSpPr/>
          <p:nvPr/>
        </p:nvSpPr>
        <p:spPr>
          <a:xfrm>
            <a:off x="563621" y="1477918"/>
            <a:ext cx="3439886" cy="1179912"/>
          </a:xfrm>
          <a:prstGeom prst="wedgeEllipseCallout">
            <a:avLst>
              <a:gd name="adj1" fmla="val 56382"/>
              <a:gd name="adj2" fmla="val 492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86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AutoShape 11" descr="Parchment"/>
          <p:cNvSpPr>
            <a:spLocks noChangeArrowheads="1"/>
          </p:cNvSpPr>
          <p:nvPr/>
        </p:nvSpPr>
        <p:spPr bwMode="auto">
          <a:xfrm>
            <a:off x="2133600" y="1219200"/>
            <a:ext cx="2362200" cy="31242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dist="107763" dir="2700000" algn="ctr" rotWithShape="0">
              <a:schemeClr val="bg2"/>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75" name="Text Box 12"/>
          <p:cNvSpPr txBox="1">
            <a:spLocks noChangeArrowheads="1"/>
          </p:cNvSpPr>
          <p:nvPr/>
        </p:nvSpPr>
        <p:spPr bwMode="auto">
          <a:xfrm>
            <a:off x="396446" y="3048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Question 1</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85" name="AutoShape 23" descr="Parchment"/>
          <p:cNvSpPr>
            <a:spLocks noChangeArrowheads="1"/>
          </p:cNvSpPr>
          <p:nvPr/>
        </p:nvSpPr>
        <p:spPr bwMode="auto">
          <a:xfrm>
            <a:off x="2209801" y="1281114"/>
            <a:ext cx="2214563" cy="2986087"/>
          </a:xfrm>
          <a:prstGeom prst="roundRect">
            <a:avLst>
              <a:gd name="adj" fmla="val 16667"/>
            </a:avLst>
          </a:prstGeom>
          <a:noFill/>
          <a:ln w="28575">
            <a:solidFill>
              <a:srgbClr val="0066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Passe-moi</a:t>
            </a:r>
            <a:endParaRPr kumimoji="0" lang="en-GB"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une</a:t>
            </a:r>
            <a:r>
              <a:rPr kumimoji="0" lang="en-GB"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ègle</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107092" y="8065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23" y="5714559"/>
            <a:ext cx="1254732" cy="931732"/>
          </a:xfrm>
          <a:prstGeom prst="rect">
            <a:avLst/>
          </a:prstGeom>
        </p:spPr>
      </p:pic>
      <p:pic>
        <p:nvPicPr>
          <p:cNvPr id="18" name="Picture 17"/>
          <p:cNvPicPr>
            <a:picLocks noChangeAspect="1"/>
          </p:cNvPicPr>
          <p:nvPr/>
        </p:nvPicPr>
        <p:blipFill rotWithShape="1">
          <a:blip r:embed="rId5"/>
          <a:srcRect b="1219"/>
          <a:stretch/>
        </p:blipFill>
        <p:spPr>
          <a:xfrm>
            <a:off x="9622879" y="4460047"/>
            <a:ext cx="1451826" cy="1095633"/>
          </a:xfrm>
          <a:prstGeom prst="rect">
            <a:avLst/>
          </a:prstGeom>
        </p:spPr>
      </p:pic>
      <p:pic>
        <p:nvPicPr>
          <p:cNvPr id="19" name="Picture 12" descr="rul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28463">
            <a:off x="7503562" y="2391043"/>
            <a:ext cx="1484313" cy="1452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bo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8018" y="737638"/>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penci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4298" y="4444430"/>
            <a:ext cx="1584325" cy="11112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p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12255" y="2659582"/>
            <a:ext cx="1263650" cy="9826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914547">
            <a:off x="9877762" y="688044"/>
            <a:ext cx="362729" cy="1328529"/>
          </a:xfrm>
          <a:prstGeom prst="rect">
            <a:avLst/>
          </a:prstGeom>
        </p:spPr>
      </p:pic>
      <p:pic>
        <p:nvPicPr>
          <p:cNvPr id="24" name="Picture 23"/>
          <p:cNvPicPr>
            <a:picLocks noChangeAspect="1"/>
          </p:cNvPicPr>
          <p:nvPr/>
        </p:nvPicPr>
        <p:blipFill>
          <a:blip r:embed="rId11"/>
          <a:stretch>
            <a:fillRect/>
          </a:stretch>
        </p:blipFill>
        <p:spPr>
          <a:xfrm>
            <a:off x="9462626" y="2614104"/>
            <a:ext cx="1772333" cy="907378"/>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210912">
            <a:off x="5503257" y="572069"/>
            <a:ext cx="1736140" cy="1673432"/>
          </a:xfrm>
          <a:prstGeom prst="rect">
            <a:avLst/>
          </a:prstGeom>
        </p:spPr>
      </p:pic>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78049" y="4371323"/>
            <a:ext cx="1213291" cy="1257464"/>
          </a:xfrm>
          <a:prstGeom prst="rect">
            <a:avLst/>
          </a:prstGeom>
        </p:spPr>
      </p:pic>
    </p:spTree>
    <p:extLst>
      <p:ext uri="{BB962C8B-B14F-4D97-AF65-F5344CB8AC3E}">
        <p14:creationId xmlns:p14="http://schemas.microsoft.com/office/powerpoint/2010/main" val="3585566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AutoShape 11" descr="Parchment"/>
          <p:cNvSpPr>
            <a:spLocks noChangeArrowheads="1"/>
          </p:cNvSpPr>
          <p:nvPr/>
        </p:nvSpPr>
        <p:spPr bwMode="auto">
          <a:xfrm>
            <a:off x="2133600" y="1219200"/>
            <a:ext cx="2362200" cy="31242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dist="107763" dir="2700000" algn="ctr" rotWithShape="0">
              <a:schemeClr val="bg2"/>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75" name="Text Box 12"/>
          <p:cNvSpPr txBox="1">
            <a:spLocks noChangeArrowheads="1"/>
          </p:cNvSpPr>
          <p:nvPr/>
        </p:nvSpPr>
        <p:spPr bwMode="auto">
          <a:xfrm>
            <a:off x="396446" y="3048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Question </a:t>
            </a:r>
            <a:r>
              <a:rPr kumimoji="0" lang="en-GB"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85" name="AutoShape 23" descr="Parchment"/>
          <p:cNvSpPr>
            <a:spLocks noChangeArrowheads="1"/>
          </p:cNvSpPr>
          <p:nvPr/>
        </p:nvSpPr>
        <p:spPr bwMode="auto">
          <a:xfrm>
            <a:off x="2209801" y="1281114"/>
            <a:ext cx="2214563" cy="2986087"/>
          </a:xfrm>
          <a:prstGeom prst="roundRect">
            <a:avLst>
              <a:gd name="adj" fmla="val 16667"/>
            </a:avLst>
          </a:prstGeom>
          <a:noFill/>
          <a:ln w="28575">
            <a:solidFill>
              <a:srgbClr val="0066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Passe-moi</a:t>
            </a:r>
            <a:endParaRPr kumimoji="0" lang="en-GB"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une</a:t>
            </a:r>
            <a:r>
              <a:rPr kumimoji="0" lang="en-GB"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altLang="en-US" sz="2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stylo</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107092" y="8065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23" y="5714559"/>
            <a:ext cx="1254732" cy="931732"/>
          </a:xfrm>
          <a:prstGeom prst="rect">
            <a:avLst/>
          </a:prstGeom>
        </p:spPr>
      </p:pic>
      <p:pic>
        <p:nvPicPr>
          <p:cNvPr id="18" name="Picture 17"/>
          <p:cNvPicPr>
            <a:picLocks noChangeAspect="1"/>
          </p:cNvPicPr>
          <p:nvPr/>
        </p:nvPicPr>
        <p:blipFill rotWithShape="1">
          <a:blip r:embed="rId5"/>
          <a:srcRect b="1219"/>
          <a:stretch/>
        </p:blipFill>
        <p:spPr>
          <a:xfrm>
            <a:off x="9622879" y="4460047"/>
            <a:ext cx="1451826" cy="1095633"/>
          </a:xfrm>
          <a:prstGeom prst="rect">
            <a:avLst/>
          </a:prstGeom>
        </p:spPr>
      </p:pic>
      <p:pic>
        <p:nvPicPr>
          <p:cNvPr id="19" name="Picture 12" descr="rul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28463">
            <a:off x="7503562" y="2391043"/>
            <a:ext cx="1484313" cy="1452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bo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8018" y="737638"/>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penci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4298" y="4444430"/>
            <a:ext cx="1584325" cy="11112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p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12255" y="2659582"/>
            <a:ext cx="1263650" cy="9826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914547">
            <a:off x="9877762" y="688044"/>
            <a:ext cx="362729" cy="1328529"/>
          </a:xfrm>
          <a:prstGeom prst="rect">
            <a:avLst/>
          </a:prstGeom>
        </p:spPr>
      </p:pic>
      <p:pic>
        <p:nvPicPr>
          <p:cNvPr id="24" name="Picture 23"/>
          <p:cNvPicPr>
            <a:picLocks noChangeAspect="1"/>
          </p:cNvPicPr>
          <p:nvPr/>
        </p:nvPicPr>
        <p:blipFill>
          <a:blip r:embed="rId11"/>
          <a:stretch>
            <a:fillRect/>
          </a:stretch>
        </p:blipFill>
        <p:spPr>
          <a:xfrm>
            <a:off x="9462626" y="2614104"/>
            <a:ext cx="1772333" cy="907378"/>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210912">
            <a:off x="5503257" y="572069"/>
            <a:ext cx="1736140" cy="1673432"/>
          </a:xfrm>
          <a:prstGeom prst="rect">
            <a:avLst/>
          </a:prstGeom>
        </p:spPr>
      </p:pic>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78049" y="4371323"/>
            <a:ext cx="1213291" cy="1257464"/>
          </a:xfrm>
          <a:prstGeom prst="rect">
            <a:avLst/>
          </a:prstGeom>
        </p:spPr>
      </p:pic>
    </p:spTree>
    <p:extLst>
      <p:ext uri="{BB962C8B-B14F-4D97-AF65-F5344CB8AC3E}">
        <p14:creationId xmlns:p14="http://schemas.microsoft.com/office/powerpoint/2010/main" val="363645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AutoShape 11" descr="Parchment"/>
          <p:cNvSpPr>
            <a:spLocks noChangeArrowheads="1"/>
          </p:cNvSpPr>
          <p:nvPr/>
        </p:nvSpPr>
        <p:spPr bwMode="auto">
          <a:xfrm>
            <a:off x="2133600" y="1219200"/>
            <a:ext cx="2362200" cy="31242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dist="107763" dir="2700000" algn="ctr" rotWithShape="0">
              <a:schemeClr val="bg2"/>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75" name="Text Box 12"/>
          <p:cNvSpPr txBox="1">
            <a:spLocks noChangeArrowheads="1"/>
          </p:cNvSpPr>
          <p:nvPr/>
        </p:nvSpPr>
        <p:spPr bwMode="auto">
          <a:xfrm>
            <a:off x="396446" y="3048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Question </a:t>
            </a:r>
            <a:r>
              <a:rPr kumimoji="0" lang="en-GB"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3</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85" name="AutoShape 23" descr="Parchment"/>
          <p:cNvSpPr>
            <a:spLocks noChangeArrowheads="1"/>
          </p:cNvSpPr>
          <p:nvPr/>
        </p:nvSpPr>
        <p:spPr bwMode="auto">
          <a:xfrm>
            <a:off x="2209801" y="1281114"/>
            <a:ext cx="2214563" cy="2986087"/>
          </a:xfrm>
          <a:prstGeom prst="roundRect">
            <a:avLst>
              <a:gd name="adj" fmla="val 16667"/>
            </a:avLst>
          </a:prstGeom>
          <a:noFill/>
          <a:ln w="28575">
            <a:solidFill>
              <a:srgbClr val="0066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Passe-moi</a:t>
            </a:r>
            <a:endParaRPr kumimoji="0" lang="en-GB"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 b</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âton</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colle</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107092" y="8065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23" y="5714559"/>
            <a:ext cx="1254732" cy="931732"/>
          </a:xfrm>
          <a:prstGeom prst="rect">
            <a:avLst/>
          </a:prstGeom>
        </p:spPr>
      </p:pic>
      <p:pic>
        <p:nvPicPr>
          <p:cNvPr id="18" name="Picture 17"/>
          <p:cNvPicPr>
            <a:picLocks noChangeAspect="1"/>
          </p:cNvPicPr>
          <p:nvPr/>
        </p:nvPicPr>
        <p:blipFill rotWithShape="1">
          <a:blip r:embed="rId5"/>
          <a:srcRect b="1219"/>
          <a:stretch/>
        </p:blipFill>
        <p:spPr>
          <a:xfrm>
            <a:off x="9622879" y="4460047"/>
            <a:ext cx="1451826" cy="1095633"/>
          </a:xfrm>
          <a:prstGeom prst="rect">
            <a:avLst/>
          </a:prstGeom>
        </p:spPr>
      </p:pic>
      <p:pic>
        <p:nvPicPr>
          <p:cNvPr id="19" name="Picture 12" descr="rul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28463">
            <a:off x="7503562" y="2391043"/>
            <a:ext cx="1484313" cy="1452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bo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8018" y="737638"/>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penci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4298" y="4444430"/>
            <a:ext cx="1584325" cy="11112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p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12255" y="2659582"/>
            <a:ext cx="1263650" cy="9826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914547">
            <a:off x="9877762" y="688044"/>
            <a:ext cx="362729" cy="1328529"/>
          </a:xfrm>
          <a:prstGeom prst="rect">
            <a:avLst/>
          </a:prstGeom>
        </p:spPr>
      </p:pic>
      <p:pic>
        <p:nvPicPr>
          <p:cNvPr id="24" name="Picture 23"/>
          <p:cNvPicPr>
            <a:picLocks noChangeAspect="1"/>
          </p:cNvPicPr>
          <p:nvPr/>
        </p:nvPicPr>
        <p:blipFill>
          <a:blip r:embed="rId11"/>
          <a:stretch>
            <a:fillRect/>
          </a:stretch>
        </p:blipFill>
        <p:spPr>
          <a:xfrm>
            <a:off x="9462626" y="2614104"/>
            <a:ext cx="1772333" cy="907378"/>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210912">
            <a:off x="5503257" y="572069"/>
            <a:ext cx="1736140" cy="1673432"/>
          </a:xfrm>
          <a:prstGeom prst="rect">
            <a:avLst/>
          </a:prstGeom>
        </p:spPr>
      </p:pic>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78049" y="4371323"/>
            <a:ext cx="1213291" cy="1257464"/>
          </a:xfrm>
          <a:prstGeom prst="rect">
            <a:avLst/>
          </a:prstGeom>
        </p:spPr>
      </p:pic>
    </p:spTree>
    <p:extLst>
      <p:ext uri="{BB962C8B-B14F-4D97-AF65-F5344CB8AC3E}">
        <p14:creationId xmlns:p14="http://schemas.microsoft.com/office/powerpoint/2010/main" val="2343290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AutoShape 11" descr="Parchment"/>
          <p:cNvSpPr>
            <a:spLocks noChangeArrowheads="1"/>
          </p:cNvSpPr>
          <p:nvPr/>
        </p:nvSpPr>
        <p:spPr bwMode="auto">
          <a:xfrm>
            <a:off x="2133600" y="1219200"/>
            <a:ext cx="2362200" cy="31242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dist="107763" dir="2700000" algn="ctr" rotWithShape="0">
              <a:schemeClr val="bg2"/>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75" name="Text Box 12"/>
          <p:cNvSpPr txBox="1">
            <a:spLocks noChangeArrowheads="1"/>
          </p:cNvSpPr>
          <p:nvPr/>
        </p:nvSpPr>
        <p:spPr bwMode="auto">
          <a:xfrm>
            <a:off x="396446" y="3048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Question </a:t>
            </a:r>
            <a:r>
              <a:rPr kumimoji="0" lang="en-GB"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4</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85" name="AutoShape 23" descr="Parchment"/>
          <p:cNvSpPr>
            <a:spLocks noChangeArrowheads="1"/>
          </p:cNvSpPr>
          <p:nvPr/>
        </p:nvSpPr>
        <p:spPr bwMode="auto">
          <a:xfrm>
            <a:off x="2209801" y="1281114"/>
            <a:ext cx="2214563" cy="2986087"/>
          </a:xfrm>
          <a:prstGeom prst="roundRect">
            <a:avLst>
              <a:gd name="adj" fmla="val 16667"/>
            </a:avLst>
          </a:prstGeom>
          <a:noFill/>
          <a:ln w="28575">
            <a:solidFill>
              <a:srgbClr val="0066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Passe-moi</a:t>
            </a:r>
            <a:endParaRPr kumimoji="0" lang="en-GB" altLang="en-US" sz="2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une</a:t>
            </a:r>
            <a:r>
              <a:rPr kumimoji="0" lang="en-GB" altLang="en-US" sz="2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altLang="en-US" sz="2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gomme</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107092" y="8065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23" y="5714559"/>
            <a:ext cx="1254732" cy="931732"/>
          </a:xfrm>
          <a:prstGeom prst="rect">
            <a:avLst/>
          </a:prstGeom>
        </p:spPr>
      </p:pic>
      <p:pic>
        <p:nvPicPr>
          <p:cNvPr id="18" name="Picture 17"/>
          <p:cNvPicPr>
            <a:picLocks noChangeAspect="1"/>
          </p:cNvPicPr>
          <p:nvPr/>
        </p:nvPicPr>
        <p:blipFill rotWithShape="1">
          <a:blip r:embed="rId5"/>
          <a:srcRect b="1219"/>
          <a:stretch/>
        </p:blipFill>
        <p:spPr>
          <a:xfrm>
            <a:off x="9622879" y="4460047"/>
            <a:ext cx="1451826" cy="1095633"/>
          </a:xfrm>
          <a:prstGeom prst="rect">
            <a:avLst/>
          </a:prstGeom>
        </p:spPr>
      </p:pic>
      <p:pic>
        <p:nvPicPr>
          <p:cNvPr id="19" name="Picture 12" descr="rul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28463">
            <a:off x="7503562" y="2391043"/>
            <a:ext cx="1484313" cy="1452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bo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8018" y="737638"/>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penci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4298" y="4444430"/>
            <a:ext cx="1584325" cy="11112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p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12255" y="2659582"/>
            <a:ext cx="1263650" cy="9826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914547">
            <a:off x="9877762" y="688044"/>
            <a:ext cx="362729" cy="1328529"/>
          </a:xfrm>
          <a:prstGeom prst="rect">
            <a:avLst/>
          </a:prstGeom>
        </p:spPr>
      </p:pic>
      <p:pic>
        <p:nvPicPr>
          <p:cNvPr id="24" name="Picture 23"/>
          <p:cNvPicPr>
            <a:picLocks noChangeAspect="1"/>
          </p:cNvPicPr>
          <p:nvPr/>
        </p:nvPicPr>
        <p:blipFill>
          <a:blip r:embed="rId11"/>
          <a:stretch>
            <a:fillRect/>
          </a:stretch>
        </p:blipFill>
        <p:spPr>
          <a:xfrm>
            <a:off x="9462626" y="2614104"/>
            <a:ext cx="1772333" cy="907378"/>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210912">
            <a:off x="5503257" y="572069"/>
            <a:ext cx="1736140" cy="1673432"/>
          </a:xfrm>
          <a:prstGeom prst="rect">
            <a:avLst/>
          </a:prstGeom>
        </p:spPr>
      </p:pic>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78049" y="4371323"/>
            <a:ext cx="1213291" cy="1257464"/>
          </a:xfrm>
          <a:prstGeom prst="rect">
            <a:avLst/>
          </a:prstGeom>
        </p:spPr>
      </p:pic>
    </p:spTree>
    <p:extLst>
      <p:ext uri="{BB962C8B-B14F-4D97-AF65-F5344CB8AC3E}">
        <p14:creationId xmlns:p14="http://schemas.microsoft.com/office/powerpoint/2010/main" val="702039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8" name="Rectangle 7"/>
          <p:cNvSpPr/>
          <p:nvPr/>
        </p:nvSpPr>
        <p:spPr>
          <a:xfrm>
            <a:off x="3241964" y="778709"/>
            <a:ext cx="6096000" cy="369332"/>
          </a:xfrm>
          <a:prstGeom prst="rect">
            <a:avLst/>
          </a:prstGeom>
        </p:spPr>
        <p:txBody>
          <a:bodyPr>
            <a:spAutoFit/>
          </a:bodyPr>
          <a:lstStyle/>
          <a:p>
            <a:pPr fontAlgn="base"/>
            <a:endParaRPr lang="en-GB" b="0" i="0" dirty="0">
              <a:solidFill>
                <a:srgbClr val="3A3A3A"/>
              </a:solidFill>
              <a:effectLst/>
              <a:latin typeface="Open Sans"/>
            </a:endParaRPr>
          </a:p>
        </p:txBody>
      </p:sp>
      <p:sp>
        <p:nvSpPr>
          <p:cNvPr id="9" name="Rectangle 8"/>
          <p:cNvSpPr/>
          <p:nvPr/>
        </p:nvSpPr>
        <p:spPr>
          <a:xfrm>
            <a:off x="3075709" y="4163782"/>
            <a:ext cx="6262255" cy="2308324"/>
          </a:xfrm>
          <a:prstGeom prst="rect">
            <a:avLst/>
          </a:prstGeom>
        </p:spPr>
        <p:txBody>
          <a:bodyPr wrap="square">
            <a:spAutoFit/>
          </a:bodyPr>
          <a:lstStyle/>
          <a:p>
            <a:r>
              <a:rPr lang="en-GB" sz="2400" dirty="0" smtClean="0">
                <a:solidFill>
                  <a:srgbClr val="3A3A3A"/>
                </a:solidFill>
              </a:rPr>
              <a:t>In </a:t>
            </a:r>
            <a:r>
              <a:rPr lang="en-GB" sz="2400" dirty="0">
                <a:solidFill>
                  <a:srgbClr val="3A3A3A"/>
                </a:solidFill>
              </a:rPr>
              <a:t>the days before mechanisation, pit ponies were stabled underground and were used to transport materials in and coal out of the mine. The men, boys and ponies who worked together during this period endured terrible working conditions.</a:t>
            </a:r>
            <a:endParaRPr lang="en-GB" sz="2400" dirty="0"/>
          </a:p>
        </p:txBody>
      </p:sp>
      <p:pic>
        <p:nvPicPr>
          <p:cNvPr id="10" name="Picture 9"/>
          <p:cNvPicPr>
            <a:picLocks noChangeAspect="1"/>
          </p:cNvPicPr>
          <p:nvPr/>
        </p:nvPicPr>
        <p:blipFill>
          <a:blip r:embed="rId3"/>
          <a:stretch>
            <a:fillRect/>
          </a:stretch>
        </p:blipFill>
        <p:spPr>
          <a:xfrm>
            <a:off x="777445" y="3310028"/>
            <a:ext cx="2019582" cy="2029108"/>
          </a:xfrm>
          <a:prstGeom prst="rect">
            <a:avLst/>
          </a:prstGeom>
        </p:spPr>
      </p:pic>
      <p:sp>
        <p:nvSpPr>
          <p:cNvPr id="13" name="TextBox 12"/>
          <p:cNvSpPr txBox="1"/>
          <p:nvPr/>
        </p:nvSpPr>
        <p:spPr>
          <a:xfrm>
            <a:off x="3075709" y="3776039"/>
            <a:ext cx="1304396" cy="461665"/>
          </a:xfrm>
          <a:prstGeom prst="rect">
            <a:avLst/>
          </a:prstGeom>
          <a:noFill/>
        </p:spPr>
        <p:txBody>
          <a:bodyPr wrap="none" rtlCol="0">
            <a:spAutoFit/>
          </a:bodyPr>
          <a:lstStyle/>
          <a:p>
            <a:r>
              <a:rPr lang="en-GB" sz="2400" b="1" u="sng" dirty="0" smtClean="0"/>
              <a:t>Pit pony </a:t>
            </a:r>
            <a:endParaRPr lang="en-GB" sz="2400" b="1" u="sng" dirty="0"/>
          </a:p>
        </p:txBody>
      </p:sp>
      <p:sp>
        <p:nvSpPr>
          <p:cNvPr id="14" name="Oval Callout 13"/>
          <p:cNvSpPr/>
          <p:nvPr/>
        </p:nvSpPr>
        <p:spPr>
          <a:xfrm>
            <a:off x="8963892" y="3776039"/>
            <a:ext cx="2992582" cy="2010601"/>
          </a:xfrm>
          <a:prstGeom prst="wedgeEllipseCallout">
            <a:avLst>
              <a:gd name="adj1" fmla="val -41434"/>
              <a:gd name="adj2" fmla="val 507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Wheatley Hill had 72 pit ponies working when it was at it’s best. When it closed it only had 12 ponies left.</a:t>
            </a:r>
            <a:endParaRPr lang="en-GB" dirty="0"/>
          </a:p>
        </p:txBody>
      </p:sp>
      <p:pic>
        <p:nvPicPr>
          <p:cNvPr id="2" name="Picture 1"/>
          <p:cNvPicPr>
            <a:picLocks noChangeAspect="1"/>
          </p:cNvPicPr>
          <p:nvPr/>
        </p:nvPicPr>
        <p:blipFill>
          <a:blip r:embed="rId4"/>
          <a:stretch>
            <a:fillRect/>
          </a:stretch>
        </p:blipFill>
        <p:spPr>
          <a:xfrm>
            <a:off x="777445" y="778709"/>
            <a:ext cx="2884082" cy="1535967"/>
          </a:xfrm>
          <a:prstGeom prst="rect">
            <a:avLst/>
          </a:prstGeom>
        </p:spPr>
      </p:pic>
      <p:sp>
        <p:nvSpPr>
          <p:cNvPr id="4" name="Rectangle 3"/>
          <p:cNvSpPr/>
          <p:nvPr/>
        </p:nvSpPr>
        <p:spPr>
          <a:xfrm>
            <a:off x="3661527" y="287401"/>
            <a:ext cx="7523018" cy="3416320"/>
          </a:xfrm>
          <a:prstGeom prst="rect">
            <a:avLst/>
          </a:prstGeom>
        </p:spPr>
        <p:txBody>
          <a:bodyPr wrap="square">
            <a:spAutoFit/>
          </a:bodyPr>
          <a:lstStyle/>
          <a:p>
            <a:pPr fontAlgn="base"/>
            <a:r>
              <a:rPr lang="en-GB" sz="2400" b="1" u="sng" dirty="0">
                <a:solidFill>
                  <a:srgbClr val="333333"/>
                </a:solidFill>
              </a:rPr>
              <a:t>Snap Tin</a:t>
            </a:r>
          </a:p>
          <a:p>
            <a:pPr fontAlgn="base"/>
            <a:r>
              <a:rPr lang="en-GB" sz="2400" dirty="0">
                <a:solidFill>
                  <a:srgbClr val="3A3A3A"/>
                </a:solidFill>
              </a:rPr>
              <a:t>A colloquialism for ‘lunch’ in the East Midlands and parts of Yorkshire is ‘snap’. Possibly a reference to the specially-shaped, waterproof ‘snap tins’ that miners used to take their food underground. (Miners in the North East refer to their lunch as ‘bait’). Down the mine, tea breaks were not taken at a specific time as they are in other industries, but twenty minutes could be taken at an agreed time for water and a </a:t>
            </a:r>
            <a:r>
              <a:rPr lang="en-GB" sz="2400" dirty="0" smtClean="0">
                <a:solidFill>
                  <a:srgbClr val="3A3A3A"/>
                </a:solidFill>
              </a:rPr>
              <a:t>sandwiches</a:t>
            </a:r>
            <a:r>
              <a:rPr lang="en-GB" sz="2400" dirty="0">
                <a:solidFill>
                  <a:srgbClr val="3A3A3A"/>
                </a:solidFill>
              </a:rPr>
              <a:t>.</a:t>
            </a:r>
            <a:endParaRPr lang="en-GB" sz="2400" b="0" i="0" dirty="0">
              <a:solidFill>
                <a:srgbClr val="3A3A3A"/>
              </a:solidFill>
              <a:effectLst/>
            </a:endParaRPr>
          </a:p>
        </p:txBody>
      </p:sp>
    </p:spTree>
    <p:extLst>
      <p:ext uri="{BB962C8B-B14F-4D97-AF65-F5344CB8AC3E}">
        <p14:creationId xmlns:p14="http://schemas.microsoft.com/office/powerpoint/2010/main" val="18736671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AutoShape 11" descr="Parchment"/>
          <p:cNvSpPr>
            <a:spLocks noChangeArrowheads="1"/>
          </p:cNvSpPr>
          <p:nvPr/>
        </p:nvSpPr>
        <p:spPr bwMode="auto">
          <a:xfrm>
            <a:off x="2133600" y="1219200"/>
            <a:ext cx="2362200" cy="31242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dist="107763" dir="2700000" algn="ctr" rotWithShape="0">
              <a:schemeClr val="bg2"/>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75" name="Text Box 12"/>
          <p:cNvSpPr txBox="1">
            <a:spLocks noChangeArrowheads="1"/>
          </p:cNvSpPr>
          <p:nvPr/>
        </p:nvSpPr>
        <p:spPr bwMode="auto">
          <a:xfrm>
            <a:off x="396446" y="3048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Question </a:t>
            </a:r>
            <a:r>
              <a:rPr kumimoji="0" lang="en-GB"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5</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85" name="AutoShape 23" descr="Parchment"/>
          <p:cNvSpPr>
            <a:spLocks noChangeArrowheads="1"/>
          </p:cNvSpPr>
          <p:nvPr/>
        </p:nvSpPr>
        <p:spPr bwMode="auto">
          <a:xfrm>
            <a:off x="2209801" y="1281114"/>
            <a:ext cx="2214563" cy="2986087"/>
          </a:xfrm>
          <a:prstGeom prst="roundRect">
            <a:avLst>
              <a:gd name="adj" fmla="val 16667"/>
            </a:avLst>
          </a:prstGeom>
          <a:noFill/>
          <a:ln w="28575">
            <a:solidFill>
              <a:srgbClr val="0066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Passe-moi</a:t>
            </a:r>
            <a:endParaRPr kumimoji="0" lang="en-GB"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 </a:t>
            </a:r>
            <a:r>
              <a:rPr kumimoji="0" lang="en-GB"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ciseaux</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107092" y="8065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23" y="5714559"/>
            <a:ext cx="1254732" cy="931732"/>
          </a:xfrm>
          <a:prstGeom prst="rect">
            <a:avLst/>
          </a:prstGeom>
        </p:spPr>
      </p:pic>
      <p:pic>
        <p:nvPicPr>
          <p:cNvPr id="18" name="Picture 17"/>
          <p:cNvPicPr>
            <a:picLocks noChangeAspect="1"/>
          </p:cNvPicPr>
          <p:nvPr/>
        </p:nvPicPr>
        <p:blipFill rotWithShape="1">
          <a:blip r:embed="rId5"/>
          <a:srcRect b="1219"/>
          <a:stretch/>
        </p:blipFill>
        <p:spPr>
          <a:xfrm>
            <a:off x="9622879" y="4460047"/>
            <a:ext cx="1451826" cy="1095633"/>
          </a:xfrm>
          <a:prstGeom prst="rect">
            <a:avLst/>
          </a:prstGeom>
        </p:spPr>
      </p:pic>
      <p:pic>
        <p:nvPicPr>
          <p:cNvPr id="19" name="Picture 12" descr="rul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28463">
            <a:off x="7503562" y="2391043"/>
            <a:ext cx="1484313" cy="1452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bo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8018" y="737638"/>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penci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4298" y="4444430"/>
            <a:ext cx="1584325" cy="11112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p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12255" y="2659582"/>
            <a:ext cx="1263650" cy="9826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914547">
            <a:off x="9877762" y="688044"/>
            <a:ext cx="362729" cy="1328529"/>
          </a:xfrm>
          <a:prstGeom prst="rect">
            <a:avLst/>
          </a:prstGeom>
        </p:spPr>
      </p:pic>
      <p:pic>
        <p:nvPicPr>
          <p:cNvPr id="24" name="Picture 23"/>
          <p:cNvPicPr>
            <a:picLocks noChangeAspect="1"/>
          </p:cNvPicPr>
          <p:nvPr/>
        </p:nvPicPr>
        <p:blipFill>
          <a:blip r:embed="rId11"/>
          <a:stretch>
            <a:fillRect/>
          </a:stretch>
        </p:blipFill>
        <p:spPr>
          <a:xfrm>
            <a:off x="9462626" y="2614104"/>
            <a:ext cx="1772333" cy="907378"/>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210912">
            <a:off x="5503257" y="572069"/>
            <a:ext cx="1736140" cy="1673432"/>
          </a:xfrm>
          <a:prstGeom prst="rect">
            <a:avLst/>
          </a:prstGeom>
        </p:spPr>
      </p:pic>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78049" y="4371323"/>
            <a:ext cx="1213291" cy="1257464"/>
          </a:xfrm>
          <a:prstGeom prst="rect">
            <a:avLst/>
          </a:prstGeom>
        </p:spPr>
      </p:pic>
      <p:sp>
        <p:nvSpPr>
          <p:cNvPr id="17" name="Text Box 12"/>
          <p:cNvSpPr txBox="1">
            <a:spLocks noChangeArrowheads="1"/>
          </p:cNvSpPr>
          <p:nvPr/>
        </p:nvSpPr>
        <p:spPr bwMode="auto">
          <a:xfrm>
            <a:off x="1448055" y="5824242"/>
            <a:ext cx="37836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Check your answers on the next slide.</a:t>
            </a:r>
            <a:endPar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4972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ChangeArrowheads="1"/>
          </p:cNvSpPr>
          <p:nvPr/>
        </p:nvSpPr>
        <p:spPr bwMode="auto">
          <a:xfrm>
            <a:off x="396446" y="3048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Answers</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107092" y="8065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23" y="5714559"/>
            <a:ext cx="1254732" cy="931732"/>
          </a:xfrm>
          <a:prstGeom prst="rect">
            <a:avLst/>
          </a:prstGeom>
        </p:spPr>
      </p:pic>
      <p:pic>
        <p:nvPicPr>
          <p:cNvPr id="18" name="Picture 17"/>
          <p:cNvPicPr>
            <a:picLocks noChangeAspect="1"/>
          </p:cNvPicPr>
          <p:nvPr/>
        </p:nvPicPr>
        <p:blipFill rotWithShape="1">
          <a:blip r:embed="rId4"/>
          <a:srcRect b="1219"/>
          <a:stretch/>
        </p:blipFill>
        <p:spPr>
          <a:xfrm>
            <a:off x="6768435" y="2831549"/>
            <a:ext cx="1451826" cy="1095633"/>
          </a:xfrm>
          <a:prstGeom prst="rect">
            <a:avLst/>
          </a:prstGeom>
        </p:spPr>
      </p:pic>
      <p:pic>
        <p:nvPicPr>
          <p:cNvPr id="19" name="Picture 12" descr="rul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28463">
            <a:off x="1834170" y="1195814"/>
            <a:ext cx="1484313" cy="14525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p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0269" y="3733990"/>
            <a:ext cx="1263650" cy="9826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14547">
            <a:off x="7249895" y="294710"/>
            <a:ext cx="362729" cy="1328529"/>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210912">
            <a:off x="7105249" y="4693339"/>
            <a:ext cx="1736140" cy="1673432"/>
          </a:xfrm>
          <a:prstGeom prst="rect">
            <a:avLst/>
          </a:prstGeom>
        </p:spPr>
      </p:pic>
      <p:sp>
        <p:nvSpPr>
          <p:cNvPr id="27" name="Text Box 12"/>
          <p:cNvSpPr txBox="1">
            <a:spLocks noChangeArrowheads="1"/>
          </p:cNvSpPr>
          <p:nvPr/>
        </p:nvSpPr>
        <p:spPr bwMode="auto">
          <a:xfrm>
            <a:off x="1062505" y="1709685"/>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Q1</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Text Box 12"/>
          <p:cNvSpPr txBox="1">
            <a:spLocks noChangeArrowheads="1"/>
          </p:cNvSpPr>
          <p:nvPr/>
        </p:nvSpPr>
        <p:spPr bwMode="auto">
          <a:xfrm>
            <a:off x="1051619" y="3907098"/>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Q2</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Text Box 12"/>
          <p:cNvSpPr txBox="1">
            <a:spLocks noChangeArrowheads="1"/>
          </p:cNvSpPr>
          <p:nvPr/>
        </p:nvSpPr>
        <p:spPr bwMode="auto">
          <a:xfrm>
            <a:off x="6109849" y="478303"/>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Q3</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Text Box 12"/>
          <p:cNvSpPr txBox="1">
            <a:spLocks noChangeArrowheads="1"/>
          </p:cNvSpPr>
          <p:nvPr/>
        </p:nvSpPr>
        <p:spPr bwMode="auto">
          <a:xfrm>
            <a:off x="6184495" y="5301455"/>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Q5</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Text Box 12"/>
          <p:cNvSpPr txBox="1">
            <a:spLocks noChangeArrowheads="1"/>
          </p:cNvSpPr>
          <p:nvPr/>
        </p:nvSpPr>
        <p:spPr bwMode="auto">
          <a:xfrm>
            <a:off x="6140950" y="3112441"/>
            <a:ext cx="83679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Q4</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3238196" y="3817966"/>
            <a:ext cx="183968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u</a:t>
            </a:r>
            <a:r>
              <a:rPr kumimoji="0" lang="en-GB" sz="24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rPr>
              <a:t>n </a:t>
            </a:r>
            <a:r>
              <a:rPr kumimoji="0" lang="en-GB" sz="2400" b="1" i="0" u="none" strike="noStrike" kern="1200" cap="none" spc="0" normalizeH="0" baseline="0" noProof="0" dirty="0" err="1" smtClean="0">
                <a:ln>
                  <a:noFill/>
                </a:ln>
                <a:solidFill>
                  <a:srgbClr val="4472C4"/>
                </a:solidFill>
                <a:effectLst/>
                <a:uLnTx/>
                <a:uFillTx/>
                <a:latin typeface="Arial" panose="020B0604020202020204" pitchFamily="34" charset="0"/>
                <a:ea typeface="+mn-ea"/>
                <a:cs typeface="Arial" panose="020B0604020202020204" pitchFamily="34" charset="0"/>
              </a:rPr>
              <a:t>stylo</a:t>
            </a:r>
            <a:endParaRPr kumimoji="0" lang="en-GB" sz="24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pen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p:cNvSpPr txBox="1"/>
          <p:nvPr/>
        </p:nvSpPr>
        <p:spPr>
          <a:xfrm>
            <a:off x="3361615" y="1568953"/>
            <a:ext cx="1839686"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err="1" smtClean="0">
                <a:ln>
                  <a:noFill/>
                </a:ln>
                <a:solidFill>
                  <a:srgbClr val="4472C4"/>
                </a:solidFill>
                <a:effectLst/>
                <a:uLnTx/>
                <a:uFillTx/>
                <a:latin typeface="Arial" panose="020B0604020202020204" pitchFamily="34" charset="0"/>
                <a:ea typeface="+mn-ea"/>
                <a:cs typeface="Arial" panose="020B0604020202020204" pitchFamily="34" charset="0"/>
              </a:rPr>
              <a:t>une</a:t>
            </a:r>
            <a:r>
              <a:rPr kumimoji="0" lang="en-GB" altLang="en-US" sz="24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rPr>
              <a:t> </a:t>
            </a:r>
            <a:r>
              <a:rPr kumimoji="0" lang="en-GB" alt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r</a:t>
            </a:r>
            <a:r>
              <a:rPr kumimoji="0" lang="en-US" altLang="en-US" sz="2400" b="1" i="0" u="none" strike="noStrike" kern="1200" cap="none" spc="0" normalizeH="0" baseline="0" noProof="0" dirty="0" err="1">
                <a:ln>
                  <a:noFill/>
                </a:ln>
                <a:solidFill>
                  <a:srgbClr val="4472C4"/>
                </a:solidFill>
                <a:effectLst/>
                <a:uLnTx/>
                <a:uFillTx/>
                <a:latin typeface="Arial" panose="020B0604020202020204" pitchFamily="34" charset="0"/>
                <a:ea typeface="+mn-ea"/>
                <a:cs typeface="Arial" panose="020B0604020202020204" pitchFamily="34" charset="0"/>
              </a:rPr>
              <a:t>ègle</a:t>
            </a:r>
            <a:endParaRPr kumimoji="0" lang="en-US" alt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ruler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p:cNvSpPr txBox="1"/>
          <p:nvPr/>
        </p:nvSpPr>
        <p:spPr>
          <a:xfrm>
            <a:off x="8064405" y="478303"/>
            <a:ext cx="277585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un b</a:t>
            </a:r>
            <a:r>
              <a:rPr kumimoji="0" lang="en-US" altLang="en-US" sz="2400" b="1" i="0" u="none" strike="noStrike" kern="1200" cap="none" spc="0" normalizeH="0" baseline="0" noProof="0" dirty="0" err="1">
                <a:ln>
                  <a:noFill/>
                </a:ln>
                <a:solidFill>
                  <a:srgbClr val="4472C4"/>
                </a:solidFill>
                <a:effectLst/>
                <a:uLnTx/>
                <a:uFillTx/>
                <a:latin typeface="Arial" panose="020B0604020202020204" pitchFamily="34" charset="0"/>
                <a:ea typeface="+mn-ea"/>
                <a:cs typeface="Arial" panose="020B0604020202020204" pitchFamily="34" charset="0"/>
              </a:rPr>
              <a:t>âton</a:t>
            </a:r>
            <a:r>
              <a:rPr kumimoji="0" lang="en-US" alt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rPr>
              <a:t>de </a:t>
            </a:r>
            <a:r>
              <a:rPr kumimoji="0" lang="en-US" altLang="en-US" sz="2400" b="1" i="0" u="none" strike="noStrike" kern="1200" cap="none" spc="0" normalizeH="0" baseline="0" noProof="0" dirty="0" err="1">
                <a:ln>
                  <a:noFill/>
                </a:ln>
                <a:solidFill>
                  <a:srgbClr val="4472C4"/>
                </a:solidFill>
                <a:effectLst/>
                <a:uLnTx/>
                <a:uFillTx/>
                <a:latin typeface="Arial" panose="020B0604020202020204" pitchFamily="34" charset="0"/>
                <a:ea typeface="+mn-ea"/>
                <a:cs typeface="Arial" panose="020B0604020202020204" pitchFamily="34" charset="0"/>
              </a:rPr>
              <a:t>colle</a:t>
            </a:r>
            <a:endParaRPr kumimoji="0" lang="en-US" alt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glue stick</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p:cNvSpPr txBox="1"/>
          <p:nvPr/>
        </p:nvSpPr>
        <p:spPr>
          <a:xfrm>
            <a:off x="8526261" y="2842584"/>
            <a:ext cx="242476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solidFill>
                <a:effectLst/>
                <a:uLnTx/>
                <a:uFillTx/>
                <a:latin typeface="Arial" panose="020B0604020202020204" pitchFamily="34" charset="0"/>
                <a:ea typeface="+mn-ea"/>
                <a:cs typeface="Arial" panose="020B0604020202020204" pitchFamily="34" charset="0"/>
              </a:rPr>
              <a:t>u</a:t>
            </a:r>
            <a:r>
              <a:rPr kumimoji="0" lang="en-GB" sz="2400" b="1" i="0" u="none" strike="noStrike" kern="1200" cap="none" spc="0" normalizeH="0" baseline="0" noProof="0" dirty="0" err="1" smtClean="0">
                <a:ln>
                  <a:noFill/>
                </a:ln>
                <a:solidFill>
                  <a:srgbClr val="4472C4"/>
                </a:solidFill>
                <a:effectLst/>
                <a:uLnTx/>
                <a:uFillTx/>
                <a:latin typeface="Arial" panose="020B0604020202020204" pitchFamily="34" charset="0"/>
                <a:ea typeface="+mn-ea"/>
                <a:cs typeface="Arial" panose="020B0604020202020204" pitchFamily="34" charset="0"/>
              </a:rPr>
              <a:t>ne</a:t>
            </a:r>
            <a:r>
              <a:rPr kumimoji="0" lang="en-GB" sz="24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dirty="0" err="1" smtClean="0">
                <a:ln>
                  <a:noFill/>
                </a:ln>
                <a:solidFill>
                  <a:srgbClr val="4472C4"/>
                </a:solidFill>
                <a:effectLst/>
                <a:uLnTx/>
                <a:uFillTx/>
                <a:latin typeface="Arial" panose="020B0604020202020204" pitchFamily="34" charset="0"/>
                <a:ea typeface="+mn-ea"/>
                <a:cs typeface="Arial" panose="020B0604020202020204" pitchFamily="34" charset="0"/>
              </a:rPr>
              <a:t>gomme</a:t>
            </a:r>
            <a:endParaRPr kumimoji="0" lang="en-GB" sz="24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rubber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p:cNvSpPr txBox="1"/>
          <p:nvPr/>
        </p:nvSpPr>
        <p:spPr>
          <a:xfrm>
            <a:off x="8890875" y="5165391"/>
            <a:ext cx="202749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d</a:t>
            </a:r>
            <a:r>
              <a:rPr kumimoji="0" lang="en-GB" sz="24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rPr>
              <a:t>es </a:t>
            </a:r>
            <a:r>
              <a:rPr kumimoji="0" lang="en-GB" sz="2400" b="1" i="0" u="none" strike="noStrike" kern="1200" cap="none" spc="0" normalizeH="0" baseline="0" noProof="0" dirty="0" err="1" smtClean="0">
                <a:ln>
                  <a:noFill/>
                </a:ln>
                <a:solidFill>
                  <a:srgbClr val="4472C4"/>
                </a:solidFill>
                <a:effectLst/>
                <a:uLnTx/>
                <a:uFillTx/>
                <a:latin typeface="Arial" panose="020B0604020202020204" pitchFamily="34" charset="0"/>
                <a:ea typeface="+mn-ea"/>
                <a:cs typeface="Arial" panose="020B0604020202020204" pitchFamily="34" charset="0"/>
              </a:rPr>
              <a:t>ciseaux</a:t>
            </a:r>
            <a:endParaRPr kumimoji="0" lang="en-GB" sz="2400" b="1" i="0" u="none" strike="noStrike" kern="1200" cap="none" spc="0" normalizeH="0" baseline="0" noProof="0" dirty="0" smtClean="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scissors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68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73177" y="1192279"/>
            <a:ext cx="1811100"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Draw pictures of the classroom objects, writing their names in French on the lines underneath.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The first one has been done for you.</a:t>
            </a:r>
            <a:endParaRPr kumimoji="0" lang="en-GB" sz="2000" b="0" i="0" u="none" strike="noStrike" kern="1200" cap="none" spc="0" normalizeH="0" baseline="0" noProof="0" dirty="0">
              <a:ln>
                <a:noFill/>
              </a:ln>
              <a:solidFill>
                <a:prstClr val="black"/>
              </a:solidFill>
              <a:effectLst/>
              <a:uLnTx/>
              <a:uFillTx/>
              <a:latin typeface="Calibri body"/>
              <a:ea typeface="+mn-ea"/>
              <a:cs typeface="+mn-cs"/>
            </a:endParaRPr>
          </a:p>
        </p:txBody>
      </p:sp>
      <p:sp>
        <p:nvSpPr>
          <p:cNvPr id="3" name="TextBox 2"/>
          <p:cNvSpPr txBox="1"/>
          <p:nvPr/>
        </p:nvSpPr>
        <p:spPr>
          <a:xfrm>
            <a:off x="90884" y="44177"/>
            <a:ext cx="14156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body"/>
                <a:ea typeface="+mn-ea"/>
                <a:cs typeface="+mn-cs"/>
              </a:rPr>
              <a:t>Task</a:t>
            </a:r>
            <a:endParaRPr kumimoji="0" lang="en-GB" sz="32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1" name="Rectangle 2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0082" y="5653091"/>
            <a:ext cx="1299108" cy="964684"/>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4269750208"/>
              </p:ext>
            </p:extLst>
          </p:nvPr>
        </p:nvGraphicFramePr>
        <p:xfrm>
          <a:off x="2050362" y="148047"/>
          <a:ext cx="8507169" cy="6453858"/>
        </p:xfrm>
        <a:graphic>
          <a:graphicData uri="http://schemas.openxmlformats.org/drawingml/2006/table">
            <a:tbl>
              <a:tblPr firstRow="1" bandRow="1">
                <a:tableStyleId>{5940675A-B579-460E-94D1-54222C63F5DA}</a:tableStyleId>
              </a:tblPr>
              <a:tblGrid>
                <a:gridCol w="2835723">
                  <a:extLst>
                    <a:ext uri="{9D8B030D-6E8A-4147-A177-3AD203B41FA5}">
                      <a16:colId xmlns:a16="http://schemas.microsoft.com/office/drawing/2014/main" val="3532530887"/>
                    </a:ext>
                  </a:extLst>
                </a:gridCol>
                <a:gridCol w="2835723">
                  <a:extLst>
                    <a:ext uri="{9D8B030D-6E8A-4147-A177-3AD203B41FA5}">
                      <a16:colId xmlns:a16="http://schemas.microsoft.com/office/drawing/2014/main" val="3625084867"/>
                    </a:ext>
                  </a:extLst>
                </a:gridCol>
                <a:gridCol w="2835723">
                  <a:extLst>
                    <a:ext uri="{9D8B030D-6E8A-4147-A177-3AD203B41FA5}">
                      <a16:colId xmlns:a16="http://schemas.microsoft.com/office/drawing/2014/main" val="2742771090"/>
                    </a:ext>
                  </a:extLst>
                </a:gridCol>
              </a:tblGrid>
              <a:tr h="1293613">
                <a:tc>
                  <a:txBody>
                    <a:bodyPr/>
                    <a:lstStyle/>
                    <a:p>
                      <a:pPr algn="ctr"/>
                      <a:endParaRPr lang="en-GB" dirty="0">
                        <a:latin typeface="+mn-lt"/>
                      </a:endParaRPr>
                    </a:p>
                  </a:txBody>
                  <a:tcPr/>
                </a:tc>
                <a:tc>
                  <a:txBody>
                    <a:bodyPr/>
                    <a:lstStyle/>
                    <a:p>
                      <a:pPr algn="ctr"/>
                      <a:endParaRPr lang="en-GB" dirty="0">
                        <a:latin typeface="+mn-lt"/>
                      </a:endParaRPr>
                    </a:p>
                  </a:txBody>
                  <a:tcPr/>
                </a:tc>
                <a:tc>
                  <a:txBody>
                    <a:bodyPr/>
                    <a:lstStyle/>
                    <a:p>
                      <a:pPr algn="ctr"/>
                      <a:endParaRPr lang="en-GB" dirty="0">
                        <a:latin typeface="+mn-lt"/>
                      </a:endParaRPr>
                    </a:p>
                  </a:txBody>
                  <a:tcPr/>
                </a:tc>
                <a:extLst>
                  <a:ext uri="{0D108BD9-81ED-4DB2-BD59-A6C34878D82A}">
                    <a16:rowId xmlns:a16="http://schemas.microsoft.com/office/drawing/2014/main" val="3586699712"/>
                  </a:ext>
                </a:extLst>
              </a:tr>
              <a:tr h="551182">
                <a:tc>
                  <a:txBody>
                    <a:bodyPr/>
                    <a:lstStyle/>
                    <a:p>
                      <a:pPr algn="ctr"/>
                      <a:r>
                        <a:rPr lang="en-GB" b="0" dirty="0" smtClean="0">
                          <a:solidFill>
                            <a:schemeClr val="tx1"/>
                          </a:solidFill>
                          <a:latin typeface="+mn-lt"/>
                        </a:rPr>
                        <a:t>______________________</a:t>
                      </a:r>
                      <a:endParaRPr lang="en-GB" b="0" dirty="0">
                        <a:solidFill>
                          <a:schemeClr val="tx1"/>
                        </a:solidFill>
                        <a:latin typeface="+mn-lt"/>
                      </a:endParaRPr>
                    </a:p>
                  </a:txBody>
                  <a:tcPr anchor="b">
                    <a:lnB w="12700" cap="flat" cmpd="sng" algn="ctr">
                      <a:solidFill>
                        <a:schemeClr val="bg1"/>
                      </a:solidFill>
                      <a:prstDash val="solid"/>
                      <a:round/>
                      <a:headEnd type="none" w="med" len="med"/>
                      <a:tailEnd type="none" w="med" len="med"/>
                    </a:lnB>
                  </a:tcPr>
                </a:tc>
                <a:tc>
                  <a:txBody>
                    <a:bodyPr/>
                    <a:lstStyle/>
                    <a:p>
                      <a:pPr algn="ctr"/>
                      <a:r>
                        <a:rPr lang="en-GB" b="0" dirty="0" smtClean="0">
                          <a:solidFill>
                            <a:schemeClr val="tx1"/>
                          </a:solidFill>
                          <a:latin typeface="+mn-lt"/>
                        </a:rPr>
                        <a:t>______________________</a:t>
                      </a:r>
                      <a:endParaRPr lang="en-GB" b="0" dirty="0">
                        <a:solidFill>
                          <a:schemeClr val="tx1"/>
                        </a:solidFill>
                        <a:latin typeface="+mn-lt"/>
                      </a:endParaRPr>
                    </a:p>
                  </a:txBody>
                  <a:tcPr anchor="b">
                    <a:lnB w="12700" cap="flat" cmpd="sng" algn="ctr">
                      <a:solidFill>
                        <a:schemeClr val="bg1"/>
                      </a:solidFill>
                      <a:prstDash val="solid"/>
                      <a:round/>
                      <a:headEnd type="none" w="med" len="med"/>
                      <a:tailEnd type="none" w="med" len="med"/>
                    </a:lnB>
                  </a:tcPr>
                </a:tc>
                <a:tc>
                  <a:txBody>
                    <a:bodyPr/>
                    <a:lstStyle/>
                    <a:p>
                      <a:pPr algn="ctr"/>
                      <a:r>
                        <a:rPr lang="en-GB" b="0" dirty="0" smtClean="0">
                          <a:solidFill>
                            <a:schemeClr val="tx1"/>
                          </a:solidFill>
                          <a:latin typeface="+mn-lt"/>
                        </a:rPr>
                        <a:t>______________________</a:t>
                      </a:r>
                      <a:endParaRPr lang="en-GB" b="0" dirty="0">
                        <a:solidFill>
                          <a:schemeClr val="tx1"/>
                        </a:solidFill>
                        <a:latin typeface="+mn-lt"/>
                      </a:endParaRPr>
                    </a:p>
                  </a:txBody>
                  <a:tcPr anchor="b">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64338570"/>
                  </a:ext>
                </a:extLst>
              </a:tr>
              <a:tr h="263952">
                <a:tc>
                  <a:txBody>
                    <a:bodyPr/>
                    <a:lstStyle/>
                    <a:p>
                      <a:pPr algn="ctr"/>
                      <a:r>
                        <a:rPr lang="en-GB" sz="1400" dirty="0" smtClean="0">
                          <a:latin typeface="+mn-lt"/>
                        </a:rPr>
                        <a:t>scissors</a:t>
                      </a:r>
                      <a:endParaRPr lang="en-GB" sz="1400" dirty="0">
                        <a:latin typeface="+mn-lt"/>
                      </a:endParaRPr>
                    </a:p>
                  </a:txBody>
                  <a:tcPr>
                    <a:lnT w="12700" cap="flat" cmpd="sng" algn="ctr">
                      <a:solidFill>
                        <a:schemeClr val="bg1"/>
                      </a:solidFill>
                      <a:prstDash val="solid"/>
                      <a:round/>
                      <a:headEnd type="none" w="med" len="med"/>
                      <a:tailEnd type="none" w="med" len="med"/>
                    </a:lnT>
                  </a:tcPr>
                </a:tc>
                <a:tc>
                  <a:txBody>
                    <a:bodyPr/>
                    <a:lstStyle/>
                    <a:p>
                      <a:pPr algn="ctr"/>
                      <a:r>
                        <a:rPr lang="en-GB" sz="1400" dirty="0" smtClean="0">
                          <a:latin typeface="+mn-lt"/>
                        </a:rPr>
                        <a:t>ruler</a:t>
                      </a:r>
                      <a:endParaRPr lang="en-GB" sz="1400" dirty="0">
                        <a:latin typeface="+mn-lt"/>
                      </a:endParaRPr>
                    </a:p>
                  </a:txBody>
                  <a:tcPr>
                    <a:lnT w="12700" cap="flat" cmpd="sng" algn="ctr">
                      <a:solidFill>
                        <a:schemeClr val="bg1"/>
                      </a:solidFill>
                      <a:prstDash val="solid"/>
                      <a:round/>
                      <a:headEnd type="none" w="med" len="med"/>
                      <a:tailEnd type="none" w="med" len="med"/>
                    </a:lnT>
                  </a:tcPr>
                </a:tc>
                <a:tc>
                  <a:txBody>
                    <a:bodyPr/>
                    <a:lstStyle/>
                    <a:p>
                      <a:pPr algn="ctr"/>
                      <a:r>
                        <a:rPr lang="en-GB" sz="1400" dirty="0" smtClean="0">
                          <a:latin typeface="+mn-lt"/>
                        </a:rPr>
                        <a:t>glue stick</a:t>
                      </a:r>
                      <a:endParaRPr lang="en-GB" sz="1400" dirty="0">
                        <a:latin typeface="+mn-lt"/>
                      </a:endParaRP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948629688"/>
                  </a:ext>
                </a:extLst>
              </a:tr>
              <a:tr h="1315410">
                <a:tc>
                  <a:txBody>
                    <a:bodyPr/>
                    <a:lstStyle/>
                    <a:p>
                      <a:pPr algn="ctr"/>
                      <a:endParaRPr lang="en-GB" dirty="0">
                        <a:latin typeface="+mn-lt"/>
                      </a:endParaRPr>
                    </a:p>
                  </a:txBody>
                  <a:tcPr/>
                </a:tc>
                <a:tc>
                  <a:txBody>
                    <a:bodyPr/>
                    <a:lstStyle/>
                    <a:p>
                      <a:pPr algn="ctr"/>
                      <a:endParaRPr lang="en-GB" dirty="0">
                        <a:latin typeface="+mn-lt"/>
                      </a:endParaRPr>
                    </a:p>
                  </a:txBody>
                  <a:tcPr/>
                </a:tc>
                <a:tc>
                  <a:txBody>
                    <a:bodyPr/>
                    <a:lstStyle/>
                    <a:p>
                      <a:pPr algn="ctr"/>
                      <a:endParaRPr lang="en-GB" dirty="0">
                        <a:latin typeface="+mn-lt"/>
                      </a:endParaRPr>
                    </a:p>
                  </a:txBody>
                  <a:tcPr/>
                </a:tc>
                <a:extLst>
                  <a:ext uri="{0D108BD9-81ED-4DB2-BD59-A6C34878D82A}">
                    <a16:rowId xmlns:a16="http://schemas.microsoft.com/office/drawing/2014/main" val="1075654234"/>
                  </a:ext>
                </a:extLst>
              </a:tr>
              <a:tr h="538528">
                <a:tc>
                  <a:txBody>
                    <a:bodyPr/>
                    <a:lstStyle/>
                    <a:p>
                      <a:pPr algn="ctr"/>
                      <a:r>
                        <a:rPr lang="en-GB" b="0" dirty="0" smtClean="0">
                          <a:solidFill>
                            <a:schemeClr val="tx1"/>
                          </a:solidFill>
                          <a:latin typeface="+mn-lt"/>
                        </a:rPr>
                        <a:t>______________________</a:t>
                      </a:r>
                      <a:endParaRPr lang="en-GB" b="0" dirty="0">
                        <a:solidFill>
                          <a:schemeClr val="tx1"/>
                        </a:solidFill>
                        <a:latin typeface="+mn-lt"/>
                      </a:endParaRPr>
                    </a:p>
                  </a:txBody>
                  <a:tcPr anchor="b">
                    <a:lnB w="12700" cap="flat" cmpd="sng" algn="ctr">
                      <a:solidFill>
                        <a:schemeClr val="bg1"/>
                      </a:solidFill>
                      <a:prstDash val="solid"/>
                      <a:round/>
                      <a:headEnd type="none" w="med" len="med"/>
                      <a:tailEnd type="none" w="med" len="med"/>
                    </a:lnB>
                  </a:tcPr>
                </a:tc>
                <a:tc>
                  <a:txBody>
                    <a:bodyPr/>
                    <a:lstStyle/>
                    <a:p>
                      <a:pPr algn="ctr"/>
                      <a:r>
                        <a:rPr lang="en-GB" b="0" dirty="0" smtClean="0">
                          <a:solidFill>
                            <a:schemeClr val="tx1"/>
                          </a:solidFill>
                          <a:latin typeface="+mn-lt"/>
                        </a:rPr>
                        <a:t>______________________</a:t>
                      </a:r>
                      <a:endParaRPr lang="en-GB" b="0" dirty="0">
                        <a:solidFill>
                          <a:schemeClr val="tx1"/>
                        </a:solidFill>
                        <a:latin typeface="+mn-lt"/>
                      </a:endParaRPr>
                    </a:p>
                  </a:txBody>
                  <a:tcPr anchor="b">
                    <a:lnB w="12700" cap="flat" cmpd="sng" algn="ctr">
                      <a:solidFill>
                        <a:schemeClr val="bg1"/>
                      </a:solidFill>
                      <a:prstDash val="solid"/>
                      <a:round/>
                      <a:headEnd type="none" w="med" len="med"/>
                      <a:tailEnd type="none" w="med" len="med"/>
                    </a:lnB>
                  </a:tcPr>
                </a:tc>
                <a:tc>
                  <a:txBody>
                    <a:bodyPr/>
                    <a:lstStyle/>
                    <a:p>
                      <a:pPr algn="ctr"/>
                      <a:r>
                        <a:rPr lang="en-GB" b="0" dirty="0" smtClean="0">
                          <a:solidFill>
                            <a:schemeClr val="tx1"/>
                          </a:solidFill>
                          <a:latin typeface="+mn-lt"/>
                        </a:rPr>
                        <a:t>______________________</a:t>
                      </a:r>
                      <a:endParaRPr lang="en-GB" b="0" dirty="0">
                        <a:solidFill>
                          <a:schemeClr val="tx1"/>
                        </a:solidFill>
                        <a:latin typeface="+mn-lt"/>
                      </a:endParaRPr>
                    </a:p>
                  </a:txBody>
                  <a:tcPr anchor="b">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25382239"/>
                  </a:ext>
                </a:extLst>
              </a:tr>
              <a:tr h="301659">
                <a:tc>
                  <a:txBody>
                    <a:bodyPr/>
                    <a:lstStyle/>
                    <a:p>
                      <a:pPr algn="ctr"/>
                      <a:r>
                        <a:rPr lang="en-GB" sz="1400" dirty="0" smtClean="0">
                          <a:latin typeface="+mn-lt"/>
                        </a:rPr>
                        <a:t>pencil sharpener</a:t>
                      </a:r>
                      <a:endParaRPr lang="en-GB" sz="1400" dirty="0">
                        <a:latin typeface="+mn-lt"/>
                      </a:endParaRPr>
                    </a:p>
                  </a:txBody>
                  <a:tcPr>
                    <a:lnT w="12700" cap="flat" cmpd="sng" algn="ctr">
                      <a:solidFill>
                        <a:schemeClr val="bg1"/>
                      </a:solidFill>
                      <a:prstDash val="solid"/>
                      <a:round/>
                      <a:headEnd type="none" w="med" len="med"/>
                      <a:tailEnd type="none" w="med" len="med"/>
                    </a:lnT>
                  </a:tcPr>
                </a:tc>
                <a:tc>
                  <a:txBody>
                    <a:bodyPr/>
                    <a:lstStyle/>
                    <a:p>
                      <a:pPr algn="ctr"/>
                      <a:r>
                        <a:rPr lang="en-GB" sz="1400" dirty="0" smtClean="0">
                          <a:latin typeface="+mn-lt"/>
                        </a:rPr>
                        <a:t>rubber</a:t>
                      </a:r>
                      <a:endParaRPr lang="en-GB" sz="1400" dirty="0">
                        <a:latin typeface="+mn-lt"/>
                      </a:endParaRPr>
                    </a:p>
                  </a:txBody>
                  <a:tcPr>
                    <a:lnT w="12700" cap="flat" cmpd="sng" algn="ctr">
                      <a:solidFill>
                        <a:schemeClr val="bg1"/>
                      </a:solidFill>
                      <a:prstDash val="solid"/>
                      <a:round/>
                      <a:headEnd type="none" w="med" len="med"/>
                      <a:tailEnd type="none" w="med" len="med"/>
                    </a:lnT>
                  </a:tcPr>
                </a:tc>
                <a:tc>
                  <a:txBody>
                    <a:bodyPr/>
                    <a:lstStyle/>
                    <a:p>
                      <a:pPr algn="ctr"/>
                      <a:r>
                        <a:rPr lang="en-GB" sz="1400" dirty="0" smtClean="0">
                          <a:latin typeface="+mn-lt"/>
                        </a:rPr>
                        <a:t>book</a:t>
                      </a:r>
                      <a:endParaRPr lang="en-GB" sz="1400" dirty="0">
                        <a:latin typeface="+mn-lt"/>
                      </a:endParaRP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56947091"/>
                  </a:ext>
                </a:extLst>
              </a:tr>
              <a:tr h="1299297">
                <a:tc>
                  <a:txBody>
                    <a:bodyPr/>
                    <a:lstStyle/>
                    <a:p>
                      <a:pPr algn="ctr"/>
                      <a:endParaRPr lang="en-GB"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mn-lt"/>
                        <a:cs typeface="Arial" panose="020B0604020202020204" pitchFamily="34" charset="0"/>
                      </a:endParaRPr>
                    </a:p>
                  </a:txBody>
                  <a:tcPr/>
                </a:tc>
                <a:tc>
                  <a:txBody>
                    <a:bodyPr/>
                    <a:lstStyle/>
                    <a:p>
                      <a:pPr algn="ctr"/>
                      <a:endParaRPr lang="en-GB" dirty="0">
                        <a:latin typeface="+mn-lt"/>
                      </a:endParaRPr>
                    </a:p>
                  </a:txBody>
                  <a:tcPr/>
                </a:tc>
                <a:extLst>
                  <a:ext uri="{0D108BD9-81ED-4DB2-BD59-A6C34878D82A}">
                    <a16:rowId xmlns:a16="http://schemas.microsoft.com/office/drawing/2014/main" val="86153924"/>
                  </a:ext>
                </a:extLst>
              </a:tr>
              <a:tr h="541428">
                <a:tc>
                  <a:txBody>
                    <a:bodyPr/>
                    <a:lstStyle/>
                    <a:p>
                      <a:pPr algn="ctr"/>
                      <a:r>
                        <a:rPr lang="en-GB" b="0" dirty="0" smtClean="0">
                          <a:solidFill>
                            <a:schemeClr val="tx1"/>
                          </a:solidFill>
                          <a:latin typeface="+mn-lt"/>
                        </a:rPr>
                        <a:t>______________________</a:t>
                      </a:r>
                      <a:endParaRPr lang="en-GB" b="0" dirty="0">
                        <a:solidFill>
                          <a:schemeClr val="tx1"/>
                        </a:solidFill>
                        <a:latin typeface="+mn-lt"/>
                      </a:endParaRPr>
                    </a:p>
                  </a:txBody>
                  <a:tcPr anchor="b">
                    <a:lnB w="12700" cap="flat" cmpd="sng" algn="ctr">
                      <a:solidFill>
                        <a:schemeClr val="bg1"/>
                      </a:solidFill>
                      <a:prstDash val="solid"/>
                      <a:round/>
                      <a:headEnd type="none" w="med" len="med"/>
                      <a:tailEnd type="none" w="med" len="med"/>
                    </a:lnB>
                  </a:tcPr>
                </a:tc>
                <a:tc>
                  <a:txBody>
                    <a:bodyPr/>
                    <a:lstStyle/>
                    <a:p>
                      <a:pPr algn="ctr"/>
                      <a:r>
                        <a:rPr lang="en-GB" b="0" dirty="0" smtClean="0">
                          <a:solidFill>
                            <a:schemeClr val="tx1"/>
                          </a:solidFill>
                          <a:latin typeface="+mn-lt"/>
                        </a:rPr>
                        <a:t>______________________</a:t>
                      </a:r>
                      <a:endParaRPr lang="en-GB" b="0" dirty="0">
                        <a:solidFill>
                          <a:schemeClr val="tx1"/>
                        </a:solidFill>
                        <a:latin typeface="+mn-lt"/>
                      </a:endParaRPr>
                    </a:p>
                  </a:txBody>
                  <a:tcPr anchor="b">
                    <a:lnB w="12700" cap="flat" cmpd="sng" algn="ctr">
                      <a:solidFill>
                        <a:schemeClr val="bg1"/>
                      </a:solidFill>
                      <a:prstDash val="solid"/>
                      <a:round/>
                      <a:headEnd type="none" w="med" len="med"/>
                      <a:tailEnd type="none" w="med" len="med"/>
                    </a:lnB>
                  </a:tcPr>
                </a:tc>
                <a:tc>
                  <a:txBody>
                    <a:bodyPr/>
                    <a:lstStyle/>
                    <a:p>
                      <a:pPr algn="ctr"/>
                      <a:r>
                        <a:rPr lang="en-GB" b="0" dirty="0" smtClean="0">
                          <a:solidFill>
                            <a:schemeClr val="tx1"/>
                          </a:solidFill>
                          <a:latin typeface="+mn-lt"/>
                        </a:rPr>
                        <a:t>______________________</a:t>
                      </a:r>
                      <a:endParaRPr lang="en-GB" b="0" dirty="0">
                        <a:solidFill>
                          <a:schemeClr val="tx1"/>
                        </a:solidFill>
                        <a:latin typeface="+mn-lt"/>
                      </a:endParaRPr>
                    </a:p>
                  </a:txBody>
                  <a:tcPr anchor="b">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81657544"/>
                  </a:ext>
                </a:extLst>
              </a:tr>
              <a:tr h="280307">
                <a:tc>
                  <a:txBody>
                    <a:bodyPr/>
                    <a:lstStyle/>
                    <a:p>
                      <a:pPr algn="ctr"/>
                      <a:r>
                        <a:rPr lang="en-GB" sz="1400" dirty="0" smtClean="0">
                          <a:latin typeface="+mn-lt"/>
                        </a:rPr>
                        <a:t>pen</a:t>
                      </a:r>
                      <a:endParaRPr lang="en-GB" sz="1400" dirty="0">
                        <a:latin typeface="+mn-lt"/>
                      </a:endParaRPr>
                    </a:p>
                  </a:txBody>
                  <a:tcPr>
                    <a:lnT w="12700" cap="flat" cmpd="sng" algn="ctr">
                      <a:solidFill>
                        <a:schemeClr val="bg1"/>
                      </a:solidFill>
                      <a:prstDash val="solid"/>
                      <a:round/>
                      <a:headEnd type="none" w="med" len="med"/>
                      <a:tailEnd type="none" w="med" len="med"/>
                    </a:lnT>
                  </a:tcPr>
                </a:tc>
                <a:tc>
                  <a:txBody>
                    <a:bodyPr/>
                    <a:lstStyle/>
                    <a:p>
                      <a:pPr algn="ctr"/>
                      <a:r>
                        <a:rPr lang="en-GB" sz="1400" dirty="0" smtClean="0">
                          <a:latin typeface="+mn-lt"/>
                        </a:rPr>
                        <a:t>pencil</a:t>
                      </a:r>
                      <a:endParaRPr lang="en-GB" sz="1400" dirty="0">
                        <a:latin typeface="+mn-lt"/>
                      </a:endParaRPr>
                    </a:p>
                  </a:txBody>
                  <a:tcPr>
                    <a:lnT w="12700" cap="flat" cmpd="sng" algn="ctr">
                      <a:solidFill>
                        <a:schemeClr val="bg1"/>
                      </a:solidFill>
                      <a:prstDash val="solid"/>
                      <a:round/>
                      <a:headEnd type="none" w="med" len="med"/>
                      <a:tailEnd type="none" w="med" len="med"/>
                    </a:lnT>
                  </a:tcPr>
                </a:tc>
                <a:tc>
                  <a:txBody>
                    <a:bodyPr/>
                    <a:lstStyle/>
                    <a:p>
                      <a:pPr algn="ctr"/>
                      <a:r>
                        <a:rPr lang="en-GB" sz="1400" dirty="0" smtClean="0">
                          <a:latin typeface="+mn-lt"/>
                        </a:rPr>
                        <a:t>pencil case</a:t>
                      </a:r>
                      <a:endParaRPr lang="en-GB" sz="1400" dirty="0">
                        <a:latin typeface="+mn-lt"/>
                      </a:endParaRP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342425030"/>
                  </a:ext>
                </a:extLst>
              </a:tr>
            </a:tbl>
          </a:graphicData>
        </a:graphic>
      </p:graphicFrame>
      <p:sp>
        <p:nvSpPr>
          <p:cNvPr id="4" name="Rectangle 3"/>
          <p:cNvSpPr/>
          <p:nvPr/>
        </p:nvSpPr>
        <p:spPr>
          <a:xfrm>
            <a:off x="2862731" y="1567934"/>
            <a:ext cx="118333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ea typeface="+mn-ea"/>
                <a:cs typeface="+mn-cs"/>
              </a:rPr>
              <a:t>les ciseaux</a:t>
            </a:r>
            <a:endParaRPr kumimoji="0" lang="en-GB" sz="1800" b="0" i="0" u="none" strike="noStrike" kern="1200" cap="none" spc="0" normalizeH="0" baseline="0" noProof="0" dirty="0">
              <a:ln>
                <a:noFill/>
              </a:ln>
              <a:solidFill>
                <a:srgbClr val="FF0000"/>
              </a:solidFill>
              <a:effectLst/>
              <a:uLnTx/>
              <a:uFillTx/>
              <a:ea typeface="+mn-ea"/>
              <a:cs typeface="+mn-cs"/>
            </a:endParaRPr>
          </a:p>
        </p:txBody>
      </p:sp>
      <p:pic>
        <p:nvPicPr>
          <p:cNvPr id="5" name="Picture 4"/>
          <p:cNvPicPr>
            <a:picLocks noChangeAspect="1"/>
          </p:cNvPicPr>
          <p:nvPr/>
        </p:nvPicPr>
        <p:blipFill>
          <a:blip r:embed="rId4"/>
          <a:stretch>
            <a:fillRect/>
          </a:stretch>
        </p:blipFill>
        <p:spPr>
          <a:xfrm>
            <a:off x="2681399" y="290573"/>
            <a:ext cx="1536884" cy="1076687"/>
          </a:xfrm>
          <a:prstGeom prst="rect">
            <a:avLst/>
          </a:prstGeom>
        </p:spPr>
      </p:pic>
    </p:spTree>
    <p:extLst>
      <p:ext uri="{BB962C8B-B14F-4D97-AF65-F5344CB8AC3E}">
        <p14:creationId xmlns:p14="http://schemas.microsoft.com/office/powerpoint/2010/main" val="13860006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074" y="2925446"/>
            <a:ext cx="10515600" cy="1176292"/>
          </a:xfrm>
        </p:spPr>
        <p:txBody>
          <a:bodyPr/>
          <a:lstStyle/>
          <a:p>
            <a:pPr algn="ctr"/>
            <a:r>
              <a:rPr lang="en-GB" dirty="0" smtClean="0"/>
              <a:t>End of lesson</a:t>
            </a:r>
            <a:endParaRPr lang="en-GB" dirty="0"/>
          </a:p>
        </p:txBody>
      </p:sp>
    </p:spTree>
    <p:extLst>
      <p:ext uri="{BB962C8B-B14F-4D97-AF65-F5344CB8AC3E}">
        <p14:creationId xmlns:p14="http://schemas.microsoft.com/office/powerpoint/2010/main" val="20383954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FF000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lang="en-GB" altLang="en-US" sz="2400" noProof="0" dirty="0" smtClean="0">
                <a:solidFill>
                  <a:srgbClr val="000000"/>
                </a:solidFill>
              </a:rPr>
              <a:t>PSHE</a:t>
            </a:r>
            <a:r>
              <a:rPr lang="en-GB" altLang="en-US" sz="2400" dirty="0" smtClean="0">
                <a:solidFill>
                  <a:srgbClr val="000000"/>
                </a:solidFill>
              </a:rPr>
              <a:t> </a:t>
            </a:r>
            <a:r>
              <a:rPr kumimoji="0" lang="en-GB" alt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 </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lang="en-GB" altLang="en-US" sz="3200" u="sng" noProof="0" dirty="0" smtClean="0">
                <a:solidFill>
                  <a:srgbClr val="000000"/>
                </a:solidFill>
              </a:rPr>
              <a:t>Friday 5</a:t>
            </a:r>
            <a:r>
              <a:rPr lang="en-GB" altLang="en-US" sz="3200" u="sng" baseline="30000" noProof="0" dirty="0" smtClean="0">
                <a:solidFill>
                  <a:srgbClr val="000000"/>
                </a:solidFill>
              </a:rPr>
              <a:t>th</a:t>
            </a:r>
            <a:r>
              <a:rPr lang="en-GB" altLang="en-US" sz="3200" u="sng" noProof="0" dirty="0" smtClean="0">
                <a:solidFill>
                  <a:srgbClr val="000000"/>
                </a:solidFill>
              </a:rPr>
              <a:t> March 2021 </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3423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707886"/>
          </a:xfrm>
          <a:prstGeom prst="rect">
            <a:avLst/>
          </a:prstGeom>
          <a:noFill/>
        </p:spPr>
        <p:txBody>
          <a:bodyPr>
            <a:spAutoFit/>
          </a:bodyPr>
          <a:lstStyle/>
          <a:p>
            <a:pPr>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To be able </a:t>
            </a: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to identify</a:t>
            </a:r>
            <a:r>
              <a:rPr kumimoji="0" lang="en-GB" sz="4000" b="0" i="0" u="sng" strike="noStrike" kern="1200" cap="none" spc="0" normalizeH="0" noProof="0" dirty="0" smtClean="0">
                <a:ln>
                  <a:noFill/>
                </a:ln>
                <a:solidFill>
                  <a:prstClr val="black"/>
                </a:solidFill>
                <a:effectLst/>
                <a:uLnTx/>
                <a:uFillTx/>
                <a:latin typeface="Calibri" panose="020F0502020204030204"/>
                <a:ea typeface="+mn-ea"/>
                <a:cs typeface="+mn-cs"/>
              </a:rPr>
              <a:t> your own</a:t>
            </a:r>
            <a:r>
              <a:rPr lang="en-GB" sz="4000" u="sng" dirty="0">
                <a:solidFill>
                  <a:prstClr val="black"/>
                </a:solidFill>
                <a:latin typeface="Calibri" panose="020F0502020204030204"/>
              </a:rPr>
              <a:t> </a:t>
            </a: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feelings</a:t>
            </a:r>
            <a:endParaRPr kumimoji="0" lang="en-US" sz="4000" b="0" i="0" u="none" strike="noStrike" kern="1200" cap="none" spc="0" normalizeH="0" baseline="0" noProof="0" dirty="0">
              <a:ln>
                <a:solidFill>
                  <a:prstClr val="black"/>
                </a:solidFill>
              </a:ln>
              <a:solidFill>
                <a:srgbClr val="5B9BD5">
                  <a:lumMod val="50000"/>
                </a:srgbClr>
              </a:solidFill>
              <a:effectLst/>
              <a:uLnTx/>
              <a:uFillTx/>
              <a:latin typeface="Calibri" panose="020F0502020204030204"/>
              <a:ea typeface="+mn-ea"/>
              <a:cs typeface="+mn-cs"/>
            </a:endParaRPr>
          </a:p>
        </p:txBody>
      </p:sp>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6290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543232" y="556857"/>
          <a:ext cx="10515600" cy="54864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5" name="TextBox 4"/>
          <p:cNvSpPr txBox="1"/>
          <p:nvPr/>
        </p:nvSpPr>
        <p:spPr>
          <a:xfrm>
            <a:off x="5430982" y="4128655"/>
            <a:ext cx="609600" cy="369332"/>
          </a:xfrm>
          <a:prstGeom prst="rect">
            <a:avLst/>
          </a:prstGeom>
          <a:solidFill>
            <a:schemeClr val="bg1"/>
          </a:solidFill>
        </p:spPr>
        <p:txBody>
          <a:bodyPr wrap="square" rtlCol="0">
            <a:spAutoFit/>
          </a:bodyPr>
          <a:lstStyle/>
          <a:p>
            <a:endParaRPr lang="en-GB" dirty="0"/>
          </a:p>
        </p:txBody>
      </p:sp>
      <p:sp>
        <p:nvSpPr>
          <p:cNvPr id="13" name="Rectangle 1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3" name="TextBox 2"/>
          <p:cNvSpPr txBox="1"/>
          <p:nvPr/>
        </p:nvSpPr>
        <p:spPr>
          <a:xfrm>
            <a:off x="230415" y="360218"/>
            <a:ext cx="10354458" cy="1661993"/>
          </a:xfrm>
          <a:prstGeom prst="rect">
            <a:avLst/>
          </a:prstGeom>
          <a:noFill/>
        </p:spPr>
        <p:txBody>
          <a:bodyPr wrap="square" rtlCol="0">
            <a:spAutoFit/>
          </a:bodyPr>
          <a:lstStyle/>
          <a:p>
            <a:r>
              <a:rPr lang="en-GB" sz="2800" dirty="0" smtClean="0"/>
              <a:t>We are looking forward to seeing you all back at school on Monday</a:t>
            </a:r>
            <a:r>
              <a:rPr lang="en-GB" dirty="0" smtClean="0"/>
              <a:t>.</a:t>
            </a:r>
          </a:p>
          <a:p>
            <a:endParaRPr lang="en-GB" dirty="0"/>
          </a:p>
          <a:p>
            <a:r>
              <a:rPr lang="en-GB" sz="2800" dirty="0" smtClean="0"/>
              <a:t>It is normal to have mixed emotions about returning to school after a long break. </a:t>
            </a:r>
            <a:endParaRPr lang="en-GB" sz="2800" dirty="0"/>
          </a:p>
        </p:txBody>
      </p:sp>
      <p:sp>
        <p:nvSpPr>
          <p:cNvPr id="4" name="Oval Callout 3"/>
          <p:cNvSpPr/>
          <p:nvPr/>
        </p:nvSpPr>
        <p:spPr>
          <a:xfrm>
            <a:off x="431217" y="2507674"/>
            <a:ext cx="2483431" cy="1990314"/>
          </a:xfrm>
          <a:prstGeom prst="wedgeEllipseCallout">
            <a:avLst>
              <a:gd name="adj1" fmla="val -42032"/>
              <a:gd name="adj2" fmla="val -593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You might be feeling….</a:t>
            </a:r>
            <a:endParaRPr lang="en-GB" dirty="0"/>
          </a:p>
        </p:txBody>
      </p:sp>
      <p:sp>
        <p:nvSpPr>
          <p:cNvPr id="6" name="Oval 5"/>
          <p:cNvSpPr/>
          <p:nvPr/>
        </p:nvSpPr>
        <p:spPr>
          <a:xfrm>
            <a:off x="4087091" y="2507674"/>
            <a:ext cx="1787236" cy="146858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n>
                  <a:solidFill>
                    <a:schemeClr val="tx1"/>
                  </a:solidFill>
                </a:ln>
                <a:solidFill>
                  <a:schemeClr val="tx1"/>
                </a:solidFill>
              </a:rPr>
              <a:t>Happy</a:t>
            </a:r>
            <a:r>
              <a:rPr lang="en-GB" sz="2800" dirty="0" smtClean="0">
                <a:ln>
                  <a:solidFill>
                    <a:schemeClr val="tx1"/>
                  </a:solidFill>
                </a:ln>
              </a:rPr>
              <a:t> </a:t>
            </a:r>
            <a:endParaRPr lang="en-GB" sz="2800" dirty="0">
              <a:ln>
                <a:solidFill>
                  <a:schemeClr val="tx1"/>
                </a:solidFill>
              </a:ln>
            </a:endParaRPr>
          </a:p>
        </p:txBody>
      </p:sp>
      <p:sp>
        <p:nvSpPr>
          <p:cNvPr id="11" name="Oval 10"/>
          <p:cNvSpPr/>
          <p:nvPr/>
        </p:nvSpPr>
        <p:spPr>
          <a:xfrm>
            <a:off x="6871855" y="1925783"/>
            <a:ext cx="1787236" cy="146858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n>
                  <a:solidFill>
                    <a:schemeClr val="tx1"/>
                  </a:solidFill>
                </a:ln>
                <a:solidFill>
                  <a:schemeClr val="tx1"/>
                </a:solidFill>
              </a:rPr>
              <a:t>Excited </a:t>
            </a:r>
            <a:r>
              <a:rPr lang="en-GB" sz="2800" dirty="0" smtClean="0">
                <a:ln>
                  <a:solidFill>
                    <a:schemeClr val="tx1"/>
                  </a:solidFill>
                </a:ln>
              </a:rPr>
              <a:t> </a:t>
            </a:r>
            <a:endParaRPr lang="en-GB" sz="2800" dirty="0">
              <a:ln>
                <a:solidFill>
                  <a:schemeClr val="tx1"/>
                </a:solidFill>
              </a:ln>
            </a:endParaRPr>
          </a:p>
        </p:txBody>
      </p:sp>
      <p:sp>
        <p:nvSpPr>
          <p:cNvPr id="15" name="Oval 14"/>
          <p:cNvSpPr/>
          <p:nvPr/>
        </p:nvSpPr>
        <p:spPr>
          <a:xfrm>
            <a:off x="7938655" y="4045528"/>
            <a:ext cx="2050472" cy="1514889"/>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n>
                  <a:solidFill>
                    <a:schemeClr val="tx1"/>
                  </a:solidFill>
                </a:ln>
                <a:solidFill>
                  <a:schemeClr val="tx1"/>
                </a:solidFill>
              </a:rPr>
              <a:t>Relieved </a:t>
            </a:r>
            <a:r>
              <a:rPr lang="en-GB" sz="2800" dirty="0" smtClean="0">
                <a:ln>
                  <a:solidFill>
                    <a:schemeClr val="tx1"/>
                  </a:solidFill>
                </a:ln>
              </a:rPr>
              <a:t> </a:t>
            </a:r>
            <a:endParaRPr lang="en-GB" sz="2800" dirty="0">
              <a:ln>
                <a:solidFill>
                  <a:schemeClr val="tx1"/>
                </a:solidFill>
              </a:ln>
            </a:endParaRPr>
          </a:p>
        </p:txBody>
      </p:sp>
      <p:sp>
        <p:nvSpPr>
          <p:cNvPr id="16" name="Oval 15"/>
          <p:cNvSpPr/>
          <p:nvPr/>
        </p:nvSpPr>
        <p:spPr>
          <a:xfrm>
            <a:off x="5133109" y="4497988"/>
            <a:ext cx="2001982" cy="146858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n>
                  <a:solidFill>
                    <a:schemeClr val="tx1"/>
                  </a:solidFill>
                </a:ln>
                <a:solidFill>
                  <a:schemeClr val="tx1"/>
                </a:solidFill>
              </a:rPr>
              <a:t>Nervous</a:t>
            </a:r>
            <a:r>
              <a:rPr lang="en-GB" sz="2800" dirty="0" smtClean="0">
                <a:ln>
                  <a:solidFill>
                    <a:schemeClr val="tx1"/>
                  </a:solidFill>
                </a:ln>
              </a:rPr>
              <a:t> </a:t>
            </a:r>
            <a:endParaRPr lang="en-GB" sz="2800" dirty="0">
              <a:ln>
                <a:solidFill>
                  <a:schemeClr val="tx1"/>
                </a:solidFill>
              </a:ln>
            </a:endParaRPr>
          </a:p>
        </p:txBody>
      </p:sp>
      <p:sp>
        <p:nvSpPr>
          <p:cNvPr id="17" name="Oval 16"/>
          <p:cNvSpPr/>
          <p:nvPr/>
        </p:nvSpPr>
        <p:spPr>
          <a:xfrm>
            <a:off x="2618509" y="4497988"/>
            <a:ext cx="1787236" cy="146858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n>
                  <a:solidFill>
                    <a:schemeClr val="tx1"/>
                  </a:solidFill>
                </a:ln>
                <a:solidFill>
                  <a:schemeClr val="tx1"/>
                </a:solidFill>
              </a:rPr>
              <a:t>Sad</a:t>
            </a:r>
            <a:r>
              <a:rPr lang="en-GB" sz="2800" dirty="0" smtClean="0">
                <a:ln>
                  <a:solidFill>
                    <a:schemeClr val="tx1"/>
                  </a:solidFill>
                </a:ln>
              </a:rPr>
              <a:t> </a:t>
            </a:r>
            <a:endParaRPr lang="en-GB" sz="2800" dirty="0">
              <a:ln>
                <a:solidFill>
                  <a:schemeClr val="tx1"/>
                </a:solidFill>
              </a:ln>
            </a:endParaRPr>
          </a:p>
        </p:txBody>
      </p:sp>
      <p:sp>
        <p:nvSpPr>
          <p:cNvPr id="19" name="Oval 18"/>
          <p:cNvSpPr/>
          <p:nvPr/>
        </p:nvSpPr>
        <p:spPr>
          <a:xfrm>
            <a:off x="9324109" y="1925783"/>
            <a:ext cx="2382982" cy="189807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n>
                  <a:solidFill>
                    <a:schemeClr val="tx1"/>
                  </a:solidFill>
                </a:ln>
                <a:solidFill>
                  <a:schemeClr val="tx1"/>
                </a:solidFill>
              </a:rPr>
              <a:t>Enthusiastic </a:t>
            </a:r>
            <a:r>
              <a:rPr lang="en-GB" sz="2000" dirty="0" smtClean="0">
                <a:ln>
                  <a:solidFill>
                    <a:schemeClr val="tx1"/>
                  </a:solidFill>
                </a:ln>
              </a:rPr>
              <a:t> </a:t>
            </a:r>
            <a:endParaRPr lang="en-GB" sz="2000" dirty="0">
              <a:ln>
                <a:solidFill>
                  <a:schemeClr val="tx1"/>
                </a:solidFill>
              </a:ln>
            </a:endParaRPr>
          </a:p>
        </p:txBody>
      </p:sp>
    </p:spTree>
    <p:extLst>
      <p:ext uri="{BB962C8B-B14F-4D97-AF65-F5344CB8AC3E}">
        <p14:creationId xmlns:p14="http://schemas.microsoft.com/office/powerpoint/2010/main" val="30368912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543232" y="556857"/>
          <a:ext cx="10515600" cy="54864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sp>
        <p:nvSpPr>
          <p:cNvPr id="5" name="TextBox 4"/>
          <p:cNvSpPr txBox="1"/>
          <p:nvPr/>
        </p:nvSpPr>
        <p:spPr>
          <a:xfrm>
            <a:off x="5430982" y="4128655"/>
            <a:ext cx="609600" cy="369332"/>
          </a:xfrm>
          <a:prstGeom prst="rect">
            <a:avLst/>
          </a:prstGeom>
          <a:solidFill>
            <a:schemeClr val="bg1"/>
          </a:solidFill>
        </p:spPr>
        <p:txBody>
          <a:bodyPr wrap="square" rtlCol="0">
            <a:spAutoFit/>
          </a:bodyPr>
          <a:lstStyle/>
          <a:p>
            <a:endParaRPr lang="en-GB" dirty="0"/>
          </a:p>
        </p:txBody>
      </p:sp>
      <p:sp>
        <p:nvSpPr>
          <p:cNvPr id="13" name="Rectangle 1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61" y="212519"/>
            <a:ext cx="1299108" cy="964684"/>
          </a:xfrm>
          <a:prstGeom prst="rect">
            <a:avLst/>
          </a:prstGeom>
        </p:spPr>
      </p:pic>
      <p:pic>
        <p:nvPicPr>
          <p:cNvPr id="8" name="Picture 7"/>
          <p:cNvPicPr/>
          <p:nvPr/>
        </p:nvPicPr>
        <p:blipFill rotWithShape="1">
          <a:blip r:embed="rId4"/>
          <a:srcRect l="63151" t="15665" r="10425" b="18129"/>
          <a:stretch/>
        </p:blipFill>
        <p:spPr bwMode="auto">
          <a:xfrm>
            <a:off x="3923866" y="445480"/>
            <a:ext cx="6494752" cy="5721615"/>
          </a:xfrm>
          <a:prstGeom prst="rect">
            <a:avLst/>
          </a:prstGeom>
          <a:ln>
            <a:noFill/>
          </a:ln>
          <a:extLst>
            <a:ext uri="{53640926-AAD7-44D8-BBD7-CCE9431645EC}">
              <a14:shadowObscured xmlns:a14="http://schemas.microsoft.com/office/drawing/2010/main"/>
            </a:ext>
          </a:extLst>
        </p:spPr>
      </p:pic>
      <p:sp>
        <p:nvSpPr>
          <p:cNvPr id="3" name="Oval Callout 2"/>
          <p:cNvSpPr/>
          <p:nvPr/>
        </p:nvSpPr>
        <p:spPr>
          <a:xfrm>
            <a:off x="443345" y="1468583"/>
            <a:ext cx="2881745" cy="2660072"/>
          </a:xfrm>
          <a:prstGeom prst="wedgeEllipseCallout">
            <a:avLst>
              <a:gd name="adj1" fmla="val 49840"/>
              <a:gd name="adj2" fmla="val -536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Look at the ‘Feeling blob tree’ and colour in one blob person which you think might show how you are feeling. </a:t>
            </a:r>
            <a:endParaRPr lang="en-GB" dirty="0"/>
          </a:p>
        </p:txBody>
      </p:sp>
      <p:sp>
        <p:nvSpPr>
          <p:cNvPr id="4" name="TextBox 3"/>
          <p:cNvSpPr txBox="1"/>
          <p:nvPr/>
        </p:nvSpPr>
        <p:spPr>
          <a:xfrm>
            <a:off x="271561" y="4918364"/>
            <a:ext cx="3349411" cy="1200329"/>
          </a:xfrm>
          <a:prstGeom prst="rect">
            <a:avLst/>
          </a:prstGeom>
          <a:solidFill>
            <a:schemeClr val="accent4">
              <a:lumMod val="40000"/>
              <a:lumOff val="60000"/>
            </a:schemeClr>
          </a:solidFill>
        </p:spPr>
        <p:txBody>
          <a:bodyPr wrap="square" rtlCol="0">
            <a:spAutoFit/>
          </a:bodyPr>
          <a:lstStyle/>
          <a:p>
            <a:r>
              <a:rPr lang="en-GB" sz="2400" dirty="0" smtClean="0"/>
              <a:t>It would be good to talk to someone about  about how you are feeling.  </a:t>
            </a:r>
            <a:endParaRPr lang="en-GB" sz="2400" dirty="0"/>
          </a:p>
        </p:txBody>
      </p:sp>
    </p:spTree>
    <p:extLst>
      <p:ext uri="{BB962C8B-B14F-4D97-AF65-F5344CB8AC3E}">
        <p14:creationId xmlns:p14="http://schemas.microsoft.com/office/powerpoint/2010/main" val="30751502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10" name="Rectangle 9"/>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3" name="TextBox 2"/>
          <p:cNvSpPr txBox="1"/>
          <p:nvPr/>
        </p:nvSpPr>
        <p:spPr>
          <a:xfrm>
            <a:off x="271561" y="512618"/>
            <a:ext cx="9093708" cy="1815882"/>
          </a:xfrm>
          <a:prstGeom prst="rect">
            <a:avLst/>
          </a:prstGeom>
          <a:noFill/>
        </p:spPr>
        <p:txBody>
          <a:bodyPr wrap="none" rtlCol="0">
            <a:spAutoFit/>
          </a:bodyPr>
          <a:lstStyle/>
          <a:p>
            <a:r>
              <a:rPr lang="en-GB" sz="2800" dirty="0" smtClean="0"/>
              <a:t>We want you to feel happy and relaxed about coming back to</a:t>
            </a:r>
          </a:p>
          <a:p>
            <a:r>
              <a:rPr lang="en-GB" sz="2800" dirty="0" smtClean="0"/>
              <a:t>school so you can concentrate on your work.</a:t>
            </a:r>
          </a:p>
          <a:p>
            <a:endParaRPr lang="en-GB" sz="2800" dirty="0"/>
          </a:p>
          <a:p>
            <a:r>
              <a:rPr lang="en-GB" sz="2800" dirty="0" smtClean="0"/>
              <a:t>Spend some time today doing activities that you enjoy. </a:t>
            </a:r>
            <a:endParaRPr lang="en-GB" sz="2800" dirty="0"/>
          </a:p>
        </p:txBody>
      </p:sp>
      <p:pic>
        <p:nvPicPr>
          <p:cNvPr id="5" name="Picture 4"/>
          <p:cNvPicPr>
            <a:picLocks noChangeAspect="1"/>
          </p:cNvPicPr>
          <p:nvPr/>
        </p:nvPicPr>
        <p:blipFill>
          <a:blip r:embed="rId3"/>
          <a:stretch>
            <a:fillRect/>
          </a:stretch>
        </p:blipFill>
        <p:spPr>
          <a:xfrm>
            <a:off x="1814947" y="3546765"/>
            <a:ext cx="2826326" cy="2804188"/>
          </a:xfrm>
          <a:prstGeom prst="rect">
            <a:avLst/>
          </a:prstGeom>
        </p:spPr>
      </p:pic>
      <p:sp>
        <p:nvSpPr>
          <p:cNvPr id="6" name="Oval Callout 5"/>
          <p:cNvSpPr/>
          <p:nvPr/>
        </p:nvSpPr>
        <p:spPr>
          <a:xfrm>
            <a:off x="370190" y="2507673"/>
            <a:ext cx="1593272" cy="1039091"/>
          </a:xfrm>
          <a:prstGeom prst="wedgeEllipseCallout">
            <a:avLst>
              <a:gd name="adj1" fmla="val 30471"/>
              <a:gd name="adj2" fmla="val 63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Go for a walk</a:t>
            </a:r>
            <a:endParaRPr lang="en-GB" dirty="0"/>
          </a:p>
        </p:txBody>
      </p:sp>
      <p:sp>
        <p:nvSpPr>
          <p:cNvPr id="7" name="Oval Callout 6"/>
          <p:cNvSpPr/>
          <p:nvPr/>
        </p:nvSpPr>
        <p:spPr>
          <a:xfrm>
            <a:off x="4336473" y="2507673"/>
            <a:ext cx="1427018" cy="1039091"/>
          </a:xfrm>
          <a:prstGeom prst="wedgeEllipseCallout">
            <a:avLst>
              <a:gd name="adj1" fmla="val 27711"/>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Read a book</a:t>
            </a:r>
            <a:endParaRPr lang="en-GB" dirty="0"/>
          </a:p>
        </p:txBody>
      </p:sp>
      <p:pic>
        <p:nvPicPr>
          <p:cNvPr id="9" name="Picture 8"/>
          <p:cNvPicPr>
            <a:picLocks noChangeAspect="1"/>
          </p:cNvPicPr>
          <p:nvPr/>
        </p:nvPicPr>
        <p:blipFill rotWithShape="1">
          <a:blip r:embed="rId4"/>
          <a:srcRect l="8204" t="9259" r="5923"/>
          <a:stretch/>
        </p:blipFill>
        <p:spPr>
          <a:xfrm>
            <a:off x="4835236" y="3713018"/>
            <a:ext cx="3616037" cy="2161310"/>
          </a:xfrm>
          <a:prstGeom prst="rect">
            <a:avLst/>
          </a:prstGeom>
        </p:spPr>
      </p:pic>
      <p:pic>
        <p:nvPicPr>
          <p:cNvPr id="12" name="Picture 11"/>
          <p:cNvPicPr>
            <a:picLocks noChangeAspect="1"/>
          </p:cNvPicPr>
          <p:nvPr/>
        </p:nvPicPr>
        <p:blipFill rotWithShape="1">
          <a:blip r:embed="rId5"/>
          <a:srcRect l="5009" t="6509"/>
          <a:stretch/>
        </p:blipFill>
        <p:spPr>
          <a:xfrm>
            <a:off x="9254835" y="3713018"/>
            <a:ext cx="2350881" cy="2388063"/>
          </a:xfrm>
          <a:prstGeom prst="rect">
            <a:avLst/>
          </a:prstGeom>
        </p:spPr>
      </p:pic>
      <p:sp>
        <p:nvSpPr>
          <p:cNvPr id="14" name="Oval Callout 13"/>
          <p:cNvSpPr/>
          <p:nvPr/>
        </p:nvSpPr>
        <p:spPr>
          <a:xfrm>
            <a:off x="8451273" y="2328500"/>
            <a:ext cx="1565563" cy="1218264"/>
          </a:xfrm>
          <a:prstGeom prst="wedgeEllipseCallout">
            <a:avLst>
              <a:gd name="adj1" fmla="val -1364"/>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Play a game </a:t>
            </a:r>
            <a:endParaRPr lang="en-GB" dirty="0"/>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561" y="5618739"/>
            <a:ext cx="1299108" cy="964684"/>
          </a:xfrm>
          <a:prstGeom prst="rect">
            <a:avLst/>
          </a:prstGeom>
        </p:spPr>
      </p:pic>
    </p:spTree>
    <p:extLst>
      <p:ext uri="{BB962C8B-B14F-4D97-AF65-F5344CB8AC3E}">
        <p14:creationId xmlns:p14="http://schemas.microsoft.com/office/powerpoint/2010/main" val="22185875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10" name="Rectangle 9"/>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3" name="TextBox 2"/>
          <p:cNvSpPr txBox="1"/>
          <p:nvPr/>
        </p:nvSpPr>
        <p:spPr>
          <a:xfrm>
            <a:off x="271561" y="512618"/>
            <a:ext cx="9093708" cy="1815882"/>
          </a:xfrm>
          <a:prstGeom prst="rect">
            <a:avLst/>
          </a:prstGeom>
          <a:noFill/>
        </p:spPr>
        <p:txBody>
          <a:bodyPr wrap="none" rtlCol="0">
            <a:spAutoFit/>
          </a:bodyPr>
          <a:lstStyle/>
          <a:p>
            <a:r>
              <a:rPr lang="en-GB" sz="2800" dirty="0" smtClean="0"/>
              <a:t>We want you to feel happy and relaxed about coming back to</a:t>
            </a:r>
          </a:p>
          <a:p>
            <a:r>
              <a:rPr lang="en-GB" sz="2800" dirty="0" smtClean="0"/>
              <a:t>school so you can concentrate on your work.</a:t>
            </a:r>
          </a:p>
          <a:p>
            <a:endParaRPr lang="en-GB" sz="2800" dirty="0"/>
          </a:p>
          <a:p>
            <a:r>
              <a:rPr lang="en-GB" sz="2800" dirty="0" smtClean="0"/>
              <a:t>Spend some time today doing activities that you enjoy. </a:t>
            </a:r>
            <a:endParaRPr lang="en-GB" sz="2800" dirty="0"/>
          </a:p>
        </p:txBody>
      </p:sp>
      <p:sp>
        <p:nvSpPr>
          <p:cNvPr id="6" name="Oval Callout 5"/>
          <p:cNvSpPr/>
          <p:nvPr/>
        </p:nvSpPr>
        <p:spPr>
          <a:xfrm>
            <a:off x="536445" y="2660073"/>
            <a:ext cx="1593272" cy="1039091"/>
          </a:xfrm>
          <a:prstGeom prst="wedgeEllipseCallout">
            <a:avLst>
              <a:gd name="adj1" fmla="val 30471"/>
              <a:gd name="adj2" fmla="val 63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Make a cake </a:t>
            </a:r>
            <a:endParaRPr lang="en-GB" dirty="0"/>
          </a:p>
        </p:txBody>
      </p:sp>
      <p:sp>
        <p:nvSpPr>
          <p:cNvPr id="7" name="Oval Callout 6"/>
          <p:cNvSpPr/>
          <p:nvPr/>
        </p:nvSpPr>
        <p:spPr>
          <a:xfrm>
            <a:off x="4336473" y="2507673"/>
            <a:ext cx="1427018" cy="1039091"/>
          </a:xfrm>
          <a:prstGeom prst="wedgeEllipseCallout">
            <a:avLst>
              <a:gd name="adj1" fmla="val 27711"/>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Watch a film</a:t>
            </a:r>
            <a:endParaRPr lang="en-GB" dirty="0"/>
          </a:p>
        </p:txBody>
      </p:sp>
      <p:sp>
        <p:nvSpPr>
          <p:cNvPr id="14" name="Oval Callout 13"/>
          <p:cNvSpPr/>
          <p:nvPr/>
        </p:nvSpPr>
        <p:spPr>
          <a:xfrm>
            <a:off x="8451273" y="2328500"/>
            <a:ext cx="1565563" cy="1218264"/>
          </a:xfrm>
          <a:prstGeom prst="wedgeEllipseCallout">
            <a:avLst>
              <a:gd name="adj1" fmla="val -1364"/>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Ride your bike or scooter </a:t>
            </a:r>
            <a:endParaRPr lang="en-GB" dirty="0"/>
          </a:p>
        </p:txBody>
      </p:sp>
      <p:pic>
        <p:nvPicPr>
          <p:cNvPr id="13" name="Picture 12"/>
          <p:cNvPicPr>
            <a:picLocks noChangeAspect="1"/>
          </p:cNvPicPr>
          <p:nvPr/>
        </p:nvPicPr>
        <p:blipFill>
          <a:blip r:embed="rId3"/>
          <a:stretch>
            <a:fillRect/>
          </a:stretch>
        </p:blipFill>
        <p:spPr>
          <a:xfrm>
            <a:off x="1880333" y="3882458"/>
            <a:ext cx="2808485" cy="2204431"/>
          </a:xfrm>
          <a:prstGeom prst="rect">
            <a:avLst/>
          </a:prstGeom>
        </p:spPr>
      </p:pic>
      <p:pic>
        <p:nvPicPr>
          <p:cNvPr id="15" name="Picture 14"/>
          <p:cNvPicPr>
            <a:picLocks noChangeAspect="1"/>
          </p:cNvPicPr>
          <p:nvPr/>
        </p:nvPicPr>
        <p:blipFill>
          <a:blip r:embed="rId4"/>
          <a:stretch>
            <a:fillRect/>
          </a:stretch>
        </p:blipFill>
        <p:spPr>
          <a:xfrm>
            <a:off x="4933766" y="3699164"/>
            <a:ext cx="3351253" cy="2387725"/>
          </a:xfrm>
          <a:prstGeom prst="rect">
            <a:avLst/>
          </a:prstGeom>
        </p:spPr>
      </p:pic>
      <p:pic>
        <p:nvPicPr>
          <p:cNvPr id="16" name="Picture 15"/>
          <p:cNvPicPr>
            <a:picLocks noChangeAspect="1"/>
          </p:cNvPicPr>
          <p:nvPr/>
        </p:nvPicPr>
        <p:blipFill>
          <a:blip r:embed="rId5"/>
          <a:stretch>
            <a:fillRect/>
          </a:stretch>
        </p:blipFill>
        <p:spPr>
          <a:xfrm>
            <a:off x="8968982" y="3720948"/>
            <a:ext cx="2617637" cy="2365941"/>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561" y="5504956"/>
            <a:ext cx="1299108" cy="964684"/>
          </a:xfrm>
          <a:prstGeom prst="rect">
            <a:avLst/>
          </a:prstGeom>
        </p:spPr>
      </p:pic>
    </p:spTree>
    <p:extLst>
      <p:ext uri="{BB962C8B-B14F-4D97-AF65-F5344CB8AC3E}">
        <p14:creationId xmlns:p14="http://schemas.microsoft.com/office/powerpoint/2010/main" val="28322494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9" name="Rectangle 8"/>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3" name="Rectangle 2"/>
          <p:cNvSpPr/>
          <p:nvPr/>
        </p:nvSpPr>
        <p:spPr>
          <a:xfrm>
            <a:off x="370478" y="1118501"/>
            <a:ext cx="11146256" cy="1446550"/>
          </a:xfrm>
          <a:prstGeom prst="rect">
            <a:avLst/>
          </a:prstGeom>
          <a:noFill/>
        </p:spPr>
        <p:txBody>
          <a:bodyPr wrap="none" lIns="91440" tIns="45720" rIns="91440" bIns="45720">
            <a:spAutoFit/>
          </a:bodyPr>
          <a:lstStyle/>
          <a:p>
            <a:pPr algn="ctr"/>
            <a:r>
              <a:rPr lang="en-US" sz="8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Have a lovely weekend </a:t>
            </a:r>
            <a:endParaRPr lang="en-US"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Rectangle 4"/>
          <p:cNvSpPr/>
          <p:nvPr/>
        </p:nvSpPr>
        <p:spPr>
          <a:xfrm>
            <a:off x="1753407" y="2731808"/>
            <a:ext cx="8685198" cy="1569660"/>
          </a:xfrm>
          <a:prstGeom prst="rect">
            <a:avLst/>
          </a:prstGeom>
          <a:noFill/>
        </p:spPr>
        <p:txBody>
          <a:bodyPr wrap="none" lIns="91440" tIns="45720" rIns="91440" bIns="45720">
            <a:spAutoFit/>
          </a:bodyPr>
          <a:lstStyle/>
          <a:p>
            <a:pPr algn="ctr"/>
            <a:r>
              <a:rPr lang="en-US" sz="9600" b="1" cap="none" spc="0" dirty="0" smtClean="0">
                <a:ln w="22225">
                  <a:solidFill>
                    <a:schemeClr val="accent2"/>
                  </a:solidFill>
                  <a:prstDash val="solid"/>
                </a:ln>
                <a:solidFill>
                  <a:schemeClr val="accent2">
                    <a:lumMod val="40000"/>
                    <a:lumOff val="60000"/>
                  </a:schemeClr>
                </a:solidFill>
                <a:effectLst/>
              </a:rPr>
              <a:t>See you Monday</a:t>
            </a:r>
            <a:endParaRPr lang="en-US" sz="9600" b="1" cap="none" spc="0" dirty="0">
              <a:ln w="22225">
                <a:solidFill>
                  <a:schemeClr val="accent2"/>
                </a:solidFill>
                <a:prstDash val="solid"/>
              </a:ln>
              <a:solidFill>
                <a:schemeClr val="accent2">
                  <a:lumMod val="40000"/>
                  <a:lumOff val="60000"/>
                </a:schemeClr>
              </a:solidFill>
              <a:effectLst/>
            </a:endParaRPr>
          </a:p>
        </p:txBody>
      </p:sp>
      <p:pic>
        <p:nvPicPr>
          <p:cNvPr id="6" name="Picture 5"/>
          <p:cNvPicPr>
            <a:picLocks noChangeAspect="1"/>
          </p:cNvPicPr>
          <p:nvPr/>
        </p:nvPicPr>
        <p:blipFill rotWithShape="1">
          <a:blip r:embed="rId3"/>
          <a:srcRect t="3711" r="1942"/>
          <a:stretch/>
        </p:blipFill>
        <p:spPr>
          <a:xfrm>
            <a:off x="1669000" y="4536995"/>
            <a:ext cx="2597042" cy="1863807"/>
          </a:xfrm>
          <a:prstGeom prst="rect">
            <a:avLst/>
          </a:prstGeom>
        </p:spPr>
      </p:pic>
      <p:pic>
        <p:nvPicPr>
          <p:cNvPr id="7" name="Picture 6"/>
          <p:cNvPicPr>
            <a:picLocks noChangeAspect="1"/>
          </p:cNvPicPr>
          <p:nvPr/>
        </p:nvPicPr>
        <p:blipFill>
          <a:blip r:embed="rId4"/>
          <a:stretch>
            <a:fillRect/>
          </a:stretch>
        </p:blipFill>
        <p:spPr>
          <a:xfrm>
            <a:off x="8136203" y="4536995"/>
            <a:ext cx="2253687" cy="189807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82" y="261943"/>
            <a:ext cx="1442518" cy="1071177"/>
          </a:xfrm>
          <a:prstGeom prst="rect">
            <a:avLst/>
          </a:prstGeom>
        </p:spPr>
      </p:pic>
    </p:spTree>
    <p:extLst>
      <p:ext uri="{BB962C8B-B14F-4D97-AF65-F5344CB8AC3E}">
        <p14:creationId xmlns:p14="http://schemas.microsoft.com/office/powerpoint/2010/main" val="17032901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4" name="Picture 3"/>
          <p:cNvPicPr>
            <a:picLocks noChangeAspect="1"/>
          </p:cNvPicPr>
          <p:nvPr/>
        </p:nvPicPr>
        <p:blipFill>
          <a:blip r:embed="rId3"/>
          <a:stretch>
            <a:fillRect/>
          </a:stretch>
        </p:blipFill>
        <p:spPr>
          <a:xfrm>
            <a:off x="418541" y="1342034"/>
            <a:ext cx="9535856" cy="3639058"/>
          </a:xfrm>
          <a:prstGeom prst="rect">
            <a:avLst/>
          </a:prstGeom>
        </p:spPr>
      </p:pic>
      <p:sp>
        <p:nvSpPr>
          <p:cNvPr id="6" name="TextBox 5"/>
          <p:cNvSpPr txBox="1"/>
          <p:nvPr/>
        </p:nvSpPr>
        <p:spPr>
          <a:xfrm>
            <a:off x="543232" y="387927"/>
            <a:ext cx="10000077" cy="954107"/>
          </a:xfrm>
          <a:prstGeom prst="rect">
            <a:avLst/>
          </a:prstGeom>
          <a:noFill/>
        </p:spPr>
        <p:txBody>
          <a:bodyPr wrap="square" rtlCol="0">
            <a:spAutoFit/>
          </a:bodyPr>
          <a:lstStyle/>
          <a:p>
            <a:r>
              <a:rPr lang="en-GB" sz="2800" dirty="0" smtClean="0"/>
              <a:t>Beamish is a Museum in County Durham where you can visit a 1900s Colliery Coal Mine however at the moment it is not open. </a:t>
            </a:r>
            <a:endParaRPr lang="en-GB" sz="2800" dirty="0"/>
          </a:p>
        </p:txBody>
      </p:sp>
      <p:sp>
        <p:nvSpPr>
          <p:cNvPr id="11" name="TextBox 10"/>
          <p:cNvSpPr txBox="1"/>
          <p:nvPr/>
        </p:nvSpPr>
        <p:spPr>
          <a:xfrm>
            <a:off x="2576945" y="5278582"/>
            <a:ext cx="8880764" cy="954107"/>
          </a:xfrm>
          <a:prstGeom prst="rect">
            <a:avLst/>
          </a:prstGeom>
          <a:noFill/>
        </p:spPr>
        <p:txBody>
          <a:bodyPr wrap="square" rtlCol="0">
            <a:spAutoFit/>
          </a:bodyPr>
          <a:lstStyle/>
          <a:p>
            <a:r>
              <a:rPr lang="en-GB" sz="2800" dirty="0" smtClean="0"/>
              <a:t>We are going to take a look at how the objects you have been learning about would have been used. </a:t>
            </a:r>
            <a:endParaRPr lang="en-GB" sz="2800" dirty="0"/>
          </a:p>
        </p:txBody>
      </p:sp>
    </p:spTree>
    <p:extLst>
      <p:ext uri="{BB962C8B-B14F-4D97-AF65-F5344CB8AC3E}">
        <p14:creationId xmlns:p14="http://schemas.microsoft.com/office/powerpoint/2010/main" val="407535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18720894"/>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810" y="5574407"/>
            <a:ext cx="1254732" cy="931732"/>
          </a:xfrm>
          <a:prstGeom prst="rect">
            <a:avLst/>
          </a:prstGeom>
        </p:spPr>
      </p:pic>
      <p:pic>
        <p:nvPicPr>
          <p:cNvPr id="2" name="Picture 1"/>
          <p:cNvPicPr>
            <a:picLocks noChangeAspect="1"/>
          </p:cNvPicPr>
          <p:nvPr/>
        </p:nvPicPr>
        <p:blipFill>
          <a:blip r:embed="rId3"/>
          <a:stretch>
            <a:fillRect/>
          </a:stretch>
        </p:blipFill>
        <p:spPr>
          <a:xfrm>
            <a:off x="284119" y="1623655"/>
            <a:ext cx="2275110" cy="2571600"/>
          </a:xfrm>
          <a:prstGeom prst="rect">
            <a:avLst/>
          </a:prstGeom>
        </p:spPr>
      </p:pic>
      <p:pic>
        <p:nvPicPr>
          <p:cNvPr id="4" name="Picture 3"/>
          <p:cNvPicPr>
            <a:picLocks noChangeAspect="1"/>
          </p:cNvPicPr>
          <p:nvPr/>
        </p:nvPicPr>
        <p:blipFill>
          <a:blip r:embed="rId4"/>
          <a:stretch>
            <a:fillRect/>
          </a:stretch>
        </p:blipFill>
        <p:spPr>
          <a:xfrm>
            <a:off x="3137016" y="2004268"/>
            <a:ext cx="3480886" cy="1918950"/>
          </a:xfrm>
          <a:prstGeom prst="rect">
            <a:avLst/>
          </a:prstGeom>
        </p:spPr>
      </p:pic>
      <p:pic>
        <p:nvPicPr>
          <p:cNvPr id="5" name="Picture 4"/>
          <p:cNvPicPr>
            <a:picLocks noChangeAspect="1"/>
          </p:cNvPicPr>
          <p:nvPr/>
        </p:nvPicPr>
        <p:blipFill>
          <a:blip r:embed="rId5"/>
          <a:stretch>
            <a:fillRect/>
          </a:stretch>
        </p:blipFill>
        <p:spPr>
          <a:xfrm>
            <a:off x="7021892" y="2004268"/>
            <a:ext cx="3084241" cy="2024807"/>
          </a:xfrm>
          <a:prstGeom prst="rect">
            <a:avLst/>
          </a:prstGeom>
        </p:spPr>
      </p:pic>
      <p:sp>
        <p:nvSpPr>
          <p:cNvPr id="7" name="Oval Callout 6"/>
          <p:cNvSpPr/>
          <p:nvPr/>
        </p:nvSpPr>
        <p:spPr>
          <a:xfrm>
            <a:off x="8727072" y="4195255"/>
            <a:ext cx="3283527" cy="1636398"/>
          </a:xfrm>
          <a:prstGeom prst="wedgeEllipseCallout">
            <a:avLst>
              <a:gd name="adj1" fmla="val -35179"/>
              <a:gd name="adj2" fmla="val -484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 the lamp room, you would choose a hard hat that fits snuggly on your head. </a:t>
            </a:r>
            <a:endParaRPr lang="en-GB" dirty="0"/>
          </a:p>
        </p:txBody>
      </p:sp>
      <p:sp>
        <p:nvSpPr>
          <p:cNvPr id="8" name="Oval Callout 7"/>
          <p:cNvSpPr/>
          <p:nvPr/>
        </p:nvSpPr>
        <p:spPr>
          <a:xfrm>
            <a:off x="543232" y="360218"/>
            <a:ext cx="2199968" cy="116378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Lets go underground! </a:t>
            </a:r>
            <a:endParaRPr lang="en-GB" dirty="0"/>
          </a:p>
        </p:txBody>
      </p:sp>
      <p:sp>
        <p:nvSpPr>
          <p:cNvPr id="10" name="Rectangle 9"/>
          <p:cNvSpPr/>
          <p:nvPr/>
        </p:nvSpPr>
        <p:spPr>
          <a:xfrm>
            <a:off x="3137016" y="403830"/>
            <a:ext cx="7231820" cy="646331"/>
          </a:xfrm>
          <a:prstGeom prst="rect">
            <a:avLst/>
          </a:prstGeom>
        </p:spPr>
        <p:txBody>
          <a:bodyPr wrap="square">
            <a:spAutoFit/>
          </a:bodyPr>
          <a:lstStyle/>
          <a:p>
            <a:r>
              <a:rPr lang="en-GB" dirty="0">
                <a:hlinkClick r:id="rId6"/>
              </a:rPr>
              <a:t>https://www.ncm.org.uk/learning/available-later/the-underground-experience</a:t>
            </a:r>
            <a:endParaRPr lang="en-GB" dirty="0"/>
          </a:p>
        </p:txBody>
      </p:sp>
      <p:sp>
        <p:nvSpPr>
          <p:cNvPr id="11" name="TextBox 10"/>
          <p:cNvSpPr txBox="1"/>
          <p:nvPr/>
        </p:nvSpPr>
        <p:spPr>
          <a:xfrm>
            <a:off x="2835828" y="1050161"/>
            <a:ext cx="7423507" cy="954107"/>
          </a:xfrm>
          <a:prstGeom prst="rect">
            <a:avLst/>
          </a:prstGeom>
          <a:noFill/>
        </p:spPr>
        <p:txBody>
          <a:bodyPr wrap="none" rtlCol="0">
            <a:spAutoFit/>
          </a:bodyPr>
          <a:lstStyle/>
          <a:p>
            <a:r>
              <a:rPr lang="en-GB" sz="2800" dirty="0" smtClean="0"/>
              <a:t>Watch this slideshow or follow the pictures to see</a:t>
            </a:r>
          </a:p>
          <a:p>
            <a:r>
              <a:rPr lang="en-GB" sz="2800" dirty="0" smtClean="0"/>
              <a:t> what it will be like to visit a mine. </a:t>
            </a:r>
            <a:endParaRPr lang="en-GB" sz="2800" dirty="0"/>
          </a:p>
        </p:txBody>
      </p:sp>
      <p:pic>
        <p:nvPicPr>
          <p:cNvPr id="12" name="Picture 11"/>
          <p:cNvPicPr>
            <a:picLocks noChangeAspect="1"/>
          </p:cNvPicPr>
          <p:nvPr/>
        </p:nvPicPr>
        <p:blipFill>
          <a:blip r:embed="rId7"/>
          <a:stretch>
            <a:fillRect/>
          </a:stretch>
        </p:blipFill>
        <p:spPr>
          <a:xfrm>
            <a:off x="5486400" y="4314189"/>
            <a:ext cx="3240672" cy="2045874"/>
          </a:xfrm>
          <a:prstGeom prst="rect">
            <a:avLst/>
          </a:prstGeom>
        </p:spPr>
      </p:pic>
      <p:pic>
        <p:nvPicPr>
          <p:cNvPr id="13" name="Picture 12"/>
          <p:cNvPicPr>
            <a:picLocks noChangeAspect="1"/>
          </p:cNvPicPr>
          <p:nvPr/>
        </p:nvPicPr>
        <p:blipFill>
          <a:blip r:embed="rId8"/>
          <a:stretch>
            <a:fillRect/>
          </a:stretch>
        </p:blipFill>
        <p:spPr>
          <a:xfrm>
            <a:off x="1809722" y="4314189"/>
            <a:ext cx="3129424" cy="2091018"/>
          </a:xfrm>
          <a:prstGeom prst="rect">
            <a:avLst/>
          </a:prstGeom>
        </p:spPr>
      </p:pic>
      <p:sp>
        <p:nvSpPr>
          <p:cNvPr id="14" name="Right Arrow 13"/>
          <p:cNvSpPr/>
          <p:nvPr/>
        </p:nvSpPr>
        <p:spPr>
          <a:xfrm>
            <a:off x="2598370" y="2673927"/>
            <a:ext cx="474916" cy="290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p:cNvSpPr/>
          <p:nvPr/>
        </p:nvSpPr>
        <p:spPr>
          <a:xfrm>
            <a:off x="10368836" y="2964873"/>
            <a:ext cx="285309" cy="5126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Left Arrow 15"/>
          <p:cNvSpPr/>
          <p:nvPr/>
        </p:nvSpPr>
        <p:spPr>
          <a:xfrm>
            <a:off x="8908472" y="5929746"/>
            <a:ext cx="581891" cy="3471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Left Arrow 16"/>
          <p:cNvSpPr/>
          <p:nvPr/>
        </p:nvSpPr>
        <p:spPr>
          <a:xfrm>
            <a:off x="4939147" y="5214189"/>
            <a:ext cx="436418" cy="3471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5635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810" y="5574407"/>
            <a:ext cx="1254732" cy="931732"/>
          </a:xfrm>
          <a:prstGeom prst="rect">
            <a:avLst/>
          </a:prstGeom>
        </p:spPr>
      </p:pic>
      <p:pic>
        <p:nvPicPr>
          <p:cNvPr id="2" name="Picture 1"/>
          <p:cNvPicPr>
            <a:picLocks noChangeAspect="1"/>
          </p:cNvPicPr>
          <p:nvPr/>
        </p:nvPicPr>
        <p:blipFill>
          <a:blip r:embed="rId3"/>
          <a:stretch>
            <a:fillRect/>
          </a:stretch>
        </p:blipFill>
        <p:spPr>
          <a:xfrm>
            <a:off x="408810" y="374221"/>
            <a:ext cx="3865472" cy="2424397"/>
          </a:xfrm>
          <a:prstGeom prst="rect">
            <a:avLst/>
          </a:prstGeom>
        </p:spPr>
      </p:pic>
      <p:pic>
        <p:nvPicPr>
          <p:cNvPr id="5" name="Picture 4"/>
          <p:cNvPicPr>
            <a:picLocks noChangeAspect="1"/>
          </p:cNvPicPr>
          <p:nvPr/>
        </p:nvPicPr>
        <p:blipFill>
          <a:blip r:embed="rId4"/>
          <a:stretch>
            <a:fillRect/>
          </a:stretch>
        </p:blipFill>
        <p:spPr>
          <a:xfrm>
            <a:off x="4512725" y="784659"/>
            <a:ext cx="3256143" cy="2568142"/>
          </a:xfrm>
          <a:prstGeom prst="rect">
            <a:avLst/>
          </a:prstGeom>
        </p:spPr>
      </p:pic>
      <p:pic>
        <p:nvPicPr>
          <p:cNvPr id="7" name="Picture 6"/>
          <p:cNvPicPr>
            <a:picLocks noChangeAspect="1"/>
          </p:cNvPicPr>
          <p:nvPr/>
        </p:nvPicPr>
        <p:blipFill>
          <a:blip r:embed="rId5"/>
          <a:stretch>
            <a:fillRect/>
          </a:stretch>
        </p:blipFill>
        <p:spPr>
          <a:xfrm>
            <a:off x="8069423" y="1499387"/>
            <a:ext cx="3612494" cy="2598461"/>
          </a:xfrm>
          <a:prstGeom prst="rect">
            <a:avLst/>
          </a:prstGeom>
        </p:spPr>
      </p:pic>
      <p:pic>
        <p:nvPicPr>
          <p:cNvPr id="8" name="Picture 7"/>
          <p:cNvPicPr>
            <a:picLocks noChangeAspect="1"/>
          </p:cNvPicPr>
          <p:nvPr/>
        </p:nvPicPr>
        <p:blipFill>
          <a:blip r:embed="rId6"/>
          <a:stretch>
            <a:fillRect/>
          </a:stretch>
        </p:blipFill>
        <p:spPr>
          <a:xfrm>
            <a:off x="8271164" y="4298515"/>
            <a:ext cx="3234579" cy="2084824"/>
          </a:xfrm>
          <a:prstGeom prst="rect">
            <a:avLst/>
          </a:prstGeom>
        </p:spPr>
      </p:pic>
      <p:pic>
        <p:nvPicPr>
          <p:cNvPr id="9" name="Picture 8"/>
          <p:cNvPicPr>
            <a:picLocks noChangeAspect="1"/>
          </p:cNvPicPr>
          <p:nvPr/>
        </p:nvPicPr>
        <p:blipFill>
          <a:blip r:embed="rId7"/>
          <a:stretch>
            <a:fillRect/>
          </a:stretch>
        </p:blipFill>
        <p:spPr>
          <a:xfrm>
            <a:off x="3916366" y="4203052"/>
            <a:ext cx="3620508" cy="2289605"/>
          </a:xfrm>
          <a:prstGeom prst="rect">
            <a:avLst/>
          </a:prstGeom>
        </p:spPr>
      </p:pic>
      <p:sp>
        <p:nvSpPr>
          <p:cNvPr id="10" name="Right Arrow 9"/>
          <p:cNvSpPr/>
          <p:nvPr/>
        </p:nvSpPr>
        <p:spPr>
          <a:xfrm>
            <a:off x="4274282" y="169002"/>
            <a:ext cx="613457" cy="410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wn Arrow 10"/>
          <p:cNvSpPr/>
          <p:nvPr/>
        </p:nvSpPr>
        <p:spPr>
          <a:xfrm>
            <a:off x="8271164" y="579440"/>
            <a:ext cx="374072" cy="639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eft Arrow 11"/>
          <p:cNvSpPr/>
          <p:nvPr/>
        </p:nvSpPr>
        <p:spPr>
          <a:xfrm>
            <a:off x="7612224" y="4973782"/>
            <a:ext cx="502296" cy="37407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8"/>
          <a:stretch>
            <a:fillRect/>
          </a:stretch>
        </p:blipFill>
        <p:spPr>
          <a:xfrm>
            <a:off x="543232" y="3160081"/>
            <a:ext cx="2999408" cy="1938163"/>
          </a:xfrm>
          <a:prstGeom prst="rect">
            <a:avLst/>
          </a:prstGeom>
        </p:spPr>
      </p:pic>
      <p:sp>
        <p:nvSpPr>
          <p:cNvPr id="14" name="Left Arrow 13"/>
          <p:cNvSpPr/>
          <p:nvPr/>
        </p:nvSpPr>
        <p:spPr>
          <a:xfrm>
            <a:off x="3692391" y="3844542"/>
            <a:ext cx="581891" cy="3471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14878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2486</TotalTime>
  <Words>2331</Words>
  <Application>Microsoft Office PowerPoint</Application>
  <PresentationFormat>Widescreen</PresentationFormat>
  <Paragraphs>308</Paragraphs>
  <Slides>69</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69</vt:i4>
      </vt:variant>
    </vt:vector>
  </HeadingPairs>
  <TitlesOfParts>
    <vt:vector size="80" baseType="lpstr">
      <vt:lpstr>Arial</vt:lpstr>
      <vt:lpstr>Arial</vt:lpstr>
      <vt:lpstr>Calibri</vt:lpstr>
      <vt:lpstr>Calibri (Body)</vt:lpstr>
      <vt:lpstr>Calibri body</vt:lpstr>
      <vt:lpstr>Calibri Light</vt:lpstr>
      <vt:lpstr>Open Sans</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lesson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Eyre</dc:creator>
  <cp:lastModifiedBy>Paul Gingell</cp:lastModifiedBy>
  <cp:revision>247</cp:revision>
  <dcterms:created xsi:type="dcterms:W3CDTF">2021-01-18T21:34:21Z</dcterms:created>
  <dcterms:modified xsi:type="dcterms:W3CDTF">2021-02-26T15:02:37Z</dcterms:modified>
</cp:coreProperties>
</file>