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88"/>
  </p:notesMasterIdLst>
  <p:sldIdLst>
    <p:sldId id="423" r:id="rId4"/>
    <p:sldId id="396" r:id="rId5"/>
    <p:sldId id="443" r:id="rId6"/>
    <p:sldId id="570" r:id="rId7"/>
    <p:sldId id="571" r:id="rId8"/>
    <p:sldId id="572" r:id="rId9"/>
    <p:sldId id="444" r:id="rId10"/>
    <p:sldId id="515" r:id="rId11"/>
    <p:sldId id="450" r:id="rId12"/>
    <p:sldId id="516" r:id="rId13"/>
    <p:sldId id="517" r:id="rId14"/>
    <p:sldId id="573" r:id="rId15"/>
    <p:sldId id="574" r:id="rId16"/>
    <p:sldId id="452" r:id="rId17"/>
    <p:sldId id="557" r:id="rId18"/>
    <p:sldId id="479" r:id="rId19"/>
    <p:sldId id="575" r:id="rId20"/>
    <p:sldId id="576" r:id="rId21"/>
    <p:sldId id="577" r:id="rId22"/>
    <p:sldId id="578" r:id="rId23"/>
    <p:sldId id="579" r:id="rId24"/>
    <p:sldId id="580" r:id="rId25"/>
    <p:sldId id="581" r:id="rId26"/>
    <p:sldId id="582" r:id="rId27"/>
    <p:sldId id="583" r:id="rId28"/>
    <p:sldId id="584" r:id="rId29"/>
    <p:sldId id="567" r:id="rId30"/>
    <p:sldId id="568" r:id="rId31"/>
    <p:sldId id="544" r:id="rId32"/>
    <p:sldId id="518" r:id="rId33"/>
    <p:sldId id="519" r:id="rId34"/>
    <p:sldId id="520" r:id="rId35"/>
    <p:sldId id="521" r:id="rId36"/>
    <p:sldId id="522" r:id="rId37"/>
    <p:sldId id="523" r:id="rId38"/>
    <p:sldId id="524" r:id="rId39"/>
    <p:sldId id="525" r:id="rId40"/>
    <p:sldId id="526" r:id="rId41"/>
    <p:sldId id="527" r:id="rId42"/>
    <p:sldId id="528" r:id="rId43"/>
    <p:sldId id="529" r:id="rId44"/>
    <p:sldId id="530" r:id="rId45"/>
    <p:sldId id="531" r:id="rId46"/>
    <p:sldId id="532" r:id="rId47"/>
    <p:sldId id="533" r:id="rId48"/>
    <p:sldId id="534" r:id="rId49"/>
    <p:sldId id="535" r:id="rId50"/>
    <p:sldId id="536" r:id="rId51"/>
    <p:sldId id="537" r:id="rId52"/>
    <p:sldId id="538" r:id="rId53"/>
    <p:sldId id="539" r:id="rId54"/>
    <p:sldId id="540" r:id="rId55"/>
    <p:sldId id="541" r:id="rId56"/>
    <p:sldId id="542" r:id="rId57"/>
    <p:sldId id="543" r:id="rId58"/>
    <p:sldId id="569" r:id="rId59"/>
    <p:sldId id="545" r:id="rId60"/>
    <p:sldId id="546" r:id="rId61"/>
    <p:sldId id="547" r:id="rId62"/>
    <p:sldId id="548" r:id="rId63"/>
    <p:sldId id="549" r:id="rId64"/>
    <p:sldId id="550" r:id="rId65"/>
    <p:sldId id="551" r:id="rId66"/>
    <p:sldId id="552" r:id="rId67"/>
    <p:sldId id="553" r:id="rId68"/>
    <p:sldId id="554" r:id="rId69"/>
    <p:sldId id="555" r:id="rId70"/>
    <p:sldId id="556" r:id="rId71"/>
    <p:sldId id="427" r:id="rId72"/>
    <p:sldId id="428" r:id="rId73"/>
    <p:sldId id="429" r:id="rId74"/>
    <p:sldId id="430" r:id="rId75"/>
    <p:sldId id="507" r:id="rId76"/>
    <p:sldId id="508" r:id="rId77"/>
    <p:sldId id="433" r:id="rId78"/>
    <p:sldId id="509" r:id="rId79"/>
    <p:sldId id="510" r:id="rId80"/>
    <p:sldId id="506" r:id="rId81"/>
    <p:sldId id="436" r:id="rId82"/>
    <p:sldId id="513" r:id="rId83"/>
    <p:sldId id="512" r:id="rId84"/>
    <p:sldId id="511" r:id="rId85"/>
    <p:sldId id="514" r:id="rId86"/>
    <p:sldId id="43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F2E9E1"/>
    <a:srgbClr val="F1DEE6"/>
    <a:srgbClr val="E8FFFF"/>
    <a:srgbClr val="F6E1FF"/>
    <a:srgbClr val="945200"/>
    <a:srgbClr val="FF9300"/>
    <a:srgbClr val="F6E0FF"/>
    <a:srgbClr val="D883FF"/>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09A8A-1ACE-3772-6905-A2A36B303430}" v="23" dt="2021-02-16T15:31:53.001"/>
    <p1510:client id="{5A2B3873-B537-5B35-7D9E-534041310242}" v="85" dt="2021-01-20T11:23:15.608"/>
    <p1510:client id="{63E3FBB6-A552-3DBF-274B-ACBDF58209BD}" v="32" dt="2021-01-20T10:59:06.269"/>
    <p1510:client id="{AD6552AD-C3AD-5726-471C-565DA2156305}" v="2" dt="2021-01-20T12:15:44.741"/>
    <p1510:client id="{AD8E0A7E-3455-0C71-1200-F35B41D2C050}" v="60" dt="2021-01-20T14:39:12.370"/>
    <p1510:client id="{C609C0AA-92ED-FD6D-A78C-3827BD96C3D3}" v="1" dt="2021-02-16T15:33:08.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3" autoAdjust="0"/>
    <p:restoredTop sz="94699"/>
  </p:normalViewPr>
  <p:slideViewPr>
    <p:cSldViewPr snapToGrid="0" snapToObjects="1">
      <p:cViewPr varScale="1">
        <p:scale>
          <a:sx n="69" d="100"/>
          <a:sy n="69" d="100"/>
        </p:scale>
        <p:origin x="2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AD8E0A7E-3455-0C71-1200-F35B41D2C050}"/>
    <pc:docChg chg="modSld">
      <pc:chgData name="J Umpleby" userId="S::judith.umpleby_shottonhallscitt.co.uk#ext#@durhamschools.onmicrosoft.com::595de4aa-84d7-4d68-970d-7c0d61591ffd" providerId="AD" clId="Web-{AD8E0A7E-3455-0C71-1200-F35B41D2C050}" dt="2021-01-20T14:39:12.370" v="37" actId="1076"/>
      <pc:docMkLst>
        <pc:docMk/>
      </pc:docMkLst>
      <pc:sldChg chg="modSp">
        <pc:chgData name="J Umpleby" userId="S::judith.umpleby_shottonhallscitt.co.uk#ext#@durhamschools.onmicrosoft.com::595de4aa-84d7-4d68-970d-7c0d61591ffd" providerId="AD" clId="Web-{AD8E0A7E-3455-0C71-1200-F35B41D2C050}" dt="2021-01-20T14:39:12.370" v="37" actId="1076"/>
        <pc:sldMkLst>
          <pc:docMk/>
          <pc:sldMk cId="1692254790" sldId="336"/>
        </pc:sldMkLst>
        <pc:spChg chg="mod">
          <ac:chgData name="J Umpleby" userId="S::judith.umpleby_shottonhallscitt.co.uk#ext#@durhamschools.onmicrosoft.com::595de4aa-84d7-4d68-970d-7c0d61591ffd" providerId="AD" clId="Web-{AD8E0A7E-3455-0C71-1200-F35B41D2C050}" dt="2021-01-20T12:55:28.851" v="22" actId="20577"/>
          <ac:spMkLst>
            <pc:docMk/>
            <pc:sldMk cId="1692254790" sldId="336"/>
            <ac:spMk id="18" creationId="{81BD3249-E30E-9648-A88A-A579C7A41515}"/>
          </ac:spMkLst>
        </pc:spChg>
        <pc:spChg chg="mod">
          <ac:chgData name="J Umpleby" userId="S::judith.umpleby_shottonhallscitt.co.uk#ext#@durhamschools.onmicrosoft.com::595de4aa-84d7-4d68-970d-7c0d61591ffd" providerId="AD" clId="Web-{AD8E0A7E-3455-0C71-1200-F35B41D2C050}" dt="2021-01-20T14:39:08.776" v="36" actId="1076"/>
          <ac:spMkLst>
            <pc:docMk/>
            <pc:sldMk cId="1692254790" sldId="336"/>
            <ac:spMk id="21" creationId="{5E40F0D4-C3CE-9B4A-A6EA-BE0237749429}"/>
          </ac:spMkLst>
        </pc:spChg>
        <pc:spChg chg="mod">
          <ac:chgData name="J Umpleby" userId="S::judith.umpleby_shottonhallscitt.co.uk#ext#@durhamschools.onmicrosoft.com::595de4aa-84d7-4d68-970d-7c0d61591ffd" providerId="AD" clId="Web-{AD8E0A7E-3455-0C71-1200-F35B41D2C050}" dt="2021-01-20T14:39:12.370" v="37" actId="1076"/>
          <ac:spMkLst>
            <pc:docMk/>
            <pc:sldMk cId="1692254790" sldId="336"/>
            <ac:spMk id="23" creationId="{9816AEF7-8634-5D43-B390-C0A553879953}"/>
          </ac:spMkLst>
        </pc:spChg>
        <pc:spChg chg="mod">
          <ac:chgData name="J Umpleby" userId="S::judith.umpleby_shottonhallscitt.co.uk#ext#@durhamschools.onmicrosoft.com::595de4aa-84d7-4d68-970d-7c0d61591ffd" providerId="AD" clId="Web-{AD8E0A7E-3455-0C71-1200-F35B41D2C050}" dt="2021-01-20T14:38:57.697" v="30" actId="20577"/>
          <ac:spMkLst>
            <pc:docMk/>
            <pc:sldMk cId="1692254790" sldId="336"/>
            <ac:spMk id="24" creationId="{F3AAC0DB-A374-AC46-B7A8-1CD6ED0E38C2}"/>
          </ac:spMkLst>
        </pc:spChg>
      </pc:sldChg>
    </pc:docChg>
  </pc:docChgLst>
  <pc:docChgLst>
    <pc:chgData name="J Umpleby" userId="S::judith.umpleby_shottonhallscitt.co.uk#ext#@durhamschools.onmicrosoft.com::595de4aa-84d7-4d68-970d-7c0d61591ffd" providerId="AD" clId="Web-{5A2B3873-B537-5B35-7D9E-534041310242}"/>
    <pc:docChg chg="modSld">
      <pc:chgData name="J Umpleby" userId="S::judith.umpleby_shottonhallscitt.co.uk#ext#@durhamschools.onmicrosoft.com::595de4aa-84d7-4d68-970d-7c0d61591ffd" providerId="AD" clId="Web-{5A2B3873-B537-5B35-7D9E-534041310242}" dt="2021-01-20T11:23:15.139" v="67" actId="20577"/>
      <pc:docMkLst>
        <pc:docMk/>
      </pc:docMkLst>
      <pc:sldChg chg="modSp">
        <pc:chgData name="J Umpleby" userId="S::judith.umpleby_shottonhallscitt.co.uk#ext#@durhamschools.onmicrosoft.com::595de4aa-84d7-4d68-970d-7c0d61591ffd" providerId="AD" clId="Web-{5A2B3873-B537-5B35-7D9E-534041310242}" dt="2021-01-20T11:23:02.201" v="28" actId="20577"/>
        <pc:sldMkLst>
          <pc:docMk/>
          <pc:sldMk cId="136535705" sldId="323"/>
        </pc:sldMkLst>
        <pc:spChg chg="mod">
          <ac:chgData name="J Umpleby" userId="S::judith.umpleby_shottonhallscitt.co.uk#ext#@durhamschools.onmicrosoft.com::595de4aa-84d7-4d68-970d-7c0d61591ffd" providerId="AD" clId="Web-{5A2B3873-B537-5B35-7D9E-534041310242}" dt="2021-01-20T11:23:02.201" v="28" actId="20577"/>
          <ac:spMkLst>
            <pc:docMk/>
            <pc:sldMk cId="136535705" sldId="323"/>
            <ac:spMk id="4" creationId="{9F4AD98C-A425-5C42-8F9E-DCDF39BB86B9}"/>
          </ac:spMkLst>
        </pc:spChg>
      </pc:sldChg>
      <pc:sldChg chg="modSp">
        <pc:chgData name="J Umpleby" userId="S::judith.umpleby_shottonhallscitt.co.uk#ext#@durhamschools.onmicrosoft.com::595de4aa-84d7-4d68-970d-7c0d61591ffd" providerId="AD" clId="Web-{5A2B3873-B537-5B35-7D9E-534041310242}" dt="2021-01-20T11:23:15.139" v="67" actId="20577"/>
        <pc:sldMkLst>
          <pc:docMk/>
          <pc:sldMk cId="205900428" sldId="337"/>
        </pc:sldMkLst>
        <pc:spChg chg="mod">
          <ac:chgData name="J Umpleby" userId="S::judith.umpleby_shottonhallscitt.co.uk#ext#@durhamschools.onmicrosoft.com::595de4aa-84d7-4d68-970d-7c0d61591ffd" providerId="AD" clId="Web-{5A2B3873-B537-5B35-7D9E-534041310242}" dt="2021-01-20T11:23:15.139" v="67" actId="20577"/>
          <ac:spMkLst>
            <pc:docMk/>
            <pc:sldMk cId="205900428" sldId="337"/>
            <ac:spMk id="4" creationId="{9F4AD98C-A425-5C42-8F9E-DCDF39BB86B9}"/>
          </ac:spMkLst>
        </pc:spChg>
      </pc:sldChg>
    </pc:docChg>
  </pc:docChgLst>
  <pc:docChgLst>
    <pc:chgData name="J Umpleby" userId="S::judith.umpleby_shottonhallscitt.co.uk#ext#@durhamschools.onmicrosoft.com::595de4aa-84d7-4d68-970d-7c0d61591ffd" providerId="AD" clId="Web-{AD6552AD-C3AD-5726-471C-565DA2156305}"/>
    <pc:docChg chg="modSld">
      <pc:chgData name="J Umpleby" userId="S::judith.umpleby_shottonhallscitt.co.uk#ext#@durhamschools.onmicrosoft.com::595de4aa-84d7-4d68-970d-7c0d61591ffd" providerId="AD" clId="Web-{AD6552AD-C3AD-5726-471C-565DA2156305}" dt="2021-01-20T12:15:44.741" v="1"/>
      <pc:docMkLst>
        <pc:docMk/>
      </pc:docMkLst>
      <pc:sldChg chg="addAnim modAnim">
        <pc:chgData name="J Umpleby" userId="S::judith.umpleby_shottonhallscitt.co.uk#ext#@durhamschools.onmicrosoft.com::595de4aa-84d7-4d68-970d-7c0d61591ffd" providerId="AD" clId="Web-{AD6552AD-C3AD-5726-471C-565DA2156305}" dt="2021-01-20T12:15:44.741" v="1"/>
        <pc:sldMkLst>
          <pc:docMk/>
          <pc:sldMk cId="3731862101" sldId="320"/>
        </pc:sldMkLst>
      </pc:sldChg>
    </pc:docChg>
  </pc:docChgLst>
  <pc:docChgLst>
    <pc:chgData name="L. Devine [ Wheatley Hill Primary School ]" userId="S::l.devine100@whprimary.com::f4b9a32f-79c5-4b7e-bc44-a6cafa9b753a" providerId="AD" clId="Web-{23D09A8A-1ACE-3772-6905-A2A36B303430}"/>
    <pc:docChg chg="modSld">
      <pc:chgData name="L. Devine [ Wheatley Hill Primary School ]" userId="S::l.devine100@whprimary.com::f4b9a32f-79c5-4b7e-bc44-a6cafa9b753a" providerId="AD" clId="Web-{23D09A8A-1ACE-3772-6905-A2A36B303430}" dt="2021-02-16T15:31:53.001" v="19" actId="20577"/>
      <pc:docMkLst>
        <pc:docMk/>
      </pc:docMkLst>
      <pc:sldChg chg="modSp">
        <pc:chgData name="L. Devine [ Wheatley Hill Primary School ]" userId="S::l.devine100@whprimary.com::f4b9a32f-79c5-4b7e-bc44-a6cafa9b753a" providerId="AD" clId="Web-{23D09A8A-1ACE-3772-6905-A2A36B303430}" dt="2021-02-16T15:31:53.001" v="19" actId="20577"/>
        <pc:sldMkLst>
          <pc:docMk/>
          <pc:sldMk cId="2809388844" sldId="444"/>
        </pc:sldMkLst>
        <pc:spChg chg="mod">
          <ac:chgData name="L. Devine [ Wheatley Hill Primary School ]" userId="S::l.devine100@whprimary.com::f4b9a32f-79c5-4b7e-bc44-a6cafa9b753a" providerId="AD" clId="Web-{23D09A8A-1ACE-3772-6905-A2A36B303430}" dt="2021-02-16T15:31:53.001" v="19" actId="20577"/>
          <ac:spMkLst>
            <pc:docMk/>
            <pc:sldMk cId="2809388844" sldId="444"/>
            <ac:spMk id="6" creationId="{00000000-0000-0000-0000-000000000000}"/>
          </ac:spMkLst>
        </pc:spChg>
      </pc:sldChg>
      <pc:sldChg chg="modSp">
        <pc:chgData name="L. Devine [ Wheatley Hill Primary School ]" userId="S::l.devine100@whprimary.com::f4b9a32f-79c5-4b7e-bc44-a6cafa9b753a" providerId="AD" clId="Web-{23D09A8A-1ACE-3772-6905-A2A36B303430}" dt="2021-02-16T15:31:03.609" v="4" actId="20577"/>
        <pc:sldMkLst>
          <pc:docMk/>
          <pc:sldMk cId="314666550" sldId="517"/>
        </pc:sldMkLst>
        <pc:spChg chg="mod">
          <ac:chgData name="L. Devine [ Wheatley Hill Primary School ]" userId="S::l.devine100@whprimary.com::f4b9a32f-79c5-4b7e-bc44-a6cafa9b753a" providerId="AD" clId="Web-{23D09A8A-1ACE-3772-6905-A2A36B303430}" dt="2021-02-16T15:31:03.609" v="4" actId="20577"/>
          <ac:spMkLst>
            <pc:docMk/>
            <pc:sldMk cId="314666550" sldId="517"/>
            <ac:spMk id="34" creationId="{00000000-0000-0000-0000-000000000000}"/>
          </ac:spMkLst>
        </pc:spChg>
      </pc:sldChg>
    </pc:docChg>
  </pc:docChgLst>
  <pc:docChgLst>
    <pc:chgData name="J Umpleby" userId="S::judith.umpleby_shottonhallscitt.co.uk#ext#@durhamschools.onmicrosoft.com::595de4aa-84d7-4d68-970d-7c0d61591ffd" providerId="AD" clId="Web-{63E3FBB6-A552-3DBF-274B-ACBDF58209BD}"/>
    <pc:docChg chg="modSld">
      <pc:chgData name="J Umpleby" userId="S::judith.umpleby_shottonhallscitt.co.uk#ext#@durhamschools.onmicrosoft.com::595de4aa-84d7-4d68-970d-7c0d61591ffd" providerId="AD" clId="Web-{63E3FBB6-A552-3DBF-274B-ACBDF58209BD}" dt="2021-01-20T10:59:06.269" v="24" actId="1076"/>
      <pc:docMkLst>
        <pc:docMk/>
      </pc:docMkLst>
      <pc:sldChg chg="modSp">
        <pc:chgData name="J Umpleby" userId="S::judith.umpleby_shottonhallscitt.co.uk#ext#@durhamschools.onmicrosoft.com::595de4aa-84d7-4d68-970d-7c0d61591ffd" providerId="AD" clId="Web-{63E3FBB6-A552-3DBF-274B-ACBDF58209BD}" dt="2021-01-20T10:58:07.627" v="5" actId="20577"/>
        <pc:sldMkLst>
          <pc:docMk/>
          <pc:sldMk cId="136535705" sldId="323"/>
        </pc:sldMkLst>
        <pc:spChg chg="mod">
          <ac:chgData name="J Umpleby" userId="S::judith.umpleby_shottonhallscitt.co.uk#ext#@durhamschools.onmicrosoft.com::595de4aa-84d7-4d68-970d-7c0d61591ffd" providerId="AD" clId="Web-{63E3FBB6-A552-3DBF-274B-ACBDF58209BD}" dt="2021-01-20T10:58:07.627" v="5" actId="20577"/>
          <ac:spMkLst>
            <pc:docMk/>
            <pc:sldMk cId="136535705" sldId="323"/>
            <ac:spMk id="11" creationId="{CD6B4A75-F11F-8545-B6DA-16330C6ED83E}"/>
          </ac:spMkLst>
        </pc:spChg>
      </pc:sldChg>
      <pc:sldChg chg="addSp modSp addAnim">
        <pc:chgData name="J Umpleby" userId="S::judith.umpleby_shottonhallscitt.co.uk#ext#@durhamschools.onmicrosoft.com::595de4aa-84d7-4d68-970d-7c0d61591ffd" providerId="AD" clId="Web-{63E3FBB6-A552-3DBF-274B-ACBDF58209BD}" dt="2021-01-20T10:59:06.269" v="24" actId="1076"/>
        <pc:sldMkLst>
          <pc:docMk/>
          <pc:sldMk cId="205900428" sldId="337"/>
        </pc:sldMkLst>
        <pc:spChg chg="add mod ord">
          <ac:chgData name="J Umpleby" userId="S::judith.umpleby_shottonhallscitt.co.uk#ext#@durhamschools.onmicrosoft.com::595de4aa-84d7-4d68-970d-7c0d61591ffd" providerId="AD" clId="Web-{63E3FBB6-A552-3DBF-274B-ACBDF58209BD}" dt="2021-01-20T10:59:02.097" v="23"/>
          <ac:spMkLst>
            <pc:docMk/>
            <pc:sldMk cId="205900428" sldId="337"/>
            <ac:spMk id="5" creationId="{54105C1C-3734-4305-A3D4-3C876B7824D9}"/>
          </ac:spMkLst>
        </pc:spChg>
        <pc:spChg chg="mod">
          <ac:chgData name="J Umpleby" userId="S::judith.umpleby_shottonhallscitt.co.uk#ext#@durhamschools.onmicrosoft.com::595de4aa-84d7-4d68-970d-7c0d61591ffd" providerId="AD" clId="Web-{63E3FBB6-A552-3DBF-274B-ACBDF58209BD}" dt="2021-01-20T10:59:06.269" v="24" actId="1076"/>
          <ac:spMkLst>
            <pc:docMk/>
            <pc:sldMk cId="205900428" sldId="337"/>
            <ac:spMk id="33" creationId="{FB240538-531A-7C4D-91FF-76F1CDB9BC4D}"/>
          </ac:spMkLst>
        </pc:spChg>
        <pc:spChg chg="mod">
          <ac:chgData name="J Umpleby" userId="S::judith.umpleby_shottonhallscitt.co.uk#ext#@durhamschools.onmicrosoft.com::595de4aa-84d7-4d68-970d-7c0d61591ffd" providerId="AD" clId="Web-{63E3FBB6-A552-3DBF-274B-ACBDF58209BD}" dt="2021-01-20T10:58:11.267" v="7" actId="20577"/>
          <ac:spMkLst>
            <pc:docMk/>
            <pc:sldMk cId="205900428" sldId="337"/>
            <ac:spMk id="35" creationId="{B778D53E-FB0E-F54D-8473-ACF87C1124A3}"/>
          </ac:spMkLst>
        </pc:spChg>
      </pc:sldChg>
    </pc:docChg>
  </pc:docChgLst>
  <pc:docChgLst>
    <pc:chgData name="L. Devine [ Wheatley Hill Primary School ]" userId="S::l.devine100@whprimary.com::f4b9a32f-79c5-4b7e-bc44-a6cafa9b753a" providerId="AD" clId="Web-{C609C0AA-92ED-FD6D-A78C-3827BD96C3D3}"/>
    <pc:docChg chg="modSld">
      <pc:chgData name="L. Devine [ Wheatley Hill Primary School ]" userId="S::l.devine100@whprimary.com::f4b9a32f-79c5-4b7e-bc44-a6cafa9b753a" providerId="AD" clId="Web-{C609C0AA-92ED-FD6D-A78C-3827BD96C3D3}" dt="2021-02-16T15:33:08.791" v="0" actId="1076"/>
      <pc:docMkLst>
        <pc:docMk/>
      </pc:docMkLst>
      <pc:sldChg chg="modSp">
        <pc:chgData name="L. Devine [ Wheatley Hill Primary School ]" userId="S::l.devine100@whprimary.com::f4b9a32f-79c5-4b7e-bc44-a6cafa9b753a" providerId="AD" clId="Web-{C609C0AA-92ED-FD6D-A78C-3827BD96C3D3}" dt="2021-02-16T15:33:08.791" v="0" actId="1076"/>
        <pc:sldMkLst>
          <pc:docMk/>
          <pc:sldMk cId="2809388844" sldId="444"/>
        </pc:sldMkLst>
        <pc:spChg chg="mod">
          <ac:chgData name="L. Devine [ Wheatley Hill Primary School ]" userId="S::l.devine100@whprimary.com::f4b9a32f-79c5-4b7e-bc44-a6cafa9b753a" providerId="AD" clId="Web-{C609C0AA-92ED-FD6D-A78C-3827BD96C3D3}" dt="2021-02-16T15:33:08.791" v="0" actId="1076"/>
          <ac:spMkLst>
            <pc:docMk/>
            <pc:sldMk cId="2809388844" sldId="444"/>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0226F-9F0E-E34D-B35A-5ABB049145B8}" type="datetimeFigureOut">
              <a:rPr lang="en-US" smtClean="0"/>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62000-0DCA-A445-81A6-704E563DE95D}" type="slidenum">
              <a:rPr lang="en-US" smtClean="0"/>
              <a:t>‹#›</a:t>
            </a:fld>
            <a:endParaRPr lang="en-US"/>
          </a:p>
        </p:txBody>
      </p:sp>
    </p:spTree>
    <p:extLst>
      <p:ext uri="{BB962C8B-B14F-4D97-AF65-F5344CB8AC3E}">
        <p14:creationId xmlns:p14="http://schemas.microsoft.com/office/powerpoint/2010/main" val="1180785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27801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357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5511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1727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923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74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6847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B09CF0-40DD-AB43-BF0F-0E40589C21A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41D6B-EFF2-D441-8C2A-3BCEED9C295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02" name="Rectangle 2">
            <a:extLst>
              <a:ext uri="{FF2B5EF4-FFF2-40B4-BE49-F238E27FC236}">
                <a16:creationId xmlns:a16="http://schemas.microsoft.com/office/drawing/2014/main" id="{256BC1E9-5A93-B541-927F-1DB9CFE8E56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D2587C0-529D-3D44-B76F-09F6EFDCE4E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0146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1466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7092-2A31-CE45-8D35-61E26DA11D7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A5FE09-A1E0-E543-9C42-ECA6A7D2C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193CFC-F184-7D4D-901F-7AB6843EA8DC}"/>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D1415549-1C5D-264F-9D6C-094B1408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04907-F056-0E42-B155-BCCA5B58D99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10245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158-2D61-5B47-A842-A3ED61A479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DBC2D2-74D0-444C-B688-19CA6C8C2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42B7FF-D2C9-7246-B5E1-D0C25635F396}"/>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249D70E3-8181-7E41-B950-7B9AFDF7F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28D6-D9AC-8947-8D1F-DB3CB0C1E8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735630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4EA8-3594-8A4C-B056-53AE2FF761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38801-DD54-714F-9F7A-D721483FA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EA9DC6-FCB0-A74F-A625-21C330BDF8FA}"/>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044662C6-F0C8-1447-8531-B3088803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A4F7-3E87-3249-9FB9-E48FFA1E3AA5}"/>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5747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4653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07870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05428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55419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57232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35647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3805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211116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5EE3-96D4-7E4D-AACF-CFA7E6C304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A69E51-92A7-FA4D-B16B-0712A27275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09EE6-7342-4141-9CF4-8ED760B1C544}"/>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DC954523-6915-DD41-9BA1-3DE4C9D5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195E-46D1-644D-9757-DCB64F7989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00182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1273320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161393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16/02/2021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dirty="0"/>
          </a:p>
        </p:txBody>
      </p:sp>
    </p:spTree>
    <p:extLst>
      <p:ext uri="{BB962C8B-B14F-4D97-AF65-F5344CB8AC3E}">
        <p14:creationId xmlns:p14="http://schemas.microsoft.com/office/powerpoint/2010/main" val="392996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27912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576047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81BEB6-820C-4347-AFBC-4CAF38CB8420}" type="datetimeFigureOut">
              <a:rPr lang="en-GB" smtClean="0"/>
              <a:t>16/02/2021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4274896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81BEB6-820C-4347-AFBC-4CAF38CB8420}" type="datetimeFigureOut">
              <a:rPr lang="en-GB" smtClean="0"/>
              <a:t>16/02/2021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97121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81BEB6-820C-4347-AFBC-4CAF38CB8420}" type="datetimeFigureOut">
              <a:rPr lang="en-GB" smtClean="0"/>
              <a:t>16/02/2021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80522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81BEB6-820C-4347-AFBC-4CAF38CB8420}" type="datetimeFigureOut">
              <a:rPr lang="en-GB" smtClean="0"/>
              <a:t>16/02/2021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213965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1BEB6-820C-4347-AFBC-4CAF38CB8420}" type="datetimeFigureOut">
              <a:rPr lang="en-GB" smtClean="0"/>
              <a:t>16/02/2021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74884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09D-1972-874C-856C-9706D7B4AA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E8E37D-87CF-D24F-A779-0623356F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E62E92-C7D9-1348-A641-F1A76B712A6B}"/>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6CE6CB63-FC1F-8F4E-8CA5-96D22FE6F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CB21-B426-7840-83C2-630A3E3AEFBE}"/>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460873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16/02/2021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304861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16/02/2021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807245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984310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6735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6A41-BC4F-BD47-92BF-9E46E29921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15A9A-E0FC-8342-99CB-830567458A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EDCDC6-20AF-D841-84E1-24A1B9D85A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2758B6-5293-9D42-87DD-8605EC874248}"/>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6" name="Footer Placeholder 5">
            <a:extLst>
              <a:ext uri="{FF2B5EF4-FFF2-40B4-BE49-F238E27FC236}">
                <a16:creationId xmlns:a16="http://schemas.microsoft.com/office/drawing/2014/main" id="{F09F2052-D30F-C842-B302-1E40F810C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A3AE9-598A-B94C-BA2E-E7086C613A2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78561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78E9-E0E6-7440-8D74-00975F8BE75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FD1A06-15CA-DA4B-BB4C-9023BFEA5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0BF4B-2C61-D84F-8B05-1002D34325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5A7F0C-15BD-DC4C-9968-13A667216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64B08A-5E41-FE48-B44C-FD2B5EC3B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4A071A-0211-4A48-8474-8ED7CFB09030}"/>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8" name="Footer Placeholder 7">
            <a:extLst>
              <a:ext uri="{FF2B5EF4-FFF2-40B4-BE49-F238E27FC236}">
                <a16:creationId xmlns:a16="http://schemas.microsoft.com/office/drawing/2014/main" id="{A4B5BDE3-1F3F-AD46-8DA9-BD3D5DFA6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C5817-2C62-4744-848A-5230C36750A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64572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C00-1854-1342-8A2D-03D5234D9F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27DADB-4DD7-F849-94B7-12D07840558F}"/>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4" name="Footer Placeholder 3">
            <a:extLst>
              <a:ext uri="{FF2B5EF4-FFF2-40B4-BE49-F238E27FC236}">
                <a16:creationId xmlns:a16="http://schemas.microsoft.com/office/drawing/2014/main" id="{74F5E0FD-546E-4F4B-AB23-8E02CFDB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93A2D-8C78-E348-9337-0A4F29F27160}"/>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11187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8895-65F3-9144-B499-FBEDCF9F55FA}"/>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3" name="Footer Placeholder 2">
            <a:extLst>
              <a:ext uri="{FF2B5EF4-FFF2-40B4-BE49-F238E27FC236}">
                <a16:creationId xmlns:a16="http://schemas.microsoft.com/office/drawing/2014/main" id="{37F05C93-08E8-514B-8295-42DB87154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3D23A-8358-9D4A-A329-4FDC1C30090B}"/>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278528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2D-5289-CC43-B77D-0BFFA7024F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D15A62-6E98-504D-B55D-E09E5A7F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E34A22-8D1B-AF41-8485-2548FC89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368897-7CF2-A841-8160-AAEA19D7AF7C}"/>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6" name="Footer Placeholder 5">
            <a:extLst>
              <a:ext uri="{FF2B5EF4-FFF2-40B4-BE49-F238E27FC236}">
                <a16:creationId xmlns:a16="http://schemas.microsoft.com/office/drawing/2014/main" id="{AB34C04B-53D1-444D-B187-0A80367B7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90CBD-6CF2-554F-8D87-B73E3818B9F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301125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C9D7-B546-7F4C-9567-0A23FC0BC0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3C8022-69C6-344C-8170-22DCD7D8A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DEEDD-CF09-9D4A-AE91-22741B2E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A33142-1588-2D4D-9A34-14500818747E}"/>
              </a:ext>
            </a:extLst>
          </p:cNvPr>
          <p:cNvSpPr>
            <a:spLocks noGrp="1"/>
          </p:cNvSpPr>
          <p:nvPr>
            <p:ph type="dt" sz="half" idx="10"/>
          </p:nvPr>
        </p:nvSpPr>
        <p:spPr/>
        <p:txBody>
          <a:bodyPr/>
          <a:lstStyle/>
          <a:p>
            <a:fld id="{7EF6D114-80D4-464E-A5CD-0B70F5E9A0B9}" type="datetimeFigureOut">
              <a:rPr lang="en-US" smtClean="0"/>
              <a:t>2/16/2021</a:t>
            </a:fld>
            <a:endParaRPr lang="en-US"/>
          </a:p>
        </p:txBody>
      </p:sp>
      <p:sp>
        <p:nvSpPr>
          <p:cNvPr id="6" name="Footer Placeholder 5">
            <a:extLst>
              <a:ext uri="{FF2B5EF4-FFF2-40B4-BE49-F238E27FC236}">
                <a16:creationId xmlns:a16="http://schemas.microsoft.com/office/drawing/2014/main" id="{47239030-F083-1F49-8BD8-2CB6FAA5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0D3A3-63EB-2B4D-94A1-05535B63CC54}"/>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69181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7CDF-AC67-0649-89E2-259037586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2AB83-3EC0-074F-8A44-2981D8912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F156C-1833-EC41-8FAC-DF4CF0420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6D114-80D4-464E-A5CD-0B70F5E9A0B9}" type="datetimeFigureOut">
              <a:rPr lang="en-US" smtClean="0"/>
              <a:t>2/16/2021</a:t>
            </a:fld>
            <a:endParaRPr lang="en-US"/>
          </a:p>
        </p:txBody>
      </p:sp>
      <p:sp>
        <p:nvSpPr>
          <p:cNvPr id="5" name="Footer Placeholder 4">
            <a:extLst>
              <a:ext uri="{FF2B5EF4-FFF2-40B4-BE49-F238E27FC236}">
                <a16:creationId xmlns:a16="http://schemas.microsoft.com/office/drawing/2014/main" id="{87CA7904-75B9-AC46-BE67-00F5E66CA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D4143-A289-0F41-B4C5-93549C72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CDA0-410D-294B-80CC-BE7276F1BE7E}" type="slidenum">
              <a:rPr lang="en-US" smtClean="0"/>
              <a:t>‹#›</a:t>
            </a:fld>
            <a:endParaRPr lang="en-US"/>
          </a:p>
        </p:txBody>
      </p:sp>
    </p:spTree>
    <p:extLst>
      <p:ext uri="{BB962C8B-B14F-4D97-AF65-F5344CB8AC3E}">
        <p14:creationId xmlns:p14="http://schemas.microsoft.com/office/powerpoint/2010/main" val="395488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16/02/2021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dirty="0"/>
          </a:p>
        </p:txBody>
      </p:sp>
    </p:spTree>
    <p:extLst>
      <p:ext uri="{BB962C8B-B14F-4D97-AF65-F5344CB8AC3E}">
        <p14:creationId xmlns:p14="http://schemas.microsoft.com/office/powerpoint/2010/main" val="4049769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1BEB6-820C-4347-AFBC-4CAF38CB8420}" type="datetimeFigureOut">
              <a:rPr lang="en-GB" smtClean="0"/>
              <a:t>16/02/2021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E6AC-CEDC-4F17-A56A-D691AF4C1769}" type="slidenum">
              <a:rPr lang="en-GB" smtClean="0"/>
              <a:t>‹#›</a:t>
            </a:fld>
            <a:endParaRPr lang="en-GB"/>
          </a:p>
        </p:txBody>
      </p:sp>
    </p:spTree>
    <p:extLst>
      <p:ext uri="{BB962C8B-B14F-4D97-AF65-F5344CB8AC3E}">
        <p14:creationId xmlns:p14="http://schemas.microsoft.com/office/powerpoint/2010/main" val="3658025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hyperlink" Target="https://teachers.thenational.academy/lessons/what-is-sound-chh30r?from_query=sound"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hyperlink" Target="https://classroom.thenational.academy/lessons/where-do-christians-worship-71k64t?activity=video&amp;step=2" TargetMode="External"/><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hyperlink" Target="https://classroom.thenational.academy/lessons/to-recognise-and-describe-repeating-patterns-6hjk4c?step=1&amp;activity=vide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hyperlink" Target="https://www.youtube.com/watch?v=lsc3qLMaCu8" TargetMode="Externa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hyperlink" Target="https://www.youtube.com/watch?v=UsEz58BblM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7.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34.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hyperlink" Target="https://teachers.thenational.academy/lessons/how-are-different-sounds-produced-6nj3et"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hyperlink" Target="https://www.bbc.co.uk/teach/bring-the-noise/found-sounds/z4rcbdm" TargetMode="External"/><Relationship Id="rId3" Type="http://schemas.openxmlformats.org/officeDocument/2006/relationships/image" Target="../media/image5.png"/><Relationship Id="rId7" Type="http://schemas.openxmlformats.org/officeDocument/2006/relationships/image" Target="../media/image11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5" y="6033803"/>
            <a:ext cx="1851425" cy="461665"/>
          </a:xfrm>
          <a:prstGeom prst="rect">
            <a:avLst/>
          </a:prstGeom>
          <a:noFill/>
        </p:spPr>
        <p:txBody>
          <a:bodyPr wrap="square" rtlCol="0">
            <a:spAutoFit/>
          </a:bodyPr>
          <a:lstStyle/>
          <a:p>
            <a:r>
              <a:rPr lang="en-GB" sz="2400" dirty="0"/>
              <a:t>Pack: A and B</a:t>
            </a:r>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Topic</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5971" t="15979" r="15639" b="15451"/>
          <a:stretch/>
        </p:blipFill>
        <p:spPr>
          <a:xfrm>
            <a:off x="3744685" y="1092200"/>
            <a:ext cx="4667268" cy="4679550"/>
          </a:xfrm>
          <a:prstGeom prst="rect">
            <a:avLst/>
          </a:prstGeom>
        </p:spPr>
      </p:pic>
    </p:spTree>
    <p:extLst>
      <p:ext uri="{BB962C8B-B14F-4D97-AF65-F5344CB8AC3E}">
        <p14:creationId xmlns:p14="http://schemas.microsoft.com/office/powerpoint/2010/main" val="172168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489502"/>
            <a:ext cx="1442518" cy="1071177"/>
          </a:xfrm>
          <a:prstGeom prst="rect">
            <a:avLst/>
          </a:prstGeom>
        </p:spPr>
      </p:pic>
      <p:pic>
        <p:nvPicPr>
          <p:cNvPr id="2" name="Picture 1"/>
          <p:cNvPicPr>
            <a:picLocks noChangeAspect="1"/>
          </p:cNvPicPr>
          <p:nvPr/>
        </p:nvPicPr>
        <p:blipFill>
          <a:blip r:embed="rId3"/>
          <a:stretch>
            <a:fillRect/>
          </a:stretch>
        </p:blipFill>
        <p:spPr>
          <a:xfrm>
            <a:off x="2299714" y="342490"/>
            <a:ext cx="8479121" cy="6066363"/>
          </a:xfrm>
          <a:prstGeom prst="rect">
            <a:avLst/>
          </a:prstGeom>
        </p:spPr>
      </p:pic>
      <p:sp>
        <p:nvSpPr>
          <p:cNvPr id="4" name="Oval Callout 3"/>
          <p:cNvSpPr/>
          <p:nvPr/>
        </p:nvSpPr>
        <p:spPr>
          <a:xfrm>
            <a:off x="387927" y="443345"/>
            <a:ext cx="1911787" cy="1723930"/>
          </a:xfrm>
          <a:prstGeom prst="wedgeEllipseCallout">
            <a:avLst>
              <a:gd name="adj1" fmla="val -44748"/>
              <a:gd name="adj2" fmla="val -45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Mining changed over the different centuries .</a:t>
            </a:r>
          </a:p>
        </p:txBody>
      </p:sp>
      <p:sp>
        <p:nvSpPr>
          <p:cNvPr id="7" name="Oval Callout 6"/>
          <p:cNvSpPr/>
          <p:nvPr/>
        </p:nvSpPr>
        <p:spPr>
          <a:xfrm>
            <a:off x="230415" y="2701636"/>
            <a:ext cx="2535382" cy="2272146"/>
          </a:xfrm>
          <a:prstGeom prst="wedgeEllipseCallout">
            <a:avLst>
              <a:gd name="adj1" fmla="val 39276"/>
              <a:gd name="adj2" fmla="val -53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timeline across the top of the image for the dates and how coal was mined.</a:t>
            </a:r>
          </a:p>
        </p:txBody>
      </p:sp>
      <p:sp>
        <p:nvSpPr>
          <p:cNvPr id="8" name="Oval Callout 7"/>
          <p:cNvSpPr/>
          <p:nvPr/>
        </p:nvSpPr>
        <p:spPr>
          <a:xfrm>
            <a:off x="10066054" y="2167275"/>
            <a:ext cx="1985556" cy="1728836"/>
          </a:xfrm>
          <a:prstGeom prst="wedgeEllipseCallout">
            <a:avLst>
              <a:gd name="adj1" fmla="val -77771"/>
              <a:gd name="adj2" fmla="val -491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Mining looked like this in Wheatley Hill. </a:t>
            </a:r>
          </a:p>
        </p:txBody>
      </p:sp>
    </p:spTree>
    <p:extLst>
      <p:ext uri="{BB962C8B-B14F-4D97-AF65-F5344CB8AC3E}">
        <p14:creationId xmlns:p14="http://schemas.microsoft.com/office/powerpoint/2010/main" val="186502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3245825"/>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708073"/>
            <a:ext cx="1243675" cy="92352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13" t="9731" r="10511" b="34180"/>
          <a:stretch/>
        </p:blipFill>
        <p:spPr>
          <a:xfrm rot="10800000">
            <a:off x="1413161" y="1290648"/>
            <a:ext cx="10275699" cy="4902332"/>
          </a:xfrm>
          <a:prstGeom prst="rect">
            <a:avLst/>
          </a:prstGeom>
        </p:spPr>
      </p:pic>
      <p:sp>
        <p:nvSpPr>
          <p:cNvPr id="7" name="TextBox 6"/>
          <p:cNvSpPr txBox="1"/>
          <p:nvPr/>
        </p:nvSpPr>
        <p:spPr>
          <a:xfrm>
            <a:off x="1122218" y="413290"/>
            <a:ext cx="3740727" cy="2119745"/>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820323" y="2184002"/>
            <a:ext cx="2560186" cy="775854"/>
          </a:xfrm>
          <a:prstGeom prst="rect">
            <a:avLst/>
          </a:prstGeom>
          <a:solidFill>
            <a:schemeClr val="bg1"/>
          </a:solidFill>
        </p:spPr>
        <p:txBody>
          <a:bodyPr wrap="square" rtlCol="0">
            <a:spAutoFit/>
          </a:bodyPr>
          <a:lstStyle/>
          <a:p>
            <a:endParaRPr lang="en-GB" dirty="0"/>
          </a:p>
        </p:txBody>
      </p:sp>
      <p:sp>
        <p:nvSpPr>
          <p:cNvPr id="11" name="TextBox 10"/>
          <p:cNvSpPr txBox="1"/>
          <p:nvPr/>
        </p:nvSpPr>
        <p:spPr>
          <a:xfrm>
            <a:off x="4283959" y="1179811"/>
            <a:ext cx="1011382" cy="876628"/>
          </a:xfrm>
          <a:prstGeom prst="rect">
            <a:avLst/>
          </a:prstGeom>
          <a:solidFill>
            <a:schemeClr val="bg1"/>
          </a:solidFill>
        </p:spPr>
        <p:txBody>
          <a:bodyPr wrap="square" rtlCol="0">
            <a:spAutoFit/>
          </a:bodyPr>
          <a:lstStyle/>
          <a:p>
            <a:endParaRPr lang="en-GB" dirty="0"/>
          </a:p>
        </p:txBody>
      </p:sp>
      <p:sp>
        <p:nvSpPr>
          <p:cNvPr id="14" name="Parallelogram 13"/>
          <p:cNvSpPr/>
          <p:nvPr/>
        </p:nvSpPr>
        <p:spPr>
          <a:xfrm>
            <a:off x="2452255" y="1884218"/>
            <a:ext cx="2410690" cy="471055"/>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8714509" y="983673"/>
            <a:ext cx="3129656" cy="1200329"/>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p:txBody>
      </p:sp>
      <p:sp>
        <p:nvSpPr>
          <p:cNvPr id="17" name="Oval 16"/>
          <p:cNvSpPr/>
          <p:nvPr/>
        </p:nvSpPr>
        <p:spPr>
          <a:xfrm>
            <a:off x="2452255" y="2184002"/>
            <a:ext cx="1831704" cy="716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134653" y="2900619"/>
            <a:ext cx="678873" cy="1200329"/>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p:txBody>
      </p:sp>
      <p:sp>
        <p:nvSpPr>
          <p:cNvPr id="20" name="Oval 19"/>
          <p:cNvSpPr/>
          <p:nvPr/>
        </p:nvSpPr>
        <p:spPr>
          <a:xfrm>
            <a:off x="4862945" y="1179811"/>
            <a:ext cx="1454728" cy="5104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33055" y="2673927"/>
            <a:ext cx="1219200" cy="11637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79127" y="1179811"/>
            <a:ext cx="2105891" cy="3580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133600" y="2900619"/>
            <a:ext cx="706582" cy="4521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Callout 23"/>
          <p:cNvSpPr/>
          <p:nvPr/>
        </p:nvSpPr>
        <p:spPr>
          <a:xfrm>
            <a:off x="9421091" y="4253345"/>
            <a:ext cx="2423074" cy="2092037"/>
          </a:xfrm>
          <a:prstGeom prst="wedgeEllipseCallout">
            <a:avLst>
              <a:gd name="adj1" fmla="val -37986"/>
              <a:gd name="adj2" fmla="val 56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 you think it would have  been easy working in the pit?</a:t>
            </a:r>
          </a:p>
        </p:txBody>
      </p:sp>
      <p:sp>
        <p:nvSpPr>
          <p:cNvPr id="25" name="Oval Callout 24"/>
          <p:cNvSpPr/>
          <p:nvPr/>
        </p:nvSpPr>
        <p:spPr>
          <a:xfrm>
            <a:off x="324871" y="2533035"/>
            <a:ext cx="1705529" cy="1385454"/>
          </a:xfrm>
          <a:prstGeom prst="wedgeEllipseCallout">
            <a:avLst>
              <a:gd name="adj1" fmla="val 61213"/>
              <a:gd name="adj2" fmla="val 40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Cleaned and sorted coal.</a:t>
            </a:r>
          </a:p>
        </p:txBody>
      </p:sp>
      <p:cxnSp>
        <p:nvCxnSpPr>
          <p:cNvPr id="27" name="Straight Arrow Connector 26"/>
          <p:cNvCxnSpPr>
            <a:stCxn id="25" idx="4"/>
          </p:cNvCxnSpPr>
          <p:nvPr/>
        </p:nvCxnSpPr>
        <p:spPr>
          <a:xfrm>
            <a:off x="1177636" y="3918489"/>
            <a:ext cx="8527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Callout 27"/>
          <p:cNvSpPr/>
          <p:nvPr/>
        </p:nvSpPr>
        <p:spPr>
          <a:xfrm>
            <a:off x="3616036" y="872836"/>
            <a:ext cx="1565564" cy="1011382"/>
          </a:xfrm>
          <a:prstGeom prst="wedgeEllipseCallout">
            <a:avLst>
              <a:gd name="adj1" fmla="val 13778"/>
              <a:gd name="adj2" fmla="val 707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Screening shed</a:t>
            </a:r>
          </a:p>
        </p:txBody>
      </p:sp>
      <p:cxnSp>
        <p:nvCxnSpPr>
          <p:cNvPr id="30" name="Straight Arrow Connector 29"/>
          <p:cNvCxnSpPr/>
          <p:nvPr/>
        </p:nvCxnSpPr>
        <p:spPr>
          <a:xfrm>
            <a:off x="4059382" y="1859593"/>
            <a:ext cx="457200" cy="64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Oval Callout 30"/>
          <p:cNvSpPr/>
          <p:nvPr/>
        </p:nvSpPr>
        <p:spPr>
          <a:xfrm>
            <a:off x="7107383" y="678873"/>
            <a:ext cx="1177636" cy="101138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Engine house</a:t>
            </a:r>
          </a:p>
        </p:txBody>
      </p:sp>
      <p:cxnSp>
        <p:nvCxnSpPr>
          <p:cNvPr id="33" name="Straight Arrow Connector 32"/>
          <p:cNvCxnSpPr>
            <a:stCxn id="31" idx="3"/>
          </p:cNvCxnSpPr>
          <p:nvPr/>
        </p:nvCxnSpPr>
        <p:spPr>
          <a:xfrm flipH="1">
            <a:off x="7245927" y="1542142"/>
            <a:ext cx="33917" cy="34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Callout 33"/>
          <p:cNvSpPr/>
          <p:nvPr/>
        </p:nvSpPr>
        <p:spPr>
          <a:xfrm>
            <a:off x="5327072" y="542502"/>
            <a:ext cx="1704109" cy="1011382"/>
          </a:xfrm>
          <a:prstGeom prst="wedgeEllipseCallout">
            <a:avLst>
              <a:gd name="adj1" fmla="val -10264"/>
              <a:gd name="adj2" fmla="val 65240"/>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t>Headstock</a:t>
            </a:r>
            <a:endParaRPr lang="en-US" dirty="0"/>
          </a:p>
        </p:txBody>
      </p:sp>
      <p:cxnSp>
        <p:nvCxnSpPr>
          <p:cNvPr id="36" name="Straight Arrow Connector 35"/>
          <p:cNvCxnSpPr/>
          <p:nvPr/>
        </p:nvCxnSpPr>
        <p:spPr>
          <a:xfrm>
            <a:off x="6317673" y="1553884"/>
            <a:ext cx="0" cy="136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Oval Callout 36"/>
          <p:cNvSpPr/>
          <p:nvPr/>
        </p:nvSpPr>
        <p:spPr>
          <a:xfrm>
            <a:off x="9839632" y="1163084"/>
            <a:ext cx="1534950" cy="1004191"/>
          </a:xfrm>
          <a:prstGeom prst="wedgeEllipseCallout">
            <a:avLst>
              <a:gd name="adj1" fmla="val -17223"/>
              <a:gd name="adj2" fmla="val 597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Colliery houses </a:t>
            </a:r>
          </a:p>
        </p:txBody>
      </p:sp>
      <p:cxnSp>
        <p:nvCxnSpPr>
          <p:cNvPr id="39" name="Straight Arrow Connector 38"/>
          <p:cNvCxnSpPr>
            <a:stCxn id="37" idx="4"/>
          </p:cNvCxnSpPr>
          <p:nvPr/>
        </p:nvCxnSpPr>
        <p:spPr>
          <a:xfrm>
            <a:off x="10607107" y="2167275"/>
            <a:ext cx="47038" cy="341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93964" y="212927"/>
            <a:ext cx="3186545" cy="2308324"/>
          </a:xfrm>
          <a:prstGeom prst="rect">
            <a:avLst/>
          </a:prstGeom>
        </p:spPr>
        <p:txBody>
          <a:bodyPr wrap="square">
            <a:spAutoFit/>
          </a:bodyPr>
          <a:lstStyle/>
          <a:p>
            <a:r>
              <a:rPr lang="en-GB" dirty="0"/>
              <a:t>Mines used a shaft to get to the layers of coal beneath the surface. Miners, equipment and coal are transported underground along horizontal tunnels called roadways then coal is mined out on the return to the shaft.</a:t>
            </a:r>
          </a:p>
        </p:txBody>
      </p:sp>
    </p:spTree>
    <p:extLst>
      <p:ext uri="{BB962C8B-B14F-4D97-AF65-F5344CB8AC3E}">
        <p14:creationId xmlns:p14="http://schemas.microsoft.com/office/powerpoint/2010/main" val="31466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stretch>
            <a:fillRect/>
          </a:stretch>
        </p:blipFill>
        <p:spPr>
          <a:xfrm>
            <a:off x="372579" y="1270426"/>
            <a:ext cx="5267115" cy="3437784"/>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888181" y="1270427"/>
            <a:ext cx="5660207" cy="3437783"/>
          </a:xfrm>
          <a:prstGeom prst="rect">
            <a:avLst/>
          </a:prstGeom>
          <a:solidFill>
            <a:schemeClr val="tx1"/>
          </a:solidFill>
          <a:ln>
            <a:solidFill>
              <a:schemeClr val="tx1"/>
            </a:solidFill>
          </a:ln>
        </p:spPr>
      </p:pic>
      <p:sp>
        <p:nvSpPr>
          <p:cNvPr id="2" name="TextBox 1"/>
          <p:cNvSpPr txBox="1"/>
          <p:nvPr/>
        </p:nvSpPr>
        <p:spPr>
          <a:xfrm>
            <a:off x="230415" y="346364"/>
            <a:ext cx="10167142" cy="523220"/>
          </a:xfrm>
          <a:prstGeom prst="rect">
            <a:avLst/>
          </a:prstGeom>
          <a:noFill/>
        </p:spPr>
        <p:txBody>
          <a:bodyPr wrap="none" rtlCol="0">
            <a:spAutoFit/>
          </a:bodyPr>
          <a:lstStyle/>
          <a:p>
            <a:r>
              <a:rPr lang="en-GB" sz="2800" dirty="0"/>
              <a:t>Look at these two maps. Write down what you can see in each map. </a:t>
            </a:r>
          </a:p>
        </p:txBody>
      </p:sp>
      <p:pic>
        <p:nvPicPr>
          <p:cNvPr id="8" name="Picture 7"/>
          <p:cNvPicPr>
            <a:picLocks noChangeAspect="1"/>
          </p:cNvPicPr>
          <p:nvPr/>
        </p:nvPicPr>
        <p:blipFill>
          <a:blip r:embed="rId4"/>
          <a:stretch>
            <a:fillRect/>
          </a:stretch>
        </p:blipFill>
        <p:spPr>
          <a:xfrm>
            <a:off x="230415" y="5714696"/>
            <a:ext cx="1223397" cy="920984"/>
          </a:xfrm>
          <a:prstGeom prst="rect">
            <a:avLst/>
          </a:prstGeom>
        </p:spPr>
      </p:pic>
      <p:sp>
        <p:nvSpPr>
          <p:cNvPr id="7" name="TextBox 6"/>
          <p:cNvSpPr txBox="1"/>
          <p:nvPr/>
        </p:nvSpPr>
        <p:spPr>
          <a:xfrm>
            <a:off x="230415" y="4599710"/>
            <a:ext cx="5570756" cy="1815882"/>
          </a:xfrm>
          <a:prstGeom prst="rect">
            <a:avLst/>
          </a:prstGeom>
          <a:noFill/>
        </p:spPr>
        <p:txBody>
          <a:bodyPr wrap="none" rtlCol="0">
            <a:spAutoFit/>
          </a:bodyPr>
          <a:lstStyle/>
          <a:p>
            <a:r>
              <a:rPr lang="en-GB" sz="2800" dirty="0"/>
              <a:t>_____________________________</a:t>
            </a:r>
          </a:p>
          <a:p>
            <a:r>
              <a:rPr lang="en-GB" sz="2800" dirty="0"/>
              <a:t>_____________________________</a:t>
            </a:r>
          </a:p>
          <a:p>
            <a:r>
              <a:rPr lang="en-GB" sz="2800" dirty="0"/>
              <a:t>              _______________________</a:t>
            </a:r>
          </a:p>
          <a:p>
            <a:r>
              <a:rPr lang="en-GB" sz="2800" dirty="0"/>
              <a:t>              _______________________</a:t>
            </a:r>
          </a:p>
        </p:txBody>
      </p:sp>
      <p:sp>
        <p:nvSpPr>
          <p:cNvPr id="9" name="TextBox 8"/>
          <p:cNvSpPr txBox="1"/>
          <p:nvPr/>
        </p:nvSpPr>
        <p:spPr>
          <a:xfrm>
            <a:off x="5888181" y="4599710"/>
            <a:ext cx="5902037" cy="1815882"/>
          </a:xfrm>
          <a:prstGeom prst="rect">
            <a:avLst/>
          </a:prstGeom>
          <a:noFill/>
        </p:spPr>
        <p:txBody>
          <a:bodyPr wrap="square" rtlCol="0">
            <a:spAutoFit/>
          </a:bodyPr>
          <a:lstStyle/>
          <a:p>
            <a:r>
              <a:rPr lang="en-GB" sz="2800" dirty="0"/>
              <a:t>________________________________________________________________________________________________________________________________</a:t>
            </a:r>
          </a:p>
        </p:txBody>
      </p:sp>
    </p:spTree>
    <p:extLst>
      <p:ext uri="{BB962C8B-B14F-4D97-AF65-F5344CB8AC3E}">
        <p14:creationId xmlns:p14="http://schemas.microsoft.com/office/powerpoint/2010/main" val="406975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6" name="Picture 5"/>
          <p:cNvPicPr>
            <a:picLocks noChangeAspect="1"/>
          </p:cNvPicPr>
          <p:nvPr/>
        </p:nvPicPr>
        <p:blipFill>
          <a:blip r:embed="rId2"/>
          <a:stretch>
            <a:fillRect/>
          </a:stretch>
        </p:blipFill>
        <p:spPr>
          <a:xfrm>
            <a:off x="278973" y="328865"/>
            <a:ext cx="1298561" cy="963251"/>
          </a:xfrm>
          <a:prstGeom prst="rect">
            <a:avLst/>
          </a:prstGeom>
        </p:spPr>
      </p:pic>
      <p:pic>
        <p:nvPicPr>
          <p:cNvPr id="10" name="Picture 9"/>
          <p:cNvPicPr>
            <a:picLocks noChangeAspect="1"/>
          </p:cNvPicPr>
          <p:nvPr/>
        </p:nvPicPr>
        <p:blipFill>
          <a:blip r:embed="rId3"/>
          <a:stretch>
            <a:fillRect/>
          </a:stretch>
        </p:blipFill>
        <p:spPr>
          <a:xfrm>
            <a:off x="3430173" y="1528018"/>
            <a:ext cx="5783100" cy="4484855"/>
          </a:xfrm>
          <a:prstGeom prst="rect">
            <a:avLst/>
          </a:prstGeom>
        </p:spPr>
      </p:pic>
      <p:sp>
        <p:nvSpPr>
          <p:cNvPr id="11" name="TextBox 10"/>
          <p:cNvSpPr txBox="1"/>
          <p:nvPr/>
        </p:nvSpPr>
        <p:spPr>
          <a:xfrm>
            <a:off x="3430173" y="1593906"/>
            <a:ext cx="652743" cy="369332"/>
          </a:xfrm>
          <a:prstGeom prst="rect">
            <a:avLst/>
          </a:prstGeom>
          <a:noFill/>
        </p:spPr>
        <p:txBody>
          <a:bodyPr wrap="none" rtlCol="0">
            <a:spAutoFit/>
          </a:bodyPr>
          <a:lstStyle/>
          <a:p>
            <a:r>
              <a:rPr lang="en-GB" dirty="0"/>
              <a:t>1968</a:t>
            </a:r>
          </a:p>
        </p:txBody>
      </p:sp>
      <p:sp>
        <p:nvSpPr>
          <p:cNvPr id="4" name="TextBox 3"/>
          <p:cNvSpPr txBox="1"/>
          <p:nvPr/>
        </p:nvSpPr>
        <p:spPr>
          <a:xfrm>
            <a:off x="1577534" y="384283"/>
            <a:ext cx="9481298" cy="954107"/>
          </a:xfrm>
          <a:prstGeom prst="rect">
            <a:avLst/>
          </a:prstGeom>
          <a:noFill/>
        </p:spPr>
        <p:txBody>
          <a:bodyPr wrap="square" rtlCol="0">
            <a:spAutoFit/>
          </a:bodyPr>
          <a:lstStyle/>
          <a:p>
            <a:r>
              <a:rPr lang="en-GB" sz="2800" dirty="0"/>
              <a:t>Label the image of Wheatley Hill Colliery Pit. </a:t>
            </a:r>
          </a:p>
          <a:p>
            <a:r>
              <a:rPr lang="en-GB" sz="2800" dirty="0"/>
              <a:t>Use the information on the previous slide to help. </a:t>
            </a:r>
          </a:p>
        </p:txBody>
      </p:sp>
    </p:spTree>
    <p:extLst>
      <p:ext uri="{BB962C8B-B14F-4D97-AF65-F5344CB8AC3E}">
        <p14:creationId xmlns:p14="http://schemas.microsoft.com/office/powerpoint/2010/main" val="1581487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87694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a:solidFill>
                  <a:srgbClr val="000000"/>
                </a:solidFill>
              </a:rPr>
              <a:t>Science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dirty="0">
                <a:solidFill>
                  <a:srgbClr val="000000"/>
                </a:solidFill>
              </a:rPr>
              <a:t>Tuesday 23rd</a:t>
            </a:r>
            <a:r>
              <a:rPr lang="en-GB" altLang="en-US" sz="3200" u="sng" noProof="0" dirty="0">
                <a:solidFill>
                  <a:srgbClr val="000000"/>
                </a:solidFill>
              </a:rPr>
              <a:t> February </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identify how sounds are made and how we hear them</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624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546190" y="5759043"/>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hlinkClick r:id="rId3"/>
              </a:rPr>
              <a:t>https://teachers.thenational.academy/lessons/what-is-sound-chh30r?from_query=sound</a:t>
            </a:r>
            <a:endParaRPr lang="en-GB" dirty="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4114277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917FD513-AA8B-4872-87F4-33C513896CAB}"/>
              </a:ext>
            </a:extLst>
          </p:cNvPr>
          <p:cNvSpPr txBox="1"/>
          <p:nvPr/>
        </p:nvSpPr>
        <p:spPr>
          <a:xfrm>
            <a:off x="433892" y="461787"/>
            <a:ext cx="3525078" cy="523220"/>
          </a:xfrm>
          <a:prstGeom prst="rect">
            <a:avLst/>
          </a:prstGeom>
          <a:noFill/>
        </p:spPr>
        <p:txBody>
          <a:bodyPr wrap="square" rtlCol="0">
            <a:spAutoFit/>
          </a:bodyPr>
          <a:lstStyle/>
          <a:p>
            <a:r>
              <a:rPr lang="en-GB" sz="2800" u="sng" dirty="0"/>
              <a:t>How is sound created?</a:t>
            </a:r>
          </a:p>
        </p:txBody>
      </p:sp>
      <p:sp>
        <p:nvSpPr>
          <p:cNvPr id="3" name="TextBox 2">
            <a:extLst>
              <a:ext uri="{FF2B5EF4-FFF2-40B4-BE49-F238E27FC236}">
                <a16:creationId xmlns:a16="http://schemas.microsoft.com/office/drawing/2014/main" id="{DAE29C5E-3D1C-49D2-A3A2-C75EE1B0AB9E}"/>
              </a:ext>
            </a:extLst>
          </p:cNvPr>
          <p:cNvSpPr txBox="1"/>
          <p:nvPr/>
        </p:nvSpPr>
        <p:spPr>
          <a:xfrm>
            <a:off x="251012" y="1602149"/>
            <a:ext cx="9283970" cy="4401205"/>
          </a:xfrm>
          <a:prstGeom prst="rect">
            <a:avLst/>
          </a:prstGeom>
          <a:noFill/>
        </p:spPr>
        <p:txBody>
          <a:bodyPr wrap="square" rtlCol="0">
            <a:spAutoFit/>
          </a:bodyPr>
          <a:lstStyle/>
          <a:p>
            <a:r>
              <a:rPr lang="en-GB" sz="2800" dirty="0"/>
              <a:t>Sounds are made when objects </a:t>
            </a:r>
            <a:r>
              <a:rPr lang="en-GB" sz="2800" dirty="0">
                <a:solidFill>
                  <a:srgbClr val="FF0000"/>
                </a:solidFill>
              </a:rPr>
              <a:t>vibrate</a:t>
            </a:r>
            <a:r>
              <a:rPr lang="en-GB" sz="2800" dirty="0"/>
              <a:t>. These vibrations make any other </a:t>
            </a:r>
            <a:r>
              <a:rPr lang="en-GB" sz="2800" dirty="0">
                <a:solidFill>
                  <a:srgbClr val="FF0000"/>
                </a:solidFill>
              </a:rPr>
              <a:t>particles </a:t>
            </a:r>
            <a:r>
              <a:rPr lang="en-GB" sz="2800" dirty="0"/>
              <a:t>touching the object vibrate as well which get ‘pushed’ through the air. These are called </a:t>
            </a:r>
            <a:r>
              <a:rPr lang="en-GB" sz="2800" dirty="0">
                <a:solidFill>
                  <a:srgbClr val="FF0000"/>
                </a:solidFill>
              </a:rPr>
              <a:t>sound waves</a:t>
            </a:r>
            <a:r>
              <a:rPr lang="en-GB" sz="2800" dirty="0"/>
              <a:t>. Our ears are designed to sense these air vibrations and tell our brain what type of sound we are hearing. </a:t>
            </a:r>
          </a:p>
          <a:p>
            <a:endParaRPr lang="en-GB" sz="2800" dirty="0"/>
          </a:p>
          <a:p>
            <a:r>
              <a:rPr lang="en-GB" sz="2800" dirty="0"/>
              <a:t>This means that if an object is making a sound it is vibrating. Sometimes you can see the vibrations for example when you pluck a guitar. </a:t>
            </a:r>
          </a:p>
          <a:p>
            <a:endParaRPr lang="en-GB" sz="2800" dirty="0"/>
          </a:p>
        </p:txBody>
      </p:sp>
      <p:pic>
        <p:nvPicPr>
          <p:cNvPr id="1026" name="Picture 2" descr="Image result for electric guitar sound waves cartoon">
            <a:extLst>
              <a:ext uri="{FF2B5EF4-FFF2-40B4-BE49-F238E27FC236}">
                <a16:creationId xmlns:a16="http://schemas.microsoft.com/office/drawing/2014/main" id="{C97B4098-FD99-4455-BA18-DC5161AA1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42" b="7899"/>
          <a:stretch/>
        </p:blipFill>
        <p:spPr bwMode="auto">
          <a:xfrm>
            <a:off x="9608251" y="3206500"/>
            <a:ext cx="2403387" cy="2018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9120" y="5414062"/>
            <a:ext cx="1442518" cy="1071177"/>
          </a:xfrm>
          <a:prstGeom prst="rect">
            <a:avLst/>
          </a:prstGeom>
        </p:spPr>
      </p:pic>
    </p:spTree>
    <p:extLst>
      <p:ext uri="{BB962C8B-B14F-4D97-AF65-F5344CB8AC3E}">
        <p14:creationId xmlns:p14="http://schemas.microsoft.com/office/powerpoint/2010/main" val="3375300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2" name="TextBox 1">
            <a:extLst>
              <a:ext uri="{FF2B5EF4-FFF2-40B4-BE49-F238E27FC236}">
                <a16:creationId xmlns:a16="http://schemas.microsoft.com/office/drawing/2014/main" id="{CF0F407C-1AE2-4EFA-B9CC-D2783D4B86B7}"/>
              </a:ext>
            </a:extLst>
          </p:cNvPr>
          <p:cNvSpPr txBox="1"/>
          <p:nvPr/>
        </p:nvSpPr>
        <p:spPr>
          <a:xfrm>
            <a:off x="530087" y="477078"/>
            <a:ext cx="9011478" cy="523220"/>
          </a:xfrm>
          <a:prstGeom prst="rect">
            <a:avLst/>
          </a:prstGeom>
          <a:noFill/>
        </p:spPr>
        <p:txBody>
          <a:bodyPr wrap="square" rtlCol="0">
            <a:spAutoFit/>
          </a:bodyPr>
          <a:lstStyle/>
          <a:p>
            <a:r>
              <a:rPr lang="en-GB" sz="2800" u="sng" dirty="0"/>
              <a:t>How is sound created?</a:t>
            </a:r>
          </a:p>
        </p:txBody>
      </p:sp>
      <p:sp>
        <p:nvSpPr>
          <p:cNvPr id="3" name="TextBox 2">
            <a:extLst>
              <a:ext uri="{FF2B5EF4-FFF2-40B4-BE49-F238E27FC236}">
                <a16:creationId xmlns:a16="http://schemas.microsoft.com/office/drawing/2014/main" id="{2405464C-8E0A-4393-8161-DEA9EA3CF189}"/>
              </a:ext>
            </a:extLst>
          </p:cNvPr>
          <p:cNvSpPr txBox="1"/>
          <p:nvPr/>
        </p:nvSpPr>
        <p:spPr>
          <a:xfrm>
            <a:off x="530087" y="1602149"/>
            <a:ext cx="10548730" cy="5262979"/>
          </a:xfrm>
          <a:prstGeom prst="rect">
            <a:avLst/>
          </a:prstGeom>
          <a:noFill/>
        </p:spPr>
        <p:txBody>
          <a:bodyPr wrap="square" rtlCol="0">
            <a:spAutoFit/>
          </a:bodyPr>
          <a:lstStyle/>
          <a:p>
            <a:pPr marL="514350" indent="-514350">
              <a:buAutoNum type="arabicPeriod"/>
            </a:pPr>
            <a:r>
              <a:rPr lang="en-GB" sz="2800" dirty="0"/>
              <a:t>Sounds are made when objects _________________</a:t>
            </a:r>
          </a:p>
          <a:p>
            <a:pPr marL="514350" indent="-514350">
              <a:buAutoNum type="arabicPeriod"/>
            </a:pPr>
            <a:endParaRPr lang="en-GB" sz="2800" dirty="0"/>
          </a:p>
          <a:p>
            <a:pPr marL="514350" indent="-514350">
              <a:buAutoNum type="arabicPeriod"/>
            </a:pPr>
            <a:r>
              <a:rPr lang="en-GB" sz="2800" dirty="0"/>
              <a:t>These vibrations make any _______________ touching the object </a:t>
            </a:r>
          </a:p>
          <a:p>
            <a:pPr marL="514350" indent="-514350">
              <a:buAutoNum type="arabicPeriod"/>
            </a:pPr>
            <a:endParaRPr lang="en-GB" sz="2800" dirty="0"/>
          </a:p>
          <a:p>
            <a:r>
              <a:rPr lang="en-GB" sz="2800" dirty="0"/>
              <a:t>vibrate as well,  which get ‘pushed’ through the______________</a:t>
            </a:r>
          </a:p>
          <a:p>
            <a:endParaRPr lang="en-GB" sz="2800" dirty="0"/>
          </a:p>
          <a:p>
            <a:r>
              <a:rPr lang="en-GB" sz="2800" dirty="0"/>
              <a:t>3. The vibrations are sensed by our ____________ which tell our </a:t>
            </a:r>
          </a:p>
          <a:p>
            <a:endParaRPr lang="en-GB" sz="2800" dirty="0"/>
          </a:p>
          <a:p>
            <a:r>
              <a:rPr lang="en-GB" sz="2800" dirty="0"/>
              <a:t>brain the type of sound we are hearing.  </a:t>
            </a:r>
          </a:p>
          <a:p>
            <a:endParaRPr lang="en-GB" sz="2800" dirty="0"/>
          </a:p>
          <a:p>
            <a:r>
              <a:rPr lang="en-GB" sz="2800" dirty="0"/>
              <a:t>                      air                    ear                  particles                         vibrate   </a:t>
            </a:r>
          </a:p>
          <a:p>
            <a:endParaRPr lang="en-GB" sz="2800" dirty="0"/>
          </a:p>
        </p:txBody>
      </p:sp>
    </p:spTree>
    <p:extLst>
      <p:ext uri="{BB962C8B-B14F-4D97-AF65-F5344CB8AC3E}">
        <p14:creationId xmlns:p14="http://schemas.microsoft.com/office/powerpoint/2010/main" val="111467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3A163FD6-C5E6-4B36-A0E1-A71F65F95E05}"/>
              </a:ext>
            </a:extLst>
          </p:cNvPr>
          <p:cNvSpPr txBox="1"/>
          <p:nvPr/>
        </p:nvSpPr>
        <p:spPr>
          <a:xfrm>
            <a:off x="577184" y="365352"/>
            <a:ext cx="6016487" cy="523220"/>
          </a:xfrm>
          <a:prstGeom prst="rect">
            <a:avLst/>
          </a:prstGeom>
          <a:noFill/>
        </p:spPr>
        <p:txBody>
          <a:bodyPr wrap="square" rtlCol="0">
            <a:spAutoFit/>
          </a:bodyPr>
          <a:lstStyle/>
          <a:p>
            <a:r>
              <a:rPr lang="en-GB" sz="2800" u="sng" dirty="0"/>
              <a:t>How are different sounds made?</a:t>
            </a:r>
          </a:p>
        </p:txBody>
      </p:sp>
      <p:sp>
        <p:nvSpPr>
          <p:cNvPr id="3" name="TextBox 2">
            <a:extLst>
              <a:ext uri="{FF2B5EF4-FFF2-40B4-BE49-F238E27FC236}">
                <a16:creationId xmlns:a16="http://schemas.microsoft.com/office/drawing/2014/main" id="{7914826C-3DDD-4D83-A648-5CF21741B121}"/>
              </a:ext>
            </a:extLst>
          </p:cNvPr>
          <p:cNvSpPr txBox="1"/>
          <p:nvPr/>
        </p:nvSpPr>
        <p:spPr>
          <a:xfrm>
            <a:off x="318051" y="1297761"/>
            <a:ext cx="10641496" cy="3970318"/>
          </a:xfrm>
          <a:prstGeom prst="rect">
            <a:avLst/>
          </a:prstGeom>
          <a:noFill/>
        </p:spPr>
        <p:txBody>
          <a:bodyPr wrap="square" rtlCol="0">
            <a:spAutoFit/>
          </a:bodyPr>
          <a:lstStyle/>
          <a:p>
            <a:r>
              <a:rPr lang="en-GB" sz="2800" dirty="0"/>
              <a:t>Sounds come in all different volumes. What makes a sound loud or quiet? The volume depends on how strong the vibration is. The stronger the vibration the louder the sound. If you clapped your hands really softly, you will hear a quiet sound. If you clap them hard together, you will create a louder sound because the vibrations are stronger. </a:t>
            </a:r>
          </a:p>
          <a:p>
            <a:endParaRPr lang="en-GB" sz="2800" dirty="0"/>
          </a:p>
          <a:p>
            <a:r>
              <a:rPr lang="en-GB" sz="2800" dirty="0"/>
              <a:t>When you move further away from the source of a sound, it gets quieter. When you watch T.V and go into another room, it will be much quieter than if you were sitting right in front of it.</a:t>
            </a:r>
          </a:p>
        </p:txBody>
      </p:sp>
      <p:pic>
        <p:nvPicPr>
          <p:cNvPr id="8" name="Picture 7">
            <a:extLst>
              <a:ext uri="{FF2B5EF4-FFF2-40B4-BE49-F238E27FC236}">
                <a16:creationId xmlns:a16="http://schemas.microsoft.com/office/drawing/2014/main" id="{A5DD1813-429A-4ACE-8032-95EF89C6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1" y="5467887"/>
            <a:ext cx="1442518" cy="1071177"/>
          </a:xfrm>
          <a:prstGeom prst="rect">
            <a:avLst/>
          </a:prstGeom>
        </p:spPr>
      </p:pic>
      <p:pic>
        <p:nvPicPr>
          <p:cNvPr id="9" name="Picture 8"/>
          <p:cNvPicPr>
            <a:picLocks noChangeAspect="1"/>
          </p:cNvPicPr>
          <p:nvPr/>
        </p:nvPicPr>
        <p:blipFill rotWithShape="1">
          <a:blip r:embed="rId4"/>
          <a:srcRect b="11046"/>
          <a:stretch/>
        </p:blipFill>
        <p:spPr>
          <a:xfrm>
            <a:off x="8844520" y="4774910"/>
            <a:ext cx="2257425" cy="1804716"/>
          </a:xfrm>
          <a:prstGeom prst="rect">
            <a:avLst/>
          </a:prstGeom>
        </p:spPr>
      </p:pic>
      <p:pic>
        <p:nvPicPr>
          <p:cNvPr id="11" name="Picture 10"/>
          <p:cNvPicPr>
            <a:picLocks noChangeAspect="1"/>
          </p:cNvPicPr>
          <p:nvPr/>
        </p:nvPicPr>
        <p:blipFill rotWithShape="1">
          <a:blip r:embed="rId5"/>
          <a:srcRect l="10405" r="24082"/>
          <a:stretch/>
        </p:blipFill>
        <p:spPr>
          <a:xfrm>
            <a:off x="11101945" y="4888558"/>
            <a:ext cx="731521" cy="1577420"/>
          </a:xfrm>
          <a:prstGeom prst="rect">
            <a:avLst/>
          </a:prstGeom>
        </p:spPr>
      </p:pic>
      <p:pic>
        <p:nvPicPr>
          <p:cNvPr id="12" name="Picture 11"/>
          <p:cNvPicPr>
            <a:picLocks noChangeAspect="1"/>
          </p:cNvPicPr>
          <p:nvPr/>
        </p:nvPicPr>
        <p:blipFill rotWithShape="1">
          <a:blip r:embed="rId5"/>
          <a:srcRect l="10405" r="24082"/>
          <a:stretch/>
        </p:blipFill>
        <p:spPr>
          <a:xfrm rot="10800000">
            <a:off x="8112999" y="4753127"/>
            <a:ext cx="731521" cy="1577420"/>
          </a:xfrm>
          <a:prstGeom prst="rect">
            <a:avLst/>
          </a:prstGeom>
        </p:spPr>
      </p:pic>
    </p:spTree>
    <p:extLst>
      <p:ext uri="{BB962C8B-B14F-4D97-AF65-F5344CB8AC3E}">
        <p14:creationId xmlns:p14="http://schemas.microsoft.com/office/powerpoint/2010/main" val="273329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4">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noProof="0" dirty="0">
                <a:solidFill>
                  <a:srgbClr val="000000"/>
                </a:solidFill>
              </a:rPr>
              <a:t>History </a:t>
            </a:r>
            <a:r>
              <a:rPr lang="en-GB" altLang="en-US" sz="2400" dirty="0">
                <a:solidFill>
                  <a:srgbClr val="000000"/>
                </a:solidFill>
              </a:rPr>
              <a:t>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a:solidFill>
                  <a:srgbClr val="000000"/>
                </a:solidFill>
              </a:rPr>
              <a:t>Monday 22nd </a:t>
            </a:r>
            <a:r>
              <a:rPr lang="en-GB" altLang="en-US" sz="3200" u="sng" dirty="0">
                <a:solidFill>
                  <a:srgbClr val="000000"/>
                </a:solidFill>
              </a:rPr>
              <a:t>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explain what mining is and how it changed Wheatley</a:t>
            </a:r>
            <a:r>
              <a:rPr kumimoji="0" lang="en-GB" sz="4000" b="0" i="0" u="sng" strike="noStrike" kern="1200" cap="none" spc="0" normalizeH="0" noProof="0" dirty="0">
                <a:ln>
                  <a:noFill/>
                </a:ln>
                <a:solidFill>
                  <a:prstClr val="black"/>
                </a:solidFill>
                <a:effectLst/>
                <a:uLnTx/>
                <a:uFillTx/>
                <a:latin typeface="Calibri" panose="020F0502020204030204"/>
                <a:ea typeface="+mn-ea"/>
                <a:cs typeface="+mn-cs"/>
              </a:rPr>
              <a:t> Hill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736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018F6134-3069-41B1-9066-68C0414A1BF8}"/>
              </a:ext>
            </a:extLst>
          </p:cNvPr>
          <p:cNvSpPr txBox="1"/>
          <p:nvPr/>
        </p:nvSpPr>
        <p:spPr>
          <a:xfrm>
            <a:off x="490330" y="410817"/>
            <a:ext cx="8587409" cy="523220"/>
          </a:xfrm>
          <a:prstGeom prst="rect">
            <a:avLst/>
          </a:prstGeom>
          <a:noFill/>
        </p:spPr>
        <p:txBody>
          <a:bodyPr wrap="square" rtlCol="0">
            <a:spAutoFit/>
          </a:bodyPr>
          <a:lstStyle/>
          <a:p>
            <a:r>
              <a:rPr lang="en-GB" sz="2800" u="sng" dirty="0"/>
              <a:t>How does sound travel?</a:t>
            </a:r>
          </a:p>
        </p:txBody>
      </p:sp>
      <p:sp>
        <p:nvSpPr>
          <p:cNvPr id="3" name="TextBox 2">
            <a:extLst>
              <a:ext uri="{FF2B5EF4-FFF2-40B4-BE49-F238E27FC236}">
                <a16:creationId xmlns:a16="http://schemas.microsoft.com/office/drawing/2014/main" id="{0FA5FB63-9FFC-4B33-91EC-86A11EB9F0E7}"/>
              </a:ext>
            </a:extLst>
          </p:cNvPr>
          <p:cNvSpPr txBox="1"/>
          <p:nvPr/>
        </p:nvSpPr>
        <p:spPr>
          <a:xfrm>
            <a:off x="251011" y="1140251"/>
            <a:ext cx="9271812" cy="5262979"/>
          </a:xfrm>
          <a:prstGeom prst="rect">
            <a:avLst/>
          </a:prstGeom>
          <a:noFill/>
        </p:spPr>
        <p:txBody>
          <a:bodyPr wrap="square" rtlCol="0">
            <a:spAutoFit/>
          </a:bodyPr>
          <a:lstStyle/>
          <a:p>
            <a:r>
              <a:rPr lang="en-GB" sz="2800" dirty="0"/>
              <a:t>Sound can travel through solids, liquids and gases. </a:t>
            </a:r>
          </a:p>
          <a:p>
            <a:endParaRPr lang="en-GB" sz="2800" dirty="0"/>
          </a:p>
          <a:p>
            <a:r>
              <a:rPr lang="en-GB" sz="2800" dirty="0"/>
              <a:t>Soundwaves can travel through solid forms such as bricks and glass which is why you might hear noise outside of the class or school. </a:t>
            </a:r>
          </a:p>
          <a:p>
            <a:endParaRPr lang="en-GB" sz="2800" dirty="0"/>
          </a:p>
          <a:p>
            <a:r>
              <a:rPr lang="en-GB" sz="2800" dirty="0"/>
              <a:t>In liquid forms, such as under water, particles are closer together so vibrations and soundwaves move quicker.</a:t>
            </a:r>
          </a:p>
          <a:p>
            <a:endParaRPr lang="en-GB" sz="2800" dirty="0"/>
          </a:p>
          <a:p>
            <a:r>
              <a:rPr lang="en-GB" sz="2800" dirty="0"/>
              <a:t>In gas forms, such as air, sound travels through vibrating particles.</a:t>
            </a:r>
          </a:p>
          <a:p>
            <a:r>
              <a:rPr lang="en-GB" sz="2800" dirty="0"/>
              <a:t> </a:t>
            </a:r>
          </a:p>
        </p:txBody>
      </p:sp>
      <p:pic>
        <p:nvPicPr>
          <p:cNvPr id="2050" name="Picture 2" descr="Image result for soundwaves underwater">
            <a:extLst>
              <a:ext uri="{FF2B5EF4-FFF2-40B4-BE49-F238E27FC236}">
                <a16:creationId xmlns:a16="http://schemas.microsoft.com/office/drawing/2014/main" id="{C596D31C-DCE6-4E7C-AA1F-8E65523B7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4239" y="3066050"/>
            <a:ext cx="3010033" cy="1173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E6E5AC-7580-405E-B315-BB2D60DC6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11" y="5436755"/>
            <a:ext cx="1442518" cy="1071177"/>
          </a:xfrm>
          <a:prstGeom prst="rect">
            <a:avLst/>
          </a:prstGeom>
        </p:spPr>
      </p:pic>
    </p:spTree>
    <p:extLst>
      <p:ext uri="{BB962C8B-B14F-4D97-AF65-F5344CB8AC3E}">
        <p14:creationId xmlns:p14="http://schemas.microsoft.com/office/powerpoint/2010/main" val="418119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37AD7554-EAF1-4B8B-8DEC-45C242F2F366}"/>
              </a:ext>
            </a:extLst>
          </p:cNvPr>
          <p:cNvSpPr txBox="1"/>
          <p:nvPr/>
        </p:nvSpPr>
        <p:spPr>
          <a:xfrm>
            <a:off x="344557" y="410817"/>
            <a:ext cx="4352134" cy="523220"/>
          </a:xfrm>
          <a:prstGeom prst="rect">
            <a:avLst/>
          </a:prstGeom>
          <a:noFill/>
        </p:spPr>
        <p:txBody>
          <a:bodyPr wrap="square" rtlCol="0">
            <a:spAutoFit/>
          </a:bodyPr>
          <a:lstStyle/>
          <a:p>
            <a:r>
              <a:rPr lang="en-GB" sz="2800" u="sng" dirty="0"/>
              <a:t>How do you prevent sound</a:t>
            </a:r>
            <a:r>
              <a:rPr lang="en-GB" sz="2800" dirty="0"/>
              <a:t>?</a:t>
            </a:r>
          </a:p>
        </p:txBody>
      </p:sp>
      <p:sp>
        <p:nvSpPr>
          <p:cNvPr id="3" name="TextBox 2">
            <a:extLst>
              <a:ext uri="{FF2B5EF4-FFF2-40B4-BE49-F238E27FC236}">
                <a16:creationId xmlns:a16="http://schemas.microsoft.com/office/drawing/2014/main" id="{9729ADC6-30C5-4BD3-9F2C-51E621A411C3}"/>
              </a:ext>
            </a:extLst>
          </p:cNvPr>
          <p:cNvSpPr txBox="1"/>
          <p:nvPr/>
        </p:nvSpPr>
        <p:spPr>
          <a:xfrm>
            <a:off x="251011" y="1535888"/>
            <a:ext cx="10165198" cy="4401205"/>
          </a:xfrm>
          <a:prstGeom prst="rect">
            <a:avLst/>
          </a:prstGeom>
          <a:noFill/>
        </p:spPr>
        <p:txBody>
          <a:bodyPr wrap="square" rtlCol="0">
            <a:spAutoFit/>
          </a:bodyPr>
          <a:lstStyle/>
          <a:p>
            <a:r>
              <a:rPr lang="en-GB" sz="2800" dirty="0"/>
              <a:t>If there is a sound you want to stop, you need to </a:t>
            </a:r>
            <a:r>
              <a:rPr lang="en-GB" sz="2800" dirty="0">
                <a:solidFill>
                  <a:srgbClr val="FF0000"/>
                </a:solidFill>
              </a:rPr>
              <a:t>block </a:t>
            </a:r>
            <a:r>
              <a:rPr lang="en-GB" sz="2800" dirty="0"/>
              <a:t>the particles from vibrating. You can do this through solid objects, such as closing a door to stop the sound on the other side making it through. You can also use soft objects, such as ear muffs, as they prevent most of the the vibrations from reaching your ears. </a:t>
            </a:r>
          </a:p>
          <a:p>
            <a:endParaRPr lang="en-GB" sz="2800" dirty="0"/>
          </a:p>
          <a:p>
            <a:r>
              <a:rPr lang="en-GB" sz="2800" dirty="0"/>
              <a:t>You can try blocking the vibrations yourself. Say something outload. Now say the same thing, but this time cover your mouth. Was it quieter? That’s because your hand (a solid object) is blocking the vibrations in the air.</a:t>
            </a:r>
          </a:p>
        </p:txBody>
      </p:sp>
      <p:pic>
        <p:nvPicPr>
          <p:cNvPr id="1026" name="Picture 2" descr="Image result for child talking with hand over mouth cartoon">
            <a:extLst>
              <a:ext uri="{FF2B5EF4-FFF2-40B4-BE49-F238E27FC236}">
                <a16:creationId xmlns:a16="http://schemas.microsoft.com/office/drawing/2014/main" id="{1FDB003E-341E-48E9-8085-EBE38059D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9" r="28124"/>
          <a:stretch/>
        </p:blipFill>
        <p:spPr bwMode="auto">
          <a:xfrm>
            <a:off x="10288112" y="3085699"/>
            <a:ext cx="1754097" cy="2330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37D4049-6D80-4290-8013-FD62DAF00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647" y="5510083"/>
            <a:ext cx="1442518" cy="1071177"/>
          </a:xfrm>
          <a:prstGeom prst="rect">
            <a:avLst/>
          </a:prstGeom>
        </p:spPr>
      </p:pic>
    </p:spTree>
    <p:extLst>
      <p:ext uri="{BB962C8B-B14F-4D97-AF65-F5344CB8AC3E}">
        <p14:creationId xmlns:p14="http://schemas.microsoft.com/office/powerpoint/2010/main" val="417790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37AD7554-EAF1-4B8B-8DEC-45C242F2F366}"/>
              </a:ext>
            </a:extLst>
          </p:cNvPr>
          <p:cNvSpPr txBox="1"/>
          <p:nvPr/>
        </p:nvSpPr>
        <p:spPr>
          <a:xfrm>
            <a:off x="589617" y="410817"/>
            <a:ext cx="4480661" cy="523220"/>
          </a:xfrm>
          <a:prstGeom prst="rect">
            <a:avLst/>
          </a:prstGeom>
          <a:noFill/>
        </p:spPr>
        <p:txBody>
          <a:bodyPr wrap="square" rtlCol="0">
            <a:spAutoFit/>
          </a:bodyPr>
          <a:lstStyle/>
          <a:p>
            <a:r>
              <a:rPr lang="en-GB" sz="2800" u="sng" dirty="0"/>
              <a:t>How do you prevent sound?</a:t>
            </a:r>
          </a:p>
        </p:txBody>
      </p:sp>
      <p:pic>
        <p:nvPicPr>
          <p:cNvPr id="1026" name="Picture 2" descr="Image result for child talking with hand over mouth cartoon">
            <a:extLst>
              <a:ext uri="{FF2B5EF4-FFF2-40B4-BE49-F238E27FC236}">
                <a16:creationId xmlns:a16="http://schemas.microsoft.com/office/drawing/2014/main" id="{1FDB003E-341E-48E9-8085-EBE38059D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9" r="28124"/>
          <a:stretch/>
        </p:blipFill>
        <p:spPr bwMode="auto">
          <a:xfrm>
            <a:off x="10288112" y="3085699"/>
            <a:ext cx="1754097" cy="23309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068933" y="1039475"/>
            <a:ext cx="9219179" cy="4130332"/>
          </a:xfrm>
          <a:prstGeom prst="rect">
            <a:avLst/>
          </a:prstGeom>
        </p:spPr>
      </p:pic>
      <p:pic>
        <p:nvPicPr>
          <p:cNvPr id="5" name="Picture 4"/>
          <p:cNvPicPr>
            <a:picLocks noChangeAspect="1"/>
          </p:cNvPicPr>
          <p:nvPr/>
        </p:nvPicPr>
        <p:blipFill>
          <a:blip r:embed="rId5"/>
          <a:stretch>
            <a:fillRect/>
          </a:stretch>
        </p:blipFill>
        <p:spPr>
          <a:xfrm>
            <a:off x="589617" y="5416633"/>
            <a:ext cx="1249788" cy="932769"/>
          </a:xfrm>
          <a:prstGeom prst="rect">
            <a:avLst/>
          </a:prstGeom>
        </p:spPr>
      </p:pic>
      <p:sp>
        <p:nvSpPr>
          <p:cNvPr id="9" name="Oval Callout 8"/>
          <p:cNvSpPr/>
          <p:nvPr/>
        </p:nvSpPr>
        <p:spPr>
          <a:xfrm>
            <a:off x="8597369" y="5013216"/>
            <a:ext cx="2105244" cy="133618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Discuss this with a friend or an adult</a:t>
            </a:r>
          </a:p>
        </p:txBody>
      </p:sp>
    </p:spTree>
    <p:extLst>
      <p:ext uri="{BB962C8B-B14F-4D97-AF65-F5344CB8AC3E}">
        <p14:creationId xmlns:p14="http://schemas.microsoft.com/office/powerpoint/2010/main" val="2129546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C6C6194C-FFE9-4471-888F-1CF7F3161D12}"/>
              </a:ext>
            </a:extLst>
          </p:cNvPr>
          <p:cNvSpPr txBox="1"/>
          <p:nvPr/>
        </p:nvSpPr>
        <p:spPr>
          <a:xfrm>
            <a:off x="384313" y="371061"/>
            <a:ext cx="10084904" cy="523220"/>
          </a:xfrm>
          <a:prstGeom prst="rect">
            <a:avLst/>
          </a:prstGeom>
          <a:noFill/>
        </p:spPr>
        <p:txBody>
          <a:bodyPr wrap="square" rtlCol="0">
            <a:spAutoFit/>
          </a:bodyPr>
          <a:lstStyle/>
          <a:p>
            <a:r>
              <a:rPr lang="en-GB" sz="2800" u="sng" dirty="0"/>
              <a:t>How do animals use sound?</a:t>
            </a:r>
          </a:p>
        </p:txBody>
      </p:sp>
      <p:sp>
        <p:nvSpPr>
          <p:cNvPr id="4" name="TextBox 3">
            <a:extLst>
              <a:ext uri="{FF2B5EF4-FFF2-40B4-BE49-F238E27FC236}">
                <a16:creationId xmlns:a16="http://schemas.microsoft.com/office/drawing/2014/main" id="{E30133F9-2815-42AE-87BA-7E23CC2D429D}"/>
              </a:ext>
            </a:extLst>
          </p:cNvPr>
          <p:cNvSpPr txBox="1"/>
          <p:nvPr/>
        </p:nvSpPr>
        <p:spPr>
          <a:xfrm>
            <a:off x="346412" y="1012954"/>
            <a:ext cx="8614708" cy="5293757"/>
          </a:xfrm>
          <a:prstGeom prst="rect">
            <a:avLst/>
          </a:prstGeom>
          <a:noFill/>
        </p:spPr>
        <p:txBody>
          <a:bodyPr wrap="square" rtlCol="0">
            <a:spAutoFit/>
          </a:bodyPr>
          <a:lstStyle/>
          <a:p>
            <a:r>
              <a:rPr lang="en-GB" sz="2600" dirty="0"/>
              <a:t>When particles vibrate so quickly, it creates </a:t>
            </a:r>
            <a:r>
              <a:rPr lang="en-GB" sz="2600" dirty="0">
                <a:solidFill>
                  <a:srgbClr val="FF0000"/>
                </a:solidFill>
              </a:rPr>
              <a:t>ultrasonic </a:t>
            </a:r>
            <a:r>
              <a:rPr lang="en-GB" sz="2600" dirty="0"/>
              <a:t>sound. When this happens, sounds are created that humans can’t hear but other animals who have sensitive hearing can. For example, dog whistles create a sound that humans cannot hear but dogs can. </a:t>
            </a:r>
          </a:p>
          <a:p>
            <a:endParaRPr lang="en-GB" sz="2600" dirty="0"/>
          </a:p>
          <a:p>
            <a:r>
              <a:rPr lang="en-GB" sz="2600" dirty="0"/>
              <a:t>Rats and mice use ultrasonic sound to communicate so they can talk without animals such as cats being able to hear them.</a:t>
            </a:r>
          </a:p>
          <a:p>
            <a:endParaRPr lang="en-GB" sz="2600" dirty="0"/>
          </a:p>
          <a:p>
            <a:r>
              <a:rPr lang="en-GB" sz="2600" dirty="0"/>
              <a:t>Bats use sound to forage and feed. They send out sound waves to the walls of the cave. When the sound reaches back to their ears, they build a detailed map of everything around them which makes it easier to find food.  </a:t>
            </a:r>
          </a:p>
        </p:txBody>
      </p:sp>
      <p:pic>
        <p:nvPicPr>
          <p:cNvPr id="2052" name="Picture 4" descr="Image result for bats in cave">
            <a:extLst>
              <a:ext uri="{FF2B5EF4-FFF2-40B4-BE49-F238E27FC236}">
                <a16:creationId xmlns:a16="http://schemas.microsoft.com/office/drawing/2014/main" id="{E88D51DE-4AD4-41FC-852E-5E4E29A0F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6230" y="318010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16ED363-D4E2-4391-9A6D-4976A3348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647" y="5510083"/>
            <a:ext cx="1442518" cy="1071177"/>
          </a:xfrm>
          <a:prstGeom prst="rect">
            <a:avLst/>
          </a:prstGeom>
        </p:spPr>
      </p:pic>
      <p:sp>
        <p:nvSpPr>
          <p:cNvPr id="3" name="Oval Callout 2"/>
          <p:cNvSpPr/>
          <p:nvPr/>
        </p:nvSpPr>
        <p:spPr>
          <a:xfrm>
            <a:off x="8961120" y="5322241"/>
            <a:ext cx="1612527" cy="109728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Forage means to search for food </a:t>
            </a:r>
          </a:p>
        </p:txBody>
      </p:sp>
    </p:spTree>
    <p:extLst>
      <p:ext uri="{BB962C8B-B14F-4D97-AF65-F5344CB8AC3E}">
        <p14:creationId xmlns:p14="http://schemas.microsoft.com/office/powerpoint/2010/main" val="194872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616C5C75-FC01-4212-8773-97321B517DE0}"/>
              </a:ext>
            </a:extLst>
          </p:cNvPr>
          <p:cNvSpPr txBox="1"/>
          <p:nvPr/>
        </p:nvSpPr>
        <p:spPr>
          <a:xfrm>
            <a:off x="318052" y="284208"/>
            <a:ext cx="9965635" cy="523220"/>
          </a:xfrm>
          <a:prstGeom prst="rect">
            <a:avLst/>
          </a:prstGeom>
          <a:noFill/>
        </p:spPr>
        <p:txBody>
          <a:bodyPr wrap="square" rtlCol="0">
            <a:spAutoFit/>
          </a:bodyPr>
          <a:lstStyle/>
          <a:p>
            <a:r>
              <a:rPr lang="en-GB" sz="2800" u="sng" dirty="0"/>
              <a:t>How do we hear sound?</a:t>
            </a:r>
          </a:p>
        </p:txBody>
      </p:sp>
      <p:sp>
        <p:nvSpPr>
          <p:cNvPr id="4" name="TextBox 3">
            <a:extLst>
              <a:ext uri="{FF2B5EF4-FFF2-40B4-BE49-F238E27FC236}">
                <a16:creationId xmlns:a16="http://schemas.microsoft.com/office/drawing/2014/main" id="{8EF09883-A25E-4959-9E26-ECBA0CF02894}"/>
              </a:ext>
            </a:extLst>
          </p:cNvPr>
          <p:cNvSpPr txBox="1"/>
          <p:nvPr/>
        </p:nvSpPr>
        <p:spPr>
          <a:xfrm>
            <a:off x="236892" y="1388328"/>
            <a:ext cx="9251665" cy="4247317"/>
          </a:xfrm>
          <a:prstGeom prst="rect">
            <a:avLst/>
          </a:prstGeom>
          <a:noFill/>
        </p:spPr>
        <p:txBody>
          <a:bodyPr wrap="square" rtlCol="0">
            <a:spAutoFit/>
          </a:bodyPr>
          <a:lstStyle/>
          <a:p>
            <a:r>
              <a:rPr lang="en-GB" sz="2700" dirty="0"/>
              <a:t>While the particles are vibrating, they will eventually make their way towards your ears and are funnelled into a small spot. </a:t>
            </a:r>
          </a:p>
          <a:p>
            <a:r>
              <a:rPr lang="en-GB" sz="2700" dirty="0"/>
              <a:t> </a:t>
            </a:r>
          </a:p>
          <a:p>
            <a:endParaRPr lang="en-GB" sz="2700" dirty="0"/>
          </a:p>
          <a:p>
            <a:r>
              <a:rPr lang="en-GB" sz="2700" dirty="0"/>
              <a:t>Vibrating particles are small enough to get in to your ear and travel down the </a:t>
            </a:r>
            <a:r>
              <a:rPr lang="en-GB" sz="2700" dirty="0">
                <a:solidFill>
                  <a:srgbClr val="FF0000"/>
                </a:solidFill>
              </a:rPr>
              <a:t>ear canal</a:t>
            </a:r>
            <a:r>
              <a:rPr lang="en-GB" sz="2700" dirty="0"/>
              <a:t>. They travel all the way down until they hit the </a:t>
            </a:r>
            <a:r>
              <a:rPr lang="en-GB" sz="2700" dirty="0">
                <a:solidFill>
                  <a:srgbClr val="FF0000"/>
                </a:solidFill>
              </a:rPr>
              <a:t>ear drum</a:t>
            </a:r>
            <a:r>
              <a:rPr lang="en-GB" sz="2700" dirty="0"/>
              <a:t>. Then they vibrate the ear drum through some small bones which goes all the way to the </a:t>
            </a:r>
            <a:r>
              <a:rPr lang="en-GB" sz="2700" dirty="0">
                <a:solidFill>
                  <a:srgbClr val="FF0000"/>
                </a:solidFill>
              </a:rPr>
              <a:t>cochlea</a:t>
            </a:r>
            <a:r>
              <a:rPr lang="en-GB" sz="2700" dirty="0"/>
              <a:t>. This is the part of the body that tells your brain the kind of sound you have heard.</a:t>
            </a:r>
          </a:p>
        </p:txBody>
      </p:sp>
      <p:pic>
        <p:nvPicPr>
          <p:cNvPr id="3074" name="Picture 2" descr="Image result for inside ear ks2">
            <a:extLst>
              <a:ext uri="{FF2B5EF4-FFF2-40B4-BE49-F238E27FC236}">
                <a16:creationId xmlns:a16="http://schemas.microsoft.com/office/drawing/2014/main" id="{8CFF1FFD-B649-4B51-8010-59E19FD08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999" y="2236390"/>
            <a:ext cx="2352680" cy="1843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B11C08-62E7-4BD8-91B8-15137C89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3647" y="5510083"/>
            <a:ext cx="1442518" cy="1071177"/>
          </a:xfrm>
          <a:prstGeom prst="rect">
            <a:avLst/>
          </a:prstGeom>
        </p:spPr>
      </p:pic>
    </p:spTree>
    <p:extLst>
      <p:ext uri="{BB962C8B-B14F-4D97-AF65-F5344CB8AC3E}">
        <p14:creationId xmlns:p14="http://schemas.microsoft.com/office/powerpoint/2010/main" val="853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7D229FB7-85E7-4125-B3F3-9D5FD42E6F7A}"/>
              </a:ext>
            </a:extLst>
          </p:cNvPr>
          <p:cNvSpPr txBox="1"/>
          <p:nvPr/>
        </p:nvSpPr>
        <p:spPr>
          <a:xfrm>
            <a:off x="503583" y="543339"/>
            <a:ext cx="9621078" cy="523220"/>
          </a:xfrm>
          <a:prstGeom prst="rect">
            <a:avLst/>
          </a:prstGeom>
          <a:noFill/>
        </p:spPr>
        <p:txBody>
          <a:bodyPr wrap="square" rtlCol="0">
            <a:spAutoFit/>
          </a:bodyPr>
          <a:lstStyle/>
          <a:p>
            <a:r>
              <a:rPr lang="en-GB" sz="2800" dirty="0"/>
              <a:t>Parts of the ear</a:t>
            </a:r>
          </a:p>
        </p:txBody>
      </p:sp>
      <p:pic>
        <p:nvPicPr>
          <p:cNvPr id="4098" name="Picture 2" descr="Image result for the auditory ossicles ear diagram ks2">
            <a:extLst>
              <a:ext uri="{FF2B5EF4-FFF2-40B4-BE49-F238E27FC236}">
                <a16:creationId xmlns:a16="http://schemas.microsoft.com/office/drawing/2014/main" id="{1385811C-8797-4A19-A131-2FC1AA794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339" y="1066559"/>
            <a:ext cx="8799945" cy="4967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082803-2DBF-47D5-B2F2-132C84CFE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57" y="5243484"/>
            <a:ext cx="1442518" cy="1071177"/>
          </a:xfrm>
          <a:prstGeom prst="rect">
            <a:avLst/>
          </a:prstGeom>
        </p:spPr>
      </p:pic>
      <p:sp>
        <p:nvSpPr>
          <p:cNvPr id="3" name="Oval Callout 2"/>
          <p:cNvSpPr/>
          <p:nvPr/>
        </p:nvSpPr>
        <p:spPr>
          <a:xfrm>
            <a:off x="274320" y="1589649"/>
            <a:ext cx="1793019" cy="133643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you see where the cochlea is?</a:t>
            </a:r>
          </a:p>
        </p:txBody>
      </p:sp>
    </p:spTree>
    <p:extLst>
      <p:ext uri="{BB962C8B-B14F-4D97-AF65-F5344CB8AC3E}">
        <p14:creationId xmlns:p14="http://schemas.microsoft.com/office/powerpoint/2010/main" val="366166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148" y="5635665"/>
            <a:ext cx="1254732" cy="931732"/>
          </a:xfrm>
          <a:prstGeom prst="rect">
            <a:avLst/>
          </a:prstGeom>
        </p:spPr>
      </p:pic>
      <p:sp>
        <p:nvSpPr>
          <p:cNvPr id="3" name="TextBox 2">
            <a:extLst>
              <a:ext uri="{FF2B5EF4-FFF2-40B4-BE49-F238E27FC236}">
                <a16:creationId xmlns:a16="http://schemas.microsoft.com/office/drawing/2014/main" id="{E7EC8CD9-52F4-4DF2-84FF-CABF5BD057DE}"/>
              </a:ext>
            </a:extLst>
          </p:cNvPr>
          <p:cNvSpPr txBox="1"/>
          <p:nvPr/>
        </p:nvSpPr>
        <p:spPr>
          <a:xfrm>
            <a:off x="583096" y="503583"/>
            <a:ext cx="9183756" cy="523220"/>
          </a:xfrm>
          <a:prstGeom prst="rect">
            <a:avLst/>
          </a:prstGeom>
          <a:noFill/>
        </p:spPr>
        <p:txBody>
          <a:bodyPr wrap="square" rtlCol="0">
            <a:spAutoFit/>
          </a:bodyPr>
          <a:lstStyle/>
          <a:p>
            <a:r>
              <a:rPr lang="en-GB" sz="2800" dirty="0"/>
              <a:t>How do we hear sounds?</a:t>
            </a:r>
          </a:p>
        </p:txBody>
      </p:sp>
      <p:sp>
        <p:nvSpPr>
          <p:cNvPr id="4" name="TextBox 3">
            <a:extLst>
              <a:ext uri="{FF2B5EF4-FFF2-40B4-BE49-F238E27FC236}">
                <a16:creationId xmlns:a16="http://schemas.microsoft.com/office/drawing/2014/main" id="{D1D43281-F156-4D4B-B077-A7CCF6941471}"/>
              </a:ext>
            </a:extLst>
          </p:cNvPr>
          <p:cNvSpPr txBox="1"/>
          <p:nvPr/>
        </p:nvSpPr>
        <p:spPr>
          <a:xfrm>
            <a:off x="583096" y="1269439"/>
            <a:ext cx="11318784" cy="4893647"/>
          </a:xfrm>
          <a:prstGeom prst="rect">
            <a:avLst/>
          </a:prstGeom>
          <a:noFill/>
        </p:spPr>
        <p:txBody>
          <a:bodyPr wrap="square" rtlCol="0">
            <a:spAutoFit/>
          </a:bodyPr>
          <a:lstStyle/>
          <a:p>
            <a:pPr marL="514350" indent="-514350">
              <a:buAutoNum type="arabicPeriod"/>
            </a:pPr>
            <a:r>
              <a:rPr lang="en-GB" sz="2600" dirty="0"/>
              <a:t>When vibrating particles reach our ears, they travel down our </a:t>
            </a:r>
          </a:p>
          <a:p>
            <a:endParaRPr lang="en-GB" sz="2600" dirty="0"/>
          </a:p>
          <a:p>
            <a:r>
              <a:rPr lang="en-GB" sz="2600" dirty="0"/>
              <a:t>   ear canal until it reaches our ______   __________</a:t>
            </a:r>
          </a:p>
          <a:p>
            <a:endParaRPr lang="en-GB" sz="2600" dirty="0"/>
          </a:p>
          <a:p>
            <a:r>
              <a:rPr lang="en-GB" sz="2600" dirty="0"/>
              <a:t>2. It is our ____________ that sends signals to our brain to tell us what </a:t>
            </a:r>
          </a:p>
          <a:p>
            <a:endParaRPr lang="en-GB" sz="2600" dirty="0"/>
          </a:p>
          <a:p>
            <a:r>
              <a:rPr lang="en-GB" sz="2600" dirty="0"/>
              <a:t>sound we can hear.</a:t>
            </a:r>
          </a:p>
          <a:p>
            <a:endParaRPr lang="en-GB" sz="2600" dirty="0"/>
          </a:p>
          <a:p>
            <a:r>
              <a:rPr lang="en-GB" sz="2600" dirty="0"/>
              <a:t>3. Animals can communicate, hunt and feed because of ______________ sound.</a:t>
            </a:r>
          </a:p>
          <a:p>
            <a:endParaRPr lang="en-GB" sz="2600" dirty="0"/>
          </a:p>
          <a:p>
            <a:endParaRPr lang="en-GB" sz="2600" dirty="0"/>
          </a:p>
          <a:p>
            <a:r>
              <a:rPr lang="en-GB" sz="2600" dirty="0"/>
              <a:t>Cochlea                   Ultrasonic                 ear drums</a:t>
            </a:r>
          </a:p>
        </p:txBody>
      </p:sp>
    </p:spTree>
    <p:extLst>
      <p:ext uri="{BB962C8B-B14F-4D97-AF65-F5344CB8AC3E}">
        <p14:creationId xmlns:p14="http://schemas.microsoft.com/office/powerpoint/2010/main" val="3482894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122" name="Picture 2" descr="Image result for ks2 ear diagram activity">
            <a:extLst>
              <a:ext uri="{FF2B5EF4-FFF2-40B4-BE49-F238E27FC236}">
                <a16:creationId xmlns:a16="http://schemas.microsoft.com/office/drawing/2014/main" id="{520398C0-AD0A-445E-BE30-463E7113C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7" t="25871" r="19303" b="20297"/>
          <a:stretch/>
        </p:blipFill>
        <p:spPr bwMode="auto">
          <a:xfrm>
            <a:off x="1583921" y="1269439"/>
            <a:ext cx="9769043" cy="4177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A3C42-5EFB-4D5F-984B-8EE5715E6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13" y="5447127"/>
            <a:ext cx="1299108" cy="964684"/>
          </a:xfrm>
          <a:prstGeom prst="rect">
            <a:avLst/>
          </a:prstGeom>
        </p:spPr>
      </p:pic>
      <p:sp>
        <p:nvSpPr>
          <p:cNvPr id="2" name="TextBox 1">
            <a:extLst>
              <a:ext uri="{FF2B5EF4-FFF2-40B4-BE49-F238E27FC236}">
                <a16:creationId xmlns:a16="http://schemas.microsoft.com/office/drawing/2014/main" id="{21DD5228-CF9D-4B23-A36C-FAD9BDAA4773}"/>
              </a:ext>
            </a:extLst>
          </p:cNvPr>
          <p:cNvSpPr txBox="1"/>
          <p:nvPr/>
        </p:nvSpPr>
        <p:spPr>
          <a:xfrm>
            <a:off x="424070" y="516835"/>
            <a:ext cx="10391848" cy="523220"/>
          </a:xfrm>
          <a:prstGeom prst="rect">
            <a:avLst/>
          </a:prstGeom>
          <a:noFill/>
        </p:spPr>
        <p:txBody>
          <a:bodyPr wrap="square" rtlCol="0">
            <a:spAutoFit/>
          </a:bodyPr>
          <a:lstStyle/>
          <a:p>
            <a:r>
              <a:rPr lang="en-GB" sz="2800" dirty="0"/>
              <a:t>Label the parts of the ears. The ear parts are listed below the picture. </a:t>
            </a:r>
          </a:p>
        </p:txBody>
      </p:sp>
    </p:spTree>
    <p:extLst>
      <p:ext uri="{BB962C8B-B14F-4D97-AF65-F5344CB8AC3E}">
        <p14:creationId xmlns:p14="http://schemas.microsoft.com/office/powerpoint/2010/main" val="670429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2677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2" name="TextBox 1">
            <a:extLst>
              <a:ext uri="{FF2B5EF4-FFF2-40B4-BE49-F238E27FC236}">
                <a16:creationId xmlns:a16="http://schemas.microsoft.com/office/drawing/2014/main" id="{65E58DFE-DD4E-47E4-A38B-987D39975925}"/>
              </a:ext>
            </a:extLst>
          </p:cNvPr>
          <p:cNvSpPr txBox="1"/>
          <p:nvPr/>
        </p:nvSpPr>
        <p:spPr>
          <a:xfrm>
            <a:off x="410817" y="410817"/>
            <a:ext cx="11351692" cy="6986528"/>
          </a:xfrm>
          <a:prstGeom prst="rect">
            <a:avLst/>
          </a:prstGeom>
          <a:noFill/>
        </p:spPr>
        <p:txBody>
          <a:bodyPr wrap="square" rtlCol="0">
            <a:spAutoFit/>
          </a:bodyPr>
          <a:lstStyle/>
          <a:p>
            <a:r>
              <a:rPr lang="en-GB" sz="2800" dirty="0"/>
              <a:t>Finish these sentences.</a:t>
            </a:r>
          </a:p>
          <a:p>
            <a:endParaRPr lang="en-GB" sz="2800" dirty="0"/>
          </a:p>
          <a:p>
            <a:endParaRPr lang="en-GB" sz="2800" dirty="0"/>
          </a:p>
          <a:p>
            <a:pPr marL="514350" indent="-514350">
              <a:buAutoNum type="arabicPeriod"/>
            </a:pPr>
            <a:r>
              <a:rPr lang="en-GB" sz="2800" dirty="0"/>
              <a:t>Sound is made when__________________________________________</a:t>
            </a:r>
          </a:p>
          <a:p>
            <a:pPr marL="514350" indent="-514350">
              <a:buAutoNum type="arabicPeriod"/>
            </a:pPr>
            <a:endParaRPr lang="en-GB" sz="2800" dirty="0"/>
          </a:p>
          <a:p>
            <a:pPr marL="514350" indent="-514350">
              <a:buAutoNum type="arabicPeriod"/>
            </a:pPr>
            <a:r>
              <a:rPr lang="en-GB" sz="2800" dirty="0"/>
              <a:t>When the vibrations are stronger _______________________________</a:t>
            </a:r>
          </a:p>
          <a:p>
            <a:pPr marL="514350" indent="-514350">
              <a:buAutoNum type="arabicPeriod"/>
            </a:pPr>
            <a:endParaRPr lang="en-GB" sz="2800" dirty="0"/>
          </a:p>
          <a:p>
            <a:pPr marL="514350" indent="-514350">
              <a:buAutoNum type="arabicPeriod"/>
            </a:pPr>
            <a:r>
              <a:rPr lang="en-GB" sz="2800" dirty="0"/>
              <a:t>Animals use sound to _________________________________________</a:t>
            </a:r>
          </a:p>
          <a:p>
            <a:pPr marL="514350" indent="-514350">
              <a:buAutoNum type="arabicPeriod"/>
            </a:pPr>
            <a:endParaRPr lang="en-GB" sz="2800" dirty="0"/>
          </a:p>
          <a:p>
            <a:pPr marL="514350" indent="-514350">
              <a:buAutoNum type="arabicPeriod"/>
            </a:pPr>
            <a:r>
              <a:rPr lang="en-GB" sz="2800" dirty="0"/>
              <a:t>When vibrating particles enters our ears, it travels through your _____</a:t>
            </a:r>
          </a:p>
          <a:p>
            <a:r>
              <a:rPr lang="en-GB" sz="2800" dirty="0"/>
              <a:t>___________ and vibrates our _______  __________</a:t>
            </a:r>
          </a:p>
          <a:p>
            <a:endParaRPr lang="en-GB" sz="2800" dirty="0"/>
          </a:p>
          <a:p>
            <a:r>
              <a:rPr lang="en-GB" sz="2800" dirty="0"/>
              <a:t>5. The cochlea sends signals _______________________________ </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pic>
        <p:nvPicPr>
          <p:cNvPr id="9" name="Picture 8">
            <a:extLst>
              <a:ext uri="{FF2B5EF4-FFF2-40B4-BE49-F238E27FC236}">
                <a16:creationId xmlns:a16="http://schemas.microsoft.com/office/drawing/2014/main" id="{5305027D-C178-4482-87D6-E7BF9C3E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881" y="5589002"/>
            <a:ext cx="1299108" cy="964684"/>
          </a:xfrm>
          <a:prstGeom prst="rect">
            <a:avLst/>
          </a:prstGeom>
        </p:spPr>
      </p:pic>
    </p:spTree>
    <p:extLst>
      <p:ext uri="{BB962C8B-B14F-4D97-AF65-F5344CB8AC3E}">
        <p14:creationId xmlns:p14="http://schemas.microsoft.com/office/powerpoint/2010/main" val="4163945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33990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5306142" y="1640802"/>
            <a:ext cx="5752690" cy="3754713"/>
          </a:xfrm>
          <a:prstGeom prst="rect">
            <a:avLst/>
          </a:prstGeom>
          <a:ln>
            <a:solidFill>
              <a:schemeClr val="tx1"/>
            </a:solidFill>
          </a:ln>
        </p:spPr>
      </p:pic>
      <p:sp>
        <p:nvSpPr>
          <p:cNvPr id="2" name="TextBox 1"/>
          <p:cNvSpPr txBox="1"/>
          <p:nvPr/>
        </p:nvSpPr>
        <p:spPr>
          <a:xfrm>
            <a:off x="230415" y="346364"/>
            <a:ext cx="6065507" cy="954107"/>
          </a:xfrm>
          <a:prstGeom prst="rect">
            <a:avLst/>
          </a:prstGeom>
          <a:noFill/>
        </p:spPr>
        <p:txBody>
          <a:bodyPr wrap="none" rtlCol="0">
            <a:spAutoFit/>
          </a:bodyPr>
          <a:lstStyle/>
          <a:p>
            <a:r>
              <a:rPr lang="en-GB" sz="2800" dirty="0"/>
              <a:t>Wheatley Hill is an old mining pit village.</a:t>
            </a:r>
          </a:p>
          <a:p>
            <a:r>
              <a:rPr lang="en-GB" sz="2800" dirty="0"/>
              <a:t>It looked very differently in the past.  </a:t>
            </a:r>
          </a:p>
        </p:txBody>
      </p:sp>
      <p:sp>
        <p:nvSpPr>
          <p:cNvPr id="6" name="Oval Callout 5"/>
          <p:cNvSpPr/>
          <p:nvPr/>
        </p:nvSpPr>
        <p:spPr>
          <a:xfrm>
            <a:off x="748144" y="1640802"/>
            <a:ext cx="4239491" cy="3388398"/>
          </a:xfrm>
          <a:prstGeom prst="wedgeEllipseCallout">
            <a:avLst>
              <a:gd name="adj1" fmla="val 39623"/>
              <a:gd name="adj2" fmla="val 56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This map is called a primary source. </a:t>
            </a:r>
          </a:p>
          <a:p>
            <a:pPr algn="ctr"/>
            <a:r>
              <a:rPr lang="en-GB" sz="2800" dirty="0"/>
              <a:t>It is an actual map of Wheatley Hill from 164 years ago. </a:t>
            </a:r>
          </a:p>
        </p:txBody>
      </p:sp>
    </p:spTree>
    <p:extLst>
      <p:ext uri="{BB962C8B-B14F-4D97-AF65-F5344CB8AC3E}">
        <p14:creationId xmlns:p14="http://schemas.microsoft.com/office/powerpoint/2010/main" val="40753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Wednesday </a:t>
            </a:r>
            <a:r>
              <a:rPr lang="en-GB" altLang="en-US" sz="3200" u="sng" dirty="0">
                <a:solidFill>
                  <a:srgbClr val="000000"/>
                </a:solidFill>
              </a:rPr>
              <a:t>24</a:t>
            </a:r>
            <a:r>
              <a:rPr kumimoji="0" lang="en-GB" altLang="en-US" sz="3200" b="0" i="0" u="sng" strike="noStrike" kern="1200" cap="none" spc="0" normalizeH="0" baseline="30000" noProof="0" dirty="0" err="1">
                <a:ln>
                  <a:noFill/>
                </a:ln>
                <a:solidFill>
                  <a:srgbClr val="000000"/>
                </a:solidFill>
                <a:effectLst/>
                <a:uLnTx/>
                <a:uFillTx/>
                <a:latin typeface="Calibri" panose="020F0502020204030204" pitchFamily="34" charset="0"/>
                <a:ea typeface="+mn-ea"/>
                <a:cs typeface="+mn-cs"/>
              </a:rPr>
              <a:t>th</a:t>
            </a:r>
            <a:r>
              <a:rPr kumimoji="0" lang="en-GB" altLang="en-US" sz="32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mn-cs"/>
              </a:rPr>
              <a:t>learn about Christian worship and beliefs</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471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https://classroom.thenational.academy/lessons/where-do-christians-worship-71k64t?activity=video&amp;step=2 </a:t>
            </a:r>
          </a:p>
        </p:txBody>
      </p:sp>
    </p:spTree>
    <p:extLst>
      <p:ext uri="{BB962C8B-B14F-4D97-AF65-F5344CB8AC3E}">
        <p14:creationId xmlns:p14="http://schemas.microsoft.com/office/powerpoint/2010/main" val="2709244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480619" y="1315749"/>
            <a:ext cx="4987333" cy="3602615"/>
          </a:xfrm>
          <a:prstGeom prst="rect">
            <a:avLst/>
          </a:prstGeom>
        </p:spPr>
      </p:pic>
      <p:pic>
        <p:nvPicPr>
          <p:cNvPr id="9" name="Picture 8"/>
          <p:cNvPicPr>
            <a:picLocks noChangeAspect="1"/>
          </p:cNvPicPr>
          <p:nvPr/>
        </p:nvPicPr>
        <p:blipFill>
          <a:blip r:embed="rId4"/>
          <a:stretch>
            <a:fillRect/>
          </a:stretch>
        </p:blipFill>
        <p:spPr>
          <a:xfrm>
            <a:off x="6096000" y="2933705"/>
            <a:ext cx="5238750" cy="3162300"/>
          </a:xfrm>
          <a:prstGeom prst="rect">
            <a:avLst/>
          </a:prstGeom>
        </p:spPr>
      </p:pic>
      <p:sp>
        <p:nvSpPr>
          <p:cNvPr id="10" name="TextBox 9"/>
          <p:cNvSpPr txBox="1"/>
          <p:nvPr/>
        </p:nvSpPr>
        <p:spPr>
          <a:xfrm>
            <a:off x="230415" y="540903"/>
            <a:ext cx="5559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What are we going to look at today?</a:t>
            </a:r>
          </a:p>
        </p:txBody>
      </p:sp>
      <p:sp>
        <p:nvSpPr>
          <p:cNvPr id="12" name="TextBox 11"/>
          <p:cNvSpPr txBox="1"/>
          <p:nvPr/>
        </p:nvSpPr>
        <p:spPr>
          <a:xfrm>
            <a:off x="6013739" y="2178543"/>
            <a:ext cx="43961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Key words</a:t>
            </a:r>
          </a:p>
        </p:txBody>
      </p:sp>
    </p:spTree>
    <p:extLst>
      <p:ext uri="{BB962C8B-B14F-4D97-AF65-F5344CB8AC3E}">
        <p14:creationId xmlns:p14="http://schemas.microsoft.com/office/powerpoint/2010/main" val="1225626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00978131"/>
              </p:ext>
            </p:extLst>
          </p:nvPr>
        </p:nvGraphicFramePr>
        <p:xfrm>
          <a:off x="376978" y="457207"/>
          <a:ext cx="10515600" cy="100584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r>
                        <a:rPr lang="en-GB" sz="3000" b="0" dirty="0">
                          <a:effectLst/>
                          <a:latin typeface="Calibri (Body)"/>
                        </a:rPr>
                        <a:t>Both</a:t>
                      </a:r>
                      <a:r>
                        <a:rPr lang="en-GB" sz="3000" b="0" baseline="0" dirty="0">
                          <a:effectLst/>
                          <a:latin typeface="Calibri (Body)"/>
                        </a:rPr>
                        <a:t> Year 3 and 4 have experienced visiting our local church in Wheatley Hill to celebrate Christingle.</a:t>
                      </a:r>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2" name="Picture 1"/>
          <p:cNvPicPr>
            <a:picLocks noChangeAspect="1"/>
          </p:cNvPicPr>
          <p:nvPr/>
        </p:nvPicPr>
        <p:blipFill>
          <a:blip r:embed="rId3"/>
          <a:stretch>
            <a:fillRect/>
          </a:stretch>
        </p:blipFill>
        <p:spPr>
          <a:xfrm>
            <a:off x="6864927" y="3166629"/>
            <a:ext cx="4703618" cy="3216445"/>
          </a:xfrm>
          <a:prstGeom prst="rect">
            <a:avLst/>
          </a:prstGeom>
        </p:spPr>
      </p:pic>
      <p:pic>
        <p:nvPicPr>
          <p:cNvPr id="5" name="Picture 4"/>
          <p:cNvPicPr>
            <a:picLocks noChangeAspect="1"/>
          </p:cNvPicPr>
          <p:nvPr/>
        </p:nvPicPr>
        <p:blipFill>
          <a:blip r:embed="rId4"/>
          <a:stretch>
            <a:fillRect/>
          </a:stretch>
        </p:blipFill>
        <p:spPr>
          <a:xfrm>
            <a:off x="376978" y="1623145"/>
            <a:ext cx="6267193" cy="2741036"/>
          </a:xfrm>
          <a:prstGeom prst="rect">
            <a:avLst/>
          </a:prstGeom>
        </p:spPr>
      </p:pic>
    </p:spTree>
    <p:extLst>
      <p:ext uri="{BB962C8B-B14F-4D97-AF65-F5344CB8AC3E}">
        <p14:creationId xmlns:p14="http://schemas.microsoft.com/office/powerpoint/2010/main" val="304206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14" y="386623"/>
          <a:ext cx="10936349" cy="4937760"/>
        </p:xfrm>
        <a:graphic>
          <a:graphicData uri="http://schemas.openxmlformats.org/drawingml/2006/table">
            <a:tbl>
              <a:tblPr/>
              <a:tblGrid>
                <a:gridCol w="10936349">
                  <a:extLst>
                    <a:ext uri="{9D8B030D-6E8A-4147-A177-3AD203B41FA5}">
                      <a16:colId xmlns:a16="http://schemas.microsoft.com/office/drawing/2014/main" val="726974515"/>
                    </a:ext>
                  </a:extLst>
                </a:gridCol>
              </a:tblGrid>
              <a:tr h="0">
                <a:tc>
                  <a:txBody>
                    <a:bodyPr/>
                    <a:lstStyle/>
                    <a:p>
                      <a:r>
                        <a:rPr lang="en-GB" sz="3000" b="0" u="sng" dirty="0">
                          <a:solidFill>
                            <a:srgbClr val="000000"/>
                          </a:solidFill>
                          <a:effectLst/>
                          <a:latin typeface="Calibri (Body)"/>
                        </a:rPr>
                        <a:t>What</a:t>
                      </a:r>
                      <a:r>
                        <a:rPr lang="en-GB" sz="3000" b="0" u="sng" baseline="0" dirty="0">
                          <a:solidFill>
                            <a:srgbClr val="000000"/>
                          </a:solidFill>
                          <a:effectLst/>
                          <a:latin typeface="Calibri (Body)"/>
                        </a:rPr>
                        <a:t> is worship?</a:t>
                      </a:r>
                    </a:p>
                    <a:p>
                      <a:endParaRPr lang="en-GB" sz="3000" b="0" baseline="0" dirty="0">
                        <a:solidFill>
                          <a:srgbClr val="000000"/>
                        </a:solidFill>
                        <a:effectLst/>
                        <a:latin typeface="Calibri (Body)"/>
                      </a:endParaRPr>
                    </a:p>
                    <a:p>
                      <a:r>
                        <a:rPr lang="en-GB" sz="3000" b="0" baseline="0" dirty="0">
                          <a:solidFill>
                            <a:srgbClr val="000000"/>
                          </a:solidFill>
                          <a:effectLst/>
                          <a:latin typeface="Calibri (Body)"/>
                        </a:rPr>
                        <a:t>Worship can be defined in many ways but is mostly when people communicate with God in order to praise, to give thanks, say sorry and to ask God for help. Although many Christians prefer to gather together in churches, they can worship anywhere.</a:t>
                      </a:r>
                    </a:p>
                    <a:p>
                      <a:endParaRPr lang="en-GB" sz="3000" b="0" baseline="0" dirty="0">
                        <a:solidFill>
                          <a:srgbClr val="000000"/>
                        </a:solidFill>
                        <a:effectLst/>
                        <a:latin typeface="Calibri (Body)"/>
                      </a:endParaRPr>
                    </a:p>
                    <a:p>
                      <a:r>
                        <a:rPr lang="en-GB" sz="3000" b="0" baseline="0" dirty="0">
                          <a:solidFill>
                            <a:srgbClr val="000000"/>
                          </a:solidFill>
                          <a:effectLst/>
                          <a:latin typeface="Calibri (Body)"/>
                        </a:rPr>
                        <a:t>In our school, our local vicar Jayne, celebrates ‘Open the book’ with us and shares stories about Jesus and God.</a:t>
                      </a:r>
                    </a:p>
                    <a:p>
                      <a:endParaRPr lang="en-GB" sz="3000" b="0" baseline="0" dirty="0">
                        <a:solidFill>
                          <a:srgbClr val="000000"/>
                        </a:solidFill>
                        <a:effectLst/>
                        <a:latin typeface="Calibri (Body)"/>
                      </a:endParaRPr>
                    </a:p>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2006007762"/>
                  </a:ext>
                </a:extLst>
              </a:tr>
            </a:tbl>
          </a:graphicData>
        </a:graphic>
      </p:graphicFrame>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pic>
        <p:nvPicPr>
          <p:cNvPr id="4" name="Picture 3"/>
          <p:cNvPicPr>
            <a:picLocks noChangeAspect="1"/>
          </p:cNvPicPr>
          <p:nvPr/>
        </p:nvPicPr>
        <p:blipFill>
          <a:blip r:embed="rId3"/>
          <a:stretch>
            <a:fillRect/>
          </a:stretch>
        </p:blipFill>
        <p:spPr>
          <a:xfrm>
            <a:off x="8562109" y="4948409"/>
            <a:ext cx="3228109" cy="1683185"/>
          </a:xfrm>
          <a:prstGeom prst="rect">
            <a:avLst/>
          </a:prstGeom>
        </p:spPr>
      </p:pic>
    </p:spTree>
    <p:extLst>
      <p:ext uri="{BB962C8B-B14F-4D97-AF65-F5344CB8AC3E}">
        <p14:creationId xmlns:p14="http://schemas.microsoft.com/office/powerpoint/2010/main" val="3344497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31637" y="1176137"/>
            <a:ext cx="4867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Where can Christians worship?</a:t>
            </a:r>
          </a:p>
        </p:txBody>
      </p:sp>
      <p:pic>
        <p:nvPicPr>
          <p:cNvPr id="9" name="Picture 8"/>
          <p:cNvPicPr>
            <a:picLocks noChangeAspect="1"/>
          </p:cNvPicPr>
          <p:nvPr/>
        </p:nvPicPr>
        <p:blipFill>
          <a:blip r:embed="rId2"/>
          <a:stretch>
            <a:fillRect/>
          </a:stretch>
        </p:blipFill>
        <p:spPr>
          <a:xfrm>
            <a:off x="2026189" y="1911926"/>
            <a:ext cx="8145540" cy="42394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7" y="5574407"/>
            <a:ext cx="1254732" cy="931732"/>
          </a:xfrm>
          <a:prstGeom prst="rect">
            <a:avLst/>
          </a:prstGeom>
        </p:spPr>
      </p:pic>
    </p:spTree>
    <p:extLst>
      <p:ext uri="{BB962C8B-B14F-4D97-AF65-F5344CB8AC3E}">
        <p14:creationId xmlns:p14="http://schemas.microsoft.com/office/powerpoint/2010/main" val="143014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1636" y="342032"/>
            <a:ext cx="6206837" cy="448349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5" name="TextBox 14"/>
          <p:cNvSpPr txBox="1"/>
          <p:nvPr/>
        </p:nvSpPr>
        <p:spPr>
          <a:xfrm>
            <a:off x="1852217" y="4815712"/>
            <a:ext cx="967476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People can go to church anytime but many gather together on a Sunday in particular. Sunday is also known as the Sabbath Day or Holy Day. On this day, Christians believe that it is a day for rest and worship.</a:t>
            </a:r>
          </a:p>
        </p:txBody>
      </p:sp>
    </p:spTree>
    <p:extLst>
      <p:ext uri="{BB962C8B-B14F-4D97-AF65-F5344CB8AC3E}">
        <p14:creationId xmlns:p14="http://schemas.microsoft.com/office/powerpoint/2010/main" val="1895901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3542" y="665018"/>
            <a:ext cx="8623366" cy="48075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10" y="5574407"/>
            <a:ext cx="1254732" cy="931732"/>
          </a:xfrm>
          <a:prstGeom prst="rect">
            <a:avLst/>
          </a:prstGeom>
        </p:spPr>
      </p:pic>
    </p:spTree>
    <p:extLst>
      <p:ext uri="{BB962C8B-B14F-4D97-AF65-F5344CB8AC3E}">
        <p14:creationId xmlns:p14="http://schemas.microsoft.com/office/powerpoint/2010/main" val="205435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819" y="565122"/>
            <a:ext cx="9143954" cy="55170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65" y="5546556"/>
            <a:ext cx="1442518" cy="1071177"/>
          </a:xfrm>
          <a:prstGeom prst="rect">
            <a:avLst/>
          </a:prstGeom>
        </p:spPr>
      </p:pic>
    </p:spTree>
    <p:extLst>
      <p:ext uri="{BB962C8B-B14F-4D97-AF65-F5344CB8AC3E}">
        <p14:creationId xmlns:p14="http://schemas.microsoft.com/office/powerpoint/2010/main" val="4169296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7656" y="521721"/>
            <a:ext cx="9108053" cy="5433152"/>
          </a:xfrm>
          <a:prstGeom prst="rect">
            <a:avLst/>
          </a:prstGeom>
        </p:spPr>
      </p:pic>
      <p:pic>
        <p:nvPicPr>
          <p:cNvPr id="4" name="Picture 3"/>
          <p:cNvPicPr>
            <a:picLocks noChangeAspect="1"/>
          </p:cNvPicPr>
          <p:nvPr/>
        </p:nvPicPr>
        <p:blipFill>
          <a:blip r:embed="rId3"/>
          <a:stretch>
            <a:fillRect/>
          </a:stretch>
        </p:blipFill>
        <p:spPr>
          <a:xfrm>
            <a:off x="222087" y="5791967"/>
            <a:ext cx="1112561" cy="837546"/>
          </a:xfrm>
          <a:prstGeom prst="rect">
            <a:avLst/>
          </a:prstGeom>
        </p:spPr>
      </p:pic>
    </p:spTree>
    <p:extLst>
      <p:ext uri="{BB962C8B-B14F-4D97-AF65-F5344CB8AC3E}">
        <p14:creationId xmlns:p14="http://schemas.microsoft.com/office/powerpoint/2010/main" val="3916316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4" name="Picture 3"/>
          <p:cNvPicPr>
            <a:picLocks noChangeAspect="1"/>
          </p:cNvPicPr>
          <p:nvPr/>
        </p:nvPicPr>
        <p:blipFill>
          <a:blip r:embed="rId2"/>
          <a:stretch>
            <a:fillRect/>
          </a:stretch>
        </p:blipFill>
        <p:spPr>
          <a:xfrm>
            <a:off x="543232" y="1446838"/>
            <a:ext cx="5538913" cy="3615183"/>
          </a:xfrm>
          <a:prstGeom prst="rect">
            <a:avLst/>
          </a:prstGeom>
          <a:ln>
            <a:solidFill>
              <a:schemeClr val="tx1"/>
            </a:solidFill>
          </a:ln>
        </p:spPr>
      </p:pic>
      <p:sp>
        <p:nvSpPr>
          <p:cNvPr id="2" name="TextBox 1"/>
          <p:cNvSpPr txBox="1"/>
          <p:nvPr/>
        </p:nvSpPr>
        <p:spPr>
          <a:xfrm>
            <a:off x="230415" y="346364"/>
            <a:ext cx="5572103" cy="523220"/>
          </a:xfrm>
          <a:prstGeom prst="rect">
            <a:avLst/>
          </a:prstGeom>
          <a:noFill/>
        </p:spPr>
        <p:txBody>
          <a:bodyPr wrap="none" rtlCol="0">
            <a:spAutoFit/>
          </a:bodyPr>
          <a:lstStyle/>
          <a:p>
            <a:r>
              <a:rPr lang="en-GB" sz="2800" dirty="0"/>
              <a:t>There is not a lot to see on this map.</a:t>
            </a:r>
          </a:p>
        </p:txBody>
      </p:sp>
      <p:sp>
        <p:nvSpPr>
          <p:cNvPr id="6" name="TextBox 5"/>
          <p:cNvSpPr txBox="1"/>
          <p:nvPr/>
        </p:nvSpPr>
        <p:spPr>
          <a:xfrm>
            <a:off x="6386945" y="1717964"/>
            <a:ext cx="4909421" cy="2246769"/>
          </a:xfrm>
          <a:prstGeom prst="rect">
            <a:avLst/>
          </a:prstGeom>
          <a:noFill/>
        </p:spPr>
        <p:txBody>
          <a:bodyPr wrap="none" rtlCol="0">
            <a:spAutoFit/>
          </a:bodyPr>
          <a:lstStyle/>
          <a:p>
            <a:r>
              <a:rPr lang="en-GB" sz="2800" dirty="0"/>
              <a:t>Can you see the fields?</a:t>
            </a:r>
          </a:p>
          <a:p>
            <a:endParaRPr lang="en-GB" sz="2800" dirty="0"/>
          </a:p>
          <a:p>
            <a:r>
              <a:rPr lang="en-GB" sz="2800" dirty="0"/>
              <a:t>Can you see the trees?</a:t>
            </a:r>
          </a:p>
          <a:p>
            <a:endParaRPr lang="en-GB" sz="2800" dirty="0"/>
          </a:p>
          <a:p>
            <a:r>
              <a:rPr lang="en-GB" sz="2800" dirty="0"/>
              <a:t>Can you see the boundary lines?</a:t>
            </a:r>
          </a:p>
        </p:txBody>
      </p:sp>
      <p:sp>
        <p:nvSpPr>
          <p:cNvPr id="7" name="Oval Callout 6"/>
          <p:cNvSpPr/>
          <p:nvPr/>
        </p:nvSpPr>
        <p:spPr>
          <a:xfrm>
            <a:off x="7384473" y="4142509"/>
            <a:ext cx="3519054" cy="2036618"/>
          </a:xfrm>
          <a:prstGeom prst="wedgeEllipseCallout">
            <a:avLst>
              <a:gd name="adj1" fmla="val -64534"/>
              <a:gd name="adj2" fmla="val -327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can you not see?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10" y="5574407"/>
            <a:ext cx="1254732" cy="931732"/>
          </a:xfrm>
          <a:prstGeom prst="rect">
            <a:avLst/>
          </a:prstGeom>
        </p:spPr>
      </p:pic>
    </p:spTree>
    <p:extLst>
      <p:ext uri="{BB962C8B-B14F-4D97-AF65-F5344CB8AC3E}">
        <p14:creationId xmlns:p14="http://schemas.microsoft.com/office/powerpoint/2010/main" val="3996711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463" y="390533"/>
            <a:ext cx="7048056" cy="4297932"/>
          </a:xfrm>
          <a:prstGeom prst="rect">
            <a:avLst/>
          </a:prstGeom>
        </p:spPr>
      </p:pic>
      <p:sp>
        <p:nvSpPr>
          <p:cNvPr id="5" name="TextBox 4"/>
          <p:cNvSpPr txBox="1"/>
          <p:nvPr/>
        </p:nvSpPr>
        <p:spPr>
          <a:xfrm>
            <a:off x="1852217" y="4815712"/>
            <a:ext cx="967476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Eucharist is the taking of wine and bread at the church. It is also known as the Lord’s Supper (last supper) or taking Communion. It allows Christians to remember that Jesus died for their sins.</a:t>
            </a:r>
          </a:p>
        </p:txBody>
      </p:sp>
      <p:sp>
        <p:nvSpPr>
          <p:cNvPr id="6" name="TextBox 5"/>
          <p:cNvSpPr txBox="1"/>
          <p:nvPr/>
        </p:nvSpPr>
        <p:spPr>
          <a:xfrm>
            <a:off x="2100955" y="390533"/>
            <a:ext cx="2207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(you-ca-</a:t>
            </a:r>
            <a:r>
              <a:rPr kumimoji="0" lang="en-GB" sz="2800" b="0" i="0" u="none" strike="noStrike" kern="1200" cap="none" spc="0" normalizeH="0" baseline="0" noProof="0" dirty="0" err="1">
                <a:ln>
                  <a:noFill/>
                </a:ln>
                <a:solidFill>
                  <a:prstClr val="black"/>
                </a:solidFill>
                <a:effectLst/>
                <a:uLnTx/>
                <a:uFillTx/>
                <a:latin typeface="Calibri" panose="020F0502020204030204"/>
                <a:ea typeface="+mn-ea"/>
                <a:cs typeface="+mn-cs"/>
              </a:rPr>
              <a:t>rist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508209"/>
            <a:ext cx="1442518" cy="1071177"/>
          </a:xfrm>
          <a:prstGeom prst="rect">
            <a:avLst/>
          </a:prstGeom>
        </p:spPr>
      </p:pic>
    </p:spTree>
    <p:extLst>
      <p:ext uri="{BB962C8B-B14F-4D97-AF65-F5344CB8AC3E}">
        <p14:creationId xmlns:p14="http://schemas.microsoft.com/office/powerpoint/2010/main" val="145510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53911" y="862022"/>
            <a:ext cx="8543695" cy="4849737"/>
          </a:xfrm>
          <a:prstGeom prst="rect">
            <a:avLst/>
          </a:prstGeom>
        </p:spPr>
      </p:pic>
      <p:pic>
        <p:nvPicPr>
          <p:cNvPr id="4" name="Picture 3"/>
          <p:cNvPicPr>
            <a:picLocks noChangeAspect="1"/>
          </p:cNvPicPr>
          <p:nvPr/>
        </p:nvPicPr>
        <p:blipFill>
          <a:blip r:embed="rId3"/>
          <a:stretch>
            <a:fillRect/>
          </a:stretch>
        </p:blipFill>
        <p:spPr>
          <a:xfrm>
            <a:off x="272894" y="5791968"/>
            <a:ext cx="1112561" cy="837546"/>
          </a:xfrm>
          <a:prstGeom prst="rect">
            <a:avLst/>
          </a:prstGeom>
        </p:spPr>
      </p:pic>
    </p:spTree>
    <p:extLst>
      <p:ext uri="{BB962C8B-B14F-4D97-AF65-F5344CB8AC3E}">
        <p14:creationId xmlns:p14="http://schemas.microsoft.com/office/powerpoint/2010/main" val="3188699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25" y="5513418"/>
            <a:ext cx="1442518" cy="1071177"/>
          </a:xfrm>
          <a:prstGeom prst="rect">
            <a:avLst/>
          </a:prstGeom>
        </p:spPr>
      </p:pic>
      <p:pic>
        <p:nvPicPr>
          <p:cNvPr id="4" name="Picture 3"/>
          <p:cNvPicPr>
            <a:picLocks noChangeAspect="1"/>
          </p:cNvPicPr>
          <p:nvPr/>
        </p:nvPicPr>
        <p:blipFill>
          <a:blip r:embed="rId3"/>
          <a:stretch>
            <a:fillRect/>
          </a:stretch>
        </p:blipFill>
        <p:spPr>
          <a:xfrm>
            <a:off x="394855" y="268431"/>
            <a:ext cx="5943600" cy="2952750"/>
          </a:xfrm>
          <a:prstGeom prst="rect">
            <a:avLst/>
          </a:prstGeom>
        </p:spPr>
      </p:pic>
      <p:sp>
        <p:nvSpPr>
          <p:cNvPr id="7" name="TextBox 6"/>
          <p:cNvSpPr txBox="1"/>
          <p:nvPr/>
        </p:nvSpPr>
        <p:spPr>
          <a:xfrm>
            <a:off x="394855" y="3249223"/>
            <a:ext cx="96747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Churches can come in different sizes and styles. Larger churches are know as Cathedrals, such as Durham Cathedral.</a:t>
            </a:r>
          </a:p>
        </p:txBody>
      </p:sp>
      <p:pic>
        <p:nvPicPr>
          <p:cNvPr id="6" name="Picture 5"/>
          <p:cNvPicPr>
            <a:picLocks noChangeAspect="1"/>
          </p:cNvPicPr>
          <p:nvPr/>
        </p:nvPicPr>
        <p:blipFill>
          <a:blip r:embed="rId4"/>
          <a:stretch>
            <a:fillRect/>
          </a:stretch>
        </p:blipFill>
        <p:spPr>
          <a:xfrm>
            <a:off x="7348970" y="4222395"/>
            <a:ext cx="4476750" cy="2362200"/>
          </a:xfrm>
          <a:prstGeom prst="rect">
            <a:avLst/>
          </a:prstGeom>
        </p:spPr>
      </p:pic>
    </p:spTree>
    <p:extLst>
      <p:ext uri="{BB962C8B-B14F-4D97-AF65-F5344CB8AC3E}">
        <p14:creationId xmlns:p14="http://schemas.microsoft.com/office/powerpoint/2010/main" val="3987653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57820" y="279687"/>
            <a:ext cx="7172325" cy="3419476"/>
          </a:xfrm>
          <a:prstGeom prst="rect">
            <a:avLst/>
          </a:prstGeom>
        </p:spPr>
      </p:pic>
      <p:sp>
        <p:nvSpPr>
          <p:cNvPr id="5" name="TextBox 4"/>
          <p:cNvSpPr txBox="1"/>
          <p:nvPr/>
        </p:nvSpPr>
        <p:spPr>
          <a:xfrm>
            <a:off x="1537855" y="3699163"/>
            <a:ext cx="1065414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These are two examples of well know churches in England.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Do you recognise any of them or know where they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You can find them both in London. Below is web link if you would like to  take a closer look inside of Westminster Abbey.</a:t>
            </a:r>
          </a:p>
        </p:txBody>
      </p:sp>
      <p:sp>
        <p:nvSpPr>
          <p:cNvPr id="4" name="Rectangle 3"/>
          <p:cNvSpPr/>
          <p:nvPr/>
        </p:nvSpPr>
        <p:spPr>
          <a:xfrm>
            <a:off x="1649222" y="5992959"/>
            <a:ext cx="78007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https://www.westminster-abbey.org/learning/virtual-tours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33" y="5683395"/>
            <a:ext cx="1171337" cy="869805"/>
          </a:xfrm>
          <a:prstGeom prst="rect">
            <a:avLst/>
          </a:prstGeom>
        </p:spPr>
      </p:pic>
    </p:spTree>
    <p:extLst>
      <p:ext uri="{BB962C8B-B14F-4D97-AF65-F5344CB8AC3E}">
        <p14:creationId xmlns:p14="http://schemas.microsoft.com/office/powerpoint/2010/main" val="1521030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8036" y="547575"/>
            <a:ext cx="6116782" cy="4049536"/>
          </a:xfrm>
          <a:prstGeom prst="rect">
            <a:avLst/>
          </a:prstGeom>
        </p:spPr>
      </p:pic>
      <p:sp>
        <p:nvSpPr>
          <p:cNvPr id="5" name="TextBox 4"/>
          <p:cNvSpPr txBox="1"/>
          <p:nvPr/>
        </p:nvSpPr>
        <p:spPr>
          <a:xfrm>
            <a:off x="849453" y="4647980"/>
            <a:ext cx="96747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This is a floor plan of a church and as you can see they are built to look like crosses when looked at from the sky.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34" y="5585703"/>
            <a:ext cx="1331530" cy="988760"/>
          </a:xfrm>
          <a:prstGeom prst="rect">
            <a:avLst/>
          </a:prstGeom>
        </p:spPr>
      </p:pic>
    </p:spTree>
    <p:extLst>
      <p:ext uri="{BB962C8B-B14F-4D97-AF65-F5344CB8AC3E}">
        <p14:creationId xmlns:p14="http://schemas.microsoft.com/office/powerpoint/2010/main" val="10224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6647" y="652895"/>
            <a:ext cx="8816400" cy="49027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32" y="5555673"/>
            <a:ext cx="1254732" cy="931732"/>
          </a:xfrm>
          <a:prstGeom prst="rect">
            <a:avLst/>
          </a:prstGeom>
        </p:spPr>
      </p:pic>
    </p:spTree>
    <p:extLst>
      <p:ext uri="{BB962C8B-B14F-4D97-AF65-F5344CB8AC3E}">
        <p14:creationId xmlns:p14="http://schemas.microsoft.com/office/powerpoint/2010/main" val="932646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0" y="637401"/>
            <a:ext cx="8483787" cy="5292344"/>
          </a:xfrm>
          <a:prstGeom prst="rect">
            <a:avLst/>
          </a:prstGeom>
        </p:spPr>
      </p:pic>
      <p:sp>
        <p:nvSpPr>
          <p:cNvPr id="5" name="TextBox 4"/>
          <p:cNvSpPr txBox="1"/>
          <p:nvPr/>
        </p:nvSpPr>
        <p:spPr>
          <a:xfrm>
            <a:off x="558509" y="2957725"/>
            <a:ext cx="35840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nave is the part of the church where people sit.</a:t>
            </a:r>
          </a:p>
        </p:txBody>
      </p:sp>
      <p:cxnSp>
        <p:nvCxnSpPr>
          <p:cNvPr id="6" name="Straight Arrow Connector 5"/>
          <p:cNvCxnSpPr/>
          <p:nvPr/>
        </p:nvCxnSpPr>
        <p:spPr>
          <a:xfrm>
            <a:off x="3782291" y="3532909"/>
            <a:ext cx="3355202" cy="146858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37" y="5394156"/>
            <a:ext cx="1442518" cy="1071177"/>
          </a:xfrm>
          <a:prstGeom prst="rect">
            <a:avLst/>
          </a:prstGeom>
        </p:spPr>
      </p:pic>
    </p:spTree>
    <p:extLst>
      <p:ext uri="{BB962C8B-B14F-4D97-AF65-F5344CB8AC3E}">
        <p14:creationId xmlns:p14="http://schemas.microsoft.com/office/powerpoint/2010/main" val="2842743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0764" y="752759"/>
            <a:ext cx="9407235" cy="47569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60" y="5574407"/>
            <a:ext cx="1254732" cy="931732"/>
          </a:xfrm>
          <a:prstGeom prst="rect">
            <a:avLst/>
          </a:prstGeom>
        </p:spPr>
      </p:pic>
    </p:spTree>
    <p:extLst>
      <p:ext uri="{BB962C8B-B14F-4D97-AF65-F5344CB8AC3E}">
        <p14:creationId xmlns:p14="http://schemas.microsoft.com/office/powerpoint/2010/main" val="306716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4014" y="498764"/>
            <a:ext cx="6222385" cy="5573527"/>
          </a:xfrm>
          <a:prstGeom prst="rect">
            <a:avLst/>
          </a:prstGeom>
        </p:spPr>
      </p:pic>
      <p:sp>
        <p:nvSpPr>
          <p:cNvPr id="5" name="TextBox 4"/>
          <p:cNvSpPr txBox="1"/>
          <p:nvPr/>
        </p:nvSpPr>
        <p:spPr>
          <a:xfrm>
            <a:off x="483416" y="2049784"/>
            <a:ext cx="3584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pulpit is a raised booth where the priest performs his sermons (teachings).</a:t>
            </a:r>
          </a:p>
        </p:txBody>
      </p:sp>
      <p:cxnSp>
        <p:nvCxnSpPr>
          <p:cNvPr id="6" name="Straight Arrow Connector 5"/>
          <p:cNvCxnSpPr/>
          <p:nvPr/>
        </p:nvCxnSpPr>
        <p:spPr>
          <a:xfrm>
            <a:off x="4067418" y="2493818"/>
            <a:ext cx="3070075" cy="65116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97" y="5536702"/>
            <a:ext cx="1442518" cy="1071177"/>
          </a:xfrm>
          <a:prstGeom prst="rect">
            <a:avLst/>
          </a:prstGeom>
        </p:spPr>
      </p:pic>
    </p:spTree>
    <p:extLst>
      <p:ext uri="{BB962C8B-B14F-4D97-AF65-F5344CB8AC3E}">
        <p14:creationId xmlns:p14="http://schemas.microsoft.com/office/powerpoint/2010/main" val="2776974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8691" y="669623"/>
            <a:ext cx="9157855" cy="50421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574407"/>
            <a:ext cx="1254732" cy="931732"/>
          </a:xfrm>
          <a:prstGeom prst="rect">
            <a:avLst/>
          </a:prstGeom>
        </p:spPr>
      </p:pic>
    </p:spTree>
    <p:extLst>
      <p:ext uri="{BB962C8B-B14F-4D97-AF65-F5344CB8AC3E}">
        <p14:creationId xmlns:p14="http://schemas.microsoft.com/office/powerpoint/2010/main" val="348389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10164"/>
            <a:ext cx="1442518" cy="1071177"/>
          </a:xfrm>
          <a:prstGeom prst="rect">
            <a:avLst/>
          </a:prstGeom>
        </p:spPr>
      </p:pic>
      <p:pic>
        <p:nvPicPr>
          <p:cNvPr id="4" name="Picture 3"/>
          <p:cNvPicPr>
            <a:picLocks noChangeAspect="1"/>
          </p:cNvPicPr>
          <p:nvPr/>
        </p:nvPicPr>
        <p:blipFill>
          <a:blip r:embed="rId3"/>
          <a:stretch>
            <a:fillRect/>
          </a:stretch>
        </p:blipFill>
        <p:spPr>
          <a:xfrm>
            <a:off x="418542" y="1300471"/>
            <a:ext cx="3663112" cy="239087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4440427" y="1464390"/>
            <a:ext cx="7260362" cy="4631610"/>
          </a:xfrm>
          <a:prstGeom prst="rect">
            <a:avLst/>
          </a:prstGeom>
          <a:solidFill>
            <a:schemeClr val="tx1"/>
          </a:solidFill>
          <a:ln>
            <a:solidFill>
              <a:schemeClr val="tx1"/>
            </a:solidFill>
          </a:ln>
        </p:spPr>
      </p:pic>
      <p:sp>
        <p:nvSpPr>
          <p:cNvPr id="2" name="TextBox 1"/>
          <p:cNvSpPr txBox="1"/>
          <p:nvPr/>
        </p:nvSpPr>
        <p:spPr>
          <a:xfrm>
            <a:off x="230415" y="346364"/>
            <a:ext cx="10591041" cy="954107"/>
          </a:xfrm>
          <a:prstGeom prst="rect">
            <a:avLst/>
          </a:prstGeom>
          <a:noFill/>
        </p:spPr>
        <p:txBody>
          <a:bodyPr wrap="none" rtlCol="0">
            <a:spAutoFit/>
          </a:bodyPr>
          <a:lstStyle/>
          <a:p>
            <a:r>
              <a:rPr lang="en-GB" sz="2800" dirty="0"/>
              <a:t>Here is another map of Wheatley Hill. This was taken 40 years after the </a:t>
            </a:r>
          </a:p>
          <a:p>
            <a:r>
              <a:rPr lang="en-GB" sz="2800" dirty="0"/>
              <a:t>first one. </a:t>
            </a:r>
          </a:p>
        </p:txBody>
      </p:sp>
      <p:sp>
        <p:nvSpPr>
          <p:cNvPr id="6" name="Oval Callout 5"/>
          <p:cNvSpPr/>
          <p:nvPr/>
        </p:nvSpPr>
        <p:spPr>
          <a:xfrm>
            <a:off x="1427018" y="3879274"/>
            <a:ext cx="2654636" cy="2050472"/>
          </a:xfrm>
          <a:prstGeom prst="wedgeEllipseCallout">
            <a:avLst>
              <a:gd name="adj1" fmla="val 55715"/>
              <a:gd name="adj2" fmla="val -4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how much Wheatley Hill changed. </a:t>
            </a:r>
          </a:p>
        </p:txBody>
      </p:sp>
    </p:spTree>
    <p:extLst>
      <p:ext uri="{BB962C8B-B14F-4D97-AF65-F5344CB8AC3E}">
        <p14:creationId xmlns:p14="http://schemas.microsoft.com/office/powerpoint/2010/main" val="381743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400" y="315982"/>
            <a:ext cx="5943599" cy="5428800"/>
          </a:xfrm>
          <a:prstGeom prst="rect">
            <a:avLst/>
          </a:prstGeom>
        </p:spPr>
      </p:pic>
      <p:sp>
        <p:nvSpPr>
          <p:cNvPr id="5" name="TextBox 4"/>
          <p:cNvSpPr txBox="1"/>
          <p:nvPr/>
        </p:nvSpPr>
        <p:spPr>
          <a:xfrm>
            <a:off x="483416" y="2260027"/>
            <a:ext cx="3584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font is a special bowl, which is filled with Holy water for baptisms.</a:t>
            </a:r>
          </a:p>
        </p:txBody>
      </p:sp>
      <p:cxnSp>
        <p:nvCxnSpPr>
          <p:cNvPr id="6" name="Straight Arrow Connector 5"/>
          <p:cNvCxnSpPr/>
          <p:nvPr/>
        </p:nvCxnSpPr>
        <p:spPr>
          <a:xfrm flipV="1">
            <a:off x="4067418" y="1898073"/>
            <a:ext cx="2970691" cy="59574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88" y="5484365"/>
            <a:ext cx="1442518" cy="1071177"/>
          </a:xfrm>
          <a:prstGeom prst="rect">
            <a:avLst/>
          </a:prstGeom>
        </p:spPr>
      </p:pic>
    </p:spTree>
    <p:extLst>
      <p:ext uri="{BB962C8B-B14F-4D97-AF65-F5344CB8AC3E}">
        <p14:creationId xmlns:p14="http://schemas.microsoft.com/office/powerpoint/2010/main" val="32068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3851" y="792367"/>
            <a:ext cx="8872475" cy="4919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574407"/>
            <a:ext cx="1254732" cy="931732"/>
          </a:xfrm>
          <a:prstGeom prst="rect">
            <a:avLst/>
          </a:prstGeom>
        </p:spPr>
      </p:pic>
    </p:spTree>
    <p:extLst>
      <p:ext uri="{BB962C8B-B14F-4D97-AF65-F5344CB8AC3E}">
        <p14:creationId xmlns:p14="http://schemas.microsoft.com/office/powerpoint/2010/main" val="3561083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81858" y="595746"/>
            <a:ext cx="6371830" cy="4352492"/>
          </a:xfrm>
          <a:prstGeom prst="rect">
            <a:avLst/>
          </a:prstGeom>
        </p:spPr>
      </p:pic>
      <p:sp>
        <p:nvSpPr>
          <p:cNvPr id="4" name="TextBox 3"/>
          <p:cNvSpPr txBox="1"/>
          <p:nvPr/>
        </p:nvSpPr>
        <p:spPr>
          <a:xfrm>
            <a:off x="483416" y="2260027"/>
            <a:ext cx="35840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lectern holds the Bible for people to read from it aloud.</a:t>
            </a:r>
          </a:p>
        </p:txBody>
      </p:sp>
      <p:cxnSp>
        <p:nvCxnSpPr>
          <p:cNvPr id="5" name="Straight Arrow Connector 4"/>
          <p:cNvCxnSpPr/>
          <p:nvPr/>
        </p:nvCxnSpPr>
        <p:spPr>
          <a:xfrm flipV="1">
            <a:off x="4067418" y="2618509"/>
            <a:ext cx="3150800" cy="36021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88" y="5530995"/>
            <a:ext cx="1442518" cy="1071177"/>
          </a:xfrm>
          <a:prstGeom prst="rect">
            <a:avLst/>
          </a:prstGeom>
        </p:spPr>
      </p:pic>
    </p:spTree>
    <p:extLst>
      <p:ext uri="{BB962C8B-B14F-4D97-AF65-F5344CB8AC3E}">
        <p14:creationId xmlns:p14="http://schemas.microsoft.com/office/powerpoint/2010/main" val="936292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819" y="971872"/>
            <a:ext cx="9196868" cy="4556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574407"/>
            <a:ext cx="1254732" cy="931732"/>
          </a:xfrm>
          <a:prstGeom prst="rect">
            <a:avLst/>
          </a:prstGeom>
        </p:spPr>
      </p:pic>
    </p:spTree>
    <p:extLst>
      <p:ext uri="{BB962C8B-B14F-4D97-AF65-F5344CB8AC3E}">
        <p14:creationId xmlns:p14="http://schemas.microsoft.com/office/powerpoint/2010/main" val="4257312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2579" y="277310"/>
            <a:ext cx="1046167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Your task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the information from the power point or video, name the item and write down what it is used for.</a:t>
            </a:r>
          </a:p>
        </p:txBody>
      </p:sp>
      <p:pic>
        <p:nvPicPr>
          <p:cNvPr id="2" name="Picture 1"/>
          <p:cNvPicPr>
            <a:picLocks noChangeAspect="1"/>
          </p:cNvPicPr>
          <p:nvPr/>
        </p:nvPicPr>
        <p:blipFill>
          <a:blip r:embed="rId2"/>
          <a:stretch>
            <a:fillRect/>
          </a:stretch>
        </p:blipFill>
        <p:spPr>
          <a:xfrm>
            <a:off x="4640832" y="2120817"/>
            <a:ext cx="3838575" cy="1933575"/>
          </a:xfrm>
          <a:prstGeom prst="rect">
            <a:avLst/>
          </a:prstGeom>
        </p:spPr>
      </p:pic>
      <p:pic>
        <p:nvPicPr>
          <p:cNvPr id="6" name="Picture 5"/>
          <p:cNvPicPr>
            <a:picLocks noChangeAspect="1"/>
          </p:cNvPicPr>
          <p:nvPr/>
        </p:nvPicPr>
        <p:blipFill>
          <a:blip r:embed="rId2"/>
          <a:stretch>
            <a:fillRect/>
          </a:stretch>
        </p:blipFill>
        <p:spPr>
          <a:xfrm>
            <a:off x="4578490" y="4477057"/>
            <a:ext cx="3838575" cy="1933575"/>
          </a:xfrm>
          <a:prstGeom prst="rect">
            <a:avLst/>
          </a:prstGeom>
        </p:spPr>
      </p:pic>
      <p:pic>
        <p:nvPicPr>
          <p:cNvPr id="5" name="Picture 4"/>
          <p:cNvPicPr>
            <a:picLocks noChangeAspect="1"/>
          </p:cNvPicPr>
          <p:nvPr/>
        </p:nvPicPr>
        <p:blipFill>
          <a:blip r:embed="rId3"/>
          <a:stretch>
            <a:fillRect/>
          </a:stretch>
        </p:blipFill>
        <p:spPr>
          <a:xfrm>
            <a:off x="2373457" y="4253571"/>
            <a:ext cx="1704975" cy="2229709"/>
          </a:xfrm>
          <a:prstGeom prst="rect">
            <a:avLst/>
          </a:prstGeom>
        </p:spPr>
      </p:pic>
      <p:pic>
        <p:nvPicPr>
          <p:cNvPr id="7" name="Picture 6"/>
          <p:cNvPicPr>
            <a:picLocks noChangeAspect="1"/>
          </p:cNvPicPr>
          <p:nvPr/>
        </p:nvPicPr>
        <p:blipFill>
          <a:blip r:embed="rId4"/>
          <a:stretch>
            <a:fillRect/>
          </a:stretch>
        </p:blipFill>
        <p:spPr>
          <a:xfrm>
            <a:off x="1951326" y="1948288"/>
            <a:ext cx="2276475" cy="2019300"/>
          </a:xfrm>
          <a:prstGeom prst="rect">
            <a:avLst/>
          </a:prstGeom>
        </p:spPr>
      </p:pic>
      <p:sp>
        <p:nvSpPr>
          <p:cNvPr id="8" name="TextBox 7"/>
          <p:cNvSpPr txBox="1"/>
          <p:nvPr/>
        </p:nvSpPr>
        <p:spPr>
          <a:xfrm>
            <a:off x="5160071" y="2051445"/>
            <a:ext cx="28678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Nave</a:t>
            </a:r>
          </a:p>
        </p:txBody>
      </p:sp>
      <p:sp>
        <p:nvSpPr>
          <p:cNvPr id="11" name="TextBox 10"/>
          <p:cNvSpPr txBox="1"/>
          <p:nvPr/>
        </p:nvSpPr>
        <p:spPr>
          <a:xfrm>
            <a:off x="5063833" y="2720736"/>
            <a:ext cx="28678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nave is in the middle of the church and is where people sit.</a:t>
            </a:r>
          </a:p>
        </p:txBody>
      </p:sp>
      <p:pic>
        <p:nvPicPr>
          <p:cNvPr id="12" name="Picture 11"/>
          <p:cNvPicPr>
            <a:picLocks noChangeAspect="1"/>
          </p:cNvPicPr>
          <p:nvPr/>
        </p:nvPicPr>
        <p:blipFill>
          <a:blip r:embed="rId5"/>
          <a:stretch>
            <a:fillRect/>
          </a:stretch>
        </p:blipFill>
        <p:spPr>
          <a:xfrm>
            <a:off x="372579" y="5562296"/>
            <a:ext cx="1223397" cy="920984"/>
          </a:xfrm>
          <a:prstGeom prst="rect">
            <a:avLst/>
          </a:prstGeom>
        </p:spPr>
      </p:pic>
    </p:spTree>
    <p:extLst>
      <p:ext uri="{BB962C8B-B14F-4D97-AF65-F5344CB8AC3E}">
        <p14:creationId xmlns:p14="http://schemas.microsoft.com/office/powerpoint/2010/main" val="2342484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8383" y="260468"/>
            <a:ext cx="3838575" cy="1933575"/>
          </a:xfrm>
          <a:prstGeom prst="rect">
            <a:avLst/>
          </a:prstGeom>
        </p:spPr>
      </p:pic>
      <p:pic>
        <p:nvPicPr>
          <p:cNvPr id="6" name="Picture 5"/>
          <p:cNvPicPr>
            <a:picLocks noChangeAspect="1"/>
          </p:cNvPicPr>
          <p:nvPr/>
        </p:nvPicPr>
        <p:blipFill>
          <a:blip r:embed="rId2"/>
          <a:stretch>
            <a:fillRect/>
          </a:stretch>
        </p:blipFill>
        <p:spPr>
          <a:xfrm>
            <a:off x="4398383" y="2447092"/>
            <a:ext cx="3838575" cy="1933575"/>
          </a:xfrm>
          <a:prstGeom prst="rect">
            <a:avLst/>
          </a:prstGeom>
        </p:spPr>
      </p:pic>
      <p:pic>
        <p:nvPicPr>
          <p:cNvPr id="7" name="Picture 6"/>
          <p:cNvPicPr>
            <a:picLocks noChangeAspect="1"/>
          </p:cNvPicPr>
          <p:nvPr/>
        </p:nvPicPr>
        <p:blipFill>
          <a:blip r:embed="rId2"/>
          <a:stretch>
            <a:fillRect/>
          </a:stretch>
        </p:blipFill>
        <p:spPr>
          <a:xfrm>
            <a:off x="4398383" y="4633716"/>
            <a:ext cx="3838575" cy="1933575"/>
          </a:xfrm>
          <a:prstGeom prst="rect">
            <a:avLst/>
          </a:prstGeom>
        </p:spPr>
      </p:pic>
      <p:pic>
        <p:nvPicPr>
          <p:cNvPr id="8" name="Picture 7"/>
          <p:cNvPicPr>
            <a:picLocks noChangeAspect="1"/>
          </p:cNvPicPr>
          <p:nvPr/>
        </p:nvPicPr>
        <p:blipFill>
          <a:blip r:embed="rId3"/>
          <a:stretch>
            <a:fillRect/>
          </a:stretch>
        </p:blipFill>
        <p:spPr>
          <a:xfrm>
            <a:off x="2271262" y="260468"/>
            <a:ext cx="1587661" cy="1776150"/>
          </a:xfrm>
          <a:prstGeom prst="rect">
            <a:avLst/>
          </a:prstGeom>
        </p:spPr>
      </p:pic>
      <p:pic>
        <p:nvPicPr>
          <p:cNvPr id="5" name="Picture 4"/>
          <p:cNvPicPr>
            <a:picLocks noChangeAspect="1"/>
          </p:cNvPicPr>
          <p:nvPr/>
        </p:nvPicPr>
        <p:blipFill>
          <a:blip r:embed="rId4"/>
          <a:stretch>
            <a:fillRect/>
          </a:stretch>
        </p:blipFill>
        <p:spPr>
          <a:xfrm>
            <a:off x="1782040" y="2583972"/>
            <a:ext cx="2338171" cy="1659813"/>
          </a:xfrm>
          <a:prstGeom prst="rect">
            <a:avLst/>
          </a:prstGeom>
        </p:spPr>
      </p:pic>
      <p:pic>
        <p:nvPicPr>
          <p:cNvPr id="9" name="Picture 8"/>
          <p:cNvPicPr>
            <a:picLocks noChangeAspect="1"/>
          </p:cNvPicPr>
          <p:nvPr/>
        </p:nvPicPr>
        <p:blipFill>
          <a:blip r:embed="rId5"/>
          <a:stretch>
            <a:fillRect/>
          </a:stretch>
        </p:blipFill>
        <p:spPr>
          <a:xfrm>
            <a:off x="2092035" y="4869000"/>
            <a:ext cx="2028175" cy="1612565"/>
          </a:xfrm>
          <a:prstGeom prst="rect">
            <a:avLst/>
          </a:prstGeom>
        </p:spPr>
      </p:pic>
      <p:pic>
        <p:nvPicPr>
          <p:cNvPr id="11" name="Picture 10"/>
          <p:cNvPicPr>
            <a:picLocks noChangeAspect="1"/>
          </p:cNvPicPr>
          <p:nvPr/>
        </p:nvPicPr>
        <p:blipFill>
          <a:blip r:embed="rId6"/>
          <a:stretch>
            <a:fillRect/>
          </a:stretch>
        </p:blipFill>
        <p:spPr>
          <a:xfrm>
            <a:off x="272894" y="5791968"/>
            <a:ext cx="1112561" cy="837546"/>
          </a:xfrm>
          <a:prstGeom prst="rect">
            <a:avLst/>
          </a:prstGeom>
        </p:spPr>
      </p:pic>
    </p:spTree>
    <p:extLst>
      <p:ext uri="{BB962C8B-B14F-4D97-AF65-F5344CB8AC3E}">
        <p14:creationId xmlns:p14="http://schemas.microsoft.com/office/powerpoint/2010/main" val="2076545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652208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8D34"/>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Thursday 25</a:t>
            </a:r>
            <a:r>
              <a:rPr kumimoji="0" lang="en-GB" sz="3200" b="0" i="0" u="sng"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3200" b="0" i="0" u="sng" strike="noStrike" kern="1200" cap="none" spc="0" normalizeH="0" baseline="0" noProof="0" dirty="0">
                <a:ln>
                  <a:noFill/>
                </a:ln>
                <a:solidFill>
                  <a:prstClr val="black"/>
                </a:solidFill>
                <a:effectLst/>
                <a:uLnTx/>
                <a:uFillTx/>
                <a:latin typeface="Calibri" panose="020F0502020204030204"/>
                <a:ea typeface="+mn-ea"/>
                <a:cs typeface="+mn-cs"/>
              </a:rPr>
              <a:t> February 2021</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52932" y="2960913"/>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a:t>
            </a:r>
            <a:r>
              <a:rPr kumimoji="0" lang="en-GB" sz="4000" b="0" i="0" u="sng" strike="noStrike" kern="1200" cap="none" spc="0" normalizeH="0" baseline="0" noProof="0" dirty="0">
                <a:ln>
                  <a:noFill/>
                </a:ln>
                <a:solidFill>
                  <a:prstClr val="black"/>
                </a:solidFill>
                <a:effectLst/>
                <a:uLnTx/>
                <a:uFillTx/>
                <a:latin typeface="Calibri Light" panose="020F0302020204030204"/>
                <a:ea typeface="+mn-ea"/>
                <a:cs typeface="+mn-cs"/>
              </a:rPr>
              <a:t>To be able to count from 1-20.</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448" t="3859" r="8203" b="4084"/>
          <a:stretch/>
        </p:blipFill>
        <p:spPr>
          <a:xfrm>
            <a:off x="4730800" y="6014949"/>
            <a:ext cx="749958" cy="511561"/>
          </a:xfrm>
          <a:prstGeom prst="rect">
            <a:avLst/>
          </a:prstGeom>
          <a:ln w="19050">
            <a:solidFill>
              <a:schemeClr val="tx1"/>
            </a:solidFill>
          </a:ln>
        </p:spPr>
      </p:pic>
    </p:spTree>
    <p:extLst>
      <p:ext uri="{BB962C8B-B14F-4D97-AF65-F5344CB8AC3E}">
        <p14:creationId xmlns:p14="http://schemas.microsoft.com/office/powerpoint/2010/main" val="3917057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sp>
        <p:nvSpPr>
          <p:cNvPr id="41" name="TextBox 40"/>
          <p:cNvSpPr txBox="1"/>
          <p:nvPr/>
        </p:nvSpPr>
        <p:spPr>
          <a:xfrm>
            <a:off x="420320" y="1023614"/>
            <a:ext cx="54103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rPr>
              <a:t>We have already learned how to count from 1-10, let’s refresh our memory.</a:t>
            </a:r>
          </a:p>
        </p:txBody>
      </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14" y="5758104"/>
            <a:ext cx="1254732" cy="931732"/>
          </a:xfrm>
          <a:prstGeom prst="rect">
            <a:avLst/>
          </a:prstGeom>
        </p:spPr>
      </p:pic>
      <p:sp>
        <p:nvSpPr>
          <p:cNvPr id="43" name="TextBox 42"/>
          <p:cNvSpPr txBox="1"/>
          <p:nvPr/>
        </p:nvSpPr>
        <p:spPr>
          <a:xfrm>
            <a:off x="393818" y="294601"/>
            <a:ext cx="5397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rPr>
              <a:t>Today, we will be counting from 1-20. </a:t>
            </a:r>
          </a:p>
        </p:txBody>
      </p:sp>
      <p:sp>
        <p:nvSpPr>
          <p:cNvPr id="44" name="TextBox 43"/>
          <p:cNvSpPr txBox="1"/>
          <p:nvPr/>
        </p:nvSpPr>
        <p:spPr>
          <a:xfrm>
            <a:off x="450664" y="4458405"/>
            <a:ext cx="5379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body"/>
                <a:ea typeface="+mn-ea"/>
                <a:cs typeface="Arial" panose="020B0604020202020204" pitchFamily="34" charset="0"/>
              </a:rPr>
              <a:t>Get help from a partner or ask an adult at home if you can. </a:t>
            </a:r>
          </a:p>
        </p:txBody>
      </p:sp>
      <p:sp>
        <p:nvSpPr>
          <p:cNvPr id="5" name="TextBox 4"/>
          <p:cNvSpPr txBox="1"/>
          <p:nvPr/>
        </p:nvSpPr>
        <p:spPr>
          <a:xfrm>
            <a:off x="6886581" y="460677"/>
            <a:ext cx="3729191"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sept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dix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quatre</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neuf</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huit</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deux</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cinq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trois</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six</a:t>
            </a:r>
          </a:p>
        </p:txBody>
      </p:sp>
      <p:sp>
        <p:nvSpPr>
          <p:cNvPr id="13" name="TextBox 12"/>
          <p:cNvSpPr txBox="1"/>
          <p:nvPr/>
        </p:nvSpPr>
        <p:spPr>
          <a:xfrm>
            <a:off x="1714231" y="2077917"/>
            <a:ext cx="3449142" cy="2077403"/>
          </a:xfrm>
          <a:prstGeom prst="wedgeEllipseCallout">
            <a:avLst>
              <a:gd name="adj1" fmla="val 74365"/>
              <a:gd name="adj2" fmla="val 21612"/>
            </a:avLst>
          </a:prstGeom>
          <a:solidFill>
            <a:schemeClr val="accent1">
              <a:lumMod val="20000"/>
              <a:lumOff val="8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body"/>
                <a:ea typeface="+mn-ea"/>
                <a:cs typeface="+mn-cs"/>
              </a:rPr>
              <a:t>Match the numbers to the correct numbers in French. The first one has been done for you.</a:t>
            </a:r>
          </a:p>
        </p:txBody>
      </p:sp>
      <p:cxnSp>
        <p:nvCxnSpPr>
          <p:cNvPr id="7" name="Straight Connector 6"/>
          <p:cNvCxnSpPr/>
          <p:nvPr/>
        </p:nvCxnSpPr>
        <p:spPr>
          <a:xfrm>
            <a:off x="7236823" y="679269"/>
            <a:ext cx="2403566" cy="24296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11346" y="6333497"/>
            <a:ext cx="75040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body"/>
                <a:ea typeface="+mn-ea"/>
                <a:cs typeface="+mn-cs"/>
                <a:hlinkClick r:id="rId5"/>
              </a:rPr>
              <a:t>https://www.youtube.com/watch?v=lsc3qLMaCu8</a:t>
            </a:r>
            <a:endParaRPr kumimoji="0" lang="en-GB" sz="1600" b="0" i="0" u="none" strike="noStrike" kern="1200" cap="none" spc="0" normalizeH="0" baseline="0" noProof="0" dirty="0">
              <a:ln>
                <a:noFill/>
              </a:ln>
              <a:solidFill>
                <a:srgbClr val="FF0000"/>
              </a:solidFill>
              <a:effectLst/>
              <a:uLnTx/>
              <a:uFillTx/>
              <a:latin typeface="Calibri body"/>
              <a:ea typeface="+mn-ea"/>
              <a:cs typeface="+mn-cs"/>
            </a:endParaRPr>
          </a:p>
        </p:txBody>
      </p:sp>
      <p:sp>
        <p:nvSpPr>
          <p:cNvPr id="12" name="TextBox 11"/>
          <p:cNvSpPr txBox="1"/>
          <p:nvPr/>
        </p:nvSpPr>
        <p:spPr>
          <a:xfrm>
            <a:off x="1411346" y="5722635"/>
            <a:ext cx="49897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body"/>
                <a:ea typeface="+mn-ea"/>
                <a:cs typeface="+mn-cs"/>
              </a:rPr>
              <a:t>Click or copy and paste the following link to watch the video again:</a:t>
            </a:r>
          </a:p>
        </p:txBody>
      </p:sp>
    </p:spTree>
    <p:extLst>
      <p:ext uri="{BB962C8B-B14F-4D97-AF65-F5344CB8AC3E}">
        <p14:creationId xmlns:p14="http://schemas.microsoft.com/office/powerpoint/2010/main" val="2554075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37809" y="1871066"/>
            <a:ext cx="74327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Watch the video using the link below to help you pronounce the numbers 11-20 in French.</a:t>
            </a:r>
          </a:p>
        </p:txBody>
      </p:sp>
      <p:sp>
        <p:nvSpPr>
          <p:cNvPr id="4" name="Rectangle 3"/>
          <p:cNvSpPr/>
          <p:nvPr/>
        </p:nvSpPr>
        <p:spPr>
          <a:xfrm>
            <a:off x="107092" y="89850"/>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6789" y="161788"/>
            <a:ext cx="1013872" cy="10138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88" y="5686698"/>
            <a:ext cx="1284188" cy="953605"/>
          </a:xfrm>
          <a:prstGeom prst="rect">
            <a:avLst/>
          </a:prstGeom>
        </p:spPr>
      </p:pic>
      <p:sp>
        <p:nvSpPr>
          <p:cNvPr id="7" name="TextBox 6"/>
          <p:cNvSpPr txBox="1"/>
          <p:nvPr/>
        </p:nvSpPr>
        <p:spPr>
          <a:xfrm>
            <a:off x="3819629" y="5155947"/>
            <a:ext cx="743272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body"/>
                <a:ea typeface="+mn-ea"/>
                <a:cs typeface="+mn-cs"/>
              </a:rPr>
              <a:t>Click or copy and paste the following link:</a:t>
            </a:r>
          </a:p>
        </p:txBody>
      </p:sp>
      <p:sp>
        <p:nvSpPr>
          <p:cNvPr id="3" name="Rectangle 2">
            <a:hlinkClick r:id="rId4"/>
          </p:cNvPr>
          <p:cNvSpPr/>
          <p:nvPr/>
        </p:nvSpPr>
        <p:spPr>
          <a:xfrm>
            <a:off x="6013108" y="5566815"/>
            <a:ext cx="52822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https://www.youtube.com/watch?v=UsEz58BblMY</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856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5" name="Picture 4"/>
          <p:cNvPicPr>
            <a:picLocks noChangeAspect="1"/>
          </p:cNvPicPr>
          <p:nvPr/>
        </p:nvPicPr>
        <p:blipFill>
          <a:blip r:embed="rId2"/>
          <a:stretch>
            <a:fillRect/>
          </a:stretch>
        </p:blipFill>
        <p:spPr>
          <a:xfrm>
            <a:off x="370604" y="841998"/>
            <a:ext cx="8814959" cy="5623336"/>
          </a:xfrm>
          <a:prstGeom prst="rect">
            <a:avLst/>
          </a:prstGeom>
          <a:solidFill>
            <a:schemeClr val="tx1"/>
          </a:solidFill>
          <a:ln>
            <a:solidFill>
              <a:schemeClr val="tx1"/>
            </a:solidFill>
          </a:ln>
        </p:spPr>
      </p:pic>
      <p:sp>
        <p:nvSpPr>
          <p:cNvPr id="2" name="TextBox 1"/>
          <p:cNvSpPr txBox="1"/>
          <p:nvPr/>
        </p:nvSpPr>
        <p:spPr>
          <a:xfrm>
            <a:off x="230415" y="346364"/>
            <a:ext cx="4204356" cy="523220"/>
          </a:xfrm>
          <a:prstGeom prst="rect">
            <a:avLst/>
          </a:prstGeom>
          <a:noFill/>
        </p:spPr>
        <p:txBody>
          <a:bodyPr wrap="none" rtlCol="0">
            <a:spAutoFit/>
          </a:bodyPr>
          <a:lstStyle/>
          <a:p>
            <a:r>
              <a:rPr lang="en-GB" sz="2800" dirty="0"/>
              <a:t>What changes can you see?</a:t>
            </a:r>
          </a:p>
        </p:txBody>
      </p:sp>
      <p:sp>
        <p:nvSpPr>
          <p:cNvPr id="6" name="Oval Callout 5"/>
          <p:cNvSpPr/>
          <p:nvPr/>
        </p:nvSpPr>
        <p:spPr>
          <a:xfrm>
            <a:off x="9215354" y="2408344"/>
            <a:ext cx="2654636" cy="2050472"/>
          </a:xfrm>
          <a:prstGeom prst="wedgeEllipseCallout">
            <a:avLst>
              <a:gd name="adj1" fmla="val -44490"/>
              <a:gd name="adj2" fmla="val -691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little red dots I have put on the map. They will help you identify some changes. </a:t>
            </a:r>
          </a:p>
        </p:txBody>
      </p:sp>
      <p:sp>
        <p:nvSpPr>
          <p:cNvPr id="7" name="Oval 6"/>
          <p:cNvSpPr/>
          <p:nvPr/>
        </p:nvSpPr>
        <p:spPr>
          <a:xfrm>
            <a:off x="8811491" y="4599709"/>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687782" y="5394157"/>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452255" y="869584"/>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336963" y="4154016"/>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394364" y="2042584"/>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888182" y="4029325"/>
            <a:ext cx="235527" cy="24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466" y="5394157"/>
            <a:ext cx="1254732" cy="931732"/>
          </a:xfrm>
          <a:prstGeom prst="rect">
            <a:avLst/>
          </a:prstGeom>
        </p:spPr>
      </p:pic>
    </p:spTree>
    <p:extLst>
      <p:ext uri="{BB962C8B-B14F-4D97-AF65-F5344CB8AC3E}">
        <p14:creationId xmlns:p14="http://schemas.microsoft.com/office/powerpoint/2010/main" val="2333504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sp>
        <p:nvSpPr>
          <p:cNvPr id="31" name="TextBox 30"/>
          <p:cNvSpPr txBox="1"/>
          <p:nvPr/>
        </p:nvSpPr>
        <p:spPr>
          <a:xfrm>
            <a:off x="246431" y="232994"/>
            <a:ext cx="10238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Let’s have another look at the numbers 11-20.</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1" y="5720933"/>
            <a:ext cx="1284188" cy="953605"/>
          </a:xfrm>
          <a:prstGeom prst="rect">
            <a:avLst/>
          </a:prstGeom>
        </p:spPr>
      </p:pic>
      <p:graphicFrame>
        <p:nvGraphicFramePr>
          <p:cNvPr id="10" name="Table 9"/>
          <p:cNvGraphicFramePr>
            <a:graphicFrameLocks noGrp="1"/>
          </p:cNvGraphicFramePr>
          <p:nvPr/>
        </p:nvGraphicFramePr>
        <p:xfrm>
          <a:off x="3439789" y="1323232"/>
          <a:ext cx="7045334" cy="4357848"/>
        </p:xfrm>
        <a:graphic>
          <a:graphicData uri="http://schemas.openxmlformats.org/drawingml/2006/table">
            <a:tbl>
              <a:tblPr firstRow="1" bandRow="1">
                <a:tableStyleId>{5C22544A-7EE6-4342-B048-85BDC9FD1C3A}</a:tableStyleId>
              </a:tblPr>
              <a:tblGrid>
                <a:gridCol w="1541456">
                  <a:extLst>
                    <a:ext uri="{9D8B030D-6E8A-4147-A177-3AD203B41FA5}">
                      <a16:colId xmlns:a16="http://schemas.microsoft.com/office/drawing/2014/main" val="1107875142"/>
                    </a:ext>
                  </a:extLst>
                </a:gridCol>
                <a:gridCol w="2546855">
                  <a:extLst>
                    <a:ext uri="{9D8B030D-6E8A-4147-A177-3AD203B41FA5}">
                      <a16:colId xmlns:a16="http://schemas.microsoft.com/office/drawing/2014/main" val="1880896496"/>
                    </a:ext>
                  </a:extLst>
                </a:gridCol>
                <a:gridCol w="2957023">
                  <a:extLst>
                    <a:ext uri="{9D8B030D-6E8A-4147-A177-3AD203B41FA5}">
                      <a16:colId xmlns:a16="http://schemas.microsoft.com/office/drawing/2014/main" val="855619939"/>
                    </a:ext>
                  </a:extLst>
                </a:gridCol>
              </a:tblGrid>
              <a:tr h="396168">
                <a:tc>
                  <a:txBody>
                    <a:bodyPr/>
                    <a:lstStyle/>
                    <a:p>
                      <a:pPr algn="ctr"/>
                      <a:r>
                        <a:rPr lang="en-GB" dirty="0"/>
                        <a:t>Number</a:t>
                      </a:r>
                    </a:p>
                  </a:txBody>
                  <a:tcPr/>
                </a:tc>
                <a:tc>
                  <a:txBody>
                    <a:bodyPr/>
                    <a:lstStyle/>
                    <a:p>
                      <a:pPr algn="ctr"/>
                      <a:r>
                        <a:rPr lang="en-GB" dirty="0"/>
                        <a:t>French</a:t>
                      </a:r>
                      <a:r>
                        <a:rPr lang="en-GB" baseline="0" dirty="0"/>
                        <a:t> Word</a:t>
                      </a:r>
                      <a:endParaRPr lang="en-GB" dirty="0"/>
                    </a:p>
                  </a:txBody>
                  <a:tcPr/>
                </a:tc>
                <a:tc>
                  <a:txBody>
                    <a:bodyPr/>
                    <a:lstStyle/>
                    <a:p>
                      <a:pPr algn="ctr"/>
                      <a:r>
                        <a:rPr lang="en-GB" dirty="0"/>
                        <a:t>Phonetic Pronunciation</a:t>
                      </a:r>
                    </a:p>
                  </a:txBody>
                  <a:tcPr/>
                </a:tc>
                <a:extLst>
                  <a:ext uri="{0D108BD9-81ED-4DB2-BD59-A6C34878D82A}">
                    <a16:rowId xmlns:a16="http://schemas.microsoft.com/office/drawing/2014/main" val="1263761596"/>
                  </a:ext>
                </a:extLst>
              </a:tr>
              <a:tr h="396168">
                <a:tc>
                  <a:txBody>
                    <a:bodyPr/>
                    <a:lstStyle/>
                    <a:p>
                      <a:pPr algn="ctr"/>
                      <a:r>
                        <a:rPr lang="en-GB" dirty="0"/>
                        <a:t>11</a:t>
                      </a:r>
                    </a:p>
                  </a:txBody>
                  <a:tcPr/>
                </a:tc>
                <a:tc>
                  <a:txBody>
                    <a:bodyPr/>
                    <a:lstStyle/>
                    <a:p>
                      <a:pPr algn="ctr"/>
                      <a:r>
                        <a:rPr lang="en-GB" dirty="0" err="1"/>
                        <a:t>onze</a:t>
                      </a:r>
                      <a:endParaRPr lang="en-GB" dirty="0"/>
                    </a:p>
                  </a:txBody>
                  <a:tcPr/>
                </a:tc>
                <a:tc>
                  <a:txBody>
                    <a:bodyPr/>
                    <a:lstStyle/>
                    <a:p>
                      <a:pPr algn="ctr"/>
                      <a:r>
                        <a:rPr lang="en-GB" dirty="0" err="1"/>
                        <a:t>onz</a:t>
                      </a:r>
                      <a:endParaRPr lang="en-GB" dirty="0"/>
                    </a:p>
                  </a:txBody>
                  <a:tcPr/>
                </a:tc>
                <a:extLst>
                  <a:ext uri="{0D108BD9-81ED-4DB2-BD59-A6C34878D82A}">
                    <a16:rowId xmlns:a16="http://schemas.microsoft.com/office/drawing/2014/main" val="69324316"/>
                  </a:ext>
                </a:extLst>
              </a:tr>
              <a:tr h="396168">
                <a:tc>
                  <a:txBody>
                    <a:bodyPr/>
                    <a:lstStyle/>
                    <a:p>
                      <a:pPr algn="ctr"/>
                      <a:r>
                        <a:rPr lang="en-GB" dirty="0"/>
                        <a:t>12</a:t>
                      </a:r>
                    </a:p>
                  </a:txBody>
                  <a:tcPr/>
                </a:tc>
                <a:tc>
                  <a:txBody>
                    <a:bodyPr/>
                    <a:lstStyle/>
                    <a:p>
                      <a:pPr algn="ctr"/>
                      <a:r>
                        <a:rPr lang="en-GB" dirty="0" err="1"/>
                        <a:t>douze</a:t>
                      </a:r>
                      <a:endParaRPr lang="en-GB" dirty="0"/>
                    </a:p>
                  </a:txBody>
                  <a:tcPr/>
                </a:tc>
                <a:tc>
                  <a:txBody>
                    <a:bodyPr/>
                    <a:lstStyle/>
                    <a:p>
                      <a:pPr algn="ctr"/>
                      <a:r>
                        <a:rPr lang="en-GB" dirty="0" err="1"/>
                        <a:t>dooz</a:t>
                      </a:r>
                      <a:endParaRPr lang="en-GB" dirty="0"/>
                    </a:p>
                  </a:txBody>
                  <a:tcPr/>
                </a:tc>
                <a:extLst>
                  <a:ext uri="{0D108BD9-81ED-4DB2-BD59-A6C34878D82A}">
                    <a16:rowId xmlns:a16="http://schemas.microsoft.com/office/drawing/2014/main" val="2602053525"/>
                  </a:ext>
                </a:extLst>
              </a:tr>
              <a:tr h="396168">
                <a:tc>
                  <a:txBody>
                    <a:bodyPr/>
                    <a:lstStyle/>
                    <a:p>
                      <a:pPr algn="ctr"/>
                      <a:r>
                        <a:rPr lang="en-GB" dirty="0"/>
                        <a:t>13</a:t>
                      </a:r>
                    </a:p>
                  </a:txBody>
                  <a:tcPr/>
                </a:tc>
                <a:tc>
                  <a:txBody>
                    <a:bodyPr/>
                    <a:lstStyle/>
                    <a:p>
                      <a:pPr algn="ctr"/>
                      <a:r>
                        <a:rPr lang="en-GB" dirty="0" err="1"/>
                        <a:t>treize</a:t>
                      </a:r>
                      <a:endParaRPr lang="en-GB" dirty="0"/>
                    </a:p>
                  </a:txBody>
                  <a:tcPr/>
                </a:tc>
                <a:tc>
                  <a:txBody>
                    <a:bodyPr/>
                    <a:lstStyle/>
                    <a:p>
                      <a:pPr algn="ctr"/>
                      <a:r>
                        <a:rPr lang="en-GB" dirty="0" err="1"/>
                        <a:t>trez</a:t>
                      </a:r>
                      <a:endParaRPr lang="en-GB" dirty="0"/>
                    </a:p>
                  </a:txBody>
                  <a:tcPr/>
                </a:tc>
                <a:extLst>
                  <a:ext uri="{0D108BD9-81ED-4DB2-BD59-A6C34878D82A}">
                    <a16:rowId xmlns:a16="http://schemas.microsoft.com/office/drawing/2014/main" val="1447084688"/>
                  </a:ext>
                </a:extLst>
              </a:tr>
              <a:tr h="396168">
                <a:tc>
                  <a:txBody>
                    <a:bodyPr/>
                    <a:lstStyle/>
                    <a:p>
                      <a:pPr algn="ctr"/>
                      <a:r>
                        <a:rPr lang="en-GB" dirty="0"/>
                        <a:t>14</a:t>
                      </a:r>
                    </a:p>
                  </a:txBody>
                  <a:tcPr/>
                </a:tc>
                <a:tc>
                  <a:txBody>
                    <a:bodyPr/>
                    <a:lstStyle/>
                    <a:p>
                      <a:pPr algn="ctr"/>
                      <a:r>
                        <a:rPr lang="en-GB" dirty="0" err="1"/>
                        <a:t>quatorze</a:t>
                      </a:r>
                      <a:endParaRPr lang="en-GB" dirty="0"/>
                    </a:p>
                  </a:txBody>
                  <a:tcPr/>
                </a:tc>
                <a:tc>
                  <a:txBody>
                    <a:bodyPr/>
                    <a:lstStyle/>
                    <a:p>
                      <a:pPr algn="ctr"/>
                      <a:r>
                        <a:rPr lang="en-GB" dirty="0" err="1"/>
                        <a:t>kah-tohrz</a:t>
                      </a:r>
                      <a:endParaRPr lang="en-GB" dirty="0"/>
                    </a:p>
                  </a:txBody>
                  <a:tcPr/>
                </a:tc>
                <a:extLst>
                  <a:ext uri="{0D108BD9-81ED-4DB2-BD59-A6C34878D82A}">
                    <a16:rowId xmlns:a16="http://schemas.microsoft.com/office/drawing/2014/main" val="1989651146"/>
                  </a:ext>
                </a:extLst>
              </a:tr>
              <a:tr h="396168">
                <a:tc>
                  <a:txBody>
                    <a:bodyPr/>
                    <a:lstStyle/>
                    <a:p>
                      <a:pPr algn="ctr"/>
                      <a:r>
                        <a:rPr lang="en-GB" dirty="0"/>
                        <a:t>15</a:t>
                      </a:r>
                    </a:p>
                  </a:txBody>
                  <a:tcPr/>
                </a:tc>
                <a:tc>
                  <a:txBody>
                    <a:bodyPr/>
                    <a:lstStyle/>
                    <a:p>
                      <a:pPr algn="ctr"/>
                      <a:r>
                        <a:rPr lang="en-GB" dirty="0" err="1"/>
                        <a:t>quinze</a:t>
                      </a:r>
                      <a:endParaRPr lang="en-GB" dirty="0"/>
                    </a:p>
                  </a:txBody>
                  <a:tcPr/>
                </a:tc>
                <a:tc>
                  <a:txBody>
                    <a:bodyPr/>
                    <a:lstStyle/>
                    <a:p>
                      <a:pPr algn="ctr"/>
                      <a:r>
                        <a:rPr lang="en-GB" dirty="0"/>
                        <a:t>cans</a:t>
                      </a:r>
                    </a:p>
                  </a:txBody>
                  <a:tcPr/>
                </a:tc>
                <a:extLst>
                  <a:ext uri="{0D108BD9-81ED-4DB2-BD59-A6C34878D82A}">
                    <a16:rowId xmlns:a16="http://schemas.microsoft.com/office/drawing/2014/main" val="2613771347"/>
                  </a:ext>
                </a:extLst>
              </a:tr>
              <a:tr h="396168">
                <a:tc>
                  <a:txBody>
                    <a:bodyPr/>
                    <a:lstStyle/>
                    <a:p>
                      <a:pPr algn="ctr"/>
                      <a:r>
                        <a:rPr lang="en-GB" dirty="0"/>
                        <a:t>16</a:t>
                      </a:r>
                    </a:p>
                  </a:txBody>
                  <a:tcPr/>
                </a:tc>
                <a:tc>
                  <a:txBody>
                    <a:bodyPr/>
                    <a:lstStyle/>
                    <a:p>
                      <a:pPr algn="ctr"/>
                      <a:r>
                        <a:rPr lang="en-GB" dirty="0"/>
                        <a:t>seize</a:t>
                      </a:r>
                    </a:p>
                  </a:txBody>
                  <a:tcPr/>
                </a:tc>
                <a:tc>
                  <a:txBody>
                    <a:bodyPr/>
                    <a:lstStyle/>
                    <a:p>
                      <a:pPr algn="ctr"/>
                      <a:r>
                        <a:rPr lang="en-GB" dirty="0" err="1"/>
                        <a:t>sez</a:t>
                      </a:r>
                      <a:endParaRPr lang="en-GB" dirty="0"/>
                    </a:p>
                  </a:txBody>
                  <a:tcPr/>
                </a:tc>
                <a:extLst>
                  <a:ext uri="{0D108BD9-81ED-4DB2-BD59-A6C34878D82A}">
                    <a16:rowId xmlns:a16="http://schemas.microsoft.com/office/drawing/2014/main" val="1575398424"/>
                  </a:ext>
                </a:extLst>
              </a:tr>
              <a:tr h="396168">
                <a:tc>
                  <a:txBody>
                    <a:bodyPr/>
                    <a:lstStyle/>
                    <a:p>
                      <a:pPr algn="ctr"/>
                      <a:r>
                        <a:rPr lang="en-GB" dirty="0"/>
                        <a:t>17</a:t>
                      </a:r>
                    </a:p>
                  </a:txBody>
                  <a:tcPr/>
                </a:tc>
                <a:tc>
                  <a:txBody>
                    <a:bodyPr/>
                    <a:lstStyle/>
                    <a:p>
                      <a:pPr algn="ctr"/>
                      <a:r>
                        <a:rPr lang="en-GB" dirty="0"/>
                        <a:t>dix-sept</a:t>
                      </a:r>
                    </a:p>
                  </a:txBody>
                  <a:tcPr/>
                </a:tc>
                <a:tc>
                  <a:txBody>
                    <a:bodyPr/>
                    <a:lstStyle/>
                    <a:p>
                      <a:pPr algn="ctr"/>
                      <a:r>
                        <a:rPr lang="en-GB" dirty="0" err="1"/>
                        <a:t>deese</a:t>
                      </a:r>
                      <a:r>
                        <a:rPr lang="en-GB" dirty="0"/>
                        <a:t>-set</a:t>
                      </a:r>
                    </a:p>
                  </a:txBody>
                  <a:tcPr/>
                </a:tc>
                <a:extLst>
                  <a:ext uri="{0D108BD9-81ED-4DB2-BD59-A6C34878D82A}">
                    <a16:rowId xmlns:a16="http://schemas.microsoft.com/office/drawing/2014/main" val="3179025626"/>
                  </a:ext>
                </a:extLst>
              </a:tr>
              <a:tr h="396168">
                <a:tc>
                  <a:txBody>
                    <a:bodyPr/>
                    <a:lstStyle/>
                    <a:p>
                      <a:pPr algn="ctr"/>
                      <a:r>
                        <a:rPr lang="en-GB" dirty="0"/>
                        <a:t>18</a:t>
                      </a:r>
                    </a:p>
                  </a:txBody>
                  <a:tcPr/>
                </a:tc>
                <a:tc>
                  <a:txBody>
                    <a:bodyPr/>
                    <a:lstStyle/>
                    <a:p>
                      <a:pPr algn="ctr"/>
                      <a:r>
                        <a:rPr lang="en-GB" dirty="0"/>
                        <a:t>dix-</a:t>
                      </a:r>
                      <a:r>
                        <a:rPr lang="en-GB" dirty="0" err="1"/>
                        <a:t>huit</a:t>
                      </a:r>
                      <a:endParaRPr lang="en-GB" dirty="0"/>
                    </a:p>
                  </a:txBody>
                  <a:tcPr/>
                </a:tc>
                <a:tc>
                  <a:txBody>
                    <a:bodyPr/>
                    <a:lstStyle/>
                    <a:p>
                      <a:pPr algn="ctr"/>
                      <a:r>
                        <a:rPr lang="en-GB" dirty="0" err="1"/>
                        <a:t>deese-wheet</a:t>
                      </a:r>
                      <a:endParaRPr lang="en-GB" dirty="0"/>
                    </a:p>
                  </a:txBody>
                  <a:tcPr/>
                </a:tc>
                <a:extLst>
                  <a:ext uri="{0D108BD9-81ED-4DB2-BD59-A6C34878D82A}">
                    <a16:rowId xmlns:a16="http://schemas.microsoft.com/office/drawing/2014/main" val="728447265"/>
                  </a:ext>
                </a:extLst>
              </a:tr>
              <a:tr h="396168">
                <a:tc>
                  <a:txBody>
                    <a:bodyPr/>
                    <a:lstStyle/>
                    <a:p>
                      <a:pPr algn="ctr"/>
                      <a:r>
                        <a:rPr lang="en-GB" dirty="0"/>
                        <a:t>19</a:t>
                      </a:r>
                    </a:p>
                  </a:txBody>
                  <a:tcPr/>
                </a:tc>
                <a:tc>
                  <a:txBody>
                    <a:bodyPr/>
                    <a:lstStyle/>
                    <a:p>
                      <a:pPr algn="ctr"/>
                      <a:r>
                        <a:rPr lang="en-GB" dirty="0"/>
                        <a:t>dix-</a:t>
                      </a:r>
                      <a:r>
                        <a:rPr lang="en-GB" dirty="0" err="1"/>
                        <a:t>neuf</a:t>
                      </a:r>
                      <a:endParaRPr lang="en-GB" dirty="0"/>
                    </a:p>
                  </a:txBody>
                  <a:tcPr/>
                </a:tc>
                <a:tc>
                  <a:txBody>
                    <a:bodyPr/>
                    <a:lstStyle/>
                    <a:p>
                      <a:pPr algn="ctr"/>
                      <a:r>
                        <a:rPr lang="en-GB" dirty="0" err="1"/>
                        <a:t>deese-nurf</a:t>
                      </a:r>
                      <a:endParaRPr lang="en-GB" dirty="0"/>
                    </a:p>
                  </a:txBody>
                  <a:tcPr/>
                </a:tc>
                <a:extLst>
                  <a:ext uri="{0D108BD9-81ED-4DB2-BD59-A6C34878D82A}">
                    <a16:rowId xmlns:a16="http://schemas.microsoft.com/office/drawing/2014/main" val="4022646319"/>
                  </a:ext>
                </a:extLst>
              </a:tr>
              <a:tr h="396168">
                <a:tc>
                  <a:txBody>
                    <a:bodyPr/>
                    <a:lstStyle/>
                    <a:p>
                      <a:pPr algn="ctr"/>
                      <a:r>
                        <a:rPr lang="en-GB" dirty="0"/>
                        <a:t>20</a:t>
                      </a:r>
                    </a:p>
                  </a:txBody>
                  <a:tcPr/>
                </a:tc>
                <a:tc>
                  <a:txBody>
                    <a:bodyPr/>
                    <a:lstStyle/>
                    <a:p>
                      <a:pPr algn="ctr"/>
                      <a:r>
                        <a:rPr lang="en-GB" dirty="0" err="1"/>
                        <a:t>vingt</a:t>
                      </a:r>
                      <a:endParaRPr lang="en-GB" dirty="0"/>
                    </a:p>
                  </a:txBody>
                  <a:tcPr/>
                </a:tc>
                <a:tc>
                  <a:txBody>
                    <a:bodyPr/>
                    <a:lstStyle/>
                    <a:p>
                      <a:pPr algn="ctr"/>
                      <a:r>
                        <a:rPr lang="en-GB" dirty="0" err="1"/>
                        <a:t>vahn</a:t>
                      </a:r>
                      <a:endParaRPr lang="en-GB" dirty="0"/>
                    </a:p>
                  </a:txBody>
                  <a:tcPr/>
                </a:tc>
                <a:extLst>
                  <a:ext uri="{0D108BD9-81ED-4DB2-BD59-A6C34878D82A}">
                    <a16:rowId xmlns:a16="http://schemas.microsoft.com/office/drawing/2014/main" val="328592858"/>
                  </a:ext>
                </a:extLst>
              </a:tr>
            </a:tbl>
          </a:graphicData>
        </a:graphic>
      </p:graphicFrame>
      <p:sp>
        <p:nvSpPr>
          <p:cNvPr id="7" name="Rectangle 6"/>
          <p:cNvSpPr/>
          <p:nvPr/>
        </p:nvSpPr>
        <p:spPr>
          <a:xfrm>
            <a:off x="4987130" y="1323230"/>
            <a:ext cx="2504284" cy="4419884"/>
          </a:xfrm>
          <a:prstGeom prst="rect">
            <a:avLst/>
          </a:prstGeom>
          <a:noFill/>
          <a:ln w="571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0455498" y="2932641"/>
            <a:ext cx="160238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body"/>
                <a:ea typeface="+mn-ea"/>
                <a:cs typeface="+mn-cs"/>
              </a:rPr>
              <a:t>This column shows you how to pronounce the French word correctly.</a:t>
            </a:r>
          </a:p>
        </p:txBody>
      </p:sp>
      <p:sp>
        <p:nvSpPr>
          <p:cNvPr id="9" name="Rectangle 8"/>
          <p:cNvSpPr/>
          <p:nvPr/>
        </p:nvSpPr>
        <p:spPr>
          <a:xfrm>
            <a:off x="7548564" y="1335036"/>
            <a:ext cx="2906936" cy="44080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Elbow Connector 10"/>
          <p:cNvCxnSpPr/>
          <p:nvPr/>
        </p:nvCxnSpPr>
        <p:spPr>
          <a:xfrm rot="16200000" flipH="1">
            <a:off x="10429374" y="1892293"/>
            <a:ext cx="1062446" cy="1010195"/>
          </a:xfrm>
          <a:prstGeom prst="bentConnector3">
            <a:avLst>
              <a:gd name="adj1" fmla="val 4999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a:off x="5442341" y="5743113"/>
            <a:ext cx="1367245" cy="72282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53043" y="5867190"/>
            <a:ext cx="26212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body"/>
                <a:ea typeface="+mn-ea"/>
                <a:cs typeface="+mn-cs"/>
              </a:rPr>
              <a:t>This column shows the correct French spelling of each number from 11 to 20.</a:t>
            </a:r>
          </a:p>
        </p:txBody>
      </p:sp>
      <p:sp>
        <p:nvSpPr>
          <p:cNvPr id="14" name="TextBox 13"/>
          <p:cNvSpPr txBox="1"/>
          <p:nvPr/>
        </p:nvSpPr>
        <p:spPr>
          <a:xfrm>
            <a:off x="246431" y="1822275"/>
            <a:ext cx="2830287" cy="2466915"/>
          </a:xfrm>
          <a:prstGeom prst="wedgeEllipseCallout">
            <a:avLst>
              <a:gd name="adj1" fmla="val 52540"/>
              <a:gd name="adj2" fmla="val 47103"/>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Use the table to help you pronounce the numbers 11-20. Make sure you say them all out loud.</a:t>
            </a:r>
          </a:p>
        </p:txBody>
      </p:sp>
    </p:spTree>
    <p:extLst>
      <p:ext uri="{BB962C8B-B14F-4D97-AF65-F5344CB8AC3E}">
        <p14:creationId xmlns:p14="http://schemas.microsoft.com/office/powerpoint/2010/main" val="1890209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sp>
        <p:nvSpPr>
          <p:cNvPr id="31" name="TextBox 30"/>
          <p:cNvSpPr txBox="1"/>
          <p:nvPr/>
        </p:nvSpPr>
        <p:spPr>
          <a:xfrm>
            <a:off x="246431" y="232994"/>
            <a:ext cx="102386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Notice how some of the numbers from 1-10 are similar to numbers 11-20.</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1" y="5720933"/>
            <a:ext cx="1284188" cy="953605"/>
          </a:xfrm>
          <a:prstGeom prst="rect">
            <a:avLst/>
          </a:prstGeom>
        </p:spPr>
      </p:pic>
      <p:graphicFrame>
        <p:nvGraphicFramePr>
          <p:cNvPr id="10" name="Table 9"/>
          <p:cNvGraphicFramePr>
            <a:graphicFrameLocks noGrp="1"/>
          </p:cNvGraphicFramePr>
          <p:nvPr/>
        </p:nvGraphicFramePr>
        <p:xfrm>
          <a:off x="4229111" y="1436452"/>
          <a:ext cx="6619081" cy="5069647"/>
        </p:xfrm>
        <a:graphic>
          <a:graphicData uri="http://schemas.openxmlformats.org/drawingml/2006/table">
            <a:tbl>
              <a:tblPr firstRow="1" bandRow="1">
                <a:tableStyleId>{5C22544A-7EE6-4342-B048-85BDC9FD1C3A}</a:tableStyleId>
              </a:tblPr>
              <a:tblGrid>
                <a:gridCol w="743006">
                  <a:extLst>
                    <a:ext uri="{9D8B030D-6E8A-4147-A177-3AD203B41FA5}">
                      <a16:colId xmlns:a16="http://schemas.microsoft.com/office/drawing/2014/main" val="1107875142"/>
                    </a:ext>
                  </a:extLst>
                </a:gridCol>
                <a:gridCol w="2326261">
                  <a:extLst>
                    <a:ext uri="{9D8B030D-6E8A-4147-A177-3AD203B41FA5}">
                      <a16:colId xmlns:a16="http://schemas.microsoft.com/office/drawing/2014/main" val="1880896496"/>
                    </a:ext>
                  </a:extLst>
                </a:gridCol>
                <a:gridCol w="2833218">
                  <a:extLst>
                    <a:ext uri="{9D8B030D-6E8A-4147-A177-3AD203B41FA5}">
                      <a16:colId xmlns:a16="http://schemas.microsoft.com/office/drawing/2014/main" val="409497862"/>
                    </a:ext>
                  </a:extLst>
                </a:gridCol>
                <a:gridCol w="716596">
                  <a:extLst>
                    <a:ext uri="{9D8B030D-6E8A-4147-A177-3AD203B41FA5}">
                      <a16:colId xmlns:a16="http://schemas.microsoft.com/office/drawing/2014/main" val="855619939"/>
                    </a:ext>
                  </a:extLst>
                </a:gridCol>
              </a:tblGrid>
              <a:tr h="460877">
                <a:tc gridSpan="2">
                  <a:txBody>
                    <a:bodyPr/>
                    <a:lstStyle/>
                    <a:p>
                      <a:pPr algn="ctr"/>
                      <a:r>
                        <a:rPr lang="en-GB" dirty="0"/>
                        <a:t>Numbers 1-10</a:t>
                      </a:r>
                    </a:p>
                  </a:txBody>
                  <a:tcPr anchor="ctr"/>
                </a:tc>
                <a:tc hMerge="1">
                  <a:txBody>
                    <a:bodyPr/>
                    <a:lstStyle/>
                    <a:p>
                      <a:pPr algn="ctr"/>
                      <a:endParaRPr lang="en-GB"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Numbers 11-20</a:t>
                      </a:r>
                    </a:p>
                  </a:txBody>
                  <a:tcPr anchor="ctr"/>
                </a:tc>
                <a:tc hMerge="1">
                  <a:txBody>
                    <a:bodyPr/>
                    <a:lstStyle/>
                    <a:p>
                      <a:endParaRPr lang="en-GB" dirty="0"/>
                    </a:p>
                  </a:txBody>
                  <a:tcPr anchor="ctr"/>
                </a:tc>
                <a:extLst>
                  <a:ext uri="{0D108BD9-81ED-4DB2-BD59-A6C34878D82A}">
                    <a16:rowId xmlns:a16="http://schemas.microsoft.com/office/drawing/2014/main" val="1263761596"/>
                  </a:ext>
                </a:extLst>
              </a:tr>
              <a:tr h="460877">
                <a:tc>
                  <a:txBody>
                    <a:bodyPr/>
                    <a:lstStyle/>
                    <a:p>
                      <a:pPr algn="ctr"/>
                      <a:r>
                        <a:rPr lang="en-GB" dirty="0"/>
                        <a:t>1</a:t>
                      </a:r>
                    </a:p>
                  </a:txBody>
                  <a:tcPr/>
                </a:tc>
                <a:tc>
                  <a:txBody>
                    <a:bodyPr/>
                    <a:lstStyle/>
                    <a:p>
                      <a:pPr algn="ctr"/>
                      <a:r>
                        <a:rPr lang="en-GB" dirty="0"/>
                        <a:t>un</a:t>
                      </a:r>
                    </a:p>
                  </a:txBody>
                  <a:tcPr/>
                </a:tc>
                <a:tc>
                  <a:txBody>
                    <a:bodyPr/>
                    <a:lstStyle/>
                    <a:p>
                      <a:pPr algn="ctr"/>
                      <a:r>
                        <a:rPr lang="en-GB" dirty="0" err="1"/>
                        <a:t>onze</a:t>
                      </a:r>
                      <a:endParaRPr lang="en-GB" dirty="0"/>
                    </a:p>
                  </a:txBody>
                  <a:tcPr/>
                </a:tc>
                <a:tc>
                  <a:txBody>
                    <a:bodyPr/>
                    <a:lstStyle/>
                    <a:p>
                      <a:pPr algn="ctr"/>
                      <a:r>
                        <a:rPr lang="en-GB" dirty="0"/>
                        <a:t>11</a:t>
                      </a:r>
                    </a:p>
                  </a:txBody>
                  <a:tcPr/>
                </a:tc>
                <a:extLst>
                  <a:ext uri="{0D108BD9-81ED-4DB2-BD59-A6C34878D82A}">
                    <a16:rowId xmlns:a16="http://schemas.microsoft.com/office/drawing/2014/main" val="69324316"/>
                  </a:ext>
                </a:extLst>
              </a:tr>
              <a:tr h="460877">
                <a:tc>
                  <a:txBody>
                    <a:bodyPr/>
                    <a:lstStyle/>
                    <a:p>
                      <a:pPr algn="ctr"/>
                      <a:r>
                        <a:rPr lang="en-GB" dirty="0"/>
                        <a:t>2</a:t>
                      </a:r>
                    </a:p>
                  </a:txBody>
                  <a:tcPr/>
                </a:tc>
                <a:tc>
                  <a:txBody>
                    <a:bodyPr/>
                    <a:lstStyle/>
                    <a:p>
                      <a:pPr algn="ctr"/>
                      <a:r>
                        <a:rPr lang="en-GB" dirty="0" err="1"/>
                        <a:t>deux</a:t>
                      </a:r>
                      <a:endParaRPr lang="en-GB" dirty="0"/>
                    </a:p>
                  </a:txBody>
                  <a:tcPr/>
                </a:tc>
                <a:tc>
                  <a:txBody>
                    <a:bodyPr/>
                    <a:lstStyle/>
                    <a:p>
                      <a:pPr algn="ctr"/>
                      <a:r>
                        <a:rPr lang="en-GB" dirty="0" err="1"/>
                        <a:t>douze</a:t>
                      </a:r>
                      <a:endParaRPr lang="en-GB" dirty="0"/>
                    </a:p>
                  </a:txBody>
                  <a:tcPr/>
                </a:tc>
                <a:tc>
                  <a:txBody>
                    <a:bodyPr/>
                    <a:lstStyle/>
                    <a:p>
                      <a:pPr algn="ctr"/>
                      <a:r>
                        <a:rPr lang="en-GB" dirty="0"/>
                        <a:t>12</a:t>
                      </a:r>
                    </a:p>
                  </a:txBody>
                  <a:tcPr/>
                </a:tc>
                <a:extLst>
                  <a:ext uri="{0D108BD9-81ED-4DB2-BD59-A6C34878D82A}">
                    <a16:rowId xmlns:a16="http://schemas.microsoft.com/office/drawing/2014/main" val="2602053525"/>
                  </a:ext>
                </a:extLst>
              </a:tr>
              <a:tr h="460877">
                <a:tc>
                  <a:txBody>
                    <a:bodyPr/>
                    <a:lstStyle/>
                    <a:p>
                      <a:pPr algn="ctr"/>
                      <a:r>
                        <a:rPr lang="en-GB" dirty="0"/>
                        <a:t>3</a:t>
                      </a:r>
                    </a:p>
                  </a:txBody>
                  <a:tcPr/>
                </a:tc>
                <a:tc>
                  <a:txBody>
                    <a:bodyPr/>
                    <a:lstStyle/>
                    <a:p>
                      <a:pPr algn="ctr"/>
                      <a:r>
                        <a:rPr lang="en-GB" dirty="0" err="1"/>
                        <a:t>trois</a:t>
                      </a:r>
                      <a:endParaRPr lang="en-GB" dirty="0"/>
                    </a:p>
                  </a:txBody>
                  <a:tcPr/>
                </a:tc>
                <a:tc>
                  <a:txBody>
                    <a:bodyPr/>
                    <a:lstStyle/>
                    <a:p>
                      <a:pPr algn="ctr"/>
                      <a:r>
                        <a:rPr lang="en-GB" dirty="0" err="1"/>
                        <a:t>treize</a:t>
                      </a:r>
                      <a:endParaRPr lang="en-GB" dirty="0"/>
                    </a:p>
                  </a:txBody>
                  <a:tcPr/>
                </a:tc>
                <a:tc>
                  <a:txBody>
                    <a:bodyPr/>
                    <a:lstStyle/>
                    <a:p>
                      <a:pPr algn="ctr"/>
                      <a:r>
                        <a:rPr lang="en-GB" dirty="0"/>
                        <a:t>13</a:t>
                      </a:r>
                    </a:p>
                  </a:txBody>
                  <a:tcPr/>
                </a:tc>
                <a:extLst>
                  <a:ext uri="{0D108BD9-81ED-4DB2-BD59-A6C34878D82A}">
                    <a16:rowId xmlns:a16="http://schemas.microsoft.com/office/drawing/2014/main" val="1447084688"/>
                  </a:ext>
                </a:extLst>
              </a:tr>
              <a:tr h="460877">
                <a:tc>
                  <a:txBody>
                    <a:bodyPr/>
                    <a:lstStyle/>
                    <a:p>
                      <a:pPr algn="ctr"/>
                      <a:r>
                        <a:rPr lang="en-GB" dirty="0"/>
                        <a:t>4</a:t>
                      </a:r>
                    </a:p>
                  </a:txBody>
                  <a:tcPr/>
                </a:tc>
                <a:tc>
                  <a:txBody>
                    <a:bodyPr/>
                    <a:lstStyle/>
                    <a:p>
                      <a:pPr algn="ctr"/>
                      <a:r>
                        <a:rPr lang="en-GB" dirty="0" err="1"/>
                        <a:t>quatre</a:t>
                      </a:r>
                      <a:endParaRPr lang="en-GB" dirty="0"/>
                    </a:p>
                  </a:txBody>
                  <a:tcPr/>
                </a:tc>
                <a:tc>
                  <a:txBody>
                    <a:bodyPr/>
                    <a:lstStyle/>
                    <a:p>
                      <a:pPr algn="ctr"/>
                      <a:r>
                        <a:rPr lang="en-GB" dirty="0" err="1"/>
                        <a:t>quatorze</a:t>
                      </a:r>
                      <a:endParaRPr lang="en-GB" dirty="0"/>
                    </a:p>
                  </a:txBody>
                  <a:tcPr/>
                </a:tc>
                <a:tc>
                  <a:txBody>
                    <a:bodyPr/>
                    <a:lstStyle/>
                    <a:p>
                      <a:pPr algn="ctr"/>
                      <a:r>
                        <a:rPr lang="en-GB" dirty="0"/>
                        <a:t>14</a:t>
                      </a:r>
                    </a:p>
                  </a:txBody>
                  <a:tcPr/>
                </a:tc>
                <a:extLst>
                  <a:ext uri="{0D108BD9-81ED-4DB2-BD59-A6C34878D82A}">
                    <a16:rowId xmlns:a16="http://schemas.microsoft.com/office/drawing/2014/main" val="1989651146"/>
                  </a:ext>
                </a:extLst>
              </a:tr>
              <a:tr h="460877">
                <a:tc>
                  <a:txBody>
                    <a:bodyPr/>
                    <a:lstStyle/>
                    <a:p>
                      <a:pPr algn="ctr"/>
                      <a:r>
                        <a:rPr lang="en-GB" dirty="0"/>
                        <a:t>5</a:t>
                      </a:r>
                    </a:p>
                  </a:txBody>
                  <a:tcPr/>
                </a:tc>
                <a:tc>
                  <a:txBody>
                    <a:bodyPr/>
                    <a:lstStyle/>
                    <a:p>
                      <a:pPr algn="ctr"/>
                      <a:r>
                        <a:rPr lang="en-GB" dirty="0"/>
                        <a:t>cinq</a:t>
                      </a:r>
                    </a:p>
                  </a:txBody>
                  <a:tcPr/>
                </a:tc>
                <a:tc>
                  <a:txBody>
                    <a:bodyPr/>
                    <a:lstStyle/>
                    <a:p>
                      <a:pPr algn="ctr"/>
                      <a:r>
                        <a:rPr lang="en-GB" dirty="0" err="1"/>
                        <a:t>quinze</a:t>
                      </a:r>
                      <a:endParaRPr lang="en-GB" dirty="0"/>
                    </a:p>
                  </a:txBody>
                  <a:tcPr/>
                </a:tc>
                <a:tc>
                  <a:txBody>
                    <a:bodyPr/>
                    <a:lstStyle/>
                    <a:p>
                      <a:pPr algn="ctr"/>
                      <a:r>
                        <a:rPr lang="en-GB" dirty="0"/>
                        <a:t>15</a:t>
                      </a:r>
                    </a:p>
                  </a:txBody>
                  <a:tcPr/>
                </a:tc>
                <a:extLst>
                  <a:ext uri="{0D108BD9-81ED-4DB2-BD59-A6C34878D82A}">
                    <a16:rowId xmlns:a16="http://schemas.microsoft.com/office/drawing/2014/main" val="2613771347"/>
                  </a:ext>
                </a:extLst>
              </a:tr>
              <a:tr h="460877">
                <a:tc>
                  <a:txBody>
                    <a:bodyPr/>
                    <a:lstStyle/>
                    <a:p>
                      <a:pPr algn="ctr"/>
                      <a:r>
                        <a:rPr lang="en-GB" dirty="0"/>
                        <a:t>6</a:t>
                      </a:r>
                    </a:p>
                  </a:txBody>
                  <a:tcPr/>
                </a:tc>
                <a:tc>
                  <a:txBody>
                    <a:bodyPr/>
                    <a:lstStyle/>
                    <a:p>
                      <a:pPr algn="ctr"/>
                      <a:r>
                        <a:rPr lang="en-GB" dirty="0"/>
                        <a:t>six</a:t>
                      </a:r>
                    </a:p>
                  </a:txBody>
                  <a:tcPr/>
                </a:tc>
                <a:tc>
                  <a:txBody>
                    <a:bodyPr/>
                    <a:lstStyle/>
                    <a:p>
                      <a:pPr algn="ctr"/>
                      <a:r>
                        <a:rPr lang="en-GB" dirty="0"/>
                        <a:t>seize</a:t>
                      </a:r>
                    </a:p>
                  </a:txBody>
                  <a:tcPr/>
                </a:tc>
                <a:tc>
                  <a:txBody>
                    <a:bodyPr/>
                    <a:lstStyle/>
                    <a:p>
                      <a:pPr algn="ctr"/>
                      <a:r>
                        <a:rPr lang="en-GB" dirty="0"/>
                        <a:t>16</a:t>
                      </a:r>
                    </a:p>
                  </a:txBody>
                  <a:tcPr/>
                </a:tc>
                <a:extLst>
                  <a:ext uri="{0D108BD9-81ED-4DB2-BD59-A6C34878D82A}">
                    <a16:rowId xmlns:a16="http://schemas.microsoft.com/office/drawing/2014/main" val="1575398424"/>
                  </a:ext>
                </a:extLst>
              </a:tr>
              <a:tr h="460877">
                <a:tc>
                  <a:txBody>
                    <a:bodyPr/>
                    <a:lstStyle/>
                    <a:p>
                      <a:pPr algn="ctr"/>
                      <a:r>
                        <a:rPr lang="en-GB" dirty="0"/>
                        <a:t>7</a:t>
                      </a:r>
                    </a:p>
                  </a:txBody>
                  <a:tcPr/>
                </a:tc>
                <a:tc>
                  <a:txBody>
                    <a:bodyPr/>
                    <a:lstStyle/>
                    <a:p>
                      <a:pPr algn="ctr"/>
                      <a:r>
                        <a:rPr lang="en-GB" dirty="0"/>
                        <a:t>sept</a:t>
                      </a:r>
                    </a:p>
                  </a:txBody>
                  <a:tcPr/>
                </a:tc>
                <a:tc>
                  <a:txBody>
                    <a:bodyPr/>
                    <a:lstStyle/>
                    <a:p>
                      <a:pPr algn="ctr"/>
                      <a:r>
                        <a:rPr lang="en-GB" dirty="0"/>
                        <a:t>dix-sept</a:t>
                      </a:r>
                    </a:p>
                  </a:txBody>
                  <a:tcPr/>
                </a:tc>
                <a:tc>
                  <a:txBody>
                    <a:bodyPr/>
                    <a:lstStyle/>
                    <a:p>
                      <a:pPr algn="ctr"/>
                      <a:r>
                        <a:rPr lang="en-GB" dirty="0"/>
                        <a:t>17</a:t>
                      </a:r>
                    </a:p>
                  </a:txBody>
                  <a:tcPr/>
                </a:tc>
                <a:extLst>
                  <a:ext uri="{0D108BD9-81ED-4DB2-BD59-A6C34878D82A}">
                    <a16:rowId xmlns:a16="http://schemas.microsoft.com/office/drawing/2014/main" val="3179025626"/>
                  </a:ext>
                </a:extLst>
              </a:tr>
              <a:tr h="460877">
                <a:tc>
                  <a:txBody>
                    <a:bodyPr/>
                    <a:lstStyle/>
                    <a:p>
                      <a:pPr algn="ctr"/>
                      <a:r>
                        <a:rPr lang="en-GB" dirty="0"/>
                        <a:t>8</a:t>
                      </a:r>
                    </a:p>
                  </a:txBody>
                  <a:tcPr/>
                </a:tc>
                <a:tc>
                  <a:txBody>
                    <a:bodyPr/>
                    <a:lstStyle/>
                    <a:p>
                      <a:pPr algn="ctr"/>
                      <a:r>
                        <a:rPr lang="en-GB" dirty="0" err="1"/>
                        <a:t>huit</a:t>
                      </a:r>
                      <a:endParaRPr lang="en-GB" dirty="0"/>
                    </a:p>
                  </a:txBody>
                  <a:tcPr/>
                </a:tc>
                <a:tc>
                  <a:txBody>
                    <a:bodyPr/>
                    <a:lstStyle/>
                    <a:p>
                      <a:pPr algn="ctr"/>
                      <a:r>
                        <a:rPr lang="en-GB" dirty="0"/>
                        <a:t>dix-</a:t>
                      </a:r>
                      <a:r>
                        <a:rPr lang="en-GB" dirty="0" err="1"/>
                        <a:t>huit</a:t>
                      </a:r>
                      <a:endParaRPr lang="en-GB" dirty="0"/>
                    </a:p>
                  </a:txBody>
                  <a:tcPr/>
                </a:tc>
                <a:tc>
                  <a:txBody>
                    <a:bodyPr/>
                    <a:lstStyle/>
                    <a:p>
                      <a:pPr algn="ctr"/>
                      <a:r>
                        <a:rPr lang="en-GB" dirty="0"/>
                        <a:t>18</a:t>
                      </a:r>
                    </a:p>
                  </a:txBody>
                  <a:tcPr/>
                </a:tc>
                <a:extLst>
                  <a:ext uri="{0D108BD9-81ED-4DB2-BD59-A6C34878D82A}">
                    <a16:rowId xmlns:a16="http://schemas.microsoft.com/office/drawing/2014/main" val="728447265"/>
                  </a:ext>
                </a:extLst>
              </a:tr>
              <a:tr h="460877">
                <a:tc>
                  <a:txBody>
                    <a:bodyPr/>
                    <a:lstStyle/>
                    <a:p>
                      <a:pPr algn="ctr"/>
                      <a:r>
                        <a:rPr lang="en-GB" dirty="0"/>
                        <a:t>9</a:t>
                      </a:r>
                    </a:p>
                  </a:txBody>
                  <a:tcPr/>
                </a:tc>
                <a:tc>
                  <a:txBody>
                    <a:bodyPr/>
                    <a:lstStyle/>
                    <a:p>
                      <a:pPr algn="ctr"/>
                      <a:r>
                        <a:rPr lang="en-GB" dirty="0" err="1"/>
                        <a:t>neuf</a:t>
                      </a:r>
                      <a:endParaRPr lang="en-GB" dirty="0"/>
                    </a:p>
                  </a:txBody>
                  <a:tcPr/>
                </a:tc>
                <a:tc>
                  <a:txBody>
                    <a:bodyPr/>
                    <a:lstStyle/>
                    <a:p>
                      <a:pPr algn="ctr"/>
                      <a:r>
                        <a:rPr lang="en-GB" dirty="0"/>
                        <a:t>dix-</a:t>
                      </a:r>
                      <a:r>
                        <a:rPr lang="en-GB" dirty="0" err="1"/>
                        <a:t>neuf</a:t>
                      </a:r>
                      <a:endParaRPr lang="en-GB" dirty="0"/>
                    </a:p>
                  </a:txBody>
                  <a:tcPr/>
                </a:tc>
                <a:tc>
                  <a:txBody>
                    <a:bodyPr/>
                    <a:lstStyle/>
                    <a:p>
                      <a:pPr algn="ctr"/>
                      <a:r>
                        <a:rPr lang="en-GB" dirty="0"/>
                        <a:t>19</a:t>
                      </a:r>
                    </a:p>
                  </a:txBody>
                  <a:tcPr/>
                </a:tc>
                <a:extLst>
                  <a:ext uri="{0D108BD9-81ED-4DB2-BD59-A6C34878D82A}">
                    <a16:rowId xmlns:a16="http://schemas.microsoft.com/office/drawing/2014/main" val="4022646319"/>
                  </a:ext>
                </a:extLst>
              </a:tr>
              <a:tr h="460877">
                <a:tc>
                  <a:txBody>
                    <a:bodyPr/>
                    <a:lstStyle/>
                    <a:p>
                      <a:pPr algn="ctr"/>
                      <a:r>
                        <a:rPr lang="en-GB" dirty="0"/>
                        <a:t>10</a:t>
                      </a:r>
                    </a:p>
                  </a:txBody>
                  <a:tcPr/>
                </a:tc>
                <a:tc>
                  <a:txBody>
                    <a:bodyPr/>
                    <a:lstStyle/>
                    <a:p>
                      <a:pPr algn="ctr"/>
                      <a:r>
                        <a:rPr lang="en-GB" dirty="0"/>
                        <a:t>dix</a:t>
                      </a:r>
                    </a:p>
                  </a:txBody>
                  <a:tcPr/>
                </a:tc>
                <a:tc>
                  <a:txBody>
                    <a:bodyPr/>
                    <a:lstStyle/>
                    <a:p>
                      <a:pPr algn="ctr"/>
                      <a:r>
                        <a:rPr lang="en-GB" dirty="0" err="1"/>
                        <a:t>vingt</a:t>
                      </a:r>
                      <a:endParaRPr lang="en-GB" dirty="0"/>
                    </a:p>
                  </a:txBody>
                  <a:tcPr/>
                </a:tc>
                <a:tc>
                  <a:txBody>
                    <a:bodyPr/>
                    <a:lstStyle/>
                    <a:p>
                      <a:pPr algn="ctr"/>
                      <a:r>
                        <a:rPr lang="en-GB" dirty="0"/>
                        <a:t>20</a:t>
                      </a:r>
                    </a:p>
                  </a:txBody>
                  <a:tcPr/>
                </a:tc>
                <a:extLst>
                  <a:ext uri="{0D108BD9-81ED-4DB2-BD59-A6C34878D82A}">
                    <a16:rowId xmlns:a16="http://schemas.microsoft.com/office/drawing/2014/main" val="328592858"/>
                  </a:ext>
                </a:extLst>
              </a:tr>
            </a:tbl>
          </a:graphicData>
        </a:graphic>
      </p:graphicFrame>
      <p:sp>
        <p:nvSpPr>
          <p:cNvPr id="16" name="TextBox 15"/>
          <p:cNvSpPr txBox="1"/>
          <p:nvPr/>
        </p:nvSpPr>
        <p:spPr>
          <a:xfrm>
            <a:off x="288766" y="2577471"/>
            <a:ext cx="36313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body"/>
                <a:ea typeface="+mn-ea"/>
                <a:cs typeface="+mn-cs"/>
              </a:rPr>
              <a:t>This might help you remember the numbers 11-20 more easily.</a:t>
            </a:r>
          </a:p>
        </p:txBody>
      </p:sp>
    </p:spTree>
    <p:extLst>
      <p:ext uri="{BB962C8B-B14F-4D97-AF65-F5344CB8AC3E}">
        <p14:creationId xmlns:p14="http://schemas.microsoft.com/office/powerpoint/2010/main" val="41864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07092" y="106754"/>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192" y="198158"/>
            <a:ext cx="1125071" cy="1125071"/>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01" y="5720933"/>
            <a:ext cx="1284188" cy="953605"/>
          </a:xfrm>
          <a:prstGeom prst="rect">
            <a:avLst/>
          </a:prstGeom>
        </p:spPr>
      </p:pic>
      <p:graphicFrame>
        <p:nvGraphicFramePr>
          <p:cNvPr id="10" name="Table 9"/>
          <p:cNvGraphicFramePr>
            <a:graphicFrameLocks noGrp="1"/>
          </p:cNvGraphicFramePr>
          <p:nvPr/>
        </p:nvGraphicFramePr>
        <p:xfrm>
          <a:off x="3739195" y="1323229"/>
          <a:ext cx="6619081" cy="5069647"/>
        </p:xfrm>
        <a:graphic>
          <a:graphicData uri="http://schemas.openxmlformats.org/drawingml/2006/table">
            <a:tbl>
              <a:tblPr firstRow="1" bandRow="1">
                <a:tableStyleId>{5C22544A-7EE6-4342-B048-85BDC9FD1C3A}</a:tableStyleId>
              </a:tblPr>
              <a:tblGrid>
                <a:gridCol w="743006">
                  <a:extLst>
                    <a:ext uri="{9D8B030D-6E8A-4147-A177-3AD203B41FA5}">
                      <a16:colId xmlns:a16="http://schemas.microsoft.com/office/drawing/2014/main" val="1107875142"/>
                    </a:ext>
                  </a:extLst>
                </a:gridCol>
                <a:gridCol w="2326261">
                  <a:extLst>
                    <a:ext uri="{9D8B030D-6E8A-4147-A177-3AD203B41FA5}">
                      <a16:colId xmlns:a16="http://schemas.microsoft.com/office/drawing/2014/main" val="1880896496"/>
                    </a:ext>
                  </a:extLst>
                </a:gridCol>
                <a:gridCol w="2833218">
                  <a:extLst>
                    <a:ext uri="{9D8B030D-6E8A-4147-A177-3AD203B41FA5}">
                      <a16:colId xmlns:a16="http://schemas.microsoft.com/office/drawing/2014/main" val="409497862"/>
                    </a:ext>
                  </a:extLst>
                </a:gridCol>
                <a:gridCol w="716596">
                  <a:extLst>
                    <a:ext uri="{9D8B030D-6E8A-4147-A177-3AD203B41FA5}">
                      <a16:colId xmlns:a16="http://schemas.microsoft.com/office/drawing/2014/main" val="855619939"/>
                    </a:ext>
                  </a:extLst>
                </a:gridCol>
              </a:tblGrid>
              <a:tr h="460877">
                <a:tc gridSpan="2">
                  <a:txBody>
                    <a:bodyPr/>
                    <a:lstStyle/>
                    <a:p>
                      <a:pPr algn="ctr"/>
                      <a:r>
                        <a:rPr lang="en-GB" dirty="0"/>
                        <a:t>Numbers 1-10</a:t>
                      </a:r>
                    </a:p>
                  </a:txBody>
                  <a:tcPr anchor="ctr"/>
                </a:tc>
                <a:tc hMerge="1">
                  <a:txBody>
                    <a:bodyPr/>
                    <a:lstStyle/>
                    <a:p>
                      <a:pPr algn="ctr"/>
                      <a:endParaRPr lang="en-GB" dirty="0"/>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Numbers 11-20</a:t>
                      </a:r>
                    </a:p>
                  </a:txBody>
                  <a:tcPr anchor="ctr"/>
                </a:tc>
                <a:tc hMerge="1">
                  <a:txBody>
                    <a:bodyPr/>
                    <a:lstStyle/>
                    <a:p>
                      <a:endParaRPr lang="en-GB" dirty="0"/>
                    </a:p>
                  </a:txBody>
                  <a:tcPr anchor="ctr"/>
                </a:tc>
                <a:extLst>
                  <a:ext uri="{0D108BD9-81ED-4DB2-BD59-A6C34878D82A}">
                    <a16:rowId xmlns:a16="http://schemas.microsoft.com/office/drawing/2014/main" val="1263761596"/>
                  </a:ext>
                </a:extLst>
              </a:tr>
              <a:tr h="460877">
                <a:tc>
                  <a:txBody>
                    <a:bodyPr/>
                    <a:lstStyle/>
                    <a:p>
                      <a:pPr algn="ctr"/>
                      <a:r>
                        <a:rPr lang="en-GB" dirty="0"/>
                        <a:t>1</a:t>
                      </a:r>
                    </a:p>
                  </a:txBody>
                  <a:tcPr/>
                </a:tc>
                <a:tc>
                  <a:txBody>
                    <a:bodyPr/>
                    <a:lstStyle/>
                    <a:p>
                      <a:pPr algn="ctr"/>
                      <a:r>
                        <a:rPr lang="en-GB" dirty="0"/>
                        <a:t>un</a:t>
                      </a:r>
                    </a:p>
                  </a:txBody>
                  <a:tcPr/>
                </a:tc>
                <a:tc>
                  <a:txBody>
                    <a:bodyPr/>
                    <a:lstStyle/>
                    <a:p>
                      <a:pPr algn="ctr"/>
                      <a:r>
                        <a:rPr lang="en-GB" dirty="0" err="1"/>
                        <a:t>onze</a:t>
                      </a:r>
                      <a:endParaRPr lang="en-GB" dirty="0"/>
                    </a:p>
                  </a:txBody>
                  <a:tcPr/>
                </a:tc>
                <a:tc>
                  <a:txBody>
                    <a:bodyPr/>
                    <a:lstStyle/>
                    <a:p>
                      <a:pPr algn="ctr"/>
                      <a:r>
                        <a:rPr lang="en-GB" dirty="0"/>
                        <a:t>11</a:t>
                      </a:r>
                    </a:p>
                  </a:txBody>
                  <a:tcPr/>
                </a:tc>
                <a:extLst>
                  <a:ext uri="{0D108BD9-81ED-4DB2-BD59-A6C34878D82A}">
                    <a16:rowId xmlns:a16="http://schemas.microsoft.com/office/drawing/2014/main" val="69324316"/>
                  </a:ext>
                </a:extLst>
              </a:tr>
              <a:tr h="460877">
                <a:tc>
                  <a:txBody>
                    <a:bodyPr/>
                    <a:lstStyle/>
                    <a:p>
                      <a:pPr algn="ctr"/>
                      <a:r>
                        <a:rPr lang="en-GB" dirty="0"/>
                        <a:t>2</a:t>
                      </a:r>
                    </a:p>
                  </a:txBody>
                  <a:tcPr/>
                </a:tc>
                <a:tc>
                  <a:txBody>
                    <a:bodyPr/>
                    <a:lstStyle/>
                    <a:p>
                      <a:pPr algn="ctr"/>
                      <a:r>
                        <a:rPr lang="en-GB" dirty="0" err="1"/>
                        <a:t>deux</a:t>
                      </a:r>
                      <a:endParaRPr lang="en-GB" dirty="0"/>
                    </a:p>
                  </a:txBody>
                  <a:tcPr/>
                </a:tc>
                <a:tc>
                  <a:txBody>
                    <a:bodyPr/>
                    <a:lstStyle/>
                    <a:p>
                      <a:pPr algn="ctr"/>
                      <a:r>
                        <a:rPr lang="en-GB" dirty="0" err="1"/>
                        <a:t>douze</a:t>
                      </a:r>
                      <a:endParaRPr lang="en-GB" dirty="0"/>
                    </a:p>
                  </a:txBody>
                  <a:tcPr/>
                </a:tc>
                <a:tc>
                  <a:txBody>
                    <a:bodyPr/>
                    <a:lstStyle/>
                    <a:p>
                      <a:pPr algn="ctr"/>
                      <a:r>
                        <a:rPr lang="en-GB" dirty="0"/>
                        <a:t>12</a:t>
                      </a:r>
                    </a:p>
                  </a:txBody>
                  <a:tcPr/>
                </a:tc>
                <a:extLst>
                  <a:ext uri="{0D108BD9-81ED-4DB2-BD59-A6C34878D82A}">
                    <a16:rowId xmlns:a16="http://schemas.microsoft.com/office/drawing/2014/main" val="2602053525"/>
                  </a:ext>
                </a:extLst>
              </a:tr>
              <a:tr h="460877">
                <a:tc>
                  <a:txBody>
                    <a:bodyPr/>
                    <a:lstStyle/>
                    <a:p>
                      <a:pPr algn="ctr"/>
                      <a:r>
                        <a:rPr lang="en-GB" dirty="0"/>
                        <a:t>3</a:t>
                      </a:r>
                    </a:p>
                  </a:txBody>
                  <a:tcPr/>
                </a:tc>
                <a:tc>
                  <a:txBody>
                    <a:bodyPr/>
                    <a:lstStyle/>
                    <a:p>
                      <a:pPr algn="ctr"/>
                      <a:r>
                        <a:rPr lang="en-GB" dirty="0" err="1"/>
                        <a:t>trois</a:t>
                      </a:r>
                      <a:endParaRPr lang="en-GB" dirty="0"/>
                    </a:p>
                  </a:txBody>
                  <a:tcPr/>
                </a:tc>
                <a:tc>
                  <a:txBody>
                    <a:bodyPr/>
                    <a:lstStyle/>
                    <a:p>
                      <a:pPr algn="ctr"/>
                      <a:r>
                        <a:rPr lang="en-GB" dirty="0" err="1"/>
                        <a:t>treize</a:t>
                      </a:r>
                      <a:endParaRPr lang="en-GB" dirty="0"/>
                    </a:p>
                  </a:txBody>
                  <a:tcPr/>
                </a:tc>
                <a:tc>
                  <a:txBody>
                    <a:bodyPr/>
                    <a:lstStyle/>
                    <a:p>
                      <a:pPr algn="ctr"/>
                      <a:r>
                        <a:rPr lang="en-GB" dirty="0"/>
                        <a:t>13</a:t>
                      </a:r>
                    </a:p>
                  </a:txBody>
                  <a:tcPr/>
                </a:tc>
                <a:extLst>
                  <a:ext uri="{0D108BD9-81ED-4DB2-BD59-A6C34878D82A}">
                    <a16:rowId xmlns:a16="http://schemas.microsoft.com/office/drawing/2014/main" val="1447084688"/>
                  </a:ext>
                </a:extLst>
              </a:tr>
              <a:tr h="460877">
                <a:tc>
                  <a:txBody>
                    <a:bodyPr/>
                    <a:lstStyle/>
                    <a:p>
                      <a:pPr algn="ctr"/>
                      <a:r>
                        <a:rPr lang="en-GB" dirty="0"/>
                        <a:t>4</a:t>
                      </a:r>
                    </a:p>
                  </a:txBody>
                  <a:tcPr/>
                </a:tc>
                <a:tc>
                  <a:txBody>
                    <a:bodyPr/>
                    <a:lstStyle/>
                    <a:p>
                      <a:pPr algn="ctr"/>
                      <a:r>
                        <a:rPr lang="en-GB" dirty="0" err="1"/>
                        <a:t>quatre</a:t>
                      </a:r>
                      <a:endParaRPr lang="en-GB" dirty="0"/>
                    </a:p>
                  </a:txBody>
                  <a:tcPr/>
                </a:tc>
                <a:tc>
                  <a:txBody>
                    <a:bodyPr/>
                    <a:lstStyle/>
                    <a:p>
                      <a:pPr algn="ctr"/>
                      <a:r>
                        <a:rPr lang="en-GB" dirty="0" err="1"/>
                        <a:t>quatorze</a:t>
                      </a:r>
                      <a:endParaRPr lang="en-GB" dirty="0"/>
                    </a:p>
                  </a:txBody>
                  <a:tcPr/>
                </a:tc>
                <a:tc>
                  <a:txBody>
                    <a:bodyPr/>
                    <a:lstStyle/>
                    <a:p>
                      <a:pPr algn="ctr"/>
                      <a:r>
                        <a:rPr lang="en-GB" dirty="0"/>
                        <a:t>14</a:t>
                      </a:r>
                    </a:p>
                  </a:txBody>
                  <a:tcPr/>
                </a:tc>
                <a:extLst>
                  <a:ext uri="{0D108BD9-81ED-4DB2-BD59-A6C34878D82A}">
                    <a16:rowId xmlns:a16="http://schemas.microsoft.com/office/drawing/2014/main" val="1989651146"/>
                  </a:ext>
                </a:extLst>
              </a:tr>
              <a:tr h="460877">
                <a:tc>
                  <a:txBody>
                    <a:bodyPr/>
                    <a:lstStyle/>
                    <a:p>
                      <a:pPr algn="ctr"/>
                      <a:r>
                        <a:rPr lang="en-GB" dirty="0"/>
                        <a:t>5</a:t>
                      </a:r>
                    </a:p>
                  </a:txBody>
                  <a:tcPr/>
                </a:tc>
                <a:tc>
                  <a:txBody>
                    <a:bodyPr/>
                    <a:lstStyle/>
                    <a:p>
                      <a:pPr algn="ctr"/>
                      <a:r>
                        <a:rPr lang="en-GB" dirty="0"/>
                        <a:t>cinq</a:t>
                      </a:r>
                    </a:p>
                  </a:txBody>
                  <a:tcPr/>
                </a:tc>
                <a:tc>
                  <a:txBody>
                    <a:bodyPr/>
                    <a:lstStyle/>
                    <a:p>
                      <a:pPr algn="ctr"/>
                      <a:r>
                        <a:rPr lang="en-GB" dirty="0" err="1"/>
                        <a:t>quinze</a:t>
                      </a:r>
                      <a:endParaRPr lang="en-GB" dirty="0"/>
                    </a:p>
                  </a:txBody>
                  <a:tcPr/>
                </a:tc>
                <a:tc>
                  <a:txBody>
                    <a:bodyPr/>
                    <a:lstStyle/>
                    <a:p>
                      <a:pPr algn="ctr"/>
                      <a:r>
                        <a:rPr lang="en-GB" dirty="0"/>
                        <a:t>15</a:t>
                      </a:r>
                    </a:p>
                  </a:txBody>
                  <a:tcPr/>
                </a:tc>
                <a:extLst>
                  <a:ext uri="{0D108BD9-81ED-4DB2-BD59-A6C34878D82A}">
                    <a16:rowId xmlns:a16="http://schemas.microsoft.com/office/drawing/2014/main" val="2613771347"/>
                  </a:ext>
                </a:extLst>
              </a:tr>
              <a:tr h="460877">
                <a:tc>
                  <a:txBody>
                    <a:bodyPr/>
                    <a:lstStyle/>
                    <a:p>
                      <a:pPr algn="ctr"/>
                      <a:r>
                        <a:rPr lang="en-GB" dirty="0"/>
                        <a:t>6</a:t>
                      </a:r>
                    </a:p>
                  </a:txBody>
                  <a:tcPr/>
                </a:tc>
                <a:tc>
                  <a:txBody>
                    <a:bodyPr/>
                    <a:lstStyle/>
                    <a:p>
                      <a:pPr algn="ctr"/>
                      <a:r>
                        <a:rPr lang="en-GB" dirty="0"/>
                        <a:t>six</a:t>
                      </a:r>
                    </a:p>
                  </a:txBody>
                  <a:tcPr/>
                </a:tc>
                <a:tc>
                  <a:txBody>
                    <a:bodyPr/>
                    <a:lstStyle/>
                    <a:p>
                      <a:pPr algn="ctr"/>
                      <a:r>
                        <a:rPr lang="en-GB" dirty="0"/>
                        <a:t>seize</a:t>
                      </a:r>
                    </a:p>
                  </a:txBody>
                  <a:tcPr/>
                </a:tc>
                <a:tc>
                  <a:txBody>
                    <a:bodyPr/>
                    <a:lstStyle/>
                    <a:p>
                      <a:pPr algn="ctr"/>
                      <a:r>
                        <a:rPr lang="en-GB" dirty="0"/>
                        <a:t>16</a:t>
                      </a:r>
                    </a:p>
                  </a:txBody>
                  <a:tcPr/>
                </a:tc>
                <a:extLst>
                  <a:ext uri="{0D108BD9-81ED-4DB2-BD59-A6C34878D82A}">
                    <a16:rowId xmlns:a16="http://schemas.microsoft.com/office/drawing/2014/main" val="1575398424"/>
                  </a:ext>
                </a:extLst>
              </a:tr>
              <a:tr h="460877">
                <a:tc>
                  <a:txBody>
                    <a:bodyPr/>
                    <a:lstStyle/>
                    <a:p>
                      <a:pPr algn="ctr"/>
                      <a:r>
                        <a:rPr lang="en-GB" dirty="0"/>
                        <a:t>7</a:t>
                      </a:r>
                    </a:p>
                  </a:txBody>
                  <a:tcPr/>
                </a:tc>
                <a:tc>
                  <a:txBody>
                    <a:bodyPr/>
                    <a:lstStyle/>
                    <a:p>
                      <a:pPr algn="ctr"/>
                      <a:r>
                        <a:rPr lang="en-GB" dirty="0"/>
                        <a:t>sept</a:t>
                      </a:r>
                    </a:p>
                  </a:txBody>
                  <a:tcPr/>
                </a:tc>
                <a:tc>
                  <a:txBody>
                    <a:bodyPr/>
                    <a:lstStyle/>
                    <a:p>
                      <a:pPr algn="ctr"/>
                      <a:r>
                        <a:rPr lang="en-GB" dirty="0"/>
                        <a:t>dix-sept</a:t>
                      </a:r>
                    </a:p>
                  </a:txBody>
                  <a:tcPr/>
                </a:tc>
                <a:tc>
                  <a:txBody>
                    <a:bodyPr/>
                    <a:lstStyle/>
                    <a:p>
                      <a:pPr algn="ctr"/>
                      <a:r>
                        <a:rPr lang="en-GB" dirty="0"/>
                        <a:t>17</a:t>
                      </a:r>
                    </a:p>
                  </a:txBody>
                  <a:tcPr/>
                </a:tc>
                <a:extLst>
                  <a:ext uri="{0D108BD9-81ED-4DB2-BD59-A6C34878D82A}">
                    <a16:rowId xmlns:a16="http://schemas.microsoft.com/office/drawing/2014/main" val="3179025626"/>
                  </a:ext>
                </a:extLst>
              </a:tr>
              <a:tr h="460877">
                <a:tc>
                  <a:txBody>
                    <a:bodyPr/>
                    <a:lstStyle/>
                    <a:p>
                      <a:pPr algn="ctr"/>
                      <a:r>
                        <a:rPr lang="en-GB" dirty="0"/>
                        <a:t>8</a:t>
                      </a:r>
                    </a:p>
                  </a:txBody>
                  <a:tcPr/>
                </a:tc>
                <a:tc>
                  <a:txBody>
                    <a:bodyPr/>
                    <a:lstStyle/>
                    <a:p>
                      <a:pPr algn="ctr"/>
                      <a:r>
                        <a:rPr lang="en-GB" dirty="0" err="1"/>
                        <a:t>huit</a:t>
                      </a:r>
                      <a:endParaRPr lang="en-GB" dirty="0"/>
                    </a:p>
                  </a:txBody>
                  <a:tcPr/>
                </a:tc>
                <a:tc>
                  <a:txBody>
                    <a:bodyPr/>
                    <a:lstStyle/>
                    <a:p>
                      <a:pPr algn="ctr"/>
                      <a:r>
                        <a:rPr lang="en-GB" dirty="0"/>
                        <a:t>dix-</a:t>
                      </a:r>
                      <a:r>
                        <a:rPr lang="en-GB" dirty="0" err="1"/>
                        <a:t>huit</a:t>
                      </a:r>
                      <a:endParaRPr lang="en-GB" dirty="0"/>
                    </a:p>
                  </a:txBody>
                  <a:tcPr/>
                </a:tc>
                <a:tc>
                  <a:txBody>
                    <a:bodyPr/>
                    <a:lstStyle/>
                    <a:p>
                      <a:pPr algn="ctr"/>
                      <a:r>
                        <a:rPr lang="en-GB" dirty="0"/>
                        <a:t>18</a:t>
                      </a:r>
                    </a:p>
                  </a:txBody>
                  <a:tcPr/>
                </a:tc>
                <a:extLst>
                  <a:ext uri="{0D108BD9-81ED-4DB2-BD59-A6C34878D82A}">
                    <a16:rowId xmlns:a16="http://schemas.microsoft.com/office/drawing/2014/main" val="728447265"/>
                  </a:ext>
                </a:extLst>
              </a:tr>
              <a:tr h="460877">
                <a:tc>
                  <a:txBody>
                    <a:bodyPr/>
                    <a:lstStyle/>
                    <a:p>
                      <a:pPr algn="ctr"/>
                      <a:r>
                        <a:rPr lang="en-GB" dirty="0"/>
                        <a:t>9</a:t>
                      </a:r>
                    </a:p>
                  </a:txBody>
                  <a:tcPr/>
                </a:tc>
                <a:tc>
                  <a:txBody>
                    <a:bodyPr/>
                    <a:lstStyle/>
                    <a:p>
                      <a:pPr algn="ctr"/>
                      <a:r>
                        <a:rPr lang="en-GB" dirty="0" err="1"/>
                        <a:t>neuf</a:t>
                      </a:r>
                      <a:endParaRPr lang="en-GB" dirty="0"/>
                    </a:p>
                  </a:txBody>
                  <a:tcPr/>
                </a:tc>
                <a:tc>
                  <a:txBody>
                    <a:bodyPr/>
                    <a:lstStyle/>
                    <a:p>
                      <a:pPr algn="ctr"/>
                      <a:r>
                        <a:rPr lang="en-GB" dirty="0"/>
                        <a:t>dix-</a:t>
                      </a:r>
                      <a:r>
                        <a:rPr lang="en-GB" dirty="0" err="1"/>
                        <a:t>neuf</a:t>
                      </a:r>
                      <a:endParaRPr lang="en-GB" dirty="0"/>
                    </a:p>
                  </a:txBody>
                  <a:tcPr/>
                </a:tc>
                <a:tc>
                  <a:txBody>
                    <a:bodyPr/>
                    <a:lstStyle/>
                    <a:p>
                      <a:pPr algn="ctr"/>
                      <a:r>
                        <a:rPr lang="en-GB" dirty="0"/>
                        <a:t>19</a:t>
                      </a:r>
                    </a:p>
                  </a:txBody>
                  <a:tcPr/>
                </a:tc>
                <a:extLst>
                  <a:ext uri="{0D108BD9-81ED-4DB2-BD59-A6C34878D82A}">
                    <a16:rowId xmlns:a16="http://schemas.microsoft.com/office/drawing/2014/main" val="4022646319"/>
                  </a:ext>
                </a:extLst>
              </a:tr>
              <a:tr h="460877">
                <a:tc>
                  <a:txBody>
                    <a:bodyPr/>
                    <a:lstStyle/>
                    <a:p>
                      <a:pPr algn="ctr"/>
                      <a:r>
                        <a:rPr lang="en-GB" dirty="0"/>
                        <a:t>10</a:t>
                      </a:r>
                    </a:p>
                  </a:txBody>
                  <a:tcPr/>
                </a:tc>
                <a:tc>
                  <a:txBody>
                    <a:bodyPr/>
                    <a:lstStyle/>
                    <a:p>
                      <a:pPr algn="ctr"/>
                      <a:r>
                        <a:rPr lang="en-GB" dirty="0"/>
                        <a:t>dix</a:t>
                      </a:r>
                    </a:p>
                  </a:txBody>
                  <a:tcPr/>
                </a:tc>
                <a:tc>
                  <a:txBody>
                    <a:bodyPr/>
                    <a:lstStyle/>
                    <a:p>
                      <a:pPr algn="ctr"/>
                      <a:r>
                        <a:rPr lang="en-GB" dirty="0" err="1"/>
                        <a:t>vingt</a:t>
                      </a:r>
                      <a:endParaRPr lang="en-GB" dirty="0"/>
                    </a:p>
                  </a:txBody>
                  <a:tcPr/>
                </a:tc>
                <a:tc>
                  <a:txBody>
                    <a:bodyPr/>
                    <a:lstStyle/>
                    <a:p>
                      <a:pPr algn="ctr"/>
                      <a:r>
                        <a:rPr lang="en-GB" dirty="0"/>
                        <a:t>20</a:t>
                      </a:r>
                    </a:p>
                  </a:txBody>
                  <a:tcPr/>
                </a:tc>
                <a:extLst>
                  <a:ext uri="{0D108BD9-81ED-4DB2-BD59-A6C34878D82A}">
                    <a16:rowId xmlns:a16="http://schemas.microsoft.com/office/drawing/2014/main" val="328592858"/>
                  </a:ext>
                </a:extLst>
              </a:tr>
            </a:tbl>
          </a:graphicData>
        </a:graphic>
      </p:graphicFrame>
      <p:sp>
        <p:nvSpPr>
          <p:cNvPr id="2" name="TextBox 1"/>
          <p:cNvSpPr txBox="1"/>
          <p:nvPr/>
        </p:nvSpPr>
        <p:spPr>
          <a:xfrm>
            <a:off x="583468" y="1631975"/>
            <a:ext cx="315572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example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is sept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is dix-sept.</a:t>
            </a:r>
          </a:p>
        </p:txBody>
      </p:sp>
      <p:cxnSp>
        <p:nvCxnSpPr>
          <p:cNvPr id="9" name="Elbow Connector 8"/>
          <p:cNvCxnSpPr>
            <a:stCxn id="11" idx="1"/>
            <a:endCxn id="2" idx="2"/>
          </p:cNvCxnSpPr>
          <p:nvPr/>
        </p:nvCxnSpPr>
        <p:spPr>
          <a:xfrm rot="10800000">
            <a:off x="2161332" y="3570967"/>
            <a:ext cx="1577862" cy="1173840"/>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739194" y="4533900"/>
            <a:ext cx="6619081" cy="421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994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49342" y="2601167"/>
            <a:ext cx="108291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Test yourself to see if you can remember the numbers that are missing from the next slide.</a:t>
            </a:r>
          </a:p>
        </p:txBody>
      </p:sp>
      <p:sp>
        <p:nvSpPr>
          <p:cNvPr id="6" name="Rectangle 5"/>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9" name="TextBox 8"/>
          <p:cNvSpPr txBox="1"/>
          <p:nvPr/>
        </p:nvSpPr>
        <p:spPr>
          <a:xfrm>
            <a:off x="549343" y="1204168"/>
            <a:ext cx="108291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Work with a partner or an adult at home if you can.</a:t>
            </a:r>
          </a:p>
        </p:txBody>
      </p:sp>
      <p:sp>
        <p:nvSpPr>
          <p:cNvPr id="10" name="TextBox 9"/>
          <p:cNvSpPr txBox="1"/>
          <p:nvPr/>
        </p:nvSpPr>
        <p:spPr>
          <a:xfrm>
            <a:off x="549342" y="4421504"/>
            <a:ext cx="108291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body"/>
                <a:ea typeface="+mn-ea"/>
                <a:cs typeface="+mn-cs"/>
              </a:rPr>
              <a:t>Remember, some numbers might be similar to those from 1 – 10.</a:t>
            </a:r>
          </a:p>
        </p:txBody>
      </p:sp>
    </p:spTree>
    <p:extLst>
      <p:ext uri="{BB962C8B-B14F-4D97-AF65-F5344CB8AC3E}">
        <p14:creationId xmlns:p14="http://schemas.microsoft.com/office/powerpoint/2010/main" val="803373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8065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23" y="5714559"/>
            <a:ext cx="1254732" cy="931732"/>
          </a:xfrm>
          <a:prstGeom prst="rect">
            <a:avLst/>
          </a:prstGeom>
        </p:spPr>
      </p:pic>
      <p:graphicFrame>
        <p:nvGraphicFramePr>
          <p:cNvPr id="2" name="Table 1"/>
          <p:cNvGraphicFramePr>
            <a:graphicFrameLocks noGrp="1"/>
          </p:cNvGraphicFramePr>
          <p:nvPr/>
        </p:nvGraphicFramePr>
        <p:xfrm>
          <a:off x="1184289" y="814493"/>
          <a:ext cx="9487710" cy="2244393"/>
        </p:xfrm>
        <a:graphic>
          <a:graphicData uri="http://schemas.openxmlformats.org/drawingml/2006/table">
            <a:tbl>
              <a:tblPr firstRow="1" bandRow="1">
                <a:tableStyleId>{5C22544A-7EE6-4342-B048-85BDC9FD1C3A}</a:tableStyleId>
              </a:tblPr>
              <a:tblGrid>
                <a:gridCol w="1897542">
                  <a:extLst>
                    <a:ext uri="{9D8B030D-6E8A-4147-A177-3AD203B41FA5}">
                      <a16:colId xmlns:a16="http://schemas.microsoft.com/office/drawing/2014/main" val="4122107078"/>
                    </a:ext>
                  </a:extLst>
                </a:gridCol>
                <a:gridCol w="1897542">
                  <a:extLst>
                    <a:ext uri="{9D8B030D-6E8A-4147-A177-3AD203B41FA5}">
                      <a16:colId xmlns:a16="http://schemas.microsoft.com/office/drawing/2014/main" val="727379713"/>
                    </a:ext>
                  </a:extLst>
                </a:gridCol>
                <a:gridCol w="1897542">
                  <a:extLst>
                    <a:ext uri="{9D8B030D-6E8A-4147-A177-3AD203B41FA5}">
                      <a16:colId xmlns:a16="http://schemas.microsoft.com/office/drawing/2014/main" val="3579191274"/>
                    </a:ext>
                  </a:extLst>
                </a:gridCol>
                <a:gridCol w="1897542">
                  <a:extLst>
                    <a:ext uri="{9D8B030D-6E8A-4147-A177-3AD203B41FA5}">
                      <a16:colId xmlns:a16="http://schemas.microsoft.com/office/drawing/2014/main" val="1145123592"/>
                    </a:ext>
                  </a:extLst>
                </a:gridCol>
                <a:gridCol w="1897542">
                  <a:extLst>
                    <a:ext uri="{9D8B030D-6E8A-4147-A177-3AD203B41FA5}">
                      <a16:colId xmlns:a16="http://schemas.microsoft.com/office/drawing/2014/main" val="1643338146"/>
                    </a:ext>
                  </a:extLst>
                </a:gridCol>
              </a:tblGrid>
              <a:tr h="1701801">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938422"/>
                  </a:ext>
                </a:extLst>
              </a:tr>
              <a:tr h="542592">
                <a:tc>
                  <a:txBody>
                    <a:bodyPr/>
                    <a:lstStyle/>
                    <a:p>
                      <a:pPr algn="ctr"/>
                      <a:r>
                        <a:rPr lang="en-GB" dirty="0" err="1">
                          <a:latin typeface="Arial" panose="020B0604020202020204" pitchFamily="34" charset="0"/>
                          <a:cs typeface="Arial" panose="020B0604020202020204" pitchFamily="34" charset="0"/>
                        </a:rPr>
                        <a:t>onze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douze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quinze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0190684"/>
                  </a:ext>
                </a:extLst>
              </a:tr>
            </a:tbl>
          </a:graphicData>
        </a:graphic>
      </p:graphicFrame>
      <p:graphicFrame>
        <p:nvGraphicFramePr>
          <p:cNvPr id="9" name="Table 8"/>
          <p:cNvGraphicFramePr>
            <a:graphicFrameLocks noGrp="1"/>
          </p:cNvGraphicFramePr>
          <p:nvPr/>
        </p:nvGraphicFramePr>
        <p:xfrm>
          <a:off x="1175588" y="3387689"/>
          <a:ext cx="9487710" cy="2240225"/>
        </p:xfrm>
        <a:graphic>
          <a:graphicData uri="http://schemas.openxmlformats.org/drawingml/2006/table">
            <a:tbl>
              <a:tblPr firstRow="1" bandRow="1">
                <a:tableStyleId>{5C22544A-7EE6-4342-B048-85BDC9FD1C3A}</a:tableStyleId>
              </a:tblPr>
              <a:tblGrid>
                <a:gridCol w="1897542">
                  <a:extLst>
                    <a:ext uri="{9D8B030D-6E8A-4147-A177-3AD203B41FA5}">
                      <a16:colId xmlns:a16="http://schemas.microsoft.com/office/drawing/2014/main" val="4122107078"/>
                    </a:ext>
                  </a:extLst>
                </a:gridCol>
                <a:gridCol w="1897542">
                  <a:extLst>
                    <a:ext uri="{9D8B030D-6E8A-4147-A177-3AD203B41FA5}">
                      <a16:colId xmlns:a16="http://schemas.microsoft.com/office/drawing/2014/main" val="727379713"/>
                    </a:ext>
                  </a:extLst>
                </a:gridCol>
                <a:gridCol w="1897542">
                  <a:extLst>
                    <a:ext uri="{9D8B030D-6E8A-4147-A177-3AD203B41FA5}">
                      <a16:colId xmlns:a16="http://schemas.microsoft.com/office/drawing/2014/main" val="3579191274"/>
                    </a:ext>
                  </a:extLst>
                </a:gridCol>
                <a:gridCol w="1897542">
                  <a:extLst>
                    <a:ext uri="{9D8B030D-6E8A-4147-A177-3AD203B41FA5}">
                      <a16:colId xmlns:a16="http://schemas.microsoft.com/office/drawing/2014/main" val="1145123592"/>
                    </a:ext>
                  </a:extLst>
                </a:gridCol>
                <a:gridCol w="1897542">
                  <a:extLst>
                    <a:ext uri="{9D8B030D-6E8A-4147-A177-3AD203B41FA5}">
                      <a16:colId xmlns:a16="http://schemas.microsoft.com/office/drawing/2014/main" val="1643338146"/>
                    </a:ext>
                  </a:extLst>
                </a:gridCol>
              </a:tblGrid>
              <a:tr h="1710267">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938422"/>
                  </a:ext>
                </a:extLst>
              </a:tr>
              <a:tr h="529958">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dix-sept</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vingt</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0190684"/>
                  </a:ext>
                </a:extLst>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470" y="3636842"/>
            <a:ext cx="945953" cy="12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7012" y="1087858"/>
            <a:ext cx="978113" cy="123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0316" y="3685086"/>
            <a:ext cx="904809" cy="12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1666" y="3637905"/>
            <a:ext cx="970965" cy="126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3146" y="1039640"/>
            <a:ext cx="933278" cy="128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41697"/>
          <a:stretch/>
        </p:blipFill>
        <p:spPr bwMode="auto">
          <a:xfrm>
            <a:off x="9766896" y="3695700"/>
            <a:ext cx="765229" cy="110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4954" y="1164058"/>
            <a:ext cx="854081" cy="116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8749" y="3627970"/>
            <a:ext cx="943023"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8216" y="1040839"/>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416"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0543"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92375"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64207" y="1087858"/>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8216"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416"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0543"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92375" y="3660964"/>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09512" y="3685086"/>
            <a:ext cx="815479" cy="10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7515" y="1040838"/>
            <a:ext cx="961850"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2679" y="1040838"/>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17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0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0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20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000"/>
                                        <p:tgtEl>
                                          <p:spTgt spid="34"/>
                                        </p:tgtEl>
                                      </p:cBhvr>
                                    </p:animEffect>
                                  </p:childTnLst>
                                </p:cTn>
                              </p:par>
                              <p:par>
                                <p:cTn id="50" presetID="10" presetClass="entr" presetSubtype="0" fill="hold" nodeType="withEffect">
                                  <p:stCondLst>
                                    <p:cond delay="5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000"/>
                                        <p:tgtEl>
                                          <p:spTgt spid="35"/>
                                        </p:tgtEl>
                                      </p:cBhvr>
                                    </p:animEffect>
                                  </p:childTnLst>
                                </p:cTn>
                              </p:par>
                              <p:par>
                                <p:cTn id="53" presetID="10" presetClass="entr" presetSubtype="0" fill="hold"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0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092" y="93966"/>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23" y="5731977"/>
            <a:ext cx="1254732" cy="931732"/>
          </a:xfrm>
          <a:prstGeom prst="rect">
            <a:avLst/>
          </a:prstGeom>
        </p:spPr>
      </p:pic>
      <p:graphicFrame>
        <p:nvGraphicFramePr>
          <p:cNvPr id="2" name="Table 1"/>
          <p:cNvGraphicFramePr>
            <a:graphicFrameLocks noGrp="1"/>
          </p:cNvGraphicFramePr>
          <p:nvPr/>
        </p:nvGraphicFramePr>
        <p:xfrm>
          <a:off x="1184289" y="814493"/>
          <a:ext cx="9487710" cy="2244393"/>
        </p:xfrm>
        <a:graphic>
          <a:graphicData uri="http://schemas.openxmlformats.org/drawingml/2006/table">
            <a:tbl>
              <a:tblPr firstRow="1" bandRow="1">
                <a:tableStyleId>{5C22544A-7EE6-4342-B048-85BDC9FD1C3A}</a:tableStyleId>
              </a:tblPr>
              <a:tblGrid>
                <a:gridCol w="1897542">
                  <a:extLst>
                    <a:ext uri="{9D8B030D-6E8A-4147-A177-3AD203B41FA5}">
                      <a16:colId xmlns:a16="http://schemas.microsoft.com/office/drawing/2014/main" val="4122107078"/>
                    </a:ext>
                  </a:extLst>
                </a:gridCol>
                <a:gridCol w="1897542">
                  <a:extLst>
                    <a:ext uri="{9D8B030D-6E8A-4147-A177-3AD203B41FA5}">
                      <a16:colId xmlns:a16="http://schemas.microsoft.com/office/drawing/2014/main" val="727379713"/>
                    </a:ext>
                  </a:extLst>
                </a:gridCol>
                <a:gridCol w="1897542">
                  <a:extLst>
                    <a:ext uri="{9D8B030D-6E8A-4147-A177-3AD203B41FA5}">
                      <a16:colId xmlns:a16="http://schemas.microsoft.com/office/drawing/2014/main" val="3579191274"/>
                    </a:ext>
                  </a:extLst>
                </a:gridCol>
                <a:gridCol w="1897542">
                  <a:extLst>
                    <a:ext uri="{9D8B030D-6E8A-4147-A177-3AD203B41FA5}">
                      <a16:colId xmlns:a16="http://schemas.microsoft.com/office/drawing/2014/main" val="1145123592"/>
                    </a:ext>
                  </a:extLst>
                </a:gridCol>
                <a:gridCol w="1897542">
                  <a:extLst>
                    <a:ext uri="{9D8B030D-6E8A-4147-A177-3AD203B41FA5}">
                      <a16:colId xmlns:a16="http://schemas.microsoft.com/office/drawing/2014/main" val="1643338146"/>
                    </a:ext>
                  </a:extLst>
                </a:gridCol>
              </a:tblGrid>
              <a:tr h="1701801">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938422"/>
                  </a:ext>
                </a:extLst>
              </a:tr>
              <a:tr h="542592">
                <a:tc>
                  <a:txBody>
                    <a:bodyPr/>
                    <a:lstStyle/>
                    <a:p>
                      <a:pPr algn="ctr"/>
                      <a:r>
                        <a:rPr lang="en-GB" dirty="0" err="1">
                          <a:latin typeface="Arial" panose="020B0604020202020204" pitchFamily="34" charset="0"/>
                          <a:cs typeface="Arial" panose="020B0604020202020204" pitchFamily="34" charset="0"/>
                        </a:rPr>
                        <a:t>onze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douze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quinze</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0190684"/>
                  </a:ext>
                </a:extLst>
              </a:tr>
            </a:tbl>
          </a:graphicData>
        </a:graphic>
      </p:graphicFrame>
      <p:graphicFrame>
        <p:nvGraphicFramePr>
          <p:cNvPr id="9" name="Table 8"/>
          <p:cNvGraphicFramePr>
            <a:graphicFrameLocks noGrp="1"/>
          </p:cNvGraphicFramePr>
          <p:nvPr/>
        </p:nvGraphicFramePr>
        <p:xfrm>
          <a:off x="1175588" y="3387689"/>
          <a:ext cx="9487710" cy="2240225"/>
        </p:xfrm>
        <a:graphic>
          <a:graphicData uri="http://schemas.openxmlformats.org/drawingml/2006/table">
            <a:tbl>
              <a:tblPr firstRow="1" bandRow="1">
                <a:tableStyleId>{5C22544A-7EE6-4342-B048-85BDC9FD1C3A}</a:tableStyleId>
              </a:tblPr>
              <a:tblGrid>
                <a:gridCol w="1897542">
                  <a:extLst>
                    <a:ext uri="{9D8B030D-6E8A-4147-A177-3AD203B41FA5}">
                      <a16:colId xmlns:a16="http://schemas.microsoft.com/office/drawing/2014/main" val="4122107078"/>
                    </a:ext>
                  </a:extLst>
                </a:gridCol>
                <a:gridCol w="1897542">
                  <a:extLst>
                    <a:ext uri="{9D8B030D-6E8A-4147-A177-3AD203B41FA5}">
                      <a16:colId xmlns:a16="http://schemas.microsoft.com/office/drawing/2014/main" val="727379713"/>
                    </a:ext>
                  </a:extLst>
                </a:gridCol>
                <a:gridCol w="1897542">
                  <a:extLst>
                    <a:ext uri="{9D8B030D-6E8A-4147-A177-3AD203B41FA5}">
                      <a16:colId xmlns:a16="http://schemas.microsoft.com/office/drawing/2014/main" val="3579191274"/>
                    </a:ext>
                  </a:extLst>
                </a:gridCol>
                <a:gridCol w="1897542">
                  <a:extLst>
                    <a:ext uri="{9D8B030D-6E8A-4147-A177-3AD203B41FA5}">
                      <a16:colId xmlns:a16="http://schemas.microsoft.com/office/drawing/2014/main" val="1145123592"/>
                    </a:ext>
                  </a:extLst>
                </a:gridCol>
                <a:gridCol w="1897542">
                  <a:extLst>
                    <a:ext uri="{9D8B030D-6E8A-4147-A177-3AD203B41FA5}">
                      <a16:colId xmlns:a16="http://schemas.microsoft.com/office/drawing/2014/main" val="1643338146"/>
                    </a:ext>
                  </a:extLst>
                </a:gridCol>
              </a:tblGrid>
              <a:tr h="1710267">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938422"/>
                  </a:ext>
                </a:extLst>
              </a:tr>
              <a:tr h="529958">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dix-sept</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a:latin typeface="Arial" panose="020B0604020202020204" pitchFamily="34" charset="0"/>
                          <a:cs typeface="Arial" panose="020B0604020202020204" pitchFamily="34" charset="0"/>
                        </a:rPr>
                        <a:t>_____________</a:t>
                      </a:r>
                    </a:p>
                  </a:txBody>
                  <a:tcPr anchor="b">
                    <a:lnT w="12700" cap="flat" cmpd="sng" algn="ctr">
                      <a:solidFill>
                        <a:schemeClr val="tx1"/>
                      </a:solidFill>
                      <a:prstDash val="solid"/>
                      <a:round/>
                      <a:headEnd type="none" w="med" len="med"/>
                      <a:tailEnd type="none" w="med" len="med"/>
                    </a:lnT>
                  </a:tcPr>
                </a:tc>
                <a:tc>
                  <a:txBody>
                    <a:bodyPr/>
                    <a:lstStyle/>
                    <a:p>
                      <a:pPr algn="ctr"/>
                      <a:r>
                        <a:rPr lang="en-GB" dirty="0" err="1">
                          <a:latin typeface="Arial" panose="020B0604020202020204" pitchFamily="34" charset="0"/>
                          <a:cs typeface="Arial" panose="020B0604020202020204" pitchFamily="34" charset="0"/>
                        </a:rPr>
                        <a:t>vingt</a:t>
                      </a:r>
                      <a:endParaRPr lang="en-GB" dirty="0">
                        <a:latin typeface="Arial" panose="020B0604020202020204" pitchFamily="34" charset="0"/>
                        <a:cs typeface="Arial" panose="020B0604020202020204" pitchFamily="34" charset="0"/>
                      </a:endParaRPr>
                    </a:p>
                  </a:txBody>
                  <a:tcPr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80190684"/>
                  </a:ext>
                </a:extLst>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470" y="3636842"/>
            <a:ext cx="945953" cy="12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7012" y="1087858"/>
            <a:ext cx="978113" cy="123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0316" y="3685086"/>
            <a:ext cx="904809" cy="12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1666" y="3637905"/>
            <a:ext cx="970965" cy="126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3146" y="1039640"/>
            <a:ext cx="933278" cy="128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41697"/>
          <a:stretch/>
        </p:blipFill>
        <p:spPr bwMode="auto">
          <a:xfrm>
            <a:off x="9766896" y="3695700"/>
            <a:ext cx="765229" cy="110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4954" y="1164058"/>
            <a:ext cx="854081" cy="116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8749" y="3627970"/>
            <a:ext cx="943023"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8216" y="1040839"/>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416"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0543"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92375" y="106504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64207" y="1087858"/>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8216"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416"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0543" y="3627970"/>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92375" y="3660964"/>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09512" y="3685086"/>
            <a:ext cx="815479" cy="10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7515" y="1040838"/>
            <a:ext cx="961850"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2679" y="1040838"/>
            <a:ext cx="594084" cy="128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79571" y="144368"/>
            <a:ext cx="17964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body"/>
                <a:ea typeface="+mn-ea"/>
                <a:cs typeface="+mn-cs"/>
              </a:rPr>
              <a:t>Answers</a:t>
            </a:r>
            <a:endParaRPr kumimoji="0" lang="en-GB" sz="3200" b="1" i="0" u="none" strike="noStrike" kern="1200" cap="none" spc="0" normalizeH="0" baseline="0" noProof="0" dirty="0">
              <a:ln>
                <a:noFill/>
              </a:ln>
              <a:solidFill>
                <a:prstClr val="black"/>
              </a:solidFill>
              <a:effectLst/>
              <a:uLnTx/>
              <a:uFillTx/>
              <a:latin typeface="Calibri body"/>
              <a:ea typeface="+mn-ea"/>
              <a:cs typeface="+mn-cs"/>
            </a:endParaRPr>
          </a:p>
        </p:txBody>
      </p:sp>
      <p:sp>
        <p:nvSpPr>
          <p:cNvPr id="3" name="TextBox 2"/>
          <p:cNvSpPr txBox="1"/>
          <p:nvPr/>
        </p:nvSpPr>
        <p:spPr>
          <a:xfrm>
            <a:off x="5268658" y="2623123"/>
            <a:ext cx="131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treize</a:t>
            </a:r>
            <a:endPar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1411696" y="5181267"/>
            <a:ext cx="131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seize</a:t>
            </a:r>
          </a:p>
        </p:txBody>
      </p:sp>
      <p:sp>
        <p:nvSpPr>
          <p:cNvPr id="40" name="TextBox 39"/>
          <p:cNvSpPr txBox="1"/>
          <p:nvPr/>
        </p:nvSpPr>
        <p:spPr>
          <a:xfrm>
            <a:off x="5279542" y="5181267"/>
            <a:ext cx="131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dix-</a:t>
            </a:r>
            <a:r>
              <a:rPr kumimoji="0" lang="en-GB"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huit</a:t>
            </a:r>
            <a:endPar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1" name="TextBox 40"/>
          <p:cNvSpPr txBox="1"/>
          <p:nvPr/>
        </p:nvSpPr>
        <p:spPr>
          <a:xfrm>
            <a:off x="7130113" y="5192432"/>
            <a:ext cx="131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dix-</a:t>
            </a:r>
            <a:r>
              <a:rPr kumimoji="0" lang="en-GB"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neuf</a:t>
            </a:r>
            <a:endPar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2" name="TextBox 41"/>
          <p:cNvSpPr txBox="1"/>
          <p:nvPr/>
        </p:nvSpPr>
        <p:spPr>
          <a:xfrm>
            <a:off x="7180166" y="2615850"/>
            <a:ext cx="131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quatorze</a:t>
            </a:r>
            <a:endPar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1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0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0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0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20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000"/>
                                        <p:tgtEl>
                                          <p:spTgt spid="34"/>
                                        </p:tgtEl>
                                      </p:cBhvr>
                                    </p:animEffect>
                                  </p:childTnLst>
                                </p:cTn>
                              </p:par>
                              <p:par>
                                <p:cTn id="50" presetID="10" presetClass="entr" presetSubtype="0" fill="hold" nodeType="withEffect">
                                  <p:stCondLst>
                                    <p:cond delay="5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000"/>
                                        <p:tgtEl>
                                          <p:spTgt spid="35"/>
                                        </p:tgtEl>
                                      </p:cBhvr>
                                    </p:animEffect>
                                  </p:childTnLst>
                                </p:cTn>
                              </p:par>
                              <p:par>
                                <p:cTn id="53" presetID="10" presetClass="entr" presetSubtype="0" fill="hold"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0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2B9E877D-57FC-8F42-ABCF-3E8AFE805C04}"/>
              </a:ext>
            </a:extLst>
          </p:cNvPr>
          <p:cNvPicPr>
            <a:picLocks noChangeAspect="1"/>
          </p:cNvPicPr>
          <p:nvPr/>
        </p:nvPicPr>
        <p:blipFill rotWithShape="1">
          <a:blip r:embed="rId2"/>
          <a:srcRect l="11738" t="75065" r="3942" b="585"/>
          <a:stretch/>
        </p:blipFill>
        <p:spPr>
          <a:xfrm>
            <a:off x="265782" y="5231778"/>
            <a:ext cx="10278184" cy="1865221"/>
          </a:xfrm>
          <a:prstGeom prst="rect">
            <a:avLst/>
          </a:prstGeom>
        </p:spPr>
      </p:pic>
      <p:sp>
        <p:nvSpPr>
          <p:cNvPr id="2" name="TextBox 1"/>
          <p:cNvSpPr txBox="1"/>
          <p:nvPr/>
        </p:nvSpPr>
        <p:spPr>
          <a:xfrm>
            <a:off x="1217571" y="100082"/>
            <a:ext cx="107442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body"/>
                <a:ea typeface="+mn-ea"/>
                <a:cs typeface="+mn-cs"/>
              </a:rPr>
              <a:t>Look at the picture on the next slide then answer the following questions in </a:t>
            </a:r>
            <a:r>
              <a:rPr kumimoji="0" lang="en-GB" sz="2000" b="1" i="0" u="sng" strike="noStrike" kern="1200" cap="none" spc="0" normalizeH="0" baseline="0" noProof="0" dirty="0">
                <a:ln>
                  <a:noFill/>
                </a:ln>
                <a:solidFill>
                  <a:srgbClr val="FF0000"/>
                </a:solidFill>
                <a:effectLst/>
                <a:uLnTx/>
                <a:uFillTx/>
                <a:latin typeface="Calibri body"/>
                <a:ea typeface="+mn-ea"/>
                <a:cs typeface="+mn-cs"/>
              </a:rPr>
              <a:t>French</a:t>
            </a:r>
            <a:r>
              <a:rPr kumimoji="0" lang="en-GB" sz="2000" b="0" i="0" u="none" strike="noStrike" kern="1200" cap="none" spc="0" normalizeH="0" baseline="0" noProof="0" dirty="0">
                <a:ln>
                  <a:noFill/>
                </a:ln>
                <a:solidFill>
                  <a:prstClr val="black"/>
                </a:solidFill>
                <a:effectLst/>
                <a:uLnTx/>
                <a:uFillTx/>
                <a:latin typeface="Calibri bod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body"/>
                <a:ea typeface="+mn-ea"/>
                <a:cs typeface="+mn-cs"/>
              </a:rPr>
              <a:t>Write your answers underneath. The first one has been completed for you.</a:t>
            </a:r>
          </a:p>
        </p:txBody>
      </p:sp>
      <p:sp>
        <p:nvSpPr>
          <p:cNvPr id="3" name="TextBox 2"/>
          <p:cNvSpPr txBox="1"/>
          <p:nvPr/>
        </p:nvSpPr>
        <p:spPr>
          <a:xfrm>
            <a:off x="90884" y="44177"/>
            <a:ext cx="141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body"/>
                <a:ea typeface="+mn-ea"/>
                <a:cs typeface="+mn-cs"/>
              </a:rPr>
              <a:t>Task</a:t>
            </a:r>
            <a:endParaRPr kumimoji="0" lang="en-GB" sz="3200" b="1" i="0" u="none" strike="noStrike" kern="1200" cap="none" spc="0" normalizeH="0" baseline="0" noProof="0" dirty="0">
              <a:ln>
                <a:noFill/>
              </a:ln>
              <a:solidFill>
                <a:prstClr val="black"/>
              </a:solidFill>
              <a:effectLst/>
              <a:uLnTx/>
              <a:uFillTx/>
              <a:latin typeface="Calibri body"/>
              <a:ea typeface="+mn-ea"/>
              <a:cs typeface="+mn-cs"/>
            </a:endParaRPr>
          </a:p>
        </p:txBody>
      </p:sp>
      <p:pic>
        <p:nvPicPr>
          <p:cNvPr id="9" name="Content Placeholder 4">
            <a:extLst>
              <a:ext uri="{FF2B5EF4-FFF2-40B4-BE49-F238E27FC236}">
                <a16:creationId xmlns:a16="http://schemas.microsoft.com/office/drawing/2014/main" id="{2B9E877D-57FC-8F42-ABCF-3E8AFE805C04}"/>
              </a:ext>
            </a:extLst>
          </p:cNvPr>
          <p:cNvPicPr>
            <a:picLocks noGrp="1" noChangeAspect="1"/>
          </p:cNvPicPr>
          <p:nvPr>
            <p:ph idx="1"/>
          </p:nvPr>
        </p:nvPicPr>
        <p:blipFill rotWithShape="1">
          <a:blip r:embed="rId2"/>
          <a:srcRect l="11738" t="38754" r="3942" b="585"/>
          <a:stretch/>
        </p:blipFill>
        <p:spPr>
          <a:xfrm>
            <a:off x="278044" y="900852"/>
            <a:ext cx="10278184" cy="4537805"/>
          </a:xfrm>
        </p:spPr>
      </p:pic>
      <p:sp>
        <p:nvSpPr>
          <p:cNvPr id="21" name="Rectangle 2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0082" y="5653091"/>
            <a:ext cx="1299108" cy="964684"/>
          </a:xfrm>
          <a:prstGeom prst="rect">
            <a:avLst/>
          </a:prstGeom>
        </p:spPr>
      </p:pic>
      <p:sp>
        <p:nvSpPr>
          <p:cNvPr id="12" name="TextBox 11"/>
          <p:cNvSpPr txBox="1"/>
          <p:nvPr/>
        </p:nvSpPr>
        <p:spPr>
          <a:xfrm>
            <a:off x="196112" y="894601"/>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1. What number is on the bus?</a:t>
            </a:r>
          </a:p>
        </p:txBody>
      </p:sp>
      <p:sp>
        <p:nvSpPr>
          <p:cNvPr id="13" name="TextBox 12"/>
          <p:cNvSpPr txBox="1"/>
          <p:nvPr/>
        </p:nvSpPr>
        <p:spPr>
          <a:xfrm>
            <a:off x="196111" y="2165223"/>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2. How many apples are on the tree?</a:t>
            </a:r>
          </a:p>
        </p:txBody>
      </p:sp>
      <p:sp>
        <p:nvSpPr>
          <p:cNvPr id="14" name="TextBox 13"/>
          <p:cNvSpPr txBox="1"/>
          <p:nvPr/>
        </p:nvSpPr>
        <p:spPr>
          <a:xfrm>
            <a:off x="178692" y="3397747"/>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3. How many animals are in the pond?</a:t>
            </a:r>
          </a:p>
        </p:txBody>
      </p:sp>
      <p:sp>
        <p:nvSpPr>
          <p:cNvPr id="16" name="TextBox 15"/>
          <p:cNvSpPr txBox="1"/>
          <p:nvPr/>
        </p:nvSpPr>
        <p:spPr>
          <a:xfrm>
            <a:off x="204819" y="4594384"/>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4. How many spots on the dog?</a:t>
            </a:r>
          </a:p>
        </p:txBody>
      </p:sp>
      <p:sp>
        <p:nvSpPr>
          <p:cNvPr id="17" name="TextBox 16"/>
          <p:cNvSpPr txBox="1"/>
          <p:nvPr/>
        </p:nvSpPr>
        <p:spPr>
          <a:xfrm>
            <a:off x="187400" y="5824659"/>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XCCW Joined 4a" panose="03050602040000000000" pitchFamily="66" charset="0"/>
                <a:ea typeface="+mn-ea"/>
                <a:cs typeface="+mn-cs"/>
              </a:rPr>
              <a:t>5. How many flowers can you spot?</a:t>
            </a:r>
          </a:p>
        </p:txBody>
      </p:sp>
      <p:sp>
        <p:nvSpPr>
          <p:cNvPr id="18" name="TextBox 17"/>
          <p:cNvSpPr txBox="1"/>
          <p:nvPr/>
        </p:nvSpPr>
        <p:spPr>
          <a:xfrm>
            <a:off x="401898" y="1360497"/>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00"/>
                </a:solidFill>
                <a:effectLst/>
                <a:uLnTx/>
                <a:uFillTx/>
                <a:latin typeface="XCCW Joined 4a" panose="03050602040000000000" pitchFamily="66" charset="0"/>
                <a:ea typeface="+mn-ea"/>
                <a:cs typeface="+mn-cs"/>
              </a:rPr>
              <a:t>The number _____________ is on the bus.</a:t>
            </a:r>
          </a:p>
        </p:txBody>
      </p:sp>
      <p:sp>
        <p:nvSpPr>
          <p:cNvPr id="19" name="TextBox 18"/>
          <p:cNvSpPr txBox="1"/>
          <p:nvPr/>
        </p:nvSpPr>
        <p:spPr>
          <a:xfrm>
            <a:off x="2769737" y="1301897"/>
            <a:ext cx="11580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70C0"/>
                </a:solidFill>
                <a:effectLst/>
                <a:uLnTx/>
                <a:uFillTx/>
                <a:latin typeface="XCCW Joined 4a" panose="03050602040000000000" pitchFamily="66" charset="0"/>
                <a:ea typeface="+mn-ea"/>
                <a:cs typeface="+mn-cs"/>
              </a:rPr>
              <a:t>vingt</a:t>
            </a:r>
            <a:endParaRPr kumimoji="0" lang="en-GB" sz="2200" b="0" i="0" u="none" strike="noStrike" kern="1200" cap="none" spc="0" normalizeH="0" baseline="0" noProof="0" dirty="0">
              <a:ln>
                <a:noFill/>
              </a:ln>
              <a:solidFill>
                <a:srgbClr val="0070C0"/>
              </a:solidFill>
              <a:effectLst/>
              <a:uLnTx/>
              <a:uFillTx/>
              <a:latin typeface="XCCW Joined 4a" panose="03050602040000000000" pitchFamily="66" charset="0"/>
              <a:ea typeface="+mn-ea"/>
              <a:cs typeface="+mn-cs"/>
            </a:endParaRPr>
          </a:p>
        </p:txBody>
      </p:sp>
      <p:sp>
        <p:nvSpPr>
          <p:cNvPr id="15" name="TextBox 14"/>
          <p:cNvSpPr txBox="1"/>
          <p:nvPr/>
        </p:nvSpPr>
        <p:spPr>
          <a:xfrm>
            <a:off x="428025" y="2569983"/>
            <a:ext cx="107442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00"/>
                </a:solidFill>
                <a:effectLst/>
                <a:uLnTx/>
                <a:uFillTx/>
                <a:latin typeface="XCCW Joined 4a" panose="03050602040000000000" pitchFamily="66" charset="0"/>
                <a:ea typeface="+mn-ea"/>
                <a:cs typeface="+mn-cs"/>
              </a:rPr>
              <a:t>There are ___________ apples on the tree.</a:t>
            </a:r>
          </a:p>
        </p:txBody>
      </p:sp>
    </p:spTree>
    <p:extLst>
      <p:ext uri="{BB962C8B-B14F-4D97-AF65-F5344CB8AC3E}">
        <p14:creationId xmlns:p14="http://schemas.microsoft.com/office/powerpoint/2010/main" val="2350514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flipH="1">
            <a:off x="6567133" y="1508587"/>
            <a:ext cx="3958327" cy="5005423"/>
          </a:xfrm>
          <a:prstGeom prst="line">
            <a:avLst/>
          </a:prstGeom>
        </p:spPr>
        <p:style>
          <a:lnRef idx="1">
            <a:schemeClr val="dk1"/>
          </a:lnRef>
          <a:fillRef idx="0">
            <a:schemeClr val="dk1"/>
          </a:fillRef>
          <a:effectRef idx="0">
            <a:schemeClr val="dk1"/>
          </a:effectRef>
          <a:fontRef idx="minor">
            <a:schemeClr val="tx1"/>
          </a:fontRef>
        </p:style>
      </p:cxnSp>
      <p:sp>
        <p:nvSpPr>
          <p:cNvPr id="7" name="Rectangle 6"/>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9369" y="5553368"/>
            <a:ext cx="1299108" cy="964684"/>
          </a:xfrm>
          <a:prstGeom prst="rect">
            <a:avLst/>
          </a:prstGeom>
        </p:spPr>
      </p:pic>
      <p:sp>
        <p:nvSpPr>
          <p:cNvPr id="3" name="Rectangle 2"/>
          <p:cNvSpPr/>
          <p:nvPr/>
        </p:nvSpPr>
        <p:spPr>
          <a:xfrm>
            <a:off x="243840" y="209006"/>
            <a:ext cx="10293531" cy="63050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7836786" y="2750006"/>
            <a:ext cx="1943315" cy="2567952"/>
          </a:xfrm>
          <a:prstGeom prst="rect">
            <a:avLst/>
          </a:prstGeom>
        </p:spPr>
      </p:pic>
      <p:cxnSp>
        <p:nvCxnSpPr>
          <p:cNvPr id="22" name="Straight Connector 21"/>
          <p:cNvCxnSpPr>
            <a:stCxn id="3" idx="3"/>
          </p:cNvCxnSpPr>
          <p:nvPr/>
        </p:nvCxnSpPr>
        <p:spPr>
          <a:xfrm flipH="1">
            <a:off x="9217791" y="3361509"/>
            <a:ext cx="1319580" cy="3152501"/>
          </a:xfrm>
          <a:prstGeom prst="line">
            <a:avLst/>
          </a:prstGeom>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rotWithShape="1">
          <a:blip r:embed="rId5"/>
          <a:srcRect l="1154" r="1368" b="664"/>
          <a:stretch/>
        </p:blipFill>
        <p:spPr>
          <a:xfrm>
            <a:off x="322231" y="347875"/>
            <a:ext cx="3346390" cy="3709065"/>
          </a:xfrm>
          <a:prstGeom prst="rect">
            <a:avLst/>
          </a:prstGeom>
        </p:spPr>
      </p:pic>
      <p:cxnSp>
        <p:nvCxnSpPr>
          <p:cNvPr id="29" name="Straight Connector 28"/>
          <p:cNvCxnSpPr/>
          <p:nvPr/>
        </p:nvCxnSpPr>
        <p:spPr>
          <a:xfrm flipH="1">
            <a:off x="8692253" y="4950458"/>
            <a:ext cx="193949" cy="285689"/>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7893051" y="5629568"/>
            <a:ext cx="534226" cy="88444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9708496" y="2859145"/>
            <a:ext cx="440269" cy="680988"/>
          </a:xfrm>
          <a:prstGeom prst="line">
            <a:avLst/>
          </a:prstGeom>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rotWithShape="1">
          <a:blip r:embed="rId6"/>
          <a:srcRect l="3963" t="6354" r="3999" b="2388"/>
          <a:stretch/>
        </p:blipFill>
        <p:spPr>
          <a:xfrm>
            <a:off x="3910099" y="1290617"/>
            <a:ext cx="522514" cy="625268"/>
          </a:xfrm>
          <a:prstGeom prst="rect">
            <a:avLst/>
          </a:prstGeom>
        </p:spPr>
      </p:pic>
      <p:pic>
        <p:nvPicPr>
          <p:cNvPr id="50" name="Picture 49"/>
          <p:cNvPicPr>
            <a:picLocks noChangeAspect="1"/>
          </p:cNvPicPr>
          <p:nvPr/>
        </p:nvPicPr>
        <p:blipFill rotWithShape="1">
          <a:blip r:embed="rId6"/>
          <a:srcRect l="3963" t="6354" r="3999" b="2388"/>
          <a:stretch/>
        </p:blipFill>
        <p:spPr>
          <a:xfrm>
            <a:off x="9074021" y="1642456"/>
            <a:ext cx="522514" cy="625268"/>
          </a:xfrm>
          <a:prstGeom prst="rect">
            <a:avLst/>
          </a:prstGeom>
        </p:spPr>
      </p:pic>
      <p:pic>
        <p:nvPicPr>
          <p:cNvPr id="52" name="Picture 51"/>
          <p:cNvPicPr>
            <a:picLocks noChangeAspect="1"/>
          </p:cNvPicPr>
          <p:nvPr/>
        </p:nvPicPr>
        <p:blipFill rotWithShape="1">
          <a:blip r:embed="rId7"/>
          <a:srcRect l="1887" t="3925" r="4917" b="2846"/>
          <a:stretch/>
        </p:blipFill>
        <p:spPr>
          <a:xfrm>
            <a:off x="7091614" y="2135496"/>
            <a:ext cx="776465" cy="568895"/>
          </a:xfrm>
          <a:prstGeom prst="rect">
            <a:avLst/>
          </a:prstGeom>
        </p:spPr>
      </p:pic>
      <p:pic>
        <p:nvPicPr>
          <p:cNvPr id="57" name="Picture 56"/>
          <p:cNvPicPr>
            <a:picLocks noChangeAspect="1"/>
          </p:cNvPicPr>
          <p:nvPr/>
        </p:nvPicPr>
        <p:blipFill rotWithShape="1">
          <a:blip r:embed="rId7"/>
          <a:srcRect l="1887" t="3925" r="4917" b="2846"/>
          <a:stretch/>
        </p:blipFill>
        <p:spPr>
          <a:xfrm>
            <a:off x="6073972" y="535033"/>
            <a:ext cx="776465" cy="568895"/>
          </a:xfrm>
          <a:prstGeom prst="rect">
            <a:avLst/>
          </a:prstGeom>
        </p:spPr>
      </p:pic>
      <p:pic>
        <p:nvPicPr>
          <p:cNvPr id="58" name="Picture 57"/>
          <p:cNvPicPr>
            <a:picLocks noChangeAspect="1"/>
          </p:cNvPicPr>
          <p:nvPr/>
        </p:nvPicPr>
        <p:blipFill rotWithShape="1">
          <a:blip r:embed="rId8"/>
          <a:srcRect l="1137" t="7143" r="1959" b="6172"/>
          <a:stretch/>
        </p:blipFill>
        <p:spPr>
          <a:xfrm flipH="1">
            <a:off x="5870005" y="1318785"/>
            <a:ext cx="770572" cy="680236"/>
          </a:xfrm>
          <a:prstGeom prst="rect">
            <a:avLst/>
          </a:prstGeom>
        </p:spPr>
      </p:pic>
      <p:pic>
        <p:nvPicPr>
          <p:cNvPr id="59" name="Picture 58"/>
          <p:cNvPicPr>
            <a:picLocks noChangeAspect="1"/>
          </p:cNvPicPr>
          <p:nvPr/>
        </p:nvPicPr>
        <p:blipFill rotWithShape="1">
          <a:blip r:embed="rId8"/>
          <a:srcRect l="1137" t="7143" r="1959" b="6172"/>
          <a:stretch/>
        </p:blipFill>
        <p:spPr>
          <a:xfrm flipH="1">
            <a:off x="6957557" y="1247327"/>
            <a:ext cx="754210" cy="665792"/>
          </a:xfrm>
          <a:prstGeom prst="rect">
            <a:avLst/>
          </a:prstGeom>
        </p:spPr>
      </p:pic>
      <p:pic>
        <p:nvPicPr>
          <p:cNvPr id="60" name="Picture 59"/>
          <p:cNvPicPr>
            <a:picLocks noChangeAspect="1"/>
          </p:cNvPicPr>
          <p:nvPr/>
        </p:nvPicPr>
        <p:blipFill rotWithShape="1">
          <a:blip r:embed="rId8"/>
          <a:srcRect l="1137" t="7143" r="1959" b="6172"/>
          <a:stretch/>
        </p:blipFill>
        <p:spPr>
          <a:xfrm>
            <a:off x="4773336" y="1693451"/>
            <a:ext cx="701958" cy="619666"/>
          </a:xfrm>
          <a:prstGeom prst="rect">
            <a:avLst/>
          </a:prstGeom>
        </p:spPr>
      </p:pic>
      <p:pic>
        <p:nvPicPr>
          <p:cNvPr id="61" name="Picture 60"/>
          <p:cNvPicPr>
            <a:picLocks noChangeAspect="1"/>
          </p:cNvPicPr>
          <p:nvPr/>
        </p:nvPicPr>
        <p:blipFill rotWithShape="1">
          <a:blip r:embed="rId8"/>
          <a:srcRect l="1137" t="7143" r="1959" b="6172"/>
          <a:stretch/>
        </p:blipFill>
        <p:spPr>
          <a:xfrm>
            <a:off x="8427277" y="778067"/>
            <a:ext cx="908683" cy="802156"/>
          </a:xfrm>
          <a:prstGeom prst="rect">
            <a:avLst/>
          </a:prstGeom>
        </p:spPr>
      </p:pic>
      <p:pic>
        <p:nvPicPr>
          <p:cNvPr id="62" name="Picture 61"/>
          <p:cNvPicPr>
            <a:picLocks noChangeAspect="1"/>
          </p:cNvPicPr>
          <p:nvPr/>
        </p:nvPicPr>
        <p:blipFill rotWithShape="1">
          <a:blip r:embed="rId9"/>
          <a:srcRect l="4086" t="1455"/>
          <a:stretch/>
        </p:blipFill>
        <p:spPr>
          <a:xfrm>
            <a:off x="8078592" y="1742540"/>
            <a:ext cx="784915" cy="748924"/>
          </a:xfrm>
          <a:prstGeom prst="rect">
            <a:avLst/>
          </a:prstGeom>
        </p:spPr>
      </p:pic>
      <p:pic>
        <p:nvPicPr>
          <p:cNvPr id="63" name="Picture 62"/>
          <p:cNvPicPr>
            <a:picLocks noChangeAspect="1"/>
          </p:cNvPicPr>
          <p:nvPr/>
        </p:nvPicPr>
        <p:blipFill rotWithShape="1">
          <a:blip r:embed="rId10"/>
          <a:srcRect l="4063" r="2940"/>
          <a:stretch/>
        </p:blipFill>
        <p:spPr>
          <a:xfrm rot="5400000">
            <a:off x="5729550" y="1971332"/>
            <a:ext cx="466186" cy="869887"/>
          </a:xfrm>
          <a:prstGeom prst="rect">
            <a:avLst/>
          </a:prstGeom>
        </p:spPr>
      </p:pic>
      <p:pic>
        <p:nvPicPr>
          <p:cNvPr id="64" name="Picture 63"/>
          <p:cNvPicPr>
            <a:picLocks noChangeAspect="1"/>
          </p:cNvPicPr>
          <p:nvPr/>
        </p:nvPicPr>
        <p:blipFill rotWithShape="1">
          <a:blip r:embed="rId10"/>
          <a:srcRect l="4063" r="2940"/>
          <a:stretch/>
        </p:blipFill>
        <p:spPr>
          <a:xfrm rot="16200000" flipH="1">
            <a:off x="7457281" y="417321"/>
            <a:ext cx="466186" cy="869887"/>
          </a:xfrm>
          <a:prstGeom prst="rect">
            <a:avLst/>
          </a:prstGeom>
        </p:spPr>
      </p:pic>
      <p:pic>
        <p:nvPicPr>
          <p:cNvPr id="65" name="Picture 64"/>
          <p:cNvPicPr>
            <a:picLocks noChangeAspect="1"/>
          </p:cNvPicPr>
          <p:nvPr/>
        </p:nvPicPr>
        <p:blipFill rotWithShape="1">
          <a:blip r:embed="rId9"/>
          <a:srcRect l="4086" t="1455"/>
          <a:stretch/>
        </p:blipFill>
        <p:spPr>
          <a:xfrm flipH="1">
            <a:off x="4866140" y="659120"/>
            <a:ext cx="818529" cy="780997"/>
          </a:xfrm>
          <a:prstGeom prst="rect">
            <a:avLst/>
          </a:prstGeom>
        </p:spPr>
      </p:pic>
      <p:sp>
        <p:nvSpPr>
          <p:cNvPr id="37" name="Oval 36"/>
          <p:cNvSpPr/>
          <p:nvPr/>
        </p:nvSpPr>
        <p:spPr>
          <a:xfrm>
            <a:off x="3806034" y="457202"/>
            <a:ext cx="6342731" cy="23563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68"/>
          <p:cNvPicPr>
            <a:picLocks noChangeAspect="1"/>
          </p:cNvPicPr>
          <p:nvPr/>
        </p:nvPicPr>
        <p:blipFill>
          <a:blip r:embed="rId11"/>
          <a:stretch>
            <a:fillRect/>
          </a:stretch>
        </p:blipFill>
        <p:spPr>
          <a:xfrm>
            <a:off x="3366123" y="3626923"/>
            <a:ext cx="2410496" cy="2621671"/>
          </a:xfrm>
          <a:prstGeom prst="rect">
            <a:avLst/>
          </a:prstGeom>
        </p:spPr>
      </p:pic>
      <p:pic>
        <p:nvPicPr>
          <p:cNvPr id="77" name="Picture 76"/>
          <p:cNvPicPr>
            <a:picLocks noChangeAspect="1"/>
          </p:cNvPicPr>
          <p:nvPr/>
        </p:nvPicPr>
        <p:blipFill>
          <a:blip r:embed="rId12"/>
          <a:stretch>
            <a:fillRect/>
          </a:stretch>
        </p:blipFill>
        <p:spPr>
          <a:xfrm>
            <a:off x="365909" y="5504193"/>
            <a:ext cx="657348" cy="770991"/>
          </a:xfrm>
          <a:prstGeom prst="rect">
            <a:avLst/>
          </a:prstGeom>
        </p:spPr>
      </p:pic>
      <p:pic>
        <p:nvPicPr>
          <p:cNvPr id="78" name="Picture 77"/>
          <p:cNvPicPr>
            <a:picLocks noChangeAspect="1"/>
          </p:cNvPicPr>
          <p:nvPr/>
        </p:nvPicPr>
        <p:blipFill>
          <a:blip r:embed="rId12"/>
          <a:stretch>
            <a:fillRect/>
          </a:stretch>
        </p:blipFill>
        <p:spPr>
          <a:xfrm>
            <a:off x="6153686" y="3963282"/>
            <a:ext cx="657348" cy="770991"/>
          </a:xfrm>
          <a:prstGeom prst="rect">
            <a:avLst/>
          </a:prstGeom>
        </p:spPr>
      </p:pic>
      <p:pic>
        <p:nvPicPr>
          <p:cNvPr id="79" name="Picture 78"/>
          <p:cNvPicPr>
            <a:picLocks noChangeAspect="1"/>
          </p:cNvPicPr>
          <p:nvPr/>
        </p:nvPicPr>
        <p:blipFill>
          <a:blip r:embed="rId12"/>
          <a:stretch>
            <a:fillRect/>
          </a:stretch>
        </p:blipFill>
        <p:spPr>
          <a:xfrm>
            <a:off x="407550" y="3321984"/>
            <a:ext cx="574066" cy="673311"/>
          </a:xfrm>
          <a:prstGeom prst="rect">
            <a:avLst/>
          </a:prstGeom>
        </p:spPr>
      </p:pic>
      <p:pic>
        <p:nvPicPr>
          <p:cNvPr id="80" name="Picture 79"/>
          <p:cNvPicPr>
            <a:picLocks noChangeAspect="1"/>
          </p:cNvPicPr>
          <p:nvPr/>
        </p:nvPicPr>
        <p:blipFill>
          <a:blip r:embed="rId12"/>
          <a:stretch>
            <a:fillRect/>
          </a:stretch>
        </p:blipFill>
        <p:spPr>
          <a:xfrm>
            <a:off x="9822695" y="347875"/>
            <a:ext cx="574066" cy="673311"/>
          </a:xfrm>
          <a:prstGeom prst="rect">
            <a:avLst/>
          </a:prstGeom>
        </p:spPr>
      </p:pic>
      <p:pic>
        <p:nvPicPr>
          <p:cNvPr id="82" name="Picture 81"/>
          <p:cNvPicPr>
            <a:picLocks noChangeAspect="1"/>
          </p:cNvPicPr>
          <p:nvPr/>
        </p:nvPicPr>
        <p:blipFill>
          <a:blip r:embed="rId13"/>
          <a:stretch>
            <a:fillRect/>
          </a:stretch>
        </p:blipFill>
        <p:spPr>
          <a:xfrm>
            <a:off x="3647947" y="2610366"/>
            <a:ext cx="675701" cy="847110"/>
          </a:xfrm>
          <a:prstGeom prst="rect">
            <a:avLst/>
          </a:prstGeom>
        </p:spPr>
      </p:pic>
      <p:pic>
        <p:nvPicPr>
          <p:cNvPr id="83" name="Picture 82"/>
          <p:cNvPicPr>
            <a:picLocks noChangeAspect="1"/>
          </p:cNvPicPr>
          <p:nvPr/>
        </p:nvPicPr>
        <p:blipFill>
          <a:blip r:embed="rId13"/>
          <a:stretch>
            <a:fillRect/>
          </a:stretch>
        </p:blipFill>
        <p:spPr>
          <a:xfrm>
            <a:off x="5985491" y="5384064"/>
            <a:ext cx="675701" cy="847110"/>
          </a:xfrm>
          <a:prstGeom prst="rect">
            <a:avLst/>
          </a:prstGeom>
        </p:spPr>
      </p:pic>
      <p:pic>
        <p:nvPicPr>
          <p:cNvPr id="84" name="Picture 83"/>
          <p:cNvPicPr>
            <a:picLocks noChangeAspect="1"/>
          </p:cNvPicPr>
          <p:nvPr/>
        </p:nvPicPr>
        <p:blipFill>
          <a:blip r:embed="rId13"/>
          <a:stretch>
            <a:fillRect/>
          </a:stretch>
        </p:blipFill>
        <p:spPr>
          <a:xfrm>
            <a:off x="9753195" y="5521184"/>
            <a:ext cx="675701" cy="847110"/>
          </a:xfrm>
          <a:prstGeom prst="rect">
            <a:avLst/>
          </a:prstGeom>
        </p:spPr>
      </p:pic>
      <p:pic>
        <p:nvPicPr>
          <p:cNvPr id="85" name="Picture 84"/>
          <p:cNvPicPr>
            <a:picLocks noChangeAspect="1"/>
          </p:cNvPicPr>
          <p:nvPr/>
        </p:nvPicPr>
        <p:blipFill>
          <a:blip r:embed="rId13"/>
          <a:stretch>
            <a:fillRect/>
          </a:stretch>
        </p:blipFill>
        <p:spPr>
          <a:xfrm>
            <a:off x="1365093" y="4363180"/>
            <a:ext cx="675701" cy="847110"/>
          </a:xfrm>
          <a:prstGeom prst="rect">
            <a:avLst/>
          </a:prstGeom>
        </p:spPr>
      </p:pic>
      <p:pic>
        <p:nvPicPr>
          <p:cNvPr id="86" name="Picture 85"/>
          <p:cNvPicPr>
            <a:picLocks noChangeAspect="1"/>
          </p:cNvPicPr>
          <p:nvPr/>
        </p:nvPicPr>
        <p:blipFill>
          <a:blip r:embed="rId14"/>
          <a:stretch>
            <a:fillRect/>
          </a:stretch>
        </p:blipFill>
        <p:spPr>
          <a:xfrm>
            <a:off x="5239605" y="2994926"/>
            <a:ext cx="585759" cy="867675"/>
          </a:xfrm>
          <a:prstGeom prst="rect">
            <a:avLst/>
          </a:prstGeom>
        </p:spPr>
      </p:pic>
      <p:pic>
        <p:nvPicPr>
          <p:cNvPr id="87" name="Picture 86"/>
          <p:cNvPicPr>
            <a:picLocks noChangeAspect="1"/>
          </p:cNvPicPr>
          <p:nvPr/>
        </p:nvPicPr>
        <p:blipFill>
          <a:blip r:embed="rId14"/>
          <a:stretch>
            <a:fillRect/>
          </a:stretch>
        </p:blipFill>
        <p:spPr>
          <a:xfrm>
            <a:off x="2526848" y="5311322"/>
            <a:ext cx="585759" cy="867675"/>
          </a:xfrm>
          <a:prstGeom prst="rect">
            <a:avLst/>
          </a:prstGeom>
        </p:spPr>
      </p:pic>
      <p:pic>
        <p:nvPicPr>
          <p:cNvPr id="88" name="Picture 87"/>
          <p:cNvPicPr>
            <a:picLocks noChangeAspect="1"/>
          </p:cNvPicPr>
          <p:nvPr/>
        </p:nvPicPr>
        <p:blipFill>
          <a:blip r:embed="rId14"/>
          <a:stretch>
            <a:fillRect/>
          </a:stretch>
        </p:blipFill>
        <p:spPr>
          <a:xfrm>
            <a:off x="7241707" y="3127620"/>
            <a:ext cx="585759" cy="867675"/>
          </a:xfrm>
          <a:prstGeom prst="rect">
            <a:avLst/>
          </a:prstGeom>
        </p:spPr>
      </p:pic>
      <p:cxnSp>
        <p:nvCxnSpPr>
          <p:cNvPr id="91" name="Straight Connector 90"/>
          <p:cNvCxnSpPr/>
          <p:nvPr/>
        </p:nvCxnSpPr>
        <p:spPr>
          <a:xfrm flipH="1">
            <a:off x="10419981" y="2336510"/>
            <a:ext cx="119429" cy="171676"/>
          </a:xfrm>
          <a:prstGeom prst="line">
            <a:avLst/>
          </a:prstGeom>
        </p:spPr>
        <p:style>
          <a:lnRef idx="1">
            <a:schemeClr val="dk1"/>
          </a:lnRef>
          <a:fillRef idx="0">
            <a:schemeClr val="dk1"/>
          </a:fillRef>
          <a:effectRef idx="0">
            <a:schemeClr val="dk1"/>
          </a:effectRef>
          <a:fontRef idx="minor">
            <a:schemeClr val="tx1"/>
          </a:fontRef>
        </p:style>
      </p:cxnSp>
      <p:sp>
        <p:nvSpPr>
          <p:cNvPr id="93" name="TextBox 92"/>
          <p:cNvSpPr txBox="1"/>
          <p:nvPr/>
        </p:nvSpPr>
        <p:spPr>
          <a:xfrm>
            <a:off x="10624299" y="2813530"/>
            <a:ext cx="1367883" cy="2554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body"/>
                <a:ea typeface="+mn-ea"/>
                <a:cs typeface="+mn-cs"/>
              </a:rPr>
              <a:t>You</a:t>
            </a:r>
            <a:r>
              <a:rPr kumimoji="0" lang="en-GB" sz="2000" b="0" i="0" u="none" strike="noStrike" kern="1200" cap="none" spc="0" normalizeH="0" noProof="0" dirty="0">
                <a:ln>
                  <a:noFill/>
                </a:ln>
                <a:solidFill>
                  <a:prstClr val="black"/>
                </a:solidFill>
                <a:effectLst/>
                <a:uLnTx/>
                <a:uFillTx/>
                <a:latin typeface="Calibri body"/>
                <a:ea typeface="+mn-ea"/>
                <a:cs typeface="+mn-cs"/>
              </a:rPr>
              <a:t> can </a:t>
            </a:r>
            <a:r>
              <a:rPr lang="en-GB" sz="2000" dirty="0">
                <a:solidFill>
                  <a:prstClr val="black"/>
                </a:solidFill>
                <a:latin typeface="Calibri body"/>
              </a:rPr>
              <a:t>c</a:t>
            </a:r>
            <a:r>
              <a:rPr kumimoji="0" lang="en-GB" sz="2000" b="0" i="0" u="none" strike="noStrike" kern="1200" cap="none" spc="0" normalizeH="0" baseline="0" noProof="0" dirty="0" err="1">
                <a:ln>
                  <a:noFill/>
                </a:ln>
                <a:solidFill>
                  <a:prstClr val="black"/>
                </a:solidFill>
                <a:effectLst/>
                <a:uLnTx/>
                <a:uFillTx/>
                <a:latin typeface="Calibri body"/>
                <a:ea typeface="+mn-ea"/>
                <a:cs typeface="+mn-cs"/>
              </a:rPr>
              <a:t>olour</a:t>
            </a:r>
            <a:r>
              <a:rPr kumimoji="0" lang="en-GB" sz="2000" b="0" i="0" u="none" strike="noStrike" kern="1200" cap="none" spc="0" normalizeH="0" baseline="0" noProof="0" dirty="0">
                <a:ln>
                  <a:noFill/>
                </a:ln>
                <a:solidFill>
                  <a:prstClr val="black"/>
                </a:solidFill>
                <a:effectLst/>
                <a:uLnTx/>
                <a:uFillTx/>
                <a:latin typeface="Calibri body"/>
                <a:ea typeface="+mn-ea"/>
                <a:cs typeface="+mn-cs"/>
              </a:rPr>
              <a:t> in the picture when you have answered all of the questions.</a:t>
            </a:r>
          </a:p>
        </p:txBody>
      </p:sp>
    </p:spTree>
    <p:extLst>
      <p:ext uri="{BB962C8B-B14F-4D97-AF65-F5344CB8AC3E}">
        <p14:creationId xmlns:p14="http://schemas.microsoft.com/office/powerpoint/2010/main" val="574905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74" y="2925446"/>
            <a:ext cx="10515600" cy="1176292"/>
          </a:xfrm>
        </p:spPr>
        <p:txBody>
          <a:bodyPr/>
          <a:lstStyle/>
          <a:p>
            <a:pPr algn="ctr"/>
            <a:r>
              <a:rPr lang="en-GB" dirty="0"/>
              <a:t>End of lesson</a:t>
            </a:r>
          </a:p>
        </p:txBody>
      </p:sp>
    </p:spTree>
    <p:extLst>
      <p:ext uri="{BB962C8B-B14F-4D97-AF65-F5344CB8AC3E}">
        <p14:creationId xmlns:p14="http://schemas.microsoft.com/office/powerpoint/2010/main" val="1223944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lang="en-GB" altLang="en-US" sz="2400" dirty="0">
                <a:solidFill>
                  <a:srgbClr val="000000"/>
                </a:solidFill>
              </a:rPr>
              <a:t>Science </a:t>
            </a: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lang="en-GB" altLang="en-US" sz="3200" u="sng" noProof="0" dirty="0">
                <a:solidFill>
                  <a:srgbClr val="000000"/>
                </a:solidFill>
              </a:rPr>
              <a:t>Friday 26th</a:t>
            </a:r>
            <a:r>
              <a:rPr lang="en-GB" altLang="en-US" sz="3200" u="sng" dirty="0">
                <a:solidFill>
                  <a:srgbClr val="000000"/>
                </a:solidFill>
              </a:rPr>
              <a:t> February 2021</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lang="en-GB" sz="4000" u="sng" dirty="0">
                <a:solidFill>
                  <a:prstClr val="black"/>
                </a:solidFill>
                <a:latin typeface="Calibri" panose="020F0502020204030204"/>
              </a:rPr>
              <a:t>make different sounds </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76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2" name="Picture 1"/>
          <p:cNvPicPr>
            <a:picLocks noChangeAspect="1"/>
          </p:cNvPicPr>
          <p:nvPr/>
        </p:nvPicPr>
        <p:blipFill>
          <a:blip r:embed="rId2"/>
          <a:stretch>
            <a:fillRect/>
          </a:stretch>
        </p:blipFill>
        <p:spPr>
          <a:xfrm>
            <a:off x="900112" y="1490030"/>
            <a:ext cx="4801832" cy="3801450"/>
          </a:xfrm>
          <a:prstGeom prst="rect">
            <a:avLst/>
          </a:prstGeom>
        </p:spPr>
      </p:pic>
      <p:sp>
        <p:nvSpPr>
          <p:cNvPr id="6" name="TextBox 5"/>
          <p:cNvSpPr txBox="1"/>
          <p:nvPr/>
        </p:nvSpPr>
        <p:spPr>
          <a:xfrm>
            <a:off x="5892818" y="1152321"/>
            <a:ext cx="5738879" cy="1815882"/>
          </a:xfrm>
          <a:prstGeom prst="rect">
            <a:avLst/>
          </a:prstGeom>
          <a:noFill/>
        </p:spPr>
        <p:txBody>
          <a:bodyPr wrap="none" lIns="91440" tIns="45720" rIns="91440" bIns="45720" rtlCol="0" anchor="t">
            <a:spAutoFit/>
          </a:bodyPr>
          <a:lstStyle/>
          <a:p>
            <a:r>
              <a:rPr lang="en-GB" sz="2800" dirty="0"/>
              <a:t>This a picture of Wheatley Hill</a:t>
            </a:r>
          </a:p>
          <a:p>
            <a:r>
              <a:rPr lang="en-GB" sz="2800" dirty="0"/>
              <a:t> Colliery Pit in 1890. </a:t>
            </a:r>
          </a:p>
          <a:p>
            <a:r>
              <a:rPr lang="en-GB" sz="2800" dirty="0"/>
              <a:t>The pit was opened twenty-one years </a:t>
            </a:r>
            <a:endParaRPr lang="en-GB" sz="2800" dirty="0">
              <a:cs typeface="Calibri"/>
            </a:endParaRPr>
          </a:p>
          <a:p>
            <a:r>
              <a:rPr lang="en-GB" sz="2800" dirty="0"/>
              <a:t>earlier in 1869.</a:t>
            </a:r>
            <a:endParaRPr lang="en-GB" sz="2800" dirty="0">
              <a:cs typeface="Calibri"/>
            </a:endParaRPr>
          </a:p>
        </p:txBody>
      </p:sp>
      <p:pic>
        <p:nvPicPr>
          <p:cNvPr id="7" name="Picture 6"/>
          <p:cNvPicPr>
            <a:picLocks noChangeAspect="1"/>
          </p:cNvPicPr>
          <p:nvPr/>
        </p:nvPicPr>
        <p:blipFill>
          <a:blip r:embed="rId3"/>
          <a:stretch>
            <a:fillRect/>
          </a:stretch>
        </p:blipFill>
        <p:spPr>
          <a:xfrm>
            <a:off x="6731204" y="3011335"/>
            <a:ext cx="5135379" cy="32807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65" y="5346105"/>
            <a:ext cx="1442518" cy="1071177"/>
          </a:xfrm>
          <a:prstGeom prst="rect">
            <a:avLst/>
          </a:prstGeom>
        </p:spPr>
      </p:pic>
      <p:sp>
        <p:nvSpPr>
          <p:cNvPr id="4" name="TextBox 3"/>
          <p:cNvSpPr txBox="1"/>
          <p:nvPr/>
        </p:nvSpPr>
        <p:spPr>
          <a:xfrm>
            <a:off x="273278" y="330554"/>
            <a:ext cx="5428666" cy="954107"/>
          </a:xfrm>
          <a:prstGeom prst="rect">
            <a:avLst/>
          </a:prstGeom>
          <a:noFill/>
        </p:spPr>
        <p:txBody>
          <a:bodyPr wrap="none" rtlCol="0">
            <a:spAutoFit/>
          </a:bodyPr>
          <a:lstStyle/>
          <a:p>
            <a:r>
              <a:rPr lang="en-GB" sz="2800" dirty="0"/>
              <a:t>One of the biggest changes was the </a:t>
            </a:r>
          </a:p>
          <a:p>
            <a:r>
              <a:rPr lang="en-GB" sz="2800" dirty="0"/>
              <a:t>opening of the Colliery Pit.</a:t>
            </a:r>
          </a:p>
        </p:txBody>
      </p:sp>
    </p:spTree>
    <p:extLst>
      <p:ext uri="{BB962C8B-B14F-4D97-AF65-F5344CB8AC3E}">
        <p14:creationId xmlns:p14="http://schemas.microsoft.com/office/powerpoint/2010/main" val="2809388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rPr>
              <a:t>Pre-recorded Teaching</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r>
              <a:rPr lang="en-US" sz="2400" dirty="0">
                <a:solidFill>
                  <a:sysClr val="windowText" lastClr="000000"/>
                </a:solidFill>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400" dirty="0">
              <a:solidFill>
                <a:sysClr val="windowText" lastClr="000000"/>
              </a:solidFill>
            </a:endParaRPr>
          </a:p>
        </p:txBody>
      </p:sp>
      <p:sp>
        <p:nvSpPr>
          <p:cNvPr id="9" name="Rectangle 8">
            <a:hlinkClick r:id="rId3"/>
          </p:cNvPr>
          <p:cNvSpPr/>
          <p:nvPr/>
        </p:nvSpPr>
        <p:spPr>
          <a:xfrm>
            <a:off x="6536575" y="3571702"/>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Play Video</a:t>
            </a:r>
            <a:endParaRPr lang="en-GB" dirty="0"/>
          </a:p>
        </p:txBody>
      </p:sp>
      <p:sp>
        <p:nvSpPr>
          <p:cNvPr id="10" name="TextBox 9"/>
          <p:cNvSpPr txBox="1"/>
          <p:nvPr/>
        </p:nvSpPr>
        <p:spPr>
          <a:xfrm>
            <a:off x="447277" y="5887630"/>
            <a:ext cx="11208775" cy="646331"/>
          </a:xfrm>
          <a:prstGeom prst="rect">
            <a:avLst/>
          </a:prstGeom>
          <a:solidFill>
            <a:schemeClr val="bg1"/>
          </a:solidFill>
        </p:spPr>
        <p:txBody>
          <a:bodyPr wrap="square" rtlCol="0">
            <a:spAutoFit/>
          </a:bodyPr>
          <a:lstStyle/>
          <a:p>
            <a:r>
              <a:rPr lang="en-GB" dirty="0"/>
              <a:t>You can also copy and paste this link if you would prefer:</a:t>
            </a:r>
          </a:p>
          <a:p>
            <a:r>
              <a:rPr lang="en-GB" dirty="0">
                <a:hlinkClick r:id="rId3"/>
              </a:rPr>
              <a:t>https://teachers.thenational.academy/lessons/how-are-different-sounds-produced-6nj3et</a:t>
            </a:r>
            <a:endParaRPr lang="en-GB" dirty="0"/>
          </a:p>
        </p:txBody>
      </p:sp>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Tree>
    <p:extLst>
      <p:ext uri="{BB962C8B-B14F-4D97-AF65-F5344CB8AC3E}">
        <p14:creationId xmlns:p14="http://schemas.microsoft.com/office/powerpoint/2010/main" val="3869738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nvGraphicFramePr>
        <p:xfrm>
          <a:off x="543232" y="2141913"/>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340398">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11" name="Rectangle 10"/>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4" name="TextBox 3"/>
          <p:cNvSpPr txBox="1"/>
          <p:nvPr/>
        </p:nvSpPr>
        <p:spPr>
          <a:xfrm>
            <a:off x="543232" y="706582"/>
            <a:ext cx="9792259" cy="2554545"/>
          </a:xfrm>
          <a:prstGeom prst="rect">
            <a:avLst/>
          </a:prstGeom>
          <a:noFill/>
        </p:spPr>
        <p:txBody>
          <a:bodyPr wrap="square" rtlCol="0">
            <a:spAutoFit/>
          </a:bodyPr>
          <a:lstStyle/>
          <a:p>
            <a:r>
              <a:rPr lang="en-GB" sz="3200" dirty="0"/>
              <a:t>All sounds are made by making vibrations through the air. </a:t>
            </a:r>
          </a:p>
          <a:p>
            <a:endParaRPr lang="en-GB" sz="3200" dirty="0"/>
          </a:p>
          <a:p>
            <a:r>
              <a:rPr lang="en-GB" sz="3200" dirty="0"/>
              <a:t>The vibrations come from different objects are very different. </a:t>
            </a:r>
          </a:p>
          <a:p>
            <a:endParaRPr lang="en-GB" sz="3200" dirty="0"/>
          </a:p>
        </p:txBody>
      </p:sp>
      <p:sp>
        <p:nvSpPr>
          <p:cNvPr id="5" name="Oval Callout 4"/>
          <p:cNvSpPr/>
          <p:nvPr/>
        </p:nvSpPr>
        <p:spPr>
          <a:xfrm>
            <a:off x="803563" y="2909455"/>
            <a:ext cx="3519055" cy="2881745"/>
          </a:xfrm>
          <a:prstGeom prst="wedgeEllipseCallout">
            <a:avLst>
              <a:gd name="adj1" fmla="val 21687"/>
              <a:gd name="adj2" fmla="val -591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Sometimes they sound high pitched like a mouse’s squeak or low like a cow’s moo. </a:t>
            </a:r>
          </a:p>
        </p:txBody>
      </p:sp>
      <p:pic>
        <p:nvPicPr>
          <p:cNvPr id="6" name="Picture 5"/>
          <p:cNvPicPr>
            <a:picLocks noChangeAspect="1"/>
          </p:cNvPicPr>
          <p:nvPr/>
        </p:nvPicPr>
        <p:blipFill>
          <a:blip r:embed="rId4"/>
          <a:stretch>
            <a:fillRect/>
          </a:stretch>
        </p:blipFill>
        <p:spPr>
          <a:xfrm>
            <a:off x="3879623" y="2449691"/>
            <a:ext cx="885989" cy="919528"/>
          </a:xfrm>
          <a:prstGeom prst="rect">
            <a:avLst/>
          </a:prstGeom>
        </p:spPr>
      </p:pic>
      <p:pic>
        <p:nvPicPr>
          <p:cNvPr id="7" name="Picture 6"/>
          <p:cNvPicPr>
            <a:picLocks noChangeAspect="1"/>
          </p:cNvPicPr>
          <p:nvPr/>
        </p:nvPicPr>
        <p:blipFill>
          <a:blip r:embed="rId5"/>
          <a:stretch>
            <a:fillRect/>
          </a:stretch>
        </p:blipFill>
        <p:spPr>
          <a:xfrm>
            <a:off x="3879623" y="5396209"/>
            <a:ext cx="1231606" cy="1073863"/>
          </a:xfrm>
          <a:prstGeom prst="rect">
            <a:avLst/>
          </a:prstGeom>
        </p:spPr>
      </p:pic>
      <p:sp>
        <p:nvSpPr>
          <p:cNvPr id="8" name="Oval Callout 7"/>
          <p:cNvSpPr/>
          <p:nvPr/>
        </p:nvSpPr>
        <p:spPr>
          <a:xfrm>
            <a:off x="6580909" y="2784764"/>
            <a:ext cx="3463636" cy="2775653"/>
          </a:xfrm>
          <a:prstGeom prst="wedgeEllipseCallout">
            <a:avLst>
              <a:gd name="adj1" fmla="val -38033"/>
              <a:gd name="adj2" fmla="val -49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Sometimes they are very quiet like a whisper or very loud like a car horn.</a:t>
            </a:r>
          </a:p>
        </p:txBody>
      </p:sp>
      <p:pic>
        <p:nvPicPr>
          <p:cNvPr id="9" name="Picture 8"/>
          <p:cNvPicPr>
            <a:picLocks noChangeAspect="1"/>
          </p:cNvPicPr>
          <p:nvPr/>
        </p:nvPicPr>
        <p:blipFill>
          <a:blip r:embed="rId6"/>
          <a:stretch>
            <a:fillRect/>
          </a:stretch>
        </p:blipFill>
        <p:spPr>
          <a:xfrm>
            <a:off x="9767455" y="5250153"/>
            <a:ext cx="1496874" cy="1219919"/>
          </a:xfrm>
          <a:prstGeom prst="rect">
            <a:avLst/>
          </a:prstGeom>
        </p:spPr>
      </p:pic>
      <p:pic>
        <p:nvPicPr>
          <p:cNvPr id="10" name="Picture 9"/>
          <p:cNvPicPr>
            <a:picLocks noChangeAspect="1"/>
          </p:cNvPicPr>
          <p:nvPr/>
        </p:nvPicPr>
        <p:blipFill>
          <a:blip r:embed="rId7"/>
          <a:stretch>
            <a:fillRect/>
          </a:stretch>
        </p:blipFill>
        <p:spPr>
          <a:xfrm>
            <a:off x="10044545" y="2449691"/>
            <a:ext cx="1553022" cy="1128817"/>
          </a:xfrm>
          <a:prstGeom prst="rect">
            <a:avLst/>
          </a:prstGeom>
        </p:spPr>
      </p:pic>
    </p:spTree>
    <p:extLst>
      <p:ext uri="{BB962C8B-B14F-4D97-AF65-F5344CB8AC3E}">
        <p14:creationId xmlns:p14="http://schemas.microsoft.com/office/powerpoint/2010/main" val="2658023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68791392"/>
              </p:ext>
            </p:extLst>
          </p:nvPr>
        </p:nvGraphicFramePr>
        <p:xfrm>
          <a:off x="230415" y="556857"/>
          <a:ext cx="10515600" cy="521208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r>
                        <a:rPr lang="en-GB" sz="2800" b="0" dirty="0">
                          <a:effectLst/>
                          <a:latin typeface="Calibri (Body)"/>
                        </a:rPr>
                        <a:t>Every time</a:t>
                      </a:r>
                      <a:r>
                        <a:rPr lang="en-GB" sz="2800" b="0" baseline="0" dirty="0">
                          <a:effectLst/>
                          <a:latin typeface="Calibri (Body)"/>
                        </a:rPr>
                        <a:t> there is a kind of sound, vibrations travel through the air.</a:t>
                      </a:r>
                    </a:p>
                    <a:p>
                      <a:endParaRPr lang="en-GB" sz="2800" b="0" baseline="0" dirty="0">
                        <a:effectLst/>
                        <a:latin typeface="Calibri (Body)"/>
                      </a:endParaRPr>
                    </a:p>
                    <a:p>
                      <a:r>
                        <a:rPr lang="en-GB" sz="2800" b="0" baseline="0" dirty="0">
                          <a:effectLst/>
                          <a:latin typeface="Calibri (Body)"/>
                        </a:rPr>
                        <a:t>This means that, to create a sound, all we need to do is create </a:t>
                      </a:r>
                    </a:p>
                    <a:p>
                      <a:r>
                        <a:rPr lang="en-GB" sz="2800" b="0" baseline="0" dirty="0">
                          <a:effectLst/>
                          <a:latin typeface="Calibri (Body)"/>
                        </a:rPr>
                        <a:t>vibrations in the air. </a:t>
                      </a:r>
                    </a:p>
                    <a:p>
                      <a:endParaRPr lang="en-GB" sz="2800" b="0" baseline="0" dirty="0">
                        <a:effectLst/>
                        <a:latin typeface="Calibri (Body)"/>
                      </a:endParaRPr>
                    </a:p>
                    <a:p>
                      <a:r>
                        <a:rPr lang="en-GB" sz="2800" b="0" baseline="0" dirty="0">
                          <a:effectLst/>
                          <a:latin typeface="Calibri (Body)"/>
                        </a:rPr>
                        <a:t>We can do this by striking something (like a         ), </a:t>
                      </a:r>
                    </a:p>
                    <a:p>
                      <a:endParaRPr lang="en-GB" sz="2800" b="0" baseline="0" dirty="0">
                        <a:effectLst/>
                        <a:latin typeface="Calibri (Body)"/>
                      </a:endParaRPr>
                    </a:p>
                    <a:p>
                      <a:r>
                        <a:rPr lang="en-GB" sz="2800" b="0" baseline="0" dirty="0">
                          <a:effectLst/>
                          <a:latin typeface="Calibri (Body)"/>
                        </a:rPr>
                        <a:t>plucking it (like a             ) or</a:t>
                      </a:r>
                    </a:p>
                    <a:p>
                      <a:endParaRPr lang="en-GB" sz="2800" b="0" baseline="0" dirty="0">
                        <a:effectLst/>
                        <a:latin typeface="Calibri (Body)"/>
                      </a:endParaRPr>
                    </a:p>
                    <a:p>
                      <a:r>
                        <a:rPr lang="en-GB" sz="2800" b="0" baseline="0" dirty="0">
                          <a:effectLst/>
                          <a:latin typeface="Calibri (Body)"/>
                        </a:rPr>
                        <a:t>blowing through it (like a            ).  </a:t>
                      </a:r>
                    </a:p>
                    <a:p>
                      <a:endParaRPr lang="en-GB" sz="2800" b="0" baseline="0" dirty="0">
                        <a:effectLst/>
                        <a:latin typeface="Calibri (Body)"/>
                      </a:endParaRPr>
                    </a:p>
                    <a:p>
                      <a:r>
                        <a:rPr lang="en-GB" sz="2800" b="0" baseline="0" dirty="0">
                          <a:effectLst/>
                          <a:latin typeface="Calibri (Body)"/>
                        </a:rPr>
                        <a:t> </a:t>
                      </a:r>
                      <a:endParaRPr lang="en-GB" sz="2800"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0" name="Picture 9"/>
          <p:cNvPicPr>
            <a:picLocks noChangeAspect="1"/>
          </p:cNvPicPr>
          <p:nvPr/>
        </p:nvPicPr>
        <p:blipFill>
          <a:blip r:embed="rId4"/>
          <a:stretch>
            <a:fillRect/>
          </a:stretch>
        </p:blipFill>
        <p:spPr>
          <a:xfrm>
            <a:off x="7237600" y="2980371"/>
            <a:ext cx="849205" cy="732647"/>
          </a:xfrm>
          <a:prstGeom prst="rect">
            <a:avLst/>
          </a:prstGeom>
        </p:spPr>
      </p:pic>
      <p:pic>
        <p:nvPicPr>
          <p:cNvPr id="15" name="Picture 14"/>
          <p:cNvPicPr>
            <a:picLocks noChangeAspect="1"/>
          </p:cNvPicPr>
          <p:nvPr/>
        </p:nvPicPr>
        <p:blipFill>
          <a:blip r:embed="rId5"/>
          <a:stretch>
            <a:fillRect/>
          </a:stretch>
        </p:blipFill>
        <p:spPr>
          <a:xfrm>
            <a:off x="3223590" y="3878693"/>
            <a:ext cx="1029756" cy="619294"/>
          </a:xfrm>
          <a:prstGeom prst="rect">
            <a:avLst/>
          </a:prstGeom>
        </p:spPr>
      </p:pic>
      <p:pic>
        <p:nvPicPr>
          <p:cNvPr id="16" name="Picture 15"/>
          <p:cNvPicPr>
            <a:picLocks noChangeAspect="1"/>
          </p:cNvPicPr>
          <p:nvPr/>
        </p:nvPicPr>
        <p:blipFill>
          <a:blip r:embed="rId6"/>
          <a:stretch>
            <a:fillRect/>
          </a:stretch>
        </p:blipFill>
        <p:spPr>
          <a:xfrm>
            <a:off x="4253346" y="4930840"/>
            <a:ext cx="1073452" cy="629577"/>
          </a:xfrm>
          <a:prstGeom prst="rect">
            <a:avLst/>
          </a:prstGeom>
        </p:spPr>
      </p:pic>
    </p:spTree>
    <p:extLst>
      <p:ext uri="{BB962C8B-B14F-4D97-AF65-F5344CB8AC3E}">
        <p14:creationId xmlns:p14="http://schemas.microsoft.com/office/powerpoint/2010/main" val="3036891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Oval Callout 2"/>
          <p:cNvSpPr/>
          <p:nvPr/>
        </p:nvSpPr>
        <p:spPr>
          <a:xfrm>
            <a:off x="271561" y="144368"/>
            <a:ext cx="3740728" cy="2466109"/>
          </a:xfrm>
          <a:prstGeom prst="wedgeEllipseCallout">
            <a:avLst>
              <a:gd name="adj1" fmla="val 38593"/>
              <a:gd name="adj2" fmla="val 49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What are three ways can a sound be created?</a:t>
            </a:r>
          </a:p>
          <a:p>
            <a:pPr algn="ctr"/>
            <a:endParaRPr lang="en-GB" sz="2800" dirty="0"/>
          </a:p>
        </p:txBody>
      </p:sp>
      <p:sp>
        <p:nvSpPr>
          <p:cNvPr id="6" name="TextBox 5"/>
          <p:cNvSpPr txBox="1"/>
          <p:nvPr/>
        </p:nvSpPr>
        <p:spPr>
          <a:xfrm>
            <a:off x="4267199" y="1374684"/>
            <a:ext cx="5014514" cy="2554545"/>
          </a:xfrm>
          <a:prstGeom prst="rect">
            <a:avLst/>
          </a:prstGeom>
          <a:noFill/>
        </p:spPr>
        <p:txBody>
          <a:bodyPr wrap="none" rtlCol="0">
            <a:spAutoFit/>
          </a:bodyPr>
          <a:lstStyle/>
          <a:p>
            <a:r>
              <a:rPr lang="en-GB" sz="3200" dirty="0"/>
              <a:t>S ______________________</a:t>
            </a:r>
          </a:p>
          <a:p>
            <a:endParaRPr lang="en-GB" sz="3200" dirty="0"/>
          </a:p>
          <a:p>
            <a:r>
              <a:rPr lang="en-GB" sz="3200" dirty="0"/>
              <a:t>P ______________________</a:t>
            </a:r>
          </a:p>
          <a:p>
            <a:endParaRPr lang="en-GB" sz="3200" dirty="0"/>
          </a:p>
          <a:p>
            <a:r>
              <a:rPr lang="en-GB" sz="3200" dirty="0"/>
              <a:t>B ______________________</a:t>
            </a:r>
          </a:p>
        </p:txBody>
      </p:sp>
    </p:spTree>
    <p:extLst>
      <p:ext uri="{BB962C8B-B14F-4D97-AF65-F5344CB8AC3E}">
        <p14:creationId xmlns:p14="http://schemas.microsoft.com/office/powerpoint/2010/main" val="22185875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3" name="Picture 2"/>
          <p:cNvPicPr>
            <a:picLocks noChangeAspect="1"/>
          </p:cNvPicPr>
          <p:nvPr/>
        </p:nvPicPr>
        <p:blipFill>
          <a:blip r:embed="rId4"/>
          <a:stretch>
            <a:fillRect/>
          </a:stretch>
        </p:blipFill>
        <p:spPr>
          <a:xfrm>
            <a:off x="706582" y="628836"/>
            <a:ext cx="7523017" cy="4033128"/>
          </a:xfrm>
          <a:prstGeom prst="rect">
            <a:avLst/>
          </a:prstGeom>
        </p:spPr>
      </p:pic>
      <p:sp>
        <p:nvSpPr>
          <p:cNvPr id="5" name="Oval Callout 4"/>
          <p:cNvSpPr/>
          <p:nvPr/>
        </p:nvSpPr>
        <p:spPr>
          <a:xfrm>
            <a:off x="8049491" y="2216728"/>
            <a:ext cx="3103418" cy="2687782"/>
          </a:xfrm>
          <a:prstGeom prst="wedgeEllipseCallout">
            <a:avLst>
              <a:gd name="adj1" fmla="val -61458"/>
              <a:gd name="adj2" fmla="val -41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 high pitched sound is a high sound like a mouse’s squeak. </a:t>
            </a:r>
          </a:p>
        </p:txBody>
      </p:sp>
    </p:spTree>
    <p:extLst>
      <p:ext uri="{BB962C8B-B14F-4D97-AF65-F5344CB8AC3E}">
        <p14:creationId xmlns:p14="http://schemas.microsoft.com/office/powerpoint/2010/main" val="2874409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6" name="Picture 5"/>
          <p:cNvPicPr>
            <a:picLocks noChangeAspect="1"/>
          </p:cNvPicPr>
          <p:nvPr/>
        </p:nvPicPr>
        <p:blipFill>
          <a:blip r:embed="rId4"/>
          <a:stretch>
            <a:fillRect/>
          </a:stretch>
        </p:blipFill>
        <p:spPr>
          <a:xfrm>
            <a:off x="872836" y="561970"/>
            <a:ext cx="7523751" cy="4187276"/>
          </a:xfrm>
          <a:prstGeom prst="rect">
            <a:avLst/>
          </a:prstGeom>
        </p:spPr>
      </p:pic>
      <p:pic>
        <p:nvPicPr>
          <p:cNvPr id="7" name="Picture 6"/>
          <p:cNvPicPr>
            <a:picLocks noChangeAspect="1"/>
          </p:cNvPicPr>
          <p:nvPr/>
        </p:nvPicPr>
        <p:blipFill>
          <a:blip r:embed="rId5"/>
          <a:stretch>
            <a:fillRect/>
          </a:stretch>
        </p:blipFill>
        <p:spPr>
          <a:xfrm>
            <a:off x="1624482" y="3957722"/>
            <a:ext cx="1315833" cy="1305307"/>
          </a:xfrm>
          <a:prstGeom prst="rect">
            <a:avLst/>
          </a:prstGeom>
        </p:spPr>
      </p:pic>
      <p:pic>
        <p:nvPicPr>
          <p:cNvPr id="12" name="Picture 11"/>
          <p:cNvPicPr>
            <a:picLocks noChangeAspect="1"/>
          </p:cNvPicPr>
          <p:nvPr/>
        </p:nvPicPr>
        <p:blipFill>
          <a:blip r:embed="rId6"/>
          <a:stretch>
            <a:fillRect/>
          </a:stretch>
        </p:blipFill>
        <p:spPr>
          <a:xfrm>
            <a:off x="1731075" y="2585920"/>
            <a:ext cx="1209240" cy="1182516"/>
          </a:xfrm>
          <a:prstGeom prst="rect">
            <a:avLst/>
          </a:prstGeom>
        </p:spPr>
      </p:pic>
      <p:sp>
        <p:nvSpPr>
          <p:cNvPr id="14" name="Oval Callout 13"/>
          <p:cNvSpPr/>
          <p:nvPr/>
        </p:nvSpPr>
        <p:spPr>
          <a:xfrm>
            <a:off x="8049491" y="2216728"/>
            <a:ext cx="3103418" cy="2687782"/>
          </a:xfrm>
          <a:prstGeom prst="wedgeEllipseCallout">
            <a:avLst>
              <a:gd name="adj1" fmla="val -61458"/>
              <a:gd name="adj2" fmla="val -41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 low pitched sound is a low sound like a cow’s moo. </a:t>
            </a:r>
          </a:p>
        </p:txBody>
      </p:sp>
    </p:spTree>
    <p:extLst>
      <p:ext uri="{BB962C8B-B14F-4D97-AF65-F5344CB8AC3E}">
        <p14:creationId xmlns:p14="http://schemas.microsoft.com/office/powerpoint/2010/main" val="2354405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765586952"/>
              </p:ext>
            </p:extLst>
          </p:nvPr>
        </p:nvGraphicFramePr>
        <p:xfrm>
          <a:off x="107092" y="1955328"/>
          <a:ext cx="11597538" cy="253225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2800" dirty="0"/>
                        <a:t>The larger the instrument the lower the pitch. </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2800" baseline="0" dirty="0"/>
                        <a:t>The smaller the instrument the higher the pitch.</a:t>
                      </a:r>
                      <a:endParaRPr lang="en-GB" sz="2800" dirty="0"/>
                    </a:p>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5449581"/>
            <a:ext cx="1442518" cy="1071177"/>
          </a:xfrm>
          <a:prstGeom prst="rect">
            <a:avLst/>
          </a:prstGeom>
        </p:spPr>
      </p:pic>
      <p:pic>
        <p:nvPicPr>
          <p:cNvPr id="5" name="Picture 4"/>
          <p:cNvPicPr>
            <a:picLocks noChangeAspect="1"/>
          </p:cNvPicPr>
          <p:nvPr/>
        </p:nvPicPr>
        <p:blipFill>
          <a:blip r:embed="rId4"/>
          <a:stretch>
            <a:fillRect/>
          </a:stretch>
        </p:blipFill>
        <p:spPr>
          <a:xfrm>
            <a:off x="5532453" y="3815951"/>
            <a:ext cx="2558601" cy="2704807"/>
          </a:xfrm>
          <a:prstGeom prst="rect">
            <a:avLst/>
          </a:prstGeom>
        </p:spPr>
      </p:pic>
      <p:pic>
        <p:nvPicPr>
          <p:cNvPr id="6" name="Picture 5"/>
          <p:cNvPicPr>
            <a:picLocks noChangeAspect="1"/>
          </p:cNvPicPr>
          <p:nvPr/>
        </p:nvPicPr>
        <p:blipFill>
          <a:blip r:embed="rId5"/>
          <a:stretch>
            <a:fillRect/>
          </a:stretch>
        </p:blipFill>
        <p:spPr>
          <a:xfrm>
            <a:off x="6234545" y="388240"/>
            <a:ext cx="2848797" cy="1659189"/>
          </a:xfrm>
          <a:prstGeom prst="rect">
            <a:avLst/>
          </a:prstGeom>
        </p:spPr>
      </p:pic>
      <p:pic>
        <p:nvPicPr>
          <p:cNvPr id="18" name="Picture 17"/>
          <p:cNvPicPr>
            <a:picLocks noChangeAspect="1"/>
          </p:cNvPicPr>
          <p:nvPr/>
        </p:nvPicPr>
        <p:blipFill>
          <a:blip r:embed="rId6"/>
          <a:stretch>
            <a:fillRect/>
          </a:stretch>
        </p:blipFill>
        <p:spPr>
          <a:xfrm>
            <a:off x="9254836" y="2620643"/>
            <a:ext cx="2328561" cy="2069832"/>
          </a:xfrm>
          <a:prstGeom prst="rect">
            <a:avLst/>
          </a:prstGeom>
        </p:spPr>
      </p:pic>
      <p:pic>
        <p:nvPicPr>
          <p:cNvPr id="19" name="Picture 18"/>
          <p:cNvPicPr>
            <a:picLocks noChangeAspect="1"/>
          </p:cNvPicPr>
          <p:nvPr/>
        </p:nvPicPr>
        <p:blipFill>
          <a:blip r:embed="rId7"/>
          <a:stretch>
            <a:fillRect/>
          </a:stretch>
        </p:blipFill>
        <p:spPr>
          <a:xfrm>
            <a:off x="2004177" y="4059382"/>
            <a:ext cx="1488430" cy="2447194"/>
          </a:xfrm>
          <a:prstGeom prst="rect">
            <a:avLst/>
          </a:prstGeom>
        </p:spPr>
      </p:pic>
      <p:sp>
        <p:nvSpPr>
          <p:cNvPr id="20" name="Oval Callout 19"/>
          <p:cNvSpPr/>
          <p:nvPr/>
        </p:nvSpPr>
        <p:spPr>
          <a:xfrm>
            <a:off x="271561" y="144368"/>
            <a:ext cx="2271890" cy="1834979"/>
          </a:xfrm>
          <a:prstGeom prst="wedgeEllipseCallout">
            <a:avLst>
              <a:gd name="adj1" fmla="val 51015"/>
              <a:gd name="adj2" fmla="val 44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Different instruments create different sounds. </a:t>
            </a:r>
          </a:p>
        </p:txBody>
      </p:sp>
      <p:sp>
        <p:nvSpPr>
          <p:cNvPr id="21" name="TextBox 20"/>
          <p:cNvSpPr txBox="1"/>
          <p:nvPr/>
        </p:nvSpPr>
        <p:spPr>
          <a:xfrm>
            <a:off x="9083342" y="1269439"/>
            <a:ext cx="771365" cy="369332"/>
          </a:xfrm>
          <a:prstGeom prst="rect">
            <a:avLst/>
          </a:prstGeom>
          <a:noFill/>
        </p:spPr>
        <p:txBody>
          <a:bodyPr wrap="none" rtlCol="0">
            <a:spAutoFit/>
          </a:bodyPr>
          <a:lstStyle/>
          <a:p>
            <a:r>
              <a:rPr lang="en-GB" dirty="0"/>
              <a:t>Violin </a:t>
            </a:r>
          </a:p>
        </p:txBody>
      </p:sp>
      <p:sp>
        <p:nvSpPr>
          <p:cNvPr id="22" name="TextBox 21"/>
          <p:cNvSpPr txBox="1"/>
          <p:nvPr/>
        </p:nvSpPr>
        <p:spPr>
          <a:xfrm>
            <a:off x="10086109" y="4987636"/>
            <a:ext cx="944746" cy="369332"/>
          </a:xfrm>
          <a:prstGeom prst="rect">
            <a:avLst/>
          </a:prstGeom>
          <a:noFill/>
        </p:spPr>
        <p:txBody>
          <a:bodyPr wrap="none" rtlCol="0">
            <a:spAutoFit/>
          </a:bodyPr>
          <a:lstStyle/>
          <a:p>
            <a:r>
              <a:rPr lang="en-GB" dirty="0"/>
              <a:t>Ukulele </a:t>
            </a:r>
          </a:p>
        </p:txBody>
      </p:sp>
      <p:sp>
        <p:nvSpPr>
          <p:cNvPr id="23" name="TextBox 22"/>
          <p:cNvSpPr txBox="1"/>
          <p:nvPr/>
        </p:nvSpPr>
        <p:spPr>
          <a:xfrm>
            <a:off x="8091054" y="5942836"/>
            <a:ext cx="1329210" cy="369332"/>
          </a:xfrm>
          <a:prstGeom prst="rect">
            <a:avLst/>
          </a:prstGeom>
          <a:noFill/>
        </p:spPr>
        <p:txBody>
          <a:bodyPr wrap="none" rtlCol="0">
            <a:spAutoFit/>
          </a:bodyPr>
          <a:lstStyle/>
          <a:p>
            <a:r>
              <a:rPr lang="en-GB" dirty="0"/>
              <a:t>Double Bass</a:t>
            </a:r>
          </a:p>
        </p:txBody>
      </p:sp>
      <p:sp>
        <p:nvSpPr>
          <p:cNvPr id="24" name="TextBox 23"/>
          <p:cNvSpPr txBox="1"/>
          <p:nvPr/>
        </p:nvSpPr>
        <p:spPr>
          <a:xfrm>
            <a:off x="1228345" y="4618304"/>
            <a:ext cx="651140" cy="369332"/>
          </a:xfrm>
          <a:prstGeom prst="rect">
            <a:avLst/>
          </a:prstGeom>
          <a:noFill/>
        </p:spPr>
        <p:txBody>
          <a:bodyPr wrap="none" rtlCol="0">
            <a:spAutoFit/>
          </a:bodyPr>
          <a:lstStyle/>
          <a:p>
            <a:r>
              <a:rPr lang="en-GB" dirty="0"/>
              <a:t>Cello</a:t>
            </a:r>
          </a:p>
        </p:txBody>
      </p:sp>
    </p:spTree>
    <p:extLst>
      <p:ext uri="{BB962C8B-B14F-4D97-AF65-F5344CB8AC3E}">
        <p14:creationId xmlns:p14="http://schemas.microsoft.com/office/powerpoint/2010/main" val="1859759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477676898"/>
              </p:ext>
            </p:extLst>
          </p:nvPr>
        </p:nvGraphicFramePr>
        <p:xfrm>
          <a:off x="107092" y="1955328"/>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marL="0" marR="0" lvl="0" indent="0" algn="l" defTabSz="914400" rtl="0" eaLnBrk="1" fontAlgn="auto" latinLnBrk="0" hangingPunct="1">
                        <a:lnSpc>
                          <a:spcPct val="200000"/>
                        </a:lnSpc>
                        <a:spcBef>
                          <a:spcPts val="0"/>
                        </a:spcBef>
                        <a:spcAft>
                          <a:spcPts val="0"/>
                        </a:spcAft>
                        <a:buClrTx/>
                        <a:buSzTx/>
                        <a:buFont typeface="+mj-lt"/>
                        <a:buNone/>
                        <a:tabLst/>
                        <a:defRPr/>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5" name="Picture 4"/>
          <p:cNvPicPr>
            <a:picLocks noChangeAspect="1"/>
          </p:cNvPicPr>
          <p:nvPr/>
        </p:nvPicPr>
        <p:blipFill>
          <a:blip r:embed="rId3"/>
          <a:stretch>
            <a:fillRect/>
          </a:stretch>
        </p:blipFill>
        <p:spPr>
          <a:xfrm>
            <a:off x="5532453" y="3815951"/>
            <a:ext cx="2558601" cy="2704807"/>
          </a:xfrm>
          <a:prstGeom prst="rect">
            <a:avLst/>
          </a:prstGeom>
        </p:spPr>
      </p:pic>
      <p:pic>
        <p:nvPicPr>
          <p:cNvPr id="6" name="Picture 5"/>
          <p:cNvPicPr>
            <a:picLocks noChangeAspect="1"/>
          </p:cNvPicPr>
          <p:nvPr/>
        </p:nvPicPr>
        <p:blipFill>
          <a:blip r:embed="rId4"/>
          <a:stretch>
            <a:fillRect/>
          </a:stretch>
        </p:blipFill>
        <p:spPr>
          <a:xfrm>
            <a:off x="6234545" y="388240"/>
            <a:ext cx="2848797" cy="1659189"/>
          </a:xfrm>
          <a:prstGeom prst="rect">
            <a:avLst/>
          </a:prstGeom>
        </p:spPr>
      </p:pic>
      <p:pic>
        <p:nvPicPr>
          <p:cNvPr id="18" name="Picture 17"/>
          <p:cNvPicPr>
            <a:picLocks noChangeAspect="1"/>
          </p:cNvPicPr>
          <p:nvPr/>
        </p:nvPicPr>
        <p:blipFill>
          <a:blip r:embed="rId5"/>
          <a:stretch>
            <a:fillRect/>
          </a:stretch>
        </p:blipFill>
        <p:spPr>
          <a:xfrm>
            <a:off x="9254836" y="2620643"/>
            <a:ext cx="2328561" cy="2069832"/>
          </a:xfrm>
          <a:prstGeom prst="rect">
            <a:avLst/>
          </a:prstGeom>
        </p:spPr>
      </p:pic>
      <p:pic>
        <p:nvPicPr>
          <p:cNvPr id="19" name="Picture 18"/>
          <p:cNvPicPr>
            <a:picLocks noChangeAspect="1"/>
          </p:cNvPicPr>
          <p:nvPr/>
        </p:nvPicPr>
        <p:blipFill>
          <a:blip r:embed="rId6"/>
          <a:stretch>
            <a:fillRect/>
          </a:stretch>
        </p:blipFill>
        <p:spPr>
          <a:xfrm>
            <a:off x="2004177" y="4059382"/>
            <a:ext cx="1488430" cy="2447194"/>
          </a:xfrm>
          <a:prstGeom prst="rect">
            <a:avLst/>
          </a:prstGeom>
        </p:spPr>
      </p:pic>
      <p:sp>
        <p:nvSpPr>
          <p:cNvPr id="20" name="Oval Callout 19"/>
          <p:cNvSpPr/>
          <p:nvPr/>
        </p:nvSpPr>
        <p:spPr>
          <a:xfrm>
            <a:off x="271561" y="144368"/>
            <a:ext cx="2271890" cy="1834979"/>
          </a:xfrm>
          <a:prstGeom prst="wedgeEllipseCallout">
            <a:avLst>
              <a:gd name="adj1" fmla="val 51015"/>
              <a:gd name="adj2" fmla="val 442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Label these instruments as high pitched or low pitched. </a:t>
            </a:r>
          </a:p>
        </p:txBody>
      </p:sp>
      <p:sp>
        <p:nvSpPr>
          <p:cNvPr id="21" name="TextBox 20"/>
          <p:cNvSpPr txBox="1"/>
          <p:nvPr/>
        </p:nvSpPr>
        <p:spPr>
          <a:xfrm>
            <a:off x="9083342" y="1269439"/>
            <a:ext cx="771365" cy="369332"/>
          </a:xfrm>
          <a:prstGeom prst="rect">
            <a:avLst/>
          </a:prstGeom>
          <a:noFill/>
        </p:spPr>
        <p:txBody>
          <a:bodyPr wrap="none" rtlCol="0">
            <a:spAutoFit/>
          </a:bodyPr>
          <a:lstStyle/>
          <a:p>
            <a:r>
              <a:rPr lang="en-GB" dirty="0"/>
              <a:t>Violin </a:t>
            </a:r>
          </a:p>
        </p:txBody>
      </p:sp>
      <p:sp>
        <p:nvSpPr>
          <p:cNvPr id="22" name="TextBox 21"/>
          <p:cNvSpPr txBox="1"/>
          <p:nvPr/>
        </p:nvSpPr>
        <p:spPr>
          <a:xfrm>
            <a:off x="10086109" y="4987636"/>
            <a:ext cx="944746" cy="369332"/>
          </a:xfrm>
          <a:prstGeom prst="rect">
            <a:avLst/>
          </a:prstGeom>
          <a:noFill/>
        </p:spPr>
        <p:txBody>
          <a:bodyPr wrap="none" rtlCol="0">
            <a:spAutoFit/>
          </a:bodyPr>
          <a:lstStyle/>
          <a:p>
            <a:r>
              <a:rPr lang="en-GB" dirty="0"/>
              <a:t>Ukulele </a:t>
            </a:r>
          </a:p>
        </p:txBody>
      </p:sp>
      <p:sp>
        <p:nvSpPr>
          <p:cNvPr id="23" name="TextBox 22"/>
          <p:cNvSpPr txBox="1"/>
          <p:nvPr/>
        </p:nvSpPr>
        <p:spPr>
          <a:xfrm>
            <a:off x="8091054" y="5942836"/>
            <a:ext cx="1329210" cy="369332"/>
          </a:xfrm>
          <a:prstGeom prst="rect">
            <a:avLst/>
          </a:prstGeom>
          <a:noFill/>
        </p:spPr>
        <p:txBody>
          <a:bodyPr wrap="none" rtlCol="0">
            <a:spAutoFit/>
          </a:bodyPr>
          <a:lstStyle/>
          <a:p>
            <a:r>
              <a:rPr lang="en-GB" dirty="0"/>
              <a:t>Double Bass</a:t>
            </a:r>
          </a:p>
        </p:txBody>
      </p:sp>
      <p:sp>
        <p:nvSpPr>
          <p:cNvPr id="24" name="TextBox 23"/>
          <p:cNvSpPr txBox="1"/>
          <p:nvPr/>
        </p:nvSpPr>
        <p:spPr>
          <a:xfrm>
            <a:off x="1228345" y="4618304"/>
            <a:ext cx="651140" cy="369332"/>
          </a:xfrm>
          <a:prstGeom prst="rect">
            <a:avLst/>
          </a:prstGeom>
          <a:noFill/>
        </p:spPr>
        <p:txBody>
          <a:bodyPr wrap="none" rtlCol="0">
            <a:spAutoFit/>
          </a:bodyPr>
          <a:lstStyle/>
          <a:p>
            <a:r>
              <a:rPr lang="en-GB" dirty="0"/>
              <a:t>Cello</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087" y="5574407"/>
            <a:ext cx="1254732" cy="931732"/>
          </a:xfrm>
          <a:prstGeom prst="rect">
            <a:avLst/>
          </a:prstGeom>
        </p:spPr>
      </p:pic>
    </p:spTree>
    <p:extLst>
      <p:ext uri="{BB962C8B-B14F-4D97-AF65-F5344CB8AC3E}">
        <p14:creationId xmlns:p14="http://schemas.microsoft.com/office/powerpoint/2010/main" val="1701932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graphicFrame>
        <p:nvGraphicFramePr>
          <p:cNvPr id="3" name="Table 2"/>
          <p:cNvGraphicFramePr>
            <a:graphicFrameLocks noGrp="1"/>
          </p:cNvGraphicFramePr>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endParaRPr lang="en-GB" dirty="0"/>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4" name="TextBox 3"/>
          <p:cNvSpPr txBox="1"/>
          <p:nvPr/>
        </p:nvSpPr>
        <p:spPr>
          <a:xfrm>
            <a:off x="543232" y="461941"/>
            <a:ext cx="7518981" cy="523220"/>
          </a:xfrm>
          <a:prstGeom prst="rect">
            <a:avLst/>
          </a:prstGeom>
          <a:noFill/>
        </p:spPr>
        <p:txBody>
          <a:bodyPr wrap="none" rtlCol="0">
            <a:spAutoFit/>
          </a:bodyPr>
          <a:lstStyle/>
          <a:p>
            <a:r>
              <a:rPr lang="en-GB" sz="2800" dirty="0"/>
              <a:t>Well done if you labelled the instruments like this</a:t>
            </a:r>
            <a:r>
              <a:rPr lang="en-GB" dirty="0"/>
              <a:t>. </a:t>
            </a:r>
          </a:p>
        </p:txBody>
      </p:sp>
      <p:sp>
        <p:nvSpPr>
          <p:cNvPr id="6" name="TextBox 5"/>
          <p:cNvSpPr txBox="1"/>
          <p:nvPr/>
        </p:nvSpPr>
        <p:spPr>
          <a:xfrm>
            <a:off x="1672933" y="1741299"/>
            <a:ext cx="2025363" cy="523220"/>
          </a:xfrm>
          <a:prstGeom prst="rect">
            <a:avLst/>
          </a:prstGeom>
          <a:noFill/>
        </p:spPr>
        <p:txBody>
          <a:bodyPr wrap="none" rtlCol="0">
            <a:spAutoFit/>
          </a:bodyPr>
          <a:lstStyle/>
          <a:p>
            <a:r>
              <a:rPr lang="en-GB" sz="2800" dirty="0"/>
              <a:t>High pitched</a:t>
            </a:r>
          </a:p>
        </p:txBody>
      </p:sp>
      <p:sp>
        <p:nvSpPr>
          <p:cNvPr id="7" name="TextBox 6"/>
          <p:cNvSpPr txBox="1"/>
          <p:nvPr/>
        </p:nvSpPr>
        <p:spPr>
          <a:xfrm>
            <a:off x="6638003" y="1905665"/>
            <a:ext cx="2038379" cy="523220"/>
          </a:xfrm>
          <a:prstGeom prst="rect">
            <a:avLst/>
          </a:prstGeom>
          <a:noFill/>
        </p:spPr>
        <p:txBody>
          <a:bodyPr wrap="none" rtlCol="0">
            <a:spAutoFit/>
          </a:bodyPr>
          <a:lstStyle/>
          <a:p>
            <a:r>
              <a:rPr lang="en-GB" sz="2800" dirty="0"/>
              <a:t>Low pitched </a:t>
            </a:r>
          </a:p>
        </p:txBody>
      </p:sp>
      <p:pic>
        <p:nvPicPr>
          <p:cNvPr id="8" name="Picture 7"/>
          <p:cNvPicPr>
            <a:picLocks noChangeAspect="1"/>
          </p:cNvPicPr>
          <p:nvPr/>
        </p:nvPicPr>
        <p:blipFill>
          <a:blip r:embed="rId4"/>
          <a:stretch>
            <a:fillRect/>
          </a:stretch>
        </p:blipFill>
        <p:spPr>
          <a:xfrm>
            <a:off x="6169640" y="2441757"/>
            <a:ext cx="1487553" cy="2444708"/>
          </a:xfrm>
          <a:prstGeom prst="rect">
            <a:avLst/>
          </a:prstGeom>
        </p:spPr>
      </p:pic>
      <p:pic>
        <p:nvPicPr>
          <p:cNvPr id="15" name="Picture 14"/>
          <p:cNvPicPr>
            <a:picLocks noChangeAspect="1"/>
          </p:cNvPicPr>
          <p:nvPr/>
        </p:nvPicPr>
        <p:blipFill>
          <a:blip r:embed="rId5"/>
          <a:stretch>
            <a:fillRect/>
          </a:stretch>
        </p:blipFill>
        <p:spPr>
          <a:xfrm>
            <a:off x="8062213" y="3380879"/>
            <a:ext cx="2558601" cy="2704807"/>
          </a:xfrm>
          <a:prstGeom prst="rect">
            <a:avLst/>
          </a:prstGeom>
        </p:spPr>
      </p:pic>
      <p:pic>
        <p:nvPicPr>
          <p:cNvPr id="16" name="Picture 15"/>
          <p:cNvPicPr>
            <a:picLocks noChangeAspect="1"/>
          </p:cNvPicPr>
          <p:nvPr/>
        </p:nvPicPr>
        <p:blipFill>
          <a:blip r:embed="rId6"/>
          <a:stretch>
            <a:fillRect/>
          </a:stretch>
        </p:blipFill>
        <p:spPr>
          <a:xfrm>
            <a:off x="456638" y="2469466"/>
            <a:ext cx="2848797" cy="1659189"/>
          </a:xfrm>
          <a:prstGeom prst="rect">
            <a:avLst/>
          </a:prstGeom>
        </p:spPr>
      </p:pic>
      <p:pic>
        <p:nvPicPr>
          <p:cNvPr id="9" name="Picture 8"/>
          <p:cNvPicPr>
            <a:picLocks noChangeAspect="1"/>
          </p:cNvPicPr>
          <p:nvPr/>
        </p:nvPicPr>
        <p:blipFill>
          <a:blip r:embed="rId7"/>
          <a:stretch>
            <a:fillRect/>
          </a:stretch>
        </p:blipFill>
        <p:spPr>
          <a:xfrm>
            <a:off x="2140998" y="4225409"/>
            <a:ext cx="2328874" cy="2066723"/>
          </a:xfrm>
          <a:prstGeom prst="rect">
            <a:avLst/>
          </a:prstGeom>
        </p:spPr>
      </p:pic>
    </p:spTree>
    <p:extLst>
      <p:ext uri="{BB962C8B-B14F-4D97-AF65-F5344CB8AC3E}">
        <p14:creationId xmlns:p14="http://schemas.microsoft.com/office/powerpoint/2010/main" val="3247151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5449581"/>
            <a:ext cx="1442518" cy="1071177"/>
          </a:xfrm>
          <a:prstGeom prst="rect">
            <a:avLst/>
          </a:prstGeom>
        </p:spPr>
      </p:pic>
      <p:sp>
        <p:nvSpPr>
          <p:cNvPr id="3" name="TextBox 2"/>
          <p:cNvSpPr txBox="1"/>
          <p:nvPr/>
        </p:nvSpPr>
        <p:spPr>
          <a:xfrm>
            <a:off x="271561" y="264863"/>
            <a:ext cx="2500556" cy="523220"/>
          </a:xfrm>
          <a:prstGeom prst="rect">
            <a:avLst/>
          </a:prstGeom>
          <a:noFill/>
        </p:spPr>
        <p:txBody>
          <a:bodyPr wrap="none" rtlCol="0">
            <a:spAutoFit/>
          </a:bodyPr>
          <a:lstStyle/>
          <a:p>
            <a:r>
              <a:rPr lang="en-GB" sz="2800" dirty="0"/>
              <a:t>Lets investigate </a:t>
            </a:r>
          </a:p>
        </p:txBody>
      </p:sp>
      <p:sp>
        <p:nvSpPr>
          <p:cNvPr id="5" name="Oval Callout 4"/>
          <p:cNvSpPr/>
          <p:nvPr/>
        </p:nvSpPr>
        <p:spPr>
          <a:xfrm>
            <a:off x="415636" y="1249405"/>
            <a:ext cx="3311236" cy="2444579"/>
          </a:xfrm>
          <a:prstGeom prst="wedgeEllipseCallout">
            <a:avLst>
              <a:gd name="adj1" fmla="val -42172"/>
              <a:gd name="adj2" fmla="val -57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are going to make your own ‘Water bottle xylophone’ </a:t>
            </a:r>
          </a:p>
        </p:txBody>
      </p:sp>
      <p:sp>
        <p:nvSpPr>
          <p:cNvPr id="6" name="TextBox 5"/>
          <p:cNvSpPr txBox="1"/>
          <p:nvPr/>
        </p:nvSpPr>
        <p:spPr>
          <a:xfrm>
            <a:off x="3726872" y="1060621"/>
            <a:ext cx="7938712" cy="2677656"/>
          </a:xfrm>
          <a:prstGeom prst="rect">
            <a:avLst/>
          </a:prstGeom>
          <a:noFill/>
        </p:spPr>
        <p:txBody>
          <a:bodyPr wrap="none" rtlCol="0">
            <a:spAutoFit/>
          </a:bodyPr>
          <a:lstStyle/>
          <a:p>
            <a:r>
              <a:rPr lang="en-GB" sz="2800" dirty="0"/>
              <a:t>You will need: </a:t>
            </a:r>
          </a:p>
          <a:p>
            <a:pPr marL="457200" indent="-457200">
              <a:buFont typeface="Arial" panose="020B0604020202020204" pitchFamily="34" charset="0"/>
              <a:buChar char="•"/>
            </a:pPr>
            <a:r>
              <a:rPr lang="en-GB" sz="2800" dirty="0"/>
              <a:t>4-6 water bottles/jars/glasses that are all the </a:t>
            </a:r>
          </a:p>
          <a:p>
            <a:pPr marL="457200" indent="-457200">
              <a:buFont typeface="Arial" panose="020B0604020202020204" pitchFamily="34" charset="0"/>
              <a:buChar char="•"/>
            </a:pPr>
            <a:r>
              <a:rPr lang="en-GB" sz="2800" dirty="0"/>
              <a:t>same size and made out of plastic or glass.</a:t>
            </a:r>
          </a:p>
          <a:p>
            <a:pPr marL="457200" indent="-457200">
              <a:buFont typeface="Arial" panose="020B0604020202020204" pitchFamily="34" charset="0"/>
              <a:buChar char="•"/>
            </a:pPr>
            <a:r>
              <a:rPr lang="en-GB" sz="2800" dirty="0"/>
              <a:t>Water </a:t>
            </a:r>
          </a:p>
          <a:p>
            <a:pPr marL="457200" indent="-457200">
              <a:buFont typeface="Arial" panose="020B0604020202020204" pitchFamily="34" charset="0"/>
              <a:buChar char="•"/>
            </a:pPr>
            <a:r>
              <a:rPr lang="en-GB" sz="2800" dirty="0"/>
              <a:t>A wooden spoon, pencil or stick </a:t>
            </a:r>
          </a:p>
          <a:p>
            <a:pPr marL="457200" indent="-457200">
              <a:buFont typeface="Arial" panose="020B0604020202020204" pitchFamily="34" charset="0"/>
              <a:buChar char="•"/>
            </a:pPr>
            <a:r>
              <a:rPr lang="en-GB" sz="2800" dirty="0"/>
              <a:t>Food colouring is optional to change water colour </a:t>
            </a:r>
          </a:p>
        </p:txBody>
      </p:sp>
      <p:pic>
        <p:nvPicPr>
          <p:cNvPr id="7" name="Picture 6"/>
          <p:cNvPicPr>
            <a:picLocks noChangeAspect="1"/>
          </p:cNvPicPr>
          <p:nvPr/>
        </p:nvPicPr>
        <p:blipFill>
          <a:blip r:embed="rId4"/>
          <a:stretch>
            <a:fillRect/>
          </a:stretch>
        </p:blipFill>
        <p:spPr>
          <a:xfrm>
            <a:off x="1714079" y="3948545"/>
            <a:ext cx="3294077" cy="1898074"/>
          </a:xfrm>
          <a:prstGeom prst="rect">
            <a:avLst/>
          </a:prstGeom>
        </p:spPr>
      </p:pic>
      <p:pic>
        <p:nvPicPr>
          <p:cNvPr id="8" name="Picture 7"/>
          <p:cNvPicPr>
            <a:picLocks noChangeAspect="1"/>
          </p:cNvPicPr>
          <p:nvPr/>
        </p:nvPicPr>
        <p:blipFill>
          <a:blip r:embed="rId5"/>
          <a:stretch>
            <a:fillRect/>
          </a:stretch>
        </p:blipFill>
        <p:spPr>
          <a:xfrm>
            <a:off x="8213871" y="4153883"/>
            <a:ext cx="3451713" cy="1829407"/>
          </a:xfrm>
          <a:prstGeom prst="rect">
            <a:avLst/>
          </a:prstGeom>
        </p:spPr>
      </p:pic>
      <p:pic>
        <p:nvPicPr>
          <p:cNvPr id="12" name="Picture 11"/>
          <p:cNvPicPr>
            <a:picLocks noChangeAspect="1"/>
          </p:cNvPicPr>
          <p:nvPr/>
        </p:nvPicPr>
        <p:blipFill>
          <a:blip r:embed="rId6"/>
          <a:stretch>
            <a:fillRect/>
          </a:stretch>
        </p:blipFill>
        <p:spPr>
          <a:xfrm>
            <a:off x="5181329" y="4153883"/>
            <a:ext cx="2935504" cy="1692736"/>
          </a:xfrm>
          <a:prstGeom prst="rect">
            <a:avLst/>
          </a:prstGeom>
        </p:spPr>
      </p:pic>
    </p:spTree>
    <p:extLst>
      <p:ext uri="{BB962C8B-B14F-4D97-AF65-F5344CB8AC3E}">
        <p14:creationId xmlns:p14="http://schemas.microsoft.com/office/powerpoint/2010/main" val="251497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4" name="Rectangle 3"/>
          <p:cNvSpPr/>
          <p:nvPr/>
        </p:nvSpPr>
        <p:spPr>
          <a:xfrm>
            <a:off x="543232" y="408712"/>
            <a:ext cx="9882189" cy="1384995"/>
          </a:xfrm>
          <a:prstGeom prst="rect">
            <a:avLst/>
          </a:prstGeom>
        </p:spPr>
        <p:txBody>
          <a:bodyPr wrap="square">
            <a:spAutoFit/>
          </a:bodyPr>
          <a:lstStyle/>
          <a:p>
            <a:pPr>
              <a:spcBef>
                <a:spcPct val="0"/>
              </a:spcBef>
            </a:pPr>
            <a:r>
              <a:rPr lang="en-GB" altLang="en-US" sz="2800" dirty="0"/>
              <a:t>Coal was an important material to fuel the copper, ironworks and railway industries. Another important purpose of coal was to heat buildings as well as to cook food.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1" y="1967250"/>
            <a:ext cx="4493552" cy="31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76888" y="4020115"/>
            <a:ext cx="6096000" cy="2246769"/>
          </a:xfrm>
          <a:prstGeom prst="rect">
            <a:avLst/>
          </a:prstGeom>
        </p:spPr>
        <p:txBody>
          <a:bodyPr>
            <a:spAutoFit/>
          </a:bodyPr>
          <a:lstStyle/>
          <a:p>
            <a:pPr>
              <a:spcBef>
                <a:spcPct val="0"/>
              </a:spcBef>
            </a:pPr>
            <a:r>
              <a:rPr lang="en-GB" altLang="en-US" sz="2800" dirty="0"/>
              <a:t>Many people moved to be closer to the coal pits. As a result, mass housing was built hurriedly. </a:t>
            </a:r>
          </a:p>
          <a:p>
            <a:pPr>
              <a:spcBef>
                <a:spcPct val="0"/>
              </a:spcBef>
            </a:pPr>
            <a:r>
              <a:rPr lang="en-GB" altLang="en-US" sz="2800" dirty="0"/>
              <a:t>Wheatley Hill grew rapidly as people moved  to work in the coal mine.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6187" y="1533527"/>
            <a:ext cx="3862526" cy="230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479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311818751"/>
              </p:ext>
            </p:extLst>
          </p:nvPr>
        </p:nvGraphicFramePr>
        <p:xfrm>
          <a:off x="271561" y="144368"/>
          <a:ext cx="11597538" cy="167881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2800" b="0" dirty="0">
                          <a:solidFill>
                            <a:schemeClr val="tx1"/>
                          </a:solidFill>
                          <a:effectLst/>
                          <a:latin typeface="Calibri (Body)"/>
                        </a:rPr>
                        <a:t>Follow these instructions to make your own ‘</a:t>
                      </a:r>
                      <a:r>
                        <a:rPr lang="en-GB" sz="2800" b="0" dirty="0">
                          <a:solidFill>
                            <a:schemeClr val="tx1"/>
                          </a:solidFill>
                          <a:effectLst/>
                          <a:latin typeface="+mn-lt"/>
                        </a:rPr>
                        <a:t>w</a:t>
                      </a:r>
                      <a:r>
                        <a:rPr lang="en-GB" sz="2800" dirty="0"/>
                        <a:t>ater bottle xylophone.’ </a:t>
                      </a:r>
                    </a:p>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837" y="144368"/>
            <a:ext cx="1125071" cy="11250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5449581"/>
            <a:ext cx="1442518" cy="1071177"/>
          </a:xfrm>
          <a:prstGeom prst="rect">
            <a:avLst/>
          </a:prstGeom>
        </p:spPr>
      </p:pic>
      <p:pic>
        <p:nvPicPr>
          <p:cNvPr id="5" name="Picture 4"/>
          <p:cNvPicPr>
            <a:picLocks noChangeAspect="1"/>
          </p:cNvPicPr>
          <p:nvPr/>
        </p:nvPicPr>
        <p:blipFill>
          <a:blip r:embed="rId4"/>
          <a:stretch>
            <a:fillRect/>
          </a:stretch>
        </p:blipFill>
        <p:spPr>
          <a:xfrm>
            <a:off x="253822" y="1025199"/>
            <a:ext cx="2098203" cy="1904252"/>
          </a:xfrm>
          <a:prstGeom prst="rect">
            <a:avLst/>
          </a:prstGeom>
        </p:spPr>
      </p:pic>
      <p:sp>
        <p:nvSpPr>
          <p:cNvPr id="6" name="Rectangle 5"/>
          <p:cNvSpPr/>
          <p:nvPr/>
        </p:nvSpPr>
        <p:spPr>
          <a:xfrm>
            <a:off x="2395382" y="1269439"/>
            <a:ext cx="6096000" cy="707886"/>
          </a:xfrm>
          <a:prstGeom prst="rect">
            <a:avLst/>
          </a:prstGeom>
        </p:spPr>
        <p:txBody>
          <a:bodyPr>
            <a:spAutoFit/>
          </a:bodyPr>
          <a:lstStyle/>
          <a:p>
            <a:r>
              <a:rPr lang="en-GB" sz="2000" dirty="0"/>
              <a:t>1. Open and clean out each of the jars/ bottles/glasses and line them up in a row.</a:t>
            </a:r>
          </a:p>
        </p:txBody>
      </p:sp>
      <p:pic>
        <p:nvPicPr>
          <p:cNvPr id="7" name="Picture 6"/>
          <p:cNvPicPr>
            <a:picLocks noChangeAspect="1"/>
          </p:cNvPicPr>
          <p:nvPr/>
        </p:nvPicPr>
        <p:blipFill>
          <a:blip r:embed="rId5"/>
          <a:stretch>
            <a:fillRect/>
          </a:stretch>
        </p:blipFill>
        <p:spPr>
          <a:xfrm>
            <a:off x="2162763" y="1977325"/>
            <a:ext cx="1979986" cy="1867586"/>
          </a:xfrm>
          <a:prstGeom prst="rect">
            <a:avLst/>
          </a:prstGeom>
        </p:spPr>
      </p:pic>
      <p:sp>
        <p:nvSpPr>
          <p:cNvPr id="11" name="Rectangle 10"/>
          <p:cNvSpPr/>
          <p:nvPr/>
        </p:nvSpPr>
        <p:spPr>
          <a:xfrm>
            <a:off x="4142749" y="2213695"/>
            <a:ext cx="6096000" cy="1631216"/>
          </a:xfrm>
          <a:prstGeom prst="rect">
            <a:avLst/>
          </a:prstGeom>
        </p:spPr>
        <p:txBody>
          <a:bodyPr>
            <a:spAutoFit/>
          </a:bodyPr>
          <a:lstStyle/>
          <a:p>
            <a:r>
              <a:rPr lang="en-GB" sz="2000" dirty="0"/>
              <a:t>2. Fill the glasses with different amount of water, trying not to fill any jars more than halfway. Each jar is a different note to your xylophone - it’s easier to play if the notes are in order. Sort the jars in order of how much water is in each jar.</a:t>
            </a:r>
          </a:p>
        </p:txBody>
      </p:sp>
      <p:pic>
        <p:nvPicPr>
          <p:cNvPr id="12" name="Picture 11"/>
          <p:cNvPicPr>
            <a:picLocks noChangeAspect="1"/>
          </p:cNvPicPr>
          <p:nvPr/>
        </p:nvPicPr>
        <p:blipFill>
          <a:blip r:embed="rId6"/>
          <a:stretch>
            <a:fillRect/>
          </a:stretch>
        </p:blipFill>
        <p:spPr>
          <a:xfrm>
            <a:off x="3392910" y="3974608"/>
            <a:ext cx="2063292" cy="1886185"/>
          </a:xfrm>
          <a:prstGeom prst="rect">
            <a:avLst/>
          </a:prstGeom>
        </p:spPr>
      </p:pic>
      <p:sp>
        <p:nvSpPr>
          <p:cNvPr id="13" name="Rectangle 12"/>
          <p:cNvSpPr/>
          <p:nvPr/>
        </p:nvSpPr>
        <p:spPr>
          <a:xfrm>
            <a:off x="5282326" y="4014205"/>
            <a:ext cx="6096000" cy="707886"/>
          </a:xfrm>
          <a:prstGeom prst="rect">
            <a:avLst/>
          </a:prstGeom>
        </p:spPr>
        <p:txBody>
          <a:bodyPr>
            <a:spAutoFit/>
          </a:bodyPr>
          <a:lstStyle/>
          <a:p>
            <a:r>
              <a:rPr lang="en-GB" sz="2000" dirty="0"/>
              <a:t>3. If you’d like to add some extra flair, you can use a few drops of food colouring in each jar so they vary by colour.</a:t>
            </a:r>
          </a:p>
        </p:txBody>
      </p:sp>
      <p:pic>
        <p:nvPicPr>
          <p:cNvPr id="14" name="Picture 13"/>
          <p:cNvPicPr>
            <a:picLocks noChangeAspect="1"/>
          </p:cNvPicPr>
          <p:nvPr/>
        </p:nvPicPr>
        <p:blipFill>
          <a:blip r:embed="rId7"/>
          <a:stretch>
            <a:fillRect/>
          </a:stretch>
        </p:blipFill>
        <p:spPr>
          <a:xfrm>
            <a:off x="5456202" y="4722091"/>
            <a:ext cx="1928271" cy="1853788"/>
          </a:xfrm>
          <a:prstGeom prst="rect">
            <a:avLst/>
          </a:prstGeom>
        </p:spPr>
      </p:pic>
      <p:sp>
        <p:nvSpPr>
          <p:cNvPr id="15" name="Rectangle 14"/>
          <p:cNvSpPr/>
          <p:nvPr/>
        </p:nvSpPr>
        <p:spPr>
          <a:xfrm>
            <a:off x="7190749" y="5002050"/>
            <a:ext cx="6096000" cy="1015663"/>
          </a:xfrm>
          <a:prstGeom prst="rect">
            <a:avLst/>
          </a:prstGeom>
        </p:spPr>
        <p:txBody>
          <a:bodyPr>
            <a:spAutoFit/>
          </a:bodyPr>
          <a:lstStyle/>
          <a:p>
            <a:r>
              <a:rPr lang="en-GB" sz="2000" dirty="0"/>
              <a:t>4. Now you’re ready to play! Use a wooden</a:t>
            </a:r>
          </a:p>
          <a:p>
            <a:r>
              <a:rPr lang="en-GB" sz="2000" dirty="0"/>
              <a:t> spoon as a beater to tap against the side of a</a:t>
            </a:r>
          </a:p>
          <a:p>
            <a:r>
              <a:rPr lang="en-GB" sz="2000" dirty="0"/>
              <a:t> glass to play a note. Can you play a tune?</a:t>
            </a:r>
          </a:p>
        </p:txBody>
      </p:sp>
      <p:sp>
        <p:nvSpPr>
          <p:cNvPr id="16" name="Rectangle 15"/>
          <p:cNvSpPr/>
          <p:nvPr/>
        </p:nvSpPr>
        <p:spPr>
          <a:xfrm>
            <a:off x="1714079" y="5915793"/>
            <a:ext cx="3568247" cy="646331"/>
          </a:xfrm>
          <a:prstGeom prst="rect">
            <a:avLst/>
          </a:prstGeom>
        </p:spPr>
        <p:txBody>
          <a:bodyPr wrap="square">
            <a:spAutoFit/>
          </a:bodyPr>
          <a:lstStyle/>
          <a:p>
            <a:r>
              <a:rPr lang="en-GB" dirty="0">
                <a:hlinkClick r:id="rId8"/>
              </a:rPr>
              <a:t>https://www.bbc.co.uk/teach/bring-the-noise/found-sounds/z4rcbdm</a:t>
            </a:r>
            <a:endParaRPr lang="en-GB" dirty="0"/>
          </a:p>
        </p:txBody>
      </p:sp>
      <p:sp>
        <p:nvSpPr>
          <p:cNvPr id="17" name="Oval Callout 16"/>
          <p:cNvSpPr/>
          <p:nvPr/>
        </p:nvSpPr>
        <p:spPr>
          <a:xfrm>
            <a:off x="498765" y="4014206"/>
            <a:ext cx="2202872" cy="1181250"/>
          </a:xfrm>
          <a:prstGeom prst="wedgeEllipseCallout">
            <a:avLst>
              <a:gd name="adj1" fmla="val 26182"/>
              <a:gd name="adj2" fmla="val 1084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can watch a short video here</a:t>
            </a:r>
          </a:p>
        </p:txBody>
      </p:sp>
    </p:spTree>
    <p:extLst>
      <p:ext uri="{BB962C8B-B14F-4D97-AF65-F5344CB8AC3E}">
        <p14:creationId xmlns:p14="http://schemas.microsoft.com/office/powerpoint/2010/main" val="28286286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Rectangle 2"/>
          <p:cNvSpPr/>
          <p:nvPr/>
        </p:nvSpPr>
        <p:spPr>
          <a:xfrm>
            <a:off x="271561" y="376519"/>
            <a:ext cx="8437419" cy="2246769"/>
          </a:xfrm>
          <a:prstGeom prst="rect">
            <a:avLst/>
          </a:prstGeom>
        </p:spPr>
        <p:txBody>
          <a:bodyPr wrap="square">
            <a:spAutoFit/>
          </a:bodyPr>
          <a:lstStyle/>
          <a:p>
            <a:r>
              <a:rPr lang="en-GB" sz="2800" dirty="0">
                <a:solidFill>
                  <a:srgbClr val="333333"/>
                </a:solidFill>
              </a:rPr>
              <a:t>When you tap a jar with the spoon it vibrates, making that clinking sound. The faster something vibrates, the higher the ‘pitch’ of the sound it makes. Adding water to the jar makes the jar vibrate more slowly, lowering the pitch of the sound.</a:t>
            </a:r>
            <a:endParaRPr lang="en-GB"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5449581"/>
            <a:ext cx="1442518" cy="1071177"/>
          </a:xfrm>
          <a:prstGeom prst="rect">
            <a:avLst/>
          </a:prstGeom>
        </p:spPr>
      </p:pic>
      <p:sp>
        <p:nvSpPr>
          <p:cNvPr id="5" name="Oval Callout 4"/>
          <p:cNvSpPr/>
          <p:nvPr/>
        </p:nvSpPr>
        <p:spPr>
          <a:xfrm>
            <a:off x="7426036" y="2623288"/>
            <a:ext cx="3768437" cy="302936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For xylophones and glockenspiels, it’s the length of the bars that are hit that changes the pitch. The shorter bars vibrate faster, and make a higher pitched note.</a:t>
            </a:r>
          </a:p>
        </p:txBody>
      </p:sp>
      <p:pic>
        <p:nvPicPr>
          <p:cNvPr id="6" name="Picture 5"/>
          <p:cNvPicPr>
            <a:picLocks noChangeAspect="1"/>
          </p:cNvPicPr>
          <p:nvPr/>
        </p:nvPicPr>
        <p:blipFill>
          <a:blip r:embed="rId4"/>
          <a:stretch>
            <a:fillRect/>
          </a:stretch>
        </p:blipFill>
        <p:spPr>
          <a:xfrm>
            <a:off x="1883536" y="2830964"/>
            <a:ext cx="4372044" cy="2521635"/>
          </a:xfrm>
          <a:prstGeom prst="rect">
            <a:avLst/>
          </a:prstGeom>
        </p:spPr>
      </p:pic>
    </p:spTree>
    <p:extLst>
      <p:ext uri="{BB962C8B-B14F-4D97-AF65-F5344CB8AC3E}">
        <p14:creationId xmlns:p14="http://schemas.microsoft.com/office/powerpoint/2010/main" val="3621638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5" name="TextBox 4"/>
          <p:cNvSpPr txBox="1"/>
          <p:nvPr/>
        </p:nvSpPr>
        <p:spPr>
          <a:xfrm>
            <a:off x="2161309" y="433251"/>
            <a:ext cx="7756098" cy="523220"/>
          </a:xfrm>
          <a:prstGeom prst="rect">
            <a:avLst/>
          </a:prstGeom>
          <a:noFill/>
        </p:spPr>
        <p:txBody>
          <a:bodyPr wrap="none" rtlCol="0">
            <a:spAutoFit/>
          </a:bodyPr>
          <a:lstStyle/>
          <a:p>
            <a:r>
              <a:rPr lang="en-GB" sz="2800" dirty="0"/>
              <a:t>Draw a diagram of what your ‘xylophone’ looks like.</a:t>
            </a:r>
            <a:r>
              <a:rPr lang="en-GB" dirty="0"/>
              <a:t> </a:t>
            </a:r>
          </a:p>
        </p:txBody>
      </p:sp>
      <p:sp>
        <p:nvSpPr>
          <p:cNvPr id="6" name="TextBox 5"/>
          <p:cNvSpPr txBox="1"/>
          <p:nvPr/>
        </p:nvSpPr>
        <p:spPr>
          <a:xfrm>
            <a:off x="1801091" y="1060621"/>
            <a:ext cx="8631382" cy="2862322"/>
          </a:xfrm>
          <a:prstGeom prst="rect">
            <a:avLst/>
          </a:prstGeom>
          <a:noFill/>
          <a:ln>
            <a:solidFill>
              <a:schemeClr val="tx1"/>
            </a:solidFill>
          </a:ln>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7" name="TextBox 6"/>
          <p:cNvSpPr txBox="1"/>
          <p:nvPr/>
        </p:nvSpPr>
        <p:spPr>
          <a:xfrm>
            <a:off x="387927" y="4197928"/>
            <a:ext cx="12427056" cy="1200329"/>
          </a:xfrm>
          <a:prstGeom prst="rect">
            <a:avLst/>
          </a:prstGeom>
          <a:noFill/>
        </p:spPr>
        <p:txBody>
          <a:bodyPr wrap="none" rtlCol="0">
            <a:spAutoFit/>
          </a:bodyPr>
          <a:lstStyle/>
          <a:p>
            <a:r>
              <a:rPr lang="en-GB" sz="2400" dirty="0"/>
              <a:t>Add labels to your diagram. Use the word bank below to help.</a:t>
            </a:r>
          </a:p>
          <a:p>
            <a:endParaRPr lang="en-GB" sz="2400" dirty="0"/>
          </a:p>
          <a:p>
            <a:r>
              <a:rPr lang="en-GB" sz="2400" dirty="0"/>
              <a:t>water        jars           bottles          glasses           spoon           pencil          stick        food colouring          </a:t>
            </a:r>
          </a:p>
        </p:txBody>
      </p:sp>
    </p:spTree>
    <p:extLst>
      <p:ext uri="{BB962C8B-B14F-4D97-AF65-F5344CB8AC3E}">
        <p14:creationId xmlns:p14="http://schemas.microsoft.com/office/powerpoint/2010/main" val="1703290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nvGraphicFramePr>
        <p:xfrm>
          <a:off x="271561" y="388240"/>
          <a:ext cx="11597538" cy="825373"/>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1773381" y="485208"/>
            <a:ext cx="3299749" cy="800219"/>
          </a:xfrm>
          <a:prstGeom prst="rect">
            <a:avLst/>
          </a:prstGeom>
          <a:noFill/>
        </p:spPr>
        <p:txBody>
          <a:bodyPr wrap="none" rtlCol="0">
            <a:spAutoFit/>
          </a:bodyPr>
          <a:lstStyle/>
          <a:p>
            <a:r>
              <a:rPr lang="en-GB" sz="2800" dirty="0"/>
              <a:t>What did you notice?</a:t>
            </a:r>
          </a:p>
          <a:p>
            <a:endParaRPr lang="en-GB" dirty="0"/>
          </a:p>
        </p:txBody>
      </p:sp>
      <p:sp>
        <p:nvSpPr>
          <p:cNvPr id="8" name="TextBox 7"/>
          <p:cNvSpPr txBox="1"/>
          <p:nvPr/>
        </p:nvSpPr>
        <p:spPr>
          <a:xfrm>
            <a:off x="271561" y="1593273"/>
            <a:ext cx="11597538" cy="3970318"/>
          </a:xfrm>
          <a:prstGeom prst="rect">
            <a:avLst/>
          </a:prstGeom>
          <a:noFill/>
        </p:spPr>
        <p:txBody>
          <a:bodyPr wrap="square" rtlCol="0">
            <a:spAutoFit/>
          </a:bodyPr>
          <a:lstStyle/>
          <a:p>
            <a:pPr marL="514350" indent="-514350">
              <a:buAutoNum type="arabicPeriod"/>
            </a:pPr>
            <a:r>
              <a:rPr lang="en-GB" sz="2800" dirty="0"/>
              <a:t>The container that had the most amount of water ___________________</a:t>
            </a:r>
          </a:p>
          <a:p>
            <a:r>
              <a:rPr lang="en-GB" sz="2800" dirty="0"/>
              <a:t>_______________________________________________________________</a:t>
            </a:r>
          </a:p>
          <a:p>
            <a:endParaRPr lang="en-GB" sz="2800" dirty="0"/>
          </a:p>
          <a:p>
            <a:r>
              <a:rPr lang="en-GB" sz="2800" dirty="0"/>
              <a:t>2. The container with least amount of water ___________________________</a:t>
            </a:r>
          </a:p>
          <a:p>
            <a:r>
              <a:rPr lang="en-GB" sz="2800" dirty="0"/>
              <a:t>_______________________________________________________________</a:t>
            </a:r>
          </a:p>
          <a:p>
            <a:endParaRPr lang="en-GB" sz="2800" dirty="0"/>
          </a:p>
          <a:p>
            <a:r>
              <a:rPr lang="en-GB" sz="2800" dirty="0"/>
              <a:t>3. To create a high pitch sound you need ______________ water. </a:t>
            </a:r>
          </a:p>
          <a:p>
            <a:endParaRPr lang="en-GB" sz="2800" dirty="0"/>
          </a:p>
          <a:p>
            <a:r>
              <a:rPr lang="en-GB" sz="2800" dirty="0"/>
              <a:t>4. To create a low pitch sound you need _______________ water. </a:t>
            </a:r>
          </a:p>
        </p:txBody>
      </p:sp>
    </p:spTree>
    <p:extLst>
      <p:ext uri="{BB962C8B-B14F-4D97-AF65-F5344CB8AC3E}">
        <p14:creationId xmlns:p14="http://schemas.microsoft.com/office/powerpoint/2010/main" val="2980655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E8A39-E67B-1840-9E5D-A3DC4E9F774F}"/>
              </a:ext>
            </a:extLst>
          </p:cNvPr>
          <p:cNvSpPr txBox="1"/>
          <p:nvPr/>
        </p:nvSpPr>
        <p:spPr>
          <a:xfrm>
            <a:off x="5036254" y="2905780"/>
            <a:ext cx="21194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
        <p:nvSpPr>
          <p:cNvPr id="2" name="TextBox 1"/>
          <p:cNvSpPr txBox="1"/>
          <p:nvPr/>
        </p:nvSpPr>
        <p:spPr>
          <a:xfrm>
            <a:off x="4932219" y="2905780"/>
            <a:ext cx="4059381" cy="461665"/>
          </a:xfrm>
          <a:prstGeom prst="rect">
            <a:avLst/>
          </a:prstGeom>
          <a:noFill/>
        </p:spPr>
        <p:txBody>
          <a:bodyPr wrap="square" rtlCol="0">
            <a:spAutoFit/>
          </a:bodyPr>
          <a:lstStyle/>
          <a:p>
            <a:r>
              <a:rPr lang="en-GB" sz="2400" dirty="0"/>
              <a:t>End of lesson </a:t>
            </a:r>
          </a:p>
        </p:txBody>
      </p:sp>
    </p:spTree>
    <p:extLst>
      <p:ext uri="{BB962C8B-B14F-4D97-AF65-F5344CB8AC3E}">
        <p14:creationId xmlns:p14="http://schemas.microsoft.com/office/powerpoint/2010/main" val="4108455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71400280"/>
              </p:ext>
            </p:extLst>
          </p:nvPr>
        </p:nvGraphicFramePr>
        <p:xfrm>
          <a:off x="543232" y="2167275"/>
          <a:ext cx="10515600" cy="365760"/>
        </p:xfrm>
        <a:graphic>
          <a:graphicData uri="http://schemas.openxmlformats.org/drawingml/2006/table">
            <a:tbl>
              <a:tblPr/>
              <a:tblGrid>
                <a:gridCol w="10515600">
                  <a:extLst>
                    <a:ext uri="{9D8B030D-6E8A-4147-A177-3AD203B41FA5}">
                      <a16:colId xmlns:a16="http://schemas.microsoft.com/office/drawing/2014/main" val="3426647107"/>
                    </a:ext>
                  </a:extLst>
                </a:gridCol>
              </a:tblGrid>
              <a:tr h="0">
                <a:tc>
                  <a:txBody>
                    <a:bodyPr/>
                    <a:lstStyle/>
                    <a:p>
                      <a:endParaRPr lang="en-GB" b="0"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3368765704"/>
                  </a:ext>
                </a:extLst>
              </a:tr>
            </a:tbl>
          </a:graphicData>
        </a:graphic>
      </p:graphicFrame>
      <p:pic>
        <p:nvPicPr>
          <p:cNvPr id="2" name="Picture 1"/>
          <p:cNvPicPr>
            <a:picLocks noChangeAspect="1"/>
          </p:cNvPicPr>
          <p:nvPr/>
        </p:nvPicPr>
        <p:blipFill>
          <a:blip r:embed="rId2"/>
          <a:stretch>
            <a:fillRect/>
          </a:stretch>
        </p:blipFill>
        <p:spPr>
          <a:xfrm>
            <a:off x="729132" y="2585911"/>
            <a:ext cx="3924066" cy="2976192"/>
          </a:xfrm>
          <a:prstGeom prst="rect">
            <a:avLst/>
          </a:prstGeom>
        </p:spPr>
      </p:pic>
      <p:sp>
        <p:nvSpPr>
          <p:cNvPr id="5" name="TextBox 4"/>
          <p:cNvSpPr txBox="1"/>
          <p:nvPr/>
        </p:nvSpPr>
        <p:spPr>
          <a:xfrm>
            <a:off x="729132" y="2594980"/>
            <a:ext cx="652743" cy="369332"/>
          </a:xfrm>
          <a:prstGeom prst="rect">
            <a:avLst/>
          </a:prstGeom>
          <a:noFill/>
        </p:spPr>
        <p:txBody>
          <a:bodyPr wrap="none" rtlCol="0">
            <a:spAutoFit/>
          </a:bodyPr>
          <a:lstStyle/>
          <a:p>
            <a:r>
              <a:rPr lang="en-GB" dirty="0"/>
              <a:t>1910</a:t>
            </a:r>
          </a:p>
        </p:txBody>
      </p:sp>
      <p:pic>
        <p:nvPicPr>
          <p:cNvPr id="7" name="Picture 6"/>
          <p:cNvPicPr>
            <a:picLocks noChangeAspect="1"/>
          </p:cNvPicPr>
          <p:nvPr/>
        </p:nvPicPr>
        <p:blipFill>
          <a:blip r:embed="rId3"/>
          <a:stretch>
            <a:fillRect/>
          </a:stretch>
        </p:blipFill>
        <p:spPr>
          <a:xfrm>
            <a:off x="5041018" y="497757"/>
            <a:ext cx="3857446" cy="3053811"/>
          </a:xfrm>
          <a:prstGeom prst="rect">
            <a:avLst/>
          </a:prstGeom>
        </p:spPr>
      </p:pic>
      <p:sp>
        <p:nvSpPr>
          <p:cNvPr id="8" name="Rectangle 7"/>
          <p:cNvSpPr/>
          <p:nvPr/>
        </p:nvSpPr>
        <p:spPr>
          <a:xfrm>
            <a:off x="5055925" y="515792"/>
            <a:ext cx="652743" cy="369332"/>
          </a:xfrm>
          <a:prstGeom prst="rect">
            <a:avLst/>
          </a:prstGeom>
        </p:spPr>
        <p:txBody>
          <a:bodyPr wrap="none">
            <a:spAutoFit/>
          </a:bodyPr>
          <a:lstStyle/>
          <a:p>
            <a:r>
              <a:rPr lang="en-GB" dirty="0"/>
              <a:t>1890</a:t>
            </a:r>
          </a:p>
        </p:txBody>
      </p:sp>
      <p:pic>
        <p:nvPicPr>
          <p:cNvPr id="9" name="Picture 8"/>
          <p:cNvPicPr>
            <a:picLocks noChangeAspect="1"/>
          </p:cNvPicPr>
          <p:nvPr/>
        </p:nvPicPr>
        <p:blipFill>
          <a:blip r:embed="rId4"/>
          <a:stretch>
            <a:fillRect/>
          </a:stretch>
        </p:blipFill>
        <p:spPr>
          <a:xfrm>
            <a:off x="9222059" y="3182236"/>
            <a:ext cx="2766131" cy="3399113"/>
          </a:xfrm>
          <a:prstGeom prst="rect">
            <a:avLst/>
          </a:prstGeom>
        </p:spPr>
      </p:pic>
      <p:pic>
        <p:nvPicPr>
          <p:cNvPr id="10" name="Picture 9"/>
          <p:cNvPicPr>
            <a:picLocks noChangeAspect="1"/>
          </p:cNvPicPr>
          <p:nvPr/>
        </p:nvPicPr>
        <p:blipFill>
          <a:blip r:embed="rId5"/>
          <a:stretch>
            <a:fillRect/>
          </a:stretch>
        </p:blipFill>
        <p:spPr>
          <a:xfrm>
            <a:off x="5264727" y="3883260"/>
            <a:ext cx="3381450" cy="2622350"/>
          </a:xfrm>
          <a:prstGeom prst="rect">
            <a:avLst/>
          </a:prstGeom>
        </p:spPr>
      </p:pic>
      <p:sp>
        <p:nvSpPr>
          <p:cNvPr id="11" name="TextBox 10"/>
          <p:cNvSpPr txBox="1"/>
          <p:nvPr/>
        </p:nvSpPr>
        <p:spPr>
          <a:xfrm>
            <a:off x="5361707" y="3916279"/>
            <a:ext cx="831273" cy="369332"/>
          </a:xfrm>
          <a:prstGeom prst="rect">
            <a:avLst/>
          </a:prstGeom>
          <a:noFill/>
        </p:spPr>
        <p:txBody>
          <a:bodyPr wrap="square" rtlCol="0">
            <a:spAutoFit/>
          </a:bodyPr>
          <a:lstStyle/>
          <a:p>
            <a:r>
              <a:rPr lang="en-GB" dirty="0"/>
              <a:t>1968</a:t>
            </a:r>
          </a:p>
        </p:txBody>
      </p:sp>
      <p:sp>
        <p:nvSpPr>
          <p:cNvPr id="12" name="TextBox 11"/>
          <p:cNvSpPr txBox="1"/>
          <p:nvPr/>
        </p:nvSpPr>
        <p:spPr>
          <a:xfrm>
            <a:off x="9830502" y="3182236"/>
            <a:ext cx="652743" cy="369332"/>
          </a:xfrm>
          <a:prstGeom prst="rect">
            <a:avLst/>
          </a:prstGeom>
          <a:noFill/>
        </p:spPr>
        <p:txBody>
          <a:bodyPr wrap="none" rtlCol="0">
            <a:spAutoFit/>
          </a:bodyPr>
          <a:lstStyle/>
          <a:p>
            <a:r>
              <a:rPr lang="en-GB" dirty="0"/>
              <a:t>1950</a:t>
            </a:r>
          </a:p>
        </p:txBody>
      </p:sp>
      <p:pic>
        <p:nvPicPr>
          <p:cNvPr id="13" name="Picture 12"/>
          <p:cNvPicPr>
            <a:picLocks noChangeAspect="1"/>
          </p:cNvPicPr>
          <p:nvPr/>
        </p:nvPicPr>
        <p:blipFill>
          <a:blip r:embed="rId6"/>
          <a:stretch>
            <a:fillRect/>
          </a:stretch>
        </p:blipFill>
        <p:spPr>
          <a:xfrm>
            <a:off x="383439" y="5511851"/>
            <a:ext cx="1255885" cy="932769"/>
          </a:xfrm>
          <a:prstGeom prst="rect">
            <a:avLst/>
          </a:prstGeom>
        </p:spPr>
      </p:pic>
      <p:sp>
        <p:nvSpPr>
          <p:cNvPr id="4" name="Oval Callout 3"/>
          <p:cNvSpPr/>
          <p:nvPr/>
        </p:nvSpPr>
        <p:spPr>
          <a:xfrm>
            <a:off x="872836" y="374073"/>
            <a:ext cx="3048000" cy="1496291"/>
          </a:xfrm>
          <a:prstGeom prst="wedgeEllipseCallout">
            <a:avLst>
              <a:gd name="adj1" fmla="val -23560"/>
              <a:gd name="adj2"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Order the different pictures of the pit. Use the dates to help you. </a:t>
            </a:r>
          </a:p>
        </p:txBody>
      </p:sp>
      <p:sp>
        <p:nvSpPr>
          <p:cNvPr id="14" name="TextBox 13"/>
          <p:cNvSpPr txBox="1"/>
          <p:nvPr/>
        </p:nvSpPr>
        <p:spPr>
          <a:xfrm>
            <a:off x="1716035" y="5615816"/>
            <a:ext cx="2937163" cy="923330"/>
          </a:xfrm>
          <a:prstGeom prst="rect">
            <a:avLst/>
          </a:prstGeom>
          <a:noFill/>
        </p:spPr>
        <p:txBody>
          <a:bodyPr wrap="square" rtlCol="0">
            <a:spAutoFit/>
          </a:bodyPr>
          <a:lstStyle/>
          <a:p>
            <a:r>
              <a:rPr lang="en-GB" dirty="0"/>
              <a:t>You can label the pictures 1-4 with 1 being the earliest picture. </a:t>
            </a:r>
          </a:p>
        </p:txBody>
      </p:sp>
      <p:sp>
        <p:nvSpPr>
          <p:cNvPr id="15" name="TextBox 14"/>
          <p:cNvSpPr txBox="1"/>
          <p:nvPr/>
        </p:nvSpPr>
        <p:spPr>
          <a:xfrm>
            <a:off x="4461163" y="515792"/>
            <a:ext cx="401782" cy="634135"/>
          </a:xfrm>
          <a:prstGeom prst="rect">
            <a:avLst/>
          </a:prstGeom>
          <a:noFill/>
          <a:ln>
            <a:solidFill>
              <a:schemeClr val="tx1"/>
            </a:solidFill>
          </a:ln>
        </p:spPr>
        <p:txBody>
          <a:bodyPr wrap="square" rtlCol="0">
            <a:spAutoFit/>
          </a:bodyPr>
          <a:lstStyle/>
          <a:p>
            <a:endParaRPr lang="en-GB" dirty="0"/>
          </a:p>
        </p:txBody>
      </p:sp>
      <p:sp>
        <p:nvSpPr>
          <p:cNvPr id="16" name="TextBox 15"/>
          <p:cNvSpPr txBox="1"/>
          <p:nvPr/>
        </p:nvSpPr>
        <p:spPr>
          <a:xfrm>
            <a:off x="327350" y="2533035"/>
            <a:ext cx="401782" cy="634135"/>
          </a:xfrm>
          <a:prstGeom prst="rect">
            <a:avLst/>
          </a:prstGeom>
          <a:noFill/>
          <a:ln>
            <a:solidFill>
              <a:schemeClr val="tx1"/>
            </a:solidFill>
          </a:ln>
        </p:spPr>
        <p:txBody>
          <a:bodyPr wrap="square" rtlCol="0">
            <a:spAutoFit/>
          </a:bodyPr>
          <a:lstStyle/>
          <a:p>
            <a:endParaRPr lang="en-GB" dirty="0"/>
          </a:p>
        </p:txBody>
      </p:sp>
      <p:sp>
        <p:nvSpPr>
          <p:cNvPr id="17" name="TextBox 16"/>
          <p:cNvSpPr txBox="1"/>
          <p:nvPr/>
        </p:nvSpPr>
        <p:spPr>
          <a:xfrm>
            <a:off x="8898464" y="3199307"/>
            <a:ext cx="401782" cy="634135"/>
          </a:xfrm>
          <a:prstGeom prst="rect">
            <a:avLst/>
          </a:prstGeom>
          <a:noFill/>
          <a:ln>
            <a:solidFill>
              <a:schemeClr val="tx1"/>
            </a:solidFill>
          </a:ln>
        </p:spPr>
        <p:txBody>
          <a:bodyPr wrap="square" rtlCol="0">
            <a:spAutoFit/>
          </a:bodyPr>
          <a:lstStyle/>
          <a:p>
            <a:endParaRPr lang="en-GB" dirty="0"/>
          </a:p>
        </p:txBody>
      </p:sp>
      <p:sp>
        <p:nvSpPr>
          <p:cNvPr id="18" name="TextBox 17"/>
          <p:cNvSpPr txBox="1"/>
          <p:nvPr/>
        </p:nvSpPr>
        <p:spPr>
          <a:xfrm>
            <a:off x="4862945" y="3904351"/>
            <a:ext cx="401782" cy="634135"/>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785106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TotalTime>
  <Words>3179</Words>
  <Application>Microsoft Office PowerPoint</Application>
  <PresentationFormat>Widescreen</PresentationFormat>
  <Paragraphs>482</Paragraphs>
  <Slides>84</Slides>
  <Notes>9</Notes>
  <HiddenSlides>0</HiddenSlides>
  <MMClips>0</MMClips>
  <ScaleCrop>false</ScaleCrop>
  <HeadingPairs>
    <vt:vector size="4" baseType="variant">
      <vt:variant>
        <vt:lpstr>Theme</vt:lpstr>
      </vt:variant>
      <vt:variant>
        <vt:i4>3</vt:i4>
      </vt:variant>
      <vt:variant>
        <vt:lpstr>Slide Titles</vt:lpstr>
      </vt:variant>
      <vt:variant>
        <vt:i4>84</vt:i4>
      </vt:variant>
    </vt:vector>
  </HeadingPairs>
  <TitlesOfParts>
    <vt:vector size="8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Eyre</dc:creator>
  <cp:lastModifiedBy>ldevine</cp:lastModifiedBy>
  <cp:revision>207</cp:revision>
  <dcterms:created xsi:type="dcterms:W3CDTF">2021-01-18T21:34:21Z</dcterms:created>
  <dcterms:modified xsi:type="dcterms:W3CDTF">2021-02-16T15:33:09Z</dcterms:modified>
</cp:coreProperties>
</file>