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7" r:id="rId2"/>
    <p:sldId id="263" r:id="rId3"/>
    <p:sldId id="264" r:id="rId4"/>
    <p:sldId id="266" r:id="rId5"/>
    <p:sldId id="267" r:id="rId6"/>
    <p:sldId id="268" r:id="rId7"/>
    <p:sldId id="269" r:id="rId8"/>
    <p:sldId id="270" r:id="rId9"/>
    <p:sldId id="273" r:id="rId10"/>
    <p:sldId id="265" r:id="rId11"/>
    <p:sldId id="274" r:id="rId12"/>
    <p:sldId id="275" r:id="rId13"/>
    <p:sldId id="277" r:id="rId14"/>
    <p:sldId id="278" r:id="rId15"/>
    <p:sldId id="280" r:id="rId16"/>
    <p:sldId id="281" r:id="rId17"/>
    <p:sldId id="258" r:id="rId18"/>
    <p:sldId id="282" r:id="rId19"/>
    <p:sldId id="284" r:id="rId20"/>
    <p:sldId id="285" r:id="rId21"/>
    <p:sldId id="287" r:id="rId22"/>
    <p:sldId id="288" r:id="rId23"/>
    <p:sldId id="289" r:id="rId24"/>
    <p:sldId id="290" r:id="rId25"/>
    <p:sldId id="286" r:id="rId26"/>
    <p:sldId id="259" r:id="rId27"/>
    <p:sldId id="291" r:id="rId28"/>
    <p:sldId id="292" r:id="rId29"/>
    <p:sldId id="293" r:id="rId30"/>
    <p:sldId id="294" r:id="rId31"/>
    <p:sldId id="260" r:id="rId32"/>
    <p:sldId id="295" r:id="rId33"/>
    <p:sldId id="296" r:id="rId34"/>
    <p:sldId id="262" r:id="rId35"/>
    <p:sldId id="283" r:id="rId36"/>
  </p:sldIdLst>
  <p:sldSz cx="12192000" cy="6858000"/>
  <p:notesSz cx="6794500"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88" autoAdjust="0"/>
    <p:restoredTop sz="94660"/>
  </p:normalViewPr>
  <p:slideViewPr>
    <p:cSldViewPr snapToGrid="0">
      <p:cViewPr varScale="1">
        <p:scale>
          <a:sx n="70" d="100"/>
          <a:sy n="70" d="100"/>
        </p:scale>
        <p:origin x="60"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8645" y="0"/>
            <a:ext cx="2944283" cy="498295"/>
          </a:xfrm>
          <a:prstGeom prst="rect">
            <a:avLst/>
          </a:prstGeom>
        </p:spPr>
        <p:txBody>
          <a:bodyPr vert="horz" lIns="91440" tIns="45720" rIns="91440" bIns="45720" rtlCol="0"/>
          <a:lstStyle>
            <a:lvl1pPr algn="r">
              <a:defRPr sz="1200"/>
            </a:lvl1pPr>
          </a:lstStyle>
          <a:p>
            <a:fld id="{48BAA238-1366-41E0-8083-1AB5C8A10DED}" type="datetimeFigureOut">
              <a:rPr lang="en-GB" smtClean="0"/>
              <a:t>11/01/2021</a:t>
            </a:fld>
            <a:endParaRPr lang="en-GB"/>
          </a:p>
        </p:txBody>
      </p:sp>
      <p:sp>
        <p:nvSpPr>
          <p:cNvPr id="4" name="Slide Image Placeholder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9486"/>
            <a:ext cx="5435600" cy="3910489"/>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33107"/>
            <a:ext cx="2944283" cy="49829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8645" y="9433107"/>
            <a:ext cx="2944283" cy="498294"/>
          </a:xfrm>
          <a:prstGeom prst="rect">
            <a:avLst/>
          </a:prstGeom>
        </p:spPr>
        <p:txBody>
          <a:bodyPr vert="horz" lIns="91440" tIns="45720" rIns="91440" bIns="45720" rtlCol="0" anchor="b"/>
          <a:lstStyle>
            <a:lvl1pPr algn="r">
              <a:defRPr sz="1200"/>
            </a:lvl1pPr>
          </a:lstStyle>
          <a:p>
            <a:fld id="{F356B995-3166-4564-B3BE-4131C8159A5E}" type="slidenum">
              <a:rPr lang="en-GB" smtClean="0"/>
              <a:t>‹#›</a:t>
            </a:fld>
            <a:endParaRPr lang="en-GB"/>
          </a:p>
        </p:txBody>
      </p:sp>
    </p:spTree>
    <p:extLst>
      <p:ext uri="{BB962C8B-B14F-4D97-AF65-F5344CB8AC3E}">
        <p14:creationId xmlns:p14="http://schemas.microsoft.com/office/powerpoint/2010/main" val="1125131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A81BEB6-820C-4347-AFBC-4CAF38CB8420}" type="datetimeFigureOut">
              <a:rPr lang="en-GB" smtClean="0"/>
              <a:t>11/01/2021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97E6AC-CEDC-4F17-A56A-D691AF4C1769}" type="slidenum">
              <a:rPr lang="en-GB" smtClean="0"/>
              <a:t>‹#›</a:t>
            </a:fld>
            <a:endParaRPr lang="en-GB"/>
          </a:p>
        </p:txBody>
      </p:sp>
    </p:spTree>
    <p:extLst>
      <p:ext uri="{BB962C8B-B14F-4D97-AF65-F5344CB8AC3E}">
        <p14:creationId xmlns:p14="http://schemas.microsoft.com/office/powerpoint/2010/main" val="376336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A81BEB6-820C-4347-AFBC-4CAF38CB8420}" type="datetimeFigureOut">
              <a:rPr lang="en-GB" smtClean="0"/>
              <a:t>11/01/2021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97E6AC-CEDC-4F17-A56A-D691AF4C1769}" type="slidenum">
              <a:rPr lang="en-GB" smtClean="0"/>
              <a:t>‹#›</a:t>
            </a:fld>
            <a:endParaRPr lang="en-GB"/>
          </a:p>
        </p:txBody>
      </p:sp>
    </p:spTree>
    <p:extLst>
      <p:ext uri="{BB962C8B-B14F-4D97-AF65-F5344CB8AC3E}">
        <p14:creationId xmlns:p14="http://schemas.microsoft.com/office/powerpoint/2010/main" val="3958445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A81BEB6-820C-4347-AFBC-4CAF38CB8420}" type="datetimeFigureOut">
              <a:rPr lang="en-GB" smtClean="0"/>
              <a:t>11/01/2021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97E6AC-CEDC-4F17-A56A-D691AF4C1769}" type="slidenum">
              <a:rPr lang="en-GB" smtClean="0"/>
              <a:t>‹#›</a:t>
            </a:fld>
            <a:endParaRPr lang="en-GB"/>
          </a:p>
        </p:txBody>
      </p:sp>
    </p:spTree>
    <p:extLst>
      <p:ext uri="{BB962C8B-B14F-4D97-AF65-F5344CB8AC3E}">
        <p14:creationId xmlns:p14="http://schemas.microsoft.com/office/powerpoint/2010/main" val="1118207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A81BEB6-820C-4347-AFBC-4CAF38CB8420}" type="datetimeFigureOut">
              <a:rPr lang="en-GB" smtClean="0"/>
              <a:t>11/01/2021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97E6AC-CEDC-4F17-A56A-D691AF4C1769}" type="slidenum">
              <a:rPr lang="en-GB" smtClean="0"/>
              <a:t>‹#›</a:t>
            </a:fld>
            <a:endParaRPr lang="en-GB"/>
          </a:p>
        </p:txBody>
      </p:sp>
    </p:spTree>
    <p:extLst>
      <p:ext uri="{BB962C8B-B14F-4D97-AF65-F5344CB8AC3E}">
        <p14:creationId xmlns:p14="http://schemas.microsoft.com/office/powerpoint/2010/main" val="949360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A81BEB6-820C-4347-AFBC-4CAF38CB8420}" type="datetimeFigureOut">
              <a:rPr lang="en-GB" smtClean="0"/>
              <a:t>11/01/2021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97E6AC-CEDC-4F17-A56A-D691AF4C1769}" type="slidenum">
              <a:rPr lang="en-GB" smtClean="0"/>
              <a:t>‹#›</a:t>
            </a:fld>
            <a:endParaRPr lang="en-GB"/>
          </a:p>
        </p:txBody>
      </p:sp>
    </p:spTree>
    <p:extLst>
      <p:ext uri="{BB962C8B-B14F-4D97-AF65-F5344CB8AC3E}">
        <p14:creationId xmlns:p14="http://schemas.microsoft.com/office/powerpoint/2010/main" val="386970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A81BEB6-820C-4347-AFBC-4CAF38CB8420}" type="datetimeFigureOut">
              <a:rPr lang="en-GB" smtClean="0"/>
              <a:t>11/01/2021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97E6AC-CEDC-4F17-A56A-D691AF4C1769}" type="slidenum">
              <a:rPr lang="en-GB" smtClean="0"/>
              <a:t>‹#›</a:t>
            </a:fld>
            <a:endParaRPr lang="en-GB"/>
          </a:p>
        </p:txBody>
      </p:sp>
    </p:spTree>
    <p:extLst>
      <p:ext uri="{BB962C8B-B14F-4D97-AF65-F5344CB8AC3E}">
        <p14:creationId xmlns:p14="http://schemas.microsoft.com/office/powerpoint/2010/main" val="3727267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A81BEB6-820C-4347-AFBC-4CAF38CB8420}" type="datetimeFigureOut">
              <a:rPr lang="en-GB" smtClean="0"/>
              <a:t>11/01/2021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497E6AC-CEDC-4F17-A56A-D691AF4C1769}" type="slidenum">
              <a:rPr lang="en-GB" smtClean="0"/>
              <a:t>‹#›</a:t>
            </a:fld>
            <a:endParaRPr lang="en-GB"/>
          </a:p>
        </p:txBody>
      </p:sp>
    </p:spTree>
    <p:extLst>
      <p:ext uri="{BB962C8B-B14F-4D97-AF65-F5344CB8AC3E}">
        <p14:creationId xmlns:p14="http://schemas.microsoft.com/office/powerpoint/2010/main" val="2638325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A81BEB6-820C-4347-AFBC-4CAF38CB8420}" type="datetimeFigureOut">
              <a:rPr lang="en-GB" smtClean="0"/>
              <a:t>11/01/2021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497E6AC-CEDC-4F17-A56A-D691AF4C1769}" type="slidenum">
              <a:rPr lang="en-GB" smtClean="0"/>
              <a:t>‹#›</a:t>
            </a:fld>
            <a:endParaRPr lang="en-GB"/>
          </a:p>
        </p:txBody>
      </p:sp>
    </p:spTree>
    <p:extLst>
      <p:ext uri="{BB962C8B-B14F-4D97-AF65-F5344CB8AC3E}">
        <p14:creationId xmlns:p14="http://schemas.microsoft.com/office/powerpoint/2010/main" val="3977017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81BEB6-820C-4347-AFBC-4CAF38CB8420}" type="datetimeFigureOut">
              <a:rPr lang="en-GB" smtClean="0"/>
              <a:t>11/01/2021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497E6AC-CEDC-4F17-A56A-D691AF4C1769}" type="slidenum">
              <a:rPr lang="en-GB" smtClean="0"/>
              <a:t>‹#›</a:t>
            </a:fld>
            <a:endParaRPr lang="en-GB"/>
          </a:p>
        </p:txBody>
      </p:sp>
    </p:spTree>
    <p:extLst>
      <p:ext uri="{BB962C8B-B14F-4D97-AF65-F5344CB8AC3E}">
        <p14:creationId xmlns:p14="http://schemas.microsoft.com/office/powerpoint/2010/main" val="3595830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A81BEB6-820C-4347-AFBC-4CAF38CB8420}" type="datetimeFigureOut">
              <a:rPr lang="en-GB" smtClean="0"/>
              <a:t>11/01/2021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97E6AC-CEDC-4F17-A56A-D691AF4C1769}" type="slidenum">
              <a:rPr lang="en-GB" smtClean="0"/>
              <a:t>‹#›</a:t>
            </a:fld>
            <a:endParaRPr lang="en-GB"/>
          </a:p>
        </p:txBody>
      </p:sp>
    </p:spTree>
    <p:extLst>
      <p:ext uri="{BB962C8B-B14F-4D97-AF65-F5344CB8AC3E}">
        <p14:creationId xmlns:p14="http://schemas.microsoft.com/office/powerpoint/2010/main" val="1478473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A81BEB6-820C-4347-AFBC-4CAF38CB8420}" type="datetimeFigureOut">
              <a:rPr lang="en-GB" smtClean="0"/>
              <a:t>11/01/2021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97E6AC-CEDC-4F17-A56A-D691AF4C1769}" type="slidenum">
              <a:rPr lang="en-GB" smtClean="0"/>
              <a:t>‹#›</a:t>
            </a:fld>
            <a:endParaRPr lang="en-GB"/>
          </a:p>
        </p:txBody>
      </p:sp>
    </p:spTree>
    <p:extLst>
      <p:ext uri="{BB962C8B-B14F-4D97-AF65-F5344CB8AC3E}">
        <p14:creationId xmlns:p14="http://schemas.microsoft.com/office/powerpoint/2010/main" val="3891978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81BEB6-820C-4347-AFBC-4CAF38CB8420}" type="datetimeFigureOut">
              <a:rPr lang="en-GB" smtClean="0"/>
              <a:t>11/01/2021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97E6AC-CEDC-4F17-A56A-D691AF4C1769}" type="slidenum">
              <a:rPr lang="en-GB" smtClean="0"/>
              <a:t>‹#›</a:t>
            </a:fld>
            <a:endParaRPr lang="en-GB"/>
          </a:p>
        </p:txBody>
      </p:sp>
    </p:spTree>
    <p:extLst>
      <p:ext uri="{BB962C8B-B14F-4D97-AF65-F5344CB8AC3E}">
        <p14:creationId xmlns:p14="http://schemas.microsoft.com/office/powerpoint/2010/main" val="21066488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bbc.co.uk/bitesize/topics/z3fycdm/articles/zvys8xs" TargetMode="Externa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7" name="TextBox 6"/>
          <p:cNvSpPr txBox="1"/>
          <p:nvPr/>
        </p:nvSpPr>
        <p:spPr>
          <a:xfrm>
            <a:off x="864066" y="6033803"/>
            <a:ext cx="4028302" cy="461665"/>
          </a:xfrm>
          <a:prstGeom prst="rect">
            <a:avLst/>
          </a:prstGeom>
          <a:noFill/>
        </p:spPr>
        <p:txBody>
          <a:bodyPr wrap="square" rtlCol="0">
            <a:spAutoFit/>
          </a:bodyPr>
          <a:lstStyle/>
          <a:p>
            <a:r>
              <a:rPr lang="en-GB" sz="2400" dirty="0" smtClean="0"/>
              <a:t>Subject</a:t>
            </a:r>
            <a:r>
              <a:rPr lang="en-GB" dirty="0" smtClean="0"/>
              <a:t>: </a:t>
            </a:r>
            <a:r>
              <a:rPr lang="en-GB" sz="2400" dirty="0" smtClean="0"/>
              <a:t>Geography </a:t>
            </a:r>
            <a:endParaRPr lang="en-GB" dirty="0"/>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73361" y="222475"/>
            <a:ext cx="7426334" cy="584775"/>
          </a:xfrm>
          <a:prstGeom prst="rect">
            <a:avLst/>
          </a:prstGeom>
          <a:noFill/>
        </p:spPr>
        <p:txBody>
          <a:bodyPr wrap="square" rtlCol="0">
            <a:spAutoFit/>
          </a:bodyPr>
          <a:lstStyle/>
          <a:p>
            <a:r>
              <a:rPr lang="en-GB" sz="3200" dirty="0" smtClean="0"/>
              <a:t>Monday 11</a:t>
            </a:r>
            <a:r>
              <a:rPr lang="en-GB" sz="3200" baseline="30000" dirty="0" smtClean="0"/>
              <a:t>th</a:t>
            </a:r>
            <a:r>
              <a:rPr lang="en-GB" sz="3200" dirty="0" smtClean="0"/>
              <a:t> January 2021</a:t>
            </a:r>
            <a:r>
              <a:rPr lang="en-GB" dirty="0" smtClean="0"/>
              <a:t> </a:t>
            </a:r>
            <a:endParaRPr lang="en-GB" dirty="0"/>
          </a:p>
        </p:txBody>
      </p:sp>
      <p:pic>
        <p:nvPicPr>
          <p:cNvPr id="10" name="Picture 9"/>
          <p:cNvPicPr>
            <a:picLocks noChangeAspect="1"/>
          </p:cNvPicPr>
          <p:nvPr/>
        </p:nvPicPr>
        <p:blipFill>
          <a:blip r:embed="rId3"/>
          <a:stretch>
            <a:fillRect/>
          </a:stretch>
        </p:blipFill>
        <p:spPr>
          <a:xfrm>
            <a:off x="553093" y="1728060"/>
            <a:ext cx="2219325" cy="1104900"/>
          </a:xfrm>
          <a:prstGeom prst="rect">
            <a:avLst/>
          </a:prstGeom>
        </p:spPr>
      </p:pic>
      <p:sp>
        <p:nvSpPr>
          <p:cNvPr id="11" name="Rectangle 10"/>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752932" y="2960913"/>
            <a:ext cx="10429593" cy="1323439"/>
          </a:xfrm>
          <a:prstGeom prst="rect">
            <a:avLst/>
          </a:prstGeom>
          <a:noFill/>
        </p:spPr>
        <p:txBody>
          <a:bodyPr wrap="square" rtlCol="0">
            <a:spAutoFit/>
          </a:bodyPr>
          <a:lstStyle/>
          <a:p>
            <a:r>
              <a:rPr lang="en-GB" sz="4000" dirty="0" smtClean="0"/>
              <a:t>L.O </a:t>
            </a:r>
            <a:r>
              <a:rPr lang="en-GB" sz="4000" dirty="0" smtClean="0">
                <a:latin typeface="+mj-lt"/>
              </a:rPr>
              <a:t>To be able to compare to different regions in Brazil</a:t>
            </a:r>
            <a:endParaRPr lang="en-GB" sz="4000" dirty="0">
              <a:latin typeface="+mj-lt"/>
            </a:endParaRPr>
          </a:p>
        </p:txBody>
      </p:sp>
      <p:pic>
        <p:nvPicPr>
          <p:cNvPr id="2" name="Picture 1"/>
          <p:cNvPicPr>
            <a:picLocks noChangeAspect="1"/>
          </p:cNvPicPr>
          <p:nvPr/>
        </p:nvPicPr>
        <p:blipFill>
          <a:blip r:embed="rId4"/>
          <a:stretch>
            <a:fillRect/>
          </a:stretch>
        </p:blipFill>
        <p:spPr>
          <a:xfrm>
            <a:off x="4885446" y="5987219"/>
            <a:ext cx="595312" cy="588390"/>
          </a:xfrm>
          <a:prstGeom prst="rect">
            <a:avLst/>
          </a:prstGeom>
        </p:spPr>
      </p:pic>
    </p:spTree>
    <p:extLst>
      <p:ext uri="{BB962C8B-B14F-4D97-AF65-F5344CB8AC3E}">
        <p14:creationId xmlns:p14="http://schemas.microsoft.com/office/powerpoint/2010/main" val="1233322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6519203" cy="732155"/>
          </a:xfrm>
        </p:spPr>
        <p:txBody>
          <a:bodyPr>
            <a:normAutofit/>
          </a:bodyPr>
          <a:lstStyle/>
          <a:p>
            <a:r>
              <a:rPr lang="en-GB" dirty="0" smtClean="0"/>
              <a:t>The Andes Mountains </a:t>
            </a:r>
            <a:endParaRPr lang="en-GB" dirty="0"/>
          </a:p>
        </p:txBody>
      </p:sp>
      <p:sp>
        <p:nvSpPr>
          <p:cNvPr id="3" name="Content Placeholder 2"/>
          <p:cNvSpPr>
            <a:spLocks noGrp="1"/>
          </p:cNvSpPr>
          <p:nvPr>
            <p:ph idx="1"/>
          </p:nvPr>
        </p:nvSpPr>
        <p:spPr>
          <a:xfrm>
            <a:off x="584982" y="1372433"/>
            <a:ext cx="5082732" cy="4351338"/>
          </a:xfrm>
        </p:spPr>
        <p:txBody>
          <a:bodyPr>
            <a:normAutofit/>
          </a:bodyPr>
          <a:lstStyle/>
          <a:p>
            <a:r>
              <a:rPr lang="en-GB" sz="2000" dirty="0" smtClean="0">
                <a:latin typeface="+mj-lt"/>
              </a:rPr>
              <a:t>It is the longest mountain range in the world </a:t>
            </a:r>
          </a:p>
          <a:p>
            <a:r>
              <a:rPr lang="en-GB" sz="2000" dirty="0" smtClean="0">
                <a:latin typeface="+mj-lt"/>
              </a:rPr>
              <a:t>The Andes is about 5,500 miles long and 200 miles wide</a:t>
            </a:r>
          </a:p>
          <a:p>
            <a:r>
              <a:rPr lang="en-GB" sz="2000" dirty="0" smtClean="0">
                <a:latin typeface="+mj-lt"/>
              </a:rPr>
              <a:t>Few people live in the mountains but those that do are farmers </a:t>
            </a:r>
            <a:endParaRPr lang="en-GB" sz="2000" dirty="0">
              <a:latin typeface="+mj-lt"/>
            </a:endParaRPr>
          </a:p>
        </p:txBody>
      </p:sp>
      <p:pic>
        <p:nvPicPr>
          <p:cNvPr id="4" name="Picture 3"/>
          <p:cNvPicPr>
            <a:picLocks noChangeAspect="1"/>
          </p:cNvPicPr>
          <p:nvPr/>
        </p:nvPicPr>
        <p:blipFill rotWithShape="1">
          <a:blip r:embed="rId2"/>
          <a:srcRect r="2938"/>
          <a:stretch/>
        </p:blipFill>
        <p:spPr>
          <a:xfrm>
            <a:off x="838199" y="3968695"/>
            <a:ext cx="5473899" cy="2762636"/>
          </a:xfrm>
          <a:prstGeom prst="rect">
            <a:avLst/>
          </a:prstGeom>
        </p:spPr>
      </p:pic>
      <p:pic>
        <p:nvPicPr>
          <p:cNvPr id="5" name="Picture 4"/>
          <p:cNvPicPr>
            <a:picLocks noChangeAspect="1"/>
          </p:cNvPicPr>
          <p:nvPr/>
        </p:nvPicPr>
        <p:blipFill rotWithShape="1">
          <a:blip r:embed="rId3"/>
          <a:srcRect l="8147" t="4328"/>
          <a:stretch/>
        </p:blipFill>
        <p:spPr>
          <a:xfrm>
            <a:off x="8468751" y="534572"/>
            <a:ext cx="3013645" cy="3745139"/>
          </a:xfrm>
          <a:prstGeom prst="rect">
            <a:avLst/>
          </a:prstGeom>
        </p:spPr>
      </p:pic>
    </p:spTree>
    <p:extLst>
      <p:ext uri="{BB962C8B-B14F-4D97-AF65-F5344CB8AC3E}">
        <p14:creationId xmlns:p14="http://schemas.microsoft.com/office/powerpoint/2010/main" val="20290236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748" y="61092"/>
            <a:ext cx="9754772" cy="943170"/>
          </a:xfrm>
        </p:spPr>
        <p:txBody>
          <a:bodyPr/>
          <a:lstStyle/>
          <a:p>
            <a:r>
              <a:rPr lang="en-GB" dirty="0" smtClean="0"/>
              <a:t>People who live in the Andes Mountains </a:t>
            </a:r>
            <a:endParaRPr lang="en-GB" dirty="0"/>
          </a:p>
        </p:txBody>
      </p:sp>
      <p:sp>
        <p:nvSpPr>
          <p:cNvPr id="3" name="Content Placeholder 2"/>
          <p:cNvSpPr>
            <a:spLocks noGrp="1"/>
          </p:cNvSpPr>
          <p:nvPr>
            <p:ph idx="1"/>
          </p:nvPr>
        </p:nvSpPr>
        <p:spPr>
          <a:xfrm>
            <a:off x="838200" y="1825625"/>
            <a:ext cx="4493455" cy="4351338"/>
          </a:xfrm>
        </p:spPr>
        <p:txBody>
          <a:bodyPr/>
          <a:lstStyle/>
          <a:p>
            <a:r>
              <a:rPr lang="en-GB" sz="2400" dirty="0">
                <a:latin typeface="+mj-lt"/>
              </a:rPr>
              <a:t>The Quechua people live high in the Andes Mountains in South America</a:t>
            </a:r>
            <a:r>
              <a:rPr lang="en-GB" sz="2400" dirty="0" smtClean="0">
                <a:latin typeface="+mj-lt"/>
              </a:rPr>
              <a:t>.</a:t>
            </a:r>
          </a:p>
          <a:p>
            <a:r>
              <a:rPr lang="en-GB" sz="2400" dirty="0">
                <a:latin typeface="+mj-lt"/>
              </a:rPr>
              <a:t>The Quechua people live high in the Andes mountains where the soil is poor and not good for growing crops. </a:t>
            </a:r>
          </a:p>
          <a:p>
            <a:r>
              <a:rPr lang="en-GB" sz="2400" dirty="0">
                <a:latin typeface="+mj-lt"/>
              </a:rPr>
              <a:t>It is always cold in the mountains and it can also be dry and very windy.</a:t>
            </a:r>
          </a:p>
          <a:p>
            <a:r>
              <a:rPr lang="en-GB" sz="2400" dirty="0">
                <a:latin typeface="+mj-lt"/>
              </a:rPr>
              <a:t>This makes life difficult.</a:t>
            </a:r>
          </a:p>
          <a:p>
            <a:endParaRPr lang="en-GB"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3239" y="1232182"/>
            <a:ext cx="3672281" cy="2445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9487" y="4544223"/>
            <a:ext cx="3306425" cy="2200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1410" y="3489334"/>
            <a:ext cx="3181958" cy="2109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7131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 y="249918"/>
            <a:ext cx="4712677" cy="3096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2320" y="250927"/>
            <a:ext cx="4477471" cy="3095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59" y="3604708"/>
            <a:ext cx="4712677" cy="302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2320" y="3604708"/>
            <a:ext cx="4477470" cy="3021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4284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7742" y="3622804"/>
            <a:ext cx="4329540" cy="3179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7742" y="379828"/>
            <a:ext cx="4329540" cy="3242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59545" y="1806249"/>
            <a:ext cx="4365674" cy="2862322"/>
          </a:xfrm>
          <a:prstGeom prst="rect">
            <a:avLst/>
          </a:prstGeom>
        </p:spPr>
        <p:txBody>
          <a:bodyPr wrap="square">
            <a:spAutoFit/>
          </a:bodyPr>
          <a:lstStyle/>
          <a:p>
            <a:r>
              <a:rPr lang="en-GB" sz="2000" dirty="0">
                <a:latin typeface="+mj-lt"/>
              </a:rPr>
              <a:t>Quechua homes are made of stone, or bricks made of mud, with a roof of dried grass.  They are very small with no electricity or running water</a:t>
            </a:r>
            <a:r>
              <a:rPr lang="en-GB" sz="2000" dirty="0" smtClean="0">
                <a:latin typeface="+mj-lt"/>
              </a:rPr>
              <a:t>.</a:t>
            </a:r>
          </a:p>
          <a:p>
            <a:endParaRPr lang="en-GB" sz="2000" dirty="0">
              <a:latin typeface="+mj-lt"/>
            </a:endParaRPr>
          </a:p>
          <a:p>
            <a:r>
              <a:rPr lang="en-GB" sz="2000" dirty="0">
                <a:latin typeface="+mj-lt"/>
              </a:rPr>
              <a:t>They cook over a fire and have to search for wood to burn as there are very few trees. They also use dried llama droppings as fuel.</a:t>
            </a:r>
          </a:p>
        </p:txBody>
      </p:sp>
      <p:sp>
        <p:nvSpPr>
          <p:cNvPr id="5" name="TextBox 4"/>
          <p:cNvSpPr txBox="1"/>
          <p:nvPr/>
        </p:nvSpPr>
        <p:spPr>
          <a:xfrm>
            <a:off x="689317" y="379828"/>
            <a:ext cx="5922498" cy="769441"/>
          </a:xfrm>
          <a:prstGeom prst="rect">
            <a:avLst/>
          </a:prstGeom>
          <a:noFill/>
        </p:spPr>
        <p:txBody>
          <a:bodyPr wrap="square" rtlCol="0">
            <a:spAutoFit/>
          </a:bodyPr>
          <a:lstStyle/>
          <a:p>
            <a:r>
              <a:rPr lang="en-GB" sz="4400" dirty="0" smtClean="0">
                <a:latin typeface="+mj-lt"/>
              </a:rPr>
              <a:t>Life in the Andes</a:t>
            </a:r>
            <a:endParaRPr lang="en-GB" sz="4400" dirty="0">
              <a:latin typeface="+mj-lt"/>
            </a:endParaRPr>
          </a:p>
        </p:txBody>
      </p:sp>
    </p:spTree>
    <p:extLst>
      <p:ext uri="{BB962C8B-B14F-4D97-AF65-F5344CB8AC3E}">
        <p14:creationId xmlns:p14="http://schemas.microsoft.com/office/powerpoint/2010/main" val="4226898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233" y="3868351"/>
            <a:ext cx="3600400" cy="269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235457" y="2275464"/>
            <a:ext cx="5074968" cy="3724096"/>
          </a:xfrm>
          <a:prstGeom prst="rect">
            <a:avLst/>
          </a:prstGeom>
        </p:spPr>
        <p:txBody>
          <a:bodyPr wrap="square">
            <a:spAutoFit/>
          </a:bodyPr>
          <a:lstStyle/>
          <a:p>
            <a:r>
              <a:rPr lang="en-GB" sz="2400" dirty="0">
                <a:latin typeface="+mj-lt"/>
              </a:rPr>
              <a:t>The Quechua love their llamas and look after them very </a:t>
            </a:r>
            <a:r>
              <a:rPr lang="en-GB" sz="2400" dirty="0" smtClean="0">
                <a:latin typeface="+mj-lt"/>
              </a:rPr>
              <a:t>well</a:t>
            </a:r>
          </a:p>
          <a:p>
            <a:r>
              <a:rPr lang="en-GB" sz="2400" dirty="0">
                <a:latin typeface="+mj-lt"/>
              </a:rPr>
              <a:t>Each year the llamas are sheared because their fleece is very valuable</a:t>
            </a:r>
            <a:r>
              <a:rPr lang="en-GB" sz="2400" dirty="0" smtClean="0">
                <a:latin typeface="+mj-lt"/>
              </a:rPr>
              <a:t>.</a:t>
            </a:r>
          </a:p>
          <a:p>
            <a:r>
              <a:rPr lang="en-GB" sz="2400" dirty="0">
                <a:latin typeface="+mj-lt"/>
              </a:rPr>
              <a:t>The Quechua travel into the city to sell their fleeces at the market.  This is almost all the money they can earn.</a:t>
            </a:r>
          </a:p>
          <a:p>
            <a:r>
              <a:rPr lang="en-GB" sz="2400" dirty="0">
                <a:latin typeface="+mj-lt"/>
              </a:rPr>
              <a:t>Sometimes they exchange the fleeces for other things they need.</a:t>
            </a:r>
          </a:p>
          <a:p>
            <a:endParaRPr lang="en-GB" sz="2000" dirty="0">
              <a:latin typeface="+mj-lt"/>
            </a:endParaRPr>
          </a:p>
        </p:txBody>
      </p:sp>
      <p:pic>
        <p:nvPicPr>
          <p:cNvPr id="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390" y="2275464"/>
            <a:ext cx="1990725" cy="229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79828" y="520505"/>
            <a:ext cx="6091310" cy="769441"/>
          </a:xfrm>
          <a:prstGeom prst="rect">
            <a:avLst/>
          </a:prstGeom>
          <a:noFill/>
        </p:spPr>
        <p:txBody>
          <a:bodyPr wrap="square" rtlCol="0">
            <a:spAutoFit/>
          </a:bodyPr>
          <a:lstStyle/>
          <a:p>
            <a:r>
              <a:rPr lang="en-GB" sz="4400" dirty="0" smtClean="0">
                <a:latin typeface="+mj-lt"/>
              </a:rPr>
              <a:t>Lifestyle </a:t>
            </a:r>
            <a:endParaRPr lang="en-GB" sz="4400" dirty="0">
              <a:latin typeface="+mj-lt"/>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854" y="1960249"/>
            <a:ext cx="2458536" cy="2177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970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Tourism </a:t>
            </a:r>
            <a:endParaRPr lang="en-GB" dirty="0"/>
          </a:p>
        </p:txBody>
      </p:sp>
      <p:sp>
        <p:nvSpPr>
          <p:cNvPr id="3" name="Content Placeholder 2"/>
          <p:cNvSpPr>
            <a:spLocks noGrp="1"/>
          </p:cNvSpPr>
          <p:nvPr>
            <p:ph idx="1"/>
          </p:nvPr>
        </p:nvSpPr>
        <p:spPr>
          <a:xfrm>
            <a:off x="838200" y="1825625"/>
            <a:ext cx="4183966" cy="4351338"/>
          </a:xfrm>
        </p:spPr>
        <p:txBody>
          <a:bodyPr>
            <a:normAutofit/>
          </a:bodyPr>
          <a:lstStyle/>
          <a:p>
            <a:pPr marL="0" indent="0">
              <a:buNone/>
            </a:pPr>
            <a:r>
              <a:rPr lang="en-GB" sz="2000" dirty="0" smtClean="0">
                <a:latin typeface="+mj-lt"/>
              </a:rPr>
              <a:t>The Andes mountains are considered a paradise to hikers.</a:t>
            </a:r>
          </a:p>
          <a:p>
            <a:pPr marL="0" indent="0">
              <a:buNone/>
            </a:pPr>
            <a:r>
              <a:rPr lang="en-GB" sz="2000" dirty="0" smtClean="0">
                <a:latin typeface="+mj-lt"/>
              </a:rPr>
              <a:t>It attracts many visitors every year</a:t>
            </a:r>
          </a:p>
          <a:p>
            <a:pPr marL="0" indent="0">
              <a:buNone/>
            </a:pPr>
            <a:r>
              <a:rPr lang="en-GB" sz="2000" dirty="0" smtClean="0">
                <a:latin typeface="+mj-lt"/>
              </a:rPr>
              <a:t>Many love to go trekking for days into the hills to see the stunning views, the old ruins, the volcanoes and climb mountains </a:t>
            </a:r>
            <a:endParaRPr lang="en-GB" sz="2000" dirty="0">
              <a:latin typeface="+mj-lt"/>
            </a:endParaRPr>
          </a:p>
        </p:txBody>
      </p:sp>
      <p:pic>
        <p:nvPicPr>
          <p:cNvPr id="4" name="Picture 3"/>
          <p:cNvPicPr>
            <a:picLocks noChangeAspect="1"/>
          </p:cNvPicPr>
          <p:nvPr/>
        </p:nvPicPr>
        <p:blipFill>
          <a:blip r:embed="rId2"/>
          <a:stretch>
            <a:fillRect/>
          </a:stretch>
        </p:blipFill>
        <p:spPr>
          <a:xfrm>
            <a:off x="7319890" y="702453"/>
            <a:ext cx="4322735" cy="2246344"/>
          </a:xfrm>
          <a:prstGeom prst="rect">
            <a:avLst/>
          </a:prstGeom>
        </p:spPr>
      </p:pic>
      <p:pic>
        <p:nvPicPr>
          <p:cNvPr id="5" name="Picture 4"/>
          <p:cNvPicPr>
            <a:picLocks noChangeAspect="1"/>
          </p:cNvPicPr>
          <p:nvPr/>
        </p:nvPicPr>
        <p:blipFill>
          <a:blip r:embed="rId3"/>
          <a:stretch>
            <a:fillRect/>
          </a:stretch>
        </p:blipFill>
        <p:spPr>
          <a:xfrm>
            <a:off x="8093613" y="2639103"/>
            <a:ext cx="3821723" cy="2107858"/>
          </a:xfrm>
          <a:prstGeom prst="rect">
            <a:avLst/>
          </a:prstGeom>
        </p:spPr>
      </p:pic>
      <p:pic>
        <p:nvPicPr>
          <p:cNvPr id="6" name="Picture 5"/>
          <p:cNvPicPr>
            <a:picLocks noChangeAspect="1"/>
          </p:cNvPicPr>
          <p:nvPr/>
        </p:nvPicPr>
        <p:blipFill rotWithShape="1">
          <a:blip r:embed="rId4"/>
          <a:srcRect r="3515"/>
          <a:stretch/>
        </p:blipFill>
        <p:spPr>
          <a:xfrm>
            <a:off x="5637162" y="4001294"/>
            <a:ext cx="4367312" cy="2343364"/>
          </a:xfrm>
          <a:prstGeom prst="rect">
            <a:avLst/>
          </a:prstGeom>
        </p:spPr>
      </p:pic>
    </p:spTree>
    <p:extLst>
      <p:ext uri="{BB962C8B-B14F-4D97-AF65-F5344CB8AC3E}">
        <p14:creationId xmlns:p14="http://schemas.microsoft.com/office/powerpoint/2010/main" val="108745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Your challenge….</a:t>
            </a:r>
            <a:endParaRPr lang="en-GB" dirty="0"/>
          </a:p>
        </p:txBody>
      </p:sp>
      <p:sp>
        <p:nvSpPr>
          <p:cNvPr id="3" name="Content Placeholder 2"/>
          <p:cNvSpPr>
            <a:spLocks noGrp="1"/>
          </p:cNvSpPr>
          <p:nvPr>
            <p:ph idx="1"/>
          </p:nvPr>
        </p:nvSpPr>
        <p:spPr/>
        <p:txBody>
          <a:bodyPr/>
          <a:lstStyle/>
          <a:p>
            <a:pPr marL="0" indent="0">
              <a:buNone/>
            </a:pPr>
            <a:r>
              <a:rPr lang="en-GB" dirty="0" smtClean="0"/>
              <a:t>Thinking about everything you have learned about Rio de Janeiro and the Andes, you need to create a poster for the place you would prefer to live in. </a:t>
            </a:r>
          </a:p>
          <a:p>
            <a:pPr marL="0" indent="0">
              <a:buNone/>
            </a:pPr>
            <a:r>
              <a:rPr lang="en-GB" dirty="0" smtClean="0"/>
              <a:t>Can you include the good points about this place and why it is better than the other? </a:t>
            </a:r>
          </a:p>
          <a:p>
            <a:pPr marL="0" indent="0">
              <a:buNone/>
            </a:pPr>
            <a:endParaRPr lang="en-GB" dirty="0"/>
          </a:p>
        </p:txBody>
      </p:sp>
    </p:spTree>
    <p:extLst>
      <p:ext uri="{BB962C8B-B14F-4D97-AF65-F5344CB8AC3E}">
        <p14:creationId xmlns:p14="http://schemas.microsoft.com/office/powerpoint/2010/main" val="3999441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7" name="TextBox 6"/>
          <p:cNvSpPr txBox="1"/>
          <p:nvPr/>
        </p:nvSpPr>
        <p:spPr>
          <a:xfrm>
            <a:off x="864066" y="6033803"/>
            <a:ext cx="4028302" cy="461665"/>
          </a:xfrm>
          <a:prstGeom prst="rect">
            <a:avLst/>
          </a:prstGeom>
          <a:noFill/>
        </p:spPr>
        <p:txBody>
          <a:bodyPr wrap="square" rtlCol="0">
            <a:spAutoFit/>
          </a:bodyPr>
          <a:lstStyle/>
          <a:p>
            <a:r>
              <a:rPr lang="en-GB" sz="2400" dirty="0" smtClean="0"/>
              <a:t>Subject</a:t>
            </a:r>
            <a:r>
              <a:rPr lang="en-GB" dirty="0" smtClean="0"/>
              <a:t>: </a:t>
            </a:r>
            <a:r>
              <a:rPr lang="en-GB" sz="2400" dirty="0" smtClean="0"/>
              <a:t>Geography </a:t>
            </a:r>
            <a:endParaRPr lang="en-GB" dirty="0"/>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73361" y="222475"/>
            <a:ext cx="7426334" cy="584775"/>
          </a:xfrm>
          <a:prstGeom prst="rect">
            <a:avLst/>
          </a:prstGeom>
          <a:noFill/>
        </p:spPr>
        <p:txBody>
          <a:bodyPr wrap="square" rtlCol="0">
            <a:spAutoFit/>
          </a:bodyPr>
          <a:lstStyle/>
          <a:p>
            <a:r>
              <a:rPr lang="en-GB" sz="3200" dirty="0" smtClean="0"/>
              <a:t>Tuesday 12</a:t>
            </a:r>
            <a:r>
              <a:rPr lang="en-GB" sz="3200" baseline="30000" dirty="0" smtClean="0"/>
              <a:t>th</a:t>
            </a:r>
            <a:r>
              <a:rPr lang="en-GB" sz="3200" dirty="0" smtClean="0"/>
              <a:t> January 2021</a:t>
            </a:r>
            <a:r>
              <a:rPr lang="en-GB" dirty="0" smtClean="0"/>
              <a:t> </a:t>
            </a:r>
            <a:endParaRPr lang="en-GB" dirty="0"/>
          </a:p>
        </p:txBody>
      </p:sp>
      <p:pic>
        <p:nvPicPr>
          <p:cNvPr id="10" name="Picture 9"/>
          <p:cNvPicPr>
            <a:picLocks noChangeAspect="1"/>
          </p:cNvPicPr>
          <p:nvPr/>
        </p:nvPicPr>
        <p:blipFill>
          <a:blip r:embed="rId3"/>
          <a:stretch>
            <a:fillRect/>
          </a:stretch>
        </p:blipFill>
        <p:spPr>
          <a:xfrm>
            <a:off x="553093" y="1728060"/>
            <a:ext cx="2219325" cy="1104900"/>
          </a:xfrm>
          <a:prstGeom prst="rect">
            <a:avLst/>
          </a:prstGeom>
        </p:spPr>
      </p:pic>
      <p:sp>
        <p:nvSpPr>
          <p:cNvPr id="11" name="Rectangle 10"/>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752932" y="2960913"/>
            <a:ext cx="10429593" cy="1323439"/>
          </a:xfrm>
          <a:prstGeom prst="rect">
            <a:avLst/>
          </a:prstGeom>
          <a:noFill/>
        </p:spPr>
        <p:txBody>
          <a:bodyPr wrap="square" rtlCol="0">
            <a:spAutoFit/>
          </a:bodyPr>
          <a:lstStyle/>
          <a:p>
            <a:r>
              <a:rPr lang="en-GB" sz="4000" dirty="0" smtClean="0"/>
              <a:t>L.O </a:t>
            </a:r>
            <a:r>
              <a:rPr lang="en-GB" sz="4000" dirty="0" smtClean="0">
                <a:latin typeface="+mj-lt"/>
              </a:rPr>
              <a:t>To be able to compare to compare life in Rio de Janeiro and the Lake District</a:t>
            </a:r>
            <a:endParaRPr lang="en-GB" sz="4000" dirty="0">
              <a:latin typeface="+mj-lt"/>
            </a:endParaRPr>
          </a:p>
        </p:txBody>
      </p:sp>
      <p:pic>
        <p:nvPicPr>
          <p:cNvPr id="2" name="Picture 1"/>
          <p:cNvPicPr>
            <a:picLocks noChangeAspect="1"/>
          </p:cNvPicPr>
          <p:nvPr/>
        </p:nvPicPr>
        <p:blipFill>
          <a:blip r:embed="rId4"/>
          <a:stretch>
            <a:fillRect/>
          </a:stretch>
        </p:blipFill>
        <p:spPr>
          <a:xfrm>
            <a:off x="4885446" y="5987219"/>
            <a:ext cx="595312" cy="588390"/>
          </a:xfrm>
          <a:prstGeom prst="rect">
            <a:avLst/>
          </a:prstGeom>
        </p:spPr>
      </p:pic>
    </p:spTree>
    <p:extLst>
      <p:ext uri="{BB962C8B-B14F-4D97-AF65-F5344CB8AC3E}">
        <p14:creationId xmlns:p14="http://schemas.microsoft.com/office/powerpoint/2010/main" val="35440336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Lake District </a:t>
            </a:r>
            <a:endParaRPr lang="en-GB" dirty="0"/>
          </a:p>
        </p:txBody>
      </p:sp>
      <p:sp>
        <p:nvSpPr>
          <p:cNvPr id="3" name="Content Placeholder 2"/>
          <p:cNvSpPr>
            <a:spLocks noGrp="1"/>
          </p:cNvSpPr>
          <p:nvPr>
            <p:ph idx="1"/>
          </p:nvPr>
        </p:nvSpPr>
        <p:spPr>
          <a:xfrm>
            <a:off x="5451566" y="6152606"/>
            <a:ext cx="5902234" cy="600891"/>
          </a:xfrm>
        </p:spPr>
        <p:txBody>
          <a:bodyPr>
            <a:normAutofit/>
          </a:bodyPr>
          <a:lstStyle/>
          <a:p>
            <a:pPr marL="0" indent="0">
              <a:buNone/>
            </a:pPr>
            <a:endParaRPr lang="en-GB" sz="1100" dirty="0">
              <a:hlinkClick r:id="rId2"/>
            </a:endParaRPr>
          </a:p>
          <a:p>
            <a:pPr marL="0" indent="0">
              <a:buNone/>
            </a:pPr>
            <a:r>
              <a:rPr lang="en-GB" sz="1100" dirty="0"/>
              <a:t>Click on the link to learn more </a:t>
            </a:r>
            <a:r>
              <a:rPr lang="en-GB" sz="1100" dirty="0">
                <a:hlinkClick r:id="rId2"/>
              </a:rPr>
              <a:t>https://www.bbc.co.uk/bitesize/topics/z3fycdm/articles/zvys8xs</a:t>
            </a:r>
            <a:r>
              <a:rPr lang="en-GB" sz="1100" dirty="0"/>
              <a:t> </a:t>
            </a:r>
          </a:p>
          <a:p>
            <a:pPr marL="0" indent="0">
              <a:buNone/>
            </a:pPr>
            <a:endParaRPr lang="en-GB" sz="1100" dirty="0" smtClean="0">
              <a:latin typeface="+mj-lt"/>
            </a:endParaRPr>
          </a:p>
        </p:txBody>
      </p:sp>
      <p:pic>
        <p:nvPicPr>
          <p:cNvPr id="4" name="Picture 3"/>
          <p:cNvPicPr>
            <a:picLocks noChangeAspect="1"/>
          </p:cNvPicPr>
          <p:nvPr/>
        </p:nvPicPr>
        <p:blipFill>
          <a:blip r:embed="rId3"/>
          <a:stretch>
            <a:fillRect/>
          </a:stretch>
        </p:blipFill>
        <p:spPr>
          <a:xfrm>
            <a:off x="8006580" y="1419979"/>
            <a:ext cx="3347220" cy="2501668"/>
          </a:xfrm>
          <a:prstGeom prst="rect">
            <a:avLst/>
          </a:prstGeom>
        </p:spPr>
      </p:pic>
      <p:pic>
        <p:nvPicPr>
          <p:cNvPr id="5" name="Picture 4"/>
          <p:cNvPicPr>
            <a:picLocks noChangeAspect="1"/>
          </p:cNvPicPr>
          <p:nvPr/>
        </p:nvPicPr>
        <p:blipFill>
          <a:blip r:embed="rId4"/>
          <a:stretch>
            <a:fillRect/>
          </a:stretch>
        </p:blipFill>
        <p:spPr>
          <a:xfrm>
            <a:off x="6001792" y="3482511"/>
            <a:ext cx="4792147" cy="1695962"/>
          </a:xfrm>
          <a:prstGeom prst="rect">
            <a:avLst/>
          </a:prstGeom>
        </p:spPr>
      </p:pic>
      <p:sp>
        <p:nvSpPr>
          <p:cNvPr id="6" name="Rectangle 5"/>
          <p:cNvSpPr/>
          <p:nvPr/>
        </p:nvSpPr>
        <p:spPr>
          <a:xfrm>
            <a:off x="838200" y="1735829"/>
            <a:ext cx="4073434" cy="3170099"/>
          </a:xfrm>
          <a:prstGeom prst="rect">
            <a:avLst/>
          </a:prstGeom>
        </p:spPr>
        <p:txBody>
          <a:bodyPr wrap="square">
            <a:spAutoFit/>
          </a:bodyPr>
          <a:lstStyle/>
          <a:p>
            <a:pPr marL="285750" indent="-285750">
              <a:buFont typeface="Arial" panose="020B0604020202020204" pitchFamily="34" charset="0"/>
              <a:buChar char="•"/>
            </a:pPr>
            <a:r>
              <a:rPr lang="en-GB" sz="2000" dirty="0" smtClean="0">
                <a:latin typeface="+mj-lt"/>
              </a:rPr>
              <a:t>A mountainous region in England</a:t>
            </a:r>
          </a:p>
          <a:p>
            <a:pPr marL="285750" indent="-285750">
              <a:buFont typeface="Arial" panose="020B0604020202020204" pitchFamily="34" charset="0"/>
              <a:buChar char="•"/>
            </a:pPr>
            <a:r>
              <a:rPr lang="en-GB" sz="2000" dirty="0" smtClean="0">
                <a:latin typeface="+mj-lt"/>
              </a:rPr>
              <a:t>A popular holiday destination</a:t>
            </a:r>
          </a:p>
          <a:p>
            <a:pPr marL="285750" indent="-285750">
              <a:buFont typeface="Arial" panose="020B0604020202020204" pitchFamily="34" charset="0"/>
              <a:buChar char="•"/>
            </a:pPr>
            <a:r>
              <a:rPr lang="en-GB" sz="2000" dirty="0" smtClean="0">
                <a:latin typeface="+mj-lt"/>
              </a:rPr>
              <a:t>Rural</a:t>
            </a:r>
          </a:p>
          <a:p>
            <a:pPr marL="285750" indent="-285750">
              <a:buFont typeface="Arial" panose="020B0604020202020204" pitchFamily="34" charset="0"/>
              <a:buChar char="•"/>
            </a:pPr>
            <a:r>
              <a:rPr lang="en-GB" sz="2000" dirty="0" smtClean="0">
                <a:latin typeface="+mj-lt"/>
              </a:rPr>
              <a:t>Famous for its lakes, forests and mountains </a:t>
            </a:r>
          </a:p>
          <a:p>
            <a:pPr marL="285750" indent="-285750">
              <a:buFont typeface="Arial" panose="020B0604020202020204" pitchFamily="34" charset="0"/>
              <a:buChar char="•"/>
            </a:pPr>
            <a:r>
              <a:rPr lang="en-GB" sz="2000" dirty="0" smtClean="0">
                <a:latin typeface="+mj-lt"/>
              </a:rPr>
              <a:t>Has more than 100 mountain peaks</a:t>
            </a:r>
          </a:p>
          <a:p>
            <a:pPr marL="285750" indent="-285750">
              <a:buFont typeface="Arial" panose="020B0604020202020204" pitchFamily="34" charset="0"/>
              <a:buChar char="•"/>
            </a:pPr>
            <a:r>
              <a:rPr lang="en-GB" sz="2000" dirty="0" smtClean="0">
                <a:latin typeface="+mj-lt"/>
              </a:rPr>
              <a:t>Five hundred million years ago it was an area of volcanoes and bubbling lava which </a:t>
            </a:r>
            <a:endParaRPr lang="en-GB" sz="2000" dirty="0">
              <a:latin typeface="+mj-lt"/>
            </a:endParaRPr>
          </a:p>
        </p:txBody>
      </p:sp>
      <p:pic>
        <p:nvPicPr>
          <p:cNvPr id="7" name="Picture 6"/>
          <p:cNvPicPr>
            <a:picLocks noChangeAspect="1"/>
          </p:cNvPicPr>
          <p:nvPr/>
        </p:nvPicPr>
        <p:blipFill>
          <a:blip r:embed="rId5"/>
          <a:stretch>
            <a:fillRect/>
          </a:stretch>
        </p:blipFill>
        <p:spPr>
          <a:xfrm>
            <a:off x="4911634" y="1891803"/>
            <a:ext cx="3606874" cy="2207284"/>
          </a:xfrm>
          <a:prstGeom prst="rect">
            <a:avLst/>
          </a:prstGeom>
        </p:spPr>
      </p:pic>
    </p:spTree>
    <p:extLst>
      <p:ext uri="{BB962C8B-B14F-4D97-AF65-F5344CB8AC3E}">
        <p14:creationId xmlns:p14="http://schemas.microsoft.com/office/powerpoint/2010/main" val="21421519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Animals found in the Lake District</a:t>
            </a:r>
            <a:endParaRPr lang="en-GB"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4175" t="8455" r="28338"/>
          <a:stretch/>
        </p:blipFill>
        <p:spPr>
          <a:xfrm>
            <a:off x="7284255" y="1690688"/>
            <a:ext cx="2272155" cy="2412182"/>
          </a:xfrm>
          <a:prstGeom prst="rect">
            <a:avLst/>
          </a:prstGeom>
        </p:spPr>
      </p:pic>
      <p:pic>
        <p:nvPicPr>
          <p:cNvPr id="5" name="Picture 4" descr="http://www.sudburyvalleytrustees.org/files/sightings/0712CSRabbit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1061" y="4263207"/>
            <a:ext cx="2736850"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s://encrypted-tbn3.gstatic.com/images?q=tbn:ANd9GcQTiBmcrTC7XAGGGL5HO5ndTxN0VFR24KfRw4qNZ38P_iQPHOSv4Q"/>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80786" y="1959745"/>
            <a:ext cx="21336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1.bp.blogspot.com/_km9-nSGZlS4/S79Yri05saI/AAAAAAAAAqg/qUKcUINO6os/s1600/roe_dee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00557" y="1942686"/>
            <a:ext cx="2374900"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a:stretch>
            <a:fillRect/>
          </a:stretch>
        </p:blipFill>
        <p:spPr>
          <a:xfrm>
            <a:off x="5647586" y="4263207"/>
            <a:ext cx="3101102" cy="2360450"/>
          </a:xfrm>
          <a:prstGeom prst="rect">
            <a:avLst/>
          </a:prstGeom>
        </p:spPr>
      </p:pic>
    </p:spTree>
    <p:extLst>
      <p:ext uri="{BB962C8B-B14F-4D97-AF65-F5344CB8AC3E}">
        <p14:creationId xmlns:p14="http://schemas.microsoft.com/office/powerpoint/2010/main" val="2736987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Andes Mountains 		Rio de Janeiro </a:t>
            </a:r>
            <a:endParaRPr lang="en-GB" dirty="0"/>
          </a:p>
        </p:txBody>
      </p:sp>
      <p:pic>
        <p:nvPicPr>
          <p:cNvPr id="4" name="Picture 3"/>
          <p:cNvPicPr>
            <a:picLocks noChangeAspect="1"/>
          </p:cNvPicPr>
          <p:nvPr/>
        </p:nvPicPr>
        <p:blipFill>
          <a:blip r:embed="rId2"/>
          <a:stretch>
            <a:fillRect/>
          </a:stretch>
        </p:blipFill>
        <p:spPr>
          <a:xfrm>
            <a:off x="663780" y="2300842"/>
            <a:ext cx="3751468" cy="2408430"/>
          </a:xfrm>
          <a:prstGeom prst="rect">
            <a:avLst/>
          </a:prstGeom>
        </p:spPr>
      </p:pic>
      <p:pic>
        <p:nvPicPr>
          <p:cNvPr id="5" name="Picture 4"/>
          <p:cNvPicPr>
            <a:picLocks noChangeAspect="1"/>
          </p:cNvPicPr>
          <p:nvPr/>
        </p:nvPicPr>
        <p:blipFill rotWithShape="1">
          <a:blip r:embed="rId3"/>
          <a:srcRect r="2519"/>
          <a:stretch/>
        </p:blipFill>
        <p:spPr>
          <a:xfrm>
            <a:off x="6784664" y="2300842"/>
            <a:ext cx="3856562" cy="2408430"/>
          </a:xfrm>
          <a:prstGeom prst="rect">
            <a:avLst/>
          </a:prstGeom>
        </p:spPr>
      </p:pic>
      <p:sp>
        <p:nvSpPr>
          <p:cNvPr id="6" name="TextBox 5"/>
          <p:cNvSpPr txBox="1"/>
          <p:nvPr/>
        </p:nvSpPr>
        <p:spPr>
          <a:xfrm>
            <a:off x="6008914" y="6178731"/>
            <a:ext cx="5891349" cy="369332"/>
          </a:xfrm>
          <a:prstGeom prst="rect">
            <a:avLst/>
          </a:prstGeom>
          <a:noFill/>
        </p:spPr>
        <p:txBody>
          <a:bodyPr wrap="square" rtlCol="0">
            <a:spAutoFit/>
          </a:bodyPr>
          <a:lstStyle/>
          <a:p>
            <a:r>
              <a:rPr lang="en-GB" dirty="0" smtClean="0"/>
              <a:t>What differences can you see between the two regions? </a:t>
            </a:r>
            <a:endParaRPr lang="en-GB" dirty="0"/>
          </a:p>
        </p:txBody>
      </p:sp>
    </p:spTree>
    <p:extLst>
      <p:ext uri="{BB962C8B-B14F-4D97-AF65-F5344CB8AC3E}">
        <p14:creationId xmlns:p14="http://schemas.microsoft.com/office/powerpoint/2010/main" val="1561718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958213" y="2199730"/>
            <a:ext cx="3343742" cy="3277057"/>
          </a:xfrm>
          <a:prstGeom prst="rect">
            <a:avLst/>
          </a:prstGeom>
        </p:spPr>
      </p:pic>
      <p:sp>
        <p:nvSpPr>
          <p:cNvPr id="2" name="Title 1"/>
          <p:cNvSpPr>
            <a:spLocks noGrp="1"/>
          </p:cNvSpPr>
          <p:nvPr>
            <p:ph type="title"/>
          </p:nvPr>
        </p:nvSpPr>
        <p:spPr>
          <a:xfrm>
            <a:off x="503446" y="436118"/>
            <a:ext cx="7463755" cy="686722"/>
          </a:xfrm>
        </p:spPr>
        <p:txBody>
          <a:bodyPr>
            <a:normAutofit fontScale="90000"/>
          </a:bodyPr>
          <a:lstStyle/>
          <a:p>
            <a:r>
              <a:rPr lang="en-GB" dirty="0" smtClean="0"/>
              <a:t>Animals found in Rio de Janeiro </a:t>
            </a:r>
            <a:endParaRPr lang="en-GB" dirty="0"/>
          </a:p>
        </p:txBody>
      </p:sp>
      <p:pic>
        <p:nvPicPr>
          <p:cNvPr id="4" name="Picture 3"/>
          <p:cNvPicPr>
            <a:picLocks noChangeAspect="1"/>
          </p:cNvPicPr>
          <p:nvPr/>
        </p:nvPicPr>
        <p:blipFill>
          <a:blip r:embed="rId3"/>
          <a:stretch>
            <a:fillRect/>
          </a:stretch>
        </p:blipFill>
        <p:spPr>
          <a:xfrm>
            <a:off x="562600" y="1561514"/>
            <a:ext cx="2716706" cy="2076644"/>
          </a:xfrm>
          <a:prstGeom prst="rect">
            <a:avLst/>
          </a:prstGeom>
        </p:spPr>
      </p:pic>
      <p:pic>
        <p:nvPicPr>
          <p:cNvPr id="5" name="Picture 4"/>
          <p:cNvPicPr>
            <a:picLocks noChangeAspect="1"/>
          </p:cNvPicPr>
          <p:nvPr/>
        </p:nvPicPr>
        <p:blipFill>
          <a:blip r:embed="rId4"/>
          <a:stretch>
            <a:fillRect/>
          </a:stretch>
        </p:blipFill>
        <p:spPr>
          <a:xfrm>
            <a:off x="2027636" y="3114630"/>
            <a:ext cx="3381847" cy="1552792"/>
          </a:xfrm>
          <a:prstGeom prst="rect">
            <a:avLst/>
          </a:prstGeom>
        </p:spPr>
      </p:pic>
      <p:pic>
        <p:nvPicPr>
          <p:cNvPr id="7" name="Picture 6"/>
          <p:cNvPicPr>
            <a:picLocks noChangeAspect="1"/>
          </p:cNvPicPr>
          <p:nvPr/>
        </p:nvPicPr>
        <p:blipFill>
          <a:blip r:embed="rId5"/>
          <a:stretch>
            <a:fillRect/>
          </a:stretch>
        </p:blipFill>
        <p:spPr>
          <a:xfrm>
            <a:off x="7967201" y="1361412"/>
            <a:ext cx="2781688" cy="2476846"/>
          </a:xfrm>
          <a:prstGeom prst="rect">
            <a:avLst/>
          </a:prstGeom>
        </p:spPr>
      </p:pic>
      <p:pic>
        <p:nvPicPr>
          <p:cNvPr id="8" name="Picture 7"/>
          <p:cNvPicPr>
            <a:picLocks noChangeAspect="1"/>
          </p:cNvPicPr>
          <p:nvPr/>
        </p:nvPicPr>
        <p:blipFill>
          <a:blip r:embed="rId6"/>
          <a:stretch>
            <a:fillRect/>
          </a:stretch>
        </p:blipFill>
        <p:spPr>
          <a:xfrm>
            <a:off x="7102382" y="4667422"/>
            <a:ext cx="4511326" cy="1957248"/>
          </a:xfrm>
          <a:prstGeom prst="rect">
            <a:avLst/>
          </a:prstGeom>
        </p:spPr>
      </p:pic>
      <p:pic>
        <p:nvPicPr>
          <p:cNvPr id="9" name="Picture 8"/>
          <p:cNvPicPr>
            <a:picLocks noChangeAspect="1"/>
          </p:cNvPicPr>
          <p:nvPr/>
        </p:nvPicPr>
        <p:blipFill>
          <a:blip r:embed="rId7"/>
          <a:stretch>
            <a:fillRect/>
          </a:stretch>
        </p:blipFill>
        <p:spPr>
          <a:xfrm>
            <a:off x="497434" y="4667422"/>
            <a:ext cx="3600953" cy="1829055"/>
          </a:xfrm>
          <a:prstGeom prst="rect">
            <a:avLst/>
          </a:prstGeom>
        </p:spPr>
      </p:pic>
    </p:spTree>
    <p:extLst>
      <p:ext uri="{BB962C8B-B14F-4D97-AF65-F5344CB8AC3E}">
        <p14:creationId xmlns:p14="http://schemas.microsoft.com/office/powerpoint/2010/main" val="37724619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Popular places in the Lake District </a:t>
            </a:r>
            <a:endParaRPr lang="en-GB" dirty="0"/>
          </a:p>
        </p:txBody>
      </p:sp>
      <p:sp>
        <p:nvSpPr>
          <p:cNvPr id="3" name="Content Placeholder 2"/>
          <p:cNvSpPr>
            <a:spLocks noGrp="1"/>
          </p:cNvSpPr>
          <p:nvPr>
            <p:ph idx="1"/>
          </p:nvPr>
        </p:nvSpPr>
        <p:spPr>
          <a:xfrm>
            <a:off x="453190" y="3565837"/>
            <a:ext cx="3830052" cy="691253"/>
          </a:xfrm>
        </p:spPr>
        <p:txBody>
          <a:bodyPr>
            <a:normAutofit/>
          </a:bodyPr>
          <a:lstStyle/>
          <a:p>
            <a:pPr marL="0" indent="0">
              <a:buNone/>
            </a:pPr>
            <a:r>
              <a:rPr lang="en-GB" sz="1600" dirty="0" smtClean="0">
                <a:latin typeface="+mj-lt"/>
              </a:rPr>
              <a:t>Scafell Pike  - (England's highest mountain)</a:t>
            </a:r>
            <a:endParaRPr lang="en-GB" sz="1600" dirty="0">
              <a:latin typeface="+mj-lt"/>
            </a:endParaRPr>
          </a:p>
        </p:txBody>
      </p:sp>
      <p:pic>
        <p:nvPicPr>
          <p:cNvPr id="5" name="Picture 4"/>
          <p:cNvPicPr>
            <a:picLocks noChangeAspect="1"/>
          </p:cNvPicPr>
          <p:nvPr/>
        </p:nvPicPr>
        <p:blipFill>
          <a:blip r:embed="rId2"/>
          <a:stretch>
            <a:fillRect/>
          </a:stretch>
        </p:blipFill>
        <p:spPr>
          <a:xfrm>
            <a:off x="453190" y="1690688"/>
            <a:ext cx="3543160" cy="1875149"/>
          </a:xfrm>
          <a:prstGeom prst="rect">
            <a:avLst/>
          </a:prstGeom>
        </p:spPr>
      </p:pic>
      <p:pic>
        <p:nvPicPr>
          <p:cNvPr id="6" name="Picture 5"/>
          <p:cNvPicPr>
            <a:picLocks noChangeAspect="1"/>
          </p:cNvPicPr>
          <p:nvPr/>
        </p:nvPicPr>
        <p:blipFill>
          <a:blip r:embed="rId3"/>
          <a:stretch>
            <a:fillRect/>
          </a:stretch>
        </p:blipFill>
        <p:spPr>
          <a:xfrm>
            <a:off x="6438696" y="1557177"/>
            <a:ext cx="4691416" cy="1937934"/>
          </a:xfrm>
          <a:prstGeom prst="rect">
            <a:avLst/>
          </a:prstGeom>
        </p:spPr>
      </p:pic>
      <p:sp>
        <p:nvSpPr>
          <p:cNvPr id="7" name="TextBox 6"/>
          <p:cNvSpPr txBox="1"/>
          <p:nvPr/>
        </p:nvSpPr>
        <p:spPr>
          <a:xfrm>
            <a:off x="6438696" y="3524385"/>
            <a:ext cx="4903025" cy="338554"/>
          </a:xfrm>
          <a:prstGeom prst="rect">
            <a:avLst/>
          </a:prstGeom>
          <a:noFill/>
        </p:spPr>
        <p:txBody>
          <a:bodyPr wrap="square" rtlCol="0">
            <a:spAutoFit/>
          </a:bodyPr>
          <a:lstStyle/>
          <a:p>
            <a:r>
              <a:rPr lang="en-GB" sz="1600" dirty="0" smtClean="0">
                <a:latin typeface="+mj-lt"/>
              </a:rPr>
              <a:t>Grasmere – (A village which attracts a lot of tourism )</a:t>
            </a:r>
            <a:endParaRPr lang="en-GB" sz="1600" dirty="0">
              <a:latin typeface="+mj-lt"/>
            </a:endParaRPr>
          </a:p>
        </p:txBody>
      </p:sp>
      <p:pic>
        <p:nvPicPr>
          <p:cNvPr id="8" name="Picture 7"/>
          <p:cNvPicPr>
            <a:picLocks noChangeAspect="1"/>
          </p:cNvPicPr>
          <p:nvPr/>
        </p:nvPicPr>
        <p:blipFill>
          <a:blip r:embed="rId4"/>
          <a:stretch>
            <a:fillRect/>
          </a:stretch>
        </p:blipFill>
        <p:spPr>
          <a:xfrm>
            <a:off x="371059" y="3936727"/>
            <a:ext cx="3625291" cy="1581122"/>
          </a:xfrm>
          <a:prstGeom prst="rect">
            <a:avLst/>
          </a:prstGeom>
        </p:spPr>
      </p:pic>
      <p:sp>
        <p:nvSpPr>
          <p:cNvPr id="9" name="TextBox 8"/>
          <p:cNvSpPr txBox="1"/>
          <p:nvPr/>
        </p:nvSpPr>
        <p:spPr>
          <a:xfrm>
            <a:off x="229533" y="5596351"/>
            <a:ext cx="3990473" cy="584775"/>
          </a:xfrm>
          <a:prstGeom prst="rect">
            <a:avLst/>
          </a:prstGeom>
          <a:noFill/>
        </p:spPr>
        <p:txBody>
          <a:bodyPr wrap="square" rtlCol="0">
            <a:spAutoFit/>
          </a:bodyPr>
          <a:lstStyle/>
          <a:p>
            <a:r>
              <a:rPr lang="en-GB" sz="1600" dirty="0" err="1" smtClean="0">
                <a:latin typeface="+mj-lt"/>
              </a:rPr>
              <a:t>Brokhole</a:t>
            </a:r>
            <a:r>
              <a:rPr lang="en-GB" sz="1600" dirty="0" smtClean="0">
                <a:latin typeface="+mj-lt"/>
              </a:rPr>
              <a:t> – Outdoor attraction with a range of activities including zip-lines and archery </a:t>
            </a:r>
            <a:endParaRPr lang="en-GB" sz="1600" dirty="0">
              <a:latin typeface="+mj-lt"/>
            </a:endParaRPr>
          </a:p>
        </p:txBody>
      </p:sp>
      <p:pic>
        <p:nvPicPr>
          <p:cNvPr id="10" name="Picture 9"/>
          <p:cNvPicPr>
            <a:picLocks noChangeAspect="1"/>
          </p:cNvPicPr>
          <p:nvPr/>
        </p:nvPicPr>
        <p:blipFill>
          <a:blip r:embed="rId5"/>
          <a:stretch>
            <a:fillRect/>
          </a:stretch>
        </p:blipFill>
        <p:spPr>
          <a:xfrm>
            <a:off x="6438697" y="3971640"/>
            <a:ext cx="4691416" cy="2036923"/>
          </a:xfrm>
          <a:prstGeom prst="rect">
            <a:avLst/>
          </a:prstGeom>
        </p:spPr>
      </p:pic>
      <p:sp>
        <p:nvSpPr>
          <p:cNvPr id="11" name="TextBox 10"/>
          <p:cNvSpPr txBox="1"/>
          <p:nvPr/>
        </p:nvSpPr>
        <p:spPr>
          <a:xfrm>
            <a:off x="6304548" y="6117264"/>
            <a:ext cx="6641431" cy="369332"/>
          </a:xfrm>
          <a:prstGeom prst="rect">
            <a:avLst/>
          </a:prstGeom>
          <a:noFill/>
        </p:spPr>
        <p:txBody>
          <a:bodyPr wrap="square" rtlCol="0">
            <a:spAutoFit/>
          </a:bodyPr>
          <a:lstStyle/>
          <a:p>
            <a:r>
              <a:rPr lang="en-GB" dirty="0" err="1" smtClean="0"/>
              <a:t>Ullswater</a:t>
            </a:r>
            <a:r>
              <a:rPr lang="en-GB" dirty="0" smtClean="0"/>
              <a:t> – Popular lake with views of the mountains </a:t>
            </a:r>
            <a:endParaRPr lang="en-GB" dirty="0"/>
          </a:p>
        </p:txBody>
      </p:sp>
    </p:spTree>
    <p:extLst>
      <p:ext uri="{BB962C8B-B14F-4D97-AF65-F5344CB8AC3E}">
        <p14:creationId xmlns:p14="http://schemas.microsoft.com/office/powerpoint/2010/main" val="314239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62"/>
            <a:ext cx="8209547" cy="1325563"/>
          </a:xfrm>
        </p:spPr>
        <p:txBody>
          <a:bodyPr/>
          <a:lstStyle/>
          <a:p>
            <a:r>
              <a:rPr lang="en-GB" dirty="0" smtClean="0"/>
              <a:t>	Popular places in Rio de Janeiro </a:t>
            </a:r>
            <a:endParaRPr lang="en-GB" dirty="0"/>
          </a:p>
        </p:txBody>
      </p:sp>
      <p:pic>
        <p:nvPicPr>
          <p:cNvPr id="4" name="Picture 3"/>
          <p:cNvPicPr>
            <a:picLocks noChangeAspect="1"/>
          </p:cNvPicPr>
          <p:nvPr/>
        </p:nvPicPr>
        <p:blipFill>
          <a:blip r:embed="rId2"/>
          <a:stretch>
            <a:fillRect/>
          </a:stretch>
        </p:blipFill>
        <p:spPr>
          <a:xfrm>
            <a:off x="499528" y="1365008"/>
            <a:ext cx="3728069" cy="2134876"/>
          </a:xfrm>
          <a:prstGeom prst="rect">
            <a:avLst/>
          </a:prstGeom>
        </p:spPr>
      </p:pic>
      <p:sp>
        <p:nvSpPr>
          <p:cNvPr id="5" name="TextBox 4"/>
          <p:cNvSpPr txBox="1"/>
          <p:nvPr/>
        </p:nvSpPr>
        <p:spPr>
          <a:xfrm>
            <a:off x="494232" y="3499307"/>
            <a:ext cx="4252803" cy="338554"/>
          </a:xfrm>
          <a:prstGeom prst="rect">
            <a:avLst/>
          </a:prstGeom>
          <a:noFill/>
        </p:spPr>
        <p:txBody>
          <a:bodyPr wrap="square" rtlCol="0">
            <a:spAutoFit/>
          </a:bodyPr>
          <a:lstStyle/>
          <a:p>
            <a:r>
              <a:rPr lang="en-GB" sz="1600" dirty="0" smtClean="0">
                <a:latin typeface="+mj-lt"/>
              </a:rPr>
              <a:t>Copacabana beach – popular tourist destination </a:t>
            </a:r>
            <a:endParaRPr lang="en-GB" sz="1600" dirty="0">
              <a:latin typeface="+mj-lt"/>
            </a:endParaRPr>
          </a:p>
        </p:txBody>
      </p:sp>
      <p:pic>
        <p:nvPicPr>
          <p:cNvPr id="6" name="Picture 5"/>
          <p:cNvPicPr>
            <a:picLocks noChangeAspect="1"/>
          </p:cNvPicPr>
          <p:nvPr/>
        </p:nvPicPr>
        <p:blipFill>
          <a:blip r:embed="rId3"/>
          <a:stretch>
            <a:fillRect/>
          </a:stretch>
        </p:blipFill>
        <p:spPr>
          <a:xfrm>
            <a:off x="456773" y="3869216"/>
            <a:ext cx="3770824" cy="2352630"/>
          </a:xfrm>
          <a:prstGeom prst="rect">
            <a:avLst/>
          </a:prstGeom>
        </p:spPr>
      </p:pic>
      <p:sp>
        <p:nvSpPr>
          <p:cNvPr id="7" name="TextBox 6"/>
          <p:cNvSpPr txBox="1"/>
          <p:nvPr/>
        </p:nvSpPr>
        <p:spPr>
          <a:xfrm>
            <a:off x="499528" y="6253201"/>
            <a:ext cx="3912051" cy="338554"/>
          </a:xfrm>
          <a:prstGeom prst="rect">
            <a:avLst/>
          </a:prstGeom>
          <a:noFill/>
        </p:spPr>
        <p:txBody>
          <a:bodyPr wrap="square" rtlCol="0">
            <a:spAutoFit/>
          </a:bodyPr>
          <a:lstStyle/>
          <a:p>
            <a:r>
              <a:rPr lang="en-GB" sz="1600" dirty="0" smtClean="0">
                <a:latin typeface="+mj-lt"/>
              </a:rPr>
              <a:t>Sugarloaf Mountain – best known landmark  </a:t>
            </a:r>
            <a:endParaRPr lang="en-GB" sz="1600" dirty="0">
              <a:latin typeface="+mj-lt"/>
            </a:endParaRPr>
          </a:p>
        </p:txBody>
      </p:sp>
      <p:pic>
        <p:nvPicPr>
          <p:cNvPr id="8" name="Picture 7"/>
          <p:cNvPicPr>
            <a:picLocks noChangeAspect="1"/>
          </p:cNvPicPr>
          <p:nvPr/>
        </p:nvPicPr>
        <p:blipFill>
          <a:blip r:embed="rId4"/>
          <a:stretch>
            <a:fillRect/>
          </a:stretch>
        </p:blipFill>
        <p:spPr>
          <a:xfrm>
            <a:off x="6580528" y="1344107"/>
            <a:ext cx="3981410" cy="2155777"/>
          </a:xfrm>
          <a:prstGeom prst="rect">
            <a:avLst/>
          </a:prstGeom>
        </p:spPr>
      </p:pic>
      <p:sp>
        <p:nvSpPr>
          <p:cNvPr id="9" name="TextBox 8"/>
          <p:cNvSpPr txBox="1"/>
          <p:nvPr/>
        </p:nvSpPr>
        <p:spPr>
          <a:xfrm>
            <a:off x="6580528" y="3519359"/>
            <a:ext cx="3601451" cy="338554"/>
          </a:xfrm>
          <a:prstGeom prst="rect">
            <a:avLst/>
          </a:prstGeom>
          <a:noFill/>
        </p:spPr>
        <p:txBody>
          <a:bodyPr wrap="square" rtlCol="0">
            <a:spAutoFit/>
          </a:bodyPr>
          <a:lstStyle/>
          <a:p>
            <a:r>
              <a:rPr lang="en-GB" sz="1600" dirty="0" smtClean="0">
                <a:latin typeface="+mj-lt"/>
              </a:rPr>
              <a:t>Christ the Redeemer – Famous statue </a:t>
            </a:r>
            <a:endParaRPr lang="en-GB" sz="1600" dirty="0">
              <a:latin typeface="+mj-lt"/>
            </a:endParaRPr>
          </a:p>
        </p:txBody>
      </p:sp>
      <p:pic>
        <p:nvPicPr>
          <p:cNvPr id="10" name="Picture 9"/>
          <p:cNvPicPr>
            <a:picLocks noChangeAspect="1"/>
          </p:cNvPicPr>
          <p:nvPr/>
        </p:nvPicPr>
        <p:blipFill>
          <a:blip r:embed="rId5"/>
          <a:stretch>
            <a:fillRect/>
          </a:stretch>
        </p:blipFill>
        <p:spPr>
          <a:xfrm>
            <a:off x="6535517" y="3838438"/>
            <a:ext cx="4026421" cy="2383407"/>
          </a:xfrm>
          <a:prstGeom prst="rect">
            <a:avLst/>
          </a:prstGeom>
        </p:spPr>
      </p:pic>
      <p:sp>
        <p:nvSpPr>
          <p:cNvPr id="11" name="TextBox 10"/>
          <p:cNvSpPr txBox="1"/>
          <p:nvPr/>
        </p:nvSpPr>
        <p:spPr>
          <a:xfrm>
            <a:off x="6442163" y="6253201"/>
            <a:ext cx="4521361" cy="338554"/>
          </a:xfrm>
          <a:prstGeom prst="rect">
            <a:avLst/>
          </a:prstGeom>
          <a:noFill/>
        </p:spPr>
        <p:txBody>
          <a:bodyPr wrap="square" rtlCol="0">
            <a:spAutoFit/>
          </a:bodyPr>
          <a:lstStyle/>
          <a:p>
            <a:r>
              <a:rPr lang="en-GB" sz="1600" dirty="0" err="1" smtClean="0">
                <a:latin typeface="+mj-lt"/>
              </a:rPr>
              <a:t>Marcana</a:t>
            </a:r>
            <a:r>
              <a:rPr lang="en-GB" sz="1600" dirty="0" smtClean="0">
                <a:latin typeface="+mj-lt"/>
              </a:rPr>
              <a:t> Stadium – Brazil’s largest football stadium  </a:t>
            </a:r>
            <a:endParaRPr lang="en-GB" sz="1600" dirty="0">
              <a:latin typeface="+mj-lt"/>
            </a:endParaRPr>
          </a:p>
        </p:txBody>
      </p:sp>
    </p:spTree>
    <p:extLst>
      <p:ext uri="{BB962C8B-B14F-4D97-AF65-F5344CB8AC3E}">
        <p14:creationId xmlns:p14="http://schemas.microsoft.com/office/powerpoint/2010/main" val="37301550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274" y="571931"/>
            <a:ext cx="5273842" cy="748119"/>
          </a:xfrm>
        </p:spPr>
        <p:txBody>
          <a:bodyPr/>
          <a:lstStyle/>
          <a:p>
            <a:r>
              <a:rPr lang="en-GB" dirty="0" smtClean="0"/>
              <a:t>Life in the Lake District </a:t>
            </a:r>
            <a:endParaRPr lang="en-GB" dirty="0"/>
          </a:p>
        </p:txBody>
      </p:sp>
      <p:pic>
        <p:nvPicPr>
          <p:cNvPr id="4" name="Picture 3"/>
          <p:cNvPicPr>
            <a:picLocks noChangeAspect="1"/>
          </p:cNvPicPr>
          <p:nvPr/>
        </p:nvPicPr>
        <p:blipFill>
          <a:blip r:embed="rId2"/>
          <a:stretch>
            <a:fillRect/>
          </a:stretch>
        </p:blipFill>
        <p:spPr>
          <a:xfrm>
            <a:off x="371175" y="1690688"/>
            <a:ext cx="4342536" cy="1886773"/>
          </a:xfrm>
          <a:prstGeom prst="rect">
            <a:avLst/>
          </a:prstGeom>
        </p:spPr>
      </p:pic>
      <p:sp>
        <p:nvSpPr>
          <p:cNvPr id="5" name="TextBox 4"/>
          <p:cNvSpPr txBox="1"/>
          <p:nvPr/>
        </p:nvSpPr>
        <p:spPr>
          <a:xfrm>
            <a:off x="371175" y="3577461"/>
            <a:ext cx="3128211" cy="338554"/>
          </a:xfrm>
          <a:prstGeom prst="rect">
            <a:avLst/>
          </a:prstGeom>
          <a:noFill/>
        </p:spPr>
        <p:txBody>
          <a:bodyPr wrap="square" rtlCol="0">
            <a:spAutoFit/>
          </a:bodyPr>
          <a:lstStyle/>
          <a:p>
            <a:r>
              <a:rPr lang="en-GB" sz="1600" dirty="0" smtClean="0">
                <a:latin typeface="+mj-lt"/>
              </a:rPr>
              <a:t>Small rural primary schools</a:t>
            </a:r>
            <a:endParaRPr lang="en-GB" sz="1600" dirty="0">
              <a:latin typeface="+mj-lt"/>
            </a:endParaRPr>
          </a:p>
        </p:txBody>
      </p:sp>
      <p:pic>
        <p:nvPicPr>
          <p:cNvPr id="6" name="Picture 5"/>
          <p:cNvPicPr>
            <a:picLocks noChangeAspect="1"/>
          </p:cNvPicPr>
          <p:nvPr/>
        </p:nvPicPr>
        <p:blipFill>
          <a:blip r:embed="rId3"/>
          <a:stretch>
            <a:fillRect/>
          </a:stretch>
        </p:blipFill>
        <p:spPr>
          <a:xfrm>
            <a:off x="371175" y="3948099"/>
            <a:ext cx="4342536" cy="1915170"/>
          </a:xfrm>
          <a:prstGeom prst="rect">
            <a:avLst/>
          </a:prstGeom>
        </p:spPr>
      </p:pic>
      <p:sp>
        <p:nvSpPr>
          <p:cNvPr id="7" name="TextBox 6"/>
          <p:cNvSpPr txBox="1"/>
          <p:nvPr/>
        </p:nvSpPr>
        <p:spPr>
          <a:xfrm>
            <a:off x="336882" y="5832491"/>
            <a:ext cx="5133476" cy="338554"/>
          </a:xfrm>
          <a:prstGeom prst="rect">
            <a:avLst/>
          </a:prstGeom>
          <a:noFill/>
        </p:spPr>
        <p:txBody>
          <a:bodyPr wrap="square" rtlCol="0">
            <a:spAutoFit/>
          </a:bodyPr>
          <a:lstStyle/>
          <a:p>
            <a:r>
              <a:rPr lang="en-GB" sz="1600" dirty="0" smtClean="0">
                <a:latin typeface="+mj-lt"/>
              </a:rPr>
              <a:t>Farming is a core part of the Lake District’s economy </a:t>
            </a:r>
            <a:endParaRPr lang="en-GB" sz="1600" dirty="0">
              <a:latin typeface="+mj-lt"/>
            </a:endParaRPr>
          </a:p>
        </p:txBody>
      </p:sp>
      <p:pic>
        <p:nvPicPr>
          <p:cNvPr id="8" name="Picture 7"/>
          <p:cNvPicPr>
            <a:picLocks noChangeAspect="1"/>
          </p:cNvPicPr>
          <p:nvPr/>
        </p:nvPicPr>
        <p:blipFill>
          <a:blip r:embed="rId4"/>
          <a:stretch>
            <a:fillRect/>
          </a:stretch>
        </p:blipFill>
        <p:spPr>
          <a:xfrm>
            <a:off x="6993643" y="1690688"/>
            <a:ext cx="4203746" cy="1886773"/>
          </a:xfrm>
          <a:prstGeom prst="rect">
            <a:avLst/>
          </a:prstGeom>
        </p:spPr>
      </p:pic>
      <p:sp>
        <p:nvSpPr>
          <p:cNvPr id="9" name="TextBox 8"/>
          <p:cNvSpPr txBox="1"/>
          <p:nvPr/>
        </p:nvSpPr>
        <p:spPr>
          <a:xfrm>
            <a:off x="6993643" y="3577461"/>
            <a:ext cx="4539916" cy="338554"/>
          </a:xfrm>
          <a:prstGeom prst="rect">
            <a:avLst/>
          </a:prstGeom>
          <a:noFill/>
        </p:spPr>
        <p:txBody>
          <a:bodyPr wrap="square" rtlCol="0">
            <a:spAutoFit/>
          </a:bodyPr>
          <a:lstStyle/>
          <a:p>
            <a:r>
              <a:rPr lang="en-GB" sz="1600" dirty="0" smtClean="0">
                <a:latin typeface="+mj-lt"/>
              </a:rPr>
              <a:t>They all live in small towns and villages</a:t>
            </a:r>
            <a:endParaRPr lang="en-GB" sz="1600" dirty="0">
              <a:latin typeface="+mj-lt"/>
            </a:endParaRPr>
          </a:p>
        </p:txBody>
      </p:sp>
      <p:sp>
        <p:nvSpPr>
          <p:cNvPr id="10" name="TextBox 9"/>
          <p:cNvSpPr txBox="1"/>
          <p:nvPr/>
        </p:nvSpPr>
        <p:spPr>
          <a:xfrm>
            <a:off x="6720213" y="5878657"/>
            <a:ext cx="4813346" cy="584775"/>
          </a:xfrm>
          <a:prstGeom prst="rect">
            <a:avLst/>
          </a:prstGeom>
          <a:noFill/>
        </p:spPr>
        <p:txBody>
          <a:bodyPr wrap="square" rtlCol="0">
            <a:spAutoFit/>
          </a:bodyPr>
          <a:lstStyle/>
          <a:p>
            <a:r>
              <a:rPr lang="en-GB" sz="1600" dirty="0" smtClean="0">
                <a:latin typeface="+mj-lt"/>
              </a:rPr>
              <a:t>They have milder winters and cooler summers than most of the UK </a:t>
            </a:r>
            <a:endParaRPr lang="en-GB" sz="1600" dirty="0">
              <a:latin typeface="+mj-lt"/>
            </a:endParaRPr>
          </a:p>
        </p:txBody>
      </p:sp>
      <p:pic>
        <p:nvPicPr>
          <p:cNvPr id="11" name="Picture 10"/>
          <p:cNvPicPr>
            <a:picLocks noChangeAspect="1"/>
          </p:cNvPicPr>
          <p:nvPr/>
        </p:nvPicPr>
        <p:blipFill>
          <a:blip r:embed="rId5"/>
          <a:stretch>
            <a:fillRect/>
          </a:stretch>
        </p:blipFill>
        <p:spPr>
          <a:xfrm>
            <a:off x="6993643" y="4015664"/>
            <a:ext cx="4203746" cy="1763344"/>
          </a:xfrm>
          <a:prstGeom prst="rect">
            <a:avLst/>
          </a:prstGeom>
        </p:spPr>
      </p:pic>
    </p:spTree>
    <p:extLst>
      <p:ext uri="{BB962C8B-B14F-4D97-AF65-F5344CB8AC3E}">
        <p14:creationId xmlns:p14="http://schemas.microsoft.com/office/powerpoint/2010/main" val="22387758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Life in Rio de Janeiro </a:t>
            </a:r>
            <a:endParaRPr lang="en-GB" dirty="0"/>
          </a:p>
        </p:txBody>
      </p:sp>
      <p:pic>
        <p:nvPicPr>
          <p:cNvPr id="4" name="Picture 3"/>
          <p:cNvPicPr>
            <a:picLocks noChangeAspect="1"/>
          </p:cNvPicPr>
          <p:nvPr/>
        </p:nvPicPr>
        <p:blipFill>
          <a:blip r:embed="rId2"/>
          <a:stretch>
            <a:fillRect/>
          </a:stretch>
        </p:blipFill>
        <p:spPr>
          <a:xfrm>
            <a:off x="585895" y="1941726"/>
            <a:ext cx="5750737" cy="1683790"/>
          </a:xfrm>
          <a:prstGeom prst="rect">
            <a:avLst/>
          </a:prstGeom>
        </p:spPr>
      </p:pic>
      <p:sp>
        <p:nvSpPr>
          <p:cNvPr id="5" name="TextBox 4"/>
          <p:cNvSpPr txBox="1"/>
          <p:nvPr/>
        </p:nvSpPr>
        <p:spPr>
          <a:xfrm>
            <a:off x="1289563" y="3625516"/>
            <a:ext cx="4343400" cy="338554"/>
          </a:xfrm>
          <a:prstGeom prst="rect">
            <a:avLst/>
          </a:prstGeom>
          <a:noFill/>
        </p:spPr>
        <p:txBody>
          <a:bodyPr wrap="square" rtlCol="0">
            <a:spAutoFit/>
          </a:bodyPr>
          <a:lstStyle/>
          <a:p>
            <a:r>
              <a:rPr lang="en-GB" sz="1600" dirty="0" smtClean="0">
                <a:latin typeface="+mj-lt"/>
              </a:rPr>
              <a:t>They have large international schools</a:t>
            </a:r>
            <a:endParaRPr lang="en-GB" sz="1600" dirty="0">
              <a:latin typeface="+mj-lt"/>
            </a:endParaRPr>
          </a:p>
        </p:txBody>
      </p:sp>
      <p:pic>
        <p:nvPicPr>
          <p:cNvPr id="6" name="Picture 5"/>
          <p:cNvPicPr>
            <a:picLocks noChangeAspect="1"/>
          </p:cNvPicPr>
          <p:nvPr/>
        </p:nvPicPr>
        <p:blipFill>
          <a:blip r:embed="rId3"/>
          <a:stretch>
            <a:fillRect/>
          </a:stretch>
        </p:blipFill>
        <p:spPr>
          <a:xfrm>
            <a:off x="838200" y="4039396"/>
            <a:ext cx="3449053" cy="2014492"/>
          </a:xfrm>
          <a:prstGeom prst="rect">
            <a:avLst/>
          </a:prstGeom>
        </p:spPr>
      </p:pic>
      <p:sp>
        <p:nvSpPr>
          <p:cNvPr id="7" name="TextBox 6"/>
          <p:cNvSpPr txBox="1"/>
          <p:nvPr/>
        </p:nvSpPr>
        <p:spPr>
          <a:xfrm>
            <a:off x="585895" y="6015790"/>
            <a:ext cx="6192252" cy="646331"/>
          </a:xfrm>
          <a:prstGeom prst="rect">
            <a:avLst/>
          </a:prstGeom>
          <a:noFill/>
        </p:spPr>
        <p:txBody>
          <a:bodyPr wrap="square" rtlCol="0">
            <a:spAutoFit/>
          </a:bodyPr>
          <a:lstStyle/>
          <a:p>
            <a:r>
              <a:rPr lang="en-GB" dirty="0" smtClean="0"/>
              <a:t>Finance, manufacturing, trade and tourism form a large part of Rio’s economy </a:t>
            </a:r>
            <a:endParaRPr lang="en-GB" dirty="0"/>
          </a:p>
        </p:txBody>
      </p:sp>
      <p:pic>
        <p:nvPicPr>
          <p:cNvPr id="9" name="Picture 8"/>
          <p:cNvPicPr>
            <a:picLocks noChangeAspect="1"/>
          </p:cNvPicPr>
          <p:nvPr/>
        </p:nvPicPr>
        <p:blipFill>
          <a:blip r:embed="rId4"/>
          <a:stretch>
            <a:fillRect/>
          </a:stretch>
        </p:blipFill>
        <p:spPr>
          <a:xfrm>
            <a:off x="7198574" y="852694"/>
            <a:ext cx="4155226" cy="2000363"/>
          </a:xfrm>
          <a:prstGeom prst="rect">
            <a:avLst/>
          </a:prstGeom>
        </p:spPr>
      </p:pic>
      <p:pic>
        <p:nvPicPr>
          <p:cNvPr id="10" name="Picture 9"/>
          <p:cNvPicPr>
            <a:picLocks noChangeAspect="1"/>
          </p:cNvPicPr>
          <p:nvPr/>
        </p:nvPicPr>
        <p:blipFill>
          <a:blip r:embed="rId5"/>
          <a:stretch>
            <a:fillRect/>
          </a:stretch>
        </p:blipFill>
        <p:spPr>
          <a:xfrm>
            <a:off x="7198574" y="2853057"/>
            <a:ext cx="4155226" cy="1794656"/>
          </a:xfrm>
          <a:prstGeom prst="rect">
            <a:avLst/>
          </a:prstGeom>
        </p:spPr>
      </p:pic>
      <p:sp>
        <p:nvSpPr>
          <p:cNvPr id="11" name="TextBox 10"/>
          <p:cNvSpPr txBox="1"/>
          <p:nvPr/>
        </p:nvSpPr>
        <p:spPr>
          <a:xfrm>
            <a:off x="7198574" y="4647713"/>
            <a:ext cx="4155226" cy="1477328"/>
          </a:xfrm>
          <a:prstGeom prst="rect">
            <a:avLst/>
          </a:prstGeom>
          <a:noFill/>
        </p:spPr>
        <p:txBody>
          <a:bodyPr wrap="square" rtlCol="0">
            <a:spAutoFit/>
          </a:bodyPr>
          <a:lstStyle/>
          <a:p>
            <a:r>
              <a:rPr lang="en-GB" dirty="0" smtClean="0"/>
              <a:t>There is a strong contrast between rich and poor people in Rio. The wealthy live in the city centres and surrounding areas in villas whilst the poor live in the suburbs in self-built homes called favelas. </a:t>
            </a:r>
            <a:endParaRPr lang="en-GB" dirty="0"/>
          </a:p>
        </p:txBody>
      </p:sp>
    </p:spTree>
    <p:extLst>
      <p:ext uri="{BB962C8B-B14F-4D97-AF65-F5344CB8AC3E}">
        <p14:creationId xmlns:p14="http://schemas.microsoft.com/office/powerpoint/2010/main" val="42501360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558" y="602706"/>
            <a:ext cx="11979442" cy="549275"/>
          </a:xfrm>
        </p:spPr>
        <p:txBody>
          <a:bodyPr>
            <a:normAutofit fontScale="90000"/>
          </a:bodyPr>
          <a:lstStyle/>
          <a:p>
            <a:r>
              <a:rPr lang="en-GB" dirty="0"/>
              <a:t>Using the information you have learned and any additional facts you know, your challenge is to complete the table below. </a:t>
            </a:r>
          </a:p>
        </p:txBody>
      </p:sp>
      <p:pic>
        <p:nvPicPr>
          <p:cNvPr id="4" name="Picture 3"/>
          <p:cNvPicPr>
            <a:picLocks noChangeAspect="1"/>
          </p:cNvPicPr>
          <p:nvPr/>
        </p:nvPicPr>
        <p:blipFill rotWithShape="1">
          <a:blip r:embed="rId2"/>
          <a:srcRect t="2220" r="1629"/>
          <a:stretch/>
        </p:blipFill>
        <p:spPr>
          <a:xfrm>
            <a:off x="2008271" y="1667601"/>
            <a:ext cx="8388015" cy="5190399"/>
          </a:xfrm>
          <a:prstGeom prst="rect">
            <a:avLst/>
          </a:prstGeom>
        </p:spPr>
      </p:pic>
    </p:spTree>
    <p:extLst>
      <p:ext uri="{BB962C8B-B14F-4D97-AF65-F5344CB8AC3E}">
        <p14:creationId xmlns:p14="http://schemas.microsoft.com/office/powerpoint/2010/main" val="10703540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7" name="TextBox 6"/>
          <p:cNvSpPr txBox="1"/>
          <p:nvPr/>
        </p:nvSpPr>
        <p:spPr>
          <a:xfrm>
            <a:off x="864066" y="6033803"/>
            <a:ext cx="4028302" cy="461665"/>
          </a:xfrm>
          <a:prstGeom prst="rect">
            <a:avLst/>
          </a:prstGeom>
          <a:noFill/>
        </p:spPr>
        <p:txBody>
          <a:bodyPr wrap="square" rtlCol="0">
            <a:spAutoFit/>
          </a:bodyPr>
          <a:lstStyle/>
          <a:p>
            <a:r>
              <a:rPr lang="en-GB" sz="2400" dirty="0" smtClean="0"/>
              <a:t>Subject</a:t>
            </a:r>
            <a:r>
              <a:rPr lang="en-GB" dirty="0" smtClean="0"/>
              <a:t>: </a:t>
            </a:r>
            <a:r>
              <a:rPr lang="en-GB" sz="2400" dirty="0" smtClean="0"/>
              <a:t>Geography </a:t>
            </a:r>
            <a:endParaRPr lang="en-GB" dirty="0"/>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73361" y="222475"/>
            <a:ext cx="7426334" cy="584775"/>
          </a:xfrm>
          <a:prstGeom prst="rect">
            <a:avLst/>
          </a:prstGeom>
          <a:noFill/>
        </p:spPr>
        <p:txBody>
          <a:bodyPr wrap="square" rtlCol="0">
            <a:spAutoFit/>
          </a:bodyPr>
          <a:lstStyle/>
          <a:p>
            <a:r>
              <a:rPr lang="en-GB" sz="3200" dirty="0" smtClean="0"/>
              <a:t>Wednesday 13</a:t>
            </a:r>
            <a:r>
              <a:rPr lang="en-GB" sz="3200" baseline="30000" dirty="0" smtClean="0"/>
              <a:t>th</a:t>
            </a:r>
            <a:r>
              <a:rPr lang="en-GB" sz="3200" dirty="0" smtClean="0"/>
              <a:t>  January 2021</a:t>
            </a:r>
            <a:r>
              <a:rPr lang="en-GB" dirty="0" smtClean="0"/>
              <a:t> </a:t>
            </a:r>
            <a:endParaRPr lang="en-GB" dirty="0"/>
          </a:p>
        </p:txBody>
      </p:sp>
      <p:pic>
        <p:nvPicPr>
          <p:cNvPr id="10" name="Picture 9"/>
          <p:cNvPicPr>
            <a:picLocks noChangeAspect="1"/>
          </p:cNvPicPr>
          <p:nvPr/>
        </p:nvPicPr>
        <p:blipFill>
          <a:blip r:embed="rId3"/>
          <a:stretch>
            <a:fillRect/>
          </a:stretch>
        </p:blipFill>
        <p:spPr>
          <a:xfrm>
            <a:off x="553093" y="1728060"/>
            <a:ext cx="2219325" cy="1104900"/>
          </a:xfrm>
          <a:prstGeom prst="rect">
            <a:avLst/>
          </a:prstGeom>
        </p:spPr>
      </p:pic>
      <p:sp>
        <p:nvSpPr>
          <p:cNvPr id="11" name="Rectangle 10"/>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752932" y="2960913"/>
            <a:ext cx="10429593" cy="1323439"/>
          </a:xfrm>
          <a:prstGeom prst="rect">
            <a:avLst/>
          </a:prstGeom>
          <a:noFill/>
        </p:spPr>
        <p:txBody>
          <a:bodyPr wrap="square" rtlCol="0">
            <a:spAutoFit/>
          </a:bodyPr>
          <a:lstStyle/>
          <a:p>
            <a:r>
              <a:rPr lang="en-GB" sz="4000" dirty="0" smtClean="0"/>
              <a:t>L.O </a:t>
            </a:r>
            <a:r>
              <a:rPr lang="en-GB" sz="4000" dirty="0" smtClean="0">
                <a:latin typeface="+mj-lt"/>
              </a:rPr>
              <a:t>To be able to use a map to identify major cities across the world</a:t>
            </a:r>
            <a:endParaRPr lang="en-GB" sz="4000" dirty="0">
              <a:latin typeface="+mj-lt"/>
            </a:endParaRPr>
          </a:p>
        </p:txBody>
      </p:sp>
      <p:pic>
        <p:nvPicPr>
          <p:cNvPr id="2" name="Picture 1"/>
          <p:cNvPicPr>
            <a:picLocks noChangeAspect="1"/>
          </p:cNvPicPr>
          <p:nvPr/>
        </p:nvPicPr>
        <p:blipFill>
          <a:blip r:embed="rId4"/>
          <a:stretch>
            <a:fillRect/>
          </a:stretch>
        </p:blipFill>
        <p:spPr>
          <a:xfrm>
            <a:off x="4885446" y="5987219"/>
            <a:ext cx="595312" cy="588390"/>
          </a:xfrm>
          <a:prstGeom prst="rect">
            <a:avLst/>
          </a:prstGeom>
        </p:spPr>
      </p:pic>
    </p:spTree>
    <p:extLst>
      <p:ext uri="{BB962C8B-B14F-4D97-AF65-F5344CB8AC3E}">
        <p14:creationId xmlns:p14="http://schemas.microsoft.com/office/powerpoint/2010/main" val="6213319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147" y="429293"/>
            <a:ext cx="3364832" cy="902201"/>
          </a:xfrm>
        </p:spPr>
        <p:txBody>
          <a:bodyPr>
            <a:normAutofit/>
          </a:bodyPr>
          <a:lstStyle/>
          <a:p>
            <a:r>
              <a:rPr lang="en-GB" dirty="0" smtClean="0"/>
              <a:t>Capital cities</a:t>
            </a:r>
            <a:endParaRPr lang="en-GB" dirty="0"/>
          </a:p>
        </p:txBody>
      </p:sp>
      <p:sp>
        <p:nvSpPr>
          <p:cNvPr id="3" name="Content Placeholder 2"/>
          <p:cNvSpPr>
            <a:spLocks noGrp="1"/>
          </p:cNvSpPr>
          <p:nvPr>
            <p:ph idx="1"/>
          </p:nvPr>
        </p:nvSpPr>
        <p:spPr>
          <a:xfrm>
            <a:off x="437147" y="1411830"/>
            <a:ext cx="9893969" cy="468396"/>
          </a:xfrm>
        </p:spPr>
        <p:txBody>
          <a:bodyPr>
            <a:normAutofit fontScale="92500"/>
          </a:bodyPr>
          <a:lstStyle/>
          <a:p>
            <a:pPr marL="0" indent="0">
              <a:buNone/>
            </a:pPr>
            <a:r>
              <a:rPr lang="en-GB" sz="1800" dirty="0" smtClean="0">
                <a:latin typeface="+mj-lt"/>
              </a:rPr>
              <a:t>There are 195 capital cities in the world. Can you guess what city it is and which country it is in by the picture? </a:t>
            </a:r>
            <a:endParaRPr lang="en-GB" sz="1800" dirty="0">
              <a:latin typeface="+mj-lt"/>
            </a:endParaRPr>
          </a:p>
        </p:txBody>
      </p:sp>
      <p:pic>
        <p:nvPicPr>
          <p:cNvPr id="4" name="Picture 3"/>
          <p:cNvPicPr>
            <a:picLocks noChangeAspect="1"/>
          </p:cNvPicPr>
          <p:nvPr/>
        </p:nvPicPr>
        <p:blipFill>
          <a:blip r:embed="rId2"/>
          <a:stretch>
            <a:fillRect/>
          </a:stretch>
        </p:blipFill>
        <p:spPr>
          <a:xfrm>
            <a:off x="656100" y="1960562"/>
            <a:ext cx="4466503" cy="2114094"/>
          </a:xfrm>
          <a:prstGeom prst="rect">
            <a:avLst/>
          </a:prstGeom>
        </p:spPr>
      </p:pic>
      <p:pic>
        <p:nvPicPr>
          <p:cNvPr id="5" name="Picture 4"/>
          <p:cNvPicPr>
            <a:picLocks noChangeAspect="1"/>
          </p:cNvPicPr>
          <p:nvPr/>
        </p:nvPicPr>
        <p:blipFill>
          <a:blip r:embed="rId3"/>
          <a:stretch>
            <a:fillRect/>
          </a:stretch>
        </p:blipFill>
        <p:spPr>
          <a:xfrm>
            <a:off x="6859887" y="1960562"/>
            <a:ext cx="4257294" cy="2277691"/>
          </a:xfrm>
          <a:prstGeom prst="rect">
            <a:avLst/>
          </a:prstGeom>
        </p:spPr>
      </p:pic>
      <p:pic>
        <p:nvPicPr>
          <p:cNvPr id="6" name="Picture 5"/>
          <p:cNvPicPr>
            <a:picLocks noChangeAspect="1"/>
          </p:cNvPicPr>
          <p:nvPr/>
        </p:nvPicPr>
        <p:blipFill>
          <a:blip r:embed="rId4"/>
          <a:stretch>
            <a:fillRect/>
          </a:stretch>
        </p:blipFill>
        <p:spPr>
          <a:xfrm>
            <a:off x="853805" y="4238253"/>
            <a:ext cx="2531515" cy="2473245"/>
          </a:xfrm>
          <a:prstGeom prst="rect">
            <a:avLst/>
          </a:prstGeom>
        </p:spPr>
      </p:pic>
      <p:pic>
        <p:nvPicPr>
          <p:cNvPr id="7" name="Picture 6"/>
          <p:cNvPicPr>
            <a:picLocks noChangeAspect="1"/>
          </p:cNvPicPr>
          <p:nvPr/>
        </p:nvPicPr>
        <p:blipFill>
          <a:blip r:embed="rId5"/>
          <a:stretch>
            <a:fillRect/>
          </a:stretch>
        </p:blipFill>
        <p:spPr>
          <a:xfrm>
            <a:off x="4044517" y="4363219"/>
            <a:ext cx="3403029" cy="2223312"/>
          </a:xfrm>
          <a:prstGeom prst="rect">
            <a:avLst/>
          </a:prstGeom>
        </p:spPr>
      </p:pic>
      <p:pic>
        <p:nvPicPr>
          <p:cNvPr id="8" name="Picture 7"/>
          <p:cNvPicPr>
            <a:picLocks noChangeAspect="1"/>
          </p:cNvPicPr>
          <p:nvPr/>
        </p:nvPicPr>
        <p:blipFill>
          <a:blip r:embed="rId6"/>
          <a:stretch>
            <a:fillRect/>
          </a:stretch>
        </p:blipFill>
        <p:spPr>
          <a:xfrm>
            <a:off x="8106743" y="4401111"/>
            <a:ext cx="3134897" cy="2147527"/>
          </a:xfrm>
          <a:prstGeom prst="rect">
            <a:avLst/>
          </a:prstGeom>
        </p:spPr>
      </p:pic>
    </p:spTree>
    <p:extLst>
      <p:ext uri="{BB962C8B-B14F-4D97-AF65-F5344CB8AC3E}">
        <p14:creationId xmlns:p14="http://schemas.microsoft.com/office/powerpoint/2010/main" val="36534325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642" y="220746"/>
            <a:ext cx="5257800" cy="854075"/>
          </a:xfrm>
        </p:spPr>
        <p:txBody>
          <a:bodyPr/>
          <a:lstStyle/>
          <a:p>
            <a:r>
              <a:rPr lang="en-GB" dirty="0" smtClean="0"/>
              <a:t>How did you do?</a:t>
            </a:r>
            <a:endParaRPr lang="en-GB" dirty="0"/>
          </a:p>
        </p:txBody>
      </p:sp>
      <p:pic>
        <p:nvPicPr>
          <p:cNvPr id="4" name="Picture 3"/>
          <p:cNvPicPr>
            <a:picLocks noChangeAspect="1"/>
          </p:cNvPicPr>
          <p:nvPr/>
        </p:nvPicPr>
        <p:blipFill>
          <a:blip r:embed="rId2"/>
          <a:stretch>
            <a:fillRect/>
          </a:stretch>
        </p:blipFill>
        <p:spPr>
          <a:xfrm>
            <a:off x="447553" y="1199787"/>
            <a:ext cx="4466503" cy="2114094"/>
          </a:xfrm>
          <a:prstGeom prst="rect">
            <a:avLst/>
          </a:prstGeom>
        </p:spPr>
      </p:pic>
      <p:pic>
        <p:nvPicPr>
          <p:cNvPr id="5" name="Picture 4"/>
          <p:cNvPicPr>
            <a:picLocks noChangeAspect="1"/>
          </p:cNvPicPr>
          <p:nvPr/>
        </p:nvPicPr>
        <p:blipFill>
          <a:blip r:embed="rId3"/>
          <a:stretch>
            <a:fillRect/>
          </a:stretch>
        </p:blipFill>
        <p:spPr>
          <a:xfrm>
            <a:off x="7447546" y="1174009"/>
            <a:ext cx="4257294" cy="2277691"/>
          </a:xfrm>
          <a:prstGeom prst="rect">
            <a:avLst/>
          </a:prstGeom>
        </p:spPr>
      </p:pic>
      <p:pic>
        <p:nvPicPr>
          <p:cNvPr id="6" name="Picture 5"/>
          <p:cNvPicPr>
            <a:picLocks noChangeAspect="1"/>
          </p:cNvPicPr>
          <p:nvPr/>
        </p:nvPicPr>
        <p:blipFill>
          <a:blip r:embed="rId4"/>
          <a:stretch>
            <a:fillRect/>
          </a:stretch>
        </p:blipFill>
        <p:spPr>
          <a:xfrm>
            <a:off x="708385" y="3770258"/>
            <a:ext cx="2531515" cy="2473245"/>
          </a:xfrm>
          <a:prstGeom prst="rect">
            <a:avLst/>
          </a:prstGeom>
        </p:spPr>
      </p:pic>
      <p:pic>
        <p:nvPicPr>
          <p:cNvPr id="7" name="Picture 6"/>
          <p:cNvPicPr>
            <a:picLocks noChangeAspect="1"/>
          </p:cNvPicPr>
          <p:nvPr/>
        </p:nvPicPr>
        <p:blipFill>
          <a:blip r:embed="rId5"/>
          <a:stretch>
            <a:fillRect/>
          </a:stretch>
        </p:blipFill>
        <p:spPr>
          <a:xfrm>
            <a:off x="4044517" y="4004443"/>
            <a:ext cx="3403029" cy="2223312"/>
          </a:xfrm>
          <a:prstGeom prst="rect">
            <a:avLst/>
          </a:prstGeom>
        </p:spPr>
      </p:pic>
      <p:pic>
        <p:nvPicPr>
          <p:cNvPr id="8" name="Picture 7"/>
          <p:cNvPicPr>
            <a:picLocks noChangeAspect="1"/>
          </p:cNvPicPr>
          <p:nvPr/>
        </p:nvPicPr>
        <p:blipFill>
          <a:blip r:embed="rId6"/>
          <a:stretch>
            <a:fillRect/>
          </a:stretch>
        </p:blipFill>
        <p:spPr>
          <a:xfrm>
            <a:off x="8252163" y="4140731"/>
            <a:ext cx="3134897" cy="2147527"/>
          </a:xfrm>
          <a:prstGeom prst="rect">
            <a:avLst/>
          </a:prstGeom>
        </p:spPr>
      </p:pic>
      <p:sp>
        <p:nvSpPr>
          <p:cNvPr id="9" name="TextBox 8"/>
          <p:cNvSpPr txBox="1"/>
          <p:nvPr/>
        </p:nvSpPr>
        <p:spPr>
          <a:xfrm>
            <a:off x="766408" y="3309917"/>
            <a:ext cx="2167788" cy="369332"/>
          </a:xfrm>
          <a:prstGeom prst="rect">
            <a:avLst/>
          </a:prstGeom>
          <a:noFill/>
        </p:spPr>
        <p:txBody>
          <a:bodyPr wrap="square" rtlCol="0">
            <a:spAutoFit/>
          </a:bodyPr>
          <a:lstStyle/>
          <a:p>
            <a:r>
              <a:rPr lang="en-GB" dirty="0" smtClean="0"/>
              <a:t>London - England </a:t>
            </a:r>
            <a:endParaRPr lang="en-GB" dirty="0"/>
          </a:p>
        </p:txBody>
      </p:sp>
      <p:sp>
        <p:nvSpPr>
          <p:cNvPr id="10" name="TextBox 9"/>
          <p:cNvSpPr txBox="1"/>
          <p:nvPr/>
        </p:nvSpPr>
        <p:spPr>
          <a:xfrm>
            <a:off x="708385" y="6288258"/>
            <a:ext cx="1712932" cy="369332"/>
          </a:xfrm>
          <a:prstGeom prst="rect">
            <a:avLst/>
          </a:prstGeom>
          <a:noFill/>
        </p:spPr>
        <p:txBody>
          <a:bodyPr wrap="square" rtlCol="0">
            <a:spAutoFit/>
          </a:bodyPr>
          <a:lstStyle/>
          <a:p>
            <a:r>
              <a:rPr lang="en-GB" dirty="0" smtClean="0"/>
              <a:t>Paris - France</a:t>
            </a:r>
            <a:endParaRPr lang="en-GB" dirty="0"/>
          </a:p>
        </p:txBody>
      </p:sp>
      <p:sp>
        <p:nvSpPr>
          <p:cNvPr id="11" name="TextBox 10"/>
          <p:cNvSpPr txBox="1"/>
          <p:nvPr/>
        </p:nvSpPr>
        <p:spPr>
          <a:xfrm>
            <a:off x="8492299" y="6288258"/>
            <a:ext cx="2167788" cy="369332"/>
          </a:xfrm>
          <a:prstGeom prst="rect">
            <a:avLst/>
          </a:prstGeom>
          <a:noFill/>
        </p:spPr>
        <p:txBody>
          <a:bodyPr wrap="square" rtlCol="0">
            <a:spAutoFit/>
          </a:bodyPr>
          <a:lstStyle/>
          <a:p>
            <a:r>
              <a:rPr lang="en-GB" dirty="0" smtClean="0"/>
              <a:t>Moscow – Russia </a:t>
            </a:r>
            <a:endParaRPr lang="en-GB" dirty="0"/>
          </a:p>
        </p:txBody>
      </p:sp>
      <p:sp>
        <p:nvSpPr>
          <p:cNvPr id="12" name="TextBox 11"/>
          <p:cNvSpPr txBox="1"/>
          <p:nvPr/>
        </p:nvSpPr>
        <p:spPr>
          <a:xfrm>
            <a:off x="7860533" y="3451700"/>
            <a:ext cx="2167788" cy="369332"/>
          </a:xfrm>
          <a:prstGeom prst="rect">
            <a:avLst/>
          </a:prstGeom>
          <a:noFill/>
        </p:spPr>
        <p:txBody>
          <a:bodyPr wrap="square" rtlCol="0">
            <a:spAutoFit/>
          </a:bodyPr>
          <a:lstStyle/>
          <a:p>
            <a:r>
              <a:rPr lang="en-GB" dirty="0" smtClean="0"/>
              <a:t>Berlin – Germany </a:t>
            </a:r>
            <a:endParaRPr lang="en-GB" dirty="0"/>
          </a:p>
        </p:txBody>
      </p:sp>
      <p:sp>
        <p:nvSpPr>
          <p:cNvPr id="13" name="TextBox 12"/>
          <p:cNvSpPr txBox="1"/>
          <p:nvPr/>
        </p:nvSpPr>
        <p:spPr>
          <a:xfrm>
            <a:off x="4552800" y="6243503"/>
            <a:ext cx="2167788" cy="369332"/>
          </a:xfrm>
          <a:prstGeom prst="rect">
            <a:avLst/>
          </a:prstGeom>
          <a:noFill/>
        </p:spPr>
        <p:txBody>
          <a:bodyPr wrap="square" rtlCol="0">
            <a:spAutoFit/>
          </a:bodyPr>
          <a:lstStyle/>
          <a:p>
            <a:r>
              <a:rPr lang="en-GB" dirty="0" smtClean="0"/>
              <a:t>Rome – Italy </a:t>
            </a:r>
            <a:endParaRPr lang="en-GB" dirty="0"/>
          </a:p>
        </p:txBody>
      </p:sp>
    </p:spTree>
    <p:extLst>
      <p:ext uri="{BB962C8B-B14F-4D97-AF65-F5344CB8AC3E}">
        <p14:creationId xmlns:p14="http://schemas.microsoft.com/office/powerpoint/2010/main" val="4711252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Our challenge </a:t>
            </a:r>
            <a:endParaRPr lang="en-GB" dirty="0"/>
          </a:p>
        </p:txBody>
      </p:sp>
      <p:sp>
        <p:nvSpPr>
          <p:cNvPr id="3" name="Content Placeholder 2"/>
          <p:cNvSpPr>
            <a:spLocks noGrp="1"/>
          </p:cNvSpPr>
          <p:nvPr>
            <p:ph idx="1"/>
          </p:nvPr>
        </p:nvSpPr>
        <p:spPr/>
        <p:txBody>
          <a:bodyPr>
            <a:normAutofit fontScale="92500" lnSpcReduction="20000"/>
          </a:bodyPr>
          <a:lstStyle/>
          <a:p>
            <a:pPr marL="0" indent="0">
              <a:buNone/>
            </a:pPr>
            <a:r>
              <a:rPr lang="en-GB" dirty="0" smtClean="0">
                <a:latin typeface="+mj-lt"/>
              </a:rPr>
              <a:t>Today you need to use a map to locate these capital cities and write them on the map. Once you have finished choose three more of your own</a:t>
            </a:r>
          </a:p>
          <a:p>
            <a:pPr marL="0" indent="0">
              <a:buNone/>
            </a:pPr>
            <a:endParaRPr lang="en-GB" dirty="0">
              <a:latin typeface="+mj-lt"/>
            </a:endParaRPr>
          </a:p>
          <a:p>
            <a:r>
              <a:rPr lang="en-GB" dirty="0" smtClean="0">
                <a:latin typeface="+mj-lt"/>
              </a:rPr>
              <a:t>Paris</a:t>
            </a:r>
          </a:p>
          <a:p>
            <a:r>
              <a:rPr lang="en-GB" dirty="0" smtClean="0">
                <a:latin typeface="+mj-lt"/>
              </a:rPr>
              <a:t>London</a:t>
            </a:r>
          </a:p>
          <a:p>
            <a:r>
              <a:rPr lang="en-GB" dirty="0" smtClean="0">
                <a:latin typeface="+mj-lt"/>
              </a:rPr>
              <a:t>Moscow</a:t>
            </a:r>
          </a:p>
          <a:p>
            <a:r>
              <a:rPr lang="en-GB" dirty="0" smtClean="0">
                <a:latin typeface="+mj-lt"/>
              </a:rPr>
              <a:t>Rome</a:t>
            </a:r>
          </a:p>
          <a:p>
            <a:r>
              <a:rPr lang="en-GB" dirty="0" smtClean="0">
                <a:latin typeface="+mj-lt"/>
              </a:rPr>
              <a:t>Brussels </a:t>
            </a:r>
          </a:p>
          <a:p>
            <a:r>
              <a:rPr lang="en-GB" dirty="0" smtClean="0">
                <a:latin typeface="+mj-lt"/>
              </a:rPr>
              <a:t>Canberra</a:t>
            </a:r>
          </a:p>
          <a:p>
            <a:r>
              <a:rPr lang="en-GB" dirty="0" smtClean="0">
                <a:latin typeface="+mj-lt"/>
              </a:rPr>
              <a:t>Ottawa</a:t>
            </a:r>
          </a:p>
          <a:p>
            <a:r>
              <a:rPr lang="en-GB" dirty="0" smtClean="0">
                <a:latin typeface="+mj-lt"/>
              </a:rPr>
              <a:t>Brasilia </a:t>
            </a:r>
            <a:endParaRPr lang="en-GB" dirty="0">
              <a:latin typeface="+mj-lt"/>
            </a:endParaRPr>
          </a:p>
        </p:txBody>
      </p:sp>
    </p:spTree>
    <p:extLst>
      <p:ext uri="{BB962C8B-B14F-4D97-AF65-F5344CB8AC3E}">
        <p14:creationId xmlns:p14="http://schemas.microsoft.com/office/powerpoint/2010/main" val="1179935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773" y="328825"/>
            <a:ext cx="10515600" cy="859305"/>
          </a:xfrm>
        </p:spPr>
        <p:txBody>
          <a:bodyPr/>
          <a:lstStyle/>
          <a:p>
            <a:r>
              <a:rPr lang="en-GB" dirty="0" smtClean="0"/>
              <a:t>The Andes 					Rio de Janeiro </a:t>
            </a:r>
            <a:endParaRPr lang="en-GB" dirty="0"/>
          </a:p>
        </p:txBody>
      </p:sp>
      <p:pic>
        <p:nvPicPr>
          <p:cNvPr id="4" name="Picture 3"/>
          <p:cNvPicPr>
            <a:picLocks noChangeAspect="1"/>
          </p:cNvPicPr>
          <p:nvPr/>
        </p:nvPicPr>
        <p:blipFill>
          <a:blip r:embed="rId2"/>
          <a:stretch>
            <a:fillRect/>
          </a:stretch>
        </p:blipFill>
        <p:spPr>
          <a:xfrm>
            <a:off x="663780" y="2300842"/>
            <a:ext cx="3751468" cy="2408430"/>
          </a:xfrm>
          <a:prstGeom prst="rect">
            <a:avLst/>
          </a:prstGeom>
        </p:spPr>
      </p:pic>
      <p:pic>
        <p:nvPicPr>
          <p:cNvPr id="5" name="Picture 4"/>
          <p:cNvPicPr>
            <a:picLocks noChangeAspect="1"/>
          </p:cNvPicPr>
          <p:nvPr/>
        </p:nvPicPr>
        <p:blipFill rotWithShape="1">
          <a:blip r:embed="rId3"/>
          <a:srcRect r="2519"/>
          <a:stretch/>
        </p:blipFill>
        <p:spPr>
          <a:xfrm>
            <a:off x="6784664" y="2300842"/>
            <a:ext cx="3856562" cy="2408430"/>
          </a:xfrm>
          <a:prstGeom prst="rect">
            <a:avLst/>
          </a:prstGeom>
        </p:spPr>
      </p:pic>
      <p:sp>
        <p:nvSpPr>
          <p:cNvPr id="6" name="TextBox 5"/>
          <p:cNvSpPr txBox="1"/>
          <p:nvPr/>
        </p:nvSpPr>
        <p:spPr>
          <a:xfrm>
            <a:off x="6008914" y="6178731"/>
            <a:ext cx="5891349" cy="369332"/>
          </a:xfrm>
          <a:prstGeom prst="rect">
            <a:avLst/>
          </a:prstGeom>
          <a:noFill/>
        </p:spPr>
        <p:txBody>
          <a:bodyPr wrap="square" rtlCol="0">
            <a:spAutoFit/>
          </a:bodyPr>
          <a:lstStyle/>
          <a:p>
            <a:endParaRPr lang="en-GB" dirty="0"/>
          </a:p>
        </p:txBody>
      </p:sp>
      <p:sp>
        <p:nvSpPr>
          <p:cNvPr id="7" name="TextBox 6"/>
          <p:cNvSpPr txBox="1"/>
          <p:nvPr/>
        </p:nvSpPr>
        <p:spPr>
          <a:xfrm>
            <a:off x="263435" y="5861651"/>
            <a:ext cx="1463040" cy="369332"/>
          </a:xfrm>
          <a:prstGeom prst="rect">
            <a:avLst/>
          </a:prstGeom>
          <a:noFill/>
        </p:spPr>
        <p:txBody>
          <a:bodyPr wrap="square" rtlCol="0">
            <a:spAutoFit/>
          </a:bodyPr>
          <a:lstStyle/>
          <a:p>
            <a:r>
              <a:rPr lang="en-GB" dirty="0" smtClean="0"/>
              <a:t>Mountains </a:t>
            </a:r>
            <a:endParaRPr lang="en-GB" dirty="0"/>
          </a:p>
        </p:txBody>
      </p:sp>
      <p:sp>
        <p:nvSpPr>
          <p:cNvPr id="8" name="TextBox 7"/>
          <p:cNvSpPr txBox="1"/>
          <p:nvPr/>
        </p:nvSpPr>
        <p:spPr>
          <a:xfrm>
            <a:off x="2246812" y="5841517"/>
            <a:ext cx="2403565" cy="646331"/>
          </a:xfrm>
          <a:prstGeom prst="rect">
            <a:avLst/>
          </a:prstGeom>
          <a:noFill/>
        </p:spPr>
        <p:txBody>
          <a:bodyPr wrap="square" rtlCol="0">
            <a:spAutoFit/>
          </a:bodyPr>
          <a:lstStyle/>
          <a:p>
            <a:r>
              <a:rPr lang="en-GB" dirty="0" smtClean="0"/>
              <a:t>Looks like people don’t live here</a:t>
            </a:r>
            <a:endParaRPr lang="en-GB" dirty="0"/>
          </a:p>
        </p:txBody>
      </p:sp>
      <p:sp>
        <p:nvSpPr>
          <p:cNvPr id="9" name="TextBox 8"/>
          <p:cNvSpPr txBox="1"/>
          <p:nvPr/>
        </p:nvSpPr>
        <p:spPr>
          <a:xfrm>
            <a:off x="4650377" y="3025236"/>
            <a:ext cx="1815738" cy="369332"/>
          </a:xfrm>
          <a:prstGeom prst="rect">
            <a:avLst/>
          </a:prstGeom>
          <a:noFill/>
        </p:spPr>
        <p:txBody>
          <a:bodyPr wrap="square" rtlCol="0">
            <a:spAutoFit/>
          </a:bodyPr>
          <a:lstStyle/>
          <a:p>
            <a:r>
              <a:rPr lang="en-GB" dirty="0" smtClean="0"/>
              <a:t>Snow on top</a:t>
            </a:r>
            <a:endParaRPr lang="en-GB" dirty="0"/>
          </a:p>
        </p:txBody>
      </p:sp>
      <p:sp>
        <p:nvSpPr>
          <p:cNvPr id="10" name="TextBox 9"/>
          <p:cNvSpPr txBox="1"/>
          <p:nvPr/>
        </p:nvSpPr>
        <p:spPr>
          <a:xfrm>
            <a:off x="3585316" y="1590322"/>
            <a:ext cx="1815738" cy="369332"/>
          </a:xfrm>
          <a:prstGeom prst="rect">
            <a:avLst/>
          </a:prstGeom>
          <a:noFill/>
        </p:spPr>
        <p:txBody>
          <a:bodyPr wrap="square" rtlCol="0">
            <a:spAutoFit/>
          </a:bodyPr>
          <a:lstStyle/>
          <a:p>
            <a:r>
              <a:rPr lang="en-GB" dirty="0" smtClean="0"/>
              <a:t>Looks cold </a:t>
            </a:r>
            <a:endParaRPr lang="en-GB" dirty="0"/>
          </a:p>
        </p:txBody>
      </p:sp>
      <p:sp>
        <p:nvSpPr>
          <p:cNvPr id="11" name="TextBox 10"/>
          <p:cNvSpPr txBox="1"/>
          <p:nvPr/>
        </p:nvSpPr>
        <p:spPr>
          <a:xfrm>
            <a:off x="4650377" y="4629063"/>
            <a:ext cx="1306286" cy="646331"/>
          </a:xfrm>
          <a:prstGeom prst="rect">
            <a:avLst/>
          </a:prstGeom>
          <a:noFill/>
        </p:spPr>
        <p:txBody>
          <a:bodyPr wrap="square" rtlCol="0">
            <a:spAutoFit/>
          </a:bodyPr>
          <a:lstStyle/>
          <a:p>
            <a:r>
              <a:rPr lang="en-GB" dirty="0" smtClean="0"/>
              <a:t>Looks dangerous </a:t>
            </a:r>
            <a:endParaRPr lang="en-GB" dirty="0"/>
          </a:p>
        </p:txBody>
      </p:sp>
      <p:cxnSp>
        <p:nvCxnSpPr>
          <p:cNvPr id="13" name="Straight Arrow Connector 12"/>
          <p:cNvCxnSpPr/>
          <p:nvPr/>
        </p:nvCxnSpPr>
        <p:spPr>
          <a:xfrm flipH="1">
            <a:off x="994955" y="4709272"/>
            <a:ext cx="520336" cy="10398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539514" y="4709272"/>
            <a:ext cx="556383" cy="115237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415248" y="3515124"/>
            <a:ext cx="556383" cy="115237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446857" y="2540940"/>
            <a:ext cx="412047" cy="5252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3095897" y="1824195"/>
            <a:ext cx="497456" cy="4672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62370" y="1168597"/>
            <a:ext cx="3627307" cy="369332"/>
          </a:xfrm>
          <a:prstGeom prst="rect">
            <a:avLst/>
          </a:prstGeom>
          <a:noFill/>
        </p:spPr>
        <p:txBody>
          <a:bodyPr wrap="square" rtlCol="0">
            <a:spAutoFit/>
          </a:bodyPr>
          <a:lstStyle/>
          <a:p>
            <a:r>
              <a:rPr lang="en-GB" dirty="0" smtClean="0"/>
              <a:t>Here are some that I thought of….. </a:t>
            </a:r>
            <a:endParaRPr lang="en-GB" dirty="0"/>
          </a:p>
        </p:txBody>
      </p:sp>
      <p:sp>
        <p:nvSpPr>
          <p:cNvPr id="24" name="TextBox 23"/>
          <p:cNvSpPr txBox="1"/>
          <p:nvPr/>
        </p:nvSpPr>
        <p:spPr>
          <a:xfrm>
            <a:off x="8962648" y="5749079"/>
            <a:ext cx="1894115" cy="369332"/>
          </a:xfrm>
          <a:prstGeom prst="rect">
            <a:avLst/>
          </a:prstGeom>
          <a:noFill/>
        </p:spPr>
        <p:txBody>
          <a:bodyPr wrap="square" rtlCol="0">
            <a:spAutoFit/>
          </a:bodyPr>
          <a:lstStyle/>
          <a:p>
            <a:r>
              <a:rPr lang="en-GB" dirty="0" smtClean="0"/>
              <a:t>Tall buildings </a:t>
            </a:r>
            <a:endParaRPr lang="en-GB" dirty="0"/>
          </a:p>
        </p:txBody>
      </p:sp>
      <p:sp>
        <p:nvSpPr>
          <p:cNvPr id="25" name="TextBox 24"/>
          <p:cNvSpPr txBox="1"/>
          <p:nvPr/>
        </p:nvSpPr>
        <p:spPr>
          <a:xfrm>
            <a:off x="6925510" y="5749079"/>
            <a:ext cx="1643723" cy="646331"/>
          </a:xfrm>
          <a:prstGeom prst="rect">
            <a:avLst/>
          </a:prstGeom>
          <a:noFill/>
        </p:spPr>
        <p:txBody>
          <a:bodyPr wrap="square" rtlCol="0">
            <a:spAutoFit/>
          </a:bodyPr>
          <a:lstStyle/>
          <a:p>
            <a:r>
              <a:rPr lang="en-GB" dirty="0" smtClean="0"/>
              <a:t>Populated by people</a:t>
            </a:r>
            <a:endParaRPr lang="en-GB" dirty="0"/>
          </a:p>
        </p:txBody>
      </p:sp>
      <p:sp>
        <p:nvSpPr>
          <p:cNvPr id="26" name="TextBox 25"/>
          <p:cNvSpPr txBox="1"/>
          <p:nvPr/>
        </p:nvSpPr>
        <p:spPr>
          <a:xfrm>
            <a:off x="11014204" y="4982337"/>
            <a:ext cx="807720" cy="923330"/>
          </a:xfrm>
          <a:prstGeom prst="rect">
            <a:avLst/>
          </a:prstGeom>
          <a:noFill/>
        </p:spPr>
        <p:txBody>
          <a:bodyPr wrap="square" rtlCol="0">
            <a:spAutoFit/>
          </a:bodyPr>
          <a:lstStyle/>
          <a:p>
            <a:r>
              <a:rPr lang="en-GB" dirty="0" smtClean="0"/>
              <a:t>Next to the sea </a:t>
            </a:r>
            <a:endParaRPr lang="en-GB" dirty="0"/>
          </a:p>
        </p:txBody>
      </p:sp>
      <p:sp>
        <p:nvSpPr>
          <p:cNvPr id="27" name="TextBox 26"/>
          <p:cNvSpPr txBox="1"/>
          <p:nvPr/>
        </p:nvSpPr>
        <p:spPr>
          <a:xfrm>
            <a:off x="11018537" y="3444982"/>
            <a:ext cx="1173463" cy="646331"/>
          </a:xfrm>
          <a:prstGeom prst="rect">
            <a:avLst/>
          </a:prstGeom>
          <a:noFill/>
        </p:spPr>
        <p:txBody>
          <a:bodyPr wrap="square" rtlCol="0">
            <a:spAutoFit/>
          </a:bodyPr>
          <a:lstStyle/>
          <a:p>
            <a:r>
              <a:rPr lang="en-GB" dirty="0" smtClean="0"/>
              <a:t>Looks busy </a:t>
            </a:r>
            <a:endParaRPr lang="en-GB" dirty="0"/>
          </a:p>
        </p:txBody>
      </p:sp>
      <p:sp>
        <p:nvSpPr>
          <p:cNvPr id="28" name="TextBox 27"/>
          <p:cNvSpPr txBox="1"/>
          <p:nvPr/>
        </p:nvSpPr>
        <p:spPr>
          <a:xfrm>
            <a:off x="11001102" y="2088089"/>
            <a:ext cx="1190897" cy="646331"/>
          </a:xfrm>
          <a:prstGeom prst="rect">
            <a:avLst/>
          </a:prstGeom>
          <a:noFill/>
        </p:spPr>
        <p:txBody>
          <a:bodyPr wrap="square" rtlCol="0">
            <a:spAutoFit/>
          </a:bodyPr>
          <a:lstStyle/>
          <a:p>
            <a:r>
              <a:rPr lang="en-GB" dirty="0" smtClean="0"/>
              <a:t>Has statues </a:t>
            </a:r>
            <a:endParaRPr lang="en-GB" dirty="0"/>
          </a:p>
        </p:txBody>
      </p:sp>
      <p:sp>
        <p:nvSpPr>
          <p:cNvPr id="29" name="TextBox 28"/>
          <p:cNvSpPr txBox="1"/>
          <p:nvPr/>
        </p:nvSpPr>
        <p:spPr>
          <a:xfrm>
            <a:off x="9495125" y="1162709"/>
            <a:ext cx="1361638" cy="646331"/>
          </a:xfrm>
          <a:prstGeom prst="rect">
            <a:avLst/>
          </a:prstGeom>
          <a:noFill/>
        </p:spPr>
        <p:txBody>
          <a:bodyPr wrap="square" rtlCol="0">
            <a:spAutoFit/>
          </a:bodyPr>
          <a:lstStyle/>
          <a:p>
            <a:r>
              <a:rPr lang="en-GB" dirty="0" smtClean="0"/>
              <a:t>Looks warmer </a:t>
            </a:r>
            <a:endParaRPr lang="en-GB" dirty="0"/>
          </a:p>
        </p:txBody>
      </p:sp>
      <p:cxnSp>
        <p:nvCxnSpPr>
          <p:cNvPr id="30" name="Straight Arrow Connector 29"/>
          <p:cNvCxnSpPr/>
          <p:nvPr/>
        </p:nvCxnSpPr>
        <p:spPr>
          <a:xfrm flipV="1">
            <a:off x="8954588" y="1734719"/>
            <a:ext cx="497456" cy="4672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10641226" y="2379408"/>
            <a:ext cx="372978" cy="3864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0634550" y="3195485"/>
            <a:ext cx="481941" cy="31963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6954760" y="4723944"/>
            <a:ext cx="556383" cy="115237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9235335" y="4699204"/>
            <a:ext cx="278192" cy="10498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10657292" y="4135721"/>
            <a:ext cx="456081" cy="8466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40418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78160" y="53877"/>
            <a:ext cx="10840072" cy="6804123"/>
          </a:xfrm>
          <a:prstGeom prst="rect">
            <a:avLst/>
          </a:prstGeom>
        </p:spPr>
      </p:pic>
    </p:spTree>
    <p:extLst>
      <p:ext uri="{BB962C8B-B14F-4D97-AF65-F5344CB8AC3E}">
        <p14:creationId xmlns:p14="http://schemas.microsoft.com/office/powerpoint/2010/main" val="13047462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7" name="TextBox 6"/>
          <p:cNvSpPr txBox="1"/>
          <p:nvPr/>
        </p:nvSpPr>
        <p:spPr>
          <a:xfrm>
            <a:off x="864066" y="6033803"/>
            <a:ext cx="4028302" cy="461665"/>
          </a:xfrm>
          <a:prstGeom prst="rect">
            <a:avLst/>
          </a:prstGeom>
          <a:noFill/>
        </p:spPr>
        <p:txBody>
          <a:bodyPr wrap="square" rtlCol="0">
            <a:spAutoFit/>
          </a:bodyPr>
          <a:lstStyle/>
          <a:p>
            <a:r>
              <a:rPr lang="en-GB" sz="2400" dirty="0" smtClean="0"/>
              <a:t>Subject</a:t>
            </a:r>
            <a:r>
              <a:rPr lang="en-GB" dirty="0" smtClean="0"/>
              <a:t>: </a:t>
            </a:r>
            <a:r>
              <a:rPr lang="en-GB" sz="2400" dirty="0" smtClean="0"/>
              <a:t>Geography </a:t>
            </a:r>
            <a:endParaRPr lang="en-GB" dirty="0"/>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73361" y="222475"/>
            <a:ext cx="7426334" cy="584775"/>
          </a:xfrm>
          <a:prstGeom prst="rect">
            <a:avLst/>
          </a:prstGeom>
          <a:noFill/>
        </p:spPr>
        <p:txBody>
          <a:bodyPr wrap="square" rtlCol="0">
            <a:spAutoFit/>
          </a:bodyPr>
          <a:lstStyle/>
          <a:p>
            <a:r>
              <a:rPr lang="en-GB" sz="3200" dirty="0" smtClean="0"/>
              <a:t>Thursday 14</a:t>
            </a:r>
            <a:r>
              <a:rPr lang="en-GB" sz="3200" baseline="30000" dirty="0" smtClean="0"/>
              <a:t>th</a:t>
            </a:r>
            <a:r>
              <a:rPr lang="en-GB" sz="3200" dirty="0" smtClean="0"/>
              <a:t> January 2021</a:t>
            </a:r>
            <a:r>
              <a:rPr lang="en-GB" dirty="0" smtClean="0"/>
              <a:t> </a:t>
            </a:r>
            <a:endParaRPr lang="en-GB" dirty="0"/>
          </a:p>
        </p:txBody>
      </p:sp>
      <p:pic>
        <p:nvPicPr>
          <p:cNvPr id="10" name="Picture 9"/>
          <p:cNvPicPr>
            <a:picLocks noChangeAspect="1"/>
          </p:cNvPicPr>
          <p:nvPr/>
        </p:nvPicPr>
        <p:blipFill>
          <a:blip r:embed="rId3"/>
          <a:stretch>
            <a:fillRect/>
          </a:stretch>
        </p:blipFill>
        <p:spPr>
          <a:xfrm>
            <a:off x="553093" y="1728060"/>
            <a:ext cx="2219325" cy="1104900"/>
          </a:xfrm>
          <a:prstGeom prst="rect">
            <a:avLst/>
          </a:prstGeom>
        </p:spPr>
      </p:pic>
      <p:sp>
        <p:nvSpPr>
          <p:cNvPr id="11" name="Rectangle 10"/>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752932" y="2960913"/>
            <a:ext cx="10429593" cy="1938992"/>
          </a:xfrm>
          <a:prstGeom prst="rect">
            <a:avLst/>
          </a:prstGeom>
          <a:noFill/>
        </p:spPr>
        <p:txBody>
          <a:bodyPr wrap="square" rtlCol="0">
            <a:spAutoFit/>
          </a:bodyPr>
          <a:lstStyle/>
          <a:p>
            <a:r>
              <a:rPr lang="en-GB" sz="4000" dirty="0" smtClean="0"/>
              <a:t>L.O </a:t>
            </a:r>
            <a:r>
              <a:rPr lang="en-GB" sz="4000" dirty="0" smtClean="0">
                <a:latin typeface="+mj-lt"/>
              </a:rPr>
              <a:t>To be able to research a capital city and create a fact file</a:t>
            </a:r>
            <a:endParaRPr lang="en-GB" dirty="0"/>
          </a:p>
          <a:p>
            <a:r>
              <a:rPr lang="en-GB" sz="4000" dirty="0" smtClean="0">
                <a:latin typeface="+mj-lt"/>
              </a:rPr>
              <a:t> </a:t>
            </a:r>
            <a:endParaRPr lang="en-GB" sz="4000" dirty="0">
              <a:latin typeface="+mj-lt"/>
            </a:endParaRPr>
          </a:p>
        </p:txBody>
      </p:sp>
      <p:pic>
        <p:nvPicPr>
          <p:cNvPr id="2" name="Picture 1"/>
          <p:cNvPicPr>
            <a:picLocks noChangeAspect="1"/>
          </p:cNvPicPr>
          <p:nvPr/>
        </p:nvPicPr>
        <p:blipFill>
          <a:blip r:embed="rId4"/>
          <a:stretch>
            <a:fillRect/>
          </a:stretch>
        </p:blipFill>
        <p:spPr>
          <a:xfrm>
            <a:off x="4885446" y="5987219"/>
            <a:ext cx="595312" cy="588390"/>
          </a:xfrm>
          <a:prstGeom prst="rect">
            <a:avLst/>
          </a:prstGeom>
        </p:spPr>
      </p:pic>
    </p:spTree>
    <p:extLst>
      <p:ext uri="{BB962C8B-B14F-4D97-AF65-F5344CB8AC3E}">
        <p14:creationId xmlns:p14="http://schemas.microsoft.com/office/powerpoint/2010/main" val="19530576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London </a:t>
            </a:r>
            <a:endParaRPr lang="en-GB" dirty="0"/>
          </a:p>
        </p:txBody>
      </p:sp>
      <p:sp>
        <p:nvSpPr>
          <p:cNvPr id="3" name="Content Placeholder 2"/>
          <p:cNvSpPr>
            <a:spLocks noGrp="1"/>
          </p:cNvSpPr>
          <p:nvPr>
            <p:ph idx="1"/>
          </p:nvPr>
        </p:nvSpPr>
        <p:spPr>
          <a:xfrm>
            <a:off x="838200" y="1825625"/>
            <a:ext cx="5450305" cy="4351338"/>
          </a:xfrm>
        </p:spPr>
        <p:txBody>
          <a:bodyPr>
            <a:normAutofit/>
          </a:bodyPr>
          <a:lstStyle/>
          <a:p>
            <a:pPr marL="0" indent="0">
              <a:buNone/>
            </a:pPr>
            <a:r>
              <a:rPr lang="en-GB" sz="2000" dirty="0" smtClean="0">
                <a:latin typeface="+mj-lt"/>
              </a:rPr>
              <a:t>Country – England</a:t>
            </a:r>
          </a:p>
          <a:p>
            <a:pPr marL="0" indent="0">
              <a:buNone/>
            </a:pPr>
            <a:r>
              <a:rPr lang="en-GB" sz="2000" dirty="0" smtClean="0">
                <a:latin typeface="+mj-lt"/>
              </a:rPr>
              <a:t>Population – 8.982 million people live in London</a:t>
            </a:r>
          </a:p>
          <a:p>
            <a:pPr marL="0" indent="0">
              <a:buNone/>
            </a:pPr>
            <a:r>
              <a:rPr lang="en-GB" sz="2000" dirty="0" smtClean="0">
                <a:latin typeface="+mj-lt"/>
              </a:rPr>
              <a:t>Currency – pound sterling</a:t>
            </a:r>
          </a:p>
          <a:p>
            <a:pPr marL="0" indent="0">
              <a:buNone/>
            </a:pPr>
            <a:r>
              <a:rPr lang="en-GB" sz="2000" dirty="0" smtClean="0">
                <a:latin typeface="+mj-lt"/>
              </a:rPr>
              <a:t>Language – English </a:t>
            </a:r>
          </a:p>
          <a:p>
            <a:pPr marL="0" indent="0">
              <a:buNone/>
            </a:pPr>
            <a:r>
              <a:rPr lang="en-GB" sz="2000" dirty="0" smtClean="0">
                <a:latin typeface="+mj-lt"/>
              </a:rPr>
              <a:t>Someone famous from London – Queen Elizabeth</a:t>
            </a:r>
            <a:endParaRPr lang="en-GB" sz="2000" dirty="0">
              <a:latin typeface="+mj-lt"/>
            </a:endParaRPr>
          </a:p>
          <a:p>
            <a:pPr marL="0" indent="0">
              <a:buNone/>
            </a:pPr>
            <a:r>
              <a:rPr lang="en-GB" sz="2000" dirty="0" smtClean="0">
                <a:latin typeface="+mj-lt"/>
              </a:rPr>
              <a:t>Famous landmarks in London – Big Ben, Buckingham Palace, Tower of London</a:t>
            </a:r>
          </a:p>
          <a:p>
            <a:pPr marL="0" indent="0">
              <a:buNone/>
            </a:pPr>
            <a:r>
              <a:rPr lang="en-GB" sz="2000" dirty="0" smtClean="0">
                <a:latin typeface="+mj-lt"/>
              </a:rPr>
              <a:t>Interesting facts about London – over half of London underground runs above the ground and it has more Indian restaurants than Mumbai </a:t>
            </a:r>
            <a:endParaRPr lang="en-GB" sz="2000" dirty="0">
              <a:latin typeface="+mj-lt"/>
            </a:endParaRPr>
          </a:p>
        </p:txBody>
      </p:sp>
      <p:pic>
        <p:nvPicPr>
          <p:cNvPr id="4" name="Picture 3"/>
          <p:cNvPicPr>
            <a:picLocks noChangeAspect="1"/>
          </p:cNvPicPr>
          <p:nvPr/>
        </p:nvPicPr>
        <p:blipFill>
          <a:blip r:embed="rId2"/>
          <a:stretch>
            <a:fillRect/>
          </a:stretch>
        </p:blipFill>
        <p:spPr>
          <a:xfrm>
            <a:off x="6435511" y="2091741"/>
            <a:ext cx="5449060" cy="2686425"/>
          </a:xfrm>
          <a:prstGeom prst="rect">
            <a:avLst/>
          </a:prstGeom>
        </p:spPr>
      </p:pic>
    </p:spTree>
    <p:extLst>
      <p:ext uri="{BB962C8B-B14F-4D97-AF65-F5344CB8AC3E}">
        <p14:creationId xmlns:p14="http://schemas.microsoft.com/office/powerpoint/2010/main" val="23766331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386137" cy="918243"/>
          </a:xfrm>
        </p:spPr>
        <p:txBody>
          <a:bodyPr/>
          <a:lstStyle/>
          <a:p>
            <a:r>
              <a:rPr lang="en-GB" dirty="0" smtClean="0"/>
              <a:t>Your challenge </a:t>
            </a:r>
            <a:endParaRPr lang="en-GB" dirty="0"/>
          </a:p>
        </p:txBody>
      </p:sp>
      <p:sp>
        <p:nvSpPr>
          <p:cNvPr id="3" name="Content Placeholder 2"/>
          <p:cNvSpPr>
            <a:spLocks noGrp="1"/>
          </p:cNvSpPr>
          <p:nvPr>
            <p:ph idx="1"/>
          </p:nvPr>
        </p:nvSpPr>
        <p:spPr>
          <a:xfrm>
            <a:off x="838200" y="2733425"/>
            <a:ext cx="4263189" cy="3539038"/>
          </a:xfrm>
        </p:spPr>
        <p:txBody>
          <a:bodyPr>
            <a:normAutofit/>
          </a:bodyPr>
          <a:lstStyle/>
          <a:p>
            <a:pPr marL="0" indent="0">
              <a:buNone/>
            </a:pPr>
            <a:r>
              <a:rPr lang="en-GB" sz="2400" dirty="0" smtClean="0">
                <a:latin typeface="+mj-lt"/>
              </a:rPr>
              <a:t>Country –</a:t>
            </a:r>
          </a:p>
          <a:p>
            <a:pPr marL="0" indent="0">
              <a:buNone/>
            </a:pPr>
            <a:r>
              <a:rPr lang="en-GB" sz="2400" dirty="0" smtClean="0">
                <a:latin typeface="+mj-lt"/>
              </a:rPr>
              <a:t>Population </a:t>
            </a:r>
            <a:r>
              <a:rPr lang="en-GB" sz="2400" dirty="0">
                <a:latin typeface="+mj-lt"/>
              </a:rPr>
              <a:t>– </a:t>
            </a:r>
          </a:p>
          <a:p>
            <a:pPr marL="0" indent="0">
              <a:buNone/>
            </a:pPr>
            <a:r>
              <a:rPr lang="en-GB" sz="2400" dirty="0">
                <a:latin typeface="+mj-lt"/>
              </a:rPr>
              <a:t>Currency </a:t>
            </a:r>
            <a:r>
              <a:rPr lang="en-GB" sz="2400" dirty="0" smtClean="0">
                <a:latin typeface="+mj-lt"/>
              </a:rPr>
              <a:t>–</a:t>
            </a:r>
          </a:p>
          <a:p>
            <a:pPr marL="0" indent="0">
              <a:buNone/>
            </a:pPr>
            <a:r>
              <a:rPr lang="en-GB" sz="2400" dirty="0" smtClean="0">
                <a:latin typeface="+mj-lt"/>
              </a:rPr>
              <a:t>Language –</a:t>
            </a:r>
          </a:p>
          <a:p>
            <a:pPr marL="0" indent="0">
              <a:buNone/>
            </a:pPr>
            <a:r>
              <a:rPr lang="en-GB" sz="2400" dirty="0" smtClean="0">
                <a:latin typeface="+mj-lt"/>
              </a:rPr>
              <a:t>Someone </a:t>
            </a:r>
            <a:r>
              <a:rPr lang="en-GB" sz="2400" dirty="0">
                <a:latin typeface="+mj-lt"/>
              </a:rPr>
              <a:t>famous </a:t>
            </a:r>
            <a:r>
              <a:rPr lang="en-GB" sz="2400" dirty="0" smtClean="0">
                <a:latin typeface="+mj-lt"/>
              </a:rPr>
              <a:t>-</a:t>
            </a:r>
            <a:endParaRPr lang="en-GB" sz="2400" dirty="0">
              <a:latin typeface="+mj-lt"/>
            </a:endParaRPr>
          </a:p>
          <a:p>
            <a:pPr marL="0" indent="0">
              <a:buNone/>
            </a:pPr>
            <a:r>
              <a:rPr lang="en-GB" sz="2400" dirty="0">
                <a:latin typeface="+mj-lt"/>
              </a:rPr>
              <a:t>Famous landmarks </a:t>
            </a:r>
            <a:r>
              <a:rPr lang="en-GB" sz="2400" dirty="0" smtClean="0">
                <a:latin typeface="+mj-lt"/>
              </a:rPr>
              <a:t>-</a:t>
            </a:r>
            <a:endParaRPr lang="en-GB" sz="2400" dirty="0">
              <a:latin typeface="+mj-lt"/>
            </a:endParaRPr>
          </a:p>
          <a:p>
            <a:pPr marL="0" indent="0">
              <a:buNone/>
            </a:pPr>
            <a:r>
              <a:rPr lang="en-GB" sz="2400" dirty="0">
                <a:latin typeface="+mj-lt"/>
              </a:rPr>
              <a:t>Interesting facts </a:t>
            </a:r>
            <a:r>
              <a:rPr lang="en-GB" sz="2400" dirty="0" smtClean="0">
                <a:latin typeface="+mj-lt"/>
              </a:rPr>
              <a:t>-</a:t>
            </a:r>
            <a:endParaRPr lang="en-GB" sz="2400" dirty="0">
              <a:latin typeface="+mj-lt"/>
            </a:endParaRPr>
          </a:p>
        </p:txBody>
      </p:sp>
      <p:sp>
        <p:nvSpPr>
          <p:cNvPr id="4" name="TextBox 3"/>
          <p:cNvSpPr txBox="1"/>
          <p:nvPr/>
        </p:nvSpPr>
        <p:spPr>
          <a:xfrm>
            <a:off x="838200" y="1473393"/>
            <a:ext cx="10391274" cy="1477328"/>
          </a:xfrm>
          <a:prstGeom prst="rect">
            <a:avLst/>
          </a:prstGeom>
          <a:noFill/>
        </p:spPr>
        <p:txBody>
          <a:bodyPr wrap="square" rtlCol="0">
            <a:spAutoFit/>
          </a:bodyPr>
          <a:lstStyle/>
          <a:p>
            <a:r>
              <a:rPr lang="en-GB" sz="2400" dirty="0">
                <a:latin typeface="+mj-lt"/>
              </a:rPr>
              <a:t>Using the internet to help, you need to complete the fact file about a capital city of your choice. Once you have finished, use this information to create a poster about your chosen city. </a:t>
            </a:r>
          </a:p>
          <a:p>
            <a:endParaRPr lang="en-GB" dirty="0">
              <a:latin typeface="+mj-lt"/>
            </a:endParaRPr>
          </a:p>
        </p:txBody>
      </p:sp>
    </p:spTree>
    <p:extLst>
      <p:ext uri="{BB962C8B-B14F-4D97-AF65-F5344CB8AC3E}">
        <p14:creationId xmlns:p14="http://schemas.microsoft.com/office/powerpoint/2010/main" val="5858286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7" name="TextBox 6"/>
          <p:cNvSpPr txBox="1"/>
          <p:nvPr/>
        </p:nvSpPr>
        <p:spPr>
          <a:xfrm>
            <a:off x="864066" y="6033803"/>
            <a:ext cx="4028302" cy="461665"/>
          </a:xfrm>
          <a:prstGeom prst="rect">
            <a:avLst/>
          </a:prstGeom>
          <a:noFill/>
        </p:spPr>
        <p:txBody>
          <a:bodyPr wrap="square" rtlCol="0">
            <a:spAutoFit/>
          </a:bodyPr>
          <a:lstStyle/>
          <a:p>
            <a:r>
              <a:rPr lang="en-GB" sz="2400" dirty="0" smtClean="0"/>
              <a:t>Subject</a:t>
            </a:r>
            <a:r>
              <a:rPr lang="en-GB" dirty="0" smtClean="0"/>
              <a:t>: </a:t>
            </a:r>
            <a:r>
              <a:rPr lang="en-GB" sz="2400" dirty="0" smtClean="0"/>
              <a:t>Art &amp; Design </a:t>
            </a:r>
            <a:endParaRPr lang="en-GB" dirty="0"/>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73361" y="222475"/>
            <a:ext cx="7426334" cy="584775"/>
          </a:xfrm>
          <a:prstGeom prst="rect">
            <a:avLst/>
          </a:prstGeom>
          <a:noFill/>
        </p:spPr>
        <p:txBody>
          <a:bodyPr wrap="square" rtlCol="0">
            <a:spAutoFit/>
          </a:bodyPr>
          <a:lstStyle/>
          <a:p>
            <a:r>
              <a:rPr lang="en-GB" sz="3200" dirty="0"/>
              <a:t>Friday </a:t>
            </a:r>
            <a:r>
              <a:rPr lang="en-GB" sz="3200" dirty="0" smtClean="0"/>
              <a:t>15</a:t>
            </a:r>
            <a:r>
              <a:rPr lang="en-GB" sz="3200" baseline="30000" dirty="0" smtClean="0"/>
              <a:t>th</a:t>
            </a:r>
            <a:r>
              <a:rPr lang="en-GB" sz="3200" dirty="0" smtClean="0"/>
              <a:t> </a:t>
            </a:r>
            <a:r>
              <a:rPr lang="en-GB" sz="3200" dirty="0"/>
              <a:t>January 2021</a:t>
            </a:r>
          </a:p>
        </p:txBody>
      </p:sp>
      <p:pic>
        <p:nvPicPr>
          <p:cNvPr id="10" name="Picture 9"/>
          <p:cNvPicPr>
            <a:picLocks noChangeAspect="1"/>
          </p:cNvPicPr>
          <p:nvPr/>
        </p:nvPicPr>
        <p:blipFill>
          <a:blip r:embed="rId3"/>
          <a:stretch>
            <a:fillRect/>
          </a:stretch>
        </p:blipFill>
        <p:spPr>
          <a:xfrm>
            <a:off x="553093" y="1728060"/>
            <a:ext cx="2219325" cy="1104900"/>
          </a:xfrm>
          <a:prstGeom prst="rect">
            <a:avLst/>
          </a:prstGeom>
        </p:spPr>
      </p:pic>
      <p:sp>
        <p:nvSpPr>
          <p:cNvPr id="11" name="Rectangle 10"/>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661401" y="3045965"/>
            <a:ext cx="10429593" cy="707886"/>
          </a:xfrm>
          <a:prstGeom prst="rect">
            <a:avLst/>
          </a:prstGeom>
          <a:solidFill>
            <a:schemeClr val="bg1"/>
          </a:solidFill>
        </p:spPr>
        <p:txBody>
          <a:bodyPr wrap="square" rtlCol="0">
            <a:spAutoFit/>
          </a:bodyPr>
          <a:lstStyle/>
          <a:p>
            <a:r>
              <a:rPr lang="en-GB" sz="4000" dirty="0" smtClean="0"/>
              <a:t>L.O To be able to draw a landscape </a:t>
            </a:r>
            <a:endParaRPr lang="en-GB" sz="4000" dirty="0"/>
          </a:p>
        </p:txBody>
      </p:sp>
      <p:pic>
        <p:nvPicPr>
          <p:cNvPr id="2" name="Picture 1"/>
          <p:cNvPicPr>
            <a:picLocks noChangeAspect="1"/>
          </p:cNvPicPr>
          <p:nvPr/>
        </p:nvPicPr>
        <p:blipFill>
          <a:blip r:embed="rId4"/>
          <a:stretch>
            <a:fillRect/>
          </a:stretch>
        </p:blipFill>
        <p:spPr>
          <a:xfrm>
            <a:off x="4730620" y="5956124"/>
            <a:ext cx="750138" cy="588818"/>
          </a:xfrm>
          <a:prstGeom prst="rect">
            <a:avLst/>
          </a:prstGeom>
        </p:spPr>
      </p:pic>
    </p:spTree>
    <p:extLst>
      <p:ext uri="{BB962C8B-B14F-4D97-AF65-F5344CB8AC3E}">
        <p14:creationId xmlns:p14="http://schemas.microsoft.com/office/powerpoint/2010/main" val="25982283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Choose one of the landscapes and sketch it. Can you choose different colours/paints to shade it in?</a:t>
            </a:r>
            <a:endParaRPr lang="en-GB" dirty="0"/>
          </a:p>
        </p:txBody>
      </p:sp>
      <p:pic>
        <p:nvPicPr>
          <p:cNvPr id="4" name="Picture 3"/>
          <p:cNvPicPr>
            <a:picLocks noChangeAspect="1"/>
          </p:cNvPicPr>
          <p:nvPr/>
        </p:nvPicPr>
        <p:blipFill rotWithShape="1">
          <a:blip r:embed="rId2"/>
          <a:srcRect l="3584" r="15579"/>
          <a:stretch/>
        </p:blipFill>
        <p:spPr>
          <a:xfrm>
            <a:off x="384517" y="2315427"/>
            <a:ext cx="6044418" cy="3194229"/>
          </a:xfrm>
          <a:prstGeom prst="rect">
            <a:avLst/>
          </a:prstGeom>
        </p:spPr>
      </p:pic>
      <p:pic>
        <p:nvPicPr>
          <p:cNvPr id="6" name="Picture 5"/>
          <p:cNvPicPr>
            <a:picLocks noChangeAspect="1"/>
          </p:cNvPicPr>
          <p:nvPr/>
        </p:nvPicPr>
        <p:blipFill rotWithShape="1">
          <a:blip r:embed="rId3"/>
          <a:srcRect l="541"/>
          <a:stretch/>
        </p:blipFill>
        <p:spPr>
          <a:xfrm>
            <a:off x="7357402" y="2320998"/>
            <a:ext cx="4192173" cy="3188900"/>
          </a:xfrm>
          <a:prstGeom prst="rect">
            <a:avLst/>
          </a:prstGeom>
        </p:spPr>
      </p:pic>
      <p:sp>
        <p:nvSpPr>
          <p:cNvPr id="7" name="TextBox 6"/>
          <p:cNvSpPr txBox="1"/>
          <p:nvPr/>
        </p:nvSpPr>
        <p:spPr>
          <a:xfrm>
            <a:off x="1033975" y="5653285"/>
            <a:ext cx="10515600" cy="369332"/>
          </a:xfrm>
          <a:prstGeom prst="rect">
            <a:avLst/>
          </a:prstGeom>
          <a:noFill/>
        </p:spPr>
        <p:txBody>
          <a:bodyPr wrap="square" rtlCol="0">
            <a:spAutoFit/>
          </a:bodyPr>
          <a:lstStyle/>
          <a:p>
            <a:r>
              <a:rPr lang="en-GB" dirty="0" smtClean="0"/>
              <a:t>	The Lake District 					</a:t>
            </a:r>
            <a:r>
              <a:rPr lang="en-GB" dirty="0"/>
              <a:t>	</a:t>
            </a:r>
            <a:r>
              <a:rPr lang="en-GB" dirty="0" smtClean="0"/>
              <a:t>The Andes Mountains </a:t>
            </a:r>
            <a:endParaRPr lang="en-GB" dirty="0"/>
          </a:p>
        </p:txBody>
      </p:sp>
    </p:spTree>
    <p:extLst>
      <p:ext uri="{BB962C8B-B14F-4D97-AF65-F5344CB8AC3E}">
        <p14:creationId xmlns:p14="http://schemas.microsoft.com/office/powerpoint/2010/main" val="2757684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064" y="365126"/>
            <a:ext cx="3846342" cy="886900"/>
          </a:xfrm>
        </p:spPr>
        <p:txBody>
          <a:bodyPr/>
          <a:lstStyle/>
          <a:p>
            <a:r>
              <a:rPr lang="en-GB" dirty="0" smtClean="0"/>
              <a:t>Rio de Janeiro </a:t>
            </a:r>
            <a:endParaRPr lang="en-GB" dirty="0"/>
          </a:p>
        </p:txBody>
      </p:sp>
      <p:sp>
        <p:nvSpPr>
          <p:cNvPr id="3" name="Content Placeholder 2"/>
          <p:cNvSpPr>
            <a:spLocks noGrp="1"/>
          </p:cNvSpPr>
          <p:nvPr>
            <p:ph idx="1"/>
          </p:nvPr>
        </p:nvSpPr>
        <p:spPr>
          <a:xfrm>
            <a:off x="4275406" y="1836287"/>
            <a:ext cx="3081997" cy="4351338"/>
          </a:xfrm>
        </p:spPr>
        <p:txBody>
          <a:bodyPr>
            <a:normAutofit lnSpcReduction="10000"/>
          </a:bodyPr>
          <a:lstStyle/>
          <a:p>
            <a:r>
              <a:rPr lang="en-GB" sz="2000" dirty="0" smtClean="0">
                <a:latin typeface="+mj-lt"/>
              </a:rPr>
              <a:t>It’s the second largest city in Brazil</a:t>
            </a:r>
          </a:p>
          <a:p>
            <a:r>
              <a:rPr lang="en-GB" sz="2000" dirty="0" smtClean="0">
                <a:latin typeface="+mj-lt"/>
              </a:rPr>
              <a:t>It has beautiful beaches </a:t>
            </a:r>
          </a:p>
          <a:p>
            <a:r>
              <a:rPr lang="en-GB" sz="2000" dirty="0" smtClean="0">
                <a:latin typeface="+mj-lt"/>
              </a:rPr>
              <a:t>It attracts a lot of tourism</a:t>
            </a:r>
          </a:p>
          <a:p>
            <a:r>
              <a:rPr lang="en-GB" sz="2000" dirty="0" smtClean="0">
                <a:latin typeface="+mj-lt"/>
              </a:rPr>
              <a:t>The have a yearly festival called carnival where lively parades last all day and night </a:t>
            </a:r>
          </a:p>
          <a:p>
            <a:r>
              <a:rPr lang="en-GB" sz="2000" dirty="0" smtClean="0">
                <a:latin typeface="+mj-lt"/>
              </a:rPr>
              <a:t>They have many landmarks including Christ the Redeemer and Sugar Loaf</a:t>
            </a:r>
          </a:p>
          <a:p>
            <a:pPr marL="0" indent="0">
              <a:buNone/>
            </a:pPr>
            <a:endParaRPr lang="en-GB" sz="2000" dirty="0" smtClean="0">
              <a:latin typeface="+mj-lt"/>
            </a:endParaRPr>
          </a:p>
          <a:p>
            <a:pPr marL="0" indent="0">
              <a:buNone/>
            </a:pPr>
            <a:r>
              <a:rPr lang="en-GB" sz="2000" dirty="0" smtClean="0">
                <a:latin typeface="+mj-lt"/>
              </a:rPr>
              <a:t> </a:t>
            </a:r>
            <a:endParaRPr lang="en-GB" sz="2000" dirty="0">
              <a:latin typeface="+mj-lt"/>
            </a:endParaRPr>
          </a:p>
        </p:txBody>
      </p:sp>
      <p:pic>
        <p:nvPicPr>
          <p:cNvPr id="4" name="Picture 3"/>
          <p:cNvPicPr>
            <a:picLocks noChangeAspect="1"/>
          </p:cNvPicPr>
          <p:nvPr/>
        </p:nvPicPr>
        <p:blipFill>
          <a:blip r:embed="rId2"/>
          <a:stretch>
            <a:fillRect/>
          </a:stretch>
        </p:blipFill>
        <p:spPr>
          <a:xfrm>
            <a:off x="7560876" y="1587942"/>
            <a:ext cx="4312257" cy="1848110"/>
          </a:xfrm>
          <a:prstGeom prst="rect">
            <a:avLst/>
          </a:prstGeom>
        </p:spPr>
      </p:pic>
      <p:pic>
        <p:nvPicPr>
          <p:cNvPr id="5" name="Picture 4"/>
          <p:cNvPicPr>
            <a:picLocks noChangeAspect="1"/>
          </p:cNvPicPr>
          <p:nvPr/>
        </p:nvPicPr>
        <p:blipFill>
          <a:blip r:embed="rId3"/>
          <a:stretch>
            <a:fillRect/>
          </a:stretch>
        </p:blipFill>
        <p:spPr>
          <a:xfrm>
            <a:off x="7560875" y="4011956"/>
            <a:ext cx="4312257" cy="2304073"/>
          </a:xfrm>
          <a:prstGeom prst="rect">
            <a:avLst/>
          </a:prstGeom>
        </p:spPr>
      </p:pic>
      <p:pic>
        <p:nvPicPr>
          <p:cNvPr id="6" name="Picture 5"/>
          <p:cNvPicPr>
            <a:picLocks noChangeAspect="1"/>
          </p:cNvPicPr>
          <p:nvPr/>
        </p:nvPicPr>
        <p:blipFill>
          <a:blip r:embed="rId4"/>
          <a:stretch>
            <a:fillRect/>
          </a:stretch>
        </p:blipFill>
        <p:spPr>
          <a:xfrm>
            <a:off x="307023" y="4011956"/>
            <a:ext cx="3728069" cy="2134876"/>
          </a:xfrm>
          <a:prstGeom prst="rect">
            <a:avLst/>
          </a:prstGeom>
        </p:spPr>
      </p:pic>
      <p:pic>
        <p:nvPicPr>
          <p:cNvPr id="7" name="Picture 6"/>
          <p:cNvPicPr>
            <a:picLocks noChangeAspect="1"/>
          </p:cNvPicPr>
          <p:nvPr/>
        </p:nvPicPr>
        <p:blipFill>
          <a:blip r:embed="rId5"/>
          <a:stretch>
            <a:fillRect/>
          </a:stretch>
        </p:blipFill>
        <p:spPr>
          <a:xfrm>
            <a:off x="318867" y="1690688"/>
            <a:ext cx="3716225" cy="2155990"/>
          </a:xfrm>
          <a:prstGeom prst="rect">
            <a:avLst/>
          </a:prstGeom>
        </p:spPr>
      </p:pic>
    </p:spTree>
    <p:extLst>
      <p:ext uri="{BB962C8B-B14F-4D97-AF65-F5344CB8AC3E}">
        <p14:creationId xmlns:p14="http://schemas.microsoft.com/office/powerpoint/2010/main" val="1215581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363417" y="422031"/>
            <a:ext cx="5362134" cy="1151207"/>
          </a:xfrm>
        </p:spPr>
        <p:txBody>
          <a:bodyPr/>
          <a:lstStyle/>
          <a:p>
            <a:pPr algn="ctr" eaLnBrk="1" hangingPunct="1"/>
            <a:r>
              <a:rPr lang="en-GB" altLang="en-US" dirty="0" smtClean="0"/>
              <a:t>Christ the Redeemer</a:t>
            </a:r>
          </a:p>
        </p:txBody>
      </p:sp>
      <p:sp>
        <p:nvSpPr>
          <p:cNvPr id="4" name="TextBox 3"/>
          <p:cNvSpPr txBox="1"/>
          <p:nvPr/>
        </p:nvSpPr>
        <p:spPr>
          <a:xfrm>
            <a:off x="633047" y="2124061"/>
            <a:ext cx="4206240" cy="3323987"/>
          </a:xfrm>
          <a:prstGeom prst="rect">
            <a:avLst/>
          </a:prstGeom>
          <a:noFill/>
        </p:spPr>
        <p:txBody>
          <a:bodyPr wrap="square" rtlCol="0">
            <a:spAutoFit/>
          </a:bodyPr>
          <a:lstStyle/>
          <a:p>
            <a:r>
              <a:rPr lang="en-GB" altLang="en-US" sz="2400" dirty="0">
                <a:latin typeface="+mj-lt"/>
              </a:rPr>
              <a:t>The statue of Christ the Redeemer is a religious statue which can be found on the top of </a:t>
            </a:r>
            <a:r>
              <a:rPr lang="en-GB" altLang="en-US" sz="2400" dirty="0" err="1">
                <a:latin typeface="+mj-lt"/>
              </a:rPr>
              <a:t>Corcovodo</a:t>
            </a:r>
            <a:r>
              <a:rPr lang="en-GB" altLang="en-US" sz="2400" dirty="0">
                <a:latin typeface="+mj-lt"/>
              </a:rPr>
              <a:t> Mountain. It is a 30 metre tall statue of Jesus Christ with his arms stretched out embracing the city and has been there since 1931.</a:t>
            </a:r>
          </a:p>
          <a:p>
            <a:endParaRPr lang="en-GB" dirty="0"/>
          </a:p>
        </p:txBody>
      </p:sp>
      <p:pic>
        <p:nvPicPr>
          <p:cNvPr id="5" name="Picture 4"/>
          <p:cNvPicPr>
            <a:picLocks noChangeAspect="1"/>
          </p:cNvPicPr>
          <p:nvPr/>
        </p:nvPicPr>
        <p:blipFill>
          <a:blip r:embed="rId2"/>
          <a:stretch>
            <a:fillRect/>
          </a:stretch>
        </p:blipFill>
        <p:spPr>
          <a:xfrm>
            <a:off x="5551191" y="1981201"/>
            <a:ext cx="6307874" cy="3609708"/>
          </a:xfrm>
          <a:prstGeom prst="rect">
            <a:avLst/>
          </a:prstGeom>
        </p:spPr>
      </p:pic>
    </p:spTree>
    <p:extLst>
      <p:ext uri="{BB962C8B-B14F-4D97-AF65-F5344CB8AC3E}">
        <p14:creationId xmlns:p14="http://schemas.microsoft.com/office/powerpoint/2010/main" val="2995503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itle 1"/>
          <p:cNvSpPr>
            <a:spLocks noGrp="1"/>
          </p:cNvSpPr>
          <p:nvPr>
            <p:ph type="title"/>
          </p:nvPr>
        </p:nvSpPr>
        <p:spPr>
          <a:xfrm>
            <a:off x="686974" y="240275"/>
            <a:ext cx="9061938" cy="1518187"/>
          </a:xfrm>
        </p:spPr>
        <p:txBody>
          <a:bodyPr/>
          <a:lstStyle/>
          <a:p>
            <a:pPr eaLnBrk="1" hangingPunct="1"/>
            <a:r>
              <a:rPr lang="en-GB" altLang="en-US" dirty="0" smtClean="0"/>
              <a:t>Sugarloaf Mountain in Guanabara Bay</a:t>
            </a:r>
            <a:br>
              <a:rPr lang="en-GB" altLang="en-US" dirty="0" smtClean="0"/>
            </a:br>
            <a:endParaRPr lang="en-GB" altLang="en-US" dirty="0" smtClean="0"/>
          </a:p>
        </p:txBody>
      </p:sp>
      <p:sp>
        <p:nvSpPr>
          <p:cNvPr id="2" name="TextBox 1"/>
          <p:cNvSpPr txBox="1"/>
          <p:nvPr/>
        </p:nvSpPr>
        <p:spPr>
          <a:xfrm>
            <a:off x="393896" y="1533378"/>
            <a:ext cx="11662116" cy="1477328"/>
          </a:xfrm>
          <a:prstGeom prst="rect">
            <a:avLst/>
          </a:prstGeom>
          <a:noFill/>
        </p:spPr>
        <p:txBody>
          <a:bodyPr wrap="square" rtlCol="0">
            <a:spAutoFit/>
          </a:bodyPr>
          <a:lstStyle/>
          <a:p>
            <a:r>
              <a:rPr lang="en-GB" altLang="en-US" sz="2400" dirty="0">
                <a:latin typeface="+mj-lt"/>
              </a:rPr>
              <a:t>Sugarloaf Mountain is one of the world’s most famous natural landmarks. The name comes from the mountain’s resemblance to a sugarloaf. The top can be reached by cable cars and an amazing view across the city and bay can be seen from there. </a:t>
            </a:r>
          </a:p>
          <a:p>
            <a:endParaRPr lang="en-GB" dirty="0"/>
          </a:p>
        </p:txBody>
      </p:sp>
      <p:pic>
        <p:nvPicPr>
          <p:cNvPr id="6" name="Picture 5"/>
          <p:cNvPicPr>
            <a:picLocks noChangeAspect="1"/>
          </p:cNvPicPr>
          <p:nvPr/>
        </p:nvPicPr>
        <p:blipFill>
          <a:blip r:embed="rId2"/>
          <a:stretch>
            <a:fillRect/>
          </a:stretch>
        </p:blipFill>
        <p:spPr>
          <a:xfrm>
            <a:off x="7216727" y="3212755"/>
            <a:ext cx="4426634" cy="3128183"/>
          </a:xfrm>
          <a:prstGeom prst="rect">
            <a:avLst/>
          </a:prstGeom>
        </p:spPr>
      </p:pic>
      <p:pic>
        <p:nvPicPr>
          <p:cNvPr id="7" name="Picture 6"/>
          <p:cNvPicPr>
            <a:picLocks noChangeAspect="1"/>
          </p:cNvPicPr>
          <p:nvPr/>
        </p:nvPicPr>
        <p:blipFill rotWithShape="1">
          <a:blip r:embed="rId3"/>
          <a:srcRect l="2735" r="27678"/>
          <a:stretch/>
        </p:blipFill>
        <p:spPr>
          <a:xfrm>
            <a:off x="686974" y="3212755"/>
            <a:ext cx="4487594" cy="3223214"/>
          </a:xfrm>
          <a:prstGeom prst="rect">
            <a:avLst/>
          </a:prstGeom>
        </p:spPr>
      </p:pic>
    </p:spTree>
    <p:extLst>
      <p:ext uri="{BB962C8B-B14F-4D97-AF65-F5344CB8AC3E}">
        <p14:creationId xmlns:p14="http://schemas.microsoft.com/office/powerpoint/2010/main" val="26822800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itle 1"/>
          <p:cNvSpPr>
            <a:spLocks noGrp="1"/>
          </p:cNvSpPr>
          <p:nvPr>
            <p:ph type="title"/>
          </p:nvPr>
        </p:nvSpPr>
        <p:spPr>
          <a:xfrm>
            <a:off x="630703" y="293528"/>
            <a:ext cx="5066713" cy="993775"/>
          </a:xfrm>
        </p:spPr>
        <p:txBody>
          <a:bodyPr/>
          <a:lstStyle/>
          <a:p>
            <a:pPr eaLnBrk="1" hangingPunct="1"/>
            <a:r>
              <a:rPr lang="pt-BR" altLang="en-US" dirty="0" smtClean="0"/>
              <a:t>Copacabana Beach</a:t>
            </a:r>
            <a:endParaRPr lang="en-GB" altLang="en-US" dirty="0" smtClean="0"/>
          </a:p>
        </p:txBody>
      </p:sp>
      <p:sp>
        <p:nvSpPr>
          <p:cNvPr id="3" name="TextBox 2"/>
          <p:cNvSpPr txBox="1"/>
          <p:nvPr/>
        </p:nvSpPr>
        <p:spPr>
          <a:xfrm>
            <a:off x="4859123" y="6594475"/>
            <a:ext cx="2473754" cy="184666"/>
          </a:xfrm>
          <a:prstGeom prst="rect">
            <a:avLst/>
          </a:prstGeom>
          <a:noFill/>
        </p:spPr>
        <p:txBody>
          <a:bodyPr wrap="none">
            <a:spAutoFit/>
          </a:bodyPr>
          <a:lstStyle/>
          <a:p>
            <a:pPr algn="ctr">
              <a:defRPr/>
            </a:pPr>
            <a:r>
              <a:rPr lang="en-GB" sz="600" dirty="0">
                <a:solidFill>
                  <a:schemeClr val="bg1">
                    <a:lumMod val="85000"/>
                  </a:schemeClr>
                </a:solidFill>
                <a:latin typeface="BPreplay" panose="02000503000000020004" pitchFamily="50" charset="0"/>
              </a:rPr>
              <a:t>Photo courtesy of </a:t>
            </a:r>
            <a:r>
              <a:rPr lang="en-GB" sz="600" dirty="0" err="1">
                <a:solidFill>
                  <a:schemeClr val="bg1">
                    <a:lumMod val="85000"/>
                  </a:schemeClr>
                </a:solidFill>
                <a:latin typeface="BPreplay" panose="02000503000000020004" pitchFamily="50" charset="0"/>
              </a:rPr>
              <a:t>GovBa</a:t>
            </a:r>
            <a:r>
              <a:rPr lang="en-GB" sz="600" dirty="0">
                <a:solidFill>
                  <a:schemeClr val="bg1">
                    <a:lumMod val="85000"/>
                  </a:schemeClr>
                </a:solidFill>
                <a:latin typeface="BPreplay" panose="02000503000000020004" pitchFamily="50" charset="0"/>
              </a:rPr>
              <a:t> (@flickr.com) - granted under creative commons licence - attribution</a:t>
            </a:r>
          </a:p>
        </p:txBody>
      </p:sp>
      <p:sp>
        <p:nvSpPr>
          <p:cNvPr id="4" name="TextBox 3"/>
          <p:cNvSpPr txBox="1"/>
          <p:nvPr/>
        </p:nvSpPr>
        <p:spPr>
          <a:xfrm>
            <a:off x="4034451" y="1814056"/>
            <a:ext cx="3325930" cy="4062651"/>
          </a:xfrm>
          <a:prstGeom prst="rect">
            <a:avLst/>
          </a:prstGeom>
          <a:noFill/>
        </p:spPr>
        <p:txBody>
          <a:bodyPr wrap="square" rtlCol="0">
            <a:spAutoFit/>
          </a:bodyPr>
          <a:lstStyle/>
          <a:p>
            <a:pPr marL="285750" indent="-285750">
              <a:buFont typeface="Arial" panose="020B0604020202020204" pitchFamily="34" charset="0"/>
              <a:buChar char="•"/>
            </a:pPr>
            <a:r>
              <a:rPr lang="en-GB" altLang="en-US" sz="2400" dirty="0">
                <a:latin typeface="+mj-lt"/>
              </a:rPr>
              <a:t>Located in Rio de Janeiro Copacabana Beach is one of the most famous and most beautiful beaches in the world</a:t>
            </a:r>
            <a:r>
              <a:rPr lang="en-GB" altLang="en-US" sz="2400" dirty="0" smtClean="0">
                <a:latin typeface="+mj-lt"/>
              </a:rPr>
              <a:t>.</a:t>
            </a:r>
          </a:p>
          <a:p>
            <a:pPr marL="285750" indent="-285750">
              <a:buFont typeface="Arial" panose="020B0604020202020204" pitchFamily="34" charset="0"/>
              <a:buChar char="•"/>
            </a:pPr>
            <a:r>
              <a:rPr lang="en-GB" altLang="en-US" sz="2400" dirty="0" smtClean="0">
                <a:latin typeface="+mj-lt"/>
              </a:rPr>
              <a:t>It </a:t>
            </a:r>
            <a:r>
              <a:rPr lang="en-GB" altLang="en-US" sz="2400" dirty="0">
                <a:latin typeface="+mj-lt"/>
              </a:rPr>
              <a:t>is 4km long</a:t>
            </a:r>
            <a:r>
              <a:rPr lang="en-GB" altLang="en-US" sz="2400" dirty="0" smtClean="0">
                <a:latin typeface="+mj-lt"/>
              </a:rPr>
              <a:t>.</a:t>
            </a:r>
          </a:p>
          <a:p>
            <a:pPr marL="285750" indent="-285750">
              <a:buFont typeface="Arial" panose="020B0604020202020204" pitchFamily="34" charset="0"/>
              <a:buChar char="•"/>
            </a:pPr>
            <a:r>
              <a:rPr lang="en-GB" altLang="en-US" sz="2400" dirty="0" smtClean="0">
                <a:latin typeface="+mj-lt"/>
              </a:rPr>
              <a:t>It attracts many tourist </a:t>
            </a:r>
          </a:p>
          <a:p>
            <a:pPr marL="285750" indent="-285750">
              <a:buFont typeface="Arial" panose="020B0604020202020204" pitchFamily="34" charset="0"/>
              <a:buChar char="•"/>
            </a:pPr>
            <a:r>
              <a:rPr lang="en-GB" altLang="en-US" sz="2400" dirty="0" smtClean="0">
                <a:latin typeface="+mj-lt"/>
              </a:rPr>
              <a:t>It has lots of bars and restaurants </a:t>
            </a:r>
            <a:endParaRPr lang="en-GB" altLang="en-US" sz="2400" dirty="0">
              <a:latin typeface="+mj-lt"/>
            </a:endParaRPr>
          </a:p>
          <a:p>
            <a:endParaRPr lang="en-GB" sz="2000" dirty="0"/>
          </a:p>
        </p:txBody>
      </p:sp>
      <p:pic>
        <p:nvPicPr>
          <p:cNvPr id="7" name="Picture 6"/>
          <p:cNvPicPr>
            <a:picLocks noChangeAspect="1"/>
          </p:cNvPicPr>
          <p:nvPr/>
        </p:nvPicPr>
        <p:blipFill rotWithShape="1">
          <a:blip r:embed="rId2"/>
          <a:srcRect r="10478"/>
          <a:stretch/>
        </p:blipFill>
        <p:spPr>
          <a:xfrm>
            <a:off x="169970" y="3845382"/>
            <a:ext cx="3811188" cy="2554365"/>
          </a:xfrm>
          <a:prstGeom prst="rect">
            <a:avLst/>
          </a:prstGeom>
        </p:spPr>
      </p:pic>
      <p:pic>
        <p:nvPicPr>
          <p:cNvPr id="10" name="Picture 9"/>
          <p:cNvPicPr>
            <a:picLocks noChangeAspect="1"/>
          </p:cNvPicPr>
          <p:nvPr/>
        </p:nvPicPr>
        <p:blipFill rotWithShape="1">
          <a:blip r:embed="rId3"/>
          <a:srcRect l="11236" t="9864"/>
          <a:stretch/>
        </p:blipFill>
        <p:spPr>
          <a:xfrm>
            <a:off x="7554351" y="1364566"/>
            <a:ext cx="4445392" cy="2480816"/>
          </a:xfrm>
          <a:prstGeom prst="rect">
            <a:avLst/>
          </a:prstGeom>
        </p:spPr>
      </p:pic>
      <p:pic>
        <p:nvPicPr>
          <p:cNvPr id="11" name="Picture 10"/>
          <p:cNvPicPr>
            <a:picLocks noChangeAspect="1"/>
          </p:cNvPicPr>
          <p:nvPr/>
        </p:nvPicPr>
        <p:blipFill rotWithShape="1">
          <a:blip r:embed="rId4"/>
          <a:srcRect l="10496"/>
          <a:stretch/>
        </p:blipFill>
        <p:spPr>
          <a:xfrm>
            <a:off x="7540283" y="3845382"/>
            <a:ext cx="4525682" cy="2554365"/>
          </a:xfrm>
          <a:prstGeom prst="rect">
            <a:avLst/>
          </a:prstGeom>
        </p:spPr>
      </p:pic>
      <p:pic>
        <p:nvPicPr>
          <p:cNvPr id="8" name="Picture 7"/>
          <p:cNvPicPr>
            <a:picLocks noChangeAspect="1"/>
          </p:cNvPicPr>
          <p:nvPr/>
        </p:nvPicPr>
        <p:blipFill rotWithShape="1">
          <a:blip r:embed="rId5"/>
          <a:srcRect l="3281"/>
          <a:stretch/>
        </p:blipFill>
        <p:spPr>
          <a:xfrm>
            <a:off x="169970" y="1387589"/>
            <a:ext cx="3805892" cy="2457793"/>
          </a:xfrm>
          <a:prstGeom prst="rect">
            <a:avLst/>
          </a:prstGeom>
        </p:spPr>
      </p:pic>
    </p:spTree>
    <p:extLst>
      <p:ext uri="{BB962C8B-B14F-4D97-AF65-F5344CB8AC3E}">
        <p14:creationId xmlns:p14="http://schemas.microsoft.com/office/powerpoint/2010/main" val="1479850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8527"/>
          <a:stretch/>
        </p:blipFill>
        <p:spPr>
          <a:xfrm>
            <a:off x="450165" y="1802462"/>
            <a:ext cx="4784501" cy="2925146"/>
          </a:xfrm>
          <a:prstGeom prst="roundRect">
            <a:avLst>
              <a:gd name="adj" fmla="val 1502"/>
            </a:avLst>
          </a:prstGeom>
        </p:spPr>
      </p:pic>
      <p:sp>
        <p:nvSpPr>
          <p:cNvPr id="23555" name="Title 1"/>
          <p:cNvSpPr>
            <a:spLocks noGrp="1"/>
          </p:cNvSpPr>
          <p:nvPr>
            <p:ph type="title"/>
          </p:nvPr>
        </p:nvSpPr>
        <p:spPr>
          <a:xfrm>
            <a:off x="450166" y="544146"/>
            <a:ext cx="11645230" cy="609600"/>
          </a:xfrm>
        </p:spPr>
        <p:txBody>
          <a:bodyPr>
            <a:noAutofit/>
          </a:bodyPr>
          <a:lstStyle/>
          <a:p>
            <a:pPr eaLnBrk="1" hangingPunct="1"/>
            <a:r>
              <a:rPr lang="pt-BR" altLang="en-US" dirty="0" smtClean="0"/>
              <a:t>Maracana Stadium			 Carnival </a:t>
            </a:r>
            <a:endParaRPr lang="en-GB" altLang="en-US" dirty="0" smtClean="0"/>
          </a:p>
        </p:txBody>
      </p:sp>
      <p:sp>
        <p:nvSpPr>
          <p:cNvPr id="3" name="TextBox 2"/>
          <p:cNvSpPr txBox="1"/>
          <p:nvPr/>
        </p:nvSpPr>
        <p:spPr>
          <a:xfrm>
            <a:off x="4677985" y="6594475"/>
            <a:ext cx="2836033" cy="184666"/>
          </a:xfrm>
          <a:prstGeom prst="rect">
            <a:avLst/>
          </a:prstGeom>
          <a:noFill/>
        </p:spPr>
        <p:txBody>
          <a:bodyPr wrap="none">
            <a:spAutoFit/>
          </a:bodyPr>
          <a:lstStyle/>
          <a:p>
            <a:pPr algn="ctr">
              <a:defRPr/>
            </a:pPr>
            <a:r>
              <a:rPr lang="en-GB" sz="600" dirty="0">
                <a:solidFill>
                  <a:schemeClr val="bg1">
                    <a:lumMod val="85000"/>
                  </a:schemeClr>
                </a:solidFill>
                <a:latin typeface="BPreplay" panose="02000503000000020004" pitchFamily="50" charset="0"/>
              </a:rPr>
              <a:t>Photo courtesy of Around the rings1992 (@flickr.com) - granted under creative commons licence - attribution</a:t>
            </a:r>
          </a:p>
        </p:txBody>
      </p:sp>
      <p:sp>
        <p:nvSpPr>
          <p:cNvPr id="4" name="TextBox 3"/>
          <p:cNvSpPr txBox="1"/>
          <p:nvPr/>
        </p:nvSpPr>
        <p:spPr>
          <a:xfrm>
            <a:off x="322147" y="5060821"/>
            <a:ext cx="5992837" cy="1200329"/>
          </a:xfrm>
          <a:prstGeom prst="rect">
            <a:avLst/>
          </a:prstGeom>
          <a:noFill/>
        </p:spPr>
        <p:txBody>
          <a:bodyPr wrap="square" rtlCol="0">
            <a:spAutoFit/>
          </a:bodyPr>
          <a:lstStyle/>
          <a:p>
            <a:r>
              <a:rPr lang="en-GB" altLang="en-US" dirty="0">
                <a:latin typeface="+mj-lt"/>
              </a:rPr>
              <a:t>Football fans may like to visit this famous football stadium. It was named after the Rio </a:t>
            </a:r>
            <a:r>
              <a:rPr lang="en-GB" altLang="en-US" dirty="0" err="1">
                <a:latin typeface="+mj-lt"/>
              </a:rPr>
              <a:t>Marcana</a:t>
            </a:r>
            <a:r>
              <a:rPr lang="en-GB" altLang="en-US" dirty="0">
                <a:latin typeface="+mj-lt"/>
              </a:rPr>
              <a:t>, a river in Rio de Janeiro and many famous footballers have played here. </a:t>
            </a:r>
          </a:p>
          <a:p>
            <a:endParaRPr lang="en-GB" dirty="0"/>
          </a:p>
        </p:txBody>
      </p:sp>
      <p:sp>
        <p:nvSpPr>
          <p:cNvPr id="5" name="Rectangle 4"/>
          <p:cNvSpPr/>
          <p:nvPr/>
        </p:nvSpPr>
        <p:spPr>
          <a:xfrm>
            <a:off x="6475830" y="4932482"/>
            <a:ext cx="5338213" cy="1754326"/>
          </a:xfrm>
          <a:prstGeom prst="rect">
            <a:avLst/>
          </a:prstGeom>
        </p:spPr>
        <p:txBody>
          <a:bodyPr wrap="square">
            <a:spAutoFit/>
          </a:bodyPr>
          <a:lstStyle/>
          <a:p>
            <a:pPr algn="just"/>
            <a:r>
              <a:rPr lang="en-GB" altLang="en-US" dirty="0">
                <a:latin typeface="+mj-lt"/>
              </a:rPr>
              <a:t>Rio de Janeiro is famous for its carnival. Even though carnivals are celebrated all around the country, Rio is known as the capital of carnival. The carnival lasts for three days. During that time, Rio is filled with dancing, music, singing and lots of street parades showcasing colourful costumed dancers performing the samba.</a:t>
            </a:r>
          </a:p>
        </p:txBody>
      </p:sp>
      <p:pic>
        <p:nvPicPr>
          <p:cNvPr id="7" name="Picture 6"/>
          <p:cNvPicPr>
            <a:picLocks noChangeAspect="1"/>
          </p:cNvPicPr>
          <p:nvPr/>
        </p:nvPicPr>
        <p:blipFill>
          <a:blip r:embed="rId3"/>
          <a:stretch>
            <a:fillRect/>
          </a:stretch>
        </p:blipFill>
        <p:spPr>
          <a:xfrm>
            <a:off x="6475830" y="1802461"/>
            <a:ext cx="4932251" cy="2795227"/>
          </a:xfrm>
          <a:prstGeom prst="rect">
            <a:avLst/>
          </a:prstGeom>
        </p:spPr>
      </p:pic>
    </p:spTree>
    <p:extLst>
      <p:ext uri="{BB962C8B-B14F-4D97-AF65-F5344CB8AC3E}">
        <p14:creationId xmlns:p14="http://schemas.microsoft.com/office/powerpoint/2010/main" val="3467408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Favelas </a:t>
            </a:r>
            <a:endParaRPr lang="en-GB" dirty="0"/>
          </a:p>
        </p:txBody>
      </p:sp>
      <p:pic>
        <p:nvPicPr>
          <p:cNvPr id="4" name="Content Placeholder 3"/>
          <p:cNvPicPr>
            <a:picLocks noGrp="1" noChangeAspect="1"/>
          </p:cNvPicPr>
          <p:nvPr>
            <p:ph idx="1"/>
          </p:nvPr>
        </p:nvPicPr>
        <p:blipFill>
          <a:blip r:embed="rId2"/>
          <a:stretch>
            <a:fillRect/>
          </a:stretch>
        </p:blipFill>
        <p:spPr>
          <a:xfrm>
            <a:off x="5874410" y="732686"/>
            <a:ext cx="5591955" cy="2076740"/>
          </a:xfrm>
          <a:prstGeom prst="rect">
            <a:avLst/>
          </a:prstGeom>
        </p:spPr>
      </p:pic>
      <p:sp>
        <p:nvSpPr>
          <p:cNvPr id="5" name="TextBox 4"/>
          <p:cNvSpPr txBox="1"/>
          <p:nvPr/>
        </p:nvSpPr>
        <p:spPr>
          <a:xfrm>
            <a:off x="633046" y="2011680"/>
            <a:ext cx="3784209" cy="4524315"/>
          </a:xfrm>
          <a:prstGeom prst="rect">
            <a:avLst/>
          </a:prstGeom>
          <a:noFill/>
        </p:spPr>
        <p:txBody>
          <a:bodyPr wrap="square" rtlCol="0">
            <a:spAutoFit/>
          </a:bodyPr>
          <a:lstStyle/>
          <a:p>
            <a:r>
              <a:rPr lang="en-GB" sz="2400" dirty="0" smtClean="0">
                <a:latin typeface="+mj-lt"/>
              </a:rPr>
              <a:t>There are many poor people living in Rio de Janeiro. These people often live in places known as favelas which is a slum/ shantytown which is located on the outskirts of the city. </a:t>
            </a:r>
          </a:p>
          <a:p>
            <a:endParaRPr lang="en-GB" sz="2400" dirty="0">
              <a:latin typeface="+mj-lt"/>
            </a:endParaRPr>
          </a:p>
          <a:p>
            <a:r>
              <a:rPr lang="en-GB" sz="2400" dirty="0" smtClean="0">
                <a:latin typeface="+mj-lt"/>
              </a:rPr>
              <a:t>They are very dangerous areas with high rates of crime including murder and theft. </a:t>
            </a:r>
            <a:endParaRPr lang="en-GB" sz="2400" dirty="0">
              <a:latin typeface="+mj-lt"/>
            </a:endParaRPr>
          </a:p>
        </p:txBody>
      </p:sp>
      <p:pic>
        <p:nvPicPr>
          <p:cNvPr id="6" name="Picture 5"/>
          <p:cNvPicPr>
            <a:picLocks noChangeAspect="1"/>
          </p:cNvPicPr>
          <p:nvPr/>
        </p:nvPicPr>
        <p:blipFill rotWithShape="1">
          <a:blip r:embed="rId3"/>
          <a:srcRect r="3292"/>
          <a:stretch/>
        </p:blipFill>
        <p:spPr>
          <a:xfrm>
            <a:off x="7816948" y="2809426"/>
            <a:ext cx="3649417" cy="2391471"/>
          </a:xfrm>
          <a:prstGeom prst="rect">
            <a:avLst/>
          </a:prstGeom>
        </p:spPr>
      </p:pic>
      <p:pic>
        <p:nvPicPr>
          <p:cNvPr id="7" name="Picture 6"/>
          <p:cNvPicPr>
            <a:picLocks noChangeAspect="1"/>
          </p:cNvPicPr>
          <p:nvPr/>
        </p:nvPicPr>
        <p:blipFill>
          <a:blip r:embed="rId4"/>
          <a:stretch>
            <a:fillRect/>
          </a:stretch>
        </p:blipFill>
        <p:spPr>
          <a:xfrm>
            <a:off x="5437868" y="2487708"/>
            <a:ext cx="3889012" cy="2360952"/>
          </a:xfrm>
          <a:prstGeom prst="rect">
            <a:avLst/>
          </a:prstGeom>
        </p:spPr>
      </p:pic>
      <p:pic>
        <p:nvPicPr>
          <p:cNvPr id="8" name="Picture 7"/>
          <p:cNvPicPr>
            <a:picLocks noChangeAspect="1"/>
          </p:cNvPicPr>
          <p:nvPr/>
        </p:nvPicPr>
        <p:blipFill>
          <a:blip r:embed="rId5"/>
          <a:stretch>
            <a:fillRect/>
          </a:stretch>
        </p:blipFill>
        <p:spPr>
          <a:xfrm>
            <a:off x="5997564" y="4577011"/>
            <a:ext cx="4080753" cy="2116978"/>
          </a:xfrm>
          <a:prstGeom prst="rect">
            <a:avLst/>
          </a:prstGeom>
        </p:spPr>
      </p:pic>
    </p:spTree>
    <p:extLst>
      <p:ext uri="{BB962C8B-B14F-4D97-AF65-F5344CB8AC3E}">
        <p14:creationId xmlns:p14="http://schemas.microsoft.com/office/powerpoint/2010/main" val="22123005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393</TotalTime>
  <Words>1360</Words>
  <Application>Microsoft Office PowerPoint</Application>
  <PresentationFormat>Widescreen</PresentationFormat>
  <Paragraphs>151</Paragraphs>
  <Slides>35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BPreplay</vt:lpstr>
      <vt:lpstr>Calibri</vt:lpstr>
      <vt:lpstr>Calibri Light</vt:lpstr>
      <vt:lpstr>Office Theme</vt:lpstr>
      <vt:lpstr>PowerPoint Presentation</vt:lpstr>
      <vt:lpstr>The Andes Mountains   Rio de Janeiro </vt:lpstr>
      <vt:lpstr>The Andes      Rio de Janeiro </vt:lpstr>
      <vt:lpstr>Rio de Janeiro </vt:lpstr>
      <vt:lpstr>Christ the Redeemer</vt:lpstr>
      <vt:lpstr>Sugarloaf Mountain in Guanabara Bay </vt:lpstr>
      <vt:lpstr>Copacabana Beach</vt:lpstr>
      <vt:lpstr>Maracana Stadium    Carnival </vt:lpstr>
      <vt:lpstr>Favelas </vt:lpstr>
      <vt:lpstr>The Andes Mountains </vt:lpstr>
      <vt:lpstr>People who live in the Andes Mountains </vt:lpstr>
      <vt:lpstr>PowerPoint Presentation</vt:lpstr>
      <vt:lpstr>PowerPoint Presentation</vt:lpstr>
      <vt:lpstr>PowerPoint Presentation</vt:lpstr>
      <vt:lpstr>Tourism </vt:lpstr>
      <vt:lpstr>Your challenge….</vt:lpstr>
      <vt:lpstr>PowerPoint Presentation</vt:lpstr>
      <vt:lpstr>The Lake District </vt:lpstr>
      <vt:lpstr>Animals found in the Lake District</vt:lpstr>
      <vt:lpstr>Animals found in Rio de Janeiro </vt:lpstr>
      <vt:lpstr>Popular places in the Lake District </vt:lpstr>
      <vt:lpstr> Popular places in Rio de Janeiro </vt:lpstr>
      <vt:lpstr>Life in the Lake District </vt:lpstr>
      <vt:lpstr>Life in Rio de Janeiro </vt:lpstr>
      <vt:lpstr>Using the information you have learned and any additional facts you know, your challenge is to complete the table below. </vt:lpstr>
      <vt:lpstr>PowerPoint Presentation</vt:lpstr>
      <vt:lpstr>Capital cities</vt:lpstr>
      <vt:lpstr>How did you do?</vt:lpstr>
      <vt:lpstr>Our challenge </vt:lpstr>
      <vt:lpstr>PowerPoint Presentation</vt:lpstr>
      <vt:lpstr>PowerPoint Presentation</vt:lpstr>
      <vt:lpstr>London </vt:lpstr>
      <vt:lpstr>Your challenge </vt:lpstr>
      <vt:lpstr>PowerPoint Presentation</vt:lpstr>
      <vt:lpstr>Choose one of the landscapes and sketch it. Can you choose different colours/paints to shade it in?</vt:lpstr>
    </vt:vector>
  </TitlesOfParts>
  <Company>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Sally-Jo Harkness</dc:creator>
  <cp:lastModifiedBy>M. Evans [ Wheatley Hill Primary School ]</cp:lastModifiedBy>
  <cp:revision>45</cp:revision>
  <dcterms:created xsi:type="dcterms:W3CDTF">2021-01-05T09:54:42Z</dcterms:created>
  <dcterms:modified xsi:type="dcterms:W3CDTF">2021-01-11T10:38:57Z</dcterms:modified>
</cp:coreProperties>
</file>