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86" r:id="rId5"/>
  </p:sldMasterIdLst>
  <p:notesMasterIdLst>
    <p:notesMasterId r:id="rId65"/>
  </p:notesMasterIdLst>
  <p:sldIdLst>
    <p:sldId id="261" r:id="rId6"/>
    <p:sldId id="482" r:id="rId7"/>
    <p:sldId id="279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475" r:id="rId21"/>
    <p:sldId id="476" r:id="rId22"/>
    <p:sldId id="295" r:id="rId23"/>
    <p:sldId id="483" r:id="rId24"/>
    <p:sldId id="477" r:id="rId25"/>
    <p:sldId id="297" r:id="rId26"/>
    <p:sldId id="298" r:id="rId27"/>
    <p:sldId id="487" r:id="rId28"/>
    <p:sldId id="299" r:id="rId29"/>
    <p:sldId id="488" r:id="rId30"/>
    <p:sldId id="300" r:id="rId31"/>
    <p:sldId id="302" r:id="rId32"/>
    <p:sldId id="489" r:id="rId33"/>
    <p:sldId id="490" r:id="rId34"/>
    <p:sldId id="491" r:id="rId35"/>
    <p:sldId id="323" r:id="rId36"/>
    <p:sldId id="484" r:id="rId37"/>
    <p:sldId id="478" r:id="rId38"/>
    <p:sldId id="337" r:id="rId39"/>
    <p:sldId id="492" r:id="rId40"/>
    <p:sldId id="338" r:id="rId41"/>
    <p:sldId id="493" r:id="rId42"/>
    <p:sldId id="324" r:id="rId43"/>
    <p:sldId id="494" r:id="rId44"/>
    <p:sldId id="325" r:id="rId45"/>
    <p:sldId id="495" r:id="rId46"/>
    <p:sldId id="339" r:id="rId47"/>
    <p:sldId id="496" r:id="rId48"/>
    <p:sldId id="397" r:id="rId49"/>
    <p:sldId id="485" r:id="rId50"/>
    <p:sldId id="479" r:id="rId51"/>
    <p:sldId id="406" r:id="rId52"/>
    <p:sldId id="497" r:id="rId53"/>
    <p:sldId id="407" r:id="rId54"/>
    <p:sldId id="498" r:id="rId55"/>
    <p:sldId id="411" r:id="rId56"/>
    <p:sldId id="486" r:id="rId57"/>
    <p:sldId id="480" r:id="rId58"/>
    <p:sldId id="416" r:id="rId59"/>
    <p:sldId id="499" r:id="rId60"/>
    <p:sldId id="417" r:id="rId61"/>
    <p:sldId id="500" r:id="rId62"/>
    <p:sldId id="418" r:id="rId63"/>
    <p:sldId id="501" r:id="rId6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A98"/>
    <a:srgbClr val="F4B283"/>
    <a:srgbClr val="CCCCFF"/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82" autoAdjust="0"/>
    <p:restoredTop sz="94660"/>
  </p:normalViewPr>
  <p:slideViewPr>
    <p:cSldViewPr snapToGrid="0">
      <p:cViewPr varScale="1">
        <p:scale>
          <a:sx n="70" d="100"/>
          <a:sy n="70" d="100"/>
        </p:scale>
        <p:origin x="8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slide" Target="slides/slide58.xml"/><Relationship Id="rId68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61" Type="http://schemas.openxmlformats.org/officeDocument/2006/relationships/slide" Target="slides/slide56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viewProps" Target="view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76FEF-92B3-4ACA-84F8-D667E2DFAE8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95DD0-B432-4415-AECA-EA2B425BB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46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9E79-FA9E-4760-928C-EF5EB1B4B2B9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969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9E79-FA9E-4760-928C-EF5EB1B4B2B9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288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9E79-FA9E-4760-928C-EF5EB1B4B2B9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7301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9E79-FA9E-4760-928C-EF5EB1B4B2B9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109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9E79-FA9E-4760-928C-EF5EB1B4B2B9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7333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9E79-FA9E-4760-928C-EF5EB1B4B2B9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559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9E79-FA9E-4760-928C-EF5EB1B4B2B9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897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9E79-FA9E-4760-928C-EF5EB1B4B2B9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484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9E79-FA9E-4760-928C-EF5EB1B4B2B9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192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9E79-FA9E-4760-928C-EF5EB1B4B2B9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392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9E79-FA9E-4760-928C-EF5EB1B4B2B9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847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9E79-FA9E-4760-928C-EF5EB1B4B2B9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2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82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20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125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700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637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390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077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108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2773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439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45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4721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4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805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28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44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35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945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81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420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95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78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0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FE5E-4EA8-48A8-8F1B-D4BDB6075AEA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38A07-A0CF-4F91-A839-A5E4F718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43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topmarks.co.uk/maths-games/7-11-years/times-tables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topmarks.co.uk/maths-games/7-11-years/times-table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hiterosemaths.com/homelearning/year-6/week-4/" TargetMode="Externa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hiterosemaths.com/homelearning/year-6/week-4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topmarks.co.uk/maths-games/7-11-years/times-tables" TargetMode="Externa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hiterosemaths.com/homelearning/year-6/week-4/" TargetMode="Externa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topmarks.co.uk/maths-games/7-11-years/times-tables" TargetMode="Externa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hiterosemaths.com/homelearning/year-6/week-5/" TargetMode="Externa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topmarks.co.uk/maths-games/7-11-years/times-tables" TargetMode="Externa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hiterosemaths.com/homelearning/year-6/week-5/" TargetMode="Externa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solidFill>
            <a:srgbClr val="CCCC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471" y="5905850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Subject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Maths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471" y="164755"/>
            <a:ext cx="7594114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Date:	</a:t>
            </a:r>
            <a:r>
              <a:rPr kumimoji="0" lang="en-GB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GB" sz="3200" b="0" i="0" u="sng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11.01.2021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617" y="1727624"/>
            <a:ext cx="2219325" cy="1104900"/>
          </a:xfrm>
          <a:prstGeom prst="rect">
            <a:avLst/>
          </a:prstGeom>
          <a:ln>
            <a:solidFill>
              <a:srgbClr val="41719C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572141" y="2831793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485" y="2832960"/>
            <a:ext cx="104295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4000" u="sng" dirty="0">
                <a:solidFill>
                  <a:prstClr val="black"/>
                </a:solidFill>
              </a:rPr>
              <a:t>LO: To be able to multiply a 4-digit number by a 1-digit number.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1657" y="5940593"/>
            <a:ext cx="759101" cy="6816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98" y="5980303"/>
            <a:ext cx="588390" cy="58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951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637678"/>
              </p:ext>
            </p:extLst>
          </p:nvPr>
        </p:nvGraphicFramePr>
        <p:xfrm>
          <a:off x="4306367" y="3056517"/>
          <a:ext cx="35755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933">
                  <a:extLst>
                    <a:ext uri="{9D8B030D-6E8A-4147-A177-3AD203B41FA5}">
                      <a16:colId xmlns:a16="http://schemas.microsoft.com/office/drawing/2014/main" val="91860550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194658186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030722696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291412643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556444368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286190448"/>
                    </a:ext>
                  </a:extLst>
                </a:gridCol>
              </a:tblGrid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316860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31795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370717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7326"/>
                  </a:ext>
                </a:extLst>
              </a:tr>
            </a:tbl>
          </a:graphicData>
        </a:graphic>
      </p:graphicFrame>
      <p:sp>
        <p:nvSpPr>
          <p:cNvPr id="121" name="Title 1"/>
          <p:cNvSpPr txBox="1">
            <a:spLocks/>
          </p:cNvSpPr>
          <p:nvPr/>
        </p:nvSpPr>
        <p:spPr>
          <a:xfrm>
            <a:off x="3995508" y="1595361"/>
            <a:ext cx="4197315" cy="1302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C00000"/>
                </a:solidFill>
              </a:rPr>
              <a:t>Multiply the hundreds</a:t>
            </a:r>
          </a:p>
          <a:p>
            <a:r>
              <a:rPr lang="en-GB" dirty="0">
                <a:solidFill>
                  <a:srgbClr val="C00000"/>
                </a:solidFill>
              </a:rPr>
              <a:t>4 x 700 = 2800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698490" y="2636638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endParaRPr lang="en-GB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3257" y="114554"/>
            <a:ext cx="4144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252A98"/>
                </a:solidFill>
              </a:rPr>
              <a:t>Let’s do this together</a:t>
            </a:r>
          </a:p>
        </p:txBody>
      </p:sp>
    </p:spTree>
    <p:extLst>
      <p:ext uri="{BB962C8B-B14F-4D97-AF65-F5344CB8AC3E}">
        <p14:creationId xmlns:p14="http://schemas.microsoft.com/office/powerpoint/2010/main" val="2859011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910854"/>
              </p:ext>
            </p:extLst>
          </p:nvPr>
        </p:nvGraphicFramePr>
        <p:xfrm>
          <a:off x="4194026" y="3330838"/>
          <a:ext cx="35755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933">
                  <a:extLst>
                    <a:ext uri="{9D8B030D-6E8A-4147-A177-3AD203B41FA5}">
                      <a16:colId xmlns:a16="http://schemas.microsoft.com/office/drawing/2014/main" val="91860550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194658186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030722696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291412643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556444368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286190448"/>
                    </a:ext>
                  </a:extLst>
                </a:gridCol>
              </a:tblGrid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316860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31795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370717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7326"/>
                  </a:ext>
                </a:extLst>
              </a:tr>
            </a:tbl>
          </a:graphicData>
        </a:graphic>
      </p:graphicFrame>
      <p:sp>
        <p:nvSpPr>
          <p:cNvPr id="121" name="Title 1"/>
          <p:cNvSpPr txBox="1">
            <a:spLocks/>
          </p:cNvSpPr>
          <p:nvPr/>
        </p:nvSpPr>
        <p:spPr>
          <a:xfrm>
            <a:off x="3883167" y="1709319"/>
            <a:ext cx="4197315" cy="1302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C00000"/>
                </a:solidFill>
              </a:rPr>
              <a:t>Multiply the hundreds</a:t>
            </a:r>
          </a:p>
          <a:p>
            <a:r>
              <a:rPr lang="en-GB" dirty="0">
                <a:solidFill>
                  <a:srgbClr val="C00000"/>
                </a:solidFill>
              </a:rPr>
              <a:t>4 x 700 = 2800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586149" y="2910959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endParaRPr lang="en-GB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3257" y="114554"/>
            <a:ext cx="4144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252A98"/>
                </a:solidFill>
              </a:rPr>
              <a:t>Let’s do this together</a:t>
            </a:r>
          </a:p>
        </p:txBody>
      </p:sp>
    </p:spTree>
    <p:extLst>
      <p:ext uri="{BB962C8B-B14F-4D97-AF65-F5344CB8AC3E}">
        <p14:creationId xmlns:p14="http://schemas.microsoft.com/office/powerpoint/2010/main" val="2566680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280717"/>
              </p:ext>
            </p:extLst>
          </p:nvPr>
        </p:nvGraphicFramePr>
        <p:xfrm>
          <a:off x="4263260" y="3069581"/>
          <a:ext cx="35755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933">
                  <a:extLst>
                    <a:ext uri="{9D8B030D-6E8A-4147-A177-3AD203B41FA5}">
                      <a16:colId xmlns:a16="http://schemas.microsoft.com/office/drawing/2014/main" val="91860550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194658186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030722696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291412643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556444368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286190448"/>
                    </a:ext>
                  </a:extLst>
                </a:gridCol>
              </a:tblGrid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316860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31795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370717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7326"/>
                  </a:ext>
                </a:extLst>
              </a:tr>
            </a:tbl>
          </a:graphicData>
        </a:graphic>
      </p:graphicFrame>
      <p:sp>
        <p:nvSpPr>
          <p:cNvPr id="121" name="Title 1"/>
          <p:cNvSpPr txBox="1">
            <a:spLocks/>
          </p:cNvSpPr>
          <p:nvPr/>
        </p:nvSpPr>
        <p:spPr>
          <a:xfrm>
            <a:off x="3952401" y="1303058"/>
            <a:ext cx="4197315" cy="1302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C00000"/>
                </a:solidFill>
              </a:rPr>
              <a:t>Multiply the hundreds</a:t>
            </a:r>
          </a:p>
          <a:p>
            <a:r>
              <a:rPr lang="en-GB" dirty="0">
                <a:solidFill>
                  <a:srgbClr val="C00000"/>
                </a:solidFill>
              </a:rPr>
              <a:t>4 x 700 = 2800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655383" y="2649702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401812" y="2605945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83257" y="114554"/>
            <a:ext cx="4144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252A98"/>
                </a:solidFill>
              </a:rPr>
              <a:t>Let’s do this together</a:t>
            </a:r>
          </a:p>
        </p:txBody>
      </p:sp>
    </p:spTree>
    <p:extLst>
      <p:ext uri="{BB962C8B-B14F-4D97-AF65-F5344CB8AC3E}">
        <p14:creationId xmlns:p14="http://schemas.microsoft.com/office/powerpoint/2010/main" val="625975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553948"/>
              </p:ext>
            </p:extLst>
          </p:nvPr>
        </p:nvGraphicFramePr>
        <p:xfrm>
          <a:off x="4318124" y="3176696"/>
          <a:ext cx="35755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933">
                  <a:extLst>
                    <a:ext uri="{9D8B030D-6E8A-4147-A177-3AD203B41FA5}">
                      <a16:colId xmlns:a16="http://schemas.microsoft.com/office/drawing/2014/main" val="91860550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194658186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030722696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291412643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556444368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286190448"/>
                    </a:ext>
                  </a:extLst>
                </a:gridCol>
              </a:tblGrid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316860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31795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370717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7326"/>
                  </a:ext>
                </a:extLst>
              </a:tr>
            </a:tbl>
          </a:graphicData>
        </a:graphic>
      </p:graphicFrame>
      <p:sp>
        <p:nvSpPr>
          <p:cNvPr id="121" name="Title 1"/>
          <p:cNvSpPr txBox="1">
            <a:spLocks/>
          </p:cNvSpPr>
          <p:nvPr/>
        </p:nvSpPr>
        <p:spPr>
          <a:xfrm>
            <a:off x="4007265" y="1416061"/>
            <a:ext cx="4197315" cy="1302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C00000"/>
                </a:solidFill>
              </a:rPr>
              <a:t>Multiply the thousands</a:t>
            </a:r>
          </a:p>
          <a:p>
            <a:r>
              <a:rPr lang="en-GB" dirty="0">
                <a:solidFill>
                  <a:srgbClr val="C00000"/>
                </a:solidFill>
              </a:rPr>
              <a:t>4 x 2000 = 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710247" y="2756817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456676" y="2713060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83257" y="114554"/>
            <a:ext cx="4144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252A98"/>
                </a:solidFill>
              </a:rPr>
              <a:t>Let’s do this together</a:t>
            </a:r>
          </a:p>
        </p:txBody>
      </p:sp>
    </p:spTree>
    <p:extLst>
      <p:ext uri="{BB962C8B-B14F-4D97-AF65-F5344CB8AC3E}">
        <p14:creationId xmlns:p14="http://schemas.microsoft.com/office/powerpoint/2010/main" val="2505583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00518"/>
              </p:ext>
            </p:extLst>
          </p:nvPr>
        </p:nvGraphicFramePr>
        <p:xfrm>
          <a:off x="4167900" y="2067660"/>
          <a:ext cx="35755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933">
                  <a:extLst>
                    <a:ext uri="{9D8B030D-6E8A-4147-A177-3AD203B41FA5}">
                      <a16:colId xmlns:a16="http://schemas.microsoft.com/office/drawing/2014/main" val="91860550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194658186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030722696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291412643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556444368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286190448"/>
                    </a:ext>
                  </a:extLst>
                </a:gridCol>
              </a:tblGrid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316860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31795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370717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7326"/>
                  </a:ext>
                </a:extLst>
              </a:tr>
            </a:tbl>
          </a:graphicData>
        </a:graphic>
      </p:graphicFrame>
      <p:sp>
        <p:nvSpPr>
          <p:cNvPr id="121" name="Title 1"/>
          <p:cNvSpPr txBox="1">
            <a:spLocks/>
          </p:cNvSpPr>
          <p:nvPr/>
        </p:nvSpPr>
        <p:spPr>
          <a:xfrm>
            <a:off x="3857041" y="754337"/>
            <a:ext cx="4197315" cy="1302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i="1" dirty="0">
                <a:solidFill>
                  <a:srgbClr val="C00000"/>
                </a:solidFill>
              </a:rPr>
              <a:t>Multiply the thousands</a:t>
            </a:r>
          </a:p>
          <a:p>
            <a:r>
              <a:rPr lang="en-GB" i="1" dirty="0">
                <a:solidFill>
                  <a:srgbClr val="C00000"/>
                </a:solidFill>
              </a:rPr>
              <a:t>4 x 2000 = 8000</a:t>
            </a:r>
          </a:p>
          <a:p>
            <a:endParaRPr lang="en-GB" i="1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560023" y="1647781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06452" y="1604024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46" name="Explosion 2 45"/>
          <p:cNvSpPr/>
          <p:nvPr/>
        </p:nvSpPr>
        <p:spPr>
          <a:xfrm rot="495508">
            <a:off x="3921871" y="4836782"/>
            <a:ext cx="4558375" cy="202670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>
                <a:latin typeface="Comic Sans MS" panose="030F0702030302020204" pitchFamily="66" charset="0"/>
              </a:rPr>
              <a:t>Don’t forgot the 2 thousands.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83257" y="114554"/>
            <a:ext cx="4144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252A98"/>
                </a:solidFill>
              </a:rPr>
              <a:t>Let’s do this together</a:t>
            </a:r>
          </a:p>
        </p:txBody>
      </p:sp>
    </p:spTree>
    <p:extLst>
      <p:ext uri="{BB962C8B-B14F-4D97-AF65-F5344CB8AC3E}">
        <p14:creationId xmlns:p14="http://schemas.microsoft.com/office/powerpoint/2010/main" val="345828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282773"/>
              </p:ext>
            </p:extLst>
          </p:nvPr>
        </p:nvGraphicFramePr>
        <p:xfrm>
          <a:off x="4319429" y="3302100"/>
          <a:ext cx="35755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933">
                  <a:extLst>
                    <a:ext uri="{9D8B030D-6E8A-4147-A177-3AD203B41FA5}">
                      <a16:colId xmlns:a16="http://schemas.microsoft.com/office/drawing/2014/main" val="91860550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194658186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030722696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291412643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556444368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286190448"/>
                    </a:ext>
                  </a:extLst>
                </a:gridCol>
              </a:tblGrid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316860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31795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370717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7326"/>
                  </a:ext>
                </a:extLst>
              </a:tr>
            </a:tbl>
          </a:graphicData>
        </a:graphic>
      </p:graphicFrame>
      <p:sp>
        <p:nvSpPr>
          <p:cNvPr id="121" name="Title 1"/>
          <p:cNvSpPr txBox="1">
            <a:spLocks/>
          </p:cNvSpPr>
          <p:nvPr/>
        </p:nvSpPr>
        <p:spPr>
          <a:xfrm>
            <a:off x="4008570" y="1714905"/>
            <a:ext cx="4197315" cy="1302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C00000"/>
                </a:solidFill>
              </a:rPr>
              <a:t>Multiply the thousands</a:t>
            </a:r>
          </a:p>
          <a:p>
            <a:r>
              <a:rPr lang="en-GB" dirty="0">
                <a:solidFill>
                  <a:srgbClr val="C00000"/>
                </a:solidFill>
              </a:rPr>
              <a:t>4 x 2000 = 8000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711552" y="2882221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457981" y="2838464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83257" y="114554"/>
            <a:ext cx="4144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252A98"/>
                </a:solidFill>
              </a:rPr>
              <a:t>Let’s do this together</a:t>
            </a:r>
          </a:p>
        </p:txBody>
      </p:sp>
    </p:spTree>
    <p:extLst>
      <p:ext uri="{BB962C8B-B14F-4D97-AF65-F5344CB8AC3E}">
        <p14:creationId xmlns:p14="http://schemas.microsoft.com/office/powerpoint/2010/main" val="1863222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Try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0467" y="1611701"/>
            <a:ext cx="5696745" cy="443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828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27576" cy="2590927"/>
          </a:xfrm>
        </p:spPr>
        <p:txBody>
          <a:bodyPr numCol="2"/>
          <a:lstStyle/>
          <a:p>
            <a:pPr marL="514350" indent="-514350">
              <a:buFont typeface="+mj-lt"/>
              <a:buAutoNum type="arabicParenR"/>
            </a:pPr>
            <a:r>
              <a:rPr lang="en-GB" dirty="0"/>
              <a:t>2668 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4569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4212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9252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33131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19304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18048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23436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33888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48426</a:t>
            </a:r>
          </a:p>
        </p:txBody>
      </p:sp>
    </p:spTree>
    <p:extLst>
      <p:ext uri="{BB962C8B-B14F-4D97-AF65-F5344CB8AC3E}">
        <p14:creationId xmlns:p14="http://schemas.microsoft.com/office/powerpoint/2010/main" val="788748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solidFill>
            <a:srgbClr val="CCCC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471" y="5905850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Subject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Maths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471" y="164755"/>
            <a:ext cx="7594114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Date:	</a:t>
            </a:r>
            <a:r>
              <a:rPr kumimoji="0" lang="en-GB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GB" sz="3200" b="0" i="0" u="sng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12.01.2021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617" y="1727624"/>
            <a:ext cx="2219325" cy="1104900"/>
          </a:xfrm>
          <a:prstGeom prst="rect">
            <a:avLst/>
          </a:prstGeom>
          <a:ln>
            <a:solidFill>
              <a:srgbClr val="41719C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572141" y="2831793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485" y="2832960"/>
            <a:ext cx="104295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4000" u="sng" dirty="0">
                <a:solidFill>
                  <a:prstClr val="black"/>
                </a:solidFill>
              </a:rPr>
              <a:t>LO: To be able to multiply a 2-digit number by a 2-digit number.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1657" y="5940593"/>
            <a:ext cx="759101" cy="6816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98" y="5980303"/>
            <a:ext cx="588390" cy="58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416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289" y="1614274"/>
            <a:ext cx="7886700" cy="994172"/>
          </a:xfrm>
        </p:spPr>
        <p:txBody>
          <a:bodyPr/>
          <a:lstStyle/>
          <a:p>
            <a:r>
              <a:rPr lang="en-GB" dirty="0"/>
              <a:t>Times table practise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6289" y="2539977"/>
            <a:ext cx="8828324" cy="3263504"/>
          </a:xfrm>
        </p:spPr>
        <p:txBody>
          <a:bodyPr>
            <a:normAutofit/>
          </a:bodyPr>
          <a:lstStyle/>
          <a:p>
            <a:r>
              <a:rPr lang="en-GB" dirty="0"/>
              <a:t>Spend at least 15mins practising your times tables.</a:t>
            </a:r>
          </a:p>
          <a:p>
            <a:endParaRPr lang="en-GB" dirty="0"/>
          </a:p>
          <a:p>
            <a:r>
              <a:rPr lang="en-GB" dirty="0"/>
              <a:t>This can be done on TTRS, hit the button or any other times table website.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Copy and paste the following link into a web browser:</a:t>
            </a:r>
          </a:p>
          <a:p>
            <a:pPr marL="0" indent="0">
              <a:buNone/>
            </a:pPr>
            <a:r>
              <a:rPr lang="en-GB" sz="1125" dirty="0">
                <a:hlinkClick r:id="rId2"/>
              </a:rPr>
              <a:t>https://www.topmarks.co.uk/maths-games/7-11-years/times-tables</a:t>
            </a:r>
            <a:endParaRPr lang="en-GB" sz="1125" dirty="0"/>
          </a:p>
          <a:p>
            <a:pPr marL="0" indent="0">
              <a:buNone/>
            </a:pPr>
            <a:endParaRPr lang="en-GB" sz="1125" dirty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5942" y="358132"/>
            <a:ext cx="3583333" cy="133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64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289" y="1614274"/>
            <a:ext cx="7886700" cy="994172"/>
          </a:xfrm>
        </p:spPr>
        <p:txBody>
          <a:bodyPr/>
          <a:lstStyle/>
          <a:p>
            <a:r>
              <a:rPr lang="en-GB" dirty="0"/>
              <a:t>Times table practise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6289" y="2539977"/>
            <a:ext cx="8828324" cy="3263504"/>
          </a:xfrm>
        </p:spPr>
        <p:txBody>
          <a:bodyPr>
            <a:normAutofit/>
          </a:bodyPr>
          <a:lstStyle/>
          <a:p>
            <a:r>
              <a:rPr lang="en-GB" dirty="0"/>
              <a:t>Spend at least 15mins practising your times tables.</a:t>
            </a:r>
          </a:p>
          <a:p>
            <a:endParaRPr lang="en-GB" dirty="0"/>
          </a:p>
          <a:p>
            <a:r>
              <a:rPr lang="en-GB" dirty="0"/>
              <a:t>This can be done on TTRS, hit the button or any other times table website.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Copy and paste the following link into a web browser:</a:t>
            </a:r>
          </a:p>
          <a:p>
            <a:pPr marL="0" indent="0">
              <a:buNone/>
            </a:pPr>
            <a:r>
              <a:rPr lang="en-GB" sz="1125" dirty="0">
                <a:hlinkClick r:id="rId2"/>
              </a:rPr>
              <a:t>https://www.topmarks.co.uk/maths-games/7-11-years/times-tables</a:t>
            </a:r>
            <a:endParaRPr lang="en-GB" sz="1125" dirty="0"/>
          </a:p>
          <a:p>
            <a:pPr marL="0" indent="0">
              <a:buNone/>
            </a:pPr>
            <a:endParaRPr lang="en-GB" sz="1125" dirty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5942" y="358132"/>
            <a:ext cx="3583333" cy="133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715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074" y="383935"/>
            <a:ext cx="6264172" cy="4674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7909" y="5499463"/>
            <a:ext cx="74533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Watch the </a:t>
            </a:r>
            <a:r>
              <a:rPr lang="en-GB" b="1" dirty="0"/>
              <a:t>multiply 2-digits by 2-digits </a:t>
            </a:r>
            <a:r>
              <a:rPr lang="en-GB" dirty="0"/>
              <a:t>clip before continuing with this lesson.</a:t>
            </a:r>
          </a:p>
          <a:p>
            <a:endParaRPr lang="en-GB" dirty="0"/>
          </a:p>
          <a:p>
            <a:r>
              <a:rPr lang="en-GB" dirty="0"/>
              <a:t>Watch until 8:10.  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483634" y="2720953"/>
            <a:ext cx="202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Click me </a:t>
            </a:r>
          </a:p>
        </p:txBody>
      </p:sp>
      <p:sp>
        <p:nvSpPr>
          <p:cNvPr id="7" name="Left Arrow 6"/>
          <p:cNvSpPr/>
          <p:nvPr/>
        </p:nvSpPr>
        <p:spPr>
          <a:xfrm>
            <a:off x="9653452" y="2368256"/>
            <a:ext cx="1018902" cy="352697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248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2378224" y="710314"/>
            <a:ext cx="7772400" cy="5382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i="1" dirty="0">
                <a:solidFill>
                  <a:srgbClr val="C00000"/>
                </a:solidFill>
                <a:latin typeface="+mn-lt"/>
              </a:rPr>
              <a:t>34 x 12 = ?</a:t>
            </a: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r>
              <a:rPr lang="en-GB" sz="2800" i="1" dirty="0">
                <a:solidFill>
                  <a:srgbClr val="C00000"/>
                </a:solidFill>
                <a:latin typeface="+mn-lt"/>
              </a:rPr>
              <a:t>2 x 34 = </a:t>
            </a: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r>
              <a:rPr lang="en-GB" sz="2800" i="1" dirty="0">
                <a:solidFill>
                  <a:srgbClr val="C00000"/>
                </a:solidFill>
                <a:latin typeface="+mn-lt"/>
              </a:rPr>
              <a:t>10 x 34 =</a:t>
            </a: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r>
              <a:rPr lang="en-GB" sz="2800" i="1" dirty="0">
                <a:solidFill>
                  <a:srgbClr val="C00000"/>
                </a:solidFill>
                <a:latin typeface="+mn-lt"/>
              </a:rPr>
              <a:t>34 x 12 =</a:t>
            </a: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032104" y="2980644"/>
            <a:ext cx="1368152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>
                <a:solidFill>
                  <a:schemeClr val="tx2"/>
                </a:solidFill>
              </a:rPr>
              <a:t>68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032104" y="4708836"/>
            <a:ext cx="1368152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>
                <a:solidFill>
                  <a:schemeClr val="tx2"/>
                </a:solidFill>
              </a:rPr>
              <a:t>408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746817" y="4548232"/>
            <a:ext cx="43924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032104" y="3844740"/>
            <a:ext cx="1368152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>
                <a:solidFill>
                  <a:schemeClr val="tx2"/>
                </a:solidFill>
              </a:rPr>
              <a:t>340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254035" y="1498980"/>
          <a:ext cx="3217416" cy="3713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4354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804354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804354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804354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74262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2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2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74262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2"/>
                          </a:solidFill>
                          <a:latin typeface="+mn-lt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2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2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74262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742620">
                <a:tc>
                  <a:txBody>
                    <a:bodyPr/>
                    <a:lstStyle/>
                    <a:p>
                      <a:pPr algn="ctr"/>
                      <a:endParaRPr lang="en-GB" sz="36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74262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7017180" y="2970591"/>
            <a:ext cx="1368152" cy="57606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>
                <a:solidFill>
                  <a:schemeClr val="tx2"/>
                </a:solidFill>
              </a:rPr>
              <a:t>136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045246" y="3838721"/>
            <a:ext cx="1368152" cy="57606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>
                <a:solidFill>
                  <a:schemeClr val="tx2"/>
                </a:solidFill>
              </a:rPr>
              <a:t>136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032104" y="4708836"/>
            <a:ext cx="1368152" cy="57606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>
                <a:solidFill>
                  <a:schemeClr val="tx2"/>
                </a:solidFill>
              </a:rPr>
              <a:t>136</a:t>
            </a:r>
          </a:p>
        </p:txBody>
      </p:sp>
    </p:spTree>
    <p:extLst>
      <p:ext uri="{BB962C8B-B14F-4D97-AF65-F5344CB8AC3E}">
        <p14:creationId xmlns:p14="http://schemas.microsoft.com/office/powerpoint/2010/main" val="313662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2378224" y="710314"/>
            <a:ext cx="7772400" cy="5382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i="1" dirty="0">
                <a:solidFill>
                  <a:srgbClr val="C00000"/>
                </a:solidFill>
                <a:latin typeface="+mn-lt"/>
              </a:rPr>
              <a:t>38 x 36 = ?</a:t>
            </a: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r>
              <a:rPr lang="en-GB" sz="3200" i="1" dirty="0">
                <a:solidFill>
                  <a:srgbClr val="C00000"/>
                </a:solidFill>
                <a:latin typeface="+mn-lt"/>
              </a:rPr>
              <a:t>6 x 38 = </a:t>
            </a:r>
          </a:p>
          <a:p>
            <a:endParaRPr lang="en-GB" sz="3200" i="1" dirty="0">
              <a:solidFill>
                <a:srgbClr val="C00000"/>
              </a:solidFill>
              <a:latin typeface="+mn-lt"/>
            </a:endParaRPr>
          </a:p>
          <a:p>
            <a:r>
              <a:rPr lang="en-GB" sz="3200" i="1" dirty="0">
                <a:solidFill>
                  <a:srgbClr val="C00000"/>
                </a:solidFill>
                <a:latin typeface="+mn-lt"/>
              </a:rPr>
              <a:t>30 x 38 =</a:t>
            </a:r>
          </a:p>
          <a:p>
            <a:endParaRPr lang="en-GB" sz="3200" i="1" dirty="0">
              <a:solidFill>
                <a:srgbClr val="C00000"/>
              </a:solidFill>
              <a:latin typeface="+mn-lt"/>
            </a:endParaRPr>
          </a:p>
          <a:p>
            <a:r>
              <a:rPr lang="en-GB" sz="3200" i="1" dirty="0">
                <a:solidFill>
                  <a:srgbClr val="C00000"/>
                </a:solidFill>
                <a:latin typeface="+mn-lt"/>
              </a:rPr>
              <a:t>38 x 36 =</a:t>
            </a: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175796" y="3150459"/>
            <a:ext cx="1368152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>
                <a:solidFill>
                  <a:schemeClr val="tx2"/>
                </a:solidFill>
              </a:rPr>
              <a:t>228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175796" y="5048470"/>
            <a:ext cx="1368152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>
                <a:solidFill>
                  <a:schemeClr val="tx2"/>
                </a:solidFill>
              </a:rPr>
              <a:t>1342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890509" y="4887866"/>
            <a:ext cx="43924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175796" y="4092933"/>
            <a:ext cx="1368152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>
                <a:solidFill>
                  <a:schemeClr val="tx2"/>
                </a:solidFill>
              </a:rPr>
              <a:t>1140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71757" y="1326740"/>
          <a:ext cx="3975060" cy="4434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3765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993765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993765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993765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886987"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>
                          <a:solidFill>
                            <a:schemeClr val="tx2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>
                          <a:solidFill>
                            <a:schemeClr val="tx2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88698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>
                          <a:solidFill>
                            <a:schemeClr val="tx2"/>
                          </a:solidFill>
                          <a:latin typeface="+mn-lt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>
                          <a:solidFill>
                            <a:schemeClr val="tx2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886987"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886987">
                <a:tc>
                  <a:txBody>
                    <a:bodyPr/>
                    <a:lstStyle/>
                    <a:p>
                      <a:pPr algn="ctr"/>
                      <a:endParaRPr lang="en-GB" sz="440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886987">
                <a:tc>
                  <a:txBody>
                    <a:bodyPr/>
                    <a:lstStyle/>
                    <a:p>
                      <a:pPr algn="ctr"/>
                      <a:endParaRPr lang="en-GB" sz="440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7175796" y="3164592"/>
            <a:ext cx="1368152" cy="57606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>
                <a:solidFill>
                  <a:schemeClr val="tx2"/>
                </a:solidFill>
              </a:rPr>
              <a:t>136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175796" y="4100129"/>
            <a:ext cx="1368152" cy="57606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>
                <a:solidFill>
                  <a:schemeClr val="tx2"/>
                </a:solidFill>
              </a:rPr>
              <a:t>136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175796" y="5058851"/>
            <a:ext cx="1368152" cy="57606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>
                <a:solidFill>
                  <a:schemeClr val="tx2"/>
                </a:solidFill>
              </a:rPr>
              <a:t>136</a:t>
            </a:r>
          </a:p>
        </p:txBody>
      </p:sp>
    </p:spTree>
    <p:extLst>
      <p:ext uri="{BB962C8B-B14F-4D97-AF65-F5344CB8AC3E}">
        <p14:creationId xmlns:p14="http://schemas.microsoft.com/office/powerpoint/2010/main" val="187407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404665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83386" y="1268761"/>
          <a:ext cx="5361948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0487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063552" y="404665"/>
            <a:ext cx="8229600" cy="6177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i="1" dirty="0">
                <a:solidFill>
                  <a:srgbClr val="C00000"/>
                </a:solidFill>
              </a:rPr>
              <a:t>258 x 12</a:t>
            </a:r>
          </a:p>
          <a:p>
            <a:pPr marL="0" indent="0">
              <a:buNone/>
            </a:pPr>
            <a:endParaRPr lang="en-GB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7A8579F-2D09-134A-B56A-F9A270E2C833}"/>
              </a:ext>
            </a:extLst>
          </p:cNvPr>
          <p:cNvGrpSpPr/>
          <p:nvPr/>
        </p:nvGrpSpPr>
        <p:grpSpPr>
          <a:xfrm>
            <a:off x="7428792" y="3622377"/>
            <a:ext cx="3153880" cy="1327793"/>
            <a:chOff x="7428792" y="3622377"/>
            <a:chExt cx="3153880" cy="1327793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7464152" y="3807043"/>
              <a:ext cx="80484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8248806" y="3622377"/>
              <a:ext cx="23136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rgbClr val="C00000"/>
                  </a:solidFill>
                </a:rPr>
                <a:t>Multiplying 258 by 2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7428792" y="4725144"/>
              <a:ext cx="539417" cy="95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8051666" y="4550060"/>
              <a:ext cx="25310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rgbClr val="252A98"/>
                  </a:solidFill>
                </a:rPr>
                <a:t>Multiplying 258 by 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48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404665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071714"/>
              </p:ext>
            </p:extLst>
          </p:nvPr>
        </p:nvGraphicFramePr>
        <p:xfrm>
          <a:off x="1983386" y="1268761"/>
          <a:ext cx="5361948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0487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063552" y="404665"/>
            <a:ext cx="8229600" cy="6177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i="1" dirty="0">
                <a:solidFill>
                  <a:srgbClr val="C00000"/>
                </a:solidFill>
              </a:rPr>
              <a:t>258 x 12 = 3,096</a:t>
            </a:r>
          </a:p>
          <a:p>
            <a:pPr marL="0" indent="0">
              <a:buNone/>
            </a:pPr>
            <a:endParaRPr lang="en-GB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464152" y="38070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48806" y="3622377"/>
            <a:ext cx="23136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</a:rPr>
              <a:t>Multiplying 258 by 2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7251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51666" y="4550060"/>
            <a:ext cx="2531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52A98"/>
                </a:solidFill>
              </a:rPr>
              <a:t>Multiplying 258 by 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A1E78E-8455-2B4E-AC3A-51538FF7ECF0}"/>
              </a:ext>
            </a:extLst>
          </p:cNvPr>
          <p:cNvSpPr txBox="1"/>
          <p:nvPr/>
        </p:nvSpPr>
        <p:spPr>
          <a:xfrm>
            <a:off x="4932949" y="84221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0B7823-04AD-E141-B8DA-25C362552ADE}"/>
              </a:ext>
            </a:extLst>
          </p:cNvPr>
          <p:cNvSpPr txBox="1"/>
          <p:nvPr/>
        </p:nvSpPr>
        <p:spPr>
          <a:xfrm>
            <a:off x="3350387" y="89701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351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404665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83386" y="1268761"/>
          <a:ext cx="5361948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0487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063552" y="404665"/>
            <a:ext cx="8229600" cy="6177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i="1" dirty="0">
                <a:solidFill>
                  <a:schemeClr val="tx2"/>
                </a:solidFill>
              </a:rPr>
              <a:t>645 x 22 =</a:t>
            </a:r>
          </a:p>
          <a:p>
            <a:pPr marL="0" indent="0">
              <a:buNone/>
            </a:pPr>
            <a:endParaRPr lang="en-GB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464152" y="38070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48806" y="3622377"/>
            <a:ext cx="23136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</a:rPr>
              <a:t>Multiplying 645 by 2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7251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51666" y="4550060"/>
            <a:ext cx="2531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52A98"/>
                </a:solidFill>
              </a:rPr>
              <a:t>Multiplying 645 by 20</a:t>
            </a:r>
          </a:p>
        </p:txBody>
      </p:sp>
    </p:spTree>
    <p:extLst>
      <p:ext uri="{BB962C8B-B14F-4D97-AF65-F5344CB8AC3E}">
        <p14:creationId xmlns:p14="http://schemas.microsoft.com/office/powerpoint/2010/main" val="36148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404665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462061"/>
              </p:ext>
            </p:extLst>
          </p:nvPr>
        </p:nvGraphicFramePr>
        <p:xfrm>
          <a:off x="2864528" y="1268761"/>
          <a:ext cx="5361950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2390">
                  <a:extLst>
                    <a:ext uri="{9D8B030D-6E8A-4147-A177-3AD203B41FA5}">
                      <a16:colId xmlns:a16="http://schemas.microsoft.com/office/drawing/2014/main" val="1128322942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063552" y="404665"/>
            <a:ext cx="8229600" cy="6486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i="1" dirty="0">
                <a:solidFill>
                  <a:schemeClr val="tx2"/>
                </a:solidFill>
              </a:rPr>
              <a:t>645 x 22 = 14,190</a:t>
            </a:r>
          </a:p>
          <a:p>
            <a:pPr marL="0" indent="0">
              <a:buNone/>
            </a:pPr>
            <a:endParaRPr lang="en-GB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8478296" y="38070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262950" y="3622377"/>
            <a:ext cx="23136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</a:rPr>
              <a:t>Multiplying 645 by 2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8442936" y="47251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065810" y="4550060"/>
            <a:ext cx="2531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52A98"/>
                </a:solidFill>
              </a:rPr>
              <a:t>Multiplying 645 by 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8250D2-D161-6D4C-8891-F107B60921AB}"/>
              </a:ext>
            </a:extLst>
          </p:cNvPr>
          <p:cNvSpPr txBox="1"/>
          <p:nvPr/>
        </p:nvSpPr>
        <p:spPr>
          <a:xfrm>
            <a:off x="6459433" y="8977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4DC3B1-3DF4-B344-8240-C43AEF096FEA}"/>
              </a:ext>
            </a:extLst>
          </p:cNvPr>
          <p:cNvSpPr txBox="1"/>
          <p:nvPr/>
        </p:nvSpPr>
        <p:spPr>
          <a:xfrm>
            <a:off x="4039893" y="495017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75B872-9841-F649-9851-21093782943B}"/>
              </a:ext>
            </a:extLst>
          </p:cNvPr>
          <p:cNvSpPr txBox="1"/>
          <p:nvPr/>
        </p:nvSpPr>
        <p:spPr>
          <a:xfrm>
            <a:off x="5412513" y="92682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252A98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1170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9" grpId="0"/>
      <p:bldP spid="12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404665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326491"/>
              </p:ext>
            </p:extLst>
          </p:nvPr>
        </p:nvGraphicFramePr>
        <p:xfrm>
          <a:off x="1983386" y="1268761"/>
          <a:ext cx="5361948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0487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4B283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801588" y="430189"/>
            <a:ext cx="7725544" cy="612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i="1" dirty="0">
                <a:solidFill>
                  <a:srgbClr val="C00000"/>
                </a:solidFill>
              </a:rPr>
              <a:t>Extra challenge 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464152" y="38070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184232" y="3622377"/>
            <a:ext cx="2483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1">
                    <a:lumMod val="50000"/>
                  </a:schemeClr>
                </a:solidFill>
              </a:rPr>
              <a:t>Multiplying 8235 by 2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7251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51666" y="4550060"/>
            <a:ext cx="2616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rgbClr val="F4B283"/>
                </a:solidFill>
              </a:rPr>
              <a:t>Multiplying 8235 by 40</a:t>
            </a:r>
          </a:p>
        </p:txBody>
      </p:sp>
    </p:spTree>
    <p:extLst>
      <p:ext uri="{BB962C8B-B14F-4D97-AF65-F5344CB8AC3E}">
        <p14:creationId xmlns:p14="http://schemas.microsoft.com/office/powerpoint/2010/main" val="238217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404665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183603"/>
              </p:ext>
            </p:extLst>
          </p:nvPr>
        </p:nvGraphicFramePr>
        <p:xfrm>
          <a:off x="1983386" y="1268761"/>
          <a:ext cx="4595958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5993">
                  <a:extLst>
                    <a:ext uri="{9D8B030D-6E8A-4147-A177-3AD203B41FA5}">
                      <a16:colId xmlns:a16="http://schemas.microsoft.com/office/drawing/2014/main" val="1414569319"/>
                    </a:ext>
                  </a:extLst>
                </a:gridCol>
                <a:gridCol w="765993">
                  <a:extLst>
                    <a:ext uri="{9D8B030D-6E8A-4147-A177-3AD203B41FA5}">
                      <a16:colId xmlns:a16="http://schemas.microsoft.com/office/drawing/2014/main" val="1618779205"/>
                    </a:ext>
                  </a:extLst>
                </a:gridCol>
                <a:gridCol w="765993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765993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765993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765993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4B283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824433" y="345354"/>
            <a:ext cx="7725544" cy="612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i="1" dirty="0">
                <a:solidFill>
                  <a:srgbClr val="C00000"/>
                </a:solidFill>
              </a:rPr>
              <a:t>Extra challenge 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464152" y="38070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184231" y="3622377"/>
            <a:ext cx="36198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1">
                    <a:lumMod val="50000"/>
                  </a:schemeClr>
                </a:solidFill>
              </a:rPr>
              <a:t>Multiplying 8235 by 2 = 16,470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7251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51666" y="4550060"/>
            <a:ext cx="3885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rgbClr val="F4B283"/>
                </a:solidFill>
              </a:rPr>
              <a:t>Multiplying 8235 by 40 = 329,400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93BF10-2A45-5441-98FD-74975D2DF535}"/>
              </a:ext>
            </a:extLst>
          </p:cNvPr>
          <p:cNvSpPr txBox="1"/>
          <p:nvPr/>
        </p:nvSpPr>
        <p:spPr>
          <a:xfrm>
            <a:off x="5336231" y="82399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EB0440-1332-1D4E-B08D-CC55C5EDE8E2}"/>
              </a:ext>
            </a:extLst>
          </p:cNvPr>
          <p:cNvSpPr txBox="1"/>
          <p:nvPr/>
        </p:nvSpPr>
        <p:spPr>
          <a:xfrm>
            <a:off x="4607484" y="81014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4B283"/>
                </a:solidFill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9FA0E5-34BC-3747-9E7D-024BCCAA75F0}"/>
              </a:ext>
            </a:extLst>
          </p:cNvPr>
          <p:cNvSpPr txBox="1"/>
          <p:nvPr/>
        </p:nvSpPr>
        <p:spPr>
          <a:xfrm>
            <a:off x="3839013" y="83645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4B283"/>
                </a:solidFill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E7F1C0-FEFD-1D43-B43C-C093E5F73068}"/>
              </a:ext>
            </a:extLst>
          </p:cNvPr>
          <p:cNvSpPr txBox="1"/>
          <p:nvPr/>
        </p:nvSpPr>
        <p:spPr>
          <a:xfrm>
            <a:off x="3524503" y="495017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EA8CA0-B681-9F42-958F-CDC797C2F4FC}"/>
              </a:ext>
            </a:extLst>
          </p:cNvPr>
          <p:cNvSpPr txBox="1"/>
          <p:nvPr/>
        </p:nvSpPr>
        <p:spPr>
          <a:xfrm>
            <a:off x="8549977" y="528711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8235 x 42 = 345,870</a:t>
            </a:r>
          </a:p>
        </p:txBody>
      </p:sp>
    </p:spTree>
    <p:extLst>
      <p:ext uri="{BB962C8B-B14F-4D97-AF65-F5344CB8AC3E}">
        <p14:creationId xmlns:p14="http://schemas.microsoft.com/office/powerpoint/2010/main" val="362216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9" grpId="0"/>
      <p:bldP spid="11" grpId="0"/>
      <p:bldP spid="12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404665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8688" y="340423"/>
            <a:ext cx="3890288" cy="6763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i="1" dirty="0">
                <a:solidFill>
                  <a:srgbClr val="C00000"/>
                </a:solidFill>
              </a:rPr>
              <a:t>Extra challenge 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307378" y="38070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112224" y="3622377"/>
            <a:ext cx="2567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1">
                    <a:lumMod val="50000"/>
                  </a:schemeClr>
                </a:solidFill>
              </a:rPr>
              <a:t>Multiplying 4622 by 5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7251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968209" y="4550060"/>
            <a:ext cx="2675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rgbClr val="F4B283"/>
                </a:solidFill>
              </a:rPr>
              <a:t>Multiplying 4622 by 40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22571"/>
              </p:ext>
            </p:extLst>
          </p:nvPr>
        </p:nvGraphicFramePr>
        <p:xfrm>
          <a:off x="1983386" y="1268761"/>
          <a:ext cx="5361948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0487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4B283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83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074" y="383935"/>
            <a:ext cx="6264172" cy="4674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7909" y="5499463"/>
            <a:ext cx="73620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Watch the </a:t>
            </a:r>
            <a:r>
              <a:rPr lang="en-GB" b="1" dirty="0"/>
              <a:t>multiply 4-digits by 1-digit </a:t>
            </a:r>
            <a:r>
              <a:rPr lang="en-GB" dirty="0"/>
              <a:t>clip before continuing with this lesson.</a:t>
            </a:r>
          </a:p>
          <a:p>
            <a:endParaRPr lang="en-GB" dirty="0"/>
          </a:p>
          <a:p>
            <a:r>
              <a:rPr lang="en-GB" dirty="0"/>
              <a:t>Watch from 1:08 until 8:45.  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483634" y="2720953"/>
            <a:ext cx="202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Click me </a:t>
            </a:r>
          </a:p>
        </p:txBody>
      </p:sp>
      <p:sp>
        <p:nvSpPr>
          <p:cNvPr id="7" name="Left Arrow 6"/>
          <p:cNvSpPr/>
          <p:nvPr/>
        </p:nvSpPr>
        <p:spPr>
          <a:xfrm>
            <a:off x="9653452" y="2368256"/>
            <a:ext cx="1018902" cy="352697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3043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404665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8688" y="340423"/>
            <a:ext cx="7653536" cy="6177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i="1" dirty="0">
                <a:solidFill>
                  <a:srgbClr val="C00000"/>
                </a:solidFill>
              </a:rPr>
              <a:t>Extra challenge 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307378" y="38070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112224" y="3622377"/>
            <a:ext cx="3788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1">
                    <a:lumMod val="50000"/>
                  </a:schemeClr>
                </a:solidFill>
              </a:rPr>
              <a:t>Multiplying 4622 by 5= 23,110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7251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968208" y="4550060"/>
            <a:ext cx="3788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rgbClr val="F4B283"/>
                </a:solidFill>
              </a:rPr>
              <a:t>Multiplying 4622 by 40= 184,880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222848"/>
              </p:ext>
            </p:extLst>
          </p:nvPr>
        </p:nvGraphicFramePr>
        <p:xfrm>
          <a:off x="1983386" y="1268761"/>
          <a:ext cx="4595958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5993">
                  <a:extLst>
                    <a:ext uri="{9D8B030D-6E8A-4147-A177-3AD203B41FA5}">
                      <a16:colId xmlns:a16="http://schemas.microsoft.com/office/drawing/2014/main" val="677476532"/>
                    </a:ext>
                  </a:extLst>
                </a:gridCol>
                <a:gridCol w="765993">
                  <a:extLst>
                    <a:ext uri="{9D8B030D-6E8A-4147-A177-3AD203B41FA5}">
                      <a16:colId xmlns:a16="http://schemas.microsoft.com/office/drawing/2014/main" val="907143886"/>
                    </a:ext>
                  </a:extLst>
                </a:gridCol>
                <a:gridCol w="765993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765993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765993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765993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4B283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08D608A-C409-9749-98F3-82F8B4F1BAF6}"/>
              </a:ext>
            </a:extLst>
          </p:cNvPr>
          <p:cNvSpPr txBox="1"/>
          <p:nvPr/>
        </p:nvSpPr>
        <p:spPr>
          <a:xfrm>
            <a:off x="5146019" y="86865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C0B723-391E-B540-BA2E-B6BA60D22880}"/>
              </a:ext>
            </a:extLst>
          </p:cNvPr>
          <p:cNvSpPr txBox="1"/>
          <p:nvPr/>
        </p:nvSpPr>
        <p:spPr>
          <a:xfrm>
            <a:off x="4498946" y="86865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A5928E-27B5-BE40-B0FC-7ABDA39EF5EB}"/>
              </a:ext>
            </a:extLst>
          </p:cNvPr>
          <p:cNvSpPr txBox="1"/>
          <p:nvPr/>
        </p:nvSpPr>
        <p:spPr>
          <a:xfrm>
            <a:off x="3755283" y="86265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BF2A7E-F281-524A-BFD7-8F47AE24242B}"/>
              </a:ext>
            </a:extLst>
          </p:cNvPr>
          <p:cNvSpPr txBox="1"/>
          <p:nvPr/>
        </p:nvSpPr>
        <p:spPr>
          <a:xfrm>
            <a:off x="2950364" y="86265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4B283"/>
                </a:solidFill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7679C3-041B-E242-9A78-8940E1812A2E}"/>
              </a:ext>
            </a:extLst>
          </p:cNvPr>
          <p:cNvSpPr txBox="1"/>
          <p:nvPr/>
        </p:nvSpPr>
        <p:spPr>
          <a:xfrm>
            <a:off x="2041311" y="495017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DA2E9D3-A624-2542-8E9A-158EBE9578CF}"/>
              </a:ext>
            </a:extLst>
          </p:cNvPr>
          <p:cNvSpPr txBox="1"/>
          <p:nvPr/>
        </p:nvSpPr>
        <p:spPr>
          <a:xfrm>
            <a:off x="8549977" y="528711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4622 x 45 = 207,990</a:t>
            </a:r>
          </a:p>
        </p:txBody>
      </p:sp>
    </p:spTree>
    <p:extLst>
      <p:ext uri="{BB962C8B-B14F-4D97-AF65-F5344CB8AC3E}">
        <p14:creationId xmlns:p14="http://schemas.microsoft.com/office/powerpoint/2010/main" val="155322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9" grpId="0"/>
      <p:bldP spid="11" grpId="0"/>
      <p:bldP spid="12" grpId="0"/>
      <p:bldP spid="13" grpId="0"/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solidFill>
            <a:srgbClr val="CCCC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471" y="5905850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Subject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Maths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471" y="164755"/>
            <a:ext cx="7594114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Date:	</a:t>
            </a:r>
            <a:r>
              <a:rPr kumimoji="0" lang="en-GB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GB" sz="3200" b="0" i="0" u="sng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13.01.2021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617" y="1727624"/>
            <a:ext cx="2219325" cy="1104900"/>
          </a:xfrm>
          <a:prstGeom prst="rect">
            <a:avLst/>
          </a:prstGeom>
          <a:ln>
            <a:solidFill>
              <a:srgbClr val="41719C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572141" y="2831793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485" y="2832960"/>
            <a:ext cx="104295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4000" u="sng" dirty="0">
                <a:solidFill>
                  <a:prstClr val="black"/>
                </a:solidFill>
              </a:rPr>
              <a:t>LO: To be able to multiply a 4-digit number by a 2-digit number.</a:t>
            </a:r>
          </a:p>
          <a:p>
            <a:pPr lvl="0">
              <a:defRPr/>
            </a:pPr>
            <a:endParaRPr lang="en-GB" sz="4000" u="sng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1657" y="5940593"/>
            <a:ext cx="759101" cy="6816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98" y="5980303"/>
            <a:ext cx="588390" cy="58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0650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289" y="1614274"/>
            <a:ext cx="7886700" cy="994172"/>
          </a:xfrm>
        </p:spPr>
        <p:txBody>
          <a:bodyPr/>
          <a:lstStyle/>
          <a:p>
            <a:r>
              <a:rPr lang="en-GB" dirty="0"/>
              <a:t>Times table practise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6289" y="2539977"/>
            <a:ext cx="8828324" cy="3263504"/>
          </a:xfrm>
        </p:spPr>
        <p:txBody>
          <a:bodyPr>
            <a:normAutofit/>
          </a:bodyPr>
          <a:lstStyle/>
          <a:p>
            <a:r>
              <a:rPr lang="en-GB" dirty="0"/>
              <a:t>Spend at least 15mins practising your times tables.</a:t>
            </a:r>
          </a:p>
          <a:p>
            <a:endParaRPr lang="en-GB" dirty="0"/>
          </a:p>
          <a:p>
            <a:r>
              <a:rPr lang="en-GB" dirty="0"/>
              <a:t>This can be done on TTRS, hit the button or any other times table website.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Copy and paste the following link into a web browser:</a:t>
            </a:r>
          </a:p>
          <a:p>
            <a:pPr marL="0" indent="0">
              <a:buNone/>
            </a:pPr>
            <a:r>
              <a:rPr lang="en-GB" sz="1125" dirty="0">
                <a:hlinkClick r:id="rId2"/>
              </a:rPr>
              <a:t>https://www.topmarks.co.uk/maths-games/7-11-years/times-tables</a:t>
            </a:r>
            <a:endParaRPr lang="en-GB" sz="1125" dirty="0"/>
          </a:p>
          <a:p>
            <a:pPr marL="0" indent="0">
              <a:buNone/>
            </a:pPr>
            <a:endParaRPr lang="en-GB" sz="1125" dirty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5942" y="358132"/>
            <a:ext cx="3583333" cy="133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6318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074" y="383935"/>
            <a:ext cx="6264172" cy="4674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7909" y="5499463"/>
            <a:ext cx="74533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Watch the </a:t>
            </a:r>
            <a:r>
              <a:rPr lang="en-GB" b="1" dirty="0"/>
              <a:t>multiply 4-digits by 2-digits </a:t>
            </a:r>
            <a:r>
              <a:rPr lang="en-GB" dirty="0"/>
              <a:t>clip before continuing with this lesson.</a:t>
            </a:r>
          </a:p>
          <a:p>
            <a:endParaRPr lang="en-GB" dirty="0"/>
          </a:p>
          <a:p>
            <a:r>
              <a:rPr lang="en-GB" dirty="0"/>
              <a:t>Watch until 5:24.  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483634" y="2720953"/>
            <a:ext cx="202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Click me </a:t>
            </a:r>
          </a:p>
        </p:txBody>
      </p:sp>
      <p:sp>
        <p:nvSpPr>
          <p:cNvPr id="7" name="Left Arrow 6"/>
          <p:cNvSpPr/>
          <p:nvPr/>
        </p:nvSpPr>
        <p:spPr>
          <a:xfrm>
            <a:off x="9653452" y="2368256"/>
            <a:ext cx="1018902" cy="352697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2546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120932"/>
              </p:ext>
            </p:extLst>
          </p:nvPr>
        </p:nvGraphicFramePr>
        <p:xfrm>
          <a:off x="1994836" y="1021224"/>
          <a:ext cx="5361948" cy="5202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0487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100292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498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49846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49846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49846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7464152" y="35784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184232" y="3393777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accent3">
                    <a:lumMod val="75000"/>
                  </a:schemeClr>
                </a:solidFill>
              </a:rPr>
              <a:t>Multiplying 9463 by 2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4965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51666" y="4321460"/>
            <a:ext cx="3876982" cy="400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accent2"/>
                </a:solidFill>
              </a:rPr>
              <a:t>Multiplying 9463 by 40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3352" y="188640"/>
            <a:ext cx="11737304" cy="64087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56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140296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47055"/>
              </p:ext>
            </p:extLst>
          </p:nvPr>
        </p:nvGraphicFramePr>
        <p:xfrm>
          <a:off x="1983386" y="1004392"/>
          <a:ext cx="5361948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658">
                  <a:extLst>
                    <a:ext uri="{9D8B030D-6E8A-4147-A177-3AD203B41FA5}">
                      <a16:colId xmlns:a16="http://schemas.microsoft.com/office/drawing/2014/main" val="2706379698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696847169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7464152" y="3542674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184232" y="3358008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accent3">
                    <a:lumMod val="75000"/>
                  </a:schemeClr>
                </a:solidFill>
              </a:rPr>
              <a:t>Multiplying 9463 by 2 = 18,926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460775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51666" y="4285691"/>
            <a:ext cx="3876982" cy="400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accent2"/>
                </a:solidFill>
              </a:rPr>
              <a:t>Multiplying 9463 by 40= 378,520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3352" y="188640"/>
            <a:ext cx="11737304" cy="64087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D33CBC-F34F-0A4B-BA14-9B34481FD18B}"/>
              </a:ext>
            </a:extLst>
          </p:cNvPr>
          <p:cNvSpPr txBox="1"/>
          <p:nvPr/>
        </p:nvSpPr>
        <p:spPr>
          <a:xfrm>
            <a:off x="4936469" y="60698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C348-1D9C-D243-B2F0-D5979B253A64}"/>
              </a:ext>
            </a:extLst>
          </p:cNvPr>
          <p:cNvSpPr txBox="1"/>
          <p:nvPr/>
        </p:nvSpPr>
        <p:spPr>
          <a:xfrm>
            <a:off x="5105953" y="60698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4B283"/>
                </a:solidFill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8EFFDA-2BC3-3E42-94E8-2CA20A77BC43}"/>
              </a:ext>
            </a:extLst>
          </p:cNvPr>
          <p:cNvSpPr txBox="1"/>
          <p:nvPr/>
        </p:nvSpPr>
        <p:spPr>
          <a:xfrm>
            <a:off x="4072882" y="60698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4B283"/>
                </a:solidFill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9D62A0-B28E-A14D-B38E-45E64834C2EC}"/>
              </a:ext>
            </a:extLst>
          </p:cNvPr>
          <p:cNvSpPr txBox="1"/>
          <p:nvPr/>
        </p:nvSpPr>
        <p:spPr>
          <a:xfrm>
            <a:off x="3189737" y="63041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4B283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386112-50F0-9245-BCE1-A0E01F65AF6B}"/>
              </a:ext>
            </a:extLst>
          </p:cNvPr>
          <p:cNvSpPr txBox="1"/>
          <p:nvPr/>
        </p:nvSpPr>
        <p:spPr>
          <a:xfrm>
            <a:off x="3758372" y="468580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C9B098-D5F2-EC44-9FA0-10226490A52A}"/>
              </a:ext>
            </a:extLst>
          </p:cNvPr>
          <p:cNvSpPr txBox="1"/>
          <p:nvPr/>
        </p:nvSpPr>
        <p:spPr>
          <a:xfrm>
            <a:off x="2875227" y="468580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D188A1-8168-8843-902F-4F08C24FC38D}"/>
              </a:ext>
            </a:extLst>
          </p:cNvPr>
          <p:cNvSpPr txBox="1"/>
          <p:nvPr/>
        </p:nvSpPr>
        <p:spPr>
          <a:xfrm>
            <a:off x="8549977" y="528711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9463 x 42 = 397,446</a:t>
            </a:r>
          </a:p>
        </p:txBody>
      </p:sp>
    </p:spTree>
    <p:extLst>
      <p:ext uri="{BB962C8B-B14F-4D97-AF65-F5344CB8AC3E}">
        <p14:creationId xmlns:p14="http://schemas.microsoft.com/office/powerpoint/2010/main" val="2260328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9" grpId="0"/>
      <p:bldP spid="12" grpId="0"/>
      <p:bldP spid="13" grpId="0"/>
      <p:bldP spid="14" grpId="0"/>
      <p:bldP spid="17" grpId="0"/>
      <p:bldP spid="2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404665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307378" y="38070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112224" y="3622377"/>
            <a:ext cx="2567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accent3">
                    <a:lumMod val="75000"/>
                  </a:schemeClr>
                </a:solidFill>
              </a:rPr>
              <a:t>Multiplying 5374 by 6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7251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968209" y="4550060"/>
            <a:ext cx="2675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accent2"/>
                </a:solidFill>
              </a:rPr>
              <a:t>Multiplying 5374 by 30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83386" y="1268761"/>
          <a:ext cx="5361948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0487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1340487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63352" y="188640"/>
            <a:ext cx="11737304" cy="64087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29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404665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307378" y="38070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112224" y="3622377"/>
            <a:ext cx="3758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accent3">
                    <a:lumMod val="75000"/>
                  </a:schemeClr>
                </a:solidFill>
              </a:rPr>
              <a:t>Multiplying 5374 by 6 = 32,244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7251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968208" y="4550060"/>
            <a:ext cx="3902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accent2"/>
                </a:solidFill>
              </a:rPr>
              <a:t>Multiplying 5374 by 30 = 161,220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923811"/>
              </p:ext>
            </p:extLst>
          </p:nvPr>
        </p:nvGraphicFramePr>
        <p:xfrm>
          <a:off x="1983386" y="1268761"/>
          <a:ext cx="5361948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658">
                  <a:extLst>
                    <a:ext uri="{9D8B030D-6E8A-4147-A177-3AD203B41FA5}">
                      <a16:colId xmlns:a16="http://schemas.microsoft.com/office/drawing/2014/main" val="288822548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3450826108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63352" y="188640"/>
            <a:ext cx="11737304" cy="64087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379F08-FA84-614E-8F46-70C674BF83C7}"/>
              </a:ext>
            </a:extLst>
          </p:cNvPr>
          <p:cNvSpPr txBox="1"/>
          <p:nvPr/>
        </p:nvSpPr>
        <p:spPr>
          <a:xfrm>
            <a:off x="5891064" y="899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83A08F-4BEA-4B47-B50E-6FBEE8D833E8}"/>
              </a:ext>
            </a:extLst>
          </p:cNvPr>
          <p:cNvSpPr txBox="1"/>
          <p:nvPr/>
        </p:nvSpPr>
        <p:spPr>
          <a:xfrm>
            <a:off x="4966503" y="899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78AB6D-D985-1041-83CA-94AF6CABBFBE}"/>
              </a:ext>
            </a:extLst>
          </p:cNvPr>
          <p:cNvSpPr txBox="1"/>
          <p:nvPr/>
        </p:nvSpPr>
        <p:spPr>
          <a:xfrm>
            <a:off x="4048770" y="8684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D4FF56-D322-BA4A-897A-2B2121BC174F}"/>
              </a:ext>
            </a:extLst>
          </p:cNvPr>
          <p:cNvSpPr txBox="1"/>
          <p:nvPr/>
        </p:nvSpPr>
        <p:spPr>
          <a:xfrm>
            <a:off x="4775905" y="899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4B283"/>
                </a:solidFill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82469B5-42C7-C64E-B731-40BED1152A54}"/>
              </a:ext>
            </a:extLst>
          </p:cNvPr>
          <p:cNvSpPr txBox="1"/>
          <p:nvPr/>
        </p:nvSpPr>
        <p:spPr>
          <a:xfrm>
            <a:off x="3850507" y="8684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4B283"/>
                </a:solidFill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ECDBB2-BDE2-0746-A89E-1E0B9C8E16D2}"/>
              </a:ext>
            </a:extLst>
          </p:cNvPr>
          <p:cNvSpPr txBox="1"/>
          <p:nvPr/>
        </p:nvSpPr>
        <p:spPr>
          <a:xfrm>
            <a:off x="3116471" y="9051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4B283"/>
                </a:solidFill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72C4EA8-B338-2D4E-A441-E567B2A3A845}"/>
              </a:ext>
            </a:extLst>
          </p:cNvPr>
          <p:cNvSpPr txBox="1"/>
          <p:nvPr/>
        </p:nvSpPr>
        <p:spPr>
          <a:xfrm>
            <a:off x="8549977" y="528711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5374 x 36 = 193,464</a:t>
            </a:r>
          </a:p>
        </p:txBody>
      </p:sp>
    </p:spTree>
    <p:extLst>
      <p:ext uri="{BB962C8B-B14F-4D97-AF65-F5344CB8AC3E}">
        <p14:creationId xmlns:p14="http://schemas.microsoft.com/office/powerpoint/2010/main" val="95553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" grpId="0"/>
      <p:bldP spid="13" grpId="0"/>
      <p:bldP spid="14" grpId="0"/>
      <p:bldP spid="17" grpId="0"/>
      <p:bldP spid="20" grpId="0"/>
      <p:bldP spid="2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404665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83386" y="1268761"/>
          <a:ext cx="5361950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2390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3058396265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7464152" y="38070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48806" y="3622377"/>
            <a:ext cx="2606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Multiplying 4563 by 7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7251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51666" y="4550060"/>
            <a:ext cx="2803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Multiplying 4563 by 30</a:t>
            </a:r>
          </a:p>
        </p:txBody>
      </p:sp>
    </p:spTree>
    <p:extLst>
      <p:ext uri="{BB962C8B-B14F-4D97-AF65-F5344CB8AC3E}">
        <p14:creationId xmlns:p14="http://schemas.microsoft.com/office/powerpoint/2010/main" val="408193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155936"/>
              </p:ext>
            </p:extLst>
          </p:nvPr>
        </p:nvGraphicFramePr>
        <p:xfrm>
          <a:off x="1983386" y="976153"/>
          <a:ext cx="5361948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658">
                  <a:extLst>
                    <a:ext uri="{9D8B030D-6E8A-4147-A177-3AD203B41FA5}">
                      <a16:colId xmlns:a16="http://schemas.microsoft.com/office/drawing/2014/main" val="250096947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3058396265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7464152" y="3514435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48806" y="3329769"/>
            <a:ext cx="3943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Multiplying 4563 by 7 = 31,941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432536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51666" y="4257452"/>
            <a:ext cx="3943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52A98"/>
                </a:solidFill>
              </a:rPr>
              <a:t>Multiplying 4563 by 30= 136, 890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02B33A-747E-C147-980C-6DB3EDAEB2DD}"/>
              </a:ext>
            </a:extLst>
          </p:cNvPr>
          <p:cNvSpPr txBox="1"/>
          <p:nvPr/>
        </p:nvSpPr>
        <p:spPr>
          <a:xfrm>
            <a:off x="5885224" y="5811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549A61-F61E-9242-9FB5-BF9163946C8E}"/>
              </a:ext>
            </a:extLst>
          </p:cNvPr>
          <p:cNvSpPr txBox="1"/>
          <p:nvPr/>
        </p:nvSpPr>
        <p:spPr>
          <a:xfrm flipH="1">
            <a:off x="4886809" y="545727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5A9C75-9098-3D43-84B8-22E0E3A5F5C4}"/>
              </a:ext>
            </a:extLst>
          </p:cNvPr>
          <p:cNvSpPr txBox="1"/>
          <p:nvPr/>
        </p:nvSpPr>
        <p:spPr>
          <a:xfrm>
            <a:off x="4190080" y="5457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2738EB-F133-F748-82B4-2D3D5CEDF70E}"/>
              </a:ext>
            </a:extLst>
          </p:cNvPr>
          <p:cNvSpPr txBox="1"/>
          <p:nvPr/>
        </p:nvSpPr>
        <p:spPr>
          <a:xfrm>
            <a:off x="3961546" y="558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52A98"/>
                </a:solidFill>
              </a:rPr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12AA37-B964-6F4D-B4CC-75065C3BF2C2}"/>
              </a:ext>
            </a:extLst>
          </p:cNvPr>
          <p:cNvSpPr txBox="1"/>
          <p:nvPr/>
        </p:nvSpPr>
        <p:spPr>
          <a:xfrm>
            <a:off x="3187126" y="5435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52A98"/>
                </a:solidFill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7E3E49-941C-D54A-A330-5FDCF3449252}"/>
              </a:ext>
            </a:extLst>
          </p:cNvPr>
          <p:cNvSpPr txBox="1"/>
          <p:nvPr/>
        </p:nvSpPr>
        <p:spPr>
          <a:xfrm>
            <a:off x="4664360" y="46610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1AC10F-82EB-634F-BE26-0D6B8638FF9F}"/>
              </a:ext>
            </a:extLst>
          </p:cNvPr>
          <p:cNvSpPr txBox="1"/>
          <p:nvPr/>
        </p:nvSpPr>
        <p:spPr>
          <a:xfrm>
            <a:off x="3760888" y="46775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E99322-1BFD-0347-A2F5-FECABCB54B60}"/>
              </a:ext>
            </a:extLst>
          </p:cNvPr>
          <p:cNvSpPr txBox="1"/>
          <p:nvPr/>
        </p:nvSpPr>
        <p:spPr>
          <a:xfrm>
            <a:off x="8549977" y="528711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4563 x 37 = 168,831</a:t>
            </a:r>
          </a:p>
        </p:txBody>
      </p:sp>
    </p:spTree>
    <p:extLst>
      <p:ext uri="{BB962C8B-B14F-4D97-AF65-F5344CB8AC3E}">
        <p14:creationId xmlns:p14="http://schemas.microsoft.com/office/powerpoint/2010/main" val="23272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" grpId="0"/>
      <p:bldP spid="9" grpId="0"/>
      <p:bldP spid="3" grpId="0"/>
      <p:bldP spid="4" grpId="0"/>
      <p:bldP spid="5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035657"/>
              </p:ext>
            </p:extLst>
          </p:nvPr>
        </p:nvGraphicFramePr>
        <p:xfrm>
          <a:off x="4113037" y="2908907"/>
          <a:ext cx="35755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933">
                  <a:extLst>
                    <a:ext uri="{9D8B030D-6E8A-4147-A177-3AD203B41FA5}">
                      <a16:colId xmlns:a16="http://schemas.microsoft.com/office/drawing/2014/main" val="91860550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194658186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030722696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291412643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556444368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286190448"/>
                    </a:ext>
                  </a:extLst>
                </a:gridCol>
              </a:tblGrid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316860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31795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370717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7326"/>
                  </a:ext>
                </a:extLst>
              </a:tr>
            </a:tbl>
          </a:graphicData>
        </a:graphic>
      </p:graphicFrame>
      <p:sp>
        <p:nvSpPr>
          <p:cNvPr id="121" name="Title 1"/>
          <p:cNvSpPr txBox="1">
            <a:spLocks/>
          </p:cNvSpPr>
          <p:nvPr/>
        </p:nvSpPr>
        <p:spPr>
          <a:xfrm>
            <a:off x="3830218" y="1692336"/>
            <a:ext cx="4197315" cy="1302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C00000"/>
                </a:solidFill>
              </a:rPr>
              <a:t>Multiply the ones</a:t>
            </a:r>
          </a:p>
          <a:p>
            <a:r>
              <a:rPr lang="en-GB" dirty="0">
                <a:solidFill>
                  <a:srgbClr val="C00000"/>
                </a:solidFill>
              </a:rPr>
              <a:t>8 x 4 =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83257" y="114554"/>
            <a:ext cx="4144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252A98"/>
                </a:solidFill>
              </a:rPr>
              <a:t>Let’s do this together</a:t>
            </a:r>
          </a:p>
        </p:txBody>
      </p:sp>
    </p:spTree>
    <p:extLst>
      <p:ext uri="{BB962C8B-B14F-4D97-AF65-F5344CB8AC3E}">
        <p14:creationId xmlns:p14="http://schemas.microsoft.com/office/powerpoint/2010/main" val="27415051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404665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83386" y="1268761"/>
          <a:ext cx="5361950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2390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3058396265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7464152" y="38070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48805" y="3622377"/>
            <a:ext cx="2802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Multiplying 2457 by 8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7251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51666" y="4550060"/>
            <a:ext cx="2829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Multiplying 2457 by 40</a:t>
            </a:r>
          </a:p>
        </p:txBody>
      </p:sp>
    </p:spTree>
    <p:extLst>
      <p:ext uri="{BB962C8B-B14F-4D97-AF65-F5344CB8AC3E}">
        <p14:creationId xmlns:p14="http://schemas.microsoft.com/office/powerpoint/2010/main" val="342977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443139"/>
              </p:ext>
            </p:extLst>
          </p:nvPr>
        </p:nvGraphicFramePr>
        <p:xfrm>
          <a:off x="2166266" y="756697"/>
          <a:ext cx="5361948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658">
                  <a:extLst>
                    <a:ext uri="{9D8B030D-6E8A-4147-A177-3AD203B41FA5}">
                      <a16:colId xmlns:a16="http://schemas.microsoft.com/office/drawing/2014/main" val="3762474498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3058396265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7647032" y="3294979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431685" y="3110313"/>
            <a:ext cx="3617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Multiplying 2457 by 8= 19,656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611672" y="4213080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34545" y="4037996"/>
            <a:ext cx="3814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52A98"/>
                </a:solidFill>
              </a:rPr>
              <a:t>Multiplying 2457 by 40 = 98,280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84B10C-DFB8-CE4C-94D5-83C7EFBCB940}"/>
              </a:ext>
            </a:extLst>
          </p:cNvPr>
          <p:cNvSpPr txBox="1"/>
          <p:nvPr/>
        </p:nvSpPr>
        <p:spPr>
          <a:xfrm>
            <a:off x="6018276" y="3291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08A623-DEED-9048-979C-F41BF6554E09}"/>
              </a:ext>
            </a:extLst>
          </p:cNvPr>
          <p:cNvSpPr txBox="1"/>
          <p:nvPr/>
        </p:nvSpPr>
        <p:spPr>
          <a:xfrm>
            <a:off x="5200758" y="3355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C5D5AF-4DE2-3844-B9E4-649B9ED03560}"/>
              </a:ext>
            </a:extLst>
          </p:cNvPr>
          <p:cNvSpPr txBox="1"/>
          <p:nvPr/>
        </p:nvSpPr>
        <p:spPr>
          <a:xfrm>
            <a:off x="4347795" y="3196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81429A-9F1D-D340-AFDE-54614F48A90B}"/>
              </a:ext>
            </a:extLst>
          </p:cNvPr>
          <p:cNvSpPr txBox="1"/>
          <p:nvPr/>
        </p:nvSpPr>
        <p:spPr>
          <a:xfrm>
            <a:off x="5016027" y="3355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52A98"/>
                </a:solidFill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255576-8B68-1C47-A0EC-BB1178C37F2D}"/>
              </a:ext>
            </a:extLst>
          </p:cNvPr>
          <p:cNvSpPr txBox="1"/>
          <p:nvPr/>
        </p:nvSpPr>
        <p:spPr>
          <a:xfrm>
            <a:off x="4163064" y="3196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52A98"/>
                </a:solidFill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9EA394-79B4-814E-9E5C-79CA79F73FC2}"/>
              </a:ext>
            </a:extLst>
          </p:cNvPr>
          <p:cNvSpPr txBox="1"/>
          <p:nvPr/>
        </p:nvSpPr>
        <p:spPr>
          <a:xfrm>
            <a:off x="3342488" y="3572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52A98"/>
                </a:solidFill>
              </a:rPr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21D702-2DA4-E844-BE88-7F873369A087}"/>
              </a:ext>
            </a:extLst>
          </p:cNvPr>
          <p:cNvSpPr txBox="1"/>
          <p:nvPr/>
        </p:nvSpPr>
        <p:spPr>
          <a:xfrm>
            <a:off x="4865184" y="44381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2B61B1-C48C-9A43-9D5D-50B2D3246DE8}"/>
              </a:ext>
            </a:extLst>
          </p:cNvPr>
          <p:cNvSpPr txBox="1"/>
          <p:nvPr/>
        </p:nvSpPr>
        <p:spPr>
          <a:xfrm>
            <a:off x="3063196" y="44381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8378AE-0F8E-5640-B1FC-AE648358C098}"/>
              </a:ext>
            </a:extLst>
          </p:cNvPr>
          <p:cNvSpPr txBox="1"/>
          <p:nvPr/>
        </p:nvSpPr>
        <p:spPr>
          <a:xfrm>
            <a:off x="8549977" y="528711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2457 x 48 = 117,936</a:t>
            </a:r>
          </a:p>
        </p:txBody>
      </p:sp>
    </p:spTree>
    <p:extLst>
      <p:ext uri="{BB962C8B-B14F-4D97-AF65-F5344CB8AC3E}">
        <p14:creationId xmlns:p14="http://schemas.microsoft.com/office/powerpoint/2010/main" val="312770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" grpId="0"/>
      <p:bldP spid="9" grpId="0"/>
      <p:bldP spid="3" grpId="0"/>
      <p:bldP spid="4" grpId="0"/>
      <p:bldP spid="12" grpId="0"/>
      <p:bldP spid="13" grpId="0"/>
      <p:bldP spid="5" grpId="0"/>
      <p:bldP spid="1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631504" y="404665"/>
            <a:ext cx="8519120" cy="56886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  <a:p>
            <a:endParaRPr lang="en-GB" sz="2800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83386" y="1268761"/>
          <a:ext cx="5361950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2390">
                  <a:extLst>
                    <a:ext uri="{9D8B030D-6E8A-4147-A177-3AD203B41FA5}">
                      <a16:colId xmlns:a16="http://schemas.microsoft.com/office/drawing/2014/main" val="699282088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1072390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7464152" y="38070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48806" y="3622377"/>
            <a:ext cx="2527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Multiplying 6563 by 7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7251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51666" y="4550060"/>
            <a:ext cx="2724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Multiplying 6563 by 70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3352" y="188640"/>
            <a:ext cx="11737304" cy="64087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44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352152"/>
              </p:ext>
            </p:extLst>
          </p:nvPr>
        </p:nvGraphicFramePr>
        <p:xfrm>
          <a:off x="1983386" y="1268761"/>
          <a:ext cx="5361948" cy="507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658">
                  <a:extLst>
                    <a:ext uri="{9D8B030D-6E8A-4147-A177-3AD203B41FA5}">
                      <a16:colId xmlns:a16="http://schemas.microsoft.com/office/drawing/2014/main" val="1885964498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699282088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2961959426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1456177849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971166602"/>
                    </a:ext>
                  </a:extLst>
                </a:gridCol>
                <a:gridCol w="893658">
                  <a:extLst>
                    <a:ext uri="{9D8B030D-6E8A-4147-A177-3AD203B41FA5}">
                      <a16:colId xmlns:a16="http://schemas.microsoft.com/office/drawing/2014/main" val="2318171155"/>
                    </a:ext>
                  </a:extLst>
                </a:gridCol>
              </a:tblGrid>
              <a:tr h="97868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83698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53534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61971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rgbClr val="252A98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194447"/>
                  </a:ext>
                </a:extLst>
              </a:tr>
              <a:tr h="1024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59811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7464152" y="3807043"/>
            <a:ext cx="8048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48806" y="3622377"/>
            <a:ext cx="3621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Multiplying 6563 by 7= 45,941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28792" y="4725144"/>
            <a:ext cx="539417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51666" y="4550060"/>
            <a:ext cx="3621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52A98"/>
                </a:solidFill>
              </a:rPr>
              <a:t>Multiplying 6563 by 70= 459,410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3352" y="188640"/>
            <a:ext cx="11737304" cy="64087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72FDEA-01D8-4343-B9A5-8A53C1F06EA5}"/>
              </a:ext>
            </a:extLst>
          </p:cNvPr>
          <p:cNvSpPr txBox="1"/>
          <p:nvPr/>
        </p:nvSpPr>
        <p:spPr>
          <a:xfrm>
            <a:off x="5794314" y="8320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DE2767-8E27-4642-B3E0-1B65617AF81E}"/>
              </a:ext>
            </a:extLst>
          </p:cNvPr>
          <p:cNvSpPr txBox="1"/>
          <p:nvPr/>
        </p:nvSpPr>
        <p:spPr>
          <a:xfrm>
            <a:off x="5065190" y="865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8A6997-A32D-5E45-B648-87A9DC0E59C5}"/>
              </a:ext>
            </a:extLst>
          </p:cNvPr>
          <p:cNvSpPr txBox="1"/>
          <p:nvPr/>
        </p:nvSpPr>
        <p:spPr>
          <a:xfrm>
            <a:off x="4124477" y="8320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BF3F0B-9E9F-6D4D-BB4C-0C4E5C1E56E7}"/>
              </a:ext>
            </a:extLst>
          </p:cNvPr>
          <p:cNvSpPr txBox="1"/>
          <p:nvPr/>
        </p:nvSpPr>
        <p:spPr>
          <a:xfrm>
            <a:off x="4853601" y="865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52A98"/>
                </a:solidFill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DF1773-734E-FF40-B77F-A5D3424E18BF}"/>
              </a:ext>
            </a:extLst>
          </p:cNvPr>
          <p:cNvSpPr txBox="1"/>
          <p:nvPr/>
        </p:nvSpPr>
        <p:spPr>
          <a:xfrm>
            <a:off x="3971068" y="8320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52A98"/>
                </a:solidFill>
              </a:rPr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802750-6CD6-1641-A487-E1CE29CFA672}"/>
              </a:ext>
            </a:extLst>
          </p:cNvPr>
          <p:cNvSpPr txBox="1"/>
          <p:nvPr/>
        </p:nvSpPr>
        <p:spPr>
          <a:xfrm>
            <a:off x="3194313" y="8320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52A98"/>
                </a:solidFill>
              </a:rPr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9F570F-1F65-C946-A104-EDD6778EDA48}"/>
              </a:ext>
            </a:extLst>
          </p:cNvPr>
          <p:cNvSpPr txBox="1"/>
          <p:nvPr/>
        </p:nvSpPr>
        <p:spPr>
          <a:xfrm>
            <a:off x="3820225" y="49501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C18DA-9D8F-1744-9CAA-BC470BB51603}"/>
              </a:ext>
            </a:extLst>
          </p:cNvPr>
          <p:cNvSpPr txBox="1"/>
          <p:nvPr/>
        </p:nvSpPr>
        <p:spPr>
          <a:xfrm>
            <a:off x="2872069" y="49891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D088BE-BCEE-B04B-A4FB-B3AB0D31B570}"/>
              </a:ext>
            </a:extLst>
          </p:cNvPr>
          <p:cNvSpPr txBox="1"/>
          <p:nvPr/>
        </p:nvSpPr>
        <p:spPr>
          <a:xfrm>
            <a:off x="1968597" y="49891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0BF8B3-62B3-C84D-A03C-F5FAEAF1661D}"/>
              </a:ext>
            </a:extLst>
          </p:cNvPr>
          <p:cNvSpPr txBox="1"/>
          <p:nvPr/>
        </p:nvSpPr>
        <p:spPr>
          <a:xfrm>
            <a:off x="8549977" y="528711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6563 x 77 = 505,351</a:t>
            </a:r>
          </a:p>
        </p:txBody>
      </p:sp>
    </p:spTree>
    <p:extLst>
      <p:ext uri="{BB962C8B-B14F-4D97-AF65-F5344CB8AC3E}">
        <p14:creationId xmlns:p14="http://schemas.microsoft.com/office/powerpoint/2010/main" val="399655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" grpId="0"/>
      <p:bldP spid="3" grpId="0"/>
      <p:bldP spid="4" grpId="0"/>
      <p:bldP spid="12" grpId="0"/>
      <p:bldP spid="13" grpId="0"/>
      <p:bldP spid="14" grpId="0"/>
      <p:bldP spid="5" grpId="0"/>
      <p:bldP spid="17" grpId="0"/>
      <p:bldP spid="2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solidFill>
            <a:srgbClr val="CCCC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471" y="5905850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Subject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Maths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471" y="164755"/>
            <a:ext cx="7594114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Date:	</a:t>
            </a:r>
            <a:r>
              <a:rPr kumimoji="0" lang="en-GB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GB" sz="3200" b="0" i="0" u="sng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  <a:r>
              <a:rPr lang="en-GB" sz="3200" u="sng" dirty="0">
                <a:solidFill>
                  <a:prstClr val="black"/>
                </a:solidFill>
                <a:latin typeface="Calibri" panose="020F0502020204030204"/>
              </a:rPr>
              <a:t>.01</a:t>
            </a:r>
            <a:r>
              <a:rPr kumimoji="0" lang="en-GB" sz="3200" b="0" i="0" u="sng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.2021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617" y="1727624"/>
            <a:ext cx="2219325" cy="1104900"/>
          </a:xfrm>
          <a:prstGeom prst="rect">
            <a:avLst/>
          </a:prstGeom>
          <a:ln>
            <a:solidFill>
              <a:srgbClr val="41719C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572141" y="2831793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485" y="2832960"/>
            <a:ext cx="104295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4000" u="sng" dirty="0">
                <a:solidFill>
                  <a:prstClr val="black"/>
                </a:solidFill>
              </a:rPr>
              <a:t>To be able to divide 4-digit numbers, by 1-digit numbers, using short division.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1657" y="5940593"/>
            <a:ext cx="759101" cy="6816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98" y="5980303"/>
            <a:ext cx="588390" cy="58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7552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289" y="1614274"/>
            <a:ext cx="7886700" cy="994172"/>
          </a:xfrm>
        </p:spPr>
        <p:txBody>
          <a:bodyPr/>
          <a:lstStyle/>
          <a:p>
            <a:r>
              <a:rPr lang="en-GB" dirty="0"/>
              <a:t>Times table practise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6289" y="2539977"/>
            <a:ext cx="8828324" cy="3263504"/>
          </a:xfrm>
        </p:spPr>
        <p:txBody>
          <a:bodyPr>
            <a:normAutofit/>
          </a:bodyPr>
          <a:lstStyle/>
          <a:p>
            <a:r>
              <a:rPr lang="en-GB" dirty="0"/>
              <a:t>Spend at least 15mins practising your times tables.</a:t>
            </a:r>
          </a:p>
          <a:p>
            <a:endParaRPr lang="en-GB" dirty="0"/>
          </a:p>
          <a:p>
            <a:r>
              <a:rPr lang="en-GB" dirty="0"/>
              <a:t>This can be done on TTRS, hit the button or any other times table website.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Copy and paste the following link into a web browser:</a:t>
            </a:r>
          </a:p>
          <a:p>
            <a:pPr marL="0" indent="0">
              <a:buNone/>
            </a:pPr>
            <a:r>
              <a:rPr lang="en-GB" sz="1125" dirty="0">
                <a:hlinkClick r:id="rId2"/>
              </a:rPr>
              <a:t>https://www.topmarks.co.uk/maths-games/7-11-years/times-tables</a:t>
            </a:r>
            <a:endParaRPr lang="en-GB" sz="1125" dirty="0"/>
          </a:p>
          <a:p>
            <a:pPr marL="0" indent="0">
              <a:buNone/>
            </a:pPr>
            <a:endParaRPr lang="en-GB" sz="1125" dirty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5942" y="358132"/>
            <a:ext cx="3583333" cy="133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0292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074" y="383935"/>
            <a:ext cx="6264172" cy="4674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7909" y="5499463"/>
            <a:ext cx="72449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Watch the </a:t>
            </a:r>
            <a:r>
              <a:rPr lang="en-GB" b="1" dirty="0"/>
              <a:t>divide 4-digits by 1-digit </a:t>
            </a:r>
            <a:r>
              <a:rPr lang="en-GB" dirty="0"/>
              <a:t>clip before continuing with this lesson.</a:t>
            </a:r>
          </a:p>
          <a:p>
            <a:endParaRPr lang="en-GB" dirty="0"/>
          </a:p>
          <a:p>
            <a:r>
              <a:rPr lang="en-GB" dirty="0"/>
              <a:t>Watch until 7:14.  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483634" y="2720953"/>
            <a:ext cx="202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Click me </a:t>
            </a:r>
          </a:p>
        </p:txBody>
      </p:sp>
      <p:sp>
        <p:nvSpPr>
          <p:cNvPr id="7" name="Left Arrow 6"/>
          <p:cNvSpPr/>
          <p:nvPr/>
        </p:nvSpPr>
        <p:spPr>
          <a:xfrm>
            <a:off x="9653452" y="2368256"/>
            <a:ext cx="1018902" cy="352697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7201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695" y="76255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i="1" dirty="0">
                <a:solidFill>
                  <a:srgbClr val="C00000"/>
                </a:solidFill>
                <a:latin typeface="Calibri" panose="020F0502020204030204" pitchFamily="34" charset="0"/>
              </a:rPr>
              <a:t>3625 ÷ 5 =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259909" y="2521131"/>
          <a:ext cx="5818776" cy="3082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796">
                  <a:extLst>
                    <a:ext uri="{9D8B030D-6E8A-4147-A177-3AD203B41FA5}">
                      <a16:colId xmlns:a16="http://schemas.microsoft.com/office/drawing/2014/main" val="1843541777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1159669145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1687961397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4169353751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3735784458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3897132661"/>
                    </a:ext>
                  </a:extLst>
                </a:gridCol>
              </a:tblGrid>
              <a:tr h="770709"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7911237"/>
                  </a:ext>
                </a:extLst>
              </a:tr>
              <a:tr h="770709"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329275"/>
                  </a:ext>
                </a:extLst>
              </a:tr>
              <a:tr h="770709"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8416110"/>
                  </a:ext>
                </a:extLst>
              </a:tr>
              <a:tr h="770709"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059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4979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93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i="1" dirty="0">
                <a:solidFill>
                  <a:srgbClr val="C00000"/>
                </a:solidFill>
                <a:latin typeface="Calibri" panose="020F0502020204030204" pitchFamily="34" charset="0"/>
              </a:rPr>
              <a:t>3625 ÷ 5 = 725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337437"/>
              </p:ext>
            </p:extLst>
          </p:nvPr>
        </p:nvGraphicFramePr>
        <p:xfrm>
          <a:off x="3857785" y="1887582"/>
          <a:ext cx="4848980" cy="2312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796">
                  <a:extLst>
                    <a:ext uri="{9D8B030D-6E8A-4147-A177-3AD203B41FA5}">
                      <a16:colId xmlns:a16="http://schemas.microsoft.com/office/drawing/2014/main" val="1843541777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1159669145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1687961397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4169353751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3735784458"/>
                    </a:ext>
                  </a:extLst>
                </a:gridCol>
              </a:tblGrid>
              <a:tr h="770709"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7911237"/>
                  </a:ext>
                </a:extLst>
              </a:tr>
              <a:tr h="770709"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3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329275"/>
                  </a:ext>
                </a:extLst>
              </a:tr>
              <a:tr h="770709"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841611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8B89DF1-3413-3747-A4A1-B4E20F47DFDE}"/>
              </a:ext>
            </a:extLst>
          </p:cNvPr>
          <p:cNvSpPr txBox="1"/>
          <p:nvPr/>
        </p:nvSpPr>
        <p:spPr>
          <a:xfrm>
            <a:off x="2424575" y="1887582"/>
            <a:ext cx="98456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5x1=5</a:t>
            </a:r>
          </a:p>
          <a:p>
            <a:pPr algn="r"/>
            <a:r>
              <a:rPr lang="en-US" dirty="0"/>
              <a:t>5x2=10</a:t>
            </a:r>
          </a:p>
          <a:p>
            <a:pPr algn="r"/>
            <a:r>
              <a:rPr lang="en-US" dirty="0"/>
              <a:t>5x3=15</a:t>
            </a:r>
          </a:p>
          <a:p>
            <a:pPr algn="r"/>
            <a:r>
              <a:rPr lang="en-US" dirty="0"/>
              <a:t>5x4=20</a:t>
            </a:r>
          </a:p>
          <a:p>
            <a:pPr algn="r"/>
            <a:r>
              <a:rPr lang="en-US" dirty="0"/>
              <a:t>5x5=25</a:t>
            </a:r>
          </a:p>
          <a:p>
            <a:pPr algn="r"/>
            <a:r>
              <a:rPr lang="en-US" dirty="0"/>
              <a:t>5x6=30</a:t>
            </a:r>
          </a:p>
          <a:p>
            <a:pPr algn="r"/>
            <a:r>
              <a:rPr lang="en-US" dirty="0"/>
              <a:t>5x7=35</a:t>
            </a:r>
          </a:p>
          <a:p>
            <a:pPr algn="r"/>
            <a:r>
              <a:rPr lang="en-US" dirty="0"/>
              <a:t>5x8=40</a:t>
            </a:r>
          </a:p>
          <a:p>
            <a:pPr algn="r"/>
            <a:r>
              <a:rPr lang="en-US" dirty="0"/>
              <a:t>5x9=45</a:t>
            </a:r>
          </a:p>
          <a:p>
            <a:pPr algn="r"/>
            <a:r>
              <a:rPr lang="en-US" dirty="0"/>
              <a:t>5x10=50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E183AE-5C46-E640-8A72-35D8EE32F2D1}"/>
              </a:ext>
            </a:extLst>
          </p:cNvPr>
          <p:cNvSpPr txBox="1"/>
          <p:nvPr/>
        </p:nvSpPr>
        <p:spPr>
          <a:xfrm>
            <a:off x="5905372" y="26960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5ABEE9-9292-C043-A903-BD30B554AD2F}"/>
              </a:ext>
            </a:extLst>
          </p:cNvPr>
          <p:cNvSpPr txBox="1"/>
          <p:nvPr/>
        </p:nvSpPr>
        <p:spPr>
          <a:xfrm>
            <a:off x="6885528" y="26960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C49230-1640-EF4D-B214-F84B850C0EA3}"/>
              </a:ext>
            </a:extLst>
          </p:cNvPr>
          <p:cNvSpPr txBox="1"/>
          <p:nvPr/>
        </p:nvSpPr>
        <p:spPr>
          <a:xfrm>
            <a:off x="7865684" y="26425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251504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695" y="76255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i="1" dirty="0">
                <a:solidFill>
                  <a:srgbClr val="C00000"/>
                </a:solidFill>
                <a:latin typeface="Calibri" panose="020F0502020204030204" pitchFamily="34" charset="0"/>
              </a:rPr>
              <a:t>6072 ÷ 6 =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259025"/>
              </p:ext>
            </p:extLst>
          </p:nvPr>
        </p:nvGraphicFramePr>
        <p:xfrm>
          <a:off x="3259909" y="2521131"/>
          <a:ext cx="5818776" cy="3082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796">
                  <a:extLst>
                    <a:ext uri="{9D8B030D-6E8A-4147-A177-3AD203B41FA5}">
                      <a16:colId xmlns:a16="http://schemas.microsoft.com/office/drawing/2014/main" val="1843541777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1159669145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1687961397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4169353751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3735784458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3897132661"/>
                    </a:ext>
                  </a:extLst>
                </a:gridCol>
              </a:tblGrid>
              <a:tr h="770709"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7911237"/>
                  </a:ext>
                </a:extLst>
              </a:tr>
              <a:tr h="770709"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329275"/>
                  </a:ext>
                </a:extLst>
              </a:tr>
              <a:tr h="770709"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8416110"/>
                  </a:ext>
                </a:extLst>
              </a:tr>
              <a:tr h="770709"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059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82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894103"/>
              </p:ext>
            </p:extLst>
          </p:nvPr>
        </p:nvGraphicFramePr>
        <p:xfrm>
          <a:off x="4113037" y="2932421"/>
          <a:ext cx="35755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933">
                  <a:extLst>
                    <a:ext uri="{9D8B030D-6E8A-4147-A177-3AD203B41FA5}">
                      <a16:colId xmlns:a16="http://schemas.microsoft.com/office/drawing/2014/main" val="91860550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194658186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030722696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291412643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556444368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286190448"/>
                    </a:ext>
                  </a:extLst>
                </a:gridCol>
              </a:tblGrid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316860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31795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370717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7326"/>
                  </a:ext>
                </a:extLst>
              </a:tr>
            </a:tbl>
          </a:graphicData>
        </a:graphic>
      </p:graphicFrame>
      <p:sp>
        <p:nvSpPr>
          <p:cNvPr id="121" name="Title 1"/>
          <p:cNvSpPr txBox="1">
            <a:spLocks/>
          </p:cNvSpPr>
          <p:nvPr/>
        </p:nvSpPr>
        <p:spPr>
          <a:xfrm>
            <a:off x="3830218" y="1715850"/>
            <a:ext cx="4197315" cy="1302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C00000"/>
                </a:solidFill>
              </a:rPr>
              <a:t>Multiply the ones</a:t>
            </a:r>
          </a:p>
          <a:p>
            <a:r>
              <a:rPr lang="en-GB" dirty="0">
                <a:solidFill>
                  <a:srgbClr val="C00000"/>
                </a:solidFill>
              </a:rPr>
              <a:t>8 x 4 =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505160" y="2512542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endParaRPr lang="en-GB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3257" y="114554"/>
            <a:ext cx="4144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252A98"/>
                </a:solidFill>
              </a:rPr>
              <a:t>Let’s do this together</a:t>
            </a:r>
          </a:p>
        </p:txBody>
      </p:sp>
    </p:spTree>
    <p:extLst>
      <p:ext uri="{BB962C8B-B14F-4D97-AF65-F5344CB8AC3E}">
        <p14:creationId xmlns:p14="http://schemas.microsoft.com/office/powerpoint/2010/main" val="356810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695" y="76255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i="1" dirty="0">
                <a:solidFill>
                  <a:srgbClr val="C00000"/>
                </a:solidFill>
                <a:latin typeface="Calibri" panose="020F0502020204030204" pitchFamily="34" charset="0"/>
              </a:rPr>
              <a:t>6072 ÷ 6 = 1,012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671482"/>
              </p:ext>
            </p:extLst>
          </p:nvPr>
        </p:nvGraphicFramePr>
        <p:xfrm>
          <a:off x="4014005" y="2272936"/>
          <a:ext cx="4848980" cy="2312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796">
                  <a:extLst>
                    <a:ext uri="{9D8B030D-6E8A-4147-A177-3AD203B41FA5}">
                      <a16:colId xmlns:a16="http://schemas.microsoft.com/office/drawing/2014/main" val="1843541777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1159669145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1687961397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4169353751"/>
                    </a:ext>
                  </a:extLst>
                </a:gridCol>
                <a:gridCol w="969796">
                  <a:extLst>
                    <a:ext uri="{9D8B030D-6E8A-4147-A177-3AD203B41FA5}">
                      <a16:colId xmlns:a16="http://schemas.microsoft.com/office/drawing/2014/main" val="3735784458"/>
                    </a:ext>
                  </a:extLst>
                </a:gridCol>
              </a:tblGrid>
              <a:tr h="770709"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7911237"/>
                  </a:ext>
                </a:extLst>
              </a:tr>
              <a:tr h="770709"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i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329275"/>
                  </a:ext>
                </a:extLst>
              </a:tr>
              <a:tr h="770709"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i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841611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2CB6616-6CB0-A246-8F18-B5CAB8F228BF}"/>
              </a:ext>
            </a:extLst>
          </p:cNvPr>
          <p:cNvSpPr txBox="1"/>
          <p:nvPr/>
        </p:nvSpPr>
        <p:spPr>
          <a:xfrm>
            <a:off x="2424575" y="1887582"/>
            <a:ext cx="98456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6x1=6</a:t>
            </a:r>
          </a:p>
          <a:p>
            <a:pPr algn="r"/>
            <a:r>
              <a:rPr lang="en-US" dirty="0"/>
              <a:t>6x2=12</a:t>
            </a:r>
          </a:p>
          <a:p>
            <a:pPr algn="r"/>
            <a:r>
              <a:rPr lang="en-US" dirty="0"/>
              <a:t>6x3=18</a:t>
            </a:r>
          </a:p>
          <a:p>
            <a:pPr algn="r"/>
            <a:r>
              <a:rPr lang="en-US" dirty="0"/>
              <a:t>6x4=24</a:t>
            </a:r>
          </a:p>
          <a:p>
            <a:pPr algn="r"/>
            <a:r>
              <a:rPr lang="en-US" dirty="0"/>
              <a:t>6x5=30</a:t>
            </a:r>
          </a:p>
          <a:p>
            <a:pPr algn="r"/>
            <a:r>
              <a:rPr lang="en-US" dirty="0"/>
              <a:t>6x6=36</a:t>
            </a:r>
          </a:p>
          <a:p>
            <a:pPr algn="r"/>
            <a:r>
              <a:rPr lang="en-US" dirty="0"/>
              <a:t>6x7=42</a:t>
            </a:r>
          </a:p>
          <a:p>
            <a:pPr algn="r"/>
            <a:r>
              <a:rPr lang="en-US" dirty="0"/>
              <a:t>6x8=48</a:t>
            </a:r>
          </a:p>
          <a:p>
            <a:pPr algn="r"/>
            <a:r>
              <a:rPr lang="en-US" dirty="0"/>
              <a:t>6x9=54</a:t>
            </a:r>
          </a:p>
          <a:p>
            <a:pPr algn="r"/>
            <a:r>
              <a:rPr lang="en-US" dirty="0"/>
              <a:t>6x10=60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FC25A2-0068-E24C-94A2-140CA3641994}"/>
              </a:ext>
            </a:extLst>
          </p:cNvPr>
          <p:cNvSpPr txBox="1"/>
          <p:nvPr/>
        </p:nvSpPr>
        <p:spPr>
          <a:xfrm>
            <a:off x="7982857" y="31340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233355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solidFill>
            <a:srgbClr val="CCCC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471" y="5905850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Subject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Maths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471" y="164755"/>
            <a:ext cx="7594114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Date:	</a:t>
            </a:r>
            <a:r>
              <a:rPr kumimoji="0" lang="en-GB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GB" sz="3200" b="0" i="0" u="sng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  <a:r>
              <a:rPr lang="en-GB" sz="3200" u="sng" dirty="0">
                <a:solidFill>
                  <a:prstClr val="black"/>
                </a:solidFill>
                <a:latin typeface="Calibri" panose="020F0502020204030204"/>
              </a:rPr>
              <a:t>.01</a:t>
            </a:r>
            <a:r>
              <a:rPr kumimoji="0" lang="en-GB" sz="3200" b="0" i="0" u="sng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.2021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617" y="1727624"/>
            <a:ext cx="2219325" cy="1104900"/>
          </a:xfrm>
          <a:prstGeom prst="rect">
            <a:avLst/>
          </a:prstGeom>
          <a:ln>
            <a:solidFill>
              <a:srgbClr val="41719C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572141" y="2831793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485" y="2832960"/>
            <a:ext cx="104295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4000" u="sng" dirty="0">
                <a:solidFill>
                  <a:prstClr val="black"/>
                </a:solidFill>
              </a:rPr>
              <a:t>L.O: To be able to divide a 4-digit number by a 1-digit number with remainders.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1657" y="5940593"/>
            <a:ext cx="759101" cy="6816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98" y="5980303"/>
            <a:ext cx="588390" cy="58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8962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289" y="1614274"/>
            <a:ext cx="7886700" cy="994172"/>
          </a:xfrm>
        </p:spPr>
        <p:txBody>
          <a:bodyPr/>
          <a:lstStyle/>
          <a:p>
            <a:r>
              <a:rPr lang="en-GB" dirty="0"/>
              <a:t>Times table practise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6289" y="2539977"/>
            <a:ext cx="8828324" cy="3263504"/>
          </a:xfrm>
        </p:spPr>
        <p:txBody>
          <a:bodyPr>
            <a:normAutofit/>
          </a:bodyPr>
          <a:lstStyle/>
          <a:p>
            <a:r>
              <a:rPr lang="en-GB" dirty="0"/>
              <a:t>Spend at least 15mins practising your times tables.</a:t>
            </a:r>
          </a:p>
          <a:p>
            <a:endParaRPr lang="en-GB" dirty="0"/>
          </a:p>
          <a:p>
            <a:r>
              <a:rPr lang="en-GB" dirty="0"/>
              <a:t>This can be done on TTRS, hit the button or any other times table website.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Copy and paste the following link into a web browser:</a:t>
            </a:r>
          </a:p>
          <a:p>
            <a:pPr marL="0" indent="0">
              <a:buNone/>
            </a:pPr>
            <a:r>
              <a:rPr lang="en-GB" sz="1125" dirty="0">
                <a:hlinkClick r:id="rId2"/>
              </a:rPr>
              <a:t>https://www.topmarks.co.uk/maths-games/7-11-years/times-tables</a:t>
            </a:r>
            <a:endParaRPr lang="en-GB" sz="1125" dirty="0"/>
          </a:p>
          <a:p>
            <a:pPr marL="0" indent="0">
              <a:buNone/>
            </a:pPr>
            <a:endParaRPr lang="en-GB" sz="1125" dirty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5942" y="358132"/>
            <a:ext cx="3583333" cy="133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433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074" y="383935"/>
            <a:ext cx="6264172" cy="4674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7909" y="5499463"/>
            <a:ext cx="7069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Watch the </a:t>
            </a:r>
            <a:r>
              <a:rPr lang="en-GB" b="1" dirty="0"/>
              <a:t>divide with remainders </a:t>
            </a:r>
            <a:r>
              <a:rPr lang="en-GB" dirty="0"/>
              <a:t>clip before continuing with this lesson.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483634" y="2720953"/>
            <a:ext cx="202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Click me </a:t>
            </a:r>
          </a:p>
        </p:txBody>
      </p:sp>
      <p:sp>
        <p:nvSpPr>
          <p:cNvPr id="7" name="Left Arrow 6"/>
          <p:cNvSpPr/>
          <p:nvPr/>
        </p:nvSpPr>
        <p:spPr>
          <a:xfrm>
            <a:off x="9653452" y="2368256"/>
            <a:ext cx="1018902" cy="352697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16381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F1E60AC-A318-461A-8AD1-203DA3CC54D1}"/>
              </a:ext>
            </a:extLst>
          </p:cNvPr>
          <p:cNvGraphicFramePr>
            <a:graphicFrameLocks noGrp="1"/>
          </p:cNvGraphicFramePr>
          <p:nvPr/>
        </p:nvGraphicFramePr>
        <p:xfrm>
          <a:off x="2372139" y="1567804"/>
          <a:ext cx="6255025" cy="41968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575">
                  <a:extLst>
                    <a:ext uri="{9D8B030D-6E8A-4147-A177-3AD203B41FA5}">
                      <a16:colId xmlns:a16="http://schemas.microsoft.com/office/drawing/2014/main" val="3694135588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954419344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1743798760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4194597069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2508168365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3401729169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1051116573"/>
                    </a:ext>
                  </a:extLst>
                </a:gridCol>
              </a:tblGrid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624006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831096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282688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325460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890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45673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F1E60AC-A318-461A-8AD1-203DA3CC5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008210"/>
              </p:ext>
            </p:extLst>
          </p:nvPr>
        </p:nvGraphicFramePr>
        <p:xfrm>
          <a:off x="3862062" y="1627765"/>
          <a:ext cx="4467876" cy="25181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4646">
                  <a:extLst>
                    <a:ext uri="{9D8B030D-6E8A-4147-A177-3AD203B41FA5}">
                      <a16:colId xmlns:a16="http://schemas.microsoft.com/office/drawing/2014/main" val="954419344"/>
                    </a:ext>
                  </a:extLst>
                </a:gridCol>
                <a:gridCol w="744646">
                  <a:extLst>
                    <a:ext uri="{9D8B030D-6E8A-4147-A177-3AD203B41FA5}">
                      <a16:colId xmlns:a16="http://schemas.microsoft.com/office/drawing/2014/main" val="1743798760"/>
                    </a:ext>
                  </a:extLst>
                </a:gridCol>
                <a:gridCol w="744646">
                  <a:extLst>
                    <a:ext uri="{9D8B030D-6E8A-4147-A177-3AD203B41FA5}">
                      <a16:colId xmlns:a16="http://schemas.microsoft.com/office/drawing/2014/main" val="4194597069"/>
                    </a:ext>
                  </a:extLst>
                </a:gridCol>
                <a:gridCol w="744646">
                  <a:extLst>
                    <a:ext uri="{9D8B030D-6E8A-4147-A177-3AD203B41FA5}">
                      <a16:colId xmlns:a16="http://schemas.microsoft.com/office/drawing/2014/main" val="2508168365"/>
                    </a:ext>
                  </a:extLst>
                </a:gridCol>
                <a:gridCol w="744646">
                  <a:extLst>
                    <a:ext uri="{9D8B030D-6E8A-4147-A177-3AD203B41FA5}">
                      <a16:colId xmlns:a16="http://schemas.microsoft.com/office/drawing/2014/main" val="3401729169"/>
                    </a:ext>
                  </a:extLst>
                </a:gridCol>
                <a:gridCol w="744646">
                  <a:extLst>
                    <a:ext uri="{9D8B030D-6E8A-4147-A177-3AD203B41FA5}">
                      <a16:colId xmlns:a16="http://schemas.microsoft.com/office/drawing/2014/main" val="2649338370"/>
                    </a:ext>
                  </a:extLst>
                </a:gridCol>
              </a:tblGrid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831096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282688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32546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1DF4641-EAE1-624F-B476-18B75570552C}"/>
              </a:ext>
            </a:extLst>
          </p:cNvPr>
          <p:cNvSpPr txBox="1"/>
          <p:nvPr/>
        </p:nvSpPr>
        <p:spPr>
          <a:xfrm>
            <a:off x="4112123" y="323865"/>
            <a:ext cx="42771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i="1" dirty="0">
                <a:solidFill>
                  <a:srgbClr val="C00000"/>
                </a:solidFill>
                <a:latin typeface="Calibri" panose="020F0502020204030204" pitchFamily="34" charset="0"/>
              </a:rPr>
              <a:t>2739 ÷ 7 = 391 r2 </a:t>
            </a:r>
            <a:endParaRPr lang="en-US" sz="4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29BCF6-5246-4C44-B702-89F1331708FF}"/>
              </a:ext>
            </a:extLst>
          </p:cNvPr>
          <p:cNvSpPr txBox="1"/>
          <p:nvPr/>
        </p:nvSpPr>
        <p:spPr>
          <a:xfrm>
            <a:off x="2424575" y="1455671"/>
            <a:ext cx="98456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7x1=7</a:t>
            </a:r>
          </a:p>
          <a:p>
            <a:pPr algn="r"/>
            <a:r>
              <a:rPr lang="en-US" dirty="0"/>
              <a:t>7x2=14</a:t>
            </a:r>
          </a:p>
          <a:p>
            <a:pPr algn="r"/>
            <a:r>
              <a:rPr lang="en-US" dirty="0"/>
              <a:t>7x3=21</a:t>
            </a:r>
          </a:p>
          <a:p>
            <a:pPr algn="r"/>
            <a:r>
              <a:rPr lang="en-US" dirty="0"/>
              <a:t>7x4=28</a:t>
            </a:r>
          </a:p>
          <a:p>
            <a:pPr algn="r"/>
            <a:r>
              <a:rPr lang="en-US" dirty="0"/>
              <a:t>7x5=35</a:t>
            </a:r>
          </a:p>
          <a:p>
            <a:pPr algn="r"/>
            <a:r>
              <a:rPr lang="en-US" dirty="0"/>
              <a:t>7x6=42</a:t>
            </a:r>
          </a:p>
          <a:p>
            <a:pPr algn="r"/>
            <a:r>
              <a:rPr lang="en-US" dirty="0"/>
              <a:t>7x7=49</a:t>
            </a:r>
          </a:p>
          <a:p>
            <a:pPr algn="r"/>
            <a:r>
              <a:rPr lang="en-US" dirty="0"/>
              <a:t>7x8=56</a:t>
            </a:r>
          </a:p>
          <a:p>
            <a:pPr algn="r"/>
            <a:r>
              <a:rPr lang="en-US" dirty="0"/>
              <a:t>7x9=63</a:t>
            </a:r>
          </a:p>
          <a:p>
            <a:pPr algn="r"/>
            <a:r>
              <a:rPr lang="en-US" dirty="0"/>
              <a:t>7x10=70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3B14A0-4087-8142-8FDC-BACCD8F2D9EC}"/>
              </a:ext>
            </a:extLst>
          </p:cNvPr>
          <p:cNvSpPr txBox="1"/>
          <p:nvPr/>
        </p:nvSpPr>
        <p:spPr>
          <a:xfrm>
            <a:off x="5352391" y="2517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1ED1B3-E733-5945-9699-1C2330F841CF}"/>
              </a:ext>
            </a:extLst>
          </p:cNvPr>
          <p:cNvSpPr txBox="1"/>
          <p:nvPr/>
        </p:nvSpPr>
        <p:spPr>
          <a:xfrm>
            <a:off x="6143294" y="2517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3F700C-FE93-D14D-AF1C-0D3DCD3AAEFA}"/>
              </a:ext>
            </a:extLst>
          </p:cNvPr>
          <p:cNvSpPr txBox="1"/>
          <p:nvPr/>
        </p:nvSpPr>
        <p:spPr>
          <a:xfrm>
            <a:off x="7564818" y="25175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6300495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F1E60AC-A318-461A-8AD1-203DA3CC54D1}"/>
              </a:ext>
            </a:extLst>
          </p:cNvPr>
          <p:cNvGraphicFramePr>
            <a:graphicFrameLocks noGrp="1"/>
          </p:cNvGraphicFramePr>
          <p:nvPr/>
        </p:nvGraphicFramePr>
        <p:xfrm>
          <a:off x="2372139" y="1567804"/>
          <a:ext cx="6255025" cy="41968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575">
                  <a:extLst>
                    <a:ext uri="{9D8B030D-6E8A-4147-A177-3AD203B41FA5}">
                      <a16:colId xmlns:a16="http://schemas.microsoft.com/office/drawing/2014/main" val="3694135588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954419344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1743798760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4194597069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2508168365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3401729169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1051116573"/>
                    </a:ext>
                  </a:extLst>
                </a:gridCol>
              </a:tblGrid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624006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831096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282688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325460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890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6100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F1E60AC-A318-461A-8AD1-203DA3CC5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657028"/>
              </p:ext>
            </p:extLst>
          </p:nvPr>
        </p:nvGraphicFramePr>
        <p:xfrm>
          <a:off x="3569964" y="1887582"/>
          <a:ext cx="5361450" cy="25181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575">
                  <a:extLst>
                    <a:ext uri="{9D8B030D-6E8A-4147-A177-3AD203B41FA5}">
                      <a16:colId xmlns:a16="http://schemas.microsoft.com/office/drawing/2014/main" val="954419344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1743798760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4194597069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2508168365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3401729169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1051116573"/>
                    </a:ext>
                  </a:extLst>
                </a:gridCol>
              </a:tblGrid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r3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831096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282688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32546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477546E-9DF4-874A-BAE3-3E196759992F}"/>
              </a:ext>
            </a:extLst>
          </p:cNvPr>
          <p:cNvSpPr txBox="1"/>
          <p:nvPr/>
        </p:nvSpPr>
        <p:spPr>
          <a:xfrm>
            <a:off x="4176242" y="673273"/>
            <a:ext cx="41488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i="1" dirty="0">
                <a:solidFill>
                  <a:srgbClr val="C00000"/>
                </a:solidFill>
                <a:latin typeface="Calibri" panose="020F0502020204030204" pitchFamily="34" charset="0"/>
              </a:rPr>
              <a:t>4227 ÷ 6 = 704 r3</a:t>
            </a:r>
            <a:endParaRPr lang="en-US" sz="4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FF8A36-C29F-B54D-A61D-F2AA72713FA5}"/>
              </a:ext>
            </a:extLst>
          </p:cNvPr>
          <p:cNvSpPr txBox="1"/>
          <p:nvPr/>
        </p:nvSpPr>
        <p:spPr>
          <a:xfrm>
            <a:off x="2424575" y="1715488"/>
            <a:ext cx="98456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6x1=6</a:t>
            </a:r>
          </a:p>
          <a:p>
            <a:pPr algn="r"/>
            <a:r>
              <a:rPr lang="en-US" dirty="0"/>
              <a:t>6x2=12</a:t>
            </a:r>
          </a:p>
          <a:p>
            <a:pPr algn="r"/>
            <a:r>
              <a:rPr lang="en-US" dirty="0"/>
              <a:t>6x3=18</a:t>
            </a:r>
          </a:p>
          <a:p>
            <a:pPr algn="r"/>
            <a:r>
              <a:rPr lang="en-US" dirty="0"/>
              <a:t>6x4=24</a:t>
            </a:r>
          </a:p>
          <a:p>
            <a:pPr algn="r"/>
            <a:r>
              <a:rPr lang="en-US" dirty="0"/>
              <a:t>6x5=30</a:t>
            </a:r>
          </a:p>
          <a:p>
            <a:pPr algn="r"/>
            <a:r>
              <a:rPr lang="en-US" dirty="0"/>
              <a:t>6x6=36</a:t>
            </a:r>
          </a:p>
          <a:p>
            <a:pPr algn="r"/>
            <a:r>
              <a:rPr lang="en-US" dirty="0"/>
              <a:t>6x7=42</a:t>
            </a:r>
          </a:p>
          <a:p>
            <a:pPr algn="r"/>
            <a:r>
              <a:rPr lang="en-US" dirty="0"/>
              <a:t>6x8=48</a:t>
            </a:r>
          </a:p>
          <a:p>
            <a:pPr algn="r"/>
            <a:r>
              <a:rPr lang="en-US" dirty="0"/>
              <a:t>6x9=54</a:t>
            </a:r>
          </a:p>
          <a:p>
            <a:pPr algn="r"/>
            <a:r>
              <a:rPr lang="en-US" dirty="0"/>
              <a:t>6x10=60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33912D-BA4C-EE42-B3CB-7683690DD211}"/>
              </a:ext>
            </a:extLst>
          </p:cNvPr>
          <p:cNvSpPr txBox="1"/>
          <p:nvPr/>
        </p:nvSpPr>
        <p:spPr>
          <a:xfrm>
            <a:off x="5442155" y="27773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0F1B80-FE04-764C-8267-2AC09455F581}"/>
              </a:ext>
            </a:extLst>
          </p:cNvPr>
          <p:cNvSpPr txBox="1"/>
          <p:nvPr/>
        </p:nvSpPr>
        <p:spPr>
          <a:xfrm>
            <a:off x="7227558" y="27773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82AE2E-EB9A-6644-8A67-E9861564D63D}"/>
              </a:ext>
            </a:extLst>
          </p:cNvPr>
          <p:cNvSpPr txBox="1"/>
          <p:nvPr/>
        </p:nvSpPr>
        <p:spPr>
          <a:xfrm>
            <a:off x="8079486" y="27773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03465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F1E60AC-A318-461A-8AD1-203DA3CC5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581434"/>
              </p:ext>
            </p:extLst>
          </p:nvPr>
        </p:nvGraphicFramePr>
        <p:xfrm>
          <a:off x="2372139" y="1567804"/>
          <a:ext cx="6255025" cy="41968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575">
                  <a:extLst>
                    <a:ext uri="{9D8B030D-6E8A-4147-A177-3AD203B41FA5}">
                      <a16:colId xmlns:a16="http://schemas.microsoft.com/office/drawing/2014/main" val="3694135588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954419344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1743798760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4194597069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2508168365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3401729169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1051116573"/>
                    </a:ext>
                  </a:extLst>
                </a:gridCol>
              </a:tblGrid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624006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831096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282688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325460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890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17433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F1E60AC-A318-461A-8AD1-203DA3CC5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461629"/>
              </p:ext>
            </p:extLst>
          </p:nvPr>
        </p:nvGraphicFramePr>
        <p:xfrm>
          <a:off x="3851804" y="1715488"/>
          <a:ext cx="5361450" cy="25181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575">
                  <a:extLst>
                    <a:ext uri="{9D8B030D-6E8A-4147-A177-3AD203B41FA5}">
                      <a16:colId xmlns:a16="http://schemas.microsoft.com/office/drawing/2014/main" val="954419344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1743798760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4194597069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2508168365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3401729169"/>
                    </a:ext>
                  </a:extLst>
                </a:gridCol>
                <a:gridCol w="893575">
                  <a:extLst>
                    <a:ext uri="{9D8B030D-6E8A-4147-A177-3AD203B41FA5}">
                      <a16:colId xmlns:a16="http://schemas.microsoft.com/office/drawing/2014/main" val="1051116573"/>
                    </a:ext>
                  </a:extLst>
                </a:gridCol>
              </a:tblGrid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r1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831096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282688"/>
                  </a:ext>
                </a:extLst>
              </a:tr>
              <a:tr h="839378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32546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943DB2E-DAAF-4D47-9357-24BD409AD722}"/>
              </a:ext>
            </a:extLst>
          </p:cNvPr>
          <p:cNvSpPr txBox="1"/>
          <p:nvPr/>
        </p:nvSpPr>
        <p:spPr>
          <a:xfrm>
            <a:off x="4176242" y="673273"/>
            <a:ext cx="44342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i="1" dirty="0">
                <a:solidFill>
                  <a:srgbClr val="C00000"/>
                </a:solidFill>
                <a:latin typeface="Calibri" panose="020F0502020204030204" pitchFamily="34" charset="0"/>
              </a:rPr>
              <a:t>6037 ÷ 6 = 1006 r1</a:t>
            </a:r>
            <a:endParaRPr lang="en-US" sz="4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E00A43-54C5-404B-93BB-1488DCC4B626}"/>
              </a:ext>
            </a:extLst>
          </p:cNvPr>
          <p:cNvSpPr txBox="1"/>
          <p:nvPr/>
        </p:nvSpPr>
        <p:spPr>
          <a:xfrm>
            <a:off x="2424575" y="1715488"/>
            <a:ext cx="98456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6x1=6</a:t>
            </a:r>
          </a:p>
          <a:p>
            <a:pPr algn="r"/>
            <a:r>
              <a:rPr lang="en-US" dirty="0"/>
              <a:t>6x2=12</a:t>
            </a:r>
          </a:p>
          <a:p>
            <a:pPr algn="r"/>
            <a:r>
              <a:rPr lang="en-US" dirty="0"/>
              <a:t>6x3=18</a:t>
            </a:r>
          </a:p>
          <a:p>
            <a:pPr algn="r"/>
            <a:r>
              <a:rPr lang="en-US" dirty="0"/>
              <a:t>6x4=24</a:t>
            </a:r>
          </a:p>
          <a:p>
            <a:pPr algn="r"/>
            <a:r>
              <a:rPr lang="en-US" dirty="0"/>
              <a:t>6x5=30</a:t>
            </a:r>
          </a:p>
          <a:p>
            <a:pPr algn="r"/>
            <a:r>
              <a:rPr lang="en-US" dirty="0"/>
              <a:t>6x6=36</a:t>
            </a:r>
          </a:p>
          <a:p>
            <a:pPr algn="r"/>
            <a:r>
              <a:rPr lang="en-US" dirty="0"/>
              <a:t>6x7=42</a:t>
            </a:r>
          </a:p>
          <a:p>
            <a:pPr algn="r"/>
            <a:r>
              <a:rPr lang="en-US" dirty="0"/>
              <a:t>6x8=48</a:t>
            </a:r>
          </a:p>
          <a:p>
            <a:pPr algn="r"/>
            <a:r>
              <a:rPr lang="en-US" dirty="0"/>
              <a:t>6x9=54</a:t>
            </a:r>
          </a:p>
          <a:p>
            <a:pPr algn="r"/>
            <a:r>
              <a:rPr lang="en-US" dirty="0"/>
              <a:t>6x10=60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E6237F-87F4-BB49-84FC-5B75B89FA2CA}"/>
              </a:ext>
            </a:extLst>
          </p:cNvPr>
          <p:cNvSpPr txBox="1"/>
          <p:nvPr/>
        </p:nvSpPr>
        <p:spPr>
          <a:xfrm>
            <a:off x="7498080" y="26052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C91FA3-DE10-8746-A854-24CA79A1D068}"/>
              </a:ext>
            </a:extLst>
          </p:cNvPr>
          <p:cNvSpPr txBox="1"/>
          <p:nvPr/>
        </p:nvSpPr>
        <p:spPr>
          <a:xfrm>
            <a:off x="8355667" y="26052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88289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072424"/>
              </p:ext>
            </p:extLst>
          </p:nvPr>
        </p:nvGraphicFramePr>
        <p:xfrm>
          <a:off x="4256728" y="2901070"/>
          <a:ext cx="35755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933">
                  <a:extLst>
                    <a:ext uri="{9D8B030D-6E8A-4147-A177-3AD203B41FA5}">
                      <a16:colId xmlns:a16="http://schemas.microsoft.com/office/drawing/2014/main" val="91860550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194658186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030722696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291412643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556444368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286190448"/>
                    </a:ext>
                  </a:extLst>
                </a:gridCol>
              </a:tblGrid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316860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31795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370717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7326"/>
                  </a:ext>
                </a:extLst>
              </a:tr>
            </a:tbl>
          </a:graphicData>
        </a:graphic>
      </p:graphicFrame>
      <p:sp>
        <p:nvSpPr>
          <p:cNvPr id="121" name="Title 1"/>
          <p:cNvSpPr txBox="1">
            <a:spLocks/>
          </p:cNvSpPr>
          <p:nvPr/>
        </p:nvSpPr>
        <p:spPr>
          <a:xfrm>
            <a:off x="3945869" y="1439914"/>
            <a:ext cx="4197315" cy="1302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C00000"/>
                </a:solidFill>
              </a:rPr>
              <a:t>Multiply the tens</a:t>
            </a:r>
          </a:p>
          <a:p>
            <a:r>
              <a:rPr lang="en-GB" dirty="0">
                <a:solidFill>
                  <a:srgbClr val="C00000"/>
                </a:solidFill>
              </a:rPr>
              <a:t>4 x 10 = 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648851" y="2481191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endParaRPr lang="en-GB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3257" y="114554"/>
            <a:ext cx="4144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252A98"/>
                </a:solidFill>
              </a:rPr>
              <a:t>Let’s do this together</a:t>
            </a:r>
          </a:p>
        </p:txBody>
      </p:sp>
    </p:spTree>
    <p:extLst>
      <p:ext uri="{BB962C8B-B14F-4D97-AF65-F5344CB8AC3E}">
        <p14:creationId xmlns:p14="http://schemas.microsoft.com/office/powerpoint/2010/main" val="2722754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533653"/>
              </p:ext>
            </p:extLst>
          </p:nvPr>
        </p:nvGraphicFramePr>
        <p:xfrm>
          <a:off x="4109118" y="2507878"/>
          <a:ext cx="35755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933">
                  <a:extLst>
                    <a:ext uri="{9D8B030D-6E8A-4147-A177-3AD203B41FA5}">
                      <a16:colId xmlns:a16="http://schemas.microsoft.com/office/drawing/2014/main" val="91860550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194658186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030722696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291412643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556444368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286190448"/>
                    </a:ext>
                  </a:extLst>
                </a:gridCol>
              </a:tblGrid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316860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31795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370717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7326"/>
                  </a:ext>
                </a:extLst>
              </a:tr>
            </a:tbl>
          </a:graphicData>
        </a:graphic>
      </p:graphicFrame>
      <p:sp>
        <p:nvSpPr>
          <p:cNvPr id="121" name="Title 1"/>
          <p:cNvSpPr txBox="1">
            <a:spLocks/>
          </p:cNvSpPr>
          <p:nvPr/>
        </p:nvSpPr>
        <p:spPr>
          <a:xfrm>
            <a:off x="3798259" y="1138384"/>
            <a:ext cx="4197315" cy="1302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C00000"/>
                </a:solidFill>
              </a:rPr>
              <a:t>Multiply the tens</a:t>
            </a:r>
          </a:p>
          <a:p>
            <a:r>
              <a:rPr lang="en-GB" dirty="0">
                <a:solidFill>
                  <a:srgbClr val="C00000"/>
                </a:solidFill>
              </a:rPr>
              <a:t>4 x 10 = 40 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501241" y="2087999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endParaRPr lang="en-GB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Explosion 2 65"/>
          <p:cNvSpPr/>
          <p:nvPr/>
        </p:nvSpPr>
        <p:spPr>
          <a:xfrm rot="495508">
            <a:off x="3724776" y="4787365"/>
            <a:ext cx="4558375" cy="202670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Don’t forgot the 3 tens.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83257" y="114554"/>
            <a:ext cx="4144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252A98"/>
                </a:solidFill>
              </a:rPr>
              <a:t>Let’s do this together</a:t>
            </a:r>
          </a:p>
        </p:txBody>
      </p:sp>
    </p:spTree>
    <p:extLst>
      <p:ext uri="{BB962C8B-B14F-4D97-AF65-F5344CB8AC3E}">
        <p14:creationId xmlns:p14="http://schemas.microsoft.com/office/powerpoint/2010/main" val="155057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426106"/>
              </p:ext>
            </p:extLst>
          </p:nvPr>
        </p:nvGraphicFramePr>
        <p:xfrm>
          <a:off x="4174432" y="3325613"/>
          <a:ext cx="35755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933">
                  <a:extLst>
                    <a:ext uri="{9D8B030D-6E8A-4147-A177-3AD203B41FA5}">
                      <a16:colId xmlns:a16="http://schemas.microsoft.com/office/drawing/2014/main" val="91860550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194658186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030722696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291412643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556444368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286190448"/>
                    </a:ext>
                  </a:extLst>
                </a:gridCol>
              </a:tblGrid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316860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31795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370717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7326"/>
                  </a:ext>
                </a:extLst>
              </a:tr>
            </a:tbl>
          </a:graphicData>
        </a:graphic>
      </p:graphicFrame>
      <p:sp>
        <p:nvSpPr>
          <p:cNvPr id="121" name="Title 1"/>
          <p:cNvSpPr txBox="1">
            <a:spLocks/>
          </p:cNvSpPr>
          <p:nvPr/>
        </p:nvSpPr>
        <p:spPr>
          <a:xfrm>
            <a:off x="3863573" y="1812786"/>
            <a:ext cx="4197315" cy="1302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C00000"/>
                </a:solidFill>
              </a:rPr>
              <a:t>Multiply the tens</a:t>
            </a:r>
          </a:p>
          <a:p>
            <a:r>
              <a:rPr lang="en-GB" dirty="0">
                <a:solidFill>
                  <a:srgbClr val="C00000"/>
                </a:solidFill>
              </a:rPr>
              <a:t>4 x 10 = 40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566555" y="2905734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endParaRPr lang="en-GB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3257" y="114554"/>
            <a:ext cx="4144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252A98"/>
                </a:solidFill>
              </a:rPr>
              <a:t>Let’s do this together</a:t>
            </a:r>
          </a:p>
        </p:txBody>
      </p:sp>
    </p:spTree>
    <p:extLst>
      <p:ext uri="{BB962C8B-B14F-4D97-AF65-F5344CB8AC3E}">
        <p14:creationId xmlns:p14="http://schemas.microsoft.com/office/powerpoint/2010/main" val="1372861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712881"/>
              </p:ext>
            </p:extLst>
          </p:nvPr>
        </p:nvGraphicFramePr>
        <p:xfrm>
          <a:off x="4179658" y="3009492"/>
          <a:ext cx="35755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933">
                  <a:extLst>
                    <a:ext uri="{9D8B030D-6E8A-4147-A177-3AD203B41FA5}">
                      <a16:colId xmlns:a16="http://schemas.microsoft.com/office/drawing/2014/main" val="91860550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1946581865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030722696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291412643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3556444368"/>
                    </a:ext>
                  </a:extLst>
                </a:gridCol>
                <a:gridCol w="595933">
                  <a:extLst>
                    <a:ext uri="{9D8B030D-6E8A-4147-A177-3AD203B41FA5}">
                      <a16:colId xmlns:a16="http://schemas.microsoft.com/office/drawing/2014/main" val="2286190448"/>
                    </a:ext>
                  </a:extLst>
                </a:gridCol>
              </a:tblGrid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316860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31795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370717"/>
                  </a:ext>
                </a:extLst>
              </a:tr>
              <a:tr h="693614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7326"/>
                  </a:ext>
                </a:extLst>
              </a:tr>
            </a:tbl>
          </a:graphicData>
        </a:graphic>
      </p:graphicFrame>
      <p:sp>
        <p:nvSpPr>
          <p:cNvPr id="121" name="Title 1"/>
          <p:cNvSpPr txBox="1">
            <a:spLocks/>
          </p:cNvSpPr>
          <p:nvPr/>
        </p:nvSpPr>
        <p:spPr>
          <a:xfrm>
            <a:off x="3868799" y="1496665"/>
            <a:ext cx="4197315" cy="1302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C00000"/>
                </a:solidFill>
              </a:rPr>
              <a:t>Multiply the hundreds</a:t>
            </a:r>
          </a:p>
          <a:p>
            <a:r>
              <a:rPr lang="en-GB" dirty="0">
                <a:solidFill>
                  <a:srgbClr val="C00000"/>
                </a:solidFill>
              </a:rPr>
              <a:t>4 x 700 =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571781" y="2589613"/>
            <a:ext cx="8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endParaRPr lang="en-GB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3257" y="114554"/>
            <a:ext cx="4144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252A98"/>
                </a:solidFill>
              </a:rPr>
              <a:t>Let’s do this together</a:t>
            </a:r>
          </a:p>
        </p:txBody>
      </p:sp>
    </p:spTree>
    <p:extLst>
      <p:ext uri="{BB962C8B-B14F-4D97-AF65-F5344CB8AC3E}">
        <p14:creationId xmlns:p14="http://schemas.microsoft.com/office/powerpoint/2010/main" val="188180782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B929DF27A78D49907C80ADE0C690B1" ma:contentTypeVersion="13" ma:contentTypeDescription="Create a new document." ma:contentTypeScope="" ma:versionID="05fd89aff4eef5ebcf1fd1a87e1711df">
  <xsd:schema xmlns:xsd="http://www.w3.org/2001/XMLSchema" xmlns:xs="http://www.w3.org/2001/XMLSchema" xmlns:p="http://schemas.microsoft.com/office/2006/metadata/properties" xmlns:ns3="5c9a5e67-57a1-4e0f-a211-a5babd22c29f" xmlns:ns4="f0d342cc-15ae-4673-be97-81950162e1b5" targetNamespace="http://schemas.microsoft.com/office/2006/metadata/properties" ma:root="true" ma:fieldsID="a81342d5de0a7a3fc6e329a3e23860fb" ns3:_="" ns4:_="">
    <xsd:import namespace="5c9a5e67-57a1-4e0f-a211-a5babd22c29f"/>
    <xsd:import namespace="f0d342cc-15ae-4673-be97-81950162e1b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9a5e67-57a1-4e0f-a211-a5babd22c2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d342cc-15ae-4673-be97-81950162e1b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EAC3C9-571B-4925-AE1C-16D2BF2C22DD}">
  <ds:schemaRefs>
    <ds:schemaRef ds:uri="5c9a5e67-57a1-4e0f-a211-a5babd22c29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f0d342cc-15ae-4673-be97-81950162e1b5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5A4D07B-F730-48A8-9833-481FE59CD5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B40C4A-3A80-43CF-BC9C-A1DC57FC66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9a5e67-57a1-4e0f-a211-a5babd22c29f"/>
    <ds:schemaRef ds:uri="f0d342cc-15ae-4673-be97-81950162e1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2483</TotalTime>
  <Words>1481</Words>
  <Application>Microsoft Office PowerPoint</Application>
  <PresentationFormat>Widescreen</PresentationFormat>
  <Paragraphs>815</Paragraphs>
  <Slides>59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Arial</vt:lpstr>
      <vt:lpstr>Calibri</vt:lpstr>
      <vt:lpstr>Calibri Light</vt:lpstr>
      <vt:lpstr>Comic Sans MS</vt:lpstr>
      <vt:lpstr>1_Office Theme</vt:lpstr>
      <vt:lpstr>Office Theme</vt:lpstr>
      <vt:lpstr>PowerPoint Presentation</vt:lpstr>
      <vt:lpstr>Times table practise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Try </vt:lpstr>
      <vt:lpstr>Answers </vt:lpstr>
      <vt:lpstr>PowerPoint Presentation</vt:lpstr>
      <vt:lpstr>Times table practise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Times table practise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Times table practise</vt:lpstr>
      <vt:lpstr>PowerPoint Presentation</vt:lpstr>
      <vt:lpstr>3625 ÷ 5 =</vt:lpstr>
      <vt:lpstr>3625 ÷ 5 = 725</vt:lpstr>
      <vt:lpstr>6072 ÷ 6 =</vt:lpstr>
      <vt:lpstr>6072 ÷ 6 = 1,012</vt:lpstr>
      <vt:lpstr>PowerPoint Presentation</vt:lpstr>
      <vt:lpstr>Times table practise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Palmer</dc:creator>
  <cp:lastModifiedBy>P. Gingell [ Wheatley Hill Primary School ]</cp:lastModifiedBy>
  <cp:revision>69</cp:revision>
  <dcterms:created xsi:type="dcterms:W3CDTF">2020-08-27T09:09:54Z</dcterms:created>
  <dcterms:modified xsi:type="dcterms:W3CDTF">2021-01-08T15:40:42Z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0x010100F4B929DF27A78D49907C80ADE0C690B1</vt:lpwstr>
  </property>
</Properties>
</file>