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8"/>
  </p:notesMasterIdLst>
  <p:sldIdLst>
    <p:sldId id="297" r:id="rId2"/>
    <p:sldId id="411" r:id="rId3"/>
    <p:sldId id="308" r:id="rId4"/>
    <p:sldId id="312" r:id="rId5"/>
    <p:sldId id="309" r:id="rId6"/>
    <p:sldId id="410" r:id="rId7"/>
    <p:sldId id="409" r:id="rId8"/>
    <p:sldId id="315" r:id="rId9"/>
    <p:sldId id="406" r:id="rId10"/>
    <p:sldId id="407" r:id="rId11"/>
    <p:sldId id="408" r:id="rId12"/>
    <p:sldId id="316" r:id="rId13"/>
    <p:sldId id="405" r:id="rId14"/>
    <p:sldId id="310" r:id="rId15"/>
    <p:sldId id="404" r:id="rId16"/>
    <p:sldId id="313" r:id="rId17"/>
    <p:sldId id="412" r:id="rId18"/>
    <p:sldId id="413" r:id="rId19"/>
    <p:sldId id="414" r:id="rId20"/>
    <p:sldId id="415" r:id="rId21"/>
    <p:sldId id="416" r:id="rId22"/>
    <p:sldId id="417" r:id="rId23"/>
    <p:sldId id="418" r:id="rId24"/>
    <p:sldId id="419" r:id="rId25"/>
    <p:sldId id="420" r:id="rId26"/>
    <p:sldId id="421" r:id="rId27"/>
    <p:sldId id="422" r:id="rId28"/>
    <p:sldId id="314"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6" r:id="rId61"/>
    <p:sldId id="454" r:id="rId62"/>
    <p:sldId id="455" r:id="rId63"/>
    <p:sldId id="457" r:id="rId64"/>
    <p:sldId id="458" r:id="rId65"/>
    <p:sldId id="459" r:id="rId66"/>
    <p:sldId id="460" r:id="rId67"/>
    <p:sldId id="461" r:id="rId68"/>
    <p:sldId id="462" r:id="rId69"/>
    <p:sldId id="463" r:id="rId70"/>
    <p:sldId id="464" r:id="rId71"/>
    <p:sldId id="465" r:id="rId72"/>
    <p:sldId id="466" r:id="rId73"/>
    <p:sldId id="467" r:id="rId74"/>
    <p:sldId id="468" r:id="rId75"/>
    <p:sldId id="469" r:id="rId76"/>
    <p:sldId id="470"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CC"/>
    <a:srgbClr val="FFC000"/>
    <a:srgbClr val="252A98"/>
    <a:srgbClr val="150F4D"/>
    <a:srgbClr val="8FAADC"/>
    <a:srgbClr val="173A1C"/>
    <a:srgbClr val="346E3A"/>
    <a:srgbClr val="CC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4343" autoAdjust="0"/>
  </p:normalViewPr>
  <p:slideViewPr>
    <p:cSldViewPr snapToGrid="0">
      <p:cViewPr varScale="1">
        <p:scale>
          <a:sx n="88" d="100"/>
          <a:sy n="88" d="100"/>
        </p:scale>
        <p:origin x="57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Palmer" userId="S::d.palmer301@durhamlearning.net::e80e08bf-e0c4-4680-a90c-5ee07ceca966" providerId="AD" clId="Web-{9EB6D86A-ACB6-254C-2896-4382DED39554}"/>
    <pc:docChg chg="modSld">
      <pc:chgData name="D. Palmer" userId="S::d.palmer301@durhamlearning.net::e80e08bf-e0c4-4680-a90c-5ee07ceca966" providerId="AD" clId="Web-{9EB6D86A-ACB6-254C-2896-4382DED39554}" dt="2020-11-06T08:39:44.152" v="23" actId="20577"/>
      <pc:docMkLst>
        <pc:docMk/>
      </pc:docMkLst>
      <pc:sldChg chg="modSp">
        <pc:chgData name="D. Palmer" userId="S::d.palmer301@durhamlearning.net::e80e08bf-e0c4-4680-a90c-5ee07ceca966" providerId="AD" clId="Web-{9EB6D86A-ACB6-254C-2896-4382DED39554}" dt="2020-11-06T08:39:44.152" v="22" actId="20577"/>
        <pc:sldMkLst>
          <pc:docMk/>
          <pc:sldMk cId="2879967441" sldId="440"/>
        </pc:sldMkLst>
        <pc:spChg chg="mod">
          <ac:chgData name="D. Palmer" userId="S::d.palmer301@durhamlearning.net::e80e08bf-e0c4-4680-a90c-5ee07ceca966" providerId="AD" clId="Web-{9EB6D86A-ACB6-254C-2896-4382DED39554}" dt="2020-11-06T08:39:44.152" v="22" actId="20577"/>
          <ac:spMkLst>
            <pc:docMk/>
            <pc:sldMk cId="2879967441" sldId="440"/>
            <ac:spMk id="7" creationId="{00000000-0000-0000-0000-000000000000}"/>
          </ac:spMkLst>
        </pc:spChg>
      </pc:sldChg>
      <pc:sldChg chg="modSp">
        <pc:chgData name="D. Palmer" userId="S::d.palmer301@durhamlearning.net::e80e08bf-e0c4-4680-a90c-5ee07ceca966" providerId="AD" clId="Web-{9EB6D86A-ACB6-254C-2896-4382DED39554}" dt="2020-11-06T08:24:55.693" v="18" actId="20577"/>
        <pc:sldMkLst>
          <pc:docMk/>
          <pc:sldMk cId="1470985801" sldId="441"/>
        </pc:sldMkLst>
        <pc:spChg chg="mod">
          <ac:chgData name="D. Palmer" userId="S::d.palmer301@durhamlearning.net::e80e08bf-e0c4-4680-a90c-5ee07ceca966" providerId="AD" clId="Web-{9EB6D86A-ACB6-254C-2896-4382DED39554}" dt="2020-11-06T08:24:55.693" v="18" actId="20577"/>
          <ac:spMkLst>
            <pc:docMk/>
            <pc:sldMk cId="1470985801" sldId="441"/>
            <ac:spMk id="7" creationId="{00000000-0000-0000-0000-000000000000}"/>
          </ac:spMkLst>
        </pc:spChg>
      </pc:sldChg>
    </pc:docChg>
  </pc:docChgLst>
  <pc:docChgLst>
    <pc:chgData name="D. Palmer" userId="S::d.palmer301@durhamlearning.net::e80e08bf-e0c4-4680-a90c-5ee07ceca966" providerId="AD" clId="Web-{0586E5D8-1CB5-61F9-1CB8-9F791284CCA4}"/>
    <pc:docChg chg="modSld">
      <pc:chgData name="D. Palmer" userId="S::d.palmer301@durhamlearning.net::e80e08bf-e0c4-4680-a90c-5ee07ceca966" providerId="AD" clId="Web-{0586E5D8-1CB5-61F9-1CB8-9F791284CCA4}" dt="2020-11-12T08:25:14.733" v="51" actId="20577"/>
      <pc:docMkLst>
        <pc:docMk/>
      </pc:docMkLst>
      <pc:sldChg chg="modSp">
        <pc:chgData name="D. Palmer" userId="S::d.palmer301@durhamlearning.net::e80e08bf-e0c4-4680-a90c-5ee07ceca966" providerId="AD" clId="Web-{0586E5D8-1CB5-61F9-1CB8-9F791284CCA4}" dt="2020-11-12T08:23:49.322" v="0" actId="20577"/>
        <pc:sldMkLst>
          <pc:docMk/>
          <pc:sldMk cId="4001498724" sldId="409"/>
        </pc:sldMkLst>
        <pc:spChg chg="mod">
          <ac:chgData name="D. Palmer" userId="S::d.palmer301@durhamlearning.net::e80e08bf-e0c4-4680-a90c-5ee07ceca966" providerId="AD" clId="Web-{0586E5D8-1CB5-61F9-1CB8-9F791284CCA4}" dt="2020-11-12T08:23:49.322" v="0" actId="20577"/>
          <ac:spMkLst>
            <pc:docMk/>
            <pc:sldMk cId="4001498724" sldId="409"/>
            <ac:spMk id="3" creationId="{00000000-0000-0000-0000-000000000000}"/>
          </ac:spMkLst>
        </pc:spChg>
      </pc:sldChg>
      <pc:sldChg chg="modSp">
        <pc:chgData name="D. Palmer" userId="S::d.palmer301@durhamlearning.net::e80e08bf-e0c4-4680-a90c-5ee07ceca966" providerId="AD" clId="Web-{0586E5D8-1CB5-61F9-1CB8-9F791284CCA4}" dt="2020-11-12T08:24:18.370" v="4" actId="20577"/>
        <pc:sldMkLst>
          <pc:docMk/>
          <pc:sldMk cId="1249651283" sldId="410"/>
        </pc:sldMkLst>
        <pc:spChg chg="mod">
          <ac:chgData name="D. Palmer" userId="S::d.palmer301@durhamlearning.net::e80e08bf-e0c4-4680-a90c-5ee07ceca966" providerId="AD" clId="Web-{0586E5D8-1CB5-61F9-1CB8-9F791284CCA4}" dt="2020-11-12T08:24:18.370" v="4" actId="20577"/>
          <ac:spMkLst>
            <pc:docMk/>
            <pc:sldMk cId="1249651283" sldId="410"/>
            <ac:spMk id="4" creationId="{00000000-0000-0000-0000-000000000000}"/>
          </ac:spMkLst>
        </pc:spChg>
      </pc:sldChg>
      <pc:sldChg chg="modSp">
        <pc:chgData name="D. Palmer" userId="S::d.palmer301@durhamlearning.net::e80e08bf-e0c4-4680-a90c-5ee07ceca966" providerId="AD" clId="Web-{0586E5D8-1CB5-61F9-1CB8-9F791284CCA4}" dt="2020-11-12T08:25:14.733" v="50" actId="20577"/>
        <pc:sldMkLst>
          <pc:docMk/>
          <pc:sldMk cId="3384804187" sldId="411"/>
        </pc:sldMkLst>
        <pc:spChg chg="mod">
          <ac:chgData name="D. Palmer" userId="S::d.palmer301@durhamlearning.net::e80e08bf-e0c4-4680-a90c-5ee07ceca966" providerId="AD" clId="Web-{0586E5D8-1CB5-61F9-1CB8-9F791284CCA4}" dt="2020-11-12T08:25:14.733" v="50" actId="20577"/>
          <ac:spMkLst>
            <pc:docMk/>
            <pc:sldMk cId="3384804187" sldId="41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76FEF-92B3-4ACA-84F8-D667E2DFAE86}"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95DD0-B432-4415-AECA-EA2B425BBA77}" type="slidenum">
              <a:rPr lang="en-US" smtClean="0"/>
              <a:t>‹#›</a:t>
            </a:fld>
            <a:endParaRPr lang="en-US"/>
          </a:p>
        </p:txBody>
      </p:sp>
    </p:spTree>
    <p:extLst>
      <p:ext uri="{BB962C8B-B14F-4D97-AF65-F5344CB8AC3E}">
        <p14:creationId xmlns:p14="http://schemas.microsoft.com/office/powerpoint/2010/main" val="176974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6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10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9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94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97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9438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2120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4312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68447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4544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8173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11194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8281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01642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319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5578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27/06/2021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815007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1F7wFwdcfK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lassroom.thenational.academy/lessons/to-investigate-homophones-6wuk6c?step=1&amp;activity=vide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F_kvS4KYrq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lassroom.thenational.academy/lessons/to-explore-pronouns-cmvkjr?activity=video&amp;step=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hyperlink" Target="https://classroom.thenational.academy/lessons/to-explore-pronouns-cmvkjr?activity=video&amp;step=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noProof="0" dirty="0">
                <a:solidFill>
                  <a:prstClr val="black"/>
                </a:solidFill>
                <a:latin typeface="Calibri" panose="020F0502020204030204"/>
              </a:rPr>
              <a:t>Mon</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day </a:t>
            </a:r>
            <a:r>
              <a:rPr lang="en-GB" sz="3200" u="sng" dirty="0">
                <a:solidFill>
                  <a:prstClr val="black"/>
                </a:solidFill>
                <a:latin typeface="Calibri" panose="020F0502020204030204"/>
              </a:rPr>
              <a:t>28</a:t>
            </a:r>
            <a:r>
              <a:rPr kumimoji="0" lang="en-GB" sz="3200" i="0" u="sng"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 June 2021</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u="sng" dirty="0">
                <a:solidFill>
                  <a:prstClr val="black"/>
                </a:solidFill>
              </a:rPr>
              <a:t>LO: To be able to spell homophones and near-homophones.</a:t>
            </a: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85671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7E6E6A-5884-934B-914C-DAD9A0BE3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7" name="Rectangle: Rounded Corners 6">
            <a:extLst>
              <a:ext uri="{FF2B5EF4-FFF2-40B4-BE49-F238E27FC236}">
                <a16:creationId xmlns:a16="http://schemas.microsoft.com/office/drawing/2014/main" id="{CA7A0A57-2F2E-FD4A-8013-F471C10E0BA7}"/>
              </a:ext>
            </a:extLst>
          </p:cNvPr>
          <p:cNvSpPr/>
          <p:nvPr/>
        </p:nvSpPr>
        <p:spPr>
          <a:xfrm>
            <a:off x="2214336" y="4691933"/>
            <a:ext cx="7327900" cy="1391167"/>
          </a:xfrm>
          <a:prstGeom prst="roundRect">
            <a:avLst/>
          </a:prstGeom>
          <a:solidFill>
            <a:schemeClr val="bg1"/>
          </a:solidFill>
          <a:ln w="76200">
            <a:solidFill>
              <a:srgbClr val="003E7D"/>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288000" anchor="ctr">
            <a:spAutoFit/>
          </a:bodyPr>
          <a:lstStyle/>
          <a:p>
            <a:pPr algn="ctr">
              <a:lnSpc>
                <a:spcPct val="150000"/>
              </a:lnSpc>
              <a:spcBef>
                <a:spcPct val="0"/>
              </a:spcBef>
              <a:buFontTx/>
              <a:buNone/>
            </a:pPr>
            <a:r>
              <a:rPr lang="en-GB" altLang="en-US" sz="1800" dirty="0">
                <a:solidFill>
                  <a:schemeClr val="tx1"/>
                </a:solidFill>
              </a:rPr>
              <a:t>The </a:t>
            </a:r>
            <a:r>
              <a:rPr lang="en-GB" altLang="en-US" sz="1800" u="sng" dirty="0">
                <a:solidFill>
                  <a:schemeClr val="tx1"/>
                </a:solidFill>
              </a:rPr>
              <a:t>               </a:t>
            </a:r>
            <a:r>
              <a:rPr lang="en-GB" altLang="en-US" sz="1800" dirty="0">
                <a:solidFill>
                  <a:schemeClr val="tx1"/>
                </a:solidFill>
              </a:rPr>
              <a:t> bars were very strong.</a:t>
            </a:r>
          </a:p>
          <a:p>
            <a:pPr algn="ctr">
              <a:lnSpc>
                <a:spcPct val="150000"/>
              </a:lnSpc>
              <a:spcBef>
                <a:spcPct val="0"/>
              </a:spcBef>
              <a:buFontTx/>
              <a:buNone/>
            </a:pPr>
            <a:r>
              <a:rPr lang="en-GB" altLang="en-US" sz="1800" dirty="0">
                <a:solidFill>
                  <a:schemeClr val="tx1"/>
                </a:solidFill>
              </a:rPr>
              <a:t>The burglar attempted to </a:t>
            </a:r>
            <a:r>
              <a:rPr lang="en-GB" altLang="en-US" sz="1800" u="sng" dirty="0">
                <a:solidFill>
                  <a:schemeClr val="tx1"/>
                </a:solidFill>
              </a:rPr>
              <a:t>               </a:t>
            </a:r>
            <a:r>
              <a:rPr lang="en-GB" altLang="en-US" sz="1800" dirty="0">
                <a:solidFill>
                  <a:schemeClr val="tx1"/>
                </a:solidFill>
              </a:rPr>
              <a:t> the TV.</a:t>
            </a:r>
          </a:p>
        </p:txBody>
      </p:sp>
      <p:sp>
        <p:nvSpPr>
          <p:cNvPr id="8" name="TextBox 8">
            <a:extLst>
              <a:ext uri="{FF2B5EF4-FFF2-40B4-BE49-F238E27FC236}">
                <a16:creationId xmlns:a16="http://schemas.microsoft.com/office/drawing/2014/main" id="{E768BA7F-E330-7543-9A39-83727F901F2C}"/>
              </a:ext>
            </a:extLst>
          </p:cNvPr>
          <p:cNvSpPr txBox="1">
            <a:spLocks noChangeArrowheads="1"/>
          </p:cNvSpPr>
          <p:nvPr/>
        </p:nvSpPr>
        <p:spPr bwMode="auto">
          <a:xfrm>
            <a:off x="3274185" y="3775995"/>
            <a:ext cx="140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steel</a:t>
            </a:r>
          </a:p>
        </p:txBody>
      </p:sp>
      <p:sp>
        <p:nvSpPr>
          <p:cNvPr id="9" name="TextBox 9">
            <a:extLst>
              <a:ext uri="{FF2B5EF4-FFF2-40B4-BE49-F238E27FC236}">
                <a16:creationId xmlns:a16="http://schemas.microsoft.com/office/drawing/2014/main" id="{3357F82B-9CE3-B045-8C24-0158348A48AA}"/>
              </a:ext>
            </a:extLst>
          </p:cNvPr>
          <p:cNvSpPr txBox="1">
            <a:spLocks noChangeArrowheads="1"/>
          </p:cNvSpPr>
          <p:nvPr/>
        </p:nvSpPr>
        <p:spPr bwMode="auto">
          <a:xfrm>
            <a:off x="6993190" y="3775995"/>
            <a:ext cx="140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steal</a:t>
            </a:r>
          </a:p>
        </p:txBody>
      </p:sp>
      <p:pic>
        <p:nvPicPr>
          <p:cNvPr id="10" name="Picture 11">
            <a:extLst>
              <a:ext uri="{FF2B5EF4-FFF2-40B4-BE49-F238E27FC236}">
                <a16:creationId xmlns:a16="http://schemas.microsoft.com/office/drawing/2014/main" id="{CE8BAB0B-893D-BA4C-B4AB-1351AD936CFE}"/>
              </a:ext>
            </a:extLst>
          </p:cNvPr>
          <p:cNvPicPr>
            <a:picLocks noChangeAspect="1"/>
          </p:cNvPicPr>
          <p:nvPr/>
        </p:nvPicPr>
        <p:blipFill>
          <a:blip r:embed="rId3" cstate="print">
            <a:extLst>
              <a:ext uri="{28A0092B-C50C-407E-A947-70E740481C1C}">
                <a14:useLocalDpi xmlns:a14="http://schemas.microsoft.com/office/drawing/2010/main" val="0"/>
              </a:ext>
            </a:extLst>
          </a:blip>
          <a:srcRect l="18458" r="18458"/>
          <a:stretch/>
        </p:blipFill>
        <p:spPr bwMode="auto">
          <a:xfrm>
            <a:off x="2565174" y="808187"/>
            <a:ext cx="2808287" cy="296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8B6D425-D3BA-944B-8F84-37B212CBA9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6" r="30736"/>
          <a:stretch/>
        </p:blipFill>
        <p:spPr bwMode="auto">
          <a:xfrm>
            <a:off x="6307748" y="808187"/>
            <a:ext cx="2774234" cy="296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a16="http://schemas.microsoft.com/office/drawing/2014/main" id="{732BE8AD-03AD-EE47-B342-FEB13BB46515}"/>
              </a:ext>
            </a:extLst>
          </p:cNvPr>
          <p:cNvSpPr txBox="1">
            <a:spLocks noChangeArrowheads="1"/>
          </p:cNvSpPr>
          <p:nvPr/>
        </p:nvSpPr>
        <p:spPr bwMode="auto">
          <a:xfrm>
            <a:off x="289668" y="245616"/>
            <a:ext cx="8027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Fill in the spaces by choosing the correct homophone.</a:t>
            </a:r>
          </a:p>
        </p:txBody>
      </p:sp>
    </p:spTree>
    <p:extLst>
      <p:ext uri="{BB962C8B-B14F-4D97-AF65-F5344CB8AC3E}">
        <p14:creationId xmlns:p14="http://schemas.microsoft.com/office/powerpoint/2010/main" val="331180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7E6E6A-5884-934B-914C-DAD9A0BE3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7" name="Rectangle: Rounded Corners 6">
            <a:extLst>
              <a:ext uri="{FF2B5EF4-FFF2-40B4-BE49-F238E27FC236}">
                <a16:creationId xmlns:a16="http://schemas.microsoft.com/office/drawing/2014/main" id="{EF15A8A5-B991-FB40-831E-232B84803207}"/>
              </a:ext>
            </a:extLst>
          </p:cNvPr>
          <p:cNvSpPr/>
          <p:nvPr/>
        </p:nvSpPr>
        <p:spPr>
          <a:xfrm>
            <a:off x="2214336" y="4691933"/>
            <a:ext cx="7327900" cy="1391167"/>
          </a:xfrm>
          <a:prstGeom prst="roundRect">
            <a:avLst/>
          </a:prstGeom>
          <a:solidFill>
            <a:schemeClr val="bg1"/>
          </a:solidFill>
          <a:ln w="76200">
            <a:solidFill>
              <a:srgbClr val="003E7D"/>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288000" anchor="ctr">
            <a:spAutoFit/>
          </a:bodyPr>
          <a:lstStyle/>
          <a:p>
            <a:pPr algn="ctr">
              <a:lnSpc>
                <a:spcPct val="150000"/>
              </a:lnSpc>
              <a:spcBef>
                <a:spcPct val="0"/>
              </a:spcBef>
              <a:buFontTx/>
              <a:buNone/>
            </a:pPr>
            <a:r>
              <a:rPr lang="en-GB" altLang="en-US" sz="1800" dirty="0">
                <a:solidFill>
                  <a:schemeClr val="tx1"/>
                </a:solidFill>
              </a:rPr>
              <a:t>The </a:t>
            </a:r>
            <a:r>
              <a:rPr lang="en-GB" altLang="en-US" sz="1800" u="sng" dirty="0">
                <a:solidFill>
                  <a:schemeClr val="tx1"/>
                </a:solidFill>
              </a:rPr>
              <a:t>               </a:t>
            </a:r>
            <a:r>
              <a:rPr lang="en-GB" altLang="en-US" sz="1800" dirty="0">
                <a:solidFill>
                  <a:schemeClr val="tx1"/>
                </a:solidFill>
              </a:rPr>
              <a:t> is beautiful today.</a:t>
            </a:r>
          </a:p>
          <a:p>
            <a:pPr algn="ctr">
              <a:lnSpc>
                <a:spcPct val="150000"/>
              </a:lnSpc>
              <a:spcBef>
                <a:spcPct val="0"/>
              </a:spcBef>
              <a:buFontTx/>
              <a:buNone/>
            </a:pPr>
            <a:r>
              <a:rPr lang="en-GB" altLang="en-US" dirty="0">
                <a:solidFill>
                  <a:schemeClr val="tx1"/>
                </a:solidFill>
              </a:rPr>
              <a:t>I don’t know </a:t>
            </a:r>
            <a:r>
              <a:rPr lang="en-GB" altLang="en-US" sz="1800" dirty="0">
                <a:solidFill>
                  <a:schemeClr val="tx1"/>
                </a:solidFill>
              </a:rPr>
              <a:t> </a:t>
            </a:r>
            <a:r>
              <a:rPr lang="en-GB" altLang="en-US" sz="1800" u="sng" dirty="0">
                <a:solidFill>
                  <a:schemeClr val="tx1"/>
                </a:solidFill>
              </a:rPr>
              <a:t>               </a:t>
            </a:r>
            <a:r>
              <a:rPr lang="en-GB" altLang="en-US" sz="1800" dirty="0">
                <a:solidFill>
                  <a:schemeClr val="tx1"/>
                </a:solidFill>
              </a:rPr>
              <a:t> to go to the party or stay home.</a:t>
            </a:r>
          </a:p>
        </p:txBody>
      </p:sp>
      <p:sp>
        <p:nvSpPr>
          <p:cNvPr id="8" name="TextBox 8">
            <a:extLst>
              <a:ext uri="{FF2B5EF4-FFF2-40B4-BE49-F238E27FC236}">
                <a16:creationId xmlns:a16="http://schemas.microsoft.com/office/drawing/2014/main" id="{B7A7EEE8-18EE-3D47-86CE-725D013E34B2}"/>
              </a:ext>
            </a:extLst>
          </p:cNvPr>
          <p:cNvSpPr txBox="1">
            <a:spLocks noChangeArrowheads="1"/>
          </p:cNvSpPr>
          <p:nvPr/>
        </p:nvSpPr>
        <p:spPr bwMode="auto">
          <a:xfrm>
            <a:off x="3274185" y="3775995"/>
            <a:ext cx="17767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whether</a:t>
            </a:r>
          </a:p>
        </p:txBody>
      </p:sp>
      <p:sp>
        <p:nvSpPr>
          <p:cNvPr id="9" name="TextBox 9">
            <a:extLst>
              <a:ext uri="{FF2B5EF4-FFF2-40B4-BE49-F238E27FC236}">
                <a16:creationId xmlns:a16="http://schemas.microsoft.com/office/drawing/2014/main" id="{E89021F4-C8E4-7647-9BFD-58827D316AB5}"/>
              </a:ext>
            </a:extLst>
          </p:cNvPr>
          <p:cNvSpPr txBox="1">
            <a:spLocks noChangeArrowheads="1"/>
          </p:cNvSpPr>
          <p:nvPr/>
        </p:nvSpPr>
        <p:spPr bwMode="auto">
          <a:xfrm>
            <a:off x="6993189" y="3775995"/>
            <a:ext cx="1824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weather</a:t>
            </a:r>
          </a:p>
        </p:txBody>
      </p:sp>
      <p:pic>
        <p:nvPicPr>
          <p:cNvPr id="12" name="Picture 11">
            <a:extLst>
              <a:ext uri="{FF2B5EF4-FFF2-40B4-BE49-F238E27FC236}">
                <a16:creationId xmlns:a16="http://schemas.microsoft.com/office/drawing/2014/main" id="{9B66E13A-2ECD-BB4E-B076-FAA3AAEDE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821" y="434080"/>
            <a:ext cx="2406974" cy="3341914"/>
          </a:xfrm>
          <a:prstGeom prst="rect">
            <a:avLst/>
          </a:prstGeom>
        </p:spPr>
      </p:pic>
      <p:pic>
        <p:nvPicPr>
          <p:cNvPr id="14" name="Picture 13">
            <a:extLst>
              <a:ext uri="{FF2B5EF4-FFF2-40B4-BE49-F238E27FC236}">
                <a16:creationId xmlns:a16="http://schemas.microsoft.com/office/drawing/2014/main" id="{506CC3C6-EF61-944B-87BF-D19D2074E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094" y="719876"/>
            <a:ext cx="3355963" cy="3056118"/>
          </a:xfrm>
          <a:prstGeom prst="rect">
            <a:avLst/>
          </a:prstGeom>
        </p:spPr>
      </p:pic>
      <p:sp>
        <p:nvSpPr>
          <p:cNvPr id="15" name="TextBox 5">
            <a:extLst>
              <a:ext uri="{FF2B5EF4-FFF2-40B4-BE49-F238E27FC236}">
                <a16:creationId xmlns:a16="http://schemas.microsoft.com/office/drawing/2014/main" id="{36BBC7CA-A68C-504A-9E15-9C97A0C29178}"/>
              </a:ext>
            </a:extLst>
          </p:cNvPr>
          <p:cNvSpPr txBox="1">
            <a:spLocks noChangeArrowheads="1"/>
          </p:cNvSpPr>
          <p:nvPr/>
        </p:nvSpPr>
        <p:spPr bwMode="auto">
          <a:xfrm>
            <a:off x="289668" y="245616"/>
            <a:ext cx="8027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Fill in the spaces by choosing the correct homophone.</a:t>
            </a:r>
          </a:p>
        </p:txBody>
      </p:sp>
    </p:spTree>
    <p:extLst>
      <p:ext uri="{BB962C8B-B14F-4D97-AF65-F5344CB8AC3E}">
        <p14:creationId xmlns:p14="http://schemas.microsoft.com/office/powerpoint/2010/main" val="383593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63B2FB2-7483-0F4C-ACBD-3E3E34F0B626}"/>
              </a:ext>
            </a:extLst>
          </p:cNvPr>
          <p:cNvSpPr txBox="1">
            <a:spLocks noChangeArrowheads="1"/>
          </p:cNvSpPr>
          <p:nvPr/>
        </p:nvSpPr>
        <p:spPr bwMode="auto">
          <a:xfrm>
            <a:off x="267897" y="332015"/>
            <a:ext cx="10627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002060"/>
                </a:solidFill>
                <a:latin typeface="+mn-lt"/>
                <a:cs typeface="Arial" panose="020B0604020202020204" pitchFamily="34" charset="0"/>
              </a:rPr>
              <a:t>This conversation between Frank and Sheila is full of homophones. Can you spot them and change them to the correct spelling? Re-write this conversation with the correct spellings on the next slide.</a:t>
            </a:r>
          </a:p>
        </p:txBody>
      </p:sp>
      <p:sp>
        <p:nvSpPr>
          <p:cNvPr id="17" name="Rectangle 16">
            <a:extLst>
              <a:ext uri="{FF2B5EF4-FFF2-40B4-BE49-F238E27FC236}">
                <a16:creationId xmlns:a16="http://schemas.microsoft.com/office/drawing/2014/main" id="{52507037-41F6-3E43-ADAF-508742CB5868}"/>
              </a:ext>
            </a:extLst>
          </p:cNvPr>
          <p:cNvSpPr>
            <a:spLocks/>
          </p:cNvSpPr>
          <p:nvPr/>
        </p:nvSpPr>
        <p:spPr bwMode="auto">
          <a:xfrm>
            <a:off x="932321" y="1772330"/>
            <a:ext cx="7123107" cy="448616"/>
          </a:xfrm>
          <a:prstGeom prst="rect">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2800" dirty="0">
                <a:latin typeface="+mn-lt"/>
              </a:rPr>
              <a:t>Meat me buy the sign outside.</a:t>
            </a:r>
          </a:p>
        </p:txBody>
      </p:sp>
      <p:sp>
        <p:nvSpPr>
          <p:cNvPr id="18" name="Rectangle 17">
            <a:extLst>
              <a:ext uri="{FF2B5EF4-FFF2-40B4-BE49-F238E27FC236}">
                <a16:creationId xmlns:a16="http://schemas.microsoft.com/office/drawing/2014/main" id="{C46D8BC6-34D9-7D4C-989E-27DFD131C43C}"/>
              </a:ext>
            </a:extLst>
          </p:cNvPr>
          <p:cNvSpPr>
            <a:spLocks/>
          </p:cNvSpPr>
          <p:nvPr/>
        </p:nvSpPr>
        <p:spPr bwMode="auto">
          <a:xfrm>
            <a:off x="1258887" y="3382043"/>
            <a:ext cx="6796541" cy="403257"/>
          </a:xfrm>
          <a:prstGeom prst="rect">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2800" dirty="0">
                <a:latin typeface="+mn-lt"/>
              </a:rPr>
              <a:t>Just weight over their by the mane doors.</a:t>
            </a:r>
          </a:p>
        </p:txBody>
      </p:sp>
      <p:sp>
        <p:nvSpPr>
          <p:cNvPr id="19" name="Rectangle 18">
            <a:extLst>
              <a:ext uri="{FF2B5EF4-FFF2-40B4-BE49-F238E27FC236}">
                <a16:creationId xmlns:a16="http://schemas.microsoft.com/office/drawing/2014/main" id="{8CF06347-E19E-AC43-A8EA-E42D637B84B5}"/>
              </a:ext>
            </a:extLst>
          </p:cNvPr>
          <p:cNvSpPr>
            <a:spLocks/>
          </p:cNvSpPr>
          <p:nvPr/>
        </p:nvSpPr>
        <p:spPr bwMode="auto">
          <a:xfrm>
            <a:off x="1019969" y="4584022"/>
            <a:ext cx="7035460" cy="538120"/>
          </a:xfrm>
          <a:prstGeom prst="rect">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2800" dirty="0">
                <a:latin typeface="+mn-lt"/>
              </a:rPr>
              <a:t>If it reins, meat me over hear buy the shop.</a:t>
            </a:r>
          </a:p>
        </p:txBody>
      </p:sp>
      <p:sp>
        <p:nvSpPr>
          <p:cNvPr id="20" name="Rectangle 19">
            <a:extLst>
              <a:ext uri="{FF2B5EF4-FFF2-40B4-BE49-F238E27FC236}">
                <a16:creationId xmlns:a16="http://schemas.microsoft.com/office/drawing/2014/main" id="{211460EE-8D5C-9744-BDAD-7A79D048747A}"/>
              </a:ext>
            </a:extLst>
          </p:cNvPr>
          <p:cNvSpPr>
            <a:spLocks/>
          </p:cNvSpPr>
          <p:nvPr/>
        </p:nvSpPr>
        <p:spPr bwMode="auto">
          <a:xfrm>
            <a:off x="3657600" y="2366053"/>
            <a:ext cx="7458416" cy="870882"/>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sz="2800" dirty="0">
                <a:latin typeface="+mn-lt"/>
              </a:rPr>
              <a:t>Have you scene the whether?</a:t>
            </a:r>
            <a:br>
              <a:rPr lang="en-GB" sz="2800" dirty="0">
                <a:latin typeface="+mn-lt"/>
              </a:rPr>
            </a:br>
            <a:r>
              <a:rPr lang="en-GB" sz="2800" dirty="0">
                <a:latin typeface="+mn-lt"/>
              </a:rPr>
              <a:t>I can barely sea threw the missed.</a:t>
            </a:r>
          </a:p>
        </p:txBody>
      </p:sp>
      <p:sp>
        <p:nvSpPr>
          <p:cNvPr id="21" name="Rectangle 20">
            <a:extLst>
              <a:ext uri="{FF2B5EF4-FFF2-40B4-BE49-F238E27FC236}">
                <a16:creationId xmlns:a16="http://schemas.microsoft.com/office/drawing/2014/main" id="{FA502DEF-F8D9-9A4D-A441-3AE014F60610}"/>
              </a:ext>
            </a:extLst>
          </p:cNvPr>
          <p:cNvSpPr>
            <a:spLocks/>
          </p:cNvSpPr>
          <p:nvPr/>
        </p:nvSpPr>
        <p:spPr bwMode="auto">
          <a:xfrm>
            <a:off x="3657600" y="3930408"/>
            <a:ext cx="7237934" cy="498261"/>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sz="2800" dirty="0">
                <a:latin typeface="+mn-lt"/>
              </a:rPr>
              <a:t>What do I do if it’s reigning?</a:t>
            </a:r>
          </a:p>
        </p:txBody>
      </p:sp>
      <p:sp>
        <p:nvSpPr>
          <p:cNvPr id="22" name="Rectangle 21">
            <a:extLst>
              <a:ext uri="{FF2B5EF4-FFF2-40B4-BE49-F238E27FC236}">
                <a16:creationId xmlns:a16="http://schemas.microsoft.com/office/drawing/2014/main" id="{B3D84DD5-0DFF-D147-8EC8-C99B8FAE81D8}"/>
              </a:ext>
            </a:extLst>
          </p:cNvPr>
          <p:cNvSpPr>
            <a:spLocks/>
          </p:cNvSpPr>
          <p:nvPr/>
        </p:nvSpPr>
        <p:spPr bwMode="auto">
          <a:xfrm>
            <a:off x="3657600" y="5293780"/>
            <a:ext cx="7200963" cy="436608"/>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sz="2800" dirty="0">
                <a:latin typeface="+mn-lt"/>
              </a:rPr>
              <a:t>Grate. I won’t be long.</a:t>
            </a:r>
          </a:p>
        </p:txBody>
      </p:sp>
      <p:pic>
        <p:nvPicPr>
          <p:cNvPr id="23" name="Picture 1">
            <a:extLst>
              <a:ext uri="{FF2B5EF4-FFF2-40B4-BE49-F238E27FC236}">
                <a16:creationId xmlns:a16="http://schemas.microsoft.com/office/drawing/2014/main" id="{17BA8C8E-E5E8-4041-8170-E060250B59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897" y="1707017"/>
            <a:ext cx="1433512"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a:extLst>
              <a:ext uri="{FF2B5EF4-FFF2-40B4-BE49-F238E27FC236}">
                <a16:creationId xmlns:a16="http://schemas.microsoft.com/office/drawing/2014/main" id="{F600066E-53F4-D447-AED2-4BA61159D3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1031" y="1817687"/>
            <a:ext cx="13144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91B360B7-557A-104F-A754-2C336B9C2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56" y="5752777"/>
            <a:ext cx="1112484" cy="826102"/>
          </a:xfrm>
          <a:prstGeom prst="rect">
            <a:avLst/>
          </a:prstGeom>
        </p:spPr>
      </p:pic>
      <p:sp>
        <p:nvSpPr>
          <p:cNvPr id="27" name="TextBox 3">
            <a:extLst>
              <a:ext uri="{FF2B5EF4-FFF2-40B4-BE49-F238E27FC236}">
                <a16:creationId xmlns:a16="http://schemas.microsoft.com/office/drawing/2014/main" id="{1122C406-9AB7-B147-9316-72153DC127CC}"/>
              </a:ext>
            </a:extLst>
          </p:cNvPr>
          <p:cNvSpPr txBox="1">
            <a:spLocks noChangeArrowheads="1"/>
          </p:cNvSpPr>
          <p:nvPr/>
        </p:nvSpPr>
        <p:spPr bwMode="auto">
          <a:xfrm>
            <a:off x="1528344" y="6033633"/>
            <a:ext cx="7093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Hint: there are 16 homophones altogether.</a:t>
            </a:r>
          </a:p>
        </p:txBody>
      </p:sp>
    </p:spTree>
    <p:extLst>
      <p:ext uri="{BB962C8B-B14F-4D97-AF65-F5344CB8AC3E}">
        <p14:creationId xmlns:p14="http://schemas.microsoft.com/office/powerpoint/2010/main" val="296914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63B2FB2-7483-0F4C-ACBD-3E3E34F0B626}"/>
              </a:ext>
            </a:extLst>
          </p:cNvPr>
          <p:cNvSpPr txBox="1">
            <a:spLocks noChangeArrowheads="1"/>
          </p:cNvSpPr>
          <p:nvPr/>
        </p:nvSpPr>
        <p:spPr bwMode="auto">
          <a:xfrm>
            <a:off x="267896" y="332015"/>
            <a:ext cx="1168461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3600" dirty="0">
                <a:solidFill>
                  <a:schemeClr val="bg2">
                    <a:lumMod val="75000"/>
                  </a:schemeClr>
                </a:solidFill>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5" name="Picture 24">
            <a:extLst>
              <a:ext uri="{FF2B5EF4-FFF2-40B4-BE49-F238E27FC236}">
                <a16:creationId xmlns:a16="http://schemas.microsoft.com/office/drawing/2014/main" id="{91B360B7-557A-104F-A754-2C336B9C2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010" y="295166"/>
            <a:ext cx="803848" cy="596917"/>
          </a:xfrm>
          <a:prstGeom prst="rect">
            <a:avLst/>
          </a:prstGeom>
        </p:spPr>
      </p:pic>
      <p:sp>
        <p:nvSpPr>
          <p:cNvPr id="12" name="TextBox 3">
            <a:extLst>
              <a:ext uri="{FF2B5EF4-FFF2-40B4-BE49-F238E27FC236}">
                <a16:creationId xmlns:a16="http://schemas.microsoft.com/office/drawing/2014/main" id="{8EF9E253-7763-934F-9DA6-8B9D69D32F5F}"/>
              </a:ext>
            </a:extLst>
          </p:cNvPr>
          <p:cNvSpPr txBox="1">
            <a:spLocks noChangeArrowheads="1"/>
          </p:cNvSpPr>
          <p:nvPr/>
        </p:nvSpPr>
        <p:spPr bwMode="auto">
          <a:xfrm>
            <a:off x="267897" y="332015"/>
            <a:ext cx="18003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Sheila:</a:t>
            </a:r>
          </a:p>
        </p:txBody>
      </p:sp>
      <p:sp>
        <p:nvSpPr>
          <p:cNvPr id="13" name="TextBox 3">
            <a:extLst>
              <a:ext uri="{FF2B5EF4-FFF2-40B4-BE49-F238E27FC236}">
                <a16:creationId xmlns:a16="http://schemas.microsoft.com/office/drawing/2014/main" id="{0DEBB015-1AD3-EB44-9B11-0AF818653A20}"/>
              </a:ext>
            </a:extLst>
          </p:cNvPr>
          <p:cNvSpPr txBox="1">
            <a:spLocks noChangeArrowheads="1"/>
          </p:cNvSpPr>
          <p:nvPr/>
        </p:nvSpPr>
        <p:spPr bwMode="auto">
          <a:xfrm>
            <a:off x="302256" y="1464129"/>
            <a:ext cx="10627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Frank:</a:t>
            </a:r>
          </a:p>
        </p:txBody>
      </p:sp>
      <p:sp>
        <p:nvSpPr>
          <p:cNvPr id="14" name="TextBox 3">
            <a:extLst>
              <a:ext uri="{FF2B5EF4-FFF2-40B4-BE49-F238E27FC236}">
                <a16:creationId xmlns:a16="http://schemas.microsoft.com/office/drawing/2014/main" id="{5EB04484-0EEB-D140-8380-81FA9946550C}"/>
              </a:ext>
            </a:extLst>
          </p:cNvPr>
          <p:cNvSpPr txBox="1">
            <a:spLocks noChangeArrowheads="1"/>
          </p:cNvSpPr>
          <p:nvPr/>
        </p:nvSpPr>
        <p:spPr bwMode="auto">
          <a:xfrm>
            <a:off x="302256" y="3686074"/>
            <a:ext cx="10627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Frank:</a:t>
            </a:r>
          </a:p>
        </p:txBody>
      </p:sp>
      <p:sp>
        <p:nvSpPr>
          <p:cNvPr id="15" name="TextBox 3">
            <a:extLst>
              <a:ext uri="{FF2B5EF4-FFF2-40B4-BE49-F238E27FC236}">
                <a16:creationId xmlns:a16="http://schemas.microsoft.com/office/drawing/2014/main" id="{D8BABEC3-7B31-734E-802B-42AD2D7EA788}"/>
              </a:ext>
            </a:extLst>
          </p:cNvPr>
          <p:cNvSpPr txBox="1">
            <a:spLocks noChangeArrowheads="1"/>
          </p:cNvSpPr>
          <p:nvPr/>
        </p:nvSpPr>
        <p:spPr bwMode="auto">
          <a:xfrm>
            <a:off x="280485" y="2575101"/>
            <a:ext cx="18003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Sheila:</a:t>
            </a:r>
          </a:p>
        </p:txBody>
      </p:sp>
      <p:sp>
        <p:nvSpPr>
          <p:cNvPr id="16" name="TextBox 3">
            <a:extLst>
              <a:ext uri="{FF2B5EF4-FFF2-40B4-BE49-F238E27FC236}">
                <a16:creationId xmlns:a16="http://schemas.microsoft.com/office/drawing/2014/main" id="{BD1E3C87-2B2A-C249-858A-341E19940F39}"/>
              </a:ext>
            </a:extLst>
          </p:cNvPr>
          <p:cNvSpPr txBox="1">
            <a:spLocks noChangeArrowheads="1"/>
          </p:cNvSpPr>
          <p:nvPr/>
        </p:nvSpPr>
        <p:spPr bwMode="auto">
          <a:xfrm>
            <a:off x="302256" y="5886962"/>
            <a:ext cx="10627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Frank:</a:t>
            </a:r>
          </a:p>
        </p:txBody>
      </p:sp>
      <p:sp>
        <p:nvSpPr>
          <p:cNvPr id="26" name="TextBox 3">
            <a:extLst>
              <a:ext uri="{FF2B5EF4-FFF2-40B4-BE49-F238E27FC236}">
                <a16:creationId xmlns:a16="http://schemas.microsoft.com/office/drawing/2014/main" id="{56DC11D6-F73E-FB4C-A787-21BA450AE7AE}"/>
              </a:ext>
            </a:extLst>
          </p:cNvPr>
          <p:cNvSpPr txBox="1">
            <a:spLocks noChangeArrowheads="1"/>
          </p:cNvSpPr>
          <p:nvPr/>
        </p:nvSpPr>
        <p:spPr bwMode="auto">
          <a:xfrm>
            <a:off x="267895" y="4775989"/>
            <a:ext cx="18003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Sheila:</a:t>
            </a:r>
          </a:p>
        </p:txBody>
      </p:sp>
    </p:spTree>
    <p:extLst>
      <p:ext uri="{BB962C8B-B14F-4D97-AF65-F5344CB8AC3E}">
        <p14:creationId xmlns:p14="http://schemas.microsoft.com/office/powerpoint/2010/main" val="365416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235131" y="825225"/>
            <a:ext cx="11338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Choose a set of homophones and write a sentence for each.</a:t>
            </a:r>
            <a:endParaRPr lang="en-GB" altLang="en-US" dirty="0">
              <a:latin typeface="+mn-lt"/>
              <a:cs typeface="Arial" panose="020B0604020202020204" pitchFamily="34" charset="0"/>
            </a:endParaRPr>
          </a:p>
        </p:txBody>
      </p:sp>
      <p:sp>
        <p:nvSpPr>
          <p:cNvPr id="5" name="TextBox 4"/>
          <p:cNvSpPr txBox="1">
            <a:spLocks noChangeArrowheads="1"/>
          </p:cNvSpPr>
          <p:nvPr/>
        </p:nvSpPr>
        <p:spPr bwMode="auto">
          <a:xfrm>
            <a:off x="235131" y="117200"/>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solidFill>
                  <a:srgbClr val="C00000"/>
                </a:solidFill>
                <a:latin typeface="+mn-lt"/>
                <a:cs typeface="Arial" panose="020B0604020202020204" pitchFamily="34" charset="0"/>
              </a:rPr>
              <a:t>Extend</a:t>
            </a:r>
          </a:p>
        </p:txBody>
      </p:sp>
      <p:sp>
        <p:nvSpPr>
          <p:cNvPr id="6" name="TextBox 5">
            <a:extLst>
              <a:ext uri="{FF2B5EF4-FFF2-40B4-BE49-F238E27FC236}">
                <a16:creationId xmlns:a16="http://schemas.microsoft.com/office/drawing/2014/main" id="{EAA4E523-28D3-5441-AEAB-45BB2EECF68E}"/>
              </a:ext>
            </a:extLst>
          </p:cNvPr>
          <p:cNvSpPr txBox="1"/>
          <p:nvPr/>
        </p:nvSpPr>
        <p:spPr>
          <a:xfrm>
            <a:off x="10646226" y="1367949"/>
            <a:ext cx="125838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there</a:t>
            </a:r>
          </a:p>
          <a:p>
            <a:r>
              <a:rPr lang="en-GB" sz="2400" dirty="0"/>
              <a:t>their</a:t>
            </a:r>
          </a:p>
          <a:p>
            <a:r>
              <a:rPr lang="en-GB" sz="2400" dirty="0"/>
              <a:t>they’re</a:t>
            </a:r>
          </a:p>
        </p:txBody>
      </p:sp>
      <p:pic>
        <p:nvPicPr>
          <p:cNvPr id="7" name="Picture 6">
            <a:extLst>
              <a:ext uri="{FF2B5EF4-FFF2-40B4-BE49-F238E27FC236}">
                <a16:creationId xmlns:a16="http://schemas.microsoft.com/office/drawing/2014/main" id="{F21B0A86-7751-0F4F-AEAC-33A6FDAB0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0388" y="325089"/>
            <a:ext cx="1112484" cy="826102"/>
          </a:xfrm>
          <a:prstGeom prst="rect">
            <a:avLst/>
          </a:prstGeom>
        </p:spPr>
      </p:pic>
      <p:sp>
        <p:nvSpPr>
          <p:cNvPr id="8" name="TextBox 7">
            <a:extLst>
              <a:ext uri="{FF2B5EF4-FFF2-40B4-BE49-F238E27FC236}">
                <a16:creationId xmlns:a16="http://schemas.microsoft.com/office/drawing/2014/main" id="{2148DD9F-7D5A-3540-921B-850C63AB0B64}"/>
              </a:ext>
            </a:extLst>
          </p:cNvPr>
          <p:cNvSpPr txBox="1"/>
          <p:nvPr/>
        </p:nvSpPr>
        <p:spPr>
          <a:xfrm>
            <a:off x="10646226" y="2642677"/>
            <a:ext cx="12583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whether</a:t>
            </a:r>
          </a:p>
          <a:p>
            <a:r>
              <a:rPr lang="en-GB" sz="2400" dirty="0"/>
              <a:t>weather</a:t>
            </a:r>
          </a:p>
        </p:txBody>
      </p:sp>
      <p:sp>
        <p:nvSpPr>
          <p:cNvPr id="9" name="TextBox 8">
            <a:extLst>
              <a:ext uri="{FF2B5EF4-FFF2-40B4-BE49-F238E27FC236}">
                <a16:creationId xmlns:a16="http://schemas.microsoft.com/office/drawing/2014/main" id="{36CDD26A-4FF1-874B-B53A-84F4CC726B5E}"/>
              </a:ext>
            </a:extLst>
          </p:cNvPr>
          <p:cNvSpPr txBox="1"/>
          <p:nvPr/>
        </p:nvSpPr>
        <p:spPr>
          <a:xfrm>
            <a:off x="10646224" y="3569171"/>
            <a:ext cx="123661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two</a:t>
            </a:r>
          </a:p>
          <a:p>
            <a:r>
              <a:rPr lang="en-GB" sz="2400" dirty="0"/>
              <a:t>too</a:t>
            </a:r>
          </a:p>
          <a:p>
            <a:r>
              <a:rPr lang="en-GB" sz="2400" dirty="0"/>
              <a:t>to</a:t>
            </a:r>
          </a:p>
        </p:txBody>
      </p:sp>
      <p:sp>
        <p:nvSpPr>
          <p:cNvPr id="10" name="TextBox 3">
            <a:extLst>
              <a:ext uri="{FF2B5EF4-FFF2-40B4-BE49-F238E27FC236}">
                <a16:creationId xmlns:a16="http://schemas.microsoft.com/office/drawing/2014/main" id="{30534044-34FE-7542-ACFF-497C280CCBBB}"/>
              </a:ext>
            </a:extLst>
          </p:cNvPr>
          <p:cNvSpPr txBox="1">
            <a:spLocks noChangeArrowheads="1"/>
          </p:cNvSpPr>
          <p:nvPr/>
        </p:nvSpPr>
        <p:spPr bwMode="auto">
          <a:xfrm>
            <a:off x="235132" y="999395"/>
            <a:ext cx="1035774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3600" dirty="0">
                <a:solidFill>
                  <a:schemeClr val="bg2">
                    <a:lumMod val="75000"/>
                  </a:schemeClr>
                </a:solidFill>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518B1DBD-13B1-1643-8A10-E96CEF4B7840}"/>
              </a:ext>
            </a:extLst>
          </p:cNvPr>
          <p:cNvSpPr txBox="1"/>
          <p:nvPr/>
        </p:nvSpPr>
        <p:spPr>
          <a:xfrm>
            <a:off x="10646224" y="4850559"/>
            <a:ext cx="123661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blew</a:t>
            </a:r>
          </a:p>
          <a:p>
            <a:r>
              <a:rPr lang="en-GB" sz="2400" dirty="0"/>
              <a:t>blue</a:t>
            </a:r>
          </a:p>
        </p:txBody>
      </p:sp>
      <p:sp>
        <p:nvSpPr>
          <p:cNvPr id="12" name="TextBox 11">
            <a:extLst>
              <a:ext uri="{FF2B5EF4-FFF2-40B4-BE49-F238E27FC236}">
                <a16:creationId xmlns:a16="http://schemas.microsoft.com/office/drawing/2014/main" id="{56745FBE-E89A-7844-B29F-20BB001600B1}"/>
              </a:ext>
            </a:extLst>
          </p:cNvPr>
          <p:cNvSpPr txBox="1"/>
          <p:nvPr/>
        </p:nvSpPr>
        <p:spPr>
          <a:xfrm>
            <a:off x="10646225" y="5773994"/>
            <a:ext cx="123661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hear</a:t>
            </a:r>
          </a:p>
          <a:p>
            <a:r>
              <a:rPr lang="en-GB" sz="2400" dirty="0"/>
              <a:t>here</a:t>
            </a:r>
          </a:p>
        </p:txBody>
      </p:sp>
    </p:spTree>
    <p:extLst>
      <p:ext uri="{BB962C8B-B14F-4D97-AF65-F5344CB8AC3E}">
        <p14:creationId xmlns:p14="http://schemas.microsoft.com/office/powerpoint/2010/main" val="223331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a:t>
            </a:r>
            <a:r>
              <a:rPr lang="en-GB" dirty="0" err="1"/>
              <a:t>myON</a:t>
            </a:r>
            <a:r>
              <a:rPr lang="en-GB" dirty="0"/>
              <a:t>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Tree>
    <p:extLst>
      <p:ext uri="{BB962C8B-B14F-4D97-AF65-F5344CB8AC3E}">
        <p14:creationId xmlns:p14="http://schemas.microsoft.com/office/powerpoint/2010/main" val="339431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024387" y="2897204"/>
            <a:ext cx="2550695" cy="584775"/>
          </a:xfrm>
          <a:prstGeom prst="rect">
            <a:avLst/>
          </a:prstGeom>
          <a:noFill/>
        </p:spPr>
        <p:txBody>
          <a:bodyPr wrap="square" rtlCol="0">
            <a:spAutoFit/>
          </a:bodyPr>
          <a:lstStyle/>
          <a:p>
            <a:r>
              <a:rPr lang="en-GB" sz="3200" i="1" dirty="0">
                <a:solidFill>
                  <a:schemeClr val="bg1"/>
                </a:solidFill>
              </a:rPr>
              <a:t>End of lesson</a:t>
            </a:r>
          </a:p>
        </p:txBody>
      </p:sp>
    </p:spTree>
    <p:extLst>
      <p:ext uri="{BB962C8B-B14F-4D97-AF65-F5344CB8AC3E}">
        <p14:creationId xmlns:p14="http://schemas.microsoft.com/office/powerpoint/2010/main" val="384969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3200" b="0" i="0" u="sng" strike="noStrike" kern="1200" cap="none" spc="0" normalizeH="0" dirty="0">
                <a:ln>
                  <a:noFill/>
                </a:ln>
                <a:solidFill>
                  <a:prstClr val="black"/>
                </a:solidFill>
                <a:effectLst/>
                <a:uLnTx/>
                <a:uFillTx/>
                <a:latin typeface="Calibri" panose="020F0502020204030204"/>
                <a:ea typeface="+mn-ea"/>
                <a:cs typeface="+mn-cs"/>
              </a:rPr>
              <a:t>Tues</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day </a:t>
            </a:r>
            <a:r>
              <a:rPr lang="en-GB" sz="3200" u="sng" dirty="0">
                <a:solidFill>
                  <a:prstClr val="black"/>
                </a:solidFill>
                <a:latin typeface="Calibri" panose="020F0502020204030204"/>
              </a:rPr>
              <a:t>29</a:t>
            </a:r>
            <a:r>
              <a:rPr kumimoji="0" lang="en-GB" sz="3200" i="0" u="sng"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 June 2021</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u="sng" dirty="0">
                <a:solidFill>
                  <a:prstClr val="black"/>
                </a:solidFill>
              </a:rPr>
              <a:t>LO: To be able to correctly punctuate sentences </a:t>
            </a:r>
            <a:r>
              <a:rPr lang="en-GB" sz="4000" u="sng">
                <a:solidFill>
                  <a:prstClr val="black"/>
                </a:solidFill>
              </a:rPr>
              <a:t>using hyphens.</a:t>
            </a:r>
            <a:endParaRPr lang="en-GB" sz="4000" u="sng" dirty="0">
              <a:solidFill>
                <a:prstClr val="black"/>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350212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2CEA0D65-57DD-BC42-A2FC-13F624F71DEE}"/>
              </a:ext>
            </a:extLst>
          </p:cNvPr>
          <p:cNvSpPr txBox="1">
            <a:spLocks noChangeArrowheads="1"/>
          </p:cNvSpPr>
          <p:nvPr/>
        </p:nvSpPr>
        <p:spPr bwMode="auto">
          <a:xfrm>
            <a:off x="859970" y="1150748"/>
            <a:ext cx="96679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Follow the link below to watch the video about hyphens.</a:t>
            </a:r>
          </a:p>
        </p:txBody>
      </p:sp>
      <p:pic>
        <p:nvPicPr>
          <p:cNvPr id="3" name="Picture 2">
            <a:extLst>
              <a:ext uri="{FF2B5EF4-FFF2-40B4-BE49-F238E27FC236}">
                <a16:creationId xmlns:a16="http://schemas.microsoft.com/office/drawing/2014/main" id="{83596D63-7987-0140-877E-45FA50C45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593" y="3130775"/>
            <a:ext cx="4304634" cy="2411687"/>
          </a:xfrm>
          <a:prstGeom prst="rect">
            <a:avLst/>
          </a:prstGeom>
        </p:spPr>
      </p:pic>
      <p:sp>
        <p:nvSpPr>
          <p:cNvPr id="4" name="Rectangle 3">
            <a:extLst>
              <a:ext uri="{FF2B5EF4-FFF2-40B4-BE49-F238E27FC236}">
                <a16:creationId xmlns:a16="http://schemas.microsoft.com/office/drawing/2014/main" id="{0DDD88B4-E04F-E745-AEE8-E963C459BEE6}"/>
              </a:ext>
            </a:extLst>
          </p:cNvPr>
          <p:cNvSpPr/>
          <p:nvPr/>
        </p:nvSpPr>
        <p:spPr>
          <a:xfrm>
            <a:off x="455623" y="3874954"/>
            <a:ext cx="6528967" cy="461665"/>
          </a:xfrm>
          <a:prstGeom prst="rect">
            <a:avLst/>
          </a:prstGeom>
        </p:spPr>
        <p:txBody>
          <a:bodyPr wrap="none">
            <a:spAutoFit/>
          </a:bodyPr>
          <a:lstStyle/>
          <a:p>
            <a:r>
              <a:rPr lang="en-US" sz="2400" dirty="0">
                <a:hlinkClick r:id="rId3"/>
              </a:rPr>
              <a:t>https://</a:t>
            </a:r>
            <a:r>
              <a:rPr lang="en-US" sz="2400" dirty="0" err="1">
                <a:hlinkClick r:id="rId3"/>
              </a:rPr>
              <a:t>www.youtube.com</a:t>
            </a:r>
            <a:r>
              <a:rPr lang="en-US" sz="2400" dirty="0">
                <a:hlinkClick r:id="rId3"/>
              </a:rPr>
              <a:t>/</a:t>
            </a:r>
            <a:r>
              <a:rPr lang="en-US" sz="2400" dirty="0" err="1">
                <a:hlinkClick r:id="rId3"/>
              </a:rPr>
              <a:t>watch?v</a:t>
            </a:r>
            <a:r>
              <a:rPr lang="en-US" sz="2400" dirty="0">
                <a:hlinkClick r:id="rId3"/>
              </a:rPr>
              <a:t>=1F7wFwdcfKg</a:t>
            </a:r>
            <a:endParaRPr lang="en-US" sz="2400" dirty="0"/>
          </a:p>
        </p:txBody>
      </p:sp>
    </p:spTree>
    <p:extLst>
      <p:ext uri="{BB962C8B-B14F-4D97-AF65-F5344CB8AC3E}">
        <p14:creationId xmlns:p14="http://schemas.microsoft.com/office/powerpoint/2010/main" val="191697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315779" y="266344"/>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What is a hyphen?</a:t>
            </a:r>
          </a:p>
        </p:txBody>
      </p:sp>
      <p:sp>
        <p:nvSpPr>
          <p:cNvPr id="9" name="Rectangle 8">
            <a:extLst>
              <a:ext uri="{FF2B5EF4-FFF2-40B4-BE49-F238E27FC236}">
                <a16:creationId xmlns:a16="http://schemas.microsoft.com/office/drawing/2014/main" id="{CC4D8C9C-E0EB-A945-8B02-7C8E311DD51A}"/>
              </a:ext>
            </a:extLst>
          </p:cNvPr>
          <p:cNvSpPr/>
          <p:nvPr/>
        </p:nvSpPr>
        <p:spPr>
          <a:xfrm>
            <a:off x="6282942" y="4684385"/>
            <a:ext cx="3713162" cy="1455737"/>
          </a:xfrm>
          <a:prstGeom prst="rect">
            <a:avLst/>
          </a:prstGeom>
          <a:solidFill>
            <a:srgbClr val="B8DB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a:extLst>
              <a:ext uri="{FF2B5EF4-FFF2-40B4-BE49-F238E27FC236}">
                <a16:creationId xmlns:a16="http://schemas.microsoft.com/office/drawing/2014/main" id="{1C296189-8DCC-654A-9EFC-16242DB332DF}"/>
              </a:ext>
            </a:extLst>
          </p:cNvPr>
          <p:cNvSpPr/>
          <p:nvPr/>
        </p:nvSpPr>
        <p:spPr>
          <a:xfrm>
            <a:off x="2363404" y="4684385"/>
            <a:ext cx="3713163" cy="1455737"/>
          </a:xfrm>
          <a:prstGeom prst="rect">
            <a:avLst/>
          </a:prstGeom>
          <a:solidFill>
            <a:srgbClr val="B8DB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a:extLst>
              <a:ext uri="{FF2B5EF4-FFF2-40B4-BE49-F238E27FC236}">
                <a16:creationId xmlns:a16="http://schemas.microsoft.com/office/drawing/2014/main" id="{B0144143-E092-5F4A-8E07-D581DA0B57B2}"/>
              </a:ext>
            </a:extLst>
          </p:cNvPr>
          <p:cNvSpPr/>
          <p:nvPr/>
        </p:nvSpPr>
        <p:spPr>
          <a:xfrm>
            <a:off x="2363404" y="3476297"/>
            <a:ext cx="7632700" cy="1023938"/>
          </a:xfrm>
          <a:prstGeom prst="rect">
            <a:avLst/>
          </a:prstGeom>
          <a:solidFill>
            <a:srgbClr val="C5FA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AB490FAF-16C7-6C4F-A80F-AA408940345A}"/>
              </a:ext>
            </a:extLst>
          </p:cNvPr>
          <p:cNvSpPr/>
          <p:nvPr/>
        </p:nvSpPr>
        <p:spPr>
          <a:xfrm>
            <a:off x="6282942" y="1833235"/>
            <a:ext cx="3713162" cy="1419225"/>
          </a:xfrm>
          <a:prstGeom prst="rect">
            <a:avLst/>
          </a:prstGeom>
          <a:solidFill>
            <a:srgbClr val="C5E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a:extLst>
              <a:ext uri="{FF2B5EF4-FFF2-40B4-BE49-F238E27FC236}">
                <a16:creationId xmlns:a16="http://schemas.microsoft.com/office/drawing/2014/main" id="{5F66ECD8-E228-C24E-9158-6D6468BFBACC}"/>
              </a:ext>
            </a:extLst>
          </p:cNvPr>
          <p:cNvSpPr/>
          <p:nvPr/>
        </p:nvSpPr>
        <p:spPr>
          <a:xfrm>
            <a:off x="2363404" y="1841944"/>
            <a:ext cx="3713163" cy="1419225"/>
          </a:xfrm>
          <a:prstGeom prst="rect">
            <a:avLst/>
          </a:prstGeom>
          <a:solidFill>
            <a:srgbClr val="C5E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ctangle 1">
            <a:extLst>
              <a:ext uri="{FF2B5EF4-FFF2-40B4-BE49-F238E27FC236}">
                <a16:creationId xmlns:a16="http://schemas.microsoft.com/office/drawing/2014/main" id="{D8783769-5D8C-BA42-B09B-9FCAB572F50A}"/>
              </a:ext>
            </a:extLst>
          </p:cNvPr>
          <p:cNvSpPr>
            <a:spLocks noChangeArrowheads="1"/>
          </p:cNvSpPr>
          <p:nvPr/>
        </p:nvSpPr>
        <p:spPr bwMode="auto">
          <a:xfrm>
            <a:off x="2441192" y="3660447"/>
            <a:ext cx="7472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Hyphens are very useful as they can help to clarify the meaning of a word or phrase and avoid ambiguity in writing. Look at the example below:</a:t>
            </a:r>
          </a:p>
        </p:txBody>
      </p:sp>
      <p:sp>
        <p:nvSpPr>
          <p:cNvPr id="17" name="Rectangle 3">
            <a:extLst>
              <a:ext uri="{FF2B5EF4-FFF2-40B4-BE49-F238E27FC236}">
                <a16:creationId xmlns:a16="http://schemas.microsoft.com/office/drawing/2014/main" id="{7CDDD1D2-5CA6-BF40-A1DA-2D2B61C6113C}"/>
              </a:ext>
            </a:extLst>
          </p:cNvPr>
          <p:cNvSpPr>
            <a:spLocks noChangeArrowheads="1"/>
          </p:cNvSpPr>
          <p:nvPr/>
        </p:nvSpPr>
        <p:spPr bwMode="auto">
          <a:xfrm>
            <a:off x="2852354" y="1380797"/>
            <a:ext cx="664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A hyphen is a punctuation mark that looks like a little horizontal line.</a:t>
            </a:r>
          </a:p>
        </p:txBody>
      </p:sp>
      <p:sp>
        <p:nvSpPr>
          <p:cNvPr id="18" name="Rectangle 5">
            <a:extLst>
              <a:ext uri="{FF2B5EF4-FFF2-40B4-BE49-F238E27FC236}">
                <a16:creationId xmlns:a16="http://schemas.microsoft.com/office/drawing/2014/main" id="{F9984F1A-4220-504D-9D0E-DAF63B76F891}"/>
              </a:ext>
            </a:extLst>
          </p:cNvPr>
          <p:cNvSpPr>
            <a:spLocks noChangeArrowheads="1"/>
          </p:cNvSpPr>
          <p:nvPr/>
        </p:nvSpPr>
        <p:spPr bwMode="auto">
          <a:xfrm>
            <a:off x="2315779" y="2358697"/>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This is a hyphen.</a:t>
            </a:r>
          </a:p>
        </p:txBody>
      </p:sp>
      <p:sp>
        <p:nvSpPr>
          <p:cNvPr id="19" name="Rectangle 6">
            <a:extLst>
              <a:ext uri="{FF2B5EF4-FFF2-40B4-BE49-F238E27FC236}">
                <a16:creationId xmlns:a16="http://schemas.microsoft.com/office/drawing/2014/main" id="{4A0FC229-B75B-FE46-8A2F-8D63A365C6E8}"/>
              </a:ext>
            </a:extLst>
          </p:cNvPr>
          <p:cNvSpPr>
            <a:spLocks noChangeArrowheads="1"/>
          </p:cNvSpPr>
          <p:nvPr/>
        </p:nvSpPr>
        <p:spPr bwMode="auto">
          <a:xfrm>
            <a:off x="4479542" y="2342822"/>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a:t>
            </a:r>
          </a:p>
        </p:txBody>
      </p:sp>
      <p:pic>
        <p:nvPicPr>
          <p:cNvPr id="20" name="Picture 7">
            <a:extLst>
              <a:ext uri="{FF2B5EF4-FFF2-40B4-BE49-F238E27FC236}">
                <a16:creationId xmlns:a16="http://schemas.microsoft.com/office/drawing/2014/main" id="{EC3F7690-1845-9D44-B4FC-FE8C790011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9504" y="2339647"/>
            <a:ext cx="12382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a:extLst>
              <a:ext uri="{FF2B5EF4-FFF2-40B4-BE49-F238E27FC236}">
                <a16:creationId xmlns:a16="http://schemas.microsoft.com/office/drawing/2014/main" id="{52F59380-D5CE-F347-A778-BC83B2299AB1}"/>
              </a:ext>
            </a:extLst>
          </p:cNvPr>
          <p:cNvSpPr>
            <a:spLocks noChangeArrowheads="1"/>
          </p:cNvSpPr>
          <p:nvPr/>
        </p:nvSpPr>
        <p:spPr bwMode="auto">
          <a:xfrm>
            <a:off x="6552817" y="2768272"/>
            <a:ext cx="324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E.g. small-scale, re-formed.</a:t>
            </a:r>
          </a:p>
        </p:txBody>
      </p:sp>
      <p:sp>
        <p:nvSpPr>
          <p:cNvPr id="22" name="Rectangle 10">
            <a:extLst>
              <a:ext uri="{FF2B5EF4-FFF2-40B4-BE49-F238E27FC236}">
                <a16:creationId xmlns:a16="http://schemas.microsoft.com/office/drawing/2014/main" id="{4612BB7F-2E24-1C48-AB75-1F5A696A13E1}"/>
              </a:ext>
            </a:extLst>
          </p:cNvPr>
          <p:cNvSpPr>
            <a:spLocks noChangeArrowheads="1"/>
          </p:cNvSpPr>
          <p:nvPr/>
        </p:nvSpPr>
        <p:spPr bwMode="auto">
          <a:xfrm>
            <a:off x="6552817" y="1964997"/>
            <a:ext cx="3279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Hyphens join together words or parts of words. </a:t>
            </a:r>
          </a:p>
        </p:txBody>
      </p:sp>
      <p:sp>
        <p:nvSpPr>
          <p:cNvPr id="23" name="Rectangle 12">
            <a:extLst>
              <a:ext uri="{FF2B5EF4-FFF2-40B4-BE49-F238E27FC236}">
                <a16:creationId xmlns:a16="http://schemas.microsoft.com/office/drawing/2014/main" id="{E0BA1148-9E78-A44C-B48D-7C8159DF8E43}"/>
              </a:ext>
            </a:extLst>
          </p:cNvPr>
          <p:cNvSpPr>
            <a:spLocks noChangeArrowheads="1"/>
          </p:cNvSpPr>
          <p:nvPr/>
        </p:nvSpPr>
        <p:spPr bwMode="auto">
          <a:xfrm>
            <a:off x="6751254" y="5227310"/>
            <a:ext cx="288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Steve </a:t>
            </a:r>
            <a:r>
              <a:rPr lang="en-GB" altLang="en-US" b="1" i="1" dirty="0">
                <a:solidFill>
                  <a:schemeClr val="tx1"/>
                </a:solidFill>
                <a:latin typeface="Calibri" panose="020F0502020204030204" pitchFamily="34" charset="0"/>
                <a:cs typeface="Calibri" panose="020F0502020204030204" pitchFamily="34" charset="0"/>
              </a:rPr>
              <a:t>re-signed</a:t>
            </a:r>
            <a:r>
              <a:rPr lang="en-GB" altLang="en-US" dirty="0">
                <a:solidFill>
                  <a:schemeClr val="tx1"/>
                </a:solidFill>
                <a:latin typeface="Calibri" panose="020F0502020204030204" pitchFamily="34" charset="0"/>
                <a:cs typeface="Calibri" panose="020F0502020204030204" pitchFamily="34" charset="0"/>
              </a:rPr>
              <a:t> his contract.</a:t>
            </a:r>
          </a:p>
        </p:txBody>
      </p:sp>
      <p:sp>
        <p:nvSpPr>
          <p:cNvPr id="24" name="Rectangle 14">
            <a:extLst>
              <a:ext uri="{FF2B5EF4-FFF2-40B4-BE49-F238E27FC236}">
                <a16:creationId xmlns:a16="http://schemas.microsoft.com/office/drawing/2014/main" id="{6409EF0E-68B5-7949-8262-10EDDDDBCD8A}"/>
              </a:ext>
            </a:extLst>
          </p:cNvPr>
          <p:cNvSpPr>
            <a:spLocks noChangeArrowheads="1"/>
          </p:cNvSpPr>
          <p:nvPr/>
        </p:nvSpPr>
        <p:spPr bwMode="auto">
          <a:xfrm>
            <a:off x="2725354" y="5089197"/>
            <a:ext cx="299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Paula decided to </a:t>
            </a:r>
            <a:r>
              <a:rPr lang="en-GB" altLang="en-US" b="1" i="1" dirty="0">
                <a:solidFill>
                  <a:schemeClr val="tx1"/>
                </a:solidFill>
                <a:latin typeface="Calibri" panose="020F0502020204030204" pitchFamily="34" charset="0"/>
                <a:cs typeface="Calibri" panose="020F0502020204030204" pitchFamily="34" charset="0"/>
              </a:rPr>
              <a:t>resign</a:t>
            </a:r>
            <a:r>
              <a:rPr lang="en-GB" altLang="en-US" dirty="0">
                <a:solidFill>
                  <a:schemeClr val="tx1"/>
                </a:solidFill>
                <a:latin typeface="Calibri" panose="020F0502020204030204" pitchFamily="34" charset="0"/>
                <a:cs typeface="Calibri" panose="020F0502020204030204" pitchFamily="34" charset="0"/>
              </a:rPr>
              <a:t> from her job.</a:t>
            </a:r>
          </a:p>
        </p:txBody>
      </p:sp>
      <p:pic>
        <p:nvPicPr>
          <p:cNvPr id="25" name="Picture 24">
            <a:extLst>
              <a:ext uri="{FF2B5EF4-FFF2-40B4-BE49-F238E27FC236}">
                <a16:creationId xmlns:a16="http://schemas.microsoft.com/office/drawing/2014/main" id="{AB39BCB3-258D-754F-BABC-43CD8A30D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Tree>
    <p:extLst>
      <p:ext uri="{BB962C8B-B14F-4D97-AF65-F5344CB8AC3E}">
        <p14:creationId xmlns:p14="http://schemas.microsoft.com/office/powerpoint/2010/main" val="45933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02C525-F2D9-F343-92BE-5838715C8B21}"/>
              </a:ext>
            </a:extLst>
          </p:cNvPr>
          <p:cNvSpPr/>
          <p:nvPr/>
        </p:nvSpPr>
        <p:spPr>
          <a:xfrm>
            <a:off x="696685" y="3308590"/>
            <a:ext cx="9994561" cy="954107"/>
          </a:xfrm>
          <a:prstGeom prst="rect">
            <a:avLst/>
          </a:prstGeom>
        </p:spPr>
        <p:txBody>
          <a:bodyPr wrap="square">
            <a:spAutoFit/>
          </a:bodyPr>
          <a:lstStyle/>
          <a:p>
            <a:r>
              <a:rPr lang="en-US" sz="2800" dirty="0">
                <a:hlinkClick r:id="rId2"/>
              </a:rPr>
              <a:t>https://</a:t>
            </a:r>
            <a:r>
              <a:rPr lang="en-US" sz="2800" dirty="0" err="1">
                <a:hlinkClick r:id="rId2"/>
              </a:rPr>
              <a:t>classroom.thenational.academy</a:t>
            </a:r>
            <a:r>
              <a:rPr lang="en-US" sz="2800" dirty="0">
                <a:hlinkClick r:id="rId2"/>
              </a:rPr>
              <a:t>/lessons/to-investigate-homophones-6wuk6c?step=1&amp;activity=video</a:t>
            </a:r>
            <a:endParaRPr lang="en-US" sz="2800" dirty="0"/>
          </a:p>
        </p:txBody>
      </p:sp>
      <p:pic>
        <p:nvPicPr>
          <p:cNvPr id="7" name="Picture 6">
            <a:extLst>
              <a:ext uri="{FF2B5EF4-FFF2-40B4-BE49-F238E27FC236}">
                <a16:creationId xmlns:a16="http://schemas.microsoft.com/office/drawing/2014/main" id="{A1F907EB-39E5-9841-A96B-093FDCAF590B}"/>
              </a:ext>
            </a:extLst>
          </p:cNvPr>
          <p:cNvPicPr>
            <a:picLocks noChangeAspect="1"/>
          </p:cNvPicPr>
          <p:nvPr/>
        </p:nvPicPr>
        <p:blipFill rotWithShape="1">
          <a:blip r:embed="rId3">
            <a:extLst>
              <a:ext uri="{28A0092B-C50C-407E-A947-70E740481C1C}">
                <a14:useLocalDpi xmlns:a14="http://schemas.microsoft.com/office/drawing/2010/main" val="0"/>
              </a:ext>
            </a:extLst>
          </a:blip>
          <a:srcRect l="65722" t="73594"/>
          <a:stretch/>
        </p:blipFill>
        <p:spPr>
          <a:xfrm>
            <a:off x="7598229" y="4608064"/>
            <a:ext cx="3898561" cy="1560062"/>
          </a:xfrm>
          <a:prstGeom prst="rect">
            <a:avLst/>
          </a:prstGeom>
        </p:spPr>
      </p:pic>
      <p:sp>
        <p:nvSpPr>
          <p:cNvPr id="8" name="TextBox 4">
            <a:extLst>
              <a:ext uri="{FF2B5EF4-FFF2-40B4-BE49-F238E27FC236}">
                <a16:creationId xmlns:a16="http://schemas.microsoft.com/office/drawing/2014/main" id="{2CEA0D65-57DD-BC42-A2FC-13F624F71DEE}"/>
              </a:ext>
            </a:extLst>
          </p:cNvPr>
          <p:cNvSpPr txBox="1">
            <a:spLocks noChangeArrowheads="1"/>
          </p:cNvSpPr>
          <p:nvPr/>
        </p:nvSpPr>
        <p:spPr bwMode="auto">
          <a:xfrm>
            <a:off x="859970" y="1150748"/>
            <a:ext cx="96679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Follow the link to watch the Oak National Academy lesson investigating homophones.</a:t>
            </a:r>
          </a:p>
        </p:txBody>
      </p:sp>
    </p:spTree>
    <p:extLst>
      <p:ext uri="{BB962C8B-B14F-4D97-AF65-F5344CB8AC3E}">
        <p14:creationId xmlns:p14="http://schemas.microsoft.com/office/powerpoint/2010/main" val="3603744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D4D0E-89B9-1E48-95E8-77205F99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5" name="Rectangle 4">
            <a:extLst>
              <a:ext uri="{FF2B5EF4-FFF2-40B4-BE49-F238E27FC236}">
                <a16:creationId xmlns:a16="http://schemas.microsoft.com/office/drawing/2014/main" id="{A0A2F5C6-ADB9-944C-9EB1-03394F54ADBC}"/>
              </a:ext>
            </a:extLst>
          </p:cNvPr>
          <p:cNvSpPr/>
          <p:nvPr/>
        </p:nvSpPr>
        <p:spPr>
          <a:xfrm>
            <a:off x="2231368" y="1795572"/>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2E38D15-1F05-824B-8D2B-BA48FFF926A1}"/>
              </a:ext>
            </a:extLst>
          </p:cNvPr>
          <p:cNvSpPr/>
          <p:nvPr/>
        </p:nvSpPr>
        <p:spPr>
          <a:xfrm>
            <a:off x="6190593" y="1795572"/>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00F95917-CABD-0640-A201-BCEFDE4F5253}"/>
              </a:ext>
            </a:extLst>
          </p:cNvPr>
          <p:cNvSpPr>
            <a:spLocks noChangeArrowheads="1"/>
          </p:cNvSpPr>
          <p:nvPr/>
        </p:nvSpPr>
        <p:spPr bwMode="auto">
          <a:xfrm>
            <a:off x="772510" y="1090721"/>
            <a:ext cx="9995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rgbClr val="002060"/>
                </a:solidFill>
                <a:latin typeface="Calibri" panose="020F0502020204030204" pitchFamily="34" charset="0"/>
                <a:cs typeface="Calibri" panose="020F0502020204030204" pitchFamily="34" charset="0"/>
              </a:rPr>
              <a:t>Hyphens can be used to link two separate words into a compound adjective before a noun.</a:t>
            </a:r>
          </a:p>
        </p:txBody>
      </p:sp>
      <p:sp>
        <p:nvSpPr>
          <p:cNvPr id="8" name="Rectangle 5">
            <a:extLst>
              <a:ext uri="{FF2B5EF4-FFF2-40B4-BE49-F238E27FC236}">
                <a16:creationId xmlns:a16="http://schemas.microsoft.com/office/drawing/2014/main" id="{E9C0F33C-8C36-6547-A26E-C95354E1F5F6}"/>
              </a:ext>
            </a:extLst>
          </p:cNvPr>
          <p:cNvSpPr>
            <a:spLocks noChangeArrowheads="1"/>
          </p:cNvSpPr>
          <p:nvPr/>
        </p:nvSpPr>
        <p:spPr bwMode="auto">
          <a:xfrm>
            <a:off x="2383768" y="1963847"/>
            <a:ext cx="322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The terrier padded across the room on its </a:t>
            </a:r>
            <a:r>
              <a:rPr lang="en-GB" altLang="en-US" b="1" dirty="0">
                <a:solidFill>
                  <a:schemeClr val="tx1"/>
                </a:solidFill>
                <a:latin typeface="Calibri" panose="020F0502020204030204" pitchFamily="34" charset="0"/>
                <a:cs typeface="Calibri" panose="020F0502020204030204" pitchFamily="34" charset="0"/>
              </a:rPr>
              <a:t>bear-like</a:t>
            </a:r>
            <a:r>
              <a:rPr lang="en-GB" altLang="en-US" dirty="0">
                <a:solidFill>
                  <a:schemeClr val="tx1"/>
                </a:solidFill>
                <a:latin typeface="Calibri" panose="020F0502020204030204" pitchFamily="34" charset="0"/>
                <a:cs typeface="Calibri" panose="020F0502020204030204" pitchFamily="34" charset="0"/>
              </a:rPr>
              <a:t> paws. </a:t>
            </a:r>
          </a:p>
        </p:txBody>
      </p:sp>
      <p:sp>
        <p:nvSpPr>
          <p:cNvPr id="9" name="Rectangle 15">
            <a:extLst>
              <a:ext uri="{FF2B5EF4-FFF2-40B4-BE49-F238E27FC236}">
                <a16:creationId xmlns:a16="http://schemas.microsoft.com/office/drawing/2014/main" id="{C1321659-07A5-284D-84FD-8C4DAAF17303}"/>
              </a:ext>
            </a:extLst>
          </p:cNvPr>
          <p:cNvSpPr>
            <a:spLocks noChangeArrowheads="1"/>
          </p:cNvSpPr>
          <p:nvPr/>
        </p:nvSpPr>
        <p:spPr bwMode="auto">
          <a:xfrm>
            <a:off x="6287431" y="1989247"/>
            <a:ext cx="3311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Georgina hung her </a:t>
            </a:r>
            <a:r>
              <a:rPr lang="en-GB" altLang="en-US" b="1" dirty="0">
                <a:solidFill>
                  <a:schemeClr val="tx1"/>
                </a:solidFill>
                <a:latin typeface="Calibri" panose="020F0502020204030204" pitchFamily="34" charset="0"/>
                <a:cs typeface="Calibri" panose="020F0502020204030204" pitchFamily="34" charset="0"/>
              </a:rPr>
              <a:t>hot-pink</a:t>
            </a:r>
            <a:r>
              <a:rPr lang="en-GB" altLang="en-US" dirty="0">
                <a:solidFill>
                  <a:schemeClr val="tx1"/>
                </a:solidFill>
                <a:latin typeface="Calibri" panose="020F0502020204030204" pitchFamily="34" charset="0"/>
                <a:cs typeface="Calibri" panose="020F0502020204030204" pitchFamily="34" charset="0"/>
              </a:rPr>
              <a:t> coat on the hook.</a:t>
            </a:r>
          </a:p>
        </p:txBody>
      </p:sp>
      <p:sp>
        <p:nvSpPr>
          <p:cNvPr id="12" name="Rectangle 1">
            <a:extLst>
              <a:ext uri="{FF2B5EF4-FFF2-40B4-BE49-F238E27FC236}">
                <a16:creationId xmlns:a16="http://schemas.microsoft.com/office/drawing/2014/main" id="{EE805079-17C6-6044-A7E1-BE1A51E2DCD6}"/>
              </a:ext>
            </a:extLst>
          </p:cNvPr>
          <p:cNvSpPr>
            <a:spLocks noChangeArrowheads="1"/>
          </p:cNvSpPr>
          <p:nvPr/>
        </p:nvSpPr>
        <p:spPr bwMode="auto">
          <a:xfrm>
            <a:off x="3928335" y="402044"/>
            <a:ext cx="4210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Creating a Compound Adjective</a:t>
            </a:r>
          </a:p>
        </p:txBody>
      </p:sp>
      <p:pic>
        <p:nvPicPr>
          <p:cNvPr id="14" name="Picture 13">
            <a:extLst>
              <a:ext uri="{FF2B5EF4-FFF2-40B4-BE49-F238E27FC236}">
                <a16:creationId xmlns:a16="http://schemas.microsoft.com/office/drawing/2014/main" id="{70AD5DA0-C64A-9542-BF0A-0D27033420C2}"/>
              </a:ext>
            </a:extLst>
          </p:cNvPr>
          <p:cNvPicPr>
            <a:picLocks noChangeAspect="1"/>
          </p:cNvPicPr>
          <p:nvPr/>
        </p:nvPicPr>
        <p:blipFill rotWithShape="1">
          <a:blip r:embed="rId3">
            <a:extLst>
              <a:ext uri="{28A0092B-C50C-407E-A947-70E740481C1C}">
                <a14:useLocalDpi xmlns:a14="http://schemas.microsoft.com/office/drawing/2010/main" val="0"/>
              </a:ext>
            </a:extLst>
          </a:blip>
          <a:srcRect l="5145" t="2069" r="8893"/>
          <a:stretch/>
        </p:blipFill>
        <p:spPr>
          <a:xfrm>
            <a:off x="7076137" y="2963916"/>
            <a:ext cx="1876985" cy="3373821"/>
          </a:xfrm>
          <a:prstGeom prst="rect">
            <a:avLst/>
          </a:prstGeom>
        </p:spPr>
      </p:pic>
      <p:pic>
        <p:nvPicPr>
          <p:cNvPr id="16" name="Picture 15">
            <a:extLst>
              <a:ext uri="{FF2B5EF4-FFF2-40B4-BE49-F238E27FC236}">
                <a16:creationId xmlns:a16="http://schemas.microsoft.com/office/drawing/2014/main" id="{1788429B-C532-6845-BC0C-6B2F9DAB4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300" y="2963916"/>
            <a:ext cx="3368735" cy="2526551"/>
          </a:xfrm>
          <a:prstGeom prst="rect">
            <a:avLst/>
          </a:prstGeom>
        </p:spPr>
      </p:pic>
    </p:spTree>
    <p:extLst>
      <p:ext uri="{BB962C8B-B14F-4D97-AF65-F5344CB8AC3E}">
        <p14:creationId xmlns:p14="http://schemas.microsoft.com/office/powerpoint/2010/main" val="57872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D4D0E-89B9-1E48-95E8-77205F99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21" name="Rectangle 20">
            <a:extLst>
              <a:ext uri="{FF2B5EF4-FFF2-40B4-BE49-F238E27FC236}">
                <a16:creationId xmlns:a16="http://schemas.microsoft.com/office/drawing/2014/main" id="{465F124B-E6BE-744A-A45B-A88F884A4DE6}"/>
              </a:ext>
            </a:extLst>
          </p:cNvPr>
          <p:cNvSpPr/>
          <p:nvPr/>
        </p:nvSpPr>
        <p:spPr>
          <a:xfrm>
            <a:off x="2325961" y="1811338"/>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a:extLst>
              <a:ext uri="{FF2B5EF4-FFF2-40B4-BE49-F238E27FC236}">
                <a16:creationId xmlns:a16="http://schemas.microsoft.com/office/drawing/2014/main" id="{17B9360E-9558-D34E-B5B3-6520B9ABACB4}"/>
              </a:ext>
            </a:extLst>
          </p:cNvPr>
          <p:cNvSpPr/>
          <p:nvPr/>
        </p:nvSpPr>
        <p:spPr>
          <a:xfrm>
            <a:off x="6285186" y="1811338"/>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1">
            <a:extLst>
              <a:ext uri="{FF2B5EF4-FFF2-40B4-BE49-F238E27FC236}">
                <a16:creationId xmlns:a16="http://schemas.microsoft.com/office/drawing/2014/main" id="{A9FD00D3-2809-F14C-9B3D-8377DCDCF373}"/>
              </a:ext>
            </a:extLst>
          </p:cNvPr>
          <p:cNvSpPr>
            <a:spLocks noChangeArrowheads="1"/>
          </p:cNvSpPr>
          <p:nvPr/>
        </p:nvSpPr>
        <p:spPr bwMode="auto">
          <a:xfrm>
            <a:off x="1008993" y="983844"/>
            <a:ext cx="96800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rgbClr val="002060"/>
                </a:solidFill>
                <a:latin typeface="Calibri" panose="020F0502020204030204" pitchFamily="34" charset="0"/>
                <a:cs typeface="Calibri" panose="020F0502020204030204" pitchFamily="34" charset="0"/>
              </a:rPr>
              <a:t>Hyphens can be used to join together two nouns of equal importance to create a new noun or adjective. </a:t>
            </a:r>
          </a:p>
        </p:txBody>
      </p:sp>
      <p:sp>
        <p:nvSpPr>
          <p:cNvPr id="24" name="Rectangle 5">
            <a:extLst>
              <a:ext uri="{FF2B5EF4-FFF2-40B4-BE49-F238E27FC236}">
                <a16:creationId xmlns:a16="http://schemas.microsoft.com/office/drawing/2014/main" id="{F27C8D27-B78B-2741-B102-DF46774864CE}"/>
              </a:ext>
            </a:extLst>
          </p:cNvPr>
          <p:cNvSpPr>
            <a:spLocks noChangeArrowheads="1"/>
          </p:cNvSpPr>
          <p:nvPr/>
        </p:nvSpPr>
        <p:spPr bwMode="auto">
          <a:xfrm>
            <a:off x="2478361" y="1979613"/>
            <a:ext cx="3225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Dan hung up a </a:t>
            </a:r>
            <a:r>
              <a:rPr lang="en-GB" altLang="en-US" b="1" dirty="0">
                <a:solidFill>
                  <a:schemeClr val="tx1"/>
                </a:solidFill>
                <a:latin typeface="Calibri" panose="020F0502020204030204" pitchFamily="34" charset="0"/>
                <a:cs typeface="Calibri" panose="020F0502020204030204" pitchFamily="34" charset="0"/>
              </a:rPr>
              <a:t>skeleton-head</a:t>
            </a:r>
            <a:r>
              <a:rPr lang="en-GB" altLang="en-US" dirty="0">
                <a:solidFill>
                  <a:schemeClr val="tx1"/>
                </a:solidFill>
                <a:latin typeface="Calibri" panose="020F0502020204030204" pitchFamily="34" charset="0"/>
                <a:cs typeface="Calibri" panose="020F0502020204030204" pitchFamily="34" charset="0"/>
              </a:rPr>
              <a:t> garland on Halloween.</a:t>
            </a:r>
          </a:p>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 (This creates an adjective.) </a:t>
            </a:r>
          </a:p>
        </p:txBody>
      </p:sp>
      <p:sp>
        <p:nvSpPr>
          <p:cNvPr id="25" name="Rectangle 15">
            <a:extLst>
              <a:ext uri="{FF2B5EF4-FFF2-40B4-BE49-F238E27FC236}">
                <a16:creationId xmlns:a16="http://schemas.microsoft.com/office/drawing/2014/main" id="{53833D67-38A9-2549-9A97-B34EB0314DF9}"/>
              </a:ext>
            </a:extLst>
          </p:cNvPr>
          <p:cNvSpPr>
            <a:spLocks noChangeArrowheads="1"/>
          </p:cNvSpPr>
          <p:nvPr/>
        </p:nvSpPr>
        <p:spPr bwMode="auto">
          <a:xfrm>
            <a:off x="6382024" y="2005013"/>
            <a:ext cx="3311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The </a:t>
            </a:r>
            <a:r>
              <a:rPr lang="en-GB" altLang="en-US" b="1" dirty="0">
                <a:solidFill>
                  <a:schemeClr val="tx1"/>
                </a:solidFill>
                <a:latin typeface="Calibri" panose="020F0502020204030204" pitchFamily="34" charset="0"/>
                <a:cs typeface="Calibri" panose="020F0502020204030204" pitchFamily="34" charset="0"/>
              </a:rPr>
              <a:t>student-teacher</a:t>
            </a:r>
            <a:r>
              <a:rPr lang="en-GB" altLang="en-US" dirty="0">
                <a:solidFill>
                  <a:schemeClr val="tx1"/>
                </a:solidFill>
                <a:latin typeface="Calibri" panose="020F0502020204030204" pitchFamily="34" charset="0"/>
                <a:cs typeface="Calibri" panose="020F0502020204030204" pitchFamily="34" charset="0"/>
              </a:rPr>
              <a:t> taught the children about hyphens.</a:t>
            </a:r>
          </a:p>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(This creates a new noun.)</a:t>
            </a:r>
          </a:p>
        </p:txBody>
      </p:sp>
      <p:pic>
        <p:nvPicPr>
          <p:cNvPr id="26" name="Picture 2">
            <a:extLst>
              <a:ext uri="{FF2B5EF4-FFF2-40B4-BE49-F238E27FC236}">
                <a16:creationId xmlns:a16="http://schemas.microsoft.com/office/drawing/2014/main" id="{8B9A5418-1465-634F-BB93-6645E17C06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5611" y="3167063"/>
            <a:ext cx="15113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3">
            <a:extLst>
              <a:ext uri="{FF2B5EF4-FFF2-40B4-BE49-F238E27FC236}">
                <a16:creationId xmlns:a16="http://schemas.microsoft.com/office/drawing/2014/main" id="{759EFEA2-CCA1-BD4D-A1D8-24AE405A0D87}"/>
              </a:ext>
            </a:extLst>
          </p:cNvPr>
          <p:cNvSpPr>
            <a:spLocks noChangeArrowheads="1"/>
          </p:cNvSpPr>
          <p:nvPr/>
        </p:nvSpPr>
        <p:spPr bwMode="auto">
          <a:xfrm>
            <a:off x="5048524" y="353904"/>
            <a:ext cx="2497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Joining two nouns</a:t>
            </a:r>
          </a:p>
        </p:txBody>
      </p:sp>
      <p:pic>
        <p:nvPicPr>
          <p:cNvPr id="3" name="Picture 2">
            <a:extLst>
              <a:ext uri="{FF2B5EF4-FFF2-40B4-BE49-F238E27FC236}">
                <a16:creationId xmlns:a16="http://schemas.microsoft.com/office/drawing/2014/main" id="{C5CC72F4-8213-5D4C-B190-0F15C0FAC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349" y="3238637"/>
            <a:ext cx="3124200" cy="2209800"/>
          </a:xfrm>
          <a:prstGeom prst="rect">
            <a:avLst/>
          </a:prstGeom>
        </p:spPr>
      </p:pic>
    </p:spTree>
    <p:extLst>
      <p:ext uri="{BB962C8B-B14F-4D97-AF65-F5344CB8AC3E}">
        <p14:creationId xmlns:p14="http://schemas.microsoft.com/office/powerpoint/2010/main" val="22249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D4D0E-89B9-1E48-95E8-77205F99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14" name="Rectangle 13">
            <a:extLst>
              <a:ext uri="{FF2B5EF4-FFF2-40B4-BE49-F238E27FC236}">
                <a16:creationId xmlns:a16="http://schemas.microsoft.com/office/drawing/2014/main" id="{7495AF04-3C75-5A4B-838E-B65987E26151}"/>
              </a:ext>
            </a:extLst>
          </p:cNvPr>
          <p:cNvSpPr/>
          <p:nvPr/>
        </p:nvSpPr>
        <p:spPr>
          <a:xfrm>
            <a:off x="2247133" y="1939625"/>
            <a:ext cx="3648075" cy="2951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9EEBD9E9-F0FE-8543-B53D-6022CCEAEA8D}"/>
              </a:ext>
            </a:extLst>
          </p:cNvPr>
          <p:cNvSpPr/>
          <p:nvPr/>
        </p:nvSpPr>
        <p:spPr>
          <a:xfrm>
            <a:off x="6206358" y="1939625"/>
            <a:ext cx="3648075" cy="2951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cs typeface="Calibri" panose="020F0502020204030204" pitchFamily="34" charset="0"/>
            </a:endParaRPr>
          </a:p>
        </p:txBody>
      </p:sp>
      <p:sp>
        <p:nvSpPr>
          <p:cNvPr id="16" name="Rectangle 1">
            <a:extLst>
              <a:ext uri="{FF2B5EF4-FFF2-40B4-BE49-F238E27FC236}">
                <a16:creationId xmlns:a16="http://schemas.microsoft.com/office/drawing/2014/main" id="{6FA92E18-1DA7-2447-899C-6452E10378CE}"/>
              </a:ext>
            </a:extLst>
          </p:cNvPr>
          <p:cNvSpPr>
            <a:spLocks noChangeArrowheads="1"/>
          </p:cNvSpPr>
          <p:nvPr/>
        </p:nvSpPr>
        <p:spPr bwMode="auto">
          <a:xfrm>
            <a:off x="647371" y="1104600"/>
            <a:ext cx="1018452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rgbClr val="002060"/>
                </a:solidFill>
                <a:latin typeface="Calibri" panose="020F0502020204030204" pitchFamily="34" charset="0"/>
                <a:cs typeface="Calibri" panose="020F0502020204030204" pitchFamily="34" charset="0"/>
              </a:rPr>
              <a:t>Hyphens can be used to avoid combining letters and sounds which could be awkward to say or write without a hyphen.</a:t>
            </a:r>
          </a:p>
        </p:txBody>
      </p:sp>
      <p:sp>
        <p:nvSpPr>
          <p:cNvPr id="17" name="Rectangle 5">
            <a:extLst>
              <a:ext uri="{FF2B5EF4-FFF2-40B4-BE49-F238E27FC236}">
                <a16:creationId xmlns:a16="http://schemas.microsoft.com/office/drawing/2014/main" id="{3BA45A07-5F47-244B-873E-E72966F13D6F}"/>
              </a:ext>
            </a:extLst>
          </p:cNvPr>
          <p:cNvSpPr>
            <a:spLocks noChangeArrowheads="1"/>
          </p:cNvSpPr>
          <p:nvPr/>
        </p:nvSpPr>
        <p:spPr bwMode="auto">
          <a:xfrm>
            <a:off x="2399533" y="2107900"/>
            <a:ext cx="334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The children seemed incapable of </a:t>
            </a:r>
            <a:r>
              <a:rPr lang="en-GB" altLang="en-US" b="1" dirty="0">
                <a:solidFill>
                  <a:schemeClr val="tx1"/>
                </a:solidFill>
                <a:latin typeface="Calibri" panose="020F0502020204030204" pitchFamily="34" charset="0"/>
                <a:cs typeface="Calibri" panose="020F0502020204030204" pitchFamily="34" charset="0"/>
              </a:rPr>
              <a:t>co-operating</a:t>
            </a:r>
            <a:r>
              <a:rPr lang="en-GB" altLang="en-US" dirty="0">
                <a:solidFill>
                  <a:schemeClr val="tx1"/>
                </a:solidFill>
                <a:latin typeface="Calibri" panose="020F0502020204030204" pitchFamily="34" charset="0"/>
                <a:cs typeface="Calibri" panose="020F0502020204030204" pitchFamily="34" charset="0"/>
              </a:rPr>
              <a:t> with each other. </a:t>
            </a:r>
          </a:p>
        </p:txBody>
      </p:sp>
      <p:sp>
        <p:nvSpPr>
          <p:cNvPr id="18" name="Rectangle 15">
            <a:extLst>
              <a:ext uri="{FF2B5EF4-FFF2-40B4-BE49-F238E27FC236}">
                <a16:creationId xmlns:a16="http://schemas.microsoft.com/office/drawing/2014/main" id="{7C5609A4-3058-C64B-8C06-F2E2E8E33DEA}"/>
              </a:ext>
            </a:extLst>
          </p:cNvPr>
          <p:cNvSpPr>
            <a:spLocks noChangeArrowheads="1"/>
          </p:cNvSpPr>
          <p:nvPr/>
        </p:nvSpPr>
        <p:spPr bwMode="auto">
          <a:xfrm>
            <a:off x="6303196" y="2133300"/>
            <a:ext cx="34464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The policeman called for help to </a:t>
            </a:r>
            <a:r>
              <a:rPr lang="en-GB" altLang="en-US" b="1" dirty="0">
                <a:solidFill>
                  <a:schemeClr val="tx1"/>
                </a:solidFill>
                <a:latin typeface="Calibri" panose="020F0502020204030204" pitchFamily="34" charset="0"/>
                <a:cs typeface="Calibri" panose="020F0502020204030204" pitchFamily="34" charset="0"/>
              </a:rPr>
              <a:t>de-escalate</a:t>
            </a:r>
            <a:r>
              <a:rPr lang="en-GB" altLang="en-US" dirty="0">
                <a:solidFill>
                  <a:schemeClr val="tx1"/>
                </a:solidFill>
                <a:latin typeface="Calibri" panose="020F0502020204030204" pitchFamily="34" charset="0"/>
                <a:cs typeface="Calibri" panose="020F0502020204030204" pitchFamily="34" charset="0"/>
              </a:rPr>
              <a:t> the situation. </a:t>
            </a:r>
          </a:p>
        </p:txBody>
      </p:sp>
      <p:sp>
        <p:nvSpPr>
          <p:cNvPr id="19" name="Rectangle 4">
            <a:extLst>
              <a:ext uri="{FF2B5EF4-FFF2-40B4-BE49-F238E27FC236}">
                <a16:creationId xmlns:a16="http://schemas.microsoft.com/office/drawing/2014/main" id="{2C3A52EF-0CA4-6C43-A0F0-10F24C6CDD0F}"/>
              </a:ext>
            </a:extLst>
          </p:cNvPr>
          <p:cNvSpPr>
            <a:spLocks noChangeArrowheads="1"/>
          </p:cNvSpPr>
          <p:nvPr/>
        </p:nvSpPr>
        <p:spPr bwMode="auto">
          <a:xfrm>
            <a:off x="1686911" y="5763912"/>
            <a:ext cx="914498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rgbClr val="002060"/>
                </a:solidFill>
                <a:latin typeface="Calibri" panose="020F0502020204030204" pitchFamily="34" charset="0"/>
                <a:cs typeface="Calibri" panose="020F0502020204030204" pitchFamily="34" charset="0"/>
              </a:rPr>
              <a:t>Hyphens are often used in this way to join prefixes to words when the prefix ends and the word starts with a vowel.</a:t>
            </a:r>
          </a:p>
        </p:txBody>
      </p:sp>
      <p:sp>
        <p:nvSpPr>
          <p:cNvPr id="22" name="Rectangle 13">
            <a:extLst>
              <a:ext uri="{FF2B5EF4-FFF2-40B4-BE49-F238E27FC236}">
                <a16:creationId xmlns:a16="http://schemas.microsoft.com/office/drawing/2014/main" id="{79480A09-EFA0-494B-B18A-8B351C6CA125}"/>
              </a:ext>
            </a:extLst>
          </p:cNvPr>
          <p:cNvSpPr>
            <a:spLocks noChangeArrowheads="1"/>
          </p:cNvSpPr>
          <p:nvPr/>
        </p:nvSpPr>
        <p:spPr bwMode="auto">
          <a:xfrm>
            <a:off x="2723954" y="311793"/>
            <a:ext cx="6579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Avoiding Awkward Letters or Sound Combinations</a:t>
            </a:r>
          </a:p>
        </p:txBody>
      </p:sp>
      <p:pic>
        <p:nvPicPr>
          <p:cNvPr id="3" name="Picture 2">
            <a:extLst>
              <a:ext uri="{FF2B5EF4-FFF2-40B4-BE49-F238E27FC236}">
                <a16:creationId xmlns:a16="http://schemas.microsoft.com/office/drawing/2014/main" id="{D43FAE41-535B-1D4D-9648-8FA72E9CC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833" y="2939106"/>
            <a:ext cx="2273300" cy="2209800"/>
          </a:xfrm>
          <a:prstGeom prst="rect">
            <a:avLst/>
          </a:prstGeom>
        </p:spPr>
      </p:pic>
      <p:pic>
        <p:nvPicPr>
          <p:cNvPr id="24" name="Picture 23">
            <a:extLst>
              <a:ext uri="{FF2B5EF4-FFF2-40B4-BE49-F238E27FC236}">
                <a16:creationId xmlns:a16="http://schemas.microsoft.com/office/drawing/2014/main" id="{58CA1C3A-7F4A-6F40-B970-54E95F70E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377" y="2926406"/>
            <a:ext cx="2832100" cy="2222500"/>
          </a:xfrm>
          <a:prstGeom prst="rect">
            <a:avLst/>
          </a:prstGeom>
        </p:spPr>
      </p:pic>
    </p:spTree>
    <p:extLst>
      <p:ext uri="{BB962C8B-B14F-4D97-AF65-F5344CB8AC3E}">
        <p14:creationId xmlns:p14="http://schemas.microsoft.com/office/powerpoint/2010/main" val="258586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D4D0E-89B9-1E48-95E8-77205F99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13" name="Rectangle 12">
            <a:extLst>
              <a:ext uri="{FF2B5EF4-FFF2-40B4-BE49-F238E27FC236}">
                <a16:creationId xmlns:a16="http://schemas.microsoft.com/office/drawing/2014/main" id="{C838E026-8874-A743-BA6D-2A3EA6DA7383}"/>
              </a:ext>
            </a:extLst>
          </p:cNvPr>
          <p:cNvSpPr/>
          <p:nvPr/>
        </p:nvSpPr>
        <p:spPr>
          <a:xfrm>
            <a:off x="2247133" y="1939625"/>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39B71DF-6D1A-0045-99FC-5640E3B66FFF}"/>
              </a:ext>
            </a:extLst>
          </p:cNvPr>
          <p:cNvSpPr/>
          <p:nvPr/>
        </p:nvSpPr>
        <p:spPr>
          <a:xfrm>
            <a:off x="6206358" y="1939625"/>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cs typeface="Calibri" panose="020F0502020204030204" pitchFamily="34" charset="0"/>
            </a:endParaRPr>
          </a:p>
        </p:txBody>
      </p:sp>
      <p:sp>
        <p:nvSpPr>
          <p:cNvPr id="15" name="Rectangle 1">
            <a:extLst>
              <a:ext uri="{FF2B5EF4-FFF2-40B4-BE49-F238E27FC236}">
                <a16:creationId xmlns:a16="http://schemas.microsoft.com/office/drawing/2014/main" id="{81E6D2CB-95D3-6B41-9F2C-FCF9905AFA6E}"/>
              </a:ext>
            </a:extLst>
          </p:cNvPr>
          <p:cNvSpPr>
            <a:spLocks noChangeArrowheads="1"/>
          </p:cNvSpPr>
          <p:nvPr/>
        </p:nvSpPr>
        <p:spPr bwMode="auto">
          <a:xfrm>
            <a:off x="838200" y="1055086"/>
            <a:ext cx="99007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rgbClr val="002060"/>
                </a:solidFill>
                <a:latin typeface="Calibri" panose="020F0502020204030204" pitchFamily="34" charset="0"/>
                <a:cs typeface="Calibri" panose="020F0502020204030204" pitchFamily="34" charset="0"/>
              </a:rPr>
              <a:t>Hyphens can be used to ensure that the meaning of a word is clear. In these examples the words could mean different things without the hyphens. </a:t>
            </a:r>
          </a:p>
        </p:txBody>
      </p:sp>
      <p:sp>
        <p:nvSpPr>
          <p:cNvPr id="16" name="Rectangle 5">
            <a:extLst>
              <a:ext uri="{FF2B5EF4-FFF2-40B4-BE49-F238E27FC236}">
                <a16:creationId xmlns:a16="http://schemas.microsoft.com/office/drawing/2014/main" id="{21D34E39-B03B-D246-AAD7-F6FF6E71BA1F}"/>
              </a:ext>
            </a:extLst>
          </p:cNvPr>
          <p:cNvSpPr>
            <a:spLocks noChangeArrowheads="1"/>
          </p:cNvSpPr>
          <p:nvPr/>
        </p:nvSpPr>
        <p:spPr bwMode="auto">
          <a:xfrm>
            <a:off x="2548758" y="2107900"/>
            <a:ext cx="304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Bill requested that the email be </a:t>
            </a:r>
            <a:r>
              <a:rPr lang="en-GB" altLang="en-US" b="1" dirty="0">
                <a:solidFill>
                  <a:schemeClr val="tx1"/>
                </a:solidFill>
                <a:latin typeface="Calibri" panose="020F0502020204030204" pitchFamily="34" charset="0"/>
                <a:cs typeface="Calibri" panose="020F0502020204030204" pitchFamily="34" charset="0"/>
              </a:rPr>
              <a:t>re-sent</a:t>
            </a:r>
            <a:r>
              <a:rPr lang="en-GB" altLang="en-US" dirty="0">
                <a:solidFill>
                  <a:schemeClr val="tx1"/>
                </a:solidFill>
                <a:latin typeface="Calibri" panose="020F0502020204030204" pitchFamily="34" charset="0"/>
                <a:cs typeface="Calibri" panose="020F0502020204030204" pitchFamily="34" charset="0"/>
              </a:rPr>
              <a:t>.</a:t>
            </a:r>
          </a:p>
        </p:txBody>
      </p:sp>
      <p:sp>
        <p:nvSpPr>
          <p:cNvPr id="17" name="Rectangle 15">
            <a:extLst>
              <a:ext uri="{FF2B5EF4-FFF2-40B4-BE49-F238E27FC236}">
                <a16:creationId xmlns:a16="http://schemas.microsoft.com/office/drawing/2014/main" id="{2E478F7A-F3C7-7744-B71C-0F2F649688D9}"/>
              </a:ext>
            </a:extLst>
          </p:cNvPr>
          <p:cNvSpPr>
            <a:spLocks noChangeArrowheads="1"/>
          </p:cNvSpPr>
          <p:nvPr/>
        </p:nvSpPr>
        <p:spPr bwMode="auto">
          <a:xfrm>
            <a:off x="6428608" y="2133300"/>
            <a:ext cx="3008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Dad decided to </a:t>
            </a:r>
            <a:r>
              <a:rPr lang="en-GB" altLang="en-US" b="1" dirty="0">
                <a:solidFill>
                  <a:schemeClr val="tx1"/>
                </a:solidFill>
                <a:latin typeface="Calibri" panose="020F0502020204030204" pitchFamily="34" charset="0"/>
                <a:cs typeface="Calibri" panose="020F0502020204030204" pitchFamily="34" charset="0"/>
              </a:rPr>
              <a:t>re-press</a:t>
            </a:r>
            <a:r>
              <a:rPr lang="en-GB" altLang="en-US" dirty="0">
                <a:solidFill>
                  <a:schemeClr val="tx1"/>
                </a:solidFill>
                <a:latin typeface="Calibri" panose="020F0502020204030204" pitchFamily="34" charset="0"/>
                <a:cs typeface="Calibri" panose="020F0502020204030204" pitchFamily="34" charset="0"/>
              </a:rPr>
              <a:t> his shirt as it was still creased.</a:t>
            </a:r>
          </a:p>
          <a:p>
            <a:pPr algn="ctr">
              <a:lnSpc>
                <a:spcPct val="100000"/>
              </a:lnSpc>
              <a:spcBef>
                <a:spcPct val="0"/>
              </a:spcBef>
              <a:buFontTx/>
              <a:buNone/>
            </a:pPr>
            <a:endParaRPr lang="en-GB" altLang="en-US" dirty="0">
              <a:solidFill>
                <a:schemeClr val="tx1"/>
              </a:solidFill>
              <a:latin typeface="Calibri" panose="020F0502020204030204" pitchFamily="34" charset="0"/>
              <a:cs typeface="Calibri" panose="020F0502020204030204" pitchFamily="34" charset="0"/>
            </a:endParaRPr>
          </a:p>
        </p:txBody>
      </p:sp>
      <p:pic>
        <p:nvPicPr>
          <p:cNvPr id="19" name="Picture 3">
            <a:extLst>
              <a:ext uri="{FF2B5EF4-FFF2-40B4-BE49-F238E27FC236}">
                <a16:creationId xmlns:a16="http://schemas.microsoft.com/office/drawing/2014/main" id="{104B8837-47A3-324C-B5CA-B367C56361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0183" y="3214387"/>
            <a:ext cx="307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1">
            <a:extLst>
              <a:ext uri="{FF2B5EF4-FFF2-40B4-BE49-F238E27FC236}">
                <a16:creationId xmlns:a16="http://schemas.microsoft.com/office/drawing/2014/main" id="{12184410-7CE6-964C-8999-8815B983C307}"/>
              </a:ext>
            </a:extLst>
          </p:cNvPr>
          <p:cNvSpPr>
            <a:spLocks noChangeArrowheads="1"/>
          </p:cNvSpPr>
          <p:nvPr/>
        </p:nvSpPr>
        <p:spPr bwMode="auto">
          <a:xfrm>
            <a:off x="4231989" y="291219"/>
            <a:ext cx="3581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Clarifying a Word Meaning</a:t>
            </a:r>
          </a:p>
        </p:txBody>
      </p:sp>
      <p:pic>
        <p:nvPicPr>
          <p:cNvPr id="3" name="Picture 2">
            <a:extLst>
              <a:ext uri="{FF2B5EF4-FFF2-40B4-BE49-F238E27FC236}">
                <a16:creationId xmlns:a16="http://schemas.microsoft.com/office/drawing/2014/main" id="{A6F2EE16-AF77-0E4D-8BCC-5BE43EA45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697" y="3138623"/>
            <a:ext cx="1975569" cy="2625289"/>
          </a:xfrm>
          <a:prstGeom prst="rect">
            <a:avLst/>
          </a:prstGeom>
        </p:spPr>
      </p:pic>
    </p:spTree>
    <p:extLst>
      <p:ext uri="{BB962C8B-B14F-4D97-AF65-F5344CB8AC3E}">
        <p14:creationId xmlns:p14="http://schemas.microsoft.com/office/powerpoint/2010/main" val="154403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D4D0E-89B9-1E48-95E8-77205F99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13" name="Rectangle 12">
            <a:extLst>
              <a:ext uri="{FF2B5EF4-FFF2-40B4-BE49-F238E27FC236}">
                <a16:creationId xmlns:a16="http://schemas.microsoft.com/office/drawing/2014/main" id="{E2CDF422-EB76-EF40-9425-03A792EF3725}"/>
              </a:ext>
            </a:extLst>
          </p:cNvPr>
          <p:cNvSpPr/>
          <p:nvPr/>
        </p:nvSpPr>
        <p:spPr>
          <a:xfrm>
            <a:off x="2231368" y="1827104"/>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extLst>
              <a:ext uri="{FF2B5EF4-FFF2-40B4-BE49-F238E27FC236}">
                <a16:creationId xmlns:a16="http://schemas.microsoft.com/office/drawing/2014/main" id="{D4EB8705-B4A5-2341-8389-A14E442572FC}"/>
              </a:ext>
            </a:extLst>
          </p:cNvPr>
          <p:cNvSpPr/>
          <p:nvPr/>
        </p:nvSpPr>
        <p:spPr>
          <a:xfrm>
            <a:off x="6190593" y="1827104"/>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
            <a:extLst>
              <a:ext uri="{FF2B5EF4-FFF2-40B4-BE49-F238E27FC236}">
                <a16:creationId xmlns:a16="http://schemas.microsoft.com/office/drawing/2014/main" id="{68EE2C4D-6454-2643-B617-BF69AC693595}"/>
              </a:ext>
            </a:extLst>
          </p:cNvPr>
          <p:cNvSpPr>
            <a:spLocks noChangeArrowheads="1"/>
          </p:cNvSpPr>
          <p:nvPr/>
        </p:nvSpPr>
        <p:spPr bwMode="auto">
          <a:xfrm>
            <a:off x="1729635" y="992913"/>
            <a:ext cx="82996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rgbClr val="002060"/>
                </a:solidFill>
                <a:latin typeface="Calibri" panose="020F0502020204030204" pitchFamily="34" charset="0"/>
                <a:cs typeface="Calibri" panose="020F0502020204030204" pitchFamily="34" charset="0"/>
              </a:rPr>
              <a:t>Hyphens should be used to join the tens and units in written numbers 21 – 99. </a:t>
            </a:r>
          </a:p>
        </p:txBody>
      </p:sp>
      <p:sp>
        <p:nvSpPr>
          <p:cNvPr id="16" name="Rectangle 5">
            <a:extLst>
              <a:ext uri="{FF2B5EF4-FFF2-40B4-BE49-F238E27FC236}">
                <a16:creationId xmlns:a16="http://schemas.microsoft.com/office/drawing/2014/main" id="{BC3AAA09-B01E-FA46-A82D-2E3482988324}"/>
              </a:ext>
            </a:extLst>
          </p:cNvPr>
          <p:cNvSpPr>
            <a:spLocks noChangeArrowheads="1"/>
          </p:cNvSpPr>
          <p:nvPr/>
        </p:nvSpPr>
        <p:spPr bwMode="auto">
          <a:xfrm>
            <a:off x="2388531" y="1995379"/>
            <a:ext cx="33337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Sam came first in the marathon in which one hundred and </a:t>
            </a:r>
            <a:r>
              <a:rPr lang="en-GB" altLang="en-US" b="1" dirty="0">
                <a:solidFill>
                  <a:schemeClr val="tx1"/>
                </a:solidFill>
                <a:latin typeface="Calibri" panose="020F0502020204030204" pitchFamily="34" charset="0"/>
                <a:cs typeface="Calibri" panose="020F0502020204030204" pitchFamily="34" charset="0"/>
              </a:rPr>
              <a:t>twenty-seven</a:t>
            </a:r>
            <a:r>
              <a:rPr lang="en-GB" altLang="en-US" dirty="0">
                <a:solidFill>
                  <a:schemeClr val="tx1"/>
                </a:solidFill>
                <a:latin typeface="Calibri" panose="020F0502020204030204" pitchFamily="34" charset="0"/>
                <a:cs typeface="Calibri" panose="020F0502020204030204" pitchFamily="34" charset="0"/>
              </a:rPr>
              <a:t> people raced. </a:t>
            </a:r>
          </a:p>
        </p:txBody>
      </p:sp>
      <p:sp>
        <p:nvSpPr>
          <p:cNvPr id="17" name="Rectangle 15">
            <a:extLst>
              <a:ext uri="{FF2B5EF4-FFF2-40B4-BE49-F238E27FC236}">
                <a16:creationId xmlns:a16="http://schemas.microsoft.com/office/drawing/2014/main" id="{8FE5BBA8-743E-7648-AE73-7D6E19EBFC92}"/>
              </a:ext>
            </a:extLst>
          </p:cNvPr>
          <p:cNvSpPr>
            <a:spLocks noChangeArrowheads="1"/>
          </p:cNvSpPr>
          <p:nvPr/>
        </p:nvSpPr>
        <p:spPr bwMode="auto">
          <a:xfrm>
            <a:off x="6373156" y="2020779"/>
            <a:ext cx="3282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There are </a:t>
            </a:r>
            <a:r>
              <a:rPr lang="en-GB" altLang="en-US" b="1" dirty="0">
                <a:solidFill>
                  <a:schemeClr val="tx1"/>
                </a:solidFill>
                <a:latin typeface="Calibri" panose="020F0502020204030204" pitchFamily="34" charset="0"/>
                <a:cs typeface="Calibri" panose="020F0502020204030204" pitchFamily="34" charset="0"/>
              </a:rPr>
              <a:t>thirty-two</a:t>
            </a:r>
            <a:r>
              <a:rPr lang="en-GB" altLang="en-US" dirty="0">
                <a:solidFill>
                  <a:schemeClr val="tx1"/>
                </a:solidFill>
                <a:latin typeface="Calibri" panose="020F0502020204030204" pitchFamily="34" charset="0"/>
                <a:cs typeface="Calibri" panose="020F0502020204030204" pitchFamily="34" charset="0"/>
              </a:rPr>
              <a:t> known species of fish in our school pond. </a:t>
            </a:r>
          </a:p>
          <a:p>
            <a:pPr algn="ctr">
              <a:lnSpc>
                <a:spcPct val="100000"/>
              </a:lnSpc>
              <a:spcBef>
                <a:spcPct val="0"/>
              </a:spcBef>
              <a:buFontTx/>
              <a:buNone/>
            </a:pPr>
            <a:endParaRPr lang="en-GB" altLang="en-US" dirty="0">
              <a:solidFill>
                <a:schemeClr val="tx1"/>
              </a:solidFill>
              <a:latin typeface="Calibri" panose="020F0502020204030204" pitchFamily="34" charset="0"/>
              <a:cs typeface="Calibri" panose="020F0502020204030204" pitchFamily="34" charset="0"/>
            </a:endParaRPr>
          </a:p>
        </p:txBody>
      </p:sp>
      <p:sp>
        <p:nvSpPr>
          <p:cNvPr id="20" name="Rectangle 11">
            <a:extLst>
              <a:ext uri="{FF2B5EF4-FFF2-40B4-BE49-F238E27FC236}">
                <a16:creationId xmlns:a16="http://schemas.microsoft.com/office/drawing/2014/main" id="{E27C3B94-7A56-DE41-AF9C-F65CD4DAAA27}"/>
              </a:ext>
            </a:extLst>
          </p:cNvPr>
          <p:cNvSpPr>
            <a:spLocks noChangeArrowheads="1"/>
          </p:cNvSpPr>
          <p:nvPr/>
        </p:nvSpPr>
        <p:spPr bwMode="auto">
          <a:xfrm>
            <a:off x="5357159" y="235932"/>
            <a:ext cx="1666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In Numbers</a:t>
            </a:r>
          </a:p>
        </p:txBody>
      </p:sp>
      <p:pic>
        <p:nvPicPr>
          <p:cNvPr id="3" name="Picture 2">
            <a:extLst>
              <a:ext uri="{FF2B5EF4-FFF2-40B4-BE49-F238E27FC236}">
                <a16:creationId xmlns:a16="http://schemas.microsoft.com/office/drawing/2014/main" id="{725826D6-2B7C-7842-93AF-2C8C0CD4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18" y="3258895"/>
            <a:ext cx="3365500" cy="2209800"/>
          </a:xfrm>
          <a:prstGeom prst="rect">
            <a:avLst/>
          </a:prstGeom>
        </p:spPr>
      </p:pic>
      <p:pic>
        <p:nvPicPr>
          <p:cNvPr id="30" name="Picture 29">
            <a:extLst>
              <a:ext uri="{FF2B5EF4-FFF2-40B4-BE49-F238E27FC236}">
                <a16:creationId xmlns:a16="http://schemas.microsoft.com/office/drawing/2014/main" id="{A1D4118A-94BF-1D42-87BB-E363CC9ED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618" y="3363803"/>
            <a:ext cx="4216400" cy="1841500"/>
          </a:xfrm>
          <a:prstGeom prst="rect">
            <a:avLst/>
          </a:prstGeom>
        </p:spPr>
      </p:pic>
    </p:spTree>
    <p:extLst>
      <p:ext uri="{BB962C8B-B14F-4D97-AF65-F5344CB8AC3E}">
        <p14:creationId xmlns:p14="http://schemas.microsoft.com/office/powerpoint/2010/main" val="257587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D4D0E-89B9-1E48-95E8-77205F99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11" name="Rectangle 10">
            <a:extLst>
              <a:ext uri="{FF2B5EF4-FFF2-40B4-BE49-F238E27FC236}">
                <a16:creationId xmlns:a16="http://schemas.microsoft.com/office/drawing/2014/main" id="{89F345EF-A7E9-824A-B2D0-58D409D855B1}"/>
              </a:ext>
            </a:extLst>
          </p:cNvPr>
          <p:cNvSpPr/>
          <p:nvPr/>
        </p:nvSpPr>
        <p:spPr>
          <a:xfrm>
            <a:off x="2294430" y="1939625"/>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a:extLst>
              <a:ext uri="{FF2B5EF4-FFF2-40B4-BE49-F238E27FC236}">
                <a16:creationId xmlns:a16="http://schemas.microsoft.com/office/drawing/2014/main" id="{36CF548F-41DD-DD40-9F2A-54ACCFAA3CDC}"/>
              </a:ext>
            </a:extLst>
          </p:cNvPr>
          <p:cNvSpPr/>
          <p:nvPr/>
        </p:nvSpPr>
        <p:spPr>
          <a:xfrm>
            <a:off x="6253655" y="1939625"/>
            <a:ext cx="3648075" cy="382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1">
            <a:extLst>
              <a:ext uri="{FF2B5EF4-FFF2-40B4-BE49-F238E27FC236}">
                <a16:creationId xmlns:a16="http://schemas.microsoft.com/office/drawing/2014/main" id="{113F6666-B331-B645-95BA-6D277319B60E}"/>
              </a:ext>
            </a:extLst>
          </p:cNvPr>
          <p:cNvSpPr>
            <a:spLocks noChangeArrowheads="1"/>
          </p:cNvSpPr>
          <p:nvPr/>
        </p:nvSpPr>
        <p:spPr bwMode="auto">
          <a:xfrm>
            <a:off x="599091" y="1056885"/>
            <a:ext cx="10011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rgbClr val="002060"/>
                </a:solidFill>
                <a:latin typeface="Calibri" panose="020F0502020204030204" pitchFamily="34" charset="0"/>
                <a:cs typeface="Calibri" panose="020F0502020204030204" pitchFamily="34" charset="0"/>
              </a:rPr>
              <a:t>Hyphens can be used in informal phases to link words which go together to create a unit of meaning. </a:t>
            </a:r>
          </a:p>
        </p:txBody>
      </p:sp>
      <p:sp>
        <p:nvSpPr>
          <p:cNvPr id="22" name="Rectangle 5">
            <a:extLst>
              <a:ext uri="{FF2B5EF4-FFF2-40B4-BE49-F238E27FC236}">
                <a16:creationId xmlns:a16="http://schemas.microsoft.com/office/drawing/2014/main" id="{E31DA1B4-6555-C144-AD86-F6F45AA5953E}"/>
              </a:ext>
            </a:extLst>
          </p:cNvPr>
          <p:cNvSpPr>
            <a:spLocks noChangeArrowheads="1"/>
          </p:cNvSpPr>
          <p:nvPr/>
        </p:nvSpPr>
        <p:spPr bwMode="auto">
          <a:xfrm>
            <a:off x="2415080" y="2107900"/>
            <a:ext cx="34210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The song became a bit of a </a:t>
            </a:r>
          </a:p>
          <a:p>
            <a:pPr algn="ctr">
              <a:lnSpc>
                <a:spcPct val="100000"/>
              </a:lnSpc>
              <a:spcBef>
                <a:spcPct val="0"/>
              </a:spcBef>
              <a:buFontTx/>
              <a:buNone/>
            </a:pPr>
            <a:r>
              <a:rPr lang="en-GB" altLang="en-US" b="1" dirty="0">
                <a:solidFill>
                  <a:schemeClr val="tx1"/>
                </a:solidFill>
                <a:latin typeface="Calibri" panose="020F0502020204030204" pitchFamily="34" charset="0"/>
                <a:cs typeface="Calibri" panose="020F0502020204030204" pitchFamily="34" charset="0"/>
              </a:rPr>
              <a:t>free-for-all</a:t>
            </a:r>
            <a:r>
              <a:rPr lang="en-GB" altLang="en-US" dirty="0">
                <a:solidFill>
                  <a:schemeClr val="tx1"/>
                </a:solidFill>
                <a:latin typeface="Calibri" panose="020F0502020204030204" pitchFamily="34" charset="0"/>
                <a:cs typeface="Calibri" panose="020F0502020204030204" pitchFamily="34" charset="0"/>
              </a:rPr>
              <a:t> with everyone singing at once.</a:t>
            </a:r>
          </a:p>
        </p:txBody>
      </p:sp>
      <p:sp>
        <p:nvSpPr>
          <p:cNvPr id="23" name="Rectangle 15">
            <a:extLst>
              <a:ext uri="{FF2B5EF4-FFF2-40B4-BE49-F238E27FC236}">
                <a16:creationId xmlns:a16="http://schemas.microsoft.com/office/drawing/2014/main" id="{C44DC824-57EC-EA47-A596-6A358ABC45EA}"/>
              </a:ext>
            </a:extLst>
          </p:cNvPr>
          <p:cNvSpPr>
            <a:spLocks noChangeArrowheads="1"/>
          </p:cNvSpPr>
          <p:nvPr/>
        </p:nvSpPr>
        <p:spPr bwMode="auto">
          <a:xfrm>
            <a:off x="6402880" y="2155525"/>
            <a:ext cx="3349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alibri" panose="020F0502020204030204" pitchFamily="34" charset="0"/>
                <a:cs typeface="Calibri" panose="020F0502020204030204" pitchFamily="34" charset="0"/>
              </a:rPr>
              <a:t>The man is an </a:t>
            </a:r>
            <a:r>
              <a:rPr lang="en-GB" altLang="en-US" b="1" dirty="0">
                <a:solidFill>
                  <a:schemeClr val="tx1"/>
                </a:solidFill>
                <a:latin typeface="Calibri" panose="020F0502020204030204" pitchFamily="34" charset="0"/>
                <a:cs typeface="Calibri" panose="020F0502020204030204" pitchFamily="34" charset="0"/>
              </a:rPr>
              <a:t>out-and-out</a:t>
            </a:r>
            <a:r>
              <a:rPr lang="en-GB" altLang="en-US" dirty="0">
                <a:solidFill>
                  <a:schemeClr val="tx1"/>
                </a:solidFill>
                <a:latin typeface="Calibri" panose="020F0502020204030204" pitchFamily="34" charset="0"/>
                <a:cs typeface="Calibri" panose="020F0502020204030204" pitchFamily="34" charset="0"/>
              </a:rPr>
              <a:t> thief.</a:t>
            </a:r>
          </a:p>
          <a:p>
            <a:pPr algn="ctr">
              <a:lnSpc>
                <a:spcPct val="100000"/>
              </a:lnSpc>
              <a:spcBef>
                <a:spcPct val="0"/>
              </a:spcBef>
              <a:buFontTx/>
              <a:buNone/>
            </a:pPr>
            <a:endParaRPr lang="en-GB" altLang="en-US" dirty="0">
              <a:solidFill>
                <a:schemeClr val="tx1"/>
              </a:solidFill>
              <a:latin typeface="Calibri" panose="020F0502020204030204" pitchFamily="34" charset="0"/>
              <a:cs typeface="Calibri" panose="020F0502020204030204" pitchFamily="34" charset="0"/>
            </a:endParaRPr>
          </a:p>
        </p:txBody>
      </p:sp>
      <p:sp>
        <p:nvSpPr>
          <p:cNvPr id="26" name="Rectangle 11">
            <a:extLst>
              <a:ext uri="{FF2B5EF4-FFF2-40B4-BE49-F238E27FC236}">
                <a16:creationId xmlns:a16="http://schemas.microsoft.com/office/drawing/2014/main" id="{89B605B6-7CFF-744B-994B-6769B23A83B6}"/>
              </a:ext>
            </a:extLst>
          </p:cNvPr>
          <p:cNvSpPr>
            <a:spLocks noChangeArrowheads="1"/>
          </p:cNvSpPr>
          <p:nvPr/>
        </p:nvSpPr>
        <p:spPr bwMode="auto">
          <a:xfrm>
            <a:off x="3741146" y="270815"/>
            <a:ext cx="4189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Create Informal Words/Phrases</a:t>
            </a:r>
          </a:p>
        </p:txBody>
      </p:sp>
      <p:pic>
        <p:nvPicPr>
          <p:cNvPr id="3" name="Picture 2">
            <a:extLst>
              <a:ext uri="{FF2B5EF4-FFF2-40B4-BE49-F238E27FC236}">
                <a16:creationId xmlns:a16="http://schemas.microsoft.com/office/drawing/2014/main" id="{A52F2796-048F-8B45-A3C6-CBF6A3CD4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892" y="3017537"/>
            <a:ext cx="2900363" cy="2614835"/>
          </a:xfrm>
          <a:prstGeom prst="rect">
            <a:avLst/>
          </a:prstGeom>
        </p:spPr>
      </p:pic>
      <p:pic>
        <p:nvPicPr>
          <p:cNvPr id="6" name="Picture 5">
            <a:extLst>
              <a:ext uri="{FF2B5EF4-FFF2-40B4-BE49-F238E27FC236}">
                <a16:creationId xmlns:a16="http://schemas.microsoft.com/office/drawing/2014/main" id="{0CEE59F1-7607-7E44-A9D6-4BE0CE7A4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948" y="3129074"/>
            <a:ext cx="3197232" cy="2391760"/>
          </a:xfrm>
          <a:prstGeom prst="rect">
            <a:avLst/>
          </a:prstGeom>
        </p:spPr>
      </p:pic>
    </p:spTree>
    <p:extLst>
      <p:ext uri="{BB962C8B-B14F-4D97-AF65-F5344CB8AC3E}">
        <p14:creationId xmlns:p14="http://schemas.microsoft.com/office/powerpoint/2010/main" val="3926377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D4D0E-89B9-1E48-95E8-77205F99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45" y="279728"/>
            <a:ext cx="1112482" cy="826101"/>
          </a:xfrm>
          <a:prstGeom prst="rect">
            <a:avLst/>
          </a:prstGeom>
        </p:spPr>
      </p:pic>
      <p:sp>
        <p:nvSpPr>
          <p:cNvPr id="13" name="Rectangle 12">
            <a:extLst>
              <a:ext uri="{FF2B5EF4-FFF2-40B4-BE49-F238E27FC236}">
                <a16:creationId xmlns:a16="http://schemas.microsoft.com/office/drawing/2014/main" id="{66EE7B15-87A5-F64A-9B5A-20CAB34F2C9F}"/>
              </a:ext>
            </a:extLst>
          </p:cNvPr>
          <p:cNvSpPr/>
          <p:nvPr/>
        </p:nvSpPr>
        <p:spPr>
          <a:xfrm>
            <a:off x="695490" y="4225333"/>
            <a:ext cx="4465525" cy="1778026"/>
          </a:xfrm>
          <a:prstGeom prst="rect">
            <a:avLst/>
          </a:prstGeom>
          <a:solidFill>
            <a:srgbClr val="B8DB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
            <a:extLst>
              <a:ext uri="{FF2B5EF4-FFF2-40B4-BE49-F238E27FC236}">
                <a16:creationId xmlns:a16="http://schemas.microsoft.com/office/drawing/2014/main" id="{C616CF4E-74C7-DF45-A4C5-8A78E102A479}"/>
              </a:ext>
            </a:extLst>
          </p:cNvPr>
          <p:cNvSpPr>
            <a:spLocks noChangeArrowheads="1"/>
          </p:cNvSpPr>
          <p:nvPr/>
        </p:nvSpPr>
        <p:spPr bwMode="auto">
          <a:xfrm>
            <a:off x="1915885" y="472641"/>
            <a:ext cx="86854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sz="2400" dirty="0">
                <a:solidFill>
                  <a:schemeClr val="tx1"/>
                </a:solidFill>
                <a:latin typeface="Calibri" panose="020F0502020204030204" pitchFamily="34" charset="0"/>
                <a:cs typeface="Calibri" panose="020F0502020204030204" pitchFamily="34" charset="0"/>
              </a:rPr>
              <a:t>Hyphens can be used to avoid ambiguity in sentences. That means they help to make the meaning of the sentence clear.</a:t>
            </a:r>
          </a:p>
        </p:txBody>
      </p:sp>
      <p:sp>
        <p:nvSpPr>
          <p:cNvPr id="16" name="Rectangle 7">
            <a:extLst>
              <a:ext uri="{FF2B5EF4-FFF2-40B4-BE49-F238E27FC236}">
                <a16:creationId xmlns:a16="http://schemas.microsoft.com/office/drawing/2014/main" id="{BB4403ED-6F30-024A-AEB0-3F74022FDD75}"/>
              </a:ext>
            </a:extLst>
          </p:cNvPr>
          <p:cNvSpPr>
            <a:spLocks noChangeArrowheads="1"/>
          </p:cNvSpPr>
          <p:nvPr/>
        </p:nvSpPr>
        <p:spPr bwMode="auto">
          <a:xfrm>
            <a:off x="695489" y="4310587"/>
            <a:ext cx="446552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sz="2600" dirty="0">
                <a:solidFill>
                  <a:schemeClr val="tx1"/>
                </a:solidFill>
                <a:latin typeface="Calibri" panose="020F0502020204030204" pitchFamily="34" charset="0"/>
                <a:cs typeface="Calibri" panose="020F0502020204030204" pitchFamily="34" charset="0"/>
              </a:rPr>
              <a:t>The first sentence is ambiguous (it isn’t very clear). This could mean a man was eating a shark for his lunch.</a:t>
            </a:r>
          </a:p>
        </p:txBody>
      </p:sp>
      <p:sp>
        <p:nvSpPr>
          <p:cNvPr id="17" name="Rectangle 9">
            <a:extLst>
              <a:ext uri="{FF2B5EF4-FFF2-40B4-BE49-F238E27FC236}">
                <a16:creationId xmlns:a16="http://schemas.microsoft.com/office/drawing/2014/main" id="{E268886C-0320-1740-B0E2-D918B4A70499}"/>
              </a:ext>
            </a:extLst>
          </p:cNvPr>
          <p:cNvSpPr>
            <a:spLocks noChangeArrowheads="1"/>
          </p:cNvSpPr>
          <p:nvPr/>
        </p:nvSpPr>
        <p:spPr bwMode="auto">
          <a:xfrm>
            <a:off x="3411538" y="2114621"/>
            <a:ext cx="6099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dirty="0">
                <a:solidFill>
                  <a:schemeClr val="tx1"/>
                </a:solidFill>
                <a:latin typeface="Calibri" panose="020F0502020204030204" pitchFamily="34" charset="0"/>
                <a:cs typeface="Calibri" panose="020F0502020204030204" pitchFamily="34" charset="0"/>
              </a:rPr>
              <a:t>There was a man eating shark in the bay.</a:t>
            </a:r>
          </a:p>
        </p:txBody>
      </p:sp>
      <p:sp>
        <p:nvSpPr>
          <p:cNvPr id="19" name="Rectangle 20">
            <a:extLst>
              <a:ext uri="{FF2B5EF4-FFF2-40B4-BE49-F238E27FC236}">
                <a16:creationId xmlns:a16="http://schemas.microsoft.com/office/drawing/2014/main" id="{C70B590A-72E8-284E-BC9C-D420F3CBB079}"/>
              </a:ext>
            </a:extLst>
          </p:cNvPr>
          <p:cNvSpPr>
            <a:spLocks noChangeArrowheads="1"/>
          </p:cNvSpPr>
          <p:nvPr/>
        </p:nvSpPr>
        <p:spPr bwMode="auto">
          <a:xfrm>
            <a:off x="3380580" y="2930842"/>
            <a:ext cx="8114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dirty="0">
                <a:solidFill>
                  <a:schemeClr val="tx1"/>
                </a:solidFill>
                <a:latin typeface="Calibri" panose="020F0502020204030204" pitchFamily="34" charset="0"/>
                <a:cs typeface="Calibri" panose="020F0502020204030204" pitchFamily="34" charset="0"/>
              </a:rPr>
              <a:t>There was a man-eating shark in the bay.</a:t>
            </a:r>
          </a:p>
        </p:txBody>
      </p:sp>
      <p:sp>
        <p:nvSpPr>
          <p:cNvPr id="20" name="Oval 19">
            <a:extLst>
              <a:ext uri="{FF2B5EF4-FFF2-40B4-BE49-F238E27FC236}">
                <a16:creationId xmlns:a16="http://schemas.microsoft.com/office/drawing/2014/main" id="{5191566C-E708-884C-B307-01F3242C5DDB}"/>
              </a:ext>
            </a:extLst>
          </p:cNvPr>
          <p:cNvSpPr/>
          <p:nvPr/>
        </p:nvSpPr>
        <p:spPr>
          <a:xfrm>
            <a:off x="912018" y="2023000"/>
            <a:ext cx="1970087" cy="1787000"/>
          </a:xfrm>
          <a:prstGeom prst="ellipse">
            <a:avLst/>
          </a:prstGeom>
          <a:solidFill>
            <a:srgbClr val="C5E5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Rectangle 5">
            <a:extLst>
              <a:ext uri="{FF2B5EF4-FFF2-40B4-BE49-F238E27FC236}">
                <a16:creationId xmlns:a16="http://schemas.microsoft.com/office/drawing/2014/main" id="{8CF5A12C-69A3-7540-AD73-43274E2101DE}"/>
              </a:ext>
            </a:extLst>
          </p:cNvPr>
          <p:cNvSpPr>
            <a:spLocks noChangeArrowheads="1"/>
          </p:cNvSpPr>
          <p:nvPr/>
        </p:nvSpPr>
        <p:spPr bwMode="auto">
          <a:xfrm>
            <a:off x="1050925" y="2312988"/>
            <a:ext cx="1692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sz="2400" dirty="0">
                <a:solidFill>
                  <a:schemeClr val="tx1"/>
                </a:solidFill>
                <a:latin typeface="Calibri" panose="020F0502020204030204" pitchFamily="34" charset="0"/>
                <a:cs typeface="Calibri" panose="020F0502020204030204" pitchFamily="34" charset="0"/>
              </a:rPr>
              <a:t>Read these two sentences. </a:t>
            </a:r>
          </a:p>
        </p:txBody>
      </p:sp>
      <p:sp>
        <p:nvSpPr>
          <p:cNvPr id="25" name="Rectangle 24">
            <a:extLst>
              <a:ext uri="{FF2B5EF4-FFF2-40B4-BE49-F238E27FC236}">
                <a16:creationId xmlns:a16="http://schemas.microsoft.com/office/drawing/2014/main" id="{A93DD507-5543-8749-95A1-B886BF40BAF8}"/>
              </a:ext>
            </a:extLst>
          </p:cNvPr>
          <p:cNvSpPr/>
          <p:nvPr/>
        </p:nvSpPr>
        <p:spPr>
          <a:xfrm>
            <a:off x="6197600" y="4024362"/>
            <a:ext cx="5469164" cy="2092881"/>
          </a:xfrm>
          <a:prstGeom prst="rect">
            <a:avLst/>
          </a:prstGeom>
          <a:solidFill>
            <a:srgbClr val="B8DB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ectangle 11">
            <a:extLst>
              <a:ext uri="{FF2B5EF4-FFF2-40B4-BE49-F238E27FC236}">
                <a16:creationId xmlns:a16="http://schemas.microsoft.com/office/drawing/2014/main" id="{5D3638A7-BB44-034A-A843-889A277FB106}"/>
              </a:ext>
            </a:extLst>
          </p:cNvPr>
          <p:cNvSpPr>
            <a:spLocks noChangeArrowheads="1"/>
          </p:cNvSpPr>
          <p:nvPr/>
        </p:nvSpPr>
        <p:spPr bwMode="auto">
          <a:xfrm>
            <a:off x="6204858" y="4024363"/>
            <a:ext cx="546190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sz="2600" dirty="0">
                <a:solidFill>
                  <a:schemeClr val="tx1"/>
                </a:solidFill>
                <a:latin typeface="Calibri" panose="020F0502020204030204" pitchFamily="34" charset="0"/>
                <a:cs typeface="Calibri" panose="020F0502020204030204" pitchFamily="34" charset="0"/>
              </a:rPr>
              <a:t>The hyphen in the second sentence helps to make the meaning clear as it creates a compound adjective to describe the shark. This means there is a shark in the bay that eats people.</a:t>
            </a:r>
          </a:p>
        </p:txBody>
      </p:sp>
    </p:spTree>
    <p:extLst>
      <p:ext uri="{BB962C8B-B14F-4D97-AF65-F5344CB8AC3E}">
        <p14:creationId xmlns:p14="http://schemas.microsoft.com/office/powerpoint/2010/main" val="31344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FDD2B-E05E-5B49-B5AE-7C9B91769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264979"/>
            <a:ext cx="1112483" cy="826101"/>
          </a:xfrm>
          <a:prstGeom prst="rect">
            <a:avLst/>
          </a:prstGeom>
        </p:spPr>
      </p:pic>
      <p:sp>
        <p:nvSpPr>
          <p:cNvPr id="11" name="Rectangle 4">
            <a:extLst>
              <a:ext uri="{FF2B5EF4-FFF2-40B4-BE49-F238E27FC236}">
                <a16:creationId xmlns:a16="http://schemas.microsoft.com/office/drawing/2014/main" id="{4A0C2417-4E6A-AE4E-AAAE-3E174AD848F6}"/>
              </a:ext>
            </a:extLst>
          </p:cNvPr>
          <p:cNvSpPr>
            <a:spLocks noChangeArrowheads="1"/>
          </p:cNvSpPr>
          <p:nvPr/>
        </p:nvSpPr>
        <p:spPr bwMode="auto">
          <a:xfrm>
            <a:off x="1645503" y="451437"/>
            <a:ext cx="7632700"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2400" dirty="0">
                <a:solidFill>
                  <a:schemeClr val="tx1"/>
                </a:solidFill>
                <a:latin typeface="Calibri" panose="020F0502020204030204" pitchFamily="34" charset="0"/>
                <a:cs typeface="Calibri" panose="020F0502020204030204" pitchFamily="34" charset="0"/>
              </a:rPr>
              <a:t>Choose the appropriate word to complete these sentences.</a:t>
            </a:r>
          </a:p>
        </p:txBody>
      </p:sp>
      <p:sp>
        <p:nvSpPr>
          <p:cNvPr id="12" name="Rectangle 11">
            <a:extLst>
              <a:ext uri="{FF2B5EF4-FFF2-40B4-BE49-F238E27FC236}">
                <a16:creationId xmlns:a16="http://schemas.microsoft.com/office/drawing/2014/main" id="{0BBAA4C4-9851-9D4E-8EE6-5543B43D54E5}"/>
              </a:ext>
            </a:extLst>
          </p:cNvPr>
          <p:cNvSpPr>
            <a:spLocks/>
          </p:cNvSpPr>
          <p:nvPr/>
        </p:nvSpPr>
        <p:spPr bwMode="auto">
          <a:xfrm>
            <a:off x="845908" y="1490484"/>
            <a:ext cx="10647153" cy="915987"/>
          </a:xfrm>
          <a:prstGeom prst="rect">
            <a:avLst/>
          </a:prstGeom>
          <a:solidFill>
            <a:schemeClr val="accent4">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sz="2400" dirty="0">
                <a:latin typeface="+mn-lt"/>
              </a:rPr>
              <a:t>Our teacher asked me to research / re-search my drawer to find my missing homework.</a:t>
            </a:r>
          </a:p>
        </p:txBody>
      </p:sp>
      <p:sp>
        <p:nvSpPr>
          <p:cNvPr id="13" name="Rectangle 12">
            <a:extLst>
              <a:ext uri="{FF2B5EF4-FFF2-40B4-BE49-F238E27FC236}">
                <a16:creationId xmlns:a16="http://schemas.microsoft.com/office/drawing/2014/main" id="{844749F8-EDAE-014D-B410-45F4AEFA4FAE}"/>
              </a:ext>
            </a:extLst>
          </p:cNvPr>
          <p:cNvSpPr>
            <a:spLocks/>
          </p:cNvSpPr>
          <p:nvPr/>
        </p:nvSpPr>
        <p:spPr bwMode="auto">
          <a:xfrm>
            <a:off x="845908" y="2791836"/>
            <a:ext cx="10647153" cy="915988"/>
          </a:xfrm>
          <a:prstGeom prst="rect">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2400" dirty="0">
                <a:latin typeface="+mn-lt"/>
              </a:rPr>
              <a:t>It is important to recycle / re-cycle as much as possible.</a:t>
            </a:r>
          </a:p>
        </p:txBody>
      </p:sp>
      <p:sp>
        <p:nvSpPr>
          <p:cNvPr id="14" name="Rectangle 13">
            <a:extLst>
              <a:ext uri="{FF2B5EF4-FFF2-40B4-BE49-F238E27FC236}">
                <a16:creationId xmlns:a16="http://schemas.microsoft.com/office/drawing/2014/main" id="{A03240C6-0EE7-094F-AB28-16C78661E29C}"/>
              </a:ext>
            </a:extLst>
          </p:cNvPr>
          <p:cNvSpPr>
            <a:spLocks/>
          </p:cNvSpPr>
          <p:nvPr/>
        </p:nvSpPr>
        <p:spPr bwMode="auto">
          <a:xfrm>
            <a:off x="845907" y="4128115"/>
            <a:ext cx="10647154" cy="915987"/>
          </a:xfrm>
          <a:prstGeom prst="rect">
            <a:avLst/>
          </a:prstGeom>
          <a:solidFill>
            <a:schemeClr val="accent4">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sz="2400" dirty="0">
                <a:latin typeface="+mn-lt"/>
              </a:rPr>
              <a:t>Mrs Cook said that she was going to remark / re-mark the tests </a:t>
            </a:r>
            <a:br>
              <a:rPr lang="en-GB" sz="2400" dirty="0">
                <a:latin typeface="+mn-lt"/>
              </a:rPr>
            </a:br>
            <a:r>
              <a:rPr lang="en-GB" sz="2400" dirty="0">
                <a:latin typeface="+mn-lt"/>
              </a:rPr>
              <a:t>because the scores all seemed quite low.</a:t>
            </a:r>
          </a:p>
        </p:txBody>
      </p:sp>
      <p:sp>
        <p:nvSpPr>
          <p:cNvPr id="15" name="Rectangle 14">
            <a:extLst>
              <a:ext uri="{FF2B5EF4-FFF2-40B4-BE49-F238E27FC236}">
                <a16:creationId xmlns:a16="http://schemas.microsoft.com/office/drawing/2014/main" id="{A67E99D2-8678-A14C-AA6F-9240F46EB41E}"/>
              </a:ext>
            </a:extLst>
          </p:cNvPr>
          <p:cNvSpPr>
            <a:spLocks/>
          </p:cNvSpPr>
          <p:nvPr/>
        </p:nvSpPr>
        <p:spPr bwMode="auto">
          <a:xfrm>
            <a:off x="845905" y="5429468"/>
            <a:ext cx="10647155" cy="915988"/>
          </a:xfrm>
          <a:prstGeom prst="rect">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2400" dirty="0">
                <a:latin typeface="+mn-lt"/>
              </a:rPr>
              <a:t>Marek is an excellent goalkeeper because he has quick reflexes / re-flexes.</a:t>
            </a:r>
          </a:p>
        </p:txBody>
      </p:sp>
    </p:spTree>
    <p:extLst>
      <p:ext uri="{BB962C8B-B14F-4D97-AF65-F5344CB8AC3E}">
        <p14:creationId xmlns:p14="http://schemas.microsoft.com/office/powerpoint/2010/main" val="71911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FDD2B-E05E-5B49-B5AE-7C9B91769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227924"/>
            <a:ext cx="1112483" cy="826101"/>
          </a:xfrm>
          <a:prstGeom prst="rect">
            <a:avLst/>
          </a:prstGeom>
        </p:spPr>
      </p:pic>
      <p:sp>
        <p:nvSpPr>
          <p:cNvPr id="11" name="Rectangle 4">
            <a:extLst>
              <a:ext uri="{FF2B5EF4-FFF2-40B4-BE49-F238E27FC236}">
                <a16:creationId xmlns:a16="http://schemas.microsoft.com/office/drawing/2014/main" id="{4A0C2417-4E6A-AE4E-AAAE-3E174AD848F6}"/>
              </a:ext>
            </a:extLst>
          </p:cNvPr>
          <p:cNvSpPr>
            <a:spLocks noChangeArrowheads="1"/>
          </p:cNvSpPr>
          <p:nvPr/>
        </p:nvSpPr>
        <p:spPr bwMode="auto">
          <a:xfrm>
            <a:off x="1692800" y="452003"/>
            <a:ext cx="7632700" cy="57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Answers…</a:t>
            </a:r>
          </a:p>
        </p:txBody>
      </p:sp>
      <p:sp>
        <p:nvSpPr>
          <p:cNvPr id="17" name="Rectangle 16">
            <a:extLst>
              <a:ext uri="{FF2B5EF4-FFF2-40B4-BE49-F238E27FC236}">
                <a16:creationId xmlns:a16="http://schemas.microsoft.com/office/drawing/2014/main" id="{BCC8202D-B73B-1D4A-95B6-B4085416FCFD}"/>
              </a:ext>
            </a:extLst>
          </p:cNvPr>
          <p:cNvSpPr>
            <a:spLocks/>
          </p:cNvSpPr>
          <p:nvPr/>
        </p:nvSpPr>
        <p:spPr bwMode="auto">
          <a:xfrm>
            <a:off x="678410" y="1415105"/>
            <a:ext cx="10735824" cy="915987"/>
          </a:xfrm>
          <a:prstGeom prst="rect">
            <a:avLst/>
          </a:prstGeom>
          <a:solidFill>
            <a:schemeClr val="accent4">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sz="2400" dirty="0">
                <a:latin typeface="+mn-lt"/>
              </a:rPr>
              <a:t>Our teacher asked me to research / </a:t>
            </a:r>
            <a:r>
              <a:rPr lang="en-GB" sz="2400" b="1" dirty="0">
                <a:solidFill>
                  <a:srgbClr val="CB065B"/>
                </a:solidFill>
                <a:latin typeface="+mn-lt"/>
              </a:rPr>
              <a:t>re-search</a:t>
            </a:r>
            <a:r>
              <a:rPr lang="en-GB" sz="2400" dirty="0">
                <a:solidFill>
                  <a:srgbClr val="CB065B"/>
                </a:solidFill>
                <a:latin typeface="+mn-lt"/>
              </a:rPr>
              <a:t> </a:t>
            </a:r>
            <a:r>
              <a:rPr lang="en-GB" sz="2400" dirty="0">
                <a:latin typeface="+mn-lt"/>
              </a:rPr>
              <a:t>my drawer to find my missing homework.</a:t>
            </a:r>
          </a:p>
        </p:txBody>
      </p:sp>
      <p:sp>
        <p:nvSpPr>
          <p:cNvPr id="20" name="Rectangle 19">
            <a:extLst>
              <a:ext uri="{FF2B5EF4-FFF2-40B4-BE49-F238E27FC236}">
                <a16:creationId xmlns:a16="http://schemas.microsoft.com/office/drawing/2014/main" id="{29451051-552B-E546-8B1C-4516F62E50E4}"/>
              </a:ext>
            </a:extLst>
          </p:cNvPr>
          <p:cNvSpPr>
            <a:spLocks/>
          </p:cNvSpPr>
          <p:nvPr/>
        </p:nvSpPr>
        <p:spPr bwMode="auto">
          <a:xfrm>
            <a:off x="679996" y="2705818"/>
            <a:ext cx="10734237" cy="915988"/>
          </a:xfrm>
          <a:prstGeom prst="rect">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2400" dirty="0">
                <a:latin typeface="+mn-lt"/>
              </a:rPr>
              <a:t>It is important to </a:t>
            </a:r>
            <a:r>
              <a:rPr lang="en-GB" sz="2400" b="1" dirty="0">
                <a:solidFill>
                  <a:srgbClr val="CB065B"/>
                </a:solidFill>
                <a:latin typeface="+mn-lt"/>
              </a:rPr>
              <a:t>recycle</a:t>
            </a:r>
            <a:r>
              <a:rPr lang="en-GB" sz="2400" dirty="0">
                <a:solidFill>
                  <a:srgbClr val="CB065B"/>
                </a:solidFill>
                <a:latin typeface="+mn-lt"/>
              </a:rPr>
              <a:t> </a:t>
            </a:r>
            <a:r>
              <a:rPr lang="en-GB" sz="2400" dirty="0">
                <a:latin typeface="+mn-lt"/>
              </a:rPr>
              <a:t>/ re-cycle as much as possible.</a:t>
            </a:r>
          </a:p>
        </p:txBody>
      </p:sp>
      <p:sp>
        <p:nvSpPr>
          <p:cNvPr id="23" name="Rectangle 22">
            <a:extLst>
              <a:ext uri="{FF2B5EF4-FFF2-40B4-BE49-F238E27FC236}">
                <a16:creationId xmlns:a16="http://schemas.microsoft.com/office/drawing/2014/main" id="{7FF7CABF-B2BD-D24B-B732-90804D08F841}"/>
              </a:ext>
            </a:extLst>
          </p:cNvPr>
          <p:cNvSpPr>
            <a:spLocks/>
          </p:cNvSpPr>
          <p:nvPr/>
        </p:nvSpPr>
        <p:spPr bwMode="auto">
          <a:xfrm>
            <a:off x="679997" y="4086420"/>
            <a:ext cx="10734236" cy="915987"/>
          </a:xfrm>
          <a:prstGeom prst="rect">
            <a:avLst/>
          </a:prstGeom>
          <a:solidFill>
            <a:schemeClr val="accent4">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sz="2400" dirty="0">
                <a:latin typeface="+mn-lt"/>
              </a:rPr>
              <a:t>Mrs Cook said that she was going to remark / </a:t>
            </a:r>
            <a:r>
              <a:rPr lang="en-GB" sz="2400" b="1" dirty="0">
                <a:solidFill>
                  <a:srgbClr val="CB065B"/>
                </a:solidFill>
                <a:latin typeface="+mn-lt"/>
              </a:rPr>
              <a:t>re-mark</a:t>
            </a:r>
            <a:r>
              <a:rPr lang="en-GB" sz="2400" dirty="0">
                <a:solidFill>
                  <a:srgbClr val="CB065B"/>
                </a:solidFill>
                <a:latin typeface="+mn-lt"/>
              </a:rPr>
              <a:t> </a:t>
            </a:r>
            <a:r>
              <a:rPr lang="en-GB" sz="2400" dirty="0">
                <a:latin typeface="+mn-lt"/>
              </a:rPr>
              <a:t>the tests </a:t>
            </a:r>
            <a:br>
              <a:rPr lang="en-GB" sz="2400" dirty="0">
                <a:latin typeface="+mn-lt"/>
              </a:rPr>
            </a:br>
            <a:r>
              <a:rPr lang="en-GB" sz="2400" dirty="0">
                <a:latin typeface="+mn-lt"/>
              </a:rPr>
              <a:t>because the scores all seemed quite low.</a:t>
            </a:r>
          </a:p>
        </p:txBody>
      </p:sp>
      <p:sp>
        <p:nvSpPr>
          <p:cNvPr id="26" name="Rectangle 25">
            <a:extLst>
              <a:ext uri="{FF2B5EF4-FFF2-40B4-BE49-F238E27FC236}">
                <a16:creationId xmlns:a16="http://schemas.microsoft.com/office/drawing/2014/main" id="{F3F93A44-E538-7640-91BE-B97D2B026E4E}"/>
              </a:ext>
            </a:extLst>
          </p:cNvPr>
          <p:cNvSpPr>
            <a:spLocks/>
          </p:cNvSpPr>
          <p:nvPr/>
        </p:nvSpPr>
        <p:spPr bwMode="auto">
          <a:xfrm>
            <a:off x="678409" y="5479173"/>
            <a:ext cx="10735824" cy="915988"/>
          </a:xfrm>
          <a:prstGeom prst="rect">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2400" dirty="0">
                <a:latin typeface="+mn-lt"/>
              </a:rPr>
              <a:t>Marek is an excellent goalkeeper because he has quick </a:t>
            </a:r>
            <a:br>
              <a:rPr lang="en-GB" sz="2400" dirty="0">
                <a:latin typeface="+mn-lt"/>
              </a:rPr>
            </a:br>
            <a:r>
              <a:rPr lang="en-GB" sz="2400" b="1" dirty="0">
                <a:solidFill>
                  <a:srgbClr val="CB065B"/>
                </a:solidFill>
                <a:latin typeface="+mn-lt"/>
              </a:rPr>
              <a:t>reflexes</a:t>
            </a:r>
            <a:r>
              <a:rPr lang="en-GB" sz="2400" dirty="0">
                <a:solidFill>
                  <a:srgbClr val="CB065B"/>
                </a:solidFill>
                <a:latin typeface="+mn-lt"/>
              </a:rPr>
              <a:t> </a:t>
            </a:r>
            <a:r>
              <a:rPr lang="en-GB" sz="2400" dirty="0">
                <a:latin typeface="+mn-lt"/>
              </a:rPr>
              <a:t>/ re-flexes.</a:t>
            </a:r>
          </a:p>
        </p:txBody>
      </p:sp>
    </p:spTree>
    <p:extLst>
      <p:ext uri="{BB962C8B-B14F-4D97-AF65-F5344CB8AC3E}">
        <p14:creationId xmlns:p14="http://schemas.microsoft.com/office/powerpoint/2010/main" val="316104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235131" y="825225"/>
            <a:ext cx="9365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Punctuate the sentences below using a hyphen.</a:t>
            </a:r>
            <a:endParaRPr lang="en-GB" altLang="en-US" dirty="0">
              <a:latin typeface="+mn-lt"/>
              <a:cs typeface="Arial" panose="020B0604020202020204" pitchFamily="34" charset="0"/>
            </a:endParaRPr>
          </a:p>
        </p:txBody>
      </p:sp>
      <p:sp>
        <p:nvSpPr>
          <p:cNvPr id="5" name="TextBox 4"/>
          <p:cNvSpPr txBox="1">
            <a:spLocks noChangeArrowheads="1"/>
          </p:cNvSpPr>
          <p:nvPr/>
        </p:nvSpPr>
        <p:spPr bwMode="auto">
          <a:xfrm>
            <a:off x="235131" y="117200"/>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solidFill>
                  <a:srgbClr val="002060"/>
                </a:solidFill>
                <a:latin typeface="+mn-lt"/>
                <a:cs typeface="Arial" panose="020B0604020202020204" pitchFamily="34" charset="0"/>
              </a:rPr>
              <a:t>Task:</a:t>
            </a:r>
          </a:p>
        </p:txBody>
      </p:sp>
      <p:pic>
        <p:nvPicPr>
          <p:cNvPr id="4" name="Picture 3">
            <a:extLst>
              <a:ext uri="{FF2B5EF4-FFF2-40B4-BE49-F238E27FC236}">
                <a16:creationId xmlns:a16="http://schemas.microsoft.com/office/drawing/2014/main" id="{BD06245B-8E3F-284D-8474-B0D4AE586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154" y="5732661"/>
            <a:ext cx="1112484" cy="826102"/>
          </a:xfrm>
          <a:prstGeom prst="rect">
            <a:avLst/>
          </a:prstGeom>
        </p:spPr>
      </p:pic>
      <p:sp>
        <p:nvSpPr>
          <p:cNvPr id="6" name="TextBox 5">
            <a:extLst>
              <a:ext uri="{FF2B5EF4-FFF2-40B4-BE49-F238E27FC236}">
                <a16:creationId xmlns:a16="http://schemas.microsoft.com/office/drawing/2014/main" id="{ECF86AFE-6826-E847-B1E2-60840A9EAFDF}"/>
              </a:ext>
            </a:extLst>
          </p:cNvPr>
          <p:cNvSpPr txBox="1">
            <a:spLocks noChangeArrowheads="1"/>
          </p:cNvSpPr>
          <p:nvPr/>
        </p:nvSpPr>
        <p:spPr bwMode="auto">
          <a:xfrm>
            <a:off x="235131" y="1436731"/>
            <a:ext cx="1143135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nSpc>
                <a:spcPct val="150000"/>
              </a:lnSpc>
              <a:spcBef>
                <a:spcPct val="0"/>
              </a:spcBef>
              <a:buFontTx/>
              <a:buAutoNum type="arabicPeriod"/>
            </a:pPr>
            <a:r>
              <a:rPr lang="en-GB" altLang="en-US" sz="2400" dirty="0"/>
              <a:t>Jason wore his lime green shirt for the photoshoot. </a:t>
            </a:r>
          </a:p>
          <a:p>
            <a:pPr marL="514350" indent="-514350">
              <a:lnSpc>
                <a:spcPct val="150000"/>
              </a:lnSpc>
              <a:spcBef>
                <a:spcPct val="0"/>
              </a:spcBef>
              <a:buFontTx/>
              <a:buAutoNum type="arabicPeriod"/>
            </a:pPr>
            <a:r>
              <a:rPr lang="en-GB" altLang="en-US" sz="2400" dirty="0"/>
              <a:t>The chocolate ice cream is absolutely delicious.</a:t>
            </a:r>
          </a:p>
          <a:p>
            <a:pPr marL="514350" indent="-514350">
              <a:lnSpc>
                <a:spcPct val="150000"/>
              </a:lnSpc>
              <a:spcBef>
                <a:spcPct val="0"/>
              </a:spcBef>
              <a:buFontTx/>
              <a:buAutoNum type="arabicPeriod"/>
            </a:pPr>
            <a:r>
              <a:rPr lang="en-GB" altLang="en-US" sz="2400" dirty="0"/>
              <a:t>The nasty-looking villain spotted his next victim in the heaving crowd.</a:t>
            </a:r>
          </a:p>
          <a:p>
            <a:pPr marL="514350" indent="-514350">
              <a:lnSpc>
                <a:spcPct val="150000"/>
              </a:lnSpc>
              <a:spcBef>
                <a:spcPct val="0"/>
              </a:spcBef>
              <a:buFontTx/>
              <a:buAutoNum type="arabicPeriod"/>
            </a:pPr>
            <a:r>
              <a:rPr lang="en-GB" altLang="en-US" sz="2400" dirty="0"/>
              <a:t>There are two hundred and fifty three people in this school.</a:t>
            </a:r>
          </a:p>
          <a:p>
            <a:pPr marL="514350" indent="-514350">
              <a:lnSpc>
                <a:spcPct val="150000"/>
              </a:lnSpc>
              <a:spcBef>
                <a:spcPct val="0"/>
              </a:spcBef>
              <a:buFontTx/>
              <a:buAutoNum type="arabicPeriod"/>
            </a:pPr>
            <a:r>
              <a:rPr lang="en-GB" altLang="en-US" sz="2400" dirty="0"/>
              <a:t>Mr Dobbs and Mr Trotter are </a:t>
            </a:r>
            <a:r>
              <a:rPr lang="en-GB" altLang="en-US" sz="2400" dirty="0" smtClean="0"/>
              <a:t>co-owners </a:t>
            </a:r>
            <a:r>
              <a:rPr lang="en-GB" altLang="en-US" sz="2400" dirty="0"/>
              <a:t>of ‘Dobbs and Trotter Cars Ltd’</a:t>
            </a:r>
          </a:p>
          <a:p>
            <a:pPr marL="514350" indent="-514350">
              <a:lnSpc>
                <a:spcPct val="150000"/>
              </a:lnSpc>
              <a:spcBef>
                <a:spcPct val="0"/>
              </a:spcBef>
              <a:buFontTx/>
              <a:buAutoNum type="arabicPeriod"/>
            </a:pPr>
            <a:r>
              <a:rPr lang="en-GB" altLang="en-US" sz="2400" dirty="0"/>
              <a:t>Children’s clothes are usually tax free.</a:t>
            </a:r>
          </a:p>
          <a:p>
            <a:pPr marL="514350" indent="-514350">
              <a:lnSpc>
                <a:spcPct val="150000"/>
              </a:lnSpc>
              <a:spcBef>
                <a:spcPct val="0"/>
              </a:spcBef>
              <a:buFontTx/>
              <a:buAutoNum type="arabicPeriod"/>
            </a:pPr>
            <a:r>
              <a:rPr lang="en-GB" altLang="en-US" sz="2400" dirty="0"/>
              <a:t>Brad Stephens is an excellent footballer, I’m glad he has resigned at our club.</a:t>
            </a:r>
          </a:p>
          <a:p>
            <a:pPr marL="514350" indent="-514350">
              <a:spcBef>
                <a:spcPct val="0"/>
              </a:spcBef>
              <a:buFontTx/>
              <a:buAutoNum type="arabicPeriod"/>
            </a:pPr>
            <a:endParaRPr lang="en-GB" altLang="en-US" sz="2400" dirty="0"/>
          </a:p>
          <a:p>
            <a:pPr>
              <a:spcBef>
                <a:spcPct val="0"/>
              </a:spcBef>
              <a:buNone/>
            </a:pPr>
            <a:r>
              <a:rPr lang="en-GB" altLang="en-US" sz="2400" dirty="0">
                <a:solidFill>
                  <a:srgbClr val="C00000"/>
                </a:solidFill>
              </a:rPr>
              <a:t>E: write a sentence of your own using a hyphen.</a:t>
            </a:r>
          </a:p>
        </p:txBody>
      </p:sp>
    </p:spTree>
    <p:extLst>
      <p:ext uri="{BB962C8B-B14F-4D97-AF65-F5344CB8AC3E}">
        <p14:creationId xmlns:p14="http://schemas.microsoft.com/office/powerpoint/2010/main" val="423709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387600" y="625474"/>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What are homophones?</a:t>
            </a:r>
          </a:p>
        </p:txBody>
      </p:sp>
      <p:sp>
        <p:nvSpPr>
          <p:cNvPr id="3" name="A"/>
          <p:cNvSpPr/>
          <p:nvPr/>
        </p:nvSpPr>
        <p:spPr>
          <a:xfrm>
            <a:off x="2209429" y="2667829"/>
            <a:ext cx="3508748" cy="115963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cs typeface="Arial" panose="020B0604020202020204" pitchFamily="34" charset="0"/>
              </a:rPr>
              <a:t>A)  words that have the same spelling and sound the same.</a:t>
            </a:r>
          </a:p>
        </p:txBody>
      </p:sp>
      <p:sp>
        <p:nvSpPr>
          <p:cNvPr id="7" name="B"/>
          <p:cNvSpPr/>
          <p:nvPr/>
        </p:nvSpPr>
        <p:spPr>
          <a:xfrm>
            <a:off x="6208472" y="2667829"/>
            <a:ext cx="3507029" cy="115963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cs typeface="Arial" panose="020B0604020202020204" pitchFamily="34" charset="0"/>
              </a:rPr>
              <a:t>B)  words that sound exactly the same when pronounced. </a:t>
            </a:r>
          </a:p>
        </p:txBody>
      </p:sp>
      <p:sp>
        <p:nvSpPr>
          <p:cNvPr id="12" name="C"/>
          <p:cNvSpPr/>
          <p:nvPr/>
        </p:nvSpPr>
        <p:spPr>
          <a:xfrm>
            <a:off x="2201973" y="3998154"/>
            <a:ext cx="3606691" cy="115963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cs typeface="Arial" panose="020B0604020202020204" pitchFamily="34" charset="0"/>
              </a:rPr>
              <a:t>C)  words that have the same meaning, or similar meanings.</a:t>
            </a:r>
          </a:p>
        </p:txBody>
      </p:sp>
      <p:sp>
        <p:nvSpPr>
          <p:cNvPr id="13" name="D"/>
          <p:cNvSpPr/>
          <p:nvPr/>
        </p:nvSpPr>
        <p:spPr>
          <a:xfrm>
            <a:off x="6208472" y="3998154"/>
            <a:ext cx="3507029" cy="115963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cs typeface="Arial" panose="020B0604020202020204" pitchFamily="34" charset="0"/>
              </a:rPr>
              <a:t>D)  naming words.</a:t>
            </a:r>
          </a:p>
        </p:txBody>
      </p:sp>
      <p:sp>
        <p:nvSpPr>
          <p:cNvPr id="16391" name="TextBox 5"/>
          <p:cNvSpPr txBox="1">
            <a:spLocks noChangeArrowheads="1"/>
          </p:cNvSpPr>
          <p:nvPr/>
        </p:nvSpPr>
        <p:spPr bwMode="auto">
          <a:xfrm>
            <a:off x="1776549" y="1463040"/>
            <a:ext cx="8027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a:latin typeface="+mn-lt"/>
                <a:cs typeface="Arial" panose="020B0604020202020204" pitchFamily="34" charset="0"/>
              </a:rPr>
              <a:t>Homophones are…</a:t>
            </a:r>
          </a:p>
        </p:txBody>
      </p:sp>
      <p:pic>
        <p:nvPicPr>
          <p:cNvPr id="9" name="Picture 8">
            <a:extLst>
              <a:ext uri="{FF2B5EF4-FFF2-40B4-BE49-F238E27FC236}">
                <a16:creationId xmlns:a16="http://schemas.microsoft.com/office/drawing/2014/main" id="{4C070F75-A4FD-F342-B50C-3323C5BA1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Tree>
    <p:extLst>
      <p:ext uri="{BB962C8B-B14F-4D97-AF65-F5344CB8AC3E}">
        <p14:creationId xmlns:p14="http://schemas.microsoft.com/office/powerpoint/2010/main" val="1801449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92D05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FF0000"/>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FF0000"/>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a:t>
            </a:r>
            <a:r>
              <a:rPr lang="en-GB" dirty="0" err="1"/>
              <a:t>myON</a:t>
            </a:r>
            <a:r>
              <a:rPr lang="en-GB" dirty="0"/>
              <a:t>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Tree>
    <p:extLst>
      <p:ext uri="{BB962C8B-B14F-4D97-AF65-F5344CB8AC3E}">
        <p14:creationId xmlns:p14="http://schemas.microsoft.com/office/powerpoint/2010/main" val="425080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024387" y="2897204"/>
            <a:ext cx="2550695" cy="584775"/>
          </a:xfrm>
          <a:prstGeom prst="rect">
            <a:avLst/>
          </a:prstGeom>
          <a:noFill/>
        </p:spPr>
        <p:txBody>
          <a:bodyPr wrap="square" rtlCol="0">
            <a:spAutoFit/>
          </a:bodyPr>
          <a:lstStyle/>
          <a:p>
            <a:r>
              <a:rPr lang="en-GB" sz="3200" i="1" dirty="0">
                <a:solidFill>
                  <a:schemeClr val="bg1"/>
                </a:solidFill>
              </a:rPr>
              <a:t>End of lesson</a:t>
            </a:r>
          </a:p>
        </p:txBody>
      </p:sp>
    </p:spTree>
    <p:extLst>
      <p:ext uri="{BB962C8B-B14F-4D97-AF65-F5344CB8AC3E}">
        <p14:creationId xmlns:p14="http://schemas.microsoft.com/office/powerpoint/2010/main" val="200660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3200" b="0" i="0" u="sng" strike="noStrike" kern="1200" cap="none" spc="0" normalizeH="0" dirty="0" err="1">
                <a:ln>
                  <a:noFill/>
                </a:ln>
                <a:solidFill>
                  <a:prstClr val="black"/>
                </a:solidFill>
                <a:effectLst/>
                <a:uLnTx/>
                <a:uFillTx/>
                <a:latin typeface="Calibri" panose="020F0502020204030204"/>
                <a:ea typeface="+mn-ea"/>
                <a:cs typeface="+mn-cs"/>
              </a:rPr>
              <a:t>Wednes</a:t>
            </a:r>
            <a:r>
              <a:rPr kumimoji="0" lang="en-GB" sz="3200" i="0" u="sng" strike="noStrike" kern="1200" cap="none" spc="0" normalizeH="0" noProof="0">
                <a:ln>
                  <a:noFill/>
                </a:ln>
                <a:solidFill>
                  <a:prstClr val="black"/>
                </a:solidFill>
                <a:effectLst/>
                <a:uLnTx/>
                <a:uFillTx/>
                <a:latin typeface="Calibri" panose="020F0502020204030204"/>
                <a:ea typeface="+mn-ea"/>
                <a:cs typeface="+mn-cs"/>
              </a:rPr>
              <a:t>day 30</a:t>
            </a:r>
            <a:r>
              <a:rPr kumimoji="0" lang="en-GB" sz="3200" i="0" u="sng" strike="noStrike" kern="1200" cap="none" spc="0" normalizeH="0" baseline="30000" noProof="0">
                <a:ln>
                  <a:noFill/>
                </a:ln>
                <a:solidFill>
                  <a:prstClr val="black"/>
                </a:solidFill>
                <a:effectLst/>
                <a:uLnTx/>
                <a:uFillTx/>
                <a:latin typeface="Calibri" panose="020F0502020204030204"/>
                <a:ea typeface="+mn-ea"/>
                <a:cs typeface="+mn-cs"/>
              </a:rPr>
              <a:t>th</a:t>
            </a:r>
            <a:r>
              <a:rPr kumimoji="0" lang="en-GB" sz="3200" i="0" u="sng" strike="noStrike" kern="1200" cap="none" spc="0" normalizeH="0" noProof="0">
                <a:ln>
                  <a:noFill/>
                </a:ln>
                <a:solidFill>
                  <a:prstClr val="black"/>
                </a:solidFill>
                <a:effectLst/>
                <a:uLnTx/>
                <a:uFillTx/>
                <a:latin typeface="Calibri" panose="020F0502020204030204"/>
                <a:ea typeface="+mn-ea"/>
                <a:cs typeface="+mn-cs"/>
              </a:rPr>
              <a:t> </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June 2021</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u="sng" dirty="0">
                <a:solidFill>
                  <a:prstClr val="black"/>
                </a:solidFill>
              </a:rPr>
              <a:t>LO: To be able to identify synonyms and antonyms.</a:t>
            </a: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906041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2CEA0D65-57DD-BC42-A2FC-13F624F71DEE}"/>
              </a:ext>
            </a:extLst>
          </p:cNvPr>
          <p:cNvSpPr txBox="1">
            <a:spLocks noChangeArrowheads="1"/>
          </p:cNvSpPr>
          <p:nvPr/>
        </p:nvSpPr>
        <p:spPr bwMode="auto">
          <a:xfrm>
            <a:off x="859970" y="1150748"/>
            <a:ext cx="96679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Follow the link to watch the Oxford Owl video on synonyms and antonyms.</a:t>
            </a:r>
          </a:p>
        </p:txBody>
      </p:sp>
      <p:sp>
        <p:nvSpPr>
          <p:cNvPr id="2" name="Rectangle 1">
            <a:extLst>
              <a:ext uri="{FF2B5EF4-FFF2-40B4-BE49-F238E27FC236}">
                <a16:creationId xmlns:a16="http://schemas.microsoft.com/office/drawing/2014/main" id="{656A3498-47C3-5B45-BBE4-5FEBBE42C098}"/>
              </a:ext>
            </a:extLst>
          </p:cNvPr>
          <p:cNvSpPr/>
          <p:nvPr/>
        </p:nvSpPr>
        <p:spPr>
          <a:xfrm>
            <a:off x="485182" y="3133498"/>
            <a:ext cx="7570534" cy="523220"/>
          </a:xfrm>
          <a:prstGeom prst="rect">
            <a:avLst/>
          </a:prstGeom>
        </p:spPr>
        <p:txBody>
          <a:bodyPr wrap="none">
            <a:spAutoFit/>
          </a:bodyPr>
          <a:lstStyle/>
          <a:p>
            <a:r>
              <a:rPr lang="en-US" sz="2800" dirty="0">
                <a:hlinkClick r:id="rId2"/>
              </a:rPr>
              <a:t>https://</a:t>
            </a:r>
            <a:r>
              <a:rPr lang="en-US" sz="2800" dirty="0" err="1">
                <a:hlinkClick r:id="rId2"/>
              </a:rPr>
              <a:t>www.youtube.com</a:t>
            </a:r>
            <a:r>
              <a:rPr lang="en-US" sz="2800" dirty="0">
                <a:hlinkClick r:id="rId2"/>
              </a:rPr>
              <a:t>/</a:t>
            </a:r>
            <a:r>
              <a:rPr lang="en-US" sz="2800" dirty="0" err="1">
                <a:hlinkClick r:id="rId2"/>
              </a:rPr>
              <a:t>watch?v</a:t>
            </a:r>
            <a:r>
              <a:rPr lang="en-US" sz="2800" dirty="0">
                <a:hlinkClick r:id="rId2"/>
              </a:rPr>
              <a:t>=F_kvS4KYrqM</a:t>
            </a:r>
            <a:endParaRPr lang="en-US" sz="2800" dirty="0"/>
          </a:p>
        </p:txBody>
      </p:sp>
      <p:pic>
        <p:nvPicPr>
          <p:cNvPr id="4" name="Picture 3">
            <a:extLst>
              <a:ext uri="{FF2B5EF4-FFF2-40B4-BE49-F238E27FC236}">
                <a16:creationId xmlns:a16="http://schemas.microsoft.com/office/drawing/2014/main" id="{5881BB5A-183D-7640-B4AA-822AC7B28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619" y="3656718"/>
            <a:ext cx="5173518" cy="2897170"/>
          </a:xfrm>
          <a:prstGeom prst="rect">
            <a:avLst/>
          </a:prstGeom>
        </p:spPr>
      </p:pic>
    </p:spTree>
    <p:extLst>
      <p:ext uri="{BB962C8B-B14F-4D97-AF65-F5344CB8AC3E}">
        <p14:creationId xmlns:p14="http://schemas.microsoft.com/office/powerpoint/2010/main" val="57820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333829" y="484551"/>
            <a:ext cx="108276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What are synonyms and antonyms?</a:t>
            </a:r>
          </a:p>
        </p:txBody>
      </p:sp>
      <p:grpSp>
        <p:nvGrpSpPr>
          <p:cNvPr id="10" name="Group 9">
            <a:extLst>
              <a:ext uri="{FF2B5EF4-FFF2-40B4-BE49-F238E27FC236}">
                <a16:creationId xmlns:a16="http://schemas.microsoft.com/office/drawing/2014/main" id="{C8C3B642-F7FA-B545-9017-40F5A706263C}"/>
              </a:ext>
            </a:extLst>
          </p:cNvPr>
          <p:cNvGrpSpPr>
            <a:grpSpLocks/>
          </p:cNvGrpSpPr>
          <p:nvPr/>
        </p:nvGrpSpPr>
        <p:grpSpPr bwMode="auto">
          <a:xfrm>
            <a:off x="1513503" y="1584631"/>
            <a:ext cx="3925208" cy="4438891"/>
            <a:chOff x="755649" y="2404533"/>
            <a:chExt cx="2461684" cy="3688292"/>
          </a:xfrm>
        </p:grpSpPr>
        <p:sp>
          <p:nvSpPr>
            <p:cNvPr id="11" name="Rectangle 10">
              <a:extLst>
                <a:ext uri="{FF2B5EF4-FFF2-40B4-BE49-F238E27FC236}">
                  <a16:creationId xmlns:a16="http://schemas.microsoft.com/office/drawing/2014/main" id="{467530DB-6EA3-3B42-A80A-D6D02199B3A0}"/>
                </a:ext>
              </a:extLst>
            </p:cNvPr>
            <p:cNvSpPr/>
            <p:nvPr/>
          </p:nvSpPr>
          <p:spPr>
            <a:xfrm>
              <a:off x="755649" y="2404533"/>
              <a:ext cx="2461684" cy="3688292"/>
            </a:xfrm>
            <a:prstGeom prst="rect">
              <a:avLst/>
            </a:prstGeom>
            <a:solidFill>
              <a:srgbClr val="C0FB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TextBox 13">
              <a:extLst>
                <a:ext uri="{FF2B5EF4-FFF2-40B4-BE49-F238E27FC236}">
                  <a16:creationId xmlns:a16="http://schemas.microsoft.com/office/drawing/2014/main" id="{3AC42CC9-9B10-8C44-BEC4-721F2442F80B}"/>
                </a:ext>
              </a:extLst>
            </p:cNvPr>
            <p:cNvSpPr txBox="1">
              <a:spLocks noChangeArrowheads="1"/>
            </p:cNvSpPr>
            <p:nvPr/>
          </p:nvSpPr>
          <p:spPr bwMode="auto">
            <a:xfrm>
              <a:off x="755649" y="2412997"/>
              <a:ext cx="2461684" cy="130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dirty="0">
                  <a:solidFill>
                    <a:schemeClr val="tx1"/>
                  </a:solidFill>
                  <a:latin typeface="Calibri" panose="020F0502020204030204" pitchFamily="34" charset="0"/>
                  <a:cs typeface="Calibri" panose="020F0502020204030204" pitchFamily="34" charset="0"/>
                </a:rPr>
                <a:t>A </a:t>
              </a:r>
              <a:r>
                <a:rPr lang="en-GB" altLang="en-US" sz="2400" b="1" dirty="0">
                  <a:solidFill>
                    <a:schemeClr val="tx1"/>
                  </a:solidFill>
                  <a:latin typeface="Calibri" panose="020F0502020204030204" pitchFamily="34" charset="0"/>
                  <a:cs typeface="Calibri" panose="020F0502020204030204" pitchFamily="34" charset="0"/>
                </a:rPr>
                <a:t>synonym</a:t>
              </a:r>
              <a:r>
                <a:rPr lang="en-GB" altLang="en-US" sz="2400" dirty="0">
                  <a:solidFill>
                    <a:schemeClr val="tx1"/>
                  </a:solidFill>
                  <a:latin typeface="Calibri" panose="020F0502020204030204" pitchFamily="34" charset="0"/>
                  <a:cs typeface="Calibri" panose="020F0502020204030204" pitchFamily="34" charset="0"/>
                </a:rPr>
                <a:t> is a word that has the same (or nearly the same) meaning as another word in the same language.</a:t>
              </a:r>
            </a:p>
          </p:txBody>
        </p:sp>
        <p:grpSp>
          <p:nvGrpSpPr>
            <p:cNvPr id="16" name="Group 15">
              <a:extLst>
                <a:ext uri="{FF2B5EF4-FFF2-40B4-BE49-F238E27FC236}">
                  <a16:creationId xmlns:a16="http://schemas.microsoft.com/office/drawing/2014/main" id="{9C1D85D0-DA0B-BA4E-AEE9-271C39AF2914}"/>
                </a:ext>
              </a:extLst>
            </p:cNvPr>
            <p:cNvGrpSpPr/>
            <p:nvPr/>
          </p:nvGrpSpPr>
          <p:grpSpPr>
            <a:xfrm>
              <a:off x="905647" y="4138603"/>
              <a:ext cx="2156596" cy="431800"/>
              <a:chOff x="905647" y="4138603"/>
              <a:chExt cx="2156596" cy="431800"/>
            </a:xfrm>
            <a:effectLst>
              <a:outerShdw blurRad="50800" dist="38100" dir="2700000" algn="tl" rotWithShape="0">
                <a:prstClr val="black">
                  <a:alpha val="40000"/>
                </a:prstClr>
              </a:outerShdw>
            </a:effectLst>
          </p:grpSpPr>
          <p:grpSp>
            <p:nvGrpSpPr>
              <p:cNvPr id="17" name="Group 16">
                <a:extLst>
                  <a:ext uri="{FF2B5EF4-FFF2-40B4-BE49-F238E27FC236}">
                    <a16:creationId xmlns:a16="http://schemas.microsoft.com/office/drawing/2014/main" id="{783CE475-D564-2D43-8985-8FFEE4F9ED49}"/>
                  </a:ext>
                </a:extLst>
              </p:cNvPr>
              <p:cNvGrpSpPr/>
              <p:nvPr/>
            </p:nvGrpSpPr>
            <p:grpSpPr>
              <a:xfrm>
                <a:off x="2063177" y="4138603"/>
                <a:ext cx="999066" cy="431800"/>
                <a:chOff x="846668" y="4093633"/>
                <a:chExt cx="999066" cy="431800"/>
              </a:xfrm>
            </p:grpSpPr>
            <p:sp>
              <p:nvSpPr>
                <p:cNvPr id="21" name="Rectangle 20">
                  <a:extLst>
                    <a:ext uri="{FF2B5EF4-FFF2-40B4-BE49-F238E27FC236}">
                      <a16:creationId xmlns:a16="http://schemas.microsoft.com/office/drawing/2014/main" id="{1BADD013-1422-ED48-B4CD-EC147CE6FBC2}"/>
                    </a:ext>
                  </a:extLst>
                </p:cNvPr>
                <p:cNvSpPr/>
                <p:nvPr/>
              </p:nvSpPr>
              <p:spPr>
                <a:xfrm>
                  <a:off x="846668" y="4093633"/>
                  <a:ext cx="999066"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TextBox 21">
                  <a:extLst>
                    <a:ext uri="{FF2B5EF4-FFF2-40B4-BE49-F238E27FC236}">
                      <a16:creationId xmlns:a16="http://schemas.microsoft.com/office/drawing/2014/main" id="{92C71A60-2F80-BB4F-8684-27825395F671}"/>
                    </a:ext>
                  </a:extLst>
                </p:cNvPr>
                <p:cNvSpPr txBox="1"/>
                <p:nvPr/>
              </p:nvSpPr>
              <p:spPr>
                <a:xfrm>
                  <a:off x="876301" y="4124867"/>
                  <a:ext cx="939800" cy="383599"/>
                </a:xfrm>
                <a:prstGeom prst="rect">
                  <a:avLst/>
                </a:prstGeom>
                <a:noFill/>
              </p:spPr>
              <p:txBody>
                <a:bodyPr>
                  <a:spAutoFit/>
                </a:bodyPr>
                <a:lstStyle/>
                <a:p>
                  <a:pPr algn="ctr">
                    <a:defRPr/>
                  </a:pPr>
                  <a:r>
                    <a:rPr lang="en-GB" sz="2400" dirty="0">
                      <a:latin typeface="Calibri" panose="020F0502020204030204" pitchFamily="34" charset="0"/>
                      <a:cs typeface="Calibri" panose="020F0502020204030204" pitchFamily="34" charset="0"/>
                    </a:rPr>
                    <a:t>unhappy</a:t>
                  </a:r>
                </a:p>
              </p:txBody>
            </p:sp>
          </p:grpSp>
          <p:grpSp>
            <p:nvGrpSpPr>
              <p:cNvPr id="18" name="Group 17">
                <a:extLst>
                  <a:ext uri="{FF2B5EF4-FFF2-40B4-BE49-F238E27FC236}">
                    <a16:creationId xmlns:a16="http://schemas.microsoft.com/office/drawing/2014/main" id="{C81A990A-0185-3E4A-916B-FF2FAD61E09F}"/>
                  </a:ext>
                </a:extLst>
              </p:cNvPr>
              <p:cNvGrpSpPr/>
              <p:nvPr/>
            </p:nvGrpSpPr>
            <p:grpSpPr>
              <a:xfrm>
                <a:off x="905647" y="4138603"/>
                <a:ext cx="999066" cy="431800"/>
                <a:chOff x="846668" y="4093633"/>
                <a:chExt cx="999066" cy="431800"/>
              </a:xfrm>
            </p:grpSpPr>
            <p:sp>
              <p:nvSpPr>
                <p:cNvPr id="19" name="Rectangle 18">
                  <a:extLst>
                    <a:ext uri="{FF2B5EF4-FFF2-40B4-BE49-F238E27FC236}">
                      <a16:creationId xmlns:a16="http://schemas.microsoft.com/office/drawing/2014/main" id="{87B946FC-840C-6A44-B564-0C112E9889DA}"/>
                    </a:ext>
                  </a:extLst>
                </p:cNvPr>
                <p:cNvSpPr/>
                <p:nvPr/>
              </p:nvSpPr>
              <p:spPr>
                <a:xfrm>
                  <a:off x="846668" y="4093633"/>
                  <a:ext cx="999066"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TextBox 19">
                  <a:extLst>
                    <a:ext uri="{FF2B5EF4-FFF2-40B4-BE49-F238E27FC236}">
                      <a16:creationId xmlns:a16="http://schemas.microsoft.com/office/drawing/2014/main" id="{1E7308BB-328B-EB42-A5A3-8D0D95A19DEE}"/>
                    </a:ext>
                  </a:extLst>
                </p:cNvPr>
                <p:cNvSpPr txBox="1"/>
                <p:nvPr/>
              </p:nvSpPr>
              <p:spPr>
                <a:xfrm>
                  <a:off x="876301" y="4124867"/>
                  <a:ext cx="939800" cy="383599"/>
                </a:xfrm>
                <a:prstGeom prst="rect">
                  <a:avLst/>
                </a:prstGeom>
                <a:noFill/>
              </p:spPr>
              <p:txBody>
                <a:bodyPr>
                  <a:spAutoFit/>
                </a:bodyPr>
                <a:lstStyle/>
                <a:p>
                  <a:pPr algn="ctr">
                    <a:defRPr/>
                  </a:pPr>
                  <a:r>
                    <a:rPr lang="en-GB" sz="2400" dirty="0">
                      <a:latin typeface="Calibri" panose="020F0502020204030204" pitchFamily="34" charset="0"/>
                      <a:cs typeface="Calibri" panose="020F0502020204030204" pitchFamily="34" charset="0"/>
                    </a:rPr>
                    <a:t>sad</a:t>
                  </a:r>
                </a:p>
              </p:txBody>
            </p:sp>
          </p:grpSp>
        </p:grpSp>
      </p:grpSp>
      <p:grpSp>
        <p:nvGrpSpPr>
          <p:cNvPr id="23" name="Group 22">
            <a:extLst>
              <a:ext uri="{FF2B5EF4-FFF2-40B4-BE49-F238E27FC236}">
                <a16:creationId xmlns:a16="http://schemas.microsoft.com/office/drawing/2014/main" id="{58402744-4570-D042-A87B-9388475CEA66}"/>
              </a:ext>
            </a:extLst>
          </p:cNvPr>
          <p:cNvGrpSpPr>
            <a:grpSpLocks/>
          </p:cNvGrpSpPr>
          <p:nvPr/>
        </p:nvGrpSpPr>
        <p:grpSpPr bwMode="auto">
          <a:xfrm>
            <a:off x="6607330" y="1584631"/>
            <a:ext cx="3937843" cy="4453379"/>
            <a:chOff x="3336425" y="2404533"/>
            <a:chExt cx="2466417" cy="3688522"/>
          </a:xfrm>
        </p:grpSpPr>
        <p:sp>
          <p:nvSpPr>
            <p:cNvPr id="24" name="Rectangle 23">
              <a:extLst>
                <a:ext uri="{FF2B5EF4-FFF2-40B4-BE49-F238E27FC236}">
                  <a16:creationId xmlns:a16="http://schemas.microsoft.com/office/drawing/2014/main" id="{1E9A30A0-65F5-694E-B9C3-7076C1C2DD52}"/>
                </a:ext>
              </a:extLst>
            </p:cNvPr>
            <p:cNvSpPr/>
            <p:nvPr/>
          </p:nvSpPr>
          <p:spPr>
            <a:xfrm>
              <a:off x="3336425" y="2404533"/>
              <a:ext cx="2461237" cy="3688522"/>
            </a:xfrm>
            <a:prstGeom prst="rect">
              <a:avLst/>
            </a:prstGeom>
            <a:solidFill>
              <a:srgbClr val="C0FB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TextBox 23">
              <a:extLst>
                <a:ext uri="{FF2B5EF4-FFF2-40B4-BE49-F238E27FC236}">
                  <a16:creationId xmlns:a16="http://schemas.microsoft.com/office/drawing/2014/main" id="{C5777701-19CE-B240-9587-7788CA293EA4}"/>
                </a:ext>
              </a:extLst>
            </p:cNvPr>
            <p:cNvSpPr txBox="1">
              <a:spLocks noChangeArrowheads="1"/>
            </p:cNvSpPr>
            <p:nvPr/>
          </p:nvSpPr>
          <p:spPr bwMode="auto">
            <a:xfrm>
              <a:off x="3341158" y="2412997"/>
              <a:ext cx="2461684" cy="9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dirty="0">
                  <a:solidFill>
                    <a:schemeClr val="tx1"/>
                  </a:solidFill>
                  <a:latin typeface="Calibri" panose="020F0502020204030204" pitchFamily="34" charset="0"/>
                  <a:cs typeface="Calibri" panose="020F0502020204030204" pitchFamily="34" charset="0"/>
                </a:rPr>
                <a:t>An </a:t>
              </a:r>
              <a:r>
                <a:rPr lang="en-GB" altLang="en-US" sz="2400" b="1" dirty="0">
                  <a:solidFill>
                    <a:schemeClr val="tx1"/>
                  </a:solidFill>
                  <a:latin typeface="Calibri" panose="020F0502020204030204" pitchFamily="34" charset="0"/>
                  <a:cs typeface="Calibri" panose="020F0502020204030204" pitchFamily="34" charset="0"/>
                </a:rPr>
                <a:t>antonym</a:t>
              </a:r>
              <a:r>
                <a:rPr lang="en-GB" altLang="en-US" sz="2400" dirty="0">
                  <a:solidFill>
                    <a:schemeClr val="tx1"/>
                  </a:solidFill>
                  <a:latin typeface="Calibri" panose="020F0502020204030204" pitchFamily="34" charset="0"/>
                  <a:cs typeface="Calibri" panose="020F0502020204030204" pitchFamily="34" charset="0"/>
                </a:rPr>
                <a:t> is a word which has the opposite meaning of another word.</a:t>
              </a:r>
            </a:p>
          </p:txBody>
        </p:sp>
        <p:grpSp>
          <p:nvGrpSpPr>
            <p:cNvPr id="28" name="Group 27">
              <a:extLst>
                <a:ext uri="{FF2B5EF4-FFF2-40B4-BE49-F238E27FC236}">
                  <a16:creationId xmlns:a16="http://schemas.microsoft.com/office/drawing/2014/main" id="{C2B530A7-7734-8C45-8399-137C7FE04AEF}"/>
                </a:ext>
              </a:extLst>
            </p:cNvPr>
            <p:cNvGrpSpPr/>
            <p:nvPr/>
          </p:nvGrpSpPr>
          <p:grpSpPr>
            <a:xfrm>
              <a:off x="3469479" y="4138603"/>
              <a:ext cx="2156596" cy="431800"/>
              <a:chOff x="905647" y="4138603"/>
              <a:chExt cx="2156596" cy="431800"/>
            </a:xfrm>
            <a:effectLst>
              <a:outerShdw blurRad="50800" dist="38100" dir="2700000" algn="tl" rotWithShape="0">
                <a:prstClr val="black">
                  <a:alpha val="40000"/>
                </a:prstClr>
              </a:outerShdw>
            </a:effectLst>
          </p:grpSpPr>
          <p:grpSp>
            <p:nvGrpSpPr>
              <p:cNvPr id="29" name="Group 28">
                <a:extLst>
                  <a:ext uri="{FF2B5EF4-FFF2-40B4-BE49-F238E27FC236}">
                    <a16:creationId xmlns:a16="http://schemas.microsoft.com/office/drawing/2014/main" id="{1A8CFFD0-AE6F-2F43-BC2C-B4F8C6E9EB30}"/>
                  </a:ext>
                </a:extLst>
              </p:cNvPr>
              <p:cNvGrpSpPr/>
              <p:nvPr/>
            </p:nvGrpSpPr>
            <p:grpSpPr>
              <a:xfrm>
                <a:off x="2063177" y="4138603"/>
                <a:ext cx="999066" cy="431800"/>
                <a:chOff x="846668" y="4093633"/>
                <a:chExt cx="999066" cy="431800"/>
              </a:xfrm>
            </p:grpSpPr>
            <p:sp>
              <p:nvSpPr>
                <p:cNvPr id="33" name="Rectangle 32">
                  <a:extLst>
                    <a:ext uri="{FF2B5EF4-FFF2-40B4-BE49-F238E27FC236}">
                      <a16:creationId xmlns:a16="http://schemas.microsoft.com/office/drawing/2014/main" id="{13C67E44-63AE-F540-9C3B-F2F582B32707}"/>
                    </a:ext>
                  </a:extLst>
                </p:cNvPr>
                <p:cNvSpPr/>
                <p:nvPr/>
              </p:nvSpPr>
              <p:spPr>
                <a:xfrm>
                  <a:off x="846668" y="4093633"/>
                  <a:ext cx="999066"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TextBox 33">
                  <a:extLst>
                    <a:ext uri="{FF2B5EF4-FFF2-40B4-BE49-F238E27FC236}">
                      <a16:creationId xmlns:a16="http://schemas.microsoft.com/office/drawing/2014/main" id="{2B43F06D-5399-2748-8992-7BDA4A8ECE82}"/>
                    </a:ext>
                  </a:extLst>
                </p:cNvPr>
                <p:cNvSpPr txBox="1"/>
                <p:nvPr/>
              </p:nvSpPr>
              <p:spPr>
                <a:xfrm>
                  <a:off x="876301" y="4124867"/>
                  <a:ext cx="939800" cy="382375"/>
                </a:xfrm>
                <a:prstGeom prst="rect">
                  <a:avLst/>
                </a:prstGeom>
                <a:noFill/>
              </p:spPr>
              <p:txBody>
                <a:bodyPr>
                  <a:spAutoFit/>
                </a:bodyPr>
                <a:lstStyle/>
                <a:p>
                  <a:pPr algn="ctr">
                    <a:defRPr/>
                  </a:pPr>
                  <a:r>
                    <a:rPr lang="en-GB" sz="2400" dirty="0">
                      <a:latin typeface="Calibri" panose="020F0502020204030204" pitchFamily="34" charset="0"/>
                      <a:cs typeface="Calibri" panose="020F0502020204030204" pitchFamily="34" charset="0"/>
                    </a:rPr>
                    <a:t>sad</a:t>
                  </a:r>
                </a:p>
              </p:txBody>
            </p:sp>
          </p:grpSp>
          <p:grpSp>
            <p:nvGrpSpPr>
              <p:cNvPr id="30" name="Group 29">
                <a:extLst>
                  <a:ext uri="{FF2B5EF4-FFF2-40B4-BE49-F238E27FC236}">
                    <a16:creationId xmlns:a16="http://schemas.microsoft.com/office/drawing/2014/main" id="{8950BBE1-E5C9-C64F-BA4C-ADFE05FD743B}"/>
                  </a:ext>
                </a:extLst>
              </p:cNvPr>
              <p:cNvGrpSpPr/>
              <p:nvPr/>
            </p:nvGrpSpPr>
            <p:grpSpPr>
              <a:xfrm>
                <a:off x="905647" y="4138603"/>
                <a:ext cx="999066" cy="431800"/>
                <a:chOff x="846668" y="4093633"/>
                <a:chExt cx="999066" cy="431800"/>
              </a:xfrm>
            </p:grpSpPr>
            <p:sp>
              <p:nvSpPr>
                <p:cNvPr id="31" name="Rectangle 30">
                  <a:extLst>
                    <a:ext uri="{FF2B5EF4-FFF2-40B4-BE49-F238E27FC236}">
                      <a16:creationId xmlns:a16="http://schemas.microsoft.com/office/drawing/2014/main" id="{9E34069E-6EB0-E646-82C4-BF323ACB7B0A}"/>
                    </a:ext>
                  </a:extLst>
                </p:cNvPr>
                <p:cNvSpPr/>
                <p:nvPr/>
              </p:nvSpPr>
              <p:spPr>
                <a:xfrm>
                  <a:off x="846668" y="4093633"/>
                  <a:ext cx="999066"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TextBox 31">
                  <a:extLst>
                    <a:ext uri="{FF2B5EF4-FFF2-40B4-BE49-F238E27FC236}">
                      <a16:creationId xmlns:a16="http://schemas.microsoft.com/office/drawing/2014/main" id="{2E8034F3-8029-AD4C-8AB5-0A471FDFC276}"/>
                    </a:ext>
                  </a:extLst>
                </p:cNvPr>
                <p:cNvSpPr txBox="1"/>
                <p:nvPr/>
              </p:nvSpPr>
              <p:spPr>
                <a:xfrm>
                  <a:off x="876301" y="4124867"/>
                  <a:ext cx="939800" cy="382375"/>
                </a:xfrm>
                <a:prstGeom prst="rect">
                  <a:avLst/>
                </a:prstGeom>
                <a:noFill/>
              </p:spPr>
              <p:txBody>
                <a:bodyPr>
                  <a:spAutoFit/>
                </a:bodyPr>
                <a:lstStyle/>
                <a:p>
                  <a:pPr algn="ctr">
                    <a:defRPr/>
                  </a:pPr>
                  <a:r>
                    <a:rPr lang="en-GB" sz="2400" dirty="0">
                      <a:latin typeface="Calibri" panose="020F0502020204030204" pitchFamily="34" charset="0"/>
                      <a:cs typeface="Calibri" panose="020F0502020204030204" pitchFamily="34" charset="0"/>
                    </a:rPr>
                    <a:t>happy</a:t>
                  </a:r>
                </a:p>
              </p:txBody>
            </p:sp>
          </p:grpSp>
        </p:grpSp>
      </p:grpSp>
      <p:pic>
        <p:nvPicPr>
          <p:cNvPr id="35" name="Picture 34">
            <a:extLst>
              <a:ext uri="{FF2B5EF4-FFF2-40B4-BE49-F238E27FC236}">
                <a16:creationId xmlns:a16="http://schemas.microsoft.com/office/drawing/2014/main" id="{7A4E57C9-80A2-CB42-89AD-D9B73EE68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pic>
        <p:nvPicPr>
          <p:cNvPr id="5" name="Picture 4">
            <a:extLst>
              <a:ext uri="{FF2B5EF4-FFF2-40B4-BE49-F238E27FC236}">
                <a16:creationId xmlns:a16="http://schemas.microsoft.com/office/drawing/2014/main" id="{F03A67FE-DE4A-5A47-ACAE-3441C6237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485" y="4483776"/>
            <a:ext cx="2628357" cy="1539746"/>
          </a:xfrm>
          <a:prstGeom prst="rect">
            <a:avLst/>
          </a:prstGeom>
        </p:spPr>
      </p:pic>
      <p:pic>
        <p:nvPicPr>
          <p:cNvPr id="8" name="Picture 7">
            <a:extLst>
              <a:ext uri="{FF2B5EF4-FFF2-40B4-BE49-F238E27FC236}">
                <a16:creationId xmlns:a16="http://schemas.microsoft.com/office/drawing/2014/main" id="{5B073ABA-8E73-214F-B88C-F6B1BCCAE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5169" y="4631389"/>
            <a:ext cx="2465484" cy="1444332"/>
          </a:xfrm>
          <a:prstGeom prst="rect">
            <a:avLst/>
          </a:prstGeom>
        </p:spPr>
      </p:pic>
      <p:pic>
        <p:nvPicPr>
          <p:cNvPr id="36" name="Picture 35">
            <a:extLst>
              <a:ext uri="{FF2B5EF4-FFF2-40B4-BE49-F238E27FC236}">
                <a16:creationId xmlns:a16="http://schemas.microsoft.com/office/drawing/2014/main" id="{B30F051A-936D-6E4D-A7DA-F93B88128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399" y="4406221"/>
            <a:ext cx="2387600" cy="2133600"/>
          </a:xfrm>
          <a:prstGeom prst="rect">
            <a:avLst/>
          </a:prstGeom>
        </p:spPr>
      </p:pic>
    </p:spTree>
    <p:extLst>
      <p:ext uri="{BB962C8B-B14F-4D97-AF65-F5344CB8AC3E}">
        <p14:creationId xmlns:p14="http://schemas.microsoft.com/office/powerpoint/2010/main" val="422174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81959" y="345764"/>
            <a:ext cx="108276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dirty="0">
                <a:latin typeface="+mn-lt"/>
                <a:cs typeface="Arial" panose="020B0604020202020204" pitchFamily="34" charset="0"/>
              </a:rPr>
              <a:t>Here are some </a:t>
            </a:r>
            <a:r>
              <a:rPr lang="en-GB" altLang="en-US" b="1" dirty="0">
                <a:latin typeface="+mn-lt"/>
                <a:cs typeface="Arial" panose="020B0604020202020204" pitchFamily="34" charset="0"/>
              </a:rPr>
              <a:t>synonyms</a:t>
            </a:r>
            <a:r>
              <a:rPr lang="en-GB" altLang="en-US" dirty="0">
                <a:latin typeface="+mn-lt"/>
                <a:cs typeface="Arial" panose="020B0604020202020204" pitchFamily="34" charset="0"/>
              </a:rPr>
              <a:t> for…</a:t>
            </a:r>
          </a:p>
        </p:txBody>
      </p:sp>
      <p:pic>
        <p:nvPicPr>
          <p:cNvPr id="35" name="Picture 34">
            <a:extLst>
              <a:ext uri="{FF2B5EF4-FFF2-40B4-BE49-F238E27FC236}">
                <a16:creationId xmlns:a16="http://schemas.microsoft.com/office/drawing/2014/main" id="{7A4E57C9-80A2-CB42-89AD-D9B73EE68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27" name="TextBox 26">
            <a:extLst>
              <a:ext uri="{FF2B5EF4-FFF2-40B4-BE49-F238E27FC236}">
                <a16:creationId xmlns:a16="http://schemas.microsoft.com/office/drawing/2014/main" id="{6A560890-FC76-8F45-A277-6225A2CAE3E7}"/>
              </a:ext>
            </a:extLst>
          </p:cNvPr>
          <p:cNvSpPr txBox="1"/>
          <p:nvPr/>
        </p:nvSpPr>
        <p:spPr>
          <a:xfrm>
            <a:off x="1672280" y="1046225"/>
            <a:ext cx="2798120" cy="523220"/>
          </a:xfrm>
          <a:prstGeom prst="rect">
            <a:avLst/>
          </a:prstGeom>
          <a:noFill/>
        </p:spPr>
        <p:txBody>
          <a:bodyPr wrap="square" rtlCol="0">
            <a:spAutoFit/>
          </a:bodyPr>
          <a:lstStyle/>
          <a:p>
            <a:pPr algn="ctr"/>
            <a:r>
              <a:rPr lang="en-US" sz="2800" dirty="0">
                <a:solidFill>
                  <a:srgbClr val="FF0000"/>
                </a:solidFill>
              </a:rPr>
              <a:t>old</a:t>
            </a:r>
          </a:p>
        </p:txBody>
      </p:sp>
      <p:sp>
        <p:nvSpPr>
          <p:cNvPr id="38" name="TextBox 37">
            <a:extLst>
              <a:ext uri="{FF2B5EF4-FFF2-40B4-BE49-F238E27FC236}">
                <a16:creationId xmlns:a16="http://schemas.microsoft.com/office/drawing/2014/main" id="{968DAE34-2EDA-9F4B-9373-6CD3DDCD90A7}"/>
              </a:ext>
            </a:extLst>
          </p:cNvPr>
          <p:cNvSpPr txBox="1"/>
          <p:nvPr/>
        </p:nvSpPr>
        <p:spPr>
          <a:xfrm>
            <a:off x="6891885" y="619050"/>
            <a:ext cx="3601941" cy="523220"/>
          </a:xfrm>
          <a:prstGeom prst="rect">
            <a:avLst/>
          </a:prstGeom>
          <a:noFill/>
        </p:spPr>
        <p:txBody>
          <a:bodyPr wrap="square" rtlCol="0">
            <a:spAutoFit/>
          </a:bodyPr>
          <a:lstStyle/>
          <a:p>
            <a:pPr algn="ctr"/>
            <a:r>
              <a:rPr lang="en-US" sz="2800" dirty="0">
                <a:solidFill>
                  <a:srgbClr val="FF0000"/>
                </a:solidFill>
              </a:rPr>
              <a:t>dark</a:t>
            </a:r>
          </a:p>
        </p:txBody>
      </p:sp>
      <p:sp>
        <p:nvSpPr>
          <p:cNvPr id="39" name="TextBox 38">
            <a:extLst>
              <a:ext uri="{FF2B5EF4-FFF2-40B4-BE49-F238E27FC236}">
                <a16:creationId xmlns:a16="http://schemas.microsoft.com/office/drawing/2014/main" id="{D2A0B459-5B21-EF44-B19A-60F08B6CFD76}"/>
              </a:ext>
            </a:extLst>
          </p:cNvPr>
          <p:cNvSpPr txBox="1"/>
          <p:nvPr/>
        </p:nvSpPr>
        <p:spPr>
          <a:xfrm>
            <a:off x="7816429" y="1187466"/>
            <a:ext cx="1752852" cy="2677656"/>
          </a:xfrm>
          <a:prstGeom prst="rect">
            <a:avLst/>
          </a:prstGeom>
          <a:noFill/>
        </p:spPr>
        <p:txBody>
          <a:bodyPr wrap="none" rtlCol="0">
            <a:spAutoFit/>
          </a:bodyPr>
          <a:lstStyle/>
          <a:p>
            <a:pPr algn="ctr"/>
            <a:r>
              <a:rPr lang="en-US" sz="2800" dirty="0"/>
              <a:t>dim</a:t>
            </a:r>
          </a:p>
          <a:p>
            <a:pPr algn="ctr"/>
            <a:r>
              <a:rPr lang="en-US" sz="2800" dirty="0"/>
              <a:t>gloomy</a:t>
            </a:r>
          </a:p>
          <a:p>
            <a:pPr algn="ctr"/>
            <a:r>
              <a:rPr lang="en-US" sz="2800" dirty="0"/>
              <a:t>dusky</a:t>
            </a:r>
          </a:p>
          <a:p>
            <a:pPr algn="ctr"/>
            <a:r>
              <a:rPr lang="en-US" sz="2800" dirty="0"/>
              <a:t>overcast</a:t>
            </a:r>
          </a:p>
          <a:p>
            <a:pPr algn="ctr"/>
            <a:r>
              <a:rPr lang="en-US" sz="2800" dirty="0"/>
              <a:t>pitch black</a:t>
            </a:r>
          </a:p>
          <a:p>
            <a:pPr algn="ctr"/>
            <a:r>
              <a:rPr lang="en-US" sz="2800" dirty="0"/>
              <a:t>indistinct </a:t>
            </a:r>
          </a:p>
        </p:txBody>
      </p:sp>
      <p:sp>
        <p:nvSpPr>
          <p:cNvPr id="42" name="TextBox 41">
            <a:extLst>
              <a:ext uri="{FF2B5EF4-FFF2-40B4-BE49-F238E27FC236}">
                <a16:creationId xmlns:a16="http://schemas.microsoft.com/office/drawing/2014/main" id="{7F0C3527-206A-3244-96B6-52B86F55A843}"/>
              </a:ext>
            </a:extLst>
          </p:cNvPr>
          <p:cNvSpPr txBox="1"/>
          <p:nvPr/>
        </p:nvSpPr>
        <p:spPr>
          <a:xfrm>
            <a:off x="2402792" y="1569445"/>
            <a:ext cx="1337096" cy="2246769"/>
          </a:xfrm>
          <a:prstGeom prst="rect">
            <a:avLst/>
          </a:prstGeom>
          <a:noFill/>
        </p:spPr>
        <p:txBody>
          <a:bodyPr wrap="none" rtlCol="0">
            <a:spAutoFit/>
          </a:bodyPr>
          <a:lstStyle/>
          <a:p>
            <a:pPr algn="ctr"/>
            <a:r>
              <a:rPr lang="en-US" sz="2800" dirty="0"/>
              <a:t>aged</a:t>
            </a:r>
          </a:p>
          <a:p>
            <a:pPr algn="ctr"/>
            <a:r>
              <a:rPr lang="en-US" sz="2800" dirty="0"/>
              <a:t>worn</a:t>
            </a:r>
          </a:p>
          <a:p>
            <a:pPr algn="ctr"/>
            <a:r>
              <a:rPr lang="en-US" sz="2800" dirty="0"/>
              <a:t>antique</a:t>
            </a:r>
          </a:p>
          <a:p>
            <a:pPr algn="ctr"/>
            <a:r>
              <a:rPr lang="en-US" sz="2800" dirty="0"/>
              <a:t>vintage</a:t>
            </a:r>
          </a:p>
          <a:p>
            <a:pPr algn="ctr"/>
            <a:r>
              <a:rPr lang="en-US" sz="2800" dirty="0"/>
              <a:t>ancient</a:t>
            </a:r>
          </a:p>
        </p:txBody>
      </p:sp>
      <p:sp>
        <p:nvSpPr>
          <p:cNvPr id="43" name="TextBox 4">
            <a:extLst>
              <a:ext uri="{FF2B5EF4-FFF2-40B4-BE49-F238E27FC236}">
                <a16:creationId xmlns:a16="http://schemas.microsoft.com/office/drawing/2014/main" id="{6C5DFF04-2866-A04F-B7BB-A5E99D0CB839}"/>
              </a:ext>
            </a:extLst>
          </p:cNvPr>
          <p:cNvSpPr txBox="1">
            <a:spLocks noChangeArrowheads="1"/>
          </p:cNvSpPr>
          <p:nvPr/>
        </p:nvSpPr>
        <p:spPr bwMode="auto">
          <a:xfrm>
            <a:off x="495319" y="3878407"/>
            <a:ext cx="108276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dirty="0">
                <a:latin typeface="+mn-lt"/>
                <a:cs typeface="Arial" panose="020B0604020202020204" pitchFamily="34" charset="0"/>
              </a:rPr>
              <a:t>Some </a:t>
            </a:r>
            <a:r>
              <a:rPr lang="en-GB" altLang="en-US" b="1" dirty="0">
                <a:latin typeface="+mn-lt"/>
                <a:cs typeface="Arial" panose="020B0604020202020204" pitchFamily="34" charset="0"/>
              </a:rPr>
              <a:t>antonyms</a:t>
            </a:r>
            <a:r>
              <a:rPr lang="en-GB" altLang="en-US" dirty="0">
                <a:latin typeface="+mn-lt"/>
                <a:cs typeface="Arial" panose="020B0604020202020204" pitchFamily="34" charset="0"/>
              </a:rPr>
              <a:t> could be…</a:t>
            </a:r>
          </a:p>
        </p:txBody>
      </p:sp>
      <p:sp>
        <p:nvSpPr>
          <p:cNvPr id="44" name="TextBox 43">
            <a:extLst>
              <a:ext uri="{FF2B5EF4-FFF2-40B4-BE49-F238E27FC236}">
                <a16:creationId xmlns:a16="http://schemas.microsoft.com/office/drawing/2014/main" id="{550D840E-9347-554E-BCC7-E53E2CC9A7BE}"/>
              </a:ext>
            </a:extLst>
          </p:cNvPr>
          <p:cNvSpPr txBox="1"/>
          <p:nvPr/>
        </p:nvSpPr>
        <p:spPr>
          <a:xfrm>
            <a:off x="2402792" y="5071414"/>
            <a:ext cx="1342034" cy="1384995"/>
          </a:xfrm>
          <a:prstGeom prst="rect">
            <a:avLst/>
          </a:prstGeom>
          <a:noFill/>
        </p:spPr>
        <p:txBody>
          <a:bodyPr wrap="none" rtlCol="0">
            <a:spAutoFit/>
          </a:bodyPr>
          <a:lstStyle/>
          <a:p>
            <a:pPr algn="ctr"/>
            <a:r>
              <a:rPr lang="en-US" sz="2800" dirty="0"/>
              <a:t>young</a:t>
            </a:r>
          </a:p>
          <a:p>
            <a:pPr algn="ctr"/>
            <a:r>
              <a:rPr lang="en-US" sz="2800" dirty="0"/>
              <a:t>modern</a:t>
            </a:r>
          </a:p>
          <a:p>
            <a:pPr algn="ctr"/>
            <a:r>
              <a:rPr lang="en-US" sz="2800" dirty="0"/>
              <a:t>recent</a:t>
            </a:r>
          </a:p>
        </p:txBody>
      </p:sp>
      <p:sp>
        <p:nvSpPr>
          <p:cNvPr id="45" name="TextBox 44">
            <a:extLst>
              <a:ext uri="{FF2B5EF4-FFF2-40B4-BE49-F238E27FC236}">
                <a16:creationId xmlns:a16="http://schemas.microsoft.com/office/drawing/2014/main" id="{5E36D8E6-839C-8E4B-BEC2-6369359A6E7E}"/>
              </a:ext>
            </a:extLst>
          </p:cNvPr>
          <p:cNvSpPr txBox="1"/>
          <p:nvPr/>
        </p:nvSpPr>
        <p:spPr>
          <a:xfrm>
            <a:off x="1672280" y="4590327"/>
            <a:ext cx="2798120" cy="523220"/>
          </a:xfrm>
          <a:prstGeom prst="rect">
            <a:avLst/>
          </a:prstGeom>
          <a:noFill/>
        </p:spPr>
        <p:txBody>
          <a:bodyPr wrap="square" rtlCol="0">
            <a:spAutoFit/>
          </a:bodyPr>
          <a:lstStyle/>
          <a:p>
            <a:pPr algn="ctr"/>
            <a:r>
              <a:rPr lang="en-US" sz="2800" dirty="0">
                <a:solidFill>
                  <a:srgbClr val="FF0000"/>
                </a:solidFill>
              </a:rPr>
              <a:t>old</a:t>
            </a:r>
          </a:p>
        </p:txBody>
      </p:sp>
      <p:sp>
        <p:nvSpPr>
          <p:cNvPr id="46" name="TextBox 45">
            <a:extLst>
              <a:ext uri="{FF2B5EF4-FFF2-40B4-BE49-F238E27FC236}">
                <a16:creationId xmlns:a16="http://schemas.microsoft.com/office/drawing/2014/main" id="{ECD34368-8981-3C42-AF91-7544C193259B}"/>
              </a:ext>
            </a:extLst>
          </p:cNvPr>
          <p:cNvSpPr txBox="1"/>
          <p:nvPr/>
        </p:nvSpPr>
        <p:spPr>
          <a:xfrm>
            <a:off x="6891885" y="4597682"/>
            <a:ext cx="3601941" cy="523220"/>
          </a:xfrm>
          <a:prstGeom prst="rect">
            <a:avLst/>
          </a:prstGeom>
          <a:noFill/>
        </p:spPr>
        <p:txBody>
          <a:bodyPr wrap="square" rtlCol="0">
            <a:spAutoFit/>
          </a:bodyPr>
          <a:lstStyle/>
          <a:p>
            <a:pPr algn="ctr"/>
            <a:r>
              <a:rPr lang="en-US" sz="2800" dirty="0">
                <a:solidFill>
                  <a:srgbClr val="FF0000"/>
                </a:solidFill>
              </a:rPr>
              <a:t>dark</a:t>
            </a:r>
          </a:p>
        </p:txBody>
      </p:sp>
      <p:sp>
        <p:nvSpPr>
          <p:cNvPr id="47" name="TextBox 46">
            <a:extLst>
              <a:ext uri="{FF2B5EF4-FFF2-40B4-BE49-F238E27FC236}">
                <a16:creationId xmlns:a16="http://schemas.microsoft.com/office/drawing/2014/main" id="{15E7E51C-50B7-6C47-B638-AF7D02DB7F34}"/>
              </a:ext>
            </a:extLst>
          </p:cNvPr>
          <p:cNvSpPr txBox="1"/>
          <p:nvPr/>
        </p:nvSpPr>
        <p:spPr>
          <a:xfrm>
            <a:off x="8165370" y="5286857"/>
            <a:ext cx="1054969" cy="954107"/>
          </a:xfrm>
          <a:prstGeom prst="rect">
            <a:avLst/>
          </a:prstGeom>
          <a:noFill/>
        </p:spPr>
        <p:txBody>
          <a:bodyPr wrap="none" rtlCol="0">
            <a:spAutoFit/>
          </a:bodyPr>
          <a:lstStyle/>
          <a:p>
            <a:pPr algn="ctr"/>
            <a:r>
              <a:rPr lang="en-US" sz="2800" dirty="0"/>
              <a:t>light</a:t>
            </a:r>
          </a:p>
          <a:p>
            <a:pPr algn="ctr"/>
            <a:r>
              <a:rPr lang="en-US" sz="2800" dirty="0"/>
              <a:t>bright</a:t>
            </a:r>
          </a:p>
        </p:txBody>
      </p:sp>
    </p:spTree>
    <p:extLst>
      <p:ext uri="{BB962C8B-B14F-4D97-AF65-F5344CB8AC3E}">
        <p14:creationId xmlns:p14="http://schemas.microsoft.com/office/powerpoint/2010/main" val="3338241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3" name="Rectangle 2">
            <a:extLst>
              <a:ext uri="{FF2B5EF4-FFF2-40B4-BE49-F238E27FC236}">
                <a16:creationId xmlns:a16="http://schemas.microsoft.com/office/drawing/2014/main" id="{972FFCEE-7D56-E44C-84C4-A45F0235000A}"/>
              </a:ext>
            </a:extLst>
          </p:cNvPr>
          <p:cNvSpPr>
            <a:spLocks/>
          </p:cNvSpPr>
          <p:nvPr/>
        </p:nvSpPr>
        <p:spPr bwMode="auto">
          <a:xfrm>
            <a:off x="289667" y="598279"/>
            <a:ext cx="10487189"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Write down as many </a:t>
            </a:r>
            <a:r>
              <a:rPr lang="en-GB" altLang="en-US" sz="3200" u="sng" dirty="0">
                <a:solidFill>
                  <a:schemeClr val="tx1"/>
                </a:solidFill>
                <a:latin typeface="Calibri" panose="020F0502020204030204" pitchFamily="34" charset="0"/>
                <a:cs typeface="Calibri" panose="020F0502020204030204" pitchFamily="34" charset="0"/>
              </a:rPr>
              <a:t>synonyms</a:t>
            </a:r>
            <a:r>
              <a:rPr lang="en-GB" altLang="en-US" sz="3200" dirty="0">
                <a:solidFill>
                  <a:schemeClr val="tx1"/>
                </a:solidFill>
                <a:latin typeface="Calibri" panose="020F0502020204030204" pitchFamily="34" charset="0"/>
                <a:cs typeface="Calibri" panose="020F0502020204030204" pitchFamily="34" charset="0"/>
              </a:rPr>
              <a:t> for the word </a:t>
            </a:r>
            <a:r>
              <a:rPr lang="en-GB" altLang="en-US" sz="3200" b="1" dirty="0">
                <a:solidFill>
                  <a:schemeClr val="tx1"/>
                </a:solidFill>
                <a:latin typeface="Calibri" panose="020F0502020204030204" pitchFamily="34" charset="0"/>
                <a:cs typeface="Calibri" panose="020F0502020204030204" pitchFamily="34" charset="0"/>
              </a:rPr>
              <a:t>nice</a:t>
            </a:r>
            <a:r>
              <a:rPr lang="en-GB" altLang="en-US" sz="3200" dirty="0">
                <a:solidFill>
                  <a:schemeClr val="tx1"/>
                </a:solidFill>
                <a:latin typeface="Calibri" panose="020F0502020204030204" pitchFamily="34" charset="0"/>
                <a:cs typeface="Calibri" panose="020F0502020204030204" pitchFamily="34" charset="0"/>
              </a:rPr>
              <a:t> as you can think of.</a:t>
            </a:r>
            <a:endParaRPr lang="en-GB" altLang="en-US" sz="2000" dirty="0">
              <a:solidFill>
                <a:srgbClr val="FF0000"/>
              </a:solidFill>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BB84B487-0A37-A444-A9C6-93A90D786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768" y="2041181"/>
            <a:ext cx="3666757" cy="3439885"/>
          </a:xfrm>
          <a:prstGeom prst="rect">
            <a:avLst/>
          </a:prstGeom>
        </p:spPr>
      </p:pic>
      <p:sp>
        <p:nvSpPr>
          <p:cNvPr id="33" name="Rectangle 32">
            <a:extLst>
              <a:ext uri="{FF2B5EF4-FFF2-40B4-BE49-F238E27FC236}">
                <a16:creationId xmlns:a16="http://schemas.microsoft.com/office/drawing/2014/main" id="{5F2797B2-9CC9-1943-AB8A-BA54170324E5}"/>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Synonyms</a:t>
            </a:r>
            <a:endParaRPr lang="en-GB" altLang="en-US" sz="2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761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grpSp>
        <p:nvGrpSpPr>
          <p:cNvPr id="4" name="Group 3">
            <a:extLst>
              <a:ext uri="{FF2B5EF4-FFF2-40B4-BE49-F238E27FC236}">
                <a16:creationId xmlns:a16="http://schemas.microsoft.com/office/drawing/2014/main" id="{9BD36394-4D10-D845-83DE-F336F9F6C264}"/>
              </a:ext>
            </a:extLst>
          </p:cNvPr>
          <p:cNvGrpSpPr>
            <a:grpSpLocks/>
          </p:cNvGrpSpPr>
          <p:nvPr/>
        </p:nvGrpSpPr>
        <p:grpSpPr bwMode="auto">
          <a:xfrm>
            <a:off x="845909" y="2515659"/>
            <a:ext cx="1920875" cy="708025"/>
            <a:chOff x="4636380" y="4543461"/>
            <a:chExt cx="3967870" cy="1044165"/>
          </a:xfrm>
        </p:grpSpPr>
        <p:sp>
          <p:nvSpPr>
            <p:cNvPr id="5" name="Rectangle 4">
              <a:extLst>
                <a:ext uri="{FF2B5EF4-FFF2-40B4-BE49-F238E27FC236}">
                  <a16:creationId xmlns:a16="http://schemas.microsoft.com/office/drawing/2014/main" id="{D7F7C946-48DC-384E-A03D-83C75F17C4FE}"/>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D5310714-B302-444F-BF65-04A7A2DA5599}"/>
                </a:ext>
              </a:extLst>
            </p:cNvPr>
            <p:cNvSpPr>
              <a:spLocks/>
            </p:cNvSpPr>
            <p:nvPr/>
          </p:nvSpPr>
          <p:spPr bwMode="auto">
            <a:xfrm>
              <a:off x="4638644" y="4584520"/>
              <a:ext cx="3965604"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likeable</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3EB03360-8B76-5549-940C-CCD501EA9F6C}"/>
              </a:ext>
            </a:extLst>
          </p:cNvPr>
          <p:cNvGrpSpPr>
            <a:grpSpLocks/>
          </p:cNvGrpSpPr>
          <p:nvPr/>
        </p:nvGrpSpPr>
        <p:grpSpPr bwMode="auto">
          <a:xfrm>
            <a:off x="8615912" y="2576056"/>
            <a:ext cx="2901174" cy="706437"/>
            <a:chOff x="4636380" y="4544383"/>
            <a:chExt cx="3967870" cy="1042073"/>
          </a:xfrm>
        </p:grpSpPr>
        <p:sp>
          <p:nvSpPr>
            <p:cNvPr id="8" name="Rectangle 7">
              <a:extLst>
                <a:ext uri="{FF2B5EF4-FFF2-40B4-BE49-F238E27FC236}">
                  <a16:creationId xmlns:a16="http://schemas.microsoft.com/office/drawing/2014/main" id="{D8E98785-64A4-2D44-BC9A-07517439F110}"/>
                </a:ext>
              </a:extLst>
            </p:cNvPr>
            <p:cNvSpPr/>
            <p:nvPr/>
          </p:nvSpPr>
          <p:spPr>
            <a:xfrm>
              <a:off x="4636380" y="4544383"/>
              <a:ext cx="3967870" cy="1042073"/>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9" name="Rectangle 13">
              <a:extLst>
                <a:ext uri="{FF2B5EF4-FFF2-40B4-BE49-F238E27FC236}">
                  <a16:creationId xmlns:a16="http://schemas.microsoft.com/office/drawing/2014/main" id="{F1E7F1CB-0466-4E4E-BD96-2313D488DF9F}"/>
                </a:ext>
              </a:extLst>
            </p:cNvPr>
            <p:cNvSpPr>
              <a:spLocks/>
            </p:cNvSpPr>
            <p:nvPr/>
          </p:nvSpPr>
          <p:spPr bwMode="auto">
            <a:xfrm>
              <a:off x="4638642" y="4584407"/>
              <a:ext cx="3965602" cy="95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compassionate</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4922CA6A-9039-8746-BC37-592314D9710A}"/>
              </a:ext>
            </a:extLst>
          </p:cNvPr>
          <p:cNvGrpSpPr>
            <a:grpSpLocks/>
          </p:cNvGrpSpPr>
          <p:nvPr/>
        </p:nvGrpSpPr>
        <p:grpSpPr bwMode="auto">
          <a:xfrm>
            <a:off x="1242723" y="4657265"/>
            <a:ext cx="1920875" cy="708025"/>
            <a:chOff x="4636380" y="4543461"/>
            <a:chExt cx="3967870" cy="1044165"/>
          </a:xfrm>
        </p:grpSpPr>
        <p:sp>
          <p:nvSpPr>
            <p:cNvPr id="11" name="Rectangle 10">
              <a:extLst>
                <a:ext uri="{FF2B5EF4-FFF2-40B4-BE49-F238E27FC236}">
                  <a16:creationId xmlns:a16="http://schemas.microsoft.com/office/drawing/2014/main" id="{F09406CB-A11D-5D49-A863-8D0E0B3A8E46}"/>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12" name="Rectangle 17">
              <a:extLst>
                <a:ext uri="{FF2B5EF4-FFF2-40B4-BE49-F238E27FC236}">
                  <a16:creationId xmlns:a16="http://schemas.microsoft.com/office/drawing/2014/main" id="{A5459521-AD65-1C49-AE98-390C32F5BE6B}"/>
                </a:ext>
              </a:extLst>
            </p:cNvPr>
            <p:cNvSpPr>
              <a:spLocks/>
            </p:cNvSpPr>
            <p:nvPr/>
          </p:nvSpPr>
          <p:spPr bwMode="auto">
            <a:xfrm>
              <a:off x="4638642" y="4584519"/>
              <a:ext cx="3965604"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amiable</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1E04B6B9-3219-994B-A9D3-A6C8EF81C869}"/>
              </a:ext>
            </a:extLst>
          </p:cNvPr>
          <p:cNvGrpSpPr>
            <a:grpSpLocks/>
          </p:cNvGrpSpPr>
          <p:nvPr/>
        </p:nvGrpSpPr>
        <p:grpSpPr bwMode="auto">
          <a:xfrm>
            <a:off x="4548188" y="4196975"/>
            <a:ext cx="1919287" cy="708025"/>
            <a:chOff x="4636380" y="4543461"/>
            <a:chExt cx="3967870" cy="1044165"/>
          </a:xfrm>
        </p:grpSpPr>
        <p:sp>
          <p:nvSpPr>
            <p:cNvPr id="14" name="Rectangle 13">
              <a:extLst>
                <a:ext uri="{FF2B5EF4-FFF2-40B4-BE49-F238E27FC236}">
                  <a16:creationId xmlns:a16="http://schemas.microsoft.com/office/drawing/2014/main" id="{B5224CC2-BFCD-A74D-BAC5-D5400851CEF7}"/>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15" name="Rectangle 20">
              <a:extLst>
                <a:ext uri="{FF2B5EF4-FFF2-40B4-BE49-F238E27FC236}">
                  <a16:creationId xmlns:a16="http://schemas.microsoft.com/office/drawing/2014/main" id="{2FE6F8D1-BE63-F34D-82D9-2E3DCACAF5F2}"/>
                </a:ext>
              </a:extLst>
            </p:cNvPr>
            <p:cNvSpPr>
              <a:spLocks/>
            </p:cNvSpPr>
            <p:nvPr/>
          </p:nvSpPr>
          <p:spPr bwMode="auto">
            <a:xfrm>
              <a:off x="4638642" y="4584519"/>
              <a:ext cx="3965602"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kindly</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6E64F514-7D13-B240-8A9B-60AD73D97C8C}"/>
              </a:ext>
            </a:extLst>
          </p:cNvPr>
          <p:cNvGrpSpPr>
            <a:grpSpLocks/>
          </p:cNvGrpSpPr>
          <p:nvPr/>
        </p:nvGrpSpPr>
        <p:grpSpPr bwMode="auto">
          <a:xfrm>
            <a:off x="4765902" y="5628371"/>
            <a:ext cx="1919287" cy="708025"/>
            <a:chOff x="4636380" y="4543461"/>
            <a:chExt cx="3967870" cy="1044165"/>
          </a:xfrm>
        </p:grpSpPr>
        <p:sp>
          <p:nvSpPr>
            <p:cNvPr id="17" name="Rectangle 16">
              <a:extLst>
                <a:ext uri="{FF2B5EF4-FFF2-40B4-BE49-F238E27FC236}">
                  <a16:creationId xmlns:a16="http://schemas.microsoft.com/office/drawing/2014/main" id="{A7658765-F4FB-A849-BA5E-6BF2D35630AC}"/>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18" name="Rectangle 23">
              <a:extLst>
                <a:ext uri="{FF2B5EF4-FFF2-40B4-BE49-F238E27FC236}">
                  <a16:creationId xmlns:a16="http://schemas.microsoft.com/office/drawing/2014/main" id="{5F749501-7880-6D4E-8907-670A69D06FAA}"/>
                </a:ext>
              </a:extLst>
            </p:cNvPr>
            <p:cNvSpPr>
              <a:spLocks/>
            </p:cNvSpPr>
            <p:nvPr/>
          </p:nvSpPr>
          <p:spPr bwMode="auto">
            <a:xfrm>
              <a:off x="4638642" y="4584522"/>
              <a:ext cx="3965602"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pleasant</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35EC5D7F-E711-A640-AE5F-1212F395EBF7}"/>
              </a:ext>
            </a:extLst>
          </p:cNvPr>
          <p:cNvGrpSpPr>
            <a:grpSpLocks/>
          </p:cNvGrpSpPr>
          <p:nvPr/>
        </p:nvGrpSpPr>
        <p:grpSpPr bwMode="auto">
          <a:xfrm>
            <a:off x="8653868" y="4458235"/>
            <a:ext cx="1919288" cy="708025"/>
            <a:chOff x="4636380" y="4543461"/>
            <a:chExt cx="3967870" cy="1044165"/>
          </a:xfrm>
        </p:grpSpPr>
        <p:sp>
          <p:nvSpPr>
            <p:cNvPr id="20" name="Rectangle 19">
              <a:extLst>
                <a:ext uri="{FF2B5EF4-FFF2-40B4-BE49-F238E27FC236}">
                  <a16:creationId xmlns:a16="http://schemas.microsoft.com/office/drawing/2014/main" id="{B45DE758-3BA8-2D4A-A569-4A8D2116ECA1}"/>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21" name="Rectangle 26">
              <a:extLst>
                <a:ext uri="{FF2B5EF4-FFF2-40B4-BE49-F238E27FC236}">
                  <a16:creationId xmlns:a16="http://schemas.microsoft.com/office/drawing/2014/main" id="{A598759B-53A6-4641-83DA-327192136693}"/>
                </a:ext>
              </a:extLst>
            </p:cNvPr>
            <p:cNvSpPr>
              <a:spLocks/>
            </p:cNvSpPr>
            <p:nvPr/>
          </p:nvSpPr>
          <p:spPr bwMode="auto">
            <a:xfrm>
              <a:off x="4638642" y="4584519"/>
              <a:ext cx="3965602"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genial</a:t>
              </a:r>
              <a:endParaRPr lang="en-GB" altLang="en-US" sz="2400" dirty="0">
                <a:solidFill>
                  <a:schemeClr val="tx1"/>
                </a:solidFill>
                <a:latin typeface="Calibri" panose="020F0502020204030204" pitchFamily="34" charset="0"/>
                <a:cs typeface="Calibri" panose="020F0502020204030204" pitchFamily="34" charset="0"/>
              </a:endParaRPr>
            </a:p>
          </p:txBody>
        </p:sp>
      </p:grpSp>
      <p:pic>
        <p:nvPicPr>
          <p:cNvPr id="32" name="Picture 31">
            <a:extLst>
              <a:ext uri="{FF2B5EF4-FFF2-40B4-BE49-F238E27FC236}">
                <a16:creationId xmlns:a16="http://schemas.microsoft.com/office/drawing/2014/main" id="{BB84B487-0A37-A444-A9C6-93A90D786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882" y="2035477"/>
            <a:ext cx="3666757" cy="3439885"/>
          </a:xfrm>
          <a:prstGeom prst="rect">
            <a:avLst/>
          </a:prstGeom>
        </p:spPr>
      </p:pic>
      <p:sp>
        <p:nvSpPr>
          <p:cNvPr id="23" name="Rectangle 22">
            <a:extLst>
              <a:ext uri="{FF2B5EF4-FFF2-40B4-BE49-F238E27FC236}">
                <a16:creationId xmlns:a16="http://schemas.microsoft.com/office/drawing/2014/main" id="{33ADC679-F4B3-CD48-AEDF-CD3A74BAAF54}"/>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Synonyms</a:t>
            </a:r>
            <a:endParaRPr lang="en-GB" altLang="en-US" sz="2000" b="1" dirty="0">
              <a:solidFill>
                <a:srgbClr val="C00000"/>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B5B56C1D-10D7-B844-98F4-DA8CD9D60E30}"/>
              </a:ext>
            </a:extLst>
          </p:cNvPr>
          <p:cNvSpPr>
            <a:spLocks/>
          </p:cNvSpPr>
          <p:nvPr/>
        </p:nvSpPr>
        <p:spPr bwMode="auto">
          <a:xfrm>
            <a:off x="289667" y="844500"/>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Here are some words you could have chosen.</a:t>
            </a:r>
            <a:endParaRPr lang="en-GB" altLang="en-US"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304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3" name="Rectangle 2">
            <a:extLst>
              <a:ext uri="{FF2B5EF4-FFF2-40B4-BE49-F238E27FC236}">
                <a16:creationId xmlns:a16="http://schemas.microsoft.com/office/drawing/2014/main" id="{972FFCEE-7D56-E44C-84C4-A45F0235000A}"/>
              </a:ext>
            </a:extLst>
          </p:cNvPr>
          <p:cNvSpPr>
            <a:spLocks/>
          </p:cNvSpPr>
          <p:nvPr/>
        </p:nvSpPr>
        <p:spPr bwMode="auto">
          <a:xfrm>
            <a:off x="289667" y="598279"/>
            <a:ext cx="10487189"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Write down as many </a:t>
            </a:r>
            <a:r>
              <a:rPr lang="en-GB" altLang="en-US" sz="3200" u="sng" dirty="0">
                <a:solidFill>
                  <a:schemeClr val="tx1"/>
                </a:solidFill>
                <a:latin typeface="Calibri" panose="020F0502020204030204" pitchFamily="34" charset="0"/>
                <a:cs typeface="Calibri" panose="020F0502020204030204" pitchFamily="34" charset="0"/>
              </a:rPr>
              <a:t>antonyms</a:t>
            </a:r>
            <a:r>
              <a:rPr lang="en-GB" altLang="en-US" sz="3200" dirty="0">
                <a:solidFill>
                  <a:schemeClr val="tx1"/>
                </a:solidFill>
                <a:latin typeface="Calibri" panose="020F0502020204030204" pitchFamily="34" charset="0"/>
                <a:cs typeface="Calibri" panose="020F0502020204030204" pitchFamily="34" charset="0"/>
              </a:rPr>
              <a:t> for the word </a:t>
            </a:r>
            <a:r>
              <a:rPr lang="en-GB" altLang="en-US" sz="3200" b="1" dirty="0">
                <a:solidFill>
                  <a:schemeClr val="tx1"/>
                </a:solidFill>
                <a:latin typeface="Calibri" panose="020F0502020204030204" pitchFamily="34" charset="0"/>
                <a:cs typeface="Calibri" panose="020F0502020204030204" pitchFamily="34" charset="0"/>
              </a:rPr>
              <a:t>happy</a:t>
            </a:r>
            <a:r>
              <a:rPr lang="en-GB" altLang="en-US" sz="3200" dirty="0">
                <a:solidFill>
                  <a:schemeClr val="tx1"/>
                </a:solidFill>
                <a:latin typeface="Calibri" panose="020F0502020204030204" pitchFamily="34" charset="0"/>
                <a:cs typeface="Calibri" panose="020F0502020204030204" pitchFamily="34" charset="0"/>
              </a:rPr>
              <a:t> as you can think of.</a:t>
            </a:r>
            <a:endParaRPr lang="en-GB" altLang="en-US" sz="2000" dirty="0">
              <a:solidFill>
                <a:srgbClr val="FF0000"/>
              </a:solidFill>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BB84B487-0A37-A444-A9C6-93A90D786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882" y="2035477"/>
            <a:ext cx="3666757" cy="3439885"/>
          </a:xfrm>
          <a:prstGeom prst="rect">
            <a:avLst/>
          </a:prstGeom>
        </p:spPr>
      </p:pic>
      <p:sp>
        <p:nvSpPr>
          <p:cNvPr id="23" name="Rectangle 22">
            <a:extLst>
              <a:ext uri="{FF2B5EF4-FFF2-40B4-BE49-F238E27FC236}">
                <a16:creationId xmlns:a16="http://schemas.microsoft.com/office/drawing/2014/main" id="{2BE83299-269B-2E40-B6AC-246BB3E204F7}"/>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Antonyms</a:t>
            </a:r>
            <a:endParaRPr lang="en-GB" altLang="en-US" sz="2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7279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pic>
        <p:nvPicPr>
          <p:cNvPr id="32" name="Picture 31">
            <a:extLst>
              <a:ext uri="{FF2B5EF4-FFF2-40B4-BE49-F238E27FC236}">
                <a16:creationId xmlns:a16="http://schemas.microsoft.com/office/drawing/2014/main" id="{BB84B487-0A37-A444-A9C6-93A90D786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882" y="2035477"/>
            <a:ext cx="3666757" cy="3439885"/>
          </a:xfrm>
          <a:prstGeom prst="rect">
            <a:avLst/>
          </a:prstGeom>
        </p:spPr>
      </p:pic>
      <p:sp>
        <p:nvSpPr>
          <p:cNvPr id="23" name="Rectangle 22">
            <a:extLst>
              <a:ext uri="{FF2B5EF4-FFF2-40B4-BE49-F238E27FC236}">
                <a16:creationId xmlns:a16="http://schemas.microsoft.com/office/drawing/2014/main" id="{2BE83299-269B-2E40-B6AC-246BB3E204F7}"/>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Antonyms</a:t>
            </a:r>
            <a:endParaRPr lang="en-GB" altLang="en-US" sz="2000" b="1" dirty="0">
              <a:solidFill>
                <a:srgbClr val="C00000"/>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87741E1-546A-5247-9DB7-5621575692C9}"/>
              </a:ext>
            </a:extLst>
          </p:cNvPr>
          <p:cNvGrpSpPr>
            <a:grpSpLocks/>
          </p:cNvGrpSpPr>
          <p:nvPr/>
        </p:nvGrpSpPr>
        <p:grpSpPr bwMode="auto">
          <a:xfrm>
            <a:off x="845909" y="2861429"/>
            <a:ext cx="1920875" cy="708025"/>
            <a:chOff x="4636380" y="4543461"/>
            <a:chExt cx="3967870" cy="1044165"/>
          </a:xfrm>
        </p:grpSpPr>
        <p:sp>
          <p:nvSpPr>
            <p:cNvPr id="7" name="Rectangle 6">
              <a:extLst>
                <a:ext uri="{FF2B5EF4-FFF2-40B4-BE49-F238E27FC236}">
                  <a16:creationId xmlns:a16="http://schemas.microsoft.com/office/drawing/2014/main" id="{F6DE9D71-8A8D-D84D-8074-58A184C1DA2E}"/>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8" name="Rectangle 10">
              <a:extLst>
                <a:ext uri="{FF2B5EF4-FFF2-40B4-BE49-F238E27FC236}">
                  <a16:creationId xmlns:a16="http://schemas.microsoft.com/office/drawing/2014/main" id="{CFD4C060-E121-644E-A3CA-8A8354146C53}"/>
                </a:ext>
              </a:extLst>
            </p:cNvPr>
            <p:cNvSpPr>
              <a:spLocks/>
            </p:cNvSpPr>
            <p:nvPr/>
          </p:nvSpPr>
          <p:spPr bwMode="auto">
            <a:xfrm>
              <a:off x="4638642" y="4584518"/>
              <a:ext cx="3965604"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melancholy</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C78E9726-127F-0D4A-9DE3-19B535C6BDA1}"/>
              </a:ext>
            </a:extLst>
          </p:cNvPr>
          <p:cNvGrpSpPr>
            <a:grpSpLocks/>
          </p:cNvGrpSpPr>
          <p:nvPr/>
        </p:nvGrpSpPr>
        <p:grpSpPr bwMode="auto">
          <a:xfrm>
            <a:off x="8857568" y="2699086"/>
            <a:ext cx="1919288" cy="708025"/>
            <a:chOff x="4636380" y="4543461"/>
            <a:chExt cx="3967870" cy="1044165"/>
          </a:xfrm>
        </p:grpSpPr>
        <p:sp>
          <p:nvSpPr>
            <p:cNvPr id="10" name="Rectangle 9">
              <a:extLst>
                <a:ext uri="{FF2B5EF4-FFF2-40B4-BE49-F238E27FC236}">
                  <a16:creationId xmlns:a16="http://schemas.microsoft.com/office/drawing/2014/main" id="{2C37519B-504A-3542-A49D-A3C102B0C6B2}"/>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11" name="Rectangle 13">
              <a:extLst>
                <a:ext uri="{FF2B5EF4-FFF2-40B4-BE49-F238E27FC236}">
                  <a16:creationId xmlns:a16="http://schemas.microsoft.com/office/drawing/2014/main" id="{D7A93BBB-24BA-6343-8B78-EC68AD084639}"/>
                </a:ext>
              </a:extLst>
            </p:cNvPr>
            <p:cNvSpPr>
              <a:spLocks/>
            </p:cNvSpPr>
            <p:nvPr/>
          </p:nvSpPr>
          <p:spPr bwMode="auto">
            <a:xfrm>
              <a:off x="4638642" y="4584522"/>
              <a:ext cx="3965602"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forlorn</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D4E85654-BBCA-8744-81E0-11AD84A360E6}"/>
              </a:ext>
            </a:extLst>
          </p:cNvPr>
          <p:cNvGrpSpPr>
            <a:grpSpLocks/>
          </p:cNvGrpSpPr>
          <p:nvPr/>
        </p:nvGrpSpPr>
        <p:grpSpPr bwMode="auto">
          <a:xfrm>
            <a:off x="1182421" y="4532546"/>
            <a:ext cx="1920875" cy="708025"/>
            <a:chOff x="4636380" y="4543461"/>
            <a:chExt cx="3967870" cy="1044165"/>
          </a:xfrm>
        </p:grpSpPr>
        <p:sp>
          <p:nvSpPr>
            <p:cNvPr id="13" name="Rectangle 12">
              <a:extLst>
                <a:ext uri="{FF2B5EF4-FFF2-40B4-BE49-F238E27FC236}">
                  <a16:creationId xmlns:a16="http://schemas.microsoft.com/office/drawing/2014/main" id="{28D246DB-79A8-DC4D-92A5-F8D6263CD453}"/>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14" name="Rectangle 17">
              <a:extLst>
                <a:ext uri="{FF2B5EF4-FFF2-40B4-BE49-F238E27FC236}">
                  <a16:creationId xmlns:a16="http://schemas.microsoft.com/office/drawing/2014/main" id="{FF1986DE-B9EF-3D4F-8B01-CFB8191FD858}"/>
                </a:ext>
              </a:extLst>
            </p:cNvPr>
            <p:cNvSpPr>
              <a:spLocks/>
            </p:cNvSpPr>
            <p:nvPr/>
          </p:nvSpPr>
          <p:spPr bwMode="auto">
            <a:xfrm>
              <a:off x="4638642" y="4584519"/>
              <a:ext cx="3965604"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gloomy</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63CF39A1-3F49-DF4B-A514-495D6BF6BCCB}"/>
              </a:ext>
            </a:extLst>
          </p:cNvPr>
          <p:cNvGrpSpPr>
            <a:grpSpLocks/>
          </p:cNvGrpSpPr>
          <p:nvPr/>
        </p:nvGrpSpPr>
        <p:grpSpPr bwMode="auto">
          <a:xfrm>
            <a:off x="3049669" y="5649467"/>
            <a:ext cx="1919287" cy="708025"/>
            <a:chOff x="4636380" y="4543461"/>
            <a:chExt cx="3967870" cy="1044165"/>
          </a:xfrm>
        </p:grpSpPr>
        <p:sp>
          <p:nvSpPr>
            <p:cNvPr id="16" name="Rectangle 15">
              <a:extLst>
                <a:ext uri="{FF2B5EF4-FFF2-40B4-BE49-F238E27FC236}">
                  <a16:creationId xmlns:a16="http://schemas.microsoft.com/office/drawing/2014/main" id="{CCCB4BF8-5CF9-1749-91C9-3BD9E1869D2D}"/>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17" name="Rectangle 20">
              <a:extLst>
                <a:ext uri="{FF2B5EF4-FFF2-40B4-BE49-F238E27FC236}">
                  <a16:creationId xmlns:a16="http://schemas.microsoft.com/office/drawing/2014/main" id="{F99C6ACB-25B0-6D4F-B7E4-9430E8CE7FD7}"/>
                </a:ext>
              </a:extLst>
            </p:cNvPr>
            <p:cNvSpPr>
              <a:spLocks/>
            </p:cNvSpPr>
            <p:nvPr/>
          </p:nvSpPr>
          <p:spPr bwMode="auto">
            <a:xfrm>
              <a:off x="4638642" y="4584519"/>
              <a:ext cx="3965602"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sad</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54A2B55B-6A51-F743-B889-29BA4ADEF558}"/>
              </a:ext>
            </a:extLst>
          </p:cNvPr>
          <p:cNvGrpSpPr>
            <a:grpSpLocks/>
          </p:cNvGrpSpPr>
          <p:nvPr/>
        </p:nvGrpSpPr>
        <p:grpSpPr bwMode="auto">
          <a:xfrm>
            <a:off x="6616474" y="5616962"/>
            <a:ext cx="1919287" cy="708025"/>
            <a:chOff x="4636380" y="4543461"/>
            <a:chExt cx="3967870" cy="1044165"/>
          </a:xfrm>
        </p:grpSpPr>
        <p:sp>
          <p:nvSpPr>
            <p:cNvPr id="19" name="Rectangle 18">
              <a:extLst>
                <a:ext uri="{FF2B5EF4-FFF2-40B4-BE49-F238E27FC236}">
                  <a16:creationId xmlns:a16="http://schemas.microsoft.com/office/drawing/2014/main" id="{6C205719-1F80-734E-8785-FF68389079BF}"/>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20" name="Rectangle 23">
              <a:extLst>
                <a:ext uri="{FF2B5EF4-FFF2-40B4-BE49-F238E27FC236}">
                  <a16:creationId xmlns:a16="http://schemas.microsoft.com/office/drawing/2014/main" id="{C1CCFD99-8A1F-6E4B-AE5B-E516F9FF86F2}"/>
                </a:ext>
              </a:extLst>
            </p:cNvPr>
            <p:cNvSpPr>
              <a:spLocks/>
            </p:cNvSpPr>
            <p:nvPr/>
          </p:nvSpPr>
          <p:spPr bwMode="auto">
            <a:xfrm>
              <a:off x="4638642" y="4584522"/>
              <a:ext cx="3965602"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mournful</a:t>
              </a:r>
              <a:endParaRPr lang="en-GB" altLang="en-US" sz="2400" dirty="0">
                <a:solidFill>
                  <a:schemeClr val="tx1"/>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EE2F643F-61F8-9146-AF8A-90913DF4E649}"/>
              </a:ext>
            </a:extLst>
          </p:cNvPr>
          <p:cNvGrpSpPr>
            <a:grpSpLocks/>
          </p:cNvGrpSpPr>
          <p:nvPr/>
        </p:nvGrpSpPr>
        <p:grpSpPr bwMode="auto">
          <a:xfrm>
            <a:off x="8857568" y="4625298"/>
            <a:ext cx="1919288" cy="708025"/>
            <a:chOff x="4636380" y="4543461"/>
            <a:chExt cx="3967870" cy="1044165"/>
          </a:xfrm>
        </p:grpSpPr>
        <p:sp>
          <p:nvSpPr>
            <p:cNvPr id="22" name="Rectangle 21">
              <a:extLst>
                <a:ext uri="{FF2B5EF4-FFF2-40B4-BE49-F238E27FC236}">
                  <a16:creationId xmlns:a16="http://schemas.microsoft.com/office/drawing/2014/main" id="{D5FCF943-3493-DF44-AE82-48A040FA41AD}"/>
                </a:ext>
              </a:extLst>
            </p:cNvPr>
            <p:cNvSpPr/>
            <p:nvPr/>
          </p:nvSpPr>
          <p:spPr>
            <a:xfrm>
              <a:off x="4636380" y="4543461"/>
              <a:ext cx="3967870" cy="1044165"/>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baseline="-25000" dirty="0">
                <a:latin typeface="Calibri" panose="020F0502020204030204" pitchFamily="34" charset="0"/>
                <a:cs typeface="Calibri" panose="020F0502020204030204" pitchFamily="34" charset="0"/>
              </a:endParaRPr>
            </a:p>
          </p:txBody>
        </p:sp>
        <p:sp>
          <p:nvSpPr>
            <p:cNvPr id="24" name="Rectangle 26">
              <a:extLst>
                <a:ext uri="{FF2B5EF4-FFF2-40B4-BE49-F238E27FC236}">
                  <a16:creationId xmlns:a16="http://schemas.microsoft.com/office/drawing/2014/main" id="{88E0BC92-D202-8046-8439-7C1310784E2A}"/>
                </a:ext>
              </a:extLst>
            </p:cNvPr>
            <p:cNvSpPr>
              <a:spLocks/>
            </p:cNvSpPr>
            <p:nvPr/>
          </p:nvSpPr>
          <p:spPr bwMode="auto">
            <a:xfrm>
              <a:off x="4638642" y="4584519"/>
              <a:ext cx="3965602" cy="9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2800" dirty="0">
                  <a:solidFill>
                    <a:schemeClr val="tx1"/>
                  </a:solidFill>
                  <a:latin typeface="Calibri" panose="020F0502020204030204" pitchFamily="34" charset="0"/>
                  <a:cs typeface="Calibri" panose="020F0502020204030204" pitchFamily="34" charset="0"/>
                </a:rPr>
                <a:t>sorrowful</a:t>
              </a:r>
              <a:endParaRPr lang="en-GB" altLang="en-US" sz="2400" dirty="0">
                <a:solidFill>
                  <a:schemeClr val="tx1"/>
                </a:solidFill>
                <a:latin typeface="Calibri" panose="020F0502020204030204" pitchFamily="34" charset="0"/>
                <a:cs typeface="Calibri" panose="020F0502020204030204" pitchFamily="34" charset="0"/>
              </a:endParaRPr>
            </a:p>
          </p:txBody>
        </p:sp>
      </p:grpSp>
      <p:sp>
        <p:nvSpPr>
          <p:cNvPr id="25" name="Rectangle 24">
            <a:extLst>
              <a:ext uri="{FF2B5EF4-FFF2-40B4-BE49-F238E27FC236}">
                <a16:creationId xmlns:a16="http://schemas.microsoft.com/office/drawing/2014/main" id="{83D9CB70-4182-E443-97EE-C98D640CEDE2}"/>
              </a:ext>
            </a:extLst>
          </p:cNvPr>
          <p:cNvSpPr>
            <a:spLocks/>
          </p:cNvSpPr>
          <p:nvPr/>
        </p:nvSpPr>
        <p:spPr bwMode="auto">
          <a:xfrm>
            <a:off x="289667" y="844500"/>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Here are some words you could have chosen.</a:t>
            </a:r>
            <a:endParaRPr lang="en-GB" altLang="en-US"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718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387600" y="625474"/>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What are homophones?</a:t>
            </a:r>
          </a:p>
        </p:txBody>
      </p:sp>
      <p:sp>
        <p:nvSpPr>
          <p:cNvPr id="7" name="B"/>
          <p:cNvSpPr/>
          <p:nvPr/>
        </p:nvSpPr>
        <p:spPr>
          <a:xfrm>
            <a:off x="6200160" y="3615480"/>
            <a:ext cx="3507029" cy="115963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cs typeface="Arial" panose="020B0604020202020204" pitchFamily="34" charset="0"/>
              </a:rPr>
              <a:t>B)  words that sound exactly the same when pronounced. </a:t>
            </a:r>
          </a:p>
        </p:txBody>
      </p:sp>
      <p:sp>
        <p:nvSpPr>
          <p:cNvPr id="16391" name="TextBox 5"/>
          <p:cNvSpPr txBox="1">
            <a:spLocks noChangeArrowheads="1"/>
          </p:cNvSpPr>
          <p:nvPr/>
        </p:nvSpPr>
        <p:spPr bwMode="auto">
          <a:xfrm>
            <a:off x="1984369" y="3964464"/>
            <a:ext cx="3285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dirty="0">
                <a:latin typeface="+mn-lt"/>
                <a:cs typeface="Arial" panose="020B0604020202020204" pitchFamily="34" charset="0"/>
              </a:rPr>
              <a:t>Homophones are…</a:t>
            </a:r>
          </a:p>
        </p:txBody>
      </p:sp>
      <p:sp>
        <p:nvSpPr>
          <p:cNvPr id="16392" name="TextBox 5"/>
          <p:cNvSpPr txBox="1">
            <a:spLocks noChangeArrowheads="1"/>
          </p:cNvSpPr>
          <p:nvPr/>
        </p:nvSpPr>
        <p:spPr bwMode="auto">
          <a:xfrm>
            <a:off x="1984369" y="1956484"/>
            <a:ext cx="8027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dirty="0">
                <a:latin typeface="+mn-lt"/>
                <a:cs typeface="Arial" panose="020B0604020202020204" pitchFamily="34" charset="0"/>
              </a:rPr>
              <a:t>The correct answer is...</a:t>
            </a:r>
          </a:p>
        </p:txBody>
      </p:sp>
      <p:pic>
        <p:nvPicPr>
          <p:cNvPr id="6" name="Picture 5">
            <a:extLst>
              <a:ext uri="{FF2B5EF4-FFF2-40B4-BE49-F238E27FC236}">
                <a16:creationId xmlns:a16="http://schemas.microsoft.com/office/drawing/2014/main" id="{3E1F409A-E36C-174E-9854-6FB0E3F61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Tree>
    <p:extLst>
      <p:ext uri="{BB962C8B-B14F-4D97-AF65-F5344CB8AC3E}">
        <p14:creationId xmlns:p14="http://schemas.microsoft.com/office/powerpoint/2010/main" val="2379410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92D05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3" name="Rectangle 2">
            <a:extLst>
              <a:ext uri="{FF2B5EF4-FFF2-40B4-BE49-F238E27FC236}">
                <a16:creationId xmlns:a16="http://schemas.microsoft.com/office/drawing/2014/main" id="{972FFCEE-7D56-E44C-84C4-A45F0235000A}"/>
              </a:ext>
            </a:extLst>
          </p:cNvPr>
          <p:cNvSpPr>
            <a:spLocks/>
          </p:cNvSpPr>
          <p:nvPr/>
        </p:nvSpPr>
        <p:spPr bwMode="auto">
          <a:xfrm>
            <a:off x="289667" y="598279"/>
            <a:ext cx="10487189"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Draw a line to match each word below with a </a:t>
            </a:r>
            <a:r>
              <a:rPr lang="en-GB" altLang="en-US" sz="3200" b="1" dirty="0">
                <a:solidFill>
                  <a:schemeClr val="tx1"/>
                </a:solidFill>
                <a:latin typeface="Calibri" panose="020F0502020204030204" pitchFamily="34" charset="0"/>
                <a:cs typeface="Calibri" panose="020F0502020204030204" pitchFamily="34" charset="0"/>
              </a:rPr>
              <a:t>synonym.</a:t>
            </a:r>
            <a:br>
              <a:rPr lang="en-GB" altLang="en-US" sz="3200" b="1" dirty="0">
                <a:solidFill>
                  <a:schemeClr val="tx1"/>
                </a:solidFill>
                <a:latin typeface="Calibri" panose="020F0502020204030204" pitchFamily="34" charset="0"/>
                <a:cs typeface="Calibri" panose="020F0502020204030204" pitchFamily="34" charset="0"/>
              </a:rPr>
            </a:br>
            <a:r>
              <a:rPr lang="en-GB" altLang="en-US" sz="3200" dirty="0">
                <a:solidFill>
                  <a:schemeClr val="tx1"/>
                </a:solidFill>
                <a:latin typeface="Calibri" panose="020F0502020204030204" pitchFamily="34" charset="0"/>
                <a:cs typeface="Calibri" panose="020F0502020204030204" pitchFamily="34" charset="0"/>
              </a:rPr>
              <a:t>One has been done for you.</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5F2797B2-9CC9-1943-AB8A-BA54170324E5}"/>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Synonyms</a:t>
            </a:r>
            <a:endParaRPr lang="en-GB" altLang="en-US" sz="2000" b="1" dirty="0">
              <a:solidFill>
                <a:srgbClr val="C00000"/>
              </a:solidFill>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EDE05FCF-7640-6942-91B0-77129C820A49}"/>
              </a:ext>
            </a:extLst>
          </p:cNvPr>
          <p:cNvSpPr/>
          <p:nvPr/>
        </p:nvSpPr>
        <p:spPr>
          <a:xfrm>
            <a:off x="5611813" y="2099809"/>
            <a:ext cx="950912" cy="40147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1" fontAlgn="auto" hangingPunct="1">
              <a:spcBef>
                <a:spcPts val="0"/>
              </a:spcBef>
              <a:spcAft>
                <a:spcPts val="0"/>
              </a:spcAft>
              <a:defRPr/>
            </a:pPr>
            <a:endParaRPr lang="en-GB" sz="2000" dirty="0">
              <a:solidFill>
                <a:srgbClr val="1C1C1C"/>
              </a:solidFill>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2FFBB10A-DCE1-CF41-885A-57123165E54D}"/>
              </a:ext>
            </a:extLst>
          </p:cNvPr>
          <p:cNvSpPr/>
          <p:nvPr/>
        </p:nvSpPr>
        <p:spPr>
          <a:xfrm>
            <a:off x="2279650" y="2099809"/>
            <a:ext cx="3517900" cy="40147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courageous</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tranquil</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monotonous</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peculiar</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vile</a:t>
            </a:r>
          </a:p>
          <a:p>
            <a:pPr algn="ctr" eaLnBrk="1" fontAlgn="auto" hangingPunct="1">
              <a:spcBef>
                <a:spcPts val="0"/>
              </a:spcBef>
              <a:spcAft>
                <a:spcPts val="0"/>
              </a:spcAft>
              <a:defRPr/>
            </a:pPr>
            <a:endParaRPr lang="en-GB" sz="2000" dirty="0">
              <a:solidFill>
                <a:srgbClr val="1C1C1C"/>
              </a:solidFill>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BE959F3D-CE79-864B-A00A-DE18FB4B5C2D}"/>
              </a:ext>
            </a:extLst>
          </p:cNvPr>
          <p:cNvSpPr/>
          <p:nvPr/>
        </p:nvSpPr>
        <p:spPr>
          <a:xfrm>
            <a:off x="6394450" y="2099809"/>
            <a:ext cx="3517900" cy="40147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serene</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tedious</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weird</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repulsive</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heroic</a:t>
            </a:r>
          </a:p>
          <a:p>
            <a:pPr algn="ctr" eaLnBrk="1" fontAlgn="auto" hangingPunct="1">
              <a:spcBef>
                <a:spcPts val="0"/>
              </a:spcBef>
              <a:spcAft>
                <a:spcPts val="0"/>
              </a:spcAft>
              <a:defRPr/>
            </a:pPr>
            <a:endParaRPr lang="en-GB" sz="2000" dirty="0">
              <a:solidFill>
                <a:srgbClr val="1C1C1C"/>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F274C7B7-08D1-2147-966F-E398246FBEBC}"/>
              </a:ext>
            </a:extLst>
          </p:cNvPr>
          <p:cNvCxnSpPr/>
          <p:nvPr/>
        </p:nvCxnSpPr>
        <p:spPr>
          <a:xfrm flipV="1">
            <a:off x="4645025" y="3282496"/>
            <a:ext cx="3111500" cy="844550"/>
          </a:xfrm>
          <a:prstGeom prst="line">
            <a:avLst/>
          </a:prstGeom>
          <a:ln w="38100">
            <a:solidFill>
              <a:srgbClr val="1271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205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3" name="Rectangle 2">
            <a:extLst>
              <a:ext uri="{FF2B5EF4-FFF2-40B4-BE49-F238E27FC236}">
                <a16:creationId xmlns:a16="http://schemas.microsoft.com/office/drawing/2014/main" id="{972FFCEE-7D56-E44C-84C4-A45F0235000A}"/>
              </a:ext>
            </a:extLst>
          </p:cNvPr>
          <p:cNvSpPr>
            <a:spLocks/>
          </p:cNvSpPr>
          <p:nvPr/>
        </p:nvSpPr>
        <p:spPr bwMode="auto">
          <a:xfrm>
            <a:off x="289667" y="598279"/>
            <a:ext cx="10487189"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Draw a line to match each word below with a </a:t>
            </a:r>
            <a:r>
              <a:rPr lang="en-GB" altLang="en-US" sz="3200" b="1" dirty="0">
                <a:solidFill>
                  <a:schemeClr val="tx1"/>
                </a:solidFill>
                <a:latin typeface="Calibri" panose="020F0502020204030204" pitchFamily="34" charset="0"/>
                <a:cs typeface="Calibri" panose="020F0502020204030204" pitchFamily="34" charset="0"/>
              </a:rPr>
              <a:t>synonym.</a:t>
            </a:r>
            <a:br>
              <a:rPr lang="en-GB" altLang="en-US" sz="3200" b="1" dirty="0">
                <a:solidFill>
                  <a:schemeClr val="tx1"/>
                </a:solidFill>
                <a:latin typeface="Calibri" panose="020F0502020204030204" pitchFamily="34" charset="0"/>
                <a:cs typeface="Calibri" panose="020F0502020204030204" pitchFamily="34" charset="0"/>
              </a:rPr>
            </a:br>
            <a:r>
              <a:rPr lang="en-GB" altLang="en-US" sz="3200" dirty="0">
                <a:solidFill>
                  <a:schemeClr val="tx1"/>
                </a:solidFill>
                <a:latin typeface="Calibri" panose="020F0502020204030204" pitchFamily="34" charset="0"/>
                <a:cs typeface="Calibri" panose="020F0502020204030204" pitchFamily="34" charset="0"/>
              </a:rPr>
              <a:t>One has been done for you.</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5F2797B2-9CC9-1943-AB8A-BA54170324E5}"/>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Synonyms</a:t>
            </a:r>
            <a:endParaRPr lang="en-GB" altLang="en-US" sz="2000" b="1" dirty="0">
              <a:solidFill>
                <a:srgbClr val="C00000"/>
              </a:solidFill>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EDE05FCF-7640-6942-91B0-77129C820A49}"/>
              </a:ext>
            </a:extLst>
          </p:cNvPr>
          <p:cNvSpPr/>
          <p:nvPr/>
        </p:nvSpPr>
        <p:spPr>
          <a:xfrm>
            <a:off x="5611813" y="2099809"/>
            <a:ext cx="950912" cy="40147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1" fontAlgn="auto" hangingPunct="1">
              <a:spcBef>
                <a:spcPts val="0"/>
              </a:spcBef>
              <a:spcAft>
                <a:spcPts val="0"/>
              </a:spcAft>
              <a:defRPr/>
            </a:pPr>
            <a:endParaRPr lang="en-GB" sz="2000" dirty="0">
              <a:solidFill>
                <a:srgbClr val="1C1C1C"/>
              </a:solidFill>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2FFBB10A-DCE1-CF41-885A-57123165E54D}"/>
              </a:ext>
            </a:extLst>
          </p:cNvPr>
          <p:cNvSpPr/>
          <p:nvPr/>
        </p:nvSpPr>
        <p:spPr>
          <a:xfrm>
            <a:off x="2279650" y="2099809"/>
            <a:ext cx="3517900" cy="40147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courageous</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tranquil</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monotonous</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peculiar</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vile</a:t>
            </a:r>
          </a:p>
          <a:p>
            <a:pPr algn="ctr" eaLnBrk="1" fontAlgn="auto" hangingPunct="1">
              <a:spcBef>
                <a:spcPts val="0"/>
              </a:spcBef>
              <a:spcAft>
                <a:spcPts val="0"/>
              </a:spcAft>
              <a:defRPr/>
            </a:pPr>
            <a:endParaRPr lang="en-GB" sz="2000" dirty="0">
              <a:solidFill>
                <a:srgbClr val="1C1C1C"/>
              </a:solidFill>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BE959F3D-CE79-864B-A00A-DE18FB4B5C2D}"/>
              </a:ext>
            </a:extLst>
          </p:cNvPr>
          <p:cNvSpPr/>
          <p:nvPr/>
        </p:nvSpPr>
        <p:spPr>
          <a:xfrm>
            <a:off x="6394450" y="2099809"/>
            <a:ext cx="3517900" cy="40147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serene</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tedious</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weird</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repulsive</a:t>
            </a:r>
          </a:p>
          <a:p>
            <a:pPr algn="ctr" eaLnBrk="1" fontAlgn="auto" hangingPunct="1">
              <a:lnSpc>
                <a:spcPct val="300000"/>
              </a:lnSpc>
              <a:spcBef>
                <a:spcPts val="0"/>
              </a:spcBef>
              <a:spcAft>
                <a:spcPts val="0"/>
              </a:spcAft>
              <a:defRPr/>
            </a:pPr>
            <a:r>
              <a:rPr lang="en-GB" sz="2000" dirty="0">
                <a:solidFill>
                  <a:srgbClr val="1C1C1C"/>
                </a:solidFill>
                <a:latin typeface="Calibri" panose="020F0502020204030204" pitchFamily="34" charset="0"/>
                <a:cs typeface="Calibri" panose="020F0502020204030204" pitchFamily="34" charset="0"/>
              </a:rPr>
              <a:t>heroic</a:t>
            </a:r>
          </a:p>
          <a:p>
            <a:pPr algn="ctr" eaLnBrk="1" fontAlgn="auto" hangingPunct="1">
              <a:spcBef>
                <a:spcPts val="0"/>
              </a:spcBef>
              <a:spcAft>
                <a:spcPts val="0"/>
              </a:spcAft>
              <a:defRPr/>
            </a:pPr>
            <a:endParaRPr lang="en-GB" sz="2000" dirty="0">
              <a:solidFill>
                <a:srgbClr val="1C1C1C"/>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35FDEF64-4835-3F45-8B04-ECC595368065}"/>
              </a:ext>
            </a:extLst>
          </p:cNvPr>
          <p:cNvCxnSpPr/>
          <p:nvPr/>
        </p:nvCxnSpPr>
        <p:spPr>
          <a:xfrm>
            <a:off x="4575175" y="2476046"/>
            <a:ext cx="3260725" cy="3260725"/>
          </a:xfrm>
          <a:prstGeom prst="line">
            <a:avLst/>
          </a:prstGeom>
          <a:ln w="38100">
            <a:solidFill>
              <a:srgbClr val="12719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AF9BCA-3AE4-5E4E-B68B-5A897A381E25}"/>
              </a:ext>
            </a:extLst>
          </p:cNvPr>
          <p:cNvCxnSpPr/>
          <p:nvPr/>
        </p:nvCxnSpPr>
        <p:spPr>
          <a:xfrm flipV="1">
            <a:off x="4446588" y="2487159"/>
            <a:ext cx="3349625" cy="814387"/>
          </a:xfrm>
          <a:prstGeom prst="line">
            <a:avLst/>
          </a:prstGeom>
          <a:ln w="38100">
            <a:solidFill>
              <a:srgbClr val="12719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74C7B7-08D1-2147-966F-E398246FBEBC}"/>
              </a:ext>
            </a:extLst>
          </p:cNvPr>
          <p:cNvCxnSpPr/>
          <p:nvPr/>
        </p:nvCxnSpPr>
        <p:spPr>
          <a:xfrm flipV="1">
            <a:off x="4645025" y="3282496"/>
            <a:ext cx="3111500" cy="844550"/>
          </a:xfrm>
          <a:prstGeom prst="line">
            <a:avLst/>
          </a:prstGeom>
          <a:ln w="38100">
            <a:solidFill>
              <a:srgbClr val="12719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EF02BC-C05F-1F4D-B7D6-49B418211E24}"/>
              </a:ext>
            </a:extLst>
          </p:cNvPr>
          <p:cNvCxnSpPr/>
          <p:nvPr/>
        </p:nvCxnSpPr>
        <p:spPr>
          <a:xfrm flipV="1">
            <a:off x="4446588" y="4127046"/>
            <a:ext cx="3389312" cy="823913"/>
          </a:xfrm>
          <a:prstGeom prst="line">
            <a:avLst/>
          </a:prstGeom>
          <a:ln w="38100">
            <a:solidFill>
              <a:srgbClr val="12719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EBB243-DCC4-8049-88C5-EDD89593FE8C}"/>
              </a:ext>
            </a:extLst>
          </p:cNvPr>
          <p:cNvCxnSpPr/>
          <p:nvPr/>
        </p:nvCxnSpPr>
        <p:spPr>
          <a:xfrm flipV="1">
            <a:off x="4267200" y="4950959"/>
            <a:ext cx="3489325" cy="785812"/>
          </a:xfrm>
          <a:prstGeom prst="line">
            <a:avLst/>
          </a:prstGeom>
          <a:ln w="38100">
            <a:solidFill>
              <a:srgbClr val="1271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35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3" name="Rectangle 2">
            <a:extLst>
              <a:ext uri="{FF2B5EF4-FFF2-40B4-BE49-F238E27FC236}">
                <a16:creationId xmlns:a16="http://schemas.microsoft.com/office/drawing/2014/main" id="{972FFCEE-7D56-E44C-84C4-A45F0235000A}"/>
              </a:ext>
            </a:extLst>
          </p:cNvPr>
          <p:cNvSpPr>
            <a:spLocks/>
          </p:cNvSpPr>
          <p:nvPr/>
        </p:nvSpPr>
        <p:spPr bwMode="auto">
          <a:xfrm>
            <a:off x="289667" y="598279"/>
            <a:ext cx="10487189"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Re-write these sentences replacing the bold words with an </a:t>
            </a:r>
            <a:r>
              <a:rPr lang="en-GB" altLang="en-US" sz="3200" b="1" dirty="0">
                <a:solidFill>
                  <a:schemeClr val="tx1"/>
                </a:solidFill>
                <a:latin typeface="Calibri" panose="020F0502020204030204" pitchFamily="34" charset="0"/>
                <a:cs typeface="Calibri" panose="020F0502020204030204" pitchFamily="34" charset="0"/>
              </a:rPr>
              <a:t>antonym.</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5F2797B2-9CC9-1943-AB8A-BA54170324E5}"/>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Antonyms</a:t>
            </a:r>
            <a:endParaRPr lang="en-GB" altLang="en-US" sz="2000" b="1" dirty="0">
              <a:solidFill>
                <a:srgbClr val="C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2AB82B2-0F71-2041-92AC-D12CF23A9407}"/>
              </a:ext>
            </a:extLst>
          </p:cNvPr>
          <p:cNvSpPr>
            <a:spLocks/>
          </p:cNvSpPr>
          <p:nvPr/>
        </p:nvSpPr>
        <p:spPr bwMode="auto">
          <a:xfrm>
            <a:off x="463838" y="2438176"/>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1. The coach went too </a:t>
            </a:r>
            <a:r>
              <a:rPr lang="en-GB" altLang="en-US" sz="3200" b="1" dirty="0">
                <a:solidFill>
                  <a:schemeClr val="tx1"/>
                </a:solidFill>
                <a:latin typeface="Calibri" panose="020F0502020204030204" pitchFamily="34" charset="0"/>
                <a:cs typeface="Calibri" panose="020F0502020204030204" pitchFamily="34" charset="0"/>
              </a:rPr>
              <a:t>fast</a:t>
            </a:r>
            <a:r>
              <a:rPr lang="en-GB" altLang="en-US" sz="3200" dirty="0">
                <a:solidFill>
                  <a:schemeClr val="tx1"/>
                </a:solidFill>
                <a:latin typeface="Calibri" panose="020F0502020204030204" pitchFamily="34" charset="0"/>
                <a:cs typeface="Calibri" panose="020F0502020204030204" pitchFamily="34" charset="0"/>
              </a:rPr>
              <a:t> on the motorway.</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0C38A05-7420-EF4F-B3B3-09FAB8A94695}"/>
              </a:ext>
            </a:extLst>
          </p:cNvPr>
          <p:cNvSpPr>
            <a:spLocks/>
          </p:cNvSpPr>
          <p:nvPr/>
        </p:nvSpPr>
        <p:spPr bwMode="auto">
          <a:xfrm>
            <a:off x="463837" y="4161113"/>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2. I need to </a:t>
            </a:r>
            <a:r>
              <a:rPr lang="en-GB" altLang="en-US" sz="3200" b="1" dirty="0">
                <a:solidFill>
                  <a:schemeClr val="tx1"/>
                </a:solidFill>
                <a:latin typeface="Calibri" panose="020F0502020204030204" pitchFamily="34" charset="0"/>
                <a:cs typeface="Calibri" panose="020F0502020204030204" pitchFamily="34" charset="0"/>
              </a:rPr>
              <a:t>decrease</a:t>
            </a:r>
            <a:r>
              <a:rPr lang="en-GB" altLang="en-US" sz="3200" dirty="0">
                <a:solidFill>
                  <a:schemeClr val="tx1"/>
                </a:solidFill>
                <a:latin typeface="Calibri" panose="020F0502020204030204" pitchFamily="34" charset="0"/>
                <a:cs typeface="Calibri" panose="020F0502020204030204" pitchFamily="34" charset="0"/>
              </a:rPr>
              <a:t> the amount of water I drink.</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E30858E-C5F0-2A4A-A066-F975ED9DD455}"/>
              </a:ext>
            </a:extLst>
          </p:cNvPr>
          <p:cNvSpPr>
            <a:spLocks/>
          </p:cNvSpPr>
          <p:nvPr/>
        </p:nvSpPr>
        <p:spPr bwMode="auto">
          <a:xfrm>
            <a:off x="289667" y="3287486"/>
            <a:ext cx="11662847"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None/>
            </a:pPr>
            <a:r>
              <a:rPr lang="en-GB" altLang="en-US" sz="3200" dirty="0">
                <a:solidFill>
                  <a:schemeClr val="bg2">
                    <a:lumMod val="50000"/>
                  </a:schemeClr>
                </a:solidFill>
                <a:latin typeface="Calibri" panose="020F0502020204030204" pitchFamily="34" charset="0"/>
                <a:cs typeface="Calibri" panose="020F0502020204030204" pitchFamily="34" charset="0"/>
              </a:rPr>
              <a:t>_______________________________________________________</a:t>
            </a:r>
            <a:endParaRPr lang="en-GB" altLang="en-US" sz="2000" dirty="0">
              <a:solidFill>
                <a:schemeClr val="bg2">
                  <a:lumMod val="50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D054D1A-FD2E-8648-AFD4-FA16F8B740CD}"/>
              </a:ext>
            </a:extLst>
          </p:cNvPr>
          <p:cNvSpPr>
            <a:spLocks/>
          </p:cNvSpPr>
          <p:nvPr/>
        </p:nvSpPr>
        <p:spPr bwMode="auto">
          <a:xfrm>
            <a:off x="289666" y="4874435"/>
            <a:ext cx="11662847"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None/>
            </a:pPr>
            <a:r>
              <a:rPr lang="en-GB" altLang="en-US" sz="3200" dirty="0">
                <a:solidFill>
                  <a:schemeClr val="bg2">
                    <a:lumMod val="50000"/>
                  </a:schemeClr>
                </a:solidFill>
                <a:latin typeface="Calibri" panose="020F0502020204030204" pitchFamily="34" charset="0"/>
                <a:cs typeface="Calibri" panose="020F0502020204030204" pitchFamily="34" charset="0"/>
              </a:rPr>
              <a:t>_______________________________________________________</a:t>
            </a:r>
            <a:endParaRPr lang="en-GB" altLang="en-US" sz="20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7304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103B6-1E44-D44B-852C-B014EBDD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3" name="Rectangle 2">
            <a:extLst>
              <a:ext uri="{FF2B5EF4-FFF2-40B4-BE49-F238E27FC236}">
                <a16:creationId xmlns:a16="http://schemas.microsoft.com/office/drawing/2014/main" id="{972FFCEE-7D56-E44C-84C4-A45F0235000A}"/>
              </a:ext>
            </a:extLst>
          </p:cNvPr>
          <p:cNvSpPr>
            <a:spLocks/>
          </p:cNvSpPr>
          <p:nvPr/>
        </p:nvSpPr>
        <p:spPr bwMode="auto">
          <a:xfrm>
            <a:off x="289667" y="598279"/>
            <a:ext cx="10487189"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Re-write these sentences replacing the bold words with an </a:t>
            </a:r>
            <a:r>
              <a:rPr lang="en-GB" altLang="en-US" sz="3200" b="1" dirty="0">
                <a:solidFill>
                  <a:schemeClr val="tx1"/>
                </a:solidFill>
                <a:latin typeface="Calibri" panose="020F0502020204030204" pitchFamily="34" charset="0"/>
                <a:cs typeface="Calibri" panose="020F0502020204030204" pitchFamily="34" charset="0"/>
              </a:rPr>
              <a:t>antonym.</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5F2797B2-9CC9-1943-AB8A-BA54170324E5}"/>
              </a:ext>
            </a:extLst>
          </p:cNvPr>
          <p:cNvSpPr>
            <a:spLocks/>
          </p:cNvSpPr>
          <p:nvPr/>
        </p:nvSpPr>
        <p:spPr bwMode="auto">
          <a:xfrm>
            <a:off x="289667" y="123049"/>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eaLnBrk="1" hangingPunct="1">
              <a:lnSpc>
                <a:spcPct val="100000"/>
              </a:lnSpc>
              <a:spcBef>
                <a:spcPct val="0"/>
              </a:spcBef>
              <a:buFontTx/>
              <a:buNone/>
            </a:pPr>
            <a:r>
              <a:rPr lang="en-GB" altLang="en-US" sz="3200" b="1" dirty="0">
                <a:solidFill>
                  <a:srgbClr val="C00000"/>
                </a:solidFill>
                <a:latin typeface="Calibri" panose="020F0502020204030204" pitchFamily="34" charset="0"/>
                <a:cs typeface="Calibri" panose="020F0502020204030204" pitchFamily="34" charset="0"/>
              </a:rPr>
              <a:t>Antonyms</a:t>
            </a:r>
            <a:endParaRPr lang="en-GB" altLang="en-US" sz="2000" b="1" dirty="0">
              <a:solidFill>
                <a:srgbClr val="C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2AB82B2-0F71-2041-92AC-D12CF23A9407}"/>
              </a:ext>
            </a:extLst>
          </p:cNvPr>
          <p:cNvSpPr>
            <a:spLocks/>
          </p:cNvSpPr>
          <p:nvPr/>
        </p:nvSpPr>
        <p:spPr bwMode="auto">
          <a:xfrm>
            <a:off x="463838" y="2438176"/>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1. The coach went too </a:t>
            </a:r>
            <a:r>
              <a:rPr lang="en-GB" altLang="en-US" sz="3200" b="1" dirty="0">
                <a:solidFill>
                  <a:schemeClr val="tx1"/>
                </a:solidFill>
                <a:latin typeface="Calibri" panose="020F0502020204030204" pitchFamily="34" charset="0"/>
                <a:cs typeface="Calibri" panose="020F0502020204030204" pitchFamily="34" charset="0"/>
              </a:rPr>
              <a:t>fast</a:t>
            </a:r>
            <a:r>
              <a:rPr lang="en-GB" altLang="en-US" sz="3200" dirty="0">
                <a:solidFill>
                  <a:schemeClr val="tx1"/>
                </a:solidFill>
                <a:latin typeface="Calibri" panose="020F0502020204030204" pitchFamily="34" charset="0"/>
                <a:cs typeface="Calibri" panose="020F0502020204030204" pitchFamily="34" charset="0"/>
              </a:rPr>
              <a:t> on the motorway.</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0C38A05-7420-EF4F-B3B3-09FAB8A94695}"/>
              </a:ext>
            </a:extLst>
          </p:cNvPr>
          <p:cNvSpPr>
            <a:spLocks/>
          </p:cNvSpPr>
          <p:nvPr/>
        </p:nvSpPr>
        <p:spPr bwMode="auto">
          <a:xfrm>
            <a:off x="463837" y="4161113"/>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chemeClr val="tx1"/>
                </a:solidFill>
                <a:latin typeface="Calibri" panose="020F0502020204030204" pitchFamily="34" charset="0"/>
                <a:cs typeface="Calibri" panose="020F0502020204030204" pitchFamily="34" charset="0"/>
              </a:rPr>
              <a:t>2. I need to </a:t>
            </a:r>
            <a:r>
              <a:rPr lang="en-GB" altLang="en-US" sz="3200" b="1" dirty="0">
                <a:solidFill>
                  <a:schemeClr val="tx1"/>
                </a:solidFill>
                <a:latin typeface="Calibri" panose="020F0502020204030204" pitchFamily="34" charset="0"/>
                <a:cs typeface="Calibri" panose="020F0502020204030204" pitchFamily="34" charset="0"/>
              </a:rPr>
              <a:t>decrease</a:t>
            </a:r>
            <a:r>
              <a:rPr lang="en-GB" altLang="en-US" sz="3200" dirty="0">
                <a:solidFill>
                  <a:schemeClr val="tx1"/>
                </a:solidFill>
                <a:latin typeface="Calibri" panose="020F0502020204030204" pitchFamily="34" charset="0"/>
                <a:cs typeface="Calibri" panose="020F0502020204030204" pitchFamily="34" charset="0"/>
              </a:rPr>
              <a:t> the amount of water I drink.</a:t>
            </a:r>
            <a:endParaRPr lang="en-GB" altLang="en-US" sz="2000" dirty="0">
              <a:solidFill>
                <a:srgbClr val="FF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398B9F8-052B-D644-8E96-8A88CC4EFB90}"/>
              </a:ext>
            </a:extLst>
          </p:cNvPr>
          <p:cNvSpPr>
            <a:spLocks/>
          </p:cNvSpPr>
          <p:nvPr/>
        </p:nvSpPr>
        <p:spPr bwMode="auto">
          <a:xfrm>
            <a:off x="616238" y="3218107"/>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rgbClr val="C00000"/>
                </a:solidFill>
                <a:latin typeface="Calibri" panose="020F0502020204030204" pitchFamily="34" charset="0"/>
                <a:cs typeface="Calibri" panose="020F0502020204030204" pitchFamily="34" charset="0"/>
              </a:rPr>
              <a:t>The coach went far too </a:t>
            </a:r>
            <a:r>
              <a:rPr lang="en-GB" altLang="en-US" sz="3200" b="1" dirty="0">
                <a:solidFill>
                  <a:srgbClr val="C00000"/>
                </a:solidFill>
                <a:latin typeface="Calibri" panose="020F0502020204030204" pitchFamily="34" charset="0"/>
                <a:cs typeface="Calibri" panose="020F0502020204030204" pitchFamily="34" charset="0"/>
              </a:rPr>
              <a:t>slowly</a:t>
            </a:r>
            <a:r>
              <a:rPr lang="en-GB" altLang="en-US" sz="3200" dirty="0">
                <a:solidFill>
                  <a:srgbClr val="C00000"/>
                </a:solidFill>
                <a:latin typeface="Calibri" panose="020F0502020204030204" pitchFamily="34" charset="0"/>
                <a:cs typeface="Calibri" panose="020F0502020204030204" pitchFamily="34" charset="0"/>
              </a:rPr>
              <a:t> on the motorway.</a:t>
            </a:r>
            <a:endParaRPr lang="en-GB" altLang="en-US" sz="2000" dirty="0">
              <a:solidFill>
                <a:srgbClr val="C0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B239F9D-4CFC-C946-8F8B-AEA5BE69B0DF}"/>
              </a:ext>
            </a:extLst>
          </p:cNvPr>
          <p:cNvSpPr>
            <a:spLocks/>
          </p:cNvSpPr>
          <p:nvPr/>
        </p:nvSpPr>
        <p:spPr bwMode="auto">
          <a:xfrm>
            <a:off x="616238" y="5173498"/>
            <a:ext cx="10487189"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eaLnBrk="1" hangingPunct="1">
              <a:lnSpc>
                <a:spcPct val="100000"/>
              </a:lnSpc>
              <a:spcBef>
                <a:spcPct val="0"/>
              </a:spcBef>
              <a:buFontTx/>
              <a:buNone/>
            </a:pPr>
            <a:r>
              <a:rPr lang="en-GB" altLang="en-US" sz="3200" dirty="0">
                <a:solidFill>
                  <a:srgbClr val="C00000"/>
                </a:solidFill>
                <a:latin typeface="Calibri" panose="020F0502020204030204" pitchFamily="34" charset="0"/>
                <a:cs typeface="Calibri" panose="020F0502020204030204" pitchFamily="34" charset="0"/>
              </a:rPr>
              <a:t>I need to </a:t>
            </a:r>
            <a:r>
              <a:rPr lang="en-GB" altLang="en-US" sz="3200" b="1" dirty="0">
                <a:solidFill>
                  <a:srgbClr val="C00000"/>
                </a:solidFill>
                <a:latin typeface="Calibri" panose="020F0502020204030204" pitchFamily="34" charset="0"/>
                <a:cs typeface="Calibri" panose="020F0502020204030204" pitchFamily="34" charset="0"/>
              </a:rPr>
              <a:t>increase</a:t>
            </a:r>
            <a:r>
              <a:rPr lang="en-GB" altLang="en-US" sz="3200" dirty="0">
                <a:solidFill>
                  <a:srgbClr val="C00000"/>
                </a:solidFill>
                <a:latin typeface="Calibri" panose="020F0502020204030204" pitchFamily="34" charset="0"/>
                <a:cs typeface="Calibri" panose="020F0502020204030204" pitchFamily="34" charset="0"/>
              </a:rPr>
              <a:t> the amount of water I drink.</a:t>
            </a:r>
            <a:endParaRPr lang="en-GB" altLang="en-US" sz="2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3621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235131" y="825225"/>
            <a:ext cx="11338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300" dirty="0">
                <a:solidFill>
                  <a:srgbClr val="C00000"/>
                </a:solidFill>
                <a:latin typeface="+mn-lt"/>
                <a:cs typeface="Arial" panose="020B0604020202020204" pitchFamily="34" charset="0"/>
              </a:rPr>
              <a:t>Read the sentences. Find a different </a:t>
            </a:r>
            <a:r>
              <a:rPr lang="en-GB" altLang="en-US" sz="2300" b="1" dirty="0">
                <a:solidFill>
                  <a:srgbClr val="C00000"/>
                </a:solidFill>
                <a:latin typeface="+mn-lt"/>
                <a:cs typeface="Arial" panose="020B0604020202020204" pitchFamily="34" charset="0"/>
              </a:rPr>
              <a:t>synonym</a:t>
            </a:r>
            <a:r>
              <a:rPr lang="en-GB" altLang="en-US" sz="2300" dirty="0">
                <a:solidFill>
                  <a:srgbClr val="C00000"/>
                </a:solidFill>
                <a:latin typeface="+mn-lt"/>
                <a:cs typeface="Arial" panose="020B0604020202020204" pitchFamily="34" charset="0"/>
              </a:rPr>
              <a:t> to the one given in brackets.</a:t>
            </a:r>
          </a:p>
        </p:txBody>
      </p:sp>
      <p:sp>
        <p:nvSpPr>
          <p:cNvPr id="5" name="TextBox 4"/>
          <p:cNvSpPr txBox="1">
            <a:spLocks noChangeArrowheads="1"/>
          </p:cNvSpPr>
          <p:nvPr/>
        </p:nvSpPr>
        <p:spPr bwMode="auto">
          <a:xfrm>
            <a:off x="235131" y="117200"/>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solidFill>
                  <a:srgbClr val="002060"/>
                </a:solidFill>
                <a:latin typeface="+mn-lt"/>
                <a:cs typeface="Arial" panose="020B0604020202020204" pitchFamily="34" charset="0"/>
              </a:rPr>
              <a:t>Task:</a:t>
            </a:r>
          </a:p>
        </p:txBody>
      </p:sp>
      <p:pic>
        <p:nvPicPr>
          <p:cNvPr id="4" name="Picture 3">
            <a:extLst>
              <a:ext uri="{FF2B5EF4-FFF2-40B4-BE49-F238E27FC236}">
                <a16:creationId xmlns:a16="http://schemas.microsoft.com/office/drawing/2014/main" id="{698E0D5A-9031-5D4E-BD56-52151494F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182" y="420098"/>
            <a:ext cx="1112484" cy="826102"/>
          </a:xfrm>
          <a:prstGeom prst="rect">
            <a:avLst/>
          </a:prstGeom>
        </p:spPr>
      </p:pic>
      <p:sp>
        <p:nvSpPr>
          <p:cNvPr id="8" name="TextBox 5">
            <a:extLst>
              <a:ext uri="{FF2B5EF4-FFF2-40B4-BE49-F238E27FC236}">
                <a16:creationId xmlns:a16="http://schemas.microsoft.com/office/drawing/2014/main" id="{389D7F25-7D3A-2D40-94F8-E6A37986D461}"/>
              </a:ext>
            </a:extLst>
          </p:cNvPr>
          <p:cNvSpPr txBox="1">
            <a:spLocks noChangeArrowheads="1"/>
          </p:cNvSpPr>
          <p:nvPr/>
        </p:nvSpPr>
        <p:spPr bwMode="auto">
          <a:xfrm>
            <a:off x="235131" y="1348584"/>
            <a:ext cx="113385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Tx/>
              <a:buAutoNum type="arabicPeriod"/>
            </a:pPr>
            <a:r>
              <a:rPr lang="en-GB" altLang="en-US" sz="2400" dirty="0">
                <a:latin typeface="+mn-lt"/>
                <a:cs typeface="Arial" panose="020B0604020202020204" pitchFamily="34" charset="0"/>
              </a:rPr>
              <a:t>The group had a (wonderful) ________________ time on holiday, they never wanted to return home.</a:t>
            </a:r>
          </a:p>
          <a:p>
            <a:pPr marL="457200" indent="-457200">
              <a:spcBef>
                <a:spcPct val="0"/>
              </a:spcBef>
              <a:buFontTx/>
              <a:buAutoNum type="arabicPeriod"/>
            </a:pPr>
            <a:r>
              <a:rPr lang="en-GB" altLang="en-US" sz="2400" dirty="0">
                <a:latin typeface="+mn-lt"/>
                <a:cs typeface="Arial" panose="020B0604020202020204" pitchFamily="34" charset="0"/>
              </a:rPr>
              <a:t>The service at the restaurant was (appalling) ________________, we had to complain to the manager.</a:t>
            </a:r>
          </a:p>
          <a:p>
            <a:pPr marL="457200" indent="-457200">
              <a:spcBef>
                <a:spcPct val="0"/>
              </a:spcBef>
              <a:buFontTx/>
              <a:buAutoNum type="arabicPeriod"/>
            </a:pPr>
            <a:r>
              <a:rPr lang="en-GB" altLang="en-US" sz="2400" dirty="0">
                <a:latin typeface="+mn-lt"/>
                <a:cs typeface="Arial" panose="020B0604020202020204" pitchFamily="34" charset="0"/>
              </a:rPr>
              <a:t>When Jessica met up with her friends they (laughed) _________________ all day.</a:t>
            </a:r>
          </a:p>
        </p:txBody>
      </p:sp>
      <p:sp>
        <p:nvSpPr>
          <p:cNvPr id="9" name="TextBox 5">
            <a:extLst>
              <a:ext uri="{FF2B5EF4-FFF2-40B4-BE49-F238E27FC236}">
                <a16:creationId xmlns:a16="http://schemas.microsoft.com/office/drawing/2014/main" id="{B5D18032-488F-6B46-AA13-7593D116C75A}"/>
              </a:ext>
            </a:extLst>
          </p:cNvPr>
          <p:cNvSpPr txBox="1">
            <a:spLocks noChangeArrowheads="1"/>
          </p:cNvSpPr>
          <p:nvPr/>
        </p:nvSpPr>
        <p:spPr bwMode="auto">
          <a:xfrm>
            <a:off x="235131" y="3412833"/>
            <a:ext cx="11338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Now, re-write the sentences below replacing the </a:t>
            </a:r>
            <a:r>
              <a:rPr lang="en-GB" altLang="en-US" sz="2400" b="1" dirty="0">
                <a:solidFill>
                  <a:srgbClr val="C00000"/>
                </a:solidFill>
                <a:latin typeface="+mn-lt"/>
                <a:cs typeface="Arial" panose="020B0604020202020204" pitchFamily="34" charset="0"/>
              </a:rPr>
              <a:t>bold</a:t>
            </a:r>
            <a:r>
              <a:rPr lang="en-GB" altLang="en-US" sz="2400" dirty="0">
                <a:solidFill>
                  <a:srgbClr val="C00000"/>
                </a:solidFill>
                <a:latin typeface="+mn-lt"/>
                <a:cs typeface="Arial" panose="020B0604020202020204" pitchFamily="34" charset="0"/>
              </a:rPr>
              <a:t> words with an </a:t>
            </a:r>
            <a:r>
              <a:rPr lang="en-GB" altLang="en-US" sz="2400" b="1" dirty="0">
                <a:solidFill>
                  <a:srgbClr val="C00000"/>
                </a:solidFill>
                <a:latin typeface="+mn-lt"/>
                <a:cs typeface="Arial" panose="020B0604020202020204" pitchFamily="34" charset="0"/>
              </a:rPr>
              <a:t>antonym</a:t>
            </a:r>
            <a:r>
              <a:rPr lang="en-GB" altLang="en-US" sz="2400" dirty="0">
                <a:solidFill>
                  <a:srgbClr val="C00000"/>
                </a:solidFill>
                <a:latin typeface="+mn-lt"/>
                <a:cs typeface="Arial" panose="020B0604020202020204" pitchFamily="34" charset="0"/>
              </a:rPr>
              <a:t>. </a:t>
            </a:r>
            <a:endParaRPr lang="en-GB" altLang="en-US" dirty="0">
              <a:solidFill>
                <a:srgbClr val="C00000"/>
              </a:solidFill>
              <a:latin typeface="+mn-lt"/>
              <a:cs typeface="Arial" panose="020B0604020202020204" pitchFamily="34" charset="0"/>
            </a:endParaRPr>
          </a:p>
        </p:txBody>
      </p:sp>
      <p:sp>
        <p:nvSpPr>
          <p:cNvPr id="10" name="TextBox 5">
            <a:extLst>
              <a:ext uri="{FF2B5EF4-FFF2-40B4-BE49-F238E27FC236}">
                <a16:creationId xmlns:a16="http://schemas.microsoft.com/office/drawing/2014/main" id="{A7FB7D08-88FA-C94B-9941-12308263549C}"/>
              </a:ext>
            </a:extLst>
          </p:cNvPr>
          <p:cNvSpPr txBox="1">
            <a:spLocks noChangeArrowheads="1"/>
          </p:cNvSpPr>
          <p:nvPr/>
        </p:nvSpPr>
        <p:spPr bwMode="auto">
          <a:xfrm>
            <a:off x="235131" y="3861677"/>
            <a:ext cx="1163029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2400" dirty="0">
                <a:latin typeface="+mn-lt"/>
                <a:cs typeface="Arial" panose="020B0604020202020204" pitchFamily="34" charset="0"/>
              </a:rPr>
              <a:t>4. The bus </a:t>
            </a:r>
            <a:r>
              <a:rPr lang="en-GB" altLang="en-US" sz="2400" b="1" dirty="0">
                <a:latin typeface="+mn-lt"/>
                <a:cs typeface="Arial" panose="020B0604020202020204" pitchFamily="34" charset="0"/>
              </a:rPr>
              <a:t>leaves</a:t>
            </a:r>
            <a:r>
              <a:rPr lang="en-GB" altLang="en-US" sz="2400" dirty="0">
                <a:latin typeface="+mn-lt"/>
                <a:cs typeface="Arial" panose="020B0604020202020204" pitchFamily="34" charset="0"/>
              </a:rPr>
              <a:t> in five minutes.</a:t>
            </a:r>
          </a:p>
          <a:p>
            <a:pPr>
              <a:spcBef>
                <a:spcPct val="0"/>
              </a:spcBef>
              <a:buNone/>
            </a:pPr>
            <a:r>
              <a:rPr lang="en-GB" altLang="en-US" sz="2400" dirty="0">
                <a:cs typeface="Arial" panose="020B0604020202020204" pitchFamily="34" charset="0"/>
              </a:rPr>
              <a:t>__________________________________________________________________________</a:t>
            </a:r>
          </a:p>
          <a:p>
            <a:pPr>
              <a:spcBef>
                <a:spcPct val="0"/>
              </a:spcBef>
              <a:buNone/>
            </a:pPr>
            <a:endParaRPr lang="en-GB" altLang="en-US" sz="1600" dirty="0">
              <a:latin typeface="+mn-lt"/>
              <a:cs typeface="Arial" panose="020B0604020202020204" pitchFamily="34" charset="0"/>
            </a:endParaRPr>
          </a:p>
          <a:p>
            <a:pPr>
              <a:spcBef>
                <a:spcPct val="0"/>
              </a:spcBef>
              <a:buNone/>
            </a:pPr>
            <a:r>
              <a:rPr lang="en-GB" altLang="en-US" sz="2400" dirty="0">
                <a:latin typeface="+mn-lt"/>
                <a:cs typeface="Arial" panose="020B0604020202020204" pitchFamily="34" charset="0"/>
              </a:rPr>
              <a:t>5. The trip to the zoo was </a:t>
            </a:r>
            <a:r>
              <a:rPr lang="en-GB" altLang="en-US" sz="2400" b="1" dirty="0">
                <a:latin typeface="+mn-lt"/>
                <a:cs typeface="Arial" panose="020B0604020202020204" pitchFamily="34" charset="0"/>
              </a:rPr>
              <a:t>successful</a:t>
            </a:r>
            <a:r>
              <a:rPr lang="en-GB" altLang="en-US" sz="2400" dirty="0">
                <a:latin typeface="+mn-lt"/>
                <a:cs typeface="Arial" panose="020B0604020202020204" pitchFamily="34" charset="0"/>
              </a:rPr>
              <a:t>; nobody got eaten this year. </a:t>
            </a:r>
          </a:p>
          <a:p>
            <a:pPr>
              <a:spcBef>
                <a:spcPct val="0"/>
              </a:spcBef>
              <a:buNone/>
            </a:pPr>
            <a:r>
              <a:rPr lang="en-GB" altLang="en-US" sz="2400" dirty="0">
                <a:cs typeface="Arial" panose="020B0604020202020204" pitchFamily="34" charset="0"/>
              </a:rPr>
              <a:t>__________________________________________________________________________</a:t>
            </a:r>
          </a:p>
          <a:p>
            <a:pPr>
              <a:spcBef>
                <a:spcPct val="0"/>
              </a:spcBef>
              <a:buNone/>
            </a:pPr>
            <a:endParaRPr lang="en-GB" altLang="en-US" sz="1600" dirty="0">
              <a:latin typeface="+mn-lt"/>
              <a:cs typeface="Arial" panose="020B0604020202020204" pitchFamily="34" charset="0"/>
            </a:endParaRPr>
          </a:p>
          <a:p>
            <a:pPr>
              <a:spcBef>
                <a:spcPct val="0"/>
              </a:spcBef>
              <a:buNone/>
            </a:pPr>
            <a:r>
              <a:rPr lang="en-GB" altLang="en-US" sz="2400" dirty="0">
                <a:latin typeface="+mn-lt"/>
                <a:cs typeface="Arial" panose="020B0604020202020204" pitchFamily="34" charset="0"/>
              </a:rPr>
              <a:t>6. </a:t>
            </a:r>
            <a:r>
              <a:rPr lang="en-GB" altLang="en-US" sz="2400" dirty="0">
                <a:cs typeface="Arial" panose="020B0604020202020204" pitchFamily="34" charset="0"/>
              </a:rPr>
              <a:t>Justin’s main course was </a:t>
            </a:r>
            <a:r>
              <a:rPr lang="en-GB" altLang="en-US" sz="2400" b="1" dirty="0">
                <a:cs typeface="Arial" panose="020B0604020202020204" pitchFamily="34" charset="0"/>
              </a:rPr>
              <a:t>disgusting</a:t>
            </a:r>
            <a:r>
              <a:rPr lang="en-GB" altLang="en-US" sz="2400" dirty="0">
                <a:cs typeface="Arial" panose="020B0604020202020204" pitchFamily="34" charset="0"/>
              </a:rPr>
              <a:t> and his dessert was </a:t>
            </a:r>
            <a:r>
              <a:rPr lang="en-GB" altLang="en-US" sz="2400" b="1" dirty="0">
                <a:cs typeface="Arial" panose="020B0604020202020204" pitchFamily="34" charset="0"/>
              </a:rPr>
              <a:t>revolting</a:t>
            </a:r>
            <a:r>
              <a:rPr lang="en-GB" altLang="en-US" sz="2400" dirty="0">
                <a:cs typeface="Arial" panose="020B0604020202020204" pitchFamily="34" charset="0"/>
              </a:rPr>
              <a:t>; he didn’t leave a tip.</a:t>
            </a:r>
          </a:p>
          <a:p>
            <a:pPr>
              <a:spcBef>
                <a:spcPct val="0"/>
              </a:spcBef>
              <a:buNone/>
            </a:pPr>
            <a:r>
              <a:rPr lang="en-GB" altLang="en-US" sz="2400" dirty="0">
                <a:latin typeface="+mn-lt"/>
                <a:cs typeface="Arial" panose="020B0604020202020204" pitchFamily="34" charset="0"/>
              </a:rPr>
              <a:t>__________________________________________________________________________</a:t>
            </a:r>
          </a:p>
        </p:txBody>
      </p:sp>
    </p:spTree>
    <p:extLst>
      <p:ext uri="{BB962C8B-B14F-4D97-AF65-F5344CB8AC3E}">
        <p14:creationId xmlns:p14="http://schemas.microsoft.com/office/powerpoint/2010/main" val="2264809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a:t>
            </a:r>
            <a:r>
              <a:rPr lang="en-GB" dirty="0" err="1"/>
              <a:t>myON</a:t>
            </a:r>
            <a:r>
              <a:rPr lang="en-GB" dirty="0"/>
              <a:t>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Tree>
    <p:extLst>
      <p:ext uri="{BB962C8B-B14F-4D97-AF65-F5344CB8AC3E}">
        <p14:creationId xmlns:p14="http://schemas.microsoft.com/office/powerpoint/2010/main" val="1401894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024387" y="2897204"/>
            <a:ext cx="2550695" cy="584775"/>
          </a:xfrm>
          <a:prstGeom prst="rect">
            <a:avLst/>
          </a:prstGeom>
          <a:noFill/>
        </p:spPr>
        <p:txBody>
          <a:bodyPr wrap="square" rtlCol="0">
            <a:spAutoFit/>
          </a:bodyPr>
          <a:lstStyle/>
          <a:p>
            <a:r>
              <a:rPr lang="en-GB" sz="3200" i="1" dirty="0">
                <a:solidFill>
                  <a:schemeClr val="bg1"/>
                </a:solidFill>
              </a:rPr>
              <a:t>End of lesson</a:t>
            </a:r>
          </a:p>
        </p:txBody>
      </p:sp>
    </p:spTree>
    <p:extLst>
      <p:ext uri="{BB962C8B-B14F-4D97-AF65-F5344CB8AC3E}">
        <p14:creationId xmlns:p14="http://schemas.microsoft.com/office/powerpoint/2010/main" val="2543790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3200" b="0" i="0" u="sng" strike="noStrike" kern="1200" cap="none" spc="0" normalizeH="0" dirty="0">
                <a:ln>
                  <a:noFill/>
                </a:ln>
                <a:solidFill>
                  <a:prstClr val="black"/>
                </a:solidFill>
                <a:effectLst/>
                <a:uLnTx/>
                <a:uFillTx/>
                <a:latin typeface="Calibri" panose="020F0502020204030204"/>
                <a:ea typeface="+mn-ea"/>
                <a:cs typeface="+mn-cs"/>
              </a:rPr>
              <a:t>Thurs</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day 1</a:t>
            </a:r>
            <a:r>
              <a:rPr lang="en-GB" sz="3200" u="sng" baseline="30000" dirty="0" err="1">
                <a:solidFill>
                  <a:prstClr val="black"/>
                </a:solidFill>
                <a:latin typeface="Calibri" panose="020F0502020204030204"/>
              </a:rPr>
              <a:t>st</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 July 2021</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707886"/>
          </a:xfrm>
          <a:prstGeom prst="rect">
            <a:avLst/>
          </a:prstGeom>
          <a:noFill/>
        </p:spPr>
        <p:txBody>
          <a:bodyPr wrap="square" rtlCol="0">
            <a:spAutoFit/>
          </a:bodyPr>
          <a:lstStyle/>
          <a:p>
            <a:pPr lvl="0">
              <a:defRPr/>
            </a:pPr>
            <a:r>
              <a:rPr lang="en-GB" sz="4000" u="sng" dirty="0">
                <a:solidFill>
                  <a:prstClr val="black"/>
                </a:solidFill>
              </a:rPr>
              <a:t>LO: To be able to use pronouns appropriately.</a:t>
            </a: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328627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02C525-F2D9-F343-92BE-5838715C8B21}"/>
              </a:ext>
            </a:extLst>
          </p:cNvPr>
          <p:cNvSpPr/>
          <p:nvPr/>
        </p:nvSpPr>
        <p:spPr>
          <a:xfrm>
            <a:off x="696685" y="3308590"/>
            <a:ext cx="9994561" cy="954107"/>
          </a:xfrm>
          <a:prstGeom prst="rect">
            <a:avLst/>
          </a:prstGeom>
        </p:spPr>
        <p:txBody>
          <a:bodyPr wrap="square">
            <a:spAutoFit/>
          </a:bodyPr>
          <a:lstStyle/>
          <a:p>
            <a:r>
              <a:rPr lang="en-US" sz="2800" dirty="0">
                <a:hlinkClick r:id="rId2"/>
              </a:rPr>
              <a:t>https://</a:t>
            </a:r>
            <a:r>
              <a:rPr lang="en-US" sz="2800" dirty="0" err="1">
                <a:hlinkClick r:id="rId2"/>
              </a:rPr>
              <a:t>classroom.thenational.academy</a:t>
            </a:r>
            <a:r>
              <a:rPr lang="en-US" sz="2800" dirty="0">
                <a:hlinkClick r:id="rId2"/>
              </a:rPr>
              <a:t>/lessons/</a:t>
            </a:r>
            <a:r>
              <a:rPr lang="en-US" sz="2800" dirty="0" err="1">
                <a:hlinkClick r:id="rId2"/>
              </a:rPr>
              <a:t>to-explore-pronouns-cmvkjr?activity</a:t>
            </a:r>
            <a:r>
              <a:rPr lang="en-US" sz="2800" dirty="0">
                <a:hlinkClick r:id="rId2"/>
              </a:rPr>
              <a:t>=</a:t>
            </a:r>
            <a:r>
              <a:rPr lang="en-US" sz="2800" dirty="0" err="1">
                <a:hlinkClick r:id="rId2"/>
              </a:rPr>
              <a:t>video&amp;step</a:t>
            </a:r>
            <a:r>
              <a:rPr lang="en-US" sz="2800" dirty="0">
                <a:hlinkClick r:id="rId2"/>
              </a:rPr>
              <a:t>=1</a:t>
            </a:r>
            <a:endParaRPr lang="en-US" sz="2800" dirty="0"/>
          </a:p>
        </p:txBody>
      </p:sp>
      <p:pic>
        <p:nvPicPr>
          <p:cNvPr id="7" name="Picture 6">
            <a:extLst>
              <a:ext uri="{FF2B5EF4-FFF2-40B4-BE49-F238E27FC236}">
                <a16:creationId xmlns:a16="http://schemas.microsoft.com/office/drawing/2014/main" id="{A1F907EB-39E5-9841-A96B-093FDCAF590B}"/>
              </a:ext>
            </a:extLst>
          </p:cNvPr>
          <p:cNvPicPr>
            <a:picLocks noChangeAspect="1"/>
          </p:cNvPicPr>
          <p:nvPr/>
        </p:nvPicPr>
        <p:blipFill rotWithShape="1">
          <a:blip r:embed="rId3">
            <a:extLst>
              <a:ext uri="{28A0092B-C50C-407E-A947-70E740481C1C}">
                <a14:useLocalDpi xmlns:a14="http://schemas.microsoft.com/office/drawing/2010/main" val="0"/>
              </a:ext>
            </a:extLst>
          </a:blip>
          <a:srcRect l="65722" t="73594"/>
          <a:stretch/>
        </p:blipFill>
        <p:spPr>
          <a:xfrm>
            <a:off x="7598229" y="4608064"/>
            <a:ext cx="3898561" cy="1560062"/>
          </a:xfrm>
          <a:prstGeom prst="rect">
            <a:avLst/>
          </a:prstGeom>
        </p:spPr>
      </p:pic>
      <p:sp>
        <p:nvSpPr>
          <p:cNvPr id="8" name="TextBox 4">
            <a:extLst>
              <a:ext uri="{FF2B5EF4-FFF2-40B4-BE49-F238E27FC236}">
                <a16:creationId xmlns:a16="http://schemas.microsoft.com/office/drawing/2014/main" id="{2CEA0D65-57DD-BC42-A2FC-13F624F71DEE}"/>
              </a:ext>
            </a:extLst>
          </p:cNvPr>
          <p:cNvSpPr txBox="1">
            <a:spLocks noChangeArrowheads="1"/>
          </p:cNvSpPr>
          <p:nvPr/>
        </p:nvSpPr>
        <p:spPr bwMode="auto">
          <a:xfrm>
            <a:off x="859970" y="1150748"/>
            <a:ext cx="96679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Follow the link to watch the Oak National Academy lesson exploring pronouns.</a:t>
            </a:r>
          </a:p>
        </p:txBody>
      </p:sp>
    </p:spTree>
    <p:extLst>
      <p:ext uri="{BB962C8B-B14F-4D97-AF65-F5344CB8AC3E}">
        <p14:creationId xmlns:p14="http://schemas.microsoft.com/office/powerpoint/2010/main" val="3903636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387600" y="625474"/>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What is a pronoun?</a:t>
            </a:r>
          </a:p>
        </p:txBody>
      </p:sp>
      <p:sp>
        <p:nvSpPr>
          <p:cNvPr id="9" name="TextBox 4">
            <a:extLst>
              <a:ext uri="{FF2B5EF4-FFF2-40B4-BE49-F238E27FC236}">
                <a16:creationId xmlns:a16="http://schemas.microsoft.com/office/drawing/2014/main" id="{9D63ED80-3D2B-ED49-9B6B-B32FB60EC034}"/>
              </a:ext>
            </a:extLst>
          </p:cNvPr>
          <p:cNvSpPr txBox="1">
            <a:spLocks noChangeArrowheads="1"/>
          </p:cNvSpPr>
          <p:nvPr/>
        </p:nvSpPr>
        <p:spPr bwMode="auto">
          <a:xfrm>
            <a:off x="471715" y="2258332"/>
            <a:ext cx="109147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Pronouns are words used to </a:t>
            </a:r>
            <a:r>
              <a:rPr lang="en-GB" altLang="en-US" b="1" dirty="0">
                <a:latin typeface="+mn-lt"/>
                <a:cs typeface="Arial" panose="020B0604020202020204" pitchFamily="34" charset="0"/>
              </a:rPr>
              <a:t>replace a noun</a:t>
            </a:r>
            <a:r>
              <a:rPr lang="en-GB" altLang="en-US" dirty="0">
                <a:latin typeface="+mn-lt"/>
                <a:cs typeface="Arial" panose="020B0604020202020204" pitchFamily="34" charset="0"/>
              </a:rPr>
              <a:t>. Without pronouns, spoken and written English would be very repetitive.</a:t>
            </a:r>
          </a:p>
        </p:txBody>
      </p:sp>
      <p:sp>
        <p:nvSpPr>
          <p:cNvPr id="10" name="TextBox 4">
            <a:extLst>
              <a:ext uri="{FF2B5EF4-FFF2-40B4-BE49-F238E27FC236}">
                <a16:creationId xmlns:a16="http://schemas.microsoft.com/office/drawing/2014/main" id="{D1DF5429-7A02-3E43-BF2C-53E329B91FC4}"/>
              </a:ext>
            </a:extLst>
          </p:cNvPr>
          <p:cNvSpPr txBox="1">
            <a:spLocks noChangeArrowheads="1"/>
          </p:cNvSpPr>
          <p:nvPr/>
        </p:nvSpPr>
        <p:spPr bwMode="auto">
          <a:xfrm>
            <a:off x="638629" y="4260383"/>
            <a:ext cx="10914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See the different types of pronouns on the following slides...</a:t>
            </a:r>
          </a:p>
        </p:txBody>
      </p:sp>
      <p:pic>
        <p:nvPicPr>
          <p:cNvPr id="11" name="Picture 10">
            <a:extLst>
              <a:ext uri="{FF2B5EF4-FFF2-40B4-BE49-F238E27FC236}">
                <a16:creationId xmlns:a16="http://schemas.microsoft.com/office/drawing/2014/main" id="{330B0C7C-1936-AC4E-B145-7834F14D9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Tree>
    <p:extLst>
      <p:ext uri="{BB962C8B-B14F-4D97-AF65-F5344CB8AC3E}">
        <p14:creationId xmlns:p14="http://schemas.microsoft.com/office/powerpoint/2010/main" val="112231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805339" y="196056"/>
            <a:ext cx="6407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400" dirty="0">
                <a:latin typeface="+mn-lt"/>
                <a:cs typeface="Arial" panose="020B0604020202020204" pitchFamily="34" charset="0"/>
              </a:rPr>
              <a:t>Homophones</a:t>
            </a:r>
          </a:p>
        </p:txBody>
      </p:sp>
      <p:sp>
        <p:nvSpPr>
          <p:cNvPr id="17411" name="TextBox 5"/>
          <p:cNvSpPr txBox="1">
            <a:spLocks noChangeArrowheads="1"/>
          </p:cNvSpPr>
          <p:nvPr/>
        </p:nvSpPr>
        <p:spPr bwMode="auto">
          <a:xfrm>
            <a:off x="304799" y="1023143"/>
            <a:ext cx="1096409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dirty="0">
                <a:latin typeface="+mn-lt"/>
                <a:cs typeface="Arial" panose="020B0604020202020204" pitchFamily="34" charset="0"/>
              </a:rPr>
              <a:t>Homophones (different words that sound exactly the same when pronounced) and near homophones (different words that sound almost the same when pronounced) can be really tricky to spell, because it can be tricky to remember which words needs which spelling. </a:t>
            </a:r>
          </a:p>
          <a:p>
            <a:pPr algn="ctr">
              <a:spcBef>
                <a:spcPct val="0"/>
              </a:spcBef>
              <a:buFontTx/>
              <a:buNone/>
            </a:pPr>
            <a:endParaRPr lang="en-GB" altLang="en-US" sz="2400" dirty="0">
              <a:latin typeface="+mn-lt"/>
              <a:cs typeface="Arial" panose="020B0604020202020204" pitchFamily="34" charset="0"/>
            </a:endParaRPr>
          </a:p>
          <a:p>
            <a:pPr algn="ctr">
              <a:spcBef>
                <a:spcPct val="0"/>
              </a:spcBef>
              <a:buFontTx/>
              <a:buNone/>
            </a:pPr>
            <a:r>
              <a:rPr lang="en-GB" altLang="en-US" sz="2400" dirty="0">
                <a:latin typeface="+mn-lt"/>
                <a:cs typeface="Arial" panose="020B0604020202020204" pitchFamily="34" charset="0"/>
              </a:rPr>
              <a:t>For example:</a:t>
            </a:r>
          </a:p>
        </p:txBody>
      </p:sp>
      <p:sp>
        <p:nvSpPr>
          <p:cNvPr id="17412" name="TextBox 7"/>
          <p:cNvSpPr txBox="1">
            <a:spLocks noChangeArrowheads="1"/>
          </p:cNvSpPr>
          <p:nvPr/>
        </p:nvSpPr>
        <p:spPr bwMode="auto">
          <a:xfrm>
            <a:off x="2300514" y="6265681"/>
            <a:ext cx="741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dirty="0">
                <a:latin typeface="+mn-lt"/>
                <a:cs typeface="Arial" panose="020B0604020202020204" pitchFamily="34" charset="0"/>
              </a:rPr>
              <a:t>Are there homophones that you get confused with?</a:t>
            </a:r>
          </a:p>
        </p:txBody>
      </p:sp>
      <p:pic>
        <p:nvPicPr>
          <p:cNvPr id="3" name="Picture 2"/>
          <p:cNvPicPr>
            <a:picLocks noChangeAspect="1"/>
          </p:cNvPicPr>
          <p:nvPr/>
        </p:nvPicPr>
        <p:blipFill>
          <a:blip r:embed="rId2"/>
          <a:stretch>
            <a:fillRect/>
          </a:stretch>
        </p:blipFill>
        <p:spPr>
          <a:xfrm>
            <a:off x="1934119" y="3433322"/>
            <a:ext cx="3467100" cy="2159000"/>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6704557" y="3412686"/>
            <a:ext cx="3268662" cy="2179637"/>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17415" name="TextBox 4"/>
          <p:cNvSpPr txBox="1">
            <a:spLocks noChangeArrowheads="1"/>
          </p:cNvSpPr>
          <p:nvPr/>
        </p:nvSpPr>
        <p:spPr bwMode="auto">
          <a:xfrm>
            <a:off x="2791369" y="3422211"/>
            <a:ext cx="1582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a:latin typeface="+mn-lt"/>
              </a:rPr>
              <a:t>desert</a:t>
            </a:r>
            <a:endParaRPr lang="en-GB" altLang="en-US" sz="1800">
              <a:latin typeface="+mn-lt"/>
            </a:endParaRPr>
          </a:p>
        </p:txBody>
      </p:sp>
      <p:sp>
        <p:nvSpPr>
          <p:cNvPr id="17416" name="TextBox 9"/>
          <p:cNvSpPr txBox="1">
            <a:spLocks noChangeArrowheads="1"/>
          </p:cNvSpPr>
          <p:nvPr/>
        </p:nvSpPr>
        <p:spPr bwMode="auto">
          <a:xfrm>
            <a:off x="8596858" y="3469836"/>
            <a:ext cx="1584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a:solidFill>
                  <a:schemeClr val="bg1"/>
                </a:solidFill>
                <a:latin typeface="+mn-lt"/>
              </a:rPr>
              <a:t>dessert</a:t>
            </a:r>
            <a:endParaRPr lang="en-GB" altLang="en-US" sz="1800">
              <a:solidFill>
                <a:schemeClr val="bg1"/>
              </a:solidFill>
              <a:latin typeface="+mn-lt"/>
            </a:endParaRPr>
          </a:p>
        </p:txBody>
      </p:sp>
      <p:pic>
        <p:nvPicPr>
          <p:cNvPr id="6" name="Picture 5"/>
          <p:cNvPicPr>
            <a:picLocks noChangeAspect="1"/>
          </p:cNvPicPr>
          <p:nvPr/>
        </p:nvPicPr>
        <p:blipFill>
          <a:blip r:embed="rId4"/>
          <a:stretch>
            <a:fillRect/>
          </a:stretch>
        </p:blipFill>
        <p:spPr>
          <a:xfrm>
            <a:off x="4086769" y="3995298"/>
            <a:ext cx="3270250" cy="218916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17418" name="TextBox 11"/>
          <p:cNvSpPr txBox="1">
            <a:spLocks noChangeArrowheads="1"/>
          </p:cNvSpPr>
          <p:nvPr/>
        </p:nvSpPr>
        <p:spPr bwMode="auto">
          <a:xfrm>
            <a:off x="4374108" y="3976247"/>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000">
                <a:solidFill>
                  <a:schemeClr val="bg1"/>
                </a:solidFill>
                <a:latin typeface="+mn-lt"/>
              </a:rPr>
              <a:t>desert (verb: to abandon)</a:t>
            </a:r>
            <a:endParaRPr lang="en-GB" altLang="en-US" sz="1400">
              <a:solidFill>
                <a:schemeClr val="bg1"/>
              </a:solidFill>
              <a:latin typeface="+mn-lt"/>
            </a:endParaRPr>
          </a:p>
        </p:txBody>
      </p:sp>
      <p:pic>
        <p:nvPicPr>
          <p:cNvPr id="11" name="Picture 10">
            <a:extLst>
              <a:ext uri="{FF2B5EF4-FFF2-40B4-BE49-F238E27FC236}">
                <a16:creationId xmlns:a16="http://schemas.microsoft.com/office/drawing/2014/main" id="{A8F2E106-2D86-7147-AB02-B95234965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Tree>
    <p:extLst>
      <p:ext uri="{BB962C8B-B14F-4D97-AF65-F5344CB8AC3E}">
        <p14:creationId xmlns:p14="http://schemas.microsoft.com/office/powerpoint/2010/main" val="2808156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F543C015-C2F8-3440-AFF8-FFB8D2F16202}"/>
              </a:ext>
            </a:extLst>
          </p:cNvPr>
          <p:cNvSpPr txBox="1">
            <a:spLocks/>
          </p:cNvSpPr>
          <p:nvPr/>
        </p:nvSpPr>
        <p:spPr>
          <a:xfrm>
            <a:off x="415925" y="228600"/>
            <a:ext cx="8220075" cy="993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4800" dirty="0">
                <a:latin typeface="Calibri" panose="020F0502020204030204" pitchFamily="34" charset="0"/>
                <a:cs typeface="Calibri" panose="020F0502020204030204" pitchFamily="34" charset="0"/>
              </a:rPr>
              <a:t>Personal Pronouns</a:t>
            </a:r>
          </a:p>
        </p:txBody>
      </p:sp>
      <p:sp>
        <p:nvSpPr>
          <p:cNvPr id="9" name="Rectangle 8">
            <a:extLst>
              <a:ext uri="{FF2B5EF4-FFF2-40B4-BE49-F238E27FC236}">
                <a16:creationId xmlns:a16="http://schemas.microsoft.com/office/drawing/2014/main" id="{A1E6C1BE-5C2F-2F44-A955-D5B916C2E310}"/>
              </a:ext>
            </a:extLst>
          </p:cNvPr>
          <p:cNvSpPr/>
          <p:nvPr/>
        </p:nvSpPr>
        <p:spPr>
          <a:xfrm>
            <a:off x="868587" y="2860447"/>
            <a:ext cx="5575754" cy="3351212"/>
          </a:xfrm>
          <a:prstGeom prst="rect">
            <a:avLst/>
          </a:prstGeom>
          <a:solidFill>
            <a:srgbClr val="89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10" name="Rectangle 1">
            <a:extLst>
              <a:ext uri="{FF2B5EF4-FFF2-40B4-BE49-F238E27FC236}">
                <a16:creationId xmlns:a16="http://schemas.microsoft.com/office/drawing/2014/main" id="{03869C20-F139-1A44-A52F-EC142CD3177D}"/>
              </a:ext>
            </a:extLst>
          </p:cNvPr>
          <p:cNvSpPr>
            <a:spLocks noChangeArrowheads="1"/>
          </p:cNvSpPr>
          <p:nvPr/>
        </p:nvSpPr>
        <p:spPr bwMode="auto">
          <a:xfrm>
            <a:off x="498475" y="1485721"/>
            <a:ext cx="10456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400" b="1" dirty="0">
                <a:latin typeface="Calibri" panose="020F0502020204030204" pitchFamily="34" charset="0"/>
                <a:cs typeface="Calibri" panose="020F0502020204030204" pitchFamily="34" charset="0"/>
              </a:rPr>
              <a:t>Personal pronouns </a:t>
            </a:r>
            <a:r>
              <a:rPr lang="en-GB" sz="2400" dirty="0">
                <a:latin typeface="Calibri" panose="020F0502020204030204" pitchFamily="34" charset="0"/>
                <a:cs typeface="Calibri" panose="020F0502020204030204" pitchFamily="34" charset="0"/>
              </a:rPr>
              <a:t>represent </a:t>
            </a:r>
            <a:r>
              <a:rPr lang="en-GB" sz="2400" b="1" dirty="0">
                <a:latin typeface="Calibri" panose="020F0502020204030204" pitchFamily="34" charset="0"/>
                <a:cs typeface="Calibri" panose="020F0502020204030204" pitchFamily="34" charset="0"/>
              </a:rPr>
              <a:t>people, places </a:t>
            </a:r>
            <a:r>
              <a:rPr lang="en-GB" sz="2400" dirty="0">
                <a:latin typeface="Calibri" panose="020F0502020204030204" pitchFamily="34" charset="0"/>
                <a:cs typeface="Calibri" panose="020F0502020204030204" pitchFamily="34" charset="0"/>
              </a:rPr>
              <a:t>and</a:t>
            </a:r>
            <a:r>
              <a:rPr lang="en-GB" sz="2400" b="1" dirty="0">
                <a:latin typeface="Calibri" panose="020F0502020204030204" pitchFamily="34" charset="0"/>
                <a:cs typeface="Calibri" panose="020F0502020204030204" pitchFamily="34" charset="0"/>
              </a:rPr>
              <a:t> things</a:t>
            </a:r>
            <a:r>
              <a:rPr lang="en-GB" sz="2400" dirty="0">
                <a:latin typeface="Calibri" panose="020F0502020204030204" pitchFamily="34" charset="0"/>
                <a:cs typeface="Calibri" panose="020F0502020204030204" pitchFamily="34" charset="0"/>
              </a:rPr>
              <a:t>. They </a:t>
            </a:r>
            <a:r>
              <a:rPr lang="en-GB" sz="2400" b="1" dirty="0">
                <a:latin typeface="Calibri" panose="020F0502020204030204" pitchFamily="34" charset="0"/>
                <a:cs typeface="Calibri" panose="020F0502020204030204" pitchFamily="34" charset="0"/>
              </a:rPr>
              <a:t>refer back </a:t>
            </a:r>
            <a:r>
              <a:rPr lang="en-GB" sz="2400" dirty="0">
                <a:latin typeface="Calibri" panose="020F0502020204030204" pitchFamily="34" charset="0"/>
                <a:cs typeface="Calibri" panose="020F0502020204030204" pitchFamily="34" charset="0"/>
              </a:rPr>
              <a:t>to</a:t>
            </a:r>
            <a:r>
              <a:rPr lang="en-GB" sz="2400" b="1"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either the </a:t>
            </a:r>
            <a:r>
              <a:rPr lang="en-GB" sz="2400" b="1" dirty="0">
                <a:latin typeface="Calibri" panose="020F0502020204030204" pitchFamily="34" charset="0"/>
                <a:cs typeface="Calibri" panose="020F0502020204030204" pitchFamily="34" charset="0"/>
              </a:rPr>
              <a:t>object </a:t>
            </a:r>
            <a:r>
              <a:rPr lang="en-GB" sz="2400" dirty="0">
                <a:latin typeface="Calibri" panose="020F0502020204030204" pitchFamily="34" charset="0"/>
                <a:cs typeface="Calibri" panose="020F0502020204030204" pitchFamily="34" charset="0"/>
              </a:rPr>
              <a:t>or </a:t>
            </a:r>
            <a:r>
              <a:rPr lang="en-GB" sz="2400" b="1" dirty="0">
                <a:latin typeface="Calibri" panose="020F0502020204030204" pitchFamily="34" charset="0"/>
                <a:cs typeface="Calibri" panose="020F0502020204030204" pitchFamily="34" charset="0"/>
              </a:rPr>
              <a:t>subject</a:t>
            </a:r>
            <a:r>
              <a:rPr lang="en-GB" sz="2400" dirty="0">
                <a:latin typeface="Calibri" panose="020F0502020204030204" pitchFamily="34" charset="0"/>
                <a:cs typeface="Calibri" panose="020F0502020204030204" pitchFamily="34" charset="0"/>
              </a:rPr>
              <a:t> of the sentence. Personal pronouns often signal whether the noun they refer back to is </a:t>
            </a:r>
            <a:r>
              <a:rPr lang="en-GB" sz="2400" b="1" dirty="0">
                <a:latin typeface="Calibri" panose="020F0502020204030204" pitchFamily="34" charset="0"/>
                <a:cs typeface="Calibri" panose="020F0502020204030204" pitchFamily="34" charset="0"/>
              </a:rPr>
              <a:t>singular</a:t>
            </a:r>
            <a:r>
              <a:rPr lang="en-GB" sz="2400" dirty="0">
                <a:latin typeface="Calibri" panose="020F0502020204030204" pitchFamily="34" charset="0"/>
                <a:cs typeface="Calibri" panose="020F0502020204030204" pitchFamily="34" charset="0"/>
              </a:rPr>
              <a:t> or</a:t>
            </a:r>
            <a:r>
              <a:rPr lang="en-GB" sz="2400" b="1" dirty="0">
                <a:latin typeface="Calibri" panose="020F0502020204030204" pitchFamily="34" charset="0"/>
                <a:cs typeface="Calibri" panose="020F0502020204030204" pitchFamily="34" charset="0"/>
              </a:rPr>
              <a:t> plural </a:t>
            </a:r>
            <a:r>
              <a:rPr lang="en-GB" sz="2400" dirty="0">
                <a:latin typeface="Calibri" panose="020F0502020204030204" pitchFamily="34" charset="0"/>
                <a:cs typeface="Calibri" panose="020F0502020204030204" pitchFamily="34" charset="0"/>
              </a:rPr>
              <a:t>and its </a:t>
            </a:r>
            <a:r>
              <a:rPr lang="en-GB" sz="2400" b="1" dirty="0">
                <a:latin typeface="Calibri" panose="020F0502020204030204" pitchFamily="34" charset="0"/>
                <a:cs typeface="Calibri" panose="020F0502020204030204" pitchFamily="34" charset="0"/>
              </a:rPr>
              <a:t>gender</a:t>
            </a:r>
            <a:r>
              <a:rPr lang="en-GB" sz="2400" dirty="0">
                <a:latin typeface="Calibri" panose="020F0502020204030204" pitchFamily="34" charset="0"/>
                <a:cs typeface="Calibri" panose="020F0502020204030204" pitchFamily="34" charset="0"/>
              </a:rPr>
              <a:t>.</a:t>
            </a:r>
          </a:p>
        </p:txBody>
      </p:sp>
      <p:sp>
        <p:nvSpPr>
          <p:cNvPr id="11" name="Rectangle 10">
            <a:extLst>
              <a:ext uri="{FF2B5EF4-FFF2-40B4-BE49-F238E27FC236}">
                <a16:creationId xmlns:a16="http://schemas.microsoft.com/office/drawing/2014/main" id="{3145D66F-E9FA-F748-8208-D5BD4E9DCB5D}"/>
              </a:ext>
            </a:extLst>
          </p:cNvPr>
          <p:cNvSpPr/>
          <p:nvPr/>
        </p:nvSpPr>
        <p:spPr>
          <a:xfrm>
            <a:off x="6806746" y="2830513"/>
            <a:ext cx="3984625" cy="3351212"/>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18C2D5E-004F-A94B-99EF-4DC87A89AA16}"/>
              </a:ext>
            </a:extLst>
          </p:cNvPr>
          <p:cNvSpPr txBox="1"/>
          <p:nvPr/>
        </p:nvSpPr>
        <p:spPr>
          <a:xfrm>
            <a:off x="6944859" y="3067050"/>
            <a:ext cx="3686175" cy="830263"/>
          </a:xfrm>
          <a:prstGeom prst="rect">
            <a:avLst/>
          </a:prstGeom>
          <a:noFill/>
        </p:spPr>
        <p:txBody>
          <a:bodyPr>
            <a:spAutoFit/>
          </a:bodyPr>
          <a:lstStyle/>
          <a:p>
            <a:pPr algn="ctr" eaLnBrk="1" fontAlgn="auto" hangingPunct="1">
              <a:spcBef>
                <a:spcPts val="0"/>
              </a:spcBef>
              <a:spcAft>
                <a:spcPts val="0"/>
              </a:spcAft>
              <a:defRPr/>
            </a:pPr>
            <a:r>
              <a:rPr lang="en-GB" sz="2400" b="1" dirty="0">
                <a:latin typeface="Calibri" panose="020F0502020204030204" pitchFamily="34" charset="0"/>
                <a:cs typeface="Calibri" panose="020F0502020204030204" pitchFamily="34" charset="0"/>
              </a:rPr>
              <a:t>He</a:t>
            </a:r>
            <a:r>
              <a:rPr lang="en-GB" sz="2400" dirty="0">
                <a:latin typeface="Calibri" panose="020F0502020204030204" pitchFamily="34" charset="0"/>
                <a:cs typeface="Calibri" panose="020F0502020204030204" pitchFamily="34" charset="0"/>
              </a:rPr>
              <a:t> pointed at </a:t>
            </a:r>
            <a:r>
              <a:rPr lang="en-GB" sz="2400" b="1" dirty="0">
                <a:latin typeface="Calibri" panose="020F0502020204030204" pitchFamily="34" charset="0"/>
                <a:cs typeface="Calibri" panose="020F0502020204030204" pitchFamily="34" charset="0"/>
              </a:rPr>
              <a:t>her</a:t>
            </a:r>
            <a:r>
              <a:rPr lang="en-GB" sz="2400"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She</a:t>
            </a:r>
            <a:r>
              <a:rPr lang="en-GB" sz="2400" dirty="0">
                <a:latin typeface="Calibri" panose="020F0502020204030204" pitchFamily="34" charset="0"/>
                <a:cs typeface="Calibri" panose="020F0502020204030204" pitchFamily="34" charset="0"/>
              </a:rPr>
              <a:t> giggled at </a:t>
            </a:r>
            <a:r>
              <a:rPr lang="en-GB" sz="2400" b="1" dirty="0">
                <a:latin typeface="Calibri" panose="020F0502020204030204" pitchFamily="34" charset="0"/>
                <a:cs typeface="Calibri" panose="020F0502020204030204" pitchFamily="34" charset="0"/>
              </a:rPr>
              <a:t>him</a:t>
            </a:r>
            <a:r>
              <a:rPr lang="en-GB" sz="2400" dirty="0">
                <a:latin typeface="Calibri" panose="020F0502020204030204" pitchFamily="34" charset="0"/>
                <a:cs typeface="Calibri" panose="020F0502020204030204" pitchFamily="34" charset="0"/>
              </a:rPr>
              <a:t>.</a:t>
            </a:r>
          </a:p>
        </p:txBody>
      </p:sp>
      <p:pic>
        <p:nvPicPr>
          <p:cNvPr id="13" name="Picture 6">
            <a:extLst>
              <a:ext uri="{FF2B5EF4-FFF2-40B4-BE49-F238E27FC236}">
                <a16:creationId xmlns:a16="http://schemas.microsoft.com/office/drawing/2014/main" id="{AA404C0B-27AE-F84C-8367-261C1F221819}"/>
              </a:ext>
            </a:extLst>
          </p:cNvPr>
          <p:cNvPicPr>
            <a:picLocks noChangeAspect="1"/>
          </p:cNvPicPr>
          <p:nvPr/>
        </p:nvPicPr>
        <p:blipFill>
          <a:blip r:embed="rId2">
            <a:extLst>
              <a:ext uri="{28A0092B-C50C-407E-A947-70E740481C1C}">
                <a14:useLocalDpi xmlns:a14="http://schemas.microsoft.com/office/drawing/2010/main" val="0"/>
              </a:ext>
            </a:extLst>
          </a:blip>
          <a:srcRect b="41505"/>
          <a:stretch>
            <a:fillRect/>
          </a:stretch>
        </p:blipFill>
        <p:spPr bwMode="auto">
          <a:xfrm>
            <a:off x="7200446" y="3906838"/>
            <a:ext cx="3176588"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46C2C96-EC47-4C40-AF79-5B90AE2CB2FB}"/>
              </a:ext>
            </a:extLst>
          </p:cNvPr>
          <p:cNvSpPr txBox="1">
            <a:spLocks noChangeArrowheads="1"/>
          </p:cNvSpPr>
          <p:nvPr/>
        </p:nvSpPr>
        <p:spPr bwMode="auto">
          <a:xfrm>
            <a:off x="1125762" y="3520847"/>
            <a:ext cx="946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them</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it</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we</a:t>
            </a:r>
          </a:p>
        </p:txBody>
      </p:sp>
      <p:sp>
        <p:nvSpPr>
          <p:cNvPr id="15" name="TextBox 14">
            <a:extLst>
              <a:ext uri="{FF2B5EF4-FFF2-40B4-BE49-F238E27FC236}">
                <a16:creationId xmlns:a16="http://schemas.microsoft.com/office/drawing/2014/main" id="{A1BEFF80-38B1-4F40-B83E-3F1C11713965}"/>
              </a:ext>
            </a:extLst>
          </p:cNvPr>
          <p:cNvSpPr txBox="1">
            <a:spLocks noChangeArrowheads="1"/>
          </p:cNvSpPr>
          <p:nvPr/>
        </p:nvSpPr>
        <p:spPr bwMode="auto">
          <a:xfrm>
            <a:off x="2510062" y="3520847"/>
            <a:ext cx="946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him</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you</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she</a:t>
            </a:r>
          </a:p>
        </p:txBody>
      </p:sp>
      <p:sp>
        <p:nvSpPr>
          <p:cNvPr id="16" name="TextBox 15">
            <a:extLst>
              <a:ext uri="{FF2B5EF4-FFF2-40B4-BE49-F238E27FC236}">
                <a16:creationId xmlns:a16="http://schemas.microsoft.com/office/drawing/2014/main" id="{A9F16E6F-9646-5A4D-9091-399C4C2ABE8D}"/>
              </a:ext>
            </a:extLst>
          </p:cNvPr>
          <p:cNvSpPr txBox="1">
            <a:spLocks noChangeArrowheads="1"/>
          </p:cNvSpPr>
          <p:nvPr/>
        </p:nvSpPr>
        <p:spPr bwMode="auto">
          <a:xfrm>
            <a:off x="3894362" y="3520847"/>
            <a:ext cx="10477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you</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I</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they</a:t>
            </a:r>
          </a:p>
        </p:txBody>
      </p:sp>
      <p:grpSp>
        <p:nvGrpSpPr>
          <p:cNvPr id="17" name="Group 10">
            <a:extLst>
              <a:ext uri="{FF2B5EF4-FFF2-40B4-BE49-F238E27FC236}">
                <a16:creationId xmlns:a16="http://schemas.microsoft.com/office/drawing/2014/main" id="{33108B73-7F0F-3A4E-8B8A-898282095DE2}"/>
              </a:ext>
            </a:extLst>
          </p:cNvPr>
          <p:cNvGrpSpPr>
            <a:grpSpLocks/>
          </p:cNvGrpSpPr>
          <p:nvPr/>
        </p:nvGrpSpPr>
        <p:grpSpPr bwMode="auto">
          <a:xfrm>
            <a:off x="868587" y="3317647"/>
            <a:ext cx="5575754" cy="2435225"/>
            <a:chOff x="498475" y="3223034"/>
            <a:chExt cx="5575754" cy="2435383"/>
          </a:xfrm>
        </p:grpSpPr>
        <p:cxnSp>
          <p:nvCxnSpPr>
            <p:cNvPr id="18" name="Straight Connector 17">
              <a:extLst>
                <a:ext uri="{FF2B5EF4-FFF2-40B4-BE49-F238E27FC236}">
                  <a16:creationId xmlns:a16="http://schemas.microsoft.com/office/drawing/2014/main" id="{F9A6B2B0-81DF-F04D-AB65-511CB10A6B0C}"/>
                </a:ext>
              </a:extLst>
            </p:cNvPr>
            <p:cNvCxnSpPr>
              <a:cxnSpLocks/>
            </p:cNvCxnSpPr>
            <p:nvPr/>
          </p:nvCxnSpPr>
          <p:spPr>
            <a:xfrm>
              <a:off x="498475" y="3223034"/>
              <a:ext cx="5575754" cy="0"/>
            </a:xfrm>
            <a:prstGeom prst="line">
              <a:avLst/>
            </a:prstGeom>
            <a:ln w="3810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273EAD21-641F-8F43-B592-68E99284770C}"/>
                </a:ext>
              </a:extLst>
            </p:cNvPr>
            <p:cNvCxnSpPr>
              <a:cxnSpLocks/>
            </p:cNvCxnSpPr>
            <p:nvPr/>
          </p:nvCxnSpPr>
          <p:spPr>
            <a:xfrm>
              <a:off x="498475" y="5658417"/>
              <a:ext cx="5575754" cy="0"/>
            </a:xfrm>
            <a:prstGeom prst="line">
              <a:avLst/>
            </a:prstGeom>
            <a:ln w="381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1" name="TextBox 20">
            <a:extLst>
              <a:ext uri="{FF2B5EF4-FFF2-40B4-BE49-F238E27FC236}">
                <a16:creationId xmlns:a16="http://schemas.microsoft.com/office/drawing/2014/main" id="{FDF50654-854A-6E4D-BC16-8ED774E79C6C}"/>
              </a:ext>
            </a:extLst>
          </p:cNvPr>
          <p:cNvSpPr txBox="1">
            <a:spLocks noChangeArrowheads="1"/>
          </p:cNvSpPr>
          <p:nvPr/>
        </p:nvSpPr>
        <p:spPr bwMode="auto">
          <a:xfrm>
            <a:off x="5360533" y="3520847"/>
            <a:ext cx="10477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he</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me</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us</a:t>
            </a:r>
          </a:p>
        </p:txBody>
      </p:sp>
      <p:pic>
        <p:nvPicPr>
          <p:cNvPr id="22" name="Picture 21">
            <a:extLst>
              <a:ext uri="{FF2B5EF4-FFF2-40B4-BE49-F238E27FC236}">
                <a16:creationId xmlns:a16="http://schemas.microsoft.com/office/drawing/2014/main" id="{2F4B14B0-88F9-1E44-95DB-F317194D5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913" y="431020"/>
            <a:ext cx="1112482" cy="826101"/>
          </a:xfrm>
          <a:prstGeom prst="rect">
            <a:avLst/>
          </a:prstGeom>
        </p:spPr>
      </p:pic>
    </p:spTree>
    <p:extLst>
      <p:ext uri="{BB962C8B-B14F-4D97-AF65-F5344CB8AC3E}">
        <p14:creationId xmlns:p14="http://schemas.microsoft.com/office/powerpoint/2010/main" val="28518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82FC0F56-9F6D-6E4A-84CD-B289C3128E99}"/>
              </a:ext>
            </a:extLst>
          </p:cNvPr>
          <p:cNvSpPr>
            <a:spLocks noGrp="1"/>
          </p:cNvSpPr>
          <p:nvPr>
            <p:ph type="title"/>
          </p:nvPr>
        </p:nvSpPr>
        <p:spPr>
          <a:xfrm>
            <a:off x="255588" y="266700"/>
            <a:ext cx="8220075" cy="993775"/>
          </a:xfrm>
        </p:spPr>
        <p:txBody>
          <a:bodyPr/>
          <a:lstStyle/>
          <a:p>
            <a:pPr eaLnBrk="1" hangingPunct="1"/>
            <a:r>
              <a:rPr lang="en-GB" altLang="en-US" dirty="0">
                <a:latin typeface="Calibri" panose="020F0502020204030204" pitchFamily="34" charset="0"/>
                <a:cs typeface="Calibri" panose="020F0502020204030204" pitchFamily="34" charset="0"/>
              </a:rPr>
              <a:t>Possessive Pronouns</a:t>
            </a:r>
          </a:p>
        </p:txBody>
      </p:sp>
      <p:sp>
        <p:nvSpPr>
          <p:cNvPr id="4" name="Rectangle 1">
            <a:extLst>
              <a:ext uri="{FF2B5EF4-FFF2-40B4-BE49-F238E27FC236}">
                <a16:creationId xmlns:a16="http://schemas.microsoft.com/office/drawing/2014/main" id="{263995F5-B4F5-D841-B55D-34AF7A5227D5}"/>
              </a:ext>
            </a:extLst>
          </p:cNvPr>
          <p:cNvSpPr>
            <a:spLocks noChangeArrowheads="1"/>
          </p:cNvSpPr>
          <p:nvPr/>
        </p:nvSpPr>
        <p:spPr bwMode="auto">
          <a:xfrm>
            <a:off x="663574" y="1501550"/>
            <a:ext cx="11005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400" b="1" dirty="0">
                <a:latin typeface="Calibri" panose="020F0502020204030204" pitchFamily="34" charset="0"/>
                <a:cs typeface="Calibri" panose="020F0502020204030204" pitchFamily="34" charset="0"/>
              </a:rPr>
              <a:t>Possessive pronouns </a:t>
            </a:r>
            <a:r>
              <a:rPr lang="en-GB" sz="2400" dirty="0">
                <a:latin typeface="Calibri" panose="020F0502020204030204" pitchFamily="34" charset="0"/>
                <a:cs typeface="Calibri" panose="020F0502020204030204" pitchFamily="34" charset="0"/>
              </a:rPr>
              <a:t>show you the </a:t>
            </a:r>
            <a:r>
              <a:rPr lang="en-GB" sz="2400" b="1" dirty="0">
                <a:latin typeface="Calibri" panose="020F0502020204030204" pitchFamily="34" charset="0"/>
                <a:cs typeface="Calibri" panose="020F0502020204030204" pitchFamily="34" charset="0"/>
              </a:rPr>
              <a:t>ownership</a:t>
            </a:r>
            <a:r>
              <a:rPr lang="en-GB" sz="2400" dirty="0">
                <a:latin typeface="Calibri" panose="020F0502020204030204" pitchFamily="34" charset="0"/>
                <a:cs typeface="Calibri" panose="020F0502020204030204" pitchFamily="34" charset="0"/>
              </a:rPr>
              <a:t> of something. There are not to be confused with possessive apostrophe words. </a:t>
            </a:r>
            <a:r>
              <a:rPr lang="en-GB" sz="2400" b="1" dirty="0">
                <a:latin typeface="Calibri" panose="020F0502020204030204" pitchFamily="34" charset="0"/>
                <a:cs typeface="Calibri" panose="020F0502020204030204" pitchFamily="34" charset="0"/>
              </a:rPr>
              <a:t>They don’t need an apostrophe</a:t>
            </a:r>
            <a:r>
              <a:rPr lang="en-GB" sz="24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A4A5F42-2348-864B-92C7-A13AC35AFECC}"/>
              </a:ext>
            </a:extLst>
          </p:cNvPr>
          <p:cNvSpPr/>
          <p:nvPr/>
        </p:nvSpPr>
        <p:spPr>
          <a:xfrm>
            <a:off x="1579563" y="2563473"/>
            <a:ext cx="4910138" cy="3351213"/>
          </a:xfrm>
          <a:prstGeom prst="rect">
            <a:avLst/>
          </a:prstGeom>
          <a:solidFill>
            <a:srgbClr val="89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2E04959-6482-2B48-8B85-95D7D666D5FE}"/>
              </a:ext>
            </a:extLst>
          </p:cNvPr>
          <p:cNvSpPr/>
          <p:nvPr/>
        </p:nvSpPr>
        <p:spPr>
          <a:xfrm>
            <a:off x="6650038" y="2575718"/>
            <a:ext cx="3981450" cy="3351213"/>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B30C633-0579-624F-88C8-D1CB5BCA3489}"/>
              </a:ext>
            </a:extLst>
          </p:cNvPr>
          <p:cNvSpPr txBox="1"/>
          <p:nvPr/>
        </p:nvSpPr>
        <p:spPr>
          <a:xfrm>
            <a:off x="6784976" y="2812256"/>
            <a:ext cx="3686175" cy="461962"/>
          </a:xfrm>
          <a:prstGeom prst="rect">
            <a:avLst/>
          </a:prstGeom>
          <a:noFill/>
        </p:spPr>
        <p:txBody>
          <a:bodyPr>
            <a:spAutoFit/>
          </a:bodyPr>
          <a:lstStyle/>
          <a:p>
            <a:pPr algn="ctr" eaLnBrk="1" fontAlgn="auto" hangingPunct="1">
              <a:spcBef>
                <a:spcPts val="0"/>
              </a:spcBef>
              <a:spcAft>
                <a:spcPts val="0"/>
              </a:spcAft>
              <a:defRPr/>
            </a:pPr>
            <a:r>
              <a:rPr lang="en-GB" sz="2400" dirty="0">
                <a:latin typeface="Calibri" panose="020F0502020204030204" pitchFamily="34" charset="0"/>
                <a:cs typeface="Calibri" panose="020F0502020204030204" pitchFamily="34" charset="0"/>
              </a:rPr>
              <a:t>The bike was </a:t>
            </a:r>
            <a:r>
              <a:rPr lang="en-GB" sz="2400" b="1" dirty="0">
                <a:latin typeface="Calibri" panose="020F0502020204030204" pitchFamily="34" charset="0"/>
                <a:cs typeface="Calibri" panose="020F0502020204030204" pitchFamily="34" charset="0"/>
              </a:rPr>
              <a:t>his</a:t>
            </a:r>
            <a:r>
              <a:rPr lang="en-GB" sz="2400"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F02039CC-1669-A743-86F1-B6FD00B168A0}"/>
              </a:ext>
            </a:extLst>
          </p:cNvPr>
          <p:cNvSpPr txBox="1">
            <a:spLocks noChangeArrowheads="1"/>
          </p:cNvSpPr>
          <p:nvPr/>
        </p:nvSpPr>
        <p:spPr bwMode="auto">
          <a:xfrm>
            <a:off x="1896666" y="3541041"/>
            <a:ext cx="946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mine</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hers</a:t>
            </a:r>
          </a:p>
        </p:txBody>
      </p:sp>
      <p:sp>
        <p:nvSpPr>
          <p:cNvPr id="9" name="TextBox 8">
            <a:extLst>
              <a:ext uri="{FF2B5EF4-FFF2-40B4-BE49-F238E27FC236}">
                <a16:creationId xmlns:a16="http://schemas.microsoft.com/office/drawing/2014/main" id="{C92FF6CA-C8A6-864D-B020-30B6C0F0C4B0}"/>
              </a:ext>
            </a:extLst>
          </p:cNvPr>
          <p:cNvSpPr txBox="1">
            <a:spLocks noChangeArrowheads="1"/>
          </p:cNvSpPr>
          <p:nvPr/>
        </p:nvSpPr>
        <p:spPr bwMode="auto">
          <a:xfrm>
            <a:off x="3658394" y="3280017"/>
            <a:ext cx="946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yours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its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theirs</a:t>
            </a:r>
          </a:p>
        </p:txBody>
      </p:sp>
      <p:sp>
        <p:nvSpPr>
          <p:cNvPr id="10" name="TextBox 9">
            <a:extLst>
              <a:ext uri="{FF2B5EF4-FFF2-40B4-BE49-F238E27FC236}">
                <a16:creationId xmlns:a16="http://schemas.microsoft.com/office/drawing/2014/main" id="{553FBFB8-D213-EA47-924A-729FB34128D3}"/>
              </a:ext>
            </a:extLst>
          </p:cNvPr>
          <p:cNvSpPr txBox="1">
            <a:spLocks noChangeArrowheads="1"/>
          </p:cNvSpPr>
          <p:nvPr/>
        </p:nvSpPr>
        <p:spPr bwMode="auto">
          <a:xfrm>
            <a:off x="5289551" y="3528218"/>
            <a:ext cx="946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his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ours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p:txBody>
      </p:sp>
      <p:grpSp>
        <p:nvGrpSpPr>
          <p:cNvPr id="11" name="Group 6">
            <a:extLst>
              <a:ext uri="{FF2B5EF4-FFF2-40B4-BE49-F238E27FC236}">
                <a16:creationId xmlns:a16="http://schemas.microsoft.com/office/drawing/2014/main" id="{90CD136C-F381-E44C-9516-C54D5625DF60}"/>
              </a:ext>
            </a:extLst>
          </p:cNvPr>
          <p:cNvGrpSpPr>
            <a:grpSpLocks/>
          </p:cNvGrpSpPr>
          <p:nvPr/>
        </p:nvGrpSpPr>
        <p:grpSpPr bwMode="auto">
          <a:xfrm>
            <a:off x="1574801" y="3269911"/>
            <a:ext cx="4914900" cy="1938337"/>
            <a:chOff x="493713" y="3097027"/>
            <a:chExt cx="4880662" cy="1938427"/>
          </a:xfrm>
        </p:grpSpPr>
        <p:cxnSp>
          <p:nvCxnSpPr>
            <p:cNvPr id="12" name="Straight Connector 11">
              <a:extLst>
                <a:ext uri="{FF2B5EF4-FFF2-40B4-BE49-F238E27FC236}">
                  <a16:creationId xmlns:a16="http://schemas.microsoft.com/office/drawing/2014/main" id="{0B2888CC-4AC5-B74D-81A6-C85160F24339}"/>
                </a:ext>
              </a:extLst>
            </p:cNvPr>
            <p:cNvCxnSpPr>
              <a:cxnSpLocks/>
            </p:cNvCxnSpPr>
            <p:nvPr/>
          </p:nvCxnSpPr>
          <p:spPr>
            <a:xfrm>
              <a:off x="493713" y="3097027"/>
              <a:ext cx="4880662" cy="4307"/>
            </a:xfrm>
            <a:prstGeom prst="line">
              <a:avLst/>
            </a:prstGeom>
            <a:ln w="7620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3D53509-251F-EB41-9DC2-FB7DAF9B4AC0}"/>
                </a:ext>
              </a:extLst>
            </p:cNvPr>
            <p:cNvCxnSpPr>
              <a:cxnSpLocks/>
            </p:cNvCxnSpPr>
            <p:nvPr/>
          </p:nvCxnSpPr>
          <p:spPr>
            <a:xfrm>
              <a:off x="493713" y="5035454"/>
              <a:ext cx="4880662" cy="0"/>
            </a:xfrm>
            <a:prstGeom prst="line">
              <a:avLst/>
            </a:prstGeom>
            <a:ln w="76200">
              <a:solidFill>
                <a:schemeClr val="bg1"/>
              </a:solidFill>
            </a:ln>
          </p:spPr>
          <p:style>
            <a:lnRef idx="1">
              <a:schemeClr val="accent5"/>
            </a:lnRef>
            <a:fillRef idx="0">
              <a:schemeClr val="accent5"/>
            </a:fillRef>
            <a:effectRef idx="0">
              <a:schemeClr val="accent5"/>
            </a:effectRef>
            <a:fontRef idx="minor">
              <a:schemeClr val="tx1"/>
            </a:fontRef>
          </p:style>
        </p:cxnSp>
      </p:grpSp>
      <p:pic>
        <p:nvPicPr>
          <p:cNvPr id="14" name="Picture 13">
            <a:extLst>
              <a:ext uri="{FF2B5EF4-FFF2-40B4-BE49-F238E27FC236}">
                <a16:creationId xmlns:a16="http://schemas.microsoft.com/office/drawing/2014/main" id="{C882C8E0-EEF3-3E49-BE10-D724F733DD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9363" y="3528218"/>
            <a:ext cx="20589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E773C0CB-0649-9D49-B1B1-EB304B6C1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8" y="5757748"/>
            <a:ext cx="1112482" cy="826101"/>
          </a:xfrm>
          <a:prstGeom prst="rect">
            <a:avLst/>
          </a:prstGeom>
        </p:spPr>
      </p:pic>
    </p:spTree>
    <p:extLst>
      <p:ext uri="{BB962C8B-B14F-4D97-AF65-F5344CB8AC3E}">
        <p14:creationId xmlns:p14="http://schemas.microsoft.com/office/powerpoint/2010/main" val="31223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0-#ppt_w/2"/>
                                          </p:val>
                                        </p:tav>
                                        <p:tav tm="100000">
                                          <p:val>
                                            <p:strVal val="#ppt_x"/>
                                          </p:val>
                                        </p:tav>
                                      </p:tavLst>
                                    </p:anim>
                                    <p:anim calcmode="lin" valueType="num">
                                      <p:cBhvr additive="base">
                                        <p:cTn id="2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6B47E6E4-FA15-E14C-AF59-B085ADB23CAB}"/>
              </a:ext>
            </a:extLst>
          </p:cNvPr>
          <p:cNvSpPr>
            <a:spLocks noGrp="1"/>
          </p:cNvSpPr>
          <p:nvPr>
            <p:ph type="title"/>
          </p:nvPr>
        </p:nvSpPr>
        <p:spPr>
          <a:xfrm>
            <a:off x="254000" y="230981"/>
            <a:ext cx="8220075" cy="993775"/>
          </a:xfrm>
        </p:spPr>
        <p:txBody>
          <a:bodyPr/>
          <a:lstStyle/>
          <a:p>
            <a:pPr eaLnBrk="1" hangingPunct="1"/>
            <a:r>
              <a:rPr lang="en-GB" altLang="en-US" dirty="0">
                <a:latin typeface="Calibri" panose="020F0502020204030204" pitchFamily="34" charset="0"/>
                <a:cs typeface="Calibri" panose="020F0502020204030204" pitchFamily="34" charset="0"/>
              </a:rPr>
              <a:t>Relative Pronouns</a:t>
            </a:r>
          </a:p>
        </p:txBody>
      </p:sp>
      <p:sp>
        <p:nvSpPr>
          <p:cNvPr id="4" name="Rectangle 1">
            <a:extLst>
              <a:ext uri="{FF2B5EF4-FFF2-40B4-BE49-F238E27FC236}">
                <a16:creationId xmlns:a16="http://schemas.microsoft.com/office/drawing/2014/main" id="{CAE125A5-AB67-AB40-AF0B-FD17B7BE62D6}"/>
              </a:ext>
            </a:extLst>
          </p:cNvPr>
          <p:cNvSpPr>
            <a:spLocks noChangeArrowheads="1"/>
          </p:cNvSpPr>
          <p:nvPr/>
        </p:nvSpPr>
        <p:spPr bwMode="auto">
          <a:xfrm>
            <a:off x="757238" y="1455240"/>
            <a:ext cx="9172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400" b="1" dirty="0">
                <a:latin typeface="Calibri" panose="020F0502020204030204" pitchFamily="34" charset="0"/>
                <a:cs typeface="Calibri" panose="020F0502020204030204" pitchFamily="34" charset="0"/>
              </a:rPr>
              <a:t>Relative pronouns </a:t>
            </a:r>
            <a:r>
              <a:rPr lang="en-GB" sz="2400" dirty="0">
                <a:latin typeface="Calibri" panose="020F0502020204030204" pitchFamily="34" charset="0"/>
                <a:cs typeface="Calibri" panose="020F0502020204030204" pitchFamily="34" charset="0"/>
              </a:rPr>
              <a:t>are the first words used in a </a:t>
            </a:r>
            <a:r>
              <a:rPr lang="en-GB" sz="2400" b="1" dirty="0">
                <a:latin typeface="Calibri" panose="020F0502020204030204" pitchFamily="34" charset="0"/>
                <a:cs typeface="Calibri" panose="020F0502020204030204" pitchFamily="34" charset="0"/>
              </a:rPr>
              <a:t>relative clause</a:t>
            </a:r>
            <a:r>
              <a:rPr lang="en-GB" sz="2400" dirty="0">
                <a:latin typeface="Calibri" panose="020F0502020204030204" pitchFamily="34" charset="0"/>
                <a:cs typeface="Calibri" panose="020F0502020204030204" pitchFamily="34" charset="0"/>
              </a:rPr>
              <a:t>. </a:t>
            </a:r>
          </a:p>
        </p:txBody>
      </p:sp>
      <p:sp>
        <p:nvSpPr>
          <p:cNvPr id="5" name="Rectangle 4">
            <a:extLst>
              <a:ext uri="{FF2B5EF4-FFF2-40B4-BE49-F238E27FC236}">
                <a16:creationId xmlns:a16="http://schemas.microsoft.com/office/drawing/2014/main" id="{ACEF09A2-E752-504F-B28B-0DC948C9B95B}"/>
              </a:ext>
            </a:extLst>
          </p:cNvPr>
          <p:cNvSpPr/>
          <p:nvPr/>
        </p:nvSpPr>
        <p:spPr>
          <a:xfrm>
            <a:off x="498474" y="2390775"/>
            <a:ext cx="10474325" cy="850900"/>
          </a:xfrm>
          <a:prstGeom prst="rect">
            <a:avLst/>
          </a:prstGeom>
          <a:solidFill>
            <a:srgbClr val="89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E8E6EBA-A974-0947-B723-A568E7B47841}"/>
              </a:ext>
            </a:extLst>
          </p:cNvPr>
          <p:cNvSpPr>
            <a:spLocks noChangeArrowheads="1"/>
          </p:cNvSpPr>
          <p:nvPr/>
        </p:nvSpPr>
        <p:spPr bwMode="auto">
          <a:xfrm>
            <a:off x="757238" y="2566383"/>
            <a:ext cx="801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that</a:t>
            </a:r>
          </a:p>
        </p:txBody>
      </p:sp>
      <p:sp>
        <p:nvSpPr>
          <p:cNvPr id="7" name="Rectangle 6">
            <a:extLst>
              <a:ext uri="{FF2B5EF4-FFF2-40B4-BE49-F238E27FC236}">
                <a16:creationId xmlns:a16="http://schemas.microsoft.com/office/drawing/2014/main" id="{99EDF5EC-E424-0B4B-9716-43B5F7136E32}"/>
              </a:ext>
            </a:extLst>
          </p:cNvPr>
          <p:cNvSpPr>
            <a:spLocks noChangeArrowheads="1"/>
          </p:cNvSpPr>
          <p:nvPr/>
        </p:nvSpPr>
        <p:spPr bwMode="auto">
          <a:xfrm>
            <a:off x="2615501" y="2566383"/>
            <a:ext cx="837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who</a:t>
            </a:r>
          </a:p>
        </p:txBody>
      </p:sp>
      <p:sp>
        <p:nvSpPr>
          <p:cNvPr id="8" name="Rectangle 7">
            <a:extLst>
              <a:ext uri="{FF2B5EF4-FFF2-40B4-BE49-F238E27FC236}">
                <a16:creationId xmlns:a16="http://schemas.microsoft.com/office/drawing/2014/main" id="{72D2AC06-CF30-ED48-9051-45289681A1AE}"/>
              </a:ext>
            </a:extLst>
          </p:cNvPr>
          <p:cNvSpPr>
            <a:spLocks noChangeArrowheads="1"/>
          </p:cNvSpPr>
          <p:nvPr/>
        </p:nvSpPr>
        <p:spPr bwMode="auto">
          <a:xfrm>
            <a:off x="4709224" y="2566383"/>
            <a:ext cx="1128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whom</a:t>
            </a:r>
          </a:p>
        </p:txBody>
      </p:sp>
      <p:sp>
        <p:nvSpPr>
          <p:cNvPr id="9" name="Rectangle 8">
            <a:extLst>
              <a:ext uri="{FF2B5EF4-FFF2-40B4-BE49-F238E27FC236}">
                <a16:creationId xmlns:a16="http://schemas.microsoft.com/office/drawing/2014/main" id="{6BA32888-5442-174E-AEDA-51D80BC728E9}"/>
              </a:ext>
            </a:extLst>
          </p:cNvPr>
          <p:cNvSpPr>
            <a:spLocks noChangeArrowheads="1"/>
          </p:cNvSpPr>
          <p:nvPr/>
        </p:nvSpPr>
        <p:spPr bwMode="auto">
          <a:xfrm>
            <a:off x="6796622" y="2566383"/>
            <a:ext cx="1075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which</a:t>
            </a:r>
          </a:p>
        </p:txBody>
      </p:sp>
      <p:sp>
        <p:nvSpPr>
          <p:cNvPr id="10" name="Rectangle 9">
            <a:extLst>
              <a:ext uri="{FF2B5EF4-FFF2-40B4-BE49-F238E27FC236}">
                <a16:creationId xmlns:a16="http://schemas.microsoft.com/office/drawing/2014/main" id="{DA20C2D0-0682-CC42-9DEE-0CAD15556881}"/>
              </a:ext>
            </a:extLst>
          </p:cNvPr>
          <p:cNvSpPr>
            <a:spLocks noChangeArrowheads="1"/>
          </p:cNvSpPr>
          <p:nvPr/>
        </p:nvSpPr>
        <p:spPr bwMode="auto">
          <a:xfrm>
            <a:off x="8738410" y="2559704"/>
            <a:ext cx="1160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whose</a:t>
            </a:r>
          </a:p>
        </p:txBody>
      </p:sp>
      <p:grpSp>
        <p:nvGrpSpPr>
          <p:cNvPr id="11" name="Group 10">
            <a:extLst>
              <a:ext uri="{FF2B5EF4-FFF2-40B4-BE49-F238E27FC236}">
                <a16:creationId xmlns:a16="http://schemas.microsoft.com/office/drawing/2014/main" id="{35454FC8-770F-9E4F-93C4-5458775000DC}"/>
              </a:ext>
            </a:extLst>
          </p:cNvPr>
          <p:cNvGrpSpPr>
            <a:grpSpLocks/>
          </p:cNvGrpSpPr>
          <p:nvPr/>
        </p:nvGrpSpPr>
        <p:grpSpPr bwMode="auto">
          <a:xfrm>
            <a:off x="498475" y="1809750"/>
            <a:ext cx="11061700" cy="2782888"/>
            <a:chOff x="-2425701" y="1768912"/>
            <a:chExt cx="11061700" cy="2782436"/>
          </a:xfrm>
        </p:grpSpPr>
        <p:sp>
          <p:nvSpPr>
            <p:cNvPr id="12" name="Rectangle 11">
              <a:extLst>
                <a:ext uri="{FF2B5EF4-FFF2-40B4-BE49-F238E27FC236}">
                  <a16:creationId xmlns:a16="http://schemas.microsoft.com/office/drawing/2014/main" id="{0D30CB42-E331-4343-A6B6-71F859C5F691}"/>
                </a:ext>
              </a:extLst>
            </p:cNvPr>
            <p:cNvSpPr/>
            <p:nvPr/>
          </p:nvSpPr>
          <p:spPr>
            <a:xfrm>
              <a:off x="-2425701" y="3335521"/>
              <a:ext cx="10866211" cy="1198367"/>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13" name="Rectangle 1">
              <a:extLst>
                <a:ext uri="{FF2B5EF4-FFF2-40B4-BE49-F238E27FC236}">
                  <a16:creationId xmlns:a16="http://schemas.microsoft.com/office/drawing/2014/main" id="{BDB0F3C8-D53E-3541-8213-5BB28AD513EE}"/>
                </a:ext>
              </a:extLst>
            </p:cNvPr>
            <p:cNvSpPr>
              <a:spLocks noChangeArrowheads="1"/>
            </p:cNvSpPr>
            <p:nvPr/>
          </p:nvSpPr>
          <p:spPr bwMode="auto">
            <a:xfrm>
              <a:off x="-2166938" y="3482340"/>
              <a:ext cx="9927837" cy="95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dirty="0">
                  <a:latin typeface="Calibri" panose="020F0502020204030204" pitchFamily="34" charset="0"/>
                  <a:cs typeface="Calibri" panose="020F0502020204030204" pitchFamily="34" charset="0"/>
                </a:rPr>
                <a:t>Jim, who was dressed as a superhero, was going to a fancy dress party.</a:t>
              </a:r>
            </a:p>
          </p:txBody>
        </p:sp>
        <p:pic>
          <p:nvPicPr>
            <p:cNvPr id="14" name="Picture 7">
              <a:extLst>
                <a:ext uri="{FF2B5EF4-FFF2-40B4-BE49-F238E27FC236}">
                  <a16:creationId xmlns:a16="http://schemas.microsoft.com/office/drawing/2014/main" id="{2292C32D-F3B6-7843-850B-F1D3B95812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0752" y="1768912"/>
              <a:ext cx="1305247" cy="27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a:extLst>
              <a:ext uri="{FF2B5EF4-FFF2-40B4-BE49-F238E27FC236}">
                <a16:creationId xmlns:a16="http://schemas.microsoft.com/office/drawing/2014/main" id="{B975C8EE-F273-1C45-8043-9A9B947D801A}"/>
              </a:ext>
            </a:extLst>
          </p:cNvPr>
          <p:cNvGrpSpPr>
            <a:grpSpLocks/>
          </p:cNvGrpSpPr>
          <p:nvPr/>
        </p:nvGrpSpPr>
        <p:grpSpPr bwMode="auto">
          <a:xfrm>
            <a:off x="498474" y="4407694"/>
            <a:ext cx="10866212" cy="2166938"/>
            <a:chOff x="498474" y="4159577"/>
            <a:chExt cx="10866212" cy="2165922"/>
          </a:xfrm>
        </p:grpSpPr>
        <p:sp>
          <p:nvSpPr>
            <p:cNvPr id="16" name="Rectangle 15">
              <a:extLst>
                <a:ext uri="{FF2B5EF4-FFF2-40B4-BE49-F238E27FC236}">
                  <a16:creationId xmlns:a16="http://schemas.microsoft.com/office/drawing/2014/main" id="{61AFACD8-0B5F-D140-B5F6-346895C045BA}"/>
                </a:ext>
              </a:extLst>
            </p:cNvPr>
            <p:cNvSpPr/>
            <p:nvPr/>
          </p:nvSpPr>
          <p:spPr>
            <a:xfrm>
              <a:off x="498474" y="4626083"/>
              <a:ext cx="10866212" cy="1198001"/>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a:latin typeface="Calibri" panose="020F0502020204030204" pitchFamily="34" charset="0"/>
                <a:cs typeface="Calibri" panose="020F0502020204030204" pitchFamily="34" charset="0"/>
              </a:endParaRPr>
            </a:p>
          </p:txBody>
        </p:sp>
        <p:sp>
          <p:nvSpPr>
            <p:cNvPr id="17" name="Rectangle 1">
              <a:extLst>
                <a:ext uri="{FF2B5EF4-FFF2-40B4-BE49-F238E27FC236}">
                  <a16:creationId xmlns:a16="http://schemas.microsoft.com/office/drawing/2014/main" id="{D9C94DF4-E7F2-054A-A441-74159800A53B}"/>
                </a:ext>
              </a:extLst>
            </p:cNvPr>
            <p:cNvSpPr>
              <a:spLocks noChangeArrowheads="1"/>
            </p:cNvSpPr>
            <p:nvPr/>
          </p:nvSpPr>
          <p:spPr bwMode="auto">
            <a:xfrm>
              <a:off x="3482974" y="5051334"/>
              <a:ext cx="7881712" cy="5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dirty="0">
                  <a:latin typeface="Calibri" panose="020F0502020204030204" pitchFamily="34" charset="0"/>
                  <a:cs typeface="Calibri" panose="020F0502020204030204" pitchFamily="34" charset="0"/>
                </a:rPr>
                <a:t>The lion held the mouse, which made him nervous.</a:t>
              </a:r>
            </a:p>
          </p:txBody>
        </p:sp>
        <p:pic>
          <p:nvPicPr>
            <p:cNvPr id="18" name="Picture 8">
              <a:extLst>
                <a:ext uri="{FF2B5EF4-FFF2-40B4-BE49-F238E27FC236}">
                  <a16:creationId xmlns:a16="http://schemas.microsoft.com/office/drawing/2014/main" id="{0D16547F-69BF-274D-828A-A9FC2649E7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4159577"/>
              <a:ext cx="3169123" cy="216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a:extLst>
              <a:ext uri="{FF2B5EF4-FFF2-40B4-BE49-F238E27FC236}">
                <a16:creationId xmlns:a16="http://schemas.microsoft.com/office/drawing/2014/main" id="{F7C0FD83-2FF2-F445-A4C9-9EB49B9B2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057" y="344980"/>
            <a:ext cx="1112482" cy="826101"/>
          </a:xfrm>
          <a:prstGeom prst="rect">
            <a:avLst/>
          </a:prstGeom>
        </p:spPr>
      </p:pic>
    </p:spTree>
    <p:extLst>
      <p:ext uri="{BB962C8B-B14F-4D97-AF65-F5344CB8AC3E}">
        <p14:creationId xmlns:p14="http://schemas.microsoft.com/office/powerpoint/2010/main" val="334248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B88512C2-0B44-5B43-BA0F-02FA36033E2E}"/>
              </a:ext>
            </a:extLst>
          </p:cNvPr>
          <p:cNvSpPr>
            <a:spLocks noGrp="1"/>
          </p:cNvSpPr>
          <p:nvPr>
            <p:ph type="title"/>
          </p:nvPr>
        </p:nvSpPr>
        <p:spPr>
          <a:xfrm>
            <a:off x="174625" y="165893"/>
            <a:ext cx="8220075" cy="993775"/>
          </a:xfrm>
        </p:spPr>
        <p:txBody>
          <a:bodyPr/>
          <a:lstStyle/>
          <a:p>
            <a:pPr eaLnBrk="1" hangingPunct="1"/>
            <a:r>
              <a:rPr lang="en-GB" altLang="en-US" dirty="0">
                <a:latin typeface="Calibri" panose="020F0502020204030204" pitchFamily="34" charset="0"/>
                <a:cs typeface="Calibri" panose="020F0502020204030204" pitchFamily="34" charset="0"/>
              </a:rPr>
              <a:t>Reflexive Pronouns</a:t>
            </a:r>
          </a:p>
        </p:txBody>
      </p:sp>
      <p:sp>
        <p:nvSpPr>
          <p:cNvPr id="4" name="Rectangle 1">
            <a:extLst>
              <a:ext uri="{FF2B5EF4-FFF2-40B4-BE49-F238E27FC236}">
                <a16:creationId xmlns:a16="http://schemas.microsoft.com/office/drawing/2014/main" id="{EF13BAC6-E5EA-614F-B455-EA5E30CF5A2F}"/>
              </a:ext>
            </a:extLst>
          </p:cNvPr>
          <p:cNvSpPr>
            <a:spLocks noChangeArrowheads="1"/>
          </p:cNvSpPr>
          <p:nvPr/>
        </p:nvSpPr>
        <p:spPr bwMode="auto">
          <a:xfrm>
            <a:off x="625474" y="1251743"/>
            <a:ext cx="99336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b="1" dirty="0">
                <a:latin typeface="Calibri" panose="020F0502020204030204" pitchFamily="34" charset="0"/>
                <a:cs typeface="Calibri" panose="020F0502020204030204" pitchFamily="34" charset="0"/>
              </a:rPr>
              <a:t>Reflexive pronouns </a:t>
            </a:r>
            <a:r>
              <a:rPr lang="en-GB" sz="2800" dirty="0">
                <a:latin typeface="Calibri" panose="020F0502020204030204" pitchFamily="34" charset="0"/>
                <a:cs typeface="Calibri" panose="020F0502020204030204" pitchFamily="34" charset="0"/>
              </a:rPr>
              <a:t>reflect back on an earlier noun or pronoun. </a:t>
            </a:r>
          </a:p>
        </p:txBody>
      </p:sp>
      <p:sp>
        <p:nvSpPr>
          <p:cNvPr id="5" name="Rectangle 4">
            <a:extLst>
              <a:ext uri="{FF2B5EF4-FFF2-40B4-BE49-F238E27FC236}">
                <a16:creationId xmlns:a16="http://schemas.microsoft.com/office/drawing/2014/main" id="{5EAD6D3F-C6FA-8F49-9905-0D1524DA3C46}"/>
              </a:ext>
            </a:extLst>
          </p:cNvPr>
          <p:cNvSpPr/>
          <p:nvPr/>
        </p:nvSpPr>
        <p:spPr>
          <a:xfrm>
            <a:off x="498475" y="2390775"/>
            <a:ext cx="11214554" cy="850900"/>
          </a:xfrm>
          <a:prstGeom prst="rect">
            <a:avLst/>
          </a:prstGeom>
          <a:solidFill>
            <a:srgbClr val="89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85F8A759-1F43-FB45-9BAE-A56B2A805955}"/>
              </a:ext>
            </a:extLst>
          </p:cNvPr>
          <p:cNvGrpSpPr>
            <a:grpSpLocks/>
          </p:cNvGrpSpPr>
          <p:nvPr/>
        </p:nvGrpSpPr>
        <p:grpSpPr bwMode="auto">
          <a:xfrm>
            <a:off x="1878691" y="3712619"/>
            <a:ext cx="8137525" cy="1097164"/>
            <a:chOff x="503237" y="3437007"/>
            <a:chExt cx="8137525" cy="1096573"/>
          </a:xfrm>
        </p:grpSpPr>
        <p:sp>
          <p:nvSpPr>
            <p:cNvPr id="7" name="Rectangle 6">
              <a:extLst>
                <a:ext uri="{FF2B5EF4-FFF2-40B4-BE49-F238E27FC236}">
                  <a16:creationId xmlns:a16="http://schemas.microsoft.com/office/drawing/2014/main" id="{3C2A19D0-8B27-A446-A5EB-0B845F87329A}"/>
                </a:ext>
              </a:extLst>
            </p:cNvPr>
            <p:cNvSpPr/>
            <p:nvPr/>
          </p:nvSpPr>
          <p:spPr>
            <a:xfrm>
              <a:off x="503237" y="3437007"/>
              <a:ext cx="8137525" cy="1096573"/>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8" name="Rectangle 1">
              <a:extLst>
                <a:ext uri="{FF2B5EF4-FFF2-40B4-BE49-F238E27FC236}">
                  <a16:creationId xmlns:a16="http://schemas.microsoft.com/office/drawing/2014/main" id="{FB5641A3-50DA-3B4F-AEDC-1C28C35A3870}"/>
                </a:ext>
              </a:extLst>
            </p:cNvPr>
            <p:cNvSpPr>
              <a:spLocks noChangeArrowheads="1"/>
            </p:cNvSpPr>
            <p:nvPr/>
          </p:nvSpPr>
          <p:spPr bwMode="auto">
            <a:xfrm>
              <a:off x="750887" y="3767231"/>
              <a:ext cx="7643812" cy="5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dirty="0">
                  <a:latin typeface="Calibri" panose="020F0502020204030204" pitchFamily="34" charset="0"/>
                  <a:cs typeface="Calibri" panose="020F0502020204030204" pitchFamily="34" charset="0"/>
                </a:rPr>
                <a:t>He taught himself to play the accordion.</a:t>
              </a:r>
            </a:p>
          </p:txBody>
        </p:sp>
      </p:grpSp>
      <p:sp>
        <p:nvSpPr>
          <p:cNvPr id="9" name="Rectangle 3">
            <a:extLst>
              <a:ext uri="{FF2B5EF4-FFF2-40B4-BE49-F238E27FC236}">
                <a16:creationId xmlns:a16="http://schemas.microsoft.com/office/drawing/2014/main" id="{EF08C256-0DE7-7D43-AB05-8CCC8C2D5733}"/>
              </a:ext>
            </a:extLst>
          </p:cNvPr>
          <p:cNvSpPr>
            <a:spLocks noChangeArrowheads="1"/>
          </p:cNvSpPr>
          <p:nvPr/>
        </p:nvSpPr>
        <p:spPr bwMode="auto">
          <a:xfrm>
            <a:off x="545875" y="2544991"/>
            <a:ext cx="1163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myself</a:t>
            </a:r>
          </a:p>
        </p:txBody>
      </p:sp>
      <p:sp>
        <p:nvSpPr>
          <p:cNvPr id="10" name="Rectangle 16">
            <a:extLst>
              <a:ext uri="{FF2B5EF4-FFF2-40B4-BE49-F238E27FC236}">
                <a16:creationId xmlns:a16="http://schemas.microsoft.com/office/drawing/2014/main" id="{1D2BB745-3116-3843-9490-D3611F1EF3BB}"/>
              </a:ext>
            </a:extLst>
          </p:cNvPr>
          <p:cNvSpPr>
            <a:spLocks noChangeArrowheads="1"/>
          </p:cNvSpPr>
          <p:nvPr/>
        </p:nvSpPr>
        <p:spPr bwMode="auto">
          <a:xfrm>
            <a:off x="2068511" y="2523220"/>
            <a:ext cx="18773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themselves</a:t>
            </a:r>
          </a:p>
        </p:txBody>
      </p:sp>
      <p:sp>
        <p:nvSpPr>
          <p:cNvPr id="11" name="Rectangle 20">
            <a:extLst>
              <a:ext uri="{FF2B5EF4-FFF2-40B4-BE49-F238E27FC236}">
                <a16:creationId xmlns:a16="http://schemas.microsoft.com/office/drawing/2014/main" id="{1E7370E1-AFF5-3E47-8D28-C3B9B823B385}"/>
              </a:ext>
            </a:extLst>
          </p:cNvPr>
          <p:cNvSpPr>
            <a:spLocks noChangeArrowheads="1"/>
          </p:cNvSpPr>
          <p:nvPr/>
        </p:nvSpPr>
        <p:spPr bwMode="auto">
          <a:xfrm>
            <a:off x="4515071" y="2544991"/>
            <a:ext cx="1207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herself</a:t>
            </a:r>
          </a:p>
        </p:txBody>
      </p:sp>
      <p:sp>
        <p:nvSpPr>
          <p:cNvPr id="12" name="Rectangle 22">
            <a:extLst>
              <a:ext uri="{FF2B5EF4-FFF2-40B4-BE49-F238E27FC236}">
                <a16:creationId xmlns:a16="http://schemas.microsoft.com/office/drawing/2014/main" id="{5CD5D0ED-ECEC-5C48-AE00-42E2B969D9FB}"/>
              </a:ext>
            </a:extLst>
          </p:cNvPr>
          <p:cNvSpPr>
            <a:spLocks noChangeArrowheads="1"/>
          </p:cNvSpPr>
          <p:nvPr/>
        </p:nvSpPr>
        <p:spPr bwMode="auto">
          <a:xfrm>
            <a:off x="6352033" y="2566762"/>
            <a:ext cx="1385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yourself</a:t>
            </a:r>
          </a:p>
        </p:txBody>
      </p:sp>
      <p:sp>
        <p:nvSpPr>
          <p:cNvPr id="13" name="Rectangle 25">
            <a:extLst>
              <a:ext uri="{FF2B5EF4-FFF2-40B4-BE49-F238E27FC236}">
                <a16:creationId xmlns:a16="http://schemas.microsoft.com/office/drawing/2014/main" id="{AADEE6E3-C62C-E34C-8FBC-4301C2463AAF}"/>
              </a:ext>
            </a:extLst>
          </p:cNvPr>
          <p:cNvSpPr>
            <a:spLocks noChangeArrowheads="1"/>
          </p:cNvSpPr>
          <p:nvPr/>
        </p:nvSpPr>
        <p:spPr bwMode="auto">
          <a:xfrm>
            <a:off x="8353649" y="2544991"/>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himself</a:t>
            </a:r>
          </a:p>
        </p:txBody>
      </p:sp>
      <p:sp>
        <p:nvSpPr>
          <p:cNvPr id="14" name="Rectangle 1">
            <a:extLst>
              <a:ext uri="{FF2B5EF4-FFF2-40B4-BE49-F238E27FC236}">
                <a16:creationId xmlns:a16="http://schemas.microsoft.com/office/drawing/2014/main" id="{9B310836-4300-C445-8C83-41DEE5653756}"/>
              </a:ext>
            </a:extLst>
          </p:cNvPr>
          <p:cNvSpPr>
            <a:spLocks noChangeArrowheads="1"/>
          </p:cNvSpPr>
          <p:nvPr/>
        </p:nvSpPr>
        <p:spPr bwMode="auto">
          <a:xfrm>
            <a:off x="10016216" y="2544991"/>
            <a:ext cx="1595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800" b="1" dirty="0">
                <a:solidFill>
                  <a:schemeClr val="tx1"/>
                </a:solidFill>
                <a:latin typeface="Calibri" panose="020F0502020204030204" pitchFamily="34" charset="0"/>
                <a:cs typeface="Calibri" panose="020F0502020204030204" pitchFamily="34" charset="0"/>
              </a:rPr>
              <a:t>ourselves</a:t>
            </a:r>
          </a:p>
        </p:txBody>
      </p:sp>
      <p:grpSp>
        <p:nvGrpSpPr>
          <p:cNvPr id="15" name="Group 14">
            <a:extLst>
              <a:ext uri="{FF2B5EF4-FFF2-40B4-BE49-F238E27FC236}">
                <a16:creationId xmlns:a16="http://schemas.microsoft.com/office/drawing/2014/main" id="{EC571150-0143-0A44-B1E5-CC2CA2A4651F}"/>
              </a:ext>
            </a:extLst>
          </p:cNvPr>
          <p:cNvGrpSpPr>
            <a:grpSpLocks/>
          </p:cNvGrpSpPr>
          <p:nvPr/>
        </p:nvGrpSpPr>
        <p:grpSpPr bwMode="auto">
          <a:xfrm>
            <a:off x="1709208" y="3571195"/>
            <a:ext cx="9874552" cy="2460625"/>
            <a:chOff x="-1238552" y="3018029"/>
            <a:chExt cx="9874552" cy="2460687"/>
          </a:xfrm>
        </p:grpSpPr>
        <p:sp>
          <p:nvSpPr>
            <p:cNvPr id="16" name="Rectangle 15">
              <a:extLst>
                <a:ext uri="{FF2B5EF4-FFF2-40B4-BE49-F238E27FC236}">
                  <a16:creationId xmlns:a16="http://schemas.microsoft.com/office/drawing/2014/main" id="{7B896ED6-EE2C-9546-83EB-536918DA77CD}"/>
                </a:ext>
              </a:extLst>
            </p:cNvPr>
            <p:cNvSpPr/>
            <p:nvPr/>
          </p:nvSpPr>
          <p:spPr>
            <a:xfrm>
              <a:off x="-1238552" y="4626207"/>
              <a:ext cx="9874552" cy="852509"/>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17" name="Rectangle 1">
              <a:extLst>
                <a:ext uri="{FF2B5EF4-FFF2-40B4-BE49-F238E27FC236}">
                  <a16:creationId xmlns:a16="http://schemas.microsoft.com/office/drawing/2014/main" id="{A4B9B4FA-89CE-DC43-8AA7-A20CE0199BF2}"/>
                </a:ext>
              </a:extLst>
            </p:cNvPr>
            <p:cNvSpPr>
              <a:spLocks noChangeArrowheads="1"/>
            </p:cNvSpPr>
            <p:nvPr/>
          </p:nvSpPr>
          <p:spPr bwMode="auto">
            <a:xfrm>
              <a:off x="-894903" y="4821622"/>
              <a:ext cx="7883525" cy="52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b="1" dirty="0">
                  <a:latin typeface="Calibri" panose="020F0502020204030204" pitchFamily="34" charset="0"/>
                  <a:cs typeface="Calibri" panose="020F0502020204030204" pitchFamily="34" charset="0"/>
                </a:rPr>
                <a:t>‘Himself’ </a:t>
              </a:r>
              <a:r>
                <a:rPr lang="en-GB" sz="2800" dirty="0">
                  <a:latin typeface="Calibri" panose="020F0502020204030204" pitchFamily="34" charset="0"/>
                  <a:cs typeface="Calibri" panose="020F0502020204030204" pitchFamily="34" charset="0"/>
                </a:rPr>
                <a:t>refers back to the pronoun ‘he’.</a:t>
              </a:r>
            </a:p>
          </p:txBody>
        </p:sp>
        <p:pic>
          <p:nvPicPr>
            <p:cNvPr id="18" name="Picture 5">
              <a:extLst>
                <a:ext uri="{FF2B5EF4-FFF2-40B4-BE49-F238E27FC236}">
                  <a16:creationId xmlns:a16="http://schemas.microsoft.com/office/drawing/2014/main" id="{0E092F95-D3E1-BC4F-9D86-EC85AE3B3E74}"/>
                </a:ext>
              </a:extLst>
            </p:cNvPr>
            <p:cNvPicPr>
              <a:picLocks noChangeAspect="1"/>
            </p:cNvPicPr>
            <p:nvPr/>
          </p:nvPicPr>
          <p:blipFill>
            <a:blip r:embed="rId2">
              <a:extLst>
                <a:ext uri="{28A0092B-C50C-407E-A947-70E740481C1C}">
                  <a14:useLocalDpi xmlns:a14="http://schemas.microsoft.com/office/drawing/2010/main" val="0"/>
                </a:ext>
              </a:extLst>
            </a:blip>
            <a:srcRect b="45844"/>
            <a:stretch>
              <a:fillRect/>
            </a:stretch>
          </p:blipFill>
          <p:spPr bwMode="auto">
            <a:xfrm>
              <a:off x="5909023" y="3018029"/>
              <a:ext cx="2159198" cy="24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a:extLst>
              <a:ext uri="{FF2B5EF4-FFF2-40B4-BE49-F238E27FC236}">
                <a16:creationId xmlns:a16="http://schemas.microsoft.com/office/drawing/2014/main" id="{E056F263-ABEE-2043-AD57-0CB32DBF3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29" y="5723437"/>
            <a:ext cx="1112482" cy="826101"/>
          </a:xfrm>
          <a:prstGeom prst="rect">
            <a:avLst/>
          </a:prstGeom>
        </p:spPr>
      </p:pic>
    </p:spTree>
    <p:extLst>
      <p:ext uri="{BB962C8B-B14F-4D97-AF65-F5344CB8AC3E}">
        <p14:creationId xmlns:p14="http://schemas.microsoft.com/office/powerpoint/2010/main" val="27595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BA72EAA7-B885-EB44-877B-84EBB9F5AA7D}"/>
              </a:ext>
            </a:extLst>
          </p:cNvPr>
          <p:cNvSpPr>
            <a:spLocks noGrp="1"/>
          </p:cNvSpPr>
          <p:nvPr>
            <p:ph type="title"/>
          </p:nvPr>
        </p:nvSpPr>
        <p:spPr>
          <a:xfrm>
            <a:off x="299811" y="126207"/>
            <a:ext cx="8220075" cy="993775"/>
          </a:xfrm>
        </p:spPr>
        <p:txBody>
          <a:bodyPr/>
          <a:lstStyle/>
          <a:p>
            <a:pPr eaLnBrk="1" hangingPunct="1"/>
            <a:r>
              <a:rPr lang="en-GB" altLang="en-US" sz="3600" dirty="0">
                <a:latin typeface="Calibri" panose="020F0502020204030204" pitchFamily="34" charset="0"/>
                <a:cs typeface="Calibri" panose="020F0502020204030204" pitchFamily="34" charset="0"/>
              </a:rPr>
              <a:t>Interrogative Pronouns</a:t>
            </a:r>
          </a:p>
        </p:txBody>
      </p:sp>
      <p:sp>
        <p:nvSpPr>
          <p:cNvPr id="4" name="Rectangle 1">
            <a:extLst>
              <a:ext uri="{FF2B5EF4-FFF2-40B4-BE49-F238E27FC236}">
                <a16:creationId xmlns:a16="http://schemas.microsoft.com/office/drawing/2014/main" id="{0458B1E0-FCBF-DD40-9C88-96130E8D03E8}"/>
              </a:ext>
            </a:extLst>
          </p:cNvPr>
          <p:cNvSpPr>
            <a:spLocks noChangeArrowheads="1"/>
          </p:cNvSpPr>
          <p:nvPr/>
        </p:nvSpPr>
        <p:spPr bwMode="auto">
          <a:xfrm>
            <a:off x="634206" y="1119982"/>
            <a:ext cx="9794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b="1" dirty="0">
                <a:latin typeface="Calibri" panose="020F0502020204030204" pitchFamily="34" charset="0"/>
                <a:cs typeface="Calibri" panose="020F0502020204030204" pitchFamily="34" charset="0"/>
              </a:rPr>
              <a:t>Interrogative pronouns </a:t>
            </a:r>
            <a:r>
              <a:rPr lang="en-GB" sz="2800" dirty="0">
                <a:latin typeface="Calibri" panose="020F0502020204030204" pitchFamily="34" charset="0"/>
                <a:cs typeface="Calibri" panose="020F0502020204030204" pitchFamily="34" charset="0"/>
              </a:rPr>
              <a:t>are used to </a:t>
            </a:r>
            <a:r>
              <a:rPr lang="en-GB" sz="2800" b="1" dirty="0">
                <a:latin typeface="Calibri" panose="020F0502020204030204" pitchFamily="34" charset="0"/>
                <a:cs typeface="Calibri" panose="020F0502020204030204" pitchFamily="34" charset="0"/>
              </a:rPr>
              <a:t>ask questions </a:t>
            </a:r>
            <a:r>
              <a:rPr lang="en-GB" sz="2800" dirty="0">
                <a:latin typeface="Calibri" panose="020F0502020204030204" pitchFamily="34" charset="0"/>
                <a:cs typeface="Calibri" panose="020F0502020204030204" pitchFamily="34" charset="0"/>
              </a:rPr>
              <a:t>when there is an </a:t>
            </a:r>
            <a:r>
              <a:rPr lang="en-GB" sz="2800" b="1" dirty="0">
                <a:latin typeface="Calibri" panose="020F0502020204030204" pitchFamily="34" charset="0"/>
                <a:cs typeface="Calibri" panose="020F0502020204030204" pitchFamily="34" charset="0"/>
              </a:rPr>
              <a:t>unknown subject </a:t>
            </a:r>
            <a:r>
              <a:rPr lang="en-GB" sz="2800" dirty="0">
                <a:latin typeface="Calibri" panose="020F0502020204030204" pitchFamily="34" charset="0"/>
                <a:cs typeface="Calibri" panose="020F0502020204030204" pitchFamily="34" charset="0"/>
              </a:rPr>
              <a:t>or</a:t>
            </a:r>
            <a:r>
              <a:rPr lang="en-GB" sz="2800" b="1" dirty="0">
                <a:latin typeface="Calibri" panose="020F0502020204030204" pitchFamily="34" charset="0"/>
                <a:cs typeface="Calibri" panose="020F0502020204030204" pitchFamily="34" charset="0"/>
              </a:rPr>
              <a:t> object</a:t>
            </a:r>
            <a:r>
              <a:rPr lang="en-GB" sz="28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B44F25C0-F2D7-DE45-B5FA-77061581C029}"/>
              </a:ext>
            </a:extLst>
          </p:cNvPr>
          <p:cNvSpPr/>
          <p:nvPr/>
        </p:nvSpPr>
        <p:spPr>
          <a:xfrm>
            <a:off x="498474" y="2593975"/>
            <a:ext cx="10996840" cy="852488"/>
          </a:xfrm>
          <a:prstGeom prst="rect">
            <a:avLst/>
          </a:prstGeom>
          <a:solidFill>
            <a:srgbClr val="89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64B4DA9-8308-454D-8E75-60F8CA4F06FD}"/>
              </a:ext>
            </a:extLst>
          </p:cNvPr>
          <p:cNvSpPr/>
          <p:nvPr/>
        </p:nvSpPr>
        <p:spPr>
          <a:xfrm>
            <a:off x="1565503" y="3644899"/>
            <a:ext cx="4068762" cy="2552700"/>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C2F523B5-36BB-564C-A1F7-B883A65E5CE5}"/>
              </a:ext>
            </a:extLst>
          </p:cNvPr>
          <p:cNvSpPr>
            <a:spLocks noChangeArrowheads="1"/>
          </p:cNvSpPr>
          <p:nvPr/>
        </p:nvSpPr>
        <p:spPr bwMode="auto">
          <a:xfrm>
            <a:off x="2399090" y="3835199"/>
            <a:ext cx="240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b="1" dirty="0">
                <a:latin typeface="Calibri" panose="020F0502020204030204" pitchFamily="34" charset="0"/>
                <a:cs typeface="Calibri" panose="020F0502020204030204" pitchFamily="34" charset="0"/>
              </a:rPr>
              <a:t>Who</a:t>
            </a:r>
            <a:r>
              <a:rPr lang="en-GB" sz="2800" dirty="0">
                <a:latin typeface="Calibri" panose="020F0502020204030204" pitchFamily="34" charset="0"/>
                <a:cs typeface="Calibri" panose="020F0502020204030204" pitchFamily="34" charset="0"/>
              </a:rPr>
              <a:t> was that?</a:t>
            </a:r>
          </a:p>
        </p:txBody>
      </p:sp>
      <p:sp>
        <p:nvSpPr>
          <p:cNvPr id="8" name="Rectangle 7">
            <a:extLst>
              <a:ext uri="{FF2B5EF4-FFF2-40B4-BE49-F238E27FC236}">
                <a16:creationId xmlns:a16="http://schemas.microsoft.com/office/drawing/2014/main" id="{167A884D-86BD-C346-8195-11BDAA08D613}"/>
              </a:ext>
            </a:extLst>
          </p:cNvPr>
          <p:cNvSpPr/>
          <p:nvPr/>
        </p:nvSpPr>
        <p:spPr>
          <a:xfrm>
            <a:off x="6872514" y="3644899"/>
            <a:ext cx="3962400" cy="2551113"/>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EB8E3CC-4F85-5F47-B43B-9568C70E718B}"/>
              </a:ext>
            </a:extLst>
          </p:cNvPr>
          <p:cNvSpPr>
            <a:spLocks noChangeArrowheads="1"/>
          </p:cNvSpPr>
          <p:nvPr/>
        </p:nvSpPr>
        <p:spPr bwMode="auto">
          <a:xfrm>
            <a:off x="749075" y="2726420"/>
            <a:ext cx="1051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3200" b="1" dirty="0">
                <a:solidFill>
                  <a:schemeClr val="tx1"/>
                </a:solidFill>
                <a:latin typeface="Calibri" panose="020F0502020204030204" pitchFamily="34" charset="0"/>
                <a:cs typeface="Calibri" panose="020F0502020204030204" pitchFamily="34" charset="0"/>
              </a:rPr>
              <a:t>what</a:t>
            </a:r>
          </a:p>
        </p:txBody>
      </p:sp>
      <p:sp>
        <p:nvSpPr>
          <p:cNvPr id="10" name="Rectangle 9">
            <a:extLst>
              <a:ext uri="{FF2B5EF4-FFF2-40B4-BE49-F238E27FC236}">
                <a16:creationId xmlns:a16="http://schemas.microsoft.com/office/drawing/2014/main" id="{0CD03978-3223-DD4A-9DF3-F6CAD8DA2600}"/>
              </a:ext>
            </a:extLst>
          </p:cNvPr>
          <p:cNvSpPr>
            <a:spLocks noChangeArrowheads="1"/>
          </p:cNvSpPr>
          <p:nvPr/>
        </p:nvSpPr>
        <p:spPr bwMode="auto">
          <a:xfrm>
            <a:off x="3170690" y="2726420"/>
            <a:ext cx="9316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3200" b="1" dirty="0">
                <a:solidFill>
                  <a:schemeClr val="tx1"/>
                </a:solidFill>
                <a:latin typeface="Calibri" panose="020F0502020204030204" pitchFamily="34" charset="0"/>
                <a:cs typeface="Calibri" panose="020F0502020204030204" pitchFamily="34" charset="0"/>
              </a:rPr>
              <a:t>who</a:t>
            </a:r>
          </a:p>
        </p:txBody>
      </p:sp>
      <p:sp>
        <p:nvSpPr>
          <p:cNvPr id="11" name="Rectangle 10">
            <a:extLst>
              <a:ext uri="{FF2B5EF4-FFF2-40B4-BE49-F238E27FC236}">
                <a16:creationId xmlns:a16="http://schemas.microsoft.com/office/drawing/2014/main" id="{86E6DD62-0BCE-E742-8963-BC8FEBED6F21}"/>
              </a:ext>
            </a:extLst>
          </p:cNvPr>
          <p:cNvSpPr>
            <a:spLocks noChangeArrowheads="1"/>
          </p:cNvSpPr>
          <p:nvPr/>
        </p:nvSpPr>
        <p:spPr bwMode="auto">
          <a:xfrm>
            <a:off x="5414734" y="2726420"/>
            <a:ext cx="12025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3200" b="1" dirty="0">
                <a:solidFill>
                  <a:schemeClr val="tx1"/>
                </a:solidFill>
                <a:latin typeface="Calibri" panose="020F0502020204030204" pitchFamily="34" charset="0"/>
                <a:cs typeface="Calibri" panose="020F0502020204030204" pitchFamily="34" charset="0"/>
              </a:rPr>
              <a:t>which</a:t>
            </a:r>
          </a:p>
        </p:txBody>
      </p:sp>
      <p:sp>
        <p:nvSpPr>
          <p:cNvPr id="12" name="Rectangle 11">
            <a:extLst>
              <a:ext uri="{FF2B5EF4-FFF2-40B4-BE49-F238E27FC236}">
                <a16:creationId xmlns:a16="http://schemas.microsoft.com/office/drawing/2014/main" id="{972F902C-2449-D343-A6B5-A16E694B16C4}"/>
              </a:ext>
            </a:extLst>
          </p:cNvPr>
          <p:cNvSpPr>
            <a:spLocks noChangeArrowheads="1"/>
          </p:cNvSpPr>
          <p:nvPr/>
        </p:nvSpPr>
        <p:spPr bwMode="auto">
          <a:xfrm>
            <a:off x="7705948" y="2726420"/>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3200" b="1" dirty="0">
                <a:solidFill>
                  <a:schemeClr val="tx1"/>
                </a:solidFill>
                <a:latin typeface="Calibri" panose="020F0502020204030204" pitchFamily="34" charset="0"/>
                <a:cs typeface="Calibri" panose="020F0502020204030204" pitchFamily="34" charset="0"/>
              </a:rPr>
              <a:t>whose</a:t>
            </a:r>
          </a:p>
        </p:txBody>
      </p:sp>
      <p:sp>
        <p:nvSpPr>
          <p:cNvPr id="13" name="Rectangle 1">
            <a:extLst>
              <a:ext uri="{FF2B5EF4-FFF2-40B4-BE49-F238E27FC236}">
                <a16:creationId xmlns:a16="http://schemas.microsoft.com/office/drawing/2014/main" id="{781B1A8B-A1BE-274B-9D8C-F6C9C5FC46E0}"/>
              </a:ext>
            </a:extLst>
          </p:cNvPr>
          <p:cNvSpPr>
            <a:spLocks noChangeArrowheads="1"/>
          </p:cNvSpPr>
          <p:nvPr/>
        </p:nvSpPr>
        <p:spPr bwMode="auto">
          <a:xfrm>
            <a:off x="7378853" y="3852862"/>
            <a:ext cx="2874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b="1" dirty="0">
                <a:latin typeface="Calibri" panose="020F0502020204030204" pitchFamily="34" charset="0"/>
                <a:cs typeface="Calibri" panose="020F0502020204030204" pitchFamily="34" charset="0"/>
              </a:rPr>
              <a:t>Whose</a:t>
            </a:r>
            <a:r>
              <a:rPr lang="en-GB" sz="2800" dirty="0">
                <a:latin typeface="Calibri" panose="020F0502020204030204" pitchFamily="34" charset="0"/>
                <a:cs typeface="Calibri" panose="020F0502020204030204" pitchFamily="34" charset="0"/>
              </a:rPr>
              <a:t> are those?</a:t>
            </a:r>
          </a:p>
        </p:txBody>
      </p:sp>
      <p:sp>
        <p:nvSpPr>
          <p:cNvPr id="14" name="Rectangle 13">
            <a:extLst>
              <a:ext uri="{FF2B5EF4-FFF2-40B4-BE49-F238E27FC236}">
                <a16:creationId xmlns:a16="http://schemas.microsoft.com/office/drawing/2014/main" id="{CBFDEDBE-C103-1D41-AAFD-351B8638888B}"/>
              </a:ext>
            </a:extLst>
          </p:cNvPr>
          <p:cNvSpPr>
            <a:spLocks noChangeArrowheads="1"/>
          </p:cNvSpPr>
          <p:nvPr/>
        </p:nvSpPr>
        <p:spPr bwMode="auto">
          <a:xfrm>
            <a:off x="9973126" y="2726420"/>
            <a:ext cx="12650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3200" b="1" dirty="0">
                <a:solidFill>
                  <a:schemeClr val="tx1"/>
                </a:solidFill>
                <a:latin typeface="Calibri" panose="020F0502020204030204" pitchFamily="34" charset="0"/>
                <a:cs typeface="Calibri" panose="020F0502020204030204" pitchFamily="34" charset="0"/>
              </a:rPr>
              <a:t>whom</a:t>
            </a:r>
          </a:p>
        </p:txBody>
      </p:sp>
      <p:pic>
        <p:nvPicPr>
          <p:cNvPr id="15" name="Picture 7">
            <a:extLst>
              <a:ext uri="{FF2B5EF4-FFF2-40B4-BE49-F238E27FC236}">
                <a16:creationId xmlns:a16="http://schemas.microsoft.com/office/drawing/2014/main" id="{357EEF4A-D4D2-5448-866B-F428313BC1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1740" y="4459287"/>
            <a:ext cx="7762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a:extLst>
              <a:ext uri="{FF2B5EF4-FFF2-40B4-BE49-F238E27FC236}">
                <a16:creationId xmlns:a16="http://schemas.microsoft.com/office/drawing/2014/main" id="{BB566CBC-C80D-0A4D-A6B1-842EA05713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4777" y="4459287"/>
            <a:ext cx="7762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73119FE-81DB-2041-AACF-5DC58748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31" y="5782961"/>
            <a:ext cx="1112482" cy="826101"/>
          </a:xfrm>
          <a:prstGeom prst="rect">
            <a:avLst/>
          </a:prstGeom>
        </p:spPr>
      </p:pic>
    </p:spTree>
    <p:extLst>
      <p:ext uri="{BB962C8B-B14F-4D97-AF65-F5344CB8AC3E}">
        <p14:creationId xmlns:p14="http://schemas.microsoft.com/office/powerpoint/2010/main" val="2719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BCD3323C-6F80-FD41-A154-1FC310F7B881}"/>
              </a:ext>
            </a:extLst>
          </p:cNvPr>
          <p:cNvSpPr txBox="1">
            <a:spLocks noChangeArrowheads="1"/>
          </p:cNvSpPr>
          <p:nvPr/>
        </p:nvSpPr>
        <p:spPr bwMode="auto">
          <a:xfrm>
            <a:off x="239485" y="320674"/>
            <a:ext cx="10914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dirty="0">
                <a:latin typeface="+mn-lt"/>
                <a:cs typeface="Arial" panose="020B0604020202020204" pitchFamily="34" charset="0"/>
              </a:rPr>
              <a:t>Underline six pronouns in the following passage.</a:t>
            </a:r>
          </a:p>
        </p:txBody>
      </p:sp>
      <p:sp>
        <p:nvSpPr>
          <p:cNvPr id="4" name="TextBox 4">
            <a:extLst>
              <a:ext uri="{FF2B5EF4-FFF2-40B4-BE49-F238E27FC236}">
                <a16:creationId xmlns:a16="http://schemas.microsoft.com/office/drawing/2014/main" id="{CF9B618C-0746-5942-A176-5CBA9C30157A}"/>
              </a:ext>
            </a:extLst>
          </p:cNvPr>
          <p:cNvSpPr txBox="1">
            <a:spLocks noChangeArrowheads="1"/>
          </p:cNvSpPr>
          <p:nvPr/>
        </p:nvSpPr>
        <p:spPr bwMode="auto">
          <a:xfrm>
            <a:off x="1333503" y="2126393"/>
            <a:ext cx="94506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t>Bob and Bert went shopping for a camping equipment. They bought a tent for themselves. It came with free sleeping bags. Bob gave his to someone else because he already had one.</a:t>
            </a:r>
          </a:p>
        </p:txBody>
      </p:sp>
      <p:pic>
        <p:nvPicPr>
          <p:cNvPr id="8" name="Picture 7">
            <a:extLst>
              <a:ext uri="{FF2B5EF4-FFF2-40B4-BE49-F238E27FC236}">
                <a16:creationId xmlns:a16="http://schemas.microsoft.com/office/drawing/2014/main" id="{2CC999A1-BB57-444B-81B0-703DF329A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117" y="5655661"/>
            <a:ext cx="1112483" cy="826101"/>
          </a:xfrm>
          <a:prstGeom prst="rect">
            <a:avLst/>
          </a:prstGeom>
        </p:spPr>
      </p:pic>
    </p:spTree>
    <p:extLst>
      <p:ext uri="{BB962C8B-B14F-4D97-AF65-F5344CB8AC3E}">
        <p14:creationId xmlns:p14="http://schemas.microsoft.com/office/powerpoint/2010/main" val="4025571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BCD3323C-6F80-FD41-A154-1FC310F7B881}"/>
              </a:ext>
            </a:extLst>
          </p:cNvPr>
          <p:cNvSpPr txBox="1">
            <a:spLocks noChangeArrowheads="1"/>
          </p:cNvSpPr>
          <p:nvPr/>
        </p:nvSpPr>
        <p:spPr bwMode="auto">
          <a:xfrm>
            <a:off x="239485" y="320674"/>
            <a:ext cx="10914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dirty="0">
                <a:latin typeface="+mn-lt"/>
                <a:cs typeface="Arial" panose="020B0604020202020204" pitchFamily="34" charset="0"/>
              </a:rPr>
              <a:t>Answers…</a:t>
            </a:r>
          </a:p>
        </p:txBody>
      </p:sp>
      <p:sp>
        <p:nvSpPr>
          <p:cNvPr id="4" name="TextBox 4">
            <a:extLst>
              <a:ext uri="{FF2B5EF4-FFF2-40B4-BE49-F238E27FC236}">
                <a16:creationId xmlns:a16="http://schemas.microsoft.com/office/drawing/2014/main" id="{CF9B618C-0746-5942-A176-5CBA9C30157A}"/>
              </a:ext>
            </a:extLst>
          </p:cNvPr>
          <p:cNvSpPr txBox="1">
            <a:spLocks noChangeArrowheads="1"/>
          </p:cNvSpPr>
          <p:nvPr/>
        </p:nvSpPr>
        <p:spPr bwMode="auto">
          <a:xfrm>
            <a:off x="1333503" y="2126393"/>
            <a:ext cx="94506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t>Bob and Bert went shopping for a camping equipment. </a:t>
            </a:r>
            <a:r>
              <a:rPr lang="en-GB" altLang="en-US" sz="3600" dirty="0">
                <a:solidFill>
                  <a:srgbClr val="FF0066"/>
                </a:solidFill>
              </a:rPr>
              <a:t>They</a:t>
            </a:r>
            <a:r>
              <a:rPr lang="en-GB" altLang="en-US" sz="3600" dirty="0"/>
              <a:t> bought a tent for </a:t>
            </a:r>
            <a:r>
              <a:rPr lang="en-GB" altLang="en-US" sz="3600" dirty="0">
                <a:solidFill>
                  <a:srgbClr val="FF0066"/>
                </a:solidFill>
              </a:rPr>
              <a:t>themselves</a:t>
            </a:r>
            <a:r>
              <a:rPr lang="en-GB" altLang="en-US" sz="3600" dirty="0"/>
              <a:t>. </a:t>
            </a:r>
            <a:r>
              <a:rPr lang="en-GB" altLang="en-US" sz="3600" dirty="0">
                <a:solidFill>
                  <a:srgbClr val="FF0066"/>
                </a:solidFill>
              </a:rPr>
              <a:t>It</a:t>
            </a:r>
            <a:r>
              <a:rPr lang="en-GB" altLang="en-US" sz="3600" dirty="0"/>
              <a:t> came with free sleeping bags. Bob gave </a:t>
            </a:r>
            <a:r>
              <a:rPr lang="en-GB" altLang="en-US" sz="3600" dirty="0">
                <a:solidFill>
                  <a:srgbClr val="FF0066"/>
                </a:solidFill>
              </a:rPr>
              <a:t>his</a:t>
            </a:r>
            <a:r>
              <a:rPr lang="en-GB" altLang="en-US" sz="3600" dirty="0"/>
              <a:t> to </a:t>
            </a:r>
            <a:r>
              <a:rPr lang="en-GB" altLang="en-US" sz="3600" dirty="0">
                <a:solidFill>
                  <a:srgbClr val="FF0066"/>
                </a:solidFill>
              </a:rPr>
              <a:t>someone</a:t>
            </a:r>
            <a:r>
              <a:rPr lang="en-GB" altLang="en-US" sz="3600" dirty="0"/>
              <a:t> else because </a:t>
            </a:r>
            <a:r>
              <a:rPr lang="en-GB" altLang="en-US" sz="3600" dirty="0">
                <a:solidFill>
                  <a:srgbClr val="FF0066"/>
                </a:solidFill>
              </a:rPr>
              <a:t>he</a:t>
            </a:r>
            <a:r>
              <a:rPr lang="en-GB" altLang="en-US" sz="3600" dirty="0"/>
              <a:t> already had one.</a:t>
            </a:r>
          </a:p>
        </p:txBody>
      </p:sp>
      <p:pic>
        <p:nvPicPr>
          <p:cNvPr id="8" name="Picture 7">
            <a:extLst>
              <a:ext uri="{FF2B5EF4-FFF2-40B4-BE49-F238E27FC236}">
                <a16:creationId xmlns:a16="http://schemas.microsoft.com/office/drawing/2014/main" id="{2CC999A1-BB57-444B-81B0-703DF329A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117" y="5655661"/>
            <a:ext cx="1112483" cy="826101"/>
          </a:xfrm>
          <a:prstGeom prst="rect">
            <a:avLst/>
          </a:prstGeom>
        </p:spPr>
      </p:pic>
    </p:spTree>
    <p:extLst>
      <p:ext uri="{BB962C8B-B14F-4D97-AF65-F5344CB8AC3E}">
        <p14:creationId xmlns:p14="http://schemas.microsoft.com/office/powerpoint/2010/main" val="3919784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BCD3323C-6F80-FD41-A154-1FC310F7B881}"/>
              </a:ext>
            </a:extLst>
          </p:cNvPr>
          <p:cNvSpPr txBox="1">
            <a:spLocks noChangeArrowheads="1"/>
          </p:cNvSpPr>
          <p:nvPr/>
        </p:nvSpPr>
        <p:spPr bwMode="auto">
          <a:xfrm>
            <a:off x="239485" y="320674"/>
            <a:ext cx="109147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dirty="0">
                <a:latin typeface="+mn-lt"/>
                <a:cs typeface="Arial" panose="020B0604020202020204" pitchFamily="34" charset="0"/>
              </a:rPr>
              <a:t>Put a circle around all of the </a:t>
            </a:r>
            <a:r>
              <a:rPr lang="en-GB" altLang="en-US" b="1" dirty="0">
                <a:latin typeface="+mn-lt"/>
                <a:cs typeface="Arial" panose="020B0604020202020204" pitchFamily="34" charset="0"/>
              </a:rPr>
              <a:t>pronouns</a:t>
            </a:r>
            <a:r>
              <a:rPr lang="en-GB" altLang="en-US" dirty="0">
                <a:latin typeface="+mn-lt"/>
                <a:cs typeface="Arial" panose="020B0604020202020204" pitchFamily="34" charset="0"/>
              </a:rPr>
              <a:t> in the box. Underline all of the </a:t>
            </a:r>
            <a:r>
              <a:rPr lang="en-GB" altLang="en-US" b="1" dirty="0">
                <a:latin typeface="+mn-lt"/>
                <a:cs typeface="Arial" panose="020B0604020202020204" pitchFamily="34" charset="0"/>
              </a:rPr>
              <a:t>nouns</a:t>
            </a:r>
            <a:r>
              <a:rPr lang="en-GB" altLang="en-US" dirty="0">
                <a:latin typeface="+mn-lt"/>
                <a:cs typeface="Arial" panose="020B0604020202020204" pitchFamily="34" charset="0"/>
              </a:rPr>
              <a:t>.</a:t>
            </a:r>
          </a:p>
        </p:txBody>
      </p:sp>
      <p:sp>
        <p:nvSpPr>
          <p:cNvPr id="3" name="Rectangle 2">
            <a:extLst>
              <a:ext uri="{FF2B5EF4-FFF2-40B4-BE49-F238E27FC236}">
                <a16:creationId xmlns:a16="http://schemas.microsoft.com/office/drawing/2014/main" id="{6F5F36FE-517D-4B4B-B693-7BFD152C9803}"/>
              </a:ext>
            </a:extLst>
          </p:cNvPr>
          <p:cNvSpPr/>
          <p:nvPr/>
        </p:nvSpPr>
        <p:spPr>
          <a:xfrm>
            <a:off x="460827" y="1850571"/>
            <a:ext cx="9793516" cy="441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a:extLst>
              <a:ext uri="{FF2B5EF4-FFF2-40B4-BE49-F238E27FC236}">
                <a16:creationId xmlns:a16="http://schemas.microsoft.com/office/drawing/2014/main" id="{CF9B618C-0746-5942-A176-5CBA9C30157A}"/>
              </a:ext>
            </a:extLst>
          </p:cNvPr>
          <p:cNvSpPr txBox="1">
            <a:spLocks noChangeArrowheads="1"/>
          </p:cNvSpPr>
          <p:nvPr/>
        </p:nvSpPr>
        <p:spPr bwMode="auto">
          <a:xfrm>
            <a:off x="542472" y="2290656"/>
            <a:ext cx="18142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me</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costume</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yours</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mine</a:t>
            </a:r>
          </a:p>
        </p:txBody>
      </p:sp>
      <p:sp>
        <p:nvSpPr>
          <p:cNvPr id="5" name="TextBox 4">
            <a:extLst>
              <a:ext uri="{FF2B5EF4-FFF2-40B4-BE49-F238E27FC236}">
                <a16:creationId xmlns:a16="http://schemas.microsoft.com/office/drawing/2014/main" id="{94455F8F-8C09-E04F-8D71-50F392F23D89}"/>
              </a:ext>
            </a:extLst>
          </p:cNvPr>
          <p:cNvSpPr txBox="1">
            <a:spLocks noChangeArrowheads="1"/>
          </p:cNvSpPr>
          <p:nvPr/>
        </p:nvSpPr>
        <p:spPr bwMode="auto">
          <a:xfrm>
            <a:off x="2886531" y="2290656"/>
            <a:ext cx="18142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crying</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Hassan</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leggings</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them</a:t>
            </a:r>
          </a:p>
        </p:txBody>
      </p:sp>
      <p:sp>
        <p:nvSpPr>
          <p:cNvPr id="6" name="TextBox 5">
            <a:extLst>
              <a:ext uri="{FF2B5EF4-FFF2-40B4-BE49-F238E27FC236}">
                <a16:creationId xmlns:a16="http://schemas.microsoft.com/office/drawing/2014/main" id="{4935BA87-7382-0C41-9CA3-766CC4E34D15}"/>
              </a:ext>
            </a:extLst>
          </p:cNvPr>
          <p:cNvSpPr txBox="1">
            <a:spLocks noChangeArrowheads="1"/>
          </p:cNvSpPr>
          <p:nvPr/>
        </p:nvSpPr>
        <p:spPr bwMode="auto">
          <a:xfrm>
            <a:off x="5230590" y="2290656"/>
            <a:ext cx="19884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Ash</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it</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classroom</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singing</a:t>
            </a:r>
          </a:p>
        </p:txBody>
      </p:sp>
      <p:sp>
        <p:nvSpPr>
          <p:cNvPr id="7" name="TextBox 6">
            <a:extLst>
              <a:ext uri="{FF2B5EF4-FFF2-40B4-BE49-F238E27FC236}">
                <a16:creationId xmlns:a16="http://schemas.microsoft.com/office/drawing/2014/main" id="{29610388-7939-8843-A43E-10D65A7C87C9}"/>
              </a:ext>
            </a:extLst>
          </p:cNvPr>
          <p:cNvSpPr txBox="1">
            <a:spLocks noChangeArrowheads="1"/>
          </p:cNvSpPr>
          <p:nvPr/>
        </p:nvSpPr>
        <p:spPr bwMode="auto">
          <a:xfrm>
            <a:off x="7748820" y="2290656"/>
            <a:ext cx="19884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dominoes</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they </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her </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him</a:t>
            </a:r>
          </a:p>
        </p:txBody>
      </p:sp>
      <p:pic>
        <p:nvPicPr>
          <p:cNvPr id="8" name="Picture 7">
            <a:extLst>
              <a:ext uri="{FF2B5EF4-FFF2-40B4-BE49-F238E27FC236}">
                <a16:creationId xmlns:a16="http://schemas.microsoft.com/office/drawing/2014/main" id="{2CC999A1-BB57-444B-81B0-703DF329A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117" y="5655661"/>
            <a:ext cx="1112483" cy="826101"/>
          </a:xfrm>
          <a:prstGeom prst="rect">
            <a:avLst/>
          </a:prstGeom>
        </p:spPr>
      </p:pic>
    </p:spTree>
    <p:extLst>
      <p:ext uri="{BB962C8B-B14F-4D97-AF65-F5344CB8AC3E}">
        <p14:creationId xmlns:p14="http://schemas.microsoft.com/office/powerpoint/2010/main" val="478751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BCD3323C-6F80-FD41-A154-1FC310F7B881}"/>
              </a:ext>
            </a:extLst>
          </p:cNvPr>
          <p:cNvSpPr txBox="1">
            <a:spLocks noChangeArrowheads="1"/>
          </p:cNvSpPr>
          <p:nvPr/>
        </p:nvSpPr>
        <p:spPr bwMode="auto">
          <a:xfrm>
            <a:off x="239485" y="320674"/>
            <a:ext cx="10914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dirty="0">
                <a:latin typeface="+mn-lt"/>
                <a:cs typeface="Arial" panose="020B0604020202020204" pitchFamily="34" charset="0"/>
              </a:rPr>
              <a:t>Answers…</a:t>
            </a:r>
          </a:p>
        </p:txBody>
      </p:sp>
      <p:sp>
        <p:nvSpPr>
          <p:cNvPr id="3" name="Rectangle 2">
            <a:extLst>
              <a:ext uri="{FF2B5EF4-FFF2-40B4-BE49-F238E27FC236}">
                <a16:creationId xmlns:a16="http://schemas.microsoft.com/office/drawing/2014/main" id="{6F5F36FE-517D-4B4B-B693-7BFD152C9803}"/>
              </a:ext>
            </a:extLst>
          </p:cNvPr>
          <p:cNvSpPr/>
          <p:nvPr/>
        </p:nvSpPr>
        <p:spPr>
          <a:xfrm>
            <a:off x="460827" y="1850571"/>
            <a:ext cx="9793516" cy="441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a:extLst>
              <a:ext uri="{FF2B5EF4-FFF2-40B4-BE49-F238E27FC236}">
                <a16:creationId xmlns:a16="http://schemas.microsoft.com/office/drawing/2014/main" id="{CF9B618C-0746-5942-A176-5CBA9C30157A}"/>
              </a:ext>
            </a:extLst>
          </p:cNvPr>
          <p:cNvSpPr txBox="1">
            <a:spLocks noChangeArrowheads="1"/>
          </p:cNvSpPr>
          <p:nvPr/>
        </p:nvSpPr>
        <p:spPr bwMode="auto">
          <a:xfrm>
            <a:off x="542472" y="2290656"/>
            <a:ext cx="18142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me</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u="sng" dirty="0">
                <a:latin typeface="+mn-lt"/>
                <a:cs typeface="Arial" panose="020B0604020202020204" pitchFamily="34" charset="0"/>
              </a:rPr>
              <a:t>costume</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yours</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mine</a:t>
            </a:r>
          </a:p>
        </p:txBody>
      </p:sp>
      <p:sp>
        <p:nvSpPr>
          <p:cNvPr id="5" name="TextBox 4">
            <a:extLst>
              <a:ext uri="{FF2B5EF4-FFF2-40B4-BE49-F238E27FC236}">
                <a16:creationId xmlns:a16="http://schemas.microsoft.com/office/drawing/2014/main" id="{94455F8F-8C09-E04F-8D71-50F392F23D89}"/>
              </a:ext>
            </a:extLst>
          </p:cNvPr>
          <p:cNvSpPr txBox="1">
            <a:spLocks noChangeArrowheads="1"/>
          </p:cNvSpPr>
          <p:nvPr/>
        </p:nvSpPr>
        <p:spPr bwMode="auto">
          <a:xfrm>
            <a:off x="2886531" y="2290656"/>
            <a:ext cx="18142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mn-lt"/>
                <a:cs typeface="Arial" panose="020B0604020202020204" pitchFamily="34" charset="0"/>
              </a:rPr>
              <a:t>crying</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u="sng" dirty="0">
                <a:latin typeface="+mn-lt"/>
                <a:cs typeface="Arial" panose="020B0604020202020204" pitchFamily="34" charset="0"/>
              </a:rPr>
              <a:t>Hassan</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u="sng" dirty="0">
                <a:latin typeface="+mn-lt"/>
                <a:cs typeface="Arial" panose="020B0604020202020204" pitchFamily="34" charset="0"/>
              </a:rPr>
              <a:t>leggings</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them</a:t>
            </a:r>
          </a:p>
        </p:txBody>
      </p:sp>
      <p:sp>
        <p:nvSpPr>
          <p:cNvPr id="6" name="TextBox 5">
            <a:extLst>
              <a:ext uri="{FF2B5EF4-FFF2-40B4-BE49-F238E27FC236}">
                <a16:creationId xmlns:a16="http://schemas.microsoft.com/office/drawing/2014/main" id="{4935BA87-7382-0C41-9CA3-766CC4E34D15}"/>
              </a:ext>
            </a:extLst>
          </p:cNvPr>
          <p:cNvSpPr txBox="1">
            <a:spLocks noChangeArrowheads="1"/>
          </p:cNvSpPr>
          <p:nvPr/>
        </p:nvSpPr>
        <p:spPr bwMode="auto">
          <a:xfrm>
            <a:off x="5230590" y="2290656"/>
            <a:ext cx="19884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u="sng" dirty="0">
                <a:latin typeface="+mn-lt"/>
                <a:cs typeface="Arial" panose="020B0604020202020204" pitchFamily="34" charset="0"/>
              </a:rPr>
              <a:t>Ash</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it</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u="sng" dirty="0">
                <a:latin typeface="+mn-lt"/>
                <a:cs typeface="Arial" panose="020B0604020202020204" pitchFamily="34" charset="0"/>
              </a:rPr>
              <a:t>classroom</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singing</a:t>
            </a:r>
          </a:p>
        </p:txBody>
      </p:sp>
      <p:sp>
        <p:nvSpPr>
          <p:cNvPr id="7" name="TextBox 6">
            <a:extLst>
              <a:ext uri="{FF2B5EF4-FFF2-40B4-BE49-F238E27FC236}">
                <a16:creationId xmlns:a16="http://schemas.microsoft.com/office/drawing/2014/main" id="{29610388-7939-8843-A43E-10D65A7C87C9}"/>
              </a:ext>
            </a:extLst>
          </p:cNvPr>
          <p:cNvSpPr txBox="1">
            <a:spLocks noChangeArrowheads="1"/>
          </p:cNvSpPr>
          <p:nvPr/>
        </p:nvSpPr>
        <p:spPr bwMode="auto">
          <a:xfrm>
            <a:off x="7748820" y="2290656"/>
            <a:ext cx="19884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u="sng" dirty="0">
                <a:latin typeface="+mn-lt"/>
                <a:cs typeface="Arial" panose="020B0604020202020204" pitchFamily="34" charset="0"/>
              </a:rPr>
              <a:t>dominoes</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they </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her </a:t>
            </a:r>
          </a:p>
          <a:p>
            <a:pPr algn="ctr">
              <a:spcBef>
                <a:spcPct val="0"/>
              </a:spcBef>
              <a:buFontTx/>
              <a:buNone/>
            </a:pPr>
            <a:endParaRPr lang="en-GB" altLang="en-US" dirty="0">
              <a:latin typeface="+mn-lt"/>
              <a:cs typeface="Arial" panose="020B0604020202020204" pitchFamily="34" charset="0"/>
            </a:endParaRPr>
          </a:p>
          <a:p>
            <a:pPr algn="ctr">
              <a:spcBef>
                <a:spcPct val="0"/>
              </a:spcBef>
              <a:buFontTx/>
              <a:buNone/>
            </a:pPr>
            <a:r>
              <a:rPr lang="en-GB" altLang="en-US" dirty="0">
                <a:latin typeface="+mn-lt"/>
                <a:cs typeface="Arial" panose="020B0604020202020204" pitchFamily="34" charset="0"/>
              </a:rPr>
              <a:t>him</a:t>
            </a:r>
          </a:p>
        </p:txBody>
      </p:sp>
      <p:pic>
        <p:nvPicPr>
          <p:cNvPr id="8" name="Picture 7">
            <a:extLst>
              <a:ext uri="{FF2B5EF4-FFF2-40B4-BE49-F238E27FC236}">
                <a16:creationId xmlns:a16="http://schemas.microsoft.com/office/drawing/2014/main" id="{2CC999A1-BB57-444B-81B0-703DF329A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117" y="5655661"/>
            <a:ext cx="1112483" cy="826101"/>
          </a:xfrm>
          <a:prstGeom prst="rect">
            <a:avLst/>
          </a:prstGeom>
        </p:spPr>
      </p:pic>
      <p:sp>
        <p:nvSpPr>
          <p:cNvPr id="9" name="Oval 8">
            <a:extLst>
              <a:ext uri="{FF2B5EF4-FFF2-40B4-BE49-F238E27FC236}">
                <a16:creationId xmlns:a16="http://schemas.microsoft.com/office/drawing/2014/main" id="{5C6F6602-DD61-2343-8AE1-7848A14DE7E3}"/>
              </a:ext>
            </a:extLst>
          </p:cNvPr>
          <p:cNvSpPr/>
          <p:nvPr/>
        </p:nvSpPr>
        <p:spPr>
          <a:xfrm>
            <a:off x="636815" y="2225343"/>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D74B1FF-7A65-7043-ADB3-A7CD8D82831A}"/>
              </a:ext>
            </a:extLst>
          </p:cNvPr>
          <p:cNvSpPr/>
          <p:nvPr/>
        </p:nvSpPr>
        <p:spPr>
          <a:xfrm>
            <a:off x="611414" y="4152112"/>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73A9C8A-ED76-9042-B9E9-961885C197DC}"/>
              </a:ext>
            </a:extLst>
          </p:cNvPr>
          <p:cNvSpPr/>
          <p:nvPr/>
        </p:nvSpPr>
        <p:spPr>
          <a:xfrm>
            <a:off x="658589" y="5154719"/>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28E8305-B881-F548-890D-3464338D2501}"/>
              </a:ext>
            </a:extLst>
          </p:cNvPr>
          <p:cNvSpPr/>
          <p:nvPr/>
        </p:nvSpPr>
        <p:spPr>
          <a:xfrm>
            <a:off x="2864763" y="5089858"/>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1AC2E7-D8BE-9E47-9F0C-F3D71C96EB2A}"/>
              </a:ext>
            </a:extLst>
          </p:cNvPr>
          <p:cNvSpPr/>
          <p:nvPr/>
        </p:nvSpPr>
        <p:spPr>
          <a:xfrm>
            <a:off x="5386618" y="3156662"/>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DAAD17-9161-914B-A1AD-FD7E0A9866C5}"/>
              </a:ext>
            </a:extLst>
          </p:cNvPr>
          <p:cNvSpPr/>
          <p:nvPr/>
        </p:nvSpPr>
        <p:spPr>
          <a:xfrm>
            <a:off x="7913918" y="3156662"/>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45AF734-6FE9-024D-8690-CEAC0A44C227}"/>
              </a:ext>
            </a:extLst>
          </p:cNvPr>
          <p:cNvSpPr/>
          <p:nvPr/>
        </p:nvSpPr>
        <p:spPr>
          <a:xfrm>
            <a:off x="7904848" y="4123260"/>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9D2A589-D50A-CA4F-B126-8504D251E28B}"/>
              </a:ext>
            </a:extLst>
          </p:cNvPr>
          <p:cNvSpPr/>
          <p:nvPr/>
        </p:nvSpPr>
        <p:spPr>
          <a:xfrm>
            <a:off x="7961093" y="5098317"/>
            <a:ext cx="1676400" cy="7402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69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1438023" y="257329"/>
            <a:ext cx="10035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Re-write the sentences, replacing the underlines nouns with the correct pronouns.</a:t>
            </a:r>
            <a:endParaRPr lang="en-GB" altLang="en-US" dirty="0">
              <a:solidFill>
                <a:srgbClr val="C00000"/>
              </a:solidFill>
              <a:latin typeface="+mn-lt"/>
              <a:cs typeface="Arial" panose="020B0604020202020204" pitchFamily="34" charset="0"/>
            </a:endParaRPr>
          </a:p>
        </p:txBody>
      </p:sp>
      <p:sp>
        <p:nvSpPr>
          <p:cNvPr id="5" name="TextBox 4"/>
          <p:cNvSpPr txBox="1">
            <a:spLocks noChangeArrowheads="1"/>
          </p:cNvSpPr>
          <p:nvPr/>
        </p:nvSpPr>
        <p:spPr bwMode="auto">
          <a:xfrm>
            <a:off x="235131" y="117200"/>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solidFill>
                  <a:srgbClr val="002060"/>
                </a:solidFill>
                <a:latin typeface="+mn-lt"/>
                <a:cs typeface="Arial" panose="020B0604020202020204" pitchFamily="34" charset="0"/>
              </a:rPr>
              <a:t>Task:</a:t>
            </a:r>
          </a:p>
        </p:txBody>
      </p:sp>
      <p:pic>
        <p:nvPicPr>
          <p:cNvPr id="4" name="Picture 3">
            <a:extLst>
              <a:ext uri="{FF2B5EF4-FFF2-40B4-BE49-F238E27FC236}">
                <a16:creationId xmlns:a16="http://schemas.microsoft.com/office/drawing/2014/main" id="{04561F2E-F4B9-5440-8784-5FB2189CA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563" y="5746174"/>
            <a:ext cx="1112484" cy="826102"/>
          </a:xfrm>
          <a:prstGeom prst="rect">
            <a:avLst/>
          </a:prstGeom>
        </p:spPr>
      </p:pic>
      <p:sp>
        <p:nvSpPr>
          <p:cNvPr id="6" name="TextBox 5">
            <a:extLst>
              <a:ext uri="{FF2B5EF4-FFF2-40B4-BE49-F238E27FC236}">
                <a16:creationId xmlns:a16="http://schemas.microsoft.com/office/drawing/2014/main" id="{9978291C-3A8C-EF4A-88AC-1A30E651B6EA}"/>
              </a:ext>
            </a:extLst>
          </p:cNvPr>
          <p:cNvSpPr txBox="1">
            <a:spLocks noChangeArrowheads="1"/>
          </p:cNvSpPr>
          <p:nvPr/>
        </p:nvSpPr>
        <p:spPr bwMode="auto">
          <a:xfrm>
            <a:off x="501853" y="1188932"/>
            <a:ext cx="113385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Tx/>
              <a:buAutoNum type="arabicPeriod"/>
            </a:pPr>
            <a:r>
              <a:rPr lang="en-GB" altLang="en-US" sz="2400" dirty="0">
                <a:latin typeface="+mn-lt"/>
                <a:cs typeface="Arial" panose="020B0604020202020204" pitchFamily="34" charset="0"/>
              </a:rPr>
              <a:t>Sara played </a:t>
            </a:r>
            <a:r>
              <a:rPr lang="en-GB" altLang="en-US" sz="2400" dirty="0" smtClean="0">
                <a:latin typeface="+mn-lt"/>
                <a:cs typeface="Arial" panose="020B0604020202020204" pitchFamily="34" charset="0"/>
              </a:rPr>
              <a:t>Scrabble, </a:t>
            </a:r>
            <a:r>
              <a:rPr lang="en-GB" altLang="en-US" sz="2400" dirty="0">
                <a:latin typeface="+mn-lt"/>
                <a:cs typeface="Arial" panose="020B0604020202020204" pitchFamily="34" charset="0"/>
              </a:rPr>
              <a:t>even though </a:t>
            </a:r>
            <a:r>
              <a:rPr lang="en-GB" altLang="en-US" sz="2400" u="sng" dirty="0">
                <a:latin typeface="+mn-lt"/>
                <a:cs typeface="Arial" panose="020B0604020202020204" pitchFamily="34" charset="0"/>
              </a:rPr>
              <a:t>Sara</a:t>
            </a:r>
            <a:r>
              <a:rPr lang="en-GB" altLang="en-US" sz="2400" dirty="0">
                <a:latin typeface="+mn-lt"/>
                <a:cs typeface="Arial" panose="020B0604020202020204" pitchFamily="34" charset="0"/>
              </a:rPr>
              <a:t> doesn’t really like </a:t>
            </a:r>
            <a:r>
              <a:rPr lang="en-GB" altLang="en-US" sz="2400" u="sng" dirty="0">
                <a:latin typeface="+mn-lt"/>
                <a:cs typeface="Arial" panose="020B0604020202020204" pitchFamily="34" charset="0"/>
              </a:rPr>
              <a:t>Scrabble</a:t>
            </a:r>
            <a:r>
              <a:rPr lang="en-GB" altLang="en-US" sz="2400" dirty="0">
                <a:latin typeface="+mn-lt"/>
                <a:cs typeface="Arial" panose="020B0604020202020204" pitchFamily="34" charset="0"/>
              </a:rPr>
              <a:t>.</a:t>
            </a:r>
          </a:p>
          <a:p>
            <a:pPr>
              <a:spcBef>
                <a:spcPct val="0"/>
              </a:spcBef>
              <a:buNone/>
            </a:pPr>
            <a:r>
              <a:rPr lang="en-GB" altLang="en-US" sz="2400" u="sng" dirty="0">
                <a:solidFill>
                  <a:schemeClr val="bg2">
                    <a:lumMod val="75000"/>
                  </a:schemeClr>
                </a:solidFill>
                <a:latin typeface="+mn-lt"/>
                <a:cs typeface="Arial" panose="020B0604020202020204" pitchFamily="34" charset="0"/>
              </a:rPr>
              <a:t>_________________________________________________________________________</a:t>
            </a:r>
          </a:p>
          <a:p>
            <a:pPr>
              <a:spcBef>
                <a:spcPct val="0"/>
              </a:spcBef>
              <a:buNone/>
            </a:pPr>
            <a:r>
              <a:rPr lang="en-GB" altLang="en-US" sz="2400" dirty="0">
                <a:latin typeface="+mn-lt"/>
                <a:cs typeface="Arial" panose="020B0604020202020204" pitchFamily="34" charset="0"/>
              </a:rPr>
              <a:t>2. Some Australian spiders are </a:t>
            </a:r>
            <a:r>
              <a:rPr lang="en-GB" altLang="en-US" sz="2400" dirty="0" smtClean="0">
                <a:latin typeface="+mn-lt"/>
                <a:cs typeface="Arial" panose="020B0604020202020204" pitchFamily="34" charset="0"/>
              </a:rPr>
              <a:t>venomous, </a:t>
            </a:r>
            <a:r>
              <a:rPr lang="en-GB" altLang="en-US" sz="2400" dirty="0">
                <a:latin typeface="+mn-lt"/>
                <a:cs typeface="Arial" panose="020B0604020202020204" pitchFamily="34" charset="0"/>
              </a:rPr>
              <a:t>so be careful not to approach the </a:t>
            </a:r>
            <a:r>
              <a:rPr lang="en-GB" altLang="en-US" sz="2400" u="sng" dirty="0">
                <a:latin typeface="+mn-lt"/>
                <a:cs typeface="Arial" panose="020B0604020202020204" pitchFamily="34" charset="0"/>
              </a:rPr>
              <a:t>spiders.</a:t>
            </a:r>
            <a:br>
              <a:rPr lang="en-GB" altLang="en-US" sz="2400" u="sng" dirty="0">
                <a:latin typeface="+mn-lt"/>
                <a:cs typeface="Arial" panose="020B0604020202020204" pitchFamily="34" charset="0"/>
              </a:rPr>
            </a:br>
            <a:r>
              <a:rPr lang="en-GB" altLang="en-US" sz="2400" u="sng" dirty="0">
                <a:solidFill>
                  <a:schemeClr val="bg2">
                    <a:lumMod val="75000"/>
                  </a:schemeClr>
                </a:solidFill>
                <a:cs typeface="Arial" panose="020B0604020202020204" pitchFamily="34" charset="0"/>
              </a:rPr>
              <a:t>_________________________________________________________________________</a:t>
            </a:r>
          </a:p>
        </p:txBody>
      </p:sp>
      <p:sp>
        <p:nvSpPr>
          <p:cNvPr id="7" name="TextBox 5">
            <a:extLst>
              <a:ext uri="{FF2B5EF4-FFF2-40B4-BE49-F238E27FC236}">
                <a16:creationId xmlns:a16="http://schemas.microsoft.com/office/drawing/2014/main" id="{4788B6A2-7D68-1B44-A0F9-918A025F975F}"/>
              </a:ext>
            </a:extLst>
          </p:cNvPr>
          <p:cNvSpPr txBox="1">
            <a:spLocks noChangeArrowheads="1"/>
          </p:cNvSpPr>
          <p:nvPr/>
        </p:nvSpPr>
        <p:spPr bwMode="auto">
          <a:xfrm>
            <a:off x="387744" y="2859198"/>
            <a:ext cx="114526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For each sentence, underline the noun and circle the pronoun that it has been replaced with. The first one has been completed for you.</a:t>
            </a:r>
            <a:endParaRPr lang="en-GB" altLang="en-US" dirty="0">
              <a:solidFill>
                <a:srgbClr val="C00000"/>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A7431489-16E7-4F40-9B3F-00EA95360CF6}"/>
              </a:ext>
            </a:extLst>
          </p:cNvPr>
          <p:cNvSpPr txBox="1">
            <a:spLocks noChangeArrowheads="1"/>
          </p:cNvSpPr>
          <p:nvPr/>
        </p:nvSpPr>
        <p:spPr bwMode="auto">
          <a:xfrm>
            <a:off x="210115" y="3690195"/>
            <a:ext cx="113385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None/>
            </a:pPr>
            <a:r>
              <a:rPr lang="en-GB" altLang="en-US" sz="2400" dirty="0">
                <a:latin typeface="+mn-lt"/>
                <a:cs typeface="Arial" panose="020B0604020202020204" pitchFamily="34" charset="0"/>
              </a:rPr>
              <a:t>3. I tried to tie </a:t>
            </a:r>
            <a:r>
              <a:rPr lang="en-GB" altLang="en-US" sz="2400" u="sng" dirty="0">
                <a:latin typeface="+mn-lt"/>
                <a:cs typeface="Arial" panose="020B0604020202020204" pitchFamily="34" charset="0"/>
              </a:rPr>
              <a:t>my lace</a:t>
            </a:r>
            <a:r>
              <a:rPr lang="en-GB" altLang="en-US" sz="2400" dirty="0">
                <a:latin typeface="+mn-lt"/>
                <a:cs typeface="Arial" panose="020B0604020202020204" pitchFamily="34" charset="0"/>
              </a:rPr>
              <a:t>, but they ended up looking like balls of spaghetti.</a:t>
            </a:r>
          </a:p>
          <a:p>
            <a:pPr>
              <a:lnSpc>
                <a:spcPct val="150000"/>
              </a:lnSpc>
              <a:spcBef>
                <a:spcPct val="0"/>
              </a:spcBef>
              <a:buNone/>
            </a:pPr>
            <a:r>
              <a:rPr lang="en-GB" altLang="en-US" sz="2400" dirty="0">
                <a:latin typeface="+mn-lt"/>
                <a:cs typeface="Arial" panose="020B0604020202020204" pitchFamily="34" charset="0"/>
              </a:rPr>
              <a:t>4. I put my hands over my face to stop it twitching.</a:t>
            </a:r>
          </a:p>
          <a:p>
            <a:pPr>
              <a:lnSpc>
                <a:spcPct val="150000"/>
              </a:lnSpc>
              <a:spcBef>
                <a:spcPct val="0"/>
              </a:spcBef>
              <a:buNone/>
            </a:pPr>
            <a:r>
              <a:rPr lang="en-GB" altLang="en-US" sz="2400" dirty="0">
                <a:latin typeface="+mn-lt"/>
                <a:cs typeface="Arial" panose="020B0604020202020204" pitchFamily="34" charset="0"/>
              </a:rPr>
              <a:t>5. Sam dislikes anything to do with </a:t>
            </a:r>
            <a:r>
              <a:rPr lang="en-GB" altLang="en-US" sz="2400" dirty="0" smtClean="0">
                <a:latin typeface="+mn-lt"/>
                <a:cs typeface="Arial" panose="020B0604020202020204" pitchFamily="34" charset="0"/>
              </a:rPr>
              <a:t>music, </a:t>
            </a:r>
            <a:r>
              <a:rPr lang="en-GB" altLang="en-US" sz="2400" dirty="0">
                <a:latin typeface="+mn-lt"/>
                <a:cs typeface="Arial" panose="020B0604020202020204" pitchFamily="34" charset="0"/>
              </a:rPr>
              <a:t>almost as much as he dislikes running in P.E.</a:t>
            </a:r>
          </a:p>
          <a:p>
            <a:pPr>
              <a:lnSpc>
                <a:spcPct val="150000"/>
              </a:lnSpc>
              <a:spcBef>
                <a:spcPct val="0"/>
              </a:spcBef>
              <a:buNone/>
            </a:pPr>
            <a:r>
              <a:rPr lang="en-GB" altLang="en-US" sz="2400" dirty="0">
                <a:latin typeface="+mn-lt"/>
                <a:cs typeface="Arial" panose="020B0604020202020204" pitchFamily="34" charset="0"/>
              </a:rPr>
              <a:t>6. He fished my cap from underneath the trolley and plonked it back on my head.</a:t>
            </a:r>
          </a:p>
          <a:p>
            <a:pPr>
              <a:lnSpc>
                <a:spcPct val="150000"/>
              </a:lnSpc>
              <a:spcBef>
                <a:spcPct val="0"/>
              </a:spcBef>
              <a:buNone/>
            </a:pPr>
            <a:r>
              <a:rPr lang="en-GB" altLang="en-US" sz="2400" dirty="0">
                <a:latin typeface="+mn-lt"/>
                <a:cs typeface="Arial" panose="020B0604020202020204" pitchFamily="34" charset="0"/>
              </a:rPr>
              <a:t>7. “I’ll come help you,” said Helen. She lifted me up and patted my back reassuringly.</a:t>
            </a:r>
          </a:p>
        </p:txBody>
      </p:sp>
      <p:sp>
        <p:nvSpPr>
          <p:cNvPr id="9" name="Oval 8">
            <a:extLst>
              <a:ext uri="{FF2B5EF4-FFF2-40B4-BE49-F238E27FC236}">
                <a16:creationId xmlns:a16="http://schemas.microsoft.com/office/drawing/2014/main" id="{291F7E5D-5C79-0D43-897F-AB16648325C9}"/>
              </a:ext>
            </a:extLst>
          </p:cNvPr>
          <p:cNvSpPr/>
          <p:nvPr/>
        </p:nvSpPr>
        <p:spPr>
          <a:xfrm>
            <a:off x="3641272" y="3777279"/>
            <a:ext cx="647699" cy="620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63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047423B-3F5F-454F-AD6A-8C55F88A5892}"/>
              </a:ext>
            </a:extLst>
          </p:cNvPr>
          <p:cNvSpPr txBox="1">
            <a:spLocks noChangeArrowheads="1"/>
          </p:cNvSpPr>
          <p:nvPr/>
        </p:nvSpPr>
        <p:spPr bwMode="auto">
          <a:xfrm>
            <a:off x="289668" y="231662"/>
            <a:ext cx="6407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dirty="0">
                <a:latin typeface="+mn-lt"/>
                <a:cs typeface="Arial" panose="020B0604020202020204" pitchFamily="34" charset="0"/>
              </a:rPr>
              <a:t>Here are some examples…</a:t>
            </a:r>
          </a:p>
        </p:txBody>
      </p:sp>
      <p:sp>
        <p:nvSpPr>
          <p:cNvPr id="8" name="Rectangle 7">
            <a:extLst>
              <a:ext uri="{FF2B5EF4-FFF2-40B4-BE49-F238E27FC236}">
                <a16:creationId xmlns:a16="http://schemas.microsoft.com/office/drawing/2014/main" id="{CB79361C-E52B-1349-A6A0-7064A77ED55C}"/>
              </a:ext>
            </a:extLst>
          </p:cNvPr>
          <p:cNvSpPr>
            <a:spLocks/>
          </p:cNvSpPr>
          <p:nvPr/>
        </p:nvSpPr>
        <p:spPr bwMode="auto">
          <a:xfrm>
            <a:off x="1242672" y="1162155"/>
            <a:ext cx="1394958" cy="647342"/>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400" b="1" dirty="0">
                <a:latin typeface="+mn-lt"/>
              </a:rPr>
              <a:t>piece</a:t>
            </a:r>
          </a:p>
        </p:txBody>
      </p:sp>
      <p:sp>
        <p:nvSpPr>
          <p:cNvPr id="9" name="Rectangle 8">
            <a:extLst>
              <a:ext uri="{FF2B5EF4-FFF2-40B4-BE49-F238E27FC236}">
                <a16:creationId xmlns:a16="http://schemas.microsoft.com/office/drawing/2014/main" id="{B75B64BB-A37A-3649-B403-32A9E532D853}"/>
              </a:ext>
            </a:extLst>
          </p:cNvPr>
          <p:cNvSpPr>
            <a:spLocks/>
          </p:cNvSpPr>
          <p:nvPr/>
        </p:nvSpPr>
        <p:spPr bwMode="auto">
          <a:xfrm>
            <a:off x="4420798" y="1217489"/>
            <a:ext cx="1135516" cy="467179"/>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400" b="1" dirty="0">
                <a:latin typeface="+mn-lt"/>
              </a:rPr>
              <a:t>peace</a:t>
            </a:r>
          </a:p>
        </p:txBody>
      </p:sp>
      <p:sp>
        <p:nvSpPr>
          <p:cNvPr id="11" name="Rectangle 10">
            <a:extLst>
              <a:ext uri="{FF2B5EF4-FFF2-40B4-BE49-F238E27FC236}">
                <a16:creationId xmlns:a16="http://schemas.microsoft.com/office/drawing/2014/main" id="{F8B22DC4-60CE-6B47-B805-96226E136F81}"/>
              </a:ext>
            </a:extLst>
          </p:cNvPr>
          <p:cNvSpPr>
            <a:spLocks/>
          </p:cNvSpPr>
          <p:nvPr/>
        </p:nvSpPr>
        <p:spPr bwMode="auto">
          <a:xfrm>
            <a:off x="62932" y="3653083"/>
            <a:ext cx="3754437" cy="459887"/>
          </a:xfrm>
          <a:prstGeom prst="rect">
            <a:avLst/>
          </a:prstGeom>
          <a:noFill/>
        </p:spPr>
        <p:txBody>
          <a:bodyPr lIns="108000" tIns="108000" rIns="108000" bIns="108000" anchor="b"/>
          <a:lstStyle/>
          <a:p>
            <a:pPr algn="ctr" eaLnBrk="1" fontAlgn="auto" hangingPunct="1">
              <a:spcBef>
                <a:spcPts val="0"/>
              </a:spcBef>
              <a:spcAft>
                <a:spcPts val="0"/>
              </a:spcAft>
              <a:defRPr/>
            </a:pPr>
            <a:r>
              <a:rPr lang="en-GB" dirty="0">
                <a:latin typeface="Twinkl" pitchFamily="2" charset="0"/>
              </a:rPr>
              <a:t>I just want one </a:t>
            </a:r>
            <a:r>
              <a:rPr lang="en-GB" b="1" dirty="0">
                <a:latin typeface="Twinkl" pitchFamily="2" charset="0"/>
              </a:rPr>
              <a:t>piece</a:t>
            </a:r>
            <a:r>
              <a:rPr lang="en-GB" dirty="0">
                <a:latin typeface="Twinkl" pitchFamily="2" charset="0"/>
              </a:rPr>
              <a:t> of cake.</a:t>
            </a:r>
            <a:endParaRPr lang="en-GB" dirty="0">
              <a:latin typeface="+mn-lt"/>
            </a:endParaRPr>
          </a:p>
        </p:txBody>
      </p:sp>
      <p:pic>
        <p:nvPicPr>
          <p:cNvPr id="12" name="Picture 2">
            <a:extLst>
              <a:ext uri="{FF2B5EF4-FFF2-40B4-BE49-F238E27FC236}">
                <a16:creationId xmlns:a16="http://schemas.microsoft.com/office/drawing/2014/main" id="{2ED8FBD6-0B63-4647-B238-D757F1D0B1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91" y="1837222"/>
            <a:ext cx="1926724" cy="153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F5132E3E-D927-BA43-9810-477C3942D839}"/>
              </a:ext>
            </a:extLst>
          </p:cNvPr>
          <p:cNvSpPr>
            <a:spLocks/>
          </p:cNvSpPr>
          <p:nvPr/>
        </p:nvSpPr>
        <p:spPr bwMode="auto">
          <a:xfrm>
            <a:off x="3305856" y="3472645"/>
            <a:ext cx="3754437" cy="606425"/>
          </a:xfrm>
          <a:prstGeom prst="rect">
            <a:avLst/>
          </a:prstGeom>
          <a:noFill/>
        </p:spPr>
        <p:txBody>
          <a:bodyPr lIns="108000" tIns="108000" rIns="108000" bIns="108000" anchor="b"/>
          <a:lstStyle/>
          <a:p>
            <a:pPr algn="ctr" eaLnBrk="1" fontAlgn="auto" hangingPunct="1">
              <a:spcBef>
                <a:spcPts val="0"/>
              </a:spcBef>
              <a:spcAft>
                <a:spcPts val="0"/>
              </a:spcAft>
              <a:defRPr/>
            </a:pPr>
            <a:r>
              <a:rPr lang="en-GB" dirty="0">
                <a:latin typeface="Twinkl" pitchFamily="2" charset="0"/>
              </a:rPr>
              <a:t>I just want some </a:t>
            </a:r>
            <a:r>
              <a:rPr lang="en-GB" b="1" dirty="0">
                <a:latin typeface="Twinkl" pitchFamily="2" charset="0"/>
              </a:rPr>
              <a:t>peace</a:t>
            </a:r>
            <a:r>
              <a:rPr lang="en-GB" dirty="0">
                <a:latin typeface="Twinkl" pitchFamily="2" charset="0"/>
              </a:rPr>
              <a:t> and quiet.</a:t>
            </a:r>
          </a:p>
        </p:txBody>
      </p:sp>
      <p:pic>
        <p:nvPicPr>
          <p:cNvPr id="15" name="Picture 3">
            <a:extLst>
              <a:ext uri="{FF2B5EF4-FFF2-40B4-BE49-F238E27FC236}">
                <a16:creationId xmlns:a16="http://schemas.microsoft.com/office/drawing/2014/main" id="{F7A167DD-EE4C-094A-8236-E9E6BAEED9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370" y="1619202"/>
            <a:ext cx="1692371" cy="17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FAF226E-5A6E-2843-8311-E5F33DE71A3B}"/>
              </a:ext>
            </a:extLst>
          </p:cNvPr>
          <p:cNvSpPr>
            <a:spLocks/>
          </p:cNvSpPr>
          <p:nvPr/>
        </p:nvSpPr>
        <p:spPr bwMode="auto">
          <a:xfrm>
            <a:off x="5183074" y="5925781"/>
            <a:ext cx="3754437" cy="448253"/>
          </a:xfrm>
          <a:prstGeom prst="rect">
            <a:avLst/>
          </a:prstGeom>
          <a:noFill/>
        </p:spPr>
        <p:txBody>
          <a:bodyPr lIns="108000" tIns="108000" rIns="108000" bIns="108000" anchor="b"/>
          <a:lstStyle/>
          <a:p>
            <a:pPr algn="ctr">
              <a:defRPr/>
            </a:pPr>
            <a:r>
              <a:rPr lang="en-GB" dirty="0">
                <a:latin typeface="Twinkl" pitchFamily="2" charset="0"/>
              </a:rPr>
              <a:t>We have a new </a:t>
            </a:r>
            <a:r>
              <a:rPr lang="en-GB" b="1" dirty="0">
                <a:latin typeface="Twinkl" pitchFamily="2" charset="0"/>
              </a:rPr>
              <a:t>male</a:t>
            </a:r>
            <a:r>
              <a:rPr lang="en-GB" dirty="0">
                <a:latin typeface="Twinkl" pitchFamily="2" charset="0"/>
              </a:rPr>
              <a:t> teacher.</a:t>
            </a:r>
          </a:p>
        </p:txBody>
      </p:sp>
      <p:pic>
        <p:nvPicPr>
          <p:cNvPr id="18" name="Picture 1">
            <a:extLst>
              <a:ext uri="{FF2B5EF4-FFF2-40B4-BE49-F238E27FC236}">
                <a16:creationId xmlns:a16="http://schemas.microsoft.com/office/drawing/2014/main" id="{1007E7E8-323C-954A-B142-F125F03C3D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989" y="2918856"/>
            <a:ext cx="1544930" cy="29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9F986E1-E462-4246-BF37-8A743810F032}"/>
              </a:ext>
            </a:extLst>
          </p:cNvPr>
          <p:cNvSpPr>
            <a:spLocks/>
          </p:cNvSpPr>
          <p:nvPr/>
        </p:nvSpPr>
        <p:spPr bwMode="auto">
          <a:xfrm>
            <a:off x="7613930" y="4994057"/>
            <a:ext cx="3754437" cy="371850"/>
          </a:xfrm>
          <a:prstGeom prst="rect">
            <a:avLst/>
          </a:prstGeom>
          <a:noFill/>
        </p:spPr>
        <p:txBody>
          <a:bodyPr lIns="108000" tIns="108000" rIns="108000" bIns="108000" anchor="b"/>
          <a:lstStyle/>
          <a:p>
            <a:pPr algn="ctr">
              <a:defRPr/>
            </a:pPr>
            <a:r>
              <a:rPr lang="en-GB" dirty="0">
                <a:latin typeface="Twinkl" pitchFamily="2" charset="0"/>
              </a:rPr>
              <a:t/>
            </a:r>
            <a:br>
              <a:rPr lang="en-GB" dirty="0">
                <a:latin typeface="Twinkl" pitchFamily="2" charset="0"/>
              </a:rPr>
            </a:br>
            <a:endParaRPr lang="en-GB" dirty="0">
              <a:latin typeface="Twinkl" pitchFamily="2" charset="0"/>
            </a:endParaRPr>
          </a:p>
          <a:p>
            <a:pPr algn="ctr">
              <a:defRPr/>
            </a:pPr>
            <a:endParaRPr lang="en-GB" dirty="0">
              <a:latin typeface="Twinkl" pitchFamily="2" charset="0"/>
            </a:endParaRPr>
          </a:p>
          <a:p>
            <a:pPr algn="ctr">
              <a:defRPr/>
            </a:pPr>
            <a:endParaRPr lang="en-GB" dirty="0">
              <a:latin typeface="Twinkl" pitchFamily="2" charset="0"/>
            </a:endParaRPr>
          </a:p>
          <a:p>
            <a:pPr algn="ctr">
              <a:defRPr/>
            </a:pPr>
            <a:endParaRPr lang="en-GB" dirty="0">
              <a:latin typeface="Twinkl" pitchFamily="2" charset="0"/>
            </a:endParaRPr>
          </a:p>
          <a:p>
            <a:pPr algn="ctr">
              <a:defRPr/>
            </a:pPr>
            <a:endParaRPr lang="en-GB" dirty="0">
              <a:latin typeface="Twinkl" pitchFamily="2" charset="0"/>
            </a:endParaRPr>
          </a:p>
          <a:p>
            <a:pPr algn="ctr">
              <a:defRPr/>
            </a:pPr>
            <a:r>
              <a:rPr lang="en-GB" dirty="0">
                <a:latin typeface="Twinkl" pitchFamily="2" charset="0"/>
              </a:rPr>
              <a:t>The postman delivered the </a:t>
            </a:r>
            <a:r>
              <a:rPr lang="en-GB" b="1" dirty="0">
                <a:latin typeface="Twinkl" pitchFamily="2" charset="0"/>
              </a:rPr>
              <a:t>mail</a:t>
            </a:r>
            <a:r>
              <a:rPr lang="en-GB" dirty="0">
                <a:latin typeface="Twinkl" pitchFamily="2" charset="0"/>
              </a:rPr>
              <a:t>.</a:t>
            </a:r>
          </a:p>
        </p:txBody>
      </p:sp>
      <p:pic>
        <p:nvPicPr>
          <p:cNvPr id="21" name="Picture 4">
            <a:extLst>
              <a:ext uri="{FF2B5EF4-FFF2-40B4-BE49-F238E27FC236}">
                <a16:creationId xmlns:a16="http://schemas.microsoft.com/office/drawing/2014/main" id="{182EB178-0B95-C54D-B4FF-B8BBD6D62B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1805" y="2918855"/>
            <a:ext cx="1000234"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6CEF6AD6-3056-FD4B-9474-358F43A0E393}"/>
              </a:ext>
            </a:extLst>
          </p:cNvPr>
          <p:cNvSpPr>
            <a:spLocks/>
          </p:cNvSpPr>
          <p:nvPr/>
        </p:nvSpPr>
        <p:spPr bwMode="auto">
          <a:xfrm>
            <a:off x="6993705" y="2454014"/>
            <a:ext cx="1135516" cy="467179"/>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400" b="1" dirty="0">
                <a:latin typeface="+mn-lt"/>
              </a:rPr>
              <a:t>male</a:t>
            </a:r>
          </a:p>
        </p:txBody>
      </p:sp>
      <p:sp>
        <p:nvSpPr>
          <p:cNvPr id="23" name="Rectangle 22">
            <a:extLst>
              <a:ext uri="{FF2B5EF4-FFF2-40B4-BE49-F238E27FC236}">
                <a16:creationId xmlns:a16="http://schemas.microsoft.com/office/drawing/2014/main" id="{97D313CF-9B8A-114B-93C9-927AB1FAE58C}"/>
              </a:ext>
            </a:extLst>
          </p:cNvPr>
          <p:cNvSpPr>
            <a:spLocks/>
          </p:cNvSpPr>
          <p:nvPr/>
        </p:nvSpPr>
        <p:spPr bwMode="auto">
          <a:xfrm>
            <a:off x="10237451" y="2358981"/>
            <a:ext cx="1135516" cy="467179"/>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400" b="1" dirty="0">
                <a:latin typeface="+mn-lt"/>
              </a:rPr>
              <a:t>mail</a:t>
            </a:r>
          </a:p>
        </p:txBody>
      </p:sp>
      <p:pic>
        <p:nvPicPr>
          <p:cNvPr id="24" name="Picture 23">
            <a:extLst>
              <a:ext uri="{FF2B5EF4-FFF2-40B4-BE49-F238E27FC236}">
                <a16:creationId xmlns:a16="http://schemas.microsoft.com/office/drawing/2014/main" id="{8A0BBE13-D04A-3149-B395-A5DF0AF7CF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Tree>
    <p:extLst>
      <p:ext uri="{BB962C8B-B14F-4D97-AF65-F5344CB8AC3E}">
        <p14:creationId xmlns:p14="http://schemas.microsoft.com/office/powerpoint/2010/main" val="4261141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235131" y="918894"/>
            <a:ext cx="10552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Extend the sentence using a </a:t>
            </a:r>
            <a:r>
              <a:rPr lang="en-GB" altLang="en-US" sz="2800" b="1" dirty="0">
                <a:solidFill>
                  <a:srgbClr val="C00000"/>
                </a:solidFill>
                <a:latin typeface="+mn-lt"/>
                <a:cs typeface="Arial" panose="020B0604020202020204" pitchFamily="34" charset="0"/>
              </a:rPr>
              <a:t>relative pronoun</a:t>
            </a:r>
            <a:r>
              <a:rPr lang="en-GB" altLang="en-US" sz="2800" dirty="0">
                <a:solidFill>
                  <a:srgbClr val="C00000"/>
                </a:solidFill>
                <a:latin typeface="+mn-lt"/>
                <a:cs typeface="Arial" panose="020B0604020202020204" pitchFamily="34" charset="0"/>
              </a:rPr>
              <a:t> within a </a:t>
            </a:r>
            <a:r>
              <a:rPr lang="en-GB" altLang="en-US" sz="2800" b="1" dirty="0">
                <a:solidFill>
                  <a:srgbClr val="C00000"/>
                </a:solidFill>
                <a:latin typeface="+mn-lt"/>
                <a:cs typeface="Arial" panose="020B0604020202020204" pitchFamily="34" charset="0"/>
              </a:rPr>
              <a:t>relative clause.</a:t>
            </a:r>
            <a:endParaRPr lang="en-GB" altLang="en-US" sz="3600" dirty="0">
              <a:solidFill>
                <a:srgbClr val="C00000"/>
              </a:solidFill>
              <a:latin typeface="+mn-lt"/>
              <a:cs typeface="Arial" panose="020B0604020202020204" pitchFamily="34" charset="0"/>
            </a:endParaRPr>
          </a:p>
        </p:txBody>
      </p:sp>
      <p:sp>
        <p:nvSpPr>
          <p:cNvPr id="5" name="TextBox 4"/>
          <p:cNvSpPr txBox="1">
            <a:spLocks noChangeArrowheads="1"/>
          </p:cNvSpPr>
          <p:nvPr/>
        </p:nvSpPr>
        <p:spPr bwMode="auto">
          <a:xfrm>
            <a:off x="235131" y="117200"/>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solidFill>
                  <a:srgbClr val="002060"/>
                </a:solidFill>
                <a:latin typeface="+mn-lt"/>
                <a:cs typeface="Arial" panose="020B0604020202020204" pitchFamily="34" charset="0"/>
              </a:rPr>
              <a:t>Task:</a:t>
            </a:r>
          </a:p>
        </p:txBody>
      </p:sp>
      <p:pic>
        <p:nvPicPr>
          <p:cNvPr id="4" name="Picture 3">
            <a:extLst>
              <a:ext uri="{FF2B5EF4-FFF2-40B4-BE49-F238E27FC236}">
                <a16:creationId xmlns:a16="http://schemas.microsoft.com/office/drawing/2014/main" id="{04561F2E-F4B9-5440-8784-5FB2189CA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563" y="5746174"/>
            <a:ext cx="1112484" cy="826102"/>
          </a:xfrm>
          <a:prstGeom prst="rect">
            <a:avLst/>
          </a:prstGeom>
        </p:spPr>
      </p:pic>
      <p:sp>
        <p:nvSpPr>
          <p:cNvPr id="6" name="TextBox 5">
            <a:extLst>
              <a:ext uri="{FF2B5EF4-FFF2-40B4-BE49-F238E27FC236}">
                <a16:creationId xmlns:a16="http://schemas.microsoft.com/office/drawing/2014/main" id="{9978291C-3A8C-EF4A-88AC-1A30E651B6EA}"/>
              </a:ext>
            </a:extLst>
          </p:cNvPr>
          <p:cNvSpPr txBox="1">
            <a:spLocks noChangeArrowheads="1"/>
          </p:cNvSpPr>
          <p:nvPr/>
        </p:nvSpPr>
        <p:spPr bwMode="auto">
          <a:xfrm>
            <a:off x="1754184" y="2620168"/>
            <a:ext cx="4726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2400" dirty="0">
                <a:cs typeface="Arial" panose="020B0604020202020204" pitchFamily="34" charset="0"/>
              </a:rPr>
              <a:t>The boy looked around nervously.</a:t>
            </a:r>
          </a:p>
        </p:txBody>
      </p:sp>
      <p:sp>
        <p:nvSpPr>
          <p:cNvPr id="10" name="TextBox 9">
            <a:extLst>
              <a:ext uri="{FF2B5EF4-FFF2-40B4-BE49-F238E27FC236}">
                <a16:creationId xmlns:a16="http://schemas.microsoft.com/office/drawing/2014/main" id="{6DFE5054-6392-964D-B4E9-0BABB25D9957}"/>
              </a:ext>
            </a:extLst>
          </p:cNvPr>
          <p:cNvSpPr txBox="1">
            <a:spLocks noChangeArrowheads="1"/>
          </p:cNvSpPr>
          <p:nvPr/>
        </p:nvSpPr>
        <p:spPr bwMode="auto">
          <a:xfrm>
            <a:off x="1754183" y="3164039"/>
            <a:ext cx="7707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2400" dirty="0">
                <a:cs typeface="Arial" panose="020B0604020202020204" pitchFamily="34" charset="0"/>
              </a:rPr>
              <a:t>The boy</a:t>
            </a:r>
            <a:r>
              <a:rPr lang="en-GB" altLang="en-US" sz="2400" dirty="0">
                <a:solidFill>
                  <a:srgbClr val="C00000"/>
                </a:solidFill>
                <a:cs typeface="Arial" panose="020B0604020202020204" pitchFamily="34" charset="0"/>
              </a:rPr>
              <a:t>, who was very shy,</a:t>
            </a:r>
            <a:r>
              <a:rPr lang="en-GB" altLang="en-US" sz="2400" dirty="0">
                <a:cs typeface="Arial" panose="020B0604020202020204" pitchFamily="34" charset="0"/>
              </a:rPr>
              <a:t> looked around nervously.</a:t>
            </a:r>
          </a:p>
        </p:txBody>
      </p:sp>
      <p:sp>
        <p:nvSpPr>
          <p:cNvPr id="11" name="TextBox 10">
            <a:extLst>
              <a:ext uri="{FF2B5EF4-FFF2-40B4-BE49-F238E27FC236}">
                <a16:creationId xmlns:a16="http://schemas.microsoft.com/office/drawing/2014/main" id="{12D9B658-52F3-B84F-881A-521756883780}"/>
              </a:ext>
            </a:extLst>
          </p:cNvPr>
          <p:cNvSpPr txBox="1">
            <a:spLocks noChangeArrowheads="1"/>
          </p:cNvSpPr>
          <p:nvPr/>
        </p:nvSpPr>
        <p:spPr bwMode="auto">
          <a:xfrm>
            <a:off x="1580466" y="1886568"/>
            <a:ext cx="47261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2800" b="1" dirty="0">
                <a:cs typeface="Arial" panose="020B0604020202020204" pitchFamily="34" charset="0"/>
              </a:rPr>
              <a:t>Example</a:t>
            </a:r>
          </a:p>
        </p:txBody>
      </p:sp>
      <p:sp>
        <p:nvSpPr>
          <p:cNvPr id="2" name="Rectangle 1">
            <a:extLst>
              <a:ext uri="{FF2B5EF4-FFF2-40B4-BE49-F238E27FC236}">
                <a16:creationId xmlns:a16="http://schemas.microsoft.com/office/drawing/2014/main" id="{4ABB2B21-D1C3-6647-BB81-F27B4F615B4C}"/>
              </a:ext>
            </a:extLst>
          </p:cNvPr>
          <p:cNvSpPr/>
          <p:nvPr/>
        </p:nvSpPr>
        <p:spPr>
          <a:xfrm>
            <a:off x="1311966" y="1794455"/>
            <a:ext cx="7434470" cy="200229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5">
            <a:extLst>
              <a:ext uri="{FF2B5EF4-FFF2-40B4-BE49-F238E27FC236}">
                <a16:creationId xmlns:a16="http://schemas.microsoft.com/office/drawing/2014/main" id="{A46111C6-7A85-904D-AAD2-4E39CF5E297E}"/>
              </a:ext>
            </a:extLst>
          </p:cNvPr>
          <p:cNvSpPr txBox="1">
            <a:spLocks noChangeArrowheads="1"/>
          </p:cNvSpPr>
          <p:nvPr/>
        </p:nvSpPr>
        <p:spPr bwMode="auto">
          <a:xfrm>
            <a:off x="506800" y="4269753"/>
            <a:ext cx="10552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solidFill>
                  <a:srgbClr val="C00000"/>
                </a:solidFill>
                <a:latin typeface="+mn-lt"/>
                <a:cs typeface="Arial" panose="020B0604020202020204" pitchFamily="34" charset="0"/>
              </a:rPr>
              <a:t>Extend the sentence using a </a:t>
            </a:r>
            <a:r>
              <a:rPr lang="en-GB" altLang="en-US" sz="2800" b="1" dirty="0">
                <a:solidFill>
                  <a:srgbClr val="C00000"/>
                </a:solidFill>
                <a:latin typeface="+mn-lt"/>
                <a:cs typeface="Arial" panose="020B0604020202020204" pitchFamily="34" charset="0"/>
              </a:rPr>
              <a:t>relative pronoun</a:t>
            </a:r>
            <a:r>
              <a:rPr lang="en-GB" altLang="en-US" sz="2800" dirty="0">
                <a:solidFill>
                  <a:srgbClr val="C00000"/>
                </a:solidFill>
                <a:latin typeface="+mn-lt"/>
                <a:cs typeface="Arial" panose="020B0604020202020204" pitchFamily="34" charset="0"/>
              </a:rPr>
              <a:t> within a </a:t>
            </a:r>
            <a:r>
              <a:rPr lang="en-GB" altLang="en-US" sz="2800" b="1" dirty="0">
                <a:solidFill>
                  <a:srgbClr val="C00000"/>
                </a:solidFill>
                <a:latin typeface="+mn-lt"/>
                <a:cs typeface="Arial" panose="020B0604020202020204" pitchFamily="34" charset="0"/>
              </a:rPr>
              <a:t>relative clause.</a:t>
            </a:r>
            <a:endParaRPr lang="en-GB" altLang="en-US" sz="3600" dirty="0">
              <a:solidFill>
                <a:srgbClr val="C00000"/>
              </a:solidFill>
              <a:latin typeface="+mn-lt"/>
              <a:cs typeface="Arial" panose="020B0604020202020204" pitchFamily="34" charset="0"/>
            </a:endParaRPr>
          </a:p>
        </p:txBody>
      </p:sp>
      <p:sp>
        <p:nvSpPr>
          <p:cNvPr id="13" name="TextBox 5">
            <a:extLst>
              <a:ext uri="{FF2B5EF4-FFF2-40B4-BE49-F238E27FC236}">
                <a16:creationId xmlns:a16="http://schemas.microsoft.com/office/drawing/2014/main" id="{0C68E700-E32D-8842-AFEE-0C259DDA584F}"/>
              </a:ext>
            </a:extLst>
          </p:cNvPr>
          <p:cNvSpPr txBox="1">
            <a:spLocks noChangeArrowheads="1"/>
          </p:cNvSpPr>
          <p:nvPr/>
        </p:nvSpPr>
        <p:spPr bwMode="auto">
          <a:xfrm>
            <a:off x="506800" y="4824409"/>
            <a:ext cx="1055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The house was standing at the very top of the hill.</a:t>
            </a:r>
            <a:endParaRPr lang="en-GB" altLang="en-US" dirty="0">
              <a:latin typeface="+mn-lt"/>
              <a:cs typeface="Arial" panose="020B0604020202020204" pitchFamily="34" charset="0"/>
            </a:endParaRPr>
          </a:p>
        </p:txBody>
      </p:sp>
      <p:sp>
        <p:nvSpPr>
          <p:cNvPr id="14" name="TextBox 5">
            <a:extLst>
              <a:ext uri="{FF2B5EF4-FFF2-40B4-BE49-F238E27FC236}">
                <a16:creationId xmlns:a16="http://schemas.microsoft.com/office/drawing/2014/main" id="{AF34F2C7-C53C-9C4E-97BA-0AAE8548FD90}"/>
              </a:ext>
            </a:extLst>
          </p:cNvPr>
          <p:cNvSpPr txBox="1">
            <a:spLocks noChangeArrowheads="1"/>
          </p:cNvSpPr>
          <p:nvPr/>
        </p:nvSpPr>
        <p:spPr bwMode="auto">
          <a:xfrm>
            <a:off x="506800" y="5437022"/>
            <a:ext cx="1000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u="sng" dirty="0">
                <a:solidFill>
                  <a:schemeClr val="bg2">
                    <a:lumMod val="75000"/>
                  </a:schemeClr>
                </a:solidFill>
                <a:latin typeface="+mn-lt"/>
                <a:cs typeface="Arial" panose="020B0604020202020204" pitchFamily="34" charset="0"/>
              </a:rPr>
              <a:t>______________________________________________________________________________________________________________</a:t>
            </a:r>
            <a:endParaRPr lang="en-GB" altLang="en-US" sz="3600" u="sng" dirty="0">
              <a:solidFill>
                <a:schemeClr val="bg2">
                  <a:lumMod val="75000"/>
                </a:schemeClr>
              </a:solidFill>
              <a:latin typeface="+mn-lt"/>
              <a:cs typeface="Arial" panose="020B0604020202020204" pitchFamily="34" charset="0"/>
            </a:endParaRPr>
          </a:p>
        </p:txBody>
      </p:sp>
      <p:sp>
        <p:nvSpPr>
          <p:cNvPr id="3" name="TextBox 2">
            <a:extLst>
              <a:ext uri="{FF2B5EF4-FFF2-40B4-BE49-F238E27FC236}">
                <a16:creationId xmlns:a16="http://schemas.microsoft.com/office/drawing/2014/main" id="{C815D1A7-D87A-BE46-9CE7-42975CB1C21E}"/>
              </a:ext>
            </a:extLst>
          </p:cNvPr>
          <p:cNvSpPr txBox="1"/>
          <p:nvPr/>
        </p:nvSpPr>
        <p:spPr>
          <a:xfrm>
            <a:off x="9803588" y="1915118"/>
            <a:ext cx="1967949" cy="1754326"/>
          </a:xfrm>
          <a:prstGeom prst="rect">
            <a:avLst/>
          </a:prstGeom>
          <a:noFill/>
          <a:ln>
            <a:solidFill>
              <a:schemeClr val="tx1"/>
            </a:solidFill>
          </a:ln>
        </p:spPr>
        <p:txBody>
          <a:bodyPr wrap="square" rtlCol="0">
            <a:spAutoFit/>
          </a:bodyPr>
          <a:lstStyle/>
          <a:p>
            <a:r>
              <a:rPr lang="en-US" b="1" dirty="0"/>
              <a:t>Relative Pronouns</a:t>
            </a:r>
          </a:p>
          <a:p>
            <a:r>
              <a:rPr lang="en-US" dirty="0"/>
              <a:t>Who</a:t>
            </a:r>
          </a:p>
          <a:p>
            <a:r>
              <a:rPr lang="en-US" dirty="0"/>
              <a:t>Which</a:t>
            </a:r>
          </a:p>
          <a:p>
            <a:r>
              <a:rPr lang="en-US" dirty="0"/>
              <a:t>That</a:t>
            </a:r>
          </a:p>
          <a:p>
            <a:r>
              <a:rPr lang="en-US" dirty="0"/>
              <a:t>Whose</a:t>
            </a:r>
          </a:p>
          <a:p>
            <a:r>
              <a:rPr lang="en-US" dirty="0"/>
              <a:t>Whom</a:t>
            </a:r>
          </a:p>
        </p:txBody>
      </p:sp>
    </p:spTree>
    <p:extLst>
      <p:ext uri="{BB962C8B-B14F-4D97-AF65-F5344CB8AC3E}">
        <p14:creationId xmlns:p14="http://schemas.microsoft.com/office/powerpoint/2010/main" val="2923202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a:t>
            </a:r>
            <a:r>
              <a:rPr lang="en-GB" dirty="0" err="1"/>
              <a:t>myON</a:t>
            </a:r>
            <a:r>
              <a:rPr lang="en-GB" dirty="0"/>
              <a:t>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Tree>
    <p:extLst>
      <p:ext uri="{BB962C8B-B14F-4D97-AF65-F5344CB8AC3E}">
        <p14:creationId xmlns:p14="http://schemas.microsoft.com/office/powerpoint/2010/main" val="2099155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024387" y="2897204"/>
            <a:ext cx="2550695" cy="584775"/>
          </a:xfrm>
          <a:prstGeom prst="rect">
            <a:avLst/>
          </a:prstGeom>
          <a:noFill/>
        </p:spPr>
        <p:txBody>
          <a:bodyPr wrap="square" rtlCol="0">
            <a:spAutoFit/>
          </a:bodyPr>
          <a:lstStyle/>
          <a:p>
            <a:r>
              <a:rPr lang="en-GB" sz="3200" i="1" dirty="0">
                <a:solidFill>
                  <a:schemeClr val="bg1"/>
                </a:solidFill>
              </a:rPr>
              <a:t>End of lesson</a:t>
            </a:r>
          </a:p>
        </p:txBody>
      </p:sp>
    </p:spTree>
    <p:extLst>
      <p:ext uri="{BB962C8B-B14F-4D97-AF65-F5344CB8AC3E}">
        <p14:creationId xmlns:p14="http://schemas.microsoft.com/office/powerpoint/2010/main" val="416025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3200" b="0" i="0" u="sng" strike="noStrike" kern="1200" cap="none" spc="0" normalizeH="0" dirty="0">
                <a:ln>
                  <a:noFill/>
                </a:ln>
                <a:solidFill>
                  <a:prstClr val="black"/>
                </a:solidFill>
                <a:effectLst/>
                <a:uLnTx/>
                <a:uFillTx/>
                <a:latin typeface="Calibri" panose="020F0502020204030204"/>
                <a:ea typeface="+mn-ea"/>
                <a:cs typeface="+mn-cs"/>
              </a:rPr>
              <a:t>Fri</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day </a:t>
            </a:r>
            <a:r>
              <a:rPr lang="en-GB" sz="3200" u="sng" dirty="0">
                <a:solidFill>
                  <a:prstClr val="black"/>
                </a:solidFill>
                <a:latin typeface="Calibri" panose="020F0502020204030204"/>
              </a:rPr>
              <a:t>2</a:t>
            </a:r>
            <a:r>
              <a:rPr lang="en-GB" sz="3200" u="sng" baseline="30000" dirty="0">
                <a:solidFill>
                  <a:prstClr val="black"/>
                </a:solidFill>
                <a:latin typeface="Calibri" panose="020F0502020204030204"/>
              </a:rPr>
              <a:t>nd</a:t>
            </a:r>
            <a:r>
              <a:rPr kumimoji="0" lang="en-GB" sz="3200" i="0" u="sng" strike="noStrike" kern="1200" cap="none" spc="0" normalizeH="0" noProof="0" dirty="0">
                <a:ln>
                  <a:noFill/>
                </a:ln>
                <a:solidFill>
                  <a:prstClr val="black"/>
                </a:solidFill>
                <a:effectLst/>
                <a:uLnTx/>
                <a:uFillTx/>
                <a:latin typeface="Calibri" panose="020F0502020204030204"/>
                <a:ea typeface="+mn-ea"/>
                <a:cs typeface="+mn-cs"/>
              </a:rPr>
              <a:t> July 2021</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49898"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u="sng" dirty="0">
                <a:solidFill>
                  <a:prstClr val="black"/>
                </a:solidFill>
              </a:rPr>
              <a:t>LO: To be able to use possessive </a:t>
            </a:r>
            <a:r>
              <a:rPr lang="en-GB" sz="4000" u="sng">
                <a:solidFill>
                  <a:prstClr val="black"/>
                </a:solidFill>
              </a:rPr>
              <a:t>pronouns appropriately.</a:t>
            </a:r>
            <a:endParaRPr lang="en-GB" sz="4000" u="sng" dirty="0">
              <a:solidFill>
                <a:prstClr val="black"/>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7813216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F907EB-39E5-9841-A96B-093FDCAF590B}"/>
              </a:ext>
            </a:extLst>
          </p:cNvPr>
          <p:cNvPicPr>
            <a:picLocks noChangeAspect="1"/>
          </p:cNvPicPr>
          <p:nvPr/>
        </p:nvPicPr>
        <p:blipFill rotWithShape="1">
          <a:blip r:embed="rId2">
            <a:extLst>
              <a:ext uri="{28A0092B-C50C-407E-A947-70E740481C1C}">
                <a14:useLocalDpi xmlns:a14="http://schemas.microsoft.com/office/drawing/2010/main" val="0"/>
              </a:ext>
            </a:extLst>
          </a:blip>
          <a:srcRect l="65722" t="73594"/>
          <a:stretch/>
        </p:blipFill>
        <p:spPr>
          <a:xfrm>
            <a:off x="7598229" y="4608064"/>
            <a:ext cx="3898561" cy="1560062"/>
          </a:xfrm>
          <a:prstGeom prst="rect">
            <a:avLst/>
          </a:prstGeom>
        </p:spPr>
      </p:pic>
      <p:sp>
        <p:nvSpPr>
          <p:cNvPr id="8" name="TextBox 4">
            <a:extLst>
              <a:ext uri="{FF2B5EF4-FFF2-40B4-BE49-F238E27FC236}">
                <a16:creationId xmlns:a16="http://schemas.microsoft.com/office/drawing/2014/main" id="{2CEA0D65-57DD-BC42-A2FC-13F624F71DEE}"/>
              </a:ext>
            </a:extLst>
          </p:cNvPr>
          <p:cNvSpPr txBox="1">
            <a:spLocks noChangeArrowheads="1"/>
          </p:cNvSpPr>
          <p:nvPr/>
        </p:nvSpPr>
        <p:spPr bwMode="auto">
          <a:xfrm>
            <a:off x="859970" y="1150748"/>
            <a:ext cx="96679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Follow the link to watch the Oak National Academy lesson exploring pronouns.</a:t>
            </a:r>
          </a:p>
        </p:txBody>
      </p:sp>
      <p:sp>
        <p:nvSpPr>
          <p:cNvPr id="2" name="Rectangle 1">
            <a:extLst>
              <a:ext uri="{FF2B5EF4-FFF2-40B4-BE49-F238E27FC236}">
                <a16:creationId xmlns:a16="http://schemas.microsoft.com/office/drawing/2014/main" id="{1401E0A8-F5B9-BD4D-B310-E458EA43722E}"/>
              </a:ext>
            </a:extLst>
          </p:cNvPr>
          <p:cNvSpPr/>
          <p:nvPr/>
        </p:nvSpPr>
        <p:spPr>
          <a:xfrm>
            <a:off x="838937" y="3212576"/>
            <a:ext cx="8708572" cy="1077218"/>
          </a:xfrm>
          <a:prstGeom prst="rect">
            <a:avLst/>
          </a:prstGeom>
        </p:spPr>
        <p:txBody>
          <a:bodyPr wrap="square">
            <a:spAutoFit/>
          </a:bodyPr>
          <a:lstStyle/>
          <a:p>
            <a:r>
              <a:rPr lang="en-US" sz="3200" dirty="0">
                <a:hlinkClick r:id="rId3"/>
              </a:rPr>
              <a:t>https://</a:t>
            </a:r>
            <a:r>
              <a:rPr lang="en-US" sz="3200" dirty="0" err="1">
                <a:hlinkClick r:id="rId3"/>
              </a:rPr>
              <a:t>classroom.thenational.academy</a:t>
            </a:r>
            <a:r>
              <a:rPr lang="en-US" sz="3200" dirty="0">
                <a:hlinkClick r:id="rId3"/>
              </a:rPr>
              <a:t>/lessons/</a:t>
            </a:r>
            <a:r>
              <a:rPr lang="en-US" sz="3200" dirty="0" err="1">
                <a:hlinkClick r:id="rId3"/>
              </a:rPr>
              <a:t>to-explore-pronouns-cmvkjr?activity</a:t>
            </a:r>
            <a:r>
              <a:rPr lang="en-US" sz="3200" dirty="0">
                <a:hlinkClick r:id="rId3"/>
              </a:rPr>
              <a:t>=</a:t>
            </a:r>
            <a:r>
              <a:rPr lang="en-US" sz="3200" dirty="0" err="1">
                <a:hlinkClick r:id="rId3"/>
              </a:rPr>
              <a:t>video&amp;step</a:t>
            </a:r>
            <a:r>
              <a:rPr lang="en-US" sz="3200" dirty="0">
                <a:hlinkClick r:id="rId3"/>
              </a:rPr>
              <a:t>=1</a:t>
            </a:r>
            <a:endParaRPr lang="en-US" sz="3200" dirty="0"/>
          </a:p>
        </p:txBody>
      </p:sp>
    </p:spTree>
    <p:extLst>
      <p:ext uri="{BB962C8B-B14F-4D97-AF65-F5344CB8AC3E}">
        <p14:creationId xmlns:p14="http://schemas.microsoft.com/office/powerpoint/2010/main" val="1687206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1" y="513935"/>
            <a:ext cx="107115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Yesterday we learnt about different </a:t>
            </a:r>
            <a:r>
              <a:rPr lang="en-GB" altLang="en-US" sz="4000" b="1" dirty="0">
                <a:latin typeface="+mn-lt"/>
                <a:cs typeface="Arial" panose="020B0604020202020204" pitchFamily="34" charset="0"/>
              </a:rPr>
              <a:t>pronouns</a:t>
            </a:r>
            <a:r>
              <a:rPr lang="en-GB" altLang="en-US" sz="4000" dirty="0">
                <a:latin typeface="+mn-lt"/>
                <a:cs typeface="Arial" panose="020B0604020202020204" pitchFamily="34" charset="0"/>
              </a:rPr>
              <a:t>.</a:t>
            </a:r>
          </a:p>
        </p:txBody>
      </p:sp>
      <p:sp>
        <p:nvSpPr>
          <p:cNvPr id="16391" name="TextBox 5"/>
          <p:cNvSpPr txBox="1">
            <a:spLocks noChangeArrowheads="1"/>
          </p:cNvSpPr>
          <p:nvPr/>
        </p:nvSpPr>
        <p:spPr bwMode="auto">
          <a:xfrm>
            <a:off x="1689463" y="2059789"/>
            <a:ext cx="9261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dirty="0">
                <a:solidFill>
                  <a:srgbClr val="C00000"/>
                </a:solidFill>
                <a:latin typeface="+mn-lt"/>
                <a:cs typeface="Arial" panose="020B0604020202020204" pitchFamily="34" charset="0"/>
              </a:rPr>
              <a:t>Remember, a pronoun is a word used to </a:t>
            </a:r>
            <a:r>
              <a:rPr lang="en-GB" altLang="en-US" sz="2800" b="1" dirty="0">
                <a:solidFill>
                  <a:srgbClr val="C00000"/>
                </a:solidFill>
                <a:latin typeface="+mn-lt"/>
                <a:cs typeface="Arial" panose="020B0604020202020204" pitchFamily="34" charset="0"/>
              </a:rPr>
              <a:t>replace a noun</a:t>
            </a:r>
            <a:r>
              <a:rPr lang="en-GB" altLang="en-US" sz="2800" dirty="0">
                <a:solidFill>
                  <a:srgbClr val="C00000"/>
                </a:solidFill>
                <a:latin typeface="+mn-lt"/>
                <a:cs typeface="Arial" panose="020B0604020202020204" pitchFamily="34" charset="0"/>
              </a:rPr>
              <a:t>.</a:t>
            </a:r>
          </a:p>
        </p:txBody>
      </p:sp>
      <p:pic>
        <p:nvPicPr>
          <p:cNvPr id="22" name="Picture 21">
            <a:extLst>
              <a:ext uri="{FF2B5EF4-FFF2-40B4-BE49-F238E27FC236}">
                <a16:creationId xmlns:a16="http://schemas.microsoft.com/office/drawing/2014/main" id="{DBC11C14-0128-A043-8F08-B05C2CE0C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8" y="5757748"/>
            <a:ext cx="1112482" cy="826101"/>
          </a:xfrm>
          <a:prstGeom prst="rect">
            <a:avLst/>
          </a:prstGeom>
        </p:spPr>
      </p:pic>
      <p:sp>
        <p:nvSpPr>
          <p:cNvPr id="6" name="TextBox 5">
            <a:extLst>
              <a:ext uri="{FF2B5EF4-FFF2-40B4-BE49-F238E27FC236}">
                <a16:creationId xmlns:a16="http://schemas.microsoft.com/office/drawing/2014/main" id="{E509E46B-7B2D-C847-BE25-ACD3ECE8FDC1}"/>
              </a:ext>
            </a:extLst>
          </p:cNvPr>
          <p:cNvSpPr txBox="1">
            <a:spLocks noChangeArrowheads="1"/>
          </p:cNvSpPr>
          <p:nvPr/>
        </p:nvSpPr>
        <p:spPr bwMode="auto">
          <a:xfrm>
            <a:off x="255588" y="3144619"/>
            <a:ext cx="9261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latin typeface="+mn-lt"/>
                <a:cs typeface="Arial" panose="020B0604020202020204" pitchFamily="34" charset="0"/>
              </a:rPr>
              <a:t>For example,</a:t>
            </a:r>
          </a:p>
        </p:txBody>
      </p:sp>
      <p:sp>
        <p:nvSpPr>
          <p:cNvPr id="7" name="TextBox 6">
            <a:extLst>
              <a:ext uri="{FF2B5EF4-FFF2-40B4-BE49-F238E27FC236}">
                <a16:creationId xmlns:a16="http://schemas.microsoft.com/office/drawing/2014/main" id="{BA1017DB-2151-694C-A443-31F34E31399C}"/>
              </a:ext>
            </a:extLst>
          </p:cNvPr>
          <p:cNvSpPr txBox="1">
            <a:spLocks noChangeArrowheads="1"/>
          </p:cNvSpPr>
          <p:nvPr/>
        </p:nvSpPr>
        <p:spPr bwMode="auto">
          <a:xfrm>
            <a:off x="2930434" y="3819279"/>
            <a:ext cx="7171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dirty="0">
                <a:latin typeface="+mn-lt"/>
                <a:cs typeface="Arial" panose="020B0604020202020204" pitchFamily="34" charset="0"/>
              </a:rPr>
              <a:t>Carrie enjoyed going to the park.</a:t>
            </a:r>
          </a:p>
        </p:txBody>
      </p:sp>
      <p:sp>
        <p:nvSpPr>
          <p:cNvPr id="8" name="TextBox 7">
            <a:extLst>
              <a:ext uri="{FF2B5EF4-FFF2-40B4-BE49-F238E27FC236}">
                <a16:creationId xmlns:a16="http://schemas.microsoft.com/office/drawing/2014/main" id="{3B657B1A-AB9D-D54E-8639-30620CE860A7}"/>
              </a:ext>
            </a:extLst>
          </p:cNvPr>
          <p:cNvSpPr txBox="1">
            <a:spLocks noChangeArrowheads="1"/>
          </p:cNvSpPr>
          <p:nvPr/>
        </p:nvSpPr>
        <p:spPr bwMode="auto">
          <a:xfrm>
            <a:off x="2930434" y="4562748"/>
            <a:ext cx="7171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b="1" dirty="0">
                <a:solidFill>
                  <a:srgbClr val="C00000"/>
                </a:solidFill>
                <a:latin typeface="+mn-lt"/>
                <a:cs typeface="Arial" panose="020B0604020202020204" pitchFamily="34" charset="0"/>
              </a:rPr>
              <a:t>She</a:t>
            </a:r>
            <a:r>
              <a:rPr lang="en-GB" altLang="en-US" sz="2800" dirty="0">
                <a:latin typeface="+mn-lt"/>
                <a:cs typeface="Arial" panose="020B0604020202020204" pitchFamily="34" charset="0"/>
              </a:rPr>
              <a:t> enjoyed going to the park.</a:t>
            </a:r>
          </a:p>
        </p:txBody>
      </p:sp>
      <p:sp>
        <p:nvSpPr>
          <p:cNvPr id="9" name="TextBox 5">
            <a:extLst>
              <a:ext uri="{FF2B5EF4-FFF2-40B4-BE49-F238E27FC236}">
                <a16:creationId xmlns:a16="http://schemas.microsoft.com/office/drawing/2014/main" id="{FE42B398-C718-064C-A984-44164B215D0A}"/>
              </a:ext>
            </a:extLst>
          </p:cNvPr>
          <p:cNvSpPr txBox="1">
            <a:spLocks noChangeArrowheads="1"/>
          </p:cNvSpPr>
          <p:nvPr/>
        </p:nvSpPr>
        <p:spPr bwMode="auto">
          <a:xfrm>
            <a:off x="2734491" y="6170798"/>
            <a:ext cx="9261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800" dirty="0">
                <a:solidFill>
                  <a:srgbClr val="C00000"/>
                </a:solidFill>
                <a:latin typeface="+mn-lt"/>
                <a:cs typeface="Arial" panose="020B0604020202020204" pitchFamily="34" charset="0"/>
              </a:rPr>
              <a:t>Can you think of anymore pronouns?</a:t>
            </a:r>
          </a:p>
        </p:txBody>
      </p:sp>
    </p:spTree>
    <p:extLst>
      <p:ext uri="{BB962C8B-B14F-4D97-AF65-F5344CB8AC3E}">
        <p14:creationId xmlns:p14="http://schemas.microsoft.com/office/powerpoint/2010/main" val="292920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Box 5"/>
          <p:cNvSpPr txBox="1">
            <a:spLocks noChangeArrowheads="1"/>
          </p:cNvSpPr>
          <p:nvPr/>
        </p:nvSpPr>
        <p:spPr bwMode="auto">
          <a:xfrm>
            <a:off x="811829" y="1254246"/>
            <a:ext cx="92615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600" dirty="0">
                <a:solidFill>
                  <a:srgbClr val="002060"/>
                </a:solidFill>
                <a:latin typeface="+mn-lt"/>
                <a:cs typeface="Arial" panose="020B0604020202020204" pitchFamily="34" charset="0"/>
              </a:rPr>
              <a:t>In this lesson we will be focusing on </a:t>
            </a:r>
            <a:r>
              <a:rPr lang="en-GB" altLang="en-US" sz="3600" b="1" dirty="0">
                <a:solidFill>
                  <a:srgbClr val="002060"/>
                </a:solidFill>
                <a:latin typeface="+mn-lt"/>
                <a:cs typeface="Arial" panose="020B0604020202020204" pitchFamily="34" charset="0"/>
              </a:rPr>
              <a:t>possessive pronouns</a:t>
            </a:r>
            <a:r>
              <a:rPr lang="en-GB" altLang="en-US" sz="3600" dirty="0">
                <a:solidFill>
                  <a:srgbClr val="002060"/>
                </a:solidFill>
                <a:latin typeface="+mn-lt"/>
                <a:cs typeface="Arial" panose="020B0604020202020204" pitchFamily="34" charset="0"/>
              </a:rPr>
              <a:t>.</a:t>
            </a:r>
          </a:p>
        </p:txBody>
      </p:sp>
      <p:pic>
        <p:nvPicPr>
          <p:cNvPr id="22" name="Picture 21">
            <a:extLst>
              <a:ext uri="{FF2B5EF4-FFF2-40B4-BE49-F238E27FC236}">
                <a16:creationId xmlns:a16="http://schemas.microsoft.com/office/drawing/2014/main" id="{DBC11C14-0128-A043-8F08-B05C2CE0C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8" y="5757748"/>
            <a:ext cx="1112482" cy="826101"/>
          </a:xfrm>
          <a:prstGeom prst="rect">
            <a:avLst/>
          </a:prstGeom>
        </p:spPr>
      </p:pic>
      <p:sp>
        <p:nvSpPr>
          <p:cNvPr id="23" name="TextBox 4">
            <a:extLst>
              <a:ext uri="{FF2B5EF4-FFF2-40B4-BE49-F238E27FC236}">
                <a16:creationId xmlns:a16="http://schemas.microsoft.com/office/drawing/2014/main" id="{67267EB3-FB43-0346-87FA-51217089F356}"/>
              </a:ext>
            </a:extLst>
          </p:cNvPr>
          <p:cNvSpPr txBox="1">
            <a:spLocks noChangeArrowheads="1"/>
          </p:cNvSpPr>
          <p:nvPr/>
        </p:nvSpPr>
        <p:spPr bwMode="auto">
          <a:xfrm>
            <a:off x="582160" y="3953820"/>
            <a:ext cx="107115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dirty="0">
                <a:latin typeface="+mn-lt"/>
                <a:cs typeface="Arial" panose="020B0604020202020204" pitchFamily="34" charset="0"/>
              </a:rPr>
              <a:t>Can you remember what possessive pronouns are?</a:t>
            </a:r>
          </a:p>
        </p:txBody>
      </p:sp>
    </p:spTree>
    <p:extLst>
      <p:ext uri="{BB962C8B-B14F-4D97-AF65-F5344CB8AC3E}">
        <p14:creationId xmlns:p14="http://schemas.microsoft.com/office/powerpoint/2010/main" val="3547362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0CE68F-52BA-9C44-B480-6A60413E3057}"/>
              </a:ext>
            </a:extLst>
          </p:cNvPr>
          <p:cNvSpPr/>
          <p:nvPr/>
        </p:nvSpPr>
        <p:spPr>
          <a:xfrm>
            <a:off x="1579563" y="2563473"/>
            <a:ext cx="4910138" cy="3351213"/>
          </a:xfrm>
          <a:prstGeom prst="rect">
            <a:avLst/>
          </a:prstGeom>
          <a:solidFill>
            <a:srgbClr val="89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5255044-5558-CB43-B84F-E5EB4C90992D}"/>
              </a:ext>
            </a:extLst>
          </p:cNvPr>
          <p:cNvSpPr/>
          <p:nvPr/>
        </p:nvSpPr>
        <p:spPr>
          <a:xfrm>
            <a:off x="6650038" y="2575718"/>
            <a:ext cx="3981450" cy="3351213"/>
          </a:xfrm>
          <a:prstGeom prst="rect">
            <a:avLst/>
          </a:prstGeom>
          <a:solidFill>
            <a:srgbClr val="B9F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32A3668-362C-1C41-B4D9-CAAB0692A9EF}"/>
              </a:ext>
            </a:extLst>
          </p:cNvPr>
          <p:cNvSpPr txBox="1"/>
          <p:nvPr/>
        </p:nvSpPr>
        <p:spPr>
          <a:xfrm>
            <a:off x="6818428" y="2085127"/>
            <a:ext cx="3686175" cy="461962"/>
          </a:xfrm>
          <a:prstGeom prst="rect">
            <a:avLst/>
          </a:prstGeom>
          <a:noFill/>
        </p:spPr>
        <p:txBody>
          <a:bodyPr>
            <a:spAutoFit/>
          </a:bodyPr>
          <a:lstStyle/>
          <a:p>
            <a:pPr algn="ctr" eaLnBrk="1" fontAlgn="auto" hangingPunct="1">
              <a:spcBef>
                <a:spcPts val="0"/>
              </a:spcBef>
              <a:spcAft>
                <a:spcPts val="0"/>
              </a:spcAft>
              <a:defRPr/>
            </a:pPr>
            <a:r>
              <a:rPr lang="en-GB" sz="2400" dirty="0">
                <a:latin typeface="Calibri" panose="020F0502020204030204" pitchFamily="34" charset="0"/>
                <a:cs typeface="Calibri" panose="020F0502020204030204" pitchFamily="34" charset="0"/>
              </a:rPr>
              <a:t>The bike was </a:t>
            </a:r>
            <a:r>
              <a:rPr lang="en-GB" sz="2400" b="1" dirty="0">
                <a:latin typeface="Calibri" panose="020F0502020204030204" pitchFamily="34" charset="0"/>
                <a:cs typeface="Calibri" panose="020F0502020204030204" pitchFamily="34" charset="0"/>
              </a:rPr>
              <a:t>his</a:t>
            </a:r>
            <a:r>
              <a:rPr lang="en-GB" sz="24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650B386C-73D9-DF46-8BAA-54C3D43F7450}"/>
              </a:ext>
            </a:extLst>
          </p:cNvPr>
          <p:cNvSpPr txBox="1">
            <a:spLocks noChangeArrowheads="1"/>
          </p:cNvSpPr>
          <p:nvPr/>
        </p:nvSpPr>
        <p:spPr bwMode="auto">
          <a:xfrm>
            <a:off x="1896666" y="3541041"/>
            <a:ext cx="946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mine</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hers</a:t>
            </a:r>
          </a:p>
        </p:txBody>
      </p:sp>
      <p:sp>
        <p:nvSpPr>
          <p:cNvPr id="8" name="TextBox 7">
            <a:extLst>
              <a:ext uri="{FF2B5EF4-FFF2-40B4-BE49-F238E27FC236}">
                <a16:creationId xmlns:a16="http://schemas.microsoft.com/office/drawing/2014/main" id="{70738E99-5320-5046-8941-FF38F0472FBF}"/>
              </a:ext>
            </a:extLst>
          </p:cNvPr>
          <p:cNvSpPr txBox="1">
            <a:spLocks noChangeArrowheads="1"/>
          </p:cNvSpPr>
          <p:nvPr/>
        </p:nvSpPr>
        <p:spPr bwMode="auto">
          <a:xfrm>
            <a:off x="3658394" y="3280017"/>
            <a:ext cx="946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yours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its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theirs</a:t>
            </a:r>
          </a:p>
        </p:txBody>
      </p:sp>
      <p:sp>
        <p:nvSpPr>
          <p:cNvPr id="9" name="TextBox 8">
            <a:extLst>
              <a:ext uri="{FF2B5EF4-FFF2-40B4-BE49-F238E27FC236}">
                <a16:creationId xmlns:a16="http://schemas.microsoft.com/office/drawing/2014/main" id="{49527715-AC17-E449-A3AB-16048227B4AE}"/>
              </a:ext>
            </a:extLst>
          </p:cNvPr>
          <p:cNvSpPr txBox="1">
            <a:spLocks noChangeArrowheads="1"/>
          </p:cNvSpPr>
          <p:nvPr/>
        </p:nvSpPr>
        <p:spPr bwMode="auto">
          <a:xfrm>
            <a:off x="5289551" y="3528218"/>
            <a:ext cx="946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803050000020003" pitchFamily="2" charset="0"/>
                <a:ea typeface="Sassoon Infant Rg" panose="02000803050000020003" pitchFamily="2" charset="0"/>
                <a:cs typeface="Sassoon Infant Rg" panose="02000803050000020003" pitchFamily="2" charset="0"/>
              </a:defRPr>
            </a:lvl9pPr>
          </a:lstStyle>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his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a:p>
            <a:pPr>
              <a:lnSpc>
                <a:spcPct val="100000"/>
              </a:lnSpc>
              <a:spcBef>
                <a:spcPct val="0"/>
              </a:spcBef>
              <a:buFontTx/>
              <a:buNone/>
            </a:pPr>
            <a:r>
              <a:rPr lang="en-GB" altLang="en-US" sz="2400" b="1" dirty="0">
                <a:solidFill>
                  <a:schemeClr val="tx1"/>
                </a:solidFill>
                <a:latin typeface="Calibri" panose="020F0502020204030204" pitchFamily="34" charset="0"/>
                <a:cs typeface="Calibri" panose="020F0502020204030204" pitchFamily="34" charset="0"/>
              </a:rPr>
              <a:t>ours</a:t>
            </a:r>
          </a:p>
          <a:p>
            <a:pPr>
              <a:lnSpc>
                <a:spcPct val="100000"/>
              </a:lnSpc>
              <a:spcBef>
                <a:spcPct val="0"/>
              </a:spcBef>
              <a:buFontTx/>
              <a:buNone/>
            </a:pPr>
            <a:endParaRPr lang="en-GB" altLang="en-US" sz="2400" b="1" dirty="0">
              <a:solidFill>
                <a:schemeClr val="tx1"/>
              </a:solidFill>
              <a:latin typeface="Calibri" panose="020F0502020204030204" pitchFamily="34" charset="0"/>
              <a:cs typeface="Calibri" panose="020F0502020204030204" pitchFamily="34" charset="0"/>
            </a:endParaRPr>
          </a:p>
        </p:txBody>
      </p:sp>
      <p:grpSp>
        <p:nvGrpSpPr>
          <p:cNvPr id="10" name="Group 6">
            <a:extLst>
              <a:ext uri="{FF2B5EF4-FFF2-40B4-BE49-F238E27FC236}">
                <a16:creationId xmlns:a16="http://schemas.microsoft.com/office/drawing/2014/main" id="{B7E9B49B-36E5-DE49-AE15-4EA43667C9AF}"/>
              </a:ext>
            </a:extLst>
          </p:cNvPr>
          <p:cNvGrpSpPr>
            <a:grpSpLocks/>
          </p:cNvGrpSpPr>
          <p:nvPr/>
        </p:nvGrpSpPr>
        <p:grpSpPr bwMode="auto">
          <a:xfrm>
            <a:off x="1574801" y="3269911"/>
            <a:ext cx="4914900" cy="1938337"/>
            <a:chOff x="493713" y="3097027"/>
            <a:chExt cx="4880662" cy="1938427"/>
          </a:xfrm>
        </p:grpSpPr>
        <p:cxnSp>
          <p:nvCxnSpPr>
            <p:cNvPr id="11" name="Straight Connector 10">
              <a:extLst>
                <a:ext uri="{FF2B5EF4-FFF2-40B4-BE49-F238E27FC236}">
                  <a16:creationId xmlns:a16="http://schemas.microsoft.com/office/drawing/2014/main" id="{CDE26525-AFAA-DD46-90D2-FD404170B039}"/>
                </a:ext>
              </a:extLst>
            </p:cNvPr>
            <p:cNvCxnSpPr>
              <a:cxnSpLocks/>
            </p:cNvCxnSpPr>
            <p:nvPr/>
          </p:nvCxnSpPr>
          <p:spPr>
            <a:xfrm>
              <a:off x="493713" y="3097027"/>
              <a:ext cx="4880662" cy="4307"/>
            </a:xfrm>
            <a:prstGeom prst="line">
              <a:avLst/>
            </a:prstGeom>
            <a:ln w="7620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BCA3F17D-9AA7-2C49-AB10-1A0EF7F38F61}"/>
                </a:ext>
              </a:extLst>
            </p:cNvPr>
            <p:cNvCxnSpPr>
              <a:cxnSpLocks/>
            </p:cNvCxnSpPr>
            <p:nvPr/>
          </p:nvCxnSpPr>
          <p:spPr>
            <a:xfrm>
              <a:off x="493713" y="5035454"/>
              <a:ext cx="4880662" cy="0"/>
            </a:xfrm>
            <a:prstGeom prst="line">
              <a:avLst/>
            </a:prstGeom>
            <a:ln w="76200">
              <a:solidFill>
                <a:schemeClr val="bg1"/>
              </a:solidFill>
            </a:ln>
          </p:spPr>
          <p:style>
            <a:lnRef idx="1">
              <a:schemeClr val="accent5"/>
            </a:lnRef>
            <a:fillRef idx="0">
              <a:schemeClr val="accent5"/>
            </a:fillRef>
            <a:effectRef idx="0">
              <a:schemeClr val="accent5"/>
            </a:effectRef>
            <a:fontRef idx="minor">
              <a:schemeClr val="tx1"/>
            </a:fontRef>
          </p:style>
        </p:cxnSp>
      </p:grpSp>
      <p:pic>
        <p:nvPicPr>
          <p:cNvPr id="13" name="Picture 12">
            <a:extLst>
              <a:ext uri="{FF2B5EF4-FFF2-40B4-BE49-F238E27FC236}">
                <a16:creationId xmlns:a16="http://schemas.microsoft.com/office/drawing/2014/main" id="{7926BBB4-CCF1-604D-BA37-98760A60E7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9038" y="2700131"/>
            <a:ext cx="20589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a:extLst>
              <a:ext uri="{FF2B5EF4-FFF2-40B4-BE49-F238E27FC236}">
                <a16:creationId xmlns:a16="http://schemas.microsoft.com/office/drawing/2014/main" id="{9C252FAA-1E68-2846-BA46-919310E71994}"/>
              </a:ext>
            </a:extLst>
          </p:cNvPr>
          <p:cNvSpPr>
            <a:spLocks noChangeArrowheads="1"/>
          </p:cNvSpPr>
          <p:nvPr/>
        </p:nvSpPr>
        <p:spPr bwMode="auto">
          <a:xfrm>
            <a:off x="334448" y="641688"/>
            <a:ext cx="101367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800" b="1" dirty="0">
                <a:latin typeface="Calibri" panose="020F0502020204030204" pitchFamily="34" charset="0"/>
                <a:cs typeface="Calibri" panose="020F0502020204030204" pitchFamily="34" charset="0"/>
              </a:rPr>
              <a:t>Possessive pronouns </a:t>
            </a:r>
            <a:r>
              <a:rPr lang="en-GB" sz="2800" dirty="0">
                <a:latin typeface="Calibri" panose="020F0502020204030204" pitchFamily="34" charset="0"/>
                <a:cs typeface="Calibri" panose="020F0502020204030204" pitchFamily="34" charset="0"/>
              </a:rPr>
              <a:t>show you the </a:t>
            </a:r>
            <a:r>
              <a:rPr lang="en-GB" sz="2800" b="1" dirty="0">
                <a:latin typeface="Calibri" panose="020F0502020204030204" pitchFamily="34" charset="0"/>
                <a:cs typeface="Calibri" panose="020F0502020204030204" pitchFamily="34" charset="0"/>
              </a:rPr>
              <a:t>ownership</a:t>
            </a:r>
            <a:r>
              <a:rPr lang="en-GB" sz="2800" dirty="0">
                <a:latin typeface="Calibri" panose="020F0502020204030204" pitchFamily="34" charset="0"/>
                <a:cs typeface="Calibri" panose="020F0502020204030204" pitchFamily="34" charset="0"/>
              </a:rPr>
              <a:t> of something. There are not to be confused with possessive apostrophe words. </a:t>
            </a:r>
            <a:r>
              <a:rPr lang="en-GB" sz="2800" b="1" dirty="0">
                <a:latin typeface="Calibri" panose="020F0502020204030204" pitchFamily="34" charset="0"/>
                <a:cs typeface="Calibri" panose="020F0502020204030204" pitchFamily="34" charset="0"/>
              </a:rPr>
              <a:t>They don’t need an apostrophe</a:t>
            </a:r>
            <a:r>
              <a:rPr lang="en-GB" sz="2800" dirty="0">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D81B9A14-3E2F-7942-81FA-68CE69056356}"/>
              </a:ext>
            </a:extLst>
          </p:cNvPr>
          <p:cNvSpPr txBox="1"/>
          <p:nvPr/>
        </p:nvSpPr>
        <p:spPr>
          <a:xfrm>
            <a:off x="6818428" y="4966808"/>
            <a:ext cx="3686175" cy="461962"/>
          </a:xfrm>
          <a:prstGeom prst="rect">
            <a:avLst/>
          </a:prstGeom>
          <a:noFill/>
        </p:spPr>
        <p:txBody>
          <a:bodyPr>
            <a:spAutoFit/>
          </a:bodyPr>
          <a:lstStyle/>
          <a:p>
            <a:pPr algn="ctr" eaLnBrk="1" fontAlgn="auto" hangingPunct="1">
              <a:spcBef>
                <a:spcPts val="0"/>
              </a:spcBef>
              <a:spcAft>
                <a:spcPts val="0"/>
              </a:spcAft>
              <a:defRPr/>
            </a:pPr>
            <a:r>
              <a:rPr lang="en-GB" sz="2400" dirty="0">
                <a:latin typeface="Calibri" panose="020F0502020204030204" pitchFamily="34" charset="0"/>
                <a:cs typeface="Calibri" panose="020F0502020204030204" pitchFamily="34" charset="0"/>
              </a:rPr>
              <a:t>Instead of:</a:t>
            </a:r>
          </a:p>
        </p:txBody>
      </p:sp>
      <p:sp>
        <p:nvSpPr>
          <p:cNvPr id="17" name="TextBox 16">
            <a:extLst>
              <a:ext uri="{FF2B5EF4-FFF2-40B4-BE49-F238E27FC236}">
                <a16:creationId xmlns:a16="http://schemas.microsoft.com/office/drawing/2014/main" id="{772A7ECA-3C71-4C45-8FC3-D58D621CAC46}"/>
              </a:ext>
            </a:extLst>
          </p:cNvPr>
          <p:cNvSpPr txBox="1"/>
          <p:nvPr/>
        </p:nvSpPr>
        <p:spPr>
          <a:xfrm>
            <a:off x="6818428" y="5424680"/>
            <a:ext cx="3686175" cy="461962"/>
          </a:xfrm>
          <a:prstGeom prst="rect">
            <a:avLst/>
          </a:prstGeom>
          <a:noFill/>
        </p:spPr>
        <p:txBody>
          <a:bodyPr>
            <a:spAutoFit/>
          </a:bodyPr>
          <a:lstStyle/>
          <a:p>
            <a:pPr algn="ctr" eaLnBrk="1" fontAlgn="auto" hangingPunct="1">
              <a:spcBef>
                <a:spcPts val="0"/>
              </a:spcBef>
              <a:spcAft>
                <a:spcPts val="0"/>
              </a:spcAft>
              <a:defRPr/>
            </a:pPr>
            <a:r>
              <a:rPr lang="en-GB" sz="2400" dirty="0">
                <a:latin typeface="Calibri" panose="020F0502020204030204" pitchFamily="34" charset="0"/>
                <a:cs typeface="Calibri" panose="020F0502020204030204" pitchFamily="34" charset="0"/>
              </a:rPr>
              <a:t>The bike was </a:t>
            </a:r>
            <a:r>
              <a:rPr lang="en-GB" sz="2400" b="1" dirty="0">
                <a:latin typeface="Calibri" panose="020F0502020204030204" pitchFamily="34" charset="0"/>
                <a:cs typeface="Calibri" panose="020F0502020204030204" pitchFamily="34" charset="0"/>
              </a:rPr>
              <a:t>Simon’s</a:t>
            </a:r>
            <a:r>
              <a:rPr lang="en-GB" sz="2400" dirty="0">
                <a:latin typeface="Calibri" panose="020F0502020204030204" pitchFamily="34" charset="0"/>
                <a:cs typeface="Calibri" panose="020F0502020204030204" pitchFamily="34" charset="0"/>
              </a:rPr>
              <a:t>.</a:t>
            </a:r>
          </a:p>
        </p:txBody>
      </p:sp>
      <p:pic>
        <p:nvPicPr>
          <p:cNvPr id="18" name="Picture 17">
            <a:extLst>
              <a:ext uri="{FF2B5EF4-FFF2-40B4-BE49-F238E27FC236}">
                <a16:creationId xmlns:a16="http://schemas.microsoft.com/office/drawing/2014/main" id="{CB83E149-BD46-2C4B-914F-363EA0C05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8" y="5757748"/>
            <a:ext cx="1112482" cy="826101"/>
          </a:xfrm>
          <a:prstGeom prst="rect">
            <a:avLst/>
          </a:prstGeom>
        </p:spPr>
      </p:pic>
    </p:spTree>
    <p:extLst>
      <p:ext uri="{BB962C8B-B14F-4D97-AF65-F5344CB8AC3E}">
        <p14:creationId xmlns:p14="http://schemas.microsoft.com/office/powerpoint/2010/main" val="2166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0-#ppt_w/2"/>
                                          </p:val>
                                        </p:tav>
                                        <p:tav tm="100000">
                                          <p:val>
                                            <p:strVal val="#ppt_x"/>
                                          </p:val>
                                        </p:tav>
                                      </p:tavLst>
                                    </p:anim>
                                    <p:anim calcmode="lin" valueType="num">
                                      <p:cBhvr additive="base">
                                        <p:cTn id="2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Box 5"/>
          <p:cNvSpPr txBox="1">
            <a:spLocks noChangeArrowheads="1"/>
          </p:cNvSpPr>
          <p:nvPr/>
        </p:nvSpPr>
        <p:spPr bwMode="auto">
          <a:xfrm>
            <a:off x="255588" y="274532"/>
            <a:ext cx="104994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600" dirty="0">
                <a:solidFill>
                  <a:srgbClr val="002060"/>
                </a:solidFill>
                <a:latin typeface="+mn-lt"/>
                <a:cs typeface="Arial" panose="020B0604020202020204" pitchFamily="34" charset="0"/>
              </a:rPr>
              <a:t>Remember, possessive pronouns show ownership and replace possessive noun phrases, such as:</a:t>
            </a:r>
          </a:p>
        </p:txBody>
      </p:sp>
      <p:pic>
        <p:nvPicPr>
          <p:cNvPr id="22" name="Picture 21">
            <a:extLst>
              <a:ext uri="{FF2B5EF4-FFF2-40B4-BE49-F238E27FC236}">
                <a16:creationId xmlns:a16="http://schemas.microsoft.com/office/drawing/2014/main" id="{DBC11C14-0128-A043-8F08-B05C2CE0C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8" y="5757748"/>
            <a:ext cx="1112482" cy="826101"/>
          </a:xfrm>
          <a:prstGeom prst="rect">
            <a:avLst/>
          </a:prstGeom>
        </p:spPr>
      </p:pic>
      <p:sp>
        <p:nvSpPr>
          <p:cNvPr id="23" name="TextBox 4">
            <a:extLst>
              <a:ext uri="{FF2B5EF4-FFF2-40B4-BE49-F238E27FC236}">
                <a16:creationId xmlns:a16="http://schemas.microsoft.com/office/drawing/2014/main" id="{67267EB3-FB43-0346-87FA-51217089F356}"/>
              </a:ext>
            </a:extLst>
          </p:cNvPr>
          <p:cNvSpPr txBox="1">
            <a:spLocks noChangeArrowheads="1"/>
          </p:cNvSpPr>
          <p:nvPr/>
        </p:nvSpPr>
        <p:spPr bwMode="auto">
          <a:xfrm>
            <a:off x="2323876" y="2554475"/>
            <a:ext cx="42293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latin typeface="+mn-lt"/>
                <a:cs typeface="Arial" panose="020B0604020202020204" pitchFamily="34" charset="0"/>
              </a:rPr>
              <a:t>The guitar is </a:t>
            </a:r>
            <a:r>
              <a:rPr lang="en-GB" altLang="en-US" sz="4000" dirty="0">
                <a:solidFill>
                  <a:schemeClr val="accent1">
                    <a:lumMod val="50000"/>
                  </a:schemeClr>
                </a:solidFill>
                <a:latin typeface="+mn-lt"/>
                <a:cs typeface="Arial" panose="020B0604020202020204" pitchFamily="34" charset="0"/>
              </a:rPr>
              <a:t>hers</a:t>
            </a:r>
            <a:r>
              <a:rPr lang="en-GB" altLang="en-US" sz="4000" dirty="0">
                <a:latin typeface="+mn-lt"/>
                <a:cs typeface="Arial" panose="020B0604020202020204" pitchFamily="34" charset="0"/>
              </a:rPr>
              <a:t>.</a:t>
            </a:r>
          </a:p>
        </p:txBody>
      </p:sp>
      <p:sp>
        <p:nvSpPr>
          <p:cNvPr id="5" name="TextBox 4">
            <a:extLst>
              <a:ext uri="{FF2B5EF4-FFF2-40B4-BE49-F238E27FC236}">
                <a16:creationId xmlns:a16="http://schemas.microsoft.com/office/drawing/2014/main" id="{0666FC0F-AB6D-4444-AB05-E561B9C206E9}"/>
              </a:ext>
            </a:extLst>
          </p:cNvPr>
          <p:cNvSpPr txBox="1">
            <a:spLocks noChangeArrowheads="1"/>
          </p:cNvSpPr>
          <p:nvPr/>
        </p:nvSpPr>
        <p:spPr bwMode="auto">
          <a:xfrm>
            <a:off x="255588" y="4423329"/>
            <a:ext cx="9737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latin typeface="+mn-lt"/>
                <a:cs typeface="Arial" panose="020B0604020202020204" pitchFamily="34" charset="0"/>
              </a:rPr>
              <a:t>“The parking space is </a:t>
            </a:r>
            <a:r>
              <a:rPr lang="en-GB" altLang="en-US" sz="4000" dirty="0">
                <a:solidFill>
                  <a:schemeClr val="accent1">
                    <a:lumMod val="50000"/>
                  </a:schemeClr>
                </a:solidFill>
                <a:latin typeface="+mn-lt"/>
                <a:cs typeface="Arial" panose="020B0604020202020204" pitchFamily="34" charset="0"/>
              </a:rPr>
              <a:t>ours</a:t>
            </a:r>
            <a:r>
              <a:rPr lang="en-GB" altLang="en-US" sz="4000" dirty="0">
                <a:latin typeface="+mn-lt"/>
                <a:cs typeface="Arial" panose="020B0604020202020204" pitchFamily="34" charset="0"/>
              </a:rPr>
              <a:t>!” screamed Gina.</a:t>
            </a:r>
          </a:p>
        </p:txBody>
      </p:sp>
      <p:pic>
        <p:nvPicPr>
          <p:cNvPr id="3" name="Picture 2">
            <a:extLst>
              <a:ext uri="{FF2B5EF4-FFF2-40B4-BE49-F238E27FC236}">
                <a16:creationId xmlns:a16="http://schemas.microsoft.com/office/drawing/2014/main" id="{F1E2993D-CBF8-9547-A43F-A2536D36D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44333">
            <a:off x="7362127" y="2402045"/>
            <a:ext cx="2382418" cy="990223"/>
          </a:xfrm>
          <a:prstGeom prst="rect">
            <a:avLst/>
          </a:prstGeom>
        </p:spPr>
      </p:pic>
      <p:pic>
        <p:nvPicPr>
          <p:cNvPr id="6" name="Picture 5">
            <a:extLst>
              <a:ext uri="{FF2B5EF4-FFF2-40B4-BE49-F238E27FC236}">
                <a16:creationId xmlns:a16="http://schemas.microsoft.com/office/drawing/2014/main" id="{90964270-CB5E-AA4A-A419-0C7758C82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224" y="4257619"/>
            <a:ext cx="2133724" cy="1500129"/>
          </a:xfrm>
          <a:prstGeom prst="rect">
            <a:avLst/>
          </a:prstGeom>
        </p:spPr>
      </p:pic>
      <p:sp>
        <p:nvSpPr>
          <p:cNvPr id="11" name="TextBox 10">
            <a:extLst>
              <a:ext uri="{FF2B5EF4-FFF2-40B4-BE49-F238E27FC236}">
                <a16:creationId xmlns:a16="http://schemas.microsoft.com/office/drawing/2014/main" id="{5A48BC09-01A7-7241-8939-5127DB0E791B}"/>
              </a:ext>
            </a:extLst>
          </p:cNvPr>
          <p:cNvSpPr txBox="1">
            <a:spLocks noChangeArrowheads="1"/>
          </p:cNvSpPr>
          <p:nvPr/>
        </p:nvSpPr>
        <p:spPr bwMode="auto">
          <a:xfrm>
            <a:off x="2612635" y="6145755"/>
            <a:ext cx="9737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“The parking space is </a:t>
            </a:r>
            <a:r>
              <a:rPr lang="en-GB" altLang="en-US" sz="2400" dirty="0">
                <a:solidFill>
                  <a:schemeClr val="accent1">
                    <a:lumMod val="50000"/>
                  </a:schemeClr>
                </a:solidFill>
                <a:latin typeface="+mn-lt"/>
                <a:cs typeface="Arial" panose="020B0604020202020204" pitchFamily="34" charset="0"/>
              </a:rPr>
              <a:t>mine, John, Kelly, Martin and Fay’s</a:t>
            </a:r>
            <a:r>
              <a:rPr lang="en-GB" altLang="en-US" sz="2400" dirty="0">
                <a:latin typeface="+mn-lt"/>
                <a:cs typeface="Arial" panose="020B0604020202020204" pitchFamily="34" charset="0"/>
              </a:rPr>
              <a:t>!” screamed Gina.</a:t>
            </a:r>
          </a:p>
        </p:txBody>
      </p:sp>
      <p:sp>
        <p:nvSpPr>
          <p:cNvPr id="12" name="TextBox 11">
            <a:extLst>
              <a:ext uri="{FF2B5EF4-FFF2-40B4-BE49-F238E27FC236}">
                <a16:creationId xmlns:a16="http://schemas.microsoft.com/office/drawing/2014/main" id="{6DDF5EF2-6C8E-3744-A6E9-D7F76E7968D8}"/>
              </a:ext>
            </a:extLst>
          </p:cNvPr>
          <p:cNvSpPr txBox="1">
            <a:spLocks noChangeArrowheads="1"/>
          </p:cNvSpPr>
          <p:nvPr/>
        </p:nvSpPr>
        <p:spPr bwMode="auto">
          <a:xfrm>
            <a:off x="1368070" y="5709133"/>
            <a:ext cx="9737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This is much quicker to say than…</a:t>
            </a:r>
          </a:p>
        </p:txBody>
      </p:sp>
    </p:spTree>
    <p:extLst>
      <p:ext uri="{BB962C8B-B14F-4D97-AF65-F5344CB8AC3E}">
        <p14:creationId xmlns:p14="http://schemas.microsoft.com/office/powerpoint/2010/main" val="497345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B729F-E069-6F43-A2F0-7CA1BAAD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5888" y="5742745"/>
            <a:ext cx="1112483" cy="826101"/>
          </a:xfrm>
          <a:prstGeom prst="rect">
            <a:avLst/>
          </a:prstGeom>
        </p:spPr>
      </p:pic>
      <p:sp>
        <p:nvSpPr>
          <p:cNvPr id="18" name="TextBox 5">
            <a:extLst>
              <a:ext uri="{FF2B5EF4-FFF2-40B4-BE49-F238E27FC236}">
                <a16:creationId xmlns:a16="http://schemas.microsoft.com/office/drawing/2014/main" id="{D99BB268-3151-374F-A5D7-61895E06F33F}"/>
              </a:ext>
            </a:extLst>
          </p:cNvPr>
          <p:cNvSpPr txBox="1">
            <a:spLocks noChangeArrowheads="1"/>
          </p:cNvSpPr>
          <p:nvPr/>
        </p:nvSpPr>
        <p:spPr bwMode="auto">
          <a:xfrm>
            <a:off x="255588" y="274532"/>
            <a:ext cx="104994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600" dirty="0">
                <a:solidFill>
                  <a:srgbClr val="002060"/>
                </a:solidFill>
                <a:latin typeface="+mn-lt"/>
                <a:cs typeface="Arial" panose="020B0604020202020204" pitchFamily="34" charset="0"/>
              </a:rPr>
              <a:t>Read the sentences below and spot the </a:t>
            </a:r>
            <a:r>
              <a:rPr lang="en-GB" altLang="en-US" sz="3600" b="1" dirty="0">
                <a:solidFill>
                  <a:srgbClr val="002060"/>
                </a:solidFill>
                <a:latin typeface="+mn-lt"/>
                <a:cs typeface="Arial" panose="020B0604020202020204" pitchFamily="34" charset="0"/>
              </a:rPr>
              <a:t>possessive pronouns</a:t>
            </a:r>
            <a:r>
              <a:rPr lang="en-GB" altLang="en-US" sz="3600" dirty="0">
                <a:solidFill>
                  <a:srgbClr val="002060"/>
                </a:solidFill>
                <a:latin typeface="+mn-lt"/>
                <a:cs typeface="Arial" panose="020B0604020202020204" pitchFamily="34" charset="0"/>
              </a:rPr>
              <a:t>.</a:t>
            </a:r>
          </a:p>
        </p:txBody>
      </p:sp>
      <p:sp>
        <p:nvSpPr>
          <p:cNvPr id="19" name="Rectangle 18">
            <a:extLst>
              <a:ext uri="{FF2B5EF4-FFF2-40B4-BE49-F238E27FC236}">
                <a16:creationId xmlns:a16="http://schemas.microsoft.com/office/drawing/2014/main" id="{AAAC4C2B-4EE5-0446-81C7-52DB2C05F46C}"/>
              </a:ext>
            </a:extLst>
          </p:cNvPr>
          <p:cNvSpPr>
            <a:spLocks/>
          </p:cNvSpPr>
          <p:nvPr/>
        </p:nvSpPr>
        <p:spPr bwMode="auto">
          <a:xfrm>
            <a:off x="283557" y="5344139"/>
            <a:ext cx="10571905" cy="901700"/>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latin typeface="+mn-lt"/>
              </a:rPr>
              <a:t>The responsibility is yours to make sure that you are lining up correctly.</a:t>
            </a:r>
          </a:p>
        </p:txBody>
      </p:sp>
      <p:grpSp>
        <p:nvGrpSpPr>
          <p:cNvPr id="20" name="Group 19">
            <a:extLst>
              <a:ext uri="{FF2B5EF4-FFF2-40B4-BE49-F238E27FC236}">
                <a16:creationId xmlns:a16="http://schemas.microsoft.com/office/drawing/2014/main" id="{2856015C-3F84-E142-99F3-73A93767F47B}"/>
              </a:ext>
            </a:extLst>
          </p:cNvPr>
          <p:cNvGrpSpPr>
            <a:grpSpLocks/>
          </p:cNvGrpSpPr>
          <p:nvPr/>
        </p:nvGrpSpPr>
        <p:grpSpPr bwMode="auto">
          <a:xfrm>
            <a:off x="255589" y="1712913"/>
            <a:ext cx="11423035" cy="901700"/>
            <a:chOff x="396890" y="1712913"/>
            <a:chExt cx="8225698" cy="901700"/>
          </a:xfrm>
          <a:noFill/>
        </p:grpSpPr>
        <p:sp>
          <p:nvSpPr>
            <p:cNvPr id="21" name="Rectangle 20">
              <a:extLst>
                <a:ext uri="{FF2B5EF4-FFF2-40B4-BE49-F238E27FC236}">
                  <a16:creationId xmlns:a16="http://schemas.microsoft.com/office/drawing/2014/main" id="{4986C61B-C91E-934D-9D72-D35FDC46E9F2}"/>
                </a:ext>
              </a:extLst>
            </p:cNvPr>
            <p:cNvSpPr>
              <a:spLocks/>
            </p:cNvSpPr>
            <p:nvPr/>
          </p:nvSpPr>
          <p:spPr bwMode="auto">
            <a:xfrm>
              <a:off x="396890" y="1712913"/>
              <a:ext cx="7632942" cy="901700"/>
            </a:xfrm>
            <a:prstGeom prst="rect">
              <a:avLst/>
            </a:prstGeom>
            <a:grpFill/>
          </p:spPr>
          <p:txBody>
            <a:bodyPr lIns="108000" tIns="108000" rIns="108000" bIns="108000" anchor="ctr"/>
            <a:lstStyle/>
            <a:p>
              <a:pPr algn="ctr" eaLnBrk="1" fontAlgn="auto" hangingPunct="1">
                <a:spcBef>
                  <a:spcPts val="0"/>
                </a:spcBef>
                <a:spcAft>
                  <a:spcPts val="0"/>
                </a:spcAft>
                <a:defRPr/>
              </a:pPr>
              <a:r>
                <a:rPr lang="en-GB" sz="2800" dirty="0">
                  <a:latin typeface="+mn-lt"/>
                </a:rPr>
                <a:t>“Those eggs are ours. You need to collect them,” said Anita.</a:t>
              </a:r>
            </a:p>
          </p:txBody>
        </p:sp>
        <p:pic>
          <p:nvPicPr>
            <p:cNvPr id="22" name="Picture 1">
              <a:extLst>
                <a:ext uri="{FF2B5EF4-FFF2-40B4-BE49-F238E27FC236}">
                  <a16:creationId xmlns:a16="http://schemas.microsoft.com/office/drawing/2014/main" id="{C829527C-9CBC-1E48-BE02-6B895A1A13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7077" y="1888656"/>
              <a:ext cx="1185511" cy="71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DB40A548-85CA-FF46-9A19-3B55EE50C18B}"/>
              </a:ext>
            </a:extLst>
          </p:cNvPr>
          <p:cNvGrpSpPr>
            <a:grpSpLocks/>
          </p:cNvGrpSpPr>
          <p:nvPr/>
        </p:nvGrpSpPr>
        <p:grpSpPr bwMode="auto">
          <a:xfrm>
            <a:off x="960754" y="2614613"/>
            <a:ext cx="10599875" cy="1520825"/>
            <a:chOff x="904674" y="2615249"/>
            <a:chExt cx="7632700" cy="1520499"/>
          </a:xfrm>
          <a:noFill/>
        </p:grpSpPr>
        <p:sp>
          <p:nvSpPr>
            <p:cNvPr id="24" name="Rectangle 23">
              <a:extLst>
                <a:ext uri="{FF2B5EF4-FFF2-40B4-BE49-F238E27FC236}">
                  <a16:creationId xmlns:a16="http://schemas.microsoft.com/office/drawing/2014/main" id="{A78A1714-46C5-4F4D-BFB9-9FFE78F3DB24}"/>
                </a:ext>
              </a:extLst>
            </p:cNvPr>
            <p:cNvSpPr>
              <a:spLocks/>
            </p:cNvSpPr>
            <p:nvPr/>
          </p:nvSpPr>
          <p:spPr bwMode="auto">
            <a:xfrm>
              <a:off x="904674" y="2924745"/>
              <a:ext cx="7632700" cy="901507"/>
            </a:xfrm>
            <a:prstGeom prst="rect">
              <a:avLst/>
            </a:prstGeom>
            <a:grpFill/>
          </p:spPr>
          <p:txBody>
            <a:bodyPr lIns="108000" tIns="108000" rIns="108000" bIns="108000" anchor="ctr"/>
            <a:lstStyle/>
            <a:p>
              <a:pPr algn="ctr" eaLnBrk="1" fontAlgn="auto" hangingPunct="1">
                <a:spcBef>
                  <a:spcPts val="0"/>
                </a:spcBef>
                <a:spcAft>
                  <a:spcPts val="0"/>
                </a:spcAft>
                <a:defRPr/>
              </a:pPr>
              <a:r>
                <a:rPr lang="en-GB" sz="2800" dirty="0">
                  <a:latin typeface="+mn-lt"/>
                </a:rPr>
                <a:t>“Is the bobble hat mine or yours?” asked Charlotte.</a:t>
              </a:r>
            </a:p>
          </p:txBody>
        </p:sp>
        <p:pic>
          <p:nvPicPr>
            <p:cNvPr id="25" name="Picture 2">
              <a:extLst>
                <a:ext uri="{FF2B5EF4-FFF2-40B4-BE49-F238E27FC236}">
                  <a16:creationId xmlns:a16="http://schemas.microsoft.com/office/drawing/2014/main" id="{BEEA67FE-869A-C04A-83CD-EA7F02837A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4663" y="2615249"/>
              <a:ext cx="867453" cy="1520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a:extLst>
              <a:ext uri="{FF2B5EF4-FFF2-40B4-BE49-F238E27FC236}">
                <a16:creationId xmlns:a16="http://schemas.microsoft.com/office/drawing/2014/main" id="{4F2F33A3-9FFB-0041-8D6E-14985D99FA62}"/>
              </a:ext>
            </a:extLst>
          </p:cNvPr>
          <p:cNvGrpSpPr>
            <a:grpSpLocks/>
          </p:cNvGrpSpPr>
          <p:nvPr/>
        </p:nvGrpSpPr>
        <p:grpSpPr bwMode="auto">
          <a:xfrm>
            <a:off x="283557" y="4230481"/>
            <a:ext cx="11277072" cy="904875"/>
            <a:chOff x="414798" y="4230481"/>
            <a:chExt cx="8142073" cy="904875"/>
          </a:xfrm>
          <a:noFill/>
        </p:grpSpPr>
        <p:sp>
          <p:nvSpPr>
            <p:cNvPr id="27" name="Rectangle 26">
              <a:extLst>
                <a:ext uri="{FF2B5EF4-FFF2-40B4-BE49-F238E27FC236}">
                  <a16:creationId xmlns:a16="http://schemas.microsoft.com/office/drawing/2014/main" id="{D3754326-2A39-374E-9176-AF3D1644D53F}"/>
                </a:ext>
              </a:extLst>
            </p:cNvPr>
            <p:cNvSpPr>
              <a:spLocks/>
            </p:cNvSpPr>
            <p:nvPr/>
          </p:nvSpPr>
          <p:spPr bwMode="auto">
            <a:xfrm>
              <a:off x="414798" y="4230481"/>
              <a:ext cx="7632941" cy="904875"/>
            </a:xfrm>
            <a:prstGeom prst="rect">
              <a:avLst/>
            </a:prstGeom>
            <a:grpFill/>
          </p:spPr>
          <p:txBody>
            <a:bodyPr lIns="108000" tIns="108000" rIns="108000" bIns="108000" anchor="ctr"/>
            <a:lstStyle/>
            <a:p>
              <a:pPr algn="ctr">
                <a:defRPr/>
              </a:pPr>
              <a:r>
                <a:rPr lang="en-GB" sz="2800" dirty="0"/>
                <a:t>He signed all of his forms and handed them in at the desk.</a:t>
              </a:r>
            </a:p>
          </p:txBody>
        </p:sp>
        <p:pic>
          <p:nvPicPr>
            <p:cNvPr id="28" name="Picture 3">
              <a:extLst>
                <a:ext uri="{FF2B5EF4-FFF2-40B4-BE49-F238E27FC236}">
                  <a16:creationId xmlns:a16="http://schemas.microsoft.com/office/drawing/2014/main" id="{C1E8F87D-F9F5-9E49-B887-CA50F4E34F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0581" y="4439264"/>
              <a:ext cx="1226290" cy="48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TextBox 5">
            <a:extLst>
              <a:ext uri="{FF2B5EF4-FFF2-40B4-BE49-F238E27FC236}">
                <a16:creationId xmlns:a16="http://schemas.microsoft.com/office/drawing/2014/main" id="{627BCC5F-4F49-3441-B372-AF4B83906791}"/>
              </a:ext>
            </a:extLst>
          </p:cNvPr>
          <p:cNvSpPr txBox="1">
            <a:spLocks noChangeArrowheads="1"/>
          </p:cNvSpPr>
          <p:nvPr/>
        </p:nvSpPr>
        <p:spPr bwMode="auto">
          <a:xfrm>
            <a:off x="5056516" y="6196166"/>
            <a:ext cx="5820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Could you spot any other types of pronouns?</a:t>
            </a:r>
          </a:p>
        </p:txBody>
      </p:sp>
    </p:spTree>
    <p:extLst>
      <p:ext uri="{BB962C8B-B14F-4D97-AF65-F5344CB8AC3E}">
        <p14:creationId xmlns:p14="http://schemas.microsoft.com/office/powerpoint/2010/main" val="189751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A706CA-16A6-A046-99E6-4A00CD7FC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9" y="5763912"/>
            <a:ext cx="1112482" cy="826101"/>
          </a:xfrm>
          <a:prstGeom prst="rect">
            <a:avLst/>
          </a:prstGeom>
        </p:spPr>
      </p:pic>
      <p:sp>
        <p:nvSpPr>
          <p:cNvPr id="14" name="TextBox 3">
            <a:extLst>
              <a:ext uri="{FF2B5EF4-FFF2-40B4-BE49-F238E27FC236}">
                <a16:creationId xmlns:a16="http://schemas.microsoft.com/office/drawing/2014/main" id="{DF8ADE7B-C5B5-8245-BB72-F68D8EB3F467}"/>
              </a:ext>
            </a:extLst>
          </p:cNvPr>
          <p:cNvSpPr txBox="1">
            <a:spLocks noChangeArrowheads="1"/>
          </p:cNvSpPr>
          <p:nvPr/>
        </p:nvSpPr>
        <p:spPr bwMode="auto">
          <a:xfrm>
            <a:off x="838200" y="2104001"/>
            <a:ext cx="1905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dirty="0">
                <a:latin typeface="+mn-lt"/>
                <a:cs typeface="Arial" panose="020B0604020202020204" pitchFamily="34" charset="0"/>
              </a:rPr>
              <a:t>there</a:t>
            </a:r>
          </a:p>
        </p:txBody>
      </p:sp>
      <p:sp>
        <p:nvSpPr>
          <p:cNvPr id="15" name="TextBox 3">
            <a:extLst>
              <a:ext uri="{FF2B5EF4-FFF2-40B4-BE49-F238E27FC236}">
                <a16:creationId xmlns:a16="http://schemas.microsoft.com/office/drawing/2014/main" id="{B0240E07-B33C-8B4A-93E5-9421AD326675}"/>
              </a:ext>
            </a:extLst>
          </p:cNvPr>
          <p:cNvSpPr txBox="1">
            <a:spLocks noChangeArrowheads="1"/>
          </p:cNvSpPr>
          <p:nvPr/>
        </p:nvSpPr>
        <p:spPr bwMode="auto">
          <a:xfrm>
            <a:off x="5475514" y="2104000"/>
            <a:ext cx="1905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dirty="0">
                <a:latin typeface="+mn-lt"/>
                <a:cs typeface="Arial" panose="020B0604020202020204" pitchFamily="34" charset="0"/>
              </a:rPr>
              <a:t>their</a:t>
            </a:r>
          </a:p>
        </p:txBody>
      </p:sp>
      <p:sp>
        <p:nvSpPr>
          <p:cNvPr id="16" name="TextBox 3">
            <a:extLst>
              <a:ext uri="{FF2B5EF4-FFF2-40B4-BE49-F238E27FC236}">
                <a16:creationId xmlns:a16="http://schemas.microsoft.com/office/drawing/2014/main" id="{6ED7B8E0-853D-7B44-B6B0-AB90B2B5C863}"/>
              </a:ext>
            </a:extLst>
          </p:cNvPr>
          <p:cNvSpPr txBox="1">
            <a:spLocks noChangeArrowheads="1"/>
          </p:cNvSpPr>
          <p:nvPr/>
        </p:nvSpPr>
        <p:spPr bwMode="auto">
          <a:xfrm>
            <a:off x="9416143" y="2104000"/>
            <a:ext cx="1905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dirty="0">
                <a:latin typeface="+mn-lt"/>
                <a:cs typeface="Arial" panose="020B0604020202020204" pitchFamily="34" charset="0"/>
              </a:rPr>
              <a:t>they’re</a:t>
            </a:r>
          </a:p>
        </p:txBody>
      </p:sp>
      <p:sp>
        <p:nvSpPr>
          <p:cNvPr id="5" name="Rectangle 4">
            <a:extLst>
              <a:ext uri="{FF2B5EF4-FFF2-40B4-BE49-F238E27FC236}">
                <a16:creationId xmlns:a16="http://schemas.microsoft.com/office/drawing/2014/main" id="{84EDC382-19B9-E841-B932-57CA327A6E20}"/>
              </a:ext>
            </a:extLst>
          </p:cNvPr>
          <p:cNvSpPr/>
          <p:nvPr/>
        </p:nvSpPr>
        <p:spPr>
          <a:xfrm>
            <a:off x="281959" y="320476"/>
            <a:ext cx="9885298" cy="954107"/>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'Their', 'they're' and 'there' are homophones that often confuse people.</a:t>
            </a:r>
            <a:endParaRPr lang="en-US" sz="28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9C90022C-CDF7-EA49-A0E7-2463F660BA1C}"/>
              </a:ext>
            </a:extLst>
          </p:cNvPr>
          <p:cNvSpPr/>
          <p:nvPr/>
        </p:nvSpPr>
        <p:spPr>
          <a:xfrm>
            <a:off x="4642031" y="3267929"/>
            <a:ext cx="3049449" cy="2246769"/>
          </a:xfrm>
          <a:prstGeom prst="rect">
            <a:avLst/>
          </a:prstGeom>
        </p:spPr>
        <p:txBody>
          <a:bodyPr wrap="square">
            <a:spAutoFit/>
          </a:bodyPr>
          <a:lstStyle/>
          <a:p>
            <a:r>
              <a:rPr lang="en-GB" sz="2800" dirty="0">
                <a:solidFill>
                  <a:srgbClr val="00B050"/>
                </a:solidFill>
                <a:latin typeface="Calibri" panose="020F0502020204030204" pitchFamily="34" charset="0"/>
                <a:cs typeface="Calibri" panose="020F0502020204030204" pitchFamily="34" charset="0"/>
              </a:rPr>
              <a:t>means it </a:t>
            </a:r>
            <a:r>
              <a:rPr lang="en-GB" sz="2800" b="1" dirty="0">
                <a:solidFill>
                  <a:srgbClr val="00B050"/>
                </a:solidFill>
                <a:latin typeface="Calibri" panose="020F0502020204030204" pitchFamily="34" charset="0"/>
                <a:cs typeface="Calibri" panose="020F0502020204030204" pitchFamily="34" charset="0"/>
              </a:rPr>
              <a:t>belongs to them</a:t>
            </a:r>
            <a:r>
              <a:rPr lang="en-GB" sz="2800" dirty="0">
                <a:solidFill>
                  <a:srgbClr val="00B050"/>
                </a:solidFill>
                <a:latin typeface="Calibri" panose="020F0502020204030204" pitchFamily="34" charset="0"/>
                <a:cs typeface="Calibri" panose="020F0502020204030204" pitchFamily="34" charset="0"/>
              </a:rPr>
              <a:t>, </a:t>
            </a:r>
          </a:p>
          <a:p>
            <a:endParaRPr lang="en-GB" sz="2800" dirty="0">
              <a:solidFill>
                <a:srgbClr val="00B050"/>
              </a:solidFill>
              <a:latin typeface="Calibri" panose="020F0502020204030204" pitchFamily="34" charset="0"/>
              <a:cs typeface="Calibri" panose="020F0502020204030204" pitchFamily="34" charset="0"/>
            </a:endParaRPr>
          </a:p>
          <a:p>
            <a:r>
              <a:rPr lang="en-GB" sz="2800" dirty="0" err="1">
                <a:solidFill>
                  <a:srgbClr val="00B050"/>
                </a:solidFill>
                <a:latin typeface="Calibri" panose="020F0502020204030204" pitchFamily="34" charset="0"/>
                <a:cs typeface="Calibri" panose="020F0502020204030204" pitchFamily="34" charset="0"/>
              </a:rPr>
              <a:t>eg</a:t>
            </a:r>
            <a:r>
              <a:rPr lang="en-GB" sz="2800" dirty="0">
                <a:solidFill>
                  <a:srgbClr val="00B050"/>
                </a:solidFill>
                <a:latin typeface="Calibri" panose="020F0502020204030204" pitchFamily="34" charset="0"/>
                <a:cs typeface="Calibri" panose="020F0502020204030204" pitchFamily="34" charset="0"/>
              </a:rPr>
              <a:t> "I ate their sweets."</a:t>
            </a:r>
            <a:endParaRPr lang="en-US" sz="2800" dirty="0">
              <a:solidFill>
                <a:srgbClr val="00B050"/>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DEFCD53F-0C1D-BC49-A6F7-A2DBA54E3C60}"/>
              </a:ext>
            </a:extLst>
          </p:cNvPr>
          <p:cNvSpPr/>
          <p:nvPr/>
        </p:nvSpPr>
        <p:spPr>
          <a:xfrm>
            <a:off x="8435280" y="3483372"/>
            <a:ext cx="3258801" cy="1815882"/>
          </a:xfrm>
          <a:prstGeom prst="rect">
            <a:avLst/>
          </a:prstGeom>
        </p:spPr>
        <p:txBody>
          <a:bodyPr wrap="square">
            <a:spAutoFit/>
          </a:bodyPr>
          <a:lstStyle/>
          <a:p>
            <a:r>
              <a:rPr lang="en-GB" sz="2800" dirty="0">
                <a:solidFill>
                  <a:srgbClr val="FF0066"/>
                </a:solidFill>
                <a:latin typeface="Calibri" panose="020F0502020204030204" pitchFamily="34" charset="0"/>
                <a:cs typeface="Calibri" panose="020F0502020204030204" pitchFamily="34" charset="0"/>
              </a:rPr>
              <a:t>is short for '</a:t>
            </a:r>
            <a:r>
              <a:rPr lang="en-GB" sz="2800" b="1" dirty="0">
                <a:solidFill>
                  <a:srgbClr val="FF0066"/>
                </a:solidFill>
                <a:latin typeface="Calibri" panose="020F0502020204030204" pitchFamily="34" charset="0"/>
                <a:cs typeface="Calibri" panose="020F0502020204030204" pitchFamily="34" charset="0"/>
              </a:rPr>
              <a:t>they are</a:t>
            </a:r>
            <a:r>
              <a:rPr lang="en-GB" sz="2800" dirty="0">
                <a:solidFill>
                  <a:srgbClr val="FF0066"/>
                </a:solidFill>
                <a:latin typeface="Calibri" panose="020F0502020204030204" pitchFamily="34" charset="0"/>
                <a:cs typeface="Calibri" panose="020F0502020204030204" pitchFamily="34" charset="0"/>
              </a:rPr>
              <a:t>’ </a:t>
            </a:r>
          </a:p>
          <a:p>
            <a:endParaRPr lang="en-GB" sz="2800" dirty="0">
              <a:solidFill>
                <a:srgbClr val="FF0066"/>
              </a:solidFill>
              <a:latin typeface="Calibri" panose="020F0502020204030204" pitchFamily="34" charset="0"/>
              <a:cs typeface="Calibri" panose="020F0502020204030204" pitchFamily="34" charset="0"/>
            </a:endParaRPr>
          </a:p>
          <a:p>
            <a:r>
              <a:rPr lang="en-GB" sz="2800" dirty="0" err="1">
                <a:solidFill>
                  <a:srgbClr val="FF0066"/>
                </a:solidFill>
                <a:latin typeface="Calibri" panose="020F0502020204030204" pitchFamily="34" charset="0"/>
                <a:cs typeface="Calibri" panose="020F0502020204030204" pitchFamily="34" charset="0"/>
              </a:rPr>
              <a:t>eg</a:t>
            </a:r>
            <a:r>
              <a:rPr lang="en-GB" sz="2800" dirty="0">
                <a:solidFill>
                  <a:srgbClr val="FF0066"/>
                </a:solidFill>
                <a:latin typeface="Calibri" panose="020F0502020204030204" pitchFamily="34" charset="0"/>
                <a:cs typeface="Calibri" panose="020F0502020204030204" pitchFamily="34" charset="0"/>
              </a:rPr>
              <a:t> "They are going to be cross."</a:t>
            </a:r>
            <a:endParaRPr lang="en-US" sz="2800" dirty="0">
              <a:solidFill>
                <a:srgbClr val="FF0066"/>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DBAB19A1-E1CA-E843-A702-F3259B880FF4}"/>
              </a:ext>
            </a:extLst>
          </p:cNvPr>
          <p:cNvSpPr/>
          <p:nvPr/>
        </p:nvSpPr>
        <p:spPr>
          <a:xfrm>
            <a:off x="673118" y="3336308"/>
            <a:ext cx="3225113" cy="1815882"/>
          </a:xfrm>
          <a:prstGeom prst="rect">
            <a:avLst/>
          </a:prstGeom>
        </p:spPr>
        <p:txBody>
          <a:bodyPr wrap="square">
            <a:spAutoFit/>
          </a:bodyPr>
          <a:lstStyle/>
          <a:p>
            <a:r>
              <a:rPr lang="en-GB" sz="2800" dirty="0">
                <a:solidFill>
                  <a:srgbClr val="0070C0"/>
                </a:solidFill>
                <a:latin typeface="Calibri" panose="020F0502020204030204" pitchFamily="34" charset="0"/>
                <a:cs typeface="Calibri" panose="020F0502020204030204" pitchFamily="34" charset="0"/>
              </a:rPr>
              <a:t>refers to a </a:t>
            </a:r>
            <a:r>
              <a:rPr lang="en-GB" sz="2800" b="1" dirty="0">
                <a:solidFill>
                  <a:srgbClr val="0070C0"/>
                </a:solidFill>
                <a:latin typeface="Calibri" panose="020F0502020204030204" pitchFamily="34" charset="0"/>
                <a:cs typeface="Calibri" panose="020F0502020204030204" pitchFamily="34" charset="0"/>
              </a:rPr>
              <a:t>place</a:t>
            </a:r>
            <a:r>
              <a:rPr lang="en-GB" sz="2800" dirty="0">
                <a:solidFill>
                  <a:srgbClr val="0070C0"/>
                </a:solidFill>
                <a:latin typeface="Calibri" panose="020F0502020204030204" pitchFamily="34" charset="0"/>
                <a:cs typeface="Calibri" panose="020F0502020204030204" pitchFamily="34" charset="0"/>
              </a:rPr>
              <a:t>, </a:t>
            </a:r>
          </a:p>
          <a:p>
            <a:endParaRPr lang="en-GB" sz="2800" dirty="0">
              <a:solidFill>
                <a:srgbClr val="0070C0"/>
              </a:solidFill>
              <a:latin typeface="Calibri" panose="020F0502020204030204" pitchFamily="34" charset="0"/>
              <a:cs typeface="Calibri" panose="020F0502020204030204" pitchFamily="34" charset="0"/>
            </a:endParaRPr>
          </a:p>
          <a:p>
            <a:r>
              <a:rPr lang="en-GB" sz="2800" dirty="0" err="1">
                <a:solidFill>
                  <a:srgbClr val="0070C0"/>
                </a:solidFill>
                <a:latin typeface="Calibri" panose="020F0502020204030204" pitchFamily="34" charset="0"/>
                <a:cs typeface="Calibri" panose="020F0502020204030204" pitchFamily="34" charset="0"/>
              </a:rPr>
              <a:t>eg</a:t>
            </a:r>
            <a:r>
              <a:rPr lang="en-GB" sz="2800" dirty="0">
                <a:solidFill>
                  <a:srgbClr val="0070C0"/>
                </a:solidFill>
                <a:latin typeface="Calibri" panose="020F0502020204030204" pitchFamily="34" charset="0"/>
                <a:cs typeface="Calibri" panose="020F0502020204030204" pitchFamily="34" charset="0"/>
              </a:rPr>
              <a:t> "I'm going to hide over there."</a:t>
            </a:r>
            <a:endParaRPr lang="en-US" sz="2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610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B729F-E069-6F43-A2F0-7CA1BAAD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5888" y="5742745"/>
            <a:ext cx="1112483" cy="826101"/>
          </a:xfrm>
          <a:prstGeom prst="rect">
            <a:avLst/>
          </a:prstGeom>
        </p:spPr>
      </p:pic>
      <p:sp>
        <p:nvSpPr>
          <p:cNvPr id="18" name="TextBox 5">
            <a:extLst>
              <a:ext uri="{FF2B5EF4-FFF2-40B4-BE49-F238E27FC236}">
                <a16:creationId xmlns:a16="http://schemas.microsoft.com/office/drawing/2014/main" id="{D99BB268-3151-374F-A5D7-61895E06F33F}"/>
              </a:ext>
            </a:extLst>
          </p:cNvPr>
          <p:cNvSpPr txBox="1">
            <a:spLocks noChangeArrowheads="1"/>
          </p:cNvSpPr>
          <p:nvPr/>
        </p:nvSpPr>
        <p:spPr bwMode="auto">
          <a:xfrm>
            <a:off x="255588" y="274532"/>
            <a:ext cx="104994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600" dirty="0">
                <a:solidFill>
                  <a:srgbClr val="002060"/>
                </a:solidFill>
                <a:latin typeface="+mn-lt"/>
                <a:cs typeface="Arial" panose="020B0604020202020204" pitchFamily="34" charset="0"/>
              </a:rPr>
              <a:t>Read the sentences below and spot the </a:t>
            </a:r>
            <a:r>
              <a:rPr lang="en-GB" altLang="en-US" sz="3600" b="1" dirty="0">
                <a:solidFill>
                  <a:srgbClr val="002060"/>
                </a:solidFill>
                <a:latin typeface="+mn-lt"/>
                <a:cs typeface="Arial" panose="020B0604020202020204" pitchFamily="34" charset="0"/>
              </a:rPr>
              <a:t>possessive pronouns</a:t>
            </a:r>
            <a:r>
              <a:rPr lang="en-GB" altLang="en-US" sz="3600" dirty="0">
                <a:solidFill>
                  <a:srgbClr val="002060"/>
                </a:solidFill>
                <a:latin typeface="+mn-lt"/>
                <a:cs typeface="Arial" panose="020B0604020202020204" pitchFamily="34" charset="0"/>
              </a:rPr>
              <a:t>.</a:t>
            </a:r>
          </a:p>
        </p:txBody>
      </p:sp>
      <p:sp>
        <p:nvSpPr>
          <p:cNvPr id="19" name="Rectangle 18">
            <a:extLst>
              <a:ext uri="{FF2B5EF4-FFF2-40B4-BE49-F238E27FC236}">
                <a16:creationId xmlns:a16="http://schemas.microsoft.com/office/drawing/2014/main" id="{AAAC4C2B-4EE5-0446-81C7-52DB2C05F46C}"/>
              </a:ext>
            </a:extLst>
          </p:cNvPr>
          <p:cNvSpPr>
            <a:spLocks/>
          </p:cNvSpPr>
          <p:nvPr/>
        </p:nvSpPr>
        <p:spPr bwMode="auto">
          <a:xfrm>
            <a:off x="283557" y="5344139"/>
            <a:ext cx="10571905" cy="901700"/>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latin typeface="+mn-lt"/>
              </a:rPr>
              <a:t>The responsibility is </a:t>
            </a:r>
            <a:r>
              <a:rPr lang="en-GB" sz="2800" dirty="0">
                <a:solidFill>
                  <a:srgbClr val="FF0066"/>
                </a:solidFill>
                <a:latin typeface="+mn-lt"/>
              </a:rPr>
              <a:t>yours</a:t>
            </a:r>
            <a:r>
              <a:rPr lang="en-GB" sz="2800" dirty="0">
                <a:latin typeface="+mn-lt"/>
              </a:rPr>
              <a:t> to make sure that you are lining up correctly.</a:t>
            </a:r>
          </a:p>
        </p:txBody>
      </p:sp>
      <p:grpSp>
        <p:nvGrpSpPr>
          <p:cNvPr id="20" name="Group 19">
            <a:extLst>
              <a:ext uri="{FF2B5EF4-FFF2-40B4-BE49-F238E27FC236}">
                <a16:creationId xmlns:a16="http://schemas.microsoft.com/office/drawing/2014/main" id="{2856015C-3F84-E142-99F3-73A93767F47B}"/>
              </a:ext>
            </a:extLst>
          </p:cNvPr>
          <p:cNvGrpSpPr>
            <a:grpSpLocks/>
          </p:cNvGrpSpPr>
          <p:nvPr/>
        </p:nvGrpSpPr>
        <p:grpSpPr bwMode="auto">
          <a:xfrm>
            <a:off x="255589" y="1712913"/>
            <a:ext cx="11423035" cy="901700"/>
            <a:chOff x="396890" y="1712913"/>
            <a:chExt cx="8225698" cy="901700"/>
          </a:xfrm>
          <a:noFill/>
        </p:grpSpPr>
        <p:sp>
          <p:nvSpPr>
            <p:cNvPr id="21" name="Rectangle 20">
              <a:extLst>
                <a:ext uri="{FF2B5EF4-FFF2-40B4-BE49-F238E27FC236}">
                  <a16:creationId xmlns:a16="http://schemas.microsoft.com/office/drawing/2014/main" id="{4986C61B-C91E-934D-9D72-D35FDC46E9F2}"/>
                </a:ext>
              </a:extLst>
            </p:cNvPr>
            <p:cNvSpPr>
              <a:spLocks/>
            </p:cNvSpPr>
            <p:nvPr/>
          </p:nvSpPr>
          <p:spPr bwMode="auto">
            <a:xfrm>
              <a:off x="396890" y="1712913"/>
              <a:ext cx="7632942" cy="901700"/>
            </a:xfrm>
            <a:prstGeom prst="rect">
              <a:avLst/>
            </a:prstGeom>
            <a:grpFill/>
          </p:spPr>
          <p:txBody>
            <a:bodyPr lIns="108000" tIns="108000" rIns="108000" bIns="108000" anchor="ctr"/>
            <a:lstStyle/>
            <a:p>
              <a:pPr algn="ctr" eaLnBrk="1" fontAlgn="auto" hangingPunct="1">
                <a:spcBef>
                  <a:spcPts val="0"/>
                </a:spcBef>
                <a:spcAft>
                  <a:spcPts val="0"/>
                </a:spcAft>
                <a:defRPr/>
              </a:pPr>
              <a:r>
                <a:rPr lang="en-GB" sz="2800" dirty="0">
                  <a:latin typeface="+mn-lt"/>
                </a:rPr>
                <a:t>“Those eggs are </a:t>
              </a:r>
              <a:r>
                <a:rPr lang="en-GB" sz="2800" dirty="0">
                  <a:solidFill>
                    <a:srgbClr val="FF0066"/>
                  </a:solidFill>
                  <a:latin typeface="+mn-lt"/>
                </a:rPr>
                <a:t>ours</a:t>
              </a:r>
              <a:r>
                <a:rPr lang="en-GB" sz="2800" dirty="0">
                  <a:latin typeface="+mn-lt"/>
                </a:rPr>
                <a:t>. You need to collect them,” said Anita.</a:t>
              </a:r>
            </a:p>
          </p:txBody>
        </p:sp>
        <p:pic>
          <p:nvPicPr>
            <p:cNvPr id="22" name="Picture 1">
              <a:extLst>
                <a:ext uri="{FF2B5EF4-FFF2-40B4-BE49-F238E27FC236}">
                  <a16:creationId xmlns:a16="http://schemas.microsoft.com/office/drawing/2014/main" id="{C829527C-9CBC-1E48-BE02-6B895A1A13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7077" y="1888656"/>
              <a:ext cx="1185511" cy="71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DB40A548-85CA-FF46-9A19-3B55EE50C18B}"/>
              </a:ext>
            </a:extLst>
          </p:cNvPr>
          <p:cNvGrpSpPr>
            <a:grpSpLocks/>
          </p:cNvGrpSpPr>
          <p:nvPr/>
        </p:nvGrpSpPr>
        <p:grpSpPr bwMode="auto">
          <a:xfrm>
            <a:off x="960754" y="2614613"/>
            <a:ext cx="10599875" cy="1520825"/>
            <a:chOff x="904674" y="2615249"/>
            <a:chExt cx="7632700" cy="1520499"/>
          </a:xfrm>
          <a:noFill/>
        </p:grpSpPr>
        <p:sp>
          <p:nvSpPr>
            <p:cNvPr id="24" name="Rectangle 23">
              <a:extLst>
                <a:ext uri="{FF2B5EF4-FFF2-40B4-BE49-F238E27FC236}">
                  <a16:creationId xmlns:a16="http://schemas.microsoft.com/office/drawing/2014/main" id="{A78A1714-46C5-4F4D-BFB9-9FFE78F3DB24}"/>
                </a:ext>
              </a:extLst>
            </p:cNvPr>
            <p:cNvSpPr>
              <a:spLocks/>
            </p:cNvSpPr>
            <p:nvPr/>
          </p:nvSpPr>
          <p:spPr bwMode="auto">
            <a:xfrm>
              <a:off x="904674" y="2924745"/>
              <a:ext cx="7632700" cy="901507"/>
            </a:xfrm>
            <a:prstGeom prst="rect">
              <a:avLst/>
            </a:prstGeom>
            <a:grpFill/>
          </p:spPr>
          <p:txBody>
            <a:bodyPr lIns="108000" tIns="108000" rIns="108000" bIns="108000" anchor="ctr"/>
            <a:lstStyle/>
            <a:p>
              <a:pPr algn="ctr" eaLnBrk="1" fontAlgn="auto" hangingPunct="1">
                <a:spcBef>
                  <a:spcPts val="0"/>
                </a:spcBef>
                <a:spcAft>
                  <a:spcPts val="0"/>
                </a:spcAft>
                <a:defRPr/>
              </a:pPr>
              <a:r>
                <a:rPr lang="en-GB" sz="2800" dirty="0">
                  <a:latin typeface="+mn-lt"/>
                </a:rPr>
                <a:t>“Is the bobble hat </a:t>
              </a:r>
              <a:r>
                <a:rPr lang="en-GB" sz="2800" dirty="0">
                  <a:solidFill>
                    <a:srgbClr val="FF0066"/>
                  </a:solidFill>
                  <a:latin typeface="+mn-lt"/>
                </a:rPr>
                <a:t>mine</a:t>
              </a:r>
              <a:r>
                <a:rPr lang="en-GB" sz="2800" dirty="0">
                  <a:latin typeface="+mn-lt"/>
                </a:rPr>
                <a:t> or </a:t>
              </a:r>
              <a:r>
                <a:rPr lang="en-GB" sz="2800" dirty="0">
                  <a:solidFill>
                    <a:srgbClr val="FF0066"/>
                  </a:solidFill>
                  <a:latin typeface="+mn-lt"/>
                </a:rPr>
                <a:t>yours</a:t>
              </a:r>
              <a:r>
                <a:rPr lang="en-GB" sz="2800" dirty="0">
                  <a:latin typeface="+mn-lt"/>
                </a:rPr>
                <a:t>?” asked Charlotte.</a:t>
              </a:r>
            </a:p>
          </p:txBody>
        </p:sp>
        <p:pic>
          <p:nvPicPr>
            <p:cNvPr id="25" name="Picture 2">
              <a:extLst>
                <a:ext uri="{FF2B5EF4-FFF2-40B4-BE49-F238E27FC236}">
                  <a16:creationId xmlns:a16="http://schemas.microsoft.com/office/drawing/2014/main" id="{BEEA67FE-869A-C04A-83CD-EA7F02837A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4663" y="2615249"/>
              <a:ext cx="867453" cy="1520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a:extLst>
              <a:ext uri="{FF2B5EF4-FFF2-40B4-BE49-F238E27FC236}">
                <a16:creationId xmlns:a16="http://schemas.microsoft.com/office/drawing/2014/main" id="{4F2F33A3-9FFB-0041-8D6E-14985D99FA62}"/>
              </a:ext>
            </a:extLst>
          </p:cNvPr>
          <p:cNvGrpSpPr>
            <a:grpSpLocks/>
          </p:cNvGrpSpPr>
          <p:nvPr/>
        </p:nvGrpSpPr>
        <p:grpSpPr bwMode="auto">
          <a:xfrm>
            <a:off x="283557" y="4230481"/>
            <a:ext cx="11277072" cy="904875"/>
            <a:chOff x="414798" y="4230481"/>
            <a:chExt cx="8142073" cy="904875"/>
          </a:xfrm>
          <a:noFill/>
        </p:grpSpPr>
        <p:sp>
          <p:nvSpPr>
            <p:cNvPr id="27" name="Rectangle 26">
              <a:extLst>
                <a:ext uri="{FF2B5EF4-FFF2-40B4-BE49-F238E27FC236}">
                  <a16:creationId xmlns:a16="http://schemas.microsoft.com/office/drawing/2014/main" id="{D3754326-2A39-374E-9176-AF3D1644D53F}"/>
                </a:ext>
              </a:extLst>
            </p:cNvPr>
            <p:cNvSpPr>
              <a:spLocks/>
            </p:cNvSpPr>
            <p:nvPr/>
          </p:nvSpPr>
          <p:spPr bwMode="auto">
            <a:xfrm>
              <a:off x="414798" y="4230481"/>
              <a:ext cx="7632941" cy="904875"/>
            </a:xfrm>
            <a:prstGeom prst="rect">
              <a:avLst/>
            </a:prstGeom>
            <a:grpFill/>
          </p:spPr>
          <p:txBody>
            <a:bodyPr lIns="108000" tIns="108000" rIns="108000" bIns="108000" anchor="ctr"/>
            <a:lstStyle/>
            <a:p>
              <a:pPr algn="ctr" eaLnBrk="1" fontAlgn="auto" hangingPunct="1">
                <a:spcBef>
                  <a:spcPts val="0"/>
                </a:spcBef>
                <a:spcAft>
                  <a:spcPts val="0"/>
                </a:spcAft>
                <a:defRPr/>
              </a:pPr>
              <a:r>
                <a:rPr lang="en-GB" sz="2800" dirty="0"/>
                <a:t>H</a:t>
              </a:r>
              <a:r>
                <a:rPr lang="en-GB" sz="2800" dirty="0">
                  <a:latin typeface="+mn-lt"/>
                </a:rPr>
                <a:t>e signed all of </a:t>
              </a:r>
              <a:r>
                <a:rPr lang="en-GB" sz="2800" dirty="0">
                  <a:solidFill>
                    <a:srgbClr val="FF0066"/>
                  </a:solidFill>
                </a:rPr>
                <a:t>his</a:t>
              </a:r>
              <a:r>
                <a:rPr lang="en-GB" sz="2800" dirty="0">
                  <a:latin typeface="+mn-lt"/>
                </a:rPr>
                <a:t> forms and handed them in at the desk.</a:t>
              </a:r>
            </a:p>
          </p:txBody>
        </p:sp>
        <p:pic>
          <p:nvPicPr>
            <p:cNvPr id="28" name="Picture 3">
              <a:extLst>
                <a:ext uri="{FF2B5EF4-FFF2-40B4-BE49-F238E27FC236}">
                  <a16:creationId xmlns:a16="http://schemas.microsoft.com/office/drawing/2014/main" id="{C1E8F87D-F9F5-9E49-B887-CA50F4E34F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0581" y="4439264"/>
              <a:ext cx="1226290" cy="48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TextBox 5">
            <a:extLst>
              <a:ext uri="{FF2B5EF4-FFF2-40B4-BE49-F238E27FC236}">
                <a16:creationId xmlns:a16="http://schemas.microsoft.com/office/drawing/2014/main" id="{627BCC5F-4F49-3441-B372-AF4B83906791}"/>
              </a:ext>
            </a:extLst>
          </p:cNvPr>
          <p:cNvSpPr txBox="1">
            <a:spLocks noChangeArrowheads="1"/>
          </p:cNvSpPr>
          <p:nvPr/>
        </p:nvSpPr>
        <p:spPr bwMode="auto">
          <a:xfrm>
            <a:off x="5056516" y="6196166"/>
            <a:ext cx="5820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Could you spot any other types of pronouns?</a:t>
            </a:r>
          </a:p>
        </p:txBody>
      </p:sp>
    </p:spTree>
    <p:extLst>
      <p:ext uri="{BB962C8B-B14F-4D97-AF65-F5344CB8AC3E}">
        <p14:creationId xmlns:p14="http://schemas.microsoft.com/office/powerpoint/2010/main" val="12387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B729F-E069-6F43-A2F0-7CA1BAAD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5888" y="5742745"/>
            <a:ext cx="1112483" cy="826101"/>
          </a:xfrm>
          <a:prstGeom prst="rect">
            <a:avLst/>
          </a:prstGeom>
        </p:spPr>
      </p:pic>
      <p:sp>
        <p:nvSpPr>
          <p:cNvPr id="18" name="TextBox 5">
            <a:extLst>
              <a:ext uri="{FF2B5EF4-FFF2-40B4-BE49-F238E27FC236}">
                <a16:creationId xmlns:a16="http://schemas.microsoft.com/office/drawing/2014/main" id="{D99BB268-3151-374F-A5D7-61895E06F33F}"/>
              </a:ext>
            </a:extLst>
          </p:cNvPr>
          <p:cNvSpPr txBox="1">
            <a:spLocks noChangeArrowheads="1"/>
          </p:cNvSpPr>
          <p:nvPr/>
        </p:nvSpPr>
        <p:spPr bwMode="auto">
          <a:xfrm>
            <a:off x="255588" y="274532"/>
            <a:ext cx="104994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600" dirty="0">
                <a:solidFill>
                  <a:srgbClr val="002060"/>
                </a:solidFill>
                <a:latin typeface="+mn-lt"/>
                <a:cs typeface="Arial" panose="020B0604020202020204" pitchFamily="34" charset="0"/>
              </a:rPr>
              <a:t>Read the sentences below and add in the </a:t>
            </a:r>
            <a:r>
              <a:rPr lang="en-GB" altLang="en-US" sz="3600" b="1" dirty="0">
                <a:solidFill>
                  <a:srgbClr val="002060"/>
                </a:solidFill>
                <a:latin typeface="+mn-lt"/>
                <a:cs typeface="Arial" panose="020B0604020202020204" pitchFamily="34" charset="0"/>
              </a:rPr>
              <a:t>possessive pronouns</a:t>
            </a:r>
            <a:r>
              <a:rPr lang="en-GB" altLang="en-US" sz="3600" dirty="0">
                <a:solidFill>
                  <a:srgbClr val="002060"/>
                </a:solidFill>
                <a:latin typeface="+mn-lt"/>
                <a:cs typeface="Arial" panose="020B0604020202020204" pitchFamily="34" charset="0"/>
              </a:rPr>
              <a:t>. Will more than one option fit?</a:t>
            </a:r>
          </a:p>
        </p:txBody>
      </p:sp>
      <p:sp>
        <p:nvSpPr>
          <p:cNvPr id="21" name="Rectangle 20">
            <a:extLst>
              <a:ext uri="{FF2B5EF4-FFF2-40B4-BE49-F238E27FC236}">
                <a16:creationId xmlns:a16="http://schemas.microsoft.com/office/drawing/2014/main" id="{4986C61B-C91E-934D-9D72-D35FDC46E9F2}"/>
              </a:ext>
            </a:extLst>
          </p:cNvPr>
          <p:cNvSpPr>
            <a:spLocks/>
          </p:cNvSpPr>
          <p:nvPr/>
        </p:nvSpPr>
        <p:spPr bwMode="auto">
          <a:xfrm>
            <a:off x="762255" y="1718388"/>
            <a:ext cx="10599874" cy="901700"/>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latin typeface="+mn-lt"/>
              </a:rPr>
              <a:t>“The chewing gum is _______ not __________,” lied Hannah.</a:t>
            </a:r>
          </a:p>
        </p:txBody>
      </p:sp>
      <p:sp>
        <p:nvSpPr>
          <p:cNvPr id="15" name="Rectangle 14">
            <a:extLst>
              <a:ext uri="{FF2B5EF4-FFF2-40B4-BE49-F238E27FC236}">
                <a16:creationId xmlns:a16="http://schemas.microsoft.com/office/drawing/2014/main" id="{973AF0E1-EA29-CC41-9B66-B89174B90645}"/>
              </a:ext>
            </a:extLst>
          </p:cNvPr>
          <p:cNvSpPr>
            <a:spLocks/>
          </p:cNvSpPr>
          <p:nvPr/>
        </p:nvSpPr>
        <p:spPr bwMode="auto">
          <a:xfrm>
            <a:off x="277359" y="3955617"/>
            <a:ext cx="10599874" cy="901700"/>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latin typeface="+mn-lt"/>
              </a:rPr>
              <a:t>“This group is _______. __________ is over there,” snapped Bradley.</a:t>
            </a:r>
          </a:p>
        </p:txBody>
      </p:sp>
      <p:pic>
        <p:nvPicPr>
          <p:cNvPr id="4" name="Picture 3">
            <a:extLst>
              <a:ext uri="{FF2B5EF4-FFF2-40B4-BE49-F238E27FC236}">
                <a16:creationId xmlns:a16="http://schemas.microsoft.com/office/drawing/2014/main" id="{08E2E02F-6E51-4F4D-82E6-03812A7B1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335" y="2616768"/>
            <a:ext cx="1741714" cy="1369785"/>
          </a:xfrm>
          <a:prstGeom prst="rect">
            <a:avLst/>
          </a:prstGeom>
        </p:spPr>
      </p:pic>
      <p:pic>
        <p:nvPicPr>
          <p:cNvPr id="6" name="Picture 5">
            <a:extLst>
              <a:ext uri="{FF2B5EF4-FFF2-40B4-BE49-F238E27FC236}">
                <a16:creationId xmlns:a16="http://schemas.microsoft.com/office/drawing/2014/main" id="{D9ADBC7E-3492-A44A-8E50-BD4DEDD33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817" y="4697593"/>
            <a:ext cx="2246749" cy="1558556"/>
          </a:xfrm>
          <a:prstGeom prst="rect">
            <a:avLst/>
          </a:prstGeom>
        </p:spPr>
      </p:pic>
    </p:spTree>
    <p:extLst>
      <p:ext uri="{BB962C8B-B14F-4D97-AF65-F5344CB8AC3E}">
        <p14:creationId xmlns:p14="http://schemas.microsoft.com/office/powerpoint/2010/main" val="25029617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B729F-E069-6F43-A2F0-7CA1BAAD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5888" y="5742745"/>
            <a:ext cx="1112483" cy="826101"/>
          </a:xfrm>
          <a:prstGeom prst="rect">
            <a:avLst/>
          </a:prstGeom>
        </p:spPr>
      </p:pic>
      <p:sp>
        <p:nvSpPr>
          <p:cNvPr id="18" name="TextBox 5">
            <a:extLst>
              <a:ext uri="{FF2B5EF4-FFF2-40B4-BE49-F238E27FC236}">
                <a16:creationId xmlns:a16="http://schemas.microsoft.com/office/drawing/2014/main" id="{D99BB268-3151-374F-A5D7-61895E06F33F}"/>
              </a:ext>
            </a:extLst>
          </p:cNvPr>
          <p:cNvSpPr txBox="1">
            <a:spLocks noChangeArrowheads="1"/>
          </p:cNvSpPr>
          <p:nvPr/>
        </p:nvSpPr>
        <p:spPr bwMode="auto">
          <a:xfrm>
            <a:off x="255588" y="274532"/>
            <a:ext cx="10499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600" b="1" dirty="0">
                <a:solidFill>
                  <a:srgbClr val="002060"/>
                </a:solidFill>
                <a:latin typeface="+mn-lt"/>
                <a:cs typeface="Arial" panose="020B0604020202020204" pitchFamily="34" charset="0"/>
              </a:rPr>
              <a:t>Possessive pronouns </a:t>
            </a:r>
            <a:r>
              <a:rPr lang="en-GB" altLang="en-US" sz="3600" dirty="0">
                <a:solidFill>
                  <a:srgbClr val="002060"/>
                </a:solidFill>
                <a:latin typeface="+mn-lt"/>
                <a:cs typeface="Arial" panose="020B0604020202020204" pitchFamily="34" charset="0"/>
              </a:rPr>
              <a:t>you could have used…</a:t>
            </a:r>
          </a:p>
        </p:txBody>
      </p:sp>
      <p:sp>
        <p:nvSpPr>
          <p:cNvPr id="21" name="Rectangle 20">
            <a:extLst>
              <a:ext uri="{FF2B5EF4-FFF2-40B4-BE49-F238E27FC236}">
                <a16:creationId xmlns:a16="http://schemas.microsoft.com/office/drawing/2014/main" id="{4986C61B-C91E-934D-9D72-D35FDC46E9F2}"/>
              </a:ext>
            </a:extLst>
          </p:cNvPr>
          <p:cNvSpPr>
            <a:spLocks/>
          </p:cNvSpPr>
          <p:nvPr/>
        </p:nvSpPr>
        <p:spPr bwMode="auto">
          <a:xfrm>
            <a:off x="762255" y="1718388"/>
            <a:ext cx="10599874" cy="901700"/>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latin typeface="+mn-lt"/>
              </a:rPr>
              <a:t>“The chewing gum is _______ not __________,” lied Hannah.</a:t>
            </a:r>
          </a:p>
        </p:txBody>
      </p:sp>
      <p:sp>
        <p:nvSpPr>
          <p:cNvPr id="29" name="TextBox 5">
            <a:extLst>
              <a:ext uri="{FF2B5EF4-FFF2-40B4-BE49-F238E27FC236}">
                <a16:creationId xmlns:a16="http://schemas.microsoft.com/office/drawing/2014/main" id="{627BCC5F-4F49-3441-B372-AF4B83906791}"/>
              </a:ext>
            </a:extLst>
          </p:cNvPr>
          <p:cNvSpPr txBox="1">
            <a:spLocks noChangeArrowheads="1"/>
          </p:cNvSpPr>
          <p:nvPr/>
        </p:nvSpPr>
        <p:spPr bwMode="auto">
          <a:xfrm>
            <a:off x="4934369" y="6155795"/>
            <a:ext cx="5820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400" dirty="0">
                <a:solidFill>
                  <a:srgbClr val="C00000"/>
                </a:solidFill>
                <a:latin typeface="+mn-lt"/>
                <a:cs typeface="Arial" panose="020B0604020202020204" pitchFamily="34" charset="0"/>
              </a:rPr>
              <a:t>Did you use different ones?</a:t>
            </a:r>
          </a:p>
        </p:txBody>
      </p:sp>
      <p:sp>
        <p:nvSpPr>
          <p:cNvPr id="15" name="Rectangle 14">
            <a:extLst>
              <a:ext uri="{FF2B5EF4-FFF2-40B4-BE49-F238E27FC236}">
                <a16:creationId xmlns:a16="http://schemas.microsoft.com/office/drawing/2014/main" id="{973AF0E1-EA29-CC41-9B66-B89174B90645}"/>
              </a:ext>
            </a:extLst>
          </p:cNvPr>
          <p:cNvSpPr>
            <a:spLocks/>
          </p:cNvSpPr>
          <p:nvPr/>
        </p:nvSpPr>
        <p:spPr bwMode="auto">
          <a:xfrm>
            <a:off x="277359" y="3955617"/>
            <a:ext cx="10599874" cy="901700"/>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latin typeface="+mn-lt"/>
              </a:rPr>
              <a:t>“This group is _______. __________ is over there,” snapped Bradley.</a:t>
            </a:r>
          </a:p>
        </p:txBody>
      </p:sp>
      <p:pic>
        <p:nvPicPr>
          <p:cNvPr id="4" name="Picture 3">
            <a:extLst>
              <a:ext uri="{FF2B5EF4-FFF2-40B4-BE49-F238E27FC236}">
                <a16:creationId xmlns:a16="http://schemas.microsoft.com/office/drawing/2014/main" id="{08E2E02F-6E51-4F4D-82E6-03812A7B1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335" y="2616768"/>
            <a:ext cx="1741714" cy="1369785"/>
          </a:xfrm>
          <a:prstGeom prst="rect">
            <a:avLst/>
          </a:prstGeom>
        </p:spPr>
      </p:pic>
      <p:pic>
        <p:nvPicPr>
          <p:cNvPr id="6" name="Picture 5">
            <a:extLst>
              <a:ext uri="{FF2B5EF4-FFF2-40B4-BE49-F238E27FC236}">
                <a16:creationId xmlns:a16="http://schemas.microsoft.com/office/drawing/2014/main" id="{D9ADBC7E-3492-A44A-8E50-BD4DEDD33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817" y="4697593"/>
            <a:ext cx="2246749" cy="1558556"/>
          </a:xfrm>
          <a:prstGeom prst="rect">
            <a:avLst/>
          </a:prstGeom>
        </p:spPr>
      </p:pic>
      <p:sp>
        <p:nvSpPr>
          <p:cNvPr id="9" name="Rectangle 8">
            <a:extLst>
              <a:ext uri="{FF2B5EF4-FFF2-40B4-BE49-F238E27FC236}">
                <a16:creationId xmlns:a16="http://schemas.microsoft.com/office/drawing/2014/main" id="{C05EF4CA-E757-A244-B976-80E98CCDA7E3}"/>
              </a:ext>
            </a:extLst>
          </p:cNvPr>
          <p:cNvSpPr>
            <a:spLocks/>
          </p:cNvSpPr>
          <p:nvPr/>
        </p:nvSpPr>
        <p:spPr bwMode="auto">
          <a:xfrm>
            <a:off x="4625404" y="1841014"/>
            <a:ext cx="1218946" cy="476038"/>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solidFill>
                  <a:srgbClr val="FF0000"/>
                </a:solidFill>
              </a:rPr>
              <a:t>his</a:t>
            </a:r>
            <a:endParaRPr lang="en-GB" sz="2800" dirty="0">
              <a:solidFill>
                <a:srgbClr val="FF0000"/>
              </a:solidFill>
              <a:latin typeface="+mn-lt"/>
            </a:endParaRPr>
          </a:p>
        </p:txBody>
      </p:sp>
      <p:sp>
        <p:nvSpPr>
          <p:cNvPr id="10" name="Rectangle 9">
            <a:extLst>
              <a:ext uri="{FF2B5EF4-FFF2-40B4-BE49-F238E27FC236}">
                <a16:creationId xmlns:a16="http://schemas.microsoft.com/office/drawing/2014/main" id="{0EB84AD8-D16E-D543-87C9-78C965392EA1}"/>
              </a:ext>
            </a:extLst>
          </p:cNvPr>
          <p:cNvSpPr>
            <a:spLocks/>
          </p:cNvSpPr>
          <p:nvPr/>
        </p:nvSpPr>
        <p:spPr bwMode="auto">
          <a:xfrm>
            <a:off x="6855570" y="1841014"/>
            <a:ext cx="1218946" cy="476038"/>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solidFill>
                  <a:srgbClr val="FF0000"/>
                </a:solidFill>
                <a:latin typeface="+mn-lt"/>
              </a:rPr>
              <a:t>yours</a:t>
            </a:r>
          </a:p>
        </p:txBody>
      </p:sp>
      <p:sp>
        <p:nvSpPr>
          <p:cNvPr id="11" name="Rectangle 10">
            <a:extLst>
              <a:ext uri="{FF2B5EF4-FFF2-40B4-BE49-F238E27FC236}">
                <a16:creationId xmlns:a16="http://schemas.microsoft.com/office/drawing/2014/main" id="{3585BDA1-C3EF-5046-8506-684BC5B24F96}"/>
              </a:ext>
            </a:extLst>
          </p:cNvPr>
          <p:cNvSpPr>
            <a:spLocks/>
          </p:cNvSpPr>
          <p:nvPr/>
        </p:nvSpPr>
        <p:spPr bwMode="auto">
          <a:xfrm>
            <a:off x="2631912" y="4104689"/>
            <a:ext cx="1218946" cy="476038"/>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solidFill>
                  <a:srgbClr val="FF0000"/>
                </a:solidFill>
                <a:latin typeface="+mn-lt"/>
              </a:rPr>
              <a:t>mine</a:t>
            </a:r>
          </a:p>
        </p:txBody>
      </p:sp>
      <p:sp>
        <p:nvSpPr>
          <p:cNvPr id="12" name="Rectangle 11">
            <a:extLst>
              <a:ext uri="{FF2B5EF4-FFF2-40B4-BE49-F238E27FC236}">
                <a16:creationId xmlns:a16="http://schemas.microsoft.com/office/drawing/2014/main" id="{CF7DBFD0-591A-964A-852A-256265672A5A}"/>
              </a:ext>
            </a:extLst>
          </p:cNvPr>
          <p:cNvSpPr>
            <a:spLocks/>
          </p:cNvSpPr>
          <p:nvPr/>
        </p:nvSpPr>
        <p:spPr bwMode="auto">
          <a:xfrm>
            <a:off x="4286391" y="4113416"/>
            <a:ext cx="1218946" cy="476038"/>
          </a:xfrm>
          <a:prstGeom prst="rect">
            <a:avLst/>
          </a:prstGeom>
          <a:noFill/>
        </p:spPr>
        <p:txBody>
          <a:bodyPr lIns="108000" tIns="108000" rIns="108000" bIns="108000" anchor="ctr"/>
          <a:lstStyle/>
          <a:p>
            <a:pPr algn="ctr" eaLnBrk="1" fontAlgn="auto" hangingPunct="1">
              <a:spcBef>
                <a:spcPts val="0"/>
              </a:spcBef>
              <a:spcAft>
                <a:spcPts val="0"/>
              </a:spcAft>
              <a:defRPr/>
            </a:pPr>
            <a:r>
              <a:rPr lang="en-GB" sz="2800" dirty="0">
                <a:solidFill>
                  <a:srgbClr val="FF0000"/>
                </a:solidFill>
                <a:latin typeface="+mn-lt"/>
              </a:rPr>
              <a:t>Hers</a:t>
            </a:r>
          </a:p>
        </p:txBody>
      </p:sp>
    </p:spTree>
    <p:extLst>
      <p:ext uri="{BB962C8B-B14F-4D97-AF65-F5344CB8AC3E}">
        <p14:creationId xmlns:p14="http://schemas.microsoft.com/office/powerpoint/2010/main" val="2284268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2060206" y="286546"/>
            <a:ext cx="8740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Underline all of the </a:t>
            </a:r>
            <a:r>
              <a:rPr lang="en-GB" altLang="en-US" sz="2400" b="1" dirty="0">
                <a:solidFill>
                  <a:srgbClr val="C00000"/>
                </a:solidFill>
                <a:latin typeface="+mn-lt"/>
                <a:cs typeface="Arial" panose="020B0604020202020204" pitchFamily="34" charset="0"/>
              </a:rPr>
              <a:t>possessive pronouns</a:t>
            </a:r>
            <a:r>
              <a:rPr lang="en-GB" altLang="en-US" sz="2400" dirty="0">
                <a:solidFill>
                  <a:srgbClr val="C00000"/>
                </a:solidFill>
                <a:latin typeface="+mn-lt"/>
                <a:cs typeface="Arial" panose="020B0604020202020204" pitchFamily="34" charset="0"/>
              </a:rPr>
              <a:t> in the following sentences.</a:t>
            </a:r>
            <a:endParaRPr lang="en-GB" altLang="en-US" dirty="0">
              <a:solidFill>
                <a:srgbClr val="C00000"/>
              </a:solidFill>
              <a:latin typeface="+mn-lt"/>
              <a:cs typeface="Arial" panose="020B0604020202020204" pitchFamily="34" charset="0"/>
            </a:endParaRPr>
          </a:p>
        </p:txBody>
      </p:sp>
      <p:sp>
        <p:nvSpPr>
          <p:cNvPr id="5" name="TextBox 4"/>
          <p:cNvSpPr txBox="1">
            <a:spLocks noChangeArrowheads="1"/>
          </p:cNvSpPr>
          <p:nvPr/>
        </p:nvSpPr>
        <p:spPr bwMode="auto">
          <a:xfrm>
            <a:off x="235131" y="117200"/>
            <a:ext cx="135418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solidFill>
                  <a:srgbClr val="002060"/>
                </a:solidFill>
                <a:latin typeface="+mn-lt"/>
                <a:cs typeface="Arial" panose="020B0604020202020204" pitchFamily="34" charset="0"/>
              </a:rPr>
              <a:t>Task:</a:t>
            </a:r>
          </a:p>
        </p:txBody>
      </p:sp>
      <p:pic>
        <p:nvPicPr>
          <p:cNvPr id="4" name="Picture 3">
            <a:extLst>
              <a:ext uri="{FF2B5EF4-FFF2-40B4-BE49-F238E27FC236}">
                <a16:creationId xmlns:a16="http://schemas.microsoft.com/office/drawing/2014/main" id="{08B1CD13-2844-E143-810C-B04EE0E43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563" y="5746174"/>
            <a:ext cx="1112484" cy="826102"/>
          </a:xfrm>
          <a:prstGeom prst="rect">
            <a:avLst/>
          </a:prstGeom>
        </p:spPr>
      </p:pic>
      <p:sp>
        <p:nvSpPr>
          <p:cNvPr id="6" name="Rectangle 1">
            <a:extLst>
              <a:ext uri="{FF2B5EF4-FFF2-40B4-BE49-F238E27FC236}">
                <a16:creationId xmlns:a16="http://schemas.microsoft.com/office/drawing/2014/main" id="{817C6AD6-F338-434B-B83E-C721A98CF422}"/>
              </a:ext>
            </a:extLst>
          </p:cNvPr>
          <p:cNvSpPr>
            <a:spLocks noChangeArrowheads="1"/>
          </p:cNvSpPr>
          <p:nvPr/>
        </p:nvSpPr>
        <p:spPr bwMode="auto">
          <a:xfrm>
            <a:off x="9004991" y="2417356"/>
            <a:ext cx="259632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000" dirty="0">
                <a:latin typeface="Calibri" panose="020F0502020204030204" pitchFamily="34" charset="0"/>
                <a:cs typeface="Calibri" panose="020F0502020204030204" pitchFamily="34" charset="0"/>
              </a:rPr>
              <a:t>yours		mine</a:t>
            </a:r>
          </a:p>
          <a:p>
            <a:pPr>
              <a:defRPr/>
            </a:pPr>
            <a:r>
              <a:rPr lang="en-GB" sz="2000" dirty="0">
                <a:latin typeface="Calibri" panose="020F0502020204030204" pitchFamily="34" charset="0"/>
                <a:cs typeface="Calibri" panose="020F0502020204030204" pitchFamily="34" charset="0"/>
              </a:rPr>
              <a:t>its		his</a:t>
            </a:r>
          </a:p>
          <a:p>
            <a:pPr>
              <a:defRPr/>
            </a:pPr>
            <a:r>
              <a:rPr lang="en-GB" sz="2000" dirty="0">
                <a:latin typeface="Calibri" panose="020F0502020204030204" pitchFamily="34" charset="0"/>
                <a:cs typeface="Calibri" panose="020F0502020204030204" pitchFamily="34" charset="0"/>
              </a:rPr>
              <a:t>hers		ours</a:t>
            </a:r>
          </a:p>
          <a:p>
            <a:pPr>
              <a:defRPr/>
            </a:pPr>
            <a:r>
              <a:rPr lang="en-GB" sz="2000" dirty="0">
                <a:latin typeface="Calibri" panose="020F0502020204030204" pitchFamily="34" charset="0"/>
                <a:cs typeface="Calibri" panose="020F0502020204030204" pitchFamily="34" charset="0"/>
              </a:rPr>
              <a:t>theirs</a:t>
            </a:r>
          </a:p>
        </p:txBody>
      </p:sp>
      <p:sp>
        <p:nvSpPr>
          <p:cNvPr id="2" name="Rectangle 1">
            <a:extLst>
              <a:ext uri="{FF2B5EF4-FFF2-40B4-BE49-F238E27FC236}">
                <a16:creationId xmlns:a16="http://schemas.microsoft.com/office/drawing/2014/main" id="{6E0FDE2C-1DA8-E542-BDCE-CC03616ECFC9}"/>
              </a:ext>
            </a:extLst>
          </p:cNvPr>
          <p:cNvSpPr/>
          <p:nvPr/>
        </p:nvSpPr>
        <p:spPr>
          <a:xfrm>
            <a:off x="435429" y="825225"/>
            <a:ext cx="10164772" cy="1938992"/>
          </a:xfrm>
          <a:prstGeom prst="rect">
            <a:avLst/>
          </a:prstGeom>
        </p:spPr>
        <p:txBody>
          <a:bodyPr wrap="square">
            <a:spAutoFit/>
          </a:bodyPr>
          <a:lstStyle/>
          <a:p>
            <a:pPr>
              <a:buFont typeface="+mj-lt"/>
              <a:buAutoNum type="arabicPeriod"/>
            </a:pPr>
            <a:r>
              <a:rPr lang="en-GB" sz="2400" spc="80" dirty="0">
                <a:latin typeface="Calibri" panose="020F0502020204030204" pitchFamily="34" charset="0"/>
                <a:cs typeface="Calibri" panose="020F0502020204030204" pitchFamily="34" charset="0"/>
              </a:rPr>
              <a:t>  His hair was longer than hers.</a:t>
            </a:r>
          </a:p>
          <a:p>
            <a:pPr>
              <a:buFont typeface="+mj-lt"/>
              <a:buAutoNum type="arabicPeriod"/>
            </a:pPr>
            <a:r>
              <a:rPr lang="en-GB" sz="2400" spc="80" dirty="0">
                <a:latin typeface="Calibri" panose="020F0502020204030204" pitchFamily="34" charset="0"/>
                <a:cs typeface="Calibri" panose="020F0502020204030204" pitchFamily="34" charset="0"/>
              </a:rPr>
              <a:t>  I saw that her dog was smaller than theirs.</a:t>
            </a:r>
          </a:p>
          <a:p>
            <a:pPr>
              <a:buFont typeface="+mj-lt"/>
              <a:buAutoNum type="arabicPeriod"/>
            </a:pPr>
            <a:r>
              <a:rPr lang="en-GB" sz="2400" spc="80" dirty="0">
                <a:latin typeface="Calibri" panose="020F0502020204030204" pitchFamily="34" charset="0"/>
                <a:cs typeface="Calibri" panose="020F0502020204030204" pitchFamily="34" charset="0"/>
              </a:rPr>
              <a:t>  Someone asked, "Is that dog yours?"</a:t>
            </a:r>
          </a:p>
          <a:p>
            <a:pPr>
              <a:buFont typeface="+mj-lt"/>
              <a:buAutoNum type="arabicPeriod"/>
            </a:pPr>
            <a:r>
              <a:rPr lang="en-GB" sz="2400" spc="80" dirty="0">
                <a:latin typeface="Calibri" panose="020F0502020204030204" pitchFamily="34" charset="0"/>
                <a:cs typeface="Calibri" panose="020F0502020204030204" pitchFamily="34" charset="0"/>
              </a:rPr>
              <a:t>  I replied, "Yes, he's mine.”</a:t>
            </a:r>
          </a:p>
          <a:p>
            <a:pPr>
              <a:buFont typeface="+mj-lt"/>
              <a:buAutoNum type="arabicPeriod"/>
            </a:pPr>
            <a:r>
              <a:rPr lang="en-GB" sz="2400" spc="80" dirty="0">
                <a:latin typeface="Calibri" panose="020F0502020204030204" pitchFamily="34" charset="0"/>
                <a:cs typeface="Calibri" panose="020F0502020204030204" pitchFamily="34" charset="0"/>
              </a:rPr>
              <a:t>  His ribbon was big and its colour was blue.</a:t>
            </a:r>
          </a:p>
        </p:txBody>
      </p:sp>
      <p:sp>
        <p:nvSpPr>
          <p:cNvPr id="8" name="TextBox 5">
            <a:extLst>
              <a:ext uri="{FF2B5EF4-FFF2-40B4-BE49-F238E27FC236}">
                <a16:creationId xmlns:a16="http://schemas.microsoft.com/office/drawing/2014/main" id="{390EBD33-C459-0E4C-A951-EEDD61EE04E8}"/>
              </a:ext>
            </a:extLst>
          </p:cNvPr>
          <p:cNvSpPr txBox="1">
            <a:spLocks noChangeArrowheads="1"/>
          </p:cNvSpPr>
          <p:nvPr/>
        </p:nvSpPr>
        <p:spPr bwMode="auto">
          <a:xfrm>
            <a:off x="435429" y="2909146"/>
            <a:ext cx="6866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Fill in the blank with the proper </a:t>
            </a:r>
            <a:r>
              <a:rPr lang="en-GB" altLang="en-US" sz="2400" b="1" dirty="0">
                <a:solidFill>
                  <a:srgbClr val="C00000"/>
                </a:solidFill>
                <a:latin typeface="+mn-lt"/>
                <a:cs typeface="Arial" panose="020B0604020202020204" pitchFamily="34" charset="0"/>
              </a:rPr>
              <a:t>possessive pronouns.</a:t>
            </a:r>
            <a:endParaRPr lang="en-GB" altLang="en-US" dirty="0">
              <a:solidFill>
                <a:srgbClr val="C00000"/>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650D8298-B0BA-5845-8A6D-D934D654A428}"/>
              </a:ext>
            </a:extLst>
          </p:cNvPr>
          <p:cNvSpPr/>
          <p:nvPr/>
        </p:nvSpPr>
        <p:spPr>
          <a:xfrm>
            <a:off x="410860" y="3249005"/>
            <a:ext cx="11489187" cy="3410357"/>
          </a:xfrm>
          <a:prstGeom prst="rect">
            <a:avLst/>
          </a:prstGeom>
        </p:spPr>
        <p:txBody>
          <a:bodyPr wrap="square">
            <a:spAutoFit/>
          </a:bodyPr>
          <a:lstStyle/>
          <a:p>
            <a:pPr>
              <a:lnSpc>
                <a:spcPct val="150000"/>
              </a:lnSpc>
              <a:spcAft>
                <a:spcPts val="70"/>
              </a:spcAft>
            </a:pPr>
            <a:r>
              <a:rPr lang="en-GB" sz="2400" spc="80" dirty="0">
                <a:latin typeface="Calibri" panose="020F0502020204030204" pitchFamily="34" charset="0"/>
                <a:cs typeface="Calibri" panose="020F0502020204030204" pitchFamily="34" charset="0"/>
              </a:rPr>
              <a:t>6.  I paid for my scarf, so it is </a:t>
            </a:r>
            <a:r>
              <a:rPr lang="en-GB" sz="2400" u="sng" spc="80" dirty="0">
                <a:solidFill>
                  <a:schemeClr val="bg2">
                    <a:lumMod val="75000"/>
                  </a:schemeClr>
                </a:solidFill>
                <a:latin typeface="Calibri" panose="020F0502020204030204" pitchFamily="34" charset="0"/>
                <a:cs typeface="Calibri" panose="020F0502020204030204" pitchFamily="34" charset="0"/>
              </a:rPr>
              <a:t>____________________</a:t>
            </a:r>
            <a:r>
              <a:rPr lang="en-GB" sz="2400" spc="80" dirty="0">
                <a:latin typeface="Calibri" panose="020F0502020204030204" pitchFamily="34" charset="0"/>
                <a:cs typeface="Calibri" panose="020F0502020204030204" pitchFamily="34" charset="0"/>
              </a:rPr>
              <a:t>.</a:t>
            </a:r>
          </a:p>
          <a:p>
            <a:pPr marL="457200" indent="-457200">
              <a:lnSpc>
                <a:spcPct val="150000"/>
              </a:lnSpc>
              <a:spcAft>
                <a:spcPts val="70"/>
              </a:spcAft>
              <a:buAutoNum type="arabicPeriod" startAt="7"/>
            </a:pPr>
            <a:r>
              <a:rPr lang="en-GB" sz="2400" spc="80" dirty="0">
                <a:latin typeface="Calibri" panose="020F0502020204030204" pitchFamily="34" charset="0"/>
                <a:cs typeface="Calibri" panose="020F0502020204030204" pitchFamily="34" charset="0"/>
              </a:rPr>
              <a:t>Pick any of these desserts. The choice is </a:t>
            </a:r>
            <a:r>
              <a:rPr lang="en-GB" sz="2400" u="sng" spc="80" dirty="0">
                <a:solidFill>
                  <a:schemeClr val="bg2">
                    <a:lumMod val="75000"/>
                  </a:schemeClr>
                </a:solidFill>
                <a:latin typeface="Calibri" panose="020F0502020204030204" pitchFamily="34" charset="0"/>
                <a:cs typeface="Calibri" panose="020F0502020204030204" pitchFamily="34" charset="0"/>
              </a:rPr>
              <a:t>____________________</a:t>
            </a:r>
            <a:r>
              <a:rPr lang="en-GB" sz="2400" spc="80" dirty="0">
                <a:latin typeface="Calibri" panose="020F0502020204030204" pitchFamily="34" charset="0"/>
                <a:cs typeface="Calibri" panose="020F0502020204030204" pitchFamily="34" charset="0"/>
              </a:rPr>
              <a:t>.</a:t>
            </a:r>
          </a:p>
          <a:p>
            <a:pPr marL="457200" indent="-457200">
              <a:lnSpc>
                <a:spcPct val="150000"/>
              </a:lnSpc>
              <a:spcAft>
                <a:spcPts val="70"/>
              </a:spcAft>
              <a:buAutoNum type="arabicPeriod" startAt="7"/>
            </a:pPr>
            <a:r>
              <a:rPr lang="en-GB" sz="2400" spc="80" dirty="0">
                <a:latin typeface="Calibri" panose="020F0502020204030204" pitchFamily="34" charset="0"/>
                <a:cs typeface="Calibri" panose="020F0502020204030204" pitchFamily="34" charset="0"/>
              </a:rPr>
              <a:t>The math book belongs to Ralph. It is </a:t>
            </a:r>
            <a:r>
              <a:rPr lang="en-GB" sz="2400" u="sng" spc="80" dirty="0">
                <a:solidFill>
                  <a:schemeClr val="bg2">
                    <a:lumMod val="75000"/>
                  </a:schemeClr>
                </a:solidFill>
                <a:latin typeface="Calibri" panose="020F0502020204030204" pitchFamily="34" charset="0"/>
                <a:cs typeface="Calibri" panose="020F0502020204030204" pitchFamily="34" charset="0"/>
              </a:rPr>
              <a:t>_________________</a:t>
            </a:r>
            <a:r>
              <a:rPr lang="en-GB" sz="2400" spc="80" dirty="0">
                <a:latin typeface="Calibri" panose="020F0502020204030204" pitchFamily="34" charset="0"/>
                <a:cs typeface="Calibri" panose="020F0502020204030204" pitchFamily="34" charset="0"/>
              </a:rPr>
              <a:t>.</a:t>
            </a:r>
          </a:p>
          <a:p>
            <a:pPr marL="457200" indent="-457200">
              <a:lnSpc>
                <a:spcPct val="150000"/>
              </a:lnSpc>
              <a:spcAft>
                <a:spcPts val="70"/>
              </a:spcAft>
              <a:buAutoNum type="arabicPeriod" startAt="7"/>
            </a:pPr>
            <a:r>
              <a:rPr lang="en-GB" sz="2400" spc="80" dirty="0">
                <a:latin typeface="Calibri" panose="020F0502020204030204" pitchFamily="34" charset="0"/>
                <a:cs typeface="Calibri" panose="020F0502020204030204" pitchFamily="34" charset="0"/>
              </a:rPr>
              <a:t>All my brothers love video games. Playing them is a favourite pastime of </a:t>
            </a:r>
            <a:r>
              <a:rPr lang="en-GB" sz="2400" u="sng" spc="80" dirty="0">
                <a:solidFill>
                  <a:schemeClr val="bg2">
                    <a:lumMod val="75000"/>
                  </a:schemeClr>
                </a:solidFill>
                <a:latin typeface="Calibri" panose="020F0502020204030204" pitchFamily="34" charset="0"/>
                <a:cs typeface="Calibri" panose="020F0502020204030204" pitchFamily="34" charset="0"/>
              </a:rPr>
              <a:t>______________</a:t>
            </a:r>
            <a:r>
              <a:rPr lang="en-GB" sz="2400" spc="80" dirty="0">
                <a:latin typeface="Calibri" panose="020F0502020204030204" pitchFamily="34" charset="0"/>
                <a:cs typeface="Calibri" panose="020F0502020204030204" pitchFamily="34" charset="0"/>
              </a:rPr>
              <a:t>.</a:t>
            </a:r>
          </a:p>
          <a:p>
            <a:pPr marL="457200" indent="-457200">
              <a:lnSpc>
                <a:spcPct val="150000"/>
              </a:lnSpc>
              <a:spcAft>
                <a:spcPts val="70"/>
              </a:spcAft>
              <a:buAutoNum type="arabicPeriod" startAt="7"/>
            </a:pPr>
            <a:r>
              <a:rPr lang="en-GB" sz="2400" spc="80" dirty="0">
                <a:latin typeface="Calibri" panose="020F0502020204030204" pitchFamily="34" charset="0"/>
                <a:cs typeface="Calibri" panose="020F0502020204030204" pitchFamily="34" charset="0"/>
              </a:rPr>
              <a:t>We bought this game together, so it is </a:t>
            </a:r>
            <a:r>
              <a:rPr lang="en-GB" sz="2400" u="sng" spc="80" dirty="0">
                <a:solidFill>
                  <a:schemeClr val="bg2">
                    <a:lumMod val="75000"/>
                  </a:schemeClr>
                </a:solidFill>
                <a:latin typeface="Calibri" panose="020F0502020204030204" pitchFamily="34" charset="0"/>
                <a:cs typeface="Calibri" panose="020F0502020204030204" pitchFamily="34" charset="0"/>
              </a:rPr>
              <a:t>_______________</a:t>
            </a:r>
            <a:r>
              <a:rPr lang="en-GB" sz="2400" spc="80" dirty="0">
                <a:latin typeface="Calibri" panose="020F0502020204030204" pitchFamily="34" charset="0"/>
                <a:cs typeface="Calibri" panose="020F0502020204030204" pitchFamily="34" charset="0"/>
              </a:rPr>
              <a:t>.</a:t>
            </a:r>
            <a:endParaRPr lang="en-GB" sz="2400" b="0" i="0" spc="8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22096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35131" y="117200"/>
            <a:ext cx="18549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dirty="0">
                <a:solidFill>
                  <a:srgbClr val="002060"/>
                </a:solidFill>
                <a:latin typeface="+mn-lt"/>
                <a:cs typeface="Arial" panose="020B0604020202020204" pitchFamily="34" charset="0"/>
              </a:rPr>
              <a:t>Extend:</a:t>
            </a:r>
          </a:p>
        </p:txBody>
      </p:sp>
      <p:pic>
        <p:nvPicPr>
          <p:cNvPr id="4" name="Picture 3">
            <a:extLst>
              <a:ext uri="{FF2B5EF4-FFF2-40B4-BE49-F238E27FC236}">
                <a16:creationId xmlns:a16="http://schemas.microsoft.com/office/drawing/2014/main" id="{08B1CD13-2844-E143-810C-B04EE0E43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563" y="5746174"/>
            <a:ext cx="1112484" cy="826102"/>
          </a:xfrm>
          <a:prstGeom prst="rect">
            <a:avLst/>
          </a:prstGeom>
        </p:spPr>
      </p:pic>
      <p:sp>
        <p:nvSpPr>
          <p:cNvPr id="6" name="Rectangle 1">
            <a:extLst>
              <a:ext uri="{FF2B5EF4-FFF2-40B4-BE49-F238E27FC236}">
                <a16:creationId xmlns:a16="http://schemas.microsoft.com/office/drawing/2014/main" id="{817C6AD6-F338-434B-B83E-C721A98CF422}"/>
              </a:ext>
            </a:extLst>
          </p:cNvPr>
          <p:cNvSpPr>
            <a:spLocks noChangeArrowheads="1"/>
          </p:cNvSpPr>
          <p:nvPr/>
        </p:nvSpPr>
        <p:spPr bwMode="auto">
          <a:xfrm>
            <a:off x="10863591" y="2736053"/>
            <a:ext cx="960428" cy="26776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defRPr/>
            </a:pPr>
            <a:r>
              <a:rPr lang="en-GB" sz="2400" dirty="0">
                <a:latin typeface="Calibri" panose="020F0502020204030204" pitchFamily="34" charset="0"/>
                <a:cs typeface="Calibri" panose="020F0502020204030204" pitchFamily="34" charset="0"/>
              </a:rPr>
              <a:t>yours</a:t>
            </a:r>
          </a:p>
          <a:p>
            <a:pPr>
              <a:defRPr/>
            </a:pPr>
            <a:r>
              <a:rPr lang="en-GB" sz="2400" dirty="0">
                <a:latin typeface="Calibri" panose="020F0502020204030204" pitchFamily="34" charset="0"/>
                <a:cs typeface="Calibri" panose="020F0502020204030204" pitchFamily="34" charset="0"/>
              </a:rPr>
              <a:t>mine</a:t>
            </a:r>
          </a:p>
          <a:p>
            <a:pPr>
              <a:defRPr/>
            </a:pPr>
            <a:r>
              <a:rPr lang="en-GB" sz="2400" dirty="0">
                <a:latin typeface="Calibri" panose="020F0502020204030204" pitchFamily="34" charset="0"/>
                <a:cs typeface="Calibri" panose="020F0502020204030204" pitchFamily="34" charset="0"/>
              </a:rPr>
              <a:t>its</a:t>
            </a:r>
          </a:p>
          <a:p>
            <a:pPr>
              <a:defRPr/>
            </a:pPr>
            <a:r>
              <a:rPr lang="en-GB" sz="2400" dirty="0">
                <a:latin typeface="Calibri" panose="020F0502020204030204" pitchFamily="34" charset="0"/>
                <a:cs typeface="Calibri" panose="020F0502020204030204" pitchFamily="34" charset="0"/>
              </a:rPr>
              <a:t>his</a:t>
            </a:r>
          </a:p>
          <a:p>
            <a:pPr>
              <a:defRPr/>
            </a:pPr>
            <a:r>
              <a:rPr lang="en-GB" sz="2400" dirty="0">
                <a:latin typeface="Calibri" panose="020F0502020204030204" pitchFamily="34" charset="0"/>
                <a:cs typeface="Calibri" panose="020F0502020204030204" pitchFamily="34" charset="0"/>
              </a:rPr>
              <a:t>hers</a:t>
            </a:r>
          </a:p>
          <a:p>
            <a:pPr>
              <a:defRPr/>
            </a:pPr>
            <a:r>
              <a:rPr lang="en-GB" sz="2400" dirty="0">
                <a:latin typeface="Calibri" panose="020F0502020204030204" pitchFamily="34" charset="0"/>
                <a:cs typeface="Calibri" panose="020F0502020204030204" pitchFamily="34" charset="0"/>
              </a:rPr>
              <a:t>ours</a:t>
            </a:r>
          </a:p>
          <a:p>
            <a:pPr>
              <a:defRPr/>
            </a:pPr>
            <a:r>
              <a:rPr lang="en-GB" sz="2400" dirty="0">
                <a:latin typeface="Calibri" panose="020F0502020204030204" pitchFamily="34" charset="0"/>
                <a:cs typeface="Calibri" panose="020F0502020204030204" pitchFamily="34" charset="0"/>
              </a:rPr>
              <a:t>theirs</a:t>
            </a:r>
          </a:p>
        </p:txBody>
      </p:sp>
      <p:sp>
        <p:nvSpPr>
          <p:cNvPr id="7" name="TextBox 5">
            <a:extLst>
              <a:ext uri="{FF2B5EF4-FFF2-40B4-BE49-F238E27FC236}">
                <a16:creationId xmlns:a16="http://schemas.microsoft.com/office/drawing/2014/main" id="{F0950A88-FD72-8943-ABE7-9B60F0BB5D1A}"/>
              </a:ext>
            </a:extLst>
          </p:cNvPr>
          <p:cNvSpPr txBox="1">
            <a:spLocks noChangeArrowheads="1"/>
          </p:cNvSpPr>
          <p:nvPr/>
        </p:nvSpPr>
        <p:spPr bwMode="auto">
          <a:xfrm>
            <a:off x="435429" y="825086"/>
            <a:ext cx="10164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C00000"/>
                </a:solidFill>
                <a:latin typeface="+mn-lt"/>
                <a:cs typeface="Arial" panose="020B0604020202020204" pitchFamily="34" charset="0"/>
              </a:rPr>
              <a:t>Write a sentence for each of the following pictures. Make sure your sentence includes a </a:t>
            </a:r>
            <a:r>
              <a:rPr lang="en-GB" altLang="en-US" sz="2400" b="1" dirty="0">
                <a:solidFill>
                  <a:srgbClr val="C00000"/>
                </a:solidFill>
                <a:latin typeface="+mn-lt"/>
                <a:cs typeface="Arial" panose="020B0604020202020204" pitchFamily="34" charset="0"/>
              </a:rPr>
              <a:t>possessive pronoun</a:t>
            </a:r>
            <a:r>
              <a:rPr lang="en-GB" altLang="en-US" sz="2400" dirty="0">
                <a:solidFill>
                  <a:srgbClr val="C00000"/>
                </a:solidFill>
                <a:latin typeface="+mn-lt"/>
                <a:cs typeface="Arial" panose="020B0604020202020204" pitchFamily="34" charset="0"/>
              </a:rPr>
              <a:t>.</a:t>
            </a:r>
            <a:endParaRPr lang="en-GB" altLang="en-US" dirty="0">
              <a:solidFill>
                <a:srgbClr val="C00000"/>
              </a:solidFill>
              <a:latin typeface="+mn-lt"/>
              <a:cs typeface="Arial" panose="020B0604020202020204" pitchFamily="34" charset="0"/>
            </a:endParaRPr>
          </a:p>
        </p:txBody>
      </p:sp>
      <p:pic>
        <p:nvPicPr>
          <p:cNvPr id="10" name="Picture 20" descr="Pretty, Girls, Happy, Young, Smiling, Persons, People">
            <a:extLst>
              <a:ext uri="{FF2B5EF4-FFF2-40B4-BE49-F238E27FC236}">
                <a16:creationId xmlns:a16="http://schemas.microsoft.com/office/drawing/2014/main" id="{A55D3080-D358-1B48-AF96-AFAF58C1F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367"/>
          <a:stretch>
            <a:fillRect/>
          </a:stretch>
        </p:blipFill>
        <p:spPr bwMode="auto">
          <a:xfrm>
            <a:off x="387128" y="1961918"/>
            <a:ext cx="3497262"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165CBA9-8DB3-6C48-8696-864EA7495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80" y="4380716"/>
            <a:ext cx="3644900" cy="2006600"/>
          </a:xfrm>
          <a:prstGeom prst="rect">
            <a:avLst/>
          </a:prstGeom>
        </p:spPr>
      </p:pic>
      <p:sp>
        <p:nvSpPr>
          <p:cNvPr id="14" name="TextBox 5">
            <a:extLst>
              <a:ext uri="{FF2B5EF4-FFF2-40B4-BE49-F238E27FC236}">
                <a16:creationId xmlns:a16="http://schemas.microsoft.com/office/drawing/2014/main" id="{99F9313D-86B1-4F4A-B05D-6C3D39EA6058}"/>
              </a:ext>
            </a:extLst>
          </p:cNvPr>
          <p:cNvSpPr txBox="1">
            <a:spLocks noChangeArrowheads="1"/>
          </p:cNvSpPr>
          <p:nvPr/>
        </p:nvSpPr>
        <p:spPr bwMode="auto">
          <a:xfrm>
            <a:off x="3892895" y="1752757"/>
            <a:ext cx="66334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500" u="sng" dirty="0">
                <a:solidFill>
                  <a:schemeClr val="bg2">
                    <a:lumMod val="75000"/>
                  </a:schemeClr>
                </a:solidFill>
                <a:latin typeface="+mn-lt"/>
                <a:cs typeface="Arial" panose="020B0604020202020204" pitchFamily="34" charset="0"/>
              </a:rPr>
              <a:t>___________</a:t>
            </a:r>
            <a:r>
              <a:rPr lang="en-GB" altLang="en-US" sz="3500" u="sng" dirty="0">
                <a:solidFill>
                  <a:schemeClr val="bg2">
                    <a:lumMod val="75000"/>
                  </a:schemeClr>
                </a:solidFill>
                <a:cs typeface="Arial" panose="020B0604020202020204" pitchFamily="34" charset="0"/>
              </a:rPr>
              <a:t>_________________________________________________________________________________________________________</a:t>
            </a:r>
            <a:endParaRPr lang="en-GB" altLang="en-US" sz="3500" u="sng" dirty="0">
              <a:solidFill>
                <a:schemeClr val="bg2">
                  <a:lumMod val="75000"/>
                </a:schemeClr>
              </a:solidFill>
              <a:latin typeface="+mn-lt"/>
              <a:cs typeface="Arial" panose="020B0604020202020204" pitchFamily="34" charset="0"/>
            </a:endParaRPr>
          </a:p>
        </p:txBody>
      </p:sp>
      <p:sp>
        <p:nvSpPr>
          <p:cNvPr id="16" name="TextBox 5">
            <a:extLst>
              <a:ext uri="{FF2B5EF4-FFF2-40B4-BE49-F238E27FC236}">
                <a16:creationId xmlns:a16="http://schemas.microsoft.com/office/drawing/2014/main" id="{75EC9DDB-3C56-1042-88CD-5CAE753B2FA1}"/>
              </a:ext>
            </a:extLst>
          </p:cNvPr>
          <p:cNvSpPr txBox="1">
            <a:spLocks noChangeArrowheads="1"/>
          </p:cNvSpPr>
          <p:nvPr/>
        </p:nvSpPr>
        <p:spPr bwMode="auto">
          <a:xfrm>
            <a:off x="3958209" y="4369049"/>
            <a:ext cx="66334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500" u="sng" dirty="0">
                <a:solidFill>
                  <a:schemeClr val="bg2">
                    <a:lumMod val="75000"/>
                  </a:schemeClr>
                </a:solidFill>
                <a:latin typeface="+mn-lt"/>
                <a:cs typeface="Arial" panose="020B0604020202020204" pitchFamily="34" charset="0"/>
              </a:rPr>
              <a:t>___________</a:t>
            </a:r>
            <a:r>
              <a:rPr lang="en-GB" altLang="en-US" sz="3500" u="sng" dirty="0">
                <a:solidFill>
                  <a:schemeClr val="bg2">
                    <a:lumMod val="75000"/>
                  </a:schemeClr>
                </a:solidFill>
                <a:cs typeface="Arial" panose="020B0604020202020204" pitchFamily="34" charset="0"/>
              </a:rPr>
              <a:t>_________________________________________________________________________________________________________</a:t>
            </a:r>
            <a:endParaRPr lang="en-GB" altLang="en-US" sz="3500" u="sng" dirty="0">
              <a:solidFill>
                <a:schemeClr val="bg2">
                  <a:lumMod val="75000"/>
                </a:schemeClr>
              </a:solidFill>
              <a:latin typeface="+mn-lt"/>
              <a:cs typeface="Arial" panose="020B0604020202020204" pitchFamily="34" charset="0"/>
            </a:endParaRPr>
          </a:p>
        </p:txBody>
      </p:sp>
    </p:spTree>
    <p:extLst>
      <p:ext uri="{BB962C8B-B14F-4D97-AF65-F5344CB8AC3E}">
        <p14:creationId xmlns:p14="http://schemas.microsoft.com/office/powerpoint/2010/main" val="2623329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a:t>
            </a:r>
            <a:r>
              <a:rPr lang="en-GB" dirty="0" err="1"/>
              <a:t>myON</a:t>
            </a:r>
            <a:r>
              <a:rPr lang="en-GB" dirty="0"/>
              <a:t>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Tree>
    <p:extLst>
      <p:ext uri="{BB962C8B-B14F-4D97-AF65-F5344CB8AC3E}">
        <p14:creationId xmlns:p14="http://schemas.microsoft.com/office/powerpoint/2010/main" val="1922341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024387" y="2897204"/>
            <a:ext cx="2550695" cy="584775"/>
          </a:xfrm>
          <a:prstGeom prst="rect">
            <a:avLst/>
          </a:prstGeom>
          <a:noFill/>
        </p:spPr>
        <p:txBody>
          <a:bodyPr wrap="square" rtlCol="0">
            <a:spAutoFit/>
          </a:bodyPr>
          <a:lstStyle/>
          <a:p>
            <a:r>
              <a:rPr lang="en-GB" sz="3200" i="1" dirty="0">
                <a:solidFill>
                  <a:schemeClr val="bg1"/>
                </a:solidFill>
              </a:rPr>
              <a:t>End of lesson</a:t>
            </a:r>
          </a:p>
        </p:txBody>
      </p:sp>
    </p:spTree>
    <p:extLst>
      <p:ext uri="{BB962C8B-B14F-4D97-AF65-F5344CB8AC3E}">
        <p14:creationId xmlns:p14="http://schemas.microsoft.com/office/powerpoint/2010/main" val="75929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7E6E6A-5884-934B-914C-DAD9A0BE3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7" name="Rectangle: Rounded Corners 6">
            <a:extLst>
              <a:ext uri="{FF2B5EF4-FFF2-40B4-BE49-F238E27FC236}">
                <a16:creationId xmlns:a16="http://schemas.microsoft.com/office/drawing/2014/main" id="{77811DEE-FB85-A74D-989B-59C5FEA9E589}"/>
              </a:ext>
            </a:extLst>
          </p:cNvPr>
          <p:cNvSpPr/>
          <p:nvPr/>
        </p:nvSpPr>
        <p:spPr>
          <a:xfrm>
            <a:off x="2279650" y="4713705"/>
            <a:ext cx="7327900" cy="1391167"/>
          </a:xfrm>
          <a:prstGeom prst="roundRect">
            <a:avLst/>
          </a:prstGeom>
          <a:solidFill>
            <a:schemeClr val="bg1"/>
          </a:solidFill>
          <a:ln w="76200">
            <a:solidFill>
              <a:srgbClr val="003E7D"/>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288000" anchor="ctr">
            <a:spAutoFit/>
          </a:bodyPr>
          <a:lstStyle/>
          <a:p>
            <a:pPr algn="ctr">
              <a:lnSpc>
                <a:spcPct val="150000"/>
              </a:lnSpc>
              <a:spcBef>
                <a:spcPct val="0"/>
              </a:spcBef>
              <a:buFontTx/>
              <a:buNone/>
            </a:pPr>
            <a:r>
              <a:rPr lang="en-GB" altLang="en-US" sz="1800" dirty="0">
                <a:solidFill>
                  <a:schemeClr val="tx1"/>
                </a:solidFill>
              </a:rPr>
              <a:t>The cyclist gripped his </a:t>
            </a:r>
            <a:r>
              <a:rPr lang="en-GB" altLang="en-US" sz="1800" u="sng" dirty="0">
                <a:solidFill>
                  <a:schemeClr val="tx1"/>
                </a:solidFill>
              </a:rPr>
              <a:t>               </a:t>
            </a:r>
            <a:r>
              <a:rPr lang="en-GB" altLang="en-US" sz="1800" dirty="0">
                <a:solidFill>
                  <a:schemeClr val="tx1"/>
                </a:solidFill>
              </a:rPr>
              <a:t> to slow down.</a:t>
            </a:r>
          </a:p>
          <a:p>
            <a:pPr algn="ctr">
              <a:lnSpc>
                <a:spcPct val="150000"/>
              </a:lnSpc>
              <a:spcBef>
                <a:spcPct val="0"/>
              </a:spcBef>
              <a:buFontTx/>
              <a:buNone/>
            </a:pPr>
            <a:r>
              <a:rPr lang="en-GB" altLang="en-US" dirty="0">
                <a:solidFill>
                  <a:schemeClr val="tx1"/>
                </a:solidFill>
              </a:rPr>
              <a:t>The burglar tried </a:t>
            </a:r>
            <a:r>
              <a:rPr lang="en-GB" altLang="en-US">
                <a:solidFill>
                  <a:schemeClr val="tx1"/>
                </a:solidFill>
              </a:rPr>
              <a:t>to </a:t>
            </a:r>
            <a:r>
              <a:rPr lang="en-GB" altLang="en-US" u="sng">
                <a:solidFill>
                  <a:schemeClr val="tx1"/>
                </a:solidFill>
              </a:rPr>
              <a:t>               </a:t>
            </a:r>
            <a:r>
              <a:rPr lang="en-GB" altLang="en-US">
                <a:solidFill>
                  <a:schemeClr val="tx1"/>
                </a:solidFill>
              </a:rPr>
              <a:t> in </a:t>
            </a:r>
            <a:r>
              <a:rPr lang="en-GB" altLang="en-US" dirty="0">
                <a:solidFill>
                  <a:schemeClr val="tx1"/>
                </a:solidFill>
              </a:rPr>
              <a:t>to the house.</a:t>
            </a:r>
            <a:endParaRPr lang="en-GB" altLang="en-US" sz="1800" dirty="0">
              <a:solidFill>
                <a:schemeClr val="tx1"/>
              </a:solidFill>
            </a:endParaRPr>
          </a:p>
        </p:txBody>
      </p:sp>
      <p:sp>
        <p:nvSpPr>
          <p:cNvPr id="8" name="TextBox 8">
            <a:extLst>
              <a:ext uri="{FF2B5EF4-FFF2-40B4-BE49-F238E27FC236}">
                <a16:creationId xmlns:a16="http://schemas.microsoft.com/office/drawing/2014/main" id="{A6EDA6FA-907E-7A4F-A962-DC7300273B2F}"/>
              </a:ext>
            </a:extLst>
          </p:cNvPr>
          <p:cNvSpPr txBox="1">
            <a:spLocks noChangeArrowheads="1"/>
          </p:cNvSpPr>
          <p:nvPr/>
        </p:nvSpPr>
        <p:spPr bwMode="auto">
          <a:xfrm>
            <a:off x="3095010" y="3797767"/>
            <a:ext cx="1891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brake</a:t>
            </a:r>
          </a:p>
        </p:txBody>
      </p:sp>
      <p:sp>
        <p:nvSpPr>
          <p:cNvPr id="9" name="TextBox 9">
            <a:extLst>
              <a:ext uri="{FF2B5EF4-FFF2-40B4-BE49-F238E27FC236}">
                <a16:creationId xmlns:a16="http://schemas.microsoft.com/office/drawing/2014/main" id="{DF5119EE-D312-DD41-BC2D-07207224C64A}"/>
              </a:ext>
            </a:extLst>
          </p:cNvPr>
          <p:cNvSpPr txBox="1">
            <a:spLocks noChangeArrowheads="1"/>
          </p:cNvSpPr>
          <p:nvPr/>
        </p:nvSpPr>
        <p:spPr bwMode="auto">
          <a:xfrm>
            <a:off x="6715783" y="3797767"/>
            <a:ext cx="2088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break</a:t>
            </a:r>
          </a:p>
        </p:txBody>
      </p:sp>
      <p:pic>
        <p:nvPicPr>
          <p:cNvPr id="10" name="Picture 9">
            <a:extLst>
              <a:ext uri="{FF2B5EF4-FFF2-40B4-BE49-F238E27FC236}">
                <a16:creationId xmlns:a16="http://schemas.microsoft.com/office/drawing/2014/main" id="{EF033444-A322-EB49-AEB0-7340F6806297}"/>
              </a:ext>
            </a:extLst>
          </p:cNvPr>
          <p:cNvPicPr>
            <a:picLocks noChangeAspect="1"/>
          </p:cNvPicPr>
          <p:nvPr/>
        </p:nvPicPr>
        <p:blipFill>
          <a:blip r:embed="rId3" cstate="print">
            <a:extLst>
              <a:ext uri="{28A0092B-C50C-407E-A947-70E740481C1C}">
                <a14:useLocalDpi xmlns:a14="http://schemas.microsoft.com/office/drawing/2010/main" val="0"/>
              </a:ext>
            </a:extLst>
          </a:blip>
          <a:srcRect t="14745" b="14745"/>
          <a:stretch/>
        </p:blipFill>
        <p:spPr>
          <a:xfrm>
            <a:off x="2637030" y="829959"/>
            <a:ext cx="2808288" cy="2967807"/>
          </a:xfrm>
          <a:prstGeom prst="rect">
            <a:avLst/>
          </a:prstGeom>
        </p:spPr>
      </p:pic>
      <p:pic>
        <p:nvPicPr>
          <p:cNvPr id="11" name="Picture 10">
            <a:extLst>
              <a:ext uri="{FF2B5EF4-FFF2-40B4-BE49-F238E27FC236}">
                <a16:creationId xmlns:a16="http://schemas.microsoft.com/office/drawing/2014/main" id="{24A7E319-FEE6-854F-B144-BE72CF8079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6" r="30736"/>
          <a:stretch/>
        </p:blipFill>
        <p:spPr bwMode="auto">
          <a:xfrm>
            <a:off x="6373062" y="829959"/>
            <a:ext cx="2774234" cy="296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a16="http://schemas.microsoft.com/office/drawing/2014/main" id="{C3003978-31A0-394F-98D7-79C3323C6132}"/>
              </a:ext>
            </a:extLst>
          </p:cNvPr>
          <p:cNvSpPr txBox="1">
            <a:spLocks noChangeArrowheads="1"/>
          </p:cNvSpPr>
          <p:nvPr/>
        </p:nvSpPr>
        <p:spPr bwMode="auto">
          <a:xfrm>
            <a:off x="289668" y="245616"/>
            <a:ext cx="8027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Fill in the spaces by choosing the correct homophone.</a:t>
            </a:r>
          </a:p>
        </p:txBody>
      </p:sp>
    </p:spTree>
    <p:extLst>
      <p:ext uri="{BB962C8B-B14F-4D97-AF65-F5344CB8AC3E}">
        <p14:creationId xmlns:p14="http://schemas.microsoft.com/office/powerpoint/2010/main" val="427184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7E6E6A-5884-934B-914C-DAD9A0BE3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8" y="5720975"/>
            <a:ext cx="1112483" cy="826101"/>
          </a:xfrm>
          <a:prstGeom prst="rect">
            <a:avLst/>
          </a:prstGeom>
        </p:spPr>
      </p:pic>
      <p:sp>
        <p:nvSpPr>
          <p:cNvPr id="7" name="Rectangle: Rounded Corners 6">
            <a:extLst>
              <a:ext uri="{FF2B5EF4-FFF2-40B4-BE49-F238E27FC236}">
                <a16:creationId xmlns:a16="http://schemas.microsoft.com/office/drawing/2014/main" id="{5F346DBC-C9DD-744C-B01B-345A52E7D2BB}"/>
              </a:ext>
            </a:extLst>
          </p:cNvPr>
          <p:cNvSpPr/>
          <p:nvPr/>
        </p:nvSpPr>
        <p:spPr>
          <a:xfrm>
            <a:off x="2192564" y="4713704"/>
            <a:ext cx="7327900" cy="1391167"/>
          </a:xfrm>
          <a:prstGeom prst="roundRect">
            <a:avLst/>
          </a:prstGeom>
          <a:solidFill>
            <a:schemeClr val="bg1"/>
          </a:solidFill>
          <a:ln w="76200">
            <a:solidFill>
              <a:srgbClr val="003E7D"/>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288000" anchor="ctr">
            <a:spAutoFit/>
          </a:bodyPr>
          <a:lstStyle/>
          <a:p>
            <a:pPr algn="ctr">
              <a:lnSpc>
                <a:spcPct val="150000"/>
              </a:lnSpc>
              <a:spcBef>
                <a:spcPct val="0"/>
              </a:spcBef>
              <a:buFontTx/>
              <a:buNone/>
            </a:pPr>
            <a:r>
              <a:rPr lang="en-GB" altLang="en-US" sz="1800" dirty="0">
                <a:solidFill>
                  <a:schemeClr val="tx1"/>
                </a:solidFill>
              </a:rPr>
              <a:t>The farmer had a </a:t>
            </a:r>
            <a:r>
              <a:rPr lang="en-GB" altLang="en-US" sz="1800" u="sng" dirty="0">
                <a:solidFill>
                  <a:schemeClr val="tx1"/>
                </a:solidFill>
              </a:rPr>
              <a:t>               </a:t>
            </a:r>
            <a:r>
              <a:rPr lang="en-GB" altLang="en-US" sz="1800" dirty="0">
                <a:solidFill>
                  <a:schemeClr val="tx1"/>
                </a:solidFill>
              </a:rPr>
              <a:t> of cows.</a:t>
            </a:r>
          </a:p>
          <a:p>
            <a:pPr algn="ctr">
              <a:lnSpc>
                <a:spcPct val="150000"/>
              </a:lnSpc>
              <a:spcBef>
                <a:spcPct val="0"/>
              </a:spcBef>
              <a:buFontTx/>
              <a:buNone/>
            </a:pPr>
            <a:r>
              <a:rPr lang="en-GB" altLang="en-US" dirty="0">
                <a:solidFill>
                  <a:schemeClr val="tx1"/>
                </a:solidFill>
              </a:rPr>
              <a:t>The man </a:t>
            </a:r>
            <a:r>
              <a:rPr lang="en-GB" altLang="en-US" u="sng" dirty="0">
                <a:solidFill>
                  <a:schemeClr val="tx1"/>
                </a:solidFill>
              </a:rPr>
              <a:t>               </a:t>
            </a:r>
            <a:r>
              <a:rPr lang="en-GB" altLang="en-US" dirty="0">
                <a:solidFill>
                  <a:schemeClr val="tx1"/>
                </a:solidFill>
              </a:rPr>
              <a:t> a strange noise.</a:t>
            </a:r>
            <a:endParaRPr lang="en-GB" altLang="en-US" sz="1800" dirty="0">
              <a:solidFill>
                <a:schemeClr val="tx1"/>
              </a:solidFill>
            </a:endParaRPr>
          </a:p>
        </p:txBody>
      </p:sp>
      <p:sp>
        <p:nvSpPr>
          <p:cNvPr id="8" name="TextBox 8">
            <a:extLst>
              <a:ext uri="{FF2B5EF4-FFF2-40B4-BE49-F238E27FC236}">
                <a16:creationId xmlns:a16="http://schemas.microsoft.com/office/drawing/2014/main" id="{65736AB2-6A4D-3849-8334-9E0FE892B045}"/>
              </a:ext>
            </a:extLst>
          </p:cNvPr>
          <p:cNvSpPr txBox="1">
            <a:spLocks noChangeArrowheads="1"/>
          </p:cNvSpPr>
          <p:nvPr/>
        </p:nvSpPr>
        <p:spPr bwMode="auto">
          <a:xfrm>
            <a:off x="3007924" y="3797766"/>
            <a:ext cx="1891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herd</a:t>
            </a:r>
          </a:p>
        </p:txBody>
      </p:sp>
      <p:sp>
        <p:nvSpPr>
          <p:cNvPr id="9" name="TextBox 9">
            <a:extLst>
              <a:ext uri="{FF2B5EF4-FFF2-40B4-BE49-F238E27FC236}">
                <a16:creationId xmlns:a16="http://schemas.microsoft.com/office/drawing/2014/main" id="{F49E3090-A2DA-7443-A24C-5B3172D91226}"/>
              </a:ext>
            </a:extLst>
          </p:cNvPr>
          <p:cNvSpPr txBox="1">
            <a:spLocks noChangeArrowheads="1"/>
          </p:cNvSpPr>
          <p:nvPr/>
        </p:nvSpPr>
        <p:spPr bwMode="auto">
          <a:xfrm>
            <a:off x="6628697" y="3797766"/>
            <a:ext cx="2088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latin typeface="+mn-lt"/>
              </a:rPr>
              <a:t>heard</a:t>
            </a:r>
          </a:p>
        </p:txBody>
      </p:sp>
      <p:pic>
        <p:nvPicPr>
          <p:cNvPr id="10" name="Picture 9">
            <a:extLst>
              <a:ext uri="{FF2B5EF4-FFF2-40B4-BE49-F238E27FC236}">
                <a16:creationId xmlns:a16="http://schemas.microsoft.com/office/drawing/2014/main" id="{6C007D63-FB6D-484B-B18A-FF0322381F17}"/>
              </a:ext>
            </a:extLst>
          </p:cNvPr>
          <p:cNvPicPr>
            <a:picLocks noChangeAspect="1"/>
          </p:cNvPicPr>
          <p:nvPr/>
        </p:nvPicPr>
        <p:blipFill>
          <a:blip r:embed="rId3" cstate="print">
            <a:extLst>
              <a:ext uri="{28A0092B-C50C-407E-A947-70E740481C1C}">
                <a14:useLocalDpi xmlns:a14="http://schemas.microsoft.com/office/drawing/2010/main" val="0"/>
              </a:ext>
            </a:extLst>
          </a:blip>
          <a:srcRect l="14952" r="14952"/>
          <a:stretch/>
        </p:blipFill>
        <p:spPr bwMode="auto">
          <a:xfrm>
            <a:off x="6285976" y="829958"/>
            <a:ext cx="2774234" cy="2967807"/>
          </a:xfrm>
          <a:prstGeom prst="rect">
            <a:avLst/>
          </a:prstGeom>
          <a:solidFill>
            <a:srgbClr val="ACDDFC"/>
          </a:solidFill>
          <a:ln>
            <a:noFill/>
          </a:ln>
        </p:spPr>
      </p:pic>
      <p:pic>
        <p:nvPicPr>
          <p:cNvPr id="11" name="Picture 10">
            <a:extLst>
              <a:ext uri="{FF2B5EF4-FFF2-40B4-BE49-F238E27FC236}">
                <a16:creationId xmlns:a16="http://schemas.microsoft.com/office/drawing/2014/main" id="{787836C9-337D-0547-B7AD-EFC9D7DF34E0}"/>
              </a:ext>
            </a:extLst>
          </p:cNvPr>
          <p:cNvPicPr>
            <a:picLocks noChangeAspect="1"/>
          </p:cNvPicPr>
          <p:nvPr/>
        </p:nvPicPr>
        <p:blipFill>
          <a:blip r:embed="rId4" cstate="print">
            <a:extLst>
              <a:ext uri="{28A0092B-C50C-407E-A947-70E740481C1C}">
                <a14:useLocalDpi xmlns:a14="http://schemas.microsoft.com/office/drawing/2010/main" val="0"/>
              </a:ext>
            </a:extLst>
          </a:blip>
          <a:srcRect l="14516" r="14516"/>
          <a:stretch/>
        </p:blipFill>
        <p:spPr>
          <a:xfrm>
            <a:off x="2549944" y="829958"/>
            <a:ext cx="2808288" cy="2967807"/>
          </a:xfrm>
          <a:prstGeom prst="rect">
            <a:avLst/>
          </a:prstGeom>
        </p:spPr>
      </p:pic>
      <p:sp>
        <p:nvSpPr>
          <p:cNvPr id="12" name="TextBox 5">
            <a:extLst>
              <a:ext uri="{FF2B5EF4-FFF2-40B4-BE49-F238E27FC236}">
                <a16:creationId xmlns:a16="http://schemas.microsoft.com/office/drawing/2014/main" id="{BB5AA128-0509-CE47-B2ED-4FF5C030DDBF}"/>
              </a:ext>
            </a:extLst>
          </p:cNvPr>
          <p:cNvSpPr txBox="1">
            <a:spLocks noChangeArrowheads="1"/>
          </p:cNvSpPr>
          <p:nvPr/>
        </p:nvSpPr>
        <p:spPr bwMode="auto">
          <a:xfrm>
            <a:off x="289668" y="245616"/>
            <a:ext cx="8027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mn-lt"/>
                <a:cs typeface="Arial" panose="020B0604020202020204" pitchFamily="34" charset="0"/>
              </a:rPr>
              <a:t>Fill in the spaces by choosing the correct homophone.</a:t>
            </a:r>
          </a:p>
        </p:txBody>
      </p:sp>
    </p:spTree>
    <p:extLst>
      <p:ext uri="{BB962C8B-B14F-4D97-AF65-F5344CB8AC3E}">
        <p14:creationId xmlns:p14="http://schemas.microsoft.com/office/powerpoint/2010/main" val="22041489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6895</TotalTime>
  <Words>3491</Words>
  <Application>Microsoft Office PowerPoint</Application>
  <PresentationFormat>Widescreen</PresentationFormat>
  <Paragraphs>597</Paragraphs>
  <Slides>76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Calibri Light</vt:lpstr>
      <vt:lpstr>Sassoon Infant Rg</vt:lpstr>
      <vt:lpstr>Twinkl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PowerPoint Presentation</vt:lpstr>
      <vt:lpstr>PowerPoint Presentation</vt:lpstr>
      <vt:lpstr>PowerPoint Presentation</vt:lpstr>
      <vt:lpstr>PowerPoint Presentation</vt:lpstr>
      <vt:lpstr>PowerPoint Presentation</vt:lpstr>
      <vt:lpstr>Possessive Pronouns</vt:lpstr>
      <vt:lpstr>Relative Pronouns</vt:lpstr>
      <vt:lpstr>Reflexive Pronouns</vt:lpstr>
      <vt:lpstr>Interrogative Pronouns</vt:lpstr>
      <vt:lpstr>PowerPoint Presentation</vt:lpstr>
      <vt:lpstr>PowerPoint Presentation</vt:lpstr>
      <vt:lpstr>PowerPoint Presentation</vt:lpstr>
      <vt:lpstr>PowerPoint Presentation</vt:lpstr>
      <vt:lpstr>PowerPoint Presentation</vt:lpstr>
      <vt:lpstr>PowerPoint Presentation</vt:lpstr>
      <vt:lpstr>Reading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Palmer</dc:creator>
  <cp:lastModifiedBy>staff</cp:lastModifiedBy>
  <cp:revision>245</cp:revision>
  <dcterms:created xsi:type="dcterms:W3CDTF">2020-08-27T09:09:54Z</dcterms:created>
  <dcterms:modified xsi:type="dcterms:W3CDTF">2021-06-27T11:14:09Z</dcterms:modified>
</cp:coreProperties>
</file>