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2" r:id="rId3"/>
    <p:sldId id="263" r:id="rId4"/>
    <p:sldId id="264" r:id="rId5"/>
    <p:sldId id="282" r:id="rId6"/>
    <p:sldId id="258" r:id="rId7"/>
    <p:sldId id="265" r:id="rId8"/>
    <p:sldId id="266" r:id="rId9"/>
    <p:sldId id="268" r:id="rId10"/>
    <p:sldId id="269" r:id="rId11"/>
    <p:sldId id="283" r:id="rId12"/>
    <p:sldId id="259" r:id="rId13"/>
    <p:sldId id="271" r:id="rId14"/>
    <p:sldId id="270" r:id="rId15"/>
    <p:sldId id="273" r:id="rId16"/>
    <p:sldId id="274" r:id="rId17"/>
    <p:sldId id="275" r:id="rId18"/>
    <p:sldId id="276" r:id="rId19"/>
    <p:sldId id="260" r:id="rId20"/>
    <p:sldId id="284" r:id="rId21"/>
    <p:sldId id="285" r:id="rId22"/>
    <p:sldId id="286" r:id="rId23"/>
    <p:sldId id="261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CB4D8-ECC8-4D72-9501-868679823728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5C122-63E2-4D90-8764-331BCDC51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5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52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5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2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8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1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7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5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4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17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0ADB-A381-42A2-9818-8D0BD376392A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4D28-8FF9-4436-878D-23A287305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25.01.2021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add and subtract 1s mentally.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62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03" y="317991"/>
            <a:ext cx="7891021" cy="5304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Complete the number sentences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42" y="3120272"/>
            <a:ext cx="10515600" cy="2142291"/>
          </a:xfrm>
        </p:spPr>
        <p:txBody>
          <a:bodyPr>
            <a:noAutofit/>
          </a:bodyPr>
          <a:lstStyle/>
          <a:p>
            <a:endParaRPr lang="en-GB" dirty="0" smtClean="0"/>
          </a:p>
          <a:p>
            <a:r>
              <a:rPr lang="en-GB" dirty="0" smtClean="0"/>
              <a:t>Three hundred and forty five add ten</a:t>
            </a:r>
          </a:p>
          <a:p>
            <a:r>
              <a:rPr lang="en-GB" dirty="0" smtClean="0"/>
              <a:t>Seven hundred and twenty six add three tens</a:t>
            </a:r>
          </a:p>
          <a:p>
            <a:r>
              <a:rPr lang="en-GB" dirty="0" smtClean="0"/>
              <a:t>Two hundred and thirty four subtract two tens</a:t>
            </a:r>
          </a:p>
          <a:p>
            <a:r>
              <a:rPr lang="en-GB" dirty="0" smtClean="0"/>
              <a:t>Five hundred and eighty three subtract four tens</a:t>
            </a:r>
          </a:p>
          <a:p>
            <a:r>
              <a:rPr lang="en-GB" dirty="0" smtClean="0"/>
              <a:t>Nine hundred and thirty six add 5 tens</a:t>
            </a:r>
          </a:p>
          <a:p>
            <a:r>
              <a:rPr lang="en-GB" dirty="0" smtClean="0"/>
              <a:t>Three hundred and forty two add five tens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4150"/>
          <a:stretch/>
        </p:blipFill>
        <p:spPr>
          <a:xfrm>
            <a:off x="738073" y="1103890"/>
            <a:ext cx="4635205" cy="23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1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challenge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Insert the correct symbols in the boxes below  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5899"/>
              </p:ext>
            </p:extLst>
          </p:nvPr>
        </p:nvGraphicFramePr>
        <p:xfrm>
          <a:off x="697343" y="3099724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48664970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6506428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7534239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9137849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7242857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7593051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32567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tens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twenty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97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36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27.01.2021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add and subtract 100s mentally.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in the missing numbers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543" y="1619875"/>
            <a:ext cx="7181139" cy="479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850" y="1690688"/>
            <a:ext cx="581025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39000" y="1690687"/>
            <a:ext cx="581025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63292" y="1668067"/>
            <a:ext cx="115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100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5876" y="1669474"/>
            <a:ext cx="114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100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1475" y="3095625"/>
            <a:ext cx="8477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90875" y="5160676"/>
            <a:ext cx="8477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27802" y="2488676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12479" y="3805458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512479" y="4439685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627802" y="5846189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820025" y="5203980"/>
            <a:ext cx="867266" cy="499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12479" y="2388572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654</a:t>
            </a:r>
            <a:endParaRPr lang="en-GB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51766" y="3650707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785</a:t>
            </a:r>
            <a:endParaRPr lang="en-GB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39014" y="4439685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274</a:t>
            </a:r>
            <a:endParaRPr lang="en-GB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39336" y="5033246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250</a:t>
            </a:r>
            <a:endParaRPr lang="en-GB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20025" y="5703601"/>
            <a:ext cx="152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654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61758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missing number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158 +__________= 358</a:t>
            </a:r>
          </a:p>
          <a:p>
            <a:pPr marL="0" indent="0">
              <a:buNone/>
            </a:pPr>
            <a:r>
              <a:rPr lang="en-GB" dirty="0" smtClean="0"/>
              <a:t>258+__________=658</a:t>
            </a:r>
          </a:p>
          <a:p>
            <a:pPr marL="0" indent="0">
              <a:buNone/>
            </a:pPr>
            <a:r>
              <a:rPr lang="en-GB" dirty="0" smtClean="0"/>
              <a:t>365+___________=765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965- __________=265</a:t>
            </a:r>
          </a:p>
          <a:p>
            <a:pPr marL="0" indent="0">
              <a:buNone/>
            </a:pPr>
            <a:r>
              <a:rPr lang="en-GB" dirty="0" smtClean="0"/>
              <a:t>745- __________ = 545</a:t>
            </a:r>
          </a:p>
          <a:p>
            <a:pPr marL="0" indent="0">
              <a:buNone/>
            </a:pPr>
            <a:r>
              <a:rPr lang="en-GB" dirty="0" smtClean="0"/>
              <a:t>852- __________=352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03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158 + </a:t>
            </a:r>
            <a:r>
              <a:rPr lang="en-GB" dirty="0" smtClean="0">
                <a:solidFill>
                  <a:srgbClr val="FF0000"/>
                </a:solidFill>
              </a:rPr>
              <a:t>200</a:t>
            </a:r>
            <a:r>
              <a:rPr lang="en-GB" dirty="0" smtClean="0"/>
              <a:t>= 358</a:t>
            </a:r>
          </a:p>
          <a:p>
            <a:pPr marL="0" indent="0">
              <a:buNone/>
            </a:pPr>
            <a:r>
              <a:rPr lang="en-GB" dirty="0" smtClean="0"/>
              <a:t>258 + </a:t>
            </a:r>
            <a:r>
              <a:rPr lang="en-GB" dirty="0" smtClean="0">
                <a:solidFill>
                  <a:srgbClr val="FF0000"/>
                </a:solidFill>
              </a:rPr>
              <a:t>400</a:t>
            </a:r>
            <a:r>
              <a:rPr lang="en-GB" dirty="0" smtClean="0"/>
              <a:t>=658</a:t>
            </a:r>
          </a:p>
          <a:p>
            <a:pPr marL="0" indent="0">
              <a:buNone/>
            </a:pPr>
            <a:r>
              <a:rPr lang="en-GB" dirty="0" smtClean="0"/>
              <a:t>365 + </a:t>
            </a:r>
            <a:r>
              <a:rPr lang="en-GB" dirty="0" smtClean="0">
                <a:solidFill>
                  <a:srgbClr val="FF0000"/>
                </a:solidFill>
              </a:rPr>
              <a:t>400</a:t>
            </a:r>
            <a:r>
              <a:rPr lang="en-GB" dirty="0" smtClean="0"/>
              <a:t>=765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965 - </a:t>
            </a:r>
            <a:r>
              <a:rPr lang="en-GB" dirty="0" smtClean="0">
                <a:solidFill>
                  <a:srgbClr val="FF0000"/>
                </a:solidFill>
              </a:rPr>
              <a:t>700</a:t>
            </a:r>
            <a:r>
              <a:rPr lang="en-GB" dirty="0" smtClean="0"/>
              <a:t>=265</a:t>
            </a:r>
          </a:p>
          <a:p>
            <a:pPr marL="0" indent="0">
              <a:buNone/>
            </a:pPr>
            <a:r>
              <a:rPr lang="en-GB" dirty="0" smtClean="0"/>
              <a:t>745 - </a:t>
            </a:r>
            <a:r>
              <a:rPr lang="en-GB" dirty="0" smtClean="0">
                <a:solidFill>
                  <a:srgbClr val="FF0000"/>
                </a:solidFill>
              </a:rPr>
              <a:t>200</a:t>
            </a:r>
            <a:r>
              <a:rPr lang="en-GB" dirty="0" smtClean="0"/>
              <a:t>= 545</a:t>
            </a:r>
          </a:p>
          <a:p>
            <a:pPr marL="0" indent="0">
              <a:buNone/>
            </a:pPr>
            <a:r>
              <a:rPr lang="en-GB" dirty="0" smtClean="0"/>
              <a:t>852 - </a:t>
            </a:r>
            <a:r>
              <a:rPr lang="en-GB" dirty="0" smtClean="0">
                <a:solidFill>
                  <a:srgbClr val="FF0000"/>
                </a:solidFill>
              </a:rPr>
              <a:t>500</a:t>
            </a:r>
            <a:r>
              <a:rPr lang="en-GB" dirty="0" smtClean="0"/>
              <a:t>=352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333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bar models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966157"/>
              </p:ext>
            </p:extLst>
          </p:nvPr>
        </p:nvGraphicFramePr>
        <p:xfrm>
          <a:off x="838200" y="1825625"/>
          <a:ext cx="491215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076">
                  <a:extLst>
                    <a:ext uri="{9D8B030D-6E8A-4147-A177-3AD203B41FA5}">
                      <a16:colId xmlns:a16="http://schemas.microsoft.com/office/drawing/2014/main" val="4037045218"/>
                    </a:ext>
                  </a:extLst>
                </a:gridCol>
                <a:gridCol w="2456076">
                  <a:extLst>
                    <a:ext uri="{9D8B030D-6E8A-4147-A177-3AD203B41FA5}">
                      <a16:colId xmlns:a16="http://schemas.microsoft.com/office/drawing/2014/main" val="3205724275"/>
                    </a:ext>
                  </a:extLst>
                </a:gridCol>
              </a:tblGrid>
              <a:tr h="6614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845</a:t>
                      </a:r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35567"/>
                  </a:ext>
                </a:extLst>
              </a:tr>
              <a:tr h="66146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245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5804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591385"/>
              </p:ext>
            </p:extLst>
          </p:nvPr>
        </p:nvGraphicFramePr>
        <p:xfrm>
          <a:off x="838200" y="3731411"/>
          <a:ext cx="491215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076">
                  <a:extLst>
                    <a:ext uri="{9D8B030D-6E8A-4147-A177-3AD203B41FA5}">
                      <a16:colId xmlns:a16="http://schemas.microsoft.com/office/drawing/2014/main" val="4037045218"/>
                    </a:ext>
                  </a:extLst>
                </a:gridCol>
                <a:gridCol w="2456076">
                  <a:extLst>
                    <a:ext uri="{9D8B030D-6E8A-4147-A177-3AD203B41FA5}">
                      <a16:colId xmlns:a16="http://schemas.microsoft.com/office/drawing/2014/main" val="3205724275"/>
                    </a:ext>
                  </a:extLst>
                </a:gridCol>
              </a:tblGrid>
              <a:tr h="661464">
                <a:tc gridSpan="2"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35567"/>
                  </a:ext>
                </a:extLst>
              </a:tr>
              <a:tr h="66146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625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300</a:t>
                      </a:r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58044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354744"/>
              </p:ext>
            </p:extLst>
          </p:nvPr>
        </p:nvGraphicFramePr>
        <p:xfrm>
          <a:off x="6553985" y="1825625"/>
          <a:ext cx="491215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076">
                  <a:extLst>
                    <a:ext uri="{9D8B030D-6E8A-4147-A177-3AD203B41FA5}">
                      <a16:colId xmlns:a16="http://schemas.microsoft.com/office/drawing/2014/main" val="4037045218"/>
                    </a:ext>
                  </a:extLst>
                </a:gridCol>
                <a:gridCol w="2456076">
                  <a:extLst>
                    <a:ext uri="{9D8B030D-6E8A-4147-A177-3AD203B41FA5}">
                      <a16:colId xmlns:a16="http://schemas.microsoft.com/office/drawing/2014/main" val="3205724275"/>
                    </a:ext>
                  </a:extLst>
                </a:gridCol>
              </a:tblGrid>
              <a:tr h="6614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545</a:t>
                      </a:r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35567"/>
                  </a:ext>
                </a:extLst>
              </a:tr>
              <a:tr h="66146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145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58044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840903"/>
              </p:ext>
            </p:extLst>
          </p:nvPr>
        </p:nvGraphicFramePr>
        <p:xfrm>
          <a:off x="6553985" y="3734554"/>
          <a:ext cx="491215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6076">
                  <a:extLst>
                    <a:ext uri="{9D8B030D-6E8A-4147-A177-3AD203B41FA5}">
                      <a16:colId xmlns:a16="http://schemas.microsoft.com/office/drawing/2014/main" val="4037045218"/>
                    </a:ext>
                  </a:extLst>
                </a:gridCol>
                <a:gridCol w="2456076">
                  <a:extLst>
                    <a:ext uri="{9D8B030D-6E8A-4147-A177-3AD203B41FA5}">
                      <a16:colId xmlns:a16="http://schemas.microsoft.com/office/drawing/2014/main" val="3205724275"/>
                    </a:ext>
                  </a:extLst>
                </a:gridCol>
              </a:tblGrid>
              <a:tr h="661464">
                <a:tc gridSpan="2"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835567"/>
                  </a:ext>
                </a:extLst>
              </a:tr>
              <a:tr h="661464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245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500</a:t>
                      </a:r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25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25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number sentences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Five hundred and eighty four add three hundred is</a:t>
            </a:r>
          </a:p>
          <a:p>
            <a:r>
              <a:rPr lang="en-GB" dirty="0" smtClean="0"/>
              <a:t>Four hundred and twenty two add five hundred is</a:t>
            </a:r>
          </a:p>
          <a:p>
            <a:r>
              <a:rPr lang="en-GB" dirty="0" smtClean="0"/>
              <a:t>Two hundred and eleven add six hundred is</a:t>
            </a:r>
          </a:p>
          <a:p>
            <a:r>
              <a:rPr lang="en-GB" dirty="0" smtClean="0"/>
              <a:t>Nine hundred and fifty six subtract four hundred is </a:t>
            </a:r>
          </a:p>
          <a:p>
            <a:r>
              <a:rPr lang="en-GB" dirty="0" smtClean="0"/>
              <a:t>Eight hundred and thirty five subtract four hundred is</a:t>
            </a:r>
          </a:p>
          <a:p>
            <a:r>
              <a:rPr lang="en-GB" dirty="0" smtClean="0"/>
              <a:t>Seven hundred and seventy seven subtract six hundred is </a:t>
            </a:r>
          </a:p>
        </p:txBody>
      </p:sp>
    </p:spTree>
    <p:extLst>
      <p:ext uri="{BB962C8B-B14F-4D97-AF65-F5344CB8AC3E}">
        <p14:creationId xmlns:p14="http://schemas.microsoft.com/office/powerpoint/2010/main" val="288005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challenge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616427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28.01.2021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solve problems  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6343650" cy="1435100"/>
          </a:xfrm>
        </p:spPr>
        <p:txBody>
          <a:bodyPr/>
          <a:lstStyle/>
          <a:p>
            <a:r>
              <a:rPr lang="en-GB" dirty="0" smtClean="0"/>
              <a:t>Fill in the missing numbers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02" y="1514306"/>
            <a:ext cx="7495830" cy="50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3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Solve the word problems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05" y="2033636"/>
            <a:ext cx="4696480" cy="2715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5" y="1690688"/>
            <a:ext cx="2867425" cy="342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638" y="1690688"/>
            <a:ext cx="4948658" cy="26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4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Solve the word problems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932" y="1427452"/>
            <a:ext cx="3722085" cy="5377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726" y="1427452"/>
            <a:ext cx="3485056" cy="53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Solve the word problems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729834" cy="43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0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29.01.2021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practise the 3 times table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6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>
            <a:off x="464647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7BE3A9E-4389-48ED-945B-6882DC3DF669}"/>
              </a:ext>
            </a:extLst>
          </p:cNvPr>
          <p:cNvSpPr txBox="1"/>
          <p:nvPr/>
        </p:nvSpPr>
        <p:spPr>
          <a:xfrm>
            <a:off x="765693" y="4028547"/>
            <a:ext cx="3260252" cy="1814014"/>
          </a:xfrm>
          <a:prstGeom prst="rect">
            <a:avLst/>
          </a:prstGeom>
          <a:solidFill>
            <a:schemeClr val="bg1"/>
          </a:solidFill>
          <a:ln w="28575">
            <a:solidFill>
              <a:srgbClr val="F08115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dirty="0"/>
              <a:t>There are        lots of        treats.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There are       treats in total.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      ×       =     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GB" sz="1600" dirty="0" smtClean="0"/>
              <a:t>or        ×       =     </a:t>
            </a:r>
            <a:r>
              <a:rPr lang="en-GB" sz="1600" dirty="0" smtClean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C7CEE2-1819-4F50-8E73-F936A494F3F4}"/>
              </a:ext>
            </a:extLst>
          </p:cNvPr>
          <p:cNvSpPr txBox="1"/>
          <p:nvPr/>
        </p:nvSpPr>
        <p:spPr>
          <a:xfrm>
            <a:off x="5773474" y="3814315"/>
            <a:ext cx="4025621" cy="2098132"/>
          </a:xfrm>
          <a:prstGeom prst="rect">
            <a:avLst/>
          </a:prstGeom>
          <a:solidFill>
            <a:schemeClr val="bg1"/>
          </a:solidFill>
          <a:ln w="28575">
            <a:solidFill>
              <a:srgbClr val="F08115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600" dirty="0"/>
              <a:t>There were       treats altogether.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They were shared between       bowls.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Now there are       treats in each bowl.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 ÷       =     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GB" sz="1600" dirty="0"/>
              <a:t>or        ÷       =     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83FAA-5B62-43AD-9B9A-315065AC8101}"/>
              </a:ext>
            </a:extLst>
          </p:cNvPr>
          <p:cNvSpPr/>
          <p:nvPr/>
        </p:nvSpPr>
        <p:spPr>
          <a:xfrm>
            <a:off x="2816247" y="4193806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68F1A7-BFE5-41CB-95CB-81B05689B174}"/>
              </a:ext>
            </a:extLst>
          </p:cNvPr>
          <p:cNvSpPr/>
          <p:nvPr/>
        </p:nvSpPr>
        <p:spPr>
          <a:xfrm>
            <a:off x="1929488" y="4169119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F7A181-4E8E-4963-86FA-8F0B72411492}"/>
              </a:ext>
            </a:extLst>
          </p:cNvPr>
          <p:cNvSpPr/>
          <p:nvPr/>
        </p:nvSpPr>
        <p:spPr>
          <a:xfrm>
            <a:off x="2089182" y="4629079"/>
            <a:ext cx="236453" cy="2082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5D0BD0-F1CC-423A-A5E1-CDCAA605EE58}"/>
              </a:ext>
            </a:extLst>
          </p:cNvPr>
          <p:cNvSpPr/>
          <p:nvPr/>
        </p:nvSpPr>
        <p:spPr>
          <a:xfrm>
            <a:off x="1693035" y="4984362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703D5B-BA00-41AA-939D-A36D671C354B}"/>
              </a:ext>
            </a:extLst>
          </p:cNvPr>
          <p:cNvSpPr/>
          <p:nvPr/>
        </p:nvSpPr>
        <p:spPr>
          <a:xfrm>
            <a:off x="2254287" y="4984362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A954CA-B18C-48B3-BFC3-7A20BBA49E04}"/>
              </a:ext>
            </a:extLst>
          </p:cNvPr>
          <p:cNvSpPr/>
          <p:nvPr/>
        </p:nvSpPr>
        <p:spPr>
          <a:xfrm>
            <a:off x="2707964" y="4951759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8DBCD2-50B3-4C21-B4CB-F5324B467ABA}"/>
              </a:ext>
            </a:extLst>
          </p:cNvPr>
          <p:cNvSpPr/>
          <p:nvPr/>
        </p:nvSpPr>
        <p:spPr>
          <a:xfrm>
            <a:off x="7347140" y="3928763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692200-1662-4646-BAF2-BEBB3ED4D3EF}"/>
              </a:ext>
            </a:extLst>
          </p:cNvPr>
          <p:cNvSpPr/>
          <p:nvPr/>
        </p:nvSpPr>
        <p:spPr>
          <a:xfrm>
            <a:off x="8476854" y="4324926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F5DD4C-C74B-4B9B-9C71-E171E8FAE007}"/>
              </a:ext>
            </a:extLst>
          </p:cNvPr>
          <p:cNvSpPr/>
          <p:nvPr/>
        </p:nvSpPr>
        <p:spPr>
          <a:xfrm>
            <a:off x="7374946" y="4714893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FCC13E-2D17-4233-9DE8-205227F1A669}"/>
              </a:ext>
            </a:extLst>
          </p:cNvPr>
          <p:cNvSpPr/>
          <p:nvPr/>
        </p:nvSpPr>
        <p:spPr>
          <a:xfrm>
            <a:off x="6953884" y="5103103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D2052C-CA8D-4E7A-ACD5-F1EC4BAD61FE}"/>
              </a:ext>
            </a:extLst>
          </p:cNvPr>
          <p:cNvSpPr/>
          <p:nvPr/>
        </p:nvSpPr>
        <p:spPr>
          <a:xfrm>
            <a:off x="7546594" y="5077009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D74751-026F-49F3-9352-0B597AE28DE7}"/>
              </a:ext>
            </a:extLst>
          </p:cNvPr>
          <p:cNvSpPr/>
          <p:nvPr/>
        </p:nvSpPr>
        <p:spPr>
          <a:xfrm>
            <a:off x="8036552" y="5103103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90DA85-FD25-4C98-AE93-B80F9AD16CD5}"/>
              </a:ext>
            </a:extLst>
          </p:cNvPr>
          <p:cNvSpPr/>
          <p:nvPr/>
        </p:nvSpPr>
        <p:spPr>
          <a:xfrm>
            <a:off x="2796203" y="41402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9541"/>
                </a:solidFill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DA661B-E1C9-45D3-9A9E-48FE6BC02C43}"/>
              </a:ext>
            </a:extLst>
          </p:cNvPr>
          <p:cNvSpPr/>
          <p:nvPr/>
        </p:nvSpPr>
        <p:spPr>
          <a:xfrm>
            <a:off x="2673570" y="495175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9541"/>
                </a:solidFill>
              </a:rPr>
              <a:t>12</a:t>
            </a:r>
            <a:endParaRPr lang="en-GB" b="1" dirty="0">
              <a:solidFill>
                <a:srgbClr val="00954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2B932FE-8112-4130-9DCE-B45D7A1E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9" y="1846732"/>
            <a:ext cx="1751919" cy="16256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ADEB400-29D0-4EE3-A5BF-7DA8D567E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99" y="2563151"/>
            <a:ext cx="338911" cy="2655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9B4097A-368A-4A1A-98D0-CDF077275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7" y="2536324"/>
            <a:ext cx="338911" cy="2655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7586BEB-41C7-4C36-9445-FE55D2BC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68" y="2620232"/>
            <a:ext cx="338911" cy="2655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7FCC775-7BFF-4FB8-8EDE-5E85938E5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13" y="1883266"/>
            <a:ext cx="1751919" cy="162567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3FDB168-D97B-403D-B1B5-85B2B26BC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03" y="2599685"/>
            <a:ext cx="338911" cy="2655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51BBC1C-C8C3-4BFD-84E8-5B42B4509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81" y="2572858"/>
            <a:ext cx="338911" cy="26550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14CEE7-31BC-488E-A15C-2A88A348F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72" y="2656766"/>
            <a:ext cx="338911" cy="26550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82C4B18-F031-478C-B3FD-F617C249C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39" y="1902923"/>
            <a:ext cx="1751919" cy="16256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05A6777-2898-40D6-BB63-E19F7EAC9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41" y="2283649"/>
            <a:ext cx="338911" cy="26550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BF2922-34C1-4F32-83C0-938E116BF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07" y="2592515"/>
            <a:ext cx="338911" cy="26550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2FDA422-B237-4E98-B36E-DA749BBD6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61" y="2270682"/>
            <a:ext cx="338911" cy="26550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5C2C448-5B1E-4502-BCA8-8D1BF57F0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018" y="1902923"/>
            <a:ext cx="1751919" cy="162567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958A8E5-94FB-4C16-BD8A-8A4EE5FD6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00" y="2276029"/>
            <a:ext cx="338911" cy="26550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B70D54C-A9D1-4354-955D-33E2ABF51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88" y="2611722"/>
            <a:ext cx="338911" cy="2655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E78272-6B90-4068-AD93-6D5439422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66" y="2584895"/>
            <a:ext cx="338911" cy="26550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9727A7D9-8534-4643-A119-C9A054E51CF9}"/>
              </a:ext>
            </a:extLst>
          </p:cNvPr>
          <p:cNvSpPr/>
          <p:nvPr/>
        </p:nvSpPr>
        <p:spPr>
          <a:xfrm>
            <a:off x="1887470" y="5338507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6305D5B-3F11-48FA-960E-86471A5BD517}"/>
              </a:ext>
            </a:extLst>
          </p:cNvPr>
          <p:cNvSpPr/>
          <p:nvPr/>
        </p:nvSpPr>
        <p:spPr>
          <a:xfrm>
            <a:off x="2372933" y="5328722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12D34DD-A1A4-40CC-A285-E585839FDF71}"/>
              </a:ext>
            </a:extLst>
          </p:cNvPr>
          <p:cNvSpPr/>
          <p:nvPr/>
        </p:nvSpPr>
        <p:spPr>
          <a:xfrm>
            <a:off x="2882922" y="5328722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C1957ED-6B34-4FEB-8659-5FC9B509FEFF}"/>
              </a:ext>
            </a:extLst>
          </p:cNvPr>
          <p:cNvSpPr/>
          <p:nvPr/>
        </p:nvSpPr>
        <p:spPr>
          <a:xfrm>
            <a:off x="7230883" y="5494728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0C16FEA-11EF-4EDB-9071-52EF64BBB356}"/>
              </a:ext>
            </a:extLst>
          </p:cNvPr>
          <p:cNvSpPr/>
          <p:nvPr/>
        </p:nvSpPr>
        <p:spPr>
          <a:xfrm>
            <a:off x="7777620" y="5494728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728B999-C7AE-4B6F-9D97-EE9ABF43CA95}"/>
              </a:ext>
            </a:extLst>
          </p:cNvPr>
          <p:cNvSpPr/>
          <p:nvPr/>
        </p:nvSpPr>
        <p:spPr>
          <a:xfrm>
            <a:off x="8347217" y="5494728"/>
            <a:ext cx="319388" cy="319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7809" y="697110"/>
            <a:ext cx="1089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Complete the sentences about the picture below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3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82" grpId="0" animBg="1"/>
      <p:bldP spid="91" grpId="0" animBg="1"/>
      <p:bldP spid="93" grpId="0" animBg="1"/>
      <p:bldP spid="99" grpId="0" animBg="1"/>
      <p:bldP spid="100" grpId="0" animBg="1"/>
      <p:bldP spid="1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>
            <a:off x="464647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2B932FE-8112-4130-9DCE-B45D7A1E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4" y="1893401"/>
            <a:ext cx="1751919" cy="16256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ADEB400-29D0-4EE3-A5BF-7DA8D567E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93" y="2615641"/>
            <a:ext cx="338911" cy="2655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9B4097A-368A-4A1A-98D0-CDF077275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1" y="2588814"/>
            <a:ext cx="338911" cy="26550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7586BEB-41C7-4C36-9445-FE55D2BC8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62" y="2672722"/>
            <a:ext cx="338911" cy="2655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7FCC775-7BFF-4FB8-8EDE-5E85938E5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82" y="1870117"/>
            <a:ext cx="1751919" cy="162567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3FDB168-D97B-403D-B1B5-85B2B26BC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72" y="2586536"/>
            <a:ext cx="338911" cy="2655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51BBC1C-C8C3-4BFD-84E8-5B42B4509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50" y="2559709"/>
            <a:ext cx="338911" cy="26550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214CEE7-31BC-488E-A15C-2A88A348F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41" y="2643617"/>
            <a:ext cx="338911" cy="26550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82C4B18-F031-478C-B3FD-F617C249C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04" y="1884096"/>
            <a:ext cx="1751919" cy="16256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05A6777-2898-40D6-BB63-E19F7EAC9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06" y="2264822"/>
            <a:ext cx="338911" cy="26550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C3859F2-89DD-4A83-937B-240AA174F9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94" y="2600515"/>
            <a:ext cx="338911" cy="26550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99BF2922-34C1-4F32-83C0-938E116BF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72" y="2573688"/>
            <a:ext cx="338911" cy="26550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5C2C448-5B1E-4502-BCA8-8D1BF57F0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26" y="1892809"/>
            <a:ext cx="1751919" cy="162567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B70D54C-A9D1-4354-955D-33E2ABF51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96" y="2601608"/>
            <a:ext cx="338911" cy="2655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E78272-6B90-4068-AD93-6D5439422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74" y="2574781"/>
            <a:ext cx="338911" cy="26550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FA0DF41-3B61-45AF-AAA3-46ACBEF16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87" y="2299617"/>
            <a:ext cx="338911" cy="265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253"/>
          <a:stretch/>
        </p:blipFill>
        <p:spPr>
          <a:xfrm>
            <a:off x="1252359" y="3629314"/>
            <a:ext cx="3935898" cy="2727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412" y="3816614"/>
            <a:ext cx="4517816" cy="237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535" y="724569"/>
            <a:ext cx="7740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How did you do?</a:t>
            </a:r>
            <a:endParaRPr lang="en-GB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3417" y="4102635"/>
            <a:ext cx="261257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911253" y="4102635"/>
            <a:ext cx="261257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859360" y="4597252"/>
            <a:ext cx="261257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32788" y="5043159"/>
            <a:ext cx="130629" cy="271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120617" y="5026555"/>
            <a:ext cx="261257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754498" y="5056222"/>
            <a:ext cx="261257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663416" y="5509064"/>
            <a:ext cx="261257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337162" y="5531474"/>
            <a:ext cx="261257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950081" y="5509064"/>
            <a:ext cx="261257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8308151" y="4168327"/>
            <a:ext cx="261257" cy="1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9546313" y="4511227"/>
            <a:ext cx="169455" cy="22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484680" y="4085190"/>
            <a:ext cx="169455" cy="22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8438779" y="4893039"/>
            <a:ext cx="169455" cy="22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9042310" y="5243964"/>
            <a:ext cx="169455" cy="22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8484680" y="5243964"/>
            <a:ext cx="169455" cy="22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896045" y="5228543"/>
            <a:ext cx="284218" cy="2357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8308152" y="5609370"/>
            <a:ext cx="197254" cy="2616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8834978" y="5643336"/>
            <a:ext cx="169455" cy="22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9376858" y="5609369"/>
            <a:ext cx="169455" cy="220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63416" y="4042891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925836" y="4024332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2814485" y="4524422"/>
            <a:ext cx="47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2478843" y="4992265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3153605" y="4979064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13905" y="5005844"/>
            <a:ext cx="4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3887016" y="5483968"/>
            <a:ext cx="4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2664070" y="5440555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310662" y="5475097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8293475" y="4085190"/>
            <a:ext cx="4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9471729" y="4436709"/>
            <a:ext cx="4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8415199" y="4807355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7838360" y="5183939"/>
            <a:ext cx="4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8474559" y="5181396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9004433" y="5201042"/>
            <a:ext cx="4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8765670" y="5578937"/>
            <a:ext cx="4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8211676" y="5570734"/>
            <a:ext cx="42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100" name="TextBox 99"/>
          <p:cNvSpPr txBox="1"/>
          <p:nvPr/>
        </p:nvSpPr>
        <p:spPr>
          <a:xfrm>
            <a:off x="9277226" y="5513392"/>
            <a:ext cx="3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45150"/>
            <a:ext cx="8146474" cy="975832"/>
          </a:xfrm>
        </p:spPr>
        <p:txBody>
          <a:bodyPr/>
          <a:lstStyle/>
          <a:p>
            <a:r>
              <a:rPr lang="en-GB" sz="4000" dirty="0" smtClean="0">
                <a:latin typeface="+mj-lt"/>
              </a:rPr>
              <a:t>Fill in the missing numbers </a:t>
            </a:r>
            <a:endParaRPr lang="en-GB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5" y="1856509"/>
            <a:ext cx="11291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0    3   6 </a:t>
            </a:r>
            <a:r>
              <a:rPr lang="en-GB" sz="2400" dirty="0"/>
              <a:t>_____</a:t>
            </a:r>
            <a:r>
              <a:rPr lang="en-GB" sz="2400" dirty="0" smtClean="0"/>
              <a:t> </a:t>
            </a:r>
            <a:r>
              <a:rPr lang="en-GB" sz="2400" dirty="0"/>
              <a:t>_____</a:t>
            </a:r>
            <a:r>
              <a:rPr lang="en-GB" sz="2400" dirty="0" smtClean="0"/>
              <a:t> 15 </a:t>
            </a:r>
            <a:r>
              <a:rPr lang="en-GB" sz="2400" dirty="0"/>
              <a:t>_____</a:t>
            </a:r>
            <a:r>
              <a:rPr lang="en-GB" sz="2400" dirty="0" smtClean="0"/>
              <a:t> </a:t>
            </a:r>
            <a:r>
              <a:rPr lang="en-GB" sz="2400" dirty="0"/>
              <a:t>_____</a:t>
            </a:r>
            <a:r>
              <a:rPr lang="en-GB" sz="2400" dirty="0" smtClean="0"/>
              <a:t> 24 _____ 30 _____ _____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36 _____ 30 _____ _____ 21 _____15 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</a:p>
          <a:p>
            <a:endParaRPr lang="en-GB" sz="2400" dirty="0"/>
          </a:p>
          <a:p>
            <a:r>
              <a:rPr lang="en-GB" sz="2400" dirty="0" smtClean="0"/>
              <a:t>15 _____ _____ 24 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</a:p>
          <a:p>
            <a:endParaRPr lang="en-GB" sz="2400" dirty="0" smtClean="0"/>
          </a:p>
          <a:p>
            <a:r>
              <a:rPr lang="en-GB" sz="2400" dirty="0" smtClean="0"/>
              <a:t>27 _____</a:t>
            </a:r>
            <a:r>
              <a:rPr lang="en-GB" sz="2400" dirty="0"/>
              <a:t> </a:t>
            </a:r>
            <a:r>
              <a:rPr lang="en-GB" sz="2400" dirty="0" smtClean="0"/>
              <a:t>_____18 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</a:t>
            </a:r>
            <a:r>
              <a:rPr lang="en-GB" sz="2400" dirty="0" smtClean="0"/>
              <a:t>_____</a:t>
            </a:r>
            <a:r>
              <a:rPr lang="en-GB" sz="2400" dirty="0"/>
              <a:t> _____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4122" y="5760720"/>
            <a:ext cx="1033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this link to help you https</a:t>
            </a:r>
            <a:r>
              <a:rPr lang="en-GB" dirty="0"/>
              <a:t>://teachers.thenational.academy/lessons/recalling-the-3-times-table-c8tp4d?from_query=3+time</a:t>
            </a:r>
          </a:p>
        </p:txBody>
      </p:sp>
    </p:spTree>
    <p:extLst>
      <p:ext uri="{BB962C8B-B14F-4D97-AF65-F5344CB8AC3E}">
        <p14:creationId xmlns:p14="http://schemas.microsoft.com/office/powerpoint/2010/main" val="294679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6" y="465040"/>
            <a:ext cx="10960100" cy="994306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Colour in the squares that are multiples of 3 </a:t>
            </a:r>
            <a:endParaRPr lang="en-GB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48" y="1459346"/>
            <a:ext cx="5099088" cy="48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3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89" y="387926"/>
            <a:ext cx="10960100" cy="628889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Complete the multiplication wheels </a:t>
            </a:r>
            <a:endParaRPr lang="en-GB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0" y="947731"/>
            <a:ext cx="3096057" cy="2753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652" y="1052520"/>
            <a:ext cx="2853471" cy="2648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697" y="887174"/>
            <a:ext cx="3095410" cy="2631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18" y="3700840"/>
            <a:ext cx="2832459" cy="2512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885" y="3700840"/>
            <a:ext cx="3077004" cy="2657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697" y="3508170"/>
            <a:ext cx="3067478" cy="270547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2780693" y="1332437"/>
            <a:ext cx="973321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51434" y="947731"/>
            <a:ext cx="120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2x3=6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673927" y="1317063"/>
            <a:ext cx="54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60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in the missing blanks below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5" y="1992574"/>
            <a:ext cx="11614036" cy="32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53400" cy="768350"/>
          </a:xfrm>
        </p:spPr>
        <p:txBody>
          <a:bodyPr/>
          <a:lstStyle/>
          <a:p>
            <a:r>
              <a:rPr lang="en-GB" dirty="0" smtClean="0"/>
              <a:t>Complete the number sentences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476"/>
            <a:ext cx="10515600" cy="5467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1. Continue the pattern   22=29-7, 22=28-6</a:t>
            </a:r>
          </a:p>
          <a:p>
            <a:pPr marL="0" indent="0">
              <a:buNone/>
            </a:pPr>
            <a:r>
              <a:rPr lang="en-GB" dirty="0" smtClean="0"/>
              <a:t>2. Four hundred and sixty four add two is _____________</a:t>
            </a:r>
          </a:p>
          <a:p>
            <a:pPr marL="0" indent="0">
              <a:buNone/>
            </a:pPr>
            <a:r>
              <a:rPr lang="en-GB" dirty="0" smtClean="0"/>
              <a:t>3. Three hundred and eleven subtract one is _____________</a:t>
            </a:r>
          </a:p>
          <a:p>
            <a:pPr marL="0" indent="0">
              <a:buNone/>
            </a:pPr>
            <a:r>
              <a:rPr lang="en-GB" dirty="0" smtClean="0"/>
              <a:t>4. Six hundred and thirty five add three is _____________</a:t>
            </a:r>
          </a:p>
          <a:p>
            <a:pPr marL="0" indent="0">
              <a:buNone/>
            </a:pPr>
            <a:r>
              <a:rPr lang="en-GB" dirty="0" smtClean="0"/>
              <a:t>5. Seven hundred and twenty six subtract five is _____________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6. Five hundred seventy seven add four is _____________</a:t>
            </a:r>
          </a:p>
          <a:p>
            <a:pPr marL="0" indent="0">
              <a:buNone/>
            </a:pPr>
            <a:r>
              <a:rPr lang="en-GB" dirty="0" smtClean="0"/>
              <a:t>7. Three hundred and forty five subtract eight is _____________</a:t>
            </a:r>
          </a:p>
          <a:p>
            <a:pPr marL="0" indent="0">
              <a:buNone/>
            </a:pPr>
            <a:r>
              <a:rPr lang="en-GB" dirty="0" smtClean="0"/>
              <a:t>8. Nine hundred and twenty eight add four is _____________</a:t>
            </a:r>
          </a:p>
          <a:p>
            <a:pPr marL="0" indent="0">
              <a:buNone/>
            </a:pPr>
            <a:r>
              <a:rPr lang="en-GB" dirty="0" smtClean="0"/>
              <a:t>9. Two hundred and sixty six add seven is </a:t>
            </a:r>
            <a:r>
              <a:rPr lang="en-GB" dirty="0"/>
              <a:t>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9239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this challenge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Jane is given a problem.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I have </a:t>
            </a:r>
            <a:r>
              <a:rPr lang="en-GB" dirty="0" smtClean="0"/>
              <a:t>376 </a:t>
            </a:r>
            <a:r>
              <a:rPr lang="en-GB" dirty="0"/>
              <a:t>beads. I use </a:t>
            </a:r>
          </a:p>
          <a:p>
            <a:pPr marL="457200" lvl="1" indent="0">
              <a:buNone/>
            </a:pPr>
            <a:r>
              <a:rPr lang="en-GB" dirty="0"/>
              <a:t>7</a:t>
            </a:r>
            <a:r>
              <a:rPr lang="en-GB" dirty="0" smtClean="0"/>
              <a:t> </a:t>
            </a:r>
            <a:r>
              <a:rPr lang="en-GB" dirty="0"/>
              <a:t>and then add pack of </a:t>
            </a:r>
            <a:r>
              <a:rPr lang="en-GB" dirty="0" smtClean="0"/>
              <a:t>9.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How many </a:t>
            </a:r>
            <a:r>
              <a:rPr lang="en-GB" dirty="0" smtClean="0"/>
              <a:t>does she </a:t>
            </a:r>
            <a:r>
              <a:rPr lang="en-GB" dirty="0"/>
              <a:t>have in total?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26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26.01.2021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add and subtract 10s mentally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in the missing numbers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543" y="1619875"/>
            <a:ext cx="7181139" cy="4799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850" y="1690688"/>
            <a:ext cx="581025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39000" y="1690687"/>
            <a:ext cx="581025" cy="56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09850" y="1638299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132" y="1645446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1475" y="3095625"/>
            <a:ext cx="8477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90875" y="5160676"/>
            <a:ext cx="847725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486150" cy="5778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Adding 10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21" y="801129"/>
            <a:ext cx="4627653" cy="4825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736" y="1228725"/>
            <a:ext cx="6153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number square to help you mentally solve the calculations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Fifty seven add ten</a:t>
            </a:r>
          </a:p>
          <a:p>
            <a:endParaRPr lang="en-GB" dirty="0"/>
          </a:p>
          <a:p>
            <a:r>
              <a:rPr lang="en-GB" dirty="0" smtClean="0"/>
              <a:t>Forty four subtract ten</a:t>
            </a:r>
          </a:p>
          <a:p>
            <a:endParaRPr lang="en-GB" dirty="0"/>
          </a:p>
          <a:p>
            <a:r>
              <a:rPr lang="en-GB" dirty="0" smtClean="0"/>
              <a:t>Eighty three subtract two tens</a:t>
            </a:r>
          </a:p>
          <a:p>
            <a:endParaRPr lang="en-GB" dirty="0"/>
          </a:p>
          <a:p>
            <a:r>
              <a:rPr lang="en-GB" dirty="0" smtClean="0"/>
              <a:t>Seventy three add 3 tens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36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91260" cy="577850"/>
          </a:xfrm>
        </p:spPr>
        <p:txBody>
          <a:bodyPr>
            <a:normAutofit fontScale="90000"/>
          </a:bodyPr>
          <a:lstStyle/>
          <a:p>
            <a:r>
              <a:rPr lang="en-GB" dirty="0"/>
              <a:t>How did you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821" y="801129"/>
            <a:ext cx="4627653" cy="4825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736" y="1228725"/>
            <a:ext cx="6153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number square to help you mentally solve the calculations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Fifty seven add ten is </a:t>
            </a:r>
            <a:r>
              <a:rPr lang="en-GB" b="1" dirty="0" smtClean="0"/>
              <a:t>sixty seven </a:t>
            </a:r>
          </a:p>
          <a:p>
            <a:endParaRPr lang="en-GB" dirty="0"/>
          </a:p>
          <a:p>
            <a:r>
              <a:rPr lang="en-GB" dirty="0" smtClean="0"/>
              <a:t>Forty four subtract ten thirty four</a:t>
            </a:r>
          </a:p>
          <a:p>
            <a:endParaRPr lang="en-GB" dirty="0"/>
          </a:p>
          <a:p>
            <a:r>
              <a:rPr lang="en-GB" dirty="0" smtClean="0"/>
              <a:t>Eighty three subtract two tens </a:t>
            </a:r>
            <a:r>
              <a:rPr lang="en-GB" b="1" dirty="0" smtClean="0"/>
              <a:t>sixty three</a:t>
            </a:r>
          </a:p>
          <a:p>
            <a:endParaRPr lang="en-GB" dirty="0"/>
          </a:p>
          <a:p>
            <a:r>
              <a:rPr lang="en-GB" dirty="0" smtClean="0"/>
              <a:t>twenty three add 3 tens  </a:t>
            </a:r>
            <a:r>
              <a:rPr lang="en-GB" b="1" dirty="0" smtClean="0"/>
              <a:t>fifty three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2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752</Words>
  <Application>Microsoft Office PowerPoint</Application>
  <PresentationFormat>Widescreen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Twinkl</vt:lpstr>
      <vt:lpstr>Office Theme</vt:lpstr>
      <vt:lpstr>PowerPoint Presentation</vt:lpstr>
      <vt:lpstr>Fill in the missing numbers </vt:lpstr>
      <vt:lpstr>Fill in the missing blanks below</vt:lpstr>
      <vt:lpstr>Complete the number sentences </vt:lpstr>
      <vt:lpstr>Try this challenge </vt:lpstr>
      <vt:lpstr>PowerPoint Presentation</vt:lpstr>
      <vt:lpstr>Fill in the missing numbers</vt:lpstr>
      <vt:lpstr>Adding 10</vt:lpstr>
      <vt:lpstr>How did you do?</vt:lpstr>
      <vt:lpstr>Complete the number sentences </vt:lpstr>
      <vt:lpstr>Try this challenge </vt:lpstr>
      <vt:lpstr>PowerPoint Presentation</vt:lpstr>
      <vt:lpstr>Fill in the missing numbers</vt:lpstr>
      <vt:lpstr>Find the missing number</vt:lpstr>
      <vt:lpstr>How did you do?</vt:lpstr>
      <vt:lpstr>Complete the bar models </vt:lpstr>
      <vt:lpstr>Complete the number sentences</vt:lpstr>
      <vt:lpstr>Try this challenge </vt:lpstr>
      <vt:lpstr>PowerPoint Presentation</vt:lpstr>
      <vt:lpstr>Solve the word problems </vt:lpstr>
      <vt:lpstr>Solve the word problems </vt:lpstr>
      <vt:lpstr>Solve the word problems </vt:lpstr>
      <vt:lpstr>PowerPoint Presentation</vt:lpstr>
      <vt:lpstr>PowerPoint Presentation</vt:lpstr>
      <vt:lpstr>PowerPoint Presentation</vt:lpstr>
      <vt:lpstr>Fill in the missing numbers </vt:lpstr>
      <vt:lpstr>Colour in the squares that are multiples of 3 </vt:lpstr>
      <vt:lpstr>Complete the multiplication wheels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Sally-Jo Harkness</dc:creator>
  <cp:lastModifiedBy>Sally-Jo Harkness</cp:lastModifiedBy>
  <cp:revision>104</cp:revision>
  <dcterms:created xsi:type="dcterms:W3CDTF">2021-01-11T09:54:41Z</dcterms:created>
  <dcterms:modified xsi:type="dcterms:W3CDTF">2021-01-22T13:18:56Z</dcterms:modified>
</cp:coreProperties>
</file>