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6"/>
  </p:notesMasterIdLst>
  <p:sldIdLst>
    <p:sldId id="284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11" r:id="rId15"/>
    <p:sldId id="336" r:id="rId16"/>
    <p:sldId id="337" r:id="rId17"/>
    <p:sldId id="338" r:id="rId18"/>
    <p:sldId id="339" r:id="rId19"/>
    <p:sldId id="340" r:id="rId20"/>
    <p:sldId id="285" r:id="rId21"/>
    <p:sldId id="331" r:id="rId22"/>
    <p:sldId id="332" r:id="rId23"/>
    <p:sldId id="333" r:id="rId24"/>
    <p:sldId id="334" r:id="rId25"/>
    <p:sldId id="335" r:id="rId26"/>
    <p:sldId id="296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302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3b9aac0c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3b9aac0c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683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008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764ba518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764ba518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921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764ba518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764ba518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769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72f4e2a9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72f4e2a9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160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72f00171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72f00171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655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3b9aac0c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3b9aac0c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4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764ba518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764ba518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067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764ba518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764ba518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37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764ba518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764ba518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48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764ba518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764ba518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75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72f00171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72f00171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260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764ba518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764ba518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27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764ba518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764ba518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79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764ba518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764ba518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141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764ba518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764ba518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11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48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1318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19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3" cy="3048470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08581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7019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374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909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5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38064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59"/>
            <a:ext cx="925830" cy="259347"/>
          </a:xfrm>
        </p:spPr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1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90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89"/>
            <a:ext cx="6294439" cy="42003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391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1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FF857D4-5C44-4E55-A0E8-B322EC1A70E2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8040C25-28FD-45D9-8044-E1B511C7511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945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eXTpwN8T7i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zlyrics.com/lyrics/eltonjohn/circleoflife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.org/exhibits/online-exhibits/butterflies/lifecycl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Monday 18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January 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apply the spelling rules for adding the suffixes –</a:t>
            </a:r>
            <a:r>
              <a:rPr lang="en-GB" sz="3000" u="sng" dirty="0" err="1" smtClean="0"/>
              <a:t>ible</a:t>
            </a:r>
            <a:r>
              <a:rPr lang="en-GB" sz="3000" u="sng" dirty="0" smtClean="0"/>
              <a:t> and –able. 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75" y="218551"/>
            <a:ext cx="7633742" cy="47516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As a general rule we aren't left with a root word when we take away the ‘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terrible =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terr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horrible =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horr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Visible = vis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But there are always exceptions - look at these: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corrupt +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corruptible 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destruct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destructible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convert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convertible 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digest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= digestible </a:t>
            </a:r>
          </a:p>
          <a:p>
            <a:pPr marL="0" indent="0">
              <a:buNone/>
            </a:pP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access +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accessible </a:t>
            </a:r>
          </a:p>
        </p:txBody>
      </p:sp>
    </p:spTree>
    <p:extLst>
      <p:ext uri="{BB962C8B-B14F-4D97-AF65-F5344CB8AC3E}">
        <p14:creationId xmlns:p14="http://schemas.microsoft.com/office/powerpoint/2010/main" val="401326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876" y="773975"/>
            <a:ext cx="7633742" cy="29685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We also drop the '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sz="3600" dirty="0">
                <a:latin typeface="Comic Sans MS" panose="030F0702030302020204" pitchFamily="66" charset="0"/>
              </a:rPr>
              <a:t>' with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latin typeface="Comic Sans MS" panose="030F0702030302020204" pitchFamily="66" charset="0"/>
              </a:rPr>
              <a:t>: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collapse +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= collapsible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response + </a:t>
            </a:r>
            <a:r>
              <a:rPr lang="en-GB" sz="36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 = responsible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sense +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= sensible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reduce + </a:t>
            </a:r>
            <a:r>
              <a:rPr lang="en-GB" sz="36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ible</a:t>
            </a: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 = reducible</a:t>
            </a:r>
          </a:p>
        </p:txBody>
      </p:sp>
    </p:spTree>
    <p:extLst>
      <p:ext uri="{BB962C8B-B14F-4D97-AF65-F5344CB8AC3E}">
        <p14:creationId xmlns:p14="http://schemas.microsoft.com/office/powerpoint/2010/main" val="17753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3313"/>
            <a:ext cx="88556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Fill in the blanks using your knowledge of this week’s spelling rule.</a:t>
            </a: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1. That chair looks </a:t>
            </a:r>
            <a:r>
              <a:rPr lang="en-GB" sz="750" kern="1400" dirty="0">
                <a:solidFill>
                  <a:srgbClr val="808080"/>
                </a:solidFill>
                <a:latin typeface="Comic Sans MS" panose="030F0702030302020204" pitchFamily="66" charset="0"/>
                <a:ea typeface="+mn-ea"/>
                <a:cs typeface="+mn-cs"/>
              </a:rPr>
              <a:t>(comfort)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2. The restaurant was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GB" sz="788" kern="1400" dirty="0" err="1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horr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  and the service was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(terror)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3. I went to see an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GB" sz="788" kern="1400" dirty="0" err="1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incred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____________film last night.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4. I really had an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(enjoy)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 evening.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5. The weather was so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(change)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 yesterday.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6. I hope this isn't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GB" sz="788" kern="1400" dirty="0" err="1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imposs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7. The job advert says you need to be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(rely)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__________,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(sense)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___________, and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(flex)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8. The pay is quite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(reason)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9. I'm quite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(knowledge)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 about spelling now.</a:t>
            </a:r>
            <a:endParaRPr lang="en-GB" sz="788" kern="1400" dirty="0"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lnSpc>
                <a:spcPct val="200000"/>
              </a:lnSpc>
              <a:spcAft>
                <a:spcPts val="450"/>
              </a:spcAft>
              <a:buClrTx/>
            </a:pP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10. Her new puppy is very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(excite)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 and totally </a:t>
            </a:r>
            <a:r>
              <a:rPr lang="en-GB" sz="788" kern="1400" dirty="0">
                <a:solidFill>
                  <a:srgbClr val="A6A6A6"/>
                </a:solidFill>
                <a:latin typeface="Comic Sans MS" panose="030F0702030302020204" pitchFamily="66" charset="0"/>
                <a:ea typeface="+mn-ea"/>
                <a:cs typeface="+mn-cs"/>
              </a:rPr>
              <a:t>(adore) </a:t>
            </a:r>
            <a:r>
              <a:rPr lang="en-GB" sz="1350" kern="1400" dirty="0">
                <a:latin typeface="Comic Sans MS" panose="030F0702030302020204" pitchFamily="66" charset="0"/>
                <a:ea typeface="+mn-ea"/>
                <a:cs typeface="+mn-cs"/>
              </a:rPr>
              <a:t>_____________.</a:t>
            </a:r>
            <a:r>
              <a:rPr lang="en-GB" sz="788" kern="1400" dirty="0"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5974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Tuesday 19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January 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retrieve information and explain inferences.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86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61600" y="143150"/>
            <a:ext cx="8520600" cy="8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Cicada</a:t>
            </a:r>
            <a:endParaRPr sz="39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3968" y="944750"/>
            <a:ext cx="2536061" cy="33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36090" y="4523413"/>
            <a:ext cx="8271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Please watch and read along with the following clip: </a:t>
            </a:r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</a:t>
            </a:r>
            <a:r>
              <a:rPr lang="en-GB" dirty="0" smtClean="0">
                <a:hlinkClick r:id="rId4"/>
              </a:rPr>
              <a:t>www.youtube.com/watch?v=eXTpwN8T7ig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3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27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Retrieval</a:t>
            </a:r>
            <a:r>
              <a:rPr lang="en-GB" dirty="0"/>
              <a:t>		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743325"/>
            <a:ext cx="8520600" cy="42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rgbClr val="000000"/>
                </a:solidFill>
              </a:rPr>
              <a:t>What was Cicada’s job?</a:t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Where was Cicada not allowed to go?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How long had he worked for the company?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What did he do each evening?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Where did Cicada live?</a:t>
            </a:r>
            <a:br>
              <a:rPr lang="en-GB" sz="2000" dirty="0">
                <a:solidFill>
                  <a:schemeClr val="dk1"/>
                </a:solidFill>
              </a:rPr>
            </a:b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What does Cicada do when he thinks about humans?</a:t>
            </a:r>
            <a:endParaRPr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8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Vocabulary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247825" y="3588325"/>
            <a:ext cx="6107700" cy="1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</a:rPr>
              <a:t>Which </a:t>
            </a:r>
            <a:r>
              <a:rPr lang="en-GB" sz="2600" dirty="0" smtClean="0">
                <a:solidFill>
                  <a:schemeClr val="dk1"/>
                </a:solidFill>
              </a:rPr>
              <a:t>words </a:t>
            </a:r>
            <a:r>
              <a:rPr lang="en-GB" sz="2600" dirty="0">
                <a:solidFill>
                  <a:schemeClr val="dk1"/>
                </a:solidFill>
              </a:rPr>
              <a:t>best describes the </a:t>
            </a:r>
            <a:r>
              <a:rPr lang="en-GB" sz="2600" b="1" dirty="0">
                <a:solidFill>
                  <a:schemeClr val="dk1"/>
                </a:solidFill>
              </a:rPr>
              <a:t>actions </a:t>
            </a:r>
            <a:r>
              <a:rPr lang="en-GB" sz="2600" dirty="0">
                <a:solidFill>
                  <a:schemeClr val="dk1"/>
                </a:solidFill>
              </a:rPr>
              <a:t>of his </a:t>
            </a:r>
            <a:r>
              <a:rPr lang="en-GB" sz="2600" dirty="0" smtClean="0">
                <a:solidFill>
                  <a:schemeClr val="dk1"/>
                </a:solidFill>
              </a:rPr>
              <a:t>co-workers</a:t>
            </a:r>
            <a:r>
              <a:rPr lang="en-GB" sz="2600" dirty="0">
                <a:solidFill>
                  <a:schemeClr val="dk1"/>
                </a:solidFill>
              </a:rPr>
              <a:t>? </a:t>
            </a:r>
            <a:endParaRPr sz="2600" dirty="0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226" y="1151050"/>
            <a:ext cx="3993850" cy="20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575" y="1427800"/>
            <a:ext cx="2135220" cy="3420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172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534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70125"/>
            <a:ext cx="8520600" cy="1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chemeClr val="dk1"/>
                </a:solidFill>
              </a:rPr>
              <a:t>I get two impressions from the text. </a:t>
            </a:r>
            <a:br>
              <a:rPr lang="en-GB" sz="2600" dirty="0">
                <a:solidFill>
                  <a:schemeClr val="dk1"/>
                </a:solidFill>
              </a:rPr>
            </a:br>
            <a:r>
              <a:rPr lang="en-GB" sz="2600" dirty="0">
                <a:solidFill>
                  <a:schemeClr val="dk1"/>
                </a:solidFill>
              </a:rPr>
              <a:t>Find evidence to justify my impressions.</a:t>
            </a:r>
            <a:endParaRPr sz="2600" dirty="0">
              <a:solidFill>
                <a:schemeClr val="dk1"/>
              </a:solidFill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550" y="52800"/>
            <a:ext cx="1668099" cy="166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7854" y="2329625"/>
            <a:ext cx="4866467" cy="250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55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3519025"/>
            <a:ext cx="8520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chemeClr val="dk1"/>
                </a:solidFill>
              </a:rPr>
              <a:t>Explain why you think Cicada is laughing.</a:t>
            </a:r>
            <a:endParaRPr sz="2000" dirty="0"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550" y="52800"/>
            <a:ext cx="1668099" cy="166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6700" y="1238250"/>
            <a:ext cx="4630601" cy="195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484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Wednesday 20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January 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retrieve information and explain inferences.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cap="none" dirty="0">
                <a:latin typeface="Comic Sans MS" panose="030F0702030302020204" pitchFamily="66" charset="0"/>
              </a:rPr>
              <a:t>They're both common spelling patterns for adjectives and usually sound the same.</a:t>
            </a:r>
            <a:br>
              <a:rPr lang="en-GB" sz="2400" cap="none" dirty="0">
                <a:latin typeface="Comic Sans MS" panose="030F0702030302020204" pitchFamily="66" charset="0"/>
              </a:rPr>
            </a:br>
            <a:r>
              <a:rPr lang="en-GB" sz="2400" cap="none" dirty="0">
                <a:latin typeface="Comic Sans MS" panose="030F0702030302020204" pitchFamily="66" charset="0"/>
              </a:rPr>
              <a:t/>
            </a:r>
            <a:br>
              <a:rPr lang="en-GB" sz="2400" cap="none" dirty="0">
                <a:latin typeface="Comic Sans MS" panose="030F0702030302020204" pitchFamily="66" charset="0"/>
              </a:rPr>
            </a:br>
            <a:r>
              <a:rPr lang="en-GB" sz="2400" cap="none" dirty="0">
                <a:latin typeface="Comic Sans MS" panose="030F0702030302020204" pitchFamily="66" charset="0"/>
              </a:rPr>
              <a:t/>
            </a:r>
            <a:br>
              <a:rPr lang="en-GB" sz="2400" cap="none" dirty="0">
                <a:latin typeface="Comic Sans MS" panose="030F0702030302020204" pitchFamily="66" charset="0"/>
              </a:rPr>
            </a:br>
            <a:r>
              <a:rPr lang="en-GB" sz="2400" cap="none" dirty="0">
                <a:latin typeface="Comic Sans MS" panose="030F0702030302020204" pitchFamily="66" charset="0"/>
              </a:rPr>
              <a:t>When we add –</a:t>
            </a:r>
            <a:r>
              <a:rPr lang="en-GB" sz="2400" cap="none" dirty="0" err="1">
                <a:latin typeface="Comic Sans MS" panose="030F0702030302020204" pitchFamily="66" charset="0"/>
              </a:rPr>
              <a:t>ible</a:t>
            </a:r>
            <a:r>
              <a:rPr lang="en-GB" sz="2400" cap="none" dirty="0">
                <a:latin typeface="Comic Sans MS" panose="030F0702030302020204" pitchFamily="66" charset="0"/>
              </a:rPr>
              <a:t> or –able, we change a verb to an adjective.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178" y="3027319"/>
            <a:ext cx="7633742" cy="2695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They mean 'able to' or 'fit for' - </a:t>
            </a: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acceptable, understandable, responsible</a:t>
            </a:r>
          </a:p>
        </p:txBody>
      </p:sp>
    </p:spTree>
    <p:extLst>
      <p:ext uri="{BB962C8B-B14F-4D97-AF65-F5344CB8AC3E}">
        <p14:creationId xmlns:p14="http://schemas.microsoft.com/office/powerpoint/2010/main" val="3256968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61600" y="143150"/>
            <a:ext cx="8520600" cy="8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Circle of Life</a:t>
            </a:r>
            <a:endParaRPr sz="39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225" y="944750"/>
            <a:ext cx="66675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407200" y="4692225"/>
            <a:ext cx="66675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https://www.azlyrics.com/lyrics/eltonjohn/circleoflife.html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7814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27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Retrieval</a:t>
            </a:r>
            <a:r>
              <a:rPr lang="en-GB" dirty="0"/>
              <a:t>		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743325"/>
            <a:ext cx="8520600" cy="42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rgbClr val="000000"/>
                </a:solidFill>
              </a:rPr>
              <a:t>Who wrote the song?</a:t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What does the song tell us that we must find in life?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What does the song tell us that we will first experience in life?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How can we get through our troubles?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What must we not take</a:t>
            </a:r>
            <a:r>
              <a:rPr lang="en-GB" sz="2000" dirty="0" smtClean="0">
                <a:solidFill>
                  <a:schemeClr val="dk1"/>
                </a:solidFill>
              </a:rPr>
              <a:t>?</a:t>
            </a:r>
            <a:endParaRPr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82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Vocabulary</a:t>
            </a:r>
            <a:r>
              <a:rPr lang="en-GB" dirty="0"/>
              <a:t>		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17500" y="1140275"/>
            <a:ext cx="8709000" cy="21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 dirty="0" smtClean="0">
                <a:solidFill>
                  <a:schemeClr val="dk1"/>
                </a:solidFill>
              </a:rPr>
              <a:t>unwinding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 dirty="0" smtClean="0">
                <a:solidFill>
                  <a:schemeClr val="dk1"/>
                </a:solidFill>
              </a:rPr>
              <a:t>S</a:t>
            </a:r>
            <a:r>
              <a:rPr lang="en-GB" sz="2000" dirty="0" smtClean="0">
                <a:solidFill>
                  <a:srgbClr val="000000"/>
                </a:solidFill>
              </a:rPr>
              <a:t>tampede</a:t>
            </a:r>
            <a:endParaRPr sz="2000" i="1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 dirty="0" smtClean="0">
                <a:solidFill>
                  <a:srgbClr val="000000"/>
                </a:solidFill>
              </a:rPr>
              <a:t>wayside</a:t>
            </a:r>
            <a:endParaRPr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4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Infer</a:t>
            </a:r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247825" y="3588325"/>
            <a:ext cx="8584500" cy="1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</a:rPr>
              <a:t>What does this extract imply about the lyricist’s expectations of life?</a:t>
            </a:r>
            <a:endParaRPr sz="2600" dirty="0"/>
          </a:p>
        </p:txBody>
      </p:sp>
      <p:sp>
        <p:nvSpPr>
          <p:cNvPr id="83" name="Google Shape;83;p17"/>
          <p:cNvSpPr txBox="1"/>
          <p:nvPr/>
        </p:nvSpPr>
        <p:spPr>
          <a:xfrm>
            <a:off x="247825" y="1326463"/>
            <a:ext cx="8377200" cy="16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rgbClr val="666666"/>
                </a:solidFill>
              </a:rPr>
              <a:t>‘There's more to be seen</a:t>
            </a:r>
            <a:endParaRPr sz="2600" dirty="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rgbClr val="666666"/>
                </a:solidFill>
              </a:rPr>
              <a:t>Than can ever be seen</a:t>
            </a:r>
            <a:endParaRPr sz="2600" dirty="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rgbClr val="666666"/>
                </a:solidFill>
              </a:rPr>
              <a:t>More to do than can ever be done.’</a:t>
            </a:r>
            <a:endParaRPr sz="2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05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22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279750" y="2571750"/>
            <a:ext cx="8584500" cy="1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 smtClean="0">
                <a:solidFill>
                  <a:schemeClr val="dk1"/>
                </a:solidFill>
              </a:rPr>
              <a:t>Explain </a:t>
            </a:r>
            <a:r>
              <a:rPr lang="en-GB" sz="2600" dirty="0">
                <a:solidFill>
                  <a:schemeClr val="dk1"/>
                </a:solidFill>
              </a:rPr>
              <a:t>what this </a:t>
            </a:r>
            <a:endParaRPr sz="26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</a:rPr>
              <a:t>phrase means. </a:t>
            </a:r>
            <a:br>
              <a:rPr lang="en-GB" sz="2600" dirty="0">
                <a:solidFill>
                  <a:schemeClr val="dk1"/>
                </a:solidFill>
              </a:rPr>
            </a:br>
            <a:r>
              <a:rPr lang="en-GB" sz="2600" dirty="0">
                <a:solidFill>
                  <a:schemeClr val="dk1"/>
                </a:solidFill>
              </a:rPr>
              <a:t/>
            </a:r>
            <a:br>
              <a:rPr lang="en-GB" sz="2600" dirty="0">
                <a:solidFill>
                  <a:schemeClr val="dk1"/>
                </a:solidFill>
              </a:rPr>
            </a:br>
            <a:r>
              <a:rPr lang="en-GB" sz="2600" dirty="0">
                <a:solidFill>
                  <a:schemeClr val="dk1"/>
                </a:solidFill>
              </a:rPr>
              <a:t>Can you given an example from your own lives?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63068" y="1617405"/>
            <a:ext cx="83772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rgbClr val="666666"/>
                </a:solidFill>
              </a:rPr>
              <a:t>‘It’s a leap of faith’</a:t>
            </a:r>
            <a:endParaRPr sz="2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09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F66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7" y="4490414"/>
            <a:ext cx="441293" cy="4412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03" y="4429388"/>
            <a:ext cx="4104824" cy="5529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extBox 6"/>
          <p:cNvSpPr txBox="1"/>
          <p:nvPr/>
        </p:nvSpPr>
        <p:spPr>
          <a:xfrm>
            <a:off x="648049" y="4525352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Subject</a:t>
            </a:r>
            <a:r>
              <a:rPr lang="en-GB" sz="1050" dirty="0"/>
              <a:t>: </a:t>
            </a:r>
            <a:r>
              <a:rPr lang="en-GB" sz="1800" dirty="0" smtClean="0"/>
              <a:t>Reading </a:t>
            </a:r>
            <a:endParaRPr lang="en-GB" sz="1050" dirty="0"/>
          </a:p>
        </p:txBody>
      </p:sp>
      <p:sp>
        <p:nvSpPr>
          <p:cNvPr id="8" name="Rectangle 7"/>
          <p:cNvSpPr/>
          <p:nvPr/>
        </p:nvSpPr>
        <p:spPr>
          <a:xfrm>
            <a:off x="142103" y="123566"/>
            <a:ext cx="5695586" cy="5251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/>
          <p:cNvSpPr txBox="1"/>
          <p:nvPr/>
        </p:nvSpPr>
        <p:spPr>
          <a:xfrm>
            <a:off x="205021" y="166857"/>
            <a:ext cx="556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Date: </a:t>
            </a:r>
            <a:r>
              <a:rPr lang="en-GB" sz="2400" u="sng" dirty="0" smtClean="0"/>
              <a:t>Thursday 21</a:t>
            </a:r>
            <a:r>
              <a:rPr lang="en-GB" sz="2400" u="sng" baseline="30000" dirty="0" smtClean="0"/>
              <a:t>st</a:t>
            </a:r>
            <a:r>
              <a:rPr lang="en-GB" sz="2400" u="sng" dirty="0" smtClean="0"/>
              <a:t> January 2021</a:t>
            </a:r>
            <a:endParaRPr lang="en-GB" sz="105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1296045"/>
            <a:ext cx="1664494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403" y="2126987"/>
            <a:ext cx="7959491" cy="1314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extBox 11"/>
          <p:cNvSpPr txBox="1"/>
          <p:nvPr/>
        </p:nvSpPr>
        <p:spPr>
          <a:xfrm>
            <a:off x="427403" y="2114403"/>
            <a:ext cx="78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/>
              <a:t>LO: To </a:t>
            </a:r>
            <a:r>
              <a:rPr lang="en-GB" sz="3000" u="sng" dirty="0"/>
              <a:t>be able </a:t>
            </a:r>
            <a:r>
              <a:rPr lang="en-GB" sz="3000" u="sng" dirty="0" smtClean="0"/>
              <a:t>to retrieve information and explain inferences.</a:t>
            </a:r>
            <a:endParaRPr lang="en-GB" sz="3000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" y="4477830"/>
            <a:ext cx="441293" cy="4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5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61600" y="143150"/>
            <a:ext cx="8520600" cy="80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Life Cycle of a Butterfly</a:t>
            </a:r>
            <a:endParaRPr sz="3900"/>
          </a:p>
        </p:txBody>
      </p:sp>
      <p:sp>
        <p:nvSpPr>
          <p:cNvPr id="55" name="Google Shape;55;p13">
            <a:hlinkClick r:id="rId3"/>
          </p:cNvPr>
          <p:cNvSpPr txBox="1"/>
          <p:nvPr/>
        </p:nvSpPr>
        <p:spPr>
          <a:xfrm>
            <a:off x="0" y="4551850"/>
            <a:ext cx="9144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hlinkClick r:id="rId3"/>
              </a:rPr>
              <a:t>https://ansp.org/exhibits/online-exhibits/butterflies/lifecycle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2900" y="1039900"/>
            <a:ext cx="5870755" cy="330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131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03909" y="127750"/>
            <a:ext cx="87283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Retrieval</a:t>
            </a:r>
            <a:br>
              <a:rPr lang="en-GB" dirty="0" smtClean="0"/>
            </a:br>
            <a:r>
              <a:rPr lang="en-GB" sz="2000" dirty="0" smtClean="0"/>
              <a:t>(Answer these questions in your head or tell an adult)</a:t>
            </a:r>
            <a:r>
              <a:rPr lang="en-GB" dirty="0"/>
              <a:t>	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31252"/>
            <a:ext cx="8520600" cy="42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rgbClr val="000000"/>
                </a:solidFill>
              </a:rPr>
              <a:t>In what year did Henry V become king?</a:t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When do butterflies lay their eggs?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What must caterpillars do once they’ve hatched?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How long can a caterpillar grow?</a:t>
            </a:r>
            <a:r>
              <a:rPr lang="en-GB" sz="2000" dirty="0">
                <a:solidFill>
                  <a:srgbClr val="000000"/>
                </a:solidFill>
              </a:rPr>
              <a:t/>
            </a:r>
            <a:br>
              <a:rPr lang="en-GB" sz="2000" dirty="0">
                <a:solidFill>
                  <a:srgbClr val="000000"/>
                </a:solidFill>
              </a:rPr>
            </a:b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What is the third stage of the cycle? Give </a:t>
            </a:r>
            <a:r>
              <a:rPr lang="en-GB" sz="2000" b="1" dirty="0">
                <a:solidFill>
                  <a:schemeClr val="dk1"/>
                </a:solidFill>
              </a:rPr>
              <a:t>both</a:t>
            </a:r>
            <a:r>
              <a:rPr lang="en-GB" sz="2000" dirty="0">
                <a:solidFill>
                  <a:schemeClr val="dk1"/>
                </a:solidFill>
              </a:rPr>
              <a:t> names.</a:t>
            </a:r>
            <a:br>
              <a:rPr lang="en-GB" sz="2000" dirty="0">
                <a:solidFill>
                  <a:schemeClr val="dk1"/>
                </a:solidFill>
              </a:rPr>
            </a:b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AutoNum type="arabicPeriod"/>
            </a:pPr>
            <a:r>
              <a:rPr lang="en-GB" sz="2000" dirty="0">
                <a:solidFill>
                  <a:schemeClr val="dk1"/>
                </a:solidFill>
              </a:rPr>
              <a:t>Explain the job/role of a hatched butterfly. </a:t>
            </a:r>
            <a:endParaRPr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3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Vocabulary Check		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25450" y="1152475"/>
            <a:ext cx="870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 u="sng">
                <a:solidFill>
                  <a:schemeClr val="dk1"/>
                </a:solidFill>
              </a:rPr>
              <a:t>incomplete</a:t>
            </a:r>
            <a:r>
              <a:rPr lang="en-GB" sz="2000">
                <a:solidFill>
                  <a:schemeClr val="dk1"/>
                </a:solidFill>
              </a:rPr>
              <a:t> metamorphosis - </a:t>
            </a:r>
            <a:r>
              <a:rPr lang="en-GB" sz="2000" i="1">
                <a:solidFill>
                  <a:schemeClr val="dk1"/>
                </a:solidFill>
              </a:rPr>
              <a:t>a short</a:t>
            </a:r>
            <a:r>
              <a:rPr lang="en-GB" sz="2000">
                <a:solidFill>
                  <a:schemeClr val="dk1"/>
                </a:solidFill>
              </a:rPr>
              <a:t> </a:t>
            </a:r>
            <a:r>
              <a:rPr lang="en-GB" sz="2000" i="1">
                <a:solidFill>
                  <a:schemeClr val="dk1"/>
                </a:solidFill>
              </a:rPr>
              <a:t>rule by King or Queen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>
                <a:solidFill>
                  <a:srgbClr val="000000"/>
                </a:solidFill>
              </a:rPr>
              <a:t>suspended - </a:t>
            </a:r>
            <a:r>
              <a:rPr lang="en-GB" sz="2000" i="1">
                <a:solidFill>
                  <a:schemeClr val="dk1"/>
                </a:solidFill>
              </a:rPr>
              <a:t>to hang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>
                <a:solidFill>
                  <a:srgbClr val="000000"/>
                </a:solidFill>
              </a:rPr>
              <a:t>special </a:t>
            </a:r>
            <a:r>
              <a:rPr lang="en-GB" sz="2000" u="sng">
                <a:solidFill>
                  <a:srgbClr val="000000"/>
                </a:solidFill>
              </a:rPr>
              <a:t>cells</a:t>
            </a:r>
            <a:r>
              <a:rPr lang="en-GB" sz="2000">
                <a:solidFill>
                  <a:srgbClr val="000000"/>
                </a:solidFill>
              </a:rPr>
              <a:t> - </a:t>
            </a:r>
            <a:r>
              <a:rPr lang="en-GB" sz="2000" i="1">
                <a:solidFill>
                  <a:srgbClr val="000000"/>
                </a:solidFill>
              </a:rPr>
              <a:t>t</a:t>
            </a:r>
            <a:r>
              <a:rPr lang="en-GB" sz="2000" i="1">
                <a:solidFill>
                  <a:schemeClr val="dk1"/>
                </a:solidFill>
              </a:rPr>
              <a:t>he smallest unit of life</a:t>
            </a:r>
            <a:endParaRPr sz="20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325" y="2824100"/>
            <a:ext cx="4066200" cy="2033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293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101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 	</a:t>
            </a:r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2648973" y="674200"/>
            <a:ext cx="870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 dirty="0">
                <a:solidFill>
                  <a:srgbClr val="000000"/>
                </a:solidFill>
              </a:rPr>
              <a:t>larva </a:t>
            </a:r>
            <a:r>
              <a:rPr lang="en-GB" sz="2000" b="1" u="sng" dirty="0" smtClean="0">
                <a:solidFill>
                  <a:srgbClr val="000000"/>
                </a:solidFill>
              </a:rPr>
              <a:t>antennae</a:t>
            </a:r>
            <a:r>
              <a:rPr lang="en-GB" sz="2000" b="1" i="1" u="sng" dirty="0">
                <a:solidFill>
                  <a:schemeClr val="dk1"/>
                </a:solidFill>
              </a:rPr>
              <a:t/>
            </a:r>
            <a:br>
              <a:rPr lang="en-GB" sz="2000" b="1" i="1" u="sng" dirty="0">
                <a:solidFill>
                  <a:schemeClr val="dk1"/>
                </a:solidFill>
              </a:rPr>
            </a:br>
            <a:endParaRPr lang="en-GB" sz="2000" b="1" i="1" u="sng" dirty="0" smtClean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endParaRPr sz="2000" i="1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 b="1" u="sng" dirty="0" smtClean="0">
                <a:solidFill>
                  <a:srgbClr val="000000"/>
                </a:solidFill>
              </a:rPr>
              <a:t>compound</a:t>
            </a:r>
            <a:r>
              <a:rPr lang="en-GB" sz="2000" dirty="0" smtClean="0">
                <a:solidFill>
                  <a:srgbClr val="000000"/>
                </a:solidFill>
              </a:rPr>
              <a:t> eyes</a:t>
            </a:r>
            <a:r>
              <a:rPr lang="en-GB" sz="2000" i="1" dirty="0">
                <a:solidFill>
                  <a:srgbClr val="000000"/>
                </a:solidFill>
              </a:rPr>
              <a:t/>
            </a:r>
            <a:br>
              <a:rPr lang="en-GB" sz="2000" i="1" dirty="0">
                <a:solidFill>
                  <a:srgbClr val="000000"/>
                </a:solidFill>
              </a:rPr>
            </a:br>
            <a:endParaRPr lang="en-GB" sz="2000" i="1" dirty="0" smtClean="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endParaRPr sz="2000" i="1" dirty="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 b="1" u="sng" dirty="0">
                <a:solidFill>
                  <a:srgbClr val="000000"/>
                </a:solidFill>
              </a:rPr>
              <a:t>hibernate </a:t>
            </a:r>
            <a:endParaRPr sz="2000" b="1" u="sng" dirty="0">
              <a:solidFill>
                <a:srgbClr val="000000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299" y="1342295"/>
            <a:ext cx="1882250" cy="12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299" y="3120400"/>
            <a:ext cx="1804851" cy="120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77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135" y="617221"/>
            <a:ext cx="7633742" cy="26951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The following words mean 'able to be' -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available</a:t>
            </a:r>
            <a:r>
              <a:rPr lang="en-GB" sz="3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GB" sz="3000" dirty="0">
                <a:latin typeface="Comic Sans MS" panose="030F0702030302020204" pitchFamily="66" charset="0"/>
              </a:rPr>
              <a:t> able to be used or obtained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audible</a:t>
            </a:r>
            <a:r>
              <a:rPr lang="en-GB" sz="3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GB" sz="3000" dirty="0">
                <a:latin typeface="Comic Sans MS" panose="030F0702030302020204" pitchFamily="66" charset="0"/>
              </a:rPr>
              <a:t> able to be heard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breakable</a:t>
            </a:r>
            <a:r>
              <a:rPr lang="en-GB" sz="3000" dirty="0">
                <a:latin typeface="Comic Sans MS" panose="030F0702030302020204" pitchFamily="66" charset="0"/>
              </a:rPr>
              <a:t>: able to be broken</a:t>
            </a:r>
          </a:p>
          <a:p>
            <a:pPr marL="0" indent="0">
              <a:buNone/>
            </a:pPr>
            <a:r>
              <a:rPr lang="en-GB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visible</a:t>
            </a:r>
            <a:r>
              <a:rPr lang="en-GB" sz="3000" dirty="0">
                <a:latin typeface="Comic Sans MS" panose="030F0702030302020204" pitchFamily="66" charset="0"/>
              </a:rPr>
              <a:t>: able to be seen</a:t>
            </a:r>
          </a:p>
        </p:txBody>
      </p:sp>
    </p:spTree>
    <p:extLst>
      <p:ext uri="{BB962C8B-B14F-4D97-AF65-F5344CB8AC3E}">
        <p14:creationId xmlns:p14="http://schemas.microsoft.com/office/powerpoint/2010/main" val="1549643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534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505575"/>
            <a:ext cx="8520600" cy="19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chemeClr val="dk1"/>
                </a:solidFill>
              </a:rPr>
              <a:t>How is the life cycle of a butterfly different from the life cycle of a dragonfly?</a:t>
            </a:r>
            <a:endParaRPr sz="2600" dirty="0">
              <a:solidFill>
                <a:schemeClr val="dk1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550" y="52800"/>
            <a:ext cx="1668099" cy="1668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416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80973" y="19088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Infer</a:t>
            </a:r>
            <a:endParaRPr dirty="0"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9685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1" dirty="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rgbClr val="666666"/>
                </a:solidFill>
              </a:rPr>
              <a:t>‘The pupa may suspended under a branch, hidden in leaves or buried underground.’</a:t>
            </a:r>
            <a:endParaRPr sz="2600" dirty="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dirty="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600" dirty="0">
                <a:solidFill>
                  <a:srgbClr val="000000"/>
                </a:solidFill>
              </a:rPr>
              <a:t/>
            </a:r>
            <a:br>
              <a:rPr lang="en-GB" sz="2600" dirty="0">
                <a:solidFill>
                  <a:srgbClr val="000000"/>
                </a:solidFill>
              </a:rPr>
            </a:br>
            <a:r>
              <a:rPr lang="en-GB" sz="2600" dirty="0">
                <a:solidFill>
                  <a:srgbClr val="000000"/>
                </a:solidFill>
              </a:rPr>
              <a:t/>
            </a:r>
            <a:br>
              <a:rPr lang="en-GB" sz="2600" dirty="0">
                <a:solidFill>
                  <a:srgbClr val="000000"/>
                </a:solidFill>
              </a:rPr>
            </a:br>
            <a:r>
              <a:rPr lang="en-GB" sz="2600" dirty="0">
                <a:solidFill>
                  <a:srgbClr val="000000"/>
                </a:solidFill>
              </a:rPr>
              <a:t>Why would they not lay their eggs in obvious places?</a:t>
            </a:r>
            <a:endParaRPr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6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 </a:t>
            </a:r>
            <a:endParaRPr dirty="0"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4864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 smtClean="0">
                <a:solidFill>
                  <a:schemeClr val="dk1"/>
                </a:solidFill>
              </a:rPr>
              <a:t>Based on what you know about the life cycle of a butterfly, which stage do you think is the most important? </a:t>
            </a:r>
            <a:br>
              <a:rPr lang="en-GB" sz="2600" dirty="0" smtClean="0">
                <a:solidFill>
                  <a:schemeClr val="dk1"/>
                </a:solidFill>
              </a:rPr>
            </a:br>
            <a:r>
              <a:rPr lang="en-GB" sz="2600" dirty="0" smtClean="0">
                <a:solidFill>
                  <a:schemeClr val="dk1"/>
                </a:solidFill>
              </a:rPr>
              <a:t/>
            </a:r>
            <a:br>
              <a:rPr lang="en-GB" sz="2600" dirty="0" smtClean="0">
                <a:solidFill>
                  <a:schemeClr val="dk1"/>
                </a:solidFill>
              </a:rPr>
            </a:br>
            <a:r>
              <a:rPr lang="en-GB" sz="2600" dirty="0" smtClean="0">
                <a:solidFill>
                  <a:schemeClr val="dk1"/>
                </a:solidFill>
              </a:rPr>
              <a:t>Write your answer in full sentences using evidence from the text to justify your answer.</a:t>
            </a:r>
            <a:endParaRPr sz="2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000" dirty="0"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550" y="52800"/>
            <a:ext cx="1668099" cy="1668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236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Explain</a:t>
            </a:r>
            <a:endParaRPr dirty="0"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462650"/>
            <a:ext cx="8520600" cy="20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chemeClr val="dk1"/>
                </a:solidFill>
              </a:rPr>
              <a:t>‘As they grow, they undergo one seriously terrific transformation.’ </a:t>
            </a:r>
            <a:endParaRPr sz="26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rgbClr val="000000"/>
                </a:solidFill>
              </a:rPr>
              <a:t>Do you agree with this?</a:t>
            </a:r>
            <a:br>
              <a:rPr lang="en-GB" sz="2600" dirty="0">
                <a:solidFill>
                  <a:srgbClr val="000000"/>
                </a:solidFill>
              </a:rPr>
            </a:b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 dirty="0">
                <a:solidFill>
                  <a:srgbClr val="000000"/>
                </a:solidFill>
              </a:rPr>
              <a:t>Explain your opinion and include evidence from the</a:t>
            </a:r>
            <a:endParaRPr sz="26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rgbClr val="000000"/>
                </a:solidFill>
              </a:rPr>
              <a:t>text to support your answer.</a:t>
            </a:r>
            <a:r>
              <a:rPr lang="en-GB" sz="2600" dirty="0">
                <a:solidFill>
                  <a:schemeClr val="dk1"/>
                </a:solidFill>
              </a:rPr>
              <a:t> </a:t>
            </a:r>
            <a:endParaRPr sz="26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551" y="-126725"/>
            <a:ext cx="1456502" cy="1456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07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3219"/>
            <a:ext cx="8458200" cy="36425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Which one is correct? 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understandible</a:t>
            </a:r>
            <a:r>
              <a:rPr lang="en-GB" sz="3600" dirty="0">
                <a:latin typeface="Comic Sans MS" panose="030F0702030302020204" pitchFamily="66" charset="0"/>
              </a:rPr>
              <a:t> 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understandable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terrable</a:t>
            </a:r>
            <a:r>
              <a:rPr lang="en-GB" sz="3600" dirty="0">
                <a:latin typeface="Comic Sans MS" panose="030F0702030302020204" pitchFamily="66" charset="0"/>
              </a:rPr>
              <a:t> 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terrible</a:t>
            </a:r>
          </a:p>
          <a:p>
            <a:pPr marL="0" indent="0">
              <a:buNone/>
            </a:pP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dependible</a:t>
            </a:r>
            <a:r>
              <a:rPr lang="en-GB" sz="3600" dirty="0">
                <a:latin typeface="Comic Sans MS" panose="030F0702030302020204" pitchFamily="66" charset="0"/>
              </a:rPr>
              <a:t> 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dependable</a:t>
            </a: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7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3219"/>
            <a:ext cx="8458200" cy="36425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Which one is correct? 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understandible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GB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understandable</a:t>
            </a:r>
            <a:r>
              <a:rPr lang="en-GB" sz="3600" u="sng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terrable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GB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terrible</a:t>
            </a:r>
          </a:p>
          <a:p>
            <a:pPr marL="0" indent="0">
              <a:buNone/>
            </a:pP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dependible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GB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dependable</a:t>
            </a:r>
            <a:endParaRPr lang="en-GB" sz="3600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60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09" y="852353"/>
            <a:ext cx="8465485" cy="26951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There are more words ending in  -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able </a:t>
            </a:r>
            <a:r>
              <a:rPr lang="en-GB" sz="3600" dirty="0">
                <a:latin typeface="Comic Sans MS" panose="030F0702030302020204" pitchFamily="66" charset="0"/>
              </a:rPr>
              <a:t>(about 900)</a:t>
            </a:r>
          </a:p>
          <a:p>
            <a:pPr marL="0" indent="0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There are far fewer ending in  </a:t>
            </a:r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ible</a:t>
            </a:r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(less than 200).</a:t>
            </a:r>
          </a:p>
        </p:txBody>
      </p:sp>
    </p:spTree>
    <p:extLst>
      <p:ext uri="{BB962C8B-B14F-4D97-AF65-F5344CB8AC3E}">
        <p14:creationId xmlns:p14="http://schemas.microsoft.com/office/powerpoint/2010/main" val="399218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77" y="323306"/>
            <a:ext cx="8112035" cy="4114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A general rule is that if you take away the suffix (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able</a:t>
            </a:r>
            <a:r>
              <a:rPr lang="en-GB" sz="3600" dirty="0">
                <a:latin typeface="Comic Sans MS" panose="030F0702030302020204" pitchFamily="66" charset="0"/>
              </a:rPr>
              <a:t>) you are usually left with a root word: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understandable = understand + 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enjoyable = enjoy + able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comfortable = comfort + able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dependable = depend + able</a:t>
            </a:r>
          </a:p>
        </p:txBody>
      </p:sp>
    </p:spTree>
    <p:extLst>
      <p:ext uri="{BB962C8B-B14F-4D97-AF65-F5344CB8AC3E}">
        <p14:creationId xmlns:p14="http://schemas.microsoft.com/office/powerpoint/2010/main" val="119282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10" y="225336"/>
            <a:ext cx="8563457" cy="1322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What happens if they word ends with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GB" sz="3600" dirty="0">
                <a:latin typeface="Comic Sans MS" panose="030F0702030302020204" pitchFamily="66" charset="0"/>
              </a:rPr>
              <a:t>?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Example: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rely</a:t>
            </a:r>
            <a:r>
              <a:rPr lang="en-GB" sz="3600" dirty="0">
                <a:latin typeface="Comic Sans MS" panose="030F0702030302020204" pitchFamily="66" charset="0"/>
              </a:rPr>
              <a:t> or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justify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56325" y="2416630"/>
            <a:ext cx="7633742" cy="183533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525"/>
              </a:spcBef>
              <a:buClr>
                <a:srgbClr val="0B082E"/>
              </a:buClr>
              <a:buNone/>
            </a:pP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anose="030F0702030302020204" pitchFamily="66" charset="0"/>
              </a:rPr>
              <a:t>We ‘drop’ the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anose="030F0702030302020204" pitchFamily="66" charset="0"/>
              </a:rPr>
              <a:t> and add an </a:t>
            </a:r>
            <a:r>
              <a:rPr lang="en-GB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defTabSz="685800">
              <a:spcBef>
                <a:spcPts val="525"/>
              </a:spcBef>
              <a:buClr>
                <a:srgbClr val="0B082E"/>
              </a:buClr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justify - justifiable</a:t>
            </a:r>
          </a:p>
          <a:p>
            <a:pPr marL="0" indent="0" defTabSz="685800">
              <a:spcBef>
                <a:spcPts val="525"/>
              </a:spcBef>
              <a:buClr>
                <a:srgbClr val="0B082E"/>
              </a:buClr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rely - reliable</a:t>
            </a:r>
          </a:p>
        </p:txBody>
      </p:sp>
    </p:spTree>
    <p:extLst>
      <p:ext uri="{BB962C8B-B14F-4D97-AF65-F5344CB8AC3E}">
        <p14:creationId xmlns:p14="http://schemas.microsoft.com/office/powerpoint/2010/main" val="340711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56" y="168813"/>
            <a:ext cx="8936501" cy="46317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If the root word ends in '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sz="3600" dirty="0">
                <a:latin typeface="Comic Sans MS" panose="030F0702030302020204" pitchFamily="66" charset="0"/>
              </a:rPr>
              <a:t>' then usually we 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drop the </a:t>
            </a: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‘e‘</a:t>
            </a:r>
            <a:r>
              <a:rPr lang="en-GB" sz="3600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value + able = valuable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desire + able = desirable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move + able = movable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believe + able = believable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excite + able = excitable </a:t>
            </a:r>
          </a:p>
        </p:txBody>
      </p:sp>
    </p:spTree>
    <p:extLst>
      <p:ext uri="{BB962C8B-B14F-4D97-AF65-F5344CB8AC3E}">
        <p14:creationId xmlns:p14="http://schemas.microsoft.com/office/powerpoint/2010/main" val="5526081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1059</Words>
  <Application>Microsoft Office PowerPoint</Application>
  <PresentationFormat>On-screen Show (16:9)</PresentationFormat>
  <Paragraphs>148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Gill Sans MT</vt:lpstr>
      <vt:lpstr>Simple Light</vt:lpstr>
      <vt:lpstr>Badge</vt:lpstr>
      <vt:lpstr>PowerPoint Presentation</vt:lpstr>
      <vt:lpstr>They're both common spelling patterns for adjectives and usually sound the same.   When we add –ible or –able, we change a verb to an adjective.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Cicada</vt:lpstr>
      <vt:lpstr>Retrieval  </vt:lpstr>
      <vt:lpstr>Vocabulary</vt:lpstr>
      <vt:lpstr>Explain</vt:lpstr>
      <vt:lpstr>Explain</vt:lpstr>
      <vt:lpstr>PowerPoint Presentation</vt:lpstr>
      <vt:lpstr>Circle of Life</vt:lpstr>
      <vt:lpstr>Retrieval  </vt:lpstr>
      <vt:lpstr>Vocabulary  </vt:lpstr>
      <vt:lpstr>Infer</vt:lpstr>
      <vt:lpstr>Explain</vt:lpstr>
      <vt:lpstr>PowerPoint Presentation</vt:lpstr>
      <vt:lpstr>Life Cycle of a Butterfly</vt:lpstr>
      <vt:lpstr>Retrieval (Answer these questions in your head or tell an adult) </vt:lpstr>
      <vt:lpstr>Vocabulary Check  </vt:lpstr>
      <vt:lpstr>Vocabulary  </vt:lpstr>
      <vt:lpstr>Explain</vt:lpstr>
      <vt:lpstr>Infer</vt:lpstr>
      <vt:lpstr>Explain </vt:lpstr>
      <vt:lpstr>Explain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Dot Peter H Reynolds</dc:title>
  <dc:creator>staff</dc:creator>
  <cp:lastModifiedBy>Paul Gingell</cp:lastModifiedBy>
  <cp:revision>8</cp:revision>
  <dcterms:modified xsi:type="dcterms:W3CDTF">2021-01-15T14:51:01Z</dcterms:modified>
</cp:coreProperties>
</file>