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328" r:id="rId3"/>
    <p:sldId id="311" r:id="rId4"/>
    <p:sldId id="309" r:id="rId5"/>
    <p:sldId id="329" r:id="rId6"/>
    <p:sldId id="330" r:id="rId7"/>
    <p:sldId id="331" r:id="rId8"/>
    <p:sldId id="332" r:id="rId9"/>
    <p:sldId id="333" r:id="rId10"/>
    <p:sldId id="316" r:id="rId11"/>
    <p:sldId id="344" r:id="rId12"/>
    <p:sldId id="339" r:id="rId13"/>
    <p:sldId id="340" r:id="rId14"/>
    <p:sldId id="342" r:id="rId15"/>
    <p:sldId id="341" r:id="rId16"/>
    <p:sldId id="343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20" r:id="rId44"/>
    <p:sldId id="321" r:id="rId45"/>
    <p:sldId id="322" r:id="rId46"/>
    <p:sldId id="334" r:id="rId47"/>
    <p:sldId id="335" r:id="rId48"/>
    <p:sldId id="326" r:id="rId49"/>
    <p:sldId id="336" r:id="rId50"/>
    <p:sldId id="337" r:id="rId51"/>
    <p:sldId id="33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devine" initials="l" lastIdx="1" clrIdx="0">
    <p:extLst>
      <p:ext uri="{19B8F6BF-5375-455C-9EA6-DF929625EA0E}">
        <p15:presenceInfo xmlns:p15="http://schemas.microsoft.com/office/powerpoint/2012/main" userId="ldev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F541-70A1-44F6-B34E-CFF224735363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A79A5-B33D-448A-AA12-471CE36AA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91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6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0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1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5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60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33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02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36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04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49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1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EEE40-22E4-43E8-B83D-38ED26300A1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A54AD-B022-4D16-A026-56D03754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thenational.academy/lessons/what-can-artefacts-from-the-stone-age-tell-us-about-how-people-lived-during-the-different-periods-6wtk8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Subject</a:t>
            </a:r>
            <a:r>
              <a:rPr lang="en-GB" dirty="0" smtClean="0"/>
              <a:t>: </a:t>
            </a:r>
            <a:r>
              <a:rPr lang="en-GB" sz="2400" dirty="0" smtClean="0"/>
              <a:t>History 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25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2021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2932" y="2960913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LO </a:t>
            </a:r>
            <a:r>
              <a:rPr lang="en-GB" sz="4000" dirty="0" smtClean="0">
                <a:latin typeface="+mj-lt"/>
              </a:rPr>
              <a:t>To be able to </a:t>
            </a:r>
            <a:r>
              <a:rPr lang="en-US" sz="4000" dirty="0" smtClean="0">
                <a:latin typeface="+mj-lt"/>
              </a:rPr>
              <a:t>investigate artefacts.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4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Subject</a:t>
            </a:r>
            <a:r>
              <a:rPr lang="en-GB" dirty="0" smtClean="0"/>
              <a:t>: </a:t>
            </a:r>
            <a:r>
              <a:rPr lang="en-GB" sz="2400" dirty="0" smtClean="0"/>
              <a:t>History 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Tuesday 26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2021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2932" y="2960913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LO </a:t>
            </a:r>
            <a:r>
              <a:rPr lang="en-GB" sz="4000" dirty="0" smtClean="0">
                <a:latin typeface="+mj-lt"/>
              </a:rPr>
              <a:t>To be able to sort food from the Stone Age</a:t>
            </a:r>
            <a:r>
              <a:rPr lang="en-US" sz="4000" dirty="0" smtClean="0">
                <a:latin typeface="+mj-lt"/>
              </a:rPr>
              <a:t>.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1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692" y="295421"/>
            <a:ext cx="11479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XCCW Joined 4a" panose="03050602040000000000" pitchFamily="66" charset="0"/>
              </a:rPr>
              <a:t>Life in the Palaeolithic era could be tough. </a:t>
            </a:r>
          </a:p>
          <a:p>
            <a:endParaRPr lang="en-GB" sz="3200" dirty="0">
              <a:latin typeface="XCCW Joined 4a" panose="03050602040000000000" pitchFamily="66" charset="0"/>
            </a:endParaRPr>
          </a:p>
          <a:p>
            <a:r>
              <a:rPr lang="en-GB" sz="3200" dirty="0" smtClean="0">
                <a:latin typeface="XCCW Joined 4a" panose="03050602040000000000" pitchFamily="66" charset="0"/>
              </a:rPr>
              <a:t>There was a constant search for food which meant moving around, hunting and gathering. </a:t>
            </a:r>
          </a:p>
          <a:p>
            <a:endParaRPr lang="en-GB" sz="3200" dirty="0">
              <a:latin typeface="XCCW Joined 4a" panose="03050602040000000000" pitchFamily="66" charset="0"/>
            </a:endParaRPr>
          </a:p>
          <a:p>
            <a:r>
              <a:rPr lang="en-GB" sz="3200" dirty="0" smtClean="0">
                <a:latin typeface="XCCW Joined 4a" panose="03050602040000000000" pitchFamily="66" charset="0"/>
              </a:rPr>
              <a:t>Over time, farming techniques developed which meant people settled in one place. Today we are going to be thinking about what life would have been like for the early</a:t>
            </a:r>
          </a:p>
          <a:p>
            <a:r>
              <a:rPr lang="en-GB" sz="3200" dirty="0">
                <a:latin typeface="XCCW Joined 4a" panose="03050602040000000000" pitchFamily="66" charset="0"/>
              </a:rPr>
              <a:t>h</a:t>
            </a:r>
            <a:r>
              <a:rPr lang="en-GB" sz="3200" dirty="0" smtClean="0">
                <a:latin typeface="XCCW Joined 4a" panose="03050602040000000000" pitchFamily="66" charset="0"/>
              </a:rPr>
              <a:t>unter-gatherers.</a:t>
            </a:r>
            <a:endParaRPr lang="en-GB" sz="3200" dirty="0">
              <a:latin typeface="XCCW Joined 4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65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2956" y="143502"/>
            <a:ext cx="7440176" cy="3204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27" y="3363600"/>
            <a:ext cx="7385538" cy="3262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0332" y="492369"/>
            <a:ext cx="27994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Cut out the cards and ask your adult helper to hide them around the house or even in the garden. </a:t>
            </a:r>
          </a:p>
          <a:p>
            <a:endParaRPr lang="en-GB" sz="2400" dirty="0"/>
          </a:p>
          <a:p>
            <a:r>
              <a:rPr lang="en-GB" sz="2400" dirty="0" smtClean="0"/>
              <a:t>You will need to become a gatherer to find enough cards to make a meal. </a:t>
            </a:r>
          </a:p>
          <a:p>
            <a:endParaRPr lang="en-GB" sz="2400" dirty="0"/>
          </a:p>
          <a:p>
            <a:r>
              <a:rPr lang="en-GB" sz="2400" dirty="0" smtClean="0"/>
              <a:t>Watch out for the poisonous food!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730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722" y="208739"/>
            <a:ext cx="8225778" cy="65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0498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Stone Age Survival – Seasons Wheel</a:t>
            </a:r>
            <a:endParaRPr lang="en-GB" sz="3600" b="1" dirty="0">
              <a:solidFill>
                <a:srgbClr val="FF0000"/>
              </a:solidFill>
              <a:latin typeface="XCCW Joined 4a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949" y="1139483"/>
            <a:ext cx="1168377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Task: Draw, stick or write the names of the food you gathered on to the </a:t>
            </a:r>
          </a:p>
          <a:p>
            <a:r>
              <a:rPr lang="en-GB" sz="2800" dirty="0" smtClean="0"/>
              <a:t>correct season on the plate on the next slide. </a:t>
            </a:r>
          </a:p>
          <a:p>
            <a:endParaRPr lang="en-GB" sz="2800" dirty="0"/>
          </a:p>
          <a:p>
            <a:r>
              <a:rPr lang="en-GB" sz="2800" dirty="0" smtClean="0"/>
              <a:t>In which seasons were you able to gather the greatest variety of food?</a:t>
            </a:r>
          </a:p>
          <a:p>
            <a:r>
              <a:rPr lang="en-GB" sz="2800" dirty="0" smtClean="0"/>
              <a:t>___________________________________________________________</a:t>
            </a:r>
          </a:p>
          <a:p>
            <a:r>
              <a:rPr lang="en-GB" sz="2800" dirty="0" smtClean="0"/>
              <a:t>___________________________________________________________</a:t>
            </a:r>
          </a:p>
          <a:p>
            <a:endParaRPr lang="en-GB" sz="2800" dirty="0"/>
          </a:p>
          <a:p>
            <a:r>
              <a:rPr lang="en-GB" sz="2800" dirty="0" smtClean="0"/>
              <a:t>What would you need to do with the food to help you have enough for all year?</a:t>
            </a:r>
          </a:p>
          <a:p>
            <a:r>
              <a:rPr lang="en-GB" sz="2800" dirty="0" smtClean="0"/>
              <a:t>____________________________________________________________</a:t>
            </a:r>
          </a:p>
          <a:p>
            <a:r>
              <a:rPr lang="en-GB" sz="2800" dirty="0" smtClean="0"/>
              <a:t>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9359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628" y="-15368"/>
            <a:ext cx="8310883" cy="68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5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0" y="407328"/>
            <a:ext cx="11639843" cy="13255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XCCW Joined 4a" panose="03050602040000000000" pitchFamily="66" charset="0"/>
              </a:rPr>
              <a:t>People living in the Stone Age were also good at hunting for their food. They could hunt animals all year. </a:t>
            </a:r>
            <a:endParaRPr lang="en-GB" sz="2800" dirty="0">
              <a:latin typeface="XCCW Joined 4a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083" y="1913206"/>
            <a:ext cx="1304699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 smtClean="0">
                <a:latin typeface="XCCW Joined 4a" panose="03050602040000000000" pitchFamily="66" charset="0"/>
              </a:rPr>
              <a:t>When do you think it would be easiest to hunt for animals? </a:t>
            </a: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</a:t>
            </a: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</a:t>
            </a:r>
          </a:p>
          <a:p>
            <a:endParaRPr lang="en-GB" sz="2400" dirty="0">
              <a:latin typeface="XCCW Joined 4a" panose="03050602040000000000" pitchFamily="66" charset="0"/>
            </a:endParaRPr>
          </a:p>
          <a:p>
            <a:r>
              <a:rPr lang="en-GB" sz="2000" dirty="0" smtClean="0">
                <a:latin typeface="XCCW Joined 4a" panose="03050602040000000000" pitchFamily="66" charset="0"/>
              </a:rPr>
              <a:t>2. When would it be most difficult? </a:t>
            </a:r>
            <a:r>
              <a:rPr lang="en-GB" dirty="0" smtClean="0"/>
              <a:t> </a:t>
            </a:r>
          </a:p>
          <a:p>
            <a:r>
              <a:rPr lang="en-GB" sz="2400" dirty="0" smtClean="0"/>
              <a:t>_________________________________________________________________________</a:t>
            </a:r>
          </a:p>
          <a:p>
            <a:r>
              <a:rPr lang="en-GB" sz="2400" dirty="0" smtClean="0"/>
              <a:t>_________________________________________________________________________</a:t>
            </a:r>
          </a:p>
          <a:p>
            <a:endParaRPr lang="en-GB" sz="2400" dirty="0"/>
          </a:p>
          <a:p>
            <a:r>
              <a:rPr lang="en-GB" sz="2400" dirty="0" smtClean="0"/>
              <a:t>3</a:t>
            </a:r>
            <a:r>
              <a:rPr lang="en-GB" sz="2000" dirty="0" smtClean="0">
                <a:latin typeface="XCCW Joined 4a" panose="03050602040000000000" pitchFamily="66" charset="0"/>
              </a:rPr>
              <a:t>. Do you think the animals would migrate (move away) and would </a:t>
            </a:r>
          </a:p>
          <a:p>
            <a:r>
              <a:rPr lang="en-GB" sz="2000" dirty="0">
                <a:latin typeface="XCCW Joined 4a" panose="03050602040000000000" pitchFamily="66" charset="0"/>
              </a:rPr>
              <a:t>t</a:t>
            </a:r>
            <a:r>
              <a:rPr lang="en-GB" sz="2000" dirty="0" smtClean="0">
                <a:latin typeface="XCCW Joined 4a" panose="03050602040000000000" pitchFamily="66" charset="0"/>
              </a:rPr>
              <a:t>his be a problem for stone-age hunter-gatherers? </a:t>
            </a: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</a:t>
            </a: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</a:t>
            </a:r>
            <a:r>
              <a:rPr lang="en-GB" sz="2800" dirty="0" smtClean="0">
                <a:latin typeface="XCCW Joined 4a" panose="03050602040000000000" pitchFamily="66" charset="0"/>
              </a:rPr>
              <a:t>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92281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Subject</a:t>
            </a:r>
            <a:r>
              <a:rPr lang="en-GB" dirty="0" smtClean="0"/>
              <a:t>: </a:t>
            </a:r>
            <a:r>
              <a:rPr lang="en-GB" sz="2400" dirty="0" smtClean="0"/>
              <a:t>PSHE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Thursday 28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 smtClean="0"/>
              <a:t>2021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61401" y="3095884"/>
            <a:ext cx="10429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LO </a:t>
            </a:r>
            <a:r>
              <a:rPr lang="en-GB" sz="3600" dirty="0" smtClean="0">
                <a:latin typeface="+mj-lt"/>
              </a:rPr>
              <a:t>To be able to </a:t>
            </a:r>
            <a:r>
              <a:rPr lang="en-US" sz="3600" dirty="0" smtClean="0">
                <a:latin typeface="+mj-lt"/>
              </a:rPr>
              <a:t>understand the importance of rules, laws, rights </a:t>
            </a:r>
            <a:r>
              <a:rPr lang="en-US" sz="3600" smtClean="0">
                <a:latin typeface="+mj-lt"/>
              </a:rPr>
              <a:t>and responsibilities</a:t>
            </a:r>
            <a:endParaRPr lang="en-GB" sz="3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46" y="5987219"/>
            <a:ext cx="595312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36" y="151887"/>
            <a:ext cx="11857306" cy="661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77054" y="4805106"/>
            <a:ext cx="10283483" cy="1065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891870" y="4860682"/>
            <a:ext cx="75294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Video about rights and responsibilities</a:t>
            </a:r>
          </a:p>
          <a:p>
            <a:r>
              <a:rPr lang="en-GB" sz="2800" dirty="0" smtClean="0"/>
              <a:t>https</a:t>
            </a:r>
            <a:r>
              <a:rPr lang="en-GB" sz="2800" dirty="0"/>
              <a:t>://www.youtube.com/watch?v=vL8539Zp9a8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7054" y="3372059"/>
            <a:ext cx="10283483" cy="1065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55258" y="3372059"/>
            <a:ext cx="75660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Video about laws, rights and responsibilities</a:t>
            </a:r>
          </a:p>
          <a:p>
            <a:r>
              <a:rPr lang="en-GB" sz="2800" dirty="0" smtClean="0"/>
              <a:t>https</a:t>
            </a:r>
            <a:r>
              <a:rPr lang="en-GB" sz="2800" dirty="0"/>
              <a:t>://www.youtube.com/watch?v=TyP09S0UEzA</a:t>
            </a:r>
          </a:p>
        </p:txBody>
      </p:sp>
    </p:spTree>
    <p:extLst>
      <p:ext uri="{BB962C8B-B14F-4D97-AF65-F5344CB8AC3E}">
        <p14:creationId xmlns:p14="http://schemas.microsoft.com/office/powerpoint/2010/main" val="32016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0659" y="2927656"/>
            <a:ext cx="76268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 we have laws and rules?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3723" y="5667014"/>
            <a:ext cx="85676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happens when we break laws?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52400" y="73372"/>
            <a:ext cx="11563350" cy="23386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27654" y="714969"/>
            <a:ext cx="10612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 about the following questions..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212696"/>
            <a:ext cx="122556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would happen if we didn’t have laws or rules?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0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827" y="759655"/>
            <a:ext cx="500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Click on the link to watch an online lesson about the Stone Age.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68" y="1838102"/>
            <a:ext cx="8844690" cy="4281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6794" y="8290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https://classroom.thenational.academy/lessons/what-can-artefacts-from-the-stone-age-tell-us-about-how-people-lived-during-the-different-periods-6wtk8c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899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5633" y="253218"/>
            <a:ext cx="3024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smtClean="0"/>
              <a:t>Class Charter</a:t>
            </a:r>
            <a:endParaRPr lang="en-GB" sz="28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90990" y="972128"/>
            <a:ext cx="1164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In September, each class created a class charter displaying their 5 most important rights. Alongside these rights, the children decided what their responsibilities were to make sure these rights were fulfilled.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r="8779" b="15799"/>
          <a:stretch/>
        </p:blipFill>
        <p:spPr>
          <a:xfrm rot="5400000">
            <a:off x="200233" y="3557291"/>
            <a:ext cx="4304532" cy="22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b="12242"/>
          <a:stretch/>
        </p:blipFill>
        <p:spPr>
          <a:xfrm rot="5400000">
            <a:off x="7596368" y="3338630"/>
            <a:ext cx="4243637" cy="228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1567"/>
          <a:stretch/>
        </p:blipFill>
        <p:spPr>
          <a:xfrm rot="5400000">
            <a:off x="4663809" y="2999413"/>
            <a:ext cx="2899733" cy="295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2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05" y="2801829"/>
            <a:ext cx="2976983" cy="2874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531" y="2630357"/>
            <a:ext cx="7638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It is your responsibility is to tell some one if </a:t>
            </a:r>
            <a:r>
              <a:rPr lang="en-GB" sz="3200" dirty="0"/>
              <a:t>y</a:t>
            </a:r>
            <a:r>
              <a:rPr lang="en-GB" sz="3200" dirty="0" smtClean="0"/>
              <a:t>ou are hurt.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11805" y="363879"/>
            <a:ext cx="763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u="sng" dirty="0" smtClean="0"/>
              <a:t>Rights and Responsibilities</a:t>
            </a:r>
            <a:endParaRPr lang="en-GB" sz="54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84002" y="1935701"/>
            <a:ext cx="135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Right</a:t>
            </a:r>
            <a:endParaRPr lang="en-GB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76881" y="1935700"/>
            <a:ext cx="364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Responsibility</a:t>
            </a:r>
            <a:endParaRPr lang="en-GB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1097" y="1258772"/>
            <a:ext cx="176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Example</a:t>
            </a:r>
            <a:endParaRPr lang="en-GB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5179688" y="5050723"/>
            <a:ext cx="6605569" cy="17038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376881" y="5176708"/>
            <a:ext cx="6541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On the next slide are some of your rights. Write down one example of your responsibility beside each right.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6639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hat is a Community? - Community for Kindergarten | Social Studies for  Kindergarten | Kids Academy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9" y="128738"/>
            <a:ext cx="2136123" cy="2106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7" y="2321748"/>
            <a:ext cx="2199907" cy="2161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8" y="4588299"/>
            <a:ext cx="2207624" cy="21267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94563" y="160338"/>
            <a:ext cx="6328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It is my responsibility to </a:t>
            </a:r>
            <a:r>
              <a:rPr lang="en-GB" sz="2400" dirty="0" smtClean="0"/>
              <a:t>____________________ </a:t>
            </a:r>
            <a:r>
              <a:rPr lang="en-GB" sz="3200" dirty="0" smtClean="0"/>
              <a:t>____________________________________________________________</a:t>
            </a:r>
            <a:endParaRPr lang="en-GB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94563" y="2394873"/>
            <a:ext cx="6328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It </a:t>
            </a:r>
            <a:r>
              <a:rPr lang="en-GB" sz="2400" b="1" dirty="0"/>
              <a:t>is my responsibility to </a:t>
            </a:r>
            <a:r>
              <a:rPr lang="en-GB" sz="3200" dirty="0" smtClean="0"/>
              <a:t>_______________ ____________________________________________________________</a:t>
            </a:r>
            <a:endParaRPr lang="en-GB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307455" y="4480560"/>
            <a:ext cx="6414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It </a:t>
            </a:r>
            <a:r>
              <a:rPr lang="en-GB" sz="2400" b="1" dirty="0"/>
              <a:t>is my responsibility to </a:t>
            </a:r>
            <a:r>
              <a:rPr lang="en-GB" sz="3200" dirty="0" smtClean="0"/>
              <a:t>_______________ ____________________________________________________________</a:t>
            </a:r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8848032" y="233741"/>
            <a:ext cx="313441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848032" y="233741"/>
            <a:ext cx="334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Think about if you want people to listen to you sharing things, what do they want you to do?</a:t>
            </a:r>
            <a:endParaRPr lang="en-GB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8732613" y="2680157"/>
            <a:ext cx="336525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8848032" y="2834046"/>
            <a:ext cx="3343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Think about if you don’t want people to go into your tray or bags, what must you not do?</a:t>
            </a:r>
            <a:endParaRPr lang="en-GB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8721969" y="4603670"/>
            <a:ext cx="313441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848032" y="4849892"/>
            <a:ext cx="334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What must you do to keep the environment clean?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5875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25733" y="1457676"/>
            <a:ext cx="5563773" cy="52298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5464" y="144876"/>
            <a:ext cx="11386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Last week we looked at belonging to a community or a group. Can you create a poster on how to keep yourself and others safe whilst taking part in a group.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4413438" y="1645627"/>
            <a:ext cx="2409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>
                <a:latin typeface="Engravers MT" panose="02090707080505020304" pitchFamily="18" charset="0"/>
              </a:rPr>
              <a:t>Swimming</a:t>
            </a:r>
          </a:p>
          <a:p>
            <a:pPr algn="ctr"/>
            <a:r>
              <a:rPr lang="en-GB" sz="2400" b="1" dirty="0" err="1" smtClean="0">
                <a:latin typeface="Engravers MT" panose="02090707080505020304" pitchFamily="18" charset="0"/>
              </a:rPr>
              <a:t>RUles</a:t>
            </a:r>
            <a:endParaRPr lang="en-GB" sz="2400" dirty="0">
              <a:latin typeface="Engravers MT" panose="0209070708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29" y="1733550"/>
            <a:ext cx="1048103" cy="66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75" y="1733550"/>
            <a:ext cx="882106" cy="68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810" y="2639664"/>
            <a:ext cx="1550608" cy="2193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072" y="2727346"/>
            <a:ext cx="1498501" cy="1389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427" y="5088084"/>
            <a:ext cx="1474022" cy="144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969" y="4250237"/>
            <a:ext cx="1723145" cy="2346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698819" y="3029787"/>
            <a:ext cx="2088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/>
              <a:t>How to keep safe in the water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1548384" y="150089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u="sng" dirty="0" smtClean="0"/>
              <a:t>Example</a:t>
            </a:r>
            <a:endParaRPr lang="en-GB" sz="2400" u="sng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8809292" y="2052590"/>
            <a:ext cx="3026958" cy="304402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954368" y="2177999"/>
            <a:ext cx="27368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If you need help with what group to use, here are some ideas: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Dancing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Swimming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/>
              <a:t>Tig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Climbing frame</a:t>
            </a:r>
            <a:endParaRPr lang="en-GB" b="1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263301" y="3118320"/>
            <a:ext cx="2623875" cy="27131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30646" y="3136079"/>
            <a:ext cx="2736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It must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At least 4 points on how keep everyone safe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Pictures/drawings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Title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7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038" y="111594"/>
            <a:ext cx="7455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keep safe online…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8" y="1034924"/>
            <a:ext cx="3343359" cy="21640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9918" y="1832833"/>
            <a:ext cx="5049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https://www.thinkuknow.co.uk/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8693" y="1203046"/>
            <a:ext cx="78334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Try the following link about keeping safe online.  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037" y="3367111"/>
            <a:ext cx="1129160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rite down 5 facts you know about how to keep safe online.</a:t>
            </a:r>
          </a:p>
          <a:p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445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Subject</a:t>
            </a:r>
            <a:r>
              <a:rPr lang="en-GB" dirty="0" smtClean="0"/>
              <a:t>: </a:t>
            </a:r>
            <a:r>
              <a:rPr lang="en-GB" sz="2400" dirty="0" smtClean="0"/>
              <a:t>French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Friday 29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2021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2932" y="2960913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 smtClean="0">
                <a:latin typeface="+mj-lt"/>
              </a:rPr>
              <a:t>To be able to ask somebody how they are and respond.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3859" r="8203" b="4084"/>
          <a:stretch/>
        </p:blipFill>
        <p:spPr>
          <a:xfrm>
            <a:off x="4730800" y="6014949"/>
            <a:ext cx="749958" cy="5115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40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471" y="4893692"/>
            <a:ext cx="10831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https://www.bbc.co.uk/teach/supermovers/ks1--ks2-mfl-french-greetings-with-ben-shires/zdpdvk7</a:t>
            </a:r>
          </a:p>
        </p:txBody>
      </p:sp>
      <p:sp>
        <p:nvSpPr>
          <p:cNvPr id="3" name="Rectangle 2"/>
          <p:cNvSpPr/>
          <p:nvPr/>
        </p:nvSpPr>
        <p:spPr>
          <a:xfrm>
            <a:off x="782471" y="1702390"/>
            <a:ext cx="10831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Watch the video below to help you pronounce the greetings and introductions. 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6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4425" y="2642916"/>
            <a:ext cx="10831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On the next slide practise asking ‘how are you?’ and responding in French. 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41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345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/>
              <a:t>How are you?</a:t>
            </a:r>
            <a:endParaRPr lang="en-GB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21920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English	</a:t>
            </a:r>
            <a:r>
              <a:rPr lang="en-GB" sz="2800" b="1" dirty="0" smtClean="0"/>
              <a:t>			</a:t>
            </a:r>
            <a:r>
              <a:rPr lang="en-GB" sz="2800" b="1" dirty="0"/>
              <a:t>	French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5846" y="1944092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How are you?</a:t>
            </a:r>
            <a:endParaRPr lang="en-GB" sz="2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3537" y="1946493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0000CC"/>
                </a:solidFill>
                <a:latin typeface="+mj-lt"/>
              </a:rPr>
              <a:t>Comment </a:t>
            </a:r>
            <a:r>
              <a:rPr lang="en-US" altLang="en-US" sz="2800" dirty="0" err="1">
                <a:solidFill>
                  <a:srgbClr val="0000CC"/>
                </a:solidFill>
                <a:latin typeface="+mj-lt"/>
              </a:rPr>
              <a:t>ça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+mj-lt"/>
              </a:rPr>
              <a:t>va</a:t>
            </a:r>
            <a:r>
              <a:rPr lang="en-US" altLang="en-US" sz="2800" dirty="0" smtClean="0">
                <a:solidFill>
                  <a:srgbClr val="0000CC"/>
                </a:solidFill>
                <a:latin typeface="+mj-lt"/>
              </a:rPr>
              <a:t>?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9146" y="2669593"/>
            <a:ext cx="396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I’m good</a:t>
            </a:r>
            <a:endParaRPr lang="en-GB" sz="28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3537" y="2677541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0000CC"/>
                </a:solidFill>
                <a:latin typeface="+mj-lt"/>
              </a:rPr>
              <a:t>Ça</a:t>
            </a:r>
            <a:r>
              <a:rPr lang="en-GB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+mj-lt"/>
              </a:rPr>
              <a:t>va</a:t>
            </a:r>
            <a:r>
              <a:rPr lang="en-GB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  <a:latin typeface="+mj-lt"/>
              </a:rPr>
              <a:t>bien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5846" y="3407962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I’m not good</a:t>
            </a:r>
            <a:endParaRPr lang="en-GB" sz="28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3537" y="3412831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0000CC"/>
                </a:solidFill>
                <a:latin typeface="+mj-lt"/>
              </a:rPr>
              <a:t>Ça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+mj-lt"/>
              </a:rPr>
              <a:t>va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 mal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1639" y="4862299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So-so</a:t>
            </a:r>
            <a:endParaRPr lang="en-GB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3537" y="4862299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 err="1">
                <a:solidFill>
                  <a:srgbClr val="0000CC"/>
                </a:solidFill>
                <a:latin typeface="+mj-lt"/>
              </a:rPr>
              <a:t>Comme</a:t>
            </a:r>
            <a:r>
              <a:rPr lang="en-GB" altLang="en-US" sz="2800" dirty="0">
                <a:solidFill>
                  <a:srgbClr val="0000CC"/>
                </a:solidFill>
                <a:latin typeface="+mj-lt"/>
              </a:rPr>
              <a:t>-</a:t>
            </a:r>
            <a:r>
              <a:rPr lang="en-US" altLang="en-US" sz="2800" dirty="0" err="1">
                <a:solidFill>
                  <a:srgbClr val="0000CC"/>
                </a:solidFill>
                <a:latin typeface="+mj-lt"/>
              </a:rPr>
              <a:t>çi</a:t>
            </a:r>
            <a:r>
              <a:rPr lang="en-US" alt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+mj-lt"/>
              </a:rPr>
              <a:t>comme-ça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1639" y="5605537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Thank you</a:t>
            </a:r>
            <a:endParaRPr lang="en-GB" sz="2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3537" y="5587033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+mj-lt"/>
              </a:rPr>
              <a:t>Merci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982671-E939-0742-B068-BF14D1BB1735}"/>
              </a:ext>
            </a:extLst>
          </p:cNvPr>
          <p:cNvSpPr/>
          <p:nvPr/>
        </p:nvSpPr>
        <p:spPr>
          <a:xfrm>
            <a:off x="1521639" y="4137565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I’m ok</a:t>
            </a:r>
            <a:endParaRPr lang="en-GB" sz="28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04EED-808F-BA4B-9204-EEAB4606B77B}"/>
              </a:ext>
            </a:extLst>
          </p:cNvPr>
          <p:cNvSpPr/>
          <p:nvPr/>
        </p:nvSpPr>
        <p:spPr>
          <a:xfrm>
            <a:off x="7073537" y="4137565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+mj-lt"/>
              </a:rPr>
              <a:t>Pas mal</a:t>
            </a:r>
            <a:endParaRPr lang="en-GB" sz="2800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66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011" y="2077308"/>
            <a:ext cx="108317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On the following slides practise asking ‘how are you?’ and responding.</a:t>
            </a:r>
          </a:p>
          <a:p>
            <a:pPr algn="ctr"/>
            <a:endParaRPr lang="en-GB" sz="3600" dirty="0">
              <a:latin typeface="+mj-lt"/>
            </a:endParaRPr>
          </a:p>
          <a:p>
            <a:pPr algn="ctr"/>
            <a:r>
              <a:rPr lang="en-GB" sz="3600" dirty="0" smtClean="0">
                <a:latin typeface="+mj-lt"/>
              </a:rPr>
              <a:t>Test yourself to see if you can remember what each of the phrases mean. Use the pictures to help you! 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7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7" y="2245807"/>
            <a:ext cx="67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147898"/>
            <a:ext cx="10757342" cy="5309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677" y="225083"/>
            <a:ext cx="1109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Label each artefact from the online lesson. How many can you remember? 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927349" y="3943203"/>
            <a:ext cx="64087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 smtClean="0">
                <a:latin typeface="+mj-lt"/>
              </a:rPr>
              <a:t>Bonjour!</a:t>
            </a:r>
            <a:endParaRPr lang="en-US" altLang="en-US" sz="5400" dirty="0"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1913" y="5867842"/>
            <a:ext cx="11161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600" i="1" dirty="0" smtClean="0">
                <a:latin typeface="+mj-lt"/>
              </a:rPr>
              <a:t>What other greetings could we use?</a:t>
            </a:r>
            <a:endParaRPr lang="en-US" altLang="en-US" sz="3600" i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43" y="399903"/>
            <a:ext cx="64674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649440" y="5231058"/>
            <a:ext cx="6551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latin typeface="+mj-lt"/>
              </a:rPr>
              <a:t>Comment </a:t>
            </a: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va</a:t>
            </a:r>
            <a:r>
              <a:rPr lang="en-US" altLang="en-US" sz="5400" dirty="0" smtClean="0">
                <a:latin typeface="+mj-lt"/>
              </a:rPr>
              <a:t>?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04" y="1027974"/>
            <a:ext cx="4035458" cy="403545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 rot="20067849">
            <a:off x="2994287" y="664172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79559">
            <a:off x="7479066" y="649777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21138355">
            <a:off x="4247245" y="15659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79559">
            <a:off x="6198589" y="66885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51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782888" y="5013325"/>
            <a:ext cx="6769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va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bien</a:t>
            </a:r>
            <a:r>
              <a:rPr lang="en-US" altLang="en-US" sz="5400" dirty="0">
                <a:latin typeface="+mj-lt"/>
              </a:rPr>
              <a:t> </a:t>
            </a:r>
          </a:p>
        </p:txBody>
      </p:sp>
      <p:pic>
        <p:nvPicPr>
          <p:cNvPr id="4" name="Picture 4" descr="j0424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84" y="474777"/>
            <a:ext cx="4875213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1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649440" y="5231058"/>
            <a:ext cx="6551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latin typeface="+mj-lt"/>
              </a:rPr>
              <a:t>Comment </a:t>
            </a: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va</a:t>
            </a:r>
            <a:r>
              <a:rPr lang="en-US" altLang="en-US" sz="5400" dirty="0" smtClean="0">
                <a:latin typeface="+mj-lt"/>
              </a:rPr>
              <a:t>?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04" y="1027974"/>
            <a:ext cx="4035458" cy="403545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 rot="20067849">
            <a:off x="2994287" y="664172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79559">
            <a:off x="7479066" y="649777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21138355">
            <a:off x="4247245" y="15659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79559">
            <a:off x="6198589" y="66885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33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j0425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052513"/>
            <a:ext cx="47656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855913" y="4868863"/>
            <a:ext cx="6697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va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smtClean="0">
                <a:latin typeface="+mj-lt"/>
              </a:rPr>
              <a:t>mal</a:t>
            </a:r>
            <a:endParaRPr lang="en-US" alt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74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649440" y="5231058"/>
            <a:ext cx="6551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latin typeface="+mj-lt"/>
              </a:rPr>
              <a:t>Comment </a:t>
            </a: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va</a:t>
            </a:r>
            <a:r>
              <a:rPr lang="en-US" altLang="en-US" sz="5400" dirty="0" smtClean="0">
                <a:latin typeface="+mj-lt"/>
              </a:rPr>
              <a:t>?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04" y="1027974"/>
            <a:ext cx="4035458" cy="403545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 rot="20067849">
            <a:off x="2994287" y="664172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79559">
            <a:off x="7479066" y="649777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21138355">
            <a:off x="4247245" y="15659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79559">
            <a:off x="6198589" y="66885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43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159658" y="4920255"/>
            <a:ext cx="55451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latin typeface="+mj-lt"/>
              </a:rPr>
              <a:t>Pas mal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2" y="395785"/>
            <a:ext cx="3017430" cy="39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649440" y="5231058"/>
            <a:ext cx="6551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>
                <a:latin typeface="+mj-lt"/>
              </a:rPr>
              <a:t>Comment </a:t>
            </a:r>
            <a:r>
              <a:rPr lang="en-US" altLang="en-US" sz="5400" dirty="0" err="1">
                <a:latin typeface="+mj-lt"/>
              </a:rPr>
              <a:t>ça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va</a:t>
            </a:r>
            <a:r>
              <a:rPr lang="en-US" altLang="en-US" sz="5400" dirty="0" smtClean="0">
                <a:latin typeface="+mj-lt"/>
              </a:rPr>
              <a:t>?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04" y="1027974"/>
            <a:ext cx="4035458" cy="403545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 rot="20067849">
            <a:off x="2994287" y="664172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79559">
            <a:off x="7479066" y="649777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21138355">
            <a:off x="4247245" y="15659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79559">
            <a:off x="6198589" y="66885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40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351089" y="4868863"/>
            <a:ext cx="75596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 dirty="0" err="1">
                <a:latin typeface="+mj-lt"/>
              </a:rPr>
              <a:t>Comme</a:t>
            </a:r>
            <a:r>
              <a:rPr lang="en-GB" altLang="en-US" sz="5400" dirty="0">
                <a:latin typeface="+mj-lt"/>
              </a:rPr>
              <a:t>-</a:t>
            </a:r>
            <a:r>
              <a:rPr lang="en-US" altLang="en-US" sz="5400" dirty="0" err="1">
                <a:latin typeface="+mj-lt"/>
              </a:rPr>
              <a:t>çi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comme-ça</a:t>
            </a:r>
            <a:r>
              <a:rPr lang="en-GB" altLang="en-US" sz="5400" dirty="0" smtClean="0">
                <a:latin typeface="+mj-lt"/>
              </a:rPr>
              <a:t>!</a:t>
            </a:r>
            <a:endParaRPr lang="en-US" altLang="en-US" sz="5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17" y="949657"/>
            <a:ext cx="2760017" cy="27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762000" y="1087235"/>
            <a:ext cx="1039368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 smtClean="0">
                <a:latin typeface="+mj-lt"/>
              </a:rPr>
              <a:t>Can you remember how to say thank you in French?</a:t>
            </a:r>
            <a:endParaRPr lang="en-US" altLang="en-US" sz="4400" dirty="0">
              <a:latin typeface="+mj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 rot="20067849">
            <a:off x="2994287" y="206972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79559">
            <a:off x="7479066" y="212897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21138355">
            <a:off x="4247245" y="-218021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79559">
            <a:off x="6198589" y="-227755"/>
            <a:ext cx="14194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4340" y="5749593"/>
            <a:ext cx="342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err="1" smtClean="0">
                <a:solidFill>
                  <a:srgbClr val="0000CC"/>
                </a:solidFill>
                <a:latin typeface="+mj-lt"/>
              </a:rPr>
              <a:t>Merci</a:t>
            </a:r>
            <a:endParaRPr lang="en-GB" sz="44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41" y="2463668"/>
            <a:ext cx="3521425" cy="35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7" y="1652441"/>
            <a:ext cx="4438027" cy="387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45" y="295421"/>
            <a:ext cx="11064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We are going to be archaeologists and look closer at some more artefacts.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For each one complete the sentences with your ideas. 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740" y="1581611"/>
            <a:ext cx="72920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atin typeface="XCCW Joined 4a" panose="03050602040000000000" pitchFamily="66" charset="0"/>
              </a:rPr>
              <a:t>What do you think this artefact is?</a:t>
            </a:r>
          </a:p>
          <a:p>
            <a:endParaRPr lang="en-GB" sz="2000" dirty="0" smtClean="0">
              <a:latin typeface="XCCW Joined 4a" panose="03050602040000000000" pitchFamily="66" charset="0"/>
            </a:endParaRPr>
          </a:p>
          <a:p>
            <a:r>
              <a:rPr lang="en-GB" sz="2000" dirty="0" smtClean="0">
                <a:latin typeface="XCCW Joined 4a" panose="03050602040000000000" pitchFamily="66" charset="0"/>
              </a:rPr>
              <a:t>I think this artefact is a ____________________.</a:t>
            </a:r>
          </a:p>
          <a:p>
            <a:endParaRPr lang="en-GB" sz="2000" b="1" dirty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2. What is it made from?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000" dirty="0" smtClean="0">
                <a:latin typeface="XCCW Joined 4a" panose="03050602040000000000" pitchFamily="66" charset="0"/>
              </a:rPr>
              <a:t>I think it is made from ____________________.</a:t>
            </a:r>
          </a:p>
          <a:p>
            <a:endParaRPr lang="en-GB" sz="2000" b="1" dirty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3. How would it have been used?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000" dirty="0" smtClean="0">
                <a:latin typeface="XCCW Joined 4a" panose="03050602040000000000" pitchFamily="66" charset="0"/>
              </a:rPr>
              <a:t>It would have been used for ______________________.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4503" y="1214845"/>
            <a:ext cx="70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5315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B1A307-DC81-3746-B816-B8C69FFFCEFD}"/>
              </a:ext>
            </a:extLst>
          </p:cNvPr>
          <p:cNvSpPr txBox="1"/>
          <p:nvPr/>
        </p:nvSpPr>
        <p:spPr>
          <a:xfrm>
            <a:off x="990599" y="1108599"/>
            <a:ext cx="9648825" cy="5693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6FC81B-9B0A-D246-8F81-42F8BA3B832E}"/>
              </a:ext>
            </a:extLst>
          </p:cNvPr>
          <p:cNvCxnSpPr/>
          <p:nvPr/>
        </p:nvCxnSpPr>
        <p:spPr>
          <a:xfrm>
            <a:off x="1805217" y="1108599"/>
            <a:ext cx="14058" cy="5497669"/>
          </a:xfrm>
          <a:prstGeom prst="line">
            <a:avLst/>
          </a:prstGeom>
          <a:ln w="28575">
            <a:solidFill>
              <a:srgbClr val="FF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19275" y="1210945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XCCW Joined 4a" panose="03050602040000000000" pitchFamily="66" charset="0"/>
              </a:rPr>
              <a:t>Friday 29</a:t>
            </a:r>
            <a:r>
              <a:rPr lang="en-GB" baseline="30000" dirty="0" smtClean="0">
                <a:latin typeface="XCCW Joined 4a" panose="03050602040000000000" pitchFamily="66" charset="0"/>
              </a:rPr>
              <a:t>th</a:t>
            </a:r>
            <a:r>
              <a:rPr lang="en-GB" dirty="0" smtClean="0">
                <a:latin typeface="XCCW Joined 4a" panose="03050602040000000000" pitchFamily="66" charset="0"/>
              </a:rPr>
              <a:t> January 2021</a:t>
            </a:r>
            <a:endParaRPr lang="en-GB" dirty="0">
              <a:latin typeface="XCCW Joined 4a" panose="03050602040000000000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0212" y="2058670"/>
            <a:ext cx="912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XCCW Joined 4a" panose="03050602040000000000" pitchFamily="66" charset="0"/>
              </a:rPr>
              <a:t>L.O 	To be able to ask somebody how they are and respond.</a:t>
            </a:r>
            <a:endParaRPr lang="en-GB" dirty="0">
              <a:latin typeface="XCCW Joined 4a" panose="03050602040000000000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99272" y="5410688"/>
            <a:ext cx="4960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XCCW Joined 4a" panose="03050602040000000000" pitchFamily="66" charset="0"/>
              </a:rPr>
              <a:t>4. </a:t>
            </a:r>
            <a:r>
              <a:rPr lang="en-GB" sz="2000" dirty="0" err="1" smtClean="0">
                <a:latin typeface="XCCW Joined 4a" panose="03050602040000000000" pitchFamily="66" charset="0"/>
              </a:rPr>
              <a:t>Ça</a:t>
            </a:r>
            <a:r>
              <a:rPr lang="en-GB" sz="2000" dirty="0" smtClean="0">
                <a:latin typeface="XCCW Joined 4a" panose="03050602040000000000" pitchFamily="66" charset="0"/>
              </a:rPr>
              <a:t>  </a:t>
            </a:r>
            <a:r>
              <a:rPr lang="en-GB" sz="2000" dirty="0" err="1" smtClean="0">
                <a:latin typeface="XCCW Joined 4a" panose="03050602040000000000" pitchFamily="66" charset="0"/>
              </a:rPr>
              <a:t>va</a:t>
            </a:r>
            <a:r>
              <a:rPr lang="en-GB" sz="2000" dirty="0" smtClean="0">
                <a:latin typeface="XCCW Joined 4a" panose="03050602040000000000" pitchFamily="66" charset="0"/>
              </a:rPr>
              <a:t>  b _ _ n,  </a:t>
            </a:r>
            <a:r>
              <a:rPr lang="en-GB" sz="2000" dirty="0" err="1" smtClean="0">
                <a:latin typeface="XCCW Joined 4a" panose="03050602040000000000" pitchFamily="66" charset="0"/>
              </a:rPr>
              <a:t>mer</a:t>
            </a:r>
            <a:r>
              <a:rPr lang="en-GB" sz="2000" dirty="0" smtClean="0">
                <a:latin typeface="XCCW Joined 4a" panose="03050602040000000000" pitchFamily="66" charset="0"/>
              </a:rPr>
              <a:t> _ _</a:t>
            </a:r>
            <a:endParaRPr lang="en-GB" sz="2000" dirty="0">
              <a:latin typeface="XCCW Joined 4a" panose="03050602040000000000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28750" y="2869399"/>
            <a:ext cx="2669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000" dirty="0" smtClean="0">
                <a:latin typeface="XCCW Joined 4a" panose="03050602040000000000" pitchFamily="66" charset="0"/>
              </a:rPr>
              <a:t>Pas  m _ _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982671-E939-0742-B068-BF14D1BB1735}"/>
              </a:ext>
            </a:extLst>
          </p:cNvPr>
          <p:cNvSpPr/>
          <p:nvPr/>
        </p:nvSpPr>
        <p:spPr>
          <a:xfrm>
            <a:off x="1367066" y="3725967"/>
            <a:ext cx="4197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XCCW Joined 4a" panose="03050602040000000000" pitchFamily="66" charset="0"/>
              </a:rPr>
              <a:t>2. Com _ _ _ t  </a:t>
            </a:r>
            <a:r>
              <a:rPr lang="en-US" altLang="en-US" sz="2000" dirty="0" err="1" smtClean="0">
                <a:latin typeface="XCCW Joined 4a" panose="03050602040000000000" pitchFamily="66" charset="0"/>
              </a:rPr>
              <a:t>ça</a:t>
            </a:r>
            <a:r>
              <a:rPr lang="en-US" altLang="en-US" sz="2000" dirty="0" smtClean="0">
                <a:latin typeface="XCCW Joined 4a" panose="03050602040000000000" pitchFamily="66" charset="0"/>
              </a:rPr>
              <a:t>  _ _?</a:t>
            </a:r>
            <a:endParaRPr lang="en-GB" sz="2000" dirty="0">
              <a:latin typeface="XCCW Joined 4a" panose="03050602040000000000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546163" y="-96300"/>
            <a:ext cx="1974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+mj-lt"/>
              </a:rPr>
              <a:t>Task</a:t>
            </a:r>
            <a:endParaRPr lang="en-GB" sz="3600" b="1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01526" y="4572375"/>
            <a:ext cx="3579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XCCW Joined 4a" panose="03050602040000000000" pitchFamily="66" charset="0"/>
              </a:rPr>
              <a:t>3. _ a  </a:t>
            </a:r>
            <a:r>
              <a:rPr lang="en-GB" sz="2000" dirty="0" err="1">
                <a:latin typeface="XCCW Joined 4a" panose="03050602040000000000" pitchFamily="66" charset="0"/>
              </a:rPr>
              <a:t>va</a:t>
            </a:r>
            <a:r>
              <a:rPr lang="en-GB" sz="2000" dirty="0">
                <a:latin typeface="XCCW Joined 4a" panose="03050602040000000000" pitchFamily="66" charset="0"/>
              </a:rPr>
              <a:t> </a:t>
            </a:r>
            <a:r>
              <a:rPr lang="en-GB" sz="2000" dirty="0" smtClean="0">
                <a:latin typeface="XCCW Joined 4a" panose="03050602040000000000" pitchFamily="66" charset="0"/>
              </a:rPr>
              <a:t> _ _ l</a:t>
            </a:r>
            <a:endParaRPr lang="en-GB" sz="2000" dirty="0">
              <a:latin typeface="XCCW Joined 4a" panose="03050602040000000000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91367" y="6292320"/>
            <a:ext cx="647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XCCW Joined 4a" panose="03050602040000000000" pitchFamily="66" charset="0"/>
              </a:rPr>
              <a:t>5. </a:t>
            </a:r>
            <a:r>
              <a:rPr lang="en-GB" altLang="en-US" sz="2000" dirty="0" smtClean="0">
                <a:latin typeface="XCCW Joined 4a" panose="03050602040000000000" pitchFamily="66" charset="0"/>
              </a:rPr>
              <a:t>Co _ _ e-</a:t>
            </a:r>
            <a:r>
              <a:rPr lang="en-US" altLang="en-US" sz="2000" dirty="0" smtClean="0">
                <a:latin typeface="XCCW Joined 4a" panose="03050602040000000000" pitchFamily="66" charset="0"/>
              </a:rPr>
              <a:t>ç _   _ _ _ me-ç _</a:t>
            </a:r>
            <a:endParaRPr lang="en-GB" sz="2000" dirty="0">
              <a:latin typeface="XCCW Joined 4a" panose="03050602040000000000" pitchFamily="66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7842" y="51236"/>
            <a:ext cx="108317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+mj-lt"/>
              </a:rPr>
              <a:t>Copy out each of the phrases below, filling in the missing letters.</a:t>
            </a:r>
          </a:p>
          <a:p>
            <a:pPr algn="ctr"/>
            <a:endParaRPr lang="en-GB" sz="1100" dirty="0">
              <a:latin typeface="+mj-lt"/>
            </a:endParaRPr>
          </a:p>
          <a:p>
            <a:pPr algn="ctr"/>
            <a:r>
              <a:rPr lang="en-GB" sz="2400" dirty="0" smtClean="0">
                <a:latin typeface="+mj-lt"/>
              </a:rPr>
              <a:t>The first one has been done for you. </a:t>
            </a:r>
            <a:endParaRPr lang="en-GB" sz="2400" dirty="0"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95624" y="2858724"/>
            <a:ext cx="266936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a l</a:t>
            </a:r>
          </a:p>
        </p:txBody>
      </p:sp>
    </p:spTree>
    <p:extLst>
      <p:ext uri="{BB962C8B-B14F-4D97-AF65-F5344CB8AC3E}">
        <p14:creationId xmlns:p14="http://schemas.microsoft.com/office/powerpoint/2010/main" val="5352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74329" y="757329"/>
            <a:ext cx="10843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Now, have a go at writing a simple conversation of your own.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8341" y="2671587"/>
            <a:ext cx="11561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Choose a </a:t>
            </a:r>
            <a:r>
              <a:rPr lang="en-GB" sz="3600" dirty="0" smtClean="0">
                <a:solidFill>
                  <a:srgbClr val="FF0000"/>
                </a:solidFill>
                <a:latin typeface="+mj-lt"/>
              </a:rPr>
              <a:t>greeting</a:t>
            </a:r>
            <a:r>
              <a:rPr lang="en-GB" sz="3600" dirty="0" smtClean="0">
                <a:latin typeface="+mj-lt"/>
              </a:rPr>
              <a:t>, </a:t>
            </a:r>
            <a:r>
              <a:rPr lang="en-GB" sz="3600" dirty="0" smtClean="0">
                <a:solidFill>
                  <a:srgbClr val="0070C0"/>
                </a:solidFill>
                <a:latin typeface="+mj-lt"/>
              </a:rPr>
              <a:t>‘how are you?’</a:t>
            </a:r>
            <a:r>
              <a:rPr lang="en-GB" sz="3600" dirty="0" smtClean="0">
                <a:latin typeface="+mj-lt"/>
              </a:rPr>
              <a:t> and a </a:t>
            </a:r>
            <a:r>
              <a:rPr lang="en-GB" sz="3600" dirty="0" smtClean="0">
                <a:solidFill>
                  <a:srgbClr val="00CC00"/>
                </a:solidFill>
                <a:latin typeface="+mj-lt"/>
              </a:rPr>
              <a:t>response</a:t>
            </a:r>
            <a:r>
              <a:rPr lang="en-GB" sz="3600" dirty="0">
                <a:latin typeface="+mj-lt"/>
              </a:rPr>
              <a:t> </a:t>
            </a:r>
            <a:r>
              <a:rPr lang="en-GB" sz="3600" dirty="0" smtClean="0">
                <a:latin typeface="+mj-lt"/>
              </a:rPr>
              <a:t>to make your conversation.</a:t>
            </a:r>
            <a:endParaRPr lang="en-GB" sz="3600" dirty="0"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205" y="4827390"/>
            <a:ext cx="11561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Copy the example on the following slide and then make up your own underneath.</a:t>
            </a:r>
            <a:endParaRPr lang="en-GB" sz="36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38163" y="-96300"/>
            <a:ext cx="1974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+mj-lt"/>
              </a:rPr>
              <a:t>Extend</a:t>
            </a:r>
            <a:endParaRPr lang="en-GB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52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B1A307-DC81-3746-B816-B8C69FFFCEFD}"/>
              </a:ext>
            </a:extLst>
          </p:cNvPr>
          <p:cNvSpPr txBox="1"/>
          <p:nvPr/>
        </p:nvSpPr>
        <p:spPr>
          <a:xfrm>
            <a:off x="990599" y="520893"/>
            <a:ext cx="9648825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6FC81B-9B0A-D246-8F81-42F8BA3B832E}"/>
              </a:ext>
            </a:extLst>
          </p:cNvPr>
          <p:cNvCxnSpPr/>
          <p:nvPr/>
        </p:nvCxnSpPr>
        <p:spPr>
          <a:xfrm>
            <a:off x="1814378" y="500573"/>
            <a:ext cx="11614" cy="3539430"/>
          </a:xfrm>
          <a:prstGeom prst="line">
            <a:avLst/>
          </a:prstGeom>
          <a:ln w="28575">
            <a:solidFill>
              <a:srgbClr val="FF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825992" y="1905488"/>
            <a:ext cx="3274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rgbClr val="00CC00"/>
                </a:solidFill>
                <a:latin typeface="XCCW Joined 4a" panose="03050602040000000000" pitchFamily="66" charset="0"/>
              </a:rPr>
              <a:t>Ça</a:t>
            </a:r>
            <a:r>
              <a:rPr lang="en-GB" sz="2000" dirty="0" smtClean="0">
                <a:solidFill>
                  <a:srgbClr val="00CC00"/>
                </a:solidFill>
                <a:latin typeface="XCCW Joined 4a" panose="03050602040000000000" pitchFamily="66" charset="0"/>
              </a:rPr>
              <a:t> </a:t>
            </a:r>
            <a:r>
              <a:rPr lang="en-GB" sz="2000" dirty="0" err="1">
                <a:solidFill>
                  <a:srgbClr val="00CC00"/>
                </a:solidFill>
                <a:latin typeface="XCCW Joined 4a" panose="03050602040000000000" pitchFamily="66" charset="0"/>
              </a:rPr>
              <a:t>va</a:t>
            </a:r>
            <a:r>
              <a:rPr lang="en-GB" sz="2000" dirty="0">
                <a:solidFill>
                  <a:srgbClr val="00CC00"/>
                </a:solidFill>
                <a:latin typeface="XCCW Joined 4a" panose="03050602040000000000" pitchFamily="66" charset="0"/>
              </a:rPr>
              <a:t> </a:t>
            </a:r>
            <a:r>
              <a:rPr lang="en-GB" sz="2000" dirty="0" err="1" smtClean="0">
                <a:solidFill>
                  <a:srgbClr val="00CC00"/>
                </a:solidFill>
                <a:latin typeface="XCCW Joined 4a" panose="03050602040000000000" pitchFamily="66" charset="0"/>
              </a:rPr>
              <a:t>bien</a:t>
            </a:r>
            <a:r>
              <a:rPr lang="en-GB" sz="2000" dirty="0" smtClean="0">
                <a:solidFill>
                  <a:srgbClr val="00CC00"/>
                </a:solidFill>
                <a:latin typeface="XCCW Joined 4a" panose="03050602040000000000" pitchFamily="66" charset="0"/>
              </a:rPr>
              <a:t>, </a:t>
            </a:r>
            <a:r>
              <a:rPr lang="en-GB" sz="2000" dirty="0" err="1" smtClean="0">
                <a:solidFill>
                  <a:srgbClr val="00CC00"/>
                </a:solidFill>
                <a:latin typeface="XCCW Joined 4a" panose="03050602040000000000" pitchFamily="66" charset="0"/>
              </a:rPr>
              <a:t>merci</a:t>
            </a:r>
            <a:r>
              <a:rPr lang="en-GB" sz="2000" dirty="0" smtClean="0">
                <a:solidFill>
                  <a:srgbClr val="00CC00"/>
                </a:solidFill>
                <a:latin typeface="XCCW Joined 4a" panose="03050602040000000000" pitchFamily="66" charset="0"/>
              </a:rPr>
              <a:t>.</a:t>
            </a:r>
            <a:endParaRPr lang="en-GB" sz="2000" dirty="0">
              <a:solidFill>
                <a:srgbClr val="00CC00"/>
              </a:solidFill>
              <a:latin typeface="XCCW Joined 4a" panose="03050602040000000000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2500" y="1051199"/>
            <a:ext cx="2669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XCCW Joined 4a" panose="03050602040000000000" pitchFamily="66" charset="0"/>
              </a:rPr>
              <a:t>6</a:t>
            </a:r>
            <a:r>
              <a:rPr lang="en-GB" sz="2000" dirty="0" smtClean="0">
                <a:latin typeface="XCCW Joined 4a" panose="03050602040000000000" pitchFamily="66" charset="0"/>
              </a:rPr>
              <a:t>. </a:t>
            </a:r>
            <a:r>
              <a:rPr lang="en-GB" sz="2000" dirty="0" err="1" smtClean="0">
                <a:solidFill>
                  <a:srgbClr val="FF0000"/>
                </a:solidFill>
                <a:latin typeface="XCCW Joined 4a" panose="03050602040000000000" pitchFamily="66" charset="0"/>
              </a:rPr>
              <a:t>Salut</a:t>
            </a:r>
            <a:r>
              <a:rPr lang="en-GB" sz="2000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982671-E939-0742-B068-BF14D1BB1735}"/>
              </a:ext>
            </a:extLst>
          </p:cNvPr>
          <p:cNvSpPr/>
          <p:nvPr/>
        </p:nvSpPr>
        <p:spPr>
          <a:xfrm>
            <a:off x="1825992" y="1503807"/>
            <a:ext cx="3022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XCCW Joined 4a" panose="03050602040000000000" pitchFamily="66" charset="0"/>
              </a:rPr>
              <a:t>Comment </a:t>
            </a:r>
            <a:r>
              <a:rPr lang="en-US" altLang="en-US" sz="2000" dirty="0" err="1" smtClean="0">
                <a:solidFill>
                  <a:srgbClr val="0070C0"/>
                </a:solidFill>
                <a:latin typeface="XCCW Joined 4a" panose="03050602040000000000" pitchFamily="66" charset="0"/>
              </a:rPr>
              <a:t>ça</a:t>
            </a:r>
            <a:r>
              <a:rPr lang="en-US" altLang="en-US" sz="2000" dirty="0" smtClean="0">
                <a:solidFill>
                  <a:srgbClr val="0070C0"/>
                </a:solidFill>
                <a:latin typeface="XCCW Joined 4a" panose="03050602040000000000" pitchFamily="66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XCCW Joined 4a" panose="03050602040000000000" pitchFamily="66" charset="0"/>
              </a:rPr>
              <a:t>va</a:t>
            </a:r>
            <a:r>
              <a:rPr lang="en-US" altLang="en-US" sz="2000" dirty="0" smtClean="0">
                <a:solidFill>
                  <a:srgbClr val="0070C0"/>
                </a:solidFill>
                <a:latin typeface="XCCW Joined 4a" panose="03050602040000000000" pitchFamily="66" charset="0"/>
              </a:rPr>
              <a:t>?</a:t>
            </a:r>
            <a:r>
              <a:rPr lang="en-GB" sz="2000" dirty="0" smtClean="0">
                <a:solidFill>
                  <a:srgbClr val="0070C0"/>
                </a:solidFill>
                <a:latin typeface="XCCW Joined 4a" panose="03050602040000000000" pitchFamily="66" charset="0"/>
              </a:rPr>
              <a:t> </a:t>
            </a:r>
            <a:endParaRPr lang="en-GB" sz="2000" dirty="0">
              <a:solidFill>
                <a:srgbClr val="0070C0"/>
              </a:solidFill>
              <a:latin typeface="XCCW Joined 4a" panose="03050602040000000000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28293" y="3612575"/>
            <a:ext cx="2669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CC00"/>
                </a:solidFill>
                <a:latin typeface="XCCW Joined 4a" panose="03050602040000000000" pitchFamily="66" charset="0"/>
              </a:rPr>
              <a:t>Response</a:t>
            </a:r>
            <a:endParaRPr lang="en-GB" sz="2000" dirty="0">
              <a:solidFill>
                <a:srgbClr val="00CC00"/>
              </a:solidFill>
              <a:latin typeface="XCCW Joined 4a" panose="03050602040000000000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2820" y="2758286"/>
            <a:ext cx="2669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XCCW Joined 4a" panose="03050602040000000000" pitchFamily="66" charset="0"/>
              </a:rPr>
              <a:t>7. </a:t>
            </a:r>
            <a:r>
              <a:rPr lang="en-GB" sz="2000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Greeting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982671-E939-0742-B068-BF14D1BB1735}"/>
              </a:ext>
            </a:extLst>
          </p:cNvPr>
          <p:cNvSpPr/>
          <p:nvPr/>
        </p:nvSpPr>
        <p:spPr>
          <a:xfrm>
            <a:off x="1836727" y="3187694"/>
            <a:ext cx="2669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XCCW Joined 4a" panose="03050602040000000000" pitchFamily="66" charset="0"/>
              </a:rPr>
              <a:t>‘How are you?’</a:t>
            </a:r>
            <a:endParaRPr lang="en-GB" sz="2000" dirty="0">
              <a:solidFill>
                <a:srgbClr val="0070C0"/>
              </a:solidFill>
              <a:latin typeface="XCCW Joined 4a" panose="03050602040000000000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040" y="0"/>
            <a:ext cx="11561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Remember you can add ‘</a:t>
            </a:r>
            <a:r>
              <a:rPr lang="en-GB" sz="2800" dirty="0" err="1" smtClean="0">
                <a:latin typeface="+mj-lt"/>
              </a:rPr>
              <a:t>merci</a:t>
            </a:r>
            <a:r>
              <a:rPr lang="en-GB" sz="2800" dirty="0" smtClean="0">
                <a:latin typeface="+mj-lt"/>
              </a:rPr>
              <a:t>’ to your response to say thank you.</a:t>
            </a:r>
            <a:endParaRPr lang="en-GB" sz="2800" dirty="0">
              <a:latin typeface="+mj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80828" y="4311327"/>
            <a:ext cx="2191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CC00"/>
                </a:solidFill>
              </a:rPr>
              <a:t>Response</a:t>
            </a:r>
            <a:endParaRPr lang="en-GB" sz="2000" dirty="0"/>
          </a:p>
        </p:txBody>
      </p:sp>
      <p:sp>
        <p:nvSpPr>
          <p:cNvPr id="70" name="Rectangle 69"/>
          <p:cNvSpPr/>
          <p:nvPr/>
        </p:nvSpPr>
        <p:spPr>
          <a:xfrm>
            <a:off x="4323984" y="4330909"/>
            <a:ext cx="3292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‘How are you?’</a:t>
            </a:r>
            <a:endParaRPr lang="en-GB" sz="2000" dirty="0"/>
          </a:p>
        </p:txBody>
      </p:sp>
      <p:sp>
        <p:nvSpPr>
          <p:cNvPr id="71" name="Rectangle 70"/>
          <p:cNvSpPr/>
          <p:nvPr/>
        </p:nvSpPr>
        <p:spPr>
          <a:xfrm>
            <a:off x="460564" y="4324420"/>
            <a:ext cx="2678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Greeting</a:t>
            </a:r>
            <a:endParaRPr lang="en-GB" sz="2800" dirty="0"/>
          </a:p>
        </p:txBody>
      </p:sp>
      <p:sp>
        <p:nvSpPr>
          <p:cNvPr id="72" name="Rectangle 71"/>
          <p:cNvSpPr/>
          <p:nvPr/>
        </p:nvSpPr>
        <p:spPr>
          <a:xfrm>
            <a:off x="4140723" y="5621138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solidFill>
                  <a:srgbClr val="0070C0"/>
                </a:solidFill>
              </a:rPr>
              <a:t>Comment </a:t>
            </a:r>
            <a:r>
              <a:rPr lang="en-US" altLang="en-US" sz="2000" dirty="0" err="1">
                <a:solidFill>
                  <a:srgbClr val="0070C0"/>
                </a:solidFill>
              </a:rPr>
              <a:t>ça</a:t>
            </a:r>
            <a:r>
              <a:rPr lang="en-US" altLang="en-US" sz="2000" dirty="0">
                <a:solidFill>
                  <a:srgbClr val="0070C0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</a:rPr>
              <a:t>va</a:t>
            </a:r>
            <a:r>
              <a:rPr lang="en-US" altLang="en-US" sz="2000" dirty="0" smtClean="0">
                <a:solidFill>
                  <a:srgbClr val="0070C0"/>
                </a:solidFill>
              </a:rPr>
              <a:t>?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270741" y="4780570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solidFill>
                  <a:srgbClr val="00CC00"/>
                </a:solidFill>
              </a:rPr>
              <a:t>Ça</a:t>
            </a:r>
            <a:r>
              <a:rPr lang="en-GB" sz="2000" dirty="0">
                <a:solidFill>
                  <a:srgbClr val="00CC00"/>
                </a:solidFill>
              </a:rPr>
              <a:t> </a:t>
            </a:r>
            <a:r>
              <a:rPr lang="en-GB" sz="2000" dirty="0" err="1">
                <a:solidFill>
                  <a:srgbClr val="00CC00"/>
                </a:solidFill>
              </a:rPr>
              <a:t>va</a:t>
            </a:r>
            <a:r>
              <a:rPr lang="en-GB" sz="2000" dirty="0">
                <a:solidFill>
                  <a:srgbClr val="00CC00"/>
                </a:solidFill>
              </a:rPr>
              <a:t> </a:t>
            </a:r>
            <a:r>
              <a:rPr lang="en-GB" sz="2000" dirty="0" err="1" smtClean="0">
                <a:solidFill>
                  <a:srgbClr val="00CC00"/>
                </a:solidFill>
              </a:rPr>
              <a:t>bien</a:t>
            </a:r>
            <a:endParaRPr lang="en-GB" sz="2000" dirty="0">
              <a:solidFill>
                <a:srgbClr val="00CC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270741" y="5316327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solidFill>
                  <a:srgbClr val="00CC00"/>
                </a:solidFill>
              </a:rPr>
              <a:t>Ça</a:t>
            </a:r>
            <a:r>
              <a:rPr lang="en-US" altLang="en-US" sz="2000" dirty="0">
                <a:solidFill>
                  <a:srgbClr val="00CC00"/>
                </a:solidFill>
              </a:rPr>
              <a:t> </a:t>
            </a:r>
            <a:r>
              <a:rPr lang="en-US" altLang="en-US" sz="2000" dirty="0" err="1">
                <a:solidFill>
                  <a:srgbClr val="00CC00"/>
                </a:solidFill>
              </a:rPr>
              <a:t>va</a:t>
            </a:r>
            <a:r>
              <a:rPr lang="en-US" altLang="en-US" sz="2000" dirty="0">
                <a:solidFill>
                  <a:srgbClr val="00CC00"/>
                </a:solidFill>
              </a:rPr>
              <a:t> mal</a:t>
            </a:r>
            <a:endParaRPr lang="en-GB" sz="2000" dirty="0">
              <a:solidFill>
                <a:srgbClr val="00CC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346890" y="6372792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 err="1">
                <a:solidFill>
                  <a:srgbClr val="00CC00"/>
                </a:solidFill>
              </a:rPr>
              <a:t>Comme</a:t>
            </a:r>
            <a:r>
              <a:rPr lang="en-GB" altLang="en-US" sz="2000" dirty="0">
                <a:solidFill>
                  <a:srgbClr val="00CC00"/>
                </a:solidFill>
              </a:rPr>
              <a:t>-</a:t>
            </a:r>
            <a:r>
              <a:rPr lang="en-US" altLang="en-US" sz="2000" dirty="0" err="1">
                <a:solidFill>
                  <a:srgbClr val="00CC00"/>
                </a:solidFill>
              </a:rPr>
              <a:t>çi</a:t>
            </a:r>
            <a:r>
              <a:rPr lang="en-US" altLang="en-US" sz="2000" dirty="0">
                <a:solidFill>
                  <a:srgbClr val="00CC00"/>
                </a:solidFill>
              </a:rPr>
              <a:t> </a:t>
            </a:r>
            <a:r>
              <a:rPr lang="en-US" altLang="en-US" sz="2000" dirty="0" err="1">
                <a:solidFill>
                  <a:srgbClr val="00CC00"/>
                </a:solidFill>
              </a:rPr>
              <a:t>comme-ça</a:t>
            </a:r>
            <a:endParaRPr lang="en-GB" sz="2000" dirty="0">
              <a:solidFill>
                <a:srgbClr val="00CC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804EED-808F-BA4B-9204-EEAB4606B77B}"/>
              </a:ext>
            </a:extLst>
          </p:cNvPr>
          <p:cNvSpPr/>
          <p:nvPr/>
        </p:nvSpPr>
        <p:spPr>
          <a:xfrm>
            <a:off x="8270741" y="5883636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CC00"/>
                </a:solidFill>
              </a:rPr>
              <a:t>Pas mal</a:t>
            </a:r>
            <a:endParaRPr lang="en-GB" sz="2000" dirty="0">
              <a:solidFill>
                <a:srgbClr val="00CC0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3728859" y="4260976"/>
            <a:ext cx="361" cy="25857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17026" y="4309358"/>
            <a:ext cx="515957" cy="43279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4205969" y="4302971"/>
            <a:ext cx="537327" cy="43279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724847" y="4299838"/>
            <a:ext cx="537327" cy="43279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46673" y="4718649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</a:rPr>
              <a:t>Salut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56102" y="5094938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Bonjour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56101" y="5562507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Bon après-midi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18394" y="6478735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Bonne </a:t>
            </a:r>
            <a:r>
              <a:rPr lang="en-GB" sz="2000" dirty="0" err="1">
                <a:solidFill>
                  <a:srgbClr val="FF0000"/>
                </a:solidFill>
              </a:rPr>
              <a:t>nuit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4804EED-808F-BA4B-9204-EEAB4606B77B}"/>
              </a:ext>
            </a:extLst>
          </p:cNvPr>
          <p:cNvSpPr/>
          <p:nvPr/>
        </p:nvSpPr>
        <p:spPr>
          <a:xfrm>
            <a:off x="146673" y="6039842"/>
            <a:ext cx="342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Bonsoir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7920051" y="4260976"/>
            <a:ext cx="361" cy="25857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0" y="4780121"/>
            <a:ext cx="12192000" cy="94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-40640" y="4282281"/>
            <a:ext cx="12192000" cy="94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Subject</a:t>
            </a:r>
            <a:r>
              <a:rPr lang="en-GB" dirty="0" smtClean="0"/>
              <a:t>: </a:t>
            </a:r>
            <a:r>
              <a:rPr lang="en-GB" sz="2400" dirty="0" smtClean="0"/>
              <a:t>Art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Friday </a:t>
            </a:r>
            <a:r>
              <a:rPr lang="en-GB" sz="3200" dirty="0"/>
              <a:t>2</a:t>
            </a:r>
            <a:r>
              <a:rPr lang="en-GB" sz="3200" dirty="0" smtClean="0"/>
              <a:t>9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2021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8338" y="2914329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LO </a:t>
            </a:r>
            <a:r>
              <a:rPr lang="en-GB" sz="4000" dirty="0" smtClean="0">
                <a:latin typeface="+mj-lt"/>
              </a:rPr>
              <a:t>To be able to </a:t>
            </a:r>
            <a:r>
              <a:rPr lang="en-US" sz="4000" dirty="0" smtClean="0">
                <a:latin typeface="+mj-lt"/>
              </a:rPr>
              <a:t>make cave drawings. 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2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114" y="464234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67" y="451496"/>
            <a:ext cx="9575103" cy="56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44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114" y="464234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9" y="113231"/>
            <a:ext cx="6656758" cy="401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330" y="273810"/>
            <a:ext cx="4052599" cy="243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86" y="4348704"/>
            <a:ext cx="3609012" cy="2509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389" y="4351015"/>
            <a:ext cx="3429789" cy="2389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280" y="3138621"/>
            <a:ext cx="3760727" cy="26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7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12" y="179704"/>
            <a:ext cx="6259061" cy="4476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423" y="276030"/>
            <a:ext cx="4383319" cy="2973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501" y="3389085"/>
            <a:ext cx="4660868" cy="3229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696" y="4867421"/>
            <a:ext cx="3451862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18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85" y="154745"/>
            <a:ext cx="4636291" cy="3263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0" y="3784102"/>
            <a:ext cx="5772956" cy="2581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22" y="164258"/>
            <a:ext cx="5716893" cy="4065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020" y="4407390"/>
            <a:ext cx="3072899" cy="20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01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114" y="464234"/>
            <a:ext cx="27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763" y="239150"/>
            <a:ext cx="1147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You are going to paint your own cave drawings</a:t>
            </a:r>
            <a:r>
              <a:rPr lang="en-GB" dirty="0" smtClean="0">
                <a:solidFill>
                  <a:srgbClr val="FF0000"/>
                </a:solidFill>
                <a:latin typeface="XCCW Joined 4a" panose="03050602040000000000" pitchFamily="66" charset="0"/>
              </a:rPr>
              <a:t>. </a:t>
            </a:r>
            <a:endParaRPr lang="en-GB" dirty="0">
              <a:solidFill>
                <a:srgbClr val="FF0000"/>
              </a:solidFill>
              <a:latin typeface="XCCW Joined 4a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72327" y="928468"/>
            <a:ext cx="11138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colours in the paintings were made from mineral pigments, so you will need to use natural colours, such as red, black and white. 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0677" y="1688124"/>
            <a:ext cx="11561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The cave walls were often uneven so you might want to crumple your paper to make it feel </a:t>
            </a:r>
          </a:p>
          <a:p>
            <a:r>
              <a:rPr lang="en-GB" sz="2400" dirty="0" smtClean="0"/>
              <a:t>like you are writing on  a rough wall. 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22695" y="2715065"/>
            <a:ext cx="708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You can use paints, chalks, coloured pencils or crayons. 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609" y="3376246"/>
            <a:ext cx="115167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Instructions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 smtClean="0"/>
              <a:t>Crumple your paper. 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Use the paints or chalks to draw an animal and a hunter. Use the pictures to give you some ideas. 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Draw around your hand to make an outline of your hand.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58142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05" y="151571"/>
            <a:ext cx="5634011" cy="301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37" y="259733"/>
            <a:ext cx="5013669" cy="3299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91" y="3376245"/>
            <a:ext cx="5603599" cy="3257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7575" y="4459458"/>
            <a:ext cx="506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You could cut and stick these animals </a:t>
            </a:r>
          </a:p>
          <a:p>
            <a:r>
              <a:rPr lang="en-GB" sz="2400" dirty="0" smtClean="0"/>
              <a:t>or use them as template to draw over.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13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45" y="295421"/>
            <a:ext cx="10826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 the sentences starters from the previous page to write your answers 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to the questions.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740" y="1581611"/>
            <a:ext cx="7292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atin typeface="XCCW Joined 4a" panose="03050602040000000000" pitchFamily="66" charset="0"/>
              </a:rPr>
              <a:t>What do you think this artefact is?</a:t>
            </a:r>
          </a:p>
          <a:p>
            <a:endParaRPr lang="en-GB" sz="2000" dirty="0" smtClean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2. What is it made from?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3. How would it have been used?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3" y="1791556"/>
            <a:ext cx="4417522" cy="387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17" y="1358538"/>
            <a:ext cx="54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95889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365760"/>
            <a:ext cx="3353268" cy="522042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39088" y="278178"/>
            <a:ext cx="3295279" cy="4110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415" y="2868898"/>
            <a:ext cx="4696448" cy="33771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745588"/>
            <a:ext cx="46509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You could cut and stick these</a:t>
            </a:r>
          </a:p>
          <a:p>
            <a:r>
              <a:rPr lang="en-GB" sz="2800" dirty="0" smtClean="0"/>
              <a:t> hunter images or use them</a:t>
            </a:r>
          </a:p>
          <a:p>
            <a:r>
              <a:rPr lang="en-GB" sz="2800" dirty="0"/>
              <a:t>a</a:t>
            </a:r>
            <a:r>
              <a:rPr lang="en-GB" sz="2800" dirty="0" smtClean="0"/>
              <a:t>s a template to draw around. </a:t>
            </a:r>
          </a:p>
        </p:txBody>
      </p:sp>
    </p:spTree>
    <p:extLst>
      <p:ext uri="{BB962C8B-B14F-4D97-AF65-F5344CB8AC3E}">
        <p14:creationId xmlns:p14="http://schemas.microsoft.com/office/powerpoint/2010/main" val="2813089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86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45" y="295421"/>
            <a:ext cx="10826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 the sentences starters from the previous page to write your answers 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to the questions.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740" y="1581611"/>
            <a:ext cx="7292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atin typeface="XCCW Joined 4a" panose="03050602040000000000" pitchFamily="66" charset="0"/>
              </a:rPr>
              <a:t>What do you think this artefact is?</a:t>
            </a:r>
          </a:p>
          <a:p>
            <a:endParaRPr lang="en-GB" sz="2000" dirty="0" smtClean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2. What is it made from?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3. How would it have been used?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2" y="1773441"/>
            <a:ext cx="4398132" cy="3974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28" y="1345474"/>
            <a:ext cx="77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3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4228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45" y="295421"/>
            <a:ext cx="10826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 the sentences starters from the previous page to write your answers 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to the questions.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740" y="1581611"/>
            <a:ext cx="7292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atin typeface="XCCW Joined 4a" panose="03050602040000000000" pitchFamily="66" charset="0"/>
              </a:rPr>
              <a:t>What do you think this artefact is?</a:t>
            </a:r>
          </a:p>
          <a:p>
            <a:endParaRPr lang="en-GB" sz="2000" dirty="0" smtClean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2. What is it made from?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3. How would it have been used?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4" y="1831827"/>
            <a:ext cx="4445611" cy="3981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66" y="1371600"/>
            <a:ext cx="70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4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2690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45" y="295421"/>
            <a:ext cx="10826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Use the sentences starters from the previous page to write your answers 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to the questions.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740" y="1581611"/>
            <a:ext cx="72920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atin typeface="XCCW Joined 4a" panose="03050602040000000000" pitchFamily="66" charset="0"/>
              </a:rPr>
              <a:t>What do you think this artefact is?</a:t>
            </a:r>
          </a:p>
          <a:p>
            <a:endParaRPr lang="en-GB" sz="2000" dirty="0" smtClean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2. What is it made from?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  <a:endParaRPr lang="en-GB" sz="2400" b="1" dirty="0">
              <a:latin typeface="XCCW Joined 4a" panose="03050602040000000000" pitchFamily="66" charset="0"/>
            </a:endParaRPr>
          </a:p>
          <a:p>
            <a:endParaRPr lang="en-GB" sz="2000" b="1" dirty="0" smtClean="0">
              <a:latin typeface="XCCW Joined 4a" panose="03050602040000000000" pitchFamily="66" charset="0"/>
            </a:endParaRPr>
          </a:p>
          <a:p>
            <a:r>
              <a:rPr lang="en-GB" sz="2000" b="1" dirty="0" smtClean="0">
                <a:latin typeface="XCCW Joined 4a" panose="03050602040000000000" pitchFamily="66" charset="0"/>
              </a:rPr>
              <a:t>3. How would it have been used?</a:t>
            </a:r>
          </a:p>
          <a:p>
            <a:endParaRPr lang="en-GB" sz="2000" dirty="0">
              <a:latin typeface="XCCW Joined 4a" panose="03050602040000000000" pitchFamily="66" charset="0"/>
            </a:endParaRPr>
          </a:p>
          <a:p>
            <a:r>
              <a:rPr lang="en-GB" sz="2400" dirty="0" smtClean="0">
                <a:latin typeface="XCCW Joined 4a" panose="03050602040000000000" pitchFamily="66" charset="0"/>
              </a:rPr>
              <a:t>____________________________________________________________________________________________________________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0" y="1612003"/>
            <a:ext cx="3971895" cy="5030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42" y="1175658"/>
            <a:ext cx="112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5127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solidFill>
                  <a:srgbClr val="FF0000"/>
                </a:solidFill>
              </a:rPr>
              <a:t>Answer sheet 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dirty="0" smtClean="0"/>
              <a:t>Wooden bowl – dated around 3,700BC. May have been used for cooking, eating or making items such as candles.</a:t>
            </a:r>
          </a:p>
          <a:p>
            <a:pPr marL="514350" indent="-514350">
              <a:buAutoNum type="arabicPeriod"/>
            </a:pPr>
            <a:r>
              <a:rPr lang="en-GB" dirty="0" smtClean="0"/>
              <a:t>Spear heads – stones that have been formed into sharp heads. Some believe they could have also been used as knives.  </a:t>
            </a:r>
          </a:p>
          <a:p>
            <a:pPr marL="514350" indent="-514350">
              <a:buAutoNum type="arabicPeriod"/>
            </a:pPr>
            <a:r>
              <a:rPr lang="en-GB" dirty="0" smtClean="0"/>
              <a:t>3. Chariot wheel – made from maple and oak wood. Dated around 2,700BC</a:t>
            </a:r>
          </a:p>
          <a:p>
            <a:pPr marL="514350" indent="-514350">
              <a:buAutoNum type="arabicPeriod"/>
            </a:pPr>
            <a:r>
              <a:rPr lang="en-GB" dirty="0" smtClean="0"/>
              <a:t>Snail shell necklace – made from Nerite snail shells with man-made holes. Believed to be dated 25,000BC</a:t>
            </a:r>
          </a:p>
          <a:p>
            <a:pPr marL="514350" indent="-514350">
              <a:buAutoNum type="arabicPeriod"/>
            </a:pPr>
            <a:r>
              <a:rPr lang="en-GB" dirty="0" smtClean="0"/>
              <a:t>Stone tools – an assortment of Stone Age tools found in Morocco.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Believed to be 300,000 years old.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607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1580</Words>
  <Application>Microsoft Office PowerPoint</Application>
  <PresentationFormat>Widescreen</PresentationFormat>
  <Paragraphs>286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Engravers MT</vt:lpstr>
      <vt:lpstr>XCCW Joined 4a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sheet </vt:lpstr>
      <vt:lpstr>PowerPoint Presentation</vt:lpstr>
      <vt:lpstr>PowerPoint Presentation</vt:lpstr>
      <vt:lpstr>PowerPoint Presentation</vt:lpstr>
      <vt:lpstr>PowerPoint Presentation</vt:lpstr>
      <vt:lpstr>Stone Age Survival – Seasons Wheel</vt:lpstr>
      <vt:lpstr>PowerPoint Presentation</vt:lpstr>
      <vt:lpstr>People living in the Stone Age were also good at hunting for their food. They could hunt animals all year.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Sally-Jo Harkness</dc:creator>
  <cp:lastModifiedBy>Sally-Jo Harkness</cp:lastModifiedBy>
  <cp:revision>78</cp:revision>
  <dcterms:created xsi:type="dcterms:W3CDTF">2021-01-04T09:48:55Z</dcterms:created>
  <dcterms:modified xsi:type="dcterms:W3CDTF">2021-01-22T15:18:29Z</dcterms:modified>
</cp:coreProperties>
</file>