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24" r:id="rId2"/>
    <p:sldId id="257" r:id="rId3"/>
    <p:sldId id="264" r:id="rId4"/>
    <p:sldId id="281" r:id="rId5"/>
    <p:sldId id="282" r:id="rId6"/>
    <p:sldId id="284" r:id="rId7"/>
    <p:sldId id="285" r:id="rId8"/>
    <p:sldId id="283" r:id="rId9"/>
    <p:sldId id="286" r:id="rId10"/>
    <p:sldId id="287" r:id="rId11"/>
    <p:sldId id="263" r:id="rId12"/>
    <p:sldId id="265" r:id="rId13"/>
    <p:sldId id="266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99" r:id="rId22"/>
    <p:sldId id="300" r:id="rId23"/>
    <p:sldId id="302" r:id="rId24"/>
    <p:sldId id="301" r:id="rId25"/>
    <p:sldId id="303" r:id="rId26"/>
    <p:sldId id="304" r:id="rId27"/>
    <p:sldId id="305" r:id="rId28"/>
    <p:sldId id="306" r:id="rId29"/>
    <p:sldId id="307" r:id="rId30"/>
    <p:sldId id="310" r:id="rId31"/>
    <p:sldId id="308" r:id="rId32"/>
    <p:sldId id="309" r:id="rId33"/>
    <p:sldId id="311" r:id="rId34"/>
    <p:sldId id="312" r:id="rId35"/>
    <p:sldId id="313" r:id="rId36"/>
    <p:sldId id="314" r:id="rId37"/>
    <p:sldId id="315" r:id="rId38"/>
    <p:sldId id="318" r:id="rId39"/>
    <p:sldId id="316" r:id="rId40"/>
    <p:sldId id="317" r:id="rId41"/>
    <p:sldId id="320" r:id="rId42"/>
    <p:sldId id="321" r:id="rId43"/>
    <p:sldId id="319" r:id="rId44"/>
    <p:sldId id="322" r:id="rId45"/>
    <p:sldId id="32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6C0A1B-CEEA-49DB-B8E4-D1DC00755D51}" v="16" dt="2021-02-04T14:54:28.219"/>
    <p1510:client id="{9E088FB3-32D6-9826-311B-24008B49C1BA}" v="55" dt="2021-02-05T09:16:51.364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. Jackson [ Wheatley Hill Primary School ]" userId="S::e.jackson302@whprimary.com::380ac8ac-bde2-466e-82bc-0fb680706c8c" providerId="AD" clId="Web-{956C0A1B-CEEA-49DB-B8E4-D1DC00755D51}"/>
    <pc:docChg chg="addSld modSld sldOrd">
      <pc:chgData name="E. Jackson [ Wheatley Hill Primary School ]" userId="S::e.jackson302@whprimary.com::380ac8ac-bde2-466e-82bc-0fb680706c8c" providerId="AD" clId="Web-{956C0A1B-CEEA-49DB-B8E4-D1DC00755D51}" dt="2021-02-04T14:54:28.219" v="13" actId="14100"/>
      <pc:docMkLst>
        <pc:docMk/>
      </pc:docMkLst>
      <pc:sldChg chg="addSp delSp modSp">
        <pc:chgData name="E. Jackson [ Wheatley Hill Primary School ]" userId="S::e.jackson302@whprimary.com::380ac8ac-bde2-466e-82bc-0fb680706c8c" providerId="AD" clId="Web-{956C0A1B-CEEA-49DB-B8E4-D1DC00755D51}" dt="2021-02-04T14:52:45.139" v="1"/>
        <pc:sldMkLst>
          <pc:docMk/>
          <pc:sldMk cId="0" sldId="257"/>
        </pc:sldMkLst>
        <pc:picChg chg="add del mod">
          <ac:chgData name="E. Jackson [ Wheatley Hill Primary School ]" userId="S::e.jackson302@whprimary.com::380ac8ac-bde2-466e-82bc-0fb680706c8c" providerId="AD" clId="Web-{956C0A1B-CEEA-49DB-B8E4-D1DC00755D51}" dt="2021-02-04T14:52:45.139" v="1"/>
          <ac:picMkLst>
            <pc:docMk/>
            <pc:sldMk cId="0" sldId="257"/>
            <ac:picMk id="3" creationId="{5322646D-A44D-44B3-BB6A-8759499C915D}"/>
          </ac:picMkLst>
        </pc:picChg>
      </pc:sldChg>
      <pc:sldChg chg="addSp delSp modSp new ord">
        <pc:chgData name="E. Jackson [ Wheatley Hill Primary School ]" userId="S::e.jackson302@whprimary.com::380ac8ac-bde2-466e-82bc-0fb680706c8c" providerId="AD" clId="Web-{956C0A1B-CEEA-49DB-B8E4-D1DC00755D51}" dt="2021-02-04T14:54:28.219" v="13" actId="14100"/>
        <pc:sldMkLst>
          <pc:docMk/>
          <pc:sldMk cId="462530230" sldId="324"/>
        </pc:sldMkLst>
        <pc:spChg chg="del">
          <ac:chgData name="E. Jackson [ Wheatley Hill Primary School ]" userId="S::e.jackson302@whprimary.com::380ac8ac-bde2-466e-82bc-0fb680706c8c" providerId="AD" clId="Web-{956C0A1B-CEEA-49DB-B8E4-D1DC00755D51}" dt="2021-02-04T14:53:12.249" v="5"/>
          <ac:spMkLst>
            <pc:docMk/>
            <pc:sldMk cId="462530230" sldId="324"/>
            <ac:spMk id="2" creationId="{29CB7671-FE79-45C0-A2DA-04CEA6218074}"/>
          </ac:spMkLst>
        </pc:spChg>
        <pc:spChg chg="del">
          <ac:chgData name="E. Jackson [ Wheatley Hill Primary School ]" userId="S::e.jackson302@whprimary.com::380ac8ac-bde2-466e-82bc-0fb680706c8c" providerId="AD" clId="Web-{956C0A1B-CEEA-49DB-B8E4-D1DC00755D51}" dt="2021-02-04T14:53:12.233" v="4"/>
          <ac:spMkLst>
            <pc:docMk/>
            <pc:sldMk cId="462530230" sldId="324"/>
            <ac:spMk id="3" creationId="{F22963AF-5A05-4B73-A5DB-0E13708BD535}"/>
          </ac:spMkLst>
        </pc:spChg>
        <pc:picChg chg="add del mod">
          <ac:chgData name="E. Jackson [ Wheatley Hill Primary School ]" userId="S::e.jackson302@whprimary.com::380ac8ac-bde2-466e-82bc-0fb680706c8c" providerId="AD" clId="Web-{956C0A1B-CEEA-49DB-B8E4-D1DC00755D51}" dt="2021-02-04T14:53:53.109" v="10"/>
          <ac:picMkLst>
            <pc:docMk/>
            <pc:sldMk cId="462530230" sldId="324"/>
            <ac:picMk id="4" creationId="{B59E2BFC-27FE-4155-BF5C-55B129F2C03B}"/>
          </ac:picMkLst>
        </pc:picChg>
        <pc:picChg chg="add mod">
          <ac:chgData name="E. Jackson [ Wheatley Hill Primary School ]" userId="S::e.jackson302@whprimary.com::380ac8ac-bde2-466e-82bc-0fb680706c8c" providerId="AD" clId="Web-{956C0A1B-CEEA-49DB-B8E4-D1DC00755D51}" dt="2021-02-04T14:54:28.219" v="13" actId="14100"/>
          <ac:picMkLst>
            <pc:docMk/>
            <pc:sldMk cId="462530230" sldId="324"/>
            <ac:picMk id="5" creationId="{C88B7D9C-9DB9-4258-8C36-A6711F54DE4B}"/>
          </ac:picMkLst>
        </pc:picChg>
      </pc:sldChg>
    </pc:docChg>
  </pc:docChgLst>
  <pc:docChgLst>
    <pc:chgData name="E. Jackson [ Wheatley Hill Primary School ]" userId="S::e.jackson302@whprimary.com::380ac8ac-bde2-466e-82bc-0fb680706c8c" providerId="AD" clId="Web-{9E088FB3-32D6-9826-311B-24008B49C1BA}"/>
    <pc:docChg chg="modSld">
      <pc:chgData name="E. Jackson [ Wheatley Hill Primary School ]" userId="S::e.jackson302@whprimary.com::380ac8ac-bde2-466e-82bc-0fb680706c8c" providerId="AD" clId="Web-{9E088FB3-32D6-9826-311B-24008B49C1BA}" dt="2021-02-05T09:16:50.317" v="26" actId="20577"/>
      <pc:docMkLst>
        <pc:docMk/>
      </pc:docMkLst>
      <pc:sldChg chg="modSp">
        <pc:chgData name="E. Jackson [ Wheatley Hill Primary School ]" userId="S::e.jackson302@whprimary.com::380ac8ac-bde2-466e-82bc-0fb680706c8c" providerId="AD" clId="Web-{9E088FB3-32D6-9826-311B-24008B49C1BA}" dt="2021-02-05T09:16:50.317" v="26" actId="20577"/>
        <pc:sldMkLst>
          <pc:docMk/>
          <pc:sldMk cId="4225832610" sldId="312"/>
        </pc:sldMkLst>
        <pc:spChg chg="mod">
          <ac:chgData name="E. Jackson [ Wheatley Hill Primary School ]" userId="S::e.jackson302@whprimary.com::380ac8ac-bde2-466e-82bc-0fb680706c8c" providerId="AD" clId="Web-{9E088FB3-32D6-9826-311B-24008B49C1BA}" dt="2021-02-05T09:16:35.614" v="17" actId="20577"/>
          <ac:spMkLst>
            <pc:docMk/>
            <pc:sldMk cId="4225832610" sldId="312"/>
            <ac:spMk id="2" creationId="{00000000-0000-0000-0000-000000000000}"/>
          </ac:spMkLst>
        </pc:spChg>
        <pc:spChg chg="mod">
          <ac:chgData name="E. Jackson [ Wheatley Hill Primary School ]" userId="S::e.jackson302@whprimary.com::380ac8ac-bde2-466e-82bc-0fb680706c8c" providerId="AD" clId="Web-{9E088FB3-32D6-9826-311B-24008B49C1BA}" dt="2021-02-05T09:16:50.317" v="26" actId="20577"/>
          <ac:spMkLst>
            <pc:docMk/>
            <pc:sldMk cId="4225832610" sldId="312"/>
            <ac:spMk id="1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7CD5-F2DB-4B12-B0B2-04E1F6C822D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F4A7-9EDD-4802-9E5E-77F2A5EF4AE7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s.thenational.academy/lessons/representing-the-seven-times-table-ctk30t?from_query=7+times+tabl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ssroom.thenational.academy/lessons/to-recognise-and-describe-repeating-patterns-6hjk4c?step=1&amp;activity=video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8B7D9C-9DB9-4258-8C36-A6711F54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8" y="56549"/>
            <a:ext cx="11915954" cy="67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</a:rPr>
              <a:t>Extensions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428750"/>
            <a:ext cx="5211445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00" y="311785"/>
            <a:ext cx="3268980" cy="45904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692900" y="4902200"/>
            <a:ext cx="48977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____________________________________________________________________________________________________________________________________________________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9.2.2021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to round to estimate amounts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54" y="107680"/>
            <a:ext cx="421005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" y="107680"/>
            <a:ext cx="1442518" cy="1071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623" y="3133904"/>
            <a:ext cx="79623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When we buy something, we often r</a:t>
            </a:r>
            <a:r>
              <a:rPr lang="en-GB" sz="3200" dirty="0">
                <a:solidFill>
                  <a:srgbClr val="FF0000"/>
                </a:solidFill>
              </a:rPr>
              <a:t>ound to the nearest pound</a:t>
            </a:r>
          </a:p>
          <a:p>
            <a:r>
              <a:rPr lang="en-GB" sz="3200" dirty="0"/>
              <a:t>To work this out, we look for the number after the decimal place</a:t>
            </a:r>
          </a:p>
          <a:p>
            <a:r>
              <a:rPr lang="en-GB" sz="3600" dirty="0"/>
              <a:t> </a:t>
            </a:r>
          </a:p>
          <a:p>
            <a:r>
              <a:rPr lang="en-GB" sz="3600" dirty="0"/>
              <a:t>£1.</a:t>
            </a:r>
            <a:r>
              <a:rPr lang="en-GB" sz="3600" dirty="0">
                <a:solidFill>
                  <a:srgbClr val="FF0000"/>
                </a:solidFill>
              </a:rPr>
              <a:t>32</a:t>
            </a:r>
            <a:r>
              <a:rPr lang="en-GB" sz="3600" dirty="0"/>
              <a:t>  - 32p is closer to </a:t>
            </a:r>
            <a:r>
              <a:rPr lang="en-GB" sz="3600" dirty="0">
                <a:solidFill>
                  <a:srgbClr val="FF0000"/>
                </a:solidFill>
              </a:rPr>
              <a:t>£1 </a:t>
            </a:r>
            <a:r>
              <a:rPr lang="en-GB" sz="3600" dirty="0"/>
              <a:t>than £2  </a:t>
            </a:r>
          </a:p>
          <a:p>
            <a:r>
              <a:rPr lang="en-GB" sz="3600" dirty="0"/>
              <a:t>£1.</a:t>
            </a:r>
            <a:r>
              <a:rPr lang="en-GB" sz="3600" dirty="0">
                <a:solidFill>
                  <a:srgbClr val="FF0000"/>
                </a:solidFill>
              </a:rPr>
              <a:t>82</a:t>
            </a:r>
            <a:r>
              <a:rPr lang="en-GB" sz="3600" dirty="0"/>
              <a:t>  - 82p is closer to </a:t>
            </a:r>
            <a:r>
              <a:rPr lang="en-GB" sz="3600" dirty="0">
                <a:solidFill>
                  <a:srgbClr val="FF0000"/>
                </a:solidFill>
              </a:rPr>
              <a:t>£2 </a:t>
            </a:r>
            <a:r>
              <a:rPr lang="en-GB" sz="3600" dirty="0"/>
              <a:t>than £1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29" y="381219"/>
            <a:ext cx="3143250" cy="423862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8051043" y="4995952"/>
            <a:ext cx="3052689" cy="1688591"/>
          </a:xfrm>
          <a:prstGeom prst="cloudCallout">
            <a:avLst>
              <a:gd name="adj1" fmla="val 37534"/>
              <a:gd name="adj2" fmla="val -899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86887" y="5158658"/>
            <a:ext cx="1581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 back to this rhyme to help you with rounding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6252" y="140678"/>
            <a:ext cx="817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Why do we round amounts of money?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185" y="962025"/>
            <a:ext cx="102552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think of money </a:t>
            </a:r>
            <a:r>
              <a:rPr lang="en-US" altLang="en-GB" dirty="0"/>
              <a:t>to the nearest pound (£)  it makes it easier to add money together quickly</a:t>
            </a:r>
          </a:p>
          <a:p>
            <a:endParaRPr lang="en-US" altLang="en-GB" dirty="0"/>
          </a:p>
          <a:p>
            <a:r>
              <a:rPr lang="en-US" altLang="en-GB" dirty="0"/>
              <a:t>If you were shopping and had £10 to spend, rounding and estimating</a:t>
            </a:r>
            <a:r>
              <a:rPr lang="en-GB" dirty="0"/>
              <a:t> </a:t>
            </a:r>
            <a:r>
              <a:rPr lang="en-US" altLang="en-GB" dirty="0"/>
              <a:t>would help you know how much you had spent and how much change you would have. </a:t>
            </a:r>
          </a:p>
          <a:p>
            <a:endParaRPr lang="en-US" altLang="en-GB" dirty="0"/>
          </a:p>
          <a:p>
            <a:endParaRPr lang="en-US" alt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2572385"/>
            <a:ext cx="6794500" cy="410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" y="5745210"/>
            <a:ext cx="1442518" cy="107117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482840" y="3727450"/>
            <a:ext cx="44621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will give you idea that you have roughly spent £7 and would have £3 change.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Using a number line like this is a helpful way of rounding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145" y="742950"/>
            <a:ext cx="8281035" cy="537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010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19893" y="1438682"/>
            <a:ext cx="3052689" cy="1688591"/>
          </a:xfrm>
          <a:prstGeom prst="cloudCallout">
            <a:avLst>
              <a:gd name="adj1" fmla="val 56756"/>
              <a:gd name="adj2" fmla="val 700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13715" y="1684020"/>
            <a:ext cx="22650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Approximate means close to the actual but not exact</a:t>
            </a:r>
            <a:r>
              <a:rPr lang="en-GB" dirty="0"/>
              <a:t> </a:t>
            </a:r>
            <a:r>
              <a:rPr lang="en-US" altLang="en-GB" dirty="0"/>
              <a:t>or accurate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" y="560705"/>
            <a:ext cx="5829300" cy="2985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80710"/>
            <a:ext cx="1401445" cy="1040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95" y="2522855"/>
            <a:ext cx="6235700" cy="41128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685" y="521335"/>
            <a:ext cx="8343900" cy="5503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0160" y="1061085"/>
            <a:ext cx="3565525" cy="2066290"/>
          </a:xfrm>
          <a:prstGeom prst="cloudCallout">
            <a:avLst>
              <a:gd name="adj1" fmla="val 56756"/>
              <a:gd name="adj2" fmla="val 700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81025" y="1494790"/>
            <a:ext cx="27660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back to yesterday when we converted into £ and p </a:t>
            </a:r>
          </a:p>
          <a:p>
            <a:r>
              <a:rPr lang="en-US" dirty="0"/>
              <a:t>468p = £4.68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custDataLst>
              <p:tags r:id="rId1"/>
            </p:custDataLst>
          </p:nvPr>
        </p:nvGraphicFramePr>
        <p:xfrm>
          <a:off x="6149975" y="2094865"/>
          <a:ext cx="5593080" cy="447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Actual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Estimate 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Mars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£0.63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£1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Teddy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Tennis 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Skittles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Sandwiches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Apples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Bananas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Juice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Coco pops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DVD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05" y="0"/>
            <a:ext cx="4210050" cy="6858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21450" y="171450"/>
            <a:ext cx="4559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Use the shopping list to fill out the table below.</a:t>
            </a:r>
          </a:p>
          <a:p>
            <a:endParaRPr lang="en-US"/>
          </a:p>
          <a:p>
            <a:r>
              <a:rPr lang="en-US"/>
              <a:t>The first one has been done for you.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0"/>
            <a:ext cx="421005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940550" y="158750"/>
            <a:ext cx="4762500" cy="729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 use your estimated answers to answers these questions.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is the approximate price for ...</a:t>
            </a:r>
          </a:p>
          <a:p>
            <a:endParaRPr lang="en-US" dirty="0"/>
          </a:p>
          <a:p>
            <a:r>
              <a:rPr lang="en-US" dirty="0"/>
              <a:t>1. A ham sandwich and a Mars Bar</a:t>
            </a:r>
          </a:p>
          <a:p>
            <a:r>
              <a:rPr lang="en-US" dirty="0"/>
              <a:t>________________________________________</a:t>
            </a:r>
          </a:p>
          <a:p>
            <a:endParaRPr lang="en-US" dirty="0"/>
          </a:p>
          <a:p>
            <a:r>
              <a:rPr lang="en-US" dirty="0"/>
              <a:t>2. A DVD and bananas </a:t>
            </a:r>
          </a:p>
          <a:p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endParaRPr lang="en-US" dirty="0"/>
          </a:p>
          <a:p>
            <a:r>
              <a:rPr lang="en-US" dirty="0"/>
              <a:t>3. Blackcurrant juice and skittles </a:t>
            </a:r>
          </a:p>
          <a:p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endParaRPr lang="en-US" dirty="0"/>
          </a:p>
          <a:p>
            <a:r>
              <a:rPr lang="en-US" dirty="0"/>
              <a:t>4. Apples and Coco Pops</a:t>
            </a:r>
          </a:p>
          <a:p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endParaRPr lang="en-US" dirty="0"/>
          </a:p>
          <a:p>
            <a:r>
              <a:rPr lang="en-US" dirty="0"/>
              <a:t>5. Make a list of items you could buy for £6 </a:t>
            </a:r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r>
              <a:rPr lang="en-US" dirty="0">
                <a:sym typeface="+mn-ea"/>
              </a:rPr>
              <a:t>_______________________________________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510030"/>
            <a:ext cx="6233795" cy="19291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</a:rPr>
              <a:t>Extensions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765" y="488315"/>
            <a:ext cx="4699635" cy="43561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193155" y="5153660"/>
            <a:ext cx="5702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8.2.2021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L.O. </a:t>
            </a:r>
            <a:r>
              <a:rPr lang="en-GB" sz="4000" dirty="0"/>
              <a:t>To be able to recognise </a:t>
            </a:r>
            <a:r>
              <a:rPr lang="en-US" altLang="en-GB" sz="4000" dirty="0" smtClean="0"/>
              <a:t>money.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10.2.2021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to </a:t>
            </a:r>
            <a:r>
              <a:rPr lang="en-US" altLang="en-GB" sz="4000" dirty="0"/>
              <a:t>add amounts of money </a:t>
            </a:r>
            <a:r>
              <a:rPr lang="en-GB" sz="40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065" y="637540"/>
            <a:ext cx="6072505" cy="1609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2575" y="194945"/>
            <a:ext cx="47434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Before we start adding and subtracting amounts of money, we need to be confident in understanding the value of a £</a:t>
            </a:r>
          </a:p>
          <a:p>
            <a:endParaRPr lang="en-US"/>
          </a:p>
          <a:p>
            <a:r>
              <a:rPr lang="en-US"/>
              <a:t>REMEMBER- £1 = 100p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" y="3300095"/>
            <a:ext cx="9970135" cy="12446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70890" y="2407285"/>
            <a:ext cx="106476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There a different ways we can make a £1</a:t>
            </a:r>
          </a:p>
          <a:p>
            <a:endParaRPr lang="en-US"/>
          </a:p>
          <a:p>
            <a:r>
              <a:rPr lang="en-US"/>
              <a:t>50p + 50p = £1                                                   20p x 5 = £1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63140" y="5076825"/>
            <a:ext cx="903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Can you think of any other ways that we can make £1?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830" y="304800"/>
            <a:ext cx="1091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When we are adding and subtract money, it is helpful to work look at the pounds and pence separately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5420" y="4485005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£1.20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1059815"/>
            <a:ext cx="5729605" cy="518668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119495" y="3600450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£4.60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020685" y="1791970"/>
            <a:ext cx="389953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Here we had the pounds first and then the pence </a:t>
            </a:r>
            <a:endParaRPr lang="en-US" sz="2800"/>
          </a:p>
          <a:p>
            <a:endParaRPr lang="en-US" sz="2800"/>
          </a:p>
          <a:p>
            <a:r>
              <a:rPr lang="en-US" sz="2800"/>
              <a:t>£1 + £4 = £5</a:t>
            </a:r>
          </a:p>
          <a:p>
            <a:endParaRPr lang="en-US" sz="2800"/>
          </a:p>
          <a:p>
            <a:r>
              <a:rPr lang="en-US" sz="2800"/>
              <a:t>60p + 20p = 80p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£5 + 80p = £5.80</a:t>
            </a:r>
          </a:p>
        </p:txBody>
      </p:sp>
      <p:sp>
        <p:nvSpPr>
          <p:cNvPr id="10" name="Text Box 9"/>
          <p:cNvSpPr txBox="1"/>
          <p:nvPr/>
        </p:nvSpPr>
        <p:spPr>
          <a:xfrm rot="20160000">
            <a:off x="380365" y="1270635"/>
            <a:ext cx="1687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386455" y="1869440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£5.80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830" y="304800"/>
            <a:ext cx="1091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Calculations become more difficult when we have to exchange (when the pence goes over a £)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5420" y="4485005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£11.80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07965" y="4485005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£2.55</a:t>
            </a:r>
          </a:p>
        </p:txBody>
      </p:sp>
      <p:sp>
        <p:nvSpPr>
          <p:cNvPr id="10" name="Text Box 9"/>
          <p:cNvSpPr txBox="1"/>
          <p:nvPr/>
        </p:nvSpPr>
        <p:spPr>
          <a:xfrm rot="20160000">
            <a:off x="380365" y="1270635"/>
            <a:ext cx="1687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" y="2330450"/>
            <a:ext cx="7506335" cy="219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255" y="947420"/>
            <a:ext cx="5083175" cy="201358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239770" y="2639695"/>
            <a:ext cx="1735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£14.35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065010" y="5006975"/>
            <a:ext cx="42697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Again we have added the pounds first</a:t>
            </a:r>
          </a:p>
          <a:p>
            <a:endParaRPr lang="en-US"/>
          </a:p>
          <a:p>
            <a:r>
              <a:rPr lang="en-US"/>
              <a:t>But in this example the pence equal higher than £1 (100p) 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30" y="278765"/>
            <a:ext cx="6342380" cy="5297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0993" y="1184682"/>
            <a:ext cx="3052689" cy="1688591"/>
          </a:xfrm>
          <a:prstGeom prst="cloudCallout">
            <a:avLst>
              <a:gd name="adj1" fmla="val 68384"/>
              <a:gd name="adj2" fmla="val 142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94665" y="1568450"/>
            <a:ext cx="2125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use the examples on the previous slides to help you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4315" y="2873375"/>
            <a:ext cx="2237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out the 2 amounts </a:t>
            </a:r>
          </a:p>
          <a:p>
            <a:endParaRPr lang="en-US" dirty="0"/>
          </a:p>
          <a:p>
            <a:r>
              <a:rPr lang="en-US" dirty="0"/>
              <a:t>add the pounds first</a:t>
            </a:r>
          </a:p>
          <a:p>
            <a:endParaRPr lang="en-US" dirty="0"/>
          </a:p>
          <a:p>
            <a:r>
              <a:rPr lang="en-US" dirty="0"/>
              <a:t>HINT- you will need to exchange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42055" y="5976620"/>
            <a:ext cx="16751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07630" y="5668645"/>
            <a:ext cx="16751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2660015"/>
            <a:ext cx="10084435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54577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76738" y="425857"/>
            <a:ext cx="3052689" cy="1688591"/>
          </a:xfrm>
          <a:prstGeom prst="cloudCallout">
            <a:avLst>
              <a:gd name="adj1" fmla="val 41509"/>
              <a:gd name="adj2" fmla="val 773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40410" y="670560"/>
            <a:ext cx="2125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Add the 2 bottom amounts to find the total in this bar model 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543" y="698302"/>
            <a:ext cx="63224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£2.50 + £3.44 =</a:t>
            </a:r>
          </a:p>
          <a:p>
            <a:pPr marL="342900" indent="-342900">
              <a:buAutoNum type="arabicPeriod"/>
            </a:pPr>
            <a:r>
              <a:rPr lang="en-GB" sz="2800" dirty="0"/>
              <a:t>£6.36 + £2.35 =</a:t>
            </a:r>
          </a:p>
          <a:p>
            <a:pPr marL="342900" indent="-342900">
              <a:buAutoNum type="arabicPeriod"/>
            </a:pPr>
            <a:r>
              <a:rPr lang="en-GB" sz="2800" dirty="0"/>
              <a:t>£9.20 + £3.49 =</a:t>
            </a:r>
          </a:p>
          <a:p>
            <a:pPr marL="342900" indent="-342900">
              <a:buAutoNum type="arabicPeriod"/>
            </a:pPr>
            <a:r>
              <a:rPr lang="en-GB" sz="2800" dirty="0"/>
              <a:t>£10.50 + £5.45 =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£7.60 + £2.60 =</a:t>
            </a:r>
          </a:p>
          <a:p>
            <a:pPr marL="342900" indent="-342900">
              <a:buAutoNum type="arabicPeriod"/>
            </a:pPr>
            <a:r>
              <a:rPr lang="en-GB" sz="2800" dirty="0"/>
              <a:t>£8.75 + £3.50 =</a:t>
            </a:r>
          </a:p>
          <a:p>
            <a:pPr marL="342900" indent="-342900">
              <a:buAutoNum type="arabicPeriod"/>
            </a:pPr>
            <a:r>
              <a:rPr lang="en-GB" sz="2800" dirty="0"/>
              <a:t>£9.60 + £5.55 = </a:t>
            </a:r>
          </a:p>
          <a:p>
            <a:pPr marL="342900" indent="-342900">
              <a:buAutoNum type="arabicPeriod"/>
            </a:pPr>
            <a:r>
              <a:rPr lang="en-GB" sz="2800" dirty="0"/>
              <a:t>£10.85 + £6.40 =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6" name="Cloud Callout 5"/>
          <p:cNvSpPr/>
          <p:nvPr/>
        </p:nvSpPr>
        <p:spPr>
          <a:xfrm>
            <a:off x="7464076" y="714977"/>
            <a:ext cx="4383935" cy="2538020"/>
          </a:xfrm>
          <a:prstGeom prst="cloudCallout">
            <a:avLst>
              <a:gd name="adj1" fmla="val -64697"/>
              <a:gd name="adj2" fmla="val 552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120295" y="1037006"/>
            <a:ext cx="3071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Remember to add the pounds and then add the pence </a:t>
            </a:r>
          </a:p>
          <a:p>
            <a:endParaRPr lang="en-US" altLang="en-GB" dirty="0"/>
          </a:p>
          <a:p>
            <a:r>
              <a:rPr lang="en-US" altLang="en-GB" dirty="0"/>
              <a:t>If you have any coins about at home, you could use these to help you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8328" y="3765856"/>
            <a:ext cx="3071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800" b="1" u="sng" dirty="0">
                <a:solidFill>
                  <a:srgbClr val="FF0000"/>
                </a:solidFill>
              </a:rPr>
              <a:t> Example 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You could use this example to help you out </a:t>
            </a:r>
            <a:r>
              <a:rPr lang="en-US" altLang="en-GB" b="1" u="sng" dirty="0">
                <a:solidFill>
                  <a:srgbClr val="FF0000"/>
                </a:solidFill>
              </a:rPr>
              <a:t>    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     £2.50 + £3.62 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     £2 + £3 = £5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     50p + 62p = 112p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     112p = £1.12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     £5 + £1.12 = £6.12 </a:t>
            </a:r>
          </a:p>
          <a:p>
            <a:endParaRPr lang="en-US" alt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81767" y="5204712"/>
            <a:ext cx="254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Questions 5 – 8 require</a:t>
            </a:r>
          </a:p>
          <a:p>
            <a:r>
              <a:rPr lang="en-GB" sz="2400" b="1" dirty="0"/>
              <a:t>exchanges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787525"/>
            <a:ext cx="7101840" cy="28035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Extension 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8451669" y="502057"/>
            <a:ext cx="3264203" cy="1940697"/>
          </a:xfrm>
          <a:prstGeom prst="cloudCallout">
            <a:avLst>
              <a:gd name="adj1" fmla="val -58537"/>
              <a:gd name="adj2" fmla="val 618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126855" y="734695"/>
            <a:ext cx="2125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There a few different parts to this extension so make sure you read carefully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11.2.2021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to subtract </a:t>
            </a:r>
            <a:r>
              <a:rPr lang="en-US" altLang="en-GB" sz="4000" dirty="0"/>
              <a:t>amounts of money </a:t>
            </a:r>
            <a:r>
              <a:rPr lang="en-GB" sz="40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3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338" y="310209"/>
            <a:ext cx="1190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Today we are subtracting amounts of money. </a:t>
            </a:r>
          </a:p>
          <a:p>
            <a:r>
              <a:rPr lang="en-GB" sz="2400" dirty="0"/>
              <a:t>We will work with pounds and pence separately like we did yesterday.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6" y="1800458"/>
            <a:ext cx="3780546" cy="2786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654797"/>
            <a:ext cx="1442518" cy="1071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5213" y="1548487"/>
            <a:ext cx="5669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£4.60 - £2.40 </a:t>
            </a:r>
          </a:p>
          <a:p>
            <a:r>
              <a:rPr lang="en-GB" sz="2800" dirty="0"/>
              <a:t>£4 - £2 = </a:t>
            </a:r>
            <a:r>
              <a:rPr lang="en-GB" sz="2800" dirty="0">
                <a:solidFill>
                  <a:srgbClr val="FF0000"/>
                </a:solidFill>
              </a:rPr>
              <a:t>£2</a:t>
            </a:r>
          </a:p>
          <a:p>
            <a:r>
              <a:rPr lang="en-GB" sz="2800" dirty="0"/>
              <a:t>60p – 40p = </a:t>
            </a:r>
            <a:r>
              <a:rPr lang="en-GB" sz="2800" dirty="0">
                <a:solidFill>
                  <a:srgbClr val="FF0000"/>
                </a:solidFill>
              </a:rPr>
              <a:t>20p</a:t>
            </a:r>
          </a:p>
          <a:p>
            <a:r>
              <a:rPr lang="en-GB" sz="2800" dirty="0"/>
              <a:t>£4.60 - £2.40  = </a:t>
            </a:r>
            <a:r>
              <a:rPr lang="en-GB" sz="2800" dirty="0">
                <a:solidFill>
                  <a:srgbClr val="FF0000"/>
                </a:solidFill>
              </a:rPr>
              <a:t>£2.20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700997" y="1800458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31614" y="1816244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55394" y="3364369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28826" y="3364368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4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829027"/>
            <a:ext cx="1299108" cy="9646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37530" y="4353808"/>
            <a:ext cx="1731209" cy="1068773"/>
          </a:xfrm>
          <a:prstGeom prst="cloudCallout">
            <a:avLst>
              <a:gd name="adj1" fmla="val -32281"/>
              <a:gd name="adj2" fmla="val 829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30388" y="4565282"/>
            <a:ext cx="122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Thinking time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60650" y="4794250"/>
            <a:ext cx="4343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What different amounts could you make with these coins?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267575" y="5486400"/>
            <a:ext cx="4343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How do you write amounts of money?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65" y="622300"/>
            <a:ext cx="5785485" cy="42525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30250" y="254000"/>
            <a:ext cx="10731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week we will be learning about </a:t>
            </a:r>
            <a:r>
              <a:rPr lang="en-US" dirty="0" smtClean="0"/>
              <a:t>money. </a:t>
            </a:r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a think about the follow questions before we start.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18135" y="1320800"/>
            <a:ext cx="45389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accent1"/>
                </a:solidFill>
                <a:sym typeface="+mn-ea"/>
              </a:rPr>
              <a:t>What different coins can you see here?</a:t>
            </a:r>
          </a:p>
          <a:p>
            <a:pPr algn="l"/>
            <a:endParaRPr lang="en-US" sz="2800">
              <a:solidFill>
                <a:schemeClr val="accent1"/>
              </a:solidFill>
            </a:endParaRPr>
          </a:p>
          <a:p>
            <a:pPr algn="l"/>
            <a:r>
              <a:rPr lang="en-US" sz="2800">
                <a:solidFill>
                  <a:schemeClr val="accent1"/>
                </a:solidFill>
              </a:rPr>
              <a:t>What is the smallest/</a:t>
            </a:r>
          </a:p>
          <a:p>
            <a:pPr algn="l"/>
            <a:r>
              <a:rPr lang="en-US" sz="2800">
                <a:solidFill>
                  <a:schemeClr val="accent1"/>
                </a:solidFill>
              </a:rPr>
              <a:t>largest amount?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816770"/>
            <a:ext cx="7680957" cy="384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909" y="2087958"/>
            <a:ext cx="1907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£7.85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8451669" y="502057"/>
            <a:ext cx="3264203" cy="1940697"/>
          </a:xfrm>
          <a:prstGeom prst="cloudCallout">
            <a:avLst>
              <a:gd name="adj1" fmla="val -61739"/>
              <a:gd name="adj2" fmla="val 504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864025" y="764519"/>
            <a:ext cx="2396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000" dirty="0"/>
              <a:t>Use the method on the previous slide to work this out. </a:t>
            </a:r>
          </a:p>
          <a:p>
            <a:r>
              <a:rPr lang="en-US" altLang="en-GB" sz="2000" dirty="0"/>
              <a:t>£ then pence </a:t>
            </a:r>
          </a:p>
        </p:txBody>
      </p:sp>
    </p:spTree>
    <p:extLst>
      <p:ext uri="{BB962C8B-B14F-4D97-AF65-F5344CB8AC3E}">
        <p14:creationId xmlns:p14="http://schemas.microsoft.com/office/powerpoint/2010/main" val="2421321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9401" y="215138"/>
            <a:ext cx="1190126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the sums are not as easy to take away, </a:t>
            </a:r>
          </a:p>
          <a:p>
            <a:r>
              <a:rPr lang="en-GB" sz="2400" dirty="0"/>
              <a:t>we can use a number line to help us. </a:t>
            </a:r>
          </a:p>
          <a:p>
            <a:endParaRPr lang="en-GB" sz="2400" dirty="0"/>
          </a:p>
          <a:p>
            <a:r>
              <a:rPr lang="en-GB" sz="3600" dirty="0">
                <a:solidFill>
                  <a:srgbClr val="FF0000"/>
                </a:solidFill>
              </a:rPr>
              <a:t>£6.70 – 75p =</a:t>
            </a:r>
          </a:p>
          <a:p>
            <a:endParaRPr lang="en-GB" sz="3600" dirty="0">
              <a:solidFill>
                <a:srgbClr val="FF0000"/>
              </a:solidFill>
            </a:endParaRPr>
          </a:p>
          <a:p>
            <a:endParaRPr lang="en-GB" sz="3600" dirty="0">
              <a:solidFill>
                <a:srgbClr val="FF0000"/>
              </a:solidFill>
            </a:endParaRPr>
          </a:p>
          <a:p>
            <a:endParaRPr lang="en-GB" sz="3600" dirty="0">
              <a:solidFill>
                <a:srgbClr val="FF0000"/>
              </a:solidFill>
            </a:endParaRPr>
          </a:p>
          <a:p>
            <a:r>
              <a:rPr lang="en-GB" sz="2000" dirty="0"/>
              <a:t>In this example we have started at 75p and are counting up to work out the difference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Jump 1- how much to add until you get to the next pound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Jump 2- how much to add until you get to the £6</a:t>
            </a:r>
          </a:p>
          <a:p>
            <a:r>
              <a:rPr lang="en-GB" sz="2000" dirty="0">
                <a:solidFill>
                  <a:srgbClr val="FF0000"/>
                </a:solidFill>
              </a:rPr>
              <a:t>Jump 3- how much to add until you get to £6.70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/>
              <a:t>Then add the amounts together at the top of the number line -</a:t>
            </a:r>
            <a:r>
              <a:rPr lang="en-GB" sz="2000" dirty="0">
                <a:solidFill>
                  <a:srgbClr val="FF0000"/>
                </a:solidFill>
              </a:rPr>
              <a:t> £5 + 25p + 70p = £5.95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3600" b="1" dirty="0">
                <a:solidFill>
                  <a:srgbClr val="FF0000"/>
                </a:solidFill>
              </a:rPr>
              <a:t>£6.70 – 75p = £5.95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720" y="1006444"/>
            <a:ext cx="6891532" cy="233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490" y="5637713"/>
            <a:ext cx="1442518" cy="10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1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6389" y="222069"/>
            <a:ext cx="9910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£4.50 - £1.63 = 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Have a go using the number line to work out this sum.</a:t>
            </a:r>
          </a:p>
          <a:p>
            <a:r>
              <a:rPr lang="en-GB" sz="2800" dirty="0"/>
              <a:t>I have done the sets at the bottom for you.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97694" y="2677886"/>
            <a:ext cx="8745021" cy="2799941"/>
            <a:chOff x="1901752" y="2024743"/>
            <a:chExt cx="8745021" cy="2799941"/>
          </a:xfrm>
        </p:grpSpPr>
        <p:grpSp>
          <p:nvGrpSpPr>
            <p:cNvPr id="10" name="Group 9"/>
            <p:cNvGrpSpPr/>
            <p:nvPr/>
          </p:nvGrpSpPr>
          <p:grpSpPr>
            <a:xfrm>
              <a:off x="1901752" y="2024743"/>
              <a:ext cx="8745021" cy="2799941"/>
              <a:chOff x="1078792" y="914400"/>
              <a:chExt cx="8745021" cy="279994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8792" y="914400"/>
                <a:ext cx="8745021" cy="279994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423851" y="2743200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460376" y="2699658"/>
                <a:ext cx="971007" cy="605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35680" y="2743200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736080" y="2699658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76994" y="3862252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£1.63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8640" y="3810001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£2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55255" y="3877435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£4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83336" y="3857787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£4.50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6389" y="222069"/>
            <a:ext cx="9910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£7.30 - £2.85 = 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Now try this one using the same method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7694" y="2625635"/>
            <a:ext cx="8745021" cy="2799941"/>
            <a:chOff x="1078792" y="914400"/>
            <a:chExt cx="8745021" cy="2799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72936" y="4515395"/>
            <a:ext cx="92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£2.85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78" y="4510930"/>
            <a:ext cx="92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£7.30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8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148" y="575341"/>
            <a:ext cx="6322423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£8.60 - £2.30</a:t>
            </a:r>
          </a:p>
          <a:p>
            <a:pPr marL="342900" indent="-342900">
              <a:buAutoNum type="arabicPeriod"/>
            </a:pPr>
            <a:r>
              <a:rPr lang="en-GB" sz="2800" dirty="0"/>
              <a:t>£10.50 - £1.35 =</a:t>
            </a:r>
          </a:p>
          <a:p>
            <a:pPr marL="342900" indent="-342900">
              <a:buAutoNum type="arabicPeriod"/>
            </a:pPr>
            <a:r>
              <a:rPr lang="en-GB" sz="2800" dirty="0"/>
              <a:t>£9.70 - £3.50 =</a:t>
            </a:r>
          </a:p>
          <a:p>
            <a:pPr marL="342900" indent="-342900">
              <a:buAutoNum type="arabicPeriod"/>
            </a:pPr>
            <a:r>
              <a:rPr lang="en-GB" sz="2800" dirty="0"/>
              <a:t>£12.45 - £6.30 =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5. £10.40 - £2.55 =</a:t>
            </a:r>
          </a:p>
          <a:p>
            <a:r>
              <a:rPr lang="en-GB" sz="2800" dirty="0">
                <a:ea typeface="+mn-lt"/>
                <a:cs typeface="+mn-lt"/>
              </a:rPr>
              <a:t>6. £11.25 - £3.60 =</a:t>
            </a:r>
            <a:endParaRPr lang="en-GB" dirty="0">
              <a:ea typeface="+mn-lt"/>
              <a:cs typeface="+mn-lt"/>
            </a:endParaRPr>
          </a:p>
          <a:p>
            <a:r>
              <a:rPr lang="en-GB" sz="2800" dirty="0">
                <a:ea typeface="+mn-lt"/>
                <a:cs typeface="+mn-lt"/>
              </a:rPr>
              <a:t>7. £15.50 - £5.55 = </a:t>
            </a:r>
            <a:endParaRPr lang="en-GB" dirty="0">
              <a:ea typeface="+mn-lt"/>
              <a:cs typeface="+mn-lt"/>
            </a:endParaRPr>
          </a:p>
          <a:p>
            <a:r>
              <a:rPr lang="en-GB" sz="2800" dirty="0">
                <a:ea typeface="+mn-lt"/>
                <a:cs typeface="+mn-lt"/>
              </a:rPr>
              <a:t>8. £12.20 - £4.45 =</a:t>
            </a:r>
            <a:endParaRPr lang="en-GB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en-GB" sz="2800" dirty="0">
              <a:cs typeface="Calibri"/>
            </a:endParaRPr>
          </a:p>
          <a:p>
            <a:endParaRPr lang="en-GB" sz="2800" dirty="0"/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6" name="Cloud Callout 5"/>
          <p:cNvSpPr/>
          <p:nvPr/>
        </p:nvSpPr>
        <p:spPr>
          <a:xfrm>
            <a:off x="7635431" y="412229"/>
            <a:ext cx="4383935" cy="2538020"/>
          </a:xfrm>
          <a:prstGeom prst="cloudCallout">
            <a:avLst>
              <a:gd name="adj1" fmla="val -72742"/>
              <a:gd name="adj2" fmla="val -39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277050" y="750516"/>
            <a:ext cx="338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/>
              <a:t>You should be able to work the first 4 out by taking away the pounds and then the pence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070835" y="3216100"/>
            <a:ext cx="5844500" cy="2411806"/>
          </a:xfrm>
          <a:prstGeom prst="cloudCallout">
            <a:avLst>
              <a:gd name="adj1" fmla="val -72742"/>
              <a:gd name="adj2" fmla="val -39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966410" y="3622329"/>
            <a:ext cx="403251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en-GB" sz="2400" dirty="0"/>
              <a:t>There are some blank number lines on the next slide to help you with numbers 5-8 </a:t>
            </a:r>
          </a:p>
        </p:txBody>
      </p:sp>
    </p:spTree>
    <p:extLst>
      <p:ext uri="{BB962C8B-B14F-4D97-AF65-F5344CB8AC3E}">
        <p14:creationId xmlns:p14="http://schemas.microsoft.com/office/powerpoint/2010/main" val="4225832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505" y="222070"/>
            <a:ext cx="5878284" cy="1894113"/>
            <a:chOff x="1078792" y="914400"/>
            <a:chExt cx="8745021" cy="2799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82940" y="2116183"/>
            <a:ext cx="5878284" cy="1894113"/>
            <a:chOff x="1078792" y="914400"/>
            <a:chExt cx="8745021" cy="27999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4505" y="3668515"/>
            <a:ext cx="5878284" cy="1894113"/>
            <a:chOff x="1078792" y="914400"/>
            <a:chExt cx="8745021" cy="27999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82940" y="4724401"/>
            <a:ext cx="5878284" cy="1894113"/>
            <a:chOff x="1078792" y="914400"/>
            <a:chExt cx="8745021" cy="279994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2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8" y="1349964"/>
            <a:ext cx="4686300" cy="4314825"/>
          </a:xfrm>
          <a:prstGeom prst="rect">
            <a:avLst/>
          </a:prstGeom>
        </p:spPr>
      </p:pic>
      <p:sp>
        <p:nvSpPr>
          <p:cNvPr id="5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Extension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7635431" y="412229"/>
            <a:ext cx="4395460" cy="1730080"/>
          </a:xfrm>
          <a:prstGeom prst="cloudCallout">
            <a:avLst>
              <a:gd name="adj1" fmla="val -70358"/>
              <a:gd name="adj2" fmla="val 207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277050" y="750516"/>
            <a:ext cx="338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/>
              <a:t>You may need a number line to work this out.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22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12.2.2021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to recall facts for the 7 times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26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3532" y="5998466"/>
            <a:ext cx="1120877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can also copy and paste this link if you would prefer:</a:t>
            </a:r>
            <a:endParaRPr lang="en-GB" dirty="0">
              <a:hlinkClick r:id="rId4"/>
            </a:endParaRPr>
          </a:p>
          <a:p>
            <a:r>
              <a:rPr lang="en-GB" sz="1600" dirty="0"/>
              <a:t>https://teachers.thenational.academy/lessons/representing-the-seven-times-table-ctk30t?from_query=7+times+table</a:t>
            </a:r>
          </a:p>
        </p:txBody>
      </p:sp>
    </p:spTree>
    <p:extLst>
      <p:ext uri="{BB962C8B-B14F-4D97-AF65-F5344CB8AC3E}">
        <p14:creationId xmlns:p14="http://schemas.microsoft.com/office/powerpoint/2010/main" val="2748192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695" y="154745"/>
            <a:ext cx="114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Before we start looking at the 7 times table,  we will recap the 6 times tables!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37530" y="4311604"/>
            <a:ext cx="1731209" cy="1068773"/>
          </a:xfrm>
          <a:prstGeom prst="cloudCallout">
            <a:avLst>
              <a:gd name="adj1" fmla="val -32281"/>
              <a:gd name="adj2" fmla="val 829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30388" y="4523078"/>
            <a:ext cx="122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Thinking time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9397" y="2702279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2594" y="2256389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37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49" y="2459933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66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97826" y="1171859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60825" y="5378734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42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6130" y="5369668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42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4536" y="3619583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9881" y="5161169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87435" y="3281454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5082" y="1142887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79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44092" y="3136492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55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27741" y="5643511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49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34238" y="4311604"/>
            <a:ext cx="161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</a:rPr>
              <a:t>50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84229" y="529065"/>
            <a:ext cx="789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Circle the numbers you will find in the 6 times table </a:t>
            </a:r>
          </a:p>
        </p:txBody>
      </p:sp>
      <p:sp>
        <p:nvSpPr>
          <p:cNvPr id="34" name="Cloud Callout 33"/>
          <p:cNvSpPr/>
          <p:nvPr/>
        </p:nvSpPr>
        <p:spPr>
          <a:xfrm>
            <a:off x="7796540" y="1229348"/>
            <a:ext cx="4395460" cy="2052106"/>
          </a:xfrm>
          <a:prstGeom prst="cloudCallout">
            <a:avLst>
              <a:gd name="adj1" fmla="val -57556"/>
              <a:gd name="adj2" fmla="val 393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8493394" y="1442039"/>
            <a:ext cx="338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/>
              <a:t>There is also a 6 times table video on the Pathfinders page on our school website</a:t>
            </a:r>
          </a:p>
        </p:txBody>
      </p:sp>
    </p:spTree>
    <p:extLst>
      <p:ext uri="{BB962C8B-B14F-4D97-AF65-F5344CB8AC3E}">
        <p14:creationId xmlns:p14="http://schemas.microsoft.com/office/powerpoint/2010/main" val="296016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30" y="335280"/>
            <a:ext cx="9704070" cy="443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" y="5757275"/>
            <a:ext cx="1442518" cy="10711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01800" y="4775200"/>
            <a:ext cx="1041400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sym typeface="+mn-ea"/>
              </a:rPr>
              <a:t>£1 = 100p </a:t>
            </a:r>
          </a:p>
          <a:p>
            <a:r>
              <a:rPr lang="en-US"/>
              <a:t>money can be written in both pounds and pence. </a:t>
            </a:r>
          </a:p>
          <a:p>
            <a:endParaRPr lang="en-US" sz="2800">
              <a:solidFill>
                <a:srgbClr val="FF0000"/>
              </a:solidFill>
              <a:sym typeface="+mn-ea"/>
            </a:endParaRPr>
          </a:p>
          <a:p>
            <a:r>
              <a:rPr lang="en-US" sz="2400">
                <a:solidFill>
                  <a:schemeClr val="tx1"/>
                </a:solidFill>
                <a:sym typeface="+mn-ea"/>
              </a:rPr>
              <a:t>£2.50 is the same as 250p       £5.42 is the same as 542p</a:t>
            </a:r>
          </a:p>
          <a:p>
            <a:r>
              <a:rPr lang="en-US" sz="2400">
                <a:solidFill>
                  <a:srgbClr val="FF0000"/>
                </a:solidFill>
                <a:sym typeface="+mn-ea"/>
              </a:rPr>
              <a:t>x100 to work out how many pence so move the decimal point 2 places  </a:t>
            </a:r>
            <a:endParaRPr lang="en-US" sz="2400">
              <a:solidFill>
                <a:schemeClr val="tx1"/>
              </a:solidFill>
              <a:sym typeface="+mn-ea"/>
            </a:endParaRPr>
          </a:p>
          <a:p>
            <a:endParaRPr lang="en-US" sz="2800">
              <a:solidFill>
                <a:srgbClr val="FF0000"/>
              </a:solidFill>
              <a:sym typeface="+mn-ea"/>
            </a:endParaRPr>
          </a:p>
          <a:p>
            <a:endParaRPr lang="en-US" sz="2800">
              <a:solidFill>
                <a:srgbClr val="FF0000"/>
              </a:solidFill>
              <a:sym typeface="+mn-ea"/>
            </a:endParaRPr>
          </a:p>
          <a:p>
            <a:endParaRPr lang="en-US" sz="2800">
              <a:solidFill>
                <a:srgbClr val="FF0000"/>
              </a:solidFill>
              <a:sym typeface="+mn-ea"/>
            </a:endParaRPr>
          </a:p>
          <a:p>
            <a:endParaRPr 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61950" y="101600"/>
            <a:ext cx="6921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Here is the coins and notes that we use.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0" y="168396"/>
            <a:ext cx="4542412" cy="6415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88" y="168396"/>
            <a:ext cx="1442518" cy="1071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27" y="1402958"/>
            <a:ext cx="7034948" cy="3295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2427" y="4937760"/>
            <a:ext cx="6939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Here is the 7 times table.</a:t>
            </a:r>
          </a:p>
          <a:p>
            <a:endParaRPr lang="en-GB" sz="2000" dirty="0"/>
          </a:p>
          <a:p>
            <a:r>
              <a:rPr lang="en-GB" sz="2000" dirty="0"/>
              <a:t>Have a go chanting the table to help you remember it! </a:t>
            </a:r>
          </a:p>
        </p:txBody>
      </p:sp>
    </p:spTree>
    <p:extLst>
      <p:ext uri="{BB962C8B-B14F-4D97-AF65-F5344CB8AC3E}">
        <p14:creationId xmlns:p14="http://schemas.microsoft.com/office/powerpoint/2010/main" val="3197497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6" y="947263"/>
            <a:ext cx="8432042" cy="4351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3225" y="1927273"/>
            <a:ext cx="2667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Fill in the bar models with the correct answers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96781"/>
            <a:ext cx="1401445" cy="1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9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93225" y="1927273"/>
            <a:ext cx="2667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Fill in the bar models with the correct answers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9" y="683278"/>
            <a:ext cx="8480249" cy="4550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96781"/>
            <a:ext cx="1401445" cy="1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27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22" y="211015"/>
            <a:ext cx="5724365" cy="6091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6" y="2918900"/>
            <a:ext cx="5485021" cy="200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692" y="211015"/>
            <a:ext cx="5134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Find all the multiples of 7 on the 100 square</a:t>
            </a:r>
          </a:p>
          <a:p>
            <a:endParaRPr lang="en-GB" sz="2400" dirty="0">
              <a:solidFill>
                <a:schemeClr val="accent1"/>
              </a:solidFill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You can colour the multiples in or draw a circle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77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065" y="365169"/>
            <a:ext cx="7272996" cy="638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62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52" y="1250413"/>
            <a:ext cx="4366919" cy="3822674"/>
          </a:xfrm>
          <a:prstGeom prst="rect">
            <a:avLst/>
          </a:prstGeom>
        </p:spPr>
      </p:pic>
      <p:sp>
        <p:nvSpPr>
          <p:cNvPr id="6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Extension 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7796540" y="1229348"/>
            <a:ext cx="4395460" cy="2052106"/>
          </a:xfrm>
          <a:prstGeom prst="cloudCallout">
            <a:avLst>
              <a:gd name="adj1" fmla="val -57556"/>
              <a:gd name="adj2" fmla="val 393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493394" y="1442039"/>
            <a:ext cx="3388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/>
              <a:t>There are 2 parts to this question </a:t>
            </a:r>
          </a:p>
          <a:p>
            <a:r>
              <a:rPr lang="en-US" altLang="en-GB" sz="2400" dirty="0"/>
              <a:t>Read it carefully </a:t>
            </a:r>
            <a:r>
              <a:rPr lang="en-US" altLang="en-GB" sz="2400" dirty="0">
                <a:sym typeface="Wingdings" panose="05000000000000000000" pitchFamily="2" charset="2"/>
              </a:rPr>
              <a:t></a:t>
            </a:r>
            <a:endParaRPr lang="en-US" altLang="en-GB" sz="2400" dirty="0"/>
          </a:p>
        </p:txBody>
      </p:sp>
    </p:spTree>
    <p:extLst>
      <p:ext uri="{BB962C8B-B14F-4D97-AF65-F5344CB8AC3E}">
        <p14:creationId xmlns:p14="http://schemas.microsoft.com/office/powerpoint/2010/main" val="85398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20" y="589915"/>
            <a:ext cx="8945880" cy="3943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" y="5576570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170943" y="5182642"/>
            <a:ext cx="3052689" cy="1688591"/>
          </a:xfrm>
          <a:prstGeom prst="cloudCallout">
            <a:avLst>
              <a:gd name="adj1" fmla="val 37534"/>
              <a:gd name="adj2" fmla="val -899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16530" y="5576570"/>
            <a:ext cx="2125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add the pence and pounds separately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437515"/>
            <a:ext cx="6220460" cy="3836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5589270"/>
            <a:ext cx="1401445" cy="1040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620" y="3225165"/>
            <a:ext cx="6374130" cy="32391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71600" y="2856865"/>
            <a:ext cx="3200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90204" pitchFamily="34" charset="0"/>
              </a:rPr>
              <a:t>×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406400"/>
            <a:ext cx="4038600" cy="5891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5589270"/>
            <a:ext cx="1401445" cy="10401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673850" y="704850"/>
            <a:ext cx="4699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How much money is in the jar?</a:t>
            </a:r>
          </a:p>
          <a:p>
            <a:endParaRPr lang="en-US" sz="2400" b="1">
              <a:solidFill>
                <a:schemeClr val="accent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HINT-  Add the £1 first and then add the pence </a:t>
            </a:r>
          </a:p>
          <a:p>
            <a:endParaRPr lang="en-US" sz="2400" b="1">
              <a:solidFill>
                <a:schemeClr val="tx1"/>
              </a:solidFill>
            </a:endParaRPr>
          </a:p>
          <a:p>
            <a:endParaRPr lang="en-US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£1 </a:t>
            </a:r>
          </a:p>
          <a:p>
            <a:endParaRPr lang="en-US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50p + 20p + 20p + 5p</a:t>
            </a:r>
          </a:p>
          <a:p>
            <a:endParaRPr lang="en-US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£___.____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52650" y="3397250"/>
            <a:ext cx="128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5p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152650" y="4108450"/>
            <a:ext cx="128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20p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266950" y="5220970"/>
            <a:ext cx="128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£1 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508750" y="5492750"/>
            <a:ext cx="128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50p </a:t>
            </a:r>
          </a:p>
        </p:txBody>
      </p:sp>
      <p:cxnSp>
        <p:nvCxnSpPr>
          <p:cNvPr id="13" name="Straight Arrow Connector 12"/>
          <p:cNvCxnSpPr>
            <a:endCxn id="6" idx="3"/>
          </p:cNvCxnSpPr>
          <p:nvPr/>
        </p:nvCxnSpPr>
        <p:spPr>
          <a:xfrm flipV="1">
            <a:off x="2686050" y="3581400"/>
            <a:ext cx="749300" cy="190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238750" y="5360670"/>
            <a:ext cx="1435100" cy="42418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33650" y="4476750"/>
            <a:ext cx="749300" cy="190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13050" y="5473700"/>
            <a:ext cx="749300" cy="190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915" y="306070"/>
            <a:ext cx="31959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/>
              <a:t>Work out how much money is in each box- show your answers in both pounds and pence</a:t>
            </a:r>
          </a:p>
          <a:p>
            <a:endParaRPr lang="en-US" altLang="en-GB" dirty="0"/>
          </a:p>
          <a:p>
            <a:r>
              <a:rPr lang="en-US" altLang="en-GB" dirty="0"/>
              <a:t>e.g. - 54p  =   £0.54 </a:t>
            </a:r>
          </a:p>
          <a:p>
            <a:endParaRPr lang="en-US" altLang="en-GB" dirty="0"/>
          </a:p>
          <a:p>
            <a:endParaRPr lang="en-US" altLang="en-GB" dirty="0"/>
          </a:p>
          <a:p>
            <a:r>
              <a:rPr lang="en-US" altLang="en-GB" dirty="0">
                <a:solidFill>
                  <a:srgbClr val="FF0000"/>
                </a:solidFill>
              </a:rPr>
              <a:t>HINT- make the pounds first </a:t>
            </a:r>
            <a:r>
              <a:rPr lang="en-US" altLang="en-GB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105" y="93345"/>
            <a:ext cx="5379085" cy="66719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12192000" cy="42665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27050" y="323850"/>
            <a:ext cx="11468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Work out the amounts add the greater than &gt; and less than &lt; to compare</a:t>
            </a:r>
            <a:r>
              <a:rPr lang="en-US" sz="240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b3da083-4e33-41a7-836a-9463a68171e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1532</Words>
  <Application>Microsoft Office PowerPoint</Application>
  <PresentationFormat>Widescreen</PresentationFormat>
  <Paragraphs>270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Whprimary5@outlook.com</dc:creator>
  <cp:lastModifiedBy>Paul Gingell</cp:lastModifiedBy>
  <cp:revision>56</cp:revision>
  <dcterms:created xsi:type="dcterms:W3CDTF">2021-02-03T21:02:28Z</dcterms:created>
  <dcterms:modified xsi:type="dcterms:W3CDTF">2021-02-05T12:15:58Z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1033-3.1.1.5096</vt:lpwstr>
  </property>
</Properties>
</file>