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8" r:id="rId2"/>
  </p:sldMasterIdLst>
  <p:notesMasterIdLst>
    <p:notesMasterId r:id="rId111"/>
  </p:notesMasterIdLst>
  <p:sldIdLst>
    <p:sldId id="297" r:id="rId3"/>
    <p:sldId id="298" r:id="rId4"/>
    <p:sldId id="299" r:id="rId5"/>
    <p:sldId id="300" r:id="rId6"/>
    <p:sldId id="301" r:id="rId7"/>
    <p:sldId id="302" r:id="rId8"/>
    <p:sldId id="303" r:id="rId9"/>
    <p:sldId id="304" r:id="rId10"/>
    <p:sldId id="305" r:id="rId11"/>
    <p:sldId id="329" r:id="rId12"/>
    <p:sldId id="306" r:id="rId13"/>
    <p:sldId id="404"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40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A98"/>
    <a:srgbClr val="CCCC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4" autoAdjust="0"/>
    <p:restoredTop sz="94660"/>
  </p:normalViewPr>
  <p:slideViewPr>
    <p:cSldViewPr snapToGrid="0">
      <p:cViewPr>
        <p:scale>
          <a:sx n="66" d="100"/>
          <a:sy n="66" d="100"/>
        </p:scale>
        <p:origin x="76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76FEF-92B3-4ACA-84F8-D667E2DFAE86}"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95DD0-B432-4415-AECA-EA2B425BBA77}" type="slidenum">
              <a:rPr lang="en-US" smtClean="0"/>
              <a:t>‹#›</a:t>
            </a:fld>
            <a:endParaRPr lang="en-US"/>
          </a:p>
        </p:txBody>
      </p:sp>
    </p:spTree>
    <p:extLst>
      <p:ext uri="{BB962C8B-B14F-4D97-AF65-F5344CB8AC3E}">
        <p14:creationId xmlns:p14="http://schemas.microsoft.com/office/powerpoint/2010/main" val="176974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E864B3-45A0-9D43-87AF-205451AE2B56}" type="slidenum">
              <a:rPr lang="en-US" smtClean="0"/>
              <a:t>2</a:t>
            </a:fld>
            <a:endParaRPr lang="en-US"/>
          </a:p>
        </p:txBody>
      </p:sp>
    </p:spTree>
    <p:extLst>
      <p:ext uri="{BB962C8B-B14F-4D97-AF65-F5344CB8AC3E}">
        <p14:creationId xmlns:p14="http://schemas.microsoft.com/office/powerpoint/2010/main" val="322636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44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33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02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0661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1336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04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040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4075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51</a:t>
            </a:fld>
            <a:endParaRPr lang="en-US"/>
          </a:p>
        </p:txBody>
      </p:sp>
    </p:spTree>
    <p:extLst>
      <p:ext uri="{BB962C8B-B14F-4D97-AF65-F5344CB8AC3E}">
        <p14:creationId xmlns:p14="http://schemas.microsoft.com/office/powerpoint/2010/main" val="416622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E864B3-45A0-9D43-87AF-205451AE2B56}" type="slidenum">
              <a:rPr lang="en-US" smtClean="0"/>
              <a:t>8</a:t>
            </a:fld>
            <a:endParaRPr lang="en-US"/>
          </a:p>
        </p:txBody>
      </p:sp>
    </p:spTree>
    <p:extLst>
      <p:ext uri="{BB962C8B-B14F-4D97-AF65-F5344CB8AC3E}">
        <p14:creationId xmlns:p14="http://schemas.microsoft.com/office/powerpoint/2010/main" val="142994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E864B3-45A0-9D43-87AF-205451AE2B56}" type="slidenum">
              <a:rPr lang="en-US" smtClean="0"/>
              <a:t>9</a:t>
            </a:fld>
            <a:endParaRPr lang="en-US"/>
          </a:p>
        </p:txBody>
      </p:sp>
    </p:spTree>
    <p:extLst>
      <p:ext uri="{BB962C8B-B14F-4D97-AF65-F5344CB8AC3E}">
        <p14:creationId xmlns:p14="http://schemas.microsoft.com/office/powerpoint/2010/main" val="123001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95DD0-B432-4415-AECA-EA2B425BB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88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587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98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07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217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3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4382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2120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4312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p>
        </p:txBody>
      </p:sp>
      <p:sp>
        <p:nvSpPr>
          <p:cNvPr id="7" name="灯片编号占位符 1029"/>
          <p:cNvSpPr>
            <a:spLocks noGrp="1"/>
          </p:cNvSpPr>
          <p:nvPr>
            <p:ph type="sldNum" sz="quarter" idx="12"/>
          </p:nvPr>
        </p:nvSpPr>
        <p:spPr/>
        <p:txBody>
          <a:bodyPr/>
          <a:lstStyle>
            <a:lvl1pPr>
              <a:defRPr/>
            </a:lvl1pPr>
          </a:lstStyle>
          <a:p>
            <a:fld id="{2DF1B3E2-3279-499B-810A-974DB2075612}" type="slidenum">
              <a:rPr altLang="zh-CN"/>
              <a:pPr/>
              <a:t>‹#›</a:t>
            </a:fld>
            <a:endParaRPr lang="en-GB" altLang="en-US"/>
          </a:p>
        </p:txBody>
      </p:sp>
    </p:spTree>
    <p:extLst>
      <p:ext uri="{BB962C8B-B14F-4D97-AF65-F5344CB8AC3E}">
        <p14:creationId xmlns:p14="http://schemas.microsoft.com/office/powerpoint/2010/main" val="4200780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24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440681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992357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88480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57998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1657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2717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8447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708372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18927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60855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99028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4374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5444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81735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1194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8281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1642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3195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5578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815007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301183887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hyperlink" Target="http://images.google.co.uk/imgres?imgurl=http://www.drdelphinium.com/images/recycle_sign.jpg&amp;imgrefurl=http://www.drdelphinium.com/vase_recycling.asp&amp;usg=__27ae1x6FrdUmdIqrZSXMZBV3aEI=&amp;h=464&amp;w=498&amp;sz=28&amp;hl=en&amp;start=2&amp;tbnid=KxUgTLuqApOzYM:&amp;tbnh=121&amp;tbnw=130&amp;prev=/images?q=recycle&amp;gbv=2&amp;hl=en&amp;safe=strict" TargetMode="External"/><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hyperlink" Target="http://images.google.co.uk/imgres?imgurl=http://www.newscientist.com/blog/environment/uploaded_images/bag-710077.jpg&amp;imgrefurl=http://www.newscientist.com/blog/environment/2007_04_01_archive.html&amp;usg=__73utAG6hcEvUFfN2kyJXSvVdQRA=&amp;h=800&amp;w=800&amp;sz=230&amp;hl=en&amp;start=3&amp;tbnid=qp-8p1TbKYJqYM:&amp;tbnh=143&amp;tbnw=143&amp;prev=/images?q=bag+for+life&amp;gbv=2&amp;hl=en&amp;safe=strict" TargetMode="External"/><Relationship Id="rId9" Type="http://schemas.openxmlformats.org/officeDocument/2006/relationships/image" Target="../media/image110.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hprimary.com/copy-4-of-covid19" TargetMode="External"/><Relationship Id="rId1" Type="http://schemas.openxmlformats.org/officeDocument/2006/relationships/slideLayout" Target="../slideLayouts/slideLayout15.xml"/><Relationship Id="rId4" Type="http://schemas.openxmlformats.org/officeDocument/2006/relationships/hyperlink" Target="https://classroom.thenational.academy/lessons/to-recognise-and-describe-repeating-patterns-6hjk4c?step=1&amp;activity=vide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bbc.co.uk/cbbc/watch/what-is-cyberbully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aTa47_wuBe8&amp;feature=emb_titl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hyperlink" Target="https://www.bbc.co.uk/bitesize/clips/ztmpvcw"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7999"/>
          </a:xfrm>
          <a:prstGeom prst="rect">
            <a:avLst/>
          </a:prstGeom>
          <a:solidFill>
            <a:schemeClr val="bg2">
              <a:lumMod val="75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6" name="Rectangle 5"/>
          <p:cNvSpPr/>
          <p:nvPr/>
        </p:nvSpPr>
        <p:spPr>
          <a:xfrm>
            <a:off x="203063" y="6038645"/>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18" y="6099672"/>
            <a:ext cx="441293" cy="441293"/>
          </a:xfrm>
          <a:prstGeom prst="rect">
            <a:avLst/>
          </a:prstGeom>
        </p:spPr>
      </p:pic>
      <p:sp>
        <p:nvSpPr>
          <p:cNvPr id="7" name="TextBox 6"/>
          <p:cNvSpPr txBox="1"/>
          <p:nvPr/>
        </p:nvSpPr>
        <p:spPr>
          <a:xfrm>
            <a:off x="709010" y="6134609"/>
            <a:ext cx="3021227" cy="369332"/>
          </a:xfrm>
          <a:prstGeom prst="rect">
            <a:avLst/>
          </a:prstGeom>
          <a:noFill/>
        </p:spPr>
        <p:txBody>
          <a:bodyPr wrap="square" rtlCol="0">
            <a:spAutoFit/>
          </a:bodyPr>
          <a:lstStyle/>
          <a:p>
            <a:pPr defTabSz="685800"/>
            <a:r>
              <a:rPr lang="en-GB" dirty="0">
                <a:solidFill>
                  <a:prstClr val="black"/>
                </a:solidFill>
                <a:latin typeface="Calibri" panose="020F0502020204030204"/>
              </a:rPr>
              <a:t>Subject</a:t>
            </a:r>
            <a:r>
              <a:rPr lang="en-GB" sz="1350" dirty="0">
                <a:solidFill>
                  <a:prstClr val="black"/>
                </a:solidFill>
                <a:latin typeface="Calibri" panose="020F0502020204030204"/>
              </a:rPr>
              <a:t>: </a:t>
            </a:r>
            <a:r>
              <a:rPr lang="en-GB" dirty="0">
                <a:solidFill>
                  <a:prstClr val="black"/>
                </a:solidFill>
                <a:latin typeface="Calibri" panose="020F0502020204030204"/>
              </a:rPr>
              <a:t>Technology </a:t>
            </a:r>
            <a:endParaRPr lang="en-GB" sz="1350" dirty="0">
              <a:solidFill>
                <a:prstClr val="black"/>
              </a:solidFill>
              <a:latin typeface="Calibri" panose="020F0502020204030204"/>
            </a:endParaRPr>
          </a:p>
        </p:txBody>
      </p:sp>
      <p:sp>
        <p:nvSpPr>
          <p:cNvPr id="8" name="Rectangle 7"/>
          <p:cNvSpPr/>
          <p:nvPr/>
        </p:nvSpPr>
        <p:spPr>
          <a:xfrm>
            <a:off x="203063" y="170919"/>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9" name="TextBox 8"/>
          <p:cNvSpPr txBox="1"/>
          <p:nvPr/>
        </p:nvSpPr>
        <p:spPr>
          <a:xfrm>
            <a:off x="265982" y="214211"/>
            <a:ext cx="5569751" cy="461665"/>
          </a:xfrm>
          <a:prstGeom prst="rect">
            <a:avLst/>
          </a:prstGeom>
          <a:noFill/>
        </p:spPr>
        <p:txBody>
          <a:bodyPr wrap="square" rtlCol="0">
            <a:spAutoFit/>
          </a:bodyPr>
          <a:lstStyle/>
          <a:p>
            <a:pPr defTabSz="685800"/>
            <a:r>
              <a:rPr lang="en-GB" sz="2400" dirty="0">
                <a:solidFill>
                  <a:prstClr val="black"/>
                </a:solidFill>
                <a:latin typeface="Calibri" panose="020F0502020204030204"/>
              </a:rPr>
              <a:t>Date: </a:t>
            </a:r>
            <a:r>
              <a:rPr lang="en-GB" sz="2400" u="sng" dirty="0">
                <a:solidFill>
                  <a:prstClr val="black"/>
                </a:solidFill>
                <a:latin typeface="Calibri" panose="020F0502020204030204"/>
              </a:rPr>
              <a:t>Monday 22</a:t>
            </a:r>
            <a:r>
              <a:rPr lang="en-GB" sz="2400" u="sng" baseline="30000" dirty="0">
                <a:solidFill>
                  <a:prstClr val="black"/>
                </a:solidFill>
                <a:latin typeface="Calibri" panose="020F0502020204030204"/>
              </a:rPr>
              <a:t>nd</a:t>
            </a:r>
            <a:r>
              <a:rPr lang="en-GB" sz="2400" u="sng" dirty="0">
                <a:solidFill>
                  <a:prstClr val="black"/>
                </a:solidFill>
                <a:latin typeface="Calibri" panose="020F0502020204030204"/>
              </a:rPr>
              <a:t> February 2021</a:t>
            </a:r>
            <a:r>
              <a:rPr lang="en-GB" sz="1350" u="sng" dirty="0">
                <a:solidFill>
                  <a:prstClr val="black"/>
                </a:solidFill>
                <a:latin typeface="Calibri" panose="020F0502020204030204"/>
              </a:rPr>
              <a:t> </a:t>
            </a:r>
          </a:p>
        </p:txBody>
      </p:sp>
      <p:pic>
        <p:nvPicPr>
          <p:cNvPr id="10" name="Picture 9"/>
          <p:cNvPicPr>
            <a:picLocks noChangeAspect="1"/>
          </p:cNvPicPr>
          <p:nvPr/>
        </p:nvPicPr>
        <p:blipFill>
          <a:blip r:embed="rId3"/>
          <a:stretch>
            <a:fillRect/>
          </a:stretch>
        </p:blipFill>
        <p:spPr>
          <a:xfrm>
            <a:off x="203063" y="2111994"/>
            <a:ext cx="1664494" cy="828675"/>
          </a:xfrm>
          <a:prstGeom prst="rect">
            <a:avLst/>
          </a:prstGeom>
        </p:spPr>
      </p:pic>
      <p:sp>
        <p:nvSpPr>
          <p:cNvPr id="11" name="Rectangle 10"/>
          <p:cNvSpPr/>
          <p:nvPr/>
        </p:nvSpPr>
        <p:spPr>
          <a:xfrm>
            <a:off x="215647" y="2942935"/>
            <a:ext cx="11723804"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2" name="TextBox 11"/>
          <p:cNvSpPr txBox="1"/>
          <p:nvPr/>
        </p:nvSpPr>
        <p:spPr>
          <a:xfrm>
            <a:off x="264858" y="2940669"/>
            <a:ext cx="11521576" cy="553998"/>
          </a:xfrm>
          <a:prstGeom prst="rect">
            <a:avLst/>
          </a:prstGeom>
          <a:noFill/>
        </p:spPr>
        <p:txBody>
          <a:bodyPr wrap="square" rtlCol="0">
            <a:spAutoFit/>
          </a:bodyPr>
          <a:lstStyle/>
          <a:p>
            <a:pPr defTabSz="685800"/>
            <a:r>
              <a:rPr lang="en-GB" sz="3000" u="sng" dirty="0">
                <a:solidFill>
                  <a:prstClr val="black"/>
                </a:solidFill>
                <a:latin typeface="Calibri" panose="020F0502020204030204"/>
              </a:rPr>
              <a:t>LO: To be able to identify safety hazards in the kitchen.</a:t>
            </a:r>
          </a:p>
        </p:txBody>
      </p:sp>
      <p:pic>
        <p:nvPicPr>
          <p:cNvPr id="2" name="Picture 1"/>
          <p:cNvPicPr>
            <a:picLocks noChangeAspect="1"/>
          </p:cNvPicPr>
          <p:nvPr/>
        </p:nvPicPr>
        <p:blipFill>
          <a:blip r:embed="rId4"/>
          <a:stretch>
            <a:fillRect/>
          </a:stretch>
        </p:blipFill>
        <p:spPr>
          <a:xfrm>
            <a:off x="3522053" y="6075091"/>
            <a:ext cx="539937" cy="494468"/>
          </a:xfrm>
          <a:prstGeom prst="rect">
            <a:avLst/>
          </a:prstGeom>
        </p:spPr>
      </p:pic>
    </p:spTree>
    <p:extLst>
      <p:ext uri="{BB962C8B-B14F-4D97-AF65-F5344CB8AC3E}">
        <p14:creationId xmlns:p14="http://schemas.microsoft.com/office/powerpoint/2010/main" val="265700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24669252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223838" y="1419225"/>
            <a:ext cx="11744325"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 Earth has all the things we need to live, but we need to take care of the Earth so it can keep giving us what we need.</a:t>
            </a:r>
            <a:r>
              <a:rPr kumimoji="0" lang="en-GB" altLang="en-US" sz="24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Caring for the environment means doing things that will keep the Earth healthy</a:t>
            </a:r>
            <a:r>
              <a:rPr kumimoji="0" lang="en-GB" altLang="en-US" sz="2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like recycling your plastic bottles instead of throwing them in the bin, and turning off lights when you don’t need them on anymore.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It’s up to us to do what we can to care for the environment. </a:t>
            </a:r>
            <a:r>
              <a:rPr kumimoji="0" lang="en-GB" altLang="en-US" sz="24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There are plenty of ways to be green and make choices that help our planet, and you don’t have to be a grown-up to make eco-friendly choices!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333333"/>
              </a:solidFill>
              <a:effectLst/>
              <a:uLnTx/>
              <a:uFillTx/>
              <a:latin typeface="Nunito"/>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333333"/>
              </a:solidFill>
              <a:effectLst/>
              <a:uLnTx/>
              <a:uFillTx/>
              <a:latin typeface="Nunito"/>
              <a:ea typeface="+mn-ea"/>
              <a:cs typeface="Calibri" panose="020F0502020204030204" pitchFamily="34" charset="0"/>
            </a:endParaRPr>
          </a:p>
        </p:txBody>
      </p:sp>
      <p:sp>
        <p:nvSpPr>
          <p:cNvPr id="36867" name="Rectangle 7"/>
          <p:cNvSpPr>
            <a:spLocks noChangeArrowheads="1"/>
          </p:cNvSpPr>
          <p:nvPr/>
        </p:nvSpPr>
        <p:spPr bwMode="auto">
          <a:xfrm>
            <a:off x="2220913" y="374650"/>
            <a:ext cx="8183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What does it mean to care for the environment?</a:t>
            </a:r>
          </a:p>
        </p:txBody>
      </p:sp>
    </p:spTree>
    <p:extLst>
      <p:ext uri="{BB962C8B-B14F-4D97-AF65-F5344CB8AC3E}">
        <p14:creationId xmlns:p14="http://schemas.microsoft.com/office/powerpoint/2010/main" val="27574733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500438" y="427038"/>
            <a:ext cx="6172200" cy="857250"/>
          </a:xfrm>
        </p:spPr>
        <p:txBody>
          <a:bodyPr/>
          <a:lstStyle/>
          <a:p>
            <a:pPr eaLnBrk="1" hangingPunct="1"/>
            <a:r>
              <a:rPr lang="en-GB" altLang="en-US" smtClean="0">
                <a:cs typeface="Calibri" panose="020F0502020204030204" pitchFamily="34" charset="0"/>
              </a:rPr>
              <a:t>True or False?</a:t>
            </a:r>
            <a:endParaRPr lang="en-US" altLang="en-US" smtClean="0">
              <a:cs typeface="Calibri" panose="020F0502020204030204" pitchFamily="34" charset="0"/>
            </a:endParaRPr>
          </a:p>
        </p:txBody>
      </p:sp>
      <p:sp>
        <p:nvSpPr>
          <p:cNvPr id="23555" name="Rectangle 3"/>
          <p:cNvSpPr>
            <a:spLocks noGrp="1" noChangeArrowheads="1"/>
          </p:cNvSpPr>
          <p:nvPr>
            <p:ph idx="1"/>
          </p:nvPr>
        </p:nvSpPr>
        <p:spPr>
          <a:xfrm>
            <a:off x="227013" y="1833563"/>
            <a:ext cx="11782425" cy="3932237"/>
          </a:xfrm>
        </p:spPr>
        <p:txBody>
          <a:bodyPr rtlCol="0">
            <a:normAutofit lnSpcReduction="10000"/>
          </a:bodyPr>
          <a:lstStyle/>
          <a:p>
            <a:pPr eaLnBrk="1" fontAlgn="auto" hangingPunct="1">
              <a:spcAft>
                <a:spcPts val="0"/>
              </a:spcAft>
              <a:defRPr/>
            </a:pPr>
            <a:r>
              <a:rPr lang="en-GB" altLang="en-US" dirty="0">
                <a:cs typeface="Calibri" panose="020F0502020204030204" pitchFamily="34" charset="0"/>
              </a:rPr>
              <a:t>Every year half a million people in the world are poisoned by pesticides. </a:t>
            </a:r>
            <a:endParaRPr lang="en-GB" altLang="en-US" dirty="0" smtClean="0">
              <a:cs typeface="Calibri" panose="020F0502020204030204" pitchFamily="34" charset="0"/>
            </a:endParaRPr>
          </a:p>
          <a:p>
            <a:pPr lvl="1" eaLnBrk="1" fontAlgn="auto" hangingPunct="1">
              <a:spcAft>
                <a:spcPts val="0"/>
              </a:spcAft>
              <a:defRPr/>
            </a:pPr>
            <a:r>
              <a:rPr lang="en-GB" altLang="en-US" dirty="0" smtClean="0">
                <a:solidFill>
                  <a:srgbClr val="FF0000"/>
                </a:solidFill>
                <a:cs typeface="Calibri" panose="020F0502020204030204" pitchFamily="34" charset="0"/>
              </a:rPr>
              <a:t>True</a:t>
            </a:r>
            <a:endParaRPr lang="en-GB" altLang="en-US" dirty="0">
              <a:solidFill>
                <a:srgbClr val="FF0000"/>
              </a:solidFill>
              <a:cs typeface="Calibri" panose="020F0502020204030204" pitchFamily="34" charset="0"/>
            </a:endParaRPr>
          </a:p>
          <a:p>
            <a:pPr eaLnBrk="1" fontAlgn="auto" hangingPunct="1">
              <a:spcAft>
                <a:spcPts val="0"/>
              </a:spcAft>
              <a:defRPr/>
            </a:pPr>
            <a:r>
              <a:rPr lang="en-GB" altLang="en-US" dirty="0">
                <a:cs typeface="Calibri" panose="020F0502020204030204" pitchFamily="34" charset="0"/>
              </a:rPr>
              <a:t>10,000 people a year die </a:t>
            </a:r>
            <a:r>
              <a:rPr lang="en-GB" altLang="en-US" dirty="0" smtClean="0">
                <a:cs typeface="Calibri" panose="020F0502020204030204" pitchFamily="34" charset="0"/>
              </a:rPr>
              <a:t>prematurely in </a:t>
            </a:r>
            <a:r>
              <a:rPr lang="en-GB" altLang="en-US" dirty="0">
                <a:cs typeface="Calibri" panose="020F0502020204030204" pitchFamily="34" charset="0"/>
              </a:rPr>
              <a:t>the UK as a result of air pollution. </a:t>
            </a:r>
            <a:endParaRPr lang="en-GB" altLang="en-US" dirty="0" smtClean="0">
              <a:cs typeface="Calibri" panose="020F0502020204030204" pitchFamily="34" charset="0"/>
            </a:endParaRPr>
          </a:p>
          <a:p>
            <a:pPr lvl="1" eaLnBrk="1" fontAlgn="auto" hangingPunct="1">
              <a:spcAft>
                <a:spcPts val="0"/>
              </a:spcAft>
              <a:defRPr/>
            </a:pPr>
            <a:r>
              <a:rPr lang="en-GB" altLang="en-US" dirty="0" smtClean="0">
                <a:solidFill>
                  <a:srgbClr val="FF0000"/>
                </a:solidFill>
                <a:cs typeface="Calibri" panose="020F0502020204030204" pitchFamily="34" charset="0"/>
              </a:rPr>
              <a:t>False – it is actually between 28,000-36,000</a:t>
            </a:r>
            <a:endParaRPr lang="en-GB" altLang="en-US" dirty="0">
              <a:solidFill>
                <a:srgbClr val="FF0000"/>
              </a:solidFill>
              <a:cs typeface="Calibri" panose="020F0502020204030204" pitchFamily="34" charset="0"/>
            </a:endParaRPr>
          </a:p>
          <a:p>
            <a:pPr eaLnBrk="1" fontAlgn="auto" hangingPunct="1">
              <a:spcAft>
                <a:spcPts val="0"/>
              </a:spcAft>
              <a:defRPr/>
            </a:pPr>
            <a:r>
              <a:rPr lang="en-GB" altLang="en-US" dirty="0">
                <a:cs typeface="Calibri" panose="020F0502020204030204" pitchFamily="34" charset="0"/>
              </a:rPr>
              <a:t>Every person in the UK throws away four times their own body weight in rubbish per year. </a:t>
            </a:r>
            <a:endParaRPr lang="en-GB" altLang="en-US" dirty="0" smtClean="0">
              <a:cs typeface="Calibri" panose="020F0502020204030204" pitchFamily="34" charset="0"/>
            </a:endParaRPr>
          </a:p>
          <a:p>
            <a:pPr lvl="1" eaLnBrk="1" fontAlgn="auto" hangingPunct="1">
              <a:spcAft>
                <a:spcPts val="0"/>
              </a:spcAft>
              <a:defRPr/>
            </a:pPr>
            <a:r>
              <a:rPr lang="en-GB" altLang="en-US" dirty="0" smtClean="0">
                <a:solidFill>
                  <a:srgbClr val="FF0000"/>
                </a:solidFill>
                <a:cs typeface="Calibri" panose="020F0502020204030204" pitchFamily="34" charset="0"/>
              </a:rPr>
              <a:t>False – it’s actually 7 times their bodyweight</a:t>
            </a:r>
            <a:endParaRPr lang="en-GB" altLang="en-US" dirty="0">
              <a:solidFill>
                <a:srgbClr val="FF0000"/>
              </a:solidFill>
              <a:cs typeface="Calibri" panose="020F0502020204030204" pitchFamily="34" charset="0"/>
            </a:endParaRPr>
          </a:p>
          <a:p>
            <a:pPr eaLnBrk="1" fontAlgn="auto" hangingPunct="1">
              <a:spcAft>
                <a:spcPts val="0"/>
              </a:spcAft>
              <a:defRPr/>
            </a:pPr>
            <a:r>
              <a:rPr lang="en-GB" altLang="en-US" dirty="0">
                <a:cs typeface="Calibri" panose="020F0502020204030204" pitchFamily="34" charset="0"/>
              </a:rPr>
              <a:t>Each person in the UK uses about 2 trees worth of paper every year.       </a:t>
            </a:r>
          </a:p>
          <a:p>
            <a:pPr lvl="1" eaLnBrk="1" fontAlgn="auto" hangingPunct="1">
              <a:spcAft>
                <a:spcPts val="0"/>
              </a:spcAft>
              <a:defRPr/>
            </a:pPr>
            <a:r>
              <a:rPr lang="en-GB" altLang="en-US" dirty="0" smtClean="0">
                <a:solidFill>
                  <a:srgbClr val="FF0000"/>
                </a:solidFill>
                <a:cs typeface="Calibri" panose="020F0502020204030204" pitchFamily="34" charset="0"/>
              </a:rPr>
              <a:t>False - it’s </a:t>
            </a:r>
            <a:r>
              <a:rPr lang="en-GB" altLang="en-US" dirty="0">
                <a:solidFill>
                  <a:srgbClr val="FF0000"/>
                </a:solidFill>
                <a:cs typeface="Calibri" panose="020F0502020204030204" pitchFamily="34" charset="0"/>
              </a:rPr>
              <a:t>actually 6!</a:t>
            </a:r>
            <a:endParaRPr lang="en-US" altLang="en-US" dirty="0">
              <a:solidFill>
                <a:srgbClr val="FF0000"/>
              </a:solidFill>
              <a:cs typeface="Calibri" panose="020F0502020204030204" pitchFamily="34" charset="0"/>
            </a:endParaRPr>
          </a:p>
        </p:txBody>
      </p:sp>
    </p:spTree>
    <p:extLst>
      <p:ext uri="{BB962C8B-B14F-4D97-AF65-F5344CB8AC3E}">
        <p14:creationId xmlns:p14="http://schemas.microsoft.com/office/powerpoint/2010/main" val="378515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wipe(down)">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wipe(down)">
                                      <p:cBhvr>
                                        <p:cTn id="12" dur="500"/>
                                        <p:tgtEl>
                                          <p:spTgt spid="235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animEffect transition="in" filter="wipe(down)">
                                      <p:cBhvr>
                                        <p:cTn id="17" dur="500"/>
                                        <p:tgtEl>
                                          <p:spTgt spid="235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3555">
                                            <p:txEl>
                                              <p:pRg st="6" end="6"/>
                                            </p:txEl>
                                          </p:spTgt>
                                        </p:tgtEl>
                                        <p:attrNameLst>
                                          <p:attrName>style.visibility</p:attrName>
                                        </p:attrNameLst>
                                      </p:cBhvr>
                                      <p:to>
                                        <p:strVal val="visible"/>
                                      </p:to>
                                    </p:set>
                                    <p:animEffect transition="in" filter="wipe(down)">
                                      <p:cBhvr>
                                        <p:cTn id="22" dur="500"/>
                                        <p:tgtEl>
                                          <p:spTgt spid="2355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3555">
                                            <p:txEl>
                                              <p:pRg st="1" end="1"/>
                                            </p:txEl>
                                          </p:spTgt>
                                        </p:tgtEl>
                                        <p:attrNameLst>
                                          <p:attrName>style.visibility</p:attrName>
                                        </p:attrNameLst>
                                      </p:cBhvr>
                                      <p:to>
                                        <p:strVal val="visible"/>
                                      </p:to>
                                    </p:set>
                                    <p:animEffect transition="in" filter="wipe(down)">
                                      <p:cBhvr>
                                        <p:cTn id="27" dur="500"/>
                                        <p:tgtEl>
                                          <p:spTgt spid="2355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3555">
                                            <p:txEl>
                                              <p:pRg st="3" end="3"/>
                                            </p:txEl>
                                          </p:spTgt>
                                        </p:tgtEl>
                                        <p:attrNameLst>
                                          <p:attrName>style.visibility</p:attrName>
                                        </p:attrNameLst>
                                      </p:cBhvr>
                                      <p:to>
                                        <p:strVal val="visible"/>
                                      </p:to>
                                    </p:set>
                                    <p:animEffect transition="in" filter="wipe(down)">
                                      <p:cBhvr>
                                        <p:cTn id="32" dur="500"/>
                                        <p:tgtEl>
                                          <p:spTgt spid="2355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Effect transition="in" filter="wipe(down)">
                                      <p:cBhvr>
                                        <p:cTn id="37" dur="500"/>
                                        <p:tgtEl>
                                          <p:spTgt spid="2355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23555">
                                            <p:txEl>
                                              <p:pRg st="7" end="7"/>
                                            </p:txEl>
                                          </p:spTgt>
                                        </p:tgtEl>
                                        <p:attrNameLst>
                                          <p:attrName>style.visibility</p:attrName>
                                        </p:attrNameLst>
                                      </p:cBhvr>
                                      <p:to>
                                        <p:strVal val="visible"/>
                                      </p:to>
                                    </p:set>
                                    <p:animEffect transition="in" filter="wipe(down)">
                                      <p:cBhvr>
                                        <p:cTn id="42" dur="500"/>
                                        <p:tgtEl>
                                          <p:spTgt spid="235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ChangeArrowheads="1"/>
          </p:cNvSpPr>
          <p:nvPr/>
        </p:nvSpPr>
        <p:spPr bwMode="auto">
          <a:xfrm>
            <a:off x="268288" y="598488"/>
            <a:ext cx="11812587"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Did you know?</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Doing things that are good for the environment is also called being green.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The three main things to remember when it comes to caring for the environment are: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 typeface="Sassoon Infant Md" charset="0"/>
              <a:buAutoNum type="arabicPeriod"/>
              <a:tabLst/>
              <a:defRPr/>
            </a:pPr>
            <a:r>
              <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Reduce</a:t>
            </a:r>
            <a:r>
              <a:rPr kumimoji="0" lang="en-GB" altLang="en-US" sz="24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the amount of rubbish you throw away and the amount of water you use</a:t>
            </a:r>
          </a:p>
          <a:p>
            <a:pPr marL="0" marR="0" lvl="0" indent="0" algn="l" defTabSz="914400" rtl="0" eaLnBrk="1" fontAlgn="auto" latinLnBrk="0" hangingPunct="1">
              <a:lnSpc>
                <a:spcPct val="100000"/>
              </a:lnSpc>
              <a:spcBef>
                <a:spcPct val="0"/>
              </a:spcBef>
              <a:spcAft>
                <a:spcPts val="0"/>
              </a:spcAft>
              <a:buClrTx/>
              <a:buSzTx/>
              <a:buFont typeface="Sassoon Infant Md" charset="0"/>
              <a:buAutoNum type="arabicPeriod"/>
              <a:tabLst/>
              <a:defRPr/>
            </a:pPr>
            <a:r>
              <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Reuse</a:t>
            </a:r>
            <a:r>
              <a:rPr kumimoji="0" lang="en-GB" altLang="en-US" sz="24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things where you can, like water bottles</a:t>
            </a:r>
          </a:p>
          <a:p>
            <a:pPr marL="0" marR="0" lvl="0" indent="0" algn="l" defTabSz="914400" rtl="0" eaLnBrk="1" fontAlgn="auto" latinLnBrk="0" hangingPunct="1">
              <a:lnSpc>
                <a:spcPct val="100000"/>
              </a:lnSpc>
              <a:spcBef>
                <a:spcPct val="0"/>
              </a:spcBef>
              <a:spcAft>
                <a:spcPts val="0"/>
              </a:spcAft>
              <a:buClrTx/>
              <a:buSzTx/>
              <a:buFont typeface="Sassoon Infant Md" charset="0"/>
              <a:buAutoNum type="arabicPeriod"/>
              <a:tabLst/>
              <a:defRPr/>
            </a:pPr>
            <a:r>
              <a:rPr kumimoji="0" lang="en-GB" altLang="en-US" sz="24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Recycle</a:t>
            </a:r>
            <a:r>
              <a:rPr kumimoji="0" lang="en-GB" altLang="en-US" sz="2400" b="0"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 rubbish by sorting it out into bins for different materials like paper, plastic, tin and more.</a:t>
            </a:r>
          </a:p>
        </p:txBody>
      </p:sp>
      <p:sp>
        <p:nvSpPr>
          <p:cNvPr id="38915" name="Rectangle 8"/>
          <p:cNvSpPr>
            <a:spLocks noChangeArrowheads="1"/>
          </p:cNvSpPr>
          <p:nvPr/>
        </p:nvSpPr>
        <p:spPr bwMode="auto">
          <a:xfrm>
            <a:off x="4878388" y="5394325"/>
            <a:ext cx="2689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How green are you?</a:t>
            </a:r>
          </a:p>
        </p:txBody>
      </p:sp>
    </p:spTree>
    <p:extLst>
      <p:ext uri="{BB962C8B-B14F-4D97-AF65-F5344CB8AC3E}">
        <p14:creationId xmlns:p14="http://schemas.microsoft.com/office/powerpoint/2010/main" val="36564538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963" y="0"/>
            <a:ext cx="6442075" cy="1595438"/>
          </a:xfrm>
        </p:spPr>
        <p:txBody>
          <a:bodyPr/>
          <a:lstStyle/>
          <a:p>
            <a:pPr eaLnBrk="1" hangingPunct="1"/>
            <a:r>
              <a:rPr lang="en-GB" altLang="en-US" sz="3200" smtClean="0">
                <a:cs typeface="Calibri" panose="020F0502020204030204" pitchFamily="34" charset="0"/>
              </a:rPr>
              <a:t>Who should look after the world?</a:t>
            </a:r>
            <a:endParaRPr lang="en-GB" altLang="en-US" smtClean="0">
              <a:latin typeface="Comic Sans MS" panose="030F0702030302020204" pitchFamily="66" charset="0"/>
            </a:endParaRPr>
          </a:p>
        </p:txBody>
      </p:sp>
      <p:sp>
        <p:nvSpPr>
          <p:cNvPr id="5" name="Content Placeholder 4"/>
          <p:cNvSpPr>
            <a:spLocks noGrp="1"/>
          </p:cNvSpPr>
          <p:nvPr>
            <p:ph idx="1"/>
          </p:nvPr>
        </p:nvSpPr>
        <p:spPr>
          <a:xfrm>
            <a:off x="122238" y="2097088"/>
            <a:ext cx="11866562" cy="1173162"/>
          </a:xfrm>
        </p:spPr>
        <p:txBody>
          <a:bodyPr/>
          <a:lstStyle/>
          <a:p>
            <a:pPr algn="ctr" eaLnBrk="1" hangingPunct="1">
              <a:buFont typeface="Arial" panose="020B0604020202020204" pitchFamily="34" charset="0"/>
              <a:buNone/>
            </a:pPr>
            <a:r>
              <a:rPr lang="en-GB" altLang="en-US" sz="3600" smtClean="0">
                <a:cs typeface="Calibri" panose="020F0502020204030204" pitchFamily="34" charset="0"/>
              </a:rPr>
              <a:t>All of us! We can all take responsibility for looking after God’s wonderful world and keeping it amazing. </a:t>
            </a:r>
          </a:p>
        </p:txBody>
      </p:sp>
      <p:pic>
        <p:nvPicPr>
          <p:cNvPr id="39940" name="Picture 2" descr="Hoopitup! |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850" y="3786188"/>
            <a:ext cx="49720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57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1"/>
          <p:cNvSpPr txBox="1">
            <a:spLocks noChangeArrowheads="1"/>
          </p:cNvSpPr>
          <p:nvPr/>
        </p:nvSpPr>
        <p:spPr bwMode="auto">
          <a:xfrm>
            <a:off x="1909763" y="3046413"/>
            <a:ext cx="2198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Extinction of animals.</a:t>
            </a:r>
          </a:p>
        </p:txBody>
      </p:sp>
      <p:sp>
        <p:nvSpPr>
          <p:cNvPr id="40963" name="Text Box 9"/>
          <p:cNvSpPr txBox="1">
            <a:spLocks noChangeArrowheads="1"/>
          </p:cNvSpPr>
          <p:nvPr/>
        </p:nvSpPr>
        <p:spPr bwMode="auto">
          <a:xfrm>
            <a:off x="2184400" y="1903413"/>
            <a:ext cx="1700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Global Warming</a:t>
            </a:r>
          </a:p>
        </p:txBody>
      </p:sp>
      <p:sp>
        <p:nvSpPr>
          <p:cNvPr id="40964" name="Text Box 14"/>
          <p:cNvSpPr txBox="1">
            <a:spLocks noChangeArrowheads="1"/>
          </p:cNvSpPr>
          <p:nvPr/>
        </p:nvSpPr>
        <p:spPr bwMode="auto">
          <a:xfrm>
            <a:off x="5864225" y="1855788"/>
            <a:ext cx="192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Greenhouse effect</a:t>
            </a:r>
          </a:p>
        </p:txBody>
      </p:sp>
      <p:sp>
        <p:nvSpPr>
          <p:cNvPr id="40965" name="Text Box 10"/>
          <p:cNvSpPr txBox="1">
            <a:spLocks noChangeArrowheads="1"/>
          </p:cNvSpPr>
          <p:nvPr/>
        </p:nvSpPr>
        <p:spPr bwMode="auto">
          <a:xfrm>
            <a:off x="6237288" y="3154363"/>
            <a:ext cx="1463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Deforestation</a:t>
            </a:r>
          </a:p>
        </p:txBody>
      </p:sp>
      <p:sp>
        <p:nvSpPr>
          <p:cNvPr id="40966" name="Text Box 16"/>
          <p:cNvSpPr txBox="1">
            <a:spLocks noChangeArrowheads="1"/>
          </p:cNvSpPr>
          <p:nvPr/>
        </p:nvSpPr>
        <p:spPr bwMode="auto">
          <a:xfrm>
            <a:off x="2659063" y="4641850"/>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Acid Rain</a:t>
            </a:r>
          </a:p>
        </p:txBody>
      </p:sp>
      <p:sp>
        <p:nvSpPr>
          <p:cNvPr id="40967" name="Text Box 12"/>
          <p:cNvSpPr txBox="1">
            <a:spLocks noChangeArrowheads="1"/>
          </p:cNvSpPr>
          <p:nvPr/>
        </p:nvSpPr>
        <p:spPr bwMode="auto">
          <a:xfrm>
            <a:off x="6300788" y="4589463"/>
            <a:ext cx="102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pic>
        <p:nvPicPr>
          <p:cNvPr id="40968" name="Picture 2" descr="Image result for global warming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275" y="1630363"/>
            <a:ext cx="14128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 descr="Image result for GREENHOUSE EFFECT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513" y="1598613"/>
            <a:ext cx="13938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Image result for extinction of animals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4975" y="3230563"/>
            <a:ext cx="1273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8" descr="Image result for deforestation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2963" y="2989263"/>
            <a:ext cx="930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0" descr="Image result for acid rain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063" y="4338638"/>
            <a:ext cx="11366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2" descr="Image result for pollution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1300" y="4452938"/>
            <a:ext cx="13541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Rectangle 12"/>
          <p:cNvSpPr>
            <a:spLocks noChangeArrowheads="1"/>
          </p:cNvSpPr>
          <p:nvPr/>
        </p:nvSpPr>
        <p:spPr bwMode="auto">
          <a:xfrm>
            <a:off x="2376488" y="531813"/>
            <a:ext cx="72707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800" b="0" i="0" u="sng" strike="noStrike" kern="1200" cap="none" spc="0" normalizeH="0" baseline="0" noProof="0">
                <a:ln>
                  <a:noFill/>
                </a:ln>
                <a:solidFill>
                  <a:srgbClr val="000000"/>
                </a:solidFill>
                <a:effectLst/>
                <a:uLnTx/>
                <a:uFillTx/>
                <a:latin typeface="Comic Sans MS" panose="030F0702030302020204" pitchFamily="66" charset="0"/>
                <a:ea typeface="+mn-ea"/>
                <a:cs typeface="Calibri" panose="020F0502020204030204" pitchFamily="34" charset="0"/>
              </a:rPr>
              <a:t>Different ways that people are destroying the earth.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altLang="en-US" sz="1800" b="1" i="0" u="sng" strike="noStrike" kern="1200" cap="none" spc="0" normalizeH="0" baseline="0" noProof="0">
              <a:ln>
                <a:noFill/>
              </a:ln>
              <a:solidFill>
                <a:srgbClr val="000000"/>
              </a:solidFill>
              <a:effectLst/>
              <a:uLnTx/>
              <a:uFillTx/>
              <a:latin typeface="Comic Sans MS" panose="030F0702030302020204" pitchFamily="66" charset="0"/>
              <a:ea typeface="+mn-ea"/>
              <a:cs typeface="Calibri" panose="020F0502020204030204" pitchFamily="34" charset="0"/>
            </a:endParaRPr>
          </a:p>
        </p:txBody>
      </p:sp>
    </p:spTree>
    <p:extLst>
      <p:ext uri="{BB962C8B-B14F-4D97-AF65-F5344CB8AC3E}">
        <p14:creationId xmlns:p14="http://schemas.microsoft.com/office/powerpoint/2010/main" val="35753577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928938" y="284163"/>
            <a:ext cx="6172200" cy="4344987"/>
          </a:xfrm>
        </p:spPr>
        <p:txBody>
          <a:bodyPr rtlCol="0">
            <a:normAutofit fontScale="92500" lnSpcReduction="10000"/>
          </a:bodyPr>
          <a:lstStyle/>
          <a:p>
            <a:pPr algn="ctr" eaLnBrk="1" fontAlgn="auto" hangingPunct="1">
              <a:spcAft>
                <a:spcPts val="0"/>
              </a:spcAft>
              <a:buFontTx/>
              <a:buNone/>
              <a:defRPr/>
            </a:pPr>
            <a:r>
              <a:rPr lang="en-GB" sz="1700" u="sng" dirty="0">
                <a:cs typeface="Calibri" panose="020F0502020204030204" pitchFamily="34" charset="0"/>
              </a:rPr>
              <a:t>L.O.To recognise different ways how we can help with stewardship.</a:t>
            </a:r>
          </a:p>
          <a:p>
            <a:pPr eaLnBrk="1" fontAlgn="auto" hangingPunct="1">
              <a:spcAft>
                <a:spcPts val="0"/>
              </a:spcAft>
              <a:buFontTx/>
              <a:buNone/>
              <a:defRPr/>
            </a:pPr>
            <a:endParaRPr lang="en-GB" b="1" u="sng" dirty="0">
              <a:latin typeface="Comic Sans MS" pitchFamily="66" charset="0"/>
            </a:endParaRPr>
          </a:p>
          <a:p>
            <a:pPr eaLnBrk="1" fontAlgn="auto" hangingPunct="1">
              <a:spcAft>
                <a:spcPts val="0"/>
              </a:spcAft>
              <a:defRPr/>
            </a:pPr>
            <a:endParaRPr lang="en-GB" b="1" u="sng" dirty="0"/>
          </a:p>
          <a:p>
            <a:pPr eaLnBrk="1" fontAlgn="auto" hangingPunct="1">
              <a:spcAft>
                <a:spcPts val="0"/>
              </a:spcAft>
              <a:defRPr/>
            </a:pPr>
            <a:endParaRPr lang="en-GB" b="1" u="sng" dirty="0"/>
          </a:p>
          <a:p>
            <a:pPr eaLnBrk="1" fontAlgn="auto" hangingPunct="1">
              <a:spcAft>
                <a:spcPts val="0"/>
              </a:spcAft>
              <a:buFontTx/>
              <a:buNone/>
              <a:defRPr/>
            </a:pPr>
            <a:endParaRPr lang="en-GB" sz="1500" b="1" u="sng" dirty="0"/>
          </a:p>
          <a:p>
            <a:pPr eaLnBrk="1" fontAlgn="auto" hangingPunct="1">
              <a:spcAft>
                <a:spcPts val="0"/>
              </a:spcAft>
              <a:buFontTx/>
              <a:buNone/>
              <a:defRPr/>
            </a:pPr>
            <a:endParaRPr lang="en-GB" sz="1500" b="1" u="sng" dirty="0"/>
          </a:p>
          <a:p>
            <a:pPr eaLnBrk="1" fontAlgn="auto" hangingPunct="1">
              <a:spcAft>
                <a:spcPts val="0"/>
              </a:spcAft>
              <a:buFontTx/>
              <a:buNone/>
              <a:defRPr/>
            </a:pPr>
            <a:r>
              <a:rPr lang="en-GB" sz="1500" b="1" dirty="0"/>
              <a:t>	</a:t>
            </a:r>
          </a:p>
          <a:p>
            <a:pPr eaLnBrk="1" fontAlgn="auto" hangingPunct="1">
              <a:spcAft>
                <a:spcPts val="0"/>
              </a:spcAft>
              <a:buFontTx/>
              <a:buNone/>
              <a:defRPr/>
            </a:pPr>
            <a:endParaRPr lang="en-GB" sz="1500" b="1" dirty="0"/>
          </a:p>
          <a:p>
            <a:pPr eaLnBrk="1" fontAlgn="auto" hangingPunct="1">
              <a:spcAft>
                <a:spcPts val="0"/>
              </a:spcAft>
              <a:buFontTx/>
              <a:buNone/>
              <a:defRPr/>
            </a:pPr>
            <a:endParaRPr lang="en-GB" sz="1500" b="1" dirty="0"/>
          </a:p>
          <a:p>
            <a:pPr eaLnBrk="1" fontAlgn="auto" hangingPunct="1">
              <a:spcAft>
                <a:spcPts val="0"/>
              </a:spcAft>
              <a:buFontTx/>
              <a:buNone/>
              <a:defRPr/>
            </a:pPr>
            <a:endParaRPr lang="en-GB" sz="1500" b="1" dirty="0"/>
          </a:p>
          <a:p>
            <a:pPr eaLnBrk="1" fontAlgn="auto" hangingPunct="1">
              <a:spcAft>
                <a:spcPts val="0"/>
              </a:spcAft>
              <a:buFontTx/>
              <a:buNone/>
              <a:defRPr/>
            </a:pPr>
            <a:r>
              <a:rPr lang="en-GB" sz="1500" b="1" dirty="0"/>
              <a:t>	</a:t>
            </a:r>
          </a:p>
          <a:p>
            <a:pPr eaLnBrk="1" fontAlgn="auto" hangingPunct="1">
              <a:spcAft>
                <a:spcPts val="0"/>
              </a:spcAft>
              <a:buFontTx/>
              <a:buNone/>
              <a:defRPr/>
            </a:pPr>
            <a:endParaRPr lang="en-GB" sz="1500" b="1" u="sng" dirty="0"/>
          </a:p>
          <a:p>
            <a:pPr eaLnBrk="1" fontAlgn="auto" hangingPunct="1">
              <a:spcAft>
                <a:spcPts val="0"/>
              </a:spcAft>
              <a:buFontTx/>
              <a:buNone/>
              <a:defRPr/>
            </a:pPr>
            <a:r>
              <a:rPr lang="en-GB" sz="1500" b="1" dirty="0"/>
              <a:t>	</a:t>
            </a:r>
            <a:endParaRPr lang="en-GB" sz="1500" dirty="0"/>
          </a:p>
        </p:txBody>
      </p:sp>
      <p:sp>
        <p:nvSpPr>
          <p:cNvPr id="41987" name="AutoShape 4"/>
          <p:cNvSpPr>
            <a:spLocks noChangeArrowheads="1"/>
          </p:cNvSpPr>
          <p:nvPr/>
        </p:nvSpPr>
        <p:spPr bwMode="auto">
          <a:xfrm>
            <a:off x="4416425" y="3384550"/>
            <a:ext cx="2970213" cy="917575"/>
          </a:xfrm>
          <a:prstGeom prst="roundRect">
            <a:avLst>
              <a:gd name="adj" fmla="val 16667"/>
            </a:avLst>
          </a:prstGeom>
          <a:solidFill>
            <a:srgbClr val="92D050"/>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Ways we can look after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Our environment</a:t>
            </a:r>
          </a:p>
        </p:txBody>
      </p:sp>
      <p:sp>
        <p:nvSpPr>
          <p:cNvPr id="41988" name="Line 5"/>
          <p:cNvSpPr>
            <a:spLocks noChangeShapeType="1"/>
          </p:cNvSpPr>
          <p:nvPr/>
        </p:nvSpPr>
        <p:spPr bwMode="auto">
          <a:xfrm>
            <a:off x="3667125" y="2779713"/>
            <a:ext cx="811213"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89" name="Line 6"/>
          <p:cNvSpPr>
            <a:spLocks noChangeShapeType="1"/>
          </p:cNvSpPr>
          <p:nvPr/>
        </p:nvSpPr>
        <p:spPr bwMode="auto">
          <a:xfrm flipV="1">
            <a:off x="3479800" y="4267200"/>
            <a:ext cx="973138" cy="539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90" name="Line 7"/>
          <p:cNvSpPr>
            <a:spLocks noChangeShapeType="1"/>
          </p:cNvSpPr>
          <p:nvPr/>
        </p:nvSpPr>
        <p:spPr bwMode="auto">
          <a:xfrm flipH="1">
            <a:off x="7362825" y="2703513"/>
            <a:ext cx="593725" cy="755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91" name="Line 8"/>
          <p:cNvSpPr>
            <a:spLocks noChangeShapeType="1"/>
          </p:cNvSpPr>
          <p:nvPr/>
        </p:nvSpPr>
        <p:spPr bwMode="auto">
          <a:xfrm flipH="1" flipV="1">
            <a:off x="7340600" y="4256088"/>
            <a:ext cx="863600" cy="701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92" name="TextBox 1"/>
          <p:cNvSpPr txBox="1">
            <a:spLocks noChangeArrowheads="1"/>
          </p:cNvSpPr>
          <p:nvPr/>
        </p:nvSpPr>
        <p:spPr bwMode="auto">
          <a:xfrm>
            <a:off x="2089150" y="1152525"/>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Draw a spider diagram and/or draw and list ways we can help look after the environment.</a:t>
            </a:r>
          </a:p>
        </p:txBody>
      </p:sp>
      <p:sp>
        <p:nvSpPr>
          <p:cNvPr id="37897" name="TextBox 2"/>
          <p:cNvSpPr txBox="1">
            <a:spLocks noChangeArrowheads="1"/>
          </p:cNvSpPr>
          <p:nvPr/>
        </p:nvSpPr>
        <p:spPr bwMode="auto">
          <a:xfrm>
            <a:off x="9861550" y="6146800"/>
            <a:ext cx="1989138" cy="366713"/>
          </a:xfrm>
          <a:prstGeom prst="rect">
            <a:avLst/>
          </a:prstGeom>
          <a:solidFill>
            <a:schemeClr val="accent1">
              <a:lumMod val="40000"/>
              <a:lumOff val="60000"/>
            </a:schemeClr>
          </a:solidFill>
          <a:ln>
            <a:solidFill>
              <a:schemeClr val="tx1"/>
            </a:solidFill>
          </a:ln>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Ideas on next slide!</a:t>
            </a:r>
          </a:p>
        </p:txBody>
      </p:sp>
      <p:sp>
        <p:nvSpPr>
          <p:cNvPr id="41994" name="Line 7"/>
          <p:cNvSpPr>
            <a:spLocks noChangeShapeType="1"/>
          </p:cNvSpPr>
          <p:nvPr/>
        </p:nvSpPr>
        <p:spPr bwMode="auto">
          <a:xfrm>
            <a:off x="5965825" y="2613025"/>
            <a:ext cx="3175" cy="771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95" name="Line 7"/>
          <p:cNvSpPr>
            <a:spLocks noChangeShapeType="1"/>
          </p:cNvSpPr>
          <p:nvPr/>
        </p:nvSpPr>
        <p:spPr bwMode="auto">
          <a:xfrm>
            <a:off x="5962650" y="4298950"/>
            <a:ext cx="3175" cy="771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185738" y="171450"/>
            <a:ext cx="2682875"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Task 1</a:t>
            </a:r>
          </a:p>
        </p:txBody>
      </p:sp>
    </p:spTree>
    <p:extLst>
      <p:ext uri="{BB962C8B-B14F-4D97-AF65-F5344CB8AC3E}">
        <p14:creationId xmlns:p14="http://schemas.microsoft.com/office/powerpoint/2010/main" val="12531859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9"/>
          <p:cNvSpPr txBox="1">
            <a:spLocks noChangeArrowheads="1"/>
          </p:cNvSpPr>
          <p:nvPr/>
        </p:nvSpPr>
        <p:spPr bwMode="auto">
          <a:xfrm>
            <a:off x="2138363" y="1381125"/>
            <a:ext cx="96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Recycle</a:t>
            </a:r>
          </a:p>
        </p:txBody>
      </p:sp>
      <p:pic>
        <p:nvPicPr>
          <p:cNvPr id="43011" name="Picture 13" descr="recycle_s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988" y="1279525"/>
            <a:ext cx="9286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4" descr="bag-71007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700" y="3592513"/>
            <a:ext cx="10207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11"/>
          <p:cNvSpPr txBox="1">
            <a:spLocks noChangeArrowheads="1"/>
          </p:cNvSpPr>
          <p:nvPr/>
        </p:nvSpPr>
        <p:spPr bwMode="auto">
          <a:xfrm>
            <a:off x="6216650" y="1395413"/>
            <a:ext cx="177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Car share/cycle</a:t>
            </a:r>
          </a:p>
        </p:txBody>
      </p:sp>
      <p:sp>
        <p:nvSpPr>
          <p:cNvPr id="43014" name="Text Box 12"/>
          <p:cNvSpPr txBox="1">
            <a:spLocks noChangeArrowheads="1"/>
          </p:cNvSpPr>
          <p:nvPr/>
        </p:nvSpPr>
        <p:spPr bwMode="auto">
          <a:xfrm>
            <a:off x="6424613" y="3729038"/>
            <a:ext cx="2039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Use ‘Bags for life’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shopping</a:t>
            </a:r>
          </a:p>
        </p:txBody>
      </p:sp>
      <p:sp>
        <p:nvSpPr>
          <p:cNvPr id="43015" name="Rectangle 7"/>
          <p:cNvSpPr>
            <a:spLocks noChangeArrowheads="1"/>
          </p:cNvSpPr>
          <p:nvPr/>
        </p:nvSpPr>
        <p:spPr bwMode="auto">
          <a:xfrm>
            <a:off x="2493963" y="590550"/>
            <a:ext cx="730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Different ways that Christians care for the environment.  </a:t>
            </a: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3016" name="Picture 8" descr="switch off.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5363" y="2509838"/>
            <a:ext cx="11080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9" descr="litterbu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17900" y="5675313"/>
            <a:ext cx="10128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 Box 9"/>
          <p:cNvSpPr txBox="1">
            <a:spLocks noChangeArrowheads="1"/>
          </p:cNvSpPr>
          <p:nvPr/>
        </p:nvSpPr>
        <p:spPr bwMode="auto">
          <a:xfrm>
            <a:off x="1914525" y="2544763"/>
            <a:ext cx="1433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Save energy</a:t>
            </a:r>
          </a:p>
        </p:txBody>
      </p:sp>
      <p:sp>
        <p:nvSpPr>
          <p:cNvPr id="43019" name="Text Box 9"/>
          <p:cNvSpPr txBox="1">
            <a:spLocks noChangeArrowheads="1"/>
          </p:cNvSpPr>
          <p:nvPr/>
        </p:nvSpPr>
        <p:spPr bwMode="auto">
          <a:xfrm>
            <a:off x="2135188" y="5965825"/>
            <a:ext cx="121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Litter pick</a:t>
            </a:r>
          </a:p>
        </p:txBody>
      </p:sp>
      <p:sp>
        <p:nvSpPr>
          <p:cNvPr id="43020" name="Text Box 9"/>
          <p:cNvSpPr txBox="1">
            <a:spLocks noChangeArrowheads="1"/>
          </p:cNvSpPr>
          <p:nvPr/>
        </p:nvSpPr>
        <p:spPr bwMode="auto">
          <a:xfrm>
            <a:off x="6508750" y="2562225"/>
            <a:ext cx="1306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Plant trees</a:t>
            </a:r>
          </a:p>
        </p:txBody>
      </p:sp>
      <p:sp>
        <p:nvSpPr>
          <p:cNvPr id="43021" name="Rectangle 13"/>
          <p:cNvSpPr>
            <a:spLocks noChangeArrowheads="1"/>
          </p:cNvSpPr>
          <p:nvPr/>
        </p:nvSpPr>
        <p:spPr bwMode="auto">
          <a:xfrm>
            <a:off x="6678613" y="5722938"/>
            <a:ext cx="181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Conserve water</a:t>
            </a:r>
            <a:endPar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3022" name="Rectangle 14"/>
          <p:cNvSpPr>
            <a:spLocks noChangeArrowheads="1"/>
          </p:cNvSpPr>
          <p:nvPr/>
        </p:nvSpPr>
        <p:spPr bwMode="auto">
          <a:xfrm>
            <a:off x="1685925" y="4433888"/>
            <a:ext cx="308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Reuse things where you can</a:t>
            </a:r>
            <a:endParaRPr kumimoji="0" lang="en-GB"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3023" name="Picture 2" descr="Reduce, Reuse, Recycle - Knowledge Bank - Solar Schoo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613" y="4548188"/>
            <a:ext cx="15001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AutoShape 8" descr="Cycling to School"/>
          <p:cNvSpPr>
            <a:spLocks noChangeAspect="1" noChangeArrowheads="1"/>
          </p:cNvSpPr>
          <p:nvPr/>
        </p:nvSpPr>
        <p:spPr bwMode="auto">
          <a:xfrm>
            <a:off x="18383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3025" name="Picture 10" descr="Should bikes and cars share the same road — and the same rules? - Vo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1538" y="1171575"/>
            <a:ext cx="13049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2" descr="Water Conservation: Why Saving Water is Important | Kay Plumbing Servic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7413" y="4943475"/>
            <a:ext cx="157638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4" descr="woman planting a tre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0413" y="2405063"/>
            <a:ext cx="1527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85738" y="171450"/>
            <a:ext cx="2682875"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Some ideas…</a:t>
            </a:r>
          </a:p>
        </p:txBody>
      </p:sp>
    </p:spTree>
    <p:extLst>
      <p:ext uri="{BB962C8B-B14F-4D97-AF65-F5344CB8AC3E}">
        <p14:creationId xmlns:p14="http://schemas.microsoft.com/office/powerpoint/2010/main" val="321768732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844550"/>
            <a:ext cx="85820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3605213" y="2228850"/>
            <a:ext cx="1296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Save energy</a:t>
            </a:r>
          </a:p>
        </p:txBody>
      </p:sp>
      <p:sp>
        <p:nvSpPr>
          <p:cNvPr id="44036" name="TextBox 1"/>
          <p:cNvSpPr txBox="1">
            <a:spLocks noChangeArrowheads="1"/>
          </p:cNvSpPr>
          <p:nvPr/>
        </p:nvSpPr>
        <p:spPr bwMode="auto">
          <a:xfrm>
            <a:off x="2038350" y="3902075"/>
            <a:ext cx="137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Recycle</a:t>
            </a:r>
          </a:p>
        </p:txBody>
      </p:sp>
      <p:sp>
        <p:nvSpPr>
          <p:cNvPr id="44037" name="TextBox 4"/>
          <p:cNvSpPr txBox="1">
            <a:spLocks noChangeArrowheads="1"/>
          </p:cNvSpPr>
          <p:nvPr/>
        </p:nvSpPr>
        <p:spPr bwMode="auto">
          <a:xfrm>
            <a:off x="2917825" y="5624513"/>
            <a:ext cx="137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Save Water</a:t>
            </a:r>
          </a:p>
        </p:txBody>
      </p:sp>
      <p:sp>
        <p:nvSpPr>
          <p:cNvPr id="44038" name="TextBox 5"/>
          <p:cNvSpPr txBox="1">
            <a:spLocks noChangeArrowheads="1"/>
          </p:cNvSpPr>
          <p:nvPr/>
        </p:nvSpPr>
        <p:spPr bwMode="auto">
          <a:xfrm>
            <a:off x="8843963" y="5624513"/>
            <a:ext cx="137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Plant trees</a:t>
            </a:r>
          </a:p>
        </p:txBody>
      </p:sp>
      <p:sp>
        <p:nvSpPr>
          <p:cNvPr id="44039" name="TextBox 6"/>
          <p:cNvSpPr txBox="1">
            <a:spLocks noChangeArrowheads="1"/>
          </p:cNvSpPr>
          <p:nvPr/>
        </p:nvSpPr>
        <p:spPr bwMode="auto">
          <a:xfrm>
            <a:off x="8996363" y="4086225"/>
            <a:ext cx="1374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Cycle or car share</a:t>
            </a:r>
          </a:p>
        </p:txBody>
      </p:sp>
      <p:sp>
        <p:nvSpPr>
          <p:cNvPr id="44040" name="TextBox 7"/>
          <p:cNvSpPr txBox="1">
            <a:spLocks noChangeArrowheads="1"/>
          </p:cNvSpPr>
          <p:nvPr/>
        </p:nvSpPr>
        <p:spPr bwMode="auto">
          <a:xfrm>
            <a:off x="8674100" y="1225550"/>
            <a:ext cx="137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Re-use items</a:t>
            </a:r>
          </a:p>
        </p:txBody>
      </p:sp>
      <p:sp>
        <p:nvSpPr>
          <p:cNvPr id="44041" name="Rectangle 2"/>
          <p:cNvSpPr>
            <a:spLocks noChangeArrowheads="1"/>
          </p:cNvSpPr>
          <p:nvPr/>
        </p:nvSpPr>
        <p:spPr bwMode="auto">
          <a:xfrm>
            <a:off x="5403850" y="5905500"/>
            <a:ext cx="1833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Use ‘Bags for life’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shopping</a:t>
            </a:r>
          </a:p>
        </p:txBody>
      </p:sp>
      <p:sp>
        <p:nvSpPr>
          <p:cNvPr id="44042" name="Rectangle 9"/>
          <p:cNvSpPr>
            <a:spLocks noChangeArrowheads="1"/>
          </p:cNvSpPr>
          <p:nvPr/>
        </p:nvSpPr>
        <p:spPr bwMode="auto">
          <a:xfrm>
            <a:off x="5861050" y="1225550"/>
            <a:ext cx="183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Litter pick</a:t>
            </a:r>
          </a:p>
        </p:txBody>
      </p:sp>
      <p:sp>
        <p:nvSpPr>
          <p:cNvPr id="11" name="TextBox 10"/>
          <p:cNvSpPr txBox="1"/>
          <p:nvPr/>
        </p:nvSpPr>
        <p:spPr>
          <a:xfrm>
            <a:off x="150813" y="198438"/>
            <a:ext cx="2682875" cy="6461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An example of a completed one…</a:t>
            </a:r>
          </a:p>
        </p:txBody>
      </p:sp>
    </p:spTree>
    <p:extLst>
      <p:ext uri="{BB962C8B-B14F-4D97-AF65-F5344CB8AC3E}">
        <p14:creationId xmlns:p14="http://schemas.microsoft.com/office/powerpoint/2010/main" val="20744684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377000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FF7C8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PSHE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600" b="0" i="0" u="sng" strike="noStrike" kern="1200" cap="none" spc="0" normalizeH="0" baseline="0" noProof="0" dirty="0" smtClean="0">
                <a:ln>
                  <a:noFill/>
                </a:ln>
                <a:solidFill>
                  <a:prstClr val="black"/>
                </a:solidFill>
                <a:effectLst/>
                <a:uLnTx/>
                <a:uFillTx/>
                <a:latin typeface="Calibri" panose="020F0502020204030204"/>
                <a:ea typeface="+mn-ea"/>
                <a:cs typeface="+mn-cs"/>
              </a:rPr>
              <a:t>Tuesday 23</a:t>
            </a:r>
            <a:r>
              <a:rPr kumimoji="0" lang="en-GB" sz="3600" b="0" i="0" u="sng" strike="noStrike" kern="1200" cap="none" spc="0" normalizeH="0" baseline="30000" noProof="0" dirty="0" smtClean="0">
                <a:ln>
                  <a:noFill/>
                </a:ln>
                <a:solidFill>
                  <a:prstClr val="black"/>
                </a:solidFill>
                <a:effectLst/>
                <a:uLnTx/>
                <a:uFillTx/>
                <a:latin typeface="Calibri" panose="020F0502020204030204"/>
                <a:ea typeface="+mn-ea"/>
                <a:cs typeface="+mn-cs"/>
              </a:rPr>
              <a:t>rd</a:t>
            </a:r>
            <a:r>
              <a:rPr kumimoji="0" lang="en-GB" sz="3600" b="0" i="0" u="sng" strike="noStrike" kern="1200" cap="none" spc="0" normalizeH="0" baseline="0" noProof="0" dirty="0" smtClean="0">
                <a:ln>
                  <a:noFill/>
                </a:ln>
                <a:solidFill>
                  <a:prstClr val="black"/>
                </a:solidFill>
                <a:effectLst/>
                <a:uLnTx/>
                <a:uFillTx/>
                <a:latin typeface="Calibri" panose="020F0502020204030204"/>
                <a:ea typeface="+mn-ea"/>
                <a:cs typeface="+mn-cs"/>
              </a:rPr>
              <a:t> February 2021</a:t>
            </a:r>
            <a:endParaRPr kumimoji="0" lang="en-GB" sz="36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explain how to record and report online bullying on apps and platforms.</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4777852" y="5923957"/>
            <a:ext cx="702906" cy="651652"/>
          </a:xfrm>
          <a:prstGeom prst="rect">
            <a:avLst/>
          </a:prstGeom>
        </p:spPr>
      </p:pic>
    </p:spTree>
    <p:extLst>
      <p:ext uri="{BB962C8B-B14F-4D97-AF65-F5344CB8AC3E}">
        <p14:creationId xmlns:p14="http://schemas.microsoft.com/office/powerpoint/2010/main" val="596074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3512459" y="3140775"/>
            <a:ext cx="4930884" cy="2788600"/>
          </a:xfrm>
          <a:prstGeom prst="rect">
            <a:avLst/>
          </a:prstGeom>
        </p:spPr>
      </p:pic>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Mr.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Herdman’s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ction Button: Forward or Next 2">
            <a:hlinkClick r:id="rId2" highlightClick="1"/>
          </p:cNvPr>
          <p:cNvSpPr/>
          <p:nvPr/>
        </p:nvSpPr>
        <p:spPr>
          <a:xfrm>
            <a:off x="5491874" y="3679285"/>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46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5"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482436" y="2246713"/>
            <a:ext cx="3671455"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is cyberbullying?</a:t>
            </a:r>
          </a:p>
        </p:txBody>
      </p:sp>
      <p:sp>
        <p:nvSpPr>
          <p:cNvPr id="6" name="TextBox 5">
            <a:extLst>
              <a:ext uri="{FF2B5EF4-FFF2-40B4-BE49-F238E27FC236}">
                <a16:creationId xmlns:a16="http://schemas.microsoft.com/office/drawing/2014/main" id="{56D65909-ACC7-4651-BD7E-6DE3E1A6BA87}"/>
              </a:ext>
            </a:extLst>
          </p:cNvPr>
          <p:cNvSpPr txBox="1"/>
          <p:nvPr/>
        </p:nvSpPr>
        <p:spPr>
          <a:xfrm>
            <a:off x="1482436" y="3095304"/>
            <a:ext cx="8129156" cy="578882"/>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what ways do you think cyberbullying can happen?</a:t>
            </a:r>
          </a:p>
        </p:txBody>
      </p:sp>
      <p:sp>
        <p:nvSpPr>
          <p:cNvPr id="7" name="TextBox 6">
            <a:extLst>
              <a:ext uri="{FF2B5EF4-FFF2-40B4-BE49-F238E27FC236}">
                <a16:creationId xmlns:a16="http://schemas.microsoft.com/office/drawing/2014/main" id="{2C91533C-BEBD-4C03-B068-E6A0B818B34A}"/>
              </a:ext>
            </a:extLst>
          </p:cNvPr>
          <p:cNvSpPr txBox="1"/>
          <p:nvPr/>
        </p:nvSpPr>
        <p:spPr>
          <a:xfrm>
            <a:off x="1482434" y="3934758"/>
            <a:ext cx="5988630"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are the effects of cyberbullying?</a:t>
            </a:r>
          </a:p>
        </p:txBody>
      </p:sp>
      <p:sp>
        <p:nvSpPr>
          <p:cNvPr id="8" name="TextBox 7">
            <a:extLst>
              <a:ext uri="{FF2B5EF4-FFF2-40B4-BE49-F238E27FC236}">
                <a16:creationId xmlns:a16="http://schemas.microsoft.com/office/drawing/2014/main" id="{9BB42E90-B2B3-42F1-BC0B-4ED4EC211872}"/>
              </a:ext>
            </a:extLst>
          </p:cNvPr>
          <p:cNvSpPr txBox="1"/>
          <p:nvPr/>
        </p:nvSpPr>
        <p:spPr>
          <a:xfrm>
            <a:off x="1482433" y="4783349"/>
            <a:ext cx="5988630" cy="1055608"/>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How can we get help if cyberbullying happens to us or someone we know?</a:t>
            </a:r>
          </a:p>
        </p:txBody>
      </p:sp>
      <p:pic>
        <p:nvPicPr>
          <p:cNvPr id="9" name="Picture 8">
            <a:extLst>
              <a:ext uri="{FF2B5EF4-FFF2-40B4-BE49-F238E27FC236}">
                <a16:creationId xmlns:a16="http://schemas.microsoft.com/office/drawing/2014/main" id="{B87B7F20-522A-4645-877F-C469B11C5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178940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5"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482435" y="2941814"/>
            <a:ext cx="9227128"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Watch this video to learn a little more about cyberbullying.</a:t>
            </a:r>
          </a:p>
        </p:txBody>
      </p:sp>
      <p:sp>
        <p:nvSpPr>
          <p:cNvPr id="6" name="TextBox 5">
            <a:extLst>
              <a:ext uri="{FF2B5EF4-FFF2-40B4-BE49-F238E27FC236}">
                <a16:creationId xmlns:a16="http://schemas.microsoft.com/office/drawing/2014/main" id="{56D65909-ACC7-4651-BD7E-6DE3E1A6BA87}"/>
              </a:ext>
            </a:extLst>
          </p:cNvPr>
          <p:cNvSpPr txBox="1"/>
          <p:nvPr/>
        </p:nvSpPr>
        <p:spPr>
          <a:xfrm>
            <a:off x="1482435" y="4430888"/>
            <a:ext cx="9227128" cy="578882"/>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https://www.bbc.co.uk/cbbc/watch/what-is-cyberbullying</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92BDCAD-51B3-43C6-8F19-FA3DA8B6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621267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4"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184563" y="1764390"/>
            <a:ext cx="9822873" cy="105560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Unfortunately, some people choose to use technological devices to hurt people instead of helping them.</a:t>
            </a:r>
          </a:p>
        </p:txBody>
      </p:sp>
      <p:sp>
        <p:nvSpPr>
          <p:cNvPr id="6" name="TextBox 5">
            <a:extLst>
              <a:ext uri="{FF2B5EF4-FFF2-40B4-BE49-F238E27FC236}">
                <a16:creationId xmlns:a16="http://schemas.microsoft.com/office/drawing/2014/main" id="{56D65909-ACC7-4651-BD7E-6DE3E1A6BA87}"/>
              </a:ext>
            </a:extLst>
          </p:cNvPr>
          <p:cNvSpPr txBox="1"/>
          <p:nvPr/>
        </p:nvSpPr>
        <p:spPr>
          <a:xfrm>
            <a:off x="1184563" y="3131648"/>
            <a:ext cx="9822873" cy="1055608"/>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Bullying is when someone chooses to hurt someone else on purpose with their actions or with their words.</a:t>
            </a:r>
          </a:p>
        </p:txBody>
      </p:sp>
      <p:sp>
        <p:nvSpPr>
          <p:cNvPr id="7" name="TextBox 6">
            <a:extLst>
              <a:ext uri="{FF2B5EF4-FFF2-40B4-BE49-F238E27FC236}">
                <a16:creationId xmlns:a16="http://schemas.microsoft.com/office/drawing/2014/main" id="{2C91533C-BEBD-4C03-B068-E6A0B818B34A}"/>
              </a:ext>
            </a:extLst>
          </p:cNvPr>
          <p:cNvSpPr txBox="1"/>
          <p:nvPr/>
        </p:nvSpPr>
        <p:spPr>
          <a:xfrm>
            <a:off x="1184563" y="4476687"/>
            <a:ext cx="9822873" cy="105560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It is most often something that happens more than once but it can also happen just once.</a:t>
            </a:r>
          </a:p>
        </p:txBody>
      </p:sp>
      <p:sp>
        <p:nvSpPr>
          <p:cNvPr id="8" name="TextBox 7">
            <a:extLst>
              <a:ext uri="{FF2B5EF4-FFF2-40B4-BE49-F238E27FC236}">
                <a16:creationId xmlns:a16="http://schemas.microsoft.com/office/drawing/2014/main" id="{9BB42E90-B2B3-42F1-BC0B-4ED4EC211872}"/>
              </a:ext>
            </a:extLst>
          </p:cNvPr>
          <p:cNvSpPr txBox="1"/>
          <p:nvPr/>
        </p:nvSpPr>
        <p:spPr>
          <a:xfrm>
            <a:off x="1184563" y="5821726"/>
            <a:ext cx="7526485" cy="578882"/>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Bullying can have serious and long-lasting effects.</a:t>
            </a:r>
          </a:p>
        </p:txBody>
      </p:sp>
      <p:pic>
        <p:nvPicPr>
          <p:cNvPr id="9" name="Picture 8">
            <a:extLst>
              <a:ext uri="{FF2B5EF4-FFF2-40B4-BE49-F238E27FC236}">
                <a16:creationId xmlns:a16="http://schemas.microsoft.com/office/drawing/2014/main" id="{9ED51100-570E-4DB5-BFDB-AAF2F4ED3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4611" y="397131"/>
            <a:ext cx="971952" cy="721746"/>
          </a:xfrm>
          <a:prstGeom prst="rect">
            <a:avLst/>
          </a:prstGeom>
        </p:spPr>
      </p:pic>
    </p:spTree>
    <p:extLst>
      <p:ext uri="{BB962C8B-B14F-4D97-AF65-F5344CB8AC3E}">
        <p14:creationId xmlns:p14="http://schemas.microsoft.com/office/powerpoint/2010/main" val="110281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3"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872094" y="1920253"/>
            <a:ext cx="8447809"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Bullying or cyberbullying IS NOT OK. It is not acceptable.</a:t>
            </a:r>
          </a:p>
        </p:txBody>
      </p:sp>
      <p:pic>
        <p:nvPicPr>
          <p:cNvPr id="9" name="Picture 2" descr="Image result for this is not ok meme">
            <a:extLst>
              <a:ext uri="{FF2B5EF4-FFF2-40B4-BE49-F238E27FC236}">
                <a16:creationId xmlns:a16="http://schemas.microsoft.com/office/drawing/2014/main" id="{DEBE2D41-BC75-4512-BE4E-0BC68B7AB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764" y="2823617"/>
            <a:ext cx="4860471" cy="3637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FF1B00-83E1-47A6-AEF2-5B7FC7E8D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extLst>
      <p:ext uri="{BB962C8B-B14F-4D97-AF65-F5344CB8AC3E}">
        <p14:creationId xmlns:p14="http://schemas.microsoft.com/office/powerpoint/2010/main" val="251932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4"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184563" y="2002753"/>
            <a:ext cx="9822873"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Bullying can happen in person or using a technological device.</a:t>
            </a:r>
          </a:p>
        </p:txBody>
      </p:sp>
      <p:sp>
        <p:nvSpPr>
          <p:cNvPr id="6" name="TextBox 5">
            <a:extLst>
              <a:ext uri="{FF2B5EF4-FFF2-40B4-BE49-F238E27FC236}">
                <a16:creationId xmlns:a16="http://schemas.microsoft.com/office/drawing/2014/main" id="{56D65909-ACC7-4651-BD7E-6DE3E1A6BA87}"/>
              </a:ext>
            </a:extLst>
          </p:cNvPr>
          <p:cNvSpPr txBox="1"/>
          <p:nvPr/>
        </p:nvSpPr>
        <p:spPr>
          <a:xfrm>
            <a:off x="1184563" y="2871066"/>
            <a:ext cx="10120746" cy="1055608"/>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When someone chooses to hurt other people using a phone, computer, tablet or other online device, this is called cyberbullying.</a:t>
            </a:r>
          </a:p>
        </p:txBody>
      </p:sp>
      <p:sp>
        <p:nvSpPr>
          <p:cNvPr id="7" name="TextBox 6">
            <a:extLst>
              <a:ext uri="{FF2B5EF4-FFF2-40B4-BE49-F238E27FC236}">
                <a16:creationId xmlns:a16="http://schemas.microsoft.com/office/drawing/2014/main" id="{2C91533C-BEBD-4C03-B068-E6A0B818B34A}"/>
              </a:ext>
            </a:extLst>
          </p:cNvPr>
          <p:cNvSpPr txBox="1"/>
          <p:nvPr/>
        </p:nvSpPr>
        <p:spPr>
          <a:xfrm>
            <a:off x="1146462" y="4216105"/>
            <a:ext cx="9822873" cy="105560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technology in this way is unacceptable behaviour and can cause a lot of hurt and upset.</a:t>
            </a:r>
          </a:p>
        </p:txBody>
      </p:sp>
      <p:sp>
        <p:nvSpPr>
          <p:cNvPr id="8" name="TextBox 7">
            <a:extLst>
              <a:ext uri="{FF2B5EF4-FFF2-40B4-BE49-F238E27FC236}">
                <a16:creationId xmlns:a16="http://schemas.microsoft.com/office/drawing/2014/main" id="{9BB42E90-B2B3-42F1-BC0B-4ED4EC211872}"/>
              </a:ext>
            </a:extLst>
          </p:cNvPr>
          <p:cNvSpPr txBox="1"/>
          <p:nvPr/>
        </p:nvSpPr>
        <p:spPr>
          <a:xfrm>
            <a:off x="1146462" y="5561144"/>
            <a:ext cx="9746673" cy="578882"/>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Let’s find more out about cyberbullying by taking part in a quiz.</a:t>
            </a:r>
          </a:p>
        </p:txBody>
      </p:sp>
      <p:pic>
        <p:nvPicPr>
          <p:cNvPr id="9" name="Picture 8">
            <a:extLst>
              <a:ext uri="{FF2B5EF4-FFF2-40B4-BE49-F238E27FC236}">
                <a16:creationId xmlns:a16="http://schemas.microsoft.com/office/drawing/2014/main" id="{E931F9C2-1DE4-40A8-80A4-D0A841948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7606" y="463772"/>
            <a:ext cx="971952" cy="721746"/>
          </a:xfrm>
          <a:prstGeom prst="rect">
            <a:avLst/>
          </a:prstGeom>
        </p:spPr>
      </p:pic>
    </p:spTree>
    <p:extLst>
      <p:ext uri="{BB962C8B-B14F-4D97-AF65-F5344CB8AC3E}">
        <p14:creationId xmlns:p14="http://schemas.microsoft.com/office/powerpoint/2010/main" val="4128371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chemeClr val="accent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is any sort of bullying that happens through a technological device. For example, a phone, a computer, a tablet or a gaming device.</a:t>
            </a:r>
          </a:p>
        </p:txBody>
      </p:sp>
      <p:pic>
        <p:nvPicPr>
          <p:cNvPr id="6" name="Picture 5">
            <a:extLst>
              <a:ext uri="{FF2B5EF4-FFF2-40B4-BE49-F238E27FC236}">
                <a16:creationId xmlns:a16="http://schemas.microsoft.com/office/drawing/2014/main" id="{8D86A1F8-11D7-4E3C-A180-684EC0DD0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93809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rgbClr val="92D05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is any sort of bullying that happens through a technological device. For example, a phone, a computer, a tablet or a gaming device.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40"/>
            <a:ext cx="9705108" cy="2284425"/>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True – Cyberbullying is when people choose to hurt others through a phone, computer, tablet or a gaming device.</a:t>
            </a:r>
          </a:p>
        </p:txBody>
      </p:sp>
      <p:pic>
        <p:nvPicPr>
          <p:cNvPr id="6" name="Picture 5">
            <a:extLst>
              <a:ext uri="{FF2B5EF4-FFF2-40B4-BE49-F238E27FC236}">
                <a16:creationId xmlns:a16="http://schemas.microsoft.com/office/drawing/2014/main" id="{E9541539-4D32-4321-8B41-99E28FA11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6036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epositphotos_118578946-stock-illustration-man-chef-illustration-3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730" y="1079863"/>
            <a:ext cx="2837694" cy="5026210"/>
          </a:xfrm>
          <a:prstGeom prst="rect">
            <a:avLst/>
          </a:prstGeom>
        </p:spPr>
      </p:pic>
      <p:sp>
        <p:nvSpPr>
          <p:cNvPr id="2" name="Rectangle 1"/>
          <p:cNvSpPr/>
          <p:nvPr/>
        </p:nvSpPr>
        <p:spPr>
          <a:xfrm>
            <a:off x="862148" y="957942"/>
            <a:ext cx="5625738" cy="5016758"/>
          </a:xfrm>
          <a:prstGeom prst="rect">
            <a:avLst/>
          </a:prstGeom>
        </p:spPr>
        <p:txBody>
          <a:bodyPr wrap="square">
            <a:spAutoFit/>
          </a:bodyPr>
          <a:lstStyle/>
          <a:p>
            <a:r>
              <a:rPr lang="en-GB" sz="3200" dirty="0">
                <a:solidFill>
                  <a:srgbClr val="222222"/>
                </a:solidFill>
              </a:rPr>
              <a:t>Kitchen safety awareness is crucial during food preparation and cooking, as well as during clean-up and daily living. </a:t>
            </a:r>
            <a:endParaRPr lang="en-GB" sz="3200" dirty="0" smtClean="0">
              <a:solidFill>
                <a:srgbClr val="222222"/>
              </a:solidFill>
            </a:endParaRPr>
          </a:p>
          <a:p>
            <a:endParaRPr lang="en-GB" sz="3200" dirty="0">
              <a:solidFill>
                <a:srgbClr val="222222"/>
              </a:solidFill>
            </a:endParaRPr>
          </a:p>
          <a:p>
            <a:r>
              <a:rPr lang="en-GB" sz="3200" dirty="0">
                <a:solidFill>
                  <a:srgbClr val="222222"/>
                </a:solidFill>
              </a:rPr>
              <a:t>Understanding the hazards present in the kitchen can help you avoid causing an accident or subjecting your family to a bout of food poisoning.</a:t>
            </a:r>
            <a:endParaRPr lang="en-GB" sz="3200" dirty="0"/>
          </a:p>
        </p:txBody>
      </p:sp>
    </p:spTree>
    <p:extLst>
      <p:ext uri="{BB962C8B-B14F-4D97-AF65-F5344CB8AC3E}">
        <p14:creationId xmlns:p14="http://schemas.microsoft.com/office/powerpoint/2010/main" val="2357159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isn’t as bad as physical bullying.</a:t>
            </a:r>
          </a:p>
        </p:txBody>
      </p:sp>
      <p:pic>
        <p:nvPicPr>
          <p:cNvPr id="6" name="Picture 5">
            <a:extLst>
              <a:ext uri="{FF2B5EF4-FFF2-40B4-BE49-F238E27FC236}">
                <a16:creationId xmlns:a16="http://schemas.microsoft.com/office/drawing/2014/main" id="{3498E37F-AF2B-4BFB-8FE0-2DBCE4E1E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790101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chemeClr val="accent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39"/>
            <a:ext cx="9788238" cy="1603388"/>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False – All bullying behaviours are </a:t>
            </a:r>
            <a:b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wrong and unacceptable.</a:t>
            </a:r>
          </a:p>
        </p:txBody>
      </p:sp>
      <p:pic>
        <p:nvPicPr>
          <p:cNvPr id="5" name="Picture 4">
            <a:extLst>
              <a:ext uri="{FF2B5EF4-FFF2-40B4-BE49-F238E27FC236}">
                <a16:creationId xmlns:a16="http://schemas.microsoft.com/office/drawing/2014/main" id="{5F37C249-E6DD-4B1E-8B50-FCDDCFC33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00032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isn’t very common.</a:t>
            </a:r>
          </a:p>
        </p:txBody>
      </p:sp>
      <p:pic>
        <p:nvPicPr>
          <p:cNvPr id="6" name="Picture 5">
            <a:extLst>
              <a:ext uri="{FF2B5EF4-FFF2-40B4-BE49-F238E27FC236}">
                <a16:creationId xmlns:a16="http://schemas.microsoft.com/office/drawing/2014/main" id="{C7DB4385-ACCD-46CA-A23C-92E8A07E3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046710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chemeClr val="accent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39"/>
            <a:ext cx="9788238" cy="1603388"/>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False – Unfortunately, cyberbullying is becoming increasingly widespread.</a:t>
            </a:r>
          </a:p>
        </p:txBody>
      </p:sp>
      <p:pic>
        <p:nvPicPr>
          <p:cNvPr id="5" name="Picture 4">
            <a:extLst>
              <a:ext uri="{FF2B5EF4-FFF2-40B4-BE49-F238E27FC236}">
                <a16:creationId xmlns:a16="http://schemas.microsoft.com/office/drawing/2014/main" id="{5EA7F412-A6F6-4713-9517-6928E3A25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29128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includes liking a nasty online post about someone else.</a:t>
            </a:r>
          </a:p>
        </p:txBody>
      </p:sp>
      <p:pic>
        <p:nvPicPr>
          <p:cNvPr id="6" name="Picture 5">
            <a:extLst>
              <a:ext uri="{FF2B5EF4-FFF2-40B4-BE49-F238E27FC236}">
                <a16:creationId xmlns:a16="http://schemas.microsoft.com/office/drawing/2014/main" id="{EE4153CF-9673-4C7C-81AD-CBDE852DE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97576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rgbClr val="92D05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is any sort of bullying that happens through a technological device. For example, a phone, a computer, a tablet or a gaming device.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40"/>
            <a:ext cx="9705108" cy="2284425"/>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True – Name calling, posting and commenting on or liking nasty online posts, videos and photos is cyberbullying. So is starting and spreading lies about someone online. Cyberbullying also includes sending unkind messages, pressuring others online to do something they don’t want to do and being unkind to someone in an online game.</a:t>
            </a:r>
          </a:p>
        </p:txBody>
      </p:sp>
      <p:pic>
        <p:nvPicPr>
          <p:cNvPr id="6" name="Picture 5">
            <a:extLst>
              <a:ext uri="{FF2B5EF4-FFF2-40B4-BE49-F238E27FC236}">
                <a16:creationId xmlns:a16="http://schemas.microsoft.com/office/drawing/2014/main" id="{06479DD7-2C2B-4EA7-A2BD-36ED6CD56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17449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Cyberbullying doesn’t hurt people as much as face-to-face bullying.</a:t>
            </a:r>
          </a:p>
        </p:txBody>
      </p:sp>
      <p:pic>
        <p:nvPicPr>
          <p:cNvPr id="6" name="Picture 5">
            <a:extLst>
              <a:ext uri="{FF2B5EF4-FFF2-40B4-BE49-F238E27FC236}">
                <a16:creationId xmlns:a16="http://schemas.microsoft.com/office/drawing/2014/main" id="{6C690E7A-547F-4D9C-AF90-31DF78DA4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174076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chemeClr val="accent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39"/>
            <a:ext cx="9788238" cy="2148218"/>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False – All bullying behaviours can have serious and long-lasting effects. For example, anxiety, depression, loneliness, becoming withdrawn from family and friends, loss of self-confidence and also feeling worthless.</a:t>
            </a:r>
          </a:p>
        </p:txBody>
      </p:sp>
      <p:pic>
        <p:nvPicPr>
          <p:cNvPr id="5" name="Picture 4">
            <a:extLst>
              <a:ext uri="{FF2B5EF4-FFF2-40B4-BE49-F238E27FC236}">
                <a16:creationId xmlns:a16="http://schemas.microsoft.com/office/drawing/2014/main" id="{A187BABD-113D-4EDF-BD5D-157CD1BD2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63305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5" name="Title 1">
            <a:extLst>
              <a:ext uri="{FF2B5EF4-FFF2-40B4-BE49-F238E27FC236}">
                <a16:creationId xmlns:a16="http://schemas.microsoft.com/office/drawing/2014/main" id="{6CD80C80-A901-4EA2-8C57-9A538D36B32D}"/>
              </a:ext>
            </a:extLst>
          </p:cNvPr>
          <p:cNvSpPr txBox="1">
            <a:spLocks/>
          </p:cNvSpPr>
          <p:nvPr/>
        </p:nvSpPr>
        <p:spPr>
          <a:xfrm>
            <a:off x="831271" y="600740"/>
            <a:ext cx="9705109" cy="2283724"/>
          </a:xfrm>
          <a:prstGeom prst="round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We can help to stop cyberbullying.</a:t>
            </a:r>
          </a:p>
        </p:txBody>
      </p:sp>
      <p:pic>
        <p:nvPicPr>
          <p:cNvPr id="6" name="Picture 5">
            <a:extLst>
              <a:ext uri="{FF2B5EF4-FFF2-40B4-BE49-F238E27FC236}">
                <a16:creationId xmlns:a16="http://schemas.microsoft.com/office/drawing/2014/main" id="{D0397F8E-4088-45FF-B523-BE244D488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458345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8FE655C-47DE-4B6F-A279-0D34AC15F75B}"/>
              </a:ext>
            </a:extLst>
          </p:cNvPr>
          <p:cNvSpPr/>
          <p:nvPr/>
        </p:nvSpPr>
        <p:spPr>
          <a:xfrm>
            <a:off x="1619694" y="3429000"/>
            <a:ext cx="3519376" cy="2828260"/>
          </a:xfrm>
          <a:prstGeom prst="roundRect">
            <a:avLst/>
          </a:prstGeom>
          <a:solidFill>
            <a:srgbClr val="92D05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True</a:t>
            </a:r>
          </a:p>
        </p:txBody>
      </p:sp>
      <p:sp>
        <p:nvSpPr>
          <p:cNvPr id="8" name="Rectangle: Rounded Corners 7">
            <a:extLst>
              <a:ext uri="{FF2B5EF4-FFF2-40B4-BE49-F238E27FC236}">
                <a16:creationId xmlns:a16="http://schemas.microsoft.com/office/drawing/2014/main" id="{6AE8EB02-4174-45BE-BA89-A743F3270B20}"/>
              </a:ext>
            </a:extLst>
          </p:cNvPr>
          <p:cNvSpPr/>
          <p:nvPr/>
        </p:nvSpPr>
        <p:spPr>
          <a:xfrm>
            <a:off x="6762308" y="3429000"/>
            <a:ext cx="3519376" cy="2828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False</a:t>
            </a:r>
          </a:p>
        </p:txBody>
      </p:sp>
      <p:sp>
        <p:nvSpPr>
          <p:cNvPr id="10" name="Rectangle: Rounded Corners 9">
            <a:extLst>
              <a:ext uri="{FF2B5EF4-FFF2-40B4-BE49-F238E27FC236}">
                <a16:creationId xmlns:a16="http://schemas.microsoft.com/office/drawing/2014/main" id="{E440DDB5-1EA9-45A8-9961-E31961743613}"/>
              </a:ext>
            </a:extLst>
          </p:cNvPr>
          <p:cNvSpPr/>
          <p:nvPr/>
        </p:nvSpPr>
        <p:spPr>
          <a:xfrm>
            <a:off x="831271" y="600740"/>
            <a:ext cx="9705108" cy="2080114"/>
          </a:xfrm>
          <a:prstGeom prst="roundRect">
            <a:avLst/>
          </a:prstGeom>
          <a:solidFill>
            <a:schemeClr val="accent6">
              <a:lumMod val="20000"/>
              <a:lumOff val="80000"/>
            </a:schemeClr>
          </a:solidFill>
          <a:ln w="28575">
            <a:solidFill>
              <a:schemeClr val="accent1"/>
            </a:solidFill>
          </a:ln>
        </p:spPr>
        <p:txBody>
          <a:bodyPr wrap="square" lIns="108000" tIns="108000" rIns="108000" b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True – We can choose to never hurt others online using a technological device and we can speak out if we see it happening to us or our friends.</a:t>
            </a:r>
          </a:p>
        </p:txBody>
      </p:sp>
      <p:pic>
        <p:nvPicPr>
          <p:cNvPr id="5" name="Picture 4">
            <a:extLst>
              <a:ext uri="{FF2B5EF4-FFF2-40B4-BE49-F238E27FC236}">
                <a16:creationId xmlns:a16="http://schemas.microsoft.com/office/drawing/2014/main" id="{88E6CDD7-89C9-4421-A5C9-4FB91B116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0629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0417" y="1311709"/>
            <a:ext cx="5967482" cy="4801314"/>
          </a:xfrm>
          <a:prstGeom prst="rect">
            <a:avLst/>
          </a:prstGeom>
        </p:spPr>
        <p:txBody>
          <a:bodyPr wrap="square">
            <a:spAutoFit/>
          </a:bodyPr>
          <a:lstStyle/>
          <a:p>
            <a:r>
              <a:rPr lang="en-GB" sz="3200" dirty="0"/>
              <a:t>In order to stay safe in the kitchen, it's important to understand the dangers present in this area of your home. </a:t>
            </a:r>
          </a:p>
          <a:p>
            <a:endParaRPr lang="en-GB" sz="3200" dirty="0"/>
          </a:p>
          <a:p>
            <a:r>
              <a:rPr lang="en-GB" sz="3200" dirty="0"/>
              <a:t>From sharp knives to hot stoves, reading up on kitchen hazards can help you change your habits and protect your family.</a:t>
            </a:r>
          </a:p>
          <a:p>
            <a:endParaRPr lang="en-GB" dirty="0"/>
          </a:p>
        </p:txBody>
      </p:sp>
      <p:pic>
        <p:nvPicPr>
          <p:cNvPr id="3" name="Picture 2"/>
          <p:cNvPicPr>
            <a:picLocks noChangeAspect="1"/>
          </p:cNvPicPr>
          <p:nvPr/>
        </p:nvPicPr>
        <p:blipFill rotWithShape="1">
          <a:blip r:embed="rId2"/>
          <a:srcRect l="21491" t="3907" r="27310" b="23172"/>
          <a:stretch/>
        </p:blipFill>
        <p:spPr>
          <a:xfrm>
            <a:off x="1170379" y="1737237"/>
            <a:ext cx="3225260" cy="3445163"/>
          </a:xfrm>
          <a:prstGeom prst="rect">
            <a:avLst/>
          </a:prstGeom>
        </p:spPr>
      </p:pic>
    </p:spTree>
    <p:extLst>
      <p:ext uri="{BB962C8B-B14F-4D97-AF65-F5344CB8AC3E}">
        <p14:creationId xmlns:p14="http://schemas.microsoft.com/office/powerpoint/2010/main" val="83107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5"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142998" y="2775559"/>
            <a:ext cx="9906001" cy="105560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remember that if you ever experience bullying, it is not your fault and there are people who can help make it stop.</a:t>
            </a:r>
          </a:p>
        </p:txBody>
      </p:sp>
      <p:sp>
        <p:nvSpPr>
          <p:cNvPr id="6" name="TextBox 5">
            <a:extLst>
              <a:ext uri="{FF2B5EF4-FFF2-40B4-BE49-F238E27FC236}">
                <a16:creationId xmlns:a16="http://schemas.microsoft.com/office/drawing/2014/main" id="{56D65909-ACC7-4651-BD7E-6DE3E1A6BA87}"/>
              </a:ext>
            </a:extLst>
          </p:cNvPr>
          <p:cNvSpPr txBox="1"/>
          <p:nvPr/>
        </p:nvSpPr>
        <p:spPr>
          <a:xfrm>
            <a:off x="1482434" y="4389324"/>
            <a:ext cx="9227128" cy="1055608"/>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If you see or experience cyberbullying, it is important to tell a trusted adult and ask for help.</a:t>
            </a:r>
          </a:p>
        </p:txBody>
      </p:sp>
      <p:pic>
        <p:nvPicPr>
          <p:cNvPr id="7" name="Picture 6">
            <a:extLst>
              <a:ext uri="{FF2B5EF4-FFF2-40B4-BE49-F238E27FC236}">
                <a16:creationId xmlns:a16="http://schemas.microsoft.com/office/drawing/2014/main" id="{BD8187CC-F4BC-4150-ADA9-31F42327A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08" y="5912465"/>
            <a:ext cx="971952" cy="721746"/>
          </a:xfrm>
          <a:prstGeom prst="rect">
            <a:avLst/>
          </a:prstGeom>
        </p:spPr>
      </p:pic>
    </p:spTree>
    <p:extLst>
      <p:ext uri="{BB962C8B-B14F-4D97-AF65-F5344CB8AC3E}">
        <p14:creationId xmlns:p14="http://schemas.microsoft.com/office/powerpoint/2010/main" val="1396449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008163" y="365958"/>
            <a:ext cx="6175662" cy="1055609"/>
          </a:xfrm>
          <a:prstGeom prst="roundRect">
            <a:avLst/>
          </a:prstGeom>
          <a:solidFill>
            <a:schemeClr val="accent1">
              <a:lumMod val="20000"/>
              <a:lumOff val="80000"/>
            </a:schemeClr>
          </a:solidFill>
        </p:spPr>
        <p:txBody>
          <a:bodyPr>
            <a:normAutofit fontScale="90000"/>
          </a:bodyPr>
          <a:lstStyle/>
          <a:p>
            <a:pPr algn="ctr"/>
            <a:r>
              <a:rPr lang="en-GB" dirty="0"/>
              <a:t>Cyberbullying – getting help</a:t>
            </a:r>
          </a:p>
        </p:txBody>
      </p:sp>
      <p:sp>
        <p:nvSpPr>
          <p:cNvPr id="4" name="TextBox 3">
            <a:extLst>
              <a:ext uri="{FF2B5EF4-FFF2-40B4-BE49-F238E27FC236}">
                <a16:creationId xmlns:a16="http://schemas.microsoft.com/office/drawing/2014/main" id="{C3C8F001-6A73-46DE-88BD-430D99711A0C}"/>
              </a:ext>
            </a:extLst>
          </p:cNvPr>
          <p:cNvSpPr txBox="1"/>
          <p:nvPr/>
        </p:nvSpPr>
        <p:spPr>
          <a:xfrm>
            <a:off x="592277" y="1582313"/>
            <a:ext cx="11007437"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So what are the strategies for tackling and getting help for cyberbullying?</a:t>
            </a:r>
          </a:p>
        </p:txBody>
      </p:sp>
      <p:sp>
        <p:nvSpPr>
          <p:cNvPr id="6" name="TextBox 5">
            <a:extLst>
              <a:ext uri="{FF2B5EF4-FFF2-40B4-BE49-F238E27FC236}">
                <a16:creationId xmlns:a16="http://schemas.microsoft.com/office/drawing/2014/main" id="{56D65909-ACC7-4651-BD7E-6DE3E1A6BA87}"/>
              </a:ext>
            </a:extLst>
          </p:cNvPr>
          <p:cNvSpPr txBox="1"/>
          <p:nvPr/>
        </p:nvSpPr>
        <p:spPr>
          <a:xfrm>
            <a:off x="2079908" y="2321941"/>
            <a:ext cx="8032173" cy="1055608"/>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Report it via the online site that you experience it on, then tell a trusted adult about it and ask for help.</a:t>
            </a:r>
          </a:p>
        </p:txBody>
      </p:sp>
      <p:sp>
        <p:nvSpPr>
          <p:cNvPr id="7" name="TextBox 6">
            <a:extLst>
              <a:ext uri="{FF2B5EF4-FFF2-40B4-BE49-F238E27FC236}">
                <a16:creationId xmlns:a16="http://schemas.microsoft.com/office/drawing/2014/main" id="{2C91533C-BEBD-4C03-B068-E6A0B818B34A}"/>
              </a:ext>
            </a:extLst>
          </p:cNvPr>
          <p:cNvSpPr txBox="1"/>
          <p:nvPr/>
        </p:nvSpPr>
        <p:spPr>
          <a:xfrm>
            <a:off x="739480" y="3547896"/>
            <a:ext cx="10713028"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Block or remove the account or person who is carrying out the bullying.</a:t>
            </a:r>
          </a:p>
        </p:txBody>
      </p:sp>
      <p:sp>
        <p:nvSpPr>
          <p:cNvPr id="8" name="TextBox 7">
            <a:extLst>
              <a:ext uri="{FF2B5EF4-FFF2-40B4-BE49-F238E27FC236}">
                <a16:creationId xmlns:a16="http://schemas.microsoft.com/office/drawing/2014/main" id="{9BB42E90-B2B3-42F1-BC0B-4ED4EC211872}"/>
              </a:ext>
            </a:extLst>
          </p:cNvPr>
          <p:cNvSpPr txBox="1"/>
          <p:nvPr/>
        </p:nvSpPr>
        <p:spPr>
          <a:xfrm>
            <a:off x="1638294" y="4294229"/>
            <a:ext cx="8915400" cy="1532334"/>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Contact the police if you experience bullying because of who you are, where you are from or a life choice you have made as these are ‘hate crimes’ and will be taken seriously.</a:t>
            </a:r>
          </a:p>
        </p:txBody>
      </p:sp>
      <p:sp>
        <p:nvSpPr>
          <p:cNvPr id="9" name="TextBox 8">
            <a:extLst>
              <a:ext uri="{FF2B5EF4-FFF2-40B4-BE49-F238E27FC236}">
                <a16:creationId xmlns:a16="http://schemas.microsoft.com/office/drawing/2014/main" id="{48BCF20F-CE4E-4E26-971A-B54E38136F89}"/>
              </a:ext>
            </a:extLst>
          </p:cNvPr>
          <p:cNvSpPr txBox="1"/>
          <p:nvPr/>
        </p:nvSpPr>
        <p:spPr>
          <a:xfrm>
            <a:off x="739480" y="5962841"/>
            <a:ext cx="10713028" cy="578882"/>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Keep evidence to show a trusted adult or if necessary, the police.</a:t>
            </a:r>
          </a:p>
        </p:txBody>
      </p:sp>
      <p:pic>
        <p:nvPicPr>
          <p:cNvPr id="11" name="Picture 10">
            <a:extLst>
              <a:ext uri="{FF2B5EF4-FFF2-40B4-BE49-F238E27FC236}">
                <a16:creationId xmlns:a16="http://schemas.microsoft.com/office/drawing/2014/main" id="{A84636A1-AFEB-4578-BD4A-A834DBBAC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105" y="545972"/>
            <a:ext cx="971952" cy="721746"/>
          </a:xfrm>
          <a:prstGeom prst="rect">
            <a:avLst/>
          </a:prstGeom>
        </p:spPr>
      </p:pic>
    </p:spTree>
    <p:extLst>
      <p:ext uri="{BB962C8B-B14F-4D97-AF65-F5344CB8AC3E}">
        <p14:creationId xmlns:p14="http://schemas.microsoft.com/office/powerpoint/2010/main" val="1814453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008163" y="365958"/>
            <a:ext cx="6175662" cy="1055609"/>
          </a:xfrm>
          <a:prstGeom prst="roundRect">
            <a:avLst/>
          </a:prstGeom>
          <a:solidFill>
            <a:schemeClr val="accent1">
              <a:lumMod val="20000"/>
              <a:lumOff val="80000"/>
            </a:schemeClr>
          </a:solidFill>
        </p:spPr>
        <p:txBody>
          <a:bodyPr>
            <a:normAutofit fontScale="90000"/>
          </a:bodyPr>
          <a:lstStyle/>
          <a:p>
            <a:pPr algn="ctr"/>
            <a:r>
              <a:rPr lang="en-GB" dirty="0"/>
              <a:t>Cyberbullying – getting help</a:t>
            </a:r>
          </a:p>
        </p:txBody>
      </p:sp>
      <p:sp>
        <p:nvSpPr>
          <p:cNvPr id="4" name="TextBox 3">
            <a:extLst>
              <a:ext uri="{FF2B5EF4-FFF2-40B4-BE49-F238E27FC236}">
                <a16:creationId xmlns:a16="http://schemas.microsoft.com/office/drawing/2014/main" id="{C3C8F001-6A73-46DE-88BD-430D99711A0C}"/>
              </a:ext>
            </a:extLst>
          </p:cNvPr>
          <p:cNvSpPr txBox="1"/>
          <p:nvPr/>
        </p:nvSpPr>
        <p:spPr>
          <a:xfrm>
            <a:off x="924787" y="1676956"/>
            <a:ext cx="6099467" cy="105560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Remember bullying is not your fault and there are people who can help.</a:t>
            </a:r>
          </a:p>
        </p:txBody>
      </p:sp>
      <p:sp>
        <p:nvSpPr>
          <p:cNvPr id="6" name="TextBox 5">
            <a:extLst>
              <a:ext uri="{FF2B5EF4-FFF2-40B4-BE49-F238E27FC236}">
                <a16:creationId xmlns:a16="http://schemas.microsoft.com/office/drawing/2014/main" id="{56D65909-ACC7-4651-BD7E-6DE3E1A6BA87}"/>
              </a:ext>
            </a:extLst>
          </p:cNvPr>
          <p:cNvSpPr txBox="1"/>
          <p:nvPr/>
        </p:nvSpPr>
        <p:spPr>
          <a:xfrm>
            <a:off x="1808005" y="2968543"/>
            <a:ext cx="6565329" cy="783193"/>
          </a:xfrm>
          <a:prstGeom prst="roundRect">
            <a:avLst/>
          </a:prstGeom>
          <a:solidFill>
            <a:schemeClr val="accent5">
              <a:lumMod val="20000"/>
              <a:lumOff val="80000"/>
            </a:schemeClr>
          </a:solidFill>
          <a:ln>
            <a:solidFill>
              <a:schemeClr val="accent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 kind online all of the time!</a:t>
            </a:r>
          </a:p>
        </p:txBody>
      </p:sp>
      <p:sp>
        <p:nvSpPr>
          <p:cNvPr id="7" name="TextBox 6">
            <a:extLst>
              <a:ext uri="{FF2B5EF4-FFF2-40B4-BE49-F238E27FC236}">
                <a16:creationId xmlns:a16="http://schemas.microsoft.com/office/drawing/2014/main" id="{2C91533C-BEBD-4C03-B068-E6A0B818B34A}"/>
              </a:ext>
            </a:extLst>
          </p:cNvPr>
          <p:cNvSpPr txBox="1"/>
          <p:nvPr/>
        </p:nvSpPr>
        <p:spPr>
          <a:xfrm>
            <a:off x="3374438" y="3987715"/>
            <a:ext cx="5443111" cy="783193"/>
          </a:xfrm>
          <a:prstGeom prst="roundRect">
            <a:avLst/>
          </a:prstGeom>
          <a:solidFill>
            <a:schemeClr val="accent6">
              <a:lumMod val="20000"/>
              <a:lumOff val="80000"/>
            </a:schemeClr>
          </a:solidFill>
          <a:ln>
            <a:solidFill>
              <a:schemeClr val="accent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Say no to cyberbullying!</a:t>
            </a:r>
          </a:p>
        </p:txBody>
      </p:sp>
      <p:sp>
        <p:nvSpPr>
          <p:cNvPr id="8" name="TextBox 7">
            <a:extLst>
              <a:ext uri="{FF2B5EF4-FFF2-40B4-BE49-F238E27FC236}">
                <a16:creationId xmlns:a16="http://schemas.microsoft.com/office/drawing/2014/main" id="{9BB42E90-B2B3-42F1-BC0B-4ED4EC211872}"/>
              </a:ext>
            </a:extLst>
          </p:cNvPr>
          <p:cNvSpPr txBox="1"/>
          <p:nvPr/>
        </p:nvSpPr>
        <p:spPr>
          <a:xfrm>
            <a:off x="4171939" y="4959708"/>
            <a:ext cx="7713524" cy="1532334"/>
          </a:xfrm>
          <a:prstGeom prst="roundRect">
            <a:avLst/>
          </a:prstGeom>
          <a:solidFill>
            <a:schemeClr val="accent5">
              <a:lumMod val="20000"/>
              <a:lumOff val="80000"/>
            </a:schemeClr>
          </a:solidFill>
          <a:ln>
            <a:solidFill>
              <a:schemeClr val="accent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Remember, bullying in any form is wrong and that all people have the right to live safe, happy and healthy lives which are free from fear.</a:t>
            </a:r>
          </a:p>
        </p:txBody>
      </p:sp>
      <p:pic>
        <p:nvPicPr>
          <p:cNvPr id="9" name="Picture 8">
            <a:extLst>
              <a:ext uri="{FF2B5EF4-FFF2-40B4-BE49-F238E27FC236}">
                <a16:creationId xmlns:a16="http://schemas.microsoft.com/office/drawing/2014/main" id="{61B482E9-48BA-47BD-AF7F-3669C31FC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6105" y="545972"/>
            <a:ext cx="971952" cy="721746"/>
          </a:xfrm>
          <a:prstGeom prst="rect">
            <a:avLst/>
          </a:prstGeom>
        </p:spPr>
      </p:pic>
    </p:spTree>
    <p:extLst>
      <p:ext uri="{BB962C8B-B14F-4D97-AF65-F5344CB8AC3E}">
        <p14:creationId xmlns:p14="http://schemas.microsoft.com/office/powerpoint/2010/main" val="170012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5"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1142996" y="2283214"/>
            <a:ext cx="9906001" cy="1464231"/>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Watch this video </a:t>
            </a:r>
            <a:r>
              <a:rPr kumimoji="0" lang="en-GB" sz="40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about staying safe online in BSL</a:t>
            </a:r>
            <a:endParaRPr kumimoji="0" lang="en-GB"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D65909-ACC7-4651-BD7E-6DE3E1A6BA87}"/>
              </a:ext>
            </a:extLst>
          </p:cNvPr>
          <p:cNvSpPr txBox="1"/>
          <p:nvPr/>
        </p:nvSpPr>
        <p:spPr>
          <a:xfrm>
            <a:off x="3335743" y="3923522"/>
            <a:ext cx="5520506" cy="578882"/>
          </a:xfrm>
          <a:prstGeom prst="roundRect">
            <a:avLst/>
          </a:prstGeom>
          <a:solidFill>
            <a:schemeClr val="accent5">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Don't like it? Block it, report it</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ABE625-10D8-4AC6-A715-4C507EE7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sp>
        <p:nvSpPr>
          <p:cNvPr id="7" name="TextBox 6">
            <a:extLst>
              <a:ext uri="{FF2B5EF4-FFF2-40B4-BE49-F238E27FC236}">
                <a16:creationId xmlns:a16="http://schemas.microsoft.com/office/drawing/2014/main" id="{3F48B394-532D-4330-BB84-215E7DF20463}"/>
              </a:ext>
            </a:extLst>
          </p:cNvPr>
          <p:cNvSpPr txBox="1"/>
          <p:nvPr/>
        </p:nvSpPr>
        <p:spPr>
          <a:xfrm>
            <a:off x="5375444" y="5675677"/>
            <a:ext cx="6633053" cy="919401"/>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Please feel free to take at the linked BSL Videos, if you wish.</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42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46CA-E598-485F-9FC9-78B9D456E6D0}"/>
              </a:ext>
            </a:extLst>
          </p:cNvPr>
          <p:cNvSpPr>
            <a:spLocks noGrp="1"/>
          </p:cNvSpPr>
          <p:nvPr>
            <p:ph type="title"/>
          </p:nvPr>
        </p:nvSpPr>
        <p:spPr>
          <a:xfrm>
            <a:off x="3719945" y="397131"/>
            <a:ext cx="4752109" cy="1055609"/>
          </a:xfrm>
          <a:prstGeom prst="roundRect">
            <a:avLst/>
          </a:prstGeom>
          <a:solidFill>
            <a:schemeClr val="accent1">
              <a:lumMod val="20000"/>
              <a:lumOff val="80000"/>
            </a:schemeClr>
          </a:solidFill>
        </p:spPr>
        <p:txBody>
          <a:bodyPr/>
          <a:lstStyle/>
          <a:p>
            <a:pPr algn="ctr"/>
            <a:r>
              <a:rPr lang="en-GB" dirty="0"/>
              <a:t>Cyberbullying</a:t>
            </a:r>
          </a:p>
        </p:txBody>
      </p:sp>
      <p:sp>
        <p:nvSpPr>
          <p:cNvPr id="4" name="TextBox 3">
            <a:extLst>
              <a:ext uri="{FF2B5EF4-FFF2-40B4-BE49-F238E27FC236}">
                <a16:creationId xmlns:a16="http://schemas.microsoft.com/office/drawing/2014/main" id="{C3C8F001-6A73-46DE-88BD-430D99711A0C}"/>
              </a:ext>
            </a:extLst>
          </p:cNvPr>
          <p:cNvSpPr txBox="1"/>
          <p:nvPr/>
        </p:nvSpPr>
        <p:spPr>
          <a:xfrm>
            <a:off x="992562" y="1783534"/>
            <a:ext cx="10206874" cy="2145268"/>
          </a:xfrm>
          <a:prstGeom prst="roundRect">
            <a:avLst/>
          </a:prstGeom>
          <a:solidFill>
            <a:schemeClr val="accent6">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Create a poster or a leaflet about what you have learnt today about cyberbullying, how to stop cyberbullying and how to stay safe online.</a:t>
            </a:r>
          </a:p>
        </p:txBody>
      </p:sp>
      <p:pic>
        <p:nvPicPr>
          <p:cNvPr id="8" name="Picture 7">
            <a:extLst>
              <a:ext uri="{FF2B5EF4-FFF2-40B4-BE49-F238E27FC236}">
                <a16:creationId xmlns:a16="http://schemas.microsoft.com/office/drawing/2014/main" id="{DF0C0A6C-1D95-40CC-B893-818DF9CA0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69" y="5630394"/>
            <a:ext cx="1299108" cy="964684"/>
          </a:xfrm>
          <a:prstGeom prst="rect">
            <a:avLst/>
          </a:prstGeom>
        </p:spPr>
      </p:pic>
      <p:pic>
        <p:nvPicPr>
          <p:cNvPr id="3" name="Picture 2"/>
          <p:cNvPicPr>
            <a:picLocks noChangeAspect="1"/>
          </p:cNvPicPr>
          <p:nvPr/>
        </p:nvPicPr>
        <p:blipFill>
          <a:blip r:embed="rId3"/>
          <a:stretch>
            <a:fillRect/>
          </a:stretch>
        </p:blipFill>
        <p:spPr>
          <a:xfrm rot="20653475">
            <a:off x="1627841" y="3917805"/>
            <a:ext cx="1775401" cy="2399853"/>
          </a:xfrm>
          <a:prstGeom prst="rect">
            <a:avLst/>
          </a:prstGeom>
        </p:spPr>
      </p:pic>
      <p:pic>
        <p:nvPicPr>
          <p:cNvPr id="5" name="Picture 4"/>
          <p:cNvPicPr>
            <a:picLocks noChangeAspect="1"/>
          </p:cNvPicPr>
          <p:nvPr/>
        </p:nvPicPr>
        <p:blipFill>
          <a:blip r:embed="rId4"/>
          <a:stretch>
            <a:fillRect/>
          </a:stretch>
        </p:blipFill>
        <p:spPr>
          <a:xfrm>
            <a:off x="3905227" y="3902402"/>
            <a:ext cx="1699174" cy="2430657"/>
          </a:xfrm>
          <a:prstGeom prst="rect">
            <a:avLst/>
          </a:prstGeom>
        </p:spPr>
      </p:pic>
      <p:pic>
        <p:nvPicPr>
          <p:cNvPr id="6" name="Picture 5"/>
          <p:cNvPicPr>
            <a:picLocks noChangeAspect="1"/>
          </p:cNvPicPr>
          <p:nvPr/>
        </p:nvPicPr>
        <p:blipFill>
          <a:blip r:embed="rId5"/>
          <a:stretch>
            <a:fillRect/>
          </a:stretch>
        </p:blipFill>
        <p:spPr>
          <a:xfrm rot="21295124">
            <a:off x="9507451" y="3852753"/>
            <a:ext cx="1872207" cy="2664651"/>
          </a:xfrm>
          <a:prstGeom prst="rect">
            <a:avLst/>
          </a:prstGeom>
        </p:spPr>
      </p:pic>
      <p:pic>
        <p:nvPicPr>
          <p:cNvPr id="7" name="Picture 6"/>
          <p:cNvPicPr>
            <a:picLocks noChangeAspect="1"/>
          </p:cNvPicPr>
          <p:nvPr/>
        </p:nvPicPr>
        <p:blipFill>
          <a:blip r:embed="rId6"/>
          <a:stretch>
            <a:fillRect/>
          </a:stretch>
        </p:blipFill>
        <p:spPr>
          <a:xfrm rot="481141">
            <a:off x="5881918" y="4009323"/>
            <a:ext cx="3233690" cy="2290121"/>
          </a:xfrm>
          <a:prstGeom prst="rect">
            <a:avLst/>
          </a:prstGeom>
        </p:spPr>
      </p:pic>
    </p:spTree>
    <p:extLst>
      <p:ext uri="{BB962C8B-B14F-4D97-AF65-F5344CB8AC3E}">
        <p14:creationId xmlns:p14="http://schemas.microsoft.com/office/powerpoint/2010/main" val="3933925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160855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24.02.2021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a:t>
            </a:r>
            <a:r>
              <a:rPr kumimoji="0" lang="en-GB" sz="4000" b="0" i="0" u="sng" strike="noStrike" kern="1200" cap="none" spc="0" normalizeH="0" baseline="0" noProof="0" dirty="0" smtClean="0">
                <a:ln>
                  <a:noFill/>
                </a:ln>
                <a:solidFill>
                  <a:prstClr val="black"/>
                </a:solidFill>
                <a:effectLst/>
                <a:uLnTx/>
                <a:uFillTx/>
                <a:latin typeface="Calibri" panose="020F0502020204030204"/>
                <a:ea typeface="+mn-ea"/>
                <a:cs typeface="+mn-cs"/>
              </a:rPr>
              <a:t>complete a circuit of exercises and beat my personal best.</a:t>
            </a:r>
            <a:endPar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780506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
          <p:cNvSpPr txBox="1">
            <a:spLocks noGrp="1"/>
          </p:cNvSpPr>
          <p:nvPr>
            <p:ph type="title"/>
          </p:nvPr>
        </p:nvSpPr>
        <p:spPr>
          <a:xfrm>
            <a:off x="451721" y="384928"/>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Trebuchet MS"/>
              <a:buNone/>
            </a:pPr>
            <a:r>
              <a:rPr lang="en-GB" dirty="0" smtClean="0"/>
              <a:t>Today, we are going to complete an at-home P.E lesson.</a:t>
            </a:r>
            <a:endParaRPr dirty="0"/>
          </a:p>
        </p:txBody>
      </p:sp>
      <p:sp>
        <p:nvSpPr>
          <p:cNvPr id="4" name="Google Shape;208;p2"/>
          <p:cNvSpPr txBox="1">
            <a:spLocks/>
          </p:cNvSpPr>
          <p:nvPr/>
        </p:nvSpPr>
        <p:spPr>
          <a:xfrm>
            <a:off x="451721" y="1594977"/>
            <a:ext cx="11295779" cy="1046624"/>
          </a:xfrm>
          <a:prstGeom prst="rect">
            <a:avLst/>
          </a:prstGeom>
          <a:solidFill>
            <a:schemeClr val="accent2"/>
          </a:solidFill>
          <a:ln>
            <a:solidFill>
              <a:schemeClr val="tx1"/>
            </a:solidFill>
          </a:ln>
        </p:spPr>
        <p:txBody>
          <a:bodyPr spcFirstLastPara="1" vert="horz" wrap="square" lIns="91425" tIns="45700" rIns="91425" bIns="45700" rtlCol="0" anchor="t" anchorCtr="0">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ts val="0"/>
              </a:spcBef>
              <a:spcAft>
                <a:spcPts val="0"/>
              </a:spcAft>
              <a:buClr>
                <a:prstClr val="white"/>
              </a:buClr>
              <a:buSzPts val="3600"/>
              <a:buFont typeface="Trebuchet MS"/>
              <a:buNone/>
              <a:tabLst/>
              <a:defRPr/>
            </a:pPr>
            <a:r>
              <a:rPr kumimoji="0" lang="en-GB" sz="2400" b="0" i="0" u="none" strike="noStrike" kern="1200" cap="none" spc="0" normalizeH="0" baseline="0" noProof="0" dirty="0" smtClean="0">
                <a:ln>
                  <a:noFill/>
                </a:ln>
                <a:solidFill>
                  <a:prstClr val="white"/>
                </a:solidFill>
                <a:effectLst/>
                <a:uLnTx/>
                <a:uFillTx/>
                <a:latin typeface="Calibri" panose="020F0502020204030204" pitchFamily="34" charset="0"/>
                <a:ea typeface="+mj-ea"/>
                <a:cs typeface="+mj-cs"/>
              </a:rPr>
              <a:t>The aim of this lesson is to improve our fitness, our flexibility, coordination and most importantly… to have some fun.</a:t>
            </a:r>
          </a:p>
          <a:p>
            <a:pPr marL="0" marR="0" lvl="0" indent="0" algn="l" defTabSz="914400" rtl="0" eaLnBrk="1" fontAlgn="auto" latinLnBrk="0" hangingPunct="1">
              <a:lnSpc>
                <a:spcPct val="90000"/>
              </a:lnSpc>
              <a:spcBef>
                <a:spcPts val="0"/>
              </a:spcBef>
              <a:spcAft>
                <a:spcPts val="0"/>
              </a:spcAft>
              <a:buClr>
                <a:prstClr val="white"/>
              </a:buClr>
              <a:buSzPts val="3600"/>
              <a:buFont typeface="Trebuchet MS"/>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90000"/>
              </a:lnSpc>
              <a:spcBef>
                <a:spcPts val="0"/>
              </a:spcBef>
              <a:spcAft>
                <a:spcPts val="0"/>
              </a:spcAft>
              <a:buClr>
                <a:prstClr val="white"/>
              </a:buClr>
              <a:buSzPts val="3600"/>
              <a:buFont typeface="Trebuchet MS"/>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
        <p:nvSpPr>
          <p:cNvPr id="209" name="Google Shape;209;p2"/>
          <p:cNvSpPr txBox="1">
            <a:spLocks noGrp="1"/>
          </p:cNvSpPr>
          <p:nvPr>
            <p:ph idx="1"/>
          </p:nvPr>
        </p:nvSpPr>
        <p:spPr>
          <a:xfrm>
            <a:off x="285749" y="2641601"/>
            <a:ext cx="11627721" cy="3987799"/>
          </a:xfrm>
          <a:prstGeom prst="rect">
            <a:avLst/>
          </a:prstGeom>
          <a:solidFill>
            <a:schemeClr val="bg1"/>
          </a:solidFill>
          <a:ln>
            <a:noFill/>
          </a:ln>
        </p:spPr>
        <p:txBody>
          <a:bodyPr spcFirstLastPara="1" wrap="square" lIns="91425" tIns="45700" rIns="91425" bIns="45700" anchor="t" anchorCtr="0">
            <a:normAutofit/>
          </a:bodyPr>
          <a:lstStyle/>
          <a:p>
            <a:pPr marL="228600" lvl="0" indent="-228600" algn="l" rtl="0">
              <a:lnSpc>
                <a:spcPct val="70000"/>
              </a:lnSpc>
              <a:spcBef>
                <a:spcPts val="1000"/>
              </a:spcBef>
              <a:spcAft>
                <a:spcPts val="600"/>
              </a:spcAft>
              <a:buClr>
                <a:schemeClr val="lt1"/>
              </a:buClr>
              <a:buSzPts val="1665"/>
              <a:buChar char="•"/>
            </a:pPr>
            <a:r>
              <a:rPr lang="en-GB" sz="2000" dirty="0" smtClean="0"/>
              <a:t>The </a:t>
            </a:r>
            <a:r>
              <a:rPr lang="en-GB" sz="2000" dirty="0"/>
              <a:t>following slides show the whole workout and instructions on how to complete each </a:t>
            </a:r>
            <a:r>
              <a:rPr lang="en-GB" sz="2000" dirty="0" smtClean="0"/>
              <a:t>exercise.</a:t>
            </a:r>
          </a:p>
          <a:p>
            <a:pPr marL="228600" lvl="0" indent="-228600" algn="l" rtl="0">
              <a:lnSpc>
                <a:spcPct val="70000"/>
              </a:lnSpc>
              <a:spcBef>
                <a:spcPts val="1000"/>
              </a:spcBef>
              <a:spcAft>
                <a:spcPts val="600"/>
              </a:spcAft>
              <a:buClr>
                <a:schemeClr val="lt1"/>
              </a:buClr>
              <a:buSzPts val="1665"/>
              <a:buChar char="•"/>
            </a:pPr>
            <a:r>
              <a:rPr lang="en-GB" sz="2000" dirty="0" smtClean="0"/>
              <a:t>The </a:t>
            </a:r>
            <a:r>
              <a:rPr lang="en-GB" sz="2000" dirty="0"/>
              <a:t>exercises have advice on how to make them easier or harder and you can complete the circuit as many times as you </a:t>
            </a:r>
            <a:r>
              <a:rPr lang="en-GB" sz="2000" dirty="0" smtClean="0"/>
              <a:t>wish. If possible, however, try and complete this circuit at least 3 times, between now and next Wednesday.</a:t>
            </a:r>
          </a:p>
          <a:p>
            <a:pPr>
              <a:lnSpc>
                <a:spcPct val="70000"/>
              </a:lnSpc>
              <a:spcAft>
                <a:spcPts val="600"/>
              </a:spcAft>
              <a:buClr>
                <a:schemeClr val="lt1"/>
              </a:buClr>
              <a:buSzPts val="1665"/>
            </a:pPr>
            <a:r>
              <a:rPr lang="en-GB" sz="2000" dirty="0"/>
              <a:t>One circuit </a:t>
            </a:r>
            <a:r>
              <a:rPr lang="en-GB" sz="2000" dirty="0" smtClean="0"/>
              <a:t>takes 15 minutes with 30 second breaks between each exercise (however you can lengthen or shorten your rest, depending on how you feel or shorten the exercise down to 30 seconds – remember you are competing against yourself and no one else).</a:t>
            </a:r>
          </a:p>
          <a:p>
            <a:pPr>
              <a:lnSpc>
                <a:spcPct val="70000"/>
              </a:lnSpc>
              <a:spcAft>
                <a:spcPts val="600"/>
              </a:spcAft>
              <a:buClr>
                <a:schemeClr val="lt1"/>
              </a:buClr>
              <a:buSzPts val="1665"/>
            </a:pPr>
            <a:r>
              <a:rPr lang="en-GB" sz="2000" dirty="0" smtClean="0"/>
              <a:t>You should be able to complete this workout with very little equipment. Something small for the last exercise, so you can touch your toe on it and a soft enough floor will be all you need.</a:t>
            </a:r>
            <a:endParaRPr lang="en-GB" sz="2000" dirty="0"/>
          </a:p>
          <a:p>
            <a:pPr marL="228600" lvl="0" indent="-228600" algn="l" rtl="0">
              <a:lnSpc>
                <a:spcPct val="70000"/>
              </a:lnSpc>
              <a:spcBef>
                <a:spcPts val="1000"/>
              </a:spcBef>
              <a:spcAft>
                <a:spcPts val="600"/>
              </a:spcAft>
              <a:buClr>
                <a:schemeClr val="lt1"/>
              </a:buClr>
              <a:buSzPts val="1665"/>
              <a:buChar char="•"/>
            </a:pPr>
            <a:r>
              <a:rPr lang="en-GB" sz="2000" dirty="0" smtClean="0"/>
              <a:t>Included </a:t>
            </a:r>
            <a:r>
              <a:rPr lang="en-GB" sz="2000" dirty="0"/>
              <a:t>at the end of this presentation is a table for you to record how many of each exercise you managed to do within the minute. </a:t>
            </a:r>
            <a:endParaRPr lang="en-GB" sz="2000" dirty="0" smtClean="0"/>
          </a:p>
          <a:p>
            <a:pPr marL="228600" lvl="0" indent="-228600" algn="ctr" rtl="0">
              <a:lnSpc>
                <a:spcPct val="70000"/>
              </a:lnSpc>
              <a:spcBef>
                <a:spcPts val="1000"/>
              </a:spcBef>
              <a:spcAft>
                <a:spcPts val="600"/>
              </a:spcAft>
              <a:buClr>
                <a:schemeClr val="lt1"/>
              </a:buClr>
              <a:buSzPts val="1665"/>
              <a:buChar char="•"/>
            </a:pPr>
            <a:r>
              <a:rPr lang="en-GB" sz="2000" dirty="0" smtClean="0"/>
              <a:t>Have fun!</a:t>
            </a:r>
          </a:p>
          <a:p>
            <a:pPr marL="0" lvl="0" indent="0" algn="l" rtl="0">
              <a:lnSpc>
                <a:spcPct val="70000"/>
              </a:lnSpc>
              <a:spcBef>
                <a:spcPts val="1000"/>
              </a:spcBef>
              <a:spcAft>
                <a:spcPts val="0"/>
              </a:spcAft>
              <a:buClr>
                <a:schemeClr val="lt1"/>
              </a:buClr>
              <a:buSzPts val="1665"/>
              <a:buNone/>
            </a:pPr>
            <a:endParaRPr lang="en-GB" sz="1665" dirty="0" smtClean="0"/>
          </a:p>
        </p:txBody>
      </p:sp>
    </p:spTree>
    <p:extLst>
      <p:ext uri="{BB962C8B-B14F-4D97-AF65-F5344CB8AC3E}">
        <p14:creationId xmlns:p14="http://schemas.microsoft.com/office/powerpoint/2010/main" val="15675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oogle Shape;225;p3"/>
          <p:cNvPicPr preferRelativeResize="0">
            <a:picLocks/>
          </p:cNvPicPr>
          <p:nvPr/>
        </p:nvPicPr>
        <p:blipFill rotWithShape="1">
          <a:blip r:embed="rId3">
            <a:alphaModFix/>
          </a:blip>
          <a:srcRect/>
          <a:stretch/>
        </p:blipFill>
        <p:spPr>
          <a:xfrm>
            <a:off x="5960124" y="190500"/>
            <a:ext cx="5647676"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99104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rebuchet MS"/>
              <a:buNone/>
            </a:pPr>
            <a:r>
              <a:rPr lang="en-GB" dirty="0" smtClean="0">
                <a:solidFill>
                  <a:schemeClr val="bg1"/>
                </a:solidFill>
              </a:rPr>
              <a:t>The workout</a:t>
            </a:r>
            <a:endParaRPr dirty="0">
              <a:solidFill>
                <a:schemeClr val="bg1"/>
              </a:solidFill>
            </a:endParaRPr>
          </a:p>
        </p:txBody>
      </p:sp>
      <p:sp>
        <p:nvSpPr>
          <p:cNvPr id="10" name="TextBox 9"/>
          <p:cNvSpPr txBox="1"/>
          <p:nvPr/>
        </p:nvSpPr>
        <p:spPr>
          <a:xfrm>
            <a:off x="8662134" y="314639"/>
            <a:ext cx="2494696"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rgbClr val="A5A5A5">
                    <a:lumMod val="50000"/>
                  </a:srgbClr>
                </a:solidFill>
                <a:effectLst/>
                <a:uLnTx/>
                <a:uFillTx/>
                <a:latin typeface="Calibri" panose="020F0502020204030204"/>
                <a:ea typeface="+mn-ea"/>
                <a:cs typeface="+mn-cs"/>
              </a:rPr>
              <a:t>30secs rest between exercises</a:t>
            </a:r>
            <a:endParaRPr kumimoji="0" lang="en-GB" sz="14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65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241;p4"/>
          <p:cNvPicPr preferRelativeResize="0"/>
          <p:nvPr/>
        </p:nvPicPr>
        <p:blipFill rotWithShape="1">
          <a:blip r:embed="rId3">
            <a:alphaModFix/>
          </a:blip>
          <a:srcRect t="19168"/>
          <a:stretch/>
        </p:blipFill>
        <p:spPr>
          <a:xfrm>
            <a:off x="5422900" y="190501"/>
            <a:ext cx="6070600"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746361"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Front and Back Jump Squats</a:t>
            </a:r>
            <a:endParaRPr dirty="0">
              <a:solidFill>
                <a:schemeClr val="bg1"/>
              </a:solidFill>
            </a:endParaRPr>
          </a:p>
        </p:txBody>
      </p:sp>
    </p:spTree>
    <p:extLst>
      <p:ext uri="{BB962C8B-B14F-4D97-AF65-F5344CB8AC3E}">
        <p14:creationId xmlns:p14="http://schemas.microsoft.com/office/powerpoint/2010/main" val="113517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607" y="278605"/>
            <a:ext cx="7660114" cy="6063198"/>
          </a:xfrm>
          <a:prstGeom prst="rect">
            <a:avLst/>
          </a:prstGeom>
        </p:spPr>
        <p:txBody>
          <a:bodyPr wrap="square">
            <a:spAutoFit/>
          </a:bodyPr>
          <a:lstStyle/>
          <a:p>
            <a:r>
              <a:rPr lang="en-GB" sz="3200" dirty="0">
                <a:solidFill>
                  <a:srgbClr val="252A98"/>
                </a:solidFill>
              </a:rPr>
              <a:t>Knife Safety</a:t>
            </a:r>
          </a:p>
          <a:p>
            <a:pPr>
              <a:spcAft>
                <a:spcPts val="600"/>
              </a:spcAft>
            </a:pPr>
            <a:r>
              <a:rPr lang="en-GB" sz="2800" dirty="0">
                <a:solidFill>
                  <a:srgbClr val="222222"/>
                </a:solidFill>
              </a:rPr>
              <a:t>Using a knife appropriately can help prevent serious injuries. </a:t>
            </a:r>
          </a:p>
          <a:p>
            <a:pPr>
              <a:spcAft>
                <a:spcPts val="600"/>
              </a:spcAft>
              <a:buFont typeface="Arial" panose="020B0604020202020204" pitchFamily="34" charset="0"/>
              <a:buChar char="•"/>
            </a:pPr>
            <a:r>
              <a:rPr lang="en-GB" sz="2800" dirty="0">
                <a:solidFill>
                  <a:srgbClr val="222222"/>
                </a:solidFill>
              </a:rPr>
              <a:t>Always handle knives with caution.</a:t>
            </a:r>
          </a:p>
          <a:p>
            <a:pPr>
              <a:spcAft>
                <a:spcPts val="600"/>
              </a:spcAft>
              <a:buFont typeface="Arial" panose="020B0604020202020204" pitchFamily="34" charset="0"/>
              <a:buChar char="•"/>
            </a:pPr>
            <a:r>
              <a:rPr lang="en-GB" sz="2800" dirty="0">
                <a:solidFill>
                  <a:srgbClr val="222222"/>
                </a:solidFill>
              </a:rPr>
              <a:t>When picking up a knife, make sure you aren't holding anything else or are distracted.</a:t>
            </a:r>
          </a:p>
          <a:p>
            <a:pPr>
              <a:spcAft>
                <a:spcPts val="600"/>
              </a:spcAft>
              <a:buFont typeface="Arial" panose="020B0604020202020204" pitchFamily="34" charset="0"/>
              <a:buChar char="•"/>
            </a:pPr>
            <a:r>
              <a:rPr lang="en-GB" sz="2800" dirty="0">
                <a:solidFill>
                  <a:srgbClr val="222222"/>
                </a:solidFill>
              </a:rPr>
              <a:t>When chopping round objects, cut one side to make it flat and then lay the flat side down on your chopping block. This way, you can stabilise whatever item you are </a:t>
            </a:r>
            <a:r>
              <a:rPr lang="en-GB" sz="2800" dirty="0" smtClean="0">
                <a:solidFill>
                  <a:srgbClr val="222222"/>
                </a:solidFill>
              </a:rPr>
              <a:t>chopping</a:t>
            </a:r>
            <a:r>
              <a:rPr lang="en-GB" sz="2800" dirty="0">
                <a:solidFill>
                  <a:srgbClr val="222222"/>
                </a:solidFill>
              </a:rPr>
              <a:t>.</a:t>
            </a:r>
          </a:p>
          <a:p>
            <a:pPr>
              <a:spcAft>
                <a:spcPts val="600"/>
              </a:spcAft>
              <a:buFont typeface="Arial" panose="020B0604020202020204" pitchFamily="34" charset="0"/>
              <a:buChar char="•"/>
            </a:pPr>
            <a:r>
              <a:rPr lang="en-GB" sz="2800" dirty="0">
                <a:solidFill>
                  <a:srgbClr val="222222"/>
                </a:solidFill>
              </a:rPr>
              <a:t>Grasp the knife handle firmly and lay your other hand on top of the knife to prevent any blade contact.</a:t>
            </a:r>
          </a:p>
        </p:txBody>
      </p:sp>
      <p:pic>
        <p:nvPicPr>
          <p:cNvPr id="1026" name="Picture 2" descr="vegetables on a cutting 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603" y="2215510"/>
            <a:ext cx="3318757" cy="221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76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oogle Shape;257;p5"/>
          <p:cNvPicPr preferRelativeResize="0"/>
          <p:nvPr/>
        </p:nvPicPr>
        <p:blipFill rotWithShape="1">
          <a:blip r:embed="rId3">
            <a:alphaModFix/>
          </a:blip>
          <a:srcRect t="26919" b="19384"/>
          <a:stretch/>
        </p:blipFill>
        <p:spPr>
          <a:xfrm>
            <a:off x="4889964" y="190501"/>
            <a:ext cx="7124236" cy="6477000"/>
          </a:xfrm>
          <a:prstGeom prst="rect">
            <a:avLst/>
          </a:prstGeom>
          <a:noFill/>
          <a:ln>
            <a:noFill/>
          </a:ln>
          <a:effectLst>
            <a:outerShdw blurRad="76200" dist="63500" dir="5040000" algn="tl" rotWithShape="0">
              <a:srgbClr val="000000">
                <a:alpha val="40784"/>
              </a:srgbClr>
            </a:outerShdw>
          </a:effectLst>
        </p:spPr>
      </p:pic>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Plank Jacks</a:t>
            </a:r>
            <a:endParaRPr dirty="0">
              <a:solidFill>
                <a:schemeClr val="bg1"/>
              </a:solidFill>
            </a:endParaRPr>
          </a:p>
        </p:txBody>
      </p:sp>
    </p:spTree>
    <p:extLst>
      <p:ext uri="{BB962C8B-B14F-4D97-AF65-F5344CB8AC3E}">
        <p14:creationId xmlns:p14="http://schemas.microsoft.com/office/powerpoint/2010/main" val="1312590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273;p6"/>
          <p:cNvPicPr preferRelativeResize="0"/>
          <p:nvPr/>
        </p:nvPicPr>
        <p:blipFill rotWithShape="1">
          <a:blip r:embed="rId3">
            <a:alphaModFix/>
          </a:blip>
          <a:srcRect t="22589" b="19144"/>
          <a:stretch/>
        </p:blipFill>
        <p:spPr>
          <a:xfrm>
            <a:off x="4912716" y="190500"/>
            <a:ext cx="6786453"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Speed Skaters</a:t>
            </a:r>
            <a:endParaRPr dirty="0">
              <a:solidFill>
                <a:schemeClr val="bg1"/>
              </a:solidFill>
            </a:endParaRPr>
          </a:p>
        </p:txBody>
      </p:sp>
    </p:spTree>
    <p:extLst>
      <p:ext uri="{BB962C8B-B14F-4D97-AF65-F5344CB8AC3E}">
        <p14:creationId xmlns:p14="http://schemas.microsoft.com/office/powerpoint/2010/main" val="3845487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oogle Shape;289;p7"/>
          <p:cNvPicPr preferRelativeResize="0"/>
          <p:nvPr/>
        </p:nvPicPr>
        <p:blipFill rotWithShape="1">
          <a:blip r:embed="rId3">
            <a:alphaModFix/>
          </a:blip>
          <a:srcRect t="20308" b="25246"/>
          <a:stretch/>
        </p:blipFill>
        <p:spPr>
          <a:xfrm>
            <a:off x="4806377" y="190500"/>
            <a:ext cx="7207823"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493500" y="190500"/>
            <a:ext cx="5207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14169"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smtClean="0">
                <a:solidFill>
                  <a:schemeClr val="bg1"/>
                </a:solidFill>
              </a:rPr>
              <a:t>Burpees</a:t>
            </a:r>
            <a:endParaRPr dirty="0">
              <a:solidFill>
                <a:schemeClr val="bg1"/>
              </a:solidFill>
            </a:endParaRPr>
          </a:p>
        </p:txBody>
      </p:sp>
    </p:spTree>
    <p:extLst>
      <p:ext uri="{BB962C8B-B14F-4D97-AF65-F5344CB8AC3E}">
        <p14:creationId xmlns:p14="http://schemas.microsoft.com/office/powerpoint/2010/main" val="4111990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305;p8"/>
          <p:cNvPicPr preferRelativeResize="0"/>
          <p:nvPr/>
        </p:nvPicPr>
        <p:blipFill rotWithShape="1">
          <a:blip r:embed="rId3">
            <a:alphaModFix/>
          </a:blip>
          <a:srcRect t="27006" r="5323" b="16980"/>
          <a:stretch/>
        </p:blipFill>
        <p:spPr>
          <a:xfrm>
            <a:off x="5093555" y="190500"/>
            <a:ext cx="6603145" cy="6455635"/>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Skier Hops</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832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321;p9"/>
          <p:cNvPicPr preferRelativeResize="0"/>
          <p:nvPr/>
        </p:nvPicPr>
        <p:blipFill rotWithShape="1">
          <a:blip r:embed="rId3">
            <a:alphaModFix/>
          </a:blip>
          <a:srcRect t="19310" b="21726"/>
          <a:stretch/>
        </p:blipFill>
        <p:spPr>
          <a:xfrm>
            <a:off x="5187618" y="190501"/>
            <a:ext cx="6777527"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High Knees</a:t>
            </a:r>
            <a:endParaRPr dirty="0">
              <a:solidFill>
                <a:schemeClr val="bg1"/>
              </a:solidFill>
            </a:endParaRPr>
          </a:p>
        </p:txBody>
      </p:sp>
    </p:spTree>
    <p:extLst>
      <p:ext uri="{BB962C8B-B14F-4D97-AF65-F5344CB8AC3E}">
        <p14:creationId xmlns:p14="http://schemas.microsoft.com/office/powerpoint/2010/main" val="4134978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337;p10"/>
          <p:cNvPicPr preferRelativeResize="0"/>
          <p:nvPr/>
        </p:nvPicPr>
        <p:blipFill rotWithShape="1">
          <a:blip r:embed="rId3">
            <a:alphaModFix/>
          </a:blip>
          <a:srcRect t="12042" b="29095"/>
          <a:stretch/>
        </p:blipFill>
        <p:spPr>
          <a:xfrm>
            <a:off x="5189493" y="190500"/>
            <a:ext cx="6727440"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Butt Kicker Run</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353;p11"/>
          <p:cNvPicPr preferRelativeResize="0"/>
          <p:nvPr/>
        </p:nvPicPr>
        <p:blipFill rotWithShape="1">
          <a:blip r:embed="rId3">
            <a:alphaModFix/>
          </a:blip>
          <a:srcRect t="17743" b="25237"/>
          <a:stretch/>
        </p:blipFill>
        <p:spPr>
          <a:xfrm>
            <a:off x="5152302" y="190500"/>
            <a:ext cx="6901481" cy="6487434"/>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Rabbit Hops</a:t>
            </a:r>
            <a:endParaRPr dirty="0">
              <a:solidFill>
                <a:schemeClr val="bg1"/>
              </a:solidFill>
            </a:endParaRPr>
          </a:p>
        </p:txBody>
      </p:sp>
      <p:sp>
        <p:nvSpPr>
          <p:cNvPr id="9" name="Rectangle 8"/>
          <p:cNvSpPr/>
          <p:nvPr/>
        </p:nvSpPr>
        <p:spPr>
          <a:xfrm>
            <a:off x="11375965" y="1028817"/>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16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369;p12"/>
          <p:cNvPicPr preferRelativeResize="0"/>
          <p:nvPr/>
        </p:nvPicPr>
        <p:blipFill rotWithShape="1">
          <a:blip r:embed="rId3">
            <a:alphaModFix/>
          </a:blip>
          <a:srcRect t="21490" b="23678"/>
          <a:stretch/>
        </p:blipFill>
        <p:spPr>
          <a:xfrm>
            <a:off x="5038555" y="204756"/>
            <a:ext cx="7056390" cy="6448487"/>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Crab Walks</a:t>
            </a:r>
            <a:endParaRPr dirty="0">
              <a:solidFill>
                <a:schemeClr val="bg1"/>
              </a:solidFill>
            </a:endParaRPr>
          </a:p>
        </p:txBody>
      </p:sp>
    </p:spTree>
    <p:extLst>
      <p:ext uri="{BB962C8B-B14F-4D97-AF65-F5344CB8AC3E}">
        <p14:creationId xmlns:p14="http://schemas.microsoft.com/office/powerpoint/2010/main" val="1844755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 name="Rectangle 3"/>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oogle Shape;385;p13"/>
          <p:cNvPicPr preferRelativeResize="0"/>
          <p:nvPr/>
        </p:nvPicPr>
        <p:blipFill rotWithShape="1">
          <a:blip r:embed="rId3">
            <a:alphaModFix/>
          </a:blip>
          <a:srcRect t="19024" r="4954" b="23956"/>
          <a:stretch/>
        </p:blipFill>
        <p:spPr>
          <a:xfrm>
            <a:off x="5189493" y="190500"/>
            <a:ext cx="6583407" cy="6477000"/>
          </a:xfrm>
          <a:prstGeom prst="rect">
            <a:avLst/>
          </a:prstGeom>
          <a:noFill/>
          <a:ln>
            <a:noFill/>
          </a:ln>
          <a:effectLst>
            <a:outerShdw blurRad="76200" dist="63500" dir="5040000" algn="tl" rotWithShape="0">
              <a:srgbClr val="000000">
                <a:alpha val="40784"/>
              </a:srgbClr>
            </a:outerShdw>
          </a:effectLst>
        </p:spPr>
      </p:pic>
      <p:sp>
        <p:nvSpPr>
          <p:cNvPr id="5" name="Rectangle 4"/>
          <p:cNvSpPr/>
          <p:nvPr/>
        </p:nvSpPr>
        <p:spPr>
          <a:xfrm>
            <a:off x="11595100" y="190500"/>
            <a:ext cx="419100" cy="647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1156830" y="190500"/>
            <a:ext cx="857370" cy="838317"/>
          </a:xfrm>
          <a:prstGeom prst="rect">
            <a:avLst/>
          </a:prstGeom>
        </p:spPr>
      </p:pic>
      <p:sp>
        <p:nvSpPr>
          <p:cNvPr id="208" name="Google Shape;208;p2"/>
          <p:cNvSpPr txBox="1">
            <a:spLocks noGrp="1"/>
          </p:cNvSpPr>
          <p:nvPr>
            <p:ph type="title"/>
          </p:nvPr>
        </p:nvSpPr>
        <p:spPr>
          <a:xfrm>
            <a:off x="455963" y="2598277"/>
            <a:ext cx="4155839" cy="1661446"/>
          </a:xfrm>
          <a:prstGeom prst="rect">
            <a:avLst/>
          </a:prstGeom>
          <a:solidFill>
            <a:schemeClr val="accent2"/>
          </a:solidFill>
          <a:ln>
            <a:solidFill>
              <a:schemeClr val="tx1"/>
            </a:solidFill>
          </a:ln>
        </p:spPr>
        <p:txBody>
          <a:bodyPr spcFirstLastPara="1" wrap="square" lIns="91425" tIns="45700" rIns="91425" bIns="45700" anchor="ctr" anchorCtr="0">
            <a:normAutofit/>
          </a:bodyPr>
          <a:lstStyle/>
          <a:p>
            <a:pPr lvl="0" algn="ctr">
              <a:spcBef>
                <a:spcPts val="0"/>
              </a:spcBef>
              <a:buClr>
                <a:schemeClr val="lt1"/>
              </a:buClr>
              <a:buSzPts val="3600"/>
            </a:pPr>
            <a:r>
              <a:rPr lang="en-GB" dirty="0">
                <a:solidFill>
                  <a:schemeClr val="bg1"/>
                </a:solidFill>
              </a:rPr>
              <a:t>Box Toe Touches</a:t>
            </a:r>
            <a:endParaRPr dirty="0">
              <a:solidFill>
                <a:schemeClr val="bg1"/>
              </a:solidFill>
            </a:endParaRPr>
          </a:p>
        </p:txBody>
      </p:sp>
      <p:sp>
        <p:nvSpPr>
          <p:cNvPr id="9" name="Rectangle 8"/>
          <p:cNvSpPr/>
          <p:nvPr/>
        </p:nvSpPr>
        <p:spPr>
          <a:xfrm>
            <a:off x="11264900" y="3352975"/>
            <a:ext cx="419100" cy="5332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868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5" name="Rectangle 4"/>
          <p:cNvSpPr/>
          <p:nvPr/>
        </p:nvSpPr>
        <p:spPr>
          <a:xfrm>
            <a:off x="177800" y="190500"/>
            <a:ext cx="11836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90" name="Google Shape;390;p14"/>
          <p:cNvGraphicFramePr/>
          <p:nvPr>
            <p:extLst/>
          </p:nvPr>
        </p:nvGraphicFramePr>
        <p:xfrm>
          <a:off x="956717" y="1490028"/>
          <a:ext cx="9897566" cy="5044050"/>
        </p:xfrm>
        <a:graphic>
          <a:graphicData uri="http://schemas.openxmlformats.org/drawingml/2006/table">
            <a:tbl>
              <a:tblPr firstRow="1" bandRow="1">
                <a:tableStyleId>{21E4AEA4-8DFA-4A89-87EB-49C32662AFE0}</a:tableStyleId>
              </a:tblPr>
              <a:tblGrid>
                <a:gridCol w="2525606">
                  <a:extLst>
                    <a:ext uri="{9D8B030D-6E8A-4147-A177-3AD203B41FA5}">
                      <a16:colId xmlns:a16="http://schemas.microsoft.com/office/drawing/2014/main" val="20000"/>
                    </a:ext>
                  </a:extLst>
                </a:gridCol>
                <a:gridCol w="1842990">
                  <a:extLst>
                    <a:ext uri="{9D8B030D-6E8A-4147-A177-3AD203B41FA5}">
                      <a16:colId xmlns:a16="http://schemas.microsoft.com/office/drawing/2014/main" val="612174158"/>
                    </a:ext>
                  </a:extLst>
                </a:gridCol>
                <a:gridCol w="1842990">
                  <a:extLst>
                    <a:ext uri="{9D8B030D-6E8A-4147-A177-3AD203B41FA5}">
                      <a16:colId xmlns:a16="http://schemas.microsoft.com/office/drawing/2014/main" val="20001"/>
                    </a:ext>
                  </a:extLst>
                </a:gridCol>
                <a:gridCol w="1842990">
                  <a:extLst>
                    <a:ext uri="{9D8B030D-6E8A-4147-A177-3AD203B41FA5}">
                      <a16:colId xmlns:a16="http://schemas.microsoft.com/office/drawing/2014/main" val="20002"/>
                    </a:ext>
                  </a:extLst>
                </a:gridCol>
                <a:gridCol w="1842990">
                  <a:extLst>
                    <a:ext uri="{9D8B030D-6E8A-4147-A177-3AD203B41FA5}">
                      <a16:colId xmlns:a16="http://schemas.microsoft.com/office/drawing/2014/main" val="20003"/>
                    </a:ext>
                  </a:extLst>
                </a:gridCol>
              </a:tblGrid>
              <a:tr h="458550">
                <a:tc>
                  <a:txBody>
                    <a:bodyPr/>
                    <a:lstStyle/>
                    <a:p>
                      <a:pPr marL="0" marR="0" lvl="0" indent="0" algn="l" rtl="0">
                        <a:spcBef>
                          <a:spcPts val="0"/>
                        </a:spcBef>
                        <a:spcAft>
                          <a:spcPts val="0"/>
                        </a:spcAft>
                        <a:buNone/>
                      </a:pPr>
                      <a:r>
                        <a:rPr lang="en-GB" sz="1800" u="none" strike="noStrike" cap="none" dirty="0"/>
                        <a:t>Exercise</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Example</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1</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a:t>Attempt 3</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550">
                <a:tc>
                  <a:txBody>
                    <a:bodyPr/>
                    <a:lstStyle/>
                    <a:p>
                      <a:pPr marL="0" marR="0" lvl="0" indent="0" algn="l" rtl="0">
                        <a:spcBef>
                          <a:spcPts val="0"/>
                        </a:spcBef>
                        <a:spcAft>
                          <a:spcPts val="0"/>
                        </a:spcAft>
                        <a:buNone/>
                      </a:pPr>
                      <a:r>
                        <a:rPr lang="en-GB" sz="1800" dirty="0"/>
                        <a:t>Front &amp; Back Squats</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22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550">
                <a:tc>
                  <a:txBody>
                    <a:bodyPr/>
                    <a:lstStyle/>
                    <a:p>
                      <a:pPr marL="0" marR="0" lvl="0" indent="0" algn="l" rtl="0">
                        <a:spcBef>
                          <a:spcPts val="0"/>
                        </a:spcBef>
                        <a:spcAft>
                          <a:spcPts val="0"/>
                        </a:spcAft>
                        <a:buNone/>
                      </a:pPr>
                      <a:r>
                        <a:rPr lang="en-GB" sz="1800"/>
                        <a:t>Plank Jacks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35</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550">
                <a:tc>
                  <a:txBody>
                    <a:bodyPr/>
                    <a:lstStyle/>
                    <a:p>
                      <a:pPr marL="0" marR="0" lvl="0" indent="0" algn="l" rtl="0">
                        <a:spcBef>
                          <a:spcPts val="0"/>
                        </a:spcBef>
                        <a:spcAft>
                          <a:spcPts val="0"/>
                        </a:spcAft>
                        <a:buNone/>
                      </a:pPr>
                      <a:r>
                        <a:rPr lang="en-GB" sz="1800"/>
                        <a:t>Speed Skaters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62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8550">
                <a:tc>
                  <a:txBody>
                    <a:bodyPr/>
                    <a:lstStyle/>
                    <a:p>
                      <a:pPr marL="0" marR="0" lvl="0" indent="0" algn="l" rtl="0">
                        <a:spcBef>
                          <a:spcPts val="0"/>
                        </a:spcBef>
                        <a:spcAft>
                          <a:spcPts val="0"/>
                        </a:spcAft>
                        <a:buNone/>
                      </a:pPr>
                      <a:r>
                        <a:rPr lang="en-GB" sz="1800"/>
                        <a:t>Burpees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10</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58550">
                <a:tc>
                  <a:txBody>
                    <a:bodyPr/>
                    <a:lstStyle/>
                    <a:p>
                      <a:pPr marL="0" marR="0" lvl="0" indent="0" algn="l" rtl="0">
                        <a:spcBef>
                          <a:spcPts val="0"/>
                        </a:spcBef>
                        <a:spcAft>
                          <a:spcPts val="0"/>
                        </a:spcAft>
                        <a:buNone/>
                      </a:pPr>
                      <a:r>
                        <a:rPr lang="en-GB" sz="1800"/>
                        <a:t>Skier Hops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90</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8550">
                <a:tc>
                  <a:txBody>
                    <a:bodyPr/>
                    <a:lstStyle/>
                    <a:p>
                      <a:pPr marL="0" marR="0" lvl="0" indent="0" algn="l" rtl="0">
                        <a:spcBef>
                          <a:spcPts val="0"/>
                        </a:spcBef>
                        <a:spcAft>
                          <a:spcPts val="0"/>
                        </a:spcAft>
                        <a:buNone/>
                      </a:pPr>
                      <a:r>
                        <a:rPr lang="en-GB" sz="1800"/>
                        <a:t>High Knees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115</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8550">
                <a:tc>
                  <a:txBody>
                    <a:bodyPr/>
                    <a:lstStyle/>
                    <a:p>
                      <a:pPr marL="0" marR="0" lvl="0" indent="0" algn="l" rtl="0">
                        <a:spcBef>
                          <a:spcPts val="0"/>
                        </a:spcBef>
                        <a:spcAft>
                          <a:spcPts val="0"/>
                        </a:spcAft>
                        <a:buNone/>
                      </a:pPr>
                      <a:r>
                        <a:rPr lang="en-GB" sz="1800"/>
                        <a:t>Butt Kicker Run</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92</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58550">
                <a:tc>
                  <a:txBody>
                    <a:bodyPr/>
                    <a:lstStyle/>
                    <a:p>
                      <a:pPr marL="0" marR="0" lvl="0" indent="0" algn="l" rtl="0">
                        <a:spcBef>
                          <a:spcPts val="0"/>
                        </a:spcBef>
                        <a:spcAft>
                          <a:spcPts val="0"/>
                        </a:spcAft>
                        <a:buNone/>
                      </a:pPr>
                      <a:r>
                        <a:rPr lang="en-GB" sz="1800"/>
                        <a:t>Rabbit Hops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en-GB" sz="1800" dirty="0" smtClean="0"/>
                        <a:t>6</a:t>
                      </a: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58550">
                <a:tc>
                  <a:txBody>
                    <a:bodyPr/>
                    <a:lstStyle/>
                    <a:p>
                      <a:pPr marL="0" marR="0" lvl="0" indent="0" algn="l" rtl="0">
                        <a:spcBef>
                          <a:spcPts val="0"/>
                        </a:spcBef>
                        <a:spcAft>
                          <a:spcPts val="0"/>
                        </a:spcAft>
                        <a:buNone/>
                      </a:pPr>
                      <a:r>
                        <a:rPr lang="en-GB" sz="1800"/>
                        <a:t>Crab Walks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58550">
                <a:tc>
                  <a:txBody>
                    <a:bodyPr/>
                    <a:lstStyle/>
                    <a:p>
                      <a:pPr marL="0" marR="0" lvl="0" indent="0" algn="l" rtl="0">
                        <a:spcBef>
                          <a:spcPts val="0"/>
                        </a:spcBef>
                        <a:spcAft>
                          <a:spcPts val="0"/>
                        </a:spcAft>
                        <a:buNone/>
                      </a:pPr>
                      <a:r>
                        <a:rPr lang="en-GB" sz="1800"/>
                        <a:t>Box Toe Touches</a:t>
                      </a: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endParaRPr sz="1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91" name="Google Shape;391;p14"/>
          <p:cNvSpPr txBox="1">
            <a:spLocks noGrp="1"/>
          </p:cNvSpPr>
          <p:nvPr>
            <p:ph type="title"/>
          </p:nvPr>
        </p:nvSpPr>
        <p:spPr>
          <a:xfrm>
            <a:off x="177800" y="190500"/>
            <a:ext cx="9613861" cy="10809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Trebuchet MS"/>
              <a:buNone/>
            </a:pPr>
            <a:r>
              <a:rPr lang="en-GB" dirty="0"/>
              <a:t>Personal Best </a:t>
            </a:r>
            <a:r>
              <a:rPr lang="en-GB" dirty="0" smtClean="0"/>
              <a:t>Chart</a:t>
            </a:r>
            <a:br>
              <a:rPr lang="en-GB" dirty="0" smtClean="0"/>
            </a:br>
            <a:r>
              <a:rPr lang="en-GB" sz="3100" dirty="0" smtClean="0"/>
              <a:t>Name: ________________________________</a:t>
            </a:r>
            <a:endParaRPr sz="3100" dirty="0"/>
          </a:p>
        </p:txBody>
      </p:sp>
      <p:sp>
        <p:nvSpPr>
          <p:cNvPr id="392" name="Google Shape;392;p14"/>
          <p:cNvSpPr txBox="1"/>
          <p:nvPr/>
        </p:nvSpPr>
        <p:spPr>
          <a:xfrm>
            <a:off x="3346100" y="2411600"/>
            <a:ext cx="8681700" cy="1012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rebuchet MS"/>
              <a:ea typeface="Trebuchet MS"/>
              <a:cs typeface="Trebuchet MS"/>
              <a:sym typeface="Trebuchet MS"/>
            </a:endParaRPr>
          </a:p>
        </p:txBody>
      </p:sp>
    </p:spTree>
    <p:extLst>
      <p:ext uri="{BB962C8B-B14F-4D97-AF65-F5344CB8AC3E}">
        <p14:creationId xmlns:p14="http://schemas.microsoft.com/office/powerpoint/2010/main" val="414894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52950"/>
            <a:ext cx="9953897" cy="2369880"/>
          </a:xfrm>
          <a:prstGeom prst="rect">
            <a:avLst/>
          </a:prstGeom>
        </p:spPr>
        <p:txBody>
          <a:bodyPr wrap="square">
            <a:spAutoFit/>
          </a:bodyPr>
          <a:lstStyle/>
          <a:p>
            <a:r>
              <a:rPr lang="en-GB" sz="2800" dirty="0">
                <a:solidFill>
                  <a:schemeClr val="accent5">
                    <a:lumMod val="50000"/>
                  </a:schemeClr>
                </a:solidFill>
              </a:rPr>
              <a:t>Handling Hot Dishes</a:t>
            </a:r>
          </a:p>
          <a:p>
            <a:r>
              <a:rPr lang="en-GB" sz="2400" dirty="0">
                <a:solidFill>
                  <a:srgbClr val="222222"/>
                </a:solidFill>
              </a:rPr>
              <a:t>Hot dishes can not only pose a risk to you, but others around you. To stay safe:</a:t>
            </a:r>
          </a:p>
          <a:p>
            <a:r>
              <a:rPr lang="en-GB" sz="2400" dirty="0">
                <a:solidFill>
                  <a:srgbClr val="222222"/>
                </a:solidFill>
              </a:rPr>
              <a:t>Do not leave stovetop dishes unattended while the burner is on. Use oven mitts </a:t>
            </a:r>
          </a:p>
          <a:p>
            <a:r>
              <a:rPr lang="en-GB" sz="2400" dirty="0">
                <a:solidFill>
                  <a:srgbClr val="222222"/>
                </a:solidFill>
              </a:rPr>
              <a:t>Turn pot handles inward or angled back so you don't accidentally bump them.</a:t>
            </a:r>
          </a:p>
          <a:p>
            <a:r>
              <a:rPr lang="en-GB" sz="2400" dirty="0">
                <a:solidFill>
                  <a:srgbClr val="222222"/>
                </a:solidFill>
              </a:rPr>
              <a:t>Never overfill your pot to prevent the water from overflowing. </a:t>
            </a:r>
          </a:p>
        </p:txBody>
      </p:sp>
      <p:sp>
        <p:nvSpPr>
          <p:cNvPr id="3" name="Rectangle 2"/>
          <p:cNvSpPr/>
          <p:nvPr/>
        </p:nvSpPr>
        <p:spPr>
          <a:xfrm>
            <a:off x="5255622" y="3411194"/>
            <a:ext cx="6878188" cy="2369880"/>
          </a:xfrm>
          <a:prstGeom prst="rect">
            <a:avLst/>
          </a:prstGeom>
        </p:spPr>
        <p:txBody>
          <a:bodyPr wrap="square">
            <a:spAutoFit/>
          </a:bodyPr>
          <a:lstStyle/>
          <a:p>
            <a:r>
              <a:rPr lang="en-GB" sz="2800" dirty="0">
                <a:solidFill>
                  <a:schemeClr val="accent5">
                    <a:lumMod val="50000"/>
                  </a:schemeClr>
                </a:solidFill>
              </a:rPr>
              <a:t>Practice Proper Food Safety</a:t>
            </a:r>
          </a:p>
          <a:p>
            <a:r>
              <a:rPr lang="en-GB" sz="2400" dirty="0">
                <a:solidFill>
                  <a:srgbClr val="222222"/>
                </a:solidFill>
              </a:rPr>
              <a:t>In addition to the hazards from heat and sharp objects, the kitchen also presents safety concerns surrounding food preparation. Improper food preparation can lead to food poisoning like salmonella.  </a:t>
            </a:r>
          </a:p>
        </p:txBody>
      </p:sp>
      <p:pic>
        <p:nvPicPr>
          <p:cNvPr id="2050" name="Picture 2" descr="meat therm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313" y="3473437"/>
            <a:ext cx="3141807" cy="208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6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3497820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511" y="81908"/>
            <a:ext cx="11977816" cy="6647935"/>
          </a:xfrm>
          <a:prstGeom prst="rect">
            <a:avLst/>
          </a:prstGeom>
          <a:solidFill>
            <a:schemeClr val="accent2">
              <a:lumMod val="75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dirty="0" err="1">
                <a:solidFill>
                  <a:prstClr val="black"/>
                </a:solidFill>
              </a:rPr>
              <a:t>jeudi</a:t>
            </a:r>
            <a:r>
              <a:rPr lang="en-GB" sz="3200" u="sng" dirty="0">
                <a:solidFill>
                  <a:prstClr val="black"/>
                </a:solidFill>
              </a:rPr>
              <a:t> 25 </a:t>
            </a:r>
            <a:r>
              <a:rPr lang="en-GB" sz="3200" u="sng" dirty="0" err="1">
                <a:solidFill>
                  <a:prstClr val="black"/>
                </a:solidFill>
              </a:rPr>
              <a:t>février</a:t>
            </a:r>
            <a:r>
              <a:rPr lang="en-GB" sz="3200" u="sng" dirty="0">
                <a:solidFill>
                  <a:prstClr val="black"/>
                </a:solidFill>
              </a:rPr>
              <a:t> 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solidFill>
                  <a:prstClr val="black"/>
                </a:solidFill>
              </a:rPr>
              <a:t>LO: To </a:t>
            </a:r>
            <a:r>
              <a:rPr lang="en-GB" sz="4000" u="sng" dirty="0" smtClean="0">
                <a:solidFill>
                  <a:prstClr val="black"/>
                </a:solidFill>
              </a:rPr>
              <a:t>be able to understand the French words for breakfast items.</a:t>
            </a:r>
            <a:endParaRPr lang="en-GB" sz="4000" u="sng" dirty="0">
              <a:solidFill>
                <a:prstClr val="black"/>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0708" y="5987219"/>
            <a:ext cx="870737" cy="580491"/>
          </a:xfrm>
          <a:prstGeom prst="rect">
            <a:avLst/>
          </a:prstGeom>
        </p:spPr>
      </p:pic>
    </p:spTree>
    <p:extLst>
      <p:ext uri="{BB962C8B-B14F-4D97-AF65-F5344CB8AC3E}">
        <p14:creationId xmlns:p14="http://schemas.microsoft.com/office/powerpoint/2010/main" val="5456001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B1C618-BE9D-4EF5-8E1B-9DFF3E152824}"/>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C652200-4424-4069-90F2-2494AE4CBF2F}"/>
              </a:ext>
            </a:extLst>
          </p:cNvPr>
          <p:cNvSpPr/>
          <p:nvPr/>
        </p:nvSpPr>
        <p:spPr>
          <a:xfrm>
            <a:off x="1040324" y="467490"/>
            <a:ext cx="9129422" cy="523220"/>
          </a:xfrm>
          <a:prstGeom prst="rect">
            <a:avLst/>
          </a:prstGeom>
        </p:spPr>
        <p:txBody>
          <a:bodyPr wrap="none">
            <a:spAutoFit/>
          </a:bodyPr>
          <a:lstStyle/>
          <a:p>
            <a:pPr lvl="0" eaLnBrk="0" fontAlgn="base" hangingPunct="0">
              <a:spcBef>
                <a:spcPct val="0"/>
              </a:spcBef>
              <a:spcAft>
                <a:spcPct val="0"/>
              </a:spcAft>
            </a:pPr>
            <a:r>
              <a:rPr lang="fr-FR" altLang="en-US" sz="2800" dirty="0" err="1" smtClean="0">
                <a:solidFill>
                  <a:srgbClr val="222222"/>
                </a:solidFill>
                <a:latin typeface="Comic Sans MS" panose="030F0702030302020204" pitchFamily="66" charset="0"/>
              </a:rPr>
              <a:t>We</a:t>
            </a:r>
            <a:r>
              <a:rPr lang="fr-FR" altLang="en-US" sz="2800" dirty="0" smtClean="0">
                <a:solidFill>
                  <a:srgbClr val="222222"/>
                </a:solidFill>
                <a:latin typeface="Comic Sans MS" panose="030F0702030302020204" pitchFamily="66" charset="0"/>
              </a:rPr>
              <a:t> are </a:t>
            </a:r>
            <a:r>
              <a:rPr lang="fr-FR" altLang="en-US" sz="2800" dirty="0" err="1" smtClean="0">
                <a:solidFill>
                  <a:srgbClr val="222222"/>
                </a:solidFill>
                <a:latin typeface="Comic Sans MS" panose="030F0702030302020204" pitchFamily="66" charset="0"/>
              </a:rPr>
              <a:t>going</a:t>
            </a:r>
            <a:r>
              <a:rPr lang="fr-FR" altLang="en-US" sz="2800" dirty="0" smtClean="0">
                <a:solidFill>
                  <a:srgbClr val="222222"/>
                </a:solidFill>
                <a:latin typeface="Comic Sans MS" panose="030F0702030302020204" pitchFamily="66" charset="0"/>
              </a:rPr>
              <a:t> to </a:t>
            </a:r>
            <a:r>
              <a:rPr lang="fr-FR" altLang="en-US" sz="2800" dirty="0" err="1" smtClean="0">
                <a:solidFill>
                  <a:srgbClr val="222222"/>
                </a:solidFill>
                <a:latin typeface="Comic Sans MS" panose="030F0702030302020204" pitchFamily="66" charset="0"/>
              </a:rPr>
              <a:t>learn</a:t>
            </a:r>
            <a:r>
              <a:rPr lang="fr-FR" altLang="en-US" sz="2800" dirty="0" smtClean="0">
                <a:solidFill>
                  <a:srgbClr val="222222"/>
                </a:solidFill>
                <a:latin typeface="Comic Sans MS" panose="030F0702030302020204" pitchFamily="66" charset="0"/>
              </a:rPr>
              <a:t> about French breakfast items. </a:t>
            </a:r>
            <a:endParaRPr lang="fr-FR" altLang="en-US" sz="2800" dirty="0">
              <a:latin typeface="Comic Sans MS" panose="030F0702030302020204" pitchFamily="66" charset="0"/>
            </a:endParaRPr>
          </a:p>
        </p:txBody>
      </p:sp>
      <p:pic>
        <p:nvPicPr>
          <p:cNvPr id="1027" name="Picture 3" descr="Image result for french breakfast clipart&quot;">
            <a:extLst>
              <a:ext uri="{FF2B5EF4-FFF2-40B4-BE49-F238E27FC236}">
                <a16:creationId xmlns:a16="http://schemas.microsoft.com/office/drawing/2014/main" id="{0A190443-2D6B-430E-A9DA-38338EBD7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8" t="8472" r="-1238" b="8472"/>
          <a:stretch/>
        </p:blipFill>
        <p:spPr bwMode="auto">
          <a:xfrm>
            <a:off x="2571088" y="1584960"/>
            <a:ext cx="6067895" cy="44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674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58CDFE-0CA3-4875-B780-53719C6DB17D}"/>
              </a:ext>
            </a:extLst>
          </p:cNvPr>
          <p:cNvSpPr/>
          <p:nvPr/>
        </p:nvSpPr>
        <p:spPr>
          <a:xfrm>
            <a:off x="4839973" y="5676881"/>
            <a:ext cx="1603324" cy="369332"/>
          </a:xfrm>
          <a:prstGeom prst="rect">
            <a:avLst/>
          </a:prstGeom>
        </p:spPr>
        <p:txBody>
          <a:bodyPr wrap="none">
            <a:spAutoFit/>
          </a:bodyPr>
          <a:lstStyle/>
          <a:p>
            <a:r>
              <a:rPr lang="fr-FR" altLang="en-US" dirty="0">
                <a:solidFill>
                  <a:srgbClr val="222222"/>
                </a:solidFill>
                <a:latin typeface="Comic Sans MS" panose="030F0702030302020204" pitchFamily="66" charset="0"/>
              </a:rPr>
              <a:t>Je </a:t>
            </a:r>
            <a:r>
              <a:rPr lang="fr-FR" altLang="en-US" dirty="0" smtClean="0">
                <a:solidFill>
                  <a:srgbClr val="222222"/>
                </a:solidFill>
                <a:latin typeface="Comic Sans MS" panose="030F0702030302020204" pitchFamily="66" charset="0"/>
              </a:rPr>
              <a:t>voudrais…</a:t>
            </a:r>
            <a:endParaRPr lang="en-GB" dirty="0"/>
          </a:p>
        </p:txBody>
      </p:sp>
      <p:sp>
        <p:nvSpPr>
          <p:cNvPr id="2" name="Rectangle 1">
            <a:extLst>
              <a:ext uri="{FF2B5EF4-FFF2-40B4-BE49-F238E27FC236}">
                <a16:creationId xmlns:a16="http://schemas.microsoft.com/office/drawing/2014/main" id="{0CB1C618-BE9D-4EF5-8E1B-9DFF3E152824}"/>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C652200-4424-4069-90F2-2494AE4CBF2F}"/>
              </a:ext>
            </a:extLst>
          </p:cNvPr>
          <p:cNvSpPr/>
          <p:nvPr/>
        </p:nvSpPr>
        <p:spPr>
          <a:xfrm>
            <a:off x="2358276" y="228599"/>
            <a:ext cx="7415813" cy="523220"/>
          </a:xfrm>
          <a:prstGeom prst="rect">
            <a:avLst/>
          </a:prstGeom>
        </p:spPr>
        <p:txBody>
          <a:bodyPr wrap="none">
            <a:spAutoFit/>
          </a:bodyPr>
          <a:lstStyle/>
          <a:p>
            <a:pPr lvl="0" eaLnBrk="0" fontAlgn="base" hangingPunct="0">
              <a:spcBef>
                <a:spcPct val="0"/>
              </a:spcBef>
              <a:spcAft>
                <a:spcPct val="0"/>
              </a:spcAft>
            </a:pPr>
            <a:r>
              <a:rPr lang="fr-FR" altLang="en-US" sz="2800" dirty="0">
                <a:solidFill>
                  <a:srgbClr val="222222"/>
                </a:solidFill>
                <a:latin typeface="Comic Sans MS" panose="030F0702030302020204" pitchFamily="66" charset="0"/>
              </a:rPr>
              <a:t>Que voudriez-vous pour le petit-déjeuner?</a:t>
            </a:r>
            <a:r>
              <a:rPr lang="fr-FR" altLang="en-US" sz="2800" dirty="0">
                <a:latin typeface="Comic Sans MS" panose="030F0702030302020204" pitchFamily="66" charset="0"/>
              </a:rPr>
              <a:t> </a:t>
            </a:r>
          </a:p>
        </p:txBody>
      </p:sp>
      <p:pic>
        <p:nvPicPr>
          <p:cNvPr id="1027" name="Picture 3" descr="Image result for french breakfast clipart&quot;">
            <a:extLst>
              <a:ext uri="{FF2B5EF4-FFF2-40B4-BE49-F238E27FC236}">
                <a16:creationId xmlns:a16="http://schemas.microsoft.com/office/drawing/2014/main" id="{0A190443-2D6B-430E-A9DA-38338EBD7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8" t="8472" r="-1238" b="8472"/>
          <a:stretch/>
        </p:blipFill>
        <p:spPr bwMode="auto">
          <a:xfrm>
            <a:off x="2774098" y="1447865"/>
            <a:ext cx="5568713" cy="4105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39973" y="6064555"/>
            <a:ext cx="7245532" cy="369332"/>
          </a:xfrm>
          <a:prstGeom prst="rect">
            <a:avLst/>
          </a:prstGeom>
          <a:noFill/>
        </p:spPr>
        <p:txBody>
          <a:bodyPr wrap="square" rtlCol="0">
            <a:spAutoFit/>
          </a:bodyPr>
          <a:lstStyle/>
          <a:p>
            <a:r>
              <a:rPr lang="en-GB" dirty="0" smtClean="0">
                <a:solidFill>
                  <a:srgbClr val="FF0000"/>
                </a:solidFill>
              </a:rPr>
              <a:t>(I would like…)</a:t>
            </a:r>
            <a:endParaRPr lang="en-GB" dirty="0">
              <a:solidFill>
                <a:srgbClr val="FF0000"/>
              </a:solidFill>
            </a:endParaRPr>
          </a:p>
        </p:txBody>
      </p:sp>
      <p:sp>
        <p:nvSpPr>
          <p:cNvPr id="7" name="TextBox 6"/>
          <p:cNvSpPr txBox="1"/>
          <p:nvPr/>
        </p:nvSpPr>
        <p:spPr>
          <a:xfrm>
            <a:off x="4138933" y="730510"/>
            <a:ext cx="7245532" cy="369332"/>
          </a:xfrm>
          <a:prstGeom prst="rect">
            <a:avLst/>
          </a:prstGeom>
          <a:noFill/>
        </p:spPr>
        <p:txBody>
          <a:bodyPr wrap="square" rtlCol="0">
            <a:spAutoFit/>
          </a:bodyPr>
          <a:lstStyle/>
          <a:p>
            <a:r>
              <a:rPr lang="en-GB" dirty="0" smtClean="0">
                <a:solidFill>
                  <a:srgbClr val="FF0000"/>
                </a:solidFill>
              </a:rPr>
              <a:t>(What would you like for breakfast?)</a:t>
            </a:r>
            <a:endParaRPr lang="en-GB" dirty="0">
              <a:solidFill>
                <a:srgbClr val="FF0000"/>
              </a:solidFill>
            </a:endParaRPr>
          </a:p>
        </p:txBody>
      </p:sp>
    </p:spTree>
    <p:extLst>
      <p:ext uri="{BB962C8B-B14F-4D97-AF65-F5344CB8AC3E}">
        <p14:creationId xmlns:p14="http://schemas.microsoft.com/office/powerpoint/2010/main" val="8432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24" name="Text Box 16">
            <a:extLst>
              <a:ext uri="{FF2B5EF4-FFF2-40B4-BE49-F238E27FC236}">
                <a16:creationId xmlns:a16="http://schemas.microsoft.com/office/drawing/2014/main" id="{73BD0631-7567-4C1A-9E8A-518E3B3EB4DD}"/>
              </a:ext>
            </a:extLst>
          </p:cNvPr>
          <p:cNvSpPr txBox="1">
            <a:spLocks noChangeArrowheads="1"/>
          </p:cNvSpPr>
          <p:nvPr/>
        </p:nvSpPr>
        <p:spPr bwMode="auto">
          <a:xfrm>
            <a:off x="4007598" y="4460240"/>
            <a:ext cx="33131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pain</a:t>
            </a:r>
          </a:p>
        </p:txBody>
      </p:sp>
      <p:pic>
        <p:nvPicPr>
          <p:cNvPr id="5124" name="Picture 19" descr="MCj04417770000[1]">
            <a:extLst>
              <a:ext uri="{FF2B5EF4-FFF2-40B4-BE49-F238E27FC236}">
                <a16:creationId xmlns:a16="http://schemas.microsoft.com/office/drawing/2014/main" id="{C86436BD-FF94-4DF8-8239-F65D22861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43" y="818607"/>
            <a:ext cx="35274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93286" y="5488848"/>
            <a:ext cx="3527425" cy="369332"/>
          </a:xfrm>
          <a:prstGeom prst="rect">
            <a:avLst/>
          </a:prstGeom>
          <a:noFill/>
        </p:spPr>
        <p:txBody>
          <a:bodyPr wrap="square" rtlCol="0">
            <a:spAutoFit/>
          </a:bodyPr>
          <a:lstStyle/>
          <a:p>
            <a:pPr algn="ctr"/>
            <a:r>
              <a:rPr lang="en-GB" dirty="0" smtClean="0">
                <a:solidFill>
                  <a:srgbClr val="FF0000"/>
                </a:solidFill>
              </a:rPr>
              <a:t>(bread)</a:t>
            </a:r>
            <a:endParaRPr lang="en-GB" dirty="0">
              <a:solidFill>
                <a:srgbClr val="FF0000"/>
              </a:solidFill>
            </a:endParaRPr>
          </a:p>
        </p:txBody>
      </p:sp>
    </p:spTree>
    <p:extLst>
      <p:ext uri="{BB962C8B-B14F-4D97-AF65-F5344CB8AC3E}">
        <p14:creationId xmlns:p14="http://schemas.microsoft.com/office/powerpoint/2010/main" val="41660704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24"/>
                                        </p:tgtEl>
                                        <p:attrNameLst>
                                          <p:attrName>style.visibility</p:attrName>
                                        </p:attrNameLst>
                                      </p:cBhvr>
                                      <p:to>
                                        <p:strVal val="visible"/>
                                      </p:to>
                                    </p:set>
                                    <p:animEffect transition="in" filter="dissolve">
                                      <p:cBhvr>
                                        <p:cTn id="7" dur="500"/>
                                        <p:tgtEl>
                                          <p:spTgt spid="1198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4"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1" name="Text Box 3">
            <a:extLst>
              <a:ext uri="{FF2B5EF4-FFF2-40B4-BE49-F238E27FC236}">
                <a16:creationId xmlns:a16="http://schemas.microsoft.com/office/drawing/2014/main" id="{3CAAED87-9012-4228-B8A6-B7AC66AEF0A8}"/>
              </a:ext>
            </a:extLst>
          </p:cNvPr>
          <p:cNvSpPr txBox="1">
            <a:spLocks noChangeArrowheads="1"/>
          </p:cNvSpPr>
          <p:nvPr/>
        </p:nvSpPr>
        <p:spPr bwMode="auto">
          <a:xfrm>
            <a:off x="3731578" y="4451668"/>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pain grill</a:t>
            </a:r>
            <a:r>
              <a:rPr lang="en-US" altLang="en-US" sz="5400" dirty="0">
                <a:latin typeface="Comic Sans MS" panose="030F0702030302020204" pitchFamily="66" charset="0"/>
              </a:rPr>
              <a:t>é</a:t>
            </a:r>
          </a:p>
        </p:txBody>
      </p:sp>
      <p:pic>
        <p:nvPicPr>
          <p:cNvPr id="6148" name="Picture 9" descr="MCj03569290000[1]">
            <a:extLst>
              <a:ext uri="{FF2B5EF4-FFF2-40B4-BE49-F238E27FC236}">
                <a16:creationId xmlns:a16="http://schemas.microsoft.com/office/drawing/2014/main" id="{CE9B1CAD-66C1-48AC-B819-0D831A909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188" y="702084"/>
            <a:ext cx="34448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17307" y="5767522"/>
            <a:ext cx="3527425" cy="369332"/>
          </a:xfrm>
          <a:prstGeom prst="rect">
            <a:avLst/>
          </a:prstGeom>
          <a:noFill/>
        </p:spPr>
        <p:txBody>
          <a:bodyPr wrap="square" rtlCol="0">
            <a:spAutoFit/>
          </a:bodyPr>
          <a:lstStyle/>
          <a:p>
            <a:pPr algn="ctr"/>
            <a:r>
              <a:rPr lang="en-GB" dirty="0" smtClean="0">
                <a:solidFill>
                  <a:srgbClr val="FF0000"/>
                </a:solidFill>
              </a:rPr>
              <a:t>(toast)</a:t>
            </a:r>
            <a:endParaRPr lang="en-GB" dirty="0">
              <a:solidFill>
                <a:srgbClr val="FF0000"/>
              </a:solidFill>
            </a:endParaRPr>
          </a:p>
        </p:txBody>
      </p:sp>
    </p:spTree>
    <p:extLst>
      <p:ext uri="{BB962C8B-B14F-4D97-AF65-F5344CB8AC3E}">
        <p14:creationId xmlns:p14="http://schemas.microsoft.com/office/powerpoint/2010/main" val="2242460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dissolve">
                                      <p:cBhvr>
                                        <p:cTn id="7" dur="500"/>
                                        <p:tgtEl>
                                          <p:spTgt spid="1556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5" name="Text Box 3">
            <a:extLst>
              <a:ext uri="{FF2B5EF4-FFF2-40B4-BE49-F238E27FC236}">
                <a16:creationId xmlns:a16="http://schemas.microsoft.com/office/drawing/2014/main" id="{C98BF77C-6FB9-411F-B60B-347095211970}"/>
              </a:ext>
            </a:extLst>
          </p:cNvPr>
          <p:cNvSpPr txBox="1">
            <a:spLocks noChangeArrowheads="1"/>
          </p:cNvSpPr>
          <p:nvPr/>
        </p:nvSpPr>
        <p:spPr bwMode="auto">
          <a:xfrm>
            <a:off x="3526880" y="4349615"/>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fruit</a:t>
            </a:r>
            <a:endParaRPr lang="en-US" altLang="en-US" sz="5400" dirty="0">
              <a:latin typeface="Comic Sans MS" panose="030F0702030302020204" pitchFamily="66" charset="0"/>
            </a:endParaRPr>
          </a:p>
        </p:txBody>
      </p:sp>
      <p:pic>
        <p:nvPicPr>
          <p:cNvPr id="7172" name="Picture 8" descr="MCBD08049_0000[1]">
            <a:extLst>
              <a:ext uri="{FF2B5EF4-FFF2-40B4-BE49-F238E27FC236}">
                <a16:creationId xmlns:a16="http://schemas.microsoft.com/office/drawing/2014/main" id="{35611988-F5DC-4498-82F8-06D6843A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833" y="561840"/>
            <a:ext cx="36734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95192" y="5320133"/>
            <a:ext cx="3527425" cy="369332"/>
          </a:xfrm>
          <a:prstGeom prst="rect">
            <a:avLst/>
          </a:prstGeom>
          <a:noFill/>
        </p:spPr>
        <p:txBody>
          <a:bodyPr wrap="square" rtlCol="0">
            <a:spAutoFit/>
          </a:bodyPr>
          <a:lstStyle/>
          <a:p>
            <a:pPr algn="ctr"/>
            <a:r>
              <a:rPr lang="en-GB" dirty="0" smtClean="0">
                <a:solidFill>
                  <a:srgbClr val="FF0000"/>
                </a:solidFill>
              </a:rPr>
              <a:t>(fruit)</a:t>
            </a:r>
            <a:endParaRPr lang="en-GB" dirty="0">
              <a:solidFill>
                <a:srgbClr val="FF0000"/>
              </a:solidFill>
            </a:endParaRPr>
          </a:p>
        </p:txBody>
      </p:sp>
    </p:spTree>
    <p:extLst>
      <p:ext uri="{BB962C8B-B14F-4D97-AF65-F5344CB8AC3E}">
        <p14:creationId xmlns:p14="http://schemas.microsoft.com/office/powerpoint/2010/main" val="3662527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dissolve">
                                      <p:cBhvr>
                                        <p:cTn id="7" dur="5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9" name="Text Box 3">
            <a:extLst>
              <a:ext uri="{FF2B5EF4-FFF2-40B4-BE49-F238E27FC236}">
                <a16:creationId xmlns:a16="http://schemas.microsoft.com/office/drawing/2014/main" id="{8A71ED4C-78B2-472E-B717-8EA438B6C7DE}"/>
              </a:ext>
            </a:extLst>
          </p:cNvPr>
          <p:cNvSpPr txBox="1">
            <a:spLocks noChangeArrowheads="1"/>
          </p:cNvSpPr>
          <p:nvPr/>
        </p:nvSpPr>
        <p:spPr bwMode="auto">
          <a:xfrm>
            <a:off x="3712438" y="4093483"/>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la confiture</a:t>
            </a:r>
            <a:endParaRPr lang="en-US" altLang="en-US" sz="5400" dirty="0">
              <a:latin typeface="Comic Sans MS" panose="030F0702030302020204" pitchFamily="66" charset="0"/>
            </a:endParaRPr>
          </a:p>
        </p:txBody>
      </p:sp>
      <p:pic>
        <p:nvPicPr>
          <p:cNvPr id="8196" name="Picture 6" descr="j0215794">
            <a:extLst>
              <a:ext uri="{FF2B5EF4-FFF2-40B4-BE49-F238E27FC236}">
                <a16:creationId xmlns:a16="http://schemas.microsoft.com/office/drawing/2014/main" id="{CF4AF4A8-52BC-454E-B955-D439F42C0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430" y="440781"/>
            <a:ext cx="23399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180750" y="5019931"/>
            <a:ext cx="3527425" cy="369332"/>
          </a:xfrm>
          <a:prstGeom prst="rect">
            <a:avLst/>
          </a:prstGeom>
          <a:noFill/>
        </p:spPr>
        <p:txBody>
          <a:bodyPr wrap="square" rtlCol="0">
            <a:spAutoFit/>
          </a:bodyPr>
          <a:lstStyle/>
          <a:p>
            <a:pPr algn="ctr"/>
            <a:r>
              <a:rPr lang="en-GB" dirty="0" smtClean="0">
                <a:solidFill>
                  <a:srgbClr val="FF0000"/>
                </a:solidFill>
              </a:rPr>
              <a:t>(jam)</a:t>
            </a:r>
            <a:endParaRPr lang="en-GB" dirty="0">
              <a:solidFill>
                <a:srgbClr val="FF0000"/>
              </a:solidFill>
            </a:endParaRPr>
          </a:p>
        </p:txBody>
      </p:sp>
    </p:spTree>
    <p:extLst>
      <p:ext uri="{BB962C8B-B14F-4D97-AF65-F5344CB8AC3E}">
        <p14:creationId xmlns:p14="http://schemas.microsoft.com/office/powerpoint/2010/main" val="4151892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dissolve">
                                      <p:cBhvr>
                                        <p:cTn id="7" dur="500"/>
                                        <p:tgtEl>
                                          <p:spTgt spid="1576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3" name="Text Box 3">
            <a:extLst>
              <a:ext uri="{FF2B5EF4-FFF2-40B4-BE49-F238E27FC236}">
                <a16:creationId xmlns:a16="http://schemas.microsoft.com/office/drawing/2014/main" id="{3B0E19AE-D22F-4B61-B74C-12F3CFCACD53}"/>
              </a:ext>
            </a:extLst>
          </p:cNvPr>
          <p:cNvSpPr txBox="1">
            <a:spLocks noChangeArrowheads="1"/>
          </p:cNvSpPr>
          <p:nvPr/>
        </p:nvSpPr>
        <p:spPr bwMode="auto">
          <a:xfrm>
            <a:off x="3606301" y="4042500"/>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a:t>
            </a:r>
            <a:r>
              <a:rPr lang="en-GB" altLang="en-US" sz="5400" dirty="0" err="1">
                <a:latin typeface="Comic Sans MS" panose="030F0702030302020204" pitchFamily="66" charset="0"/>
              </a:rPr>
              <a:t>sucre</a:t>
            </a:r>
            <a:endParaRPr lang="en-US" altLang="en-US" sz="5400" dirty="0">
              <a:latin typeface="Comic Sans MS" panose="030F0702030302020204" pitchFamily="66" charset="0"/>
            </a:endParaRPr>
          </a:p>
        </p:txBody>
      </p:sp>
      <p:pic>
        <p:nvPicPr>
          <p:cNvPr id="9220" name="Picture 8" descr="MCj03000490000[1]">
            <a:extLst>
              <a:ext uri="{FF2B5EF4-FFF2-40B4-BE49-F238E27FC236}">
                <a16:creationId xmlns:a16="http://schemas.microsoft.com/office/drawing/2014/main" id="{0B17C325-A9DF-4203-B580-53AD8AC3F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582476"/>
            <a:ext cx="38893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81463" y="4956900"/>
            <a:ext cx="3527425" cy="369332"/>
          </a:xfrm>
          <a:prstGeom prst="rect">
            <a:avLst/>
          </a:prstGeom>
          <a:noFill/>
        </p:spPr>
        <p:txBody>
          <a:bodyPr wrap="square" rtlCol="0">
            <a:spAutoFit/>
          </a:bodyPr>
          <a:lstStyle/>
          <a:p>
            <a:pPr algn="ctr"/>
            <a:r>
              <a:rPr lang="en-GB" dirty="0" smtClean="0">
                <a:solidFill>
                  <a:srgbClr val="FF0000"/>
                </a:solidFill>
              </a:rPr>
              <a:t>(sugar)</a:t>
            </a:r>
            <a:endParaRPr lang="en-GB" dirty="0">
              <a:solidFill>
                <a:srgbClr val="FF0000"/>
              </a:solidFill>
            </a:endParaRPr>
          </a:p>
        </p:txBody>
      </p:sp>
    </p:spTree>
    <p:extLst>
      <p:ext uri="{BB962C8B-B14F-4D97-AF65-F5344CB8AC3E}">
        <p14:creationId xmlns:p14="http://schemas.microsoft.com/office/powerpoint/2010/main" val="2044322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dissolve">
                                      <p:cBhvr>
                                        <p:cTn id="7" dur="500"/>
                                        <p:tgtEl>
                                          <p:spTgt spid="1587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7" name="Text Box 3">
            <a:extLst>
              <a:ext uri="{FF2B5EF4-FFF2-40B4-BE49-F238E27FC236}">
                <a16:creationId xmlns:a16="http://schemas.microsoft.com/office/drawing/2014/main" id="{06813DB0-98DF-464D-8688-0F80A5CCEAC0}"/>
              </a:ext>
            </a:extLst>
          </p:cNvPr>
          <p:cNvSpPr txBox="1">
            <a:spLocks noChangeArrowheads="1"/>
          </p:cNvSpPr>
          <p:nvPr/>
        </p:nvSpPr>
        <p:spPr bwMode="auto">
          <a:xfrm>
            <a:off x="3383235" y="3611200"/>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a:t>
            </a:r>
            <a:r>
              <a:rPr lang="en-GB" altLang="en-US" sz="5400" dirty="0" err="1">
                <a:latin typeface="Comic Sans MS" panose="030F0702030302020204" pitchFamily="66" charset="0"/>
              </a:rPr>
              <a:t>th</a:t>
            </a:r>
            <a:r>
              <a:rPr lang="en-US" altLang="en-US" sz="5400" dirty="0">
                <a:latin typeface="Comic Sans MS" panose="030F0702030302020204" pitchFamily="66" charset="0"/>
              </a:rPr>
              <a:t>é</a:t>
            </a:r>
          </a:p>
        </p:txBody>
      </p:sp>
      <p:pic>
        <p:nvPicPr>
          <p:cNvPr id="10244" name="Picture 8" descr="MCj02376290000[1]">
            <a:extLst>
              <a:ext uri="{FF2B5EF4-FFF2-40B4-BE49-F238E27FC236}">
                <a16:creationId xmlns:a16="http://schemas.microsoft.com/office/drawing/2014/main" id="{8B6F19AC-6455-485A-B61F-E65E12EAB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873" y="570639"/>
            <a:ext cx="518477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32623" y="4525600"/>
            <a:ext cx="3527425" cy="369332"/>
          </a:xfrm>
          <a:prstGeom prst="rect">
            <a:avLst/>
          </a:prstGeom>
          <a:noFill/>
        </p:spPr>
        <p:txBody>
          <a:bodyPr wrap="square" rtlCol="0">
            <a:spAutoFit/>
          </a:bodyPr>
          <a:lstStyle/>
          <a:p>
            <a:pPr algn="ctr"/>
            <a:r>
              <a:rPr lang="en-GB" dirty="0" smtClean="0">
                <a:solidFill>
                  <a:srgbClr val="FF0000"/>
                </a:solidFill>
              </a:rPr>
              <a:t>(tea)</a:t>
            </a:r>
            <a:endParaRPr lang="en-GB" dirty="0">
              <a:solidFill>
                <a:srgbClr val="FF0000"/>
              </a:solidFill>
            </a:endParaRPr>
          </a:p>
        </p:txBody>
      </p:sp>
    </p:spTree>
    <p:extLst>
      <p:ext uri="{BB962C8B-B14F-4D97-AF65-F5344CB8AC3E}">
        <p14:creationId xmlns:p14="http://schemas.microsoft.com/office/powerpoint/2010/main" val="922990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dissolve">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177" y="255741"/>
            <a:ext cx="10040983" cy="2369880"/>
          </a:xfrm>
          <a:prstGeom prst="rect">
            <a:avLst/>
          </a:prstGeom>
        </p:spPr>
        <p:txBody>
          <a:bodyPr wrap="square">
            <a:spAutoFit/>
          </a:bodyPr>
          <a:lstStyle/>
          <a:p>
            <a:r>
              <a:rPr lang="en-GB" sz="2800" dirty="0">
                <a:solidFill>
                  <a:srgbClr val="252A98"/>
                </a:solidFill>
              </a:rPr>
              <a:t>Shop Smart</a:t>
            </a:r>
          </a:p>
          <a:p>
            <a:endParaRPr lang="en-GB" sz="2400" dirty="0"/>
          </a:p>
          <a:p>
            <a:r>
              <a:rPr lang="en-GB" sz="2400" dirty="0"/>
              <a:t>Don't buy any food that is past the expiration date.</a:t>
            </a:r>
          </a:p>
          <a:p>
            <a:r>
              <a:rPr lang="en-GB" sz="2400" dirty="0"/>
              <a:t>Do not buy meat in a torn or leaking package.</a:t>
            </a:r>
          </a:p>
          <a:p>
            <a:r>
              <a:rPr lang="en-GB" sz="2400" dirty="0"/>
              <a:t>When buying meat, place it in an extra bag before putting it in your cart.</a:t>
            </a:r>
          </a:p>
          <a:p>
            <a:r>
              <a:rPr lang="en-GB" sz="2400" dirty="0"/>
              <a:t>Do not buy dented or damaged cans.</a:t>
            </a:r>
          </a:p>
        </p:txBody>
      </p:sp>
      <p:sp>
        <p:nvSpPr>
          <p:cNvPr id="3" name="Rectangle 2"/>
          <p:cNvSpPr/>
          <p:nvPr/>
        </p:nvSpPr>
        <p:spPr>
          <a:xfrm>
            <a:off x="383177" y="2625621"/>
            <a:ext cx="4484255" cy="4216539"/>
          </a:xfrm>
          <a:prstGeom prst="rect">
            <a:avLst/>
          </a:prstGeom>
        </p:spPr>
        <p:txBody>
          <a:bodyPr wrap="square">
            <a:spAutoFit/>
          </a:bodyPr>
          <a:lstStyle/>
          <a:p>
            <a:r>
              <a:rPr lang="en-GB" sz="2800" dirty="0">
                <a:solidFill>
                  <a:srgbClr val="252A98"/>
                </a:solidFill>
              </a:rPr>
              <a:t>Store Your Food Properly</a:t>
            </a:r>
          </a:p>
          <a:p>
            <a:r>
              <a:rPr lang="en-GB" sz="2400" dirty="0">
                <a:solidFill>
                  <a:srgbClr val="222222"/>
                </a:solidFill>
              </a:rPr>
              <a:t>Refrigerate food within one to two hours.</a:t>
            </a:r>
          </a:p>
          <a:p>
            <a:r>
              <a:rPr lang="en-GB" sz="2400" dirty="0">
                <a:solidFill>
                  <a:srgbClr val="222222"/>
                </a:solidFill>
              </a:rPr>
              <a:t>Keep your refrigerator temperature below 40 degrees Fahrenheit and the freezer below zero.</a:t>
            </a:r>
          </a:p>
          <a:p>
            <a:r>
              <a:rPr lang="en-GB" sz="2400" dirty="0">
                <a:solidFill>
                  <a:srgbClr val="222222"/>
                </a:solidFill>
              </a:rPr>
              <a:t>Wrap meat securely so it will not leak on other food and store it on a bottom shelf so it doesn't drip on other foods.</a:t>
            </a:r>
          </a:p>
        </p:txBody>
      </p:sp>
      <p:pic>
        <p:nvPicPr>
          <p:cNvPr id="4" name="Picture 3"/>
          <p:cNvPicPr>
            <a:picLocks noChangeAspect="1"/>
          </p:cNvPicPr>
          <p:nvPr/>
        </p:nvPicPr>
        <p:blipFill>
          <a:blip r:embed="rId2"/>
          <a:stretch>
            <a:fillRect/>
          </a:stretch>
        </p:blipFill>
        <p:spPr>
          <a:xfrm>
            <a:off x="5186218" y="255741"/>
            <a:ext cx="5029200" cy="838200"/>
          </a:xfrm>
          <a:prstGeom prst="rect">
            <a:avLst/>
          </a:prstGeom>
        </p:spPr>
      </p:pic>
      <p:pic>
        <p:nvPicPr>
          <p:cNvPr id="3074" name="Picture 2" descr="Image result for store food safe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593" y="3134852"/>
            <a:ext cx="4767407" cy="349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6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1" name="Text Box 3">
            <a:extLst>
              <a:ext uri="{FF2B5EF4-FFF2-40B4-BE49-F238E27FC236}">
                <a16:creationId xmlns:a16="http://schemas.microsoft.com/office/drawing/2014/main" id="{A0F29A2F-BA72-4FB6-8746-79AEFC6DD7DB}"/>
              </a:ext>
            </a:extLst>
          </p:cNvPr>
          <p:cNvSpPr txBox="1">
            <a:spLocks noChangeArrowheads="1"/>
          </p:cNvSpPr>
          <p:nvPr/>
        </p:nvSpPr>
        <p:spPr bwMode="auto">
          <a:xfrm>
            <a:off x="3428547" y="4166735"/>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les c</a:t>
            </a:r>
            <a:r>
              <a:rPr lang="en-US" altLang="en-US" sz="5400" dirty="0" err="1">
                <a:latin typeface="Comic Sans MS" panose="030F0702030302020204" pitchFamily="66" charset="0"/>
              </a:rPr>
              <a:t>éréales</a:t>
            </a:r>
            <a:endParaRPr lang="en-US" altLang="en-US" sz="5400" dirty="0">
              <a:latin typeface="Comic Sans MS" panose="030F0702030302020204" pitchFamily="66" charset="0"/>
            </a:endParaRPr>
          </a:p>
        </p:txBody>
      </p:sp>
      <p:pic>
        <p:nvPicPr>
          <p:cNvPr id="11268" name="Picture 6" descr="MCj02336810000[1]">
            <a:extLst>
              <a:ext uri="{FF2B5EF4-FFF2-40B4-BE49-F238E27FC236}">
                <a16:creationId xmlns:a16="http://schemas.microsoft.com/office/drawing/2014/main" id="{566EEBEC-8E26-47FF-802B-B101C2B7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512672"/>
            <a:ext cx="38163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08437" y="5070732"/>
            <a:ext cx="3527425" cy="369332"/>
          </a:xfrm>
          <a:prstGeom prst="rect">
            <a:avLst/>
          </a:prstGeom>
          <a:noFill/>
        </p:spPr>
        <p:txBody>
          <a:bodyPr wrap="square" rtlCol="0">
            <a:spAutoFit/>
          </a:bodyPr>
          <a:lstStyle/>
          <a:p>
            <a:pPr algn="ctr"/>
            <a:r>
              <a:rPr lang="en-GB" dirty="0" smtClean="0">
                <a:solidFill>
                  <a:srgbClr val="FF0000"/>
                </a:solidFill>
              </a:rPr>
              <a:t>(cereal)</a:t>
            </a:r>
            <a:endParaRPr lang="en-GB" dirty="0">
              <a:solidFill>
                <a:srgbClr val="FF0000"/>
              </a:solidFill>
            </a:endParaRPr>
          </a:p>
        </p:txBody>
      </p:sp>
    </p:spTree>
    <p:extLst>
      <p:ext uri="{BB962C8B-B14F-4D97-AF65-F5344CB8AC3E}">
        <p14:creationId xmlns:p14="http://schemas.microsoft.com/office/powerpoint/2010/main" val="2134257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5" name="Text Box 3">
            <a:extLst>
              <a:ext uri="{FF2B5EF4-FFF2-40B4-BE49-F238E27FC236}">
                <a16:creationId xmlns:a16="http://schemas.microsoft.com/office/drawing/2014/main" id="{DD5CBEA6-CFCD-486A-BC7D-F75DBAB4D315}"/>
              </a:ext>
            </a:extLst>
          </p:cNvPr>
          <p:cNvSpPr txBox="1">
            <a:spLocks noChangeArrowheads="1"/>
          </p:cNvSpPr>
          <p:nvPr/>
        </p:nvSpPr>
        <p:spPr bwMode="auto">
          <a:xfrm>
            <a:off x="1710282" y="3806282"/>
            <a:ext cx="79930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pain au </a:t>
            </a:r>
            <a:r>
              <a:rPr lang="en-GB" altLang="en-US" sz="5400" dirty="0" err="1">
                <a:latin typeface="Comic Sans MS" panose="030F0702030302020204" pitchFamily="66" charset="0"/>
              </a:rPr>
              <a:t>chocolat</a:t>
            </a:r>
            <a:endParaRPr lang="en-US" altLang="en-US" sz="5400" dirty="0">
              <a:latin typeface="Comic Sans MS" panose="030F0702030302020204" pitchFamily="66" charset="0"/>
            </a:endParaRPr>
          </a:p>
        </p:txBody>
      </p:sp>
      <p:pic>
        <p:nvPicPr>
          <p:cNvPr id="12292" name="Picture 6" descr="425709661_45d3d63729">
            <a:extLst>
              <a:ext uri="{FF2B5EF4-FFF2-40B4-BE49-F238E27FC236}">
                <a16:creationId xmlns:a16="http://schemas.microsoft.com/office/drawing/2014/main" id="{B1E0D3E2-9A47-471C-B0F8-FDEB970CE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266" y="863919"/>
            <a:ext cx="41052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27190" y="4872465"/>
            <a:ext cx="3527425" cy="369332"/>
          </a:xfrm>
          <a:prstGeom prst="rect">
            <a:avLst/>
          </a:prstGeom>
          <a:noFill/>
        </p:spPr>
        <p:txBody>
          <a:bodyPr wrap="square" rtlCol="0">
            <a:spAutoFit/>
          </a:bodyPr>
          <a:lstStyle/>
          <a:p>
            <a:pPr algn="ctr"/>
            <a:r>
              <a:rPr lang="en-GB" dirty="0" smtClean="0">
                <a:solidFill>
                  <a:srgbClr val="FF0000"/>
                </a:solidFill>
              </a:rPr>
              <a:t>(chocolate bread)</a:t>
            </a:r>
            <a:endParaRPr lang="en-GB" dirty="0">
              <a:solidFill>
                <a:srgbClr val="FF0000"/>
              </a:solidFill>
            </a:endParaRPr>
          </a:p>
        </p:txBody>
      </p:sp>
    </p:spTree>
    <p:extLst>
      <p:ext uri="{BB962C8B-B14F-4D97-AF65-F5344CB8AC3E}">
        <p14:creationId xmlns:p14="http://schemas.microsoft.com/office/powerpoint/2010/main" val="33737169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9" name="Text Box 3">
            <a:extLst>
              <a:ext uri="{FF2B5EF4-FFF2-40B4-BE49-F238E27FC236}">
                <a16:creationId xmlns:a16="http://schemas.microsoft.com/office/drawing/2014/main" id="{38A9FD0A-799B-49F4-9903-E2377AF7BB2D}"/>
              </a:ext>
            </a:extLst>
          </p:cNvPr>
          <p:cNvSpPr txBox="1">
            <a:spLocks noChangeArrowheads="1"/>
          </p:cNvSpPr>
          <p:nvPr/>
        </p:nvSpPr>
        <p:spPr bwMode="auto">
          <a:xfrm>
            <a:off x="3299687" y="3898583"/>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lait</a:t>
            </a:r>
            <a:endParaRPr lang="en-US" altLang="en-US" sz="5400" dirty="0">
              <a:latin typeface="Comic Sans MS" panose="030F0702030302020204" pitchFamily="66" charset="0"/>
            </a:endParaRPr>
          </a:p>
        </p:txBody>
      </p:sp>
      <p:pic>
        <p:nvPicPr>
          <p:cNvPr id="13316" name="Picture 6" descr="istockphoto_2226721_milk_carton">
            <a:extLst>
              <a:ext uri="{FF2B5EF4-FFF2-40B4-BE49-F238E27FC236}">
                <a16:creationId xmlns:a16="http://schemas.microsoft.com/office/drawing/2014/main" id="{9CE1291A-7C65-401F-AD3C-07761490C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755" y="453481"/>
            <a:ext cx="33210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06200" y="4812983"/>
            <a:ext cx="3527425" cy="369332"/>
          </a:xfrm>
          <a:prstGeom prst="rect">
            <a:avLst/>
          </a:prstGeom>
          <a:noFill/>
        </p:spPr>
        <p:txBody>
          <a:bodyPr wrap="square" rtlCol="0">
            <a:spAutoFit/>
          </a:bodyPr>
          <a:lstStyle/>
          <a:p>
            <a:pPr algn="ctr"/>
            <a:r>
              <a:rPr lang="en-GB" dirty="0" smtClean="0">
                <a:solidFill>
                  <a:srgbClr val="FF0000"/>
                </a:solidFill>
              </a:rPr>
              <a:t>(milk )</a:t>
            </a:r>
            <a:endParaRPr lang="en-GB" dirty="0">
              <a:solidFill>
                <a:srgbClr val="FF0000"/>
              </a:solidFill>
            </a:endParaRPr>
          </a:p>
        </p:txBody>
      </p:sp>
    </p:spTree>
    <p:extLst>
      <p:ext uri="{BB962C8B-B14F-4D97-AF65-F5344CB8AC3E}">
        <p14:creationId xmlns:p14="http://schemas.microsoft.com/office/powerpoint/2010/main" val="299509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3" name="Text Box 3">
            <a:extLst>
              <a:ext uri="{FF2B5EF4-FFF2-40B4-BE49-F238E27FC236}">
                <a16:creationId xmlns:a16="http://schemas.microsoft.com/office/drawing/2014/main" id="{7D59F75A-E251-4D7D-AC85-4FB00D56240E}"/>
              </a:ext>
            </a:extLst>
          </p:cNvPr>
          <p:cNvSpPr txBox="1">
            <a:spLocks noChangeArrowheads="1"/>
          </p:cNvSpPr>
          <p:nvPr/>
        </p:nvSpPr>
        <p:spPr bwMode="auto">
          <a:xfrm>
            <a:off x="3489507" y="3983855"/>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croissant</a:t>
            </a:r>
            <a:endParaRPr lang="en-US" altLang="en-US" sz="5400" dirty="0">
              <a:latin typeface="Comic Sans MS" panose="030F0702030302020204" pitchFamily="66" charset="0"/>
            </a:endParaRPr>
          </a:p>
        </p:txBody>
      </p:sp>
      <p:pic>
        <p:nvPicPr>
          <p:cNvPr id="14340" name="Picture 7" descr="MCFD00926_0000[1]">
            <a:extLst>
              <a:ext uri="{FF2B5EF4-FFF2-40B4-BE49-F238E27FC236}">
                <a16:creationId xmlns:a16="http://schemas.microsoft.com/office/drawing/2014/main" id="{4B38F0AE-01A3-4CE9-A95F-5FD4FBAD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412478"/>
            <a:ext cx="3525837"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63975" y="4898255"/>
            <a:ext cx="3527425" cy="369332"/>
          </a:xfrm>
          <a:prstGeom prst="rect">
            <a:avLst/>
          </a:prstGeom>
          <a:noFill/>
        </p:spPr>
        <p:txBody>
          <a:bodyPr wrap="square" rtlCol="0">
            <a:spAutoFit/>
          </a:bodyPr>
          <a:lstStyle/>
          <a:p>
            <a:pPr algn="ctr"/>
            <a:r>
              <a:rPr lang="en-GB" dirty="0" smtClean="0">
                <a:solidFill>
                  <a:srgbClr val="FF0000"/>
                </a:solidFill>
              </a:rPr>
              <a:t>(croissant)</a:t>
            </a:r>
            <a:endParaRPr lang="en-GB" dirty="0">
              <a:solidFill>
                <a:srgbClr val="FF0000"/>
              </a:solidFill>
            </a:endParaRPr>
          </a:p>
        </p:txBody>
      </p:sp>
    </p:spTree>
    <p:extLst>
      <p:ext uri="{BB962C8B-B14F-4D97-AF65-F5344CB8AC3E}">
        <p14:creationId xmlns:p14="http://schemas.microsoft.com/office/powerpoint/2010/main" val="1902506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dissolve">
                                      <p:cBhvr>
                                        <p:cTn id="7" dur="500"/>
                                        <p:tgtEl>
                                          <p:spTgt spid="1638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7" name="Text Box 3">
            <a:extLst>
              <a:ext uri="{FF2B5EF4-FFF2-40B4-BE49-F238E27FC236}">
                <a16:creationId xmlns:a16="http://schemas.microsoft.com/office/drawing/2014/main" id="{35A97EAB-597C-4065-9F53-2904A10D70B9}"/>
              </a:ext>
            </a:extLst>
          </p:cNvPr>
          <p:cNvSpPr txBox="1">
            <a:spLocks noChangeArrowheads="1"/>
          </p:cNvSpPr>
          <p:nvPr/>
        </p:nvSpPr>
        <p:spPr bwMode="auto">
          <a:xfrm>
            <a:off x="3315335" y="4050575"/>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a:t>
            </a:r>
            <a:r>
              <a:rPr lang="en-GB" altLang="en-US" sz="5400" dirty="0" err="1">
                <a:latin typeface="Comic Sans MS" panose="030F0702030302020204" pitchFamily="66" charset="0"/>
              </a:rPr>
              <a:t>caf</a:t>
            </a:r>
            <a:r>
              <a:rPr lang="en-US" altLang="en-US" sz="5400" dirty="0">
                <a:latin typeface="Comic Sans MS" panose="030F0702030302020204" pitchFamily="66" charset="0"/>
              </a:rPr>
              <a:t>é</a:t>
            </a:r>
          </a:p>
        </p:txBody>
      </p:sp>
      <p:pic>
        <p:nvPicPr>
          <p:cNvPr id="15364" name="Picture 7" descr="MCj04119120000[1]">
            <a:extLst>
              <a:ext uri="{FF2B5EF4-FFF2-40B4-BE49-F238E27FC236}">
                <a16:creationId xmlns:a16="http://schemas.microsoft.com/office/drawing/2014/main" id="{2559A882-A5A2-476D-8E98-99579E798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904" y="583475"/>
            <a:ext cx="380206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22" y="4964975"/>
            <a:ext cx="3527425" cy="369332"/>
          </a:xfrm>
          <a:prstGeom prst="rect">
            <a:avLst/>
          </a:prstGeom>
          <a:noFill/>
        </p:spPr>
        <p:txBody>
          <a:bodyPr wrap="square" rtlCol="0">
            <a:spAutoFit/>
          </a:bodyPr>
          <a:lstStyle/>
          <a:p>
            <a:pPr algn="ctr"/>
            <a:r>
              <a:rPr lang="en-GB" dirty="0" smtClean="0">
                <a:solidFill>
                  <a:srgbClr val="FF0000"/>
                </a:solidFill>
              </a:rPr>
              <a:t>(coffee)</a:t>
            </a:r>
            <a:endParaRPr lang="en-GB" dirty="0">
              <a:solidFill>
                <a:srgbClr val="FF0000"/>
              </a:solidFill>
            </a:endParaRPr>
          </a:p>
        </p:txBody>
      </p:sp>
    </p:spTree>
    <p:extLst>
      <p:ext uri="{BB962C8B-B14F-4D97-AF65-F5344CB8AC3E}">
        <p14:creationId xmlns:p14="http://schemas.microsoft.com/office/powerpoint/2010/main" val="1344289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5" name="Text Box 3">
            <a:extLst>
              <a:ext uri="{FF2B5EF4-FFF2-40B4-BE49-F238E27FC236}">
                <a16:creationId xmlns:a16="http://schemas.microsoft.com/office/drawing/2014/main" id="{14DC4E54-71A1-4172-AD5D-96A37AECA55D}"/>
              </a:ext>
            </a:extLst>
          </p:cNvPr>
          <p:cNvSpPr txBox="1">
            <a:spLocks noChangeArrowheads="1"/>
          </p:cNvSpPr>
          <p:nvPr/>
        </p:nvSpPr>
        <p:spPr bwMode="auto">
          <a:xfrm>
            <a:off x="2006985" y="3849825"/>
            <a:ext cx="727233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jus </a:t>
            </a:r>
            <a:r>
              <a:rPr lang="en-GB" altLang="en-US" sz="5400" dirty="0" err="1">
                <a:latin typeface="Comic Sans MS" panose="030F0702030302020204" pitchFamily="66" charset="0"/>
              </a:rPr>
              <a:t>d’orange</a:t>
            </a:r>
            <a:endParaRPr lang="en-US" altLang="en-US" sz="5400" dirty="0">
              <a:latin typeface="Comic Sans MS" panose="030F0702030302020204" pitchFamily="66" charset="0"/>
            </a:endParaRPr>
          </a:p>
        </p:txBody>
      </p:sp>
      <p:pic>
        <p:nvPicPr>
          <p:cNvPr id="16388" name="Picture 7" descr="MCj04403970000[1]">
            <a:extLst>
              <a:ext uri="{FF2B5EF4-FFF2-40B4-BE49-F238E27FC236}">
                <a16:creationId xmlns:a16="http://schemas.microsoft.com/office/drawing/2014/main" id="{8A6FC006-1C9B-4DC7-B63E-AE944990B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879" y="360771"/>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08004" y="4975042"/>
            <a:ext cx="3527425" cy="369332"/>
          </a:xfrm>
          <a:prstGeom prst="rect">
            <a:avLst/>
          </a:prstGeom>
          <a:noFill/>
        </p:spPr>
        <p:txBody>
          <a:bodyPr wrap="square" rtlCol="0">
            <a:spAutoFit/>
          </a:bodyPr>
          <a:lstStyle/>
          <a:p>
            <a:pPr algn="ctr"/>
            <a:r>
              <a:rPr lang="en-GB" dirty="0" smtClean="0">
                <a:solidFill>
                  <a:srgbClr val="FF0000"/>
                </a:solidFill>
              </a:rPr>
              <a:t>(orange juice)</a:t>
            </a:r>
            <a:endParaRPr lang="en-GB" dirty="0">
              <a:solidFill>
                <a:srgbClr val="FF0000"/>
              </a:solidFill>
            </a:endParaRPr>
          </a:p>
        </p:txBody>
      </p:sp>
    </p:spTree>
    <p:extLst>
      <p:ext uri="{BB962C8B-B14F-4D97-AF65-F5344CB8AC3E}">
        <p14:creationId xmlns:p14="http://schemas.microsoft.com/office/powerpoint/2010/main" val="4031117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15"/>
                                        </p:tgtEl>
                                        <p:attrNameLst>
                                          <p:attrName>style.visibility</p:attrName>
                                        </p:attrNameLst>
                                      </p:cBhvr>
                                      <p:to>
                                        <p:strVal val="visible"/>
                                      </p:to>
                                    </p:set>
                                    <p:animEffect transition="in" filter="dissolve">
                                      <p:cBhvr>
                                        <p:cTn id="7" dur="500"/>
                                        <p:tgtEl>
                                          <p:spTgt spid="1669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pple juice clip art&quot;">
            <a:extLst>
              <a:ext uri="{FF2B5EF4-FFF2-40B4-BE49-F238E27FC236}">
                <a16:creationId xmlns:a16="http://schemas.microsoft.com/office/drawing/2014/main" id="{CA812B5D-0EED-441E-88C0-FACD12E68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581" y="323591"/>
            <a:ext cx="2320178" cy="3380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D3C6284B-0198-47DB-8065-ACC7160156D3}"/>
              </a:ext>
            </a:extLst>
          </p:cNvPr>
          <p:cNvSpPr txBox="1">
            <a:spLocks noChangeArrowheads="1"/>
          </p:cNvSpPr>
          <p:nvPr/>
        </p:nvSpPr>
        <p:spPr bwMode="auto">
          <a:xfrm>
            <a:off x="1847534" y="3704065"/>
            <a:ext cx="727233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 jus de </a:t>
            </a:r>
            <a:r>
              <a:rPr lang="en-GB" altLang="en-US" sz="5400" dirty="0" err="1">
                <a:latin typeface="Comic Sans MS" panose="030F0702030302020204" pitchFamily="66" charset="0"/>
              </a:rPr>
              <a:t>pomme</a:t>
            </a:r>
            <a:endParaRPr lang="en-US" altLang="en-US" sz="5400" dirty="0">
              <a:latin typeface="Comic Sans MS" panose="030F0702030302020204" pitchFamily="66" charset="0"/>
            </a:endParaRPr>
          </a:p>
        </p:txBody>
      </p:sp>
      <p:sp>
        <p:nvSpPr>
          <p:cNvPr id="4" name="TextBox 3"/>
          <p:cNvSpPr txBox="1"/>
          <p:nvPr/>
        </p:nvSpPr>
        <p:spPr>
          <a:xfrm>
            <a:off x="3719989" y="4748619"/>
            <a:ext cx="3527425" cy="369332"/>
          </a:xfrm>
          <a:prstGeom prst="rect">
            <a:avLst/>
          </a:prstGeom>
          <a:noFill/>
        </p:spPr>
        <p:txBody>
          <a:bodyPr wrap="square" rtlCol="0">
            <a:spAutoFit/>
          </a:bodyPr>
          <a:lstStyle/>
          <a:p>
            <a:pPr algn="ctr"/>
            <a:r>
              <a:rPr lang="en-GB" dirty="0" smtClean="0">
                <a:solidFill>
                  <a:srgbClr val="FF0000"/>
                </a:solidFill>
              </a:rPr>
              <a:t>(apple juice)</a:t>
            </a:r>
            <a:endParaRPr lang="en-GB" dirty="0">
              <a:solidFill>
                <a:srgbClr val="FF0000"/>
              </a:solidFill>
            </a:endParaRPr>
          </a:p>
        </p:txBody>
      </p:sp>
    </p:spTree>
    <p:extLst>
      <p:ext uri="{BB962C8B-B14F-4D97-AF65-F5344CB8AC3E}">
        <p14:creationId xmlns:p14="http://schemas.microsoft.com/office/powerpoint/2010/main" val="156689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1" name="Text Box 3">
            <a:extLst>
              <a:ext uri="{FF2B5EF4-FFF2-40B4-BE49-F238E27FC236}">
                <a16:creationId xmlns:a16="http://schemas.microsoft.com/office/drawing/2014/main" id="{8058F01B-C641-43DE-BBE2-A039D2526993}"/>
              </a:ext>
            </a:extLst>
          </p:cNvPr>
          <p:cNvSpPr txBox="1">
            <a:spLocks noChangeArrowheads="1"/>
          </p:cNvSpPr>
          <p:nvPr/>
        </p:nvSpPr>
        <p:spPr bwMode="auto">
          <a:xfrm>
            <a:off x="3256189" y="3382962"/>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a:t>
            </a:r>
            <a:r>
              <a:rPr lang="en-GB" altLang="en-US" sz="5400" dirty="0">
                <a:solidFill>
                  <a:srgbClr val="FF0066"/>
                </a:solidFill>
                <a:latin typeface="Comic Sans MS" panose="030F0702030302020204" pitchFamily="66" charset="0"/>
              </a:rPr>
              <a:t> </a:t>
            </a:r>
            <a:r>
              <a:rPr lang="en-GB" altLang="en-US" sz="5400" dirty="0">
                <a:latin typeface="Comic Sans MS" panose="030F0702030302020204" pitchFamily="66" charset="0"/>
              </a:rPr>
              <a:t>fromage</a:t>
            </a:r>
            <a:endParaRPr lang="en-US" altLang="en-US" sz="5400" dirty="0">
              <a:latin typeface="Comic Sans MS" panose="030F0702030302020204" pitchFamily="66" charset="0"/>
            </a:endParaRPr>
          </a:p>
        </p:txBody>
      </p:sp>
      <p:pic>
        <p:nvPicPr>
          <p:cNvPr id="17412" name="Picture 6" descr="MCj04417760000[1]">
            <a:extLst>
              <a:ext uri="{FF2B5EF4-FFF2-40B4-BE49-F238E27FC236}">
                <a16:creationId xmlns:a16="http://schemas.microsoft.com/office/drawing/2014/main" id="{C56DD6C2-DF28-44EE-9041-1431ACE4A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263" y="0"/>
            <a:ext cx="33813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53948" y="4400277"/>
            <a:ext cx="3527425" cy="369332"/>
          </a:xfrm>
          <a:prstGeom prst="rect">
            <a:avLst/>
          </a:prstGeom>
          <a:noFill/>
        </p:spPr>
        <p:txBody>
          <a:bodyPr wrap="square" rtlCol="0">
            <a:spAutoFit/>
          </a:bodyPr>
          <a:lstStyle/>
          <a:p>
            <a:pPr algn="ctr"/>
            <a:r>
              <a:rPr lang="en-GB" dirty="0" smtClean="0">
                <a:solidFill>
                  <a:srgbClr val="FF0000"/>
                </a:solidFill>
              </a:rPr>
              <a:t>(cheese)</a:t>
            </a:r>
            <a:endParaRPr lang="en-GB" dirty="0">
              <a:solidFill>
                <a:srgbClr val="FF0000"/>
              </a:solidFill>
            </a:endParaRPr>
          </a:p>
        </p:txBody>
      </p:sp>
    </p:spTree>
    <p:extLst>
      <p:ext uri="{BB962C8B-B14F-4D97-AF65-F5344CB8AC3E}">
        <p14:creationId xmlns:p14="http://schemas.microsoft.com/office/powerpoint/2010/main" val="3790423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1"/>
                                        </p:tgtEl>
                                        <p:attrNameLst>
                                          <p:attrName>style.visibility</p:attrName>
                                        </p:attrNameLst>
                                      </p:cBhvr>
                                      <p:to>
                                        <p:strVal val="visible"/>
                                      </p:to>
                                    </p:set>
                                    <p:animEffect transition="in" filter="dissolve">
                                      <p:cBhvr>
                                        <p:cTn id="7" dur="500"/>
                                        <p:tgtEl>
                                          <p:spTgt spid="1658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9" name="Text Box 3">
            <a:extLst>
              <a:ext uri="{FF2B5EF4-FFF2-40B4-BE49-F238E27FC236}">
                <a16:creationId xmlns:a16="http://schemas.microsoft.com/office/drawing/2014/main" id="{C33DFE0F-1EDC-42A3-B290-EBEC86A801F6}"/>
              </a:ext>
            </a:extLst>
          </p:cNvPr>
          <p:cNvSpPr txBox="1">
            <a:spLocks noChangeArrowheads="1"/>
          </p:cNvSpPr>
          <p:nvPr/>
        </p:nvSpPr>
        <p:spPr bwMode="auto">
          <a:xfrm>
            <a:off x="3536639" y="3883238"/>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a:t>
            </a:r>
            <a:r>
              <a:rPr lang="en-GB" altLang="en-US" sz="5400" dirty="0">
                <a:solidFill>
                  <a:srgbClr val="FF0066"/>
                </a:solidFill>
                <a:latin typeface="Comic Sans MS" panose="030F0702030302020204" pitchFamily="66" charset="0"/>
              </a:rPr>
              <a:t> </a:t>
            </a:r>
            <a:r>
              <a:rPr lang="en-GB" altLang="en-US" sz="5400" dirty="0">
                <a:latin typeface="Comic Sans MS" panose="030F0702030302020204" pitchFamily="66" charset="0"/>
              </a:rPr>
              <a:t>beurre</a:t>
            </a:r>
            <a:endParaRPr lang="en-US" altLang="en-US" sz="5400" dirty="0">
              <a:latin typeface="Comic Sans MS" panose="030F0702030302020204" pitchFamily="66" charset="0"/>
            </a:endParaRPr>
          </a:p>
        </p:txBody>
      </p:sp>
      <p:pic>
        <p:nvPicPr>
          <p:cNvPr id="18436" name="Picture 7" descr="MCj02642520000[1]">
            <a:extLst>
              <a:ext uri="{FF2B5EF4-FFF2-40B4-BE49-F238E27FC236}">
                <a16:creationId xmlns:a16="http://schemas.microsoft.com/office/drawing/2014/main" id="{28D6FFEE-7FDF-4727-A1CC-B2E7B6D68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401" y="474391"/>
            <a:ext cx="439261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32623" y="4766928"/>
            <a:ext cx="3527425" cy="369332"/>
          </a:xfrm>
          <a:prstGeom prst="rect">
            <a:avLst/>
          </a:prstGeom>
          <a:noFill/>
        </p:spPr>
        <p:txBody>
          <a:bodyPr wrap="square" rtlCol="0">
            <a:spAutoFit/>
          </a:bodyPr>
          <a:lstStyle/>
          <a:p>
            <a:pPr algn="ctr"/>
            <a:r>
              <a:rPr lang="en-GB" dirty="0" smtClean="0">
                <a:solidFill>
                  <a:srgbClr val="FF0000"/>
                </a:solidFill>
              </a:rPr>
              <a:t>(butter)</a:t>
            </a:r>
            <a:endParaRPr lang="en-GB" dirty="0">
              <a:solidFill>
                <a:srgbClr val="FF0000"/>
              </a:solidFill>
            </a:endParaRPr>
          </a:p>
        </p:txBody>
      </p:sp>
    </p:spTree>
    <p:extLst>
      <p:ext uri="{BB962C8B-B14F-4D97-AF65-F5344CB8AC3E}">
        <p14:creationId xmlns:p14="http://schemas.microsoft.com/office/powerpoint/2010/main" val="2661999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39"/>
                                        </p:tgtEl>
                                        <p:attrNameLst>
                                          <p:attrName>style.visibility</p:attrName>
                                        </p:attrNameLst>
                                      </p:cBhvr>
                                      <p:to>
                                        <p:strVal val="visible"/>
                                      </p:to>
                                    </p:set>
                                    <p:animEffect transition="in" filter="dissolve">
                                      <p:cBhvr>
                                        <p:cTn id="7" dur="500"/>
                                        <p:tgtEl>
                                          <p:spTgt spid="1679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egg clipart&quot;">
            <a:extLst>
              <a:ext uri="{FF2B5EF4-FFF2-40B4-BE49-F238E27FC236}">
                <a16:creationId xmlns:a16="http://schemas.microsoft.com/office/drawing/2014/main" id="{38659AED-145C-4679-BDC3-BD7B317C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298812"/>
            <a:ext cx="4200525" cy="4200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9B7E1BE8-6D71-400B-BB00-894F69F5AC56}"/>
              </a:ext>
            </a:extLst>
          </p:cNvPr>
          <p:cNvSpPr txBox="1">
            <a:spLocks noChangeArrowheads="1"/>
          </p:cNvSpPr>
          <p:nvPr/>
        </p:nvSpPr>
        <p:spPr bwMode="auto">
          <a:xfrm>
            <a:off x="2279605" y="3010536"/>
            <a:ext cx="7345362"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pPr>
            <a:endParaRPr lang="en-GB" altLang="en-US" sz="5400" dirty="0">
              <a:solidFill>
                <a:srgbClr val="0066FF"/>
              </a:solidFill>
              <a:latin typeface="Comic Sans MS" panose="030F0702030302020204" pitchFamily="66" charset="0"/>
            </a:endParaRPr>
          </a:p>
          <a:p>
            <a:pPr>
              <a:spcBef>
                <a:spcPct val="50000"/>
              </a:spcBef>
            </a:pPr>
            <a:r>
              <a:rPr lang="en-GB" altLang="en-US" sz="5400" dirty="0">
                <a:latin typeface="Comic Sans MS" panose="030F0702030302020204" pitchFamily="66" charset="0"/>
              </a:rPr>
              <a:t>l'œuf</a:t>
            </a:r>
            <a:endParaRPr lang="en-US" altLang="en-US" sz="5400" dirty="0">
              <a:latin typeface="Comic Sans MS" panose="030F0702030302020204" pitchFamily="66" charset="0"/>
            </a:endParaRPr>
          </a:p>
        </p:txBody>
      </p:sp>
      <p:sp>
        <p:nvSpPr>
          <p:cNvPr id="4" name="TextBox 3"/>
          <p:cNvSpPr txBox="1"/>
          <p:nvPr/>
        </p:nvSpPr>
        <p:spPr>
          <a:xfrm>
            <a:off x="4098924" y="5079545"/>
            <a:ext cx="3527425" cy="369332"/>
          </a:xfrm>
          <a:prstGeom prst="rect">
            <a:avLst/>
          </a:prstGeom>
          <a:noFill/>
        </p:spPr>
        <p:txBody>
          <a:bodyPr wrap="square" rtlCol="0">
            <a:spAutoFit/>
          </a:bodyPr>
          <a:lstStyle/>
          <a:p>
            <a:pPr algn="ctr"/>
            <a:r>
              <a:rPr lang="en-GB" dirty="0" smtClean="0">
                <a:solidFill>
                  <a:srgbClr val="FF0000"/>
                </a:solidFill>
              </a:rPr>
              <a:t>(egg)</a:t>
            </a:r>
            <a:endParaRPr lang="en-GB" dirty="0">
              <a:solidFill>
                <a:srgbClr val="FF0000"/>
              </a:solidFill>
            </a:endParaRPr>
          </a:p>
        </p:txBody>
      </p:sp>
    </p:spTree>
    <p:extLst>
      <p:ext uri="{BB962C8B-B14F-4D97-AF65-F5344CB8AC3E}">
        <p14:creationId xmlns:p14="http://schemas.microsoft.com/office/powerpoint/2010/main" val="39633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5782" y="409093"/>
            <a:ext cx="7846291" cy="2369880"/>
          </a:xfrm>
          <a:prstGeom prst="rect">
            <a:avLst/>
          </a:prstGeom>
        </p:spPr>
        <p:txBody>
          <a:bodyPr wrap="square">
            <a:spAutoFit/>
          </a:bodyPr>
          <a:lstStyle/>
          <a:p>
            <a:r>
              <a:rPr lang="en-GB" sz="2800" dirty="0">
                <a:solidFill>
                  <a:schemeClr val="accent5">
                    <a:lumMod val="50000"/>
                  </a:schemeClr>
                </a:solidFill>
              </a:rPr>
              <a:t>Small Kitchen Appliance Safety</a:t>
            </a:r>
          </a:p>
          <a:p>
            <a:r>
              <a:rPr lang="en-GB" sz="2400" dirty="0">
                <a:solidFill>
                  <a:srgbClr val="222222"/>
                </a:solidFill>
              </a:rPr>
              <a:t>Make sure you always unplug the appliance when you are done using it</a:t>
            </a:r>
          </a:p>
          <a:p>
            <a:r>
              <a:rPr lang="en-GB" sz="2400" dirty="0">
                <a:solidFill>
                  <a:srgbClr val="222222"/>
                </a:solidFill>
              </a:rPr>
              <a:t>Don’t overload sockets</a:t>
            </a:r>
          </a:p>
          <a:p>
            <a:r>
              <a:rPr lang="en-GB" sz="2400" dirty="0">
                <a:solidFill>
                  <a:srgbClr val="222222"/>
                </a:solidFill>
              </a:rPr>
              <a:t>Make sure the cord is untangled and out of the way to prevent tripping over it</a:t>
            </a:r>
          </a:p>
        </p:txBody>
      </p:sp>
      <p:pic>
        <p:nvPicPr>
          <p:cNvPr id="4098" name="Picture 2" descr="Image result for appliances too many ires in one pl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782" y="2974110"/>
            <a:ext cx="5080055" cy="339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09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3" name="Text Box 3">
            <a:extLst>
              <a:ext uri="{FF2B5EF4-FFF2-40B4-BE49-F238E27FC236}">
                <a16:creationId xmlns:a16="http://schemas.microsoft.com/office/drawing/2014/main" id="{ADEEFA70-0CF8-4BC1-9591-C95AE37B697D}"/>
              </a:ext>
            </a:extLst>
          </p:cNvPr>
          <p:cNvSpPr txBox="1">
            <a:spLocks noChangeArrowheads="1"/>
          </p:cNvSpPr>
          <p:nvPr/>
        </p:nvSpPr>
        <p:spPr bwMode="auto">
          <a:xfrm>
            <a:off x="2114142" y="3806282"/>
            <a:ext cx="73453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a:t>
            </a:r>
            <a:r>
              <a:rPr lang="en-GB" altLang="en-US" sz="5400" dirty="0">
                <a:solidFill>
                  <a:srgbClr val="FF0066"/>
                </a:solidFill>
                <a:latin typeface="Comic Sans MS" panose="030F0702030302020204" pitchFamily="66" charset="0"/>
              </a:rPr>
              <a:t> </a:t>
            </a:r>
            <a:r>
              <a:rPr lang="en-GB" altLang="en-US" sz="5400" dirty="0" err="1">
                <a:latin typeface="Comic Sans MS" panose="030F0702030302020204" pitchFamily="66" charset="0"/>
              </a:rPr>
              <a:t>chocolat</a:t>
            </a:r>
            <a:r>
              <a:rPr lang="en-GB" altLang="en-US" sz="5400" dirty="0">
                <a:latin typeface="Comic Sans MS" panose="030F0702030302020204" pitchFamily="66" charset="0"/>
              </a:rPr>
              <a:t> </a:t>
            </a:r>
            <a:r>
              <a:rPr lang="en-GB" altLang="en-US" sz="5400" dirty="0" err="1">
                <a:latin typeface="Comic Sans MS" panose="030F0702030302020204" pitchFamily="66" charset="0"/>
              </a:rPr>
              <a:t>chaud</a:t>
            </a:r>
            <a:endParaRPr lang="en-US" altLang="en-US" sz="5400" dirty="0">
              <a:latin typeface="Comic Sans MS" panose="030F0702030302020204" pitchFamily="66" charset="0"/>
            </a:endParaRPr>
          </a:p>
        </p:txBody>
      </p:sp>
      <p:pic>
        <p:nvPicPr>
          <p:cNvPr id="19460" name="Picture 5" descr="MCj02322970000[1]">
            <a:extLst>
              <a:ext uri="{FF2B5EF4-FFF2-40B4-BE49-F238E27FC236}">
                <a16:creationId xmlns:a16="http://schemas.microsoft.com/office/drawing/2014/main" id="{F1E278C1-2422-483D-9007-2BE0FD2A1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288" y="272778"/>
            <a:ext cx="3527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32623" y="4730207"/>
            <a:ext cx="3527425" cy="369332"/>
          </a:xfrm>
          <a:prstGeom prst="rect">
            <a:avLst/>
          </a:prstGeom>
          <a:noFill/>
        </p:spPr>
        <p:txBody>
          <a:bodyPr wrap="square" rtlCol="0">
            <a:spAutoFit/>
          </a:bodyPr>
          <a:lstStyle/>
          <a:p>
            <a:pPr algn="ctr"/>
            <a:r>
              <a:rPr lang="en-GB" dirty="0" smtClean="0">
                <a:solidFill>
                  <a:srgbClr val="FF0000"/>
                </a:solidFill>
              </a:rPr>
              <a:t>(hot chocolate)</a:t>
            </a:r>
            <a:endParaRPr lang="en-GB" dirty="0">
              <a:solidFill>
                <a:srgbClr val="FF0000"/>
              </a:solidFill>
            </a:endParaRPr>
          </a:p>
        </p:txBody>
      </p:sp>
    </p:spTree>
    <p:extLst>
      <p:ext uri="{BB962C8B-B14F-4D97-AF65-F5344CB8AC3E}">
        <p14:creationId xmlns:p14="http://schemas.microsoft.com/office/powerpoint/2010/main" val="3114415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dissolve">
                                      <p:cBhvr>
                                        <p:cTn id="7" dur="500"/>
                                        <p:tgtEl>
                                          <p:spTgt spid="1689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Text Box 3">
            <a:extLst>
              <a:ext uri="{FF2B5EF4-FFF2-40B4-BE49-F238E27FC236}">
                <a16:creationId xmlns:a16="http://schemas.microsoft.com/office/drawing/2014/main" id="{2E550D9F-8BF0-44CB-8DFA-677233B47148}"/>
              </a:ext>
            </a:extLst>
          </p:cNvPr>
          <p:cNvSpPr txBox="1">
            <a:spLocks noChangeArrowheads="1"/>
          </p:cNvSpPr>
          <p:nvPr/>
        </p:nvSpPr>
        <p:spPr bwMode="auto">
          <a:xfrm>
            <a:off x="3611427" y="4220210"/>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GB" altLang="en-US" sz="5400" dirty="0">
                <a:latin typeface="Comic Sans MS" panose="030F0702030302020204" pitchFamily="66" charset="0"/>
              </a:rPr>
              <a:t>le</a:t>
            </a:r>
            <a:r>
              <a:rPr lang="en-GB" altLang="en-US" sz="5400" dirty="0">
                <a:solidFill>
                  <a:srgbClr val="FF0066"/>
                </a:solidFill>
                <a:latin typeface="Comic Sans MS" panose="030F0702030302020204" pitchFamily="66" charset="0"/>
              </a:rPr>
              <a:t> </a:t>
            </a:r>
            <a:r>
              <a:rPr lang="en-GB" altLang="en-US" sz="5400" dirty="0" err="1">
                <a:latin typeface="Comic Sans MS" panose="030F0702030302020204" pitchFamily="66" charset="0"/>
              </a:rPr>
              <a:t>miel</a:t>
            </a:r>
            <a:endParaRPr lang="en-US" altLang="en-US" sz="5400" dirty="0">
              <a:latin typeface="Comic Sans MS" panose="030F0702030302020204" pitchFamily="66" charset="0"/>
            </a:endParaRPr>
          </a:p>
        </p:txBody>
      </p:sp>
      <p:pic>
        <p:nvPicPr>
          <p:cNvPr id="20484" name="Picture 7" descr="MCj04110170000[1]">
            <a:extLst>
              <a:ext uri="{FF2B5EF4-FFF2-40B4-BE49-F238E27FC236}">
                <a16:creationId xmlns:a16="http://schemas.microsoft.com/office/drawing/2014/main" id="{30A8F42F-90FC-405D-BF6B-9A5CDC58C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327" y="397284"/>
            <a:ext cx="403225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79739" y="4949944"/>
            <a:ext cx="3527425" cy="369332"/>
          </a:xfrm>
          <a:prstGeom prst="rect">
            <a:avLst/>
          </a:prstGeom>
          <a:noFill/>
        </p:spPr>
        <p:txBody>
          <a:bodyPr wrap="square" rtlCol="0">
            <a:spAutoFit/>
          </a:bodyPr>
          <a:lstStyle/>
          <a:p>
            <a:pPr algn="ctr"/>
            <a:r>
              <a:rPr lang="en-GB" dirty="0" smtClean="0">
                <a:solidFill>
                  <a:srgbClr val="FF0000"/>
                </a:solidFill>
              </a:rPr>
              <a:t>(honey)</a:t>
            </a:r>
            <a:endParaRPr lang="en-GB" dirty="0">
              <a:solidFill>
                <a:srgbClr val="FF0000"/>
              </a:solidFill>
            </a:endParaRPr>
          </a:p>
        </p:txBody>
      </p:sp>
    </p:spTree>
    <p:extLst>
      <p:ext uri="{BB962C8B-B14F-4D97-AF65-F5344CB8AC3E}">
        <p14:creationId xmlns:p14="http://schemas.microsoft.com/office/powerpoint/2010/main" val="1764042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87"/>
                                        </p:tgtEl>
                                        <p:attrNameLst>
                                          <p:attrName>style.visibility</p:attrName>
                                        </p:attrNameLst>
                                      </p:cBhvr>
                                      <p:to>
                                        <p:strVal val="visible"/>
                                      </p:to>
                                    </p:set>
                                    <p:animEffect transition="in" filter="dissolve">
                                      <p:cBhvr>
                                        <p:cTn id="7" dur="500"/>
                                        <p:tgtEl>
                                          <p:spTgt spid="1699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1D4D14-AE17-4596-A5FD-CFEBBD41877C}"/>
              </a:ext>
            </a:extLst>
          </p:cNvPr>
          <p:cNvSpPr/>
          <p:nvPr/>
        </p:nvSpPr>
        <p:spPr>
          <a:xfrm>
            <a:off x="3048000" y="3105835"/>
            <a:ext cx="6096000" cy="646331"/>
          </a:xfrm>
          <a:prstGeom prst="rect">
            <a:avLst/>
          </a:prstGeom>
        </p:spPr>
        <p:txBody>
          <a:bodyPr>
            <a:spAutoFit/>
          </a:bodyPr>
          <a:lstStyle/>
          <a:p>
            <a:r>
              <a:rPr lang="en-GB" dirty="0"/>
              <a:t/>
            </a:r>
            <a:br>
              <a:rPr lang="en-GB" dirty="0"/>
            </a:br>
            <a:endParaRPr lang="en-GB" dirty="0"/>
          </a:p>
        </p:txBody>
      </p:sp>
      <p:pic>
        <p:nvPicPr>
          <p:cNvPr id="22530" name="Picture 2" descr="Image result for waffles clipart&quot;">
            <a:extLst>
              <a:ext uri="{FF2B5EF4-FFF2-40B4-BE49-F238E27FC236}">
                <a16:creationId xmlns:a16="http://schemas.microsoft.com/office/drawing/2014/main" id="{83348E95-A80F-4B69-8A8A-49516871D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814" y="307811"/>
            <a:ext cx="6179768" cy="4060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3ED9A453-18DB-4E48-B4EF-9E5505EB6F52}"/>
              </a:ext>
            </a:extLst>
          </p:cNvPr>
          <p:cNvSpPr txBox="1">
            <a:spLocks noChangeArrowheads="1"/>
          </p:cNvSpPr>
          <p:nvPr/>
        </p:nvSpPr>
        <p:spPr bwMode="auto">
          <a:xfrm>
            <a:off x="3564301" y="4115707"/>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pPr>
            <a:r>
              <a:rPr lang="en-GB" altLang="en-US" sz="5400" dirty="0">
                <a:latin typeface="Comic Sans MS" panose="030F0702030302020204" pitchFamily="66" charset="0"/>
              </a:rPr>
              <a:t>les </a:t>
            </a:r>
            <a:r>
              <a:rPr lang="en-GB" altLang="en-US" sz="5400" dirty="0" err="1">
                <a:latin typeface="Comic Sans MS" panose="030F0702030302020204" pitchFamily="66" charset="0"/>
              </a:rPr>
              <a:t>gaufres</a:t>
            </a:r>
            <a:endParaRPr lang="en-US" altLang="en-US" sz="5400" dirty="0">
              <a:latin typeface="Comic Sans MS" panose="030F0702030302020204" pitchFamily="66" charset="0"/>
            </a:endParaRPr>
          </a:p>
        </p:txBody>
      </p:sp>
      <p:sp>
        <p:nvSpPr>
          <p:cNvPr id="5" name="TextBox 4"/>
          <p:cNvSpPr txBox="1"/>
          <p:nvPr/>
        </p:nvSpPr>
        <p:spPr>
          <a:xfrm>
            <a:off x="4032613" y="5131797"/>
            <a:ext cx="3527425" cy="369332"/>
          </a:xfrm>
          <a:prstGeom prst="rect">
            <a:avLst/>
          </a:prstGeom>
          <a:noFill/>
        </p:spPr>
        <p:txBody>
          <a:bodyPr wrap="square" rtlCol="0">
            <a:spAutoFit/>
          </a:bodyPr>
          <a:lstStyle/>
          <a:p>
            <a:pPr algn="ctr"/>
            <a:r>
              <a:rPr lang="en-GB" dirty="0" smtClean="0">
                <a:solidFill>
                  <a:srgbClr val="FF0000"/>
                </a:solidFill>
              </a:rPr>
              <a:t>(waffles)</a:t>
            </a:r>
            <a:endParaRPr lang="en-GB" dirty="0">
              <a:solidFill>
                <a:srgbClr val="FF0000"/>
              </a:solidFill>
            </a:endParaRPr>
          </a:p>
        </p:txBody>
      </p:sp>
    </p:spTree>
    <p:extLst>
      <p:ext uri="{BB962C8B-B14F-4D97-AF65-F5344CB8AC3E}">
        <p14:creationId xmlns:p14="http://schemas.microsoft.com/office/powerpoint/2010/main" val="240867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159CDF-A79B-42B8-BF5F-4B4274627089}"/>
              </a:ext>
            </a:extLst>
          </p:cNvPr>
          <p:cNvSpPr>
            <a:spLocks noChangeArrowheads="1"/>
          </p:cNvSpPr>
          <p:nvPr/>
        </p:nvSpPr>
        <p:spPr bwMode="auto">
          <a:xfrm>
            <a:off x="0" y="179864"/>
            <a:ext cx="2244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8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CDE8809A-448A-4653-8E56-DAC9B48FBF87}"/>
              </a:ext>
            </a:extLst>
          </p:cNvPr>
          <p:cNvSpPr txBox="1">
            <a:spLocks noChangeArrowheads="1"/>
          </p:cNvSpPr>
          <p:nvPr/>
        </p:nvSpPr>
        <p:spPr bwMode="auto">
          <a:xfrm>
            <a:off x="3921352" y="4481466"/>
            <a:ext cx="44640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pPr>
            <a:r>
              <a:rPr lang="fr-FR" altLang="en-US" sz="5400" dirty="0">
                <a:solidFill>
                  <a:srgbClr val="222222"/>
                </a:solidFill>
                <a:latin typeface="Comic Sans MS" panose="030F0702030302020204" pitchFamily="66" charset="0"/>
              </a:rPr>
              <a:t>Le yaourt</a:t>
            </a:r>
            <a:endParaRPr lang="en-US" altLang="en-US" sz="5400" dirty="0">
              <a:latin typeface="Comic Sans MS" panose="030F0702030302020204" pitchFamily="66" charset="0"/>
            </a:endParaRPr>
          </a:p>
        </p:txBody>
      </p:sp>
      <p:pic>
        <p:nvPicPr>
          <p:cNvPr id="23555" name="Picture 3" descr="Image result for yogurt clipart&quot;">
            <a:extLst>
              <a:ext uri="{FF2B5EF4-FFF2-40B4-BE49-F238E27FC236}">
                <a16:creationId xmlns:a16="http://schemas.microsoft.com/office/drawing/2014/main" id="{5176F7AF-4EB1-47CF-BFED-C1CF5FB25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277335"/>
            <a:ext cx="4019550" cy="44433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89664" y="5300293"/>
            <a:ext cx="3527425" cy="369332"/>
          </a:xfrm>
          <a:prstGeom prst="rect">
            <a:avLst/>
          </a:prstGeom>
          <a:noFill/>
        </p:spPr>
        <p:txBody>
          <a:bodyPr wrap="square" rtlCol="0">
            <a:spAutoFit/>
          </a:bodyPr>
          <a:lstStyle/>
          <a:p>
            <a:pPr algn="ctr"/>
            <a:r>
              <a:rPr lang="en-GB" dirty="0" smtClean="0">
                <a:solidFill>
                  <a:srgbClr val="FF0000"/>
                </a:solidFill>
              </a:rPr>
              <a:t>(yoghurt)</a:t>
            </a:r>
            <a:endParaRPr lang="en-GB" dirty="0">
              <a:solidFill>
                <a:srgbClr val="FF0000"/>
              </a:solidFill>
            </a:endParaRPr>
          </a:p>
        </p:txBody>
      </p:sp>
    </p:spTree>
    <p:extLst>
      <p:ext uri="{BB962C8B-B14F-4D97-AF65-F5344CB8AC3E}">
        <p14:creationId xmlns:p14="http://schemas.microsoft.com/office/powerpoint/2010/main" val="321747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ham clipart&quot;">
            <a:extLst>
              <a:ext uri="{FF2B5EF4-FFF2-40B4-BE49-F238E27FC236}">
                <a16:creationId xmlns:a16="http://schemas.microsoft.com/office/drawing/2014/main" id="{57ED98AC-1C8C-41B7-B462-2D38CFC2D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529" y="402771"/>
            <a:ext cx="5386941" cy="3162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E8BAF44C-E920-418A-BD15-E732FFB9067A}"/>
              </a:ext>
            </a:extLst>
          </p:cNvPr>
          <p:cNvSpPr txBox="1">
            <a:spLocks noChangeArrowheads="1"/>
          </p:cNvSpPr>
          <p:nvPr/>
        </p:nvSpPr>
        <p:spPr bwMode="auto">
          <a:xfrm>
            <a:off x="3863974" y="3838938"/>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pPr>
            <a:r>
              <a:rPr lang="en-GB" altLang="en-US" sz="5400" dirty="0">
                <a:latin typeface="Comic Sans MS" panose="030F0702030302020204" pitchFamily="66" charset="0"/>
              </a:rPr>
              <a:t>Le </a:t>
            </a:r>
            <a:r>
              <a:rPr lang="en-GB" altLang="en-US" sz="5400" dirty="0" err="1">
                <a:latin typeface="Comic Sans MS" panose="030F0702030302020204" pitchFamily="66" charset="0"/>
              </a:rPr>
              <a:t>jambon</a:t>
            </a:r>
            <a:endParaRPr lang="en-US" altLang="en-US" sz="5400" dirty="0">
              <a:latin typeface="Comic Sans MS" panose="030F0702030302020204" pitchFamily="66" charset="0"/>
            </a:endParaRPr>
          </a:p>
        </p:txBody>
      </p:sp>
      <p:sp>
        <p:nvSpPr>
          <p:cNvPr id="4" name="TextBox 3"/>
          <p:cNvSpPr txBox="1"/>
          <p:nvPr/>
        </p:nvSpPr>
        <p:spPr>
          <a:xfrm>
            <a:off x="4332286" y="4753338"/>
            <a:ext cx="3527425" cy="369332"/>
          </a:xfrm>
          <a:prstGeom prst="rect">
            <a:avLst/>
          </a:prstGeom>
          <a:noFill/>
        </p:spPr>
        <p:txBody>
          <a:bodyPr wrap="square" rtlCol="0">
            <a:spAutoFit/>
          </a:bodyPr>
          <a:lstStyle/>
          <a:p>
            <a:pPr algn="ctr"/>
            <a:r>
              <a:rPr lang="en-GB" dirty="0" smtClean="0">
                <a:solidFill>
                  <a:srgbClr val="FF0000"/>
                </a:solidFill>
              </a:rPr>
              <a:t>(ham)</a:t>
            </a:r>
            <a:endParaRPr lang="en-GB" dirty="0">
              <a:solidFill>
                <a:srgbClr val="FF0000"/>
              </a:solidFill>
            </a:endParaRPr>
          </a:p>
        </p:txBody>
      </p:sp>
    </p:spTree>
    <p:extLst>
      <p:ext uri="{BB962C8B-B14F-4D97-AF65-F5344CB8AC3E}">
        <p14:creationId xmlns:p14="http://schemas.microsoft.com/office/powerpoint/2010/main" val="21497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french toast&quot;">
            <a:extLst>
              <a:ext uri="{FF2B5EF4-FFF2-40B4-BE49-F238E27FC236}">
                <a16:creationId xmlns:a16="http://schemas.microsoft.com/office/drawing/2014/main" id="{9B38CA72-BD46-4B9F-8798-0EC456871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123" y="261529"/>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70EC6333-5463-4A3A-9F9A-D245BECC45C2}"/>
              </a:ext>
            </a:extLst>
          </p:cNvPr>
          <p:cNvSpPr txBox="1">
            <a:spLocks noChangeArrowheads="1"/>
          </p:cNvSpPr>
          <p:nvPr/>
        </p:nvSpPr>
        <p:spPr bwMode="auto">
          <a:xfrm>
            <a:off x="3785598" y="4326617"/>
            <a:ext cx="44640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pPr>
            <a:r>
              <a:rPr lang="en-GB" altLang="en-US" sz="5400" dirty="0">
                <a:latin typeface="Comic Sans MS" panose="030F0702030302020204" pitchFamily="66" charset="0"/>
              </a:rPr>
              <a:t>Le pain perdu</a:t>
            </a:r>
            <a:endParaRPr lang="en-US" altLang="en-US" sz="5400" dirty="0">
              <a:latin typeface="Comic Sans MS" panose="030F0702030302020204" pitchFamily="66" charset="0"/>
            </a:endParaRPr>
          </a:p>
        </p:txBody>
      </p:sp>
      <p:sp>
        <p:nvSpPr>
          <p:cNvPr id="4" name="TextBox 3"/>
          <p:cNvSpPr txBox="1"/>
          <p:nvPr/>
        </p:nvSpPr>
        <p:spPr>
          <a:xfrm>
            <a:off x="3976166" y="5311439"/>
            <a:ext cx="3527425" cy="369332"/>
          </a:xfrm>
          <a:prstGeom prst="rect">
            <a:avLst/>
          </a:prstGeom>
          <a:noFill/>
        </p:spPr>
        <p:txBody>
          <a:bodyPr wrap="square" rtlCol="0">
            <a:spAutoFit/>
          </a:bodyPr>
          <a:lstStyle/>
          <a:p>
            <a:pPr algn="ctr"/>
            <a:r>
              <a:rPr lang="en-GB" dirty="0" smtClean="0">
                <a:solidFill>
                  <a:srgbClr val="FF0000"/>
                </a:solidFill>
              </a:rPr>
              <a:t>(French toast)</a:t>
            </a:r>
            <a:endParaRPr lang="en-GB" dirty="0">
              <a:solidFill>
                <a:srgbClr val="FF0000"/>
              </a:solidFill>
            </a:endParaRPr>
          </a:p>
        </p:txBody>
      </p:sp>
    </p:spTree>
    <p:extLst>
      <p:ext uri="{BB962C8B-B14F-4D97-AF65-F5344CB8AC3E}">
        <p14:creationId xmlns:p14="http://schemas.microsoft.com/office/powerpoint/2010/main" val="1078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faces clipart&quot;">
            <a:extLst>
              <a:ext uri="{FF2B5EF4-FFF2-40B4-BE49-F238E27FC236}">
                <a16:creationId xmlns:a16="http://schemas.microsoft.com/office/drawing/2014/main" id="{BD575774-1B46-42FD-A359-1122195B3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876300"/>
            <a:ext cx="1496662" cy="1585913"/>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faces clipart&quot;">
            <a:extLst>
              <a:ext uri="{FF2B5EF4-FFF2-40B4-BE49-F238E27FC236}">
                <a16:creationId xmlns:a16="http://schemas.microsoft.com/office/drawing/2014/main" id="{8B815C2A-1964-4692-9FC3-A31FDC69D0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6797" y="3794974"/>
            <a:ext cx="2054251" cy="1910841"/>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faces clipart&quot;">
            <a:extLst>
              <a:ext uri="{FF2B5EF4-FFF2-40B4-BE49-F238E27FC236}">
                <a16:creationId xmlns:a16="http://schemas.microsoft.com/office/drawing/2014/main" id="{323A1547-8DF3-4985-A6C5-BDF2FDE1D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9445" y="849463"/>
            <a:ext cx="1822532" cy="2062163"/>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Face Clipart man 8 - 276 X 298">
            <a:extLst>
              <a:ext uri="{FF2B5EF4-FFF2-40B4-BE49-F238E27FC236}">
                <a16:creationId xmlns:a16="http://schemas.microsoft.com/office/drawing/2014/main" id="{95AA49DE-0099-4761-BD25-2C1E02311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25" y="4168588"/>
            <a:ext cx="1573395" cy="16988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DF3562-11D6-4DC0-AC05-2F4E84B9A73F}"/>
              </a:ext>
            </a:extLst>
          </p:cNvPr>
          <p:cNvSpPr txBox="1"/>
          <p:nvPr/>
        </p:nvSpPr>
        <p:spPr>
          <a:xfrm>
            <a:off x="250494" y="195215"/>
            <a:ext cx="8580788" cy="461665"/>
          </a:xfrm>
          <a:prstGeom prst="rect">
            <a:avLst/>
          </a:prstGeom>
          <a:noFill/>
        </p:spPr>
        <p:txBody>
          <a:bodyPr wrap="square" rtlCol="0">
            <a:spAutoFit/>
          </a:bodyPr>
          <a:lstStyle/>
          <a:p>
            <a:r>
              <a:rPr lang="en-GB" sz="2400" dirty="0" smtClean="0">
                <a:solidFill>
                  <a:schemeClr val="accent5">
                    <a:lumMod val="50000"/>
                  </a:schemeClr>
                </a:solidFill>
                <a:latin typeface="Calibri" panose="020F0502020204030204" pitchFamily="34" charset="0"/>
                <a:cs typeface="Calibri" panose="020F0502020204030204" pitchFamily="34" charset="0"/>
              </a:rPr>
              <a:t>Can you work out what each child has ordered for their breakfast?</a:t>
            </a:r>
            <a:endParaRPr lang="en-GB" sz="2400" dirty="0">
              <a:solidFill>
                <a:schemeClr val="accent5">
                  <a:lumMod val="50000"/>
                </a:schemeClr>
              </a:solidFill>
              <a:latin typeface="Calibri" panose="020F0502020204030204" pitchFamily="34" charset="0"/>
              <a:cs typeface="Calibri" panose="020F0502020204030204" pitchFamily="34" charset="0"/>
            </a:endParaRPr>
          </a:p>
        </p:txBody>
      </p:sp>
      <p:pic>
        <p:nvPicPr>
          <p:cNvPr id="19474" name="Picture 18" descr="Image result for empty tray outline&quot;">
            <a:extLst>
              <a:ext uri="{FF2B5EF4-FFF2-40B4-BE49-F238E27FC236}">
                <a16:creationId xmlns:a16="http://schemas.microsoft.com/office/drawing/2014/main" id="{9391CE9B-6B63-4718-B08F-0990EC8E1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937" y="1592038"/>
            <a:ext cx="36766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Image result for empty tray outline&quot;">
            <a:extLst>
              <a:ext uri="{FF2B5EF4-FFF2-40B4-BE49-F238E27FC236}">
                <a16:creationId xmlns:a16="http://schemas.microsoft.com/office/drawing/2014/main" id="{95988B5D-C9F9-4BB9-B001-2AA23CD00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382" y="4482457"/>
            <a:ext cx="36766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empty tray outline&quot;">
            <a:extLst>
              <a:ext uri="{FF2B5EF4-FFF2-40B4-BE49-F238E27FC236}">
                <a16:creationId xmlns:a16="http://schemas.microsoft.com/office/drawing/2014/main" id="{1FA35C05-994C-43BC-8A1C-DFDC148A3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1879" y="1118545"/>
            <a:ext cx="36766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empty tray outline&quot;">
            <a:extLst>
              <a:ext uri="{FF2B5EF4-FFF2-40B4-BE49-F238E27FC236}">
                <a16:creationId xmlns:a16="http://schemas.microsoft.com/office/drawing/2014/main" id="{E9DAE06E-50B3-4E02-80FC-295202AE3D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757" y="4328398"/>
            <a:ext cx="3676650" cy="152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34C638-3D3A-4CA7-8B69-D1A01EC8129C}"/>
              </a:ext>
            </a:extLst>
          </p:cNvPr>
          <p:cNvSpPr txBox="1"/>
          <p:nvPr/>
        </p:nvSpPr>
        <p:spPr>
          <a:xfrm>
            <a:off x="347867" y="2635424"/>
            <a:ext cx="2343977" cy="738664"/>
          </a:xfrm>
          <a:prstGeom prst="rect">
            <a:avLst/>
          </a:prstGeom>
          <a:noFill/>
        </p:spPr>
        <p:txBody>
          <a:bodyPr wrap="square" rtlCol="0">
            <a:spAutoFit/>
          </a:bodyPr>
          <a:lstStyle/>
          <a:p>
            <a:pPr lvl="0" eaLnBrk="0" fontAlgn="base" hangingPunct="0">
              <a:spcBef>
                <a:spcPct val="0"/>
              </a:spcBef>
              <a:spcAft>
                <a:spcPct val="0"/>
              </a:spcAft>
            </a:pPr>
            <a:r>
              <a:rPr lang="fr-FR" altLang="en-US" sz="1400" dirty="0" smtClean="0">
                <a:solidFill>
                  <a:srgbClr val="222222"/>
                </a:solidFill>
                <a:latin typeface="Comic Sans MS" panose="030F0702030302020204" pitchFamily="66" charset="0"/>
              </a:rPr>
              <a:t>Je voudrais un </a:t>
            </a:r>
            <a:r>
              <a:rPr lang="fr-FR" altLang="en-US" sz="1400" dirty="0">
                <a:solidFill>
                  <a:srgbClr val="222222"/>
                </a:solidFill>
                <a:latin typeface="Comic Sans MS" panose="030F0702030302020204" pitchFamily="66" charset="0"/>
              </a:rPr>
              <a:t>croissant, du fromage et du jus d'orange?</a:t>
            </a:r>
            <a:endParaRPr lang="fr-FR" altLang="en-US" sz="1400" dirty="0">
              <a:latin typeface="Comic Sans MS" panose="030F0702030302020204" pitchFamily="66" charset="0"/>
            </a:endParaRPr>
          </a:p>
        </p:txBody>
      </p:sp>
      <p:sp>
        <p:nvSpPr>
          <p:cNvPr id="5" name="Rectangle 19">
            <a:extLst>
              <a:ext uri="{FF2B5EF4-FFF2-40B4-BE49-F238E27FC236}">
                <a16:creationId xmlns:a16="http://schemas.microsoft.com/office/drawing/2014/main" id="{07A8041B-5535-4350-A8B5-54C2E87EC25A}"/>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5039FCB-9FC5-42F5-BB3B-DC371924EE87}"/>
              </a:ext>
            </a:extLst>
          </p:cNvPr>
          <p:cNvSpPr txBox="1"/>
          <p:nvPr/>
        </p:nvSpPr>
        <p:spPr>
          <a:xfrm>
            <a:off x="382236" y="5897259"/>
            <a:ext cx="2343977" cy="954107"/>
          </a:xfrm>
          <a:prstGeom prst="rect">
            <a:avLst/>
          </a:prstGeom>
          <a:noFill/>
        </p:spPr>
        <p:txBody>
          <a:bodyPr wrap="square" rtlCol="0">
            <a:spAutoFit/>
          </a:bodyPr>
          <a:lstStyle/>
          <a:p>
            <a:pPr eaLnBrk="0" fontAlgn="base" hangingPunct="0">
              <a:spcBef>
                <a:spcPct val="0"/>
              </a:spcBef>
              <a:spcAft>
                <a:spcPct val="0"/>
              </a:spcAft>
            </a:pPr>
            <a:r>
              <a:rPr lang="fr-FR" altLang="en-US" sz="1400" dirty="0">
                <a:solidFill>
                  <a:srgbClr val="222222"/>
                </a:solidFill>
                <a:latin typeface="Comic Sans MS" panose="030F0702030302020204" pitchFamily="66" charset="0"/>
              </a:rPr>
              <a:t>Je voudrais </a:t>
            </a:r>
            <a:r>
              <a:rPr lang="en-GB" sz="1400" dirty="0">
                <a:latin typeface="Comic Sans MS" panose="030F0702030302020204" pitchFamily="66" charset="0"/>
              </a:rPr>
              <a:t>les </a:t>
            </a:r>
            <a:r>
              <a:rPr lang="en-GB" sz="1400" dirty="0" err="1">
                <a:latin typeface="Comic Sans MS" panose="030F0702030302020204" pitchFamily="66" charset="0"/>
              </a:rPr>
              <a:t>céréales</a:t>
            </a:r>
            <a:r>
              <a:rPr lang="fr-FR" altLang="en-US" sz="1400" dirty="0">
                <a:solidFill>
                  <a:srgbClr val="222222"/>
                </a:solidFill>
                <a:latin typeface="Comic Sans MS" panose="030F0702030302020204" pitchFamily="66" charset="0"/>
              </a:rPr>
              <a:t>, du pain au chocolat</a:t>
            </a:r>
          </a:p>
          <a:p>
            <a:pPr eaLnBrk="0" fontAlgn="base" hangingPunct="0">
              <a:spcBef>
                <a:spcPct val="0"/>
              </a:spcBef>
              <a:spcAft>
                <a:spcPct val="0"/>
              </a:spcAft>
            </a:pPr>
            <a:r>
              <a:rPr lang="fr-FR" altLang="en-US" sz="1400" dirty="0">
                <a:solidFill>
                  <a:srgbClr val="222222"/>
                </a:solidFill>
                <a:latin typeface="Comic Sans MS" panose="030F0702030302020204" pitchFamily="66" charset="0"/>
              </a:rPr>
              <a:t>et du </a:t>
            </a:r>
            <a:r>
              <a:rPr lang="en-GB" sz="1400" dirty="0">
                <a:latin typeface="Comic Sans MS" panose="030F0702030302020204" pitchFamily="66" charset="0"/>
              </a:rPr>
              <a:t>thé?</a:t>
            </a:r>
          </a:p>
          <a:p>
            <a:pPr eaLnBrk="0" fontAlgn="base" hangingPunct="0">
              <a:spcBef>
                <a:spcPct val="0"/>
              </a:spcBef>
              <a:spcAft>
                <a:spcPct val="0"/>
              </a:spcAft>
            </a:pPr>
            <a:r>
              <a:rPr lang="fr-FR" altLang="en-US" sz="1400" dirty="0">
                <a:solidFill>
                  <a:srgbClr val="222222"/>
                </a:solidFill>
                <a:latin typeface="Comic Sans MS" panose="030F0702030302020204" pitchFamily="66" charset="0"/>
              </a:rPr>
              <a:t>.</a:t>
            </a:r>
            <a:r>
              <a:rPr lang="fr-FR" altLang="en-US" sz="1400" dirty="0">
                <a:latin typeface="Comic Sans MS" panose="030F0702030302020204" pitchFamily="66" charset="0"/>
              </a:rPr>
              <a:t> </a:t>
            </a:r>
          </a:p>
        </p:txBody>
      </p:sp>
      <p:sp>
        <p:nvSpPr>
          <p:cNvPr id="19" name="TextBox 18">
            <a:extLst>
              <a:ext uri="{FF2B5EF4-FFF2-40B4-BE49-F238E27FC236}">
                <a16:creationId xmlns:a16="http://schemas.microsoft.com/office/drawing/2014/main" id="{D9D05BB3-0CA6-470F-A858-59BB66FD0F75}"/>
              </a:ext>
            </a:extLst>
          </p:cNvPr>
          <p:cNvSpPr txBox="1"/>
          <p:nvPr/>
        </p:nvSpPr>
        <p:spPr>
          <a:xfrm>
            <a:off x="6104716" y="2702447"/>
            <a:ext cx="2343977" cy="738664"/>
          </a:xfrm>
          <a:prstGeom prst="rect">
            <a:avLst/>
          </a:prstGeom>
          <a:noFill/>
        </p:spPr>
        <p:txBody>
          <a:bodyPr wrap="square" rtlCol="0">
            <a:spAutoFit/>
          </a:bodyPr>
          <a:lstStyle/>
          <a:p>
            <a:pPr lvl="0" eaLnBrk="0" fontAlgn="base" hangingPunct="0">
              <a:spcBef>
                <a:spcPct val="0"/>
              </a:spcBef>
              <a:spcAft>
                <a:spcPct val="0"/>
              </a:spcAft>
            </a:pPr>
            <a:r>
              <a:rPr lang="fr-FR" altLang="en-US" sz="1400" dirty="0">
                <a:solidFill>
                  <a:srgbClr val="222222"/>
                </a:solidFill>
                <a:latin typeface="Comic Sans MS" panose="030F0702030302020204" pitchFamily="66" charset="0"/>
              </a:rPr>
              <a:t>Je voudrais un yaourt, du gaufres et du jus de pomme?</a:t>
            </a:r>
            <a:endParaRPr lang="fr-FR" altLang="en-US" sz="1400" dirty="0">
              <a:latin typeface="Comic Sans MS" panose="030F0702030302020204" pitchFamily="66" charset="0"/>
            </a:endParaRPr>
          </a:p>
        </p:txBody>
      </p:sp>
      <p:sp>
        <p:nvSpPr>
          <p:cNvPr id="20" name="TextBox 19">
            <a:extLst>
              <a:ext uri="{FF2B5EF4-FFF2-40B4-BE49-F238E27FC236}">
                <a16:creationId xmlns:a16="http://schemas.microsoft.com/office/drawing/2014/main" id="{D042E1C9-2038-4911-B976-8B47E8AE34FE}"/>
              </a:ext>
            </a:extLst>
          </p:cNvPr>
          <p:cNvSpPr txBox="1"/>
          <p:nvPr/>
        </p:nvSpPr>
        <p:spPr>
          <a:xfrm>
            <a:off x="6314316" y="5825584"/>
            <a:ext cx="2343977" cy="738664"/>
          </a:xfrm>
          <a:prstGeom prst="rect">
            <a:avLst/>
          </a:prstGeom>
          <a:noFill/>
        </p:spPr>
        <p:txBody>
          <a:bodyPr wrap="square" rtlCol="0">
            <a:spAutoFit/>
          </a:bodyPr>
          <a:lstStyle/>
          <a:p>
            <a:pPr lvl="0" eaLnBrk="0" fontAlgn="base" hangingPunct="0">
              <a:spcBef>
                <a:spcPct val="0"/>
              </a:spcBef>
              <a:spcAft>
                <a:spcPct val="0"/>
              </a:spcAft>
            </a:pPr>
            <a:r>
              <a:rPr lang="fr-FR" altLang="en-US" sz="1400" dirty="0">
                <a:solidFill>
                  <a:srgbClr val="222222"/>
                </a:solidFill>
                <a:latin typeface="Comic Sans MS" panose="030F0702030302020204" pitchFamily="66" charset="0"/>
              </a:rPr>
              <a:t>Je voudrais un pain grille, du beurre et du chocolat chaud?</a:t>
            </a:r>
            <a:endParaRPr lang="fr-FR" altLang="en-US" sz="1400" dirty="0">
              <a:latin typeface="Comic Sans MS" panose="030F0702030302020204" pitchFamily="66" charset="0"/>
            </a:endParaRPr>
          </a:p>
        </p:txBody>
      </p:sp>
      <p:sp>
        <p:nvSpPr>
          <p:cNvPr id="2" name="Rectangle 1"/>
          <p:cNvSpPr/>
          <p:nvPr/>
        </p:nvSpPr>
        <p:spPr>
          <a:xfrm>
            <a:off x="250494" y="656880"/>
            <a:ext cx="5697913" cy="2890419"/>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141987" y="656880"/>
            <a:ext cx="5774600" cy="2890419"/>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33523" y="3752582"/>
            <a:ext cx="5714884" cy="2890419"/>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141987" y="3752582"/>
            <a:ext cx="5774600" cy="2890419"/>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61956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564405-CD23-4BAB-93EB-82BF70E870DF}"/>
              </a:ext>
            </a:extLst>
          </p:cNvPr>
          <p:cNvSpPr txBox="1"/>
          <p:nvPr/>
        </p:nvSpPr>
        <p:spPr>
          <a:xfrm>
            <a:off x="2102857" y="289559"/>
            <a:ext cx="4027977" cy="7078861"/>
          </a:xfrm>
          <a:prstGeom prst="rect">
            <a:avLst/>
          </a:prstGeom>
          <a:noFill/>
        </p:spPr>
        <p:txBody>
          <a:bodyPr wrap="square" rtlCol="0">
            <a:spAutoFit/>
          </a:bodyPr>
          <a:lstStyle/>
          <a:p>
            <a:pPr algn="ctr"/>
            <a:r>
              <a:rPr lang="en-GB" u="sng" dirty="0"/>
              <a:t>V</a:t>
            </a:r>
            <a:r>
              <a:rPr lang="en-GB" sz="1400" u="sng" dirty="0">
                <a:latin typeface="Comic Sans MS" panose="030F0702030302020204" pitchFamily="66" charset="0"/>
              </a:rPr>
              <a:t>ocabulary</a:t>
            </a:r>
          </a:p>
          <a:p>
            <a:endParaRPr lang="en-GB" sz="1400" dirty="0">
              <a:latin typeface="Comic Sans MS" panose="030F0702030302020204" pitchFamily="66" charset="0"/>
            </a:endParaRPr>
          </a:p>
          <a:p>
            <a:r>
              <a:rPr lang="en-GB" sz="1400" dirty="0">
                <a:latin typeface="Comic Sans MS" panose="030F0702030302020204" pitchFamily="66" charset="0"/>
              </a:rPr>
              <a:t>Breakfast		le petit déjeuner</a:t>
            </a:r>
          </a:p>
          <a:p>
            <a:r>
              <a:rPr lang="en-GB" sz="1400" dirty="0">
                <a:latin typeface="Comic Sans MS" panose="030F0702030302020204" pitchFamily="66" charset="0"/>
              </a:rPr>
              <a:t>Egg		</a:t>
            </a:r>
            <a:r>
              <a:rPr lang="en-GB" sz="1400" dirty="0" err="1">
                <a:latin typeface="Comic Sans MS" panose="030F0702030302020204" pitchFamily="66" charset="0"/>
              </a:rPr>
              <a:t>l’oeuf</a:t>
            </a:r>
            <a:endParaRPr lang="en-GB" sz="1400" dirty="0">
              <a:latin typeface="Comic Sans MS" panose="030F0702030302020204" pitchFamily="66" charset="0"/>
            </a:endParaRPr>
          </a:p>
          <a:p>
            <a:r>
              <a:rPr lang="en-GB" sz="1400" dirty="0">
                <a:latin typeface="Comic Sans MS" panose="030F0702030302020204" pitchFamily="66" charset="0"/>
              </a:rPr>
              <a:t>Bread		le pain</a:t>
            </a:r>
          </a:p>
          <a:p>
            <a:r>
              <a:rPr lang="en-GB" sz="1400" dirty="0">
                <a:latin typeface="Comic Sans MS" panose="030F0702030302020204" pitchFamily="66" charset="0"/>
              </a:rPr>
              <a:t>Milk		le lait</a:t>
            </a:r>
          </a:p>
          <a:p>
            <a:r>
              <a:rPr lang="en-GB" sz="1400" dirty="0">
                <a:latin typeface="Comic Sans MS" panose="030F0702030302020204" pitchFamily="66" charset="0"/>
              </a:rPr>
              <a:t>Fruit juice		jus de fruit</a:t>
            </a:r>
          </a:p>
          <a:p>
            <a:r>
              <a:rPr lang="en-GB" sz="1400" dirty="0">
                <a:latin typeface="Comic Sans MS" panose="030F0702030302020204" pitchFamily="66" charset="0"/>
              </a:rPr>
              <a:t>Orange juice	jus </a:t>
            </a:r>
            <a:r>
              <a:rPr lang="en-GB" sz="1400" dirty="0" err="1">
                <a:latin typeface="Comic Sans MS" panose="030F0702030302020204" pitchFamily="66" charset="0"/>
              </a:rPr>
              <a:t>d’orange</a:t>
            </a:r>
            <a:endParaRPr lang="en-GB" sz="1400" dirty="0">
              <a:latin typeface="Comic Sans MS" panose="030F0702030302020204" pitchFamily="66" charset="0"/>
            </a:endParaRPr>
          </a:p>
          <a:p>
            <a:r>
              <a:rPr lang="en-GB" sz="1400" dirty="0">
                <a:latin typeface="Comic Sans MS" panose="030F0702030302020204" pitchFamily="66" charset="0"/>
              </a:rPr>
              <a:t>Apple juice	jus de </a:t>
            </a:r>
            <a:r>
              <a:rPr lang="en-GB" sz="1400" dirty="0" err="1">
                <a:latin typeface="Comic Sans MS" panose="030F0702030302020204" pitchFamily="66" charset="0"/>
              </a:rPr>
              <a:t>pomme</a:t>
            </a:r>
            <a:endParaRPr lang="en-GB" sz="1400" dirty="0">
              <a:latin typeface="Comic Sans MS" panose="030F0702030302020204" pitchFamily="66" charset="0"/>
            </a:endParaRPr>
          </a:p>
          <a:p>
            <a:r>
              <a:rPr lang="en-GB" sz="1400" dirty="0">
                <a:latin typeface="Comic Sans MS" panose="030F0702030302020204" pitchFamily="66" charset="0"/>
              </a:rPr>
              <a:t>Tea 		le thé</a:t>
            </a:r>
          </a:p>
          <a:p>
            <a:r>
              <a:rPr lang="en-GB" sz="1400" dirty="0">
                <a:latin typeface="Comic Sans MS" panose="030F0702030302020204" pitchFamily="66" charset="0"/>
              </a:rPr>
              <a:t>Waffles		les </a:t>
            </a:r>
            <a:r>
              <a:rPr lang="en-GB" sz="1400" dirty="0" err="1">
                <a:latin typeface="Comic Sans MS" panose="030F0702030302020204" pitchFamily="66" charset="0"/>
              </a:rPr>
              <a:t>gaufres</a:t>
            </a:r>
            <a:endParaRPr lang="en-GB" sz="1400" dirty="0">
              <a:latin typeface="Comic Sans MS" panose="030F0702030302020204" pitchFamily="66" charset="0"/>
            </a:endParaRPr>
          </a:p>
          <a:p>
            <a:r>
              <a:rPr lang="en-GB" sz="1400" dirty="0">
                <a:latin typeface="Comic Sans MS" panose="030F0702030302020204" pitchFamily="66" charset="0"/>
              </a:rPr>
              <a:t>French toast	le pain perdu</a:t>
            </a:r>
          </a:p>
          <a:p>
            <a:r>
              <a:rPr lang="en-GB" sz="1400" dirty="0">
                <a:latin typeface="Comic Sans MS" panose="030F0702030302020204" pitchFamily="66" charset="0"/>
              </a:rPr>
              <a:t>Butter		le beurre</a:t>
            </a:r>
          </a:p>
          <a:p>
            <a:r>
              <a:rPr lang="en-GB" sz="1400" dirty="0">
                <a:latin typeface="Comic Sans MS" panose="030F0702030302020204" pitchFamily="66" charset="0"/>
              </a:rPr>
              <a:t>Cheese		le fromage</a:t>
            </a:r>
          </a:p>
          <a:p>
            <a:r>
              <a:rPr lang="en-GB" sz="1400" dirty="0">
                <a:latin typeface="Comic Sans MS" panose="030F0702030302020204" pitchFamily="66" charset="0"/>
              </a:rPr>
              <a:t>Ham		le </a:t>
            </a:r>
            <a:r>
              <a:rPr lang="en-GB" sz="1400" dirty="0" err="1">
                <a:latin typeface="Comic Sans MS" panose="030F0702030302020204" pitchFamily="66" charset="0"/>
              </a:rPr>
              <a:t>jambon</a:t>
            </a:r>
            <a:endParaRPr lang="en-GB" sz="1400" dirty="0">
              <a:latin typeface="Comic Sans MS" panose="030F0702030302020204" pitchFamily="66" charset="0"/>
            </a:endParaRPr>
          </a:p>
          <a:p>
            <a:r>
              <a:rPr lang="en-GB" sz="1400" dirty="0">
                <a:latin typeface="Comic Sans MS" panose="030F0702030302020204" pitchFamily="66" charset="0"/>
              </a:rPr>
              <a:t>Jam		la confiture</a:t>
            </a:r>
          </a:p>
          <a:p>
            <a:r>
              <a:rPr lang="en-GB" sz="1400" dirty="0">
                <a:latin typeface="Comic Sans MS" panose="030F0702030302020204" pitchFamily="66" charset="0"/>
              </a:rPr>
              <a:t>Hot chocolate	le </a:t>
            </a:r>
            <a:r>
              <a:rPr lang="en-GB" sz="1400" dirty="0" err="1">
                <a:latin typeface="Comic Sans MS" panose="030F0702030302020204" pitchFamily="66" charset="0"/>
              </a:rPr>
              <a:t>chocolat</a:t>
            </a:r>
            <a:r>
              <a:rPr lang="en-GB" sz="1400" dirty="0">
                <a:latin typeface="Comic Sans MS" panose="030F0702030302020204" pitchFamily="66" charset="0"/>
              </a:rPr>
              <a:t> </a:t>
            </a:r>
            <a:r>
              <a:rPr lang="en-GB" sz="1400" dirty="0" err="1">
                <a:latin typeface="Comic Sans MS" panose="030F0702030302020204" pitchFamily="66" charset="0"/>
              </a:rPr>
              <a:t>chaud</a:t>
            </a:r>
            <a:endParaRPr lang="en-GB" sz="1400" dirty="0">
              <a:latin typeface="Comic Sans MS" panose="030F0702030302020204" pitchFamily="66" charset="0"/>
            </a:endParaRPr>
          </a:p>
          <a:p>
            <a:r>
              <a:rPr lang="en-GB" sz="1400" dirty="0">
                <a:latin typeface="Comic Sans MS" panose="030F0702030302020204" pitchFamily="66" charset="0"/>
              </a:rPr>
              <a:t>Drinks		les </a:t>
            </a:r>
            <a:r>
              <a:rPr lang="en-GB" sz="1400" dirty="0" err="1">
                <a:latin typeface="Comic Sans MS" panose="030F0702030302020204" pitchFamily="66" charset="0"/>
              </a:rPr>
              <a:t>boissons</a:t>
            </a:r>
            <a:endParaRPr lang="en-GB" sz="1400" dirty="0">
              <a:latin typeface="Comic Sans MS" panose="030F0702030302020204" pitchFamily="66" charset="0"/>
            </a:endParaRPr>
          </a:p>
          <a:p>
            <a:r>
              <a:rPr lang="en-GB" sz="1400" dirty="0">
                <a:latin typeface="Comic Sans MS" panose="030F0702030302020204" pitchFamily="66" charset="0"/>
              </a:rPr>
              <a:t>Yogurt		le yaourt</a:t>
            </a:r>
          </a:p>
          <a:p>
            <a:r>
              <a:rPr lang="en-GB" sz="1400" dirty="0">
                <a:latin typeface="Comic Sans MS" panose="030F0702030302020204" pitchFamily="66" charset="0"/>
              </a:rPr>
              <a:t>Coffee 		le café</a:t>
            </a:r>
          </a:p>
          <a:p>
            <a:r>
              <a:rPr lang="en-GB" sz="1400" dirty="0">
                <a:latin typeface="Comic Sans MS" panose="030F0702030302020204" pitchFamily="66" charset="0"/>
              </a:rPr>
              <a:t>Sugar		le </a:t>
            </a:r>
            <a:r>
              <a:rPr lang="en-GB" sz="1400" dirty="0" err="1">
                <a:latin typeface="Comic Sans MS" panose="030F0702030302020204" pitchFamily="66" charset="0"/>
              </a:rPr>
              <a:t>sucre</a:t>
            </a:r>
            <a:endParaRPr lang="en-GB" sz="1400" dirty="0">
              <a:latin typeface="Comic Sans MS" panose="030F0702030302020204" pitchFamily="66" charset="0"/>
            </a:endParaRPr>
          </a:p>
          <a:p>
            <a:r>
              <a:rPr lang="en-GB" sz="1400" dirty="0">
                <a:latin typeface="Comic Sans MS" panose="030F0702030302020204" pitchFamily="66" charset="0"/>
              </a:rPr>
              <a:t>Toast		le pain grille</a:t>
            </a:r>
          </a:p>
          <a:p>
            <a:r>
              <a:rPr lang="en-GB" sz="1400" dirty="0">
                <a:latin typeface="Comic Sans MS" panose="030F0702030302020204" pitchFamily="66" charset="0"/>
              </a:rPr>
              <a:t>Fruit		le fruit</a:t>
            </a:r>
          </a:p>
          <a:p>
            <a:r>
              <a:rPr lang="en-GB" sz="1400" dirty="0">
                <a:latin typeface="Comic Sans MS" panose="030F0702030302020204" pitchFamily="66" charset="0"/>
              </a:rPr>
              <a:t>Cereal 		les </a:t>
            </a:r>
            <a:r>
              <a:rPr lang="en-GB" sz="1400" dirty="0" err="1">
                <a:latin typeface="Comic Sans MS" panose="030F0702030302020204" pitchFamily="66" charset="0"/>
              </a:rPr>
              <a:t>céréales</a:t>
            </a:r>
            <a:endParaRPr lang="en-GB" sz="1400" dirty="0">
              <a:latin typeface="Comic Sans MS" panose="030F0702030302020204" pitchFamily="66" charset="0"/>
            </a:endParaRPr>
          </a:p>
          <a:p>
            <a:r>
              <a:rPr lang="en-GB" sz="1400" dirty="0">
                <a:latin typeface="Comic Sans MS" panose="030F0702030302020204" pitchFamily="66" charset="0"/>
              </a:rPr>
              <a:t>Croissant		le croissant</a:t>
            </a:r>
          </a:p>
          <a:p>
            <a:r>
              <a:rPr lang="en-GB" sz="1400" dirty="0">
                <a:latin typeface="Comic Sans MS" panose="030F0702030302020204" pitchFamily="66" charset="0"/>
              </a:rPr>
              <a:t>Chocolate bread	le pain au </a:t>
            </a:r>
            <a:r>
              <a:rPr lang="en-GB" sz="1400" dirty="0" err="1">
                <a:latin typeface="Comic Sans MS" panose="030F0702030302020204" pitchFamily="66" charset="0"/>
              </a:rPr>
              <a:t>chocolat</a:t>
            </a:r>
            <a:endParaRPr lang="en-GB" sz="1400" dirty="0">
              <a:latin typeface="Comic Sans MS" panose="030F0702030302020204" pitchFamily="66" charset="0"/>
            </a:endParaRPr>
          </a:p>
          <a:p>
            <a:r>
              <a:rPr lang="en-GB" sz="1400" dirty="0">
                <a:latin typeface="Comic Sans MS" panose="030F0702030302020204" pitchFamily="66" charset="0"/>
              </a:rPr>
              <a:t>Honey		le </a:t>
            </a:r>
            <a:r>
              <a:rPr lang="en-GB" sz="1400" dirty="0" err="1">
                <a:latin typeface="Comic Sans MS" panose="030F0702030302020204" pitchFamily="66" charset="0"/>
              </a:rPr>
              <a:t>miel</a:t>
            </a:r>
            <a:endParaRPr lang="en-GB" sz="1400" dirty="0">
              <a:latin typeface="Comic Sans MS" panose="030F0702030302020204" pitchFamily="66" charset="0"/>
            </a:endParaRPr>
          </a:p>
          <a:p>
            <a:endParaRPr lang="en-GB" dirty="0"/>
          </a:p>
          <a:p>
            <a:endParaRPr lang="en-GB" dirty="0"/>
          </a:p>
          <a:p>
            <a:endParaRPr lang="en-GB" dirty="0"/>
          </a:p>
          <a:p>
            <a:endParaRPr lang="en-GB" dirty="0"/>
          </a:p>
        </p:txBody>
      </p:sp>
      <p:sp>
        <p:nvSpPr>
          <p:cNvPr id="6" name="Rectangle 5">
            <a:extLst>
              <a:ext uri="{FF2B5EF4-FFF2-40B4-BE49-F238E27FC236}">
                <a16:creationId xmlns:a16="http://schemas.microsoft.com/office/drawing/2014/main" id="{EE036140-264B-40B4-BEF9-3B83D41DB990}"/>
              </a:ext>
            </a:extLst>
          </p:cNvPr>
          <p:cNvSpPr/>
          <p:nvPr/>
        </p:nvSpPr>
        <p:spPr>
          <a:xfrm>
            <a:off x="6936572" y="2591349"/>
            <a:ext cx="2606804" cy="338554"/>
          </a:xfrm>
          <a:prstGeom prst="rect">
            <a:avLst/>
          </a:prstGeom>
        </p:spPr>
        <p:txBody>
          <a:bodyPr wrap="none">
            <a:spAutoFit/>
          </a:bodyPr>
          <a:lstStyle/>
          <a:p>
            <a:r>
              <a:rPr lang="fr-FR" altLang="en-US" sz="1600" dirty="0">
                <a:solidFill>
                  <a:srgbClr val="222222"/>
                </a:solidFill>
                <a:latin typeface="Comic Sans MS" panose="030F0702030302020204" pitchFamily="66" charset="0"/>
              </a:rPr>
              <a:t>Je voudrais – I </a:t>
            </a:r>
            <a:r>
              <a:rPr lang="fr-FR" altLang="en-US" sz="1600" dirty="0" err="1">
                <a:solidFill>
                  <a:srgbClr val="222222"/>
                </a:solidFill>
                <a:latin typeface="Comic Sans MS" panose="030F0702030302020204" pitchFamily="66" charset="0"/>
              </a:rPr>
              <a:t>would</a:t>
            </a:r>
            <a:r>
              <a:rPr lang="fr-FR" altLang="en-US" sz="1600" dirty="0">
                <a:solidFill>
                  <a:srgbClr val="222222"/>
                </a:solidFill>
                <a:latin typeface="Comic Sans MS" panose="030F0702030302020204" pitchFamily="66" charset="0"/>
              </a:rPr>
              <a:t> like</a:t>
            </a:r>
            <a:endParaRPr lang="en-GB" sz="1600" dirty="0"/>
          </a:p>
        </p:txBody>
      </p:sp>
      <p:sp>
        <p:nvSpPr>
          <p:cNvPr id="7" name="Rectangle 1">
            <a:extLst>
              <a:ext uri="{FF2B5EF4-FFF2-40B4-BE49-F238E27FC236}">
                <a16:creationId xmlns:a16="http://schemas.microsoft.com/office/drawing/2014/main" id="{67B2AEEA-2471-4D03-BD33-26934C90885D}"/>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4E17FD5-6FEC-46DF-81A6-E5AFAF29AAD8}"/>
              </a:ext>
            </a:extLst>
          </p:cNvPr>
          <p:cNvSpPr txBox="1"/>
          <p:nvPr/>
        </p:nvSpPr>
        <p:spPr>
          <a:xfrm>
            <a:off x="6947191" y="3215768"/>
            <a:ext cx="2572870" cy="923330"/>
          </a:xfrm>
          <a:prstGeom prst="rect">
            <a:avLst/>
          </a:prstGeom>
          <a:noFill/>
        </p:spPr>
        <p:txBody>
          <a:bodyPr wrap="square" rtlCol="0">
            <a:spAutoFit/>
          </a:bodyPr>
          <a:lstStyle/>
          <a:p>
            <a:r>
              <a:rPr lang="en-GB" dirty="0"/>
              <a:t>and – et</a:t>
            </a:r>
          </a:p>
          <a:p>
            <a:endParaRPr lang="en-GB" dirty="0"/>
          </a:p>
          <a:p>
            <a:r>
              <a:rPr lang="en-GB" dirty="0"/>
              <a:t>with - avec</a:t>
            </a:r>
          </a:p>
        </p:txBody>
      </p:sp>
    </p:spTree>
    <p:extLst>
      <p:ext uri="{BB962C8B-B14F-4D97-AF65-F5344CB8AC3E}">
        <p14:creationId xmlns:p14="http://schemas.microsoft.com/office/powerpoint/2010/main" val="157273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End of Lesson</a:t>
            </a:r>
            <a:endParaRPr lang="en-GB" dirty="0"/>
          </a:p>
        </p:txBody>
      </p:sp>
    </p:spTree>
    <p:extLst>
      <p:ext uri="{BB962C8B-B14F-4D97-AF65-F5344CB8AC3E}">
        <p14:creationId xmlns:p14="http://schemas.microsoft.com/office/powerpoint/2010/main" val="2810467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33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00025" y="6029325"/>
            <a:ext cx="4103688" cy="5524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525" y="6091238"/>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04850" y="6126163"/>
            <a:ext cx="3021013" cy="36830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Religious Education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00025" y="204788"/>
            <a:ext cx="5694363" cy="5254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7" name="TextBox 8"/>
          <p:cNvSpPr txBox="1">
            <a:spLocks noChangeArrowheads="1"/>
          </p:cNvSpPr>
          <p:nvPr/>
        </p:nvSpPr>
        <p:spPr bwMode="auto">
          <a:xfrm>
            <a:off x="200025" y="176213"/>
            <a:ext cx="5570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Date: </a:t>
            </a:r>
            <a:r>
              <a:rPr kumimoji="0" lang="en-GB" altLang="en-US" sz="2800" b="0" i="0" u="sng"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Friday </a:t>
            </a:r>
            <a:r>
              <a:rPr kumimoji="0" lang="en-GB" altLang="en-US" sz="2800" b="0" i="0" u="sng" strike="noStrike" kern="1200" cap="none" spc="0" normalizeH="0" baseline="0" noProof="0" smtClean="0">
                <a:ln>
                  <a:noFill/>
                </a:ln>
                <a:solidFill>
                  <a:srgbClr val="000000"/>
                </a:solidFill>
                <a:effectLst/>
                <a:uLnTx/>
                <a:uFillTx/>
                <a:latin typeface="Calibri" panose="020F0502020204030204" pitchFamily="34" charset="0"/>
                <a:ea typeface="+mn-ea"/>
                <a:cs typeface="+mn-cs"/>
              </a:rPr>
              <a:t>26</a:t>
            </a:r>
            <a:r>
              <a:rPr kumimoji="0" lang="en-GB" altLang="en-US" sz="2800" b="0" i="0" u="sng" strike="noStrike" kern="1200" cap="none" spc="0" normalizeH="0" baseline="30000" noProof="0" smtClean="0">
                <a:ln>
                  <a:noFill/>
                </a:ln>
                <a:solidFill>
                  <a:srgbClr val="000000"/>
                </a:solidFill>
                <a:effectLst/>
                <a:uLnTx/>
                <a:uFillTx/>
                <a:latin typeface="Calibri" panose="020F0502020204030204" pitchFamily="34" charset="0"/>
                <a:ea typeface="+mn-ea"/>
                <a:cs typeface="+mn-cs"/>
              </a:rPr>
              <a:t>th</a:t>
            </a:r>
            <a:r>
              <a:rPr kumimoji="0" lang="en-GB" altLang="en-US" sz="2800" b="0" i="0" u="sng" strike="noStrike" kern="1200" cap="none" spc="0" normalizeH="0" baseline="0" noProof="0" smtClean="0">
                <a:ln>
                  <a:noFill/>
                </a:ln>
                <a:solidFill>
                  <a:srgbClr val="000000"/>
                </a:solidFill>
                <a:effectLst/>
                <a:uLnTx/>
                <a:uFillTx/>
                <a:latin typeface="Calibri" panose="020F0502020204030204" pitchFamily="34" charset="0"/>
                <a:ea typeface="+mn-ea"/>
                <a:cs typeface="+mn-cs"/>
              </a:rPr>
              <a:t> February 2021</a:t>
            </a:r>
            <a:r>
              <a:rPr kumimoji="0" lang="en-GB" altLang="en-US" sz="2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 </a:t>
            </a:r>
            <a:endParaRPr kumimoji="0" lang="en-GB"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536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978025"/>
            <a:ext cx="16652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00025" y="2809875"/>
            <a:ext cx="7959725" cy="16446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0" name="TextBox 11"/>
          <p:cNvSpPr txBox="1">
            <a:spLocks noChangeArrowheads="1"/>
          </p:cNvSpPr>
          <p:nvPr/>
        </p:nvSpPr>
        <p:spPr bwMode="auto">
          <a:xfrm>
            <a:off x="249238" y="2806700"/>
            <a:ext cx="7823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GB" altLang="en-US" sz="3000" b="0" i="0" u="sng"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LO: To understand the question, ‘Is this the world God created?’</a:t>
            </a:r>
          </a:p>
        </p:txBody>
      </p:sp>
      <p:pic>
        <p:nvPicPr>
          <p:cNvPr id="1537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113" y="6091238"/>
            <a:ext cx="4730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612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source 1.tif"/>
          <p:cNvPicPr>
            <a:picLocks noChangeAspect="1"/>
          </p:cNvPicPr>
          <p:nvPr/>
        </p:nvPicPr>
        <p:blipFill rotWithShape="1">
          <a:blip r:embed="rId3">
            <a:extLst>
              <a:ext uri="{28A0092B-C50C-407E-A947-70E740481C1C}">
                <a14:useLocalDpi xmlns:a14="http://schemas.microsoft.com/office/drawing/2010/main" val="0"/>
              </a:ext>
            </a:extLst>
          </a:blip>
          <a:srcRect l="17676" t="7769" r="17445" b="8319"/>
          <a:stretch/>
        </p:blipFill>
        <p:spPr>
          <a:xfrm>
            <a:off x="664348" y="633725"/>
            <a:ext cx="5940709" cy="5762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7383287" y="1867879"/>
            <a:ext cx="4033651" cy="3600986"/>
          </a:xfrm>
          <a:prstGeom prst="rect">
            <a:avLst/>
          </a:prstGeom>
          <a:noFill/>
        </p:spPr>
        <p:txBody>
          <a:bodyPr wrap="square" rtlCol="0">
            <a:spAutoFit/>
          </a:bodyPr>
          <a:lstStyle/>
          <a:p>
            <a:pPr algn="ctr"/>
            <a:r>
              <a:rPr lang="en-GB" sz="2400" dirty="0" smtClean="0"/>
              <a:t>Take a look at the kitchen to the left.</a:t>
            </a:r>
          </a:p>
          <a:p>
            <a:pPr algn="ctr"/>
            <a:endParaRPr lang="en-GB" sz="2400" dirty="0"/>
          </a:p>
          <a:p>
            <a:pPr algn="ctr"/>
            <a:r>
              <a:rPr lang="en-GB" sz="2400" dirty="0" smtClean="0"/>
              <a:t>How many hazards </a:t>
            </a:r>
            <a:r>
              <a:rPr lang="en-GB" sz="2400" dirty="0"/>
              <a:t>can you identify? </a:t>
            </a:r>
            <a:endParaRPr lang="en-GB" sz="2400" dirty="0" smtClean="0"/>
          </a:p>
          <a:p>
            <a:pPr algn="ctr"/>
            <a:endParaRPr lang="en-GB" sz="2400" dirty="0"/>
          </a:p>
          <a:p>
            <a:pPr algn="ctr"/>
            <a:r>
              <a:rPr lang="en-GB" sz="2400" dirty="0" smtClean="0"/>
              <a:t>Circle each and explain </a:t>
            </a:r>
            <a:r>
              <a:rPr lang="en-GB" sz="2400" dirty="0"/>
              <a:t>your choices</a:t>
            </a:r>
            <a:r>
              <a:rPr lang="en-GB" dirty="0" smtClean="0"/>
              <a:t>!</a:t>
            </a:r>
          </a:p>
          <a:p>
            <a:pPr algn="ctr"/>
            <a:endParaRPr lang="en-GB" dirty="0"/>
          </a:p>
          <a:p>
            <a:pPr algn="ctr"/>
            <a:r>
              <a:rPr lang="en-GB" dirty="0" smtClean="0">
                <a:solidFill>
                  <a:srgbClr val="FF0000"/>
                </a:solidFill>
              </a:rPr>
              <a:t>(</a:t>
            </a:r>
            <a:r>
              <a:rPr lang="en-GB" dirty="0">
                <a:solidFill>
                  <a:srgbClr val="FF0000"/>
                </a:solidFill>
              </a:rPr>
              <a:t>T</a:t>
            </a:r>
            <a:r>
              <a:rPr lang="en-GB" dirty="0" smtClean="0">
                <a:solidFill>
                  <a:srgbClr val="FF0000"/>
                </a:solidFill>
              </a:rPr>
              <a:t>here are up to 13 to find)</a:t>
            </a:r>
            <a:endParaRPr lang="en-GB" dirty="0">
              <a:solidFill>
                <a:srgbClr val="FF0000"/>
              </a:solidFill>
            </a:endParaRPr>
          </a:p>
        </p:txBody>
      </p:sp>
    </p:spTree>
    <p:extLst>
      <p:ext uri="{BB962C8B-B14F-4D97-AF65-F5344CB8AC3E}">
        <p14:creationId xmlns:p14="http://schemas.microsoft.com/office/powerpoint/2010/main" val="923614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16150" y="222250"/>
            <a:ext cx="7323138" cy="5006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7" name="TextBox 1"/>
          <p:cNvSpPr txBox="1">
            <a:spLocks noChangeArrowheads="1"/>
          </p:cNvSpPr>
          <p:nvPr/>
        </p:nvSpPr>
        <p:spPr bwMode="auto">
          <a:xfrm>
            <a:off x="3125788" y="1531938"/>
            <a:ext cx="57832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800" b="0" i="0" u="none" strike="noStrike" kern="1200" cap="none" spc="0" normalizeH="0" baseline="0" noProof="0">
                <a:ln>
                  <a:noFill/>
                </a:ln>
                <a:solidFill>
                  <a:srgbClr val="F8E04E"/>
                </a:solidFill>
                <a:effectLst/>
                <a:uLnTx/>
                <a:uFillTx/>
                <a:latin typeface="Calibri" panose="020F0502020204030204" pitchFamily="34" charset="0"/>
                <a:ea typeface="+mn-ea"/>
                <a:cs typeface="Calibri" panose="020F0502020204030204" pitchFamily="34" charset="0"/>
              </a:rPr>
              <a:t>Why should people with a religious faith care about the environment?</a:t>
            </a:r>
          </a:p>
        </p:txBody>
      </p:sp>
      <p:sp>
        <p:nvSpPr>
          <p:cNvPr id="4" name="Rectangle 3"/>
          <p:cNvSpPr/>
          <p:nvPr/>
        </p:nvSpPr>
        <p:spPr>
          <a:xfrm>
            <a:off x="1558925" y="5378450"/>
            <a:ext cx="9144000" cy="97948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9" name="TextBox 4"/>
          <p:cNvSpPr txBox="1">
            <a:spLocks noChangeArrowheads="1"/>
          </p:cNvSpPr>
          <p:nvPr/>
        </p:nvSpPr>
        <p:spPr bwMode="auto">
          <a:xfrm>
            <a:off x="1968500" y="5527675"/>
            <a:ext cx="8097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This half term, we are going to find out about how Christians, Buddhists and Muslims teach about the natural world.</a:t>
            </a:r>
          </a:p>
        </p:txBody>
      </p:sp>
    </p:spTree>
    <p:extLst>
      <p:ext uri="{BB962C8B-B14F-4D97-AF65-F5344CB8AC3E}">
        <p14:creationId xmlns:p14="http://schemas.microsoft.com/office/powerpoint/2010/main" val="36492475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183063" y="684213"/>
            <a:ext cx="3670300" cy="3744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1" name="TextBox 1"/>
          <p:cNvSpPr txBox="1">
            <a:spLocks noChangeArrowheads="1"/>
          </p:cNvSpPr>
          <p:nvPr/>
        </p:nvSpPr>
        <p:spPr bwMode="auto">
          <a:xfrm>
            <a:off x="3125788" y="1531938"/>
            <a:ext cx="57832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400" b="0" i="0" u="none" strike="noStrike" kern="1200" cap="none" spc="0" normalizeH="0" baseline="0" noProof="0">
                <a:ln>
                  <a:noFill/>
                </a:ln>
                <a:solidFill>
                  <a:srgbClr val="F8E04E"/>
                </a:solidFill>
                <a:effectLst/>
                <a:uLnTx/>
                <a:uFillTx/>
                <a:latin typeface="Calibri" panose="020F0502020204030204" pitchFamily="34" charset="0"/>
                <a:ea typeface="+mn-ea"/>
                <a:cs typeface="Calibri" panose="020F0502020204030204" pitchFamily="34" charset="0"/>
              </a:rPr>
              <a:t>Questions we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400" b="0" i="0" u="none" strike="noStrike" kern="1200" cap="none" spc="0" normalizeH="0" baseline="0" noProof="0">
                <a:ln>
                  <a:noFill/>
                </a:ln>
                <a:solidFill>
                  <a:srgbClr val="F8E04E"/>
                </a:solidFill>
                <a:effectLst/>
                <a:uLnTx/>
                <a:uFillTx/>
                <a:latin typeface="Calibri" panose="020F0502020204030204" pitchFamily="34" charset="0"/>
                <a:ea typeface="+mn-ea"/>
                <a:cs typeface="Calibri" panose="020F0502020204030204" pitchFamily="34" charset="0"/>
              </a:rPr>
              <a:t>will look at!</a:t>
            </a:r>
          </a:p>
        </p:txBody>
      </p:sp>
      <p:sp>
        <p:nvSpPr>
          <p:cNvPr id="17412" name="TextBox 4"/>
          <p:cNvSpPr txBox="1">
            <a:spLocks noChangeArrowheads="1"/>
          </p:cNvSpPr>
          <p:nvPr/>
        </p:nvSpPr>
        <p:spPr bwMode="auto">
          <a:xfrm>
            <a:off x="296863" y="668338"/>
            <a:ext cx="41973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Is this the world God created?</a:t>
            </a:r>
          </a:p>
        </p:txBody>
      </p:sp>
      <p:sp>
        <p:nvSpPr>
          <p:cNvPr id="17413" name="TextBox 5"/>
          <p:cNvSpPr txBox="1">
            <a:spLocks noChangeArrowheads="1"/>
          </p:cNvSpPr>
          <p:nvPr/>
        </p:nvSpPr>
        <p:spPr bwMode="auto">
          <a:xfrm>
            <a:off x="3427413" y="3284538"/>
            <a:ext cx="5607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What does Islam teach about care for the natural world?</a:t>
            </a:r>
          </a:p>
        </p:txBody>
      </p:sp>
      <p:sp>
        <p:nvSpPr>
          <p:cNvPr id="17414" name="TextBox 6"/>
          <p:cNvSpPr txBox="1">
            <a:spLocks noChangeArrowheads="1"/>
          </p:cNvSpPr>
          <p:nvPr/>
        </p:nvSpPr>
        <p:spPr bwMode="auto">
          <a:xfrm>
            <a:off x="6470650" y="360363"/>
            <a:ext cx="4197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What does it mean by harm no living thing?</a:t>
            </a:r>
          </a:p>
        </p:txBody>
      </p:sp>
      <p:sp>
        <p:nvSpPr>
          <p:cNvPr id="17415" name="TextBox 7"/>
          <p:cNvSpPr txBox="1">
            <a:spLocks noChangeArrowheads="1"/>
          </p:cNvSpPr>
          <p:nvPr/>
        </p:nvSpPr>
        <p:spPr bwMode="auto">
          <a:xfrm>
            <a:off x="6230938" y="4778375"/>
            <a:ext cx="419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Why should people with a religious faith care about the environment?</a:t>
            </a:r>
          </a:p>
        </p:txBody>
      </p:sp>
      <p:sp>
        <p:nvSpPr>
          <p:cNvPr id="17416" name="TextBox 8"/>
          <p:cNvSpPr txBox="1">
            <a:spLocks noChangeArrowheads="1"/>
          </p:cNvSpPr>
          <p:nvPr/>
        </p:nvSpPr>
        <p:spPr bwMode="auto">
          <a:xfrm>
            <a:off x="1593850" y="4922838"/>
            <a:ext cx="419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How do Christians show Stewardship?</a:t>
            </a:r>
          </a:p>
        </p:txBody>
      </p:sp>
    </p:spTree>
    <p:extLst>
      <p:ext uri="{BB962C8B-B14F-4D97-AF65-F5344CB8AC3E}">
        <p14:creationId xmlns:p14="http://schemas.microsoft.com/office/powerpoint/2010/main" val="986275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828800" y="1292225"/>
            <a:ext cx="8559800" cy="4943475"/>
          </a:xfrm>
          <a:prstGeom prst="rect">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80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alt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What are we waiting for?</a:t>
            </a:r>
          </a:p>
          <a:p>
            <a:pPr marL="0" marR="0" lvl="0" indent="0" algn="ctr" defTabSz="914400" rtl="0" eaLnBrk="1" fontAlgn="auto" latinLnBrk="0" hangingPunct="1">
              <a:lnSpc>
                <a:spcPct val="100000"/>
              </a:lnSpc>
              <a:spcBef>
                <a:spcPct val="0"/>
              </a:spcBef>
              <a:spcAft>
                <a:spcPts val="80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80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Many of us act like the disintegration of the natural world is going to resolve itself. Or rather, won’t somebody else take care of it for us? A Christian response to this would be ‘NO!’, this is </a:t>
            </a:r>
            <a:r>
              <a:rPr kumimoji="0" lang="en-GB" altLang="en-US" sz="2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our </a:t>
            </a: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responsibility, all of humankind’s.  God left us the Earth in good faith that we would take care of his creation for him.’</a:t>
            </a:r>
          </a:p>
          <a:p>
            <a:pPr marL="0" marR="0" lvl="0" indent="0" algn="l" defTabSz="914400" rtl="0" eaLnBrk="1" fontAlgn="auto" latinLnBrk="0" hangingPunct="1">
              <a:lnSpc>
                <a:spcPct val="100000"/>
              </a:lnSpc>
              <a:spcBef>
                <a:spcPct val="0"/>
              </a:spcBef>
              <a:spcAft>
                <a:spcPts val="800"/>
              </a:spcAft>
              <a:buClrTx/>
              <a:buSzTx/>
              <a:buFont typeface="Arial" panose="020B0604020202020204" pitchFamily="34" charset="0"/>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80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This concept is called </a:t>
            </a:r>
            <a:r>
              <a:rPr kumimoji="0" lang="en-GB" altLang="en-US"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stewardship</a:t>
            </a: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We are stewards for the Earth, our priority should be to ensure its safety, protect its beauty and always remember that it is JUST ON LOAN to us.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8435" name="Rectangle 2"/>
          <p:cNvSpPr>
            <a:spLocks noChangeArrowheads="1"/>
          </p:cNvSpPr>
          <p:nvPr/>
        </p:nvSpPr>
        <p:spPr bwMode="auto">
          <a:xfrm>
            <a:off x="3249613" y="449263"/>
            <a:ext cx="57197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How do Christians show Stewardship?</a:t>
            </a:r>
          </a:p>
        </p:txBody>
      </p:sp>
    </p:spTree>
    <p:extLst>
      <p:ext uri="{BB962C8B-B14F-4D97-AF65-F5344CB8AC3E}">
        <p14:creationId xmlns:p14="http://schemas.microsoft.com/office/powerpoint/2010/main" val="7106154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363788" y="522288"/>
            <a:ext cx="7747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31F20"/>
                </a:solidFill>
                <a:effectLst/>
                <a:uLnTx/>
                <a:uFillTx/>
                <a:latin typeface="Calibri" panose="020F0502020204030204" pitchFamily="34" charset="0"/>
                <a:ea typeface="+mn-ea"/>
                <a:cs typeface="Calibri" panose="020F0502020204030204" pitchFamily="34" charset="0"/>
              </a:rPr>
              <a:t>All religions respect the world around them and offer guidance on environmental issues. Christians believe that the Earth belongs to God and that humans are stewards in charge of its care.</a:t>
            </a: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3788" y="2130425"/>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3887788" y="41163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31F20"/>
                </a:solidFill>
                <a:effectLst/>
                <a:uLnTx/>
                <a:uFillTx/>
                <a:latin typeface="Calibri" panose="020F0502020204030204" pitchFamily="34" charset="0"/>
                <a:ea typeface="+mn-ea"/>
                <a:cs typeface="Calibri" panose="020F0502020204030204" pitchFamily="34" charset="0"/>
              </a:rPr>
              <a:t>Humans have the role of </a:t>
            </a:r>
            <a:r>
              <a:rPr kumimoji="0" lang="en-GB" altLang="en-US" sz="2400" b="1" i="0" u="none" strike="noStrike" kern="1200" cap="none" spc="0" normalizeH="0" baseline="0" noProof="0">
                <a:ln>
                  <a:noFill/>
                </a:ln>
                <a:solidFill>
                  <a:srgbClr val="231F20"/>
                </a:solidFill>
                <a:effectLst/>
                <a:uLnTx/>
                <a:uFillTx/>
                <a:latin typeface="Calibri" panose="020F0502020204030204" pitchFamily="34" charset="0"/>
                <a:ea typeface="+mn-ea"/>
                <a:cs typeface="Calibri" panose="020F0502020204030204" pitchFamily="34" charset="0"/>
              </a:rPr>
              <a:t>protecting</a:t>
            </a:r>
            <a:r>
              <a:rPr kumimoji="0" lang="en-GB" altLang="en-US" sz="2400" b="0" i="0" u="none" strike="noStrike" kern="1200" cap="none" spc="0" normalizeH="0" baseline="0" noProof="0">
                <a:ln>
                  <a:noFill/>
                </a:ln>
                <a:solidFill>
                  <a:srgbClr val="231F20"/>
                </a:solidFill>
                <a:effectLst/>
                <a:uLnTx/>
                <a:uFillTx/>
                <a:latin typeface="Calibri" panose="020F0502020204030204" pitchFamily="34" charset="0"/>
                <a:ea typeface="+mn-ea"/>
                <a:cs typeface="Calibri" panose="020F0502020204030204" pitchFamily="34" charset="0"/>
              </a:rPr>
              <a:t> all created things, not abusing or destroying them.</a:t>
            </a: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p:cNvSpPr>
            <a:spLocks noChangeArrowheads="1"/>
          </p:cNvSpPr>
          <p:nvPr/>
        </p:nvSpPr>
        <p:spPr bwMode="auto">
          <a:xfrm>
            <a:off x="4497388" y="34925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31F20"/>
                </a:solidFill>
                <a:effectLst/>
                <a:uLnTx/>
                <a:uFillTx/>
                <a:latin typeface="Calibri" panose="020F0502020204030204" pitchFamily="34" charset="0"/>
                <a:ea typeface="+mn-ea"/>
                <a:cs typeface="Calibri" panose="020F0502020204030204" pitchFamily="34" charset="0"/>
              </a:rPr>
              <a:t>What can this mean?</a:t>
            </a: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9462" name="Picture 2" descr="G11119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1933575"/>
            <a:ext cx="1890713"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288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36713"/>
            <a:ext cx="701992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3309938" y="87313"/>
            <a:ext cx="57816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400" b="0" i="0" u="none" strike="noStrike" kern="1200" cap="none" spc="0" normalizeH="0" baseline="0" noProof="0">
                <a:ln>
                  <a:noFill/>
                </a:ln>
                <a:solidFill>
                  <a:srgbClr val="F8E04E"/>
                </a:solidFill>
                <a:effectLst/>
                <a:uLnTx/>
                <a:uFillTx/>
                <a:latin typeface="Calibri" panose="020F0502020204030204" pitchFamily="34" charset="0"/>
                <a:ea typeface="+mn-ea"/>
                <a:cs typeface="Calibri" panose="020F0502020204030204" pitchFamily="34" charset="0"/>
              </a:rPr>
              <a:t>Recap of the creation story</a:t>
            </a:r>
          </a:p>
        </p:txBody>
      </p:sp>
    </p:spTree>
    <p:extLst>
      <p:ext uri="{BB962C8B-B14F-4D97-AF65-F5344CB8AC3E}">
        <p14:creationId xmlns:p14="http://schemas.microsoft.com/office/powerpoint/2010/main" val="36905563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827088"/>
            <a:ext cx="7494587"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6830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903288"/>
            <a:ext cx="8448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7881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881063"/>
            <a:ext cx="76930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1613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8975" y="779463"/>
            <a:ext cx="833755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0202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6013" y="906463"/>
            <a:ext cx="7742237"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505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source 1.tif"/>
          <p:cNvPicPr>
            <a:picLocks noChangeAspect="1"/>
          </p:cNvPicPr>
          <p:nvPr/>
        </p:nvPicPr>
        <p:blipFill rotWithShape="1">
          <a:blip r:embed="rId3">
            <a:extLst>
              <a:ext uri="{28A0092B-C50C-407E-A947-70E740481C1C}">
                <a14:useLocalDpi xmlns:a14="http://schemas.microsoft.com/office/drawing/2010/main" val="0"/>
              </a:ext>
            </a:extLst>
          </a:blip>
          <a:srcRect l="17676" t="7769" r="17445" b="8319"/>
          <a:stretch/>
        </p:blipFill>
        <p:spPr>
          <a:xfrm>
            <a:off x="2710862" y="384871"/>
            <a:ext cx="6399192" cy="6207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Oval 3"/>
          <p:cNvSpPr/>
          <p:nvPr/>
        </p:nvSpPr>
        <p:spPr>
          <a:xfrm>
            <a:off x="4877223" y="956874"/>
            <a:ext cx="2472200"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133114" y="3313428"/>
            <a:ext cx="1918607"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051720" y="1695208"/>
            <a:ext cx="959052" cy="9474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019720" y="2017203"/>
            <a:ext cx="959052" cy="9116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39085" y="5218429"/>
            <a:ext cx="1072445"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877223" y="2509095"/>
            <a:ext cx="959052"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88343" y="5545010"/>
            <a:ext cx="1300977"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576247" y="6001889"/>
            <a:ext cx="1131141" cy="69064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56899" y="4808410"/>
            <a:ext cx="1300977"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10553" y="1826409"/>
            <a:ext cx="1300977" cy="1066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764124" y="3228762"/>
            <a:ext cx="580152" cy="42988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465901" y="1826409"/>
            <a:ext cx="822645" cy="76240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24432" y="4450866"/>
            <a:ext cx="839007" cy="162157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928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7" descr="beach.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47663" y="1528763"/>
            <a:ext cx="2627312" cy="1749425"/>
          </a:xfrm>
        </p:spPr>
      </p:pic>
      <p:pic>
        <p:nvPicPr>
          <p:cNvPr id="12292" name="Content Placeholder 8" descr="butterflies.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8750300" y="1538288"/>
            <a:ext cx="2762250" cy="1657350"/>
          </a:xfrm>
        </p:spPr>
      </p:pic>
      <p:pic>
        <p:nvPicPr>
          <p:cNvPr id="10" name="Picture 9" descr="rainbo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40052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u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39338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lower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2565400"/>
            <a:ext cx="2705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itten bunn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43475" y="1268413"/>
            <a:ext cx="19637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ir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72038" y="4508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8"/>
          <p:cNvSpPr>
            <a:spLocks noChangeArrowheads="1"/>
          </p:cNvSpPr>
          <p:nvPr/>
        </p:nvSpPr>
        <p:spPr bwMode="auto">
          <a:xfrm>
            <a:off x="5594350" y="414338"/>
            <a:ext cx="4625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9"/>
              </a:rPr>
              <a:t>https://www.bbc.co.uk/bitesize/clips/ztmpvcw</a:t>
            </a: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26634" name="Rectangle 14"/>
          <p:cNvSpPr>
            <a:spLocks noChangeArrowheads="1"/>
          </p:cNvSpPr>
          <p:nvPr/>
        </p:nvSpPr>
        <p:spPr bwMode="auto">
          <a:xfrm>
            <a:off x="746125" y="155575"/>
            <a:ext cx="4976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t"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231F20"/>
                </a:solidFill>
                <a:effectLst/>
                <a:uLnTx/>
                <a:uFillTx/>
                <a:latin typeface="ReithSans"/>
                <a:ea typeface="+mn-ea"/>
                <a:cs typeface="Calibri" panose="020F0502020204030204" pitchFamily="34" charset="0"/>
              </a:rPr>
              <a:t>Is this the world that God made?</a:t>
            </a:r>
          </a:p>
          <a:p>
            <a:pPr marL="0" marR="0" lvl="0" indent="0" algn="l" defTabSz="914400" rtl="0" eaLnBrk="1" fontAlgn="t"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a:ln>
                  <a:noFill/>
                </a:ln>
                <a:solidFill>
                  <a:srgbClr val="231F20"/>
                </a:solidFill>
                <a:effectLst/>
                <a:uLnTx/>
                <a:uFillTx/>
                <a:latin typeface="ReithSans"/>
                <a:ea typeface="+mn-ea"/>
                <a:cs typeface="Calibri" panose="020F0502020204030204" pitchFamily="34" charset="0"/>
              </a:rPr>
              <a:t>If possible, take a look at the following link.</a:t>
            </a:r>
          </a:p>
        </p:txBody>
      </p:sp>
    </p:spTree>
    <p:extLst>
      <p:ext uri="{BB962C8B-B14F-4D97-AF65-F5344CB8AC3E}">
        <p14:creationId xmlns:p14="http://schemas.microsoft.com/office/powerpoint/2010/main" val="3819674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2000"/>
                            </p:stCondLst>
                            <p:childTnLst>
                              <p:par>
                                <p:cTn id="21" presetID="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ppt_x"/>
                                          </p:val>
                                        </p:tav>
                                        <p:tav tm="100000">
                                          <p:val>
                                            <p:strVal val="#ppt_x"/>
                                          </p:val>
                                        </p:tav>
                                      </p:tavLst>
                                    </p:anim>
                                    <p:anim calcmode="lin" valueType="num">
                                      <p:cBhvr additive="base">
                                        <p:cTn id="24" dur="1000" fill="hold"/>
                                        <p:tgtEl>
                                          <p:spTgt spid="13"/>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300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ppt_x"/>
                                          </p:val>
                                        </p:tav>
                                        <p:tav tm="100000">
                                          <p:val>
                                            <p:strVal val="#ppt_x"/>
                                          </p:val>
                                        </p:tav>
                                      </p:tavLst>
                                    </p:anim>
                                    <p:anim calcmode="lin" valueType="num">
                                      <p:cBhvr additive="base">
                                        <p:cTn id="29" dur="1000" fill="hold"/>
                                        <p:tgtEl>
                                          <p:spTgt spid="14"/>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4000"/>
                            </p:stCondLst>
                            <p:childTnLst>
                              <p:par>
                                <p:cTn id="31" presetID="2" presetClass="entr" presetSubtype="4" fill="hold" nodeType="afterEffect">
                                  <p:stCondLst>
                                    <p:cond delay="0"/>
                                  </p:stCondLst>
                                  <p:childTnLst>
                                    <p:set>
                                      <p:cBhvr>
                                        <p:cTn id="32" dur="1" fill="hold">
                                          <p:stCondLst>
                                            <p:cond delay="0"/>
                                          </p:stCondLst>
                                        </p:cTn>
                                        <p:tgtEl>
                                          <p:spTgt spid="12291"/>
                                        </p:tgtEl>
                                        <p:attrNameLst>
                                          <p:attrName>style.visibility</p:attrName>
                                        </p:attrNameLst>
                                      </p:cBhvr>
                                      <p:to>
                                        <p:strVal val="visible"/>
                                      </p:to>
                                    </p:set>
                                    <p:anim calcmode="lin" valueType="num">
                                      <p:cBhvr additive="base">
                                        <p:cTn id="33" dur="1000" fill="hold"/>
                                        <p:tgtEl>
                                          <p:spTgt spid="12291"/>
                                        </p:tgtEl>
                                        <p:attrNameLst>
                                          <p:attrName>ppt_x</p:attrName>
                                        </p:attrNameLst>
                                      </p:cBhvr>
                                      <p:tavLst>
                                        <p:tav tm="0">
                                          <p:val>
                                            <p:strVal val="#ppt_x"/>
                                          </p:val>
                                        </p:tav>
                                        <p:tav tm="100000">
                                          <p:val>
                                            <p:strVal val="#ppt_x"/>
                                          </p:val>
                                        </p:tav>
                                      </p:tavLst>
                                    </p:anim>
                                    <p:anim calcmode="lin" valueType="num">
                                      <p:cBhvr additive="base">
                                        <p:cTn id="34" dur="1000" fill="hold"/>
                                        <p:tgtEl>
                                          <p:spTgt spid="1229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0"/>
                            </p:stCondLst>
                            <p:childTnLst>
                              <p:par>
                                <p:cTn id="36" presetID="2" presetClass="entr" presetSubtype="4" fill="hold" nodeType="afterEffect">
                                  <p:stCondLst>
                                    <p:cond delay="0"/>
                                  </p:stCondLst>
                                  <p:childTnLst>
                                    <p:set>
                                      <p:cBhvr>
                                        <p:cTn id="37" dur="1" fill="hold">
                                          <p:stCondLst>
                                            <p:cond delay="0"/>
                                          </p:stCondLst>
                                        </p:cTn>
                                        <p:tgtEl>
                                          <p:spTgt spid="12292"/>
                                        </p:tgtEl>
                                        <p:attrNameLst>
                                          <p:attrName>style.visibility</p:attrName>
                                        </p:attrNameLst>
                                      </p:cBhvr>
                                      <p:to>
                                        <p:strVal val="visible"/>
                                      </p:to>
                                    </p:set>
                                    <p:anim calcmode="lin" valueType="num">
                                      <p:cBhvr additive="base">
                                        <p:cTn id="38" dur="1000" fill="hold"/>
                                        <p:tgtEl>
                                          <p:spTgt spid="12292"/>
                                        </p:tgtEl>
                                        <p:attrNameLst>
                                          <p:attrName>ppt_x</p:attrName>
                                        </p:attrNameLst>
                                      </p:cBhvr>
                                      <p:tavLst>
                                        <p:tav tm="0">
                                          <p:val>
                                            <p:strVal val="#ppt_x"/>
                                          </p:val>
                                        </p:tav>
                                        <p:tav tm="100000">
                                          <p:val>
                                            <p:strVal val="#ppt_x"/>
                                          </p:val>
                                        </p:tav>
                                      </p:tavLst>
                                    </p:anim>
                                    <p:anim calcmode="lin" valueType="num">
                                      <p:cBhvr additive="base">
                                        <p:cTn id="39" dur="10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omewhere over the rain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854075"/>
            <a:ext cx="9672638"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2112963" y="3060700"/>
            <a:ext cx="8201025" cy="2387600"/>
          </a:xfrm>
        </p:spPr>
        <p:txBody>
          <a:bodyPr rtlCol="0">
            <a:normAutofit fontScale="90000"/>
          </a:bodyPr>
          <a:lstStyle/>
          <a:p>
            <a:pPr eaLnBrk="1" fontAlgn="auto" hangingPunct="1">
              <a:spcAft>
                <a:spcPts val="0"/>
              </a:spcAft>
              <a:defRPr/>
            </a:pPr>
            <a:r>
              <a:rPr lang="en-GB" dirty="0" smtClean="0">
                <a:effectLst>
                  <a:outerShdw blurRad="38100" dist="38100" dir="2700000" algn="tl">
                    <a:srgbClr val="000000">
                      <a:alpha val="43137"/>
                    </a:srgbClr>
                  </a:outerShdw>
                </a:effectLst>
                <a:cs typeface="Calibri" panose="020F0502020204030204" pitchFamily="34" charset="0"/>
              </a:rPr>
              <a:t>God created our wonderful world and then he made people to look after it. These are known as Stewards. </a:t>
            </a:r>
            <a:endParaRPr lang="en-GB"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3169895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3450" y="341313"/>
            <a:ext cx="770890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58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236538"/>
            <a:ext cx="7770813"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4"/>
          <p:cNvSpPr txBox="1">
            <a:spLocks/>
          </p:cNvSpPr>
          <p:nvPr/>
        </p:nvSpPr>
        <p:spPr>
          <a:xfrm>
            <a:off x="3160713" y="5451475"/>
            <a:ext cx="8208962" cy="962025"/>
          </a:xfrm>
          <a:prstGeom prst="roundRect">
            <a:avLst>
              <a:gd name="adj" fmla="val 2583"/>
            </a:avLst>
          </a:prstGeom>
        </p:spPr>
        <p:txBody>
          <a:bodyPr>
            <a:normAutofit fontScale="25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endParaRPr kumimoji="0" lang="en-GB" sz="9600" b="0" i="0" u="none" strike="noStrike" kern="1200" cap="none" spc="0" normalizeH="0" baseline="0" noProof="0" dirty="0">
              <a:ln>
                <a:noFill/>
              </a:ln>
              <a:solidFill>
                <a:srgbClr val="1C1C1C"/>
              </a:solidFill>
              <a:effectLst/>
              <a:uLnTx/>
              <a:uFillTx/>
              <a:latin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9600" b="0" i="0" u="none" strike="noStrike" kern="1200" cap="none" spc="0" normalizeH="0" baseline="0" noProof="0" dirty="0">
              <a:ln>
                <a:noFill/>
              </a:ln>
              <a:solidFill>
                <a:srgbClr val="1C1C1C"/>
              </a:solidFill>
              <a:effectLst/>
              <a:uLnTx/>
              <a:uFillTx/>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GB" sz="9600" b="0" i="0" u="none" strike="noStrike" kern="1200" cap="none" spc="0" normalizeH="0" baseline="0" noProof="0" dirty="0">
                <a:ln>
                  <a:noFill/>
                </a:ln>
                <a:solidFill>
                  <a:srgbClr val="1C1C1C"/>
                </a:solidFill>
                <a:effectLst/>
                <a:uLnTx/>
                <a:uFillTx/>
                <a:latin typeface="Calibri" panose="020F0502020204030204" pitchFamily="34" charset="0"/>
                <a:cs typeface="Calibri" panose="020F0502020204030204" pitchFamily="34" charset="0"/>
              </a:rPr>
              <a:t> How do you think God’s world is being spoilt?</a:t>
            </a:r>
            <a:r>
              <a:rPr kumimoji="0" lang="en-GB" sz="1800" b="0" i="0" u="none" strike="noStrike" kern="1200" cap="none" spc="0" normalizeH="0" baseline="0" noProof="0" dirty="0" smtClean="0">
                <a:ln>
                  <a:noFill/>
                </a:ln>
                <a:solidFill>
                  <a:srgbClr val="1C1C1C"/>
                </a:solidFill>
                <a:effectLst/>
                <a:uLnTx/>
                <a:uFillTx/>
                <a:latin typeface="Comic Sans MS" pitchFamily="66" charset="0"/>
                <a:cs typeface="Calibri" panose="020F0502020204030204" pitchFamily="34" charset="0"/>
              </a:rPr>
              <a:t>.</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1C1C1C"/>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490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5925" y="1296988"/>
            <a:ext cx="4602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1141413" y="95250"/>
            <a:ext cx="9386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4000" b="0" i="1" u="none" strike="noStrike" kern="1200" cap="none" spc="0" normalizeH="0" baseline="0" noProof="0">
                <a:ln>
                  <a:noFill/>
                </a:ln>
                <a:solidFill>
                  <a:srgbClr val="203864"/>
                </a:solidFill>
                <a:effectLst/>
                <a:uLnTx/>
                <a:uFillTx/>
                <a:latin typeface="Calibri" panose="020F0502020204030204" pitchFamily="34" charset="0"/>
                <a:ea typeface="+mn-ea"/>
                <a:cs typeface="Calibri" panose="020F0502020204030204" pitchFamily="34" charset="0"/>
              </a:rPr>
              <a:t>Let’s look back at the creation story!</a:t>
            </a:r>
          </a:p>
        </p:txBody>
      </p:sp>
      <p:pic>
        <p:nvPicPr>
          <p:cNvPr id="22532" name="Picture 2" descr="12 Great Primary Resources for World Environment Day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3" y="795338"/>
            <a:ext cx="289083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3263" y="4719638"/>
            <a:ext cx="293528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1846263" y="4799013"/>
            <a:ext cx="4441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Just look at the following images and think about what has happened to ‘God’s creations.’</a:t>
            </a:r>
          </a:p>
        </p:txBody>
      </p:sp>
      <p:pic>
        <p:nvPicPr>
          <p:cNvPr id="8" name="Picture 4" descr="C:\Users\Kate\Desktop\PPA resources\bikes pollu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263" y="2852738"/>
            <a:ext cx="29352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13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barn(inVertical)">
                                      <p:cBhvr>
                                        <p:cTn id="7" dur="500"/>
                                        <p:tgtEl>
                                          <p:spTgt spid="22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barn(inVertical)">
                                      <p:cBhvr>
                                        <p:cTn id="12" dur="500"/>
                                        <p:tgtEl>
                                          <p:spTgt spid="22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barn(inVertical)">
                                      <p:cBhvr>
                                        <p:cTn id="22"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5638" y="2011363"/>
            <a:ext cx="50022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trekway.com/united-arab-emirates/images/EAU04_321-pollution.jpg"/>
          <p:cNvPicPr>
            <a:picLocks noChangeAspect="1" noChangeArrowheads="1"/>
          </p:cNvPicPr>
          <p:nvPr/>
        </p:nvPicPr>
        <p:blipFill>
          <a:blip r:embed="rId3">
            <a:extLst>
              <a:ext uri="{28A0092B-C50C-407E-A947-70E740481C1C}">
                <a14:useLocalDpi xmlns:a14="http://schemas.microsoft.com/office/drawing/2010/main" val="0"/>
              </a:ext>
            </a:extLst>
          </a:blip>
          <a:srcRect b="10893"/>
          <a:stretch>
            <a:fillRect/>
          </a:stretch>
        </p:blipFill>
        <p:spPr bwMode="auto">
          <a:xfrm>
            <a:off x="7197725" y="350838"/>
            <a:ext cx="33131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descr="How much plastic is there in the ocean? | World Economic Fo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088" y="2630488"/>
            <a:ext cx="2970212"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A Plague of Plas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1550" y="4549775"/>
            <a:ext cx="31877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05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barn(inVertical)">
                                      <p:cBhvr>
                                        <p:cTn id="13" dur="500"/>
                                        <p:tgtEl>
                                          <p:spTgt spid="235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barn(inVertical)">
                                      <p:cBhvr>
                                        <p:cTn id="18"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442913"/>
            <a:ext cx="5016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Defore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3840163"/>
            <a:ext cx="42862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6" descr="Deforestation Facts for Kids"/>
          <p:cNvSpPr>
            <a:spLocks noChangeAspect="1" noChangeArrowheads="1"/>
          </p:cNvSpPr>
          <p:nvPr/>
        </p:nvSpPr>
        <p:spPr bwMode="auto">
          <a:xfrm>
            <a:off x="16859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581" name="Picture 8" descr="Small scale deforestation in the Colombian Amazon [colombia_00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38" y="3840163"/>
            <a:ext cx="38671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43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arn(inVertical)">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arn(inVertic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6738" y="271463"/>
            <a:ext cx="5216525"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plastic - Kids | Britannica Kids | Homework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2055813"/>
            <a:ext cx="2913063"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For Animals, Plastic Is Turning the Ocean Into a Mine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175" y="4237038"/>
            <a:ext cx="3505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Kate\Desktop\PPA resources\mucky bi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4519613"/>
            <a:ext cx="331311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196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barn(inVertical)">
                                      <p:cBhvr>
                                        <p:cTn id="13" dur="500"/>
                                        <p:tgtEl>
                                          <p:spTgt spid="2560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barn(inVertical)">
                                      <p:cBhvr>
                                        <p:cTn id="18"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1338" y="422275"/>
            <a:ext cx="43370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U.S. Pours Millions Into Fighting Poachers in South Africa - The 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204788"/>
            <a:ext cx="32512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In Africa, Geneticists Are Hunting Poachers - The 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2470150"/>
            <a:ext cx="332898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A marmot and a muntjac in separate cages at a mar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9225" y="3443288"/>
            <a:ext cx="2424113"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p:cNvSpPr>
          <p:nvPr/>
        </p:nvSpPr>
        <p:spPr bwMode="auto">
          <a:xfrm>
            <a:off x="1681163" y="3338513"/>
            <a:ext cx="1965325" cy="219075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03864"/>
                </a:solidFill>
                <a:effectLst/>
                <a:uLnTx/>
                <a:uFillTx/>
                <a:latin typeface="Calibri" panose="020F0502020204030204" pitchFamily="34" charset="0"/>
                <a:ea typeface="+mn-ea"/>
                <a:cs typeface="Calibri" panose="020F0502020204030204" pitchFamily="34" charset="0"/>
              </a:rPr>
              <a:t>Did God make a mistake in giving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03864"/>
                </a:solidFill>
                <a:effectLst/>
                <a:uLnTx/>
                <a:uFillTx/>
                <a:latin typeface="Calibri" panose="020F0502020204030204" pitchFamily="34" charset="0"/>
                <a:ea typeface="+mn-ea"/>
                <a:cs typeface="Calibri" panose="020F0502020204030204" pitchFamily="34" charset="0"/>
              </a:rPr>
              <a:t>humans the responsibility of looking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03864"/>
                </a:solidFill>
                <a:effectLst/>
                <a:uLnTx/>
                <a:uFillTx/>
                <a:latin typeface="Calibri" panose="020F0502020204030204" pitchFamily="34" charset="0"/>
                <a:ea typeface="+mn-ea"/>
                <a:cs typeface="Calibri" panose="020F0502020204030204" pitchFamily="34" charset="0"/>
              </a:rPr>
              <a:t>after the world? Why?</a:t>
            </a:r>
          </a:p>
        </p:txBody>
      </p:sp>
      <p:sp>
        <p:nvSpPr>
          <p:cNvPr id="26631" name="Rectangle 6"/>
          <p:cNvSpPr>
            <a:spLocks noChangeArrowheads="1"/>
          </p:cNvSpPr>
          <p:nvPr/>
        </p:nvSpPr>
        <p:spPr bwMode="auto">
          <a:xfrm>
            <a:off x="6697663" y="5211763"/>
            <a:ext cx="3829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a:ln>
                  <a:noFill/>
                </a:ln>
                <a:solidFill>
                  <a:srgbClr val="203864"/>
                </a:solidFill>
                <a:effectLst/>
                <a:uLnTx/>
                <a:uFillTx/>
                <a:latin typeface="Calibri" panose="020F0502020204030204" pitchFamily="34" charset="0"/>
                <a:ea typeface="+mn-ea"/>
                <a:cs typeface="Calibri" panose="020F0502020204030204" pitchFamily="34" charset="0"/>
              </a:rPr>
              <a:t>How much pollution and damage to the environment is due to laziness?</a:t>
            </a:r>
          </a:p>
        </p:txBody>
      </p:sp>
    </p:spTree>
    <p:extLst>
      <p:ext uri="{BB962C8B-B14F-4D97-AF65-F5344CB8AC3E}">
        <p14:creationId xmlns:p14="http://schemas.microsoft.com/office/powerpoint/2010/main" val="4004227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barn(inVertical)">
                                      <p:cBhvr>
                                        <p:cTn id="12" dur="500"/>
                                        <p:tgtEl>
                                          <p:spTgt spid="26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barn(inVertical)">
                                      <p:cBhvr>
                                        <p:cTn id="17" dur="500"/>
                                        <p:tgtEl>
                                          <p:spTgt spid="26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barn(inVertical)">
                                      <p:cBhvr>
                                        <p:cTn id="22" dur="500"/>
                                        <p:tgtEl>
                                          <p:spTgt spid="266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631"/>
                                        </p:tgtEl>
                                        <p:attrNameLst>
                                          <p:attrName>style.visibility</p:attrName>
                                        </p:attrNameLst>
                                      </p:cBhvr>
                                      <p:to>
                                        <p:strVal val="visible"/>
                                      </p:to>
                                    </p:set>
                                    <p:animEffect transition="in" filter="barn(inVertical)">
                                      <p:cBhvr>
                                        <p:cTn id="27"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6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3810000" y="24130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Jesus was saying that when people stand before God at the end of their lives, God will expect them to have worked hard as stewards of what He has put into their care. What does it mean to work hard as good stewards of the World, God's creation? What might that look like? </a:t>
            </a:r>
          </a:p>
        </p:txBody>
      </p:sp>
      <p:pic>
        <p:nvPicPr>
          <p:cNvPr id="358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6825" y="661988"/>
            <a:ext cx="7313613"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728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3034</Words>
  <Application>Microsoft Office PowerPoint</Application>
  <PresentationFormat>Widescreen</PresentationFormat>
  <Paragraphs>391</Paragraphs>
  <Slides>108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108</vt:i4>
      </vt:variant>
    </vt:vector>
  </HeadingPairs>
  <TitlesOfParts>
    <vt:vector size="120" baseType="lpstr">
      <vt:lpstr>宋体</vt:lpstr>
      <vt:lpstr>Arial</vt:lpstr>
      <vt:lpstr>Calibri</vt:lpstr>
      <vt:lpstr>Calibri Light</vt:lpstr>
      <vt:lpstr>Comic Sans MS</vt:lpstr>
      <vt:lpstr>Nunito</vt:lpstr>
      <vt:lpstr>ReithSans</vt:lpstr>
      <vt:lpstr>Sassoon Infant Md</vt:lpstr>
      <vt:lpstr>Sassoon Infant Rg</vt:lpstr>
      <vt:lpstr>Trebuchet MS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Cyberbullying</vt:lpstr>
      <vt:lpstr>Cyberbullying</vt:lpstr>
      <vt:lpstr>Cyberbullying</vt:lpstr>
      <vt:lpstr>Cyberbullying</vt:lpstr>
      <vt:lpstr>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Cyberbullying</vt:lpstr>
      <vt:lpstr>Cyberbullying – getting help</vt:lpstr>
      <vt:lpstr>Cyberbullying – getting help</vt:lpstr>
      <vt:lpstr>Cyberbullying</vt:lpstr>
      <vt:lpstr>Cyberbullying</vt:lpstr>
      <vt:lpstr>PowerPoint Presentation</vt:lpstr>
      <vt:lpstr>PowerPoint Presentation</vt:lpstr>
      <vt:lpstr>Today, we are going to complete an at-home P.E lesson.</vt:lpstr>
      <vt:lpstr>The workout</vt:lpstr>
      <vt:lpstr>Front and Back Jump Squats</vt:lpstr>
      <vt:lpstr>Plank Jacks</vt:lpstr>
      <vt:lpstr>Speed Skaters</vt:lpstr>
      <vt:lpstr>Burpees</vt:lpstr>
      <vt:lpstr>Skier Hops</vt:lpstr>
      <vt:lpstr>High Knees</vt:lpstr>
      <vt:lpstr>Butt Kicker Run</vt:lpstr>
      <vt:lpstr>Rabbit Hops</vt:lpstr>
      <vt:lpstr>Crab Walks</vt:lpstr>
      <vt:lpstr>Box Toe Touches</vt:lpstr>
      <vt:lpstr>Personal Best Chart Name: ________________________________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created our wonderful world and then he made people to look after it. These are known as Stewards.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vt:lpstr>
      <vt:lpstr>PowerPoint Presentation</vt:lpstr>
      <vt:lpstr>Who should look after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Palmer</dc:creator>
  <cp:lastModifiedBy>Paul Gingell</cp:lastModifiedBy>
  <cp:revision>56</cp:revision>
  <dcterms:created xsi:type="dcterms:W3CDTF">2020-08-27T09:09:54Z</dcterms:created>
  <dcterms:modified xsi:type="dcterms:W3CDTF">2021-02-12T12:02:03Z</dcterms:modified>
</cp:coreProperties>
</file>